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62" r:id="rId3"/>
    <p:sldId id="263" r:id="rId4"/>
    <p:sldId id="271" r:id="rId5"/>
    <p:sldId id="264" r:id="rId6"/>
    <p:sldId id="270" r:id="rId7"/>
    <p:sldId id="269" r:id="rId8"/>
    <p:sldId id="268" r:id="rId9"/>
    <p:sldId id="267" r:id="rId10"/>
    <p:sldId id="266" r:id="rId11"/>
    <p:sldId id="265" r:id="rId12"/>
    <p:sldId id="272" r:id="rId13"/>
    <p:sldId id="273" r:id="rId14"/>
    <p:sldId id="274" r:id="rId15"/>
    <p:sldId id="275"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4614" autoAdjust="0"/>
  </p:normalViewPr>
  <p:slideViewPr>
    <p:cSldViewPr>
      <p:cViewPr varScale="1">
        <p:scale>
          <a:sx n="108" d="100"/>
          <a:sy n="108" d="100"/>
        </p:scale>
        <p:origin x="-16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3B235-A356-4EDD-B661-3740227078CF}"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20817-5D4E-404A-A632-196827EAD30F}" type="slidenum">
              <a:rPr lang="en-US" smtClean="0"/>
              <a:t>‹#›</a:t>
            </a:fld>
            <a:endParaRPr lang="en-US"/>
          </a:p>
        </p:txBody>
      </p:sp>
    </p:spTree>
    <p:extLst>
      <p:ext uri="{BB962C8B-B14F-4D97-AF65-F5344CB8AC3E}">
        <p14:creationId xmlns:p14="http://schemas.microsoft.com/office/powerpoint/2010/main" val="401280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Different from conventional cryptographic approaches used to address wireless security issues, physical layer secrecy utilizes channel coding and signal processing techniques to communicate secret messages between the source and the destination while maintaining confidentiality against the eavesdropper.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2</a:t>
            </a:fld>
            <a:endParaRPr lang="en-US"/>
          </a:p>
        </p:txBody>
      </p:sp>
    </p:spTree>
    <p:extLst>
      <p:ext uri="{BB962C8B-B14F-4D97-AF65-F5344CB8AC3E}">
        <p14:creationId xmlns:p14="http://schemas.microsoft.com/office/powerpoint/2010/main" val="187312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MISOSE with imperfect ECSI, AN can be adopted to facilitate a high-quality security performance.</a:t>
            </a:r>
            <a:r>
              <a:rPr lang="zh-CN" altLang="en-US" dirty="0" smtClean="0"/>
              <a:t> [li'dʒitimeit]</a:t>
            </a:r>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3</a:t>
            </a:fld>
            <a:endParaRPr lang="en-US"/>
          </a:p>
        </p:txBody>
      </p:sp>
    </p:spTree>
    <p:extLst>
      <p:ext uri="{BB962C8B-B14F-4D97-AF65-F5344CB8AC3E}">
        <p14:creationId xmlns:p14="http://schemas.microsoft.com/office/powerpoint/2010/main" val="130133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prevent AN interference at the destination and also to make the optimization problem easier to handle, AN is always assumed to be placed in the null space of the destination’s channel. </a:t>
            </a:r>
            <a:r>
              <a:rPr lang="en-US" altLang="zh-CN" b="1" dirty="0" smtClean="0"/>
              <a:t>legitimate [</a:t>
            </a:r>
            <a:r>
              <a:rPr lang="en-US" altLang="zh-CN" b="1" dirty="0" err="1" smtClean="0"/>
              <a:t>li'dʒitimeit</a:t>
            </a:r>
            <a:r>
              <a:rPr lang="en-US" altLang="zh-CN" b="1" dirty="0" smtClean="0"/>
              <a:t>]</a:t>
            </a:r>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4</a:t>
            </a:fld>
            <a:endParaRPr lang="en-US"/>
          </a:p>
        </p:txBody>
      </p:sp>
    </p:spTree>
    <p:extLst>
      <p:ext uri="{BB962C8B-B14F-4D97-AF65-F5344CB8AC3E}">
        <p14:creationId xmlns:p14="http://schemas.microsoft.com/office/powerpoint/2010/main" val="345485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anose="02020603050405020304" pitchFamily="18" charset="0"/>
              </a:rPr>
              <a:t>M </a:t>
            </a:r>
            <a:r>
              <a:rPr lang="en-US" altLang="zh-CN" dirty="0" smtClean="0">
                <a:latin typeface="Times New Roman" panose="02020603050405020304" pitchFamily="18" charset="0"/>
              </a:rPr>
              <a:t>is the number of simultaneously transmitted data streams. </a:t>
            </a:r>
            <a:r>
              <a:rPr lang="en-US" altLang="zh-CN" b="1" dirty="0" smtClean="0"/>
              <a:t>simultaneously [</a:t>
            </a:r>
            <a:r>
              <a:rPr lang="en-US" altLang="zh-CN" b="1" dirty="0" err="1" smtClean="0"/>
              <a:t>saiməl'teiniəsli</a:t>
            </a:r>
            <a:r>
              <a:rPr lang="en-US" altLang="zh-CN" b="1" dirty="0" smtClean="0"/>
              <a:t>]</a:t>
            </a:r>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5</a:t>
            </a:fld>
            <a:endParaRPr lang="en-US"/>
          </a:p>
        </p:txBody>
      </p:sp>
    </p:spTree>
    <p:extLst>
      <p:ext uri="{BB962C8B-B14F-4D97-AF65-F5344CB8AC3E}">
        <p14:creationId xmlns:p14="http://schemas.microsoft.com/office/powerpoint/2010/main" val="231041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Along with this comes the unsatisfying fact that most activities end when a certain rate region is obtained. </a:t>
            </a:r>
            <a:r>
              <a:rPr lang="zh-CN" altLang="en-US" dirty="0" smtClean="0"/>
              <a:t>S</a:t>
            </a:r>
            <a:r>
              <a:rPr lang="en-US" altLang="zh-CN" dirty="0" err="1" smtClean="0"/>
              <a:t>uch</a:t>
            </a:r>
            <a:r>
              <a:rPr lang="en-US" altLang="zh-CN" dirty="0" smtClean="0"/>
              <a:t> descriptions are usually given by a union over all possible transmit covariance matrices satisfying certain power constraints. A numerical search over all feasible covariance matrices is needed to obtain the secrecy capacity. </a:t>
            </a:r>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7</a:t>
            </a:fld>
            <a:endParaRPr lang="en-US"/>
          </a:p>
        </p:txBody>
      </p:sp>
    </p:spTree>
    <p:extLst>
      <p:ext uri="{BB962C8B-B14F-4D97-AF65-F5344CB8AC3E}">
        <p14:creationId xmlns:p14="http://schemas.microsoft.com/office/powerpoint/2010/main" val="71059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general, both coding and signal processing aspects of the problem must be taken into consideration in order to achieve the secrecy capacity region. However, when the optimal joint design is unknown, signal processing techniques can also be used to help increase the achievable secrecy rate or reduce the complexity of the channel coding operations. It is acceptable from the viewpoint of signal processing.</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8</a:t>
            </a:fld>
            <a:endParaRPr lang="en-US"/>
          </a:p>
        </p:txBody>
      </p:sp>
    </p:spTree>
    <p:extLst>
      <p:ext uri="{BB962C8B-B14F-4D97-AF65-F5344CB8AC3E}">
        <p14:creationId xmlns:p14="http://schemas.microsoft.com/office/powerpoint/2010/main" val="216946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secrecy rate region implies that all receivers first decode their common multicast message by treating the confidential message as noise, and then receiver 1 acquires a clean link for the transmission of its exclusive confidential message, where there is no interference from the multicast message. This can be achieved by </a:t>
            </a:r>
            <a:r>
              <a:rPr lang="zh-CN" altLang="en-US" dirty="0" smtClean="0"/>
              <a:t>utilizing</a:t>
            </a:r>
            <a:r>
              <a:rPr lang="en-US" altLang="zh-CN" dirty="0" smtClean="0"/>
              <a:t> the </a:t>
            </a:r>
            <a:r>
              <a:rPr lang="zh-CN" altLang="en-US" dirty="0" smtClean="0"/>
              <a:t>Gaussian codebooks</a:t>
            </a:r>
            <a:r>
              <a:rPr lang="en-US" altLang="zh-CN"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D220817-5D4E-404A-A632-196827EAD30F}" type="slidenum">
              <a:rPr lang="en-US" smtClean="0"/>
              <a:t>9</a:t>
            </a:fld>
            <a:endParaRPr lang="en-US"/>
          </a:p>
        </p:txBody>
      </p:sp>
    </p:spTree>
    <p:extLst>
      <p:ext uri="{BB962C8B-B14F-4D97-AF65-F5344CB8AC3E}">
        <p14:creationId xmlns:p14="http://schemas.microsoft.com/office/powerpoint/2010/main" val="463436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1"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pic>
        <p:nvPicPr>
          <p:cNvPr id="12" name="Picture 11"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9"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8"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pic>
        <p:nvPicPr>
          <p:cNvPr id="8" name="Picture 7"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11"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2"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7"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9"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IEEE logo.eps"/>
          <p:cNvPicPr>
            <a:picLocks noChangeAspect="1"/>
          </p:cNvPicPr>
          <p:nvPr userDrawn="1"/>
        </p:nvPicPr>
        <p:blipFill>
          <a:blip r:embed="rId2" cstate="print"/>
          <a:stretch>
            <a:fillRect/>
          </a:stretch>
        </p:blipFill>
        <p:spPr>
          <a:xfrm>
            <a:off x="76200" y="6231866"/>
            <a:ext cx="1752600" cy="626133"/>
          </a:xfrm>
          <a:prstGeom prst="rect">
            <a:avLst/>
          </a:prstGeom>
        </p:spPr>
      </p:pic>
      <p:sp>
        <p:nvSpPr>
          <p:cNvPr id="9" name="Footer Placeholder 5"/>
          <p:cNvSpPr>
            <a:spLocks noGrp="1"/>
          </p:cNvSpPr>
          <p:nvPr>
            <p:ph type="ftr" sz="quarter" idx="11"/>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p>
            <a:pPr algn="r"/>
            <a:r>
              <a:rPr lang="en-US" dirty="0" smtClean="0"/>
              <a:t>Your logo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3"/>
          </p:nvPr>
        </p:nvSpPr>
        <p:spPr>
          <a:xfrm>
            <a:off x="3124200" y="6356350"/>
            <a:ext cx="2895600" cy="365125"/>
          </a:xfrm>
          <a:prstGeom prst="rect">
            <a:avLst/>
          </a:prstGeom>
        </p:spPr>
        <p:txBody>
          <a:bodyPr/>
          <a:lstStyle>
            <a:lvl1pPr algn="ctr">
              <a:defRPr/>
            </a:lvl1pPr>
          </a:lstStyle>
          <a:p>
            <a:fld id="{F97C38C8-498F-DE4B-A07C-402487EA5A72}" type="slidenum">
              <a:rPr lang="en-US" smtClean="0"/>
              <a:pPr/>
              <a:t>‹#›</a:t>
            </a:fld>
            <a:endParaRPr lang="en-US" dirty="0"/>
          </a:p>
        </p:txBody>
      </p:sp>
      <p:sp>
        <p:nvSpPr>
          <p:cNvPr id="10" name="Slide Number Placeholder 6"/>
          <p:cNvSpPr>
            <a:spLocks noGrp="1"/>
          </p:cNvSpPr>
          <p:nvPr>
            <p:ph type="sldNum" sz="quarter" idx="4"/>
          </p:nvPr>
        </p:nvSpPr>
        <p:spPr>
          <a:xfrm>
            <a:off x="6553200" y="6356350"/>
            <a:ext cx="2133600" cy="365125"/>
          </a:xfrm>
          <a:prstGeom prst="rect">
            <a:avLst/>
          </a:prstGeom>
        </p:spPr>
        <p:txBody>
          <a:bodyPr/>
          <a:lstStyle/>
          <a:p>
            <a:pPr algn="r"/>
            <a:r>
              <a:rPr lang="en-US" dirty="0" smtClean="0"/>
              <a:t>Your logo here</a:t>
            </a:r>
            <a:endParaRPr lang="en-US" dirty="0"/>
          </a:p>
        </p:txBody>
      </p:sp>
      <p:pic>
        <p:nvPicPr>
          <p:cNvPr id="11" name="Picture 10" descr="IEEE logo.eps"/>
          <p:cNvPicPr>
            <a:picLocks noChangeAspect="1"/>
          </p:cNvPicPr>
          <p:nvPr userDrawn="1"/>
        </p:nvPicPr>
        <p:blipFill>
          <a:blip r:embed="rId11" cstate="print"/>
          <a:stretch>
            <a:fillRect/>
          </a:stretch>
        </p:blipFill>
        <p:spPr>
          <a:xfrm>
            <a:off x="76200" y="6231866"/>
            <a:ext cx="1752600" cy="6261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pn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7.wmf"/><Relationship Id="rId18" Type="http://schemas.openxmlformats.org/officeDocument/2006/relationships/oleObject" Target="../embeddings/oleObject30.bin"/><Relationship Id="rId3" Type="http://schemas.openxmlformats.org/officeDocument/2006/relationships/image" Target="../media/image4.png"/><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27.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26.bin"/><Relationship Id="rId19" Type="http://schemas.openxmlformats.org/officeDocument/2006/relationships/image" Target="../media/image40.wmf"/><Relationship Id="rId4" Type="http://schemas.openxmlformats.org/officeDocument/2006/relationships/oleObject" Target="../embeddings/oleObject23.bin"/><Relationship Id="rId9" Type="http://schemas.openxmlformats.org/officeDocument/2006/relationships/image" Target="../media/image35.wmf"/><Relationship Id="rId1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4.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42.wmf"/><Relationship Id="rId4" Type="http://schemas.openxmlformats.org/officeDocument/2006/relationships/oleObject" Target="../embeddings/oleObject32.bin"/><Relationship Id="rId9" Type="http://schemas.openxmlformats.org/officeDocument/2006/relationships/image" Target="../media/image4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3.wmf"/><Relationship Id="rId18" Type="http://schemas.openxmlformats.org/officeDocument/2006/relationships/oleObject" Target="../embeddings/oleObject46.bin"/><Relationship Id="rId3" Type="http://schemas.openxmlformats.org/officeDocument/2006/relationships/image" Target="../media/image4.pn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3.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10" Type="http://schemas.openxmlformats.org/officeDocument/2006/relationships/oleObject" Target="../embeddings/oleObject42.bin"/><Relationship Id="rId19" Type="http://schemas.openxmlformats.org/officeDocument/2006/relationships/image" Target="../media/image56.wmf"/><Relationship Id="rId4" Type="http://schemas.openxmlformats.org/officeDocument/2006/relationships/oleObject" Target="../embeddings/oleObject39.bin"/><Relationship Id="rId9" Type="http://schemas.openxmlformats.org/officeDocument/2006/relationships/image" Target="../media/image51.wmf"/><Relationship Id="rId14" Type="http://schemas.openxmlformats.org/officeDocument/2006/relationships/oleObject" Target="../embeddings/oleObject44.bin"/><Relationship Id="rId22"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3.wmf"/><Relationship Id="rId18" Type="http://schemas.openxmlformats.org/officeDocument/2006/relationships/oleObject" Target="../embeddings/oleObject56.bin"/><Relationship Id="rId3" Type="http://schemas.openxmlformats.org/officeDocument/2006/relationships/image" Target="../media/image4.png"/><Relationship Id="rId7" Type="http://schemas.openxmlformats.org/officeDocument/2006/relationships/image" Target="../media/image60.wmf"/><Relationship Id="rId12" Type="http://schemas.openxmlformats.org/officeDocument/2006/relationships/oleObject" Target="../embeddings/oleObject53.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14.vml"/><Relationship Id="rId6" Type="http://schemas.openxmlformats.org/officeDocument/2006/relationships/oleObject" Target="../embeddings/oleObject50.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52.bin"/><Relationship Id="rId19" Type="http://schemas.openxmlformats.org/officeDocument/2006/relationships/image" Target="../media/image66.wmf"/><Relationship Id="rId4" Type="http://schemas.openxmlformats.org/officeDocument/2006/relationships/oleObject" Target="../embeddings/oleObject49.bin"/><Relationship Id="rId9" Type="http://schemas.openxmlformats.org/officeDocument/2006/relationships/image" Target="../media/image61.wmf"/><Relationship Id="rId1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4.png"/><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5267"/>
            <a:ext cx="8153400" cy="1676400"/>
          </a:xfrm>
        </p:spPr>
        <p:txBody>
          <a:bodyPr>
            <a:normAutofit/>
          </a:bodyPr>
          <a:lstStyle/>
          <a:p>
            <a:r>
              <a:rPr lang="en-US" altLang="zh-CN" sz="2500" b="1" dirty="0">
                <a:latin typeface="Verdana" pitchFamily="34" charset="0"/>
                <a:ea typeface="Verdana" pitchFamily="34" charset="0"/>
                <a:cs typeface="Verdana" pitchFamily="34" charset="0"/>
              </a:rPr>
              <a:t>Transmitter Optimization for MISO System with </a:t>
            </a:r>
            <a:r>
              <a:rPr lang="en-US" altLang="zh-CN" sz="2500" b="1" dirty="0" smtClean="0">
                <a:latin typeface="Verdana" pitchFamily="34" charset="0"/>
                <a:ea typeface="Verdana" pitchFamily="34" charset="0"/>
                <a:cs typeface="Verdana" pitchFamily="34" charset="0"/>
              </a:rPr>
              <a:t>Service </a:t>
            </a:r>
            <a:r>
              <a:rPr lang="en-US" altLang="zh-CN" sz="2500" b="1" dirty="0">
                <a:latin typeface="Verdana" pitchFamily="34" charset="0"/>
                <a:ea typeface="Verdana" pitchFamily="34" charset="0"/>
                <a:cs typeface="Verdana" pitchFamily="34" charset="0"/>
              </a:rPr>
              <a:t>Integration of Multicasting and Confidential Broadcasting</a:t>
            </a:r>
            <a:endParaRPr lang="en-US" sz="2500" b="1" dirty="0">
              <a:latin typeface="Verdana" pitchFamily="34" charset="0"/>
              <a:ea typeface="Verdana" pitchFamily="34" charset="0"/>
              <a:cs typeface="Verdana" pitchFamily="34" charset="0"/>
            </a:endParaRPr>
          </a:p>
        </p:txBody>
      </p:sp>
      <p:sp>
        <p:nvSpPr>
          <p:cNvPr id="6" name="Subtitle 2"/>
          <p:cNvSpPr txBox="1">
            <a:spLocks/>
          </p:cNvSpPr>
          <p:nvPr/>
        </p:nvSpPr>
        <p:spPr>
          <a:xfrm>
            <a:off x="1219200" y="4385734"/>
            <a:ext cx="6400800" cy="11430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800" b="1" dirty="0" smtClean="0">
                <a:solidFill>
                  <a:schemeClr val="folHlink"/>
                </a:solidFill>
                <a:latin typeface="Times New Roman" pitchFamily="18" charset="0"/>
              </a:rPr>
              <a:t> </a:t>
            </a:r>
            <a:r>
              <a:rPr lang="en-US" altLang="zh-CN" b="1" dirty="0" err="1">
                <a:solidFill>
                  <a:schemeClr val="folHlink"/>
                </a:solidFill>
                <a:latin typeface="Times New Roman" pitchFamily="18" charset="0"/>
              </a:rPr>
              <a:t>Shiyu</a:t>
            </a:r>
            <a:r>
              <a:rPr lang="en-US" altLang="zh-CN" b="1" dirty="0">
                <a:solidFill>
                  <a:schemeClr val="folHlink"/>
                </a:solidFill>
                <a:latin typeface="Times New Roman" pitchFamily="18" charset="0"/>
              </a:rPr>
              <a:t> Chen, </a:t>
            </a:r>
            <a:r>
              <a:rPr lang="en-US" altLang="zh-CN" b="1" dirty="0" err="1">
                <a:solidFill>
                  <a:schemeClr val="folHlink"/>
                </a:solidFill>
                <a:latin typeface="Times New Roman" pitchFamily="18" charset="0"/>
              </a:rPr>
              <a:t>Zhi</a:t>
            </a:r>
            <a:r>
              <a:rPr lang="en-US" altLang="zh-CN" b="1" dirty="0">
                <a:solidFill>
                  <a:schemeClr val="folHlink"/>
                </a:solidFill>
                <a:latin typeface="Times New Roman" pitchFamily="18" charset="0"/>
              </a:rPr>
              <a:t> Chen, </a:t>
            </a:r>
            <a:r>
              <a:rPr lang="en-US" altLang="zh-CN" b="1" dirty="0" err="1">
                <a:solidFill>
                  <a:schemeClr val="folHlink"/>
                </a:solidFill>
                <a:latin typeface="Times New Roman" pitchFamily="18" charset="0"/>
              </a:rPr>
              <a:t>Weidong</a:t>
            </a:r>
            <a:r>
              <a:rPr lang="en-US" altLang="zh-CN" b="1" dirty="0">
                <a:solidFill>
                  <a:schemeClr val="folHlink"/>
                </a:solidFill>
                <a:latin typeface="Times New Roman" pitchFamily="18" charset="0"/>
              </a:rPr>
              <a:t> Mei, and </a:t>
            </a:r>
            <a:r>
              <a:rPr lang="en-US" altLang="zh-CN" b="1" dirty="0" err="1">
                <a:solidFill>
                  <a:schemeClr val="folHlink"/>
                </a:solidFill>
                <a:latin typeface="Times New Roman" pitchFamily="18" charset="0"/>
              </a:rPr>
              <a:t>Shaoqian</a:t>
            </a:r>
            <a:r>
              <a:rPr lang="en-US" altLang="zh-CN" b="1" dirty="0">
                <a:solidFill>
                  <a:schemeClr val="folHlink"/>
                </a:solidFill>
                <a:latin typeface="Times New Roman" pitchFamily="18" charset="0"/>
              </a:rPr>
              <a:t> Li</a:t>
            </a:r>
            <a:br>
              <a:rPr lang="en-US" altLang="zh-CN" b="1" dirty="0">
                <a:solidFill>
                  <a:schemeClr val="folHlink"/>
                </a:solidFill>
                <a:latin typeface="Times New Roman" pitchFamily="18" charset="0"/>
              </a:rPr>
            </a:br>
            <a:endParaRPr lang="en-US" altLang="zh-CN" b="1" dirty="0" smtClean="0">
              <a:solidFill>
                <a:schemeClr val="folHlink"/>
              </a:solidFill>
              <a:latin typeface="Times New Roman" pitchFamily="18" charset="0"/>
            </a:endParaRPr>
          </a:p>
          <a:p>
            <a:r>
              <a:rPr lang="en-US" altLang="zh-CN" b="1" dirty="0">
                <a:solidFill>
                  <a:schemeClr val="folHlink"/>
                </a:solidFill>
                <a:latin typeface="Times New Roman" pitchFamily="18" charset="0"/>
              </a:rPr>
              <a:t/>
            </a:r>
            <a:br>
              <a:rPr lang="en-US" altLang="zh-CN" b="1" dirty="0">
                <a:solidFill>
                  <a:schemeClr val="folHlink"/>
                </a:solidFill>
                <a:latin typeface="Times New Roman" pitchFamily="18" charset="0"/>
              </a:rPr>
            </a:br>
            <a:r>
              <a:rPr lang="en-US" altLang="zh-CN" b="1" dirty="0">
                <a:solidFill>
                  <a:schemeClr val="folHlink"/>
                </a:solidFill>
                <a:latin typeface="Times New Roman" pitchFamily="18" charset="0"/>
              </a:rPr>
              <a:t>National Key Lab of Science and Technology on Communications, University of Electronic Science and Technology of China </a:t>
            </a:r>
            <a:endParaRPr 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3297" cy="1981200"/>
          </a:xfrm>
          <a:prstGeom prst="rect">
            <a:avLst/>
          </a:prstGeom>
        </p:spPr>
      </p:pic>
      <p:pic>
        <p:nvPicPr>
          <p:cNvPr id="8" name="Picture 6" descr="D:\我的文档\UESTC_xiaohu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791200"/>
            <a:ext cx="952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970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12"/>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itchFamily="18" charset="0"/>
                <a:ea typeface="宋体" charset="-122"/>
              </a:rPr>
              <a:t>Problem Formulation</a:t>
            </a:r>
          </a:p>
        </p:txBody>
      </p:sp>
      <p:sp>
        <p:nvSpPr>
          <p:cNvPr id="4" name="Content Placeholder 13"/>
          <p:cNvSpPr>
            <a:spLocks noGrp="1"/>
          </p:cNvSpPr>
          <p:nvPr>
            <p:ph sz="half" idx="4294967295"/>
          </p:nvPr>
        </p:nvSpPr>
        <p:spPr>
          <a:xfrm>
            <a:off x="395288" y="1412875"/>
            <a:ext cx="8497887" cy="985838"/>
          </a:xfrm>
        </p:spPr>
        <p:txBody>
          <a:bodyPr>
            <a:normAutofit fontScale="92500" lnSpcReduction="10000"/>
          </a:bodyPr>
          <a:lstStyle/>
          <a:p>
            <a:pPr marL="0" indent="0" eaLnBrk="1" hangingPunct="1">
              <a:lnSpc>
                <a:spcPct val="90000"/>
              </a:lnSpc>
              <a:buFont typeface="Arial" charset="0"/>
              <a:buNone/>
            </a:pPr>
            <a:r>
              <a:rPr lang="zh-CN" altLang="en-US" sz="2400" dirty="0" smtClean="0">
                <a:ea typeface="宋体" charset="-122"/>
              </a:rPr>
              <a:t>The problem of interest in this paper is to determine the optimal precoding matrix Q</a:t>
            </a:r>
            <a:r>
              <a:rPr lang="en-US" altLang="zh-CN" sz="2400" baseline="-25000" dirty="0">
                <a:ea typeface="宋体" charset="-122"/>
              </a:rPr>
              <a:t>0</a:t>
            </a:r>
            <a:r>
              <a:rPr lang="zh-CN" altLang="en-US" sz="2400" dirty="0" smtClean="0">
                <a:ea typeface="宋体" charset="-122"/>
              </a:rPr>
              <a:t>, Q</a:t>
            </a:r>
            <a:r>
              <a:rPr lang="en-US" altLang="zh-CN" sz="2400" baseline="-25000" dirty="0">
                <a:ea typeface="宋体" charset="-122"/>
              </a:rPr>
              <a:t>1</a:t>
            </a:r>
            <a:r>
              <a:rPr lang="zh-CN" altLang="en-US" sz="2400" dirty="0" smtClean="0">
                <a:ea typeface="宋体" charset="-122"/>
              </a:rPr>
              <a:t> and Q</a:t>
            </a:r>
            <a:r>
              <a:rPr lang="en-US" altLang="zh-CN" sz="2400" baseline="-25000" dirty="0">
                <a:ea typeface="宋体" charset="-122"/>
              </a:rPr>
              <a:t>2</a:t>
            </a:r>
            <a:r>
              <a:rPr lang="zh-CN" altLang="en-US" sz="2400" smtClean="0">
                <a:ea typeface="宋体" charset="-122"/>
              </a:rPr>
              <a:t> </a:t>
            </a:r>
            <a:r>
              <a:rPr lang="zh-CN" altLang="en-US" sz="2400" dirty="0" smtClean="0">
                <a:ea typeface="宋体" charset="-122"/>
              </a:rPr>
              <a:t>in the following optimization problem</a:t>
            </a:r>
          </a:p>
          <a:p>
            <a:pPr marL="0" indent="0" eaLnBrk="1" hangingPunct="1">
              <a:lnSpc>
                <a:spcPct val="90000"/>
              </a:lnSpc>
            </a:pPr>
            <a:endParaRPr lang="zh-CN" altLang="en-US" dirty="0" smtClean="0">
              <a:ea typeface="宋体" charset="-122"/>
            </a:endParaRPr>
          </a:p>
          <a:p>
            <a:pPr marL="0" indent="0" eaLnBrk="1" hangingPunct="1">
              <a:lnSpc>
                <a:spcPct val="90000"/>
              </a:lnSpc>
            </a:pPr>
            <a:endParaRPr lang="zh-CN" altLang="en-US" dirty="0" smtClean="0">
              <a:ea typeface="宋体" charset="-122"/>
            </a:endParaRPr>
          </a:p>
          <a:p>
            <a:pPr marL="0" indent="0" eaLnBrk="1" hangingPunct="1">
              <a:lnSpc>
                <a:spcPct val="90000"/>
              </a:lnSpc>
              <a:buFont typeface="Arial" charset="0"/>
              <a:buNone/>
            </a:pPr>
            <a:endParaRPr lang="zh-CN" altLang="en-US" dirty="0" smtClean="0">
              <a:ea typeface="宋体" charset="-122"/>
            </a:endParaRPr>
          </a:p>
          <a:p>
            <a:pPr marL="0" indent="0" eaLnBrk="1" hangingPunct="1">
              <a:lnSpc>
                <a:spcPct val="90000"/>
              </a:lnSpc>
            </a:pPr>
            <a:endParaRPr lang="zh-CN" altLang="en-US" dirty="0" smtClean="0">
              <a:ea typeface="宋体" charset="-122"/>
            </a:endParaRPr>
          </a:p>
          <a:p>
            <a:pPr marL="0" indent="0" eaLnBrk="1" hangingPunct="1">
              <a:lnSpc>
                <a:spcPct val="90000"/>
              </a:lnSpc>
            </a:pPr>
            <a:endParaRPr lang="zh-CN" altLang="en-US" dirty="0" smtClean="0">
              <a:ea typeface="宋体" charset="-122"/>
            </a:endParaRPr>
          </a:p>
          <a:p>
            <a:pPr marL="0" indent="0" eaLnBrk="1" hangingPunct="1">
              <a:lnSpc>
                <a:spcPct val="90000"/>
              </a:lnSpc>
            </a:pPr>
            <a:endParaRPr lang="zh-CN" altLang="en-US" dirty="0" smtClean="0">
              <a:ea typeface="宋体"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792995748"/>
              </p:ext>
            </p:extLst>
          </p:nvPr>
        </p:nvGraphicFramePr>
        <p:xfrm>
          <a:off x="2308412" y="2375693"/>
          <a:ext cx="4876800" cy="2868613"/>
        </p:xfrm>
        <a:graphic>
          <a:graphicData uri="http://schemas.openxmlformats.org/presentationml/2006/ole">
            <mc:AlternateContent xmlns:mc="http://schemas.openxmlformats.org/markup-compatibility/2006">
              <mc:Choice xmlns:v="urn:schemas-microsoft-com:vml" Requires="v">
                <p:oleObj spid="_x0000_s5740" name="Equation" r:id="rId4" imgW="3060360" imgH="1790640" progId="Equation.DSMT4">
                  <p:embed/>
                </p:oleObj>
              </mc:Choice>
              <mc:Fallback>
                <p:oleObj name="Equation" r:id="rId4" imgW="3060360" imgH="1790640" progId="Equation.DSMT4">
                  <p:embed/>
                  <p:pic>
                    <p:nvPicPr>
                      <p:cNvPr id="0" name="Object 3"/>
                      <p:cNvPicPr>
                        <a:picLocks noChangeAspect="1" noChangeArrowheads="1"/>
                      </p:cNvPicPr>
                      <p:nvPr/>
                    </p:nvPicPr>
                    <p:blipFill>
                      <a:blip r:embed="rId5"/>
                      <a:srcRect/>
                      <a:stretch>
                        <a:fillRect/>
                      </a:stretch>
                    </p:blipFill>
                    <p:spPr bwMode="auto">
                      <a:xfrm>
                        <a:off x="2308412" y="2375693"/>
                        <a:ext cx="4876800" cy="2868613"/>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右箭头 6"/>
          <p:cNvSpPr>
            <a:spLocks noChangeArrowheads="1"/>
          </p:cNvSpPr>
          <p:nvPr/>
        </p:nvSpPr>
        <p:spPr bwMode="auto">
          <a:xfrm rot="10860000">
            <a:off x="2134929" y="4600714"/>
            <a:ext cx="584558" cy="167454"/>
          </a:xfrm>
          <a:prstGeom prst="rightArrow">
            <a:avLst>
              <a:gd name="adj1" fmla="val 50000"/>
              <a:gd name="adj2" fmla="val 38799"/>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22" name="Text Box 15"/>
          <p:cNvSpPr txBox="1">
            <a:spLocks noChangeArrowheads="1"/>
          </p:cNvSpPr>
          <p:nvPr/>
        </p:nvSpPr>
        <p:spPr bwMode="auto">
          <a:xfrm>
            <a:off x="838200" y="4313238"/>
            <a:ext cx="13684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Total power constraint</a:t>
            </a:r>
          </a:p>
        </p:txBody>
      </p:sp>
      <p:sp>
        <p:nvSpPr>
          <p:cNvPr id="23" name="右箭头 22"/>
          <p:cNvSpPr/>
          <p:nvPr/>
        </p:nvSpPr>
        <p:spPr>
          <a:xfrm>
            <a:off x="6553200" y="3505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5"/>
          <p:cNvSpPr txBox="1">
            <a:spLocks noChangeArrowheads="1"/>
          </p:cNvSpPr>
          <p:nvPr/>
        </p:nvSpPr>
        <p:spPr bwMode="auto">
          <a:xfrm>
            <a:off x="7098465" y="3396734"/>
            <a:ext cx="194285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altLang="zh-CN" dirty="0" smtClean="0"/>
              <a:t>Demand for </a:t>
            </a:r>
            <a:r>
              <a:rPr lang="en-US" altLang="zh-CN" dirty="0" err="1" smtClean="0"/>
              <a:t>QoMS</a:t>
            </a:r>
            <a:endParaRPr lang="zh-CN" altLang="en-US" dirty="0"/>
          </a:p>
        </p:txBody>
      </p:sp>
      <p:sp>
        <p:nvSpPr>
          <p:cNvPr id="26" name="Text Box 15"/>
          <p:cNvSpPr txBox="1">
            <a:spLocks noChangeArrowheads="1"/>
          </p:cNvSpPr>
          <p:nvPr/>
        </p:nvSpPr>
        <p:spPr bwMode="auto">
          <a:xfrm>
            <a:off x="7423638" y="3910465"/>
            <a:ext cx="136842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altLang="zh-CN" dirty="0" smtClean="0"/>
              <a:t>Demand for </a:t>
            </a:r>
            <a:r>
              <a:rPr lang="en-US" altLang="zh-CN" dirty="0" err="1" smtClean="0"/>
              <a:t>QoCS</a:t>
            </a:r>
            <a:endParaRPr lang="zh-CN" altLang="en-US" dirty="0"/>
          </a:p>
        </p:txBody>
      </p:sp>
      <p:sp>
        <p:nvSpPr>
          <p:cNvPr id="27" name="右箭头 26"/>
          <p:cNvSpPr/>
          <p:nvPr/>
        </p:nvSpPr>
        <p:spPr>
          <a:xfrm>
            <a:off x="6890238" y="4114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 Box 17"/>
          <p:cNvSpPr txBox="1">
            <a:spLocks noChangeArrowheads="1"/>
          </p:cNvSpPr>
          <p:nvPr/>
        </p:nvSpPr>
        <p:spPr bwMode="auto">
          <a:xfrm>
            <a:off x="601663" y="5351463"/>
            <a:ext cx="80756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b="1" dirty="0"/>
              <a:t>Remarks</a:t>
            </a:r>
            <a:r>
              <a:rPr lang="zh-CN" altLang="en-US" sz="2000" dirty="0"/>
              <a:t>: This optimization problem also provides us a way to determine the </a:t>
            </a:r>
            <a:r>
              <a:rPr lang="en-US" altLang="zh-CN" sz="2000" dirty="0"/>
              <a:t>boundary points of the </a:t>
            </a:r>
            <a:r>
              <a:rPr lang="zh-CN" altLang="en-US" sz="2000" dirty="0"/>
              <a:t>secrecy rate region. </a:t>
            </a:r>
            <a:endParaRPr lang="zh-CN" altLang="en-US" sz="2000" dirty="0">
              <a:sym typeface="Times New Roman" pitchFamily="18" charset="0"/>
            </a:endParaRPr>
          </a:p>
        </p:txBody>
      </p:sp>
      <p:sp>
        <p:nvSpPr>
          <p:cNvPr id="30" name="Oval 12"/>
          <p:cNvSpPr>
            <a:spLocks noChangeArrowheads="1"/>
          </p:cNvSpPr>
          <p:nvPr/>
        </p:nvSpPr>
        <p:spPr bwMode="auto">
          <a:xfrm>
            <a:off x="6207031" y="3306840"/>
            <a:ext cx="288925" cy="49149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 name="Oval 12"/>
          <p:cNvSpPr>
            <a:spLocks noChangeArrowheads="1"/>
          </p:cNvSpPr>
          <p:nvPr/>
        </p:nvSpPr>
        <p:spPr bwMode="auto">
          <a:xfrm>
            <a:off x="6492875" y="3978051"/>
            <a:ext cx="288925" cy="49149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2" name="矩形 19"/>
          <p:cNvSpPr>
            <a:spLocks noChangeArrowheads="1"/>
          </p:cNvSpPr>
          <p:nvPr/>
        </p:nvSpPr>
        <p:spPr bwMode="auto">
          <a:xfrm>
            <a:off x="7760371" y="2514600"/>
            <a:ext cx="442750" cy="369332"/>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smtClean="0"/>
              <a:t>(1)</a:t>
            </a:r>
            <a:endParaRPr lang="zh-CN" altLang="en-US" dirty="0"/>
          </a:p>
        </p:txBody>
      </p:sp>
    </p:spTree>
    <p:extLst>
      <p:ext uri="{BB962C8B-B14F-4D97-AF65-F5344CB8AC3E}">
        <p14:creationId xmlns:p14="http://schemas.microsoft.com/office/powerpoint/2010/main" val="372191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12"/>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itchFamily="18" charset="0"/>
                <a:ea typeface="宋体" charset="-122"/>
              </a:rPr>
              <a:t>Problem Formulation</a:t>
            </a:r>
          </a:p>
        </p:txBody>
      </p:sp>
      <p:sp>
        <p:nvSpPr>
          <p:cNvPr id="2" name="矩形 1"/>
          <p:cNvSpPr/>
          <p:nvPr/>
        </p:nvSpPr>
        <p:spPr>
          <a:xfrm>
            <a:off x="609600" y="1524000"/>
            <a:ext cx="7772400" cy="707886"/>
          </a:xfrm>
          <a:prstGeom prst="rect">
            <a:avLst/>
          </a:prstGeom>
        </p:spPr>
        <p:txBody>
          <a:bodyPr wrap="square">
            <a:spAutoFit/>
          </a:bodyPr>
          <a:lstStyle/>
          <a:p>
            <a:r>
              <a:rPr lang="zh-CN" altLang="en-US" sz="2000" dirty="0"/>
              <a:t>Further simplify </a:t>
            </a:r>
            <a:r>
              <a:rPr lang="en-US" altLang="zh-CN" sz="2000" dirty="0"/>
              <a:t>the denominator of the objective </a:t>
            </a:r>
            <a:r>
              <a:rPr lang="en-US" altLang="zh-CN" sz="2000" dirty="0" smtClean="0"/>
              <a:t>function (1)</a:t>
            </a:r>
            <a:r>
              <a:rPr lang="zh-CN" altLang="en-US" sz="2000" dirty="0" smtClean="0"/>
              <a:t> </a:t>
            </a:r>
            <a:r>
              <a:rPr lang="zh-CN" altLang="en-US" sz="2000" dirty="0"/>
              <a:t>by introducing a slack </a:t>
            </a:r>
            <a:r>
              <a:rPr lang="zh-CN" altLang="en-US" sz="2000" dirty="0" smtClean="0"/>
              <a:t>variable </a:t>
            </a:r>
            <a:r>
              <a:rPr lang="el-GR" altLang="zh-CN" sz="2000" i="1" dirty="0" smtClean="0"/>
              <a:t>μ</a:t>
            </a:r>
            <a:r>
              <a:rPr lang="zh-CN" altLang="en-US" sz="2000" dirty="0" smtClean="0"/>
              <a:t>, </a:t>
            </a:r>
            <a:r>
              <a:rPr lang="zh-CN" altLang="en-US" sz="2000" dirty="0"/>
              <a:t>then we obtain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961323313"/>
              </p:ext>
            </p:extLst>
          </p:nvPr>
        </p:nvGraphicFramePr>
        <p:xfrm>
          <a:off x="1877279" y="2350294"/>
          <a:ext cx="4946650" cy="2919412"/>
        </p:xfrm>
        <a:graphic>
          <a:graphicData uri="http://schemas.openxmlformats.org/presentationml/2006/ole">
            <mc:AlternateContent xmlns:mc="http://schemas.openxmlformats.org/markup-compatibility/2006">
              <mc:Choice xmlns:v="urn:schemas-microsoft-com:vml" Requires="v">
                <p:oleObj spid="_x0000_s20706" name="Equation" r:id="rId4" imgW="3073320" imgH="1803240" progId="Equation.DSMT4">
                  <p:embed/>
                </p:oleObj>
              </mc:Choice>
              <mc:Fallback>
                <p:oleObj name="Equation" r:id="rId4" imgW="3073320" imgH="1803240" progId="Equation.DSMT4">
                  <p:embed/>
                  <p:pic>
                    <p:nvPicPr>
                      <p:cNvPr id="0" name="Object 1"/>
                      <p:cNvPicPr>
                        <a:picLocks noChangeAspect="1" noChangeArrowheads="1"/>
                      </p:cNvPicPr>
                      <p:nvPr/>
                    </p:nvPicPr>
                    <p:blipFill>
                      <a:blip r:embed="rId5"/>
                      <a:srcRect/>
                      <a:stretch>
                        <a:fillRect/>
                      </a:stretch>
                    </p:blipFill>
                    <p:spPr bwMode="auto">
                      <a:xfrm>
                        <a:off x="1877279" y="2350294"/>
                        <a:ext cx="4946650" cy="2919412"/>
                      </a:xfrm>
                      <a:prstGeom prst="rect">
                        <a:avLst/>
                      </a:prstGeom>
                      <a:noFill/>
                    </p:spPr>
                  </p:pic>
                </p:oleObj>
              </mc:Fallback>
            </mc:AlternateContent>
          </a:graphicData>
        </a:graphic>
      </p:graphicFrame>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上箭头 17"/>
          <p:cNvSpPr/>
          <p:nvPr/>
        </p:nvSpPr>
        <p:spPr>
          <a:xfrm rot="3233531">
            <a:off x="6314590" y="3166285"/>
            <a:ext cx="213453" cy="547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4223260192"/>
              </p:ext>
            </p:extLst>
          </p:nvPr>
        </p:nvGraphicFramePr>
        <p:xfrm>
          <a:off x="6705468" y="3010764"/>
          <a:ext cx="1182687" cy="363538"/>
        </p:xfrm>
        <a:graphic>
          <a:graphicData uri="http://schemas.openxmlformats.org/presentationml/2006/ole">
            <mc:AlternateContent xmlns:mc="http://schemas.openxmlformats.org/markup-compatibility/2006">
              <mc:Choice xmlns:v="urn:schemas-microsoft-com:vml" Requires="v">
                <p:oleObj spid="_x0000_s20707" name="Equation" r:id="rId6" imgW="660240" imgH="203040" progId="Equation.DSMT4">
                  <p:embed/>
                </p:oleObj>
              </mc:Choice>
              <mc:Fallback>
                <p:oleObj name="Equation" r:id="rId6" imgW="660240" imgH="203040" progId="Equation.DSMT4">
                  <p:embed/>
                  <p:pic>
                    <p:nvPicPr>
                      <p:cNvPr id="0" name="Object 5"/>
                      <p:cNvPicPr>
                        <a:picLocks noChangeAspect="1" noChangeArrowheads="1"/>
                      </p:cNvPicPr>
                      <p:nvPr/>
                    </p:nvPicPr>
                    <p:blipFill>
                      <a:blip r:embed="rId7"/>
                      <a:srcRect/>
                      <a:stretch>
                        <a:fillRect/>
                      </a:stretch>
                    </p:blipFill>
                    <p:spPr bwMode="auto">
                      <a:xfrm>
                        <a:off x="6705468" y="3010764"/>
                        <a:ext cx="11826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右箭头 19"/>
          <p:cNvSpPr/>
          <p:nvPr/>
        </p:nvSpPr>
        <p:spPr>
          <a:xfrm>
            <a:off x="5646268" y="4144108"/>
            <a:ext cx="49089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p:cNvGraphicFramePr>
            <a:graphicFrameLocks noChangeAspect="1"/>
          </p:cNvGraphicFramePr>
          <p:nvPr>
            <p:extLst>
              <p:ext uri="{D42A27DB-BD31-4B8C-83A1-F6EECF244321}">
                <p14:modId xmlns:p14="http://schemas.microsoft.com/office/powerpoint/2010/main" val="2927906840"/>
              </p:ext>
            </p:extLst>
          </p:nvPr>
        </p:nvGraphicFramePr>
        <p:xfrm>
          <a:off x="6273668" y="4015520"/>
          <a:ext cx="863600" cy="409575"/>
        </p:xfrm>
        <a:graphic>
          <a:graphicData uri="http://schemas.openxmlformats.org/presentationml/2006/ole">
            <mc:AlternateContent xmlns:mc="http://schemas.openxmlformats.org/markup-compatibility/2006">
              <mc:Choice xmlns:v="urn:schemas-microsoft-com:vml" Requires="v">
                <p:oleObj spid="_x0000_s20708" name="Equation" r:id="rId8" imgW="482400" imgH="228600" progId="Equation.DSMT4">
                  <p:embed/>
                </p:oleObj>
              </mc:Choice>
              <mc:Fallback>
                <p:oleObj name="Equation" r:id="rId8" imgW="482400" imgH="228600" progId="Equation.DSMT4">
                  <p:embed/>
                  <p:pic>
                    <p:nvPicPr>
                      <p:cNvPr id="0" name="对象 18"/>
                      <p:cNvPicPr>
                        <a:picLocks noChangeAspect="1" noChangeArrowheads="1"/>
                      </p:cNvPicPr>
                      <p:nvPr/>
                    </p:nvPicPr>
                    <p:blipFill>
                      <a:blip r:embed="rId9"/>
                      <a:srcRect/>
                      <a:stretch>
                        <a:fillRect/>
                      </a:stretch>
                    </p:blipFill>
                    <p:spPr bwMode="auto">
                      <a:xfrm>
                        <a:off x="6273668" y="4015520"/>
                        <a:ext cx="863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9"/>
          <p:cNvSpPr txBox="1">
            <a:spLocks noChangeArrowheads="1"/>
          </p:cNvSpPr>
          <p:nvPr/>
        </p:nvSpPr>
        <p:spPr bwMode="auto">
          <a:xfrm>
            <a:off x="5493965" y="2362199"/>
            <a:ext cx="273685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altLang="zh-CN" b="1" dirty="0">
                <a:solidFill>
                  <a:schemeClr val="accent2"/>
                </a:solidFill>
              </a:rPr>
              <a:t>Non</a:t>
            </a:r>
            <a:r>
              <a:rPr lang="zh-CN" altLang="en-US" b="1" dirty="0">
                <a:solidFill>
                  <a:schemeClr val="accent2"/>
                </a:solidFill>
              </a:rPr>
              <a:t>convex objective function!! </a:t>
            </a:r>
          </a:p>
        </p:txBody>
      </p:sp>
      <p:sp>
        <p:nvSpPr>
          <p:cNvPr id="23" name="AutoShape 7"/>
          <p:cNvSpPr>
            <a:spLocks noChangeArrowheads="1"/>
          </p:cNvSpPr>
          <p:nvPr/>
        </p:nvSpPr>
        <p:spPr bwMode="auto">
          <a:xfrm>
            <a:off x="2307854" y="3168806"/>
            <a:ext cx="3635746" cy="339448"/>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 name="Text Box 8"/>
          <p:cNvSpPr txBox="1">
            <a:spLocks noChangeArrowheads="1"/>
          </p:cNvSpPr>
          <p:nvPr/>
        </p:nvSpPr>
        <p:spPr bwMode="auto">
          <a:xfrm>
            <a:off x="715352" y="3779837"/>
            <a:ext cx="13684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solidFill>
                  <a:schemeClr val="accent2"/>
                </a:solidFill>
              </a:rPr>
              <a:t>Nonconvex constraint!!</a:t>
            </a:r>
          </a:p>
        </p:txBody>
      </p:sp>
      <p:cxnSp>
        <p:nvCxnSpPr>
          <p:cNvPr id="26" name="直接箭头连接符 25"/>
          <p:cNvCxnSpPr/>
          <p:nvPr/>
        </p:nvCxnSpPr>
        <p:spPr>
          <a:xfrm flipH="1">
            <a:off x="1752600" y="3502025"/>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7" name="矩形 19"/>
          <p:cNvSpPr>
            <a:spLocks noChangeArrowheads="1"/>
          </p:cNvSpPr>
          <p:nvPr/>
        </p:nvSpPr>
        <p:spPr bwMode="auto">
          <a:xfrm>
            <a:off x="8172450" y="3502025"/>
            <a:ext cx="442913" cy="371475"/>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(2)</a:t>
            </a:r>
            <a:endParaRPr lang="zh-CN" altLang="en-US" dirty="0"/>
          </a:p>
        </p:txBody>
      </p:sp>
      <p:sp>
        <p:nvSpPr>
          <p:cNvPr id="28" name="Text Box 10"/>
          <p:cNvSpPr txBox="1">
            <a:spLocks noChangeArrowheads="1"/>
          </p:cNvSpPr>
          <p:nvPr/>
        </p:nvSpPr>
        <p:spPr bwMode="auto">
          <a:xfrm>
            <a:off x="574431" y="5410200"/>
            <a:ext cx="8340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altLang="zh-CN" dirty="0"/>
              <a:t>To deal with the non-convexity in (2), next we develop a two-stage reformulation of (2)</a:t>
            </a:r>
            <a:r>
              <a:rPr lang="zh-CN" altLang="en-US" dirty="0"/>
              <a:t>.</a:t>
            </a:r>
          </a:p>
        </p:txBody>
      </p:sp>
    </p:spTree>
    <p:extLst>
      <p:ext uri="{BB962C8B-B14F-4D97-AF65-F5344CB8AC3E}">
        <p14:creationId xmlns:p14="http://schemas.microsoft.com/office/powerpoint/2010/main" val="4088785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标题 1"/>
          <p:cNvSpPr>
            <a:spLocks noGrp="1"/>
          </p:cNvSpPr>
          <p:nvPr>
            <p:ph type="title" idx="4294967295"/>
          </p:nvPr>
        </p:nvSpPr>
        <p:spPr>
          <a:xfrm>
            <a:off x="533400" y="808038"/>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A Two-stage Reformulation of (2)</a:t>
            </a:r>
          </a:p>
        </p:txBody>
      </p:sp>
      <p:sp>
        <p:nvSpPr>
          <p:cNvPr id="4" name="Text Box 3"/>
          <p:cNvSpPr txBox="1">
            <a:spLocks noChangeArrowheads="1"/>
          </p:cNvSpPr>
          <p:nvPr/>
        </p:nvSpPr>
        <p:spPr bwMode="auto">
          <a:xfrm>
            <a:off x="577850" y="1524000"/>
            <a:ext cx="338455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b="1" dirty="0"/>
              <a:t>Outer problem</a:t>
            </a:r>
            <a:r>
              <a:rPr lang="zh-CN" altLang="en-US" sz="2000" dirty="0"/>
              <a:t> w.r.t </a:t>
            </a:r>
            <a:r>
              <a:rPr lang="zh-CN" altLang="en-US" sz="2000" i="1" dirty="0"/>
              <a:t>α</a:t>
            </a:r>
          </a:p>
        </p:txBody>
      </p:sp>
      <p:graphicFrame>
        <p:nvGraphicFramePr>
          <p:cNvPr id="2" name="对象 1"/>
          <p:cNvGraphicFramePr>
            <a:graphicFrameLocks noChangeAspect="1"/>
          </p:cNvGraphicFramePr>
          <p:nvPr>
            <p:extLst>
              <p:ext uri="{D42A27DB-BD31-4B8C-83A1-F6EECF244321}">
                <p14:modId xmlns:p14="http://schemas.microsoft.com/office/powerpoint/2010/main" val="1439779551"/>
              </p:ext>
            </p:extLst>
          </p:nvPr>
        </p:nvGraphicFramePr>
        <p:xfrm>
          <a:off x="3536950" y="1452563"/>
          <a:ext cx="1689100" cy="592137"/>
        </p:xfrm>
        <a:graphic>
          <a:graphicData uri="http://schemas.openxmlformats.org/presentationml/2006/ole">
            <mc:AlternateContent xmlns:mc="http://schemas.openxmlformats.org/markup-compatibility/2006">
              <mc:Choice xmlns:v="urn:schemas-microsoft-com:vml" Requires="v">
                <p:oleObj spid="_x0000_s18853" name="Equation" r:id="rId4" imgW="939600" imgH="330120" progId="Equation.DSMT4">
                  <p:embed/>
                </p:oleObj>
              </mc:Choice>
              <mc:Fallback>
                <p:oleObj name="Equation" r:id="rId4" imgW="939600" imgH="330120" progId="Equation.DSMT4">
                  <p:embed/>
                  <p:pic>
                    <p:nvPicPr>
                      <p:cNvPr id="0" name="Object 4"/>
                      <p:cNvPicPr>
                        <a:picLocks noChangeAspect="1" noChangeArrowheads="1"/>
                      </p:cNvPicPr>
                      <p:nvPr/>
                    </p:nvPicPr>
                    <p:blipFill>
                      <a:blip r:embed="rId5"/>
                      <a:srcRect/>
                      <a:stretch>
                        <a:fillRect/>
                      </a:stretch>
                    </p:blipFill>
                    <p:spPr bwMode="auto">
                      <a:xfrm>
                        <a:off x="3536950" y="1452563"/>
                        <a:ext cx="16891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8"/>
          <p:cNvSpPr txBox="1">
            <a:spLocks noChangeArrowheads="1"/>
          </p:cNvSpPr>
          <p:nvPr/>
        </p:nvSpPr>
        <p:spPr bwMode="auto">
          <a:xfrm>
            <a:off x="762000" y="2114490"/>
            <a:ext cx="439261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i="1" dirty="0"/>
              <a:t>α</a:t>
            </a:r>
            <a:r>
              <a:rPr lang="zh-CN" altLang="en-US" sz="2000" dirty="0"/>
              <a:t>'s </a:t>
            </a:r>
            <a:r>
              <a:rPr lang="en-US" altLang="zh-CN" sz="2000" dirty="0" smtClean="0"/>
              <a:t>range </a:t>
            </a:r>
            <a:r>
              <a:rPr lang="zh-CN" altLang="en-US" sz="2000" dirty="0" smtClean="0"/>
              <a:t>can </a:t>
            </a:r>
            <a:r>
              <a:rPr lang="zh-CN" altLang="en-US" sz="2000" dirty="0"/>
              <a:t>be determined by</a:t>
            </a:r>
            <a:endParaRPr lang="zh-CN" altLang="en-US" dirty="0"/>
          </a:p>
        </p:txBody>
      </p:sp>
      <p:sp>
        <p:nvSpPr>
          <p:cNvPr id="7" name="Text Box 9"/>
          <p:cNvSpPr txBox="1">
            <a:spLocks noChangeArrowheads="1"/>
          </p:cNvSpPr>
          <p:nvPr/>
        </p:nvSpPr>
        <p:spPr bwMode="auto">
          <a:xfrm>
            <a:off x="685800" y="25146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dirty="0"/>
              <a:t>One-dimensional search, e.g., the golden section algorithm, can handle the outer problem.</a:t>
            </a: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26252368"/>
              </p:ext>
            </p:extLst>
          </p:nvPr>
        </p:nvGraphicFramePr>
        <p:xfrm>
          <a:off x="4343400" y="1981200"/>
          <a:ext cx="1981200" cy="535069"/>
        </p:xfrm>
        <a:graphic>
          <a:graphicData uri="http://schemas.openxmlformats.org/presentationml/2006/ole">
            <mc:AlternateContent xmlns:mc="http://schemas.openxmlformats.org/markup-compatibility/2006">
              <mc:Choice xmlns:v="urn:schemas-microsoft-com:vml" Requires="v">
                <p:oleObj spid="_x0000_s18854" name="Equation" r:id="rId6" imgW="1307532" imgH="355446" progId="Equation.DSMT4">
                  <p:embed/>
                </p:oleObj>
              </mc:Choice>
              <mc:Fallback>
                <p:oleObj name="Equation" r:id="rId6" imgW="1307532" imgH="355446"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981200"/>
                        <a:ext cx="1981200" cy="535069"/>
                      </a:xfrm>
                      <a:prstGeom prst="rect">
                        <a:avLst/>
                      </a:prstGeom>
                      <a:noFill/>
                    </p:spPr>
                  </p:pic>
                </p:oleObj>
              </mc:Fallback>
            </mc:AlternateContent>
          </a:graphicData>
        </a:graphic>
      </p:graphicFrame>
      <p:sp>
        <p:nvSpPr>
          <p:cNvPr id="10" name="矩形 19"/>
          <p:cNvSpPr>
            <a:spLocks noChangeArrowheads="1"/>
          </p:cNvSpPr>
          <p:nvPr/>
        </p:nvSpPr>
        <p:spPr bwMode="auto">
          <a:xfrm>
            <a:off x="6156325" y="1557338"/>
            <a:ext cx="438150" cy="365125"/>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a:t>
            </a:r>
            <a:r>
              <a:rPr lang="zh-CN" altLang="en-US" dirty="0"/>
              <a:t>3</a:t>
            </a:r>
            <a:r>
              <a:rPr lang="en-US" altLang="zh-CN" dirty="0"/>
              <a:t>)</a:t>
            </a:r>
            <a:endParaRPr lang="zh-CN" altLang="en-US" dirty="0"/>
          </a:p>
        </p:txBody>
      </p:sp>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462352293"/>
              </p:ext>
            </p:extLst>
          </p:nvPr>
        </p:nvGraphicFramePr>
        <p:xfrm>
          <a:off x="7315200" y="1519238"/>
          <a:ext cx="1163638" cy="482600"/>
        </p:xfrm>
        <a:graphic>
          <a:graphicData uri="http://schemas.openxmlformats.org/presentationml/2006/ole">
            <mc:AlternateContent xmlns:mc="http://schemas.openxmlformats.org/markup-compatibility/2006">
              <mc:Choice xmlns:v="urn:schemas-microsoft-com:vml" Requires="v">
                <p:oleObj spid="_x0000_s18855" name="Equation" r:id="rId8" imgW="533160" imgH="228600" progId="Equation.DSMT4">
                  <p:embed/>
                </p:oleObj>
              </mc:Choice>
              <mc:Fallback>
                <p:oleObj name="Equation" r:id="rId8" imgW="533160" imgH="228600" progId="Equation.DSMT4">
                  <p:embed/>
                  <p:pic>
                    <p:nvPicPr>
                      <p:cNvPr id="0" name="Object 6"/>
                      <p:cNvPicPr>
                        <a:picLocks noChangeAspect="1" noChangeArrowheads="1"/>
                      </p:cNvPicPr>
                      <p:nvPr/>
                    </p:nvPicPr>
                    <p:blipFill>
                      <a:blip r:embed="rId9"/>
                      <a:srcRect/>
                      <a:stretch>
                        <a:fillRect/>
                      </a:stretch>
                    </p:blipFill>
                    <p:spPr bwMode="auto">
                      <a:xfrm>
                        <a:off x="7315200" y="1519238"/>
                        <a:ext cx="1163638" cy="482600"/>
                      </a:xfrm>
                      <a:prstGeom prst="rect">
                        <a:avLst/>
                      </a:prstGeom>
                      <a:noFill/>
                      <a:ln>
                        <a:solidFill>
                          <a:srgbClr val="FF0000"/>
                        </a:solidFill>
                      </a:ln>
                    </p:spPr>
                  </p:pic>
                </p:oleObj>
              </mc:Fallback>
            </mc:AlternateContent>
          </a:graphicData>
        </a:graphic>
      </p:graphicFrame>
      <p:sp>
        <p:nvSpPr>
          <p:cNvPr id="13" name="Text Box 5"/>
          <p:cNvSpPr txBox="1">
            <a:spLocks noChangeArrowheads="1"/>
          </p:cNvSpPr>
          <p:nvPr/>
        </p:nvSpPr>
        <p:spPr bwMode="auto">
          <a:xfrm>
            <a:off x="609600" y="3200400"/>
            <a:ext cx="338296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b="1" dirty="0"/>
              <a:t>Inner problem</a:t>
            </a:r>
            <a:r>
              <a:rPr lang="zh-CN" altLang="en-US" sz="2000" dirty="0"/>
              <a:t> w.r.t </a:t>
            </a:r>
            <a:r>
              <a:rPr lang="zh-CN" altLang="en-US" sz="2000" b="1" dirty="0"/>
              <a:t>Q</a:t>
            </a:r>
            <a:r>
              <a:rPr lang="zh-CN" altLang="en-US" sz="2000" baseline="-25000" dirty="0"/>
              <a:t>0</a:t>
            </a:r>
            <a:r>
              <a:rPr lang="zh-CN" altLang="en-US" sz="2000" dirty="0"/>
              <a:t>,</a:t>
            </a:r>
            <a:r>
              <a:rPr lang="zh-CN" altLang="en-US" sz="2000" b="1" dirty="0" smtClean="0"/>
              <a:t>Q</a:t>
            </a:r>
            <a:r>
              <a:rPr lang="en-US" altLang="zh-CN" sz="2000" baseline="-25000" dirty="0" smtClean="0"/>
              <a:t>1</a:t>
            </a:r>
            <a:r>
              <a:rPr lang="zh-CN" altLang="en-US" sz="2000" dirty="0" smtClean="0"/>
              <a:t>,</a:t>
            </a:r>
            <a:r>
              <a:rPr lang="zh-CN" altLang="en-US" sz="2000" b="1" dirty="0" smtClean="0"/>
              <a:t>Q</a:t>
            </a:r>
            <a:r>
              <a:rPr lang="en-US" altLang="zh-CN" sz="2000" baseline="-25000" dirty="0" smtClean="0"/>
              <a:t>2</a:t>
            </a:r>
            <a:endParaRPr lang="zh-CN" altLang="en-US" sz="2000" b="1" dirty="0"/>
          </a:p>
        </p:txBody>
      </p:sp>
      <p:sp>
        <p:nvSpPr>
          <p:cNvPr id="14" name="Text Box 12"/>
          <p:cNvSpPr txBox="1">
            <a:spLocks noChangeArrowheads="1"/>
          </p:cNvSpPr>
          <p:nvPr/>
        </p:nvSpPr>
        <p:spPr bwMode="auto">
          <a:xfrm>
            <a:off x="3781425" y="2971800"/>
            <a:ext cx="48958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b="1" dirty="0">
                <a:solidFill>
                  <a:schemeClr val="accent2"/>
                </a:solidFill>
              </a:rPr>
              <a:t>Bisection method and CVX solver can collectively solve the inner problem.</a:t>
            </a: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192368504"/>
              </p:ext>
            </p:extLst>
          </p:nvPr>
        </p:nvGraphicFramePr>
        <p:xfrm>
          <a:off x="2063750" y="3673475"/>
          <a:ext cx="4789488" cy="2962275"/>
        </p:xfrm>
        <a:graphic>
          <a:graphicData uri="http://schemas.openxmlformats.org/presentationml/2006/ole">
            <mc:AlternateContent xmlns:mc="http://schemas.openxmlformats.org/markup-compatibility/2006">
              <mc:Choice xmlns:v="urn:schemas-microsoft-com:vml" Requires="v">
                <p:oleObj spid="_x0000_s18856" name="Equation" r:id="rId10" imgW="3073320" imgH="1879560" progId="Equation.DSMT4">
                  <p:embed/>
                </p:oleObj>
              </mc:Choice>
              <mc:Fallback>
                <p:oleObj name="Equation" r:id="rId10" imgW="3073320" imgH="1879560" progId="Equation.DSMT4">
                  <p:embed/>
                  <p:pic>
                    <p:nvPicPr>
                      <p:cNvPr id="0" name="Object 14"/>
                      <p:cNvPicPr>
                        <a:picLocks noChangeAspect="1" noChangeArrowheads="1"/>
                      </p:cNvPicPr>
                      <p:nvPr/>
                    </p:nvPicPr>
                    <p:blipFill>
                      <a:blip r:embed="rId11"/>
                      <a:srcRect/>
                      <a:stretch>
                        <a:fillRect/>
                      </a:stretch>
                    </p:blipFill>
                    <p:spPr bwMode="auto">
                      <a:xfrm>
                        <a:off x="2063750" y="3673475"/>
                        <a:ext cx="4789488" cy="2962275"/>
                      </a:xfrm>
                      <a:prstGeom prst="rect">
                        <a:avLst/>
                      </a:prstGeom>
                      <a:noFill/>
                    </p:spPr>
                  </p:pic>
                </p:oleObj>
              </mc:Fallback>
            </mc:AlternateContent>
          </a:graphicData>
        </a:graphic>
      </p:graphicFrame>
      <p:sp>
        <p:nvSpPr>
          <p:cNvPr id="1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8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19"/>
          <p:cNvSpPr>
            <a:spLocks noChangeArrowheads="1"/>
          </p:cNvSpPr>
          <p:nvPr/>
        </p:nvSpPr>
        <p:spPr bwMode="auto">
          <a:xfrm>
            <a:off x="7878763" y="4953000"/>
            <a:ext cx="438150" cy="3667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a:t>
            </a:r>
            <a:r>
              <a:rPr lang="zh-CN" altLang="en-US" dirty="0"/>
              <a:t>4</a:t>
            </a:r>
            <a:r>
              <a:rPr lang="en-US" altLang="zh-CN" dirty="0"/>
              <a:t>)</a:t>
            </a:r>
            <a:endParaRPr lang="zh-CN" altLang="en-US" dirty="0"/>
          </a:p>
        </p:txBody>
      </p:sp>
      <p:sp>
        <p:nvSpPr>
          <p:cNvPr id="30" name="Text Box 11"/>
          <p:cNvSpPr txBox="1">
            <a:spLocks noChangeArrowheads="1"/>
          </p:cNvSpPr>
          <p:nvPr/>
        </p:nvSpPr>
        <p:spPr bwMode="auto">
          <a:xfrm>
            <a:off x="6132879" y="4495800"/>
            <a:ext cx="268946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smtClean="0">
                <a:solidFill>
                  <a:schemeClr val="accent2"/>
                </a:solidFill>
              </a:rPr>
              <a:t>Affine constraint</a:t>
            </a:r>
            <a:endParaRPr lang="zh-CN" altLang="en-US" b="1" dirty="0">
              <a:solidFill>
                <a:schemeClr val="accent2"/>
              </a:solidFill>
            </a:endParaRPr>
          </a:p>
        </p:txBody>
      </p:sp>
      <p:sp>
        <p:nvSpPr>
          <p:cNvPr id="31" name="Text Box 10"/>
          <p:cNvSpPr txBox="1">
            <a:spLocks noChangeArrowheads="1"/>
          </p:cNvSpPr>
          <p:nvPr/>
        </p:nvSpPr>
        <p:spPr bwMode="auto">
          <a:xfrm>
            <a:off x="5369780" y="3761887"/>
            <a:ext cx="27368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solidFill>
                  <a:schemeClr val="accent2"/>
                </a:solidFill>
              </a:rPr>
              <a:t>Quasiconvex optimization problem [</a:t>
            </a:r>
            <a:r>
              <a:rPr lang="en-US" altLang="zh-CN" b="1" dirty="0">
                <a:solidFill>
                  <a:schemeClr val="accent2"/>
                </a:solidFill>
              </a:rPr>
              <a:t>Boyd’09</a:t>
            </a:r>
            <a:r>
              <a:rPr lang="zh-CN" altLang="en-US" b="1" dirty="0">
                <a:solidFill>
                  <a:schemeClr val="accent2"/>
                </a:solidFill>
              </a:rPr>
              <a:t>]</a:t>
            </a:r>
          </a:p>
        </p:txBody>
      </p:sp>
    </p:spTree>
    <p:extLst>
      <p:ext uri="{BB962C8B-B14F-4D97-AF65-F5344CB8AC3E}">
        <p14:creationId xmlns:p14="http://schemas.microsoft.com/office/powerpoint/2010/main" val="3426843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标题 1"/>
          <p:cNvSpPr>
            <a:spLocks noGrp="1"/>
          </p:cNvSpPr>
          <p:nvPr>
            <p:ph type="title" idx="4294967295"/>
          </p:nvPr>
        </p:nvSpPr>
        <p:spPr>
          <a:xfrm>
            <a:off x="323850" y="808038"/>
            <a:ext cx="8610600" cy="563562"/>
          </a:xfrm>
        </p:spPr>
        <p:txBody>
          <a:bodyPr>
            <a:normAutofit/>
          </a:bodyPr>
          <a:lstStyle/>
          <a:p>
            <a:pPr algn="l" eaLnBrk="1" hangingPunct="1">
              <a:lnSpc>
                <a:spcPts val="2600"/>
              </a:lnSpc>
            </a:pPr>
            <a:r>
              <a:rPr lang="zh-CN" altLang="en-US" sz="2300" b="1" dirty="0" smtClean="0">
                <a:solidFill>
                  <a:srgbClr val="FFFF00"/>
                </a:solidFill>
                <a:latin typeface="Times New Roman" pitchFamily="18" charset="0"/>
                <a:ea typeface="宋体" charset="-122"/>
              </a:rPr>
              <a:t>Charnes-Cooper transformation-based reformulation of (4)</a:t>
            </a:r>
          </a:p>
        </p:txBody>
      </p:sp>
      <p:sp>
        <p:nvSpPr>
          <p:cNvPr id="4" name="Text Box 3"/>
          <p:cNvSpPr txBox="1">
            <a:spLocks noChangeArrowheads="1"/>
          </p:cNvSpPr>
          <p:nvPr/>
        </p:nvSpPr>
        <p:spPr bwMode="auto">
          <a:xfrm>
            <a:off x="323850" y="1485900"/>
            <a:ext cx="669607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dirty="0"/>
              <a:t>By applying the Charnes-Cooper transformation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408749017"/>
              </p:ext>
            </p:extLst>
          </p:nvPr>
        </p:nvGraphicFramePr>
        <p:xfrm>
          <a:off x="2133600" y="1881188"/>
          <a:ext cx="4267200" cy="404794"/>
        </p:xfrm>
        <a:graphic>
          <a:graphicData uri="http://schemas.openxmlformats.org/presentationml/2006/ole">
            <mc:AlternateContent xmlns:mc="http://schemas.openxmlformats.org/markup-compatibility/2006">
              <mc:Choice xmlns:v="urn:schemas-microsoft-com:vml" Requires="v">
                <p:oleObj spid="_x0000_s8835" name="Equation" r:id="rId4" imgW="2413000" imgH="228600" progId="Equation.DSMT4">
                  <p:embed/>
                </p:oleObj>
              </mc:Choice>
              <mc:Fallback>
                <p:oleObj name="Equation" r:id="rId4" imgW="24130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881188"/>
                        <a:ext cx="4267200" cy="404794"/>
                      </a:xfrm>
                      <a:prstGeom prst="rect">
                        <a:avLst/>
                      </a:prstGeom>
                      <a:noFill/>
                    </p:spPr>
                  </p:pic>
                </p:oleObj>
              </mc:Fallback>
            </mc:AlternateContent>
          </a:graphicData>
        </a:graphic>
      </p:graphicFrame>
      <p:sp>
        <p:nvSpPr>
          <p:cNvPr id="7" name="Text Box 5"/>
          <p:cNvSpPr txBox="1">
            <a:spLocks noChangeArrowheads="1"/>
          </p:cNvSpPr>
          <p:nvPr/>
        </p:nvSpPr>
        <p:spPr bwMode="auto">
          <a:xfrm>
            <a:off x="381000" y="2362200"/>
            <a:ext cx="2033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dirty="0"/>
              <a:t>We rewrite (4) as</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89716383"/>
              </p:ext>
            </p:extLst>
          </p:nvPr>
        </p:nvGraphicFramePr>
        <p:xfrm>
          <a:off x="1133475" y="2762250"/>
          <a:ext cx="6954838" cy="3333750"/>
        </p:xfrm>
        <a:graphic>
          <a:graphicData uri="http://schemas.openxmlformats.org/presentationml/2006/ole">
            <mc:AlternateContent xmlns:mc="http://schemas.openxmlformats.org/markup-compatibility/2006">
              <mc:Choice xmlns:v="urn:schemas-microsoft-com:vml" Requires="v">
                <p:oleObj spid="_x0000_s8836" name="Equation" r:id="rId6" imgW="4012920" imgH="1917360" progId="Equation.DSMT4">
                  <p:embed/>
                </p:oleObj>
              </mc:Choice>
              <mc:Fallback>
                <p:oleObj name="Equation" r:id="rId6" imgW="4012920" imgH="1917360" progId="Equation.DSMT4">
                  <p:embed/>
                  <p:pic>
                    <p:nvPicPr>
                      <p:cNvPr id="0" name="Object 5"/>
                      <p:cNvPicPr>
                        <a:picLocks noChangeAspect="1" noChangeArrowheads="1"/>
                      </p:cNvPicPr>
                      <p:nvPr/>
                    </p:nvPicPr>
                    <p:blipFill>
                      <a:blip r:embed="rId7"/>
                      <a:srcRect/>
                      <a:stretch>
                        <a:fillRect/>
                      </a:stretch>
                    </p:blipFill>
                    <p:spPr bwMode="auto">
                      <a:xfrm>
                        <a:off x="1133475" y="2762250"/>
                        <a:ext cx="6954838" cy="333375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Text Box 7"/>
          <p:cNvSpPr txBox="1">
            <a:spLocks noChangeArrowheads="1"/>
          </p:cNvSpPr>
          <p:nvPr/>
        </p:nvSpPr>
        <p:spPr bwMode="auto">
          <a:xfrm>
            <a:off x="5334000" y="2553920"/>
            <a:ext cx="27352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solidFill>
                  <a:schemeClr val="accent2"/>
                </a:solidFill>
              </a:rPr>
              <a:t>Convex optimization problem!!</a:t>
            </a:r>
          </a:p>
        </p:txBody>
      </p:sp>
      <p:sp>
        <p:nvSpPr>
          <p:cNvPr id="23" name="矩形 19"/>
          <p:cNvSpPr>
            <a:spLocks noChangeArrowheads="1"/>
          </p:cNvSpPr>
          <p:nvPr/>
        </p:nvSpPr>
        <p:spPr bwMode="auto">
          <a:xfrm>
            <a:off x="8454658" y="3987188"/>
            <a:ext cx="438150" cy="365125"/>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a:t>
            </a:r>
            <a:r>
              <a:rPr lang="zh-CN" altLang="en-US" dirty="0"/>
              <a:t>5</a:t>
            </a:r>
            <a:r>
              <a:rPr lang="en-US" altLang="zh-CN" dirty="0"/>
              <a:t>)</a:t>
            </a:r>
            <a:endParaRPr lang="zh-CN" altLang="en-US" dirty="0"/>
          </a:p>
        </p:txBody>
      </p:sp>
    </p:spTree>
    <p:extLst>
      <p:ext uri="{BB962C8B-B14F-4D97-AF65-F5344CB8AC3E}">
        <p14:creationId xmlns:p14="http://schemas.microsoft.com/office/powerpoint/2010/main" val="79183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3"/>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The optimality of transmit beamforming</a:t>
            </a:r>
          </a:p>
        </p:txBody>
      </p:sp>
      <p:sp>
        <p:nvSpPr>
          <p:cNvPr id="2" name="矩形 1"/>
          <p:cNvSpPr/>
          <p:nvPr/>
        </p:nvSpPr>
        <p:spPr>
          <a:xfrm>
            <a:off x="520578" y="1480039"/>
            <a:ext cx="7543800" cy="646331"/>
          </a:xfrm>
          <a:prstGeom prst="rect">
            <a:avLst/>
          </a:prstGeom>
        </p:spPr>
        <p:txBody>
          <a:bodyPr wrap="square">
            <a:spAutoFit/>
          </a:bodyPr>
          <a:lstStyle/>
          <a:p>
            <a:r>
              <a:rPr lang="en-US" altLang="zh-CN" b="1" i="1" dirty="0"/>
              <a:t>Proposition </a:t>
            </a:r>
            <a:r>
              <a:rPr lang="en-US" altLang="zh-CN" b="1" i="1" dirty="0" smtClean="0"/>
              <a:t>1:  </a:t>
            </a:r>
            <a:r>
              <a:rPr lang="en-US" altLang="zh-CN" dirty="0"/>
              <a:t>The optimal transmit covariance matrices of </a:t>
            </a:r>
            <a:r>
              <a:rPr lang="en-US" altLang="zh-CN" dirty="0" smtClean="0"/>
              <a:t>the multicast </a:t>
            </a:r>
            <a:r>
              <a:rPr lang="en-US" altLang="zh-CN" dirty="0"/>
              <a:t>message and the confidential messages are of rank one.</a:t>
            </a:r>
            <a:endParaRPr lang="zh-CN" altLang="en-US" dirty="0"/>
          </a:p>
        </p:txBody>
      </p:sp>
      <p:sp>
        <p:nvSpPr>
          <p:cNvPr id="6" name="矩形 11"/>
          <p:cNvSpPr>
            <a:spLocks noChangeArrowheads="1"/>
          </p:cNvSpPr>
          <p:nvPr/>
        </p:nvSpPr>
        <p:spPr bwMode="auto">
          <a:xfrm>
            <a:off x="520578" y="2221468"/>
            <a:ext cx="828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zh-CN" altLang="en-US" b="1" i="1" dirty="0"/>
              <a:t>Proof</a:t>
            </a:r>
            <a:r>
              <a:rPr lang="zh-CN" altLang="en-US" dirty="0"/>
              <a:t>: It suffices to prove the optimal </a:t>
            </a:r>
            <a:r>
              <a:rPr lang="zh-CN" altLang="en-US" b="1" dirty="0" smtClean="0"/>
              <a:t>Q</a:t>
            </a:r>
            <a:r>
              <a:rPr lang="en-US" altLang="zh-CN" baseline="-25000" dirty="0"/>
              <a:t>0</a:t>
            </a:r>
            <a:r>
              <a:rPr lang="en-US" altLang="zh-CN" baseline="-25000" dirty="0" smtClean="0"/>
              <a:t>,</a:t>
            </a:r>
            <a:r>
              <a:rPr lang="zh-CN" altLang="en-US" b="1" dirty="0" smtClean="0"/>
              <a:t> Q</a:t>
            </a:r>
            <a:r>
              <a:rPr lang="en-US" altLang="zh-CN" baseline="-25000" dirty="0" smtClean="0"/>
              <a:t>1,</a:t>
            </a:r>
            <a:r>
              <a:rPr lang="zh-CN" altLang="en-US" b="1" dirty="0"/>
              <a:t> </a:t>
            </a:r>
            <a:r>
              <a:rPr lang="zh-CN" altLang="en-US" b="1" dirty="0" smtClean="0"/>
              <a:t>Q</a:t>
            </a:r>
            <a:r>
              <a:rPr lang="en-US" altLang="zh-CN" baseline="-25000" dirty="0" smtClean="0"/>
              <a:t>2</a:t>
            </a:r>
            <a:r>
              <a:rPr lang="zh-CN" altLang="en-US" dirty="0" smtClean="0"/>
              <a:t> </a:t>
            </a:r>
            <a:r>
              <a:rPr lang="zh-CN" altLang="en-US" dirty="0"/>
              <a:t>to (4) is of rank one, for any given </a:t>
            </a:r>
            <a:r>
              <a:rPr lang="zh-CN" altLang="en-US" dirty="0">
                <a:sym typeface="Arial" charset="0"/>
              </a:rPr>
              <a:t>α.</a:t>
            </a:r>
            <a:r>
              <a:rPr lang="zh-CN" altLang="en-US" dirty="0"/>
              <a:t>  </a:t>
            </a:r>
          </a:p>
        </p:txBody>
      </p:sp>
      <p:graphicFrame>
        <p:nvGraphicFramePr>
          <p:cNvPr id="4" name="对象 3"/>
          <p:cNvGraphicFramePr>
            <a:graphicFrameLocks noChangeAspect="1"/>
          </p:cNvGraphicFramePr>
          <p:nvPr>
            <p:extLst>
              <p:ext uri="{D42A27DB-BD31-4B8C-83A1-F6EECF244321}">
                <p14:modId xmlns:p14="http://schemas.microsoft.com/office/powerpoint/2010/main" val="4204375516"/>
              </p:ext>
            </p:extLst>
          </p:nvPr>
        </p:nvGraphicFramePr>
        <p:xfrm>
          <a:off x="2438400" y="2619920"/>
          <a:ext cx="4343400" cy="2686371"/>
        </p:xfrm>
        <a:graphic>
          <a:graphicData uri="http://schemas.openxmlformats.org/presentationml/2006/ole">
            <mc:AlternateContent xmlns:mc="http://schemas.openxmlformats.org/markup-compatibility/2006">
              <mc:Choice xmlns:v="urn:schemas-microsoft-com:vml" Requires="v">
                <p:oleObj spid="_x0000_s10136" name="Equation" r:id="rId4" imgW="3073320" imgH="1879560" progId="Equation.DSMT4">
                  <p:embed/>
                </p:oleObj>
              </mc:Choice>
              <mc:Fallback>
                <p:oleObj name="Equation" r:id="rId4" imgW="3073320" imgH="1879560" progId="Equation.DSMT4">
                  <p:embed/>
                  <p:pic>
                    <p:nvPicPr>
                      <p:cNvPr id="0" name="对象 15"/>
                      <p:cNvPicPr>
                        <a:picLocks noChangeAspect="1" noChangeArrowheads="1"/>
                      </p:cNvPicPr>
                      <p:nvPr/>
                    </p:nvPicPr>
                    <p:blipFill>
                      <a:blip r:embed="rId5"/>
                      <a:srcRect/>
                      <a:stretch>
                        <a:fillRect/>
                      </a:stretch>
                    </p:blipFill>
                    <p:spPr bwMode="auto">
                      <a:xfrm>
                        <a:off x="2438400" y="2619920"/>
                        <a:ext cx="4343400" cy="2686371"/>
                      </a:xfrm>
                      <a:prstGeom prst="rect">
                        <a:avLst/>
                      </a:prstGeom>
                      <a:noFill/>
                      <a:ln>
                        <a:noFill/>
                      </a:ln>
                    </p:spPr>
                  </p:pic>
                </p:oleObj>
              </mc:Fallback>
            </mc:AlternateContent>
          </a:graphicData>
        </a:graphic>
      </p:graphicFrame>
      <p:sp>
        <p:nvSpPr>
          <p:cNvPr id="7" name="Text Box 6"/>
          <p:cNvSpPr txBox="1">
            <a:spLocks noChangeArrowheads="1"/>
          </p:cNvSpPr>
          <p:nvPr/>
        </p:nvSpPr>
        <p:spPr bwMode="auto">
          <a:xfrm>
            <a:off x="990600" y="3278187"/>
            <a:ext cx="1039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altLang="zh-CN" dirty="0"/>
              <a:t>Recall (4)</a:t>
            </a:r>
          </a:p>
        </p:txBody>
      </p:sp>
      <p:sp>
        <p:nvSpPr>
          <p:cNvPr id="8" name="右箭头 6"/>
          <p:cNvSpPr>
            <a:spLocks noChangeArrowheads="1"/>
          </p:cNvSpPr>
          <p:nvPr/>
        </p:nvSpPr>
        <p:spPr bwMode="auto">
          <a:xfrm>
            <a:off x="762000" y="5414411"/>
            <a:ext cx="2952750" cy="214313"/>
          </a:xfrm>
          <a:prstGeom prst="rightArrow">
            <a:avLst>
              <a:gd name="adj1" fmla="val 50000"/>
              <a:gd name="adj2" fmla="val 15895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9" name="Text Box 8"/>
          <p:cNvSpPr txBox="1">
            <a:spLocks noChangeArrowheads="1"/>
          </p:cNvSpPr>
          <p:nvPr/>
        </p:nvSpPr>
        <p:spPr bwMode="auto">
          <a:xfrm>
            <a:off x="971550" y="5138371"/>
            <a:ext cx="19446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t>Optimal solution</a:t>
            </a:r>
          </a:p>
        </p:txBody>
      </p:sp>
      <p:graphicFrame>
        <p:nvGraphicFramePr>
          <p:cNvPr id="10" name="对象 9"/>
          <p:cNvGraphicFramePr>
            <a:graphicFrameLocks noChangeAspect="1"/>
          </p:cNvGraphicFramePr>
          <p:nvPr>
            <p:extLst>
              <p:ext uri="{D42A27DB-BD31-4B8C-83A1-F6EECF244321}">
                <p14:modId xmlns:p14="http://schemas.microsoft.com/office/powerpoint/2010/main" val="4083280899"/>
              </p:ext>
            </p:extLst>
          </p:nvPr>
        </p:nvGraphicFramePr>
        <p:xfrm>
          <a:off x="3830637" y="5269948"/>
          <a:ext cx="1482725" cy="503237"/>
        </p:xfrm>
        <a:graphic>
          <a:graphicData uri="http://schemas.openxmlformats.org/presentationml/2006/ole">
            <mc:AlternateContent xmlns:mc="http://schemas.openxmlformats.org/markup-compatibility/2006">
              <mc:Choice xmlns:v="urn:schemas-microsoft-com:vml" Requires="v">
                <p:oleObj spid="_x0000_s10137" name="Equation" r:id="rId6" imgW="825480" imgH="279360" progId="Equation.DSMT4">
                  <p:embed/>
                </p:oleObj>
              </mc:Choice>
              <mc:Fallback>
                <p:oleObj name="Equation" r:id="rId6" imgW="825480" imgH="279360" progId="Equation.DSMT4">
                  <p:embed/>
                  <p:pic>
                    <p:nvPicPr>
                      <p:cNvPr id="0" name="Object 12"/>
                      <p:cNvPicPr>
                        <a:picLocks noChangeAspect="1" noChangeArrowheads="1"/>
                      </p:cNvPicPr>
                      <p:nvPr/>
                    </p:nvPicPr>
                    <p:blipFill>
                      <a:blip r:embed="rId7"/>
                      <a:srcRect/>
                      <a:stretch>
                        <a:fillRect/>
                      </a:stretch>
                    </p:blipFill>
                    <p:spPr bwMode="auto">
                      <a:xfrm>
                        <a:off x="3830637" y="5269948"/>
                        <a:ext cx="14827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右箭头 6"/>
          <p:cNvSpPr>
            <a:spLocks noChangeArrowheads="1"/>
          </p:cNvSpPr>
          <p:nvPr/>
        </p:nvSpPr>
        <p:spPr bwMode="auto">
          <a:xfrm>
            <a:off x="762000" y="6096000"/>
            <a:ext cx="2952750" cy="212725"/>
          </a:xfrm>
          <a:prstGeom prst="rightArrow">
            <a:avLst>
              <a:gd name="adj1" fmla="val 50000"/>
              <a:gd name="adj2" fmla="val 160141"/>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12" name="Text Box 11"/>
          <p:cNvSpPr txBox="1">
            <a:spLocks noChangeArrowheads="1"/>
          </p:cNvSpPr>
          <p:nvPr/>
        </p:nvSpPr>
        <p:spPr bwMode="auto">
          <a:xfrm>
            <a:off x="762000" y="5807075"/>
            <a:ext cx="259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t>Optimal objective value</a:t>
            </a:r>
          </a:p>
        </p:txBody>
      </p:sp>
      <p:graphicFrame>
        <p:nvGraphicFramePr>
          <p:cNvPr id="13" name="对象 12"/>
          <p:cNvGraphicFramePr>
            <a:graphicFrameLocks noChangeAspect="1"/>
          </p:cNvGraphicFramePr>
          <p:nvPr>
            <p:extLst>
              <p:ext uri="{D42A27DB-BD31-4B8C-83A1-F6EECF244321}">
                <p14:modId xmlns:p14="http://schemas.microsoft.com/office/powerpoint/2010/main" val="2020380897"/>
              </p:ext>
            </p:extLst>
          </p:nvPr>
        </p:nvGraphicFramePr>
        <p:xfrm>
          <a:off x="3962400" y="5983287"/>
          <a:ext cx="463465" cy="438150"/>
        </p:xfrm>
        <a:graphic>
          <a:graphicData uri="http://schemas.openxmlformats.org/presentationml/2006/ole">
            <mc:AlternateContent xmlns:mc="http://schemas.openxmlformats.org/markup-compatibility/2006">
              <mc:Choice xmlns:v="urn:schemas-microsoft-com:vml" Requires="v">
                <p:oleObj spid="_x0000_s10138" name="Equation" r:id="rId8" imgW="190440" imgH="190440" progId="Equation.DSMT4">
                  <p:embed/>
                </p:oleObj>
              </mc:Choice>
              <mc:Fallback>
                <p:oleObj name="Equation" r:id="rId8" imgW="190440" imgH="190440" progId="Equation.DSMT4">
                  <p:embed/>
                  <p:pic>
                    <p:nvPicPr>
                      <p:cNvPr id="0" name="Object 11"/>
                      <p:cNvPicPr>
                        <a:picLocks noChangeAspect="1" noChangeArrowheads="1"/>
                      </p:cNvPicPr>
                      <p:nvPr/>
                    </p:nvPicPr>
                    <p:blipFill>
                      <a:blip r:embed="rId9"/>
                      <a:srcRect/>
                      <a:stretch>
                        <a:fillRect/>
                      </a:stretch>
                    </p:blipFill>
                    <p:spPr bwMode="auto">
                      <a:xfrm>
                        <a:off x="3962400" y="5983287"/>
                        <a:ext cx="463465" cy="4381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3869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3"/>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The optimality of transmit beamforming</a:t>
            </a:r>
          </a:p>
        </p:txBody>
      </p:sp>
      <p:sp>
        <p:nvSpPr>
          <p:cNvPr id="4" name="矩形 8"/>
          <p:cNvSpPr>
            <a:spLocks noChangeArrowheads="1"/>
          </p:cNvSpPr>
          <p:nvPr/>
        </p:nvSpPr>
        <p:spPr bwMode="auto">
          <a:xfrm>
            <a:off x="285750" y="1428750"/>
            <a:ext cx="8678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latin typeface="Times New Roman" pitchFamily="18" charset="0"/>
              </a:rPr>
              <a:t>  </a:t>
            </a:r>
            <a:r>
              <a:rPr lang="en-US" altLang="zh-CN" sz="2000" b="1" dirty="0">
                <a:latin typeface="Times New Roman" pitchFamily="18" charset="0"/>
              </a:rPr>
              <a:t> </a:t>
            </a:r>
            <a:r>
              <a:rPr lang="zh-CN" altLang="en-US" sz="2000" b="1" dirty="0"/>
              <a:t>Step 1: </a:t>
            </a:r>
            <a:r>
              <a:rPr lang="zh-CN" altLang="en-US" sz="2000" dirty="0"/>
              <a:t>We prove</a:t>
            </a:r>
            <a:r>
              <a:rPr lang="zh-CN" altLang="en-US" sz="2000" b="1" dirty="0"/>
              <a:t> </a:t>
            </a:r>
            <a:r>
              <a:rPr lang="zh-CN" altLang="en-US" sz="2000" dirty="0"/>
              <a:t>(4) has identical solutions to a power minimization problem (6).</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868956502"/>
              </p:ext>
            </p:extLst>
          </p:nvPr>
        </p:nvGraphicFramePr>
        <p:xfrm>
          <a:off x="2278575" y="1905000"/>
          <a:ext cx="4693211" cy="2971800"/>
        </p:xfrm>
        <a:graphic>
          <a:graphicData uri="http://schemas.openxmlformats.org/presentationml/2006/ole">
            <mc:AlternateContent xmlns:mc="http://schemas.openxmlformats.org/markup-compatibility/2006">
              <mc:Choice xmlns:v="urn:schemas-microsoft-com:vml" Requires="v">
                <p:oleObj spid="_x0000_s10834" name="Equation" r:id="rId4" imgW="3073320" imgH="1942920" progId="Equation.DSMT4">
                  <p:embed/>
                </p:oleObj>
              </mc:Choice>
              <mc:Fallback>
                <p:oleObj name="Equation" r:id="rId4" imgW="3073320" imgH="1942920" progId="Equation.DSMT4">
                  <p:embed/>
                  <p:pic>
                    <p:nvPicPr>
                      <p:cNvPr id="0" name="Object 1"/>
                      <p:cNvPicPr>
                        <a:picLocks noChangeAspect="1" noChangeArrowheads="1"/>
                      </p:cNvPicPr>
                      <p:nvPr/>
                    </p:nvPicPr>
                    <p:blipFill>
                      <a:blip r:embed="rId5"/>
                      <a:srcRect/>
                      <a:stretch>
                        <a:fillRect/>
                      </a:stretch>
                    </p:blipFill>
                    <p:spPr bwMode="auto">
                      <a:xfrm>
                        <a:off x="2278575" y="1905000"/>
                        <a:ext cx="4693211" cy="29718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Oval 5"/>
          <p:cNvSpPr>
            <a:spLocks noChangeArrowheads="1"/>
          </p:cNvSpPr>
          <p:nvPr/>
        </p:nvSpPr>
        <p:spPr bwMode="auto">
          <a:xfrm>
            <a:off x="4725500" y="2438400"/>
            <a:ext cx="395287" cy="57467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 name="右箭头 6"/>
          <p:cNvSpPr>
            <a:spLocks noChangeArrowheads="1"/>
          </p:cNvSpPr>
          <p:nvPr/>
        </p:nvSpPr>
        <p:spPr bwMode="auto">
          <a:xfrm>
            <a:off x="5334000" y="2618581"/>
            <a:ext cx="930275" cy="214312"/>
          </a:xfrm>
          <a:prstGeom prst="rightArrow">
            <a:avLst>
              <a:gd name="adj1" fmla="val 50000"/>
              <a:gd name="adj2" fmla="val 50079"/>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15" name="Text Box 7"/>
          <p:cNvSpPr txBox="1">
            <a:spLocks noChangeArrowheads="1"/>
          </p:cNvSpPr>
          <p:nvPr/>
        </p:nvSpPr>
        <p:spPr bwMode="auto">
          <a:xfrm>
            <a:off x="6477000" y="2513011"/>
            <a:ext cx="13684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The optimal value of (4)</a:t>
            </a:r>
          </a:p>
        </p:txBody>
      </p:sp>
      <p:sp>
        <p:nvSpPr>
          <p:cNvPr id="16" name="矩形 19"/>
          <p:cNvSpPr>
            <a:spLocks noChangeArrowheads="1"/>
          </p:cNvSpPr>
          <p:nvPr/>
        </p:nvSpPr>
        <p:spPr bwMode="auto">
          <a:xfrm>
            <a:off x="8172450" y="3276600"/>
            <a:ext cx="438150" cy="365125"/>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a:t>
            </a:r>
            <a:r>
              <a:rPr lang="zh-CN" altLang="en-US" dirty="0"/>
              <a:t>6</a:t>
            </a:r>
            <a:r>
              <a:rPr lang="en-US" altLang="zh-CN" dirty="0"/>
              <a:t>)</a:t>
            </a:r>
            <a:endParaRPr lang="zh-CN" altLang="en-US" dirty="0"/>
          </a:p>
        </p:txBody>
      </p:sp>
      <p:sp>
        <p:nvSpPr>
          <p:cNvPr id="17" name="AutoShape 11"/>
          <p:cNvSpPr>
            <a:spLocks noChangeArrowheads="1"/>
          </p:cNvSpPr>
          <p:nvPr/>
        </p:nvSpPr>
        <p:spPr bwMode="auto">
          <a:xfrm>
            <a:off x="2286000" y="3152775"/>
            <a:ext cx="4800600" cy="1800226"/>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 name="Text Box 12"/>
          <p:cNvSpPr txBox="1">
            <a:spLocks noChangeArrowheads="1"/>
          </p:cNvSpPr>
          <p:nvPr/>
        </p:nvSpPr>
        <p:spPr bwMode="auto">
          <a:xfrm>
            <a:off x="506290" y="3702601"/>
            <a:ext cx="18002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Same constraints as (4)</a:t>
            </a:r>
          </a:p>
        </p:txBody>
      </p:sp>
      <p:sp>
        <p:nvSpPr>
          <p:cNvPr id="19" name="右箭头 6"/>
          <p:cNvSpPr>
            <a:spLocks noChangeArrowheads="1"/>
          </p:cNvSpPr>
          <p:nvPr/>
        </p:nvSpPr>
        <p:spPr bwMode="auto">
          <a:xfrm>
            <a:off x="647944" y="5230812"/>
            <a:ext cx="2952750" cy="214313"/>
          </a:xfrm>
          <a:prstGeom prst="rightArrow">
            <a:avLst>
              <a:gd name="adj1" fmla="val 50000"/>
              <a:gd name="adj2" fmla="val 15895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20" name="Text Box 9"/>
          <p:cNvSpPr txBox="1">
            <a:spLocks noChangeArrowheads="1"/>
          </p:cNvSpPr>
          <p:nvPr/>
        </p:nvSpPr>
        <p:spPr bwMode="auto">
          <a:xfrm>
            <a:off x="971550" y="4971256"/>
            <a:ext cx="19446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t>Optimal solution</a:t>
            </a:r>
          </a:p>
        </p:txBody>
      </p:sp>
      <p:graphicFrame>
        <p:nvGraphicFramePr>
          <p:cNvPr id="21" name="对象 20"/>
          <p:cNvGraphicFramePr>
            <a:graphicFrameLocks noChangeAspect="1"/>
          </p:cNvGraphicFramePr>
          <p:nvPr>
            <p:extLst>
              <p:ext uri="{D42A27DB-BD31-4B8C-83A1-F6EECF244321}">
                <p14:modId xmlns:p14="http://schemas.microsoft.com/office/powerpoint/2010/main" val="1146369690"/>
              </p:ext>
            </p:extLst>
          </p:nvPr>
        </p:nvGraphicFramePr>
        <p:xfrm>
          <a:off x="3660775" y="5151438"/>
          <a:ext cx="1482725" cy="549275"/>
        </p:xfrm>
        <a:graphic>
          <a:graphicData uri="http://schemas.openxmlformats.org/presentationml/2006/ole">
            <mc:AlternateContent xmlns:mc="http://schemas.openxmlformats.org/markup-compatibility/2006">
              <mc:Choice xmlns:v="urn:schemas-microsoft-com:vml" Requires="v">
                <p:oleObj spid="_x0000_s10835" name="Equation" r:id="rId6" imgW="825480" imgH="304560" progId="Equation.DSMT4">
                  <p:embed/>
                </p:oleObj>
              </mc:Choice>
              <mc:Fallback>
                <p:oleObj name="Equation" r:id="rId6" imgW="825480" imgH="304560" progId="Equation.DSMT4">
                  <p:embed/>
                  <p:pic>
                    <p:nvPicPr>
                      <p:cNvPr id="0" name="Object 13"/>
                      <p:cNvPicPr>
                        <a:picLocks noChangeAspect="1" noChangeArrowheads="1"/>
                      </p:cNvPicPr>
                      <p:nvPr/>
                    </p:nvPicPr>
                    <p:blipFill>
                      <a:blip r:embed="rId7"/>
                      <a:srcRect/>
                      <a:stretch>
                        <a:fillRect/>
                      </a:stretch>
                    </p:blipFill>
                    <p:spPr bwMode="auto">
                      <a:xfrm>
                        <a:off x="3660775" y="5151438"/>
                        <a:ext cx="1482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086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3"/>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The optimality of transmit beamforming</a:t>
            </a:r>
          </a:p>
        </p:txBody>
      </p:sp>
      <p:sp>
        <p:nvSpPr>
          <p:cNvPr id="4" name="矩形 7"/>
          <p:cNvSpPr>
            <a:spLocks noChangeArrowheads="1"/>
          </p:cNvSpPr>
          <p:nvPr/>
        </p:nvSpPr>
        <p:spPr bwMode="auto">
          <a:xfrm>
            <a:off x="381000" y="1428750"/>
            <a:ext cx="821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000" b="1" i="1" dirty="0"/>
              <a:t>Some quick implications</a:t>
            </a:r>
          </a:p>
        </p:txBody>
      </p:sp>
      <p:sp>
        <p:nvSpPr>
          <p:cNvPr id="6" name="Text Box 4"/>
          <p:cNvSpPr txBox="1">
            <a:spLocks noChangeArrowheads="1"/>
          </p:cNvSpPr>
          <p:nvPr/>
        </p:nvSpPr>
        <p:spPr bwMode="auto">
          <a:xfrm>
            <a:off x="609600" y="1846262"/>
            <a:ext cx="172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The definition of</a:t>
            </a:r>
          </a:p>
        </p:txBody>
      </p:sp>
      <p:graphicFrame>
        <p:nvGraphicFramePr>
          <p:cNvPr id="7" name="对象 6"/>
          <p:cNvGraphicFramePr>
            <a:graphicFrameLocks noChangeAspect="1"/>
          </p:cNvGraphicFramePr>
          <p:nvPr>
            <p:extLst>
              <p:ext uri="{D42A27DB-BD31-4B8C-83A1-F6EECF244321}">
                <p14:modId xmlns:p14="http://schemas.microsoft.com/office/powerpoint/2010/main" val="1612453362"/>
              </p:ext>
            </p:extLst>
          </p:nvPr>
        </p:nvGraphicFramePr>
        <p:xfrm>
          <a:off x="2297113" y="1828800"/>
          <a:ext cx="300037" cy="306388"/>
        </p:xfrm>
        <a:graphic>
          <a:graphicData uri="http://schemas.openxmlformats.org/presentationml/2006/ole">
            <mc:AlternateContent xmlns:mc="http://schemas.openxmlformats.org/markup-compatibility/2006">
              <mc:Choice xmlns:v="urn:schemas-microsoft-com:vml" Requires="v">
                <p:oleObj spid="_x0000_s21947" name="Equation" r:id="rId4" imgW="190440" imgH="190440" progId="Equation.DSMT4">
                  <p:embed/>
                </p:oleObj>
              </mc:Choice>
              <mc:Fallback>
                <p:oleObj name="Equation" r:id="rId4" imgW="190440" imgH="190440" progId="Equation.DSMT4">
                  <p:embed/>
                  <p:pic>
                    <p:nvPicPr>
                      <p:cNvPr id="0" name="Object 5"/>
                      <p:cNvPicPr>
                        <a:picLocks noChangeAspect="1" noChangeArrowheads="1"/>
                      </p:cNvPicPr>
                      <p:nvPr/>
                    </p:nvPicPr>
                    <p:blipFill>
                      <a:blip r:embed="rId5"/>
                      <a:srcRect/>
                      <a:stretch>
                        <a:fillRect/>
                      </a:stretch>
                    </p:blipFill>
                    <p:spPr bwMode="auto">
                      <a:xfrm>
                        <a:off x="2297113" y="1828800"/>
                        <a:ext cx="3000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右箭头 6"/>
          <p:cNvSpPr>
            <a:spLocks noChangeArrowheads="1"/>
          </p:cNvSpPr>
          <p:nvPr/>
        </p:nvSpPr>
        <p:spPr bwMode="auto">
          <a:xfrm>
            <a:off x="2885281" y="1917700"/>
            <a:ext cx="928688" cy="212725"/>
          </a:xfrm>
          <a:prstGeom prst="rightArrow">
            <a:avLst>
              <a:gd name="adj1" fmla="val 50000"/>
              <a:gd name="adj2" fmla="val 50367"/>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350631750"/>
              </p:ext>
            </p:extLst>
          </p:nvPr>
        </p:nvGraphicFramePr>
        <p:xfrm>
          <a:off x="4267200" y="1627187"/>
          <a:ext cx="2417763" cy="733425"/>
        </p:xfrm>
        <a:graphic>
          <a:graphicData uri="http://schemas.openxmlformats.org/presentationml/2006/ole">
            <mc:AlternateContent xmlns:mc="http://schemas.openxmlformats.org/markup-compatibility/2006">
              <mc:Choice xmlns:v="urn:schemas-microsoft-com:vml" Requires="v">
                <p:oleObj spid="_x0000_s21948" name="Equation" r:id="rId6" imgW="1511280" imgH="457200" progId="Equation.DSMT4">
                  <p:embed/>
                </p:oleObj>
              </mc:Choice>
              <mc:Fallback>
                <p:oleObj name="Equation" r:id="rId6" imgW="1511280" imgH="457200" progId="Equation.DSMT4">
                  <p:embed/>
                  <p:pic>
                    <p:nvPicPr>
                      <p:cNvPr id="0" name="Object 7"/>
                      <p:cNvPicPr>
                        <a:picLocks noChangeAspect="1" noChangeArrowheads="1"/>
                      </p:cNvPicPr>
                      <p:nvPr/>
                    </p:nvPicPr>
                    <p:blipFill>
                      <a:blip r:embed="rId7"/>
                      <a:srcRect/>
                      <a:stretch>
                        <a:fillRect/>
                      </a:stretch>
                    </p:blipFill>
                    <p:spPr bwMode="auto">
                      <a:xfrm>
                        <a:off x="4267200" y="1627187"/>
                        <a:ext cx="2417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9"/>
          <p:cNvSpPr>
            <a:spLocks noChangeArrowheads="1"/>
          </p:cNvSpPr>
          <p:nvPr/>
        </p:nvSpPr>
        <p:spPr bwMode="auto">
          <a:xfrm>
            <a:off x="7257440" y="1763712"/>
            <a:ext cx="438150" cy="366713"/>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a:t>(</a:t>
            </a:r>
            <a:r>
              <a:rPr lang="zh-CN" altLang="en-US" dirty="0"/>
              <a:t>7</a:t>
            </a:r>
            <a:r>
              <a:rPr lang="en-US" altLang="zh-CN" dirty="0"/>
              <a:t>)</a:t>
            </a:r>
            <a:endParaRPr lang="zh-CN" altLang="en-US" dirty="0"/>
          </a:p>
        </p:txBody>
      </p:sp>
      <p:sp>
        <p:nvSpPr>
          <p:cNvPr id="12" name="右箭头 6"/>
          <p:cNvSpPr>
            <a:spLocks noChangeArrowheads="1"/>
          </p:cNvSpPr>
          <p:nvPr/>
        </p:nvSpPr>
        <p:spPr bwMode="auto">
          <a:xfrm>
            <a:off x="762000" y="2509347"/>
            <a:ext cx="930275" cy="214313"/>
          </a:xfrm>
          <a:prstGeom prst="rightArrow">
            <a:avLst>
              <a:gd name="adj1" fmla="val 50000"/>
              <a:gd name="adj2" fmla="val 50079"/>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13" name="Text Box 11"/>
          <p:cNvSpPr txBox="1">
            <a:spLocks noChangeArrowheads="1"/>
          </p:cNvSpPr>
          <p:nvPr/>
        </p:nvSpPr>
        <p:spPr bwMode="auto">
          <a:xfrm>
            <a:off x="1828800" y="2431561"/>
            <a:ext cx="366395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The feasibility of                           to (6)</a:t>
            </a:r>
          </a:p>
        </p:txBody>
      </p:sp>
      <p:graphicFrame>
        <p:nvGraphicFramePr>
          <p:cNvPr id="14" name="对象 13"/>
          <p:cNvGraphicFramePr>
            <a:graphicFrameLocks noChangeAspect="1"/>
          </p:cNvGraphicFramePr>
          <p:nvPr>
            <p:extLst>
              <p:ext uri="{D42A27DB-BD31-4B8C-83A1-F6EECF244321}">
                <p14:modId xmlns:p14="http://schemas.microsoft.com/office/powerpoint/2010/main" val="1923533410"/>
              </p:ext>
            </p:extLst>
          </p:nvPr>
        </p:nvGraphicFramePr>
        <p:xfrm>
          <a:off x="3486150" y="2432050"/>
          <a:ext cx="1317625" cy="446088"/>
        </p:xfrm>
        <a:graphic>
          <a:graphicData uri="http://schemas.openxmlformats.org/presentationml/2006/ole">
            <mc:AlternateContent xmlns:mc="http://schemas.openxmlformats.org/markup-compatibility/2006">
              <mc:Choice xmlns:v="urn:schemas-microsoft-com:vml" Requires="v">
                <p:oleObj spid="_x0000_s21949" name="Equation" r:id="rId8" imgW="825480" imgH="279360" progId="Equation.DSMT4">
                  <p:embed/>
                </p:oleObj>
              </mc:Choice>
              <mc:Fallback>
                <p:oleObj name="Equation" r:id="rId8" imgW="825480" imgH="279360" progId="Equation.DSMT4">
                  <p:embed/>
                  <p:pic>
                    <p:nvPicPr>
                      <p:cNvPr id="0" name="Object 25"/>
                      <p:cNvPicPr>
                        <a:picLocks noChangeAspect="1" noChangeArrowheads="1"/>
                      </p:cNvPicPr>
                      <p:nvPr/>
                    </p:nvPicPr>
                    <p:blipFill>
                      <a:blip r:embed="rId9"/>
                      <a:srcRect/>
                      <a:stretch>
                        <a:fillRect/>
                      </a:stretch>
                    </p:blipFill>
                    <p:spPr bwMode="auto">
                      <a:xfrm>
                        <a:off x="3486150" y="2432050"/>
                        <a:ext cx="1317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右箭头 6"/>
          <p:cNvSpPr>
            <a:spLocks noChangeArrowheads="1"/>
          </p:cNvSpPr>
          <p:nvPr/>
        </p:nvSpPr>
        <p:spPr bwMode="auto">
          <a:xfrm>
            <a:off x="763587" y="2998787"/>
            <a:ext cx="928688"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1114514572"/>
              </p:ext>
            </p:extLst>
          </p:nvPr>
        </p:nvGraphicFramePr>
        <p:xfrm>
          <a:off x="1870075" y="2901950"/>
          <a:ext cx="4127500" cy="406400"/>
        </p:xfrm>
        <a:graphic>
          <a:graphicData uri="http://schemas.openxmlformats.org/presentationml/2006/ole">
            <mc:AlternateContent xmlns:mc="http://schemas.openxmlformats.org/markup-compatibility/2006">
              <mc:Choice xmlns:v="urn:schemas-microsoft-com:vml" Requires="v">
                <p:oleObj spid="_x0000_s21950" name="Equation" r:id="rId10" imgW="2590560" imgH="253800" progId="Equation.DSMT4">
                  <p:embed/>
                </p:oleObj>
              </mc:Choice>
              <mc:Fallback>
                <p:oleObj name="Equation" r:id="rId10" imgW="2590560" imgH="253800" progId="Equation.DSMT4">
                  <p:embed/>
                  <p:pic>
                    <p:nvPicPr>
                      <p:cNvPr id="0" name="Object 11"/>
                      <p:cNvPicPr>
                        <a:picLocks noChangeAspect="1" noChangeArrowheads="1"/>
                      </p:cNvPicPr>
                      <p:nvPr/>
                    </p:nvPicPr>
                    <p:blipFill>
                      <a:blip r:embed="rId11"/>
                      <a:srcRect/>
                      <a:stretch>
                        <a:fillRect/>
                      </a:stretch>
                    </p:blipFill>
                    <p:spPr bwMode="auto">
                      <a:xfrm>
                        <a:off x="1870075" y="2901950"/>
                        <a:ext cx="4127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右箭头 6"/>
          <p:cNvSpPr>
            <a:spLocks noChangeArrowheads="1"/>
          </p:cNvSpPr>
          <p:nvPr/>
        </p:nvSpPr>
        <p:spPr bwMode="auto">
          <a:xfrm>
            <a:off x="762000" y="3505200"/>
            <a:ext cx="928688"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18" name="Text Box 15"/>
          <p:cNvSpPr txBox="1">
            <a:spLocks noChangeArrowheads="1"/>
          </p:cNvSpPr>
          <p:nvPr/>
        </p:nvSpPr>
        <p:spPr bwMode="auto">
          <a:xfrm>
            <a:off x="1828800" y="3429793"/>
            <a:ext cx="35829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The feasibility of                          to (6)</a:t>
            </a:r>
          </a:p>
        </p:txBody>
      </p:sp>
      <p:graphicFrame>
        <p:nvGraphicFramePr>
          <p:cNvPr id="19" name="对象 18"/>
          <p:cNvGraphicFramePr>
            <a:graphicFrameLocks noChangeAspect="1"/>
          </p:cNvGraphicFramePr>
          <p:nvPr>
            <p:extLst>
              <p:ext uri="{D42A27DB-BD31-4B8C-83A1-F6EECF244321}">
                <p14:modId xmlns:p14="http://schemas.microsoft.com/office/powerpoint/2010/main" val="3904329473"/>
              </p:ext>
            </p:extLst>
          </p:nvPr>
        </p:nvGraphicFramePr>
        <p:xfrm>
          <a:off x="3505200" y="3368675"/>
          <a:ext cx="1317625" cy="487362"/>
        </p:xfrm>
        <a:graphic>
          <a:graphicData uri="http://schemas.openxmlformats.org/presentationml/2006/ole">
            <mc:AlternateContent xmlns:mc="http://schemas.openxmlformats.org/markup-compatibility/2006">
              <mc:Choice xmlns:v="urn:schemas-microsoft-com:vml" Requires="v">
                <p:oleObj spid="_x0000_s21951" name="Equation" r:id="rId12" imgW="825480" imgH="304560" progId="Equation.DSMT4">
                  <p:embed/>
                </p:oleObj>
              </mc:Choice>
              <mc:Fallback>
                <p:oleObj name="Equation" r:id="rId12" imgW="825480" imgH="304560" progId="Equation.DSMT4">
                  <p:embed/>
                  <p:pic>
                    <p:nvPicPr>
                      <p:cNvPr id="0" name="Object 23"/>
                      <p:cNvPicPr>
                        <a:picLocks noChangeAspect="1" noChangeArrowheads="1"/>
                      </p:cNvPicPr>
                      <p:nvPr/>
                    </p:nvPicPr>
                    <p:blipFill>
                      <a:blip r:embed="rId13"/>
                      <a:srcRect/>
                      <a:stretch>
                        <a:fillRect/>
                      </a:stretch>
                    </p:blipFill>
                    <p:spPr bwMode="auto">
                      <a:xfrm>
                        <a:off x="3505200" y="3368675"/>
                        <a:ext cx="1317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右箭头 6"/>
          <p:cNvSpPr>
            <a:spLocks noChangeArrowheads="1"/>
          </p:cNvSpPr>
          <p:nvPr/>
        </p:nvSpPr>
        <p:spPr bwMode="auto">
          <a:xfrm>
            <a:off x="763588" y="4125974"/>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4141201353"/>
              </p:ext>
            </p:extLst>
          </p:nvPr>
        </p:nvGraphicFramePr>
        <p:xfrm>
          <a:off x="1905000" y="3866417"/>
          <a:ext cx="2398712" cy="733425"/>
        </p:xfrm>
        <a:graphic>
          <a:graphicData uri="http://schemas.openxmlformats.org/presentationml/2006/ole">
            <mc:AlternateContent xmlns:mc="http://schemas.openxmlformats.org/markup-compatibility/2006">
              <mc:Choice xmlns:v="urn:schemas-microsoft-com:vml" Requires="v">
                <p:oleObj spid="_x0000_s21952" name="Equation" r:id="rId14" imgW="1498320" imgH="457200" progId="Equation.DSMT4">
                  <p:embed/>
                </p:oleObj>
              </mc:Choice>
              <mc:Fallback>
                <p:oleObj name="Equation" r:id="rId14" imgW="1498320" imgH="457200" progId="Equation.DSMT4">
                  <p:embed/>
                  <p:pic>
                    <p:nvPicPr>
                      <p:cNvPr id="0" name="Object 15"/>
                      <p:cNvPicPr>
                        <a:picLocks noChangeAspect="1" noChangeArrowheads="1"/>
                      </p:cNvPicPr>
                      <p:nvPr/>
                    </p:nvPicPr>
                    <p:blipFill>
                      <a:blip r:embed="rId15"/>
                      <a:srcRect/>
                      <a:stretch>
                        <a:fillRect/>
                      </a:stretch>
                    </p:blipFill>
                    <p:spPr bwMode="auto">
                      <a:xfrm>
                        <a:off x="1905000" y="3866417"/>
                        <a:ext cx="23987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19"/>
          <p:cNvSpPr txBox="1">
            <a:spLocks noChangeArrowheads="1"/>
          </p:cNvSpPr>
          <p:nvPr/>
        </p:nvSpPr>
        <p:spPr bwMode="auto">
          <a:xfrm>
            <a:off x="4572000" y="4037013"/>
            <a:ext cx="10842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2000" b="1" dirty="0"/>
              <a:t>From (6)</a:t>
            </a:r>
          </a:p>
        </p:txBody>
      </p:sp>
      <p:graphicFrame>
        <p:nvGraphicFramePr>
          <p:cNvPr id="23" name="对象 22"/>
          <p:cNvGraphicFramePr>
            <a:graphicFrameLocks noChangeAspect="1"/>
          </p:cNvGraphicFramePr>
          <p:nvPr>
            <p:extLst>
              <p:ext uri="{D42A27DB-BD31-4B8C-83A1-F6EECF244321}">
                <p14:modId xmlns:p14="http://schemas.microsoft.com/office/powerpoint/2010/main" val="731107885"/>
              </p:ext>
            </p:extLst>
          </p:nvPr>
        </p:nvGraphicFramePr>
        <p:xfrm>
          <a:off x="6057900" y="3840162"/>
          <a:ext cx="2398713" cy="731838"/>
        </p:xfrm>
        <a:graphic>
          <a:graphicData uri="http://schemas.openxmlformats.org/presentationml/2006/ole">
            <mc:AlternateContent xmlns:mc="http://schemas.openxmlformats.org/markup-compatibility/2006">
              <mc:Choice xmlns:v="urn:schemas-microsoft-com:vml" Requires="v">
                <p:oleObj spid="_x0000_s21953" name="Equation" r:id="rId16" imgW="1498320" imgH="457200" progId="Equation.DSMT4">
                  <p:embed/>
                </p:oleObj>
              </mc:Choice>
              <mc:Fallback>
                <p:oleObj name="Equation" r:id="rId16" imgW="1498320" imgH="457200" progId="Equation.DSMT4">
                  <p:embed/>
                  <p:pic>
                    <p:nvPicPr>
                      <p:cNvPr id="0" name="Object 17"/>
                      <p:cNvPicPr>
                        <a:picLocks noChangeAspect="1" noChangeArrowheads="1"/>
                      </p:cNvPicPr>
                      <p:nvPr/>
                    </p:nvPicPr>
                    <p:blipFill>
                      <a:blip r:embed="rId17"/>
                      <a:srcRect/>
                      <a:stretch>
                        <a:fillRect/>
                      </a:stretch>
                    </p:blipFill>
                    <p:spPr bwMode="auto">
                      <a:xfrm>
                        <a:off x="6057900" y="3840162"/>
                        <a:ext cx="23987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右箭头 6"/>
          <p:cNvSpPr>
            <a:spLocks noChangeArrowheads="1"/>
          </p:cNvSpPr>
          <p:nvPr/>
        </p:nvSpPr>
        <p:spPr bwMode="auto">
          <a:xfrm>
            <a:off x="762000" y="4891087"/>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3172036484"/>
              </p:ext>
            </p:extLst>
          </p:nvPr>
        </p:nvGraphicFramePr>
        <p:xfrm>
          <a:off x="1905000" y="4632324"/>
          <a:ext cx="2417762" cy="731837"/>
        </p:xfrm>
        <a:graphic>
          <a:graphicData uri="http://schemas.openxmlformats.org/presentationml/2006/ole">
            <mc:AlternateContent xmlns:mc="http://schemas.openxmlformats.org/markup-compatibility/2006">
              <mc:Choice xmlns:v="urn:schemas-microsoft-com:vml" Requires="v">
                <p:oleObj spid="_x0000_s21954" name="Equation" r:id="rId18" imgW="1511280" imgH="457200" progId="Equation.DSMT4">
                  <p:embed/>
                </p:oleObj>
              </mc:Choice>
              <mc:Fallback>
                <p:oleObj name="Equation" r:id="rId18" imgW="1511280" imgH="457200" progId="Equation.DSMT4">
                  <p:embed/>
                  <p:pic>
                    <p:nvPicPr>
                      <p:cNvPr id="0" name="Object 19"/>
                      <p:cNvPicPr>
                        <a:picLocks noChangeAspect="1" noChangeArrowheads="1"/>
                      </p:cNvPicPr>
                      <p:nvPr/>
                    </p:nvPicPr>
                    <p:blipFill>
                      <a:blip r:embed="rId19"/>
                      <a:srcRect/>
                      <a:stretch>
                        <a:fillRect/>
                      </a:stretch>
                    </p:blipFill>
                    <p:spPr bwMode="auto">
                      <a:xfrm>
                        <a:off x="1905000" y="4632324"/>
                        <a:ext cx="24177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右箭头 6"/>
          <p:cNvSpPr>
            <a:spLocks noChangeArrowheads="1"/>
          </p:cNvSpPr>
          <p:nvPr/>
        </p:nvSpPr>
        <p:spPr bwMode="auto">
          <a:xfrm>
            <a:off x="746125" y="5638800"/>
            <a:ext cx="930275" cy="212725"/>
          </a:xfrm>
          <a:prstGeom prst="rightArrow">
            <a:avLst>
              <a:gd name="adj1" fmla="val 50000"/>
              <a:gd name="adj2" fmla="val 50453"/>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27" name="Text Box 24"/>
          <p:cNvSpPr txBox="1">
            <a:spLocks noChangeArrowheads="1"/>
          </p:cNvSpPr>
          <p:nvPr/>
        </p:nvSpPr>
        <p:spPr bwMode="auto">
          <a:xfrm>
            <a:off x="1828800" y="5562600"/>
            <a:ext cx="4064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dirty="0"/>
              <a:t>The optimality of                           to (4)</a:t>
            </a:r>
          </a:p>
        </p:txBody>
      </p:sp>
      <p:graphicFrame>
        <p:nvGraphicFramePr>
          <p:cNvPr id="28" name="对象 27"/>
          <p:cNvGraphicFramePr>
            <a:graphicFrameLocks noChangeAspect="1"/>
          </p:cNvGraphicFramePr>
          <p:nvPr>
            <p:extLst>
              <p:ext uri="{D42A27DB-BD31-4B8C-83A1-F6EECF244321}">
                <p14:modId xmlns:p14="http://schemas.microsoft.com/office/powerpoint/2010/main" val="364639443"/>
              </p:ext>
            </p:extLst>
          </p:nvPr>
        </p:nvGraphicFramePr>
        <p:xfrm>
          <a:off x="3598863" y="5486400"/>
          <a:ext cx="1317625" cy="487363"/>
        </p:xfrm>
        <a:graphic>
          <a:graphicData uri="http://schemas.openxmlformats.org/presentationml/2006/ole">
            <mc:AlternateContent xmlns:mc="http://schemas.openxmlformats.org/markup-compatibility/2006">
              <mc:Choice xmlns:v="urn:schemas-microsoft-com:vml" Requires="v">
                <p:oleObj spid="_x0000_s21955" name="Equation" r:id="rId20" imgW="825480" imgH="304560" progId="Equation.DSMT4">
                  <p:embed/>
                </p:oleObj>
              </mc:Choice>
              <mc:Fallback>
                <p:oleObj name="Equation" r:id="rId20" imgW="825480" imgH="304560" progId="Equation.DSMT4">
                  <p:embed/>
                  <p:pic>
                    <p:nvPicPr>
                      <p:cNvPr id="0" name="Object 22"/>
                      <p:cNvPicPr>
                        <a:picLocks noChangeAspect="1" noChangeArrowheads="1"/>
                      </p:cNvPicPr>
                      <p:nvPr/>
                    </p:nvPicPr>
                    <p:blipFill>
                      <a:blip r:embed="rId21"/>
                      <a:srcRect/>
                      <a:stretch>
                        <a:fillRect/>
                      </a:stretch>
                    </p:blipFill>
                    <p:spPr bwMode="auto">
                      <a:xfrm>
                        <a:off x="3598863" y="5486400"/>
                        <a:ext cx="13176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7446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3"/>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The optimality of transmit beamforming</a:t>
            </a:r>
          </a:p>
        </p:txBody>
      </p:sp>
      <p:sp>
        <p:nvSpPr>
          <p:cNvPr id="4" name="矩形 8"/>
          <p:cNvSpPr>
            <a:spLocks noChangeArrowheads="1"/>
          </p:cNvSpPr>
          <p:nvPr/>
        </p:nvSpPr>
        <p:spPr bwMode="auto">
          <a:xfrm>
            <a:off x="285750" y="1428750"/>
            <a:ext cx="8678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latin typeface="Times New Roman" pitchFamily="18" charset="0"/>
              </a:rPr>
              <a:t>  </a:t>
            </a:r>
            <a:r>
              <a:rPr lang="en-US" altLang="zh-CN" sz="2000" b="1" dirty="0">
                <a:latin typeface="Times New Roman" pitchFamily="18" charset="0"/>
              </a:rPr>
              <a:t> </a:t>
            </a:r>
            <a:r>
              <a:rPr lang="zh-CN" altLang="en-US" sz="2000" b="1" dirty="0"/>
              <a:t>Step </a:t>
            </a:r>
            <a:r>
              <a:rPr lang="en-US" altLang="zh-CN" sz="2000" b="1" dirty="0" smtClean="0"/>
              <a:t>2</a:t>
            </a:r>
            <a:r>
              <a:rPr lang="zh-CN" altLang="en-US" sz="2000" b="1" dirty="0" smtClean="0"/>
              <a:t>: </a:t>
            </a:r>
            <a:r>
              <a:rPr lang="en-US" altLang="zh-CN" sz="2000" dirty="0"/>
              <a:t>According to the rank reduction result presented in </a:t>
            </a:r>
            <a:r>
              <a:rPr lang="en-US" altLang="zh-CN" sz="2000" b="1" dirty="0" smtClean="0">
                <a:solidFill>
                  <a:srgbClr val="FF0000"/>
                </a:solidFill>
              </a:rPr>
              <a:t>[4, Theorem </a:t>
            </a:r>
            <a:r>
              <a:rPr lang="en-US" altLang="zh-CN" sz="2000" b="1" dirty="0">
                <a:solidFill>
                  <a:srgbClr val="FF0000"/>
                </a:solidFill>
              </a:rPr>
              <a:t>3.2</a:t>
            </a:r>
            <a:r>
              <a:rPr lang="en-US" altLang="zh-CN" sz="2000" b="1" dirty="0" smtClean="0">
                <a:solidFill>
                  <a:srgbClr val="FF0000"/>
                </a:solidFill>
              </a:rPr>
              <a:t>]</a:t>
            </a:r>
            <a:endParaRPr lang="zh-CN" altLang="en-US" sz="2000" b="1" dirty="0">
              <a:solidFill>
                <a:srgbClr val="FF0000"/>
              </a:solidFill>
            </a:endParaRPr>
          </a:p>
        </p:txBody>
      </p:sp>
      <p:sp>
        <p:nvSpPr>
          <p:cNvPr id="2" name="矩形 1"/>
          <p:cNvSpPr/>
          <p:nvPr/>
        </p:nvSpPr>
        <p:spPr>
          <a:xfrm>
            <a:off x="491117" y="5257800"/>
            <a:ext cx="8305800" cy="523220"/>
          </a:xfrm>
          <a:prstGeom prst="rect">
            <a:avLst/>
          </a:prstGeom>
        </p:spPr>
        <p:txBody>
          <a:bodyPr wrap="square">
            <a:spAutoFit/>
          </a:bodyPr>
          <a:lstStyle/>
          <a:p>
            <a:r>
              <a:rPr lang="en-US" altLang="zh-CN" sz="1400" dirty="0" smtClean="0"/>
              <a:t>[4</a:t>
            </a:r>
            <a:r>
              <a:rPr lang="en-US" altLang="zh-CN" sz="1400" dirty="0"/>
              <a:t>] Y. Huang and D. Palomar, “Rank-constrained separable </a:t>
            </a:r>
            <a:r>
              <a:rPr lang="en-US" altLang="zh-CN" sz="1400" dirty="0" err="1" smtClean="0"/>
              <a:t>semidefinite</a:t>
            </a:r>
            <a:r>
              <a:rPr lang="en-US" altLang="zh-CN" sz="1400" dirty="0"/>
              <a:t> </a:t>
            </a:r>
            <a:r>
              <a:rPr lang="en-US" altLang="zh-CN" sz="1400" dirty="0" smtClean="0"/>
              <a:t>programming </a:t>
            </a:r>
            <a:r>
              <a:rPr lang="en-US" altLang="zh-CN" sz="1400" dirty="0"/>
              <a:t>with applications to optimal </a:t>
            </a:r>
            <a:r>
              <a:rPr lang="en-US" altLang="zh-CN" sz="1400" dirty="0" err="1"/>
              <a:t>beamforming</a:t>
            </a:r>
            <a:r>
              <a:rPr lang="en-US" altLang="zh-CN" sz="1400" dirty="0"/>
              <a:t>,” </a:t>
            </a:r>
            <a:r>
              <a:rPr lang="en-US" altLang="zh-CN" sz="1400" i="1" dirty="0"/>
              <a:t>IEEE </a:t>
            </a:r>
            <a:r>
              <a:rPr lang="en-US" altLang="zh-CN" sz="1400" i="1" dirty="0" smtClean="0"/>
              <a:t>Trans. Signal </a:t>
            </a:r>
            <a:r>
              <a:rPr lang="en-US" altLang="zh-CN" sz="1400" i="1" dirty="0"/>
              <a:t>Process.</a:t>
            </a:r>
            <a:r>
              <a:rPr lang="en-US" altLang="zh-CN" sz="1400" dirty="0"/>
              <a:t>, vol. 58, no. 2, pp. 664–678, Sep. 2010.</a:t>
            </a:r>
            <a:endParaRPr lang="zh-CN" altLang="en-US" sz="14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184213683"/>
              </p:ext>
            </p:extLst>
          </p:nvPr>
        </p:nvGraphicFramePr>
        <p:xfrm>
          <a:off x="2215356" y="1905000"/>
          <a:ext cx="4408487" cy="509587"/>
        </p:xfrm>
        <a:graphic>
          <a:graphicData uri="http://schemas.openxmlformats.org/presentationml/2006/ole">
            <mc:AlternateContent xmlns:mc="http://schemas.openxmlformats.org/markup-compatibility/2006">
              <mc:Choice xmlns:v="urn:schemas-microsoft-com:vml" Requires="v">
                <p:oleObj spid="_x0000_s13067" name="Equation" r:id="rId4" imgW="2577960" imgH="304560" progId="Equation.DSMT4">
                  <p:embed/>
                </p:oleObj>
              </mc:Choice>
              <mc:Fallback>
                <p:oleObj name="Equation" r:id="rId4" imgW="2577960" imgH="304560" progId="Equation.DSMT4">
                  <p:embed/>
                  <p:pic>
                    <p:nvPicPr>
                      <p:cNvPr id="0" name="Object 1"/>
                      <p:cNvPicPr>
                        <a:picLocks noChangeAspect="1" noChangeArrowheads="1"/>
                      </p:cNvPicPr>
                      <p:nvPr/>
                    </p:nvPicPr>
                    <p:blipFill>
                      <a:blip r:embed="rId5"/>
                      <a:srcRect/>
                      <a:stretch>
                        <a:fillRect/>
                      </a:stretch>
                    </p:blipFill>
                    <p:spPr bwMode="auto">
                      <a:xfrm>
                        <a:off x="2215356" y="1905000"/>
                        <a:ext cx="4408487" cy="509587"/>
                      </a:xfrm>
                      <a:prstGeom prst="rect">
                        <a:avLst/>
                      </a:prstGeom>
                      <a:noFill/>
                    </p:spPr>
                  </p:pic>
                </p:oleObj>
              </mc:Fallback>
            </mc:AlternateContent>
          </a:graphicData>
        </a:graphic>
      </p:graphicFrame>
      <p:sp>
        <p:nvSpPr>
          <p:cNvPr id="8" name="矩形 7"/>
          <p:cNvSpPr/>
          <p:nvPr/>
        </p:nvSpPr>
        <p:spPr>
          <a:xfrm>
            <a:off x="669253" y="2476380"/>
            <a:ext cx="8187532" cy="400110"/>
          </a:xfrm>
          <a:prstGeom prst="rect">
            <a:avLst/>
          </a:prstGeom>
        </p:spPr>
        <p:txBody>
          <a:bodyPr wrap="square">
            <a:spAutoFit/>
          </a:bodyPr>
          <a:lstStyle/>
          <a:p>
            <a:pPr marL="342900" indent="-342900">
              <a:buFont typeface="Arial" pitchFamily="34" charset="0"/>
              <a:buChar char="•"/>
            </a:pPr>
            <a:r>
              <a:rPr lang="en-US" altLang="zh-CN" sz="2000" i="1" dirty="0" smtClean="0"/>
              <a:t>M </a:t>
            </a:r>
            <a:r>
              <a:rPr lang="en-US" altLang="zh-CN" sz="2000" dirty="0"/>
              <a:t>denotes the total number of linear equalities and </a:t>
            </a:r>
            <a:r>
              <a:rPr lang="en-US" altLang="zh-CN" sz="2000" dirty="0" smtClean="0"/>
              <a:t>inequalities in (6)</a:t>
            </a:r>
          </a:p>
        </p:txBody>
      </p:sp>
      <p:sp>
        <p:nvSpPr>
          <p:cNvPr id="9" name="TextBox 8"/>
          <p:cNvSpPr txBox="1"/>
          <p:nvPr/>
        </p:nvSpPr>
        <p:spPr>
          <a:xfrm>
            <a:off x="765358" y="3076545"/>
            <a:ext cx="7757319" cy="400110"/>
          </a:xfrm>
          <a:prstGeom prst="rect">
            <a:avLst/>
          </a:prstGeom>
          <a:noFill/>
        </p:spPr>
        <p:txBody>
          <a:bodyPr wrap="square" rtlCol="0">
            <a:spAutoFit/>
          </a:bodyPr>
          <a:lstStyle/>
          <a:p>
            <a:r>
              <a:rPr lang="en-US" altLang="zh-CN" sz="2000" b="1" dirty="0">
                <a:solidFill>
                  <a:schemeClr val="accent2"/>
                </a:solidFill>
                <a:latin typeface="Calibri" pitchFamily="34" charset="0"/>
                <a:ea typeface="宋体" charset="-122"/>
              </a:rPr>
              <a:t>For (6), M=4 </a:t>
            </a:r>
            <a:endParaRPr lang="zh-CN" altLang="en-US" sz="2000" b="1" dirty="0">
              <a:solidFill>
                <a:schemeClr val="accent2"/>
              </a:solidFill>
              <a:latin typeface="Calibri" pitchFamily="34" charset="0"/>
              <a:ea typeface="宋体" charset="-12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810497700"/>
              </p:ext>
            </p:extLst>
          </p:nvPr>
        </p:nvGraphicFramePr>
        <p:xfrm>
          <a:off x="2432843" y="3021806"/>
          <a:ext cx="4278313" cy="509588"/>
        </p:xfrm>
        <a:graphic>
          <a:graphicData uri="http://schemas.openxmlformats.org/presentationml/2006/ole">
            <mc:AlternateContent xmlns:mc="http://schemas.openxmlformats.org/markup-compatibility/2006">
              <mc:Choice xmlns:v="urn:schemas-microsoft-com:vml" Requires="v">
                <p:oleObj spid="_x0000_s13068" name="Equation" r:id="rId6" imgW="2501640" imgH="304560" progId="Equation.DSMT4">
                  <p:embed/>
                </p:oleObj>
              </mc:Choice>
              <mc:Fallback>
                <p:oleObj name="Equation" r:id="rId6" imgW="2501640" imgH="304560" progId="Equation.DSMT4">
                  <p:embed/>
                  <p:pic>
                    <p:nvPicPr>
                      <p:cNvPr id="0" name="对象 6"/>
                      <p:cNvPicPr>
                        <a:picLocks noChangeAspect="1" noChangeArrowheads="1"/>
                      </p:cNvPicPr>
                      <p:nvPr/>
                    </p:nvPicPr>
                    <p:blipFill>
                      <a:blip r:embed="rId7"/>
                      <a:srcRect/>
                      <a:stretch>
                        <a:fillRect/>
                      </a:stretch>
                    </p:blipFill>
                    <p:spPr bwMode="auto">
                      <a:xfrm>
                        <a:off x="2432843" y="3021806"/>
                        <a:ext cx="42783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0"/>
          <p:cNvSpPr/>
          <p:nvPr/>
        </p:nvSpPr>
        <p:spPr>
          <a:xfrm>
            <a:off x="914400" y="3733799"/>
            <a:ext cx="7696200" cy="984885"/>
          </a:xfrm>
          <a:prstGeom prst="rect">
            <a:avLst/>
          </a:prstGeom>
        </p:spPr>
        <p:txBody>
          <a:bodyPr wrap="square">
            <a:spAutoFit/>
          </a:bodyPr>
          <a:lstStyle/>
          <a:p>
            <a:r>
              <a:rPr lang="en-US" altLang="zh-CN" sz="2000" dirty="0"/>
              <a:t>I</a:t>
            </a:r>
            <a:r>
              <a:rPr lang="en-US" altLang="zh-CN" sz="2000" dirty="0" smtClean="0"/>
              <a:t>t </a:t>
            </a:r>
            <a:r>
              <a:rPr lang="en-US" altLang="zh-CN" sz="2000" dirty="0"/>
              <a:t>is straightforward to see </a:t>
            </a:r>
            <a:endParaRPr lang="en-US" altLang="zh-CN" sz="2000" dirty="0" smtClean="0"/>
          </a:p>
          <a:p>
            <a:endParaRPr lang="en-US" altLang="zh-CN" dirty="0"/>
          </a:p>
          <a:p>
            <a:r>
              <a:rPr lang="en-US" altLang="zh-CN" sz="2000" dirty="0" smtClean="0"/>
              <a:t>which completes </a:t>
            </a:r>
            <a:r>
              <a:rPr lang="en-US" altLang="zh-CN" sz="2000" dirty="0"/>
              <a:t>the proof.</a:t>
            </a:r>
            <a:endParaRPr lang="zh-CN" altLang="en-US" sz="2000" dirty="0"/>
          </a:p>
        </p:txBody>
      </p:sp>
      <p:graphicFrame>
        <p:nvGraphicFramePr>
          <p:cNvPr id="12" name="对象 11"/>
          <p:cNvGraphicFramePr>
            <a:graphicFrameLocks noChangeAspect="1"/>
          </p:cNvGraphicFramePr>
          <p:nvPr>
            <p:extLst>
              <p:ext uri="{D42A27DB-BD31-4B8C-83A1-F6EECF244321}">
                <p14:modId xmlns:p14="http://schemas.microsoft.com/office/powerpoint/2010/main" val="2860584677"/>
              </p:ext>
            </p:extLst>
          </p:nvPr>
        </p:nvGraphicFramePr>
        <p:xfrm>
          <a:off x="3765550" y="3698875"/>
          <a:ext cx="3778250" cy="509588"/>
        </p:xfrm>
        <a:graphic>
          <a:graphicData uri="http://schemas.openxmlformats.org/presentationml/2006/ole">
            <mc:AlternateContent xmlns:mc="http://schemas.openxmlformats.org/markup-compatibility/2006">
              <mc:Choice xmlns:v="urn:schemas-microsoft-com:vml" Requires="v">
                <p:oleObj spid="_x0000_s13069" name="Equation" r:id="rId8" imgW="2209680" imgH="304560" progId="Equation.DSMT4">
                  <p:embed/>
                </p:oleObj>
              </mc:Choice>
              <mc:Fallback>
                <p:oleObj name="Equation" r:id="rId8" imgW="2209680" imgH="304560" progId="Equation.DSMT4">
                  <p:embed/>
                  <p:pic>
                    <p:nvPicPr>
                      <p:cNvPr id="0" name="对象 9"/>
                      <p:cNvPicPr>
                        <a:picLocks noChangeAspect="1" noChangeArrowheads="1"/>
                      </p:cNvPicPr>
                      <p:nvPr/>
                    </p:nvPicPr>
                    <p:blipFill>
                      <a:blip r:embed="rId9"/>
                      <a:srcRect/>
                      <a:stretch>
                        <a:fillRect/>
                      </a:stretch>
                    </p:blipFill>
                    <p:spPr bwMode="auto">
                      <a:xfrm>
                        <a:off x="3765550" y="3698875"/>
                        <a:ext cx="37782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0226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2" name="矩形 1"/>
          <p:cNvSpPr/>
          <p:nvPr/>
        </p:nvSpPr>
        <p:spPr>
          <a:xfrm>
            <a:off x="482422" y="762000"/>
            <a:ext cx="3327578" cy="523220"/>
          </a:xfrm>
          <a:prstGeom prst="rect">
            <a:avLst/>
          </a:prstGeom>
        </p:spPr>
        <p:txBody>
          <a:bodyPr wrap="none">
            <a:spAutoFit/>
          </a:bodyPr>
          <a:lstStyle/>
          <a:p>
            <a:r>
              <a:rPr lang="en-US" altLang="zh-CN" sz="2800" b="1" dirty="0">
                <a:solidFill>
                  <a:srgbClr val="FFFF00"/>
                </a:solidFill>
                <a:latin typeface="Times New Roman" pitchFamily="18" charset="0"/>
                <a:ea typeface="宋体" charset="-122"/>
                <a:cs typeface="Arial" pitchFamily="34" charset="0"/>
              </a:rPr>
              <a:t>Complexity Analysis</a:t>
            </a:r>
            <a:endParaRPr lang="zh-CN" altLang="en-US" sz="2800" b="1" dirty="0">
              <a:solidFill>
                <a:srgbClr val="FFFF00"/>
              </a:solidFill>
              <a:latin typeface="Times New Roman" pitchFamily="18" charset="0"/>
              <a:ea typeface="宋体" charset="-122"/>
              <a:cs typeface="Arial" pitchFamily="34" charset="0"/>
            </a:endParaRPr>
          </a:p>
        </p:txBody>
      </p:sp>
      <p:sp>
        <p:nvSpPr>
          <p:cNvPr id="4" name="矩形 3"/>
          <p:cNvSpPr/>
          <p:nvPr/>
        </p:nvSpPr>
        <p:spPr>
          <a:xfrm>
            <a:off x="545123" y="1533435"/>
            <a:ext cx="6629400" cy="400110"/>
          </a:xfrm>
          <a:prstGeom prst="rect">
            <a:avLst/>
          </a:prstGeom>
        </p:spPr>
        <p:txBody>
          <a:bodyPr wrap="square">
            <a:spAutoFit/>
          </a:bodyPr>
          <a:lstStyle/>
          <a:p>
            <a:r>
              <a:rPr lang="en-US" altLang="zh-CN" sz="2000" dirty="0"/>
              <a:t>The total arithmetic computation cost is on the order of</a:t>
            </a:r>
            <a:endParaRPr lang="zh-CN" altLang="en-US" sz="2000" dirty="0"/>
          </a:p>
        </p:txBody>
      </p:sp>
      <p:graphicFrame>
        <p:nvGraphicFramePr>
          <p:cNvPr id="6" name="对象 5"/>
          <p:cNvGraphicFramePr>
            <a:graphicFrameLocks noChangeAspect="1"/>
          </p:cNvGraphicFramePr>
          <p:nvPr>
            <p:extLst>
              <p:ext uri="{D42A27DB-BD31-4B8C-83A1-F6EECF244321}">
                <p14:modId xmlns:p14="http://schemas.microsoft.com/office/powerpoint/2010/main" val="2765965203"/>
              </p:ext>
            </p:extLst>
          </p:nvPr>
        </p:nvGraphicFramePr>
        <p:xfrm>
          <a:off x="6477000" y="1543493"/>
          <a:ext cx="1295400" cy="361507"/>
        </p:xfrm>
        <a:graphic>
          <a:graphicData uri="http://schemas.openxmlformats.org/presentationml/2006/ole">
            <mc:AlternateContent xmlns:mc="http://schemas.openxmlformats.org/markup-compatibility/2006">
              <mc:Choice xmlns:v="urn:schemas-microsoft-com:vml" Requires="v">
                <p:oleObj spid="_x0000_s13993" name="Equation" r:id="rId4" imgW="1091880" imgH="304560" progId="Equation.DSMT4">
                  <p:embed/>
                </p:oleObj>
              </mc:Choice>
              <mc:Fallback>
                <p:oleObj name="Equation" r:id="rId4" imgW="1091880" imgH="304560" progId="Equation.DSMT4">
                  <p:embed/>
                  <p:pic>
                    <p:nvPicPr>
                      <p:cNvPr id="0" name=""/>
                      <p:cNvPicPr/>
                      <p:nvPr/>
                    </p:nvPicPr>
                    <p:blipFill>
                      <a:blip r:embed="rId5"/>
                      <a:stretch>
                        <a:fillRect/>
                      </a:stretch>
                    </p:blipFill>
                    <p:spPr>
                      <a:xfrm>
                        <a:off x="6477000" y="1543493"/>
                        <a:ext cx="1295400" cy="361507"/>
                      </a:xfrm>
                      <a:prstGeom prst="rect">
                        <a:avLst/>
                      </a:prstGeom>
                    </p:spPr>
                  </p:pic>
                </p:oleObj>
              </mc:Fallback>
            </mc:AlternateContent>
          </a:graphicData>
        </a:graphic>
      </p:graphicFrame>
      <p:sp>
        <p:nvSpPr>
          <p:cNvPr id="9" name="矩形 8"/>
          <p:cNvSpPr/>
          <p:nvPr/>
        </p:nvSpPr>
        <p:spPr>
          <a:xfrm>
            <a:off x="7239000" y="2286000"/>
            <a:ext cx="1582806" cy="400110"/>
          </a:xfrm>
          <a:prstGeom prst="rect">
            <a:avLst/>
          </a:prstGeom>
        </p:spPr>
        <p:txBody>
          <a:bodyPr wrap="none">
            <a:spAutoFit/>
          </a:bodyPr>
          <a:lstStyle/>
          <a:p>
            <a:r>
              <a:rPr lang="en-US" altLang="zh-CN" sz="2000" b="1" dirty="0">
                <a:solidFill>
                  <a:srgbClr val="FF0000"/>
                </a:solidFill>
                <a:latin typeface="Calibri" pitchFamily="34" charset="0"/>
                <a:ea typeface="宋体" charset="-122"/>
              </a:rPr>
              <a:t>[5, Lecture 6]</a:t>
            </a:r>
            <a:endParaRPr lang="zh-CN" altLang="en-US" sz="2000" b="1" dirty="0">
              <a:solidFill>
                <a:srgbClr val="FF0000"/>
              </a:solidFill>
              <a:latin typeface="Calibri" pitchFamily="34" charset="0"/>
              <a:ea typeface="宋体" charset="-122"/>
            </a:endParaRPr>
          </a:p>
        </p:txBody>
      </p:sp>
      <p:sp>
        <p:nvSpPr>
          <p:cNvPr id="10" name="矩形 9"/>
          <p:cNvSpPr/>
          <p:nvPr/>
        </p:nvSpPr>
        <p:spPr>
          <a:xfrm>
            <a:off x="489438" y="5267980"/>
            <a:ext cx="8751892" cy="523220"/>
          </a:xfrm>
          <a:prstGeom prst="rect">
            <a:avLst/>
          </a:prstGeom>
        </p:spPr>
        <p:txBody>
          <a:bodyPr wrap="square">
            <a:spAutoFit/>
          </a:bodyPr>
          <a:lstStyle/>
          <a:p>
            <a:r>
              <a:rPr lang="en-US" altLang="zh-CN" sz="1400" dirty="0" smtClean="0"/>
              <a:t>[5</a:t>
            </a:r>
            <a:r>
              <a:rPr lang="en-US" altLang="zh-CN" sz="1400" dirty="0"/>
              <a:t>] A. Ben-Tal and A. </a:t>
            </a:r>
            <a:r>
              <a:rPr lang="en-US" altLang="zh-CN" sz="1400" dirty="0" err="1"/>
              <a:t>Nemirovski</a:t>
            </a:r>
            <a:r>
              <a:rPr lang="en-US" altLang="zh-CN" sz="1400" dirty="0"/>
              <a:t>, Lectures on modern convex </a:t>
            </a:r>
            <a:r>
              <a:rPr lang="en-US" altLang="zh-CN" sz="1400" dirty="0" smtClean="0"/>
              <a:t>optimization: analysis</a:t>
            </a:r>
            <a:r>
              <a:rPr lang="en-US" altLang="zh-CN" sz="1400" dirty="0"/>
              <a:t>, algorithms, </a:t>
            </a:r>
            <a:r>
              <a:rPr lang="en-US" altLang="zh-CN" sz="1400" dirty="0" smtClean="0"/>
              <a:t>and engineering </a:t>
            </a:r>
            <a:r>
              <a:rPr lang="en-US" altLang="zh-CN" sz="1400" dirty="0"/>
              <a:t>applications. Philadelphia, </a:t>
            </a:r>
            <a:r>
              <a:rPr lang="en-US" altLang="zh-CN" sz="1400" dirty="0" smtClean="0"/>
              <a:t>PA, </a:t>
            </a:r>
            <a:r>
              <a:rPr lang="it-IT" altLang="zh-CN" sz="1400" dirty="0" smtClean="0"/>
              <a:t>USA</a:t>
            </a:r>
            <a:r>
              <a:rPr lang="it-IT" altLang="zh-CN" sz="1400" dirty="0"/>
              <a:t>: SIAM, 2001, vol. 2.</a:t>
            </a:r>
            <a:endParaRPr lang="zh-CN" altLang="en-US" sz="1400" dirty="0"/>
          </a:p>
        </p:txBody>
      </p:sp>
      <p:sp>
        <p:nvSpPr>
          <p:cNvPr id="11" name="矩形 10"/>
          <p:cNvSpPr/>
          <p:nvPr/>
        </p:nvSpPr>
        <p:spPr>
          <a:xfrm>
            <a:off x="685800" y="1905000"/>
            <a:ext cx="7848600" cy="923330"/>
          </a:xfrm>
          <a:prstGeom prst="rect">
            <a:avLst/>
          </a:prstGeom>
        </p:spPr>
        <p:txBody>
          <a:bodyPr wrap="square">
            <a:spAutoFit/>
          </a:bodyPr>
          <a:lstStyle/>
          <a:p>
            <a:pPr marL="285750" indent="-285750">
              <a:buFont typeface="Arial" pitchFamily="34" charset="0"/>
              <a:buChar char="•"/>
            </a:pPr>
            <a:r>
              <a:rPr lang="en-US" altLang="zh-CN" i="1" dirty="0"/>
              <a:t>T </a:t>
            </a:r>
            <a:r>
              <a:rPr lang="en-US" altLang="zh-CN" dirty="0"/>
              <a:t>denotes the number of searches involved in seeking </a:t>
            </a:r>
            <a:r>
              <a:rPr lang="en-US" altLang="zh-CN" dirty="0" smtClean="0"/>
              <a:t>the optimal </a:t>
            </a:r>
            <a:r>
              <a:rPr lang="el-GR" altLang="zh-CN" i="1" dirty="0" smtClean="0"/>
              <a:t>α</a:t>
            </a:r>
            <a:endParaRPr lang="en-US" altLang="zh-CN" i="1" dirty="0" smtClean="0"/>
          </a:p>
          <a:p>
            <a:r>
              <a:rPr lang="en-US" altLang="zh-CN" i="1" dirty="0" smtClean="0"/>
              <a:t>      </a:t>
            </a:r>
            <a:r>
              <a:rPr lang="el-GR" altLang="zh-CN" i="1" dirty="0" smtClean="0"/>
              <a:t>ϵ </a:t>
            </a:r>
            <a:r>
              <a:rPr lang="en-US" altLang="zh-CN" dirty="0"/>
              <a:t>is solution </a:t>
            </a:r>
            <a:r>
              <a:rPr lang="en-US" altLang="zh-CN" dirty="0" smtClean="0"/>
              <a:t>accuracy</a:t>
            </a:r>
          </a:p>
          <a:p>
            <a:pPr marL="285750" indent="-285750">
              <a:buFont typeface="Arial" pitchFamily="34" charset="0"/>
              <a:buChar char="•"/>
            </a:pPr>
            <a:endParaRPr lang="zh-CN" altLang="en-US" dirty="0"/>
          </a:p>
        </p:txBody>
      </p:sp>
      <p:sp>
        <p:nvSpPr>
          <p:cNvPr id="17" name="右箭头 6"/>
          <p:cNvSpPr>
            <a:spLocks noChangeArrowheads="1"/>
          </p:cNvSpPr>
          <p:nvPr/>
        </p:nvSpPr>
        <p:spPr bwMode="auto">
          <a:xfrm>
            <a:off x="914400" y="3671887"/>
            <a:ext cx="1676400" cy="214313"/>
          </a:xfrm>
          <a:prstGeom prst="rightArrow">
            <a:avLst>
              <a:gd name="adj1" fmla="val 50000"/>
              <a:gd name="adj2" fmla="val 50079"/>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20" name="矩形 19"/>
          <p:cNvSpPr/>
          <p:nvPr/>
        </p:nvSpPr>
        <p:spPr>
          <a:xfrm>
            <a:off x="545123" y="3288268"/>
            <a:ext cx="3112477" cy="400110"/>
          </a:xfrm>
          <a:prstGeom prst="rect">
            <a:avLst/>
          </a:prstGeom>
        </p:spPr>
        <p:txBody>
          <a:bodyPr wrap="square">
            <a:spAutoFit/>
          </a:bodyPr>
          <a:lstStyle/>
          <a:p>
            <a:r>
              <a:rPr lang="en-US" altLang="zh-CN" sz="2000" b="1" dirty="0">
                <a:solidFill>
                  <a:schemeClr val="accent2"/>
                </a:solidFill>
                <a:latin typeface="Calibri" pitchFamily="34" charset="0"/>
                <a:ea typeface="宋体" charset="-122"/>
              </a:rPr>
              <a:t>The golden section search</a:t>
            </a:r>
            <a:endParaRPr lang="zh-CN" altLang="en-US" sz="2000" b="1" dirty="0">
              <a:solidFill>
                <a:schemeClr val="accent2"/>
              </a:solidFill>
              <a:latin typeface="Calibri" pitchFamily="34" charset="0"/>
              <a:ea typeface="宋体" charset="-122"/>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584011876"/>
              </p:ext>
            </p:extLst>
          </p:nvPr>
        </p:nvGraphicFramePr>
        <p:xfrm>
          <a:off x="3810000" y="3581400"/>
          <a:ext cx="990600" cy="409161"/>
        </p:xfrm>
        <a:graphic>
          <a:graphicData uri="http://schemas.openxmlformats.org/presentationml/2006/ole">
            <mc:AlternateContent xmlns:mc="http://schemas.openxmlformats.org/markup-compatibility/2006">
              <mc:Choice xmlns:v="urn:schemas-microsoft-com:vml" Requires="v">
                <p:oleObj spid="_x0000_s13994" name="Equation" r:id="rId6" imgW="583920" imgH="241200" progId="Equation.DSMT4">
                  <p:embed/>
                </p:oleObj>
              </mc:Choice>
              <mc:Fallback>
                <p:oleObj name="Equation" r:id="rId6" imgW="583920" imgH="241200" progId="Equation.DSMT4">
                  <p:embed/>
                  <p:pic>
                    <p:nvPicPr>
                      <p:cNvPr id="0" name=""/>
                      <p:cNvPicPr/>
                      <p:nvPr/>
                    </p:nvPicPr>
                    <p:blipFill>
                      <a:blip r:embed="rId7"/>
                      <a:stretch>
                        <a:fillRect/>
                      </a:stretch>
                    </p:blipFill>
                    <p:spPr>
                      <a:xfrm>
                        <a:off x="3810000" y="3581400"/>
                        <a:ext cx="990600" cy="409161"/>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221772634"/>
              </p:ext>
            </p:extLst>
          </p:nvPr>
        </p:nvGraphicFramePr>
        <p:xfrm>
          <a:off x="1066800" y="2514600"/>
          <a:ext cx="4206834" cy="313730"/>
        </p:xfrm>
        <a:graphic>
          <a:graphicData uri="http://schemas.openxmlformats.org/presentationml/2006/ole">
            <mc:AlternateContent xmlns:mc="http://schemas.openxmlformats.org/markup-compatibility/2006">
              <mc:Choice xmlns:v="urn:schemas-microsoft-com:vml" Requires="v">
                <p:oleObj spid="_x0000_s13995" name="Equation" r:id="rId8" imgW="3746160" imgH="279360" progId="Equation.DSMT4">
                  <p:embed/>
                </p:oleObj>
              </mc:Choice>
              <mc:Fallback>
                <p:oleObj name="Equation" r:id="rId8" imgW="3746160" imgH="279360" progId="Equation.DSMT4">
                  <p:embed/>
                  <p:pic>
                    <p:nvPicPr>
                      <p:cNvPr id="0" name="对象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2514600"/>
                        <a:ext cx="4206834" cy="313730"/>
                      </a:xfrm>
                      <a:prstGeom prst="rect">
                        <a:avLst/>
                      </a:prstGeom>
                      <a:noFill/>
                      <a:ln>
                        <a:noFill/>
                      </a:ln>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389520394"/>
              </p:ext>
            </p:extLst>
          </p:nvPr>
        </p:nvGraphicFramePr>
        <p:xfrm>
          <a:off x="1090613" y="2867025"/>
          <a:ext cx="1031875" cy="317500"/>
        </p:xfrm>
        <a:graphic>
          <a:graphicData uri="http://schemas.openxmlformats.org/presentationml/2006/ole">
            <mc:AlternateContent xmlns:mc="http://schemas.openxmlformats.org/markup-compatibility/2006">
              <mc:Choice xmlns:v="urn:schemas-microsoft-com:vml" Requires="v">
                <p:oleObj spid="_x0000_s13996" name="Equation" r:id="rId10" imgW="825480" imgH="253800" progId="Equation.DSMT4">
                  <p:embed/>
                </p:oleObj>
              </mc:Choice>
              <mc:Fallback>
                <p:oleObj name="Equation" r:id="rId10" imgW="825480" imgH="253800" progId="Equation.DSMT4">
                  <p:embed/>
                  <p:pic>
                    <p:nvPicPr>
                      <p:cNvPr id="0" name="对象 12"/>
                      <p:cNvPicPr>
                        <a:picLocks noChangeAspect="1" noChangeArrowheads="1"/>
                      </p:cNvPicPr>
                      <p:nvPr/>
                    </p:nvPicPr>
                    <p:blipFill>
                      <a:blip r:embed="rId11"/>
                      <a:srcRect/>
                      <a:stretch>
                        <a:fillRect/>
                      </a:stretch>
                    </p:blipFill>
                    <p:spPr bwMode="auto">
                      <a:xfrm>
                        <a:off x="1090613" y="2867025"/>
                        <a:ext cx="1031875" cy="317500"/>
                      </a:xfrm>
                      <a:prstGeom prst="rect">
                        <a:avLst/>
                      </a:prstGeom>
                      <a:noFill/>
                      <a:ln>
                        <a:noFill/>
                      </a:ln>
                    </p:spPr>
                  </p:pic>
                </p:oleObj>
              </mc:Fallback>
            </mc:AlternateContent>
          </a:graphicData>
        </a:graphic>
      </p:graphicFrame>
      <p:sp>
        <p:nvSpPr>
          <p:cNvPr id="24" name="AutoShape 11"/>
          <p:cNvSpPr>
            <a:spLocks noChangeArrowheads="1"/>
          </p:cNvSpPr>
          <p:nvPr/>
        </p:nvSpPr>
        <p:spPr bwMode="auto">
          <a:xfrm>
            <a:off x="6450009" y="1524000"/>
            <a:ext cx="1474791" cy="419723"/>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b="1" dirty="0"/>
          </a:p>
        </p:txBody>
      </p:sp>
      <p:sp>
        <p:nvSpPr>
          <p:cNvPr id="25" name="右箭头 6"/>
          <p:cNvSpPr>
            <a:spLocks noChangeArrowheads="1"/>
          </p:cNvSpPr>
          <p:nvPr/>
        </p:nvSpPr>
        <p:spPr bwMode="auto">
          <a:xfrm>
            <a:off x="914400" y="4357687"/>
            <a:ext cx="1676400" cy="214313"/>
          </a:xfrm>
          <a:prstGeom prst="rightArrow">
            <a:avLst>
              <a:gd name="adj1" fmla="val 50000"/>
              <a:gd name="adj2" fmla="val 50079"/>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sp>
        <p:nvSpPr>
          <p:cNvPr id="26" name="矩形 25"/>
          <p:cNvSpPr/>
          <p:nvPr/>
        </p:nvSpPr>
        <p:spPr>
          <a:xfrm>
            <a:off x="2684891" y="4141677"/>
            <a:ext cx="5937431" cy="646331"/>
          </a:xfrm>
          <a:prstGeom prst="rect">
            <a:avLst/>
          </a:prstGeom>
        </p:spPr>
        <p:txBody>
          <a:bodyPr wrap="square">
            <a:spAutoFit/>
          </a:bodyPr>
          <a:lstStyle/>
          <a:p>
            <a:r>
              <a:rPr lang="en-US" altLang="zh-CN" b="1" dirty="0"/>
              <a:t>T</a:t>
            </a:r>
            <a:r>
              <a:rPr lang="en-US" altLang="zh-CN" b="1" dirty="0" smtClean="0"/>
              <a:t>he </a:t>
            </a:r>
            <a:r>
              <a:rPr lang="en-US" altLang="zh-CN" b="1" dirty="0"/>
              <a:t>arithmetic </a:t>
            </a:r>
            <a:r>
              <a:rPr lang="en-US" altLang="zh-CN" b="1" dirty="0" smtClean="0"/>
              <a:t>complexity is </a:t>
            </a:r>
            <a:r>
              <a:rPr lang="en-US" altLang="zh-CN" b="1" dirty="0"/>
              <a:t>polynomial with regard to the dimension of the optimization variables.</a:t>
            </a:r>
            <a:endParaRPr lang="zh-CN" altLang="en-US" b="1" dirty="0"/>
          </a:p>
        </p:txBody>
      </p:sp>
    </p:spTree>
    <p:extLst>
      <p:ext uri="{BB962C8B-B14F-4D97-AF65-F5344CB8AC3E}">
        <p14:creationId xmlns:p14="http://schemas.microsoft.com/office/powerpoint/2010/main" val="137831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矩形 2"/>
          <p:cNvSpPr/>
          <p:nvPr/>
        </p:nvSpPr>
        <p:spPr>
          <a:xfrm>
            <a:off x="482422" y="762000"/>
            <a:ext cx="3327578" cy="523220"/>
          </a:xfrm>
          <a:prstGeom prst="rect">
            <a:avLst/>
          </a:prstGeom>
        </p:spPr>
        <p:txBody>
          <a:bodyPr wrap="none">
            <a:spAutoFit/>
          </a:bodyPr>
          <a:lstStyle/>
          <a:p>
            <a:r>
              <a:rPr lang="en-US" altLang="zh-CN" sz="2800" b="1" dirty="0">
                <a:solidFill>
                  <a:srgbClr val="FFFF00"/>
                </a:solidFill>
                <a:latin typeface="Times New Roman" pitchFamily="18" charset="0"/>
                <a:ea typeface="宋体" charset="-122"/>
                <a:cs typeface="Arial" pitchFamily="34" charset="0"/>
              </a:rPr>
              <a:t>Complexity Analysis</a:t>
            </a:r>
            <a:endParaRPr lang="zh-CN" altLang="en-US" sz="2800" b="1" dirty="0">
              <a:solidFill>
                <a:srgbClr val="FFFF00"/>
              </a:solidFill>
              <a:latin typeface="Times New Roman" pitchFamily="18" charset="0"/>
              <a:ea typeface="宋体" charset="-122"/>
              <a:cs typeface="Arial" pitchFamily="34" charset="0"/>
            </a:endParaRPr>
          </a:p>
        </p:txBody>
      </p:sp>
      <p:sp>
        <p:nvSpPr>
          <p:cNvPr id="2" name="矩形 1"/>
          <p:cNvSpPr/>
          <p:nvPr/>
        </p:nvSpPr>
        <p:spPr>
          <a:xfrm>
            <a:off x="609600" y="1400145"/>
            <a:ext cx="8077200" cy="400110"/>
          </a:xfrm>
          <a:prstGeom prst="rect">
            <a:avLst/>
          </a:prstGeom>
        </p:spPr>
        <p:txBody>
          <a:bodyPr wrap="square">
            <a:spAutoFit/>
          </a:bodyPr>
          <a:lstStyle/>
          <a:p>
            <a:r>
              <a:rPr lang="en-US" altLang="zh-CN" sz="2000" b="1" dirty="0">
                <a:solidFill>
                  <a:schemeClr val="accent2"/>
                </a:solidFill>
                <a:latin typeface="Calibri" pitchFamily="34" charset="0"/>
                <a:ea typeface="宋体" charset="-122"/>
              </a:rPr>
              <a:t>T</a:t>
            </a:r>
            <a:r>
              <a:rPr lang="en-US" altLang="zh-CN" sz="2000" b="1" dirty="0" smtClean="0">
                <a:solidFill>
                  <a:schemeClr val="accent2"/>
                </a:solidFill>
                <a:latin typeface="Calibri" pitchFamily="34" charset="0"/>
                <a:ea typeface="宋体" charset="-122"/>
              </a:rPr>
              <a:t>he </a:t>
            </a:r>
            <a:r>
              <a:rPr lang="en-US" altLang="zh-CN" sz="2000" b="1" dirty="0">
                <a:solidFill>
                  <a:schemeClr val="accent2"/>
                </a:solidFill>
                <a:latin typeface="Calibri" pitchFamily="34" charset="0"/>
                <a:ea typeface="宋体" charset="-122"/>
              </a:rPr>
              <a:t>uniform sampling </a:t>
            </a:r>
            <a:r>
              <a:rPr lang="en-US" altLang="zh-CN" sz="2000" b="1" dirty="0" smtClean="0">
                <a:solidFill>
                  <a:schemeClr val="accent2"/>
                </a:solidFill>
                <a:latin typeface="Calibri" pitchFamily="34" charset="0"/>
                <a:ea typeface="宋体" charset="-122"/>
              </a:rPr>
              <a:t>method</a:t>
            </a:r>
            <a:endParaRPr lang="zh-CN" altLang="en-US" sz="2000" b="1" dirty="0">
              <a:solidFill>
                <a:schemeClr val="accent2"/>
              </a:solidFill>
              <a:latin typeface="Calibri" pitchFamily="34" charset="0"/>
              <a:ea typeface="宋体" charset="-122"/>
            </a:endParaRPr>
          </a:p>
        </p:txBody>
      </p:sp>
      <p:sp>
        <p:nvSpPr>
          <p:cNvPr id="6" name="矩形 5"/>
          <p:cNvSpPr/>
          <p:nvPr/>
        </p:nvSpPr>
        <p:spPr>
          <a:xfrm>
            <a:off x="533400" y="1752600"/>
            <a:ext cx="8153400" cy="923330"/>
          </a:xfrm>
          <a:prstGeom prst="rect">
            <a:avLst/>
          </a:prstGeom>
        </p:spPr>
        <p:txBody>
          <a:bodyPr wrap="square">
            <a:spAutoFit/>
          </a:bodyPr>
          <a:lstStyle/>
          <a:p>
            <a:r>
              <a:rPr lang="en-US" altLang="zh-CN" b="1" i="1" dirty="0"/>
              <a:t>Proposition </a:t>
            </a:r>
            <a:r>
              <a:rPr lang="en-US" altLang="zh-CN" b="1" i="1" dirty="0" smtClean="0"/>
              <a:t>2:</a:t>
            </a:r>
            <a:r>
              <a:rPr lang="en-US" altLang="zh-CN" i="1" dirty="0" smtClean="0"/>
              <a:t> </a:t>
            </a:r>
            <a:r>
              <a:rPr lang="en-US" altLang="zh-CN" dirty="0" smtClean="0"/>
              <a:t>Let     be </a:t>
            </a:r>
            <a:r>
              <a:rPr lang="en-US" altLang="zh-CN" dirty="0"/>
              <a:t>an ϵ-suboptimal solution of </a:t>
            </a:r>
            <a:r>
              <a:rPr lang="en-US" altLang="zh-CN" dirty="0" smtClean="0"/>
              <a:t>(3), </a:t>
            </a:r>
            <a:r>
              <a:rPr lang="en-US" altLang="zh-CN" dirty="0"/>
              <a:t>satisfying </a:t>
            </a:r>
            <a:endParaRPr lang="en-US" altLang="zh-CN" dirty="0" smtClean="0"/>
          </a:p>
          <a:p>
            <a:r>
              <a:rPr lang="en-US" altLang="zh-CN" dirty="0" smtClean="0"/>
              <a:t>for </a:t>
            </a:r>
            <a:r>
              <a:rPr lang="en-US" altLang="zh-CN" dirty="0"/>
              <a:t>some small positive constant ϵ. If an </a:t>
            </a:r>
            <a:r>
              <a:rPr lang="en-US" altLang="zh-CN" dirty="0" smtClean="0"/>
              <a:t>uniform sampling </a:t>
            </a:r>
            <a:r>
              <a:rPr lang="en-US" altLang="zh-CN" dirty="0"/>
              <a:t>search </a:t>
            </a:r>
            <a:r>
              <a:rPr lang="en-US" altLang="zh-CN" dirty="0" smtClean="0"/>
              <a:t>over               is </a:t>
            </a:r>
            <a:r>
              <a:rPr lang="en-US" altLang="zh-CN" dirty="0"/>
              <a:t>exploited, one can find such </a:t>
            </a:r>
            <a:r>
              <a:rPr lang="en-US" altLang="zh-CN" dirty="0" smtClean="0"/>
              <a:t>    with </a:t>
            </a:r>
            <a:r>
              <a:rPr lang="en-US" altLang="zh-CN" dirty="0"/>
              <a:t>a maximum number of searches given by</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085580243"/>
              </p:ext>
            </p:extLst>
          </p:nvPr>
        </p:nvGraphicFramePr>
        <p:xfrm>
          <a:off x="2286000" y="1752600"/>
          <a:ext cx="228600" cy="326571"/>
        </p:xfrm>
        <a:graphic>
          <a:graphicData uri="http://schemas.openxmlformats.org/presentationml/2006/ole">
            <mc:AlternateContent xmlns:mc="http://schemas.openxmlformats.org/markup-compatibility/2006">
              <mc:Choice xmlns:v="urn:schemas-microsoft-com:vml" Requires="v">
                <p:oleObj spid="_x0000_s22807" name="Equation" r:id="rId4" imgW="177480" imgH="253800" progId="Equation.DSMT4">
                  <p:embed/>
                </p:oleObj>
              </mc:Choice>
              <mc:Fallback>
                <p:oleObj name="Equation" r:id="rId4" imgW="177480" imgH="253800" progId="Equation.DSMT4">
                  <p:embed/>
                  <p:pic>
                    <p:nvPicPr>
                      <p:cNvPr id="0" name=""/>
                      <p:cNvPicPr/>
                      <p:nvPr/>
                    </p:nvPicPr>
                    <p:blipFill>
                      <a:blip r:embed="rId5"/>
                      <a:stretch>
                        <a:fillRect/>
                      </a:stretch>
                    </p:blipFill>
                    <p:spPr>
                      <a:xfrm>
                        <a:off x="2286000" y="1752600"/>
                        <a:ext cx="228600" cy="32657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81049277"/>
              </p:ext>
            </p:extLst>
          </p:nvPr>
        </p:nvGraphicFramePr>
        <p:xfrm>
          <a:off x="6684963" y="1797050"/>
          <a:ext cx="1490662" cy="323850"/>
        </p:xfrm>
        <a:graphic>
          <a:graphicData uri="http://schemas.openxmlformats.org/presentationml/2006/ole">
            <mc:AlternateContent xmlns:mc="http://schemas.openxmlformats.org/markup-compatibility/2006">
              <mc:Choice xmlns:v="urn:schemas-microsoft-com:vml" Requires="v">
                <p:oleObj spid="_x0000_s22808" name="Equation" r:id="rId6" imgW="1346040" imgH="291960" progId="Equation.DSMT4">
                  <p:embed/>
                </p:oleObj>
              </mc:Choice>
              <mc:Fallback>
                <p:oleObj name="Equation" r:id="rId6" imgW="1346040" imgH="291960" progId="Equation.DSMT4">
                  <p:embed/>
                  <p:pic>
                    <p:nvPicPr>
                      <p:cNvPr id="0" name=""/>
                      <p:cNvPicPr/>
                      <p:nvPr/>
                    </p:nvPicPr>
                    <p:blipFill>
                      <a:blip r:embed="rId7"/>
                      <a:stretch>
                        <a:fillRect/>
                      </a:stretch>
                    </p:blipFill>
                    <p:spPr>
                      <a:xfrm>
                        <a:off x="6684963" y="1797050"/>
                        <a:ext cx="1490662" cy="323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986754479"/>
              </p:ext>
            </p:extLst>
          </p:nvPr>
        </p:nvGraphicFramePr>
        <p:xfrm>
          <a:off x="7162800" y="2070370"/>
          <a:ext cx="685800" cy="291830"/>
        </p:xfrm>
        <a:graphic>
          <a:graphicData uri="http://schemas.openxmlformats.org/presentationml/2006/ole">
            <mc:AlternateContent xmlns:mc="http://schemas.openxmlformats.org/markup-compatibility/2006">
              <mc:Choice xmlns:v="urn:schemas-microsoft-com:vml" Requires="v">
                <p:oleObj spid="_x0000_s22809" name="Equation" r:id="rId8" imgW="596880" imgH="253800" progId="Equation.DSMT4">
                  <p:embed/>
                </p:oleObj>
              </mc:Choice>
              <mc:Fallback>
                <p:oleObj name="Equation" r:id="rId8" imgW="596880" imgH="253800" progId="Equation.DSMT4">
                  <p:embed/>
                  <p:pic>
                    <p:nvPicPr>
                      <p:cNvPr id="0" name=""/>
                      <p:cNvPicPr/>
                      <p:nvPr/>
                    </p:nvPicPr>
                    <p:blipFill>
                      <a:blip r:embed="rId9"/>
                      <a:stretch>
                        <a:fillRect/>
                      </a:stretch>
                    </p:blipFill>
                    <p:spPr>
                      <a:xfrm>
                        <a:off x="7162800" y="2070370"/>
                        <a:ext cx="685800" cy="29183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41274732"/>
              </p:ext>
            </p:extLst>
          </p:nvPr>
        </p:nvGraphicFramePr>
        <p:xfrm>
          <a:off x="3276600" y="2286000"/>
          <a:ext cx="228600" cy="327025"/>
        </p:xfrm>
        <a:graphic>
          <a:graphicData uri="http://schemas.openxmlformats.org/presentationml/2006/ole">
            <mc:AlternateContent xmlns:mc="http://schemas.openxmlformats.org/markup-compatibility/2006">
              <mc:Choice xmlns:v="urn:schemas-microsoft-com:vml" Requires="v">
                <p:oleObj spid="_x0000_s22810" name="Equation" r:id="rId10" imgW="177480" imgH="253800" progId="Equation.DSMT4">
                  <p:embed/>
                </p:oleObj>
              </mc:Choice>
              <mc:Fallback>
                <p:oleObj name="Equation" r:id="rId10" imgW="177480" imgH="253800" progId="Equation.DSMT4">
                  <p:embed/>
                  <p:pic>
                    <p:nvPicPr>
                      <p:cNvPr id="0" name="对象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2286000"/>
                        <a:ext cx="228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8344069"/>
              </p:ext>
            </p:extLst>
          </p:nvPr>
        </p:nvGraphicFramePr>
        <p:xfrm>
          <a:off x="3268663" y="2590800"/>
          <a:ext cx="1311275" cy="704850"/>
        </p:xfrm>
        <a:graphic>
          <a:graphicData uri="http://schemas.openxmlformats.org/presentationml/2006/ole">
            <mc:AlternateContent xmlns:mc="http://schemas.openxmlformats.org/markup-compatibility/2006">
              <mc:Choice xmlns:v="urn:schemas-microsoft-com:vml" Requires="v">
                <p:oleObj spid="_x0000_s22811" name="Equation" r:id="rId12" imgW="1015920" imgH="545760" progId="Equation.DSMT4">
                  <p:embed/>
                </p:oleObj>
              </mc:Choice>
              <mc:Fallback>
                <p:oleObj name="Equation" r:id="rId12" imgW="1015920" imgH="545760" progId="Equation.DSMT4">
                  <p:embed/>
                  <p:pic>
                    <p:nvPicPr>
                      <p:cNvPr id="0" name=""/>
                      <p:cNvPicPr/>
                      <p:nvPr/>
                    </p:nvPicPr>
                    <p:blipFill>
                      <a:blip r:embed="rId13"/>
                      <a:stretch>
                        <a:fillRect/>
                      </a:stretch>
                    </p:blipFill>
                    <p:spPr>
                      <a:xfrm>
                        <a:off x="3268663" y="2590800"/>
                        <a:ext cx="1311275" cy="704850"/>
                      </a:xfrm>
                      <a:prstGeom prst="rect">
                        <a:avLst/>
                      </a:prstGeom>
                    </p:spPr>
                  </p:pic>
                </p:oleObj>
              </mc:Fallback>
            </mc:AlternateContent>
          </a:graphicData>
        </a:graphic>
      </p:graphicFrame>
      <p:sp>
        <p:nvSpPr>
          <p:cNvPr id="12" name="矩形 11"/>
          <p:cNvSpPr/>
          <p:nvPr/>
        </p:nvSpPr>
        <p:spPr>
          <a:xfrm>
            <a:off x="609600" y="3352800"/>
            <a:ext cx="8229600" cy="1200329"/>
          </a:xfrm>
          <a:prstGeom prst="rect">
            <a:avLst/>
          </a:prstGeom>
        </p:spPr>
        <p:txBody>
          <a:bodyPr wrap="square">
            <a:spAutoFit/>
          </a:bodyPr>
          <a:lstStyle/>
          <a:p>
            <a:r>
              <a:rPr lang="zh-CN" altLang="en-US" b="1" i="1" dirty="0"/>
              <a:t>Proof</a:t>
            </a:r>
            <a:r>
              <a:rPr lang="zh-CN" altLang="en-US" dirty="0"/>
              <a:t>: </a:t>
            </a:r>
            <a:r>
              <a:rPr lang="en-US" altLang="zh-CN" dirty="0"/>
              <a:t>Suppose that </a:t>
            </a:r>
            <a:r>
              <a:rPr lang="en-US" altLang="zh-CN" i="1" dirty="0" smtClean="0"/>
              <a:t>     </a:t>
            </a:r>
            <a:r>
              <a:rPr lang="en-US" altLang="zh-CN" dirty="0" smtClean="0"/>
              <a:t>is </a:t>
            </a:r>
            <a:r>
              <a:rPr lang="en-US" altLang="zh-CN" dirty="0"/>
              <a:t>an optimal solution of problem </a:t>
            </a:r>
            <a:r>
              <a:rPr lang="en-US" altLang="zh-CN" dirty="0" smtClean="0"/>
              <a:t>(3), and </a:t>
            </a:r>
            <a:r>
              <a:rPr lang="en-US" altLang="zh-CN" dirty="0"/>
              <a:t>that </a:t>
            </a:r>
            <a:endParaRPr lang="en-US" altLang="zh-CN" dirty="0" smtClean="0"/>
          </a:p>
          <a:p>
            <a:r>
              <a:rPr lang="en-US" altLang="zh-CN" dirty="0" smtClean="0"/>
              <a:t>is </a:t>
            </a:r>
            <a:r>
              <a:rPr lang="en-US" altLang="zh-CN" dirty="0"/>
              <a:t>an optimal solution of problem </a:t>
            </a:r>
            <a:r>
              <a:rPr lang="en-US" altLang="zh-CN" dirty="0" smtClean="0"/>
              <a:t>(</a:t>
            </a:r>
            <a:r>
              <a:rPr lang="en-US" altLang="zh-CN" dirty="0"/>
              <a:t>6</a:t>
            </a:r>
            <a:r>
              <a:rPr lang="en-US" altLang="zh-CN" dirty="0" smtClean="0"/>
              <a:t>). For </a:t>
            </a:r>
            <a:r>
              <a:rPr lang="en-US" altLang="zh-CN" dirty="0"/>
              <a:t>any Δ </a:t>
            </a:r>
            <a:r>
              <a:rPr lang="en-US" altLang="zh-CN" i="1" dirty="0"/>
              <a:t>&gt; </a:t>
            </a:r>
            <a:r>
              <a:rPr lang="en-US" altLang="zh-CN" dirty="0"/>
              <a:t>0 such that  </a:t>
            </a:r>
            <a:r>
              <a:rPr lang="en-US" altLang="zh-CN" dirty="0" smtClean="0"/>
              <a:t>                           we </a:t>
            </a:r>
            <a:r>
              <a:rPr lang="en-US" altLang="zh-CN" dirty="0"/>
              <a:t>must have</a:t>
            </a:r>
            <a:endParaRPr lang="zh-CN" altLang="en-US" dirty="0"/>
          </a:p>
          <a:p>
            <a:endParaRPr lang="zh-CN" altLang="en-US" dirty="0"/>
          </a:p>
        </p:txBody>
      </p:sp>
      <p:graphicFrame>
        <p:nvGraphicFramePr>
          <p:cNvPr id="14" name="对象 13"/>
          <p:cNvGraphicFramePr>
            <a:graphicFrameLocks noChangeAspect="1"/>
          </p:cNvGraphicFramePr>
          <p:nvPr>
            <p:extLst>
              <p:ext uri="{D42A27DB-BD31-4B8C-83A1-F6EECF244321}">
                <p14:modId xmlns:p14="http://schemas.microsoft.com/office/powerpoint/2010/main" val="3272251177"/>
              </p:ext>
            </p:extLst>
          </p:nvPr>
        </p:nvGraphicFramePr>
        <p:xfrm>
          <a:off x="2590800" y="3364468"/>
          <a:ext cx="304800" cy="321733"/>
        </p:xfrm>
        <a:graphic>
          <a:graphicData uri="http://schemas.openxmlformats.org/presentationml/2006/ole">
            <mc:AlternateContent xmlns:mc="http://schemas.openxmlformats.org/markup-compatibility/2006">
              <mc:Choice xmlns:v="urn:schemas-microsoft-com:vml" Requires="v">
                <p:oleObj spid="_x0000_s22812" name="Equation" r:id="rId14" imgW="228600" imgH="241200" progId="Equation.DSMT4">
                  <p:embed/>
                </p:oleObj>
              </mc:Choice>
              <mc:Fallback>
                <p:oleObj name="Equation" r:id="rId14" imgW="228600" imgH="241200" progId="Equation.DSMT4">
                  <p:embed/>
                  <p:pic>
                    <p:nvPicPr>
                      <p:cNvPr id="0" name=""/>
                      <p:cNvPicPr/>
                      <p:nvPr/>
                    </p:nvPicPr>
                    <p:blipFill>
                      <a:blip r:embed="rId15"/>
                      <a:stretch>
                        <a:fillRect/>
                      </a:stretch>
                    </p:blipFill>
                    <p:spPr>
                      <a:xfrm>
                        <a:off x="2590800" y="3364468"/>
                        <a:ext cx="304800" cy="32173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597993389"/>
              </p:ext>
            </p:extLst>
          </p:nvPr>
        </p:nvGraphicFramePr>
        <p:xfrm>
          <a:off x="7239000" y="3361592"/>
          <a:ext cx="1371600" cy="314326"/>
        </p:xfrm>
        <a:graphic>
          <a:graphicData uri="http://schemas.openxmlformats.org/presentationml/2006/ole">
            <mc:AlternateContent xmlns:mc="http://schemas.openxmlformats.org/markup-compatibility/2006">
              <mc:Choice xmlns:v="urn:schemas-microsoft-com:vml" Requires="v">
                <p:oleObj spid="_x0000_s22813" name="Equation" r:id="rId16" imgW="1218960" imgH="279360" progId="Equation.DSMT4">
                  <p:embed/>
                </p:oleObj>
              </mc:Choice>
              <mc:Fallback>
                <p:oleObj name="Equation" r:id="rId16" imgW="1218960" imgH="279360" progId="Equation.DSMT4">
                  <p:embed/>
                  <p:pic>
                    <p:nvPicPr>
                      <p:cNvPr id="0" name=""/>
                      <p:cNvPicPr/>
                      <p:nvPr/>
                    </p:nvPicPr>
                    <p:blipFill>
                      <a:blip r:embed="rId17"/>
                      <a:stretch>
                        <a:fillRect/>
                      </a:stretch>
                    </p:blipFill>
                    <p:spPr>
                      <a:xfrm>
                        <a:off x="7239000" y="3361592"/>
                        <a:ext cx="1371600" cy="314326"/>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078767228"/>
              </p:ext>
            </p:extLst>
          </p:nvPr>
        </p:nvGraphicFramePr>
        <p:xfrm>
          <a:off x="6373813" y="3673475"/>
          <a:ext cx="1427162" cy="301625"/>
        </p:xfrm>
        <a:graphic>
          <a:graphicData uri="http://schemas.openxmlformats.org/presentationml/2006/ole">
            <mc:AlternateContent xmlns:mc="http://schemas.openxmlformats.org/markup-compatibility/2006">
              <mc:Choice xmlns:v="urn:schemas-microsoft-com:vml" Requires="v">
                <p:oleObj spid="_x0000_s22814" name="Equation" r:id="rId18" imgW="1320480" imgH="279360" progId="Equation.DSMT4">
                  <p:embed/>
                </p:oleObj>
              </mc:Choice>
              <mc:Fallback>
                <p:oleObj name="Equation" r:id="rId18" imgW="1320480" imgH="279360" progId="Equation.DSMT4">
                  <p:embed/>
                  <p:pic>
                    <p:nvPicPr>
                      <p:cNvPr id="0" name=""/>
                      <p:cNvPicPr/>
                      <p:nvPr/>
                    </p:nvPicPr>
                    <p:blipFill>
                      <a:blip r:embed="rId19"/>
                      <a:stretch>
                        <a:fillRect/>
                      </a:stretch>
                    </p:blipFill>
                    <p:spPr>
                      <a:xfrm>
                        <a:off x="6373813" y="3673475"/>
                        <a:ext cx="1427162" cy="30162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842631869"/>
              </p:ext>
            </p:extLst>
          </p:nvPr>
        </p:nvGraphicFramePr>
        <p:xfrm>
          <a:off x="1219199" y="3952964"/>
          <a:ext cx="2185369" cy="314236"/>
        </p:xfrm>
        <a:graphic>
          <a:graphicData uri="http://schemas.openxmlformats.org/presentationml/2006/ole">
            <mc:AlternateContent xmlns:mc="http://schemas.openxmlformats.org/markup-compatibility/2006">
              <mc:Choice xmlns:v="urn:schemas-microsoft-com:vml" Requires="v">
                <p:oleObj spid="_x0000_s22815" name="Equation" r:id="rId20" imgW="1942920" imgH="279360" progId="Equation.DSMT4">
                  <p:embed/>
                </p:oleObj>
              </mc:Choice>
              <mc:Fallback>
                <p:oleObj name="Equation" r:id="rId20" imgW="1942920" imgH="279360" progId="Equation.DSMT4">
                  <p:embed/>
                  <p:pic>
                    <p:nvPicPr>
                      <p:cNvPr id="0" name=""/>
                      <p:cNvPicPr/>
                      <p:nvPr/>
                    </p:nvPicPr>
                    <p:blipFill>
                      <a:blip r:embed="rId21"/>
                      <a:stretch>
                        <a:fillRect/>
                      </a:stretch>
                    </p:blipFill>
                    <p:spPr>
                      <a:xfrm>
                        <a:off x="1219199" y="3952964"/>
                        <a:ext cx="2185369" cy="314236"/>
                      </a:xfrm>
                      <a:prstGeom prst="rect">
                        <a:avLst/>
                      </a:prstGeom>
                    </p:spPr>
                  </p:pic>
                </p:oleObj>
              </mc:Fallback>
            </mc:AlternateContent>
          </a:graphicData>
        </a:graphic>
      </p:graphicFrame>
      <p:sp>
        <p:nvSpPr>
          <p:cNvPr id="19" name="右箭头 6"/>
          <p:cNvSpPr>
            <a:spLocks noChangeArrowheads="1"/>
          </p:cNvSpPr>
          <p:nvPr/>
        </p:nvSpPr>
        <p:spPr bwMode="auto">
          <a:xfrm>
            <a:off x="1217524" y="4876800"/>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22821463"/>
              </p:ext>
            </p:extLst>
          </p:nvPr>
        </p:nvGraphicFramePr>
        <p:xfrm>
          <a:off x="2667000" y="4343400"/>
          <a:ext cx="4575017" cy="1804987"/>
        </p:xfrm>
        <a:graphic>
          <a:graphicData uri="http://schemas.openxmlformats.org/presentationml/2006/ole">
            <mc:AlternateContent xmlns:mc="http://schemas.openxmlformats.org/markup-compatibility/2006">
              <mc:Choice xmlns:v="urn:schemas-microsoft-com:vml" Requires="v">
                <p:oleObj spid="_x0000_s22816" name="Equation" r:id="rId22" imgW="3251160" imgH="1282680" progId="Equation.DSMT4">
                  <p:embed/>
                </p:oleObj>
              </mc:Choice>
              <mc:Fallback>
                <p:oleObj name="Equation" r:id="rId22" imgW="3251160" imgH="1282680" progId="Equation.DSMT4">
                  <p:embed/>
                  <p:pic>
                    <p:nvPicPr>
                      <p:cNvPr id="0" name=""/>
                      <p:cNvPicPr/>
                      <p:nvPr/>
                    </p:nvPicPr>
                    <p:blipFill>
                      <a:blip r:embed="rId23"/>
                      <a:stretch>
                        <a:fillRect/>
                      </a:stretch>
                    </p:blipFill>
                    <p:spPr>
                      <a:xfrm>
                        <a:off x="2667000" y="4343400"/>
                        <a:ext cx="4575017" cy="1804987"/>
                      </a:xfrm>
                      <a:prstGeom prst="rect">
                        <a:avLst/>
                      </a:prstGeom>
                    </p:spPr>
                  </p:pic>
                </p:oleObj>
              </mc:Fallback>
            </mc:AlternateContent>
          </a:graphicData>
        </a:graphic>
      </p:graphicFrame>
      <p:sp>
        <p:nvSpPr>
          <p:cNvPr id="21" name="矩形 19"/>
          <p:cNvSpPr>
            <a:spLocks noChangeArrowheads="1"/>
          </p:cNvSpPr>
          <p:nvPr/>
        </p:nvSpPr>
        <p:spPr bwMode="auto">
          <a:xfrm>
            <a:off x="7695590" y="4800599"/>
            <a:ext cx="442750" cy="369332"/>
          </a:xfrm>
          <a:prstGeom prst="rect">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dirty="0" smtClean="0"/>
              <a:t>(</a:t>
            </a:r>
            <a:r>
              <a:rPr lang="en-US" altLang="zh-CN" dirty="0"/>
              <a:t>8</a:t>
            </a:r>
            <a:r>
              <a:rPr lang="en-US" altLang="zh-CN" dirty="0" smtClean="0"/>
              <a:t>)</a:t>
            </a:r>
            <a:endParaRPr lang="zh-CN" altLang="en-US" dirty="0"/>
          </a:p>
        </p:txBody>
      </p:sp>
    </p:spTree>
    <p:extLst>
      <p:ext uri="{BB962C8B-B14F-4D97-AF65-F5344CB8AC3E}">
        <p14:creationId xmlns:p14="http://schemas.microsoft.com/office/powerpoint/2010/main" val="1724149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8" name="Title 5"/>
          <p:cNvSpPr>
            <a:spLocks noGrp="1"/>
          </p:cNvSpPr>
          <p:nvPr>
            <p:ph type="title" idx="4294967295"/>
          </p:nvPr>
        </p:nvSpPr>
        <p:spPr>
          <a:xfrm>
            <a:off x="381000" y="810441"/>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anose="02020603050405020304" pitchFamily="18" charset="0"/>
                <a:ea typeface="宋体" panose="02010600030101010101" pitchFamily="2" charset="-122"/>
              </a:rPr>
              <a:t>Background</a:t>
            </a:r>
            <a:endParaRPr lang="en-US" altLang="zh-CN" sz="2800" b="1" dirty="0" smtClean="0">
              <a:solidFill>
                <a:srgbClr val="FFFF00"/>
              </a:solidFill>
              <a:ea typeface="宋体" panose="02010600030101010101" pitchFamily="2" charset="-122"/>
            </a:endParaRPr>
          </a:p>
        </p:txBody>
      </p:sp>
      <p:sp>
        <p:nvSpPr>
          <p:cNvPr id="9" name="Content Placeholder 8"/>
          <p:cNvSpPr>
            <a:spLocks noGrp="1" noChangeArrowheads="1"/>
          </p:cNvSpPr>
          <p:nvPr/>
        </p:nvSpPr>
        <p:spPr bwMode="auto">
          <a:xfrm>
            <a:off x="250825" y="1600200"/>
            <a:ext cx="864235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spcBef>
                <a:spcPct val="20000"/>
              </a:spcBef>
              <a:buFont typeface="Arial" panose="020B0604020202020204" pitchFamily="34" charset="0"/>
              <a:buChar char="•"/>
            </a:pPr>
            <a:r>
              <a:rPr lang="zh-CN" altLang="en-US" b="1" dirty="0">
                <a:latin typeface="Verdana" panose="020B0604030504040204" pitchFamily="34" charset="0"/>
              </a:rPr>
              <a:t>Traditionally</a:t>
            </a:r>
            <a:r>
              <a:rPr lang="zh-CN" altLang="en-US" dirty="0">
                <a:latin typeface="Verdana" panose="020B0604030504040204" pitchFamily="34" charset="0"/>
              </a:rPr>
              <a:t> multicast transmission and confidential transmission are usually independently investigated in the field of physical (PHY) layer signal processing.</a:t>
            </a:r>
          </a:p>
          <a:p>
            <a:pPr algn="just" eaLnBrk="1" hangingPunct="1">
              <a:spcBef>
                <a:spcPct val="20000"/>
              </a:spcBef>
              <a:buFont typeface="Arial" panose="020B0604020202020204" pitchFamily="34" charset="0"/>
              <a:buChar char="•"/>
            </a:pPr>
            <a:r>
              <a:rPr lang="zh-CN" altLang="en-US" dirty="0">
                <a:latin typeface="Verdana" panose="020B0604030504040204" pitchFamily="34" charset="0"/>
              </a:rPr>
              <a:t>PHY multicasting offers a way to efficiently transmit common messages that all receivers can decode.</a:t>
            </a:r>
          </a:p>
          <a:p>
            <a:pPr algn="just" eaLnBrk="1" hangingPunct="1">
              <a:spcBef>
                <a:spcPct val="20000"/>
              </a:spcBef>
              <a:buFont typeface="Arial" panose="020B0604020202020204" pitchFamily="34" charset="0"/>
              <a:buChar char="•"/>
            </a:pPr>
            <a:r>
              <a:rPr lang="zh-CN" altLang="en-US" dirty="0">
                <a:latin typeface="Verdana" panose="020B0604030504040204" pitchFamily="34" charset="0"/>
              </a:rPr>
              <a:t>PHY security can overcome the inherent difficulties of cryptographic methods, i.e., the distribution and management of secrecy keys in wireless networks.</a:t>
            </a:r>
          </a:p>
        </p:txBody>
      </p:sp>
    </p:spTree>
    <p:extLst>
      <p:ext uri="{BB962C8B-B14F-4D97-AF65-F5344CB8AC3E}">
        <p14:creationId xmlns:p14="http://schemas.microsoft.com/office/powerpoint/2010/main" val="311845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矩形 2"/>
          <p:cNvSpPr/>
          <p:nvPr/>
        </p:nvSpPr>
        <p:spPr>
          <a:xfrm>
            <a:off x="482422" y="762000"/>
            <a:ext cx="3327578" cy="523220"/>
          </a:xfrm>
          <a:prstGeom prst="rect">
            <a:avLst/>
          </a:prstGeom>
        </p:spPr>
        <p:txBody>
          <a:bodyPr wrap="none">
            <a:spAutoFit/>
          </a:bodyPr>
          <a:lstStyle/>
          <a:p>
            <a:r>
              <a:rPr lang="en-US" altLang="zh-CN" sz="2800" b="1" dirty="0">
                <a:solidFill>
                  <a:srgbClr val="FFFF00"/>
                </a:solidFill>
                <a:latin typeface="Times New Roman" pitchFamily="18" charset="0"/>
                <a:ea typeface="宋体" charset="-122"/>
                <a:cs typeface="Arial" pitchFamily="34" charset="0"/>
              </a:rPr>
              <a:t>Complexity Analysis</a:t>
            </a:r>
            <a:endParaRPr lang="zh-CN" altLang="en-US" sz="2800" b="1" dirty="0">
              <a:solidFill>
                <a:srgbClr val="FFFF00"/>
              </a:solidFill>
              <a:latin typeface="Times New Roman" pitchFamily="18" charset="0"/>
              <a:ea typeface="宋体" charset="-122"/>
              <a:cs typeface="Arial" pitchFamily="34" charset="0"/>
            </a:endParaRPr>
          </a:p>
        </p:txBody>
      </p:sp>
      <p:sp>
        <p:nvSpPr>
          <p:cNvPr id="2" name="矩形 1"/>
          <p:cNvSpPr/>
          <p:nvPr/>
        </p:nvSpPr>
        <p:spPr>
          <a:xfrm>
            <a:off x="990600" y="1555690"/>
            <a:ext cx="7848600" cy="369332"/>
          </a:xfrm>
          <a:prstGeom prst="rect">
            <a:avLst/>
          </a:prstGeom>
        </p:spPr>
        <p:txBody>
          <a:bodyPr wrap="square">
            <a:spAutoFit/>
          </a:bodyPr>
          <a:lstStyle/>
          <a:p>
            <a:r>
              <a:rPr lang="en-US" altLang="zh-CN" dirty="0"/>
              <a:t>Let  </a:t>
            </a:r>
            <a:r>
              <a:rPr lang="en-US" altLang="zh-CN" dirty="0" smtClean="0"/>
              <a:t>                 </a:t>
            </a:r>
            <a:r>
              <a:rPr lang="el-GR" altLang="zh-CN" dirty="0" smtClean="0"/>
              <a:t>, </a:t>
            </a:r>
            <a:r>
              <a:rPr lang="en-US" altLang="zh-CN" dirty="0"/>
              <a:t>and </a:t>
            </a:r>
            <a:endParaRPr lang="en-US" altLang="zh-CN" dirty="0" smtClean="0"/>
          </a:p>
        </p:txBody>
      </p:sp>
      <p:graphicFrame>
        <p:nvGraphicFramePr>
          <p:cNvPr id="4" name="对象 3"/>
          <p:cNvGraphicFramePr>
            <a:graphicFrameLocks noChangeAspect="1"/>
          </p:cNvGraphicFramePr>
          <p:nvPr>
            <p:extLst>
              <p:ext uri="{D42A27DB-BD31-4B8C-83A1-F6EECF244321}">
                <p14:modId xmlns:p14="http://schemas.microsoft.com/office/powerpoint/2010/main" val="1629171114"/>
              </p:ext>
            </p:extLst>
          </p:nvPr>
        </p:nvGraphicFramePr>
        <p:xfrm>
          <a:off x="1447800" y="1447800"/>
          <a:ext cx="876300" cy="495300"/>
        </p:xfrm>
        <a:graphic>
          <a:graphicData uri="http://schemas.openxmlformats.org/presentationml/2006/ole">
            <mc:AlternateContent xmlns:mc="http://schemas.openxmlformats.org/markup-compatibility/2006">
              <mc:Choice xmlns:v="urn:schemas-microsoft-com:vml" Requires="v">
                <p:oleObj spid="_x0000_s20122" name="Equation" r:id="rId4" imgW="876240" imgH="495000" progId="Equation.DSMT4">
                  <p:embed/>
                </p:oleObj>
              </mc:Choice>
              <mc:Fallback>
                <p:oleObj name="Equation" r:id="rId4" imgW="876240" imgH="495000" progId="Equation.DSMT4">
                  <p:embed/>
                  <p:pic>
                    <p:nvPicPr>
                      <p:cNvPr id="0" name=""/>
                      <p:cNvPicPr/>
                      <p:nvPr/>
                    </p:nvPicPr>
                    <p:blipFill>
                      <a:blip r:embed="rId5"/>
                      <a:stretch>
                        <a:fillRect/>
                      </a:stretch>
                    </p:blipFill>
                    <p:spPr>
                      <a:xfrm>
                        <a:off x="1447800" y="1447800"/>
                        <a:ext cx="876300" cy="4953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553945184"/>
              </p:ext>
            </p:extLst>
          </p:nvPr>
        </p:nvGraphicFramePr>
        <p:xfrm>
          <a:off x="6146800" y="3352800"/>
          <a:ext cx="914400" cy="225425"/>
        </p:xfrm>
        <a:graphic>
          <a:graphicData uri="http://schemas.openxmlformats.org/presentationml/2006/ole">
            <mc:AlternateContent xmlns:mc="http://schemas.openxmlformats.org/markup-compatibility/2006">
              <mc:Choice xmlns:v="urn:schemas-microsoft-com:vml" Requires="v">
                <p:oleObj spid="_x0000_s20123" name="Equation" r:id="rId6" imgW="914400" imgH="224640" progId="Equation.DSMT4">
                  <p:embed/>
                </p:oleObj>
              </mc:Choice>
              <mc:Fallback>
                <p:oleObj name="Equation" r:id="rId6" imgW="914400" imgH="224640" progId="Equation.DSMT4">
                  <p:embed/>
                  <p:pic>
                    <p:nvPicPr>
                      <p:cNvPr id="0" name=""/>
                      <p:cNvPicPr/>
                      <p:nvPr/>
                    </p:nvPicPr>
                    <p:blipFill>
                      <a:blip r:embed="rId7"/>
                      <a:stretch>
                        <a:fillRect/>
                      </a:stretch>
                    </p:blipFill>
                    <p:spPr>
                      <a:xfrm>
                        <a:off x="6146800" y="3352800"/>
                        <a:ext cx="914400" cy="2254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51821788"/>
              </p:ext>
            </p:extLst>
          </p:nvPr>
        </p:nvGraphicFramePr>
        <p:xfrm>
          <a:off x="2871788" y="1562100"/>
          <a:ext cx="2614612" cy="342900"/>
        </p:xfrm>
        <a:graphic>
          <a:graphicData uri="http://schemas.openxmlformats.org/presentationml/2006/ole">
            <mc:AlternateContent xmlns:mc="http://schemas.openxmlformats.org/markup-compatibility/2006">
              <mc:Choice xmlns:v="urn:schemas-microsoft-com:vml" Requires="v">
                <p:oleObj spid="_x0000_s20124" name="Equation" r:id="rId8" imgW="2323800" imgH="304560" progId="Equation.DSMT4">
                  <p:embed/>
                </p:oleObj>
              </mc:Choice>
              <mc:Fallback>
                <p:oleObj name="Equation" r:id="rId8" imgW="2323800" imgH="304560" progId="Equation.DSMT4">
                  <p:embed/>
                  <p:pic>
                    <p:nvPicPr>
                      <p:cNvPr id="0" name="对象 15"/>
                      <p:cNvPicPr>
                        <a:picLocks noChangeAspect="1" noChangeArrowheads="1"/>
                      </p:cNvPicPr>
                      <p:nvPr/>
                    </p:nvPicPr>
                    <p:blipFill>
                      <a:blip r:embed="rId9"/>
                      <a:srcRect/>
                      <a:stretch>
                        <a:fillRect/>
                      </a:stretch>
                    </p:blipFill>
                    <p:spPr bwMode="auto">
                      <a:xfrm>
                        <a:off x="2871788" y="1562100"/>
                        <a:ext cx="2614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右箭头 6"/>
          <p:cNvSpPr>
            <a:spLocks noChangeArrowheads="1"/>
          </p:cNvSpPr>
          <p:nvPr/>
        </p:nvSpPr>
        <p:spPr bwMode="auto">
          <a:xfrm>
            <a:off x="1143000" y="2133600"/>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79839537"/>
              </p:ext>
            </p:extLst>
          </p:nvPr>
        </p:nvGraphicFramePr>
        <p:xfrm>
          <a:off x="2286000" y="2067761"/>
          <a:ext cx="1066800" cy="345989"/>
        </p:xfrm>
        <a:graphic>
          <a:graphicData uri="http://schemas.openxmlformats.org/presentationml/2006/ole">
            <mc:AlternateContent xmlns:mc="http://schemas.openxmlformats.org/markup-compatibility/2006">
              <mc:Choice xmlns:v="urn:schemas-microsoft-com:vml" Requires="v">
                <p:oleObj spid="_x0000_s20125" name="Equation" r:id="rId10" imgW="939600" imgH="304560" progId="Equation.DSMT4">
                  <p:embed/>
                </p:oleObj>
              </mc:Choice>
              <mc:Fallback>
                <p:oleObj name="Equation" r:id="rId10" imgW="939600" imgH="304560" progId="Equation.DSMT4">
                  <p:embed/>
                  <p:pic>
                    <p:nvPicPr>
                      <p:cNvPr id="0" name=""/>
                      <p:cNvPicPr/>
                      <p:nvPr/>
                    </p:nvPicPr>
                    <p:blipFill>
                      <a:blip r:embed="rId11"/>
                      <a:stretch>
                        <a:fillRect/>
                      </a:stretch>
                    </p:blipFill>
                    <p:spPr>
                      <a:xfrm>
                        <a:off x="2286000" y="2067761"/>
                        <a:ext cx="1066800" cy="345989"/>
                      </a:xfrm>
                      <a:prstGeom prst="rect">
                        <a:avLst/>
                      </a:prstGeom>
                    </p:spPr>
                  </p:pic>
                </p:oleObj>
              </mc:Fallback>
            </mc:AlternateContent>
          </a:graphicData>
        </a:graphic>
      </p:graphicFrame>
      <p:sp>
        <p:nvSpPr>
          <p:cNvPr id="10" name="矩形 9"/>
          <p:cNvSpPr/>
          <p:nvPr/>
        </p:nvSpPr>
        <p:spPr>
          <a:xfrm>
            <a:off x="3352800" y="2057400"/>
            <a:ext cx="1721946" cy="369332"/>
          </a:xfrm>
          <a:prstGeom prst="rect">
            <a:avLst/>
          </a:prstGeom>
        </p:spPr>
        <p:txBody>
          <a:bodyPr wrap="none">
            <a:spAutoFit/>
          </a:bodyPr>
          <a:lstStyle/>
          <a:p>
            <a:r>
              <a:rPr lang="en-US" altLang="zh-CN" dirty="0"/>
              <a:t>is feasible to </a:t>
            </a:r>
            <a:r>
              <a:rPr lang="en-US" altLang="zh-CN" dirty="0" smtClean="0"/>
              <a:t>(</a:t>
            </a:r>
            <a:r>
              <a:rPr lang="en-US" altLang="zh-CN" dirty="0"/>
              <a:t>8</a:t>
            </a:r>
            <a:r>
              <a:rPr lang="en-US" altLang="zh-CN" dirty="0" smtClean="0"/>
              <a:t>)</a:t>
            </a:r>
            <a:endParaRPr lang="zh-CN" altLang="en-US" dirty="0"/>
          </a:p>
        </p:txBody>
      </p:sp>
      <p:sp>
        <p:nvSpPr>
          <p:cNvPr id="11" name="右箭头 6"/>
          <p:cNvSpPr>
            <a:spLocks noChangeArrowheads="1"/>
          </p:cNvSpPr>
          <p:nvPr/>
        </p:nvSpPr>
        <p:spPr bwMode="auto">
          <a:xfrm>
            <a:off x="1143000" y="2590800"/>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054138599"/>
              </p:ext>
            </p:extLst>
          </p:nvPr>
        </p:nvGraphicFramePr>
        <p:xfrm>
          <a:off x="2268630" y="2469411"/>
          <a:ext cx="3674970" cy="1333077"/>
        </p:xfrm>
        <a:graphic>
          <a:graphicData uri="http://schemas.openxmlformats.org/presentationml/2006/ole">
            <mc:AlternateContent xmlns:mc="http://schemas.openxmlformats.org/markup-compatibility/2006">
              <mc:Choice xmlns:v="urn:schemas-microsoft-com:vml" Requires="v">
                <p:oleObj spid="_x0000_s20126" name="Equation" r:id="rId12" imgW="2590560" imgH="939600" progId="Equation.DSMT4">
                  <p:embed/>
                </p:oleObj>
              </mc:Choice>
              <mc:Fallback>
                <p:oleObj name="Equation" r:id="rId12" imgW="2590560" imgH="939600" progId="Equation.DSMT4">
                  <p:embed/>
                  <p:pic>
                    <p:nvPicPr>
                      <p:cNvPr id="0" name=""/>
                      <p:cNvPicPr/>
                      <p:nvPr/>
                    </p:nvPicPr>
                    <p:blipFill>
                      <a:blip r:embed="rId13"/>
                      <a:stretch>
                        <a:fillRect/>
                      </a:stretch>
                    </p:blipFill>
                    <p:spPr>
                      <a:xfrm>
                        <a:off x="2268630" y="2469411"/>
                        <a:ext cx="3674970" cy="1333077"/>
                      </a:xfrm>
                      <a:prstGeom prst="rect">
                        <a:avLst/>
                      </a:prstGeom>
                    </p:spPr>
                  </p:pic>
                </p:oleObj>
              </mc:Fallback>
            </mc:AlternateContent>
          </a:graphicData>
        </a:graphic>
      </p:graphicFrame>
      <p:sp>
        <p:nvSpPr>
          <p:cNvPr id="13" name="右箭头 6"/>
          <p:cNvSpPr>
            <a:spLocks noChangeArrowheads="1"/>
          </p:cNvSpPr>
          <p:nvPr/>
        </p:nvSpPr>
        <p:spPr bwMode="auto">
          <a:xfrm>
            <a:off x="1137138" y="4129087"/>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1202939312"/>
              </p:ext>
            </p:extLst>
          </p:nvPr>
        </p:nvGraphicFramePr>
        <p:xfrm>
          <a:off x="2286000" y="3886200"/>
          <a:ext cx="5486400" cy="1034519"/>
        </p:xfrm>
        <a:graphic>
          <a:graphicData uri="http://schemas.openxmlformats.org/presentationml/2006/ole">
            <mc:AlternateContent xmlns:mc="http://schemas.openxmlformats.org/markup-compatibility/2006">
              <mc:Choice xmlns:v="urn:schemas-microsoft-com:vml" Requires="v">
                <p:oleObj spid="_x0000_s20127" name="Equation" r:id="rId14" imgW="4178160" imgH="787320" progId="Equation.DSMT4">
                  <p:embed/>
                </p:oleObj>
              </mc:Choice>
              <mc:Fallback>
                <p:oleObj name="Equation" r:id="rId14" imgW="4178160" imgH="787320" progId="Equation.DSMT4">
                  <p:embed/>
                  <p:pic>
                    <p:nvPicPr>
                      <p:cNvPr id="0" name=""/>
                      <p:cNvPicPr/>
                      <p:nvPr/>
                    </p:nvPicPr>
                    <p:blipFill>
                      <a:blip r:embed="rId15"/>
                      <a:stretch>
                        <a:fillRect/>
                      </a:stretch>
                    </p:blipFill>
                    <p:spPr>
                      <a:xfrm>
                        <a:off x="2286000" y="3886200"/>
                        <a:ext cx="5486400" cy="1034519"/>
                      </a:xfrm>
                      <a:prstGeom prst="rect">
                        <a:avLst/>
                      </a:prstGeom>
                    </p:spPr>
                  </p:pic>
                </p:oleObj>
              </mc:Fallback>
            </mc:AlternateContent>
          </a:graphicData>
        </a:graphic>
      </p:graphicFrame>
      <p:sp>
        <p:nvSpPr>
          <p:cNvPr id="15" name="矩形 14"/>
          <p:cNvSpPr/>
          <p:nvPr/>
        </p:nvSpPr>
        <p:spPr>
          <a:xfrm>
            <a:off x="203048" y="3638490"/>
            <a:ext cx="2808589" cy="400110"/>
          </a:xfrm>
          <a:prstGeom prst="rect">
            <a:avLst/>
          </a:prstGeom>
        </p:spPr>
        <p:txBody>
          <a:bodyPr wrap="none">
            <a:spAutoFit/>
          </a:bodyPr>
          <a:lstStyle/>
          <a:p>
            <a:r>
              <a:rPr lang="en-US" altLang="zh-CN" sz="2000" b="1" dirty="0">
                <a:solidFill>
                  <a:schemeClr val="accent2"/>
                </a:solidFill>
                <a:latin typeface="Calibri" pitchFamily="34" charset="0"/>
                <a:ea typeface="宋体" charset="-122"/>
              </a:rPr>
              <a:t>characterize the rate gap</a:t>
            </a:r>
            <a:endParaRPr lang="zh-CN" altLang="en-US" sz="2000" b="1" dirty="0">
              <a:solidFill>
                <a:schemeClr val="accent2"/>
              </a:solidFill>
              <a:latin typeface="Calibri" pitchFamily="34" charset="0"/>
              <a:ea typeface="宋体" charset="-122"/>
            </a:endParaRPr>
          </a:p>
        </p:txBody>
      </p:sp>
      <p:sp>
        <p:nvSpPr>
          <p:cNvPr id="16" name="右箭头 6"/>
          <p:cNvSpPr>
            <a:spLocks noChangeArrowheads="1"/>
          </p:cNvSpPr>
          <p:nvPr/>
        </p:nvSpPr>
        <p:spPr bwMode="auto">
          <a:xfrm>
            <a:off x="1145931" y="5043487"/>
            <a:ext cx="928687" cy="214313"/>
          </a:xfrm>
          <a:prstGeom prst="rightArrow">
            <a:avLst>
              <a:gd name="adj1" fmla="val 50000"/>
              <a:gd name="adj2" fmla="val 49994"/>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a:solidFill>
                <a:srgbClr val="FFFFFF"/>
              </a:solidFill>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3871725120"/>
              </p:ext>
            </p:extLst>
          </p:nvPr>
        </p:nvGraphicFramePr>
        <p:xfrm>
          <a:off x="482422" y="4535487"/>
          <a:ext cx="2108200" cy="508000"/>
        </p:xfrm>
        <a:graphic>
          <a:graphicData uri="http://schemas.openxmlformats.org/presentationml/2006/ole">
            <mc:AlternateContent xmlns:mc="http://schemas.openxmlformats.org/markup-compatibility/2006">
              <mc:Choice xmlns:v="urn:schemas-microsoft-com:vml" Requires="v">
                <p:oleObj spid="_x0000_s20128" name="Equation" r:id="rId16" imgW="2108160" imgH="507960" progId="Equation.DSMT4">
                  <p:embed/>
                </p:oleObj>
              </mc:Choice>
              <mc:Fallback>
                <p:oleObj name="Equation" r:id="rId16" imgW="2108160" imgH="507960" progId="Equation.DSMT4">
                  <p:embed/>
                  <p:pic>
                    <p:nvPicPr>
                      <p:cNvPr id="0" name=""/>
                      <p:cNvPicPr/>
                      <p:nvPr/>
                    </p:nvPicPr>
                    <p:blipFill>
                      <a:blip r:embed="rId17"/>
                      <a:stretch>
                        <a:fillRect/>
                      </a:stretch>
                    </p:blipFill>
                    <p:spPr>
                      <a:xfrm>
                        <a:off x="482422" y="4535487"/>
                        <a:ext cx="2108200" cy="5080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201311745"/>
              </p:ext>
            </p:extLst>
          </p:nvPr>
        </p:nvGraphicFramePr>
        <p:xfrm>
          <a:off x="2438400" y="4648200"/>
          <a:ext cx="3124200" cy="890535"/>
        </p:xfrm>
        <a:graphic>
          <a:graphicData uri="http://schemas.openxmlformats.org/presentationml/2006/ole">
            <mc:AlternateContent xmlns:mc="http://schemas.openxmlformats.org/markup-compatibility/2006">
              <mc:Choice xmlns:v="urn:schemas-microsoft-com:vml" Requires="v">
                <p:oleObj spid="_x0000_s20129" name="Equation" r:id="rId18" imgW="2095200" imgH="596880" progId="Equation.DSMT4">
                  <p:embed/>
                </p:oleObj>
              </mc:Choice>
              <mc:Fallback>
                <p:oleObj name="Equation" r:id="rId18" imgW="2095200" imgH="596880" progId="Equation.DSMT4">
                  <p:embed/>
                  <p:pic>
                    <p:nvPicPr>
                      <p:cNvPr id="0" name="对象 10"/>
                      <p:cNvPicPr>
                        <a:picLocks noChangeAspect="1" noChangeArrowheads="1"/>
                      </p:cNvPicPr>
                      <p:nvPr/>
                    </p:nvPicPr>
                    <p:blipFill>
                      <a:blip r:embed="rId19"/>
                      <a:srcRect/>
                      <a:stretch>
                        <a:fillRect/>
                      </a:stretch>
                    </p:blipFill>
                    <p:spPr bwMode="auto">
                      <a:xfrm>
                        <a:off x="2438400" y="4648200"/>
                        <a:ext cx="3124200" cy="890535"/>
                      </a:xfrm>
                      <a:prstGeom prst="rect">
                        <a:avLst/>
                      </a:prstGeom>
                      <a:noFill/>
                      <a:ln>
                        <a:noFill/>
                      </a:ln>
                    </p:spPr>
                  </p:pic>
                </p:oleObj>
              </mc:Fallback>
            </mc:AlternateContent>
          </a:graphicData>
        </a:graphic>
      </p:graphicFrame>
      <p:sp>
        <p:nvSpPr>
          <p:cNvPr id="20" name="矩形 19"/>
          <p:cNvSpPr/>
          <p:nvPr/>
        </p:nvSpPr>
        <p:spPr>
          <a:xfrm>
            <a:off x="990600" y="5638800"/>
            <a:ext cx="7162800" cy="646331"/>
          </a:xfrm>
          <a:prstGeom prst="rect">
            <a:avLst/>
          </a:prstGeom>
        </p:spPr>
        <p:txBody>
          <a:bodyPr wrap="square">
            <a:spAutoFit/>
          </a:bodyPr>
          <a:lstStyle/>
          <a:p>
            <a:r>
              <a:rPr lang="en-US" altLang="zh-CN" b="1" dirty="0"/>
              <a:t>The arithmetic complexity is still polynomial w.r.t. the problem size for achieving at least ϵ-</a:t>
            </a:r>
            <a:r>
              <a:rPr lang="en-US" altLang="zh-CN" b="1" dirty="0" err="1"/>
              <a:t>suboptimality</a:t>
            </a:r>
            <a:r>
              <a:rPr lang="en-US" altLang="zh-CN" b="1" dirty="0"/>
              <a:t>.</a:t>
            </a:r>
            <a:endParaRPr lang="zh-CN" altLang="en-US" b="1" dirty="0"/>
          </a:p>
        </p:txBody>
      </p:sp>
    </p:spTree>
    <p:extLst>
      <p:ext uri="{BB962C8B-B14F-4D97-AF65-F5344CB8AC3E}">
        <p14:creationId xmlns:p14="http://schemas.microsoft.com/office/powerpoint/2010/main" val="50928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1"/>
          <p:cNvSpPr>
            <a:spLocks noGrp="1"/>
          </p:cNvSpPr>
          <p:nvPr>
            <p:ph type="title" idx="4294967295"/>
          </p:nvPr>
        </p:nvSpPr>
        <p:spPr>
          <a:xfrm>
            <a:off x="533400" y="808038"/>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itchFamily="18" charset="0"/>
                <a:ea typeface="宋体" charset="-122"/>
              </a:rPr>
              <a:t>Numerical Results</a:t>
            </a:r>
          </a:p>
        </p:txBody>
      </p:sp>
      <p:pic>
        <p:nvPicPr>
          <p:cNvPr id="13313" name="Picture 1" descr="C:\Users\Katherine\AppData\Roaming\Tencent\Users\402036242\QQ\WinTemp\RichOle\({8UVC$~KUQA}H08X12`1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94" y="2019300"/>
            <a:ext cx="4641735"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11"/>
          <p:cNvSpPr>
            <a:spLocks noChangeArrowheads="1"/>
          </p:cNvSpPr>
          <p:nvPr/>
        </p:nvSpPr>
        <p:spPr bwMode="auto">
          <a:xfrm>
            <a:off x="609600" y="4832738"/>
            <a:ext cx="4105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pPr>
            <a:r>
              <a:rPr lang="en-US" altLang="zh-CN" sz="1600" b="1" dirty="0" smtClean="0">
                <a:latin typeface="Times New Roman" pitchFamily="18" charset="0"/>
              </a:rPr>
              <a:t>Fig.3. </a:t>
            </a:r>
            <a:r>
              <a:rPr lang="en-US" altLang="zh-CN" sz="1600" b="1" dirty="0">
                <a:latin typeface="Times New Roman" pitchFamily="18" charset="0"/>
              </a:rPr>
              <a:t>Secrecy capacity regions</a:t>
            </a:r>
            <a:endParaRPr lang="zh-CN" altLang="en-US" sz="1600" b="1" dirty="0">
              <a:latin typeface="Times New Roman" pitchFamily="18" charset="0"/>
            </a:endParaRPr>
          </a:p>
        </p:txBody>
      </p:sp>
      <p:sp>
        <p:nvSpPr>
          <p:cNvPr id="7" name="矩形 7"/>
          <p:cNvSpPr>
            <a:spLocks noChangeArrowheads="1"/>
          </p:cNvSpPr>
          <p:nvPr/>
        </p:nvSpPr>
        <p:spPr bwMode="auto">
          <a:xfrm>
            <a:off x="1066800" y="1600200"/>
            <a:ext cx="821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b="1" dirty="0">
                <a:solidFill>
                  <a:srgbClr val="FF0000"/>
                </a:solidFill>
                <a:latin typeface="Times New Roman" pitchFamily="18" charset="0"/>
              </a:rPr>
              <a:t>Some observations from </a:t>
            </a:r>
            <a:r>
              <a:rPr lang="en-US" altLang="zh-CN" b="1" dirty="0" smtClean="0">
                <a:solidFill>
                  <a:srgbClr val="FF0000"/>
                </a:solidFill>
                <a:latin typeface="Times New Roman" pitchFamily="18" charset="0"/>
              </a:rPr>
              <a:t>Fig.3</a:t>
            </a:r>
            <a:endParaRPr lang="en-US" altLang="zh-CN" b="1" dirty="0">
              <a:solidFill>
                <a:srgbClr val="FF0000"/>
              </a:solidFill>
              <a:latin typeface="Times New Roman" pitchFamily="18" charset="0"/>
            </a:endParaRPr>
          </a:p>
        </p:txBody>
      </p:sp>
      <p:sp>
        <p:nvSpPr>
          <p:cNvPr id="2" name="矩形 1"/>
          <p:cNvSpPr/>
          <p:nvPr/>
        </p:nvSpPr>
        <p:spPr>
          <a:xfrm>
            <a:off x="4648200" y="1784350"/>
            <a:ext cx="4592515" cy="1477328"/>
          </a:xfrm>
          <a:prstGeom prst="rect">
            <a:avLst/>
          </a:prstGeom>
        </p:spPr>
        <p:txBody>
          <a:bodyPr wrap="square">
            <a:spAutoFit/>
          </a:bodyPr>
          <a:lstStyle/>
          <a:p>
            <a:pPr marL="285750" indent="-285750">
              <a:buFont typeface="Arial" pitchFamily="34" charset="0"/>
              <a:buChar char="•"/>
            </a:pPr>
            <a:r>
              <a:rPr lang="en-US" altLang="zh-CN" b="1" dirty="0">
                <a:latin typeface="Times New Roman" pitchFamily="18" charset="0"/>
                <a:cs typeface="Times New Roman" pitchFamily="18" charset="0"/>
              </a:rPr>
              <a:t>O</a:t>
            </a:r>
            <a:r>
              <a:rPr lang="en-US" altLang="zh-CN" b="1" dirty="0" smtClean="0">
                <a:latin typeface="Times New Roman" pitchFamily="18" charset="0"/>
                <a:cs typeface="Times New Roman" pitchFamily="18" charset="0"/>
              </a:rPr>
              <a:t>ur proposed scheme achieves a larger </a:t>
            </a:r>
            <a:r>
              <a:rPr lang="en-US" altLang="zh-CN" b="1" dirty="0">
                <a:latin typeface="Times New Roman" pitchFamily="18" charset="0"/>
                <a:cs typeface="Times New Roman" pitchFamily="18" charset="0"/>
              </a:rPr>
              <a:t>region than the </a:t>
            </a:r>
            <a:r>
              <a:rPr lang="en-US" altLang="zh-CN" b="1" dirty="0" smtClean="0">
                <a:latin typeface="Times New Roman" pitchFamily="18" charset="0"/>
                <a:cs typeface="Times New Roman" pitchFamily="18" charset="0"/>
              </a:rPr>
              <a:t>TDMA-based</a:t>
            </a:r>
            <a:r>
              <a:rPr lang="en-US" altLang="zh-CN" b="1" dirty="0">
                <a:latin typeface="Times New Roman" pitchFamily="18" charset="0"/>
                <a:cs typeface="Times New Roman" pitchFamily="18" charset="0"/>
              </a:rPr>
              <a:t> </a:t>
            </a:r>
            <a:r>
              <a:rPr lang="en-US" altLang="zh-CN" b="1" dirty="0" smtClean="0">
                <a:latin typeface="Times New Roman" pitchFamily="18" charset="0"/>
                <a:cs typeface="Times New Roman" pitchFamily="18" charset="0"/>
              </a:rPr>
              <a:t>one.</a:t>
            </a:r>
          </a:p>
          <a:p>
            <a:pPr marL="285750" indent="-285750">
              <a:buFont typeface="Arial" pitchFamily="34" charset="0"/>
              <a:buChar char="•"/>
            </a:pPr>
            <a:endParaRPr lang="en-US" altLang="zh-CN" b="1" dirty="0" smtClean="0">
              <a:latin typeface="Times New Roman" pitchFamily="18" charset="0"/>
              <a:cs typeface="Times New Roman" pitchFamily="18" charset="0"/>
            </a:endParaRPr>
          </a:p>
          <a:p>
            <a:pPr marL="285750" indent="-285750">
              <a:buFont typeface="Arial" pitchFamily="34" charset="0"/>
              <a:buChar char="•"/>
            </a:pPr>
            <a:endParaRPr lang="en-US" altLang="zh-CN" b="1" dirty="0" smtClean="0">
              <a:latin typeface="Times New Roman" pitchFamily="18" charset="0"/>
              <a:cs typeface="Times New Roman" pitchFamily="18" charset="0"/>
            </a:endParaRPr>
          </a:p>
          <a:p>
            <a:r>
              <a:rPr lang="en-US" altLang="zh-CN" b="1" dirty="0" smtClean="0">
                <a:latin typeface="Times New Roman" pitchFamily="18" charset="0"/>
              </a:rPr>
              <a:t> </a:t>
            </a:r>
            <a:endParaRPr lang="zh-CN" altLang="en-US" b="1" dirty="0">
              <a:latin typeface="Times New Roman" pitchFamily="18" charset="0"/>
              <a:cs typeface="Times New Roman" pitchFamily="18" charset="0"/>
            </a:endParaRPr>
          </a:p>
        </p:txBody>
      </p:sp>
      <p:sp>
        <p:nvSpPr>
          <p:cNvPr id="8" name="矩形 7"/>
          <p:cNvSpPr/>
          <p:nvPr/>
        </p:nvSpPr>
        <p:spPr>
          <a:xfrm>
            <a:off x="4953000" y="2362200"/>
            <a:ext cx="4048125" cy="646331"/>
          </a:xfrm>
          <a:prstGeom prst="rect">
            <a:avLst/>
          </a:prstGeom>
        </p:spPr>
        <p:txBody>
          <a:bodyPr wrap="square">
            <a:spAutoFit/>
          </a:bodyPr>
          <a:lstStyle/>
          <a:p>
            <a:r>
              <a:rPr lang="en-US" altLang="zh-CN" b="1" dirty="0">
                <a:latin typeface="Times New Roman" pitchFamily="18" charset="0"/>
              </a:rPr>
              <a:t>Reason: It </a:t>
            </a:r>
            <a:r>
              <a:rPr lang="en-US" altLang="zh-CN" b="1" dirty="0" smtClean="0">
                <a:latin typeface="Times New Roman" pitchFamily="18" charset="0"/>
                <a:cs typeface="Times New Roman" pitchFamily="18" charset="0"/>
              </a:rPr>
              <a:t>is </a:t>
            </a:r>
            <a:r>
              <a:rPr lang="en-US" altLang="zh-CN" b="1" dirty="0">
                <a:latin typeface="Times New Roman" pitchFamily="18" charset="0"/>
                <a:cs typeface="Times New Roman" pitchFamily="18" charset="0"/>
              </a:rPr>
              <a:t>the </a:t>
            </a:r>
            <a:r>
              <a:rPr lang="en-US" altLang="zh-CN" b="1" dirty="0" smtClean="0">
                <a:latin typeface="Times New Roman" pitchFamily="18" charset="0"/>
                <a:cs typeface="Times New Roman" pitchFamily="18" charset="0"/>
              </a:rPr>
              <a:t>advantage of </a:t>
            </a:r>
            <a:r>
              <a:rPr lang="en-US" altLang="zh-CN" b="1" dirty="0">
                <a:latin typeface="Times New Roman" pitchFamily="18" charset="0"/>
                <a:cs typeface="Times New Roman" pitchFamily="18" charset="0"/>
              </a:rPr>
              <a:t>PHY-SI over the traditional service </a:t>
            </a:r>
            <a:r>
              <a:rPr lang="en-US" altLang="zh-CN" b="1" dirty="0" smtClean="0">
                <a:latin typeface="Times New Roman" pitchFamily="18" charset="0"/>
                <a:cs typeface="Times New Roman" pitchFamily="18" charset="0"/>
              </a:rPr>
              <a:t>integration.</a:t>
            </a:r>
            <a:endParaRPr lang="zh-CN" altLang="en-US" b="1" dirty="0">
              <a:latin typeface="Times New Roman" pitchFamily="18" charset="0"/>
              <a:cs typeface="Times New Roman" pitchFamily="18" charset="0"/>
            </a:endParaRPr>
          </a:p>
        </p:txBody>
      </p:sp>
      <p:sp>
        <p:nvSpPr>
          <p:cNvPr id="4" name="矩形 3"/>
          <p:cNvSpPr/>
          <p:nvPr/>
        </p:nvSpPr>
        <p:spPr>
          <a:xfrm>
            <a:off x="4629150" y="3122474"/>
            <a:ext cx="4362450" cy="1754326"/>
          </a:xfrm>
          <a:prstGeom prst="rect">
            <a:avLst/>
          </a:prstGeom>
        </p:spPr>
        <p:txBody>
          <a:bodyPr wrap="square">
            <a:spAutoFit/>
          </a:bodyPr>
          <a:lstStyle/>
          <a:p>
            <a:pPr marL="285750" indent="-285750">
              <a:buFont typeface="Arial" pitchFamily="34" charset="0"/>
              <a:buChar char="•"/>
            </a:pPr>
            <a:r>
              <a:rPr lang="en-US" altLang="zh-CN" b="1" dirty="0">
                <a:latin typeface="Times New Roman" pitchFamily="18" charset="0"/>
              </a:rPr>
              <a:t>T</a:t>
            </a:r>
            <a:r>
              <a:rPr lang="en-US" altLang="zh-CN" b="1" dirty="0" smtClean="0">
                <a:latin typeface="Times New Roman" pitchFamily="18" charset="0"/>
              </a:rPr>
              <a:t>he projection of the secrecy capacity region onto the </a:t>
            </a:r>
            <a:r>
              <a:rPr lang="en-US" altLang="zh-CN" b="1" i="1" dirty="0" smtClean="0"/>
              <a:t>R</a:t>
            </a:r>
            <a:r>
              <a:rPr lang="zh-CN" altLang="en-US" i="1" baseline="-25000" dirty="0" smtClean="0"/>
              <a:t>0</a:t>
            </a:r>
            <a:r>
              <a:rPr lang="en-US" altLang="zh-CN" b="1" i="1" dirty="0" smtClean="0"/>
              <a:t>-R</a:t>
            </a:r>
            <a:r>
              <a:rPr lang="en-US" altLang="zh-CN" i="1" baseline="-25000" dirty="0" smtClean="0"/>
              <a:t>1</a:t>
            </a:r>
            <a:r>
              <a:rPr lang="en-US" altLang="zh-CN" i="1" dirty="0" smtClean="0"/>
              <a:t> </a:t>
            </a:r>
            <a:r>
              <a:rPr lang="en-US" altLang="zh-CN" b="1" dirty="0">
                <a:latin typeface="Times New Roman" pitchFamily="18" charset="0"/>
              </a:rPr>
              <a:t>or</a:t>
            </a:r>
            <a:r>
              <a:rPr lang="en-US" altLang="zh-CN" i="1" dirty="0" smtClean="0"/>
              <a:t> </a:t>
            </a:r>
            <a:r>
              <a:rPr lang="en-US" altLang="zh-CN" b="1" i="1" dirty="0" smtClean="0"/>
              <a:t>R</a:t>
            </a:r>
            <a:r>
              <a:rPr lang="zh-CN" altLang="en-US" i="1" baseline="-25000" dirty="0" smtClean="0"/>
              <a:t>0</a:t>
            </a:r>
            <a:r>
              <a:rPr lang="en-US" altLang="zh-CN" b="1" i="1" dirty="0" smtClean="0"/>
              <a:t>-R</a:t>
            </a:r>
            <a:r>
              <a:rPr lang="en-US" altLang="zh-CN" i="1" baseline="-25000" dirty="0" smtClean="0"/>
              <a:t>2 </a:t>
            </a:r>
            <a:r>
              <a:rPr lang="en-US" altLang="zh-CN" b="1" dirty="0">
                <a:latin typeface="Times New Roman" pitchFamily="18" charset="0"/>
                <a:cs typeface="Times New Roman" pitchFamily="18" charset="0"/>
              </a:rPr>
              <a:t>is </a:t>
            </a:r>
            <a:r>
              <a:rPr lang="en-US" altLang="zh-CN" b="1" dirty="0" smtClean="0">
                <a:latin typeface="Times New Roman" pitchFamily="18" charset="0"/>
                <a:cs typeface="Times New Roman" pitchFamily="18" charset="0"/>
              </a:rPr>
              <a:t>the </a:t>
            </a:r>
            <a:r>
              <a:rPr lang="en-US" altLang="zh-CN" b="1" dirty="0">
                <a:latin typeface="Times New Roman" pitchFamily="18" charset="0"/>
              </a:rPr>
              <a:t>secrecy capacity region with only one confidential </a:t>
            </a:r>
            <a:r>
              <a:rPr lang="en-US" altLang="zh-CN" b="1" dirty="0" smtClean="0">
                <a:latin typeface="Times New Roman" pitchFamily="18" charset="0"/>
              </a:rPr>
              <a:t>message </a:t>
            </a:r>
            <a:r>
              <a:rPr lang="en-US" altLang="zh-CN" b="1" dirty="0">
                <a:latin typeface="Times New Roman" pitchFamily="18" charset="0"/>
              </a:rPr>
              <a:t>and the multicast message.</a:t>
            </a:r>
          </a:p>
          <a:p>
            <a:endParaRPr lang="zh-CN" altLang="en-US" b="1" dirty="0">
              <a:latin typeface="Times New Roman" pitchFamily="18" charset="0"/>
            </a:endParaRPr>
          </a:p>
        </p:txBody>
      </p:sp>
      <p:sp>
        <p:nvSpPr>
          <p:cNvPr id="10" name="矩形 9"/>
          <p:cNvSpPr/>
          <p:nvPr/>
        </p:nvSpPr>
        <p:spPr>
          <a:xfrm>
            <a:off x="4648200" y="4648200"/>
            <a:ext cx="4572000" cy="923330"/>
          </a:xfrm>
          <a:prstGeom prst="rect">
            <a:avLst/>
          </a:prstGeom>
        </p:spPr>
        <p:txBody>
          <a:bodyPr>
            <a:spAutoFit/>
          </a:bodyPr>
          <a:lstStyle/>
          <a:p>
            <a:pPr marL="285750" indent="-285750">
              <a:buFont typeface="Arial" pitchFamily="34" charset="0"/>
              <a:buChar char="•"/>
            </a:pPr>
            <a:r>
              <a:rPr lang="en-US" altLang="zh-CN" b="1" dirty="0" smtClean="0">
                <a:latin typeface="Times New Roman" pitchFamily="18" charset="0"/>
              </a:rPr>
              <a:t>The </a:t>
            </a:r>
            <a:r>
              <a:rPr lang="en-US" altLang="zh-CN" b="1" dirty="0">
                <a:latin typeface="Times New Roman" pitchFamily="18" charset="0"/>
              </a:rPr>
              <a:t>projection onto the </a:t>
            </a:r>
            <a:r>
              <a:rPr lang="en-US" altLang="zh-CN" b="1" i="1" dirty="0" smtClean="0"/>
              <a:t>R</a:t>
            </a:r>
            <a:r>
              <a:rPr lang="en-US" altLang="zh-CN" i="1" baseline="-25000" dirty="0" smtClean="0"/>
              <a:t>1</a:t>
            </a:r>
            <a:r>
              <a:rPr lang="en-US" altLang="zh-CN" b="1" i="1" dirty="0" smtClean="0"/>
              <a:t>-R</a:t>
            </a:r>
            <a:r>
              <a:rPr lang="en-US" altLang="zh-CN" i="1" baseline="-25000" dirty="0"/>
              <a:t>2</a:t>
            </a:r>
            <a:r>
              <a:rPr lang="en-US" altLang="zh-CN" b="1" dirty="0" smtClean="0">
                <a:latin typeface="Times New Roman" pitchFamily="18" charset="0"/>
              </a:rPr>
              <a:t> </a:t>
            </a:r>
            <a:r>
              <a:rPr lang="en-US" altLang="zh-CN" b="1" dirty="0">
                <a:latin typeface="Times New Roman" pitchFamily="18" charset="0"/>
              </a:rPr>
              <a:t>plane gives </a:t>
            </a:r>
            <a:r>
              <a:rPr lang="en-US" altLang="zh-CN" b="1" dirty="0" smtClean="0">
                <a:latin typeface="Times New Roman" pitchFamily="18" charset="0"/>
              </a:rPr>
              <a:t>rise to </a:t>
            </a:r>
            <a:r>
              <a:rPr lang="en-US" altLang="zh-CN" b="1" dirty="0">
                <a:latin typeface="Times New Roman" pitchFamily="18" charset="0"/>
              </a:rPr>
              <a:t>the secrecy capacity region with only confidential </a:t>
            </a:r>
            <a:r>
              <a:rPr lang="en-US" altLang="zh-CN" b="1" dirty="0" smtClean="0">
                <a:latin typeface="Times New Roman" pitchFamily="18" charset="0"/>
              </a:rPr>
              <a:t>broadcasting.</a:t>
            </a:r>
            <a:endParaRPr lang="zh-CN" altLang="en-US" b="1" dirty="0">
              <a:latin typeface="Times New Roman" pitchFamily="18" charset="0"/>
            </a:endParaRPr>
          </a:p>
        </p:txBody>
      </p:sp>
    </p:spTree>
    <p:extLst>
      <p:ext uri="{BB962C8B-B14F-4D97-AF65-F5344CB8AC3E}">
        <p14:creationId xmlns:p14="http://schemas.microsoft.com/office/powerpoint/2010/main" val="1116576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1"/>
          <p:cNvSpPr>
            <a:spLocks noGrp="1"/>
          </p:cNvSpPr>
          <p:nvPr>
            <p:ph type="title" idx="4294967295"/>
          </p:nvPr>
        </p:nvSpPr>
        <p:spPr>
          <a:xfrm>
            <a:off x="533400" y="808038"/>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itchFamily="18" charset="0"/>
                <a:ea typeface="宋体" charset="-122"/>
              </a:rPr>
              <a:t>Numerical Results</a:t>
            </a:r>
          </a:p>
        </p:txBody>
      </p:sp>
      <p:pic>
        <p:nvPicPr>
          <p:cNvPr id="14339" name="Picture 3" descr="C:\Users\Katherine\AppData\Roaming\Tencent\Users\402036242\QQ\WinTemp\RichOle\GWM4B$]_N57)69}]HI`4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21267"/>
            <a:ext cx="4267200" cy="326033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11"/>
          <p:cNvSpPr>
            <a:spLocks noChangeArrowheads="1"/>
          </p:cNvSpPr>
          <p:nvPr/>
        </p:nvSpPr>
        <p:spPr bwMode="auto">
          <a:xfrm>
            <a:off x="685800" y="5130225"/>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spcBef>
                <a:spcPct val="20000"/>
              </a:spcBef>
            </a:pPr>
            <a:r>
              <a:rPr lang="en-US" altLang="zh-CN" sz="1600" b="1" dirty="0" smtClean="0">
                <a:latin typeface="Times New Roman" pitchFamily="18" charset="0"/>
              </a:rPr>
              <a:t>Fig.4. </a:t>
            </a:r>
            <a:r>
              <a:rPr lang="en-US" altLang="zh-CN" sz="1600" b="1" dirty="0">
                <a:latin typeface="Times New Roman" pitchFamily="18" charset="0"/>
              </a:rPr>
              <a:t>Secrecy capacity regions versus the transmit power</a:t>
            </a:r>
            <a:endParaRPr lang="zh-CN" altLang="en-US" sz="1600" b="1" dirty="0">
              <a:latin typeface="Times New Roman" pitchFamily="18" charset="0"/>
            </a:endParaRPr>
          </a:p>
        </p:txBody>
      </p:sp>
      <p:sp>
        <p:nvSpPr>
          <p:cNvPr id="6" name="矩形 7"/>
          <p:cNvSpPr>
            <a:spLocks noChangeArrowheads="1"/>
          </p:cNvSpPr>
          <p:nvPr/>
        </p:nvSpPr>
        <p:spPr bwMode="auto">
          <a:xfrm>
            <a:off x="1066800" y="1600200"/>
            <a:ext cx="821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b="1" dirty="0">
                <a:solidFill>
                  <a:srgbClr val="FF0000"/>
                </a:solidFill>
                <a:latin typeface="Times New Roman" pitchFamily="18" charset="0"/>
              </a:rPr>
              <a:t>Some observations from </a:t>
            </a:r>
            <a:r>
              <a:rPr lang="en-US" altLang="zh-CN" b="1" dirty="0" smtClean="0">
                <a:solidFill>
                  <a:srgbClr val="FF0000"/>
                </a:solidFill>
                <a:latin typeface="Times New Roman" pitchFamily="18" charset="0"/>
              </a:rPr>
              <a:t>Fig.4</a:t>
            </a:r>
            <a:endParaRPr lang="en-US" altLang="zh-CN" b="1" dirty="0">
              <a:solidFill>
                <a:srgbClr val="FF0000"/>
              </a:solidFill>
              <a:latin typeface="Times New Roman" pitchFamily="18" charset="0"/>
            </a:endParaRPr>
          </a:p>
        </p:txBody>
      </p:sp>
      <p:sp>
        <p:nvSpPr>
          <p:cNvPr id="2" name="矩形 1"/>
          <p:cNvSpPr/>
          <p:nvPr/>
        </p:nvSpPr>
        <p:spPr>
          <a:xfrm>
            <a:off x="4495799" y="1912365"/>
            <a:ext cx="4786313" cy="1200329"/>
          </a:xfrm>
          <a:prstGeom prst="rect">
            <a:avLst/>
          </a:prstGeom>
        </p:spPr>
        <p:txBody>
          <a:bodyPr wrap="square">
            <a:spAutoFit/>
          </a:bodyPr>
          <a:lstStyle/>
          <a:p>
            <a:pPr marL="285750" indent="-285750">
              <a:buFont typeface="Arial" pitchFamily="34" charset="0"/>
              <a:buChar char="•"/>
            </a:pPr>
            <a:r>
              <a:rPr lang="en-US" altLang="zh-CN" b="1" dirty="0">
                <a:latin typeface="Times New Roman" pitchFamily="18" charset="0"/>
                <a:cs typeface="Times New Roman" pitchFamily="18" charset="0"/>
              </a:rPr>
              <a:t>W</a:t>
            </a:r>
            <a:r>
              <a:rPr lang="en-US" altLang="zh-CN" b="1" dirty="0" smtClean="0">
                <a:latin typeface="Times New Roman" pitchFamily="18" charset="0"/>
                <a:cs typeface="Times New Roman" pitchFamily="18" charset="0"/>
              </a:rPr>
              <a:t>ith </a:t>
            </a:r>
            <a:r>
              <a:rPr lang="en-US" altLang="zh-CN" b="1" dirty="0">
                <a:latin typeface="Times New Roman" pitchFamily="18" charset="0"/>
                <a:cs typeface="Times New Roman" pitchFamily="18" charset="0"/>
              </a:rPr>
              <a:t>the increase in transmit power, the rates </a:t>
            </a:r>
            <a:r>
              <a:rPr lang="en-US" altLang="zh-CN" b="1" i="1" dirty="0"/>
              <a:t>R</a:t>
            </a:r>
            <a:r>
              <a:rPr lang="zh-CN" altLang="en-US" i="1" baseline="-25000" dirty="0"/>
              <a:t>0</a:t>
            </a:r>
            <a:r>
              <a:rPr lang="en-US" altLang="zh-CN" b="1" dirty="0" smtClean="0">
                <a:latin typeface="Times New Roman" pitchFamily="18" charset="0"/>
                <a:cs typeface="Times New Roman" pitchFamily="18" charset="0"/>
              </a:rPr>
              <a:t>, </a:t>
            </a:r>
            <a:r>
              <a:rPr lang="en-US" altLang="zh-CN" b="1" i="1" dirty="0" smtClean="0"/>
              <a:t>R</a:t>
            </a:r>
            <a:r>
              <a:rPr lang="en-US" altLang="zh-CN" i="1" baseline="-25000" dirty="0" smtClean="0"/>
              <a:t>1</a:t>
            </a:r>
            <a:r>
              <a:rPr lang="en-US" altLang="zh-CN" b="1" dirty="0" smtClean="0">
                <a:latin typeface="Times New Roman" pitchFamily="18" charset="0"/>
                <a:cs typeface="Times New Roman" pitchFamily="18" charset="0"/>
              </a:rPr>
              <a:t> </a:t>
            </a:r>
            <a:r>
              <a:rPr lang="en-US" altLang="zh-CN" b="1" dirty="0">
                <a:latin typeface="Times New Roman" pitchFamily="18" charset="0"/>
                <a:cs typeface="Times New Roman" pitchFamily="18" charset="0"/>
              </a:rPr>
              <a:t>and </a:t>
            </a:r>
            <a:r>
              <a:rPr lang="en-US" altLang="zh-CN" b="1" i="1" dirty="0" smtClean="0"/>
              <a:t>R</a:t>
            </a:r>
            <a:r>
              <a:rPr lang="en-US" altLang="zh-CN" i="1" baseline="-25000" dirty="0" smtClean="0"/>
              <a:t>2</a:t>
            </a:r>
            <a:r>
              <a:rPr lang="en-US" altLang="zh-CN" b="1" dirty="0" smtClean="0">
                <a:latin typeface="Times New Roman" pitchFamily="18" charset="0"/>
                <a:cs typeface="Times New Roman" pitchFamily="18" charset="0"/>
              </a:rPr>
              <a:t> increase simultaneously</a:t>
            </a:r>
            <a:r>
              <a:rPr lang="en-US" altLang="zh-CN" b="1" dirty="0">
                <a:latin typeface="Times New Roman" pitchFamily="18" charset="0"/>
                <a:cs typeface="Times New Roman" pitchFamily="18" charset="0"/>
              </a:rPr>
              <a:t>, and the secrecy capacity region becomes larger.</a:t>
            </a:r>
            <a:endParaRPr lang="zh-CN" altLang="en-US" b="1" dirty="0">
              <a:latin typeface="Times New Roman" pitchFamily="18" charset="0"/>
              <a:cs typeface="Times New Roman" pitchFamily="18" charset="0"/>
            </a:endParaRPr>
          </a:p>
        </p:txBody>
      </p:sp>
      <p:sp>
        <p:nvSpPr>
          <p:cNvPr id="4" name="矩形 3"/>
          <p:cNvSpPr/>
          <p:nvPr/>
        </p:nvSpPr>
        <p:spPr>
          <a:xfrm>
            <a:off x="4495799" y="3428890"/>
            <a:ext cx="4572000" cy="923330"/>
          </a:xfrm>
          <a:prstGeom prst="rect">
            <a:avLst/>
          </a:prstGeom>
        </p:spPr>
        <p:txBody>
          <a:bodyPr>
            <a:spAutoFit/>
          </a:bodyPr>
          <a:lstStyle/>
          <a:p>
            <a:pPr marL="285750" indent="-285750">
              <a:buFont typeface="Arial" pitchFamily="34" charset="0"/>
              <a:buChar char="•"/>
            </a:pPr>
            <a:r>
              <a:rPr lang="en-US" altLang="zh-CN" b="1" dirty="0" smtClean="0">
                <a:latin typeface="Times New Roman" pitchFamily="18" charset="0"/>
                <a:cs typeface="Times New Roman" pitchFamily="18" charset="0"/>
              </a:rPr>
              <a:t>The PHY-SI </a:t>
            </a:r>
            <a:r>
              <a:rPr lang="en-US" altLang="zh-CN" b="1" dirty="0">
                <a:latin typeface="Times New Roman" pitchFamily="18" charset="0"/>
                <a:cs typeface="Times New Roman" pitchFamily="18" charset="0"/>
              </a:rPr>
              <a:t>still </a:t>
            </a:r>
            <a:r>
              <a:rPr lang="en-US" altLang="zh-CN" b="1" dirty="0" smtClean="0">
                <a:latin typeface="Times New Roman" pitchFamily="18" charset="0"/>
                <a:cs typeface="Times New Roman" pitchFamily="18" charset="0"/>
              </a:rPr>
              <a:t>yields better </a:t>
            </a:r>
            <a:r>
              <a:rPr lang="en-US" altLang="zh-CN" b="1" dirty="0">
                <a:latin typeface="Times New Roman" pitchFamily="18" charset="0"/>
                <a:cs typeface="Times New Roman" pitchFamily="18" charset="0"/>
              </a:rPr>
              <a:t>security performance than TDMA. H</a:t>
            </a:r>
            <a:r>
              <a:rPr lang="en-US" altLang="zh-CN" b="1" dirty="0" smtClean="0">
                <a:latin typeface="Times New Roman" pitchFamily="18" charset="0"/>
                <a:cs typeface="Times New Roman" pitchFamily="18" charset="0"/>
              </a:rPr>
              <a:t>ere </a:t>
            </a:r>
            <a:r>
              <a:rPr lang="en-US" altLang="zh-CN" b="1" dirty="0">
                <a:latin typeface="Times New Roman" pitchFamily="18" charset="0"/>
                <a:cs typeface="Times New Roman" pitchFamily="18" charset="0"/>
              </a:rPr>
              <a:t>we </a:t>
            </a:r>
            <a:r>
              <a:rPr lang="en-US" altLang="zh-CN" b="1" dirty="0" smtClean="0">
                <a:latin typeface="Times New Roman" pitchFamily="18" charset="0"/>
                <a:cs typeface="Times New Roman" pitchFamily="18" charset="0"/>
              </a:rPr>
              <a:t>do not </a:t>
            </a:r>
            <a:r>
              <a:rPr lang="en-US" altLang="zh-CN" b="1" dirty="0">
                <a:latin typeface="Times New Roman" pitchFamily="18" charset="0"/>
                <a:cs typeface="Times New Roman" pitchFamily="18" charset="0"/>
              </a:rPr>
              <a:t>plot the TDMA </a:t>
            </a:r>
            <a:r>
              <a:rPr lang="en-US" altLang="zh-CN" b="1" dirty="0" smtClean="0">
                <a:latin typeface="Times New Roman" pitchFamily="18" charset="0"/>
                <a:cs typeface="Times New Roman" pitchFamily="18" charset="0"/>
              </a:rPr>
              <a:t>results.</a:t>
            </a:r>
            <a:endParaRPr lang="zh-CN"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514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4" name="Title 5"/>
          <p:cNvSpPr>
            <a:spLocks noGrp="1"/>
          </p:cNvSpPr>
          <p:nvPr>
            <p:ph type="title" idx="4294967295"/>
          </p:nvPr>
        </p:nvSpPr>
        <p:spPr>
          <a:xfrm>
            <a:off x="381000" y="810441"/>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anose="02020603050405020304" pitchFamily="18" charset="0"/>
                <a:ea typeface="宋体" panose="02010600030101010101" pitchFamily="2" charset="-122"/>
              </a:rPr>
              <a:t>Background</a:t>
            </a:r>
            <a:endParaRPr lang="en-US" altLang="zh-CN" sz="2800" b="1" dirty="0" smtClean="0">
              <a:solidFill>
                <a:srgbClr val="FFFF00"/>
              </a:solidFill>
              <a:ea typeface="宋体" panose="02010600030101010101" pitchFamily="2" charset="-122"/>
            </a:endParaRPr>
          </a:p>
        </p:txBody>
      </p:sp>
      <p:sp>
        <p:nvSpPr>
          <p:cNvPr id="6" name="Content Placeholder 8"/>
          <p:cNvSpPr>
            <a:spLocks noGrp="1" noChangeArrowheads="1"/>
          </p:cNvSpPr>
          <p:nvPr/>
        </p:nvSpPr>
        <p:spPr bwMode="auto">
          <a:xfrm>
            <a:off x="250825" y="1447800"/>
            <a:ext cx="864235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80000"/>
              </a:lnSpc>
              <a:spcBef>
                <a:spcPct val="20000"/>
              </a:spcBef>
              <a:buFont typeface="Arial" panose="020B0604020202020204" pitchFamily="34" charset="0"/>
              <a:buChar char="•"/>
            </a:pPr>
            <a:r>
              <a:rPr lang="en-US" altLang="zh-CN" dirty="0">
                <a:latin typeface="Verdana" panose="020B0604030504040204" pitchFamily="34" charset="0"/>
              </a:rPr>
              <a:t>A brief review of </a:t>
            </a:r>
            <a:r>
              <a:rPr lang="zh-CN" altLang="en-US" dirty="0">
                <a:latin typeface="Verdana" panose="020B0604030504040204" pitchFamily="34" charset="0"/>
              </a:rPr>
              <a:t>PHY </a:t>
            </a:r>
            <a:r>
              <a:rPr lang="zh-CN" altLang="en-US" dirty="0" smtClean="0">
                <a:latin typeface="Verdana" panose="020B0604030504040204" pitchFamily="34" charset="0"/>
              </a:rPr>
              <a:t>security</a:t>
            </a:r>
            <a:endParaRPr lang="zh-CN" altLang="en-US" dirty="0">
              <a:latin typeface="Verdana" panose="020B0604030504040204" pitchFamily="34" charset="0"/>
            </a:endParaRPr>
          </a:p>
          <a:p>
            <a:pPr algn="just" eaLnBrk="1" hangingPunct="1">
              <a:lnSpc>
                <a:spcPct val="80000"/>
              </a:lnSpc>
              <a:spcBef>
                <a:spcPct val="20000"/>
              </a:spcBef>
              <a:buFont typeface="Arial" panose="020B0604020202020204" pitchFamily="34" charset="0"/>
              <a:buChar char="•"/>
            </a:pPr>
            <a:endParaRPr lang="zh-CN" altLang="en-US" dirty="0">
              <a:latin typeface="Verdana" panose="020B0604030504040204" pitchFamily="34" charset="0"/>
            </a:endParaRPr>
          </a:p>
        </p:txBody>
      </p:sp>
      <p:grpSp>
        <p:nvGrpSpPr>
          <p:cNvPr id="7" name="组合 2"/>
          <p:cNvGrpSpPr>
            <a:grpSpLocks noChangeAspect="1"/>
          </p:cNvGrpSpPr>
          <p:nvPr/>
        </p:nvGrpSpPr>
        <p:grpSpPr bwMode="auto">
          <a:xfrm>
            <a:off x="784225" y="1701800"/>
            <a:ext cx="7115175" cy="2336800"/>
            <a:chOff x="0" y="0"/>
            <a:chExt cx="5929353" cy="1947424"/>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929353" cy="194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spect="1" noChangeArrowheads="1"/>
            </p:cNvSpPr>
            <p:nvPr/>
          </p:nvSpPr>
          <p:spPr bwMode="auto">
            <a:xfrm>
              <a:off x="3024336" y="27641"/>
              <a:ext cx="324036" cy="3323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h</a:t>
              </a:r>
              <a:endParaRPr lang="zh-CN" altLang="en-US" b="1">
                <a:latin typeface="Times New Roman" panose="02020603050405020304" pitchFamily="18" charset="0"/>
                <a:cs typeface="Times New Roman" panose="02020603050405020304" pitchFamily="18" charset="0"/>
              </a:endParaRPr>
            </a:p>
          </p:txBody>
        </p:sp>
        <p:sp>
          <p:nvSpPr>
            <p:cNvPr id="10" name="TextBox 7"/>
            <p:cNvSpPr txBox="1">
              <a:spLocks noChangeAspect="1" noChangeArrowheads="1"/>
            </p:cNvSpPr>
            <p:nvPr/>
          </p:nvSpPr>
          <p:spPr bwMode="auto">
            <a:xfrm>
              <a:off x="2988332" y="1107761"/>
              <a:ext cx="3240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g</a:t>
              </a:r>
              <a:endParaRPr lang="zh-CN" altLang="en-US" b="1">
                <a:latin typeface="Times New Roman" panose="02020603050405020304" pitchFamily="18" charset="0"/>
                <a:cs typeface="Times New Roman" panose="02020603050405020304" pitchFamily="18" charset="0"/>
              </a:endParaRPr>
            </a:p>
          </p:txBody>
        </p:sp>
      </p:grpSp>
      <p:sp>
        <p:nvSpPr>
          <p:cNvPr id="11" name="TextBox 10"/>
          <p:cNvSpPr txBox="1">
            <a:spLocks noChangeArrowheads="1"/>
          </p:cNvSpPr>
          <p:nvPr/>
        </p:nvSpPr>
        <p:spPr bwMode="auto">
          <a:xfrm>
            <a:off x="7696200" y="2081213"/>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err="1">
                <a:latin typeface="Times New Roman" panose="02020603050405020304" pitchFamily="18" charset="0"/>
                <a:cs typeface="Times New Roman" panose="02020603050405020304" pitchFamily="18" charset="0"/>
              </a:rPr>
              <a:t>y</a:t>
            </a:r>
            <a:r>
              <a:rPr lang="en-US" altLang="zh-CN" i="1" baseline="-25000" dirty="0" err="1">
                <a:latin typeface="Times New Roman" panose="02020603050405020304" pitchFamily="18" charset="0"/>
                <a:cs typeface="Times New Roman" panose="02020603050405020304" pitchFamily="18" charset="0"/>
              </a:rPr>
              <a:t>lr</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hx+n</a:t>
            </a:r>
            <a:r>
              <a:rPr lang="en-US" altLang="zh-CN" i="1" baseline="-25000" dirty="0" err="1">
                <a:latin typeface="Times New Roman" panose="02020603050405020304" pitchFamily="18" charset="0"/>
                <a:cs typeface="Times New Roman" panose="02020603050405020304" pitchFamily="18" charset="0"/>
              </a:rPr>
              <a:t>b</a:t>
            </a:r>
            <a:endParaRPr lang="zh-CN" altLang="en-US" i="1" baseline="-25000" dirty="0">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7697788" y="3609975"/>
            <a:ext cx="1195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y</a:t>
            </a:r>
            <a:r>
              <a:rPr lang="en-US" altLang="zh-CN" i="1" baseline="-25000" dirty="0">
                <a:latin typeface="Times New Roman" panose="02020603050405020304" pitchFamily="18" charset="0"/>
                <a:cs typeface="Times New Roman" panose="02020603050405020304" pitchFamily="18" charset="0"/>
              </a:rPr>
              <a:t>e</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gx+n</a:t>
            </a:r>
            <a:r>
              <a:rPr lang="en-US" altLang="zh-CN" i="1" baseline="-25000" dirty="0" err="1">
                <a:latin typeface="Times New Roman" panose="02020603050405020304" pitchFamily="18" charset="0"/>
                <a:cs typeface="Times New Roman" panose="02020603050405020304" pitchFamily="18" charset="0"/>
              </a:rPr>
              <a:t>e</a:t>
            </a:r>
            <a:endParaRPr lang="zh-CN" altLang="en-US" i="1" baseline="-25000" dirty="0">
              <a:latin typeface="Times New Roman" panose="02020603050405020304" pitchFamily="18" charset="0"/>
              <a:cs typeface="Times New Roman" panose="02020603050405020304" pitchFamily="18" charset="0"/>
            </a:endParaRPr>
          </a:p>
        </p:txBody>
      </p:sp>
      <p:sp>
        <p:nvSpPr>
          <p:cNvPr id="13" name="Text Box 8"/>
          <p:cNvSpPr txBox="1">
            <a:spLocks noChangeArrowheads="1"/>
          </p:cNvSpPr>
          <p:nvPr/>
        </p:nvSpPr>
        <p:spPr bwMode="auto">
          <a:xfrm>
            <a:off x="409575" y="2092325"/>
            <a:ext cx="155575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solidFill>
                  <a:srgbClr val="FF0000"/>
                </a:solidFill>
                <a:latin typeface="Times New Roman" panose="02020603050405020304" pitchFamily="18" charset="0"/>
                <a:cs typeface="Times New Roman" panose="02020603050405020304" pitchFamily="18" charset="0"/>
              </a:rPr>
              <a:t>Information signal</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 Box 8"/>
          <p:cNvSpPr txBox="1">
            <a:spLocks noChangeArrowheads="1"/>
          </p:cNvSpPr>
          <p:nvPr/>
        </p:nvSpPr>
        <p:spPr bwMode="auto">
          <a:xfrm>
            <a:off x="1389063" y="3313113"/>
            <a:ext cx="155416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solidFill>
                  <a:srgbClr val="FF0000"/>
                </a:solidFill>
                <a:latin typeface="Times New Roman" panose="02020603050405020304" pitchFamily="18" charset="0"/>
                <a:cs typeface="Times New Roman" panose="02020603050405020304" pitchFamily="18" charset="0"/>
              </a:rPr>
              <a:t>Beamforming</a:t>
            </a:r>
          </a:p>
          <a:p>
            <a:pPr algn="ctr" eaLnBrk="1" hangingPunct="1"/>
            <a:r>
              <a:rPr lang="en-US" altLang="zh-CN" sz="1400" b="1" dirty="0">
                <a:solidFill>
                  <a:srgbClr val="FF0000"/>
                </a:solidFill>
                <a:latin typeface="Times New Roman" panose="02020603050405020304" pitchFamily="18" charset="0"/>
                <a:cs typeface="Times New Roman" panose="02020603050405020304" pitchFamily="18" charset="0"/>
              </a:rPr>
              <a:t>vector</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 Box 8"/>
          <p:cNvSpPr txBox="1">
            <a:spLocks noChangeArrowheads="1"/>
          </p:cNvSpPr>
          <p:nvPr/>
        </p:nvSpPr>
        <p:spPr bwMode="auto">
          <a:xfrm>
            <a:off x="4540250" y="2590800"/>
            <a:ext cx="15557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solidFill>
                  <a:srgbClr val="FF0000"/>
                </a:solidFill>
                <a:latin typeface="Times New Roman" panose="02020603050405020304" pitchFamily="18" charset="0"/>
                <a:cs typeface="Times New Roman" panose="02020603050405020304" pitchFamily="18" charset="0"/>
              </a:rPr>
              <a:t>Transmitted signal</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4"/>
          <p:cNvSpPr txBox="1">
            <a:spLocks noChangeArrowheads="1"/>
          </p:cNvSpPr>
          <p:nvPr/>
        </p:nvSpPr>
        <p:spPr bwMode="auto">
          <a:xfrm>
            <a:off x="2916237" y="2501900"/>
            <a:ext cx="77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v</a:t>
            </a:r>
            <a:r>
              <a:rPr lang="en-US" altLang="zh-CN" dirty="0">
                <a:latin typeface="Times New Roman" panose="02020603050405020304" pitchFamily="18" charset="0"/>
                <a:cs typeface="Times New Roman" panose="02020603050405020304" pitchFamily="18" charset="0"/>
              </a:rPr>
              <a:t>s</a:t>
            </a:r>
            <a:endParaRPr lang="zh-CN" altLang="en-US" b="1" dirty="0">
              <a:latin typeface="Times New Roman" panose="02020603050405020304" pitchFamily="18" charset="0"/>
              <a:cs typeface="Times New Roman" panose="02020603050405020304" pitchFamily="18" charset="0"/>
            </a:endParaRPr>
          </a:p>
        </p:txBody>
      </p:sp>
      <p:sp>
        <p:nvSpPr>
          <p:cNvPr id="17" name="矩形 11"/>
          <p:cNvSpPr>
            <a:spLocks noChangeArrowheads="1"/>
          </p:cNvSpPr>
          <p:nvPr/>
        </p:nvSpPr>
        <p:spPr bwMode="auto">
          <a:xfrm>
            <a:off x="2986088" y="4114800"/>
            <a:ext cx="32416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dirty="0">
                <a:latin typeface="Times New Roman" panose="02020603050405020304" pitchFamily="18" charset="0"/>
              </a:rPr>
              <a:t>Fig.</a:t>
            </a:r>
            <a:r>
              <a:rPr lang="zh-CN" altLang="en-US" sz="1400" b="1" dirty="0">
                <a:latin typeface="Times New Roman" panose="02020603050405020304" pitchFamily="18" charset="0"/>
              </a:rPr>
              <a:t>1</a:t>
            </a:r>
            <a:r>
              <a:rPr lang="en-US" altLang="zh-CN" sz="1400" b="1" dirty="0">
                <a:latin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MISO Wiretap System Model </a:t>
            </a:r>
            <a:endParaRPr lang="zh-CN" altLang="en-US" sz="1400" b="1" dirty="0">
              <a:latin typeface="Times New Roman" panose="02020603050405020304" pitchFamily="18" charset="0"/>
            </a:endParaRPr>
          </a:p>
        </p:txBody>
      </p:sp>
      <p:sp>
        <p:nvSpPr>
          <p:cNvPr id="18" name="矩形 11"/>
          <p:cNvSpPr>
            <a:spLocks noChangeArrowheads="1"/>
          </p:cNvSpPr>
          <p:nvPr/>
        </p:nvSpPr>
        <p:spPr bwMode="auto">
          <a:xfrm>
            <a:off x="825500" y="4386263"/>
            <a:ext cx="32416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t>Achievable secrecy rate is given by</a:t>
            </a:r>
            <a:endParaRPr lang="zh-CN" altLang="en-US" sz="1600" b="1" dirty="0"/>
          </a:p>
        </p:txBody>
      </p:sp>
      <p:graphicFrame>
        <p:nvGraphicFramePr>
          <p:cNvPr id="19" name="Object 16"/>
          <p:cNvGraphicFramePr>
            <a:graphicFrameLocks noChangeAspect="1"/>
          </p:cNvGraphicFramePr>
          <p:nvPr>
            <p:extLst>
              <p:ext uri="{D42A27DB-BD31-4B8C-83A1-F6EECF244321}">
                <p14:modId xmlns:p14="http://schemas.microsoft.com/office/powerpoint/2010/main" val="2759384671"/>
              </p:ext>
            </p:extLst>
          </p:nvPr>
        </p:nvGraphicFramePr>
        <p:xfrm>
          <a:off x="3806825" y="4648200"/>
          <a:ext cx="1395413" cy="411163"/>
        </p:xfrm>
        <a:graphic>
          <a:graphicData uri="http://schemas.openxmlformats.org/presentationml/2006/ole">
            <mc:AlternateContent xmlns:mc="http://schemas.openxmlformats.org/markup-compatibility/2006">
              <mc:Choice xmlns:v="urn:schemas-microsoft-com:vml" Requires="v">
                <p:oleObj spid="_x0000_s16757" r:id="rId6" imgW="776047" imgH="228998" progId="Equation.DSMT4">
                  <p:embed/>
                </p:oleObj>
              </mc:Choice>
              <mc:Fallback>
                <p:oleObj r:id="rId6" imgW="776047" imgH="228998" progId="Equation.DSMT4">
                  <p:embed/>
                  <p:pic>
                    <p:nvPicPr>
                      <p:cNvPr id="5133"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825" y="4648200"/>
                        <a:ext cx="13954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7"/>
          <p:cNvGraphicFramePr>
            <a:graphicFrameLocks noChangeAspect="1"/>
          </p:cNvGraphicFramePr>
          <p:nvPr>
            <p:extLst>
              <p:ext uri="{D42A27DB-BD31-4B8C-83A1-F6EECF244321}">
                <p14:modId xmlns:p14="http://schemas.microsoft.com/office/powerpoint/2010/main" val="1475781775"/>
              </p:ext>
            </p:extLst>
          </p:nvPr>
        </p:nvGraphicFramePr>
        <p:xfrm>
          <a:off x="2557463" y="5029200"/>
          <a:ext cx="4370387" cy="771525"/>
        </p:xfrm>
        <a:graphic>
          <a:graphicData uri="http://schemas.openxmlformats.org/presentationml/2006/ole">
            <mc:AlternateContent xmlns:mc="http://schemas.openxmlformats.org/markup-compatibility/2006">
              <mc:Choice xmlns:v="urn:schemas-microsoft-com:vml" Requires="v">
                <p:oleObj spid="_x0000_s16758" r:id="rId8" imgW="2730500" imgH="482600" progId="Equation.DSMT4">
                  <p:embed/>
                </p:oleObj>
              </mc:Choice>
              <mc:Fallback>
                <p:oleObj r:id="rId8" imgW="2730500" imgH="482600" progId="Equation.DSMT4">
                  <p:embed/>
                  <p:pic>
                    <p:nvPicPr>
                      <p:cNvPr id="5134"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7463" y="5029200"/>
                        <a:ext cx="43703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18"/>
          <p:cNvGraphicFramePr>
            <a:graphicFrameLocks noChangeAspect="1"/>
          </p:cNvGraphicFramePr>
          <p:nvPr>
            <p:extLst>
              <p:ext uri="{D42A27DB-BD31-4B8C-83A1-F6EECF244321}">
                <p14:modId xmlns:p14="http://schemas.microsoft.com/office/powerpoint/2010/main" val="2773509305"/>
              </p:ext>
            </p:extLst>
          </p:nvPr>
        </p:nvGraphicFramePr>
        <p:xfrm>
          <a:off x="6056313" y="4572000"/>
          <a:ext cx="1320800" cy="446088"/>
        </p:xfrm>
        <a:graphic>
          <a:graphicData uri="http://schemas.openxmlformats.org/presentationml/2006/ole">
            <mc:AlternateContent xmlns:mc="http://schemas.openxmlformats.org/markup-compatibility/2006">
              <mc:Choice xmlns:v="urn:schemas-microsoft-com:vml" Requires="v">
                <p:oleObj spid="_x0000_s16759" r:id="rId10" imgW="826936" imgH="279886" progId="Equation.DSMT4">
                  <p:embed/>
                </p:oleObj>
              </mc:Choice>
              <mc:Fallback>
                <p:oleObj r:id="rId10" imgW="826936" imgH="279886" progId="Equation.DSMT4">
                  <p:embed/>
                  <p:pic>
                    <p:nvPicPr>
                      <p:cNvPr id="5135"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6313" y="4572000"/>
                        <a:ext cx="1320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矩形 11"/>
          <p:cNvSpPr>
            <a:spLocks noChangeArrowheads="1"/>
          </p:cNvSpPr>
          <p:nvPr/>
        </p:nvSpPr>
        <p:spPr bwMode="auto">
          <a:xfrm>
            <a:off x="838200" y="5867400"/>
            <a:ext cx="756285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t>The maximization of </a:t>
            </a:r>
            <a:r>
              <a:rPr lang="en-US" altLang="zh-CN" sz="1600" b="1" dirty="0" err="1"/>
              <a:t>C</a:t>
            </a:r>
            <a:r>
              <a:rPr lang="en-US" altLang="zh-CN" sz="1600" b="1" baseline="-25000" dirty="0" err="1"/>
              <a:t>b</a:t>
            </a:r>
            <a:r>
              <a:rPr lang="en-US" altLang="zh-CN" sz="1600" b="1" dirty="0"/>
              <a:t> admits closed-form expressions. </a:t>
            </a:r>
            <a:endParaRPr lang="zh-CN" altLang="en-US" sz="1600" b="1" dirty="0"/>
          </a:p>
        </p:txBody>
      </p:sp>
    </p:spTree>
    <p:extLst>
      <p:ext uri="{BB962C8B-B14F-4D97-AF65-F5344CB8AC3E}">
        <p14:creationId xmlns:p14="http://schemas.microsoft.com/office/powerpoint/2010/main" val="1093770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5"/>
          <p:cNvSpPr>
            <a:spLocks noGrp="1"/>
          </p:cNvSpPr>
          <p:nvPr>
            <p:ph type="title" idx="4294967295"/>
          </p:nvPr>
        </p:nvSpPr>
        <p:spPr>
          <a:xfrm>
            <a:off x="381000" y="810441"/>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anose="02020603050405020304" pitchFamily="18" charset="0"/>
                <a:ea typeface="宋体" panose="02010600030101010101" pitchFamily="2" charset="-122"/>
              </a:rPr>
              <a:t>Background</a:t>
            </a:r>
            <a:endParaRPr lang="en-US" altLang="zh-CN" sz="2800" b="1" dirty="0" smtClean="0">
              <a:solidFill>
                <a:srgbClr val="FFFF00"/>
              </a:solidFill>
              <a:ea typeface="宋体" panose="02010600030101010101" pitchFamily="2" charset="-122"/>
            </a:endParaRPr>
          </a:p>
        </p:txBody>
      </p:sp>
      <p:sp>
        <p:nvSpPr>
          <p:cNvPr id="4" name="Content Placeholder 8"/>
          <p:cNvSpPr>
            <a:spLocks noGrp="1" noChangeArrowheads="1"/>
          </p:cNvSpPr>
          <p:nvPr/>
        </p:nvSpPr>
        <p:spPr bwMode="auto">
          <a:xfrm>
            <a:off x="250825" y="1447800"/>
            <a:ext cx="864235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80000"/>
              </a:lnSpc>
              <a:spcBef>
                <a:spcPct val="20000"/>
              </a:spcBef>
              <a:buFont typeface="Arial" panose="020B0604020202020204" pitchFamily="34" charset="0"/>
              <a:buChar char="•"/>
            </a:pPr>
            <a:r>
              <a:rPr lang="en-US" altLang="zh-CN" dirty="0">
                <a:latin typeface="Verdana" panose="020B0604030504040204" pitchFamily="34" charset="0"/>
              </a:rPr>
              <a:t>A brief review of </a:t>
            </a:r>
            <a:r>
              <a:rPr lang="zh-CN" altLang="en-US" dirty="0">
                <a:latin typeface="Verdana" panose="020B0604030504040204" pitchFamily="34" charset="0"/>
              </a:rPr>
              <a:t>PHY security </a:t>
            </a:r>
            <a:r>
              <a:rPr lang="en-US" altLang="zh-CN" dirty="0" smtClean="0">
                <a:latin typeface="Verdana" panose="020B0604030504040204" pitchFamily="34" charset="0"/>
              </a:rPr>
              <a:t>(AN-aided</a:t>
            </a:r>
            <a:r>
              <a:rPr lang="en-US" altLang="zh-CN" dirty="0">
                <a:latin typeface="Verdana" panose="020B0604030504040204" pitchFamily="34" charset="0"/>
              </a:rPr>
              <a:t>)</a:t>
            </a:r>
            <a:endParaRPr lang="zh-CN" altLang="en-US" dirty="0">
              <a:latin typeface="Verdana" panose="020B0604030504040204" pitchFamily="34" charset="0"/>
            </a:endParaRPr>
          </a:p>
          <a:p>
            <a:pPr algn="just" eaLnBrk="1" hangingPunct="1">
              <a:lnSpc>
                <a:spcPct val="80000"/>
              </a:lnSpc>
              <a:spcBef>
                <a:spcPct val="20000"/>
              </a:spcBef>
              <a:buFont typeface="Arial" panose="020B0604020202020204" pitchFamily="34" charset="0"/>
              <a:buChar char="•"/>
            </a:pPr>
            <a:endParaRPr lang="zh-CN" altLang="en-US" dirty="0">
              <a:latin typeface="Verdana" panose="020B060403050404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446" y="1752600"/>
            <a:ext cx="5634037" cy="364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6"/>
          <p:cNvSpPr txBox="1">
            <a:spLocks noChangeArrowheads="1"/>
          </p:cNvSpPr>
          <p:nvPr/>
        </p:nvSpPr>
        <p:spPr bwMode="auto">
          <a:xfrm>
            <a:off x="5486400" y="2664618"/>
            <a:ext cx="2930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FF0000"/>
                </a:solidFill>
              </a:rPr>
              <a:t>Bob’s channel nulls out the artificial noise.</a:t>
            </a:r>
            <a:endParaRPr lang="zh-CN" altLang="en-US" sz="1600" i="1" baseline="-25000" dirty="0">
              <a:solidFill>
                <a:srgbClr val="FF0000"/>
              </a:solidFill>
            </a:endParaRPr>
          </a:p>
        </p:txBody>
      </p:sp>
      <p:sp>
        <p:nvSpPr>
          <p:cNvPr id="8" name="矩形 11"/>
          <p:cNvSpPr>
            <a:spLocks noChangeArrowheads="1"/>
          </p:cNvSpPr>
          <p:nvPr/>
        </p:nvSpPr>
        <p:spPr bwMode="auto">
          <a:xfrm>
            <a:off x="2268538" y="5486400"/>
            <a:ext cx="4824412"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dirty="0">
                <a:latin typeface="Times New Roman" panose="02020603050405020304" pitchFamily="18" charset="0"/>
              </a:rPr>
              <a:t>Fig.2. </a:t>
            </a:r>
            <a:r>
              <a:rPr lang="en-US" altLang="zh-CN" sz="1400" b="1" dirty="0">
                <a:latin typeface="Times New Roman" panose="02020603050405020304" pitchFamily="18" charset="0"/>
                <a:cs typeface="Times New Roman" panose="02020603050405020304" pitchFamily="18" charset="0"/>
              </a:rPr>
              <a:t>The idea of AN-aided transmit beamforming</a:t>
            </a:r>
            <a:r>
              <a:rPr lang="en-US" altLang="zh-CN" sz="1400" b="1" baseline="30000" dirty="0">
                <a:latin typeface="Times New Roman" panose="02020603050405020304" pitchFamily="18" charset="0"/>
                <a:cs typeface="Times New Roman" panose="02020603050405020304" pitchFamily="18" charset="0"/>
              </a:rPr>
              <a:t>[1]</a:t>
            </a:r>
            <a:endParaRPr lang="zh-CN" altLang="en-US" sz="1400" b="1" baseline="30000" dirty="0">
              <a:latin typeface="Times New Roman" panose="02020603050405020304" pitchFamily="18" charset="0"/>
            </a:endParaRPr>
          </a:p>
        </p:txBody>
      </p:sp>
      <p:sp>
        <p:nvSpPr>
          <p:cNvPr id="9" name="矩形 8"/>
          <p:cNvSpPr>
            <a:spLocks noChangeArrowheads="1"/>
          </p:cNvSpPr>
          <p:nvPr/>
        </p:nvSpPr>
        <p:spPr bwMode="auto">
          <a:xfrm>
            <a:off x="179388" y="5791200"/>
            <a:ext cx="878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t>[1]W.-C. Liao, T.-H. Chang, W.-K. Ma and C.-Y. Chi, “</a:t>
            </a:r>
            <a:r>
              <a:rPr lang="en-US" altLang="zh-CN" sz="1400" dirty="0" err="1"/>
              <a:t>QoS</a:t>
            </a:r>
            <a:r>
              <a:rPr lang="en-US" altLang="zh-CN" sz="1400" dirty="0"/>
              <a:t>-based transmit beamforming in the presence of eavesdroppers: an optimized artificial-noise-aided approach”, </a:t>
            </a:r>
            <a:r>
              <a:rPr lang="en-US" altLang="zh-CN" sz="1400" i="1" dirty="0"/>
              <a:t>IEEE Trans. Signal Process., vol. 59, no. 3, pp. 1202-1216</a:t>
            </a:r>
            <a:r>
              <a:rPr lang="en-US" altLang="zh-CN" sz="1400" dirty="0"/>
              <a:t>, Mar., 2011</a:t>
            </a:r>
          </a:p>
        </p:txBody>
      </p:sp>
    </p:spTree>
    <p:extLst>
      <p:ext uri="{BB962C8B-B14F-4D97-AF65-F5344CB8AC3E}">
        <p14:creationId xmlns:p14="http://schemas.microsoft.com/office/powerpoint/2010/main" val="170216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Content Placeholder 8"/>
          <p:cNvSpPr>
            <a:spLocks noGrp="1" noChangeArrowheads="1"/>
          </p:cNvSpPr>
          <p:nvPr/>
        </p:nvSpPr>
        <p:spPr bwMode="auto">
          <a:xfrm>
            <a:off x="250825" y="1404937"/>
            <a:ext cx="864235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80000"/>
              </a:lnSpc>
              <a:spcBef>
                <a:spcPct val="20000"/>
              </a:spcBef>
              <a:buFont typeface="Arial" panose="020B0604020202020204" pitchFamily="34" charset="0"/>
              <a:buChar char="•"/>
            </a:pPr>
            <a:r>
              <a:rPr lang="en-US" altLang="zh-CN" dirty="0">
                <a:latin typeface="Verdana" panose="020B0604030504040204" pitchFamily="34" charset="0"/>
              </a:rPr>
              <a:t>A brief review of </a:t>
            </a:r>
            <a:r>
              <a:rPr lang="zh-CN" altLang="en-US" dirty="0">
                <a:latin typeface="Verdana" panose="020B0604030504040204" pitchFamily="34" charset="0"/>
              </a:rPr>
              <a:t>PHY </a:t>
            </a:r>
            <a:r>
              <a:rPr lang="en-US" altLang="zh-CN">
                <a:latin typeface="Verdana" panose="020B0604030504040204" pitchFamily="34" charset="0"/>
              </a:rPr>
              <a:t>multicasting </a:t>
            </a:r>
            <a:r>
              <a:rPr lang="en-US" altLang="zh-CN" smtClean="0">
                <a:latin typeface="Verdana" panose="020B0604030504040204" pitchFamily="34" charset="0"/>
              </a:rPr>
              <a:t>(perfect </a:t>
            </a:r>
            <a:r>
              <a:rPr lang="en-US" altLang="zh-CN" dirty="0">
                <a:latin typeface="Verdana" panose="020B0604030504040204" pitchFamily="34" charset="0"/>
              </a:rPr>
              <a:t>CSI)</a:t>
            </a:r>
            <a:endParaRPr lang="zh-CN" altLang="en-US" dirty="0">
              <a:latin typeface="Verdana" panose="020B0604030504040204" pitchFamily="34" charset="0"/>
            </a:endParaRPr>
          </a:p>
          <a:p>
            <a:pPr algn="just" eaLnBrk="1" hangingPunct="1">
              <a:lnSpc>
                <a:spcPct val="80000"/>
              </a:lnSpc>
              <a:spcBef>
                <a:spcPct val="20000"/>
              </a:spcBef>
              <a:buFont typeface="Arial" panose="020B0604020202020204" pitchFamily="34" charset="0"/>
              <a:buChar char="•"/>
            </a:pPr>
            <a:endParaRPr lang="zh-CN" altLang="en-US" dirty="0">
              <a:latin typeface="Verdana" panose="020B0604030504040204" pitchFamily="34" charset="0"/>
            </a:endParaRPr>
          </a:p>
        </p:txBody>
      </p:sp>
      <p:sp>
        <p:nvSpPr>
          <p:cNvPr id="4" name="Title 5"/>
          <p:cNvSpPr>
            <a:spLocks noGrp="1"/>
          </p:cNvSpPr>
          <p:nvPr>
            <p:ph type="title" idx="4294967295"/>
          </p:nvPr>
        </p:nvSpPr>
        <p:spPr>
          <a:xfrm>
            <a:off x="381000" y="810441"/>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anose="02020603050405020304" pitchFamily="18" charset="0"/>
                <a:ea typeface="宋体" panose="02010600030101010101" pitchFamily="2" charset="-122"/>
              </a:rPr>
              <a:t>Background</a:t>
            </a:r>
            <a:endParaRPr lang="en-US" altLang="zh-CN" sz="2800" b="1" dirty="0" smtClean="0">
              <a:solidFill>
                <a:srgbClr val="FFFF00"/>
              </a:solidFill>
              <a:ea typeface="宋体" panose="02010600030101010101" pitchFamily="2" charset="-122"/>
            </a:endParaRPr>
          </a:p>
        </p:txBody>
      </p:sp>
      <p:grpSp>
        <p:nvGrpSpPr>
          <p:cNvPr id="6" name="组合 19"/>
          <p:cNvGrpSpPr>
            <a:grpSpLocks/>
          </p:cNvGrpSpPr>
          <p:nvPr/>
        </p:nvGrpSpPr>
        <p:grpSpPr bwMode="auto">
          <a:xfrm>
            <a:off x="1676400" y="1752600"/>
            <a:ext cx="5791200" cy="3571875"/>
            <a:chOff x="0" y="0"/>
            <a:chExt cx="5791200" cy="3571875"/>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912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4351040" y="0"/>
              <a:ext cx="144016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 name="TextBox 9"/>
            <p:cNvSpPr txBox="1">
              <a:spLocks noChangeArrowheads="1"/>
            </p:cNvSpPr>
            <p:nvPr/>
          </p:nvSpPr>
          <p:spPr bwMode="auto">
            <a:xfrm>
              <a:off x="3218388" y="1008112"/>
              <a:ext cx="48458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h</a:t>
              </a:r>
              <a:r>
                <a:rPr lang="en-US" altLang="zh-CN" baseline="-25000">
                  <a:latin typeface="Times New Roman" panose="02020603050405020304" pitchFamily="18" charset="0"/>
                  <a:cs typeface="Times New Roman" panose="02020603050405020304" pitchFamily="18" charset="0"/>
                </a:rPr>
                <a:t>1</a:t>
              </a:r>
              <a:endParaRPr lang="zh-CN" altLang="en-US" baseline="-25000">
                <a:latin typeface="Times New Roman" panose="02020603050405020304" pitchFamily="18" charset="0"/>
                <a:cs typeface="Times New Roman" panose="02020603050405020304" pitchFamily="18" charset="0"/>
              </a:endParaRPr>
            </a:p>
          </p:txBody>
        </p:sp>
        <p:sp>
          <p:nvSpPr>
            <p:cNvPr id="10" name="TextBox 23"/>
            <p:cNvSpPr txBox="1">
              <a:spLocks noChangeArrowheads="1"/>
            </p:cNvSpPr>
            <p:nvPr/>
          </p:nvSpPr>
          <p:spPr bwMode="auto">
            <a:xfrm>
              <a:off x="3342928" y="2078940"/>
              <a:ext cx="48458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h</a:t>
              </a:r>
              <a:r>
                <a:rPr lang="en-US" altLang="zh-CN" i="1" baseline="-25000">
                  <a:latin typeface="Times New Roman" panose="02020603050405020304" pitchFamily="18" charset="0"/>
                  <a:cs typeface="Times New Roman" panose="02020603050405020304" pitchFamily="18" charset="0"/>
                </a:rPr>
                <a:t>k</a:t>
              </a:r>
              <a:endParaRPr lang="zh-CN" altLang="en-US" i="1" baseline="-25000">
                <a:latin typeface="Times New Roman" panose="02020603050405020304" pitchFamily="18" charset="0"/>
                <a:cs typeface="Times New Roman" panose="02020603050405020304" pitchFamily="18" charset="0"/>
              </a:endParaRPr>
            </a:p>
          </p:txBody>
        </p:sp>
      </p:grpSp>
      <p:sp>
        <p:nvSpPr>
          <p:cNvPr id="11" name="TextBox 25"/>
          <p:cNvSpPr txBox="1">
            <a:spLocks noChangeArrowheads="1"/>
          </p:cNvSpPr>
          <p:nvPr/>
        </p:nvSpPr>
        <p:spPr bwMode="auto">
          <a:xfrm>
            <a:off x="7239000" y="26670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y</a:t>
            </a:r>
            <a:r>
              <a:rPr lang="en-US" altLang="zh-CN"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cs typeface="Times New Roman" panose="02020603050405020304" pitchFamily="18" charset="0"/>
              </a:rPr>
              <a:t>=h</a:t>
            </a:r>
            <a:r>
              <a:rPr lang="en-US" altLang="zh-CN"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cs typeface="Times New Roman" panose="02020603050405020304" pitchFamily="18" charset="0"/>
              </a:rPr>
              <a:t>Fs+n</a:t>
            </a:r>
            <a:r>
              <a:rPr lang="en-US" altLang="zh-CN" baseline="-25000" dirty="0">
                <a:latin typeface="Times New Roman" panose="02020603050405020304" pitchFamily="18" charset="0"/>
                <a:cs typeface="Times New Roman" panose="02020603050405020304" pitchFamily="18" charset="0"/>
              </a:rPr>
              <a:t>1</a:t>
            </a:r>
            <a:endParaRPr lang="zh-CN" altLang="en-US" baseline="-25000" dirty="0">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7262446" y="3922712"/>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err="1">
                <a:latin typeface="Times New Roman" panose="02020603050405020304" pitchFamily="18" charset="0"/>
                <a:cs typeface="Times New Roman" panose="02020603050405020304" pitchFamily="18" charset="0"/>
              </a:rPr>
              <a:t>y</a:t>
            </a:r>
            <a:r>
              <a:rPr lang="en-US" altLang="zh-CN" baseline="-25000" dirty="0" err="1">
                <a:latin typeface="Times New Roman" panose="02020603050405020304" pitchFamily="18" charset="0"/>
                <a:cs typeface="Times New Roman" panose="02020603050405020304" pitchFamily="18" charset="0"/>
              </a:rPr>
              <a:t>K</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h</a:t>
            </a:r>
            <a:r>
              <a:rPr lang="en-US" altLang="zh-CN" baseline="-25000" dirty="0" err="1">
                <a:latin typeface="Times New Roman" panose="02020603050405020304" pitchFamily="18" charset="0"/>
                <a:cs typeface="Times New Roman" panose="02020603050405020304" pitchFamily="18" charset="0"/>
              </a:rPr>
              <a:t>K</a:t>
            </a:r>
            <a:r>
              <a:rPr lang="en-US" altLang="zh-CN" b="1" dirty="0" err="1">
                <a:latin typeface="Times New Roman" panose="02020603050405020304" pitchFamily="18" charset="0"/>
                <a:cs typeface="Times New Roman" panose="02020603050405020304" pitchFamily="18" charset="0"/>
              </a:rPr>
              <a:t>Fs+n</a:t>
            </a:r>
            <a:r>
              <a:rPr lang="en-US" altLang="zh-CN" baseline="-25000" dirty="0" err="1">
                <a:latin typeface="Times New Roman" panose="02020603050405020304" pitchFamily="18" charset="0"/>
                <a:cs typeface="Times New Roman" panose="02020603050405020304" pitchFamily="18" charset="0"/>
              </a:rPr>
              <a:t>K</a:t>
            </a:r>
            <a:endParaRPr lang="zh-CN" altLang="en-US" baseline="-25000" dirty="0">
              <a:latin typeface="Times New Roman" panose="02020603050405020304" pitchFamily="18" charset="0"/>
              <a:cs typeface="Times New Roman" panose="02020603050405020304" pitchFamily="18" charset="0"/>
            </a:endParaRPr>
          </a:p>
        </p:txBody>
      </p:sp>
      <p:sp>
        <p:nvSpPr>
          <p:cNvPr id="13" name="椭圆 1"/>
          <p:cNvSpPr>
            <a:spLocks noChangeArrowheads="1"/>
          </p:cNvSpPr>
          <p:nvPr/>
        </p:nvSpPr>
        <p:spPr bwMode="auto">
          <a:xfrm>
            <a:off x="3886200" y="4200872"/>
            <a:ext cx="431800" cy="431800"/>
          </a:xfrm>
          <a:prstGeom prst="ellipse">
            <a:avLst/>
          </a:prstGeom>
          <a:solidFill>
            <a:schemeClr val="accent1">
              <a:alpha val="0"/>
            </a:schemeClr>
          </a:solidFill>
          <a:ln w="9525">
            <a:solidFill>
              <a:srgbClr val="FF0000"/>
            </a:solidFill>
            <a:round/>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4" name="矩形 20"/>
          <p:cNvSpPr>
            <a:spLocks noChangeArrowheads="1"/>
          </p:cNvSpPr>
          <p:nvPr/>
        </p:nvSpPr>
        <p:spPr bwMode="auto">
          <a:xfrm>
            <a:off x="1676400" y="4689475"/>
            <a:ext cx="252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FF0000"/>
                </a:solidFill>
              </a:rPr>
              <a:t>transmitted symbol vector</a:t>
            </a:r>
            <a:endParaRPr lang="zh-CN" altLang="en-US" sz="1600" b="1" dirty="0">
              <a:solidFill>
                <a:srgbClr val="FF0000"/>
              </a:solidFill>
            </a:endParaRPr>
          </a:p>
        </p:txBody>
      </p:sp>
      <p:sp>
        <p:nvSpPr>
          <p:cNvPr id="15" name="矩形 11"/>
          <p:cNvSpPr>
            <a:spLocks noChangeArrowheads="1"/>
          </p:cNvSpPr>
          <p:nvPr/>
        </p:nvSpPr>
        <p:spPr bwMode="auto">
          <a:xfrm>
            <a:off x="2971800" y="5334000"/>
            <a:ext cx="367188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dirty="0">
                <a:latin typeface="Times New Roman" panose="02020603050405020304" pitchFamily="18" charset="0"/>
              </a:rPr>
              <a:t>Fig.3. </a:t>
            </a:r>
            <a:r>
              <a:rPr lang="en-US" altLang="zh-CN" sz="1400" b="1" dirty="0">
                <a:latin typeface="Times New Roman" panose="02020603050405020304" pitchFamily="18" charset="0"/>
                <a:cs typeface="Times New Roman" panose="02020603050405020304" pitchFamily="18" charset="0"/>
              </a:rPr>
              <a:t>MISO Multicasting System Model</a:t>
            </a:r>
            <a:r>
              <a:rPr lang="en-US" altLang="zh-CN" sz="1400" b="1" baseline="30000" dirty="0">
                <a:latin typeface="Times New Roman" panose="02020603050405020304" pitchFamily="18" charset="0"/>
                <a:cs typeface="Times New Roman" panose="02020603050405020304" pitchFamily="18" charset="0"/>
              </a:rPr>
              <a:t>[2]</a:t>
            </a:r>
            <a:r>
              <a:rPr lang="en-US" altLang="zh-CN" sz="1400" b="1" dirty="0">
                <a:latin typeface="Times New Roman" panose="02020603050405020304" pitchFamily="18" charset="0"/>
                <a:cs typeface="Times New Roman" panose="02020603050405020304" pitchFamily="18" charset="0"/>
              </a:rPr>
              <a:t> </a:t>
            </a:r>
            <a:endParaRPr lang="zh-CN" altLang="en-US" sz="1400" b="1" dirty="0">
              <a:latin typeface="Times New Roman" panose="02020603050405020304" pitchFamily="18" charset="0"/>
            </a:endParaRPr>
          </a:p>
        </p:txBody>
      </p:sp>
      <p:sp>
        <p:nvSpPr>
          <p:cNvPr id="16" name="矩形 21"/>
          <p:cNvSpPr>
            <a:spLocks noChangeArrowheads="1"/>
          </p:cNvSpPr>
          <p:nvPr/>
        </p:nvSpPr>
        <p:spPr bwMode="auto">
          <a:xfrm>
            <a:off x="392112" y="5715000"/>
            <a:ext cx="8751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t>[2]I. H. Kim, D. J. Love, and S. Y. Park, “Optimal and successive approaches to signal design for multiple antenna physical layer multicasting,” </a:t>
            </a:r>
            <a:r>
              <a:rPr lang="en-US" altLang="zh-CN" sz="1400" i="1" dirty="0"/>
              <a:t>IEEE Trans. </a:t>
            </a:r>
            <a:r>
              <a:rPr lang="en-US" altLang="zh-CN" sz="1400" i="1" dirty="0" err="1"/>
              <a:t>Commun</a:t>
            </a:r>
            <a:r>
              <a:rPr lang="en-US" altLang="zh-CN" sz="1400" i="1" dirty="0"/>
              <a:t>.</a:t>
            </a:r>
            <a:r>
              <a:rPr lang="en-US" altLang="zh-CN" sz="1400" dirty="0"/>
              <a:t>, vol. 59, no. 8, pp. 2316–2327, 2011.</a:t>
            </a:r>
            <a:endParaRPr lang="zh-CN" altLang="en-US" sz="1400" dirty="0"/>
          </a:p>
        </p:txBody>
      </p:sp>
    </p:spTree>
    <p:extLst>
      <p:ext uri="{BB962C8B-B14F-4D97-AF65-F5344CB8AC3E}">
        <p14:creationId xmlns:p14="http://schemas.microsoft.com/office/powerpoint/2010/main" val="290176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Content Placeholder 8"/>
          <p:cNvSpPr>
            <a:spLocks noGrp="1" noChangeArrowheads="1"/>
          </p:cNvSpPr>
          <p:nvPr/>
        </p:nvSpPr>
        <p:spPr bwMode="auto">
          <a:xfrm>
            <a:off x="250825" y="1371600"/>
            <a:ext cx="864235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80000"/>
              </a:lnSpc>
              <a:spcBef>
                <a:spcPct val="20000"/>
              </a:spcBef>
              <a:buFont typeface="Arial" panose="020B0604020202020204" pitchFamily="34" charset="0"/>
              <a:buChar char="•"/>
            </a:pPr>
            <a:r>
              <a:rPr lang="en-US" altLang="zh-CN" dirty="0">
                <a:latin typeface="Verdana" panose="020B0604030504040204" pitchFamily="34" charset="0"/>
              </a:rPr>
              <a:t>A brief review of </a:t>
            </a:r>
            <a:r>
              <a:rPr lang="zh-CN" altLang="en-US" dirty="0">
                <a:latin typeface="Verdana" panose="020B0604030504040204" pitchFamily="34" charset="0"/>
              </a:rPr>
              <a:t>PHY </a:t>
            </a:r>
            <a:r>
              <a:rPr lang="en-US" altLang="zh-CN" dirty="0">
                <a:latin typeface="Verdana" panose="020B0604030504040204" pitchFamily="34" charset="0"/>
              </a:rPr>
              <a:t>multicasting</a:t>
            </a:r>
            <a:endParaRPr lang="zh-CN" altLang="en-US" dirty="0">
              <a:latin typeface="Verdana" panose="020B0604030504040204" pitchFamily="34" charset="0"/>
            </a:endParaRPr>
          </a:p>
          <a:p>
            <a:pPr algn="just" eaLnBrk="1" hangingPunct="1">
              <a:lnSpc>
                <a:spcPct val="80000"/>
              </a:lnSpc>
              <a:spcBef>
                <a:spcPct val="20000"/>
              </a:spcBef>
              <a:buFont typeface="Arial" panose="020B0604020202020204" pitchFamily="34" charset="0"/>
              <a:buChar char="•"/>
            </a:pPr>
            <a:endParaRPr lang="zh-CN" altLang="en-US" dirty="0">
              <a:latin typeface="Verdana" panose="020B0604030504040204" pitchFamily="34" charset="0"/>
            </a:endParaRPr>
          </a:p>
        </p:txBody>
      </p:sp>
      <p:sp>
        <p:nvSpPr>
          <p:cNvPr id="4" name="Title 5"/>
          <p:cNvSpPr>
            <a:spLocks noGrp="1"/>
          </p:cNvSpPr>
          <p:nvPr>
            <p:ph type="title" idx="4294967295"/>
          </p:nvPr>
        </p:nvSpPr>
        <p:spPr>
          <a:xfrm>
            <a:off x="381000" y="810441"/>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anose="02020603050405020304" pitchFamily="18" charset="0"/>
                <a:ea typeface="宋体" panose="02010600030101010101" pitchFamily="2" charset="-122"/>
              </a:rPr>
              <a:t>Background</a:t>
            </a:r>
            <a:endParaRPr lang="en-US" altLang="zh-CN" sz="2800" b="1" dirty="0" smtClean="0">
              <a:solidFill>
                <a:srgbClr val="FFFF00"/>
              </a:solidFill>
              <a:ea typeface="宋体" panose="02010600030101010101" pitchFamily="2" charset="-122"/>
            </a:endParaRPr>
          </a:p>
        </p:txBody>
      </p:sp>
      <p:sp>
        <p:nvSpPr>
          <p:cNvPr id="6" name="矩形 20"/>
          <p:cNvSpPr>
            <a:spLocks noChangeArrowheads="1"/>
          </p:cNvSpPr>
          <p:nvPr/>
        </p:nvSpPr>
        <p:spPr bwMode="auto">
          <a:xfrm>
            <a:off x="323850" y="1773238"/>
            <a:ext cx="489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t>Achievable rate of multicasting system is given by</a:t>
            </a:r>
            <a:endParaRPr lang="zh-CN" altLang="en-US" b="1" dirty="0"/>
          </a:p>
        </p:txBody>
      </p:sp>
      <p:graphicFrame>
        <p:nvGraphicFramePr>
          <p:cNvPr id="7" name="Object 6"/>
          <p:cNvGraphicFramePr>
            <a:graphicFrameLocks noChangeAspect="1"/>
          </p:cNvGraphicFramePr>
          <p:nvPr/>
        </p:nvGraphicFramePr>
        <p:xfrm>
          <a:off x="3022600" y="2276475"/>
          <a:ext cx="2722563" cy="771525"/>
        </p:xfrm>
        <a:graphic>
          <a:graphicData uri="http://schemas.openxmlformats.org/presentationml/2006/ole">
            <mc:AlternateContent xmlns:mc="http://schemas.openxmlformats.org/markup-compatibility/2006">
              <mc:Choice xmlns:v="urn:schemas-microsoft-com:vml" Requires="v">
                <p:oleObj spid="_x0000_s17730" r:id="rId4" imgW="1702539" imgH="482810" progId="Equation.DSMT4">
                  <p:embed/>
                </p:oleObj>
              </mc:Choice>
              <mc:Fallback>
                <p:oleObj r:id="rId4" imgW="1702539" imgH="482810" progId="Equation.DSMT4">
                  <p:embed/>
                  <p:pic>
                    <p:nvPicPr>
                      <p:cNvPr id="81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2276475"/>
                        <a:ext cx="27225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300788" y="2492375"/>
          <a:ext cx="1381125" cy="385763"/>
        </p:xfrm>
        <a:graphic>
          <a:graphicData uri="http://schemas.openxmlformats.org/presentationml/2006/ole">
            <mc:AlternateContent xmlns:mc="http://schemas.openxmlformats.org/markup-compatibility/2006">
              <mc:Choice xmlns:v="urn:schemas-microsoft-com:vml" Requires="v">
                <p:oleObj spid="_x0000_s17731" r:id="rId6" imgW="865102" imgH="241720" progId="Equation.DSMT4">
                  <p:embed/>
                </p:oleObj>
              </mc:Choice>
              <mc:Fallback>
                <p:oleObj r:id="rId6" imgW="865102" imgH="241720" progId="Equation.DSMT4">
                  <p:embed/>
                  <p:pic>
                    <p:nvPicPr>
                      <p:cNvPr id="819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2492375"/>
                        <a:ext cx="13811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4"/>
          <p:cNvSpPr>
            <a:spLocks noChangeArrowheads="1"/>
          </p:cNvSpPr>
          <p:nvPr/>
        </p:nvSpPr>
        <p:spPr bwMode="auto">
          <a:xfrm>
            <a:off x="323850" y="314166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t>The multicast capacity in the presence of CSIT is given by</a:t>
            </a:r>
          </a:p>
        </p:txBody>
      </p:sp>
      <p:graphicFrame>
        <p:nvGraphicFramePr>
          <p:cNvPr id="10" name="Object 9"/>
          <p:cNvGraphicFramePr>
            <a:graphicFrameLocks noChangeAspect="1"/>
          </p:cNvGraphicFramePr>
          <p:nvPr/>
        </p:nvGraphicFramePr>
        <p:xfrm>
          <a:off x="2682875" y="3608388"/>
          <a:ext cx="3778250" cy="1096962"/>
        </p:xfrm>
        <a:graphic>
          <a:graphicData uri="http://schemas.openxmlformats.org/presentationml/2006/ole">
            <mc:AlternateContent xmlns:mc="http://schemas.openxmlformats.org/markup-compatibility/2006">
              <mc:Choice xmlns:v="urn:schemas-microsoft-com:vml" Requires="v">
                <p:oleObj spid="_x0000_s17732" r:id="rId8" imgW="2362200" imgH="685800" progId="Equation.DSMT4">
                  <p:embed/>
                </p:oleObj>
              </mc:Choice>
              <mc:Fallback>
                <p:oleObj r:id="rId8" imgW="2362200" imgH="685800" progId="Equation.DSMT4">
                  <p:embed/>
                  <p:pic>
                    <p:nvPicPr>
                      <p:cNvPr id="820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2875" y="3608388"/>
                        <a:ext cx="37782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8"/>
          <p:cNvSpPr>
            <a:spLocks noChangeArrowheads="1"/>
          </p:cNvSpPr>
          <p:nvPr/>
        </p:nvSpPr>
        <p:spPr bwMode="auto">
          <a:xfrm>
            <a:off x="323850" y="4868863"/>
            <a:ext cx="633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t>This maximization problem can be recast as an SDP problem [3].</a:t>
            </a:r>
          </a:p>
        </p:txBody>
      </p:sp>
      <p:sp>
        <p:nvSpPr>
          <p:cNvPr id="12" name="矩形 21"/>
          <p:cNvSpPr>
            <a:spLocks noChangeArrowheads="1"/>
          </p:cNvSpPr>
          <p:nvPr/>
        </p:nvSpPr>
        <p:spPr bwMode="auto">
          <a:xfrm>
            <a:off x="149754" y="5563395"/>
            <a:ext cx="8751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t>[3] S. X. Wu, W.-K. Ma, and A. M.-C. So, “Physical-layer multicasting by stochastic transmit beamforming and </a:t>
            </a:r>
            <a:r>
              <a:rPr lang="en-US" altLang="zh-CN" sz="1400" dirty="0" err="1"/>
              <a:t>Alamouti</a:t>
            </a:r>
            <a:endParaRPr lang="en-US" altLang="zh-CN" sz="1400" dirty="0"/>
          </a:p>
          <a:p>
            <a:pPr eaLnBrk="1" hangingPunct="1"/>
            <a:r>
              <a:rPr lang="en-US" altLang="zh-CN" sz="1400" dirty="0"/>
              <a:t>space-time coding,” IEEE Trans. Signal Process., vol. 61, no. 17, pp. 4230–4245, Sep. 2013.</a:t>
            </a:r>
            <a:endParaRPr lang="zh-CN" altLang="en-US" sz="1400" dirty="0"/>
          </a:p>
        </p:txBody>
      </p:sp>
    </p:spTree>
    <p:extLst>
      <p:ext uri="{BB962C8B-B14F-4D97-AF65-F5344CB8AC3E}">
        <p14:creationId xmlns:p14="http://schemas.microsoft.com/office/powerpoint/2010/main" val="123264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5"/>
          <p:cNvSpPr>
            <a:spLocks noGrp="1"/>
          </p:cNvSpPr>
          <p:nvPr>
            <p:ph type="title" idx="4294967295"/>
          </p:nvPr>
        </p:nvSpPr>
        <p:spPr>
          <a:xfrm>
            <a:off x="381000" y="810441"/>
            <a:ext cx="8610600" cy="563562"/>
          </a:xfrm>
        </p:spPr>
        <p:txBody>
          <a:bodyPr/>
          <a:lstStyle/>
          <a:p>
            <a:pPr algn="l" eaLnBrk="1" hangingPunct="1">
              <a:lnSpc>
                <a:spcPts val="2600"/>
              </a:lnSpc>
            </a:pPr>
            <a:r>
              <a:rPr lang="zh-CN" altLang="en-US" sz="2800" b="1" dirty="0" smtClean="0">
                <a:solidFill>
                  <a:srgbClr val="FFFF00"/>
                </a:solidFill>
                <a:latin typeface="Times New Roman" panose="02020603050405020304" pitchFamily="18" charset="0"/>
                <a:ea typeface="宋体" panose="02010600030101010101" pitchFamily="2" charset="-122"/>
              </a:rPr>
              <a:t>Motivation</a:t>
            </a:r>
          </a:p>
        </p:txBody>
      </p:sp>
      <p:sp>
        <p:nvSpPr>
          <p:cNvPr id="4" name="Content Placeholder 8"/>
          <p:cNvSpPr>
            <a:spLocks noGrp="1" noChangeArrowheads="1"/>
          </p:cNvSpPr>
          <p:nvPr/>
        </p:nvSpPr>
        <p:spPr bwMode="auto">
          <a:xfrm>
            <a:off x="457200" y="1371600"/>
            <a:ext cx="822960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just">
              <a:lnSpc>
                <a:spcPct val="80000"/>
              </a:lnSpc>
              <a:spcBef>
                <a:spcPct val="20000"/>
              </a:spcBef>
              <a:buFont typeface="Arial" charset="0"/>
              <a:buChar char="•"/>
            </a:pPr>
            <a:r>
              <a:rPr lang="zh-CN" altLang="en-US" sz="1600" b="1" dirty="0">
                <a:latin typeface="Verdana" pitchFamily="34" charset="0"/>
              </a:rPr>
              <a:t>Recently</a:t>
            </a:r>
            <a:r>
              <a:rPr lang="zh-CN" altLang="en-US" sz="1600" dirty="0">
                <a:latin typeface="Verdana" pitchFamily="34" charset="0"/>
              </a:rPr>
              <a:t> a heuristic and interesting way is to </a:t>
            </a:r>
            <a:r>
              <a:rPr lang="zh-CN" altLang="en-US" sz="1600" dirty="0">
                <a:solidFill>
                  <a:srgbClr val="FF0000"/>
                </a:solidFill>
                <a:latin typeface="Verdana" pitchFamily="34" charset="0"/>
              </a:rPr>
              <a:t>merge multiple services, e.g., multicast service and confidential service</a:t>
            </a:r>
            <a:r>
              <a:rPr lang="zh-CN" altLang="en-US" sz="1600" dirty="0">
                <a:latin typeface="Verdana" pitchFamily="34" charset="0"/>
              </a:rPr>
              <a:t>, into one integral service for one-time transmission.</a:t>
            </a:r>
          </a:p>
          <a:p>
            <a:pPr marL="342900" indent="-342900" algn="just">
              <a:lnSpc>
                <a:spcPct val="80000"/>
              </a:lnSpc>
              <a:spcBef>
                <a:spcPct val="20000"/>
              </a:spcBef>
              <a:buFont typeface="Arial" charset="0"/>
              <a:buChar char="•"/>
            </a:pPr>
            <a:r>
              <a:rPr lang="zh-CN" altLang="en-US" sz="1600" dirty="0">
                <a:latin typeface="Verdana" pitchFamily="34" charset="0"/>
              </a:rPr>
              <a:t>Service integration in the physical (PHY) layer enables coexisting services to share the same resources, thereby significantly increasing the spectral efficiency. </a:t>
            </a:r>
          </a:p>
          <a:p>
            <a:pPr marL="342900" indent="-342900" algn="just">
              <a:lnSpc>
                <a:spcPct val="80000"/>
              </a:lnSpc>
              <a:spcBef>
                <a:spcPct val="20000"/>
              </a:spcBef>
              <a:buFont typeface="Arial" charset="0"/>
              <a:buChar char="•"/>
            </a:pPr>
            <a:r>
              <a:rPr lang="zh-CN" altLang="en-US" sz="1600" dirty="0">
                <a:latin typeface="Verdana" pitchFamily="34" charset="0"/>
              </a:rPr>
              <a:t>Many works focused on </a:t>
            </a:r>
            <a:r>
              <a:rPr lang="en-US" altLang="zh-CN" sz="1600" dirty="0">
                <a:latin typeface="Verdana" pitchFamily="34" charset="0"/>
              </a:rPr>
              <a:t>PHY service integration</a:t>
            </a:r>
            <a:r>
              <a:rPr lang="zh-CN" altLang="en-US" sz="1600" dirty="0">
                <a:latin typeface="Verdana" pitchFamily="34" charset="0"/>
              </a:rPr>
              <a:t> from the viewpoint of information theory, i.e., </a:t>
            </a:r>
            <a:r>
              <a:rPr lang="zh-CN" altLang="en-US" sz="1600" dirty="0">
                <a:solidFill>
                  <a:srgbClr val="FF0000"/>
                </a:solidFill>
                <a:latin typeface="Verdana" pitchFamily="34" charset="0"/>
              </a:rPr>
              <a:t>derived capacity results or characterized coding strategies that result in certain rate regions</a:t>
            </a:r>
            <a:r>
              <a:rPr lang="zh-CN" altLang="en-US" sz="1600" dirty="0">
                <a:latin typeface="Verdana" pitchFamily="34" charset="0"/>
              </a:rPr>
              <a:t>.</a:t>
            </a:r>
          </a:p>
          <a:p>
            <a:pPr marL="342900" indent="-342900" algn="just">
              <a:lnSpc>
                <a:spcPct val="80000"/>
              </a:lnSpc>
              <a:spcBef>
                <a:spcPct val="20000"/>
              </a:spcBef>
              <a:buFont typeface="Arial" charset="0"/>
              <a:buChar char="•"/>
            </a:pPr>
            <a:r>
              <a:rPr lang="zh-CN" altLang="en-US" sz="1600" dirty="0">
                <a:latin typeface="Verdana" pitchFamily="34" charset="0"/>
              </a:rPr>
              <a:t>Few works focused on the transmit design to achieve the capacity region, i.e., designing the input covariance matrices of different service information.</a:t>
            </a:r>
            <a:endParaRPr lang="zh-CN" altLang="en-US" sz="2000" dirty="0">
              <a:latin typeface="Verdana"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793331"/>
            <a:ext cx="4035218" cy="2779546"/>
          </a:xfrm>
          <a:prstGeom prst="rect">
            <a:avLst/>
          </a:prstGeom>
        </p:spPr>
      </p:pic>
      <p:sp>
        <p:nvSpPr>
          <p:cNvPr id="6" name="Text Box 11"/>
          <p:cNvSpPr txBox="1">
            <a:spLocks noChangeArrowheads="1"/>
          </p:cNvSpPr>
          <p:nvPr/>
        </p:nvSpPr>
        <p:spPr bwMode="auto">
          <a:xfrm>
            <a:off x="533400" y="3967162"/>
            <a:ext cx="2520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t>Specific coding scheme</a:t>
            </a:r>
          </a:p>
        </p:txBody>
      </p:sp>
      <p:sp>
        <p:nvSpPr>
          <p:cNvPr id="7" name="Text Box 10"/>
          <p:cNvSpPr txBox="1">
            <a:spLocks noChangeArrowheads="1"/>
          </p:cNvSpPr>
          <p:nvPr/>
        </p:nvSpPr>
        <p:spPr bwMode="auto">
          <a:xfrm>
            <a:off x="609600" y="5368253"/>
            <a:ext cx="20478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b="1" dirty="0"/>
              <a:t>Information-theory result</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029" y="4332287"/>
            <a:ext cx="1469015" cy="914324"/>
          </a:xfrm>
          <a:prstGeom prst="rect">
            <a:avLst/>
          </a:prstGeom>
        </p:spPr>
      </p:pic>
      <p:cxnSp>
        <p:nvCxnSpPr>
          <p:cNvPr id="10" name="直接箭头连接符 9"/>
          <p:cNvCxnSpPr/>
          <p:nvPr/>
        </p:nvCxnSpPr>
        <p:spPr>
          <a:xfrm>
            <a:off x="2368044" y="4724400"/>
            <a:ext cx="12133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矩形 22"/>
          <p:cNvSpPr>
            <a:spLocks noChangeArrowheads="1"/>
          </p:cNvSpPr>
          <p:nvPr/>
        </p:nvSpPr>
        <p:spPr bwMode="auto">
          <a:xfrm>
            <a:off x="6705600" y="4397374"/>
            <a:ext cx="2105025" cy="147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dirty="0"/>
              <a:t>D</a:t>
            </a:r>
            <a:r>
              <a:rPr lang="zh-CN" altLang="en-US" dirty="0"/>
              <a:t>esign the input covariance matrices to </a:t>
            </a:r>
            <a:r>
              <a:rPr lang="en-US" altLang="zh-CN" dirty="0"/>
              <a:t>find and </a:t>
            </a:r>
            <a:r>
              <a:rPr lang="zh-CN" altLang="en-US" dirty="0"/>
              <a:t>achieve these boundary points</a:t>
            </a:r>
            <a:r>
              <a:rPr lang="en-US" altLang="zh-CN" dirty="0"/>
              <a:t>.</a:t>
            </a:r>
            <a:endParaRPr lang="zh-CN" altLang="en-US" dirty="0"/>
          </a:p>
        </p:txBody>
      </p:sp>
      <p:sp>
        <p:nvSpPr>
          <p:cNvPr id="15" name="云形标注 27"/>
          <p:cNvSpPr>
            <a:spLocks noChangeArrowheads="1"/>
          </p:cNvSpPr>
          <p:nvPr/>
        </p:nvSpPr>
        <p:spPr bwMode="auto">
          <a:xfrm>
            <a:off x="6400800" y="4029074"/>
            <a:ext cx="2605088" cy="2214562"/>
          </a:xfrm>
          <a:prstGeom prst="cloudCallout">
            <a:avLst>
              <a:gd name="adj1" fmla="val -58468"/>
              <a:gd name="adj2" fmla="val -26301"/>
            </a:avLst>
          </a:prstGeom>
          <a:noFill/>
          <a:ln w="25400">
            <a:solidFill>
              <a:srgbClr val="385D8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ltLang="zh-CN">
              <a:solidFill>
                <a:srgbClr val="FFFFFF"/>
              </a:solidFill>
            </a:endParaRPr>
          </a:p>
        </p:txBody>
      </p:sp>
      <p:sp>
        <p:nvSpPr>
          <p:cNvPr id="16" name="矩形 11"/>
          <p:cNvSpPr>
            <a:spLocks noChangeArrowheads="1"/>
          </p:cNvSpPr>
          <p:nvPr/>
        </p:nvSpPr>
        <p:spPr bwMode="auto">
          <a:xfrm>
            <a:off x="3810000" y="6420477"/>
            <a:ext cx="32416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42900" indent="-342900" algn="ctr">
              <a:spcBef>
                <a:spcPct val="20000"/>
              </a:spcBef>
            </a:pPr>
            <a:r>
              <a:rPr lang="en-US" altLang="zh-CN" sz="1400" b="1" dirty="0">
                <a:latin typeface="Times New Roman" pitchFamily="18" charset="0"/>
              </a:rPr>
              <a:t>Fig.</a:t>
            </a:r>
            <a:r>
              <a:rPr lang="zh-CN" altLang="en-US" sz="1400" b="1" dirty="0">
                <a:latin typeface="Times New Roman" pitchFamily="18" charset="0"/>
              </a:rPr>
              <a:t>1</a:t>
            </a:r>
            <a:r>
              <a:rPr lang="en-US" altLang="zh-CN" sz="1400" b="1" dirty="0">
                <a:latin typeface="Times New Roman" pitchFamily="18" charset="0"/>
              </a:rPr>
              <a:t>. </a:t>
            </a:r>
            <a:r>
              <a:rPr lang="zh-CN" altLang="en-US" sz="1400" b="1" dirty="0">
                <a:latin typeface="Times New Roman" pitchFamily="18" charset="0"/>
              </a:rPr>
              <a:t>Secrecy rate region </a:t>
            </a:r>
          </a:p>
        </p:txBody>
      </p:sp>
    </p:spTree>
    <p:extLst>
      <p:ext uri="{BB962C8B-B14F-4D97-AF65-F5344CB8AC3E}">
        <p14:creationId xmlns:p14="http://schemas.microsoft.com/office/powerpoint/2010/main" val="238799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5"/>
          <p:cNvSpPr>
            <a:spLocks noGrp="1"/>
          </p:cNvSpPr>
          <p:nvPr>
            <p:ph type="title" idx="4294967295"/>
          </p:nvPr>
        </p:nvSpPr>
        <p:spPr>
          <a:xfrm>
            <a:off x="533400" y="762000"/>
            <a:ext cx="8610600" cy="563562"/>
          </a:xfrm>
        </p:spPr>
        <p:txBody>
          <a:bodyPr>
            <a:normAutofit/>
          </a:bodyPr>
          <a:lstStyle/>
          <a:p>
            <a:pPr algn="l" eaLnBrk="1" hangingPunct="1">
              <a:lnSpc>
                <a:spcPts val="2600"/>
              </a:lnSpc>
            </a:pPr>
            <a:r>
              <a:rPr lang="zh-CN" altLang="en-US" sz="2800" b="1" dirty="0" smtClean="0">
                <a:solidFill>
                  <a:srgbClr val="FFFF00"/>
                </a:solidFill>
                <a:latin typeface="Times New Roman" pitchFamily="18" charset="0"/>
                <a:ea typeface="宋体" charset="-122"/>
              </a:rPr>
              <a:t>System model</a:t>
            </a:r>
          </a:p>
        </p:txBody>
      </p:sp>
      <p:sp>
        <p:nvSpPr>
          <p:cNvPr id="4" name="Content Placeholder 8"/>
          <p:cNvSpPr>
            <a:spLocks noGrp="1" noChangeArrowheads="1"/>
          </p:cNvSpPr>
          <p:nvPr/>
        </p:nvSpPr>
        <p:spPr bwMode="auto">
          <a:xfrm>
            <a:off x="457200" y="1371600"/>
            <a:ext cx="8229600" cy="484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just">
              <a:lnSpc>
                <a:spcPct val="80000"/>
              </a:lnSpc>
              <a:spcBef>
                <a:spcPct val="20000"/>
              </a:spcBef>
              <a:buFont typeface="Arial" charset="0"/>
              <a:buChar char="•"/>
            </a:pPr>
            <a:r>
              <a:rPr lang="zh-CN" altLang="en-US" dirty="0">
                <a:latin typeface="Verdana" pitchFamily="34" charset="0"/>
              </a:rPr>
              <a:t>A multi-antenna transmitter </a:t>
            </a:r>
            <a:r>
              <a:rPr lang="zh-CN" altLang="en-US" dirty="0" smtClean="0">
                <a:latin typeface="Verdana" pitchFamily="34" charset="0"/>
              </a:rPr>
              <a:t>serves </a:t>
            </a:r>
            <a:r>
              <a:rPr lang="en-US" altLang="zh-CN" dirty="0" smtClean="0">
                <a:latin typeface="Verdana" pitchFamily="34" charset="0"/>
              </a:rPr>
              <a:t>two-user</a:t>
            </a:r>
            <a:r>
              <a:rPr lang="zh-CN" altLang="en-US" dirty="0" smtClean="0">
                <a:latin typeface="Verdana" pitchFamily="34" charset="0"/>
              </a:rPr>
              <a:t>, </a:t>
            </a:r>
            <a:r>
              <a:rPr lang="zh-CN" altLang="en-US" dirty="0">
                <a:latin typeface="Verdana" pitchFamily="34" charset="0"/>
              </a:rPr>
              <a:t>and each receiver has a single antenna.</a:t>
            </a:r>
          </a:p>
          <a:p>
            <a:pPr marL="285750" indent="-285750">
              <a:buFont typeface="Arial" pitchFamily="34" charset="0"/>
              <a:buChar char="•"/>
            </a:pPr>
            <a:r>
              <a:rPr lang="en-US" altLang="zh-CN" dirty="0">
                <a:latin typeface="Verdana" pitchFamily="34" charset="0"/>
              </a:rPr>
              <a:t>B</a:t>
            </a:r>
            <a:r>
              <a:rPr lang="en-US" altLang="zh-CN" dirty="0" smtClean="0">
                <a:latin typeface="Verdana" pitchFamily="34" charset="0"/>
              </a:rPr>
              <a:t>oth </a:t>
            </a:r>
            <a:r>
              <a:rPr lang="en-US" altLang="zh-CN" dirty="0">
                <a:latin typeface="Verdana" pitchFamily="34" charset="0"/>
              </a:rPr>
              <a:t>users have ordered the multicast service, user 1 and user 2 </a:t>
            </a:r>
            <a:r>
              <a:rPr lang="en-US" altLang="zh-CN" dirty="0" smtClean="0">
                <a:latin typeface="Verdana" pitchFamily="34" charset="0"/>
              </a:rPr>
              <a:t>further </a:t>
            </a:r>
            <a:r>
              <a:rPr lang="en-US" altLang="zh-CN" dirty="0">
                <a:latin typeface="Verdana" pitchFamily="34" charset="0"/>
              </a:rPr>
              <a:t>ordered their respective confidential service.</a:t>
            </a:r>
          </a:p>
          <a:p>
            <a:pPr marL="342900" indent="-342900" algn="just">
              <a:lnSpc>
                <a:spcPct val="80000"/>
              </a:lnSpc>
              <a:spcBef>
                <a:spcPct val="20000"/>
              </a:spcBef>
              <a:buFont typeface="Arial" charset="0"/>
              <a:buChar char="•"/>
            </a:pPr>
            <a:r>
              <a:rPr lang="zh-CN" altLang="en-US" dirty="0" smtClean="0">
                <a:latin typeface="Verdana" pitchFamily="34" charset="0"/>
              </a:rPr>
              <a:t>The </a:t>
            </a:r>
            <a:r>
              <a:rPr lang="zh-CN" altLang="en-US" dirty="0">
                <a:latin typeface="Verdana" pitchFamily="34" charset="0"/>
              </a:rPr>
              <a:t>channel state information (CSI) of all receivers is assumed to be available at the transmitter.</a:t>
            </a:r>
          </a:p>
        </p:txBody>
      </p:sp>
      <p:sp>
        <p:nvSpPr>
          <p:cNvPr id="6" name="矩形 1"/>
          <p:cNvSpPr>
            <a:spLocks noChangeArrowheads="1"/>
          </p:cNvSpPr>
          <p:nvPr/>
        </p:nvSpPr>
        <p:spPr bwMode="auto">
          <a:xfrm>
            <a:off x="762000" y="3193256"/>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FF0000"/>
                </a:solidFill>
                <a:latin typeface="Verdana" pitchFamily="34" charset="0"/>
              </a:rPr>
              <a:t>MISO </a:t>
            </a:r>
            <a:r>
              <a:rPr lang="en-US" altLang="zh-CN" b="1" dirty="0" smtClean="0">
                <a:solidFill>
                  <a:srgbClr val="FF0000"/>
                </a:solidFill>
                <a:latin typeface="Verdana" pitchFamily="34" charset="0"/>
              </a:rPr>
              <a:t>two-user </a:t>
            </a:r>
            <a:r>
              <a:rPr lang="en-US" altLang="zh-CN" b="1" dirty="0">
                <a:solidFill>
                  <a:srgbClr val="FF0000"/>
                </a:solidFill>
                <a:latin typeface="Verdana" pitchFamily="34" charset="0"/>
              </a:rPr>
              <a:t>Gaussian broadcast channel</a:t>
            </a:r>
            <a:endParaRPr lang="zh-CN" altLang="en-US" b="1"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946459"/>
            <a:ext cx="4267200" cy="3014227"/>
          </a:xfrm>
          <a:prstGeom prst="rect">
            <a:avLst/>
          </a:prstGeom>
        </p:spPr>
      </p:pic>
      <p:sp>
        <p:nvSpPr>
          <p:cNvPr id="8" name="矩形 11"/>
          <p:cNvSpPr>
            <a:spLocks noChangeArrowheads="1"/>
          </p:cNvSpPr>
          <p:nvPr/>
        </p:nvSpPr>
        <p:spPr bwMode="auto">
          <a:xfrm>
            <a:off x="2883877" y="5867400"/>
            <a:ext cx="32416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42900" indent="-342900" algn="ctr">
              <a:spcBef>
                <a:spcPct val="20000"/>
              </a:spcBef>
            </a:pPr>
            <a:r>
              <a:rPr lang="en-US" altLang="zh-CN" sz="1400" b="1" dirty="0">
                <a:latin typeface="Times New Roman" pitchFamily="18" charset="0"/>
              </a:rPr>
              <a:t>Fig.</a:t>
            </a:r>
            <a:r>
              <a:rPr lang="zh-CN" altLang="en-US" sz="1400" b="1" dirty="0">
                <a:latin typeface="Times New Roman" pitchFamily="18" charset="0"/>
              </a:rPr>
              <a:t>2</a:t>
            </a:r>
            <a:r>
              <a:rPr lang="en-US" altLang="zh-CN" sz="1400" b="1" dirty="0">
                <a:latin typeface="Times New Roman" pitchFamily="18" charset="0"/>
              </a:rPr>
              <a:t>. </a:t>
            </a:r>
            <a:r>
              <a:rPr lang="zh-CN" altLang="en-US" sz="1400" b="1" dirty="0">
                <a:latin typeface="Times New Roman" pitchFamily="18" charset="0"/>
              </a:rPr>
              <a:t>System model</a:t>
            </a:r>
          </a:p>
        </p:txBody>
      </p:sp>
    </p:spTree>
    <p:extLst>
      <p:ext uri="{BB962C8B-B14F-4D97-AF65-F5344CB8AC3E}">
        <p14:creationId xmlns:p14="http://schemas.microsoft.com/office/powerpoint/2010/main" val="2466924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1297803"/>
          </a:xfrm>
          <a:prstGeom prst="rect">
            <a:avLst/>
          </a:prstGeom>
        </p:spPr>
      </p:pic>
      <p:sp>
        <p:nvSpPr>
          <p:cNvPr id="3" name="Title 12"/>
          <p:cNvSpPr>
            <a:spLocks noGrp="1"/>
          </p:cNvSpPr>
          <p:nvPr>
            <p:ph type="title" idx="4294967295"/>
          </p:nvPr>
        </p:nvSpPr>
        <p:spPr>
          <a:xfrm>
            <a:off x="457200" y="808038"/>
            <a:ext cx="8610600" cy="563562"/>
          </a:xfrm>
        </p:spPr>
        <p:txBody>
          <a:bodyPr>
            <a:normAutofit/>
          </a:bodyPr>
          <a:lstStyle/>
          <a:p>
            <a:pPr algn="l" eaLnBrk="1" hangingPunct="1">
              <a:lnSpc>
                <a:spcPts val="2600"/>
              </a:lnSpc>
            </a:pPr>
            <a:r>
              <a:rPr lang="en-US" altLang="zh-CN" sz="2800" b="1" dirty="0" smtClean="0">
                <a:solidFill>
                  <a:srgbClr val="FFFF00"/>
                </a:solidFill>
                <a:latin typeface="Times New Roman" pitchFamily="18" charset="0"/>
                <a:ea typeface="宋体" charset="-122"/>
              </a:rPr>
              <a:t>Problem Formulation</a:t>
            </a:r>
          </a:p>
        </p:txBody>
      </p:sp>
      <p:sp>
        <p:nvSpPr>
          <p:cNvPr id="4" name="Content Placeholder 13"/>
          <p:cNvSpPr>
            <a:spLocks noGrp="1" noChangeArrowheads="1"/>
          </p:cNvSpPr>
          <p:nvPr/>
        </p:nvSpPr>
        <p:spPr bwMode="auto">
          <a:xfrm>
            <a:off x="458788" y="1443038"/>
            <a:ext cx="8362950"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spcBef>
                <a:spcPct val="20000"/>
              </a:spcBef>
              <a:buFont typeface="Arial" charset="0"/>
              <a:buChar char="•"/>
            </a:pPr>
            <a:r>
              <a:rPr lang="zh-CN" altLang="en-US" sz="2000" dirty="0">
                <a:latin typeface="Verdana" pitchFamily="34" charset="0"/>
              </a:rPr>
              <a:t>The achievable rate region C</a:t>
            </a:r>
            <a:r>
              <a:rPr lang="zh-CN" altLang="en-US" sz="2000" baseline="-25000" dirty="0">
                <a:latin typeface="Verdana" pitchFamily="34" charset="0"/>
              </a:rPr>
              <a:t>s</a:t>
            </a:r>
            <a:r>
              <a:rPr lang="zh-CN" altLang="en-US" sz="2000" dirty="0">
                <a:latin typeface="Verdana" pitchFamily="34" charset="0"/>
              </a:rPr>
              <a:t> is given as the set of  nonnegative rate </a:t>
            </a:r>
            <a:r>
              <a:rPr lang="en-US" altLang="zh-CN" sz="2000" dirty="0" smtClean="0">
                <a:latin typeface="Verdana" pitchFamily="34" charset="0"/>
              </a:rPr>
              <a:t>triples</a:t>
            </a:r>
            <a:r>
              <a:rPr lang="zh-CN" altLang="en-US" sz="2000" dirty="0" smtClean="0">
                <a:latin typeface="Verdana" pitchFamily="34" charset="0"/>
              </a:rPr>
              <a:t> </a:t>
            </a:r>
            <a:r>
              <a:rPr lang="zh-CN" altLang="en-US" sz="2000" dirty="0" smtClean="0">
                <a:latin typeface="Verdana" pitchFamily="34" charset="0"/>
              </a:rPr>
              <a:t>(</a:t>
            </a:r>
            <a:r>
              <a:rPr lang="zh-CN" altLang="en-US" sz="2000" dirty="0">
                <a:latin typeface="Verdana" pitchFamily="34" charset="0"/>
              </a:rPr>
              <a:t>R</a:t>
            </a:r>
            <a:r>
              <a:rPr lang="en-US" altLang="zh-CN" sz="2000" baseline="-25000" dirty="0">
                <a:latin typeface="Verdana" pitchFamily="34" charset="0"/>
              </a:rPr>
              <a:t>0</a:t>
            </a:r>
            <a:r>
              <a:rPr lang="en-US" altLang="zh-CN" sz="2000" dirty="0" smtClean="0">
                <a:latin typeface="Verdana" pitchFamily="34" charset="0"/>
              </a:rPr>
              <a:t>,</a:t>
            </a:r>
            <a:r>
              <a:rPr lang="zh-CN" altLang="en-US" sz="2000" dirty="0" smtClean="0">
                <a:latin typeface="Verdana" pitchFamily="34" charset="0"/>
              </a:rPr>
              <a:t>R</a:t>
            </a:r>
            <a:r>
              <a:rPr lang="en-US" altLang="zh-CN" sz="2000" baseline="-25000" dirty="0" smtClean="0">
                <a:latin typeface="Verdana" pitchFamily="34" charset="0"/>
              </a:rPr>
              <a:t>1</a:t>
            </a:r>
            <a:r>
              <a:rPr lang="zh-CN" altLang="en-US" sz="2000" dirty="0" smtClean="0">
                <a:latin typeface="Verdana" pitchFamily="34" charset="0"/>
              </a:rPr>
              <a:t>,R</a:t>
            </a:r>
            <a:r>
              <a:rPr lang="en-US" altLang="zh-CN" sz="2000" baseline="-25000" dirty="0">
                <a:latin typeface="Verdana" pitchFamily="34" charset="0"/>
              </a:rPr>
              <a:t>2</a:t>
            </a:r>
            <a:r>
              <a:rPr lang="zh-CN" altLang="en-US" sz="2000" dirty="0" smtClean="0">
                <a:latin typeface="Verdana" pitchFamily="34" charset="0"/>
              </a:rPr>
              <a:t>) </a:t>
            </a:r>
            <a:r>
              <a:rPr lang="zh-CN" altLang="en-US" sz="2000" dirty="0">
                <a:latin typeface="Verdana" pitchFamily="34" charset="0"/>
              </a:rPr>
              <a:t>satisfying [1]</a:t>
            </a:r>
          </a:p>
        </p:txBody>
      </p:sp>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653012878"/>
              </p:ext>
            </p:extLst>
          </p:nvPr>
        </p:nvGraphicFramePr>
        <p:xfrm>
          <a:off x="1828800" y="2209800"/>
          <a:ext cx="4966755" cy="2209800"/>
        </p:xfrm>
        <a:graphic>
          <a:graphicData uri="http://schemas.openxmlformats.org/presentationml/2006/ole">
            <mc:AlternateContent xmlns:mc="http://schemas.openxmlformats.org/markup-compatibility/2006">
              <mc:Choice xmlns:v="urn:schemas-microsoft-com:vml" Requires="v">
                <p:oleObj spid="_x0000_s3601" name="Equation" r:id="rId5" imgW="2946240" imgH="1295280" progId="Equation.DSMT4">
                  <p:embed/>
                </p:oleObj>
              </mc:Choice>
              <mc:Fallback>
                <p:oleObj name="Equation" r:id="rId5" imgW="2946240" imgH="1295280" progId="Equation.DSMT4">
                  <p:embed/>
                  <p:pic>
                    <p:nvPicPr>
                      <p:cNvPr id="0" name="Object 9"/>
                      <p:cNvPicPr>
                        <a:picLocks noChangeAspect="1" noChangeArrowheads="1"/>
                      </p:cNvPicPr>
                      <p:nvPr/>
                    </p:nvPicPr>
                    <p:blipFill>
                      <a:blip r:embed="rId6"/>
                      <a:srcRect/>
                      <a:stretch>
                        <a:fillRect/>
                      </a:stretch>
                    </p:blipFill>
                    <p:spPr bwMode="auto">
                      <a:xfrm>
                        <a:off x="1828800" y="2209800"/>
                        <a:ext cx="4966755" cy="2209800"/>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Text Box 6"/>
          <p:cNvSpPr txBox="1">
            <a:spLocks noChangeArrowheads="1"/>
          </p:cNvSpPr>
          <p:nvPr/>
        </p:nvSpPr>
        <p:spPr bwMode="auto">
          <a:xfrm>
            <a:off x="673099" y="4572000"/>
            <a:ext cx="8075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r>
              <a:rPr lang="zh-CN" altLang="en-US" sz="2000" dirty="0" smtClean="0"/>
              <a:t>Q</a:t>
            </a:r>
            <a:r>
              <a:rPr lang="en-US" altLang="zh-CN" sz="2000" baseline="-25000" dirty="0" smtClean="0"/>
              <a:t>0</a:t>
            </a:r>
            <a:r>
              <a:rPr lang="zh-CN" altLang="en-US" sz="2000" dirty="0" smtClean="0"/>
              <a:t> </a:t>
            </a:r>
            <a:r>
              <a:rPr lang="zh-CN" altLang="en-US" sz="2000" dirty="0"/>
              <a:t>(resp. </a:t>
            </a:r>
            <a:r>
              <a:rPr lang="zh-CN" altLang="en-US" sz="2000" dirty="0" smtClean="0"/>
              <a:t>Q</a:t>
            </a:r>
            <a:r>
              <a:rPr lang="en-US" altLang="zh-CN" sz="2000" baseline="-25000" dirty="0" smtClean="0"/>
              <a:t>1</a:t>
            </a:r>
            <a:r>
              <a:rPr lang="zh-CN" altLang="en-US" sz="2000" dirty="0" smtClean="0"/>
              <a:t>, Q</a:t>
            </a:r>
            <a:r>
              <a:rPr lang="en-US" altLang="zh-CN" sz="2000" baseline="-25000" dirty="0" smtClean="0"/>
              <a:t>2</a:t>
            </a:r>
            <a:r>
              <a:rPr lang="zh-CN" altLang="en-US" sz="2000" dirty="0" smtClean="0"/>
              <a:t>) </a:t>
            </a:r>
            <a:r>
              <a:rPr lang="zh-CN" altLang="en-US" sz="2000" dirty="0"/>
              <a:t>represents the covariance matrix of multicast message </a:t>
            </a:r>
            <a:r>
              <a:rPr lang="zh-CN" altLang="en-US" sz="2000" dirty="0" smtClean="0"/>
              <a:t>(</a:t>
            </a:r>
            <a:r>
              <a:rPr lang="zh-CN" altLang="en-US" sz="2000" dirty="0"/>
              <a:t>resp</a:t>
            </a:r>
            <a:r>
              <a:rPr lang="zh-CN" altLang="en-US" sz="2000" dirty="0" smtClean="0"/>
              <a:t>. </a:t>
            </a:r>
            <a:r>
              <a:rPr lang="en-US" altLang="zh-CN" sz="2000" dirty="0"/>
              <a:t>the first user’s confidential </a:t>
            </a:r>
            <a:r>
              <a:rPr lang="en-US" altLang="zh-CN" sz="2000" dirty="0" smtClean="0"/>
              <a:t>message, the second </a:t>
            </a:r>
            <a:r>
              <a:rPr lang="en-US" altLang="zh-CN" sz="2000" dirty="0"/>
              <a:t>user’s confidential message</a:t>
            </a:r>
            <a:r>
              <a:rPr lang="zh-CN" altLang="en-US" sz="2000" dirty="0" smtClean="0"/>
              <a:t>);</a:t>
            </a:r>
            <a:endParaRPr lang="zh-CN" altLang="en-US" sz="2000" dirty="0"/>
          </a:p>
        </p:txBody>
      </p:sp>
    </p:spTree>
    <p:extLst>
      <p:ext uri="{BB962C8B-B14F-4D97-AF65-F5344CB8AC3E}">
        <p14:creationId xmlns:p14="http://schemas.microsoft.com/office/powerpoint/2010/main" val="1929677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10523</TotalTime>
  <Words>1801</Words>
  <Application>Microsoft Office PowerPoint</Application>
  <PresentationFormat>全屏显示(4:3)</PresentationFormat>
  <Paragraphs>169</Paragraphs>
  <Slides>22</Slides>
  <Notes>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22</vt:i4>
      </vt:variant>
    </vt:vector>
  </HeadingPairs>
  <TitlesOfParts>
    <vt:vector size="25" baseType="lpstr">
      <vt:lpstr>Office Theme</vt:lpstr>
      <vt:lpstr>MathType 6.0 Equation</vt:lpstr>
      <vt:lpstr>Equation</vt:lpstr>
      <vt:lpstr>Transmitter Optimization for MISO System with Service Integration of Multicasting and Confidential Broadcasting</vt:lpstr>
      <vt:lpstr>Background</vt:lpstr>
      <vt:lpstr>Background</vt:lpstr>
      <vt:lpstr>Background</vt:lpstr>
      <vt:lpstr>Background</vt:lpstr>
      <vt:lpstr>Background</vt:lpstr>
      <vt:lpstr>Motivation</vt:lpstr>
      <vt:lpstr>System model</vt:lpstr>
      <vt:lpstr>Problem Formulation</vt:lpstr>
      <vt:lpstr>Problem Formulation</vt:lpstr>
      <vt:lpstr>Problem Formulation</vt:lpstr>
      <vt:lpstr>A Two-stage Reformulation of (2)</vt:lpstr>
      <vt:lpstr>Charnes-Cooper transformation-based reformulation of (4)</vt:lpstr>
      <vt:lpstr>The optimality of transmit beamforming</vt:lpstr>
      <vt:lpstr>The optimality of transmit beamforming</vt:lpstr>
      <vt:lpstr>The optimality of transmit beamforming</vt:lpstr>
      <vt:lpstr>The optimality of transmit beamforming</vt:lpstr>
      <vt:lpstr>PowerPoint 演示文稿</vt:lpstr>
      <vt:lpstr>PowerPoint 演示文稿</vt:lpstr>
      <vt:lpstr>PowerPoint 演示文稿</vt:lpstr>
      <vt:lpstr>Numerical Results</vt:lpstr>
      <vt:lpstr>Numerical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CC-MAIN</dc:creator>
  <cp:lastModifiedBy>Katherine</cp:lastModifiedBy>
  <cp:revision>252</cp:revision>
  <dcterms:created xsi:type="dcterms:W3CDTF">2013-10-09T21:01:30Z</dcterms:created>
  <dcterms:modified xsi:type="dcterms:W3CDTF">2017-11-09T12:59:54Z</dcterms:modified>
</cp:coreProperties>
</file>