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1"/>
    <p:restoredTop sz="96405"/>
  </p:normalViewPr>
  <p:slideViewPr>
    <p:cSldViewPr snapToGrid="0">
      <p:cViewPr varScale="1">
        <p:scale>
          <a:sx n="158" d="100"/>
          <a:sy n="158" d="100"/>
        </p:scale>
        <p:origin x="20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D43F-8C43-B28D-BF78-5E6F7029F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23068-6018-1AE8-2C34-6B137A3FE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6357C-4DD1-BB30-284E-DC9682FF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5A44-46BC-7D4F-A2B9-74B211FAF453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DB061-6EE9-0C0D-89E5-9F13EF92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1C445-5E05-2758-3B6A-7FE1AD724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D258-BC53-B542-9E5B-C9418B3EC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8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C61A-A2E4-9418-CCE5-A8CFC10E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9A0A06-82F3-85B0-466B-21C52BCAD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3C76F-957A-8B62-0595-6E8DF7A2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5A44-46BC-7D4F-A2B9-74B211FAF453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AA0D7-575B-0073-3965-4A34C4DF6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C3EE8-87F9-E26B-A416-EF7B78D6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D258-BC53-B542-9E5B-C9418B3EC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9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0BCBCD-02A7-B093-3108-286E3E54F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5C0AE-6369-5E83-567B-74DFE7B47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37C71-DAF5-F3A0-658E-FC4ECE0B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5A44-46BC-7D4F-A2B9-74B211FAF453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BE5B3-146D-B67A-F2F9-6CBBFA4F5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D471-B643-E5B1-487B-49491A5D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D258-BC53-B542-9E5B-C9418B3EC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3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79AB-C37B-B05C-D5C5-D2985C09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10BD1-7AF5-58CA-F97A-4F6830EB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27152-88FB-1FD3-898A-637B32C5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5A44-46BC-7D4F-A2B9-74B211FAF453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7DCD8-0AAD-121B-B3EA-243A227E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0791-916B-2C4E-8C28-0D8C8A14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D258-BC53-B542-9E5B-C9418B3EC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1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F247-53D4-426A-9E8D-8F961029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07156-1ED6-9A8E-C5F0-4A3B43306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6DB29-AAF8-8E14-020F-74AF59D3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5A44-46BC-7D4F-A2B9-74B211FAF453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24B1E-E13D-48F6-D39C-ED11063A7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783F4-011F-5718-F62B-61A3BF59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D258-BC53-B542-9E5B-C9418B3EC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1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6A8D-C221-9E72-FCBA-C6F4E57CD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D0D2-C2AB-D724-8624-34082ADA9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5A8BA-14CA-E830-281A-05B71B97B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DBC84-032E-3F37-8E08-2EACFA98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5A44-46BC-7D4F-A2B9-74B211FAF453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FF567-2C36-2364-D8D3-187B0E4A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5F52-11A5-CD7D-BC7D-DC56884F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D258-BC53-B542-9E5B-C9418B3EC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8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5C82-2BFE-721C-88A7-0C784197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1990E-74A9-7F57-2B75-31AB79914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4FE77-FFF7-989C-59A0-ECCF5AD3A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C1661-D67A-3B56-2204-DD358F6D2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EEC4A4-C3E9-A0F4-C652-128E9268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9387F7-4747-2B5F-2CDC-A888A2F1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5A44-46BC-7D4F-A2B9-74B211FAF453}" type="datetimeFigureOut">
              <a:rPr lang="en-US" smtClean="0"/>
              <a:t>3/20/23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7AC8B3-DA70-0EC8-0CDC-569A37C8B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037F09-222C-CFBD-F270-D222BE6A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D258-BC53-B542-9E5B-C9418B3EC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3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FB0F-62B8-56DB-7F28-ECE8D55B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195B7-BA46-B3A3-E6BB-E2CD6F1E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5A44-46BC-7D4F-A2B9-74B211FAF453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FA891-4806-DBFE-8B9A-09C8D2848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5D139-9EFE-B220-0550-1CB0EBB6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D258-BC53-B542-9E5B-C9418B3EC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4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903F3-0A0F-C603-AA65-BB386DDD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5A44-46BC-7D4F-A2B9-74B211FAF453}" type="datetimeFigureOut">
              <a:rPr lang="en-US" smtClean="0"/>
              <a:t>3/20/23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869B65-FB0D-286E-045F-DE23E0EE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74E45-D67C-EBE5-DB06-A019E11F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D258-BC53-B542-9E5B-C9418B3EC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D334B-05DF-3B7D-074F-CE991759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550F9-BFA6-4F73-AE4E-E6F3FA1EC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692B3-B54D-8937-2D1A-C254334AA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ED03C-F912-4C20-299A-21486015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5A44-46BC-7D4F-A2B9-74B211FAF453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6B0B5-526F-F2CD-C796-BA9C8B7C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817AE-F4F4-2DB7-21F5-553B2C69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D258-BC53-B542-9E5B-C9418B3EC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1705-F45A-D050-0CAE-4A8E1BED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1479F3-59D0-55CD-BD05-9A0F1AE86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1E91E-FCC0-6CF9-8B8D-B01A2448C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8A93D-CBAC-D523-1580-1A251831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5A44-46BC-7D4F-A2B9-74B211FAF453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87410-6756-1EAD-01EA-0FF7FE96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11A39-3B98-73E4-442A-FE659544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D258-BC53-B542-9E5B-C9418B3EC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5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32779F-89A7-71C0-1103-5DD5B385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7F52C-2DF1-AB42-6635-F1F5D8F97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3ED88-17D7-60B9-E21A-F6668C867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5A44-46BC-7D4F-A2B9-74B211FAF453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707C2-45C4-9F73-E6D3-5A874757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FA5CA-7705-5E7F-496F-18AF201C0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D258-BC53-B542-9E5B-C9418B3EC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DD2123-A7F2-8299-BCAF-8635AAC9C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r="93683"/>
          <a:stretch/>
        </p:blipFill>
        <p:spPr>
          <a:xfrm>
            <a:off x="1094826" y="810918"/>
            <a:ext cx="1999821" cy="1233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020C72-C0B8-8F13-11CD-0D645856E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6"/>
          <a:stretch/>
        </p:blipFill>
        <p:spPr>
          <a:xfrm>
            <a:off x="763840" y="2380027"/>
            <a:ext cx="2896656" cy="123362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95E8BB-99BA-EDCB-4A37-29A2A98CDE9A}"/>
              </a:ext>
            </a:extLst>
          </p:cNvPr>
          <p:cNvCxnSpPr>
            <a:cxnSpLocks/>
          </p:cNvCxnSpPr>
          <p:nvPr/>
        </p:nvCxnSpPr>
        <p:spPr>
          <a:xfrm>
            <a:off x="3651156" y="3068858"/>
            <a:ext cx="474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BA9B1D16-1B4D-FE54-7A1A-1842DA1FA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r="36925" b="5951"/>
          <a:stretch/>
        </p:blipFill>
        <p:spPr bwMode="auto">
          <a:xfrm rot="5400000">
            <a:off x="5608344" y="1456404"/>
            <a:ext cx="830998" cy="32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055300-E0F7-773C-70D3-0FB4F158585F}"/>
              </a:ext>
            </a:extLst>
          </p:cNvPr>
          <p:cNvSpPr txBox="1"/>
          <p:nvPr/>
        </p:nvSpPr>
        <p:spPr>
          <a:xfrm>
            <a:off x="5579331" y="233362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B31A75-FA74-9B16-5E94-AF80940F4119}"/>
              </a:ext>
            </a:extLst>
          </p:cNvPr>
          <p:cNvSpPr txBox="1"/>
          <p:nvPr/>
        </p:nvSpPr>
        <p:spPr>
          <a:xfrm rot="5400000">
            <a:off x="3628083" y="2918046"/>
            <a:ext cx="138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Spectrogram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1AD377-95E3-FF5C-C1C4-4D99443B47C2}"/>
              </a:ext>
            </a:extLst>
          </p:cNvPr>
          <p:cNvCxnSpPr>
            <a:cxnSpLocks/>
          </p:cNvCxnSpPr>
          <p:nvPr/>
        </p:nvCxnSpPr>
        <p:spPr>
          <a:xfrm>
            <a:off x="4616414" y="3116850"/>
            <a:ext cx="301988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A4161F-F4D8-175B-1F39-018A54BA5F33}"/>
              </a:ext>
            </a:extLst>
          </p:cNvPr>
          <p:cNvCxnSpPr>
            <a:cxnSpLocks/>
          </p:cNvCxnSpPr>
          <p:nvPr/>
        </p:nvCxnSpPr>
        <p:spPr>
          <a:xfrm>
            <a:off x="4855031" y="2960916"/>
            <a:ext cx="0" cy="4241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E6C546-5E37-EAAA-BEE3-845BB7857E77}"/>
              </a:ext>
            </a:extLst>
          </p:cNvPr>
          <p:cNvCxnSpPr>
            <a:cxnSpLocks/>
          </p:cNvCxnSpPr>
          <p:nvPr/>
        </p:nvCxnSpPr>
        <p:spPr>
          <a:xfrm>
            <a:off x="5116284" y="2975340"/>
            <a:ext cx="0" cy="4241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6EEABE-538E-A50C-5A13-7B2DC8245CB3}"/>
              </a:ext>
            </a:extLst>
          </p:cNvPr>
          <p:cNvCxnSpPr>
            <a:cxnSpLocks/>
          </p:cNvCxnSpPr>
          <p:nvPr/>
        </p:nvCxnSpPr>
        <p:spPr>
          <a:xfrm>
            <a:off x="5344887" y="2969712"/>
            <a:ext cx="0" cy="4241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4ACFF71-8C48-D998-5D27-5631C2F0716E}"/>
              </a:ext>
            </a:extLst>
          </p:cNvPr>
          <p:cNvCxnSpPr>
            <a:cxnSpLocks/>
          </p:cNvCxnSpPr>
          <p:nvPr/>
        </p:nvCxnSpPr>
        <p:spPr>
          <a:xfrm>
            <a:off x="5579331" y="2942682"/>
            <a:ext cx="0" cy="4241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B5413-EC32-C80E-620F-BB6C6D4510D7}"/>
              </a:ext>
            </a:extLst>
          </p:cNvPr>
          <p:cNvCxnSpPr>
            <a:cxnSpLocks/>
          </p:cNvCxnSpPr>
          <p:nvPr/>
        </p:nvCxnSpPr>
        <p:spPr>
          <a:xfrm>
            <a:off x="5817015" y="2959196"/>
            <a:ext cx="0" cy="4241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ABA2BC-5AA7-97A2-8B3A-30AFCC2D7076}"/>
              </a:ext>
            </a:extLst>
          </p:cNvPr>
          <p:cNvCxnSpPr>
            <a:cxnSpLocks/>
          </p:cNvCxnSpPr>
          <p:nvPr/>
        </p:nvCxnSpPr>
        <p:spPr>
          <a:xfrm>
            <a:off x="6126355" y="2959196"/>
            <a:ext cx="0" cy="4241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A87F4A5-B964-8210-4DC9-F57FA8C91019}"/>
              </a:ext>
            </a:extLst>
          </p:cNvPr>
          <p:cNvCxnSpPr>
            <a:cxnSpLocks/>
          </p:cNvCxnSpPr>
          <p:nvPr/>
        </p:nvCxnSpPr>
        <p:spPr>
          <a:xfrm>
            <a:off x="6446583" y="2942682"/>
            <a:ext cx="0" cy="4241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17291F8-6D82-8343-F024-D84419A9F4BC}"/>
              </a:ext>
            </a:extLst>
          </p:cNvPr>
          <p:cNvCxnSpPr>
            <a:cxnSpLocks/>
          </p:cNvCxnSpPr>
          <p:nvPr/>
        </p:nvCxnSpPr>
        <p:spPr>
          <a:xfrm>
            <a:off x="6738258" y="2974970"/>
            <a:ext cx="0" cy="4241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DE87DD-351F-7CA3-7D70-186CC21F674D}"/>
              </a:ext>
            </a:extLst>
          </p:cNvPr>
          <p:cNvCxnSpPr>
            <a:cxnSpLocks/>
          </p:cNvCxnSpPr>
          <p:nvPr/>
        </p:nvCxnSpPr>
        <p:spPr>
          <a:xfrm>
            <a:off x="7043059" y="3013254"/>
            <a:ext cx="0" cy="4241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273BAB-93A1-6CB5-9816-C56C4337D48C}"/>
              </a:ext>
            </a:extLst>
          </p:cNvPr>
          <p:cNvCxnSpPr>
            <a:cxnSpLocks/>
          </p:cNvCxnSpPr>
          <p:nvPr/>
        </p:nvCxnSpPr>
        <p:spPr>
          <a:xfrm>
            <a:off x="7336973" y="2959196"/>
            <a:ext cx="0" cy="4241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51ED747-F4CD-0301-841E-6A6A34E6E81A}"/>
              </a:ext>
            </a:extLst>
          </p:cNvPr>
          <p:cNvCxnSpPr/>
          <p:nvPr/>
        </p:nvCxnSpPr>
        <p:spPr>
          <a:xfrm flipV="1">
            <a:off x="5817015" y="1957457"/>
            <a:ext cx="0" cy="42257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EE9EDC2-28F9-ED6D-5F09-41E1D9C479AE}"/>
              </a:ext>
            </a:extLst>
          </p:cNvPr>
          <p:cNvSpPr txBox="1"/>
          <p:nvPr/>
        </p:nvSpPr>
        <p:spPr>
          <a:xfrm>
            <a:off x="5825479" y="1992394"/>
            <a:ext cx="234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Multiscale Transformer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5DFAF63-101B-E7C5-1D68-D756C5DBCC59}"/>
              </a:ext>
            </a:extLst>
          </p:cNvPr>
          <p:cNvCxnSpPr>
            <a:cxnSpLocks/>
          </p:cNvCxnSpPr>
          <p:nvPr/>
        </p:nvCxnSpPr>
        <p:spPr>
          <a:xfrm>
            <a:off x="4028584" y="1506893"/>
            <a:ext cx="301988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B2CDFAC-DF8F-81E1-6166-774DDB49C81B}"/>
              </a:ext>
            </a:extLst>
          </p:cNvPr>
          <p:cNvCxnSpPr>
            <a:cxnSpLocks/>
          </p:cNvCxnSpPr>
          <p:nvPr/>
        </p:nvCxnSpPr>
        <p:spPr>
          <a:xfrm>
            <a:off x="4267201" y="1296529"/>
            <a:ext cx="0" cy="4241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42B5098-FB09-34A0-EEC4-E845A266AE59}"/>
              </a:ext>
            </a:extLst>
          </p:cNvPr>
          <p:cNvCxnSpPr>
            <a:cxnSpLocks/>
          </p:cNvCxnSpPr>
          <p:nvPr/>
        </p:nvCxnSpPr>
        <p:spPr>
          <a:xfrm>
            <a:off x="4528454" y="1310953"/>
            <a:ext cx="0" cy="4241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2">
            <a:extLst>
              <a:ext uri="{FF2B5EF4-FFF2-40B4-BE49-F238E27FC236}">
                <a16:creationId xmlns:a16="http://schemas.microsoft.com/office/drawing/2014/main" id="{F35FAAD1-2236-C6F9-87AB-D1099716B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9" r="37329" b="11168"/>
          <a:stretch/>
        </p:blipFill>
        <p:spPr bwMode="auto">
          <a:xfrm rot="5400000">
            <a:off x="5057875" y="302115"/>
            <a:ext cx="291770" cy="183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69A1A8AE-7817-EC54-1E9D-6C842EE71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9" r="37329" b="11168"/>
          <a:stretch/>
        </p:blipFill>
        <p:spPr bwMode="auto">
          <a:xfrm rot="5400000">
            <a:off x="5210275" y="454515"/>
            <a:ext cx="291770" cy="183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DC84A212-CD46-C06B-1049-95D998E5D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9" r="37329" b="11168"/>
          <a:stretch/>
        </p:blipFill>
        <p:spPr bwMode="auto">
          <a:xfrm rot="5400000">
            <a:off x="5362675" y="606915"/>
            <a:ext cx="291770" cy="183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CAB50AF1-55B3-610F-2E76-CD5AFD8F5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9" r="37329" b="11168"/>
          <a:stretch/>
        </p:blipFill>
        <p:spPr bwMode="auto">
          <a:xfrm rot="5400000">
            <a:off x="5515075" y="759315"/>
            <a:ext cx="291770" cy="183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0D5A1C2-CF32-AB64-96BB-1F45A3EA2751}"/>
              </a:ext>
            </a:extLst>
          </p:cNvPr>
          <p:cNvCxnSpPr>
            <a:cxnSpLocks/>
          </p:cNvCxnSpPr>
          <p:nvPr/>
        </p:nvCxnSpPr>
        <p:spPr>
          <a:xfrm>
            <a:off x="5103094" y="1511397"/>
            <a:ext cx="0" cy="2499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ED83420-5E69-19AA-84B0-5868FF8B5CAF}"/>
              </a:ext>
            </a:extLst>
          </p:cNvPr>
          <p:cNvCxnSpPr>
            <a:cxnSpLocks/>
          </p:cNvCxnSpPr>
          <p:nvPr/>
        </p:nvCxnSpPr>
        <p:spPr>
          <a:xfrm>
            <a:off x="5423322" y="1516657"/>
            <a:ext cx="0" cy="4241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770283C-2DF0-D4E0-AFDB-A3628A483208}"/>
              </a:ext>
            </a:extLst>
          </p:cNvPr>
          <p:cNvCxnSpPr>
            <a:cxnSpLocks/>
          </p:cNvCxnSpPr>
          <p:nvPr/>
        </p:nvCxnSpPr>
        <p:spPr>
          <a:xfrm>
            <a:off x="5714997" y="1516287"/>
            <a:ext cx="0" cy="4241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944D268-FDFC-C64C-BEA2-B73D7B91B4A3}"/>
              </a:ext>
            </a:extLst>
          </p:cNvPr>
          <p:cNvCxnSpPr>
            <a:cxnSpLocks/>
          </p:cNvCxnSpPr>
          <p:nvPr/>
        </p:nvCxnSpPr>
        <p:spPr>
          <a:xfrm>
            <a:off x="6019798" y="1521913"/>
            <a:ext cx="0" cy="4241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4530534-84B6-6722-0DFD-3A462547831B}"/>
              </a:ext>
            </a:extLst>
          </p:cNvPr>
          <p:cNvCxnSpPr>
            <a:cxnSpLocks/>
          </p:cNvCxnSpPr>
          <p:nvPr/>
        </p:nvCxnSpPr>
        <p:spPr>
          <a:xfrm>
            <a:off x="6313712" y="1532794"/>
            <a:ext cx="0" cy="2285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D07C3D8-1129-AA1C-2684-ADF888EF0BF4}"/>
              </a:ext>
            </a:extLst>
          </p:cNvPr>
          <p:cNvCxnSpPr>
            <a:cxnSpLocks/>
          </p:cNvCxnSpPr>
          <p:nvPr/>
        </p:nvCxnSpPr>
        <p:spPr>
          <a:xfrm>
            <a:off x="6610723" y="1408916"/>
            <a:ext cx="66093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D8AEFB72-3FDD-AE89-D4BD-0C541D312676}"/>
              </a:ext>
            </a:extLst>
          </p:cNvPr>
          <p:cNvSpPr txBox="1"/>
          <p:nvPr/>
        </p:nvSpPr>
        <p:spPr>
          <a:xfrm>
            <a:off x="7397288" y="1026300"/>
            <a:ext cx="1515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Event:</a:t>
            </a:r>
          </a:p>
          <a:p>
            <a:r>
              <a:rPr lang="en-US" dirty="0"/>
              <a:t>train whistling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5AF1DCF-2D3A-FBD5-9F8B-688C822D786C}"/>
              </a:ext>
            </a:extLst>
          </p:cNvPr>
          <p:cNvSpPr txBox="1"/>
          <p:nvPr/>
        </p:nvSpPr>
        <p:spPr>
          <a:xfrm>
            <a:off x="1259925" y="3429000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Audio Signal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49290B9-264B-01CB-49F8-798B5B49D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r="93683"/>
          <a:stretch/>
        </p:blipFill>
        <p:spPr>
          <a:xfrm>
            <a:off x="1247226" y="963318"/>
            <a:ext cx="1999821" cy="123362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D2ECAAF-DA5E-28A8-43C6-F33E711B2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r="93683"/>
          <a:stretch/>
        </p:blipFill>
        <p:spPr>
          <a:xfrm>
            <a:off x="1399626" y="1115718"/>
            <a:ext cx="1999821" cy="1233624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1AA8128-EE79-9AA7-F184-3635CB1F4998}"/>
              </a:ext>
            </a:extLst>
          </p:cNvPr>
          <p:cNvSpPr txBox="1"/>
          <p:nvPr/>
        </p:nvSpPr>
        <p:spPr>
          <a:xfrm>
            <a:off x="1099457" y="4038600"/>
            <a:ext cx="78447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Multiscale Audio Transformer</a:t>
            </a:r>
          </a:p>
          <a:p>
            <a:r>
              <a:rPr lang="en-US" dirty="0"/>
              <a:t>Given an audio signal sequence, multiscale audio Transformer gradually reduces</a:t>
            </a:r>
          </a:p>
          <a:p>
            <a:r>
              <a:rPr lang="en-US" dirty="0"/>
              <a:t>the number of tokens. It is 5x more efficient in terms of MACs with 42% reduction</a:t>
            </a:r>
          </a:p>
          <a:p>
            <a:r>
              <a:rPr lang="en-US" dirty="0"/>
              <a:t>in terms of parameters and 5% better accuracy on 4 event classification datasets</a:t>
            </a:r>
          </a:p>
          <a:p>
            <a:r>
              <a:rPr lang="en-US" dirty="0"/>
              <a:t>compared with previous state-of-the-art audio Transformer.</a:t>
            </a:r>
          </a:p>
          <a:p>
            <a:endParaRPr lang="en-US" dirty="0"/>
          </a:p>
          <a:p>
            <a:r>
              <a:rPr lang="en-US" dirty="0"/>
              <a:t>Multiscale Audio Spectrogram Transformer for Efficient Audio Classification</a:t>
            </a:r>
          </a:p>
          <a:p>
            <a:r>
              <a:rPr lang="en-US" dirty="0" err="1"/>
              <a:t>Wentao</a:t>
            </a:r>
            <a:r>
              <a:rPr lang="en-US" dirty="0"/>
              <a:t> Zhu and Mohamed Omar, Amazon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208B484-30EC-BBD0-91EF-185843FA2A9D}"/>
              </a:ext>
            </a:extLst>
          </p:cNvPr>
          <p:cNvCxnSpPr>
            <a:cxnSpLocks/>
          </p:cNvCxnSpPr>
          <p:nvPr/>
        </p:nvCxnSpPr>
        <p:spPr>
          <a:xfrm>
            <a:off x="4561986" y="3247478"/>
            <a:ext cx="301988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30F9597-47D9-FBC5-9A4F-CD7BB4C5A4BF}"/>
              </a:ext>
            </a:extLst>
          </p:cNvPr>
          <p:cNvCxnSpPr>
            <a:cxnSpLocks/>
          </p:cNvCxnSpPr>
          <p:nvPr/>
        </p:nvCxnSpPr>
        <p:spPr>
          <a:xfrm>
            <a:off x="4713513" y="1644568"/>
            <a:ext cx="1853666" cy="116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56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AED4-8565-76F4-D760-0B9E8D6D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B5D6A-D8B1-F711-0394-058B8F24B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54937"/>
          </a:xfrm>
        </p:spPr>
        <p:txBody>
          <a:bodyPr/>
          <a:lstStyle/>
          <a:p>
            <a:r>
              <a:rPr lang="en-US" dirty="0"/>
              <a:t>Manually designed feature based audio classification [1, 2]</a:t>
            </a:r>
          </a:p>
          <a:p>
            <a:r>
              <a:rPr lang="en-US" dirty="0"/>
              <a:t>Convolutional neural network based methods [3, 4]</a:t>
            </a:r>
          </a:p>
          <a:p>
            <a:pPr lvl="1"/>
            <a:r>
              <a:rPr lang="en-US" dirty="0"/>
              <a:t>Model fixed lengths of dependencies</a:t>
            </a:r>
          </a:p>
          <a:p>
            <a:r>
              <a:rPr lang="en-US" dirty="0"/>
              <a:t>Transformer based audio classification [5]</a:t>
            </a:r>
          </a:p>
          <a:p>
            <a:pPr lvl="1"/>
            <a:r>
              <a:rPr lang="en-US" dirty="0"/>
              <a:t>Without inductive bias, i.e., spatial locality and translation equivariance</a:t>
            </a:r>
          </a:p>
          <a:p>
            <a:pPr lvl="1"/>
            <a:r>
              <a:rPr lang="en-US" dirty="0"/>
              <a:t>Current state-of-the-art on various audio classification benchmarks, e.g., </a:t>
            </a:r>
            <a:r>
              <a:rPr lang="en-US" dirty="0" err="1"/>
              <a:t>AudioSet</a:t>
            </a:r>
            <a:r>
              <a:rPr lang="en-US" dirty="0"/>
              <a:t>, </a:t>
            </a:r>
            <a:r>
              <a:rPr lang="en-US" dirty="0" err="1"/>
              <a:t>VGGSound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2FAF5-1A78-4136-CF93-A430E3DD58D1}"/>
              </a:ext>
            </a:extLst>
          </p:cNvPr>
          <p:cNvSpPr txBox="1"/>
          <p:nvPr/>
        </p:nvSpPr>
        <p:spPr>
          <a:xfrm>
            <a:off x="155643" y="4980562"/>
            <a:ext cx="11945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Recent developments in </a:t>
            </a:r>
            <a:r>
              <a:rPr lang="en-US" dirty="0" err="1"/>
              <a:t>opensmile</a:t>
            </a:r>
            <a:r>
              <a:rPr lang="en-US" dirty="0"/>
              <a:t>, the </a:t>
            </a:r>
            <a:r>
              <a:rPr lang="en-US" dirty="0" err="1"/>
              <a:t>munich</a:t>
            </a:r>
            <a:r>
              <a:rPr lang="en-US" dirty="0"/>
              <a:t> open-source multimedia feature extractor, ACM MM 2013</a:t>
            </a:r>
          </a:p>
          <a:p>
            <a:r>
              <a:rPr lang="en-US" dirty="0"/>
              <a:t>[2] The INTERSPEECH 2013 computational paralinguistics challenge: Social signals, conﬂict, emotion, autism, </a:t>
            </a:r>
            <a:r>
              <a:rPr lang="en-US" dirty="0" err="1"/>
              <a:t>Interspeech</a:t>
            </a:r>
            <a:r>
              <a:rPr lang="en-US" dirty="0"/>
              <a:t> 2013</a:t>
            </a:r>
          </a:p>
          <a:p>
            <a:r>
              <a:rPr lang="en-US" dirty="0"/>
              <a:t>[3] CNN architectures for large-scale audio classiﬁcation, ICASSP 2017</a:t>
            </a:r>
          </a:p>
          <a:p>
            <a:r>
              <a:rPr lang="en-US" dirty="0"/>
              <a:t>[4] </a:t>
            </a:r>
            <a:r>
              <a:rPr lang="en-US" dirty="0" err="1"/>
              <a:t>SpeechNAS</a:t>
            </a:r>
            <a:r>
              <a:rPr lang="en-US" dirty="0"/>
              <a:t>: Towards better trade-off between latency and accuracy for large-scale speaker veriﬁcation, ASRU 2021</a:t>
            </a:r>
          </a:p>
          <a:p>
            <a:r>
              <a:rPr lang="en-US" dirty="0"/>
              <a:t>[5] AST: Audio spectrogram transformer, </a:t>
            </a:r>
            <a:r>
              <a:rPr lang="en-US" dirty="0" err="1"/>
              <a:t>Interspeech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74332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970C5-9E2F-BCE6-E3A8-0825EE0A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73F4B-D547-2CA5-6606-40842CDEB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343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Audio Transformer</a:t>
            </a:r>
          </a:p>
          <a:p>
            <a:pPr lvl="1"/>
            <a:r>
              <a:rPr lang="en-US" dirty="0"/>
              <a:t>AST [5], SSAST [6]</a:t>
            </a:r>
          </a:p>
          <a:p>
            <a:r>
              <a:rPr lang="en-US" dirty="0"/>
              <a:t>Multiscale language Transformer </a:t>
            </a:r>
          </a:p>
          <a:p>
            <a:pPr lvl="1"/>
            <a:r>
              <a:rPr lang="en-US" dirty="0"/>
              <a:t>Funnel-Transformer [7]</a:t>
            </a:r>
          </a:p>
          <a:p>
            <a:r>
              <a:rPr lang="en-US" dirty="0"/>
              <a:t>Multiscale vision Transformer</a:t>
            </a:r>
          </a:p>
          <a:p>
            <a:pPr lvl="1"/>
            <a:r>
              <a:rPr lang="en-US" dirty="0" err="1"/>
              <a:t>Swin</a:t>
            </a:r>
            <a:r>
              <a:rPr lang="en-US" dirty="0"/>
              <a:t> Transformer [8]</a:t>
            </a:r>
          </a:p>
          <a:p>
            <a:r>
              <a:rPr lang="en-US" dirty="0"/>
              <a:t>Multiscale multimodal Transformer</a:t>
            </a:r>
          </a:p>
          <a:p>
            <a:pPr lvl="1"/>
            <a:r>
              <a:rPr lang="en-US" dirty="0"/>
              <a:t>AVT [9], MMT [10]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AC37C-37AF-BCE0-6865-EF7EA2497411}"/>
              </a:ext>
            </a:extLst>
          </p:cNvPr>
          <p:cNvSpPr txBox="1"/>
          <p:nvPr/>
        </p:nvSpPr>
        <p:spPr>
          <a:xfrm>
            <a:off x="155643" y="5145937"/>
            <a:ext cx="11198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[6] SSAST: Self-supervised audio spectrogram transformer, AAAI 2022</a:t>
            </a:r>
          </a:p>
          <a:p>
            <a:r>
              <a:rPr lang="en-US" dirty="0"/>
              <a:t>[7] Funnel-transformer: Filtering out sequential redundancy for efﬁcient language processing, </a:t>
            </a:r>
            <a:r>
              <a:rPr lang="en-US" dirty="0" err="1"/>
              <a:t>NeurIPS</a:t>
            </a:r>
            <a:r>
              <a:rPr lang="en-US" dirty="0"/>
              <a:t> 2020</a:t>
            </a:r>
          </a:p>
          <a:p>
            <a:r>
              <a:rPr lang="en-US" dirty="0"/>
              <a:t>[8] </a:t>
            </a:r>
            <a:r>
              <a:rPr lang="en-US" dirty="0" err="1"/>
              <a:t>Swin</a:t>
            </a:r>
            <a:r>
              <a:rPr lang="en-US" dirty="0"/>
              <a:t> transformer: Hierarchical vision transformer using shifted windows, ICCV 2021</a:t>
            </a:r>
          </a:p>
          <a:p>
            <a:r>
              <a:rPr lang="en-US" dirty="0"/>
              <a:t>[9] AVT: Audio-Video Transformer for Multimodal Action Recognition, 2022</a:t>
            </a:r>
          </a:p>
          <a:p>
            <a:r>
              <a:rPr lang="en-US" dirty="0"/>
              <a:t>[10] Multiscale Multimodal Transformer for Multimodal Action Recognition, 2022</a:t>
            </a:r>
          </a:p>
        </p:txBody>
      </p:sp>
    </p:spTree>
    <p:extLst>
      <p:ext uri="{BB962C8B-B14F-4D97-AF65-F5344CB8AC3E}">
        <p14:creationId xmlns:p14="http://schemas.microsoft.com/office/powerpoint/2010/main" val="102048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49A7-DAA5-9FFF-E3C1-27A97D89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A2AE-81B1-9772-428C-C2C5FF32B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B33F2-8BC6-B503-75E9-762BBBBA5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51" y="1825625"/>
            <a:ext cx="5359938" cy="4100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334694-62AF-8A81-4C2D-E8F642C9E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712" y="2327207"/>
            <a:ext cx="4669820" cy="668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B3FD50-CA5D-EDAB-A061-481FDD14A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10835"/>
            <a:ext cx="5286665" cy="1731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D81D6F-CB3D-E565-C1F2-DCAF3F77BFFC}"/>
              </a:ext>
            </a:extLst>
          </p:cNvPr>
          <p:cNvSpPr txBox="1"/>
          <p:nvPr/>
        </p:nvSpPr>
        <p:spPr>
          <a:xfrm>
            <a:off x="6198138" y="3220147"/>
            <a:ext cx="159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One 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C961D-E38D-7BAA-06CA-BEF9CC8EEB83}"/>
              </a:ext>
            </a:extLst>
          </p:cNvPr>
          <p:cNvSpPr txBox="1"/>
          <p:nvPr/>
        </p:nvSpPr>
        <p:spPr>
          <a:xfrm>
            <a:off x="6096000" y="1790263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One block</a:t>
            </a:r>
          </a:p>
        </p:txBody>
      </p:sp>
    </p:spTree>
    <p:extLst>
      <p:ext uri="{BB962C8B-B14F-4D97-AF65-F5344CB8AC3E}">
        <p14:creationId xmlns:p14="http://schemas.microsoft.com/office/powerpoint/2010/main" val="227338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A24D2-163E-97CD-B75F-091A6BC4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E7EF0-284D-EDFC-77D2-E7D786C07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48CFA-D703-872A-80BA-D5B752A8E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64" y="1690688"/>
            <a:ext cx="9599578" cy="49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92DC-696A-4ED7-75F6-2AAF247A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40738-4D03-FA5E-1D10-DBC17706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F4660-C28B-97E6-A20B-EE05C0FB0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30" y="1825625"/>
            <a:ext cx="5545155" cy="1968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E498C9-13B1-FE2B-67C9-5071A13BA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25" y="4001294"/>
            <a:ext cx="6069764" cy="2257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62A509-9C5E-8CD5-8D65-296B45D87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289" y="970936"/>
            <a:ext cx="5377774" cy="2166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40873-D28A-D2B9-5463-4B13E36B5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561" y="3194083"/>
            <a:ext cx="5204138" cy="35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8C623-4BCC-933B-FFF0-EDD7FA9A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BFAD5-E716-6B91-7730-94DFE5116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FF908-2DC7-5145-1A3F-82C309D68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79" y="1690688"/>
            <a:ext cx="6254736" cy="4590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6EB15A-124C-81DB-19E8-6C934E51A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006" y="3180944"/>
            <a:ext cx="5390815" cy="18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3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D3C6-4830-95DC-4B68-B772C171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91C53-7141-0862-4ADB-6CC91D825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Multiscale audio spectrum Transformer (MAST): a multiscale Transformer for audio classiﬁcation</a:t>
            </a:r>
          </a:p>
          <a:p>
            <a:r>
              <a:rPr lang="en-US" dirty="0"/>
              <a:t>MAST learns hierarchical representations from dense and simple to coarse and complex.</a:t>
            </a:r>
          </a:p>
          <a:p>
            <a:r>
              <a:rPr lang="en-US" dirty="0"/>
              <a:t>It outperforms AST by a large margin on 4 widely used datasets with only 24% MACs and 58% parameter numbers.</a:t>
            </a:r>
          </a:p>
          <a:p>
            <a:r>
              <a:rPr lang="en-US" dirty="0"/>
              <a:t>MAST is efﬁcient, light-weighted and high accurate, and it can be utilized as an essential building component for other applications, e.g., multimodal classiﬁcation [9, 10].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3DBC1-1B4D-F05C-A629-EC873EC9A49D}"/>
              </a:ext>
            </a:extLst>
          </p:cNvPr>
          <p:cNvSpPr txBox="1"/>
          <p:nvPr/>
        </p:nvSpPr>
        <p:spPr>
          <a:xfrm>
            <a:off x="838200" y="5988734"/>
            <a:ext cx="9015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[9] AVT: Audio-Video Transformer for Multimodal Action Recognition, 2022</a:t>
            </a:r>
          </a:p>
          <a:p>
            <a:r>
              <a:rPr lang="en-US" dirty="0"/>
              <a:t>[10] Multiscale Multimodal Transformer for Multimodal Action Recognition, 2022</a:t>
            </a:r>
          </a:p>
        </p:txBody>
      </p:sp>
    </p:spTree>
    <p:extLst>
      <p:ext uri="{BB962C8B-B14F-4D97-AF65-F5344CB8AC3E}">
        <p14:creationId xmlns:p14="http://schemas.microsoft.com/office/powerpoint/2010/main" val="549247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447</Words>
  <Application>Microsoft Macintosh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Introduction</vt:lpstr>
      <vt:lpstr>Related Work</vt:lpstr>
      <vt:lpstr>Method</vt:lpstr>
      <vt:lpstr>Method</vt:lpstr>
      <vt:lpstr>Results</vt:lpstr>
      <vt:lpstr>Results</vt:lpstr>
      <vt:lpstr>Conclusion &amp; Takeaway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108</cp:revision>
  <dcterms:created xsi:type="dcterms:W3CDTF">2023-03-16T03:11:54Z</dcterms:created>
  <dcterms:modified xsi:type="dcterms:W3CDTF">2023-03-21T17:23:28Z</dcterms:modified>
</cp:coreProperties>
</file>