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270" autoAdjust="0"/>
  </p:normalViewPr>
  <p:slideViewPr>
    <p:cSldViewPr snapToGrid="0">
      <p:cViewPr varScale="1">
        <p:scale>
          <a:sx n="68" d="100"/>
          <a:sy n="68" d="100"/>
        </p:scale>
        <p:origin x="792"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2180686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3353183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CN" altLang="en-US"/>
              <a:t>单击此处编辑母版标题样式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03031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1072427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CN" altLang="en-US"/>
              <a:t>单击此处编辑母版标题样式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5957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CN" altLang="en-US"/>
              <a:t>单击此处编辑母版标题样式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2438360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4090422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73545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2415881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103069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3016392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703879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4034902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2080128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CN" altLang="en-US"/>
              <a:t>单击此处编辑母版标题样式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378314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7C464EF-4CD1-4A70-A8FA-A997ADED4939}" type="datetimeFigureOut">
              <a:rPr lang="zh-CN" altLang="en-US" smtClean="0"/>
              <a:t>2021/3/3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427559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C464EF-4CD1-4A70-A8FA-A997ADED4939}" type="datetimeFigureOut">
              <a:rPr lang="zh-CN" altLang="en-US" smtClean="0"/>
              <a:t>2021/3/3</a:t>
            </a:fld>
            <a:endParaRPr lang="zh-CN"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832D26-E12F-470B-9B54-527909B4C608}" type="slidenum">
              <a:rPr lang="zh-CN" altLang="en-US" smtClean="0"/>
              <a:t>‹#›</a:t>
            </a:fld>
            <a:endParaRPr lang="zh-CN" altLang="en-US"/>
          </a:p>
        </p:txBody>
      </p:sp>
    </p:spTree>
    <p:extLst>
      <p:ext uri="{BB962C8B-B14F-4D97-AF65-F5344CB8AC3E}">
        <p14:creationId xmlns:p14="http://schemas.microsoft.com/office/powerpoint/2010/main" val="667093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EF6FF3-EE37-4862-B6FD-C1F963324D4A}"/>
              </a:ext>
            </a:extLst>
          </p:cNvPr>
          <p:cNvSpPr>
            <a:spLocks noGrp="1"/>
          </p:cNvSpPr>
          <p:nvPr>
            <p:ph type="ctrTitle"/>
          </p:nvPr>
        </p:nvSpPr>
        <p:spPr>
          <a:xfrm>
            <a:off x="1231859" y="1349044"/>
            <a:ext cx="7766936" cy="1096900"/>
          </a:xfrm>
        </p:spPr>
        <p:txBody>
          <a:bodyPr/>
          <a:lstStyle/>
          <a:p>
            <a:pPr algn="ctr"/>
            <a:r>
              <a:rPr lang="en-US" altLang="zh-CN" sz="2800" dirty="0">
                <a:solidFill>
                  <a:schemeClr val="tx1"/>
                </a:solidFill>
                <a:latin typeface="Times New Roman" panose="02020603050405020304" pitchFamily="18" charset="0"/>
                <a:cs typeface="Times New Roman" panose="02020603050405020304" pitchFamily="18" charset="0"/>
              </a:rPr>
              <a:t>Research on Knowledge Distillation of Generative Adversarial Networks </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
        <p:nvSpPr>
          <p:cNvPr id="3" name="副标题 2">
            <a:extLst>
              <a:ext uri="{FF2B5EF4-FFF2-40B4-BE49-F238E27FC236}">
                <a16:creationId xmlns:a16="http://schemas.microsoft.com/office/drawing/2014/main" id="{E0A4F749-B0FF-41D3-88E1-9B7FA97ADA54}"/>
              </a:ext>
            </a:extLst>
          </p:cNvPr>
          <p:cNvSpPr>
            <a:spLocks noGrp="1"/>
          </p:cNvSpPr>
          <p:nvPr>
            <p:ph type="subTitle" idx="1"/>
          </p:nvPr>
        </p:nvSpPr>
        <p:spPr>
          <a:xfrm>
            <a:off x="2077375" y="2767107"/>
            <a:ext cx="6498454" cy="1096899"/>
          </a:xfrm>
        </p:spPr>
        <p:txBody>
          <a:bodyPr/>
          <a:lstStyle/>
          <a:p>
            <a:pPr algn="l"/>
            <a:r>
              <a:rPr lang="en-US" altLang="zh-CN" sz="1600" dirty="0">
                <a:solidFill>
                  <a:schemeClr val="tx1"/>
                </a:solidFill>
                <a:latin typeface="Times New Roman" panose="02020603050405020304" pitchFamily="18" charset="0"/>
                <a:cs typeface="Times New Roman" panose="02020603050405020304" pitchFamily="18" charset="0"/>
              </a:rPr>
              <a:t>Wei Wang, Baohua Zhang, Tao Cui, Yimeng Chai, Yue Li </a:t>
            </a:r>
          </a:p>
          <a:p>
            <a:pPr algn="l"/>
            <a:r>
              <a:rPr lang="en-US" altLang="zh-CN" sz="1100" b="0" i="1" dirty="0">
                <a:solidFill>
                  <a:sysClr val="windowText" lastClr="000000"/>
                </a:solidFill>
                <a:effectLst/>
                <a:latin typeface="Times New Roman" panose="02020603050405020304" pitchFamily="18" charset="0"/>
                <a:cs typeface="Times New Roman" panose="02020603050405020304" pitchFamily="18" charset="0"/>
              </a:rPr>
              <a:t>College of Computer Science, Tianjin Key Lab of Network and Data Security Technology, Nankai University</a:t>
            </a:r>
            <a:endParaRPr lang="zh-CN" altLang="en-US" sz="1100" dirty="0"/>
          </a:p>
        </p:txBody>
      </p:sp>
    </p:spTree>
    <p:extLst>
      <p:ext uri="{BB962C8B-B14F-4D97-AF65-F5344CB8AC3E}">
        <p14:creationId xmlns:p14="http://schemas.microsoft.com/office/powerpoint/2010/main" val="2848329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F81FA5-35B8-4188-9269-A3DA81DD55BD}"/>
              </a:ext>
            </a:extLst>
          </p:cNvPr>
          <p:cNvSpPr>
            <a:spLocks noGrp="1"/>
          </p:cNvSpPr>
          <p:nvPr>
            <p:ph type="title"/>
          </p:nvPr>
        </p:nvSpPr>
        <p:spPr>
          <a:xfrm>
            <a:off x="677334" y="591845"/>
            <a:ext cx="8596668" cy="562252"/>
          </a:xfrm>
          <a:solidFill>
            <a:schemeClr val="accent2">
              <a:lumMod val="40000"/>
              <a:lumOff val="60000"/>
            </a:schemeClr>
          </a:solidFill>
          <a:ln>
            <a:solidFill>
              <a:schemeClr val="accent1"/>
            </a:solidFill>
          </a:ln>
        </p:spPr>
        <p:txBody>
          <a:bodyPr>
            <a:normAutofit fontScale="90000"/>
          </a:bodyPr>
          <a:lstStyle/>
          <a:p>
            <a:r>
              <a:rPr kumimoji="1" lang="en-US" altLang="zh-CN" sz="2800" b="1" dirty="0">
                <a:solidFill>
                  <a:schemeClr val="tx1"/>
                </a:solidFill>
                <a:latin typeface="Times New Roman" panose="02020603050405020304" pitchFamily="18" charset="0"/>
                <a:cs typeface="Times New Roman" panose="02020603050405020304" pitchFamily="18" charset="0"/>
              </a:rPr>
              <a:t>Proposed Method</a:t>
            </a:r>
            <a:br>
              <a:rPr kumimoji="1" lang="zh-CN" altLang="en-US" sz="2800" b="1" dirty="0">
                <a:solidFill>
                  <a:schemeClr val="tx1"/>
                </a:solidFill>
                <a:latin typeface="Times" pitchFamily="2" charset="0"/>
              </a:rPr>
            </a:br>
            <a:endParaRPr lang="zh-CN" altLang="en-US" sz="2800" dirty="0">
              <a:solidFill>
                <a:schemeClr val="tx1"/>
              </a:solidFill>
            </a:endParaRPr>
          </a:p>
        </p:txBody>
      </p:sp>
      <p:pic>
        <p:nvPicPr>
          <p:cNvPr id="4" name="内容占位符 3">
            <a:extLst>
              <a:ext uri="{FF2B5EF4-FFF2-40B4-BE49-F238E27FC236}">
                <a16:creationId xmlns:a16="http://schemas.microsoft.com/office/drawing/2014/main" id="{BB334913-80F2-414B-8765-E76C255E3FEA}"/>
              </a:ext>
            </a:extLst>
          </p:cNvPr>
          <p:cNvPicPr>
            <a:picLocks noGrp="1" noChangeAspect="1"/>
          </p:cNvPicPr>
          <p:nvPr>
            <p:ph idx="1"/>
          </p:nvPr>
        </p:nvPicPr>
        <p:blipFill>
          <a:blip r:embed="rId2"/>
          <a:stretch>
            <a:fillRect/>
          </a:stretch>
        </p:blipFill>
        <p:spPr>
          <a:xfrm>
            <a:off x="677334" y="1512034"/>
            <a:ext cx="8596312" cy="2461792"/>
          </a:xfrm>
          <a:prstGeom prst="rect">
            <a:avLst/>
          </a:prstGeom>
        </p:spPr>
      </p:pic>
      <p:sp>
        <p:nvSpPr>
          <p:cNvPr id="8" name="文本框 7">
            <a:extLst>
              <a:ext uri="{FF2B5EF4-FFF2-40B4-BE49-F238E27FC236}">
                <a16:creationId xmlns:a16="http://schemas.microsoft.com/office/drawing/2014/main" id="{52CF57AD-A593-4508-B680-95B0EFB948BD}"/>
              </a:ext>
            </a:extLst>
          </p:cNvPr>
          <p:cNvSpPr txBox="1"/>
          <p:nvPr/>
        </p:nvSpPr>
        <p:spPr>
          <a:xfrm>
            <a:off x="4430250" y="4331763"/>
            <a:ext cx="1665750"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Figure1</a:t>
            </a:r>
            <a:endParaRPr lang="zh-CN" alt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0239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F81FA5-35B8-4188-9269-A3DA81DD55BD}"/>
              </a:ext>
            </a:extLst>
          </p:cNvPr>
          <p:cNvSpPr>
            <a:spLocks noGrp="1"/>
          </p:cNvSpPr>
          <p:nvPr>
            <p:ph type="title"/>
          </p:nvPr>
        </p:nvSpPr>
        <p:spPr>
          <a:xfrm>
            <a:off x="677334" y="591845"/>
            <a:ext cx="8596668" cy="562252"/>
          </a:xfrm>
          <a:solidFill>
            <a:schemeClr val="accent2">
              <a:lumMod val="40000"/>
              <a:lumOff val="60000"/>
            </a:schemeClr>
          </a:solidFill>
          <a:ln>
            <a:solidFill>
              <a:schemeClr val="accent1"/>
            </a:solidFill>
          </a:ln>
        </p:spPr>
        <p:txBody>
          <a:bodyPr>
            <a:normAutofit fontScale="90000"/>
          </a:bodyPr>
          <a:lstStyle/>
          <a:p>
            <a:r>
              <a:rPr kumimoji="1" lang="en-US" altLang="zh-CN" sz="2800" b="1" dirty="0">
                <a:solidFill>
                  <a:schemeClr val="tx1"/>
                </a:solidFill>
                <a:latin typeface="Times New Roman" panose="02020603050405020304" pitchFamily="18" charset="0"/>
                <a:cs typeface="Times New Roman" panose="02020603050405020304" pitchFamily="18" charset="0"/>
              </a:rPr>
              <a:t>Proposed Method</a:t>
            </a:r>
            <a:br>
              <a:rPr kumimoji="1" lang="zh-CN" altLang="en-US" sz="2800" b="1" dirty="0">
                <a:solidFill>
                  <a:schemeClr val="tx1"/>
                </a:solidFill>
                <a:latin typeface="Times" pitchFamily="2" charset="0"/>
              </a:rPr>
            </a:br>
            <a:endParaRPr lang="zh-CN" altLang="en-US" sz="2800" dirty="0">
              <a:solidFill>
                <a:schemeClr val="tx1"/>
              </a:solidFill>
            </a:endParaRPr>
          </a:p>
        </p:txBody>
      </p:sp>
      <mc:AlternateContent xmlns:mc="http://schemas.openxmlformats.org/markup-compatibility/2006" xmlns:a14="http://schemas.microsoft.com/office/drawing/2010/main">
        <mc:Choice Requires="a14">
          <p:sp>
            <p:nvSpPr>
              <p:cNvPr id="5" name="内容占位符 4">
                <a:extLst>
                  <a:ext uri="{FF2B5EF4-FFF2-40B4-BE49-F238E27FC236}">
                    <a16:creationId xmlns:a16="http://schemas.microsoft.com/office/drawing/2014/main" id="{FD0D7C68-B5EA-4EF5-86FF-4C9262623F34}"/>
                  </a:ext>
                </a:extLst>
              </p:cNvPr>
              <p:cNvSpPr>
                <a:spLocks noGrp="1"/>
              </p:cNvSpPr>
              <p:nvPr>
                <p:ph idx="1"/>
              </p:nvPr>
            </p:nvSpPr>
            <p:spPr>
              <a:xfrm>
                <a:off x="677334" y="1488613"/>
                <a:ext cx="8596668" cy="4264117"/>
              </a:xfrm>
            </p:spPr>
            <p:txBody>
              <a:bodyPr>
                <a:normAutofit lnSpcReduction="10000"/>
              </a:bodyPr>
              <a:lstStyle/>
              <a:p>
                <a:pPr marL="0" marR="0" lvl="0" indent="0" algn="just" defTabSz="457200" rtl="0" eaLnBrk="1" fontAlgn="auto" latinLnBrk="0" hangingPunct="1">
                  <a:lnSpc>
                    <a:spcPct val="100000"/>
                  </a:lnSpc>
                  <a:spcBef>
                    <a:spcPts val="200"/>
                  </a:spcBef>
                  <a:spcAft>
                    <a:spcPts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STOS</a:t>
                </a: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As shown in Figure 1 a), there is only the soft target when the student generator is trained. STOS ignores the hard target and expects the student </a:t>
                </a:r>
                <a:r>
                  <a:rPr kumimoji="0"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G</a:t>
                </a: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could be well-trained only by soft target, both in approaching teacher network and achieving the distribution of the real samples. However, we find it is difficult to make the student network achieve the desired distribution.</a:t>
                </a:r>
              </a:p>
              <a:p>
                <a:pPr marL="0" marR="0" lvl="0" indent="0" algn="ctr" defTabSz="457200" rtl="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ℒ</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𝐹𝑢𝑙𝑙</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𝐸</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𝑧</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𝑃</m:t>
                        </m:r>
                        <m:d>
                          <m:d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d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𝑧</m:t>
                            </m:r>
                          </m:e>
                        </m:d>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𝑓</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𝐺</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𝑇</m:t>
                        </m:r>
                      </m:sub>
                    </m:sSub>
                    <m:d>
                      <m:d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ctrlPr>
                      </m:d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t>𝑧</m:t>
                        </m:r>
                      </m:e>
                    </m:d>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𝐺</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t>𝑆</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t>𝑧</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rPr>
                      <m:t>))]</m:t>
                    </m:r>
                  </m:oMath>
                </a14:m>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where f is distillation loss function</a:t>
                </a:r>
              </a:p>
              <a:p>
                <a:pPr marL="0" marR="0" lvl="0" indent="0" algn="just" defTabSz="457200" rtl="0" eaLnBrk="1" fontAlgn="auto" latinLnBrk="0" hangingPunct="1">
                  <a:lnSpc>
                    <a:spcPct val="100000"/>
                  </a:lnSpc>
                  <a:spcBef>
                    <a:spcPts val="200"/>
                  </a:spcBef>
                  <a:spcAft>
                    <a:spcPts val="0"/>
                  </a:spcAft>
                  <a:buClrTx/>
                  <a:buSzTx/>
                  <a:buFontTx/>
                  <a:buNone/>
                  <a:tabLst/>
                  <a:defRPr/>
                </a:pPr>
                <a:r>
                  <a:rPr kumimoji="1"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IHTS.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As shown in Figure 1 b), it </a:t>
                </a: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requires the student discriminator to inherit the teacher discriminator parameters. We define the student network generator loss as the hard target of knowledge distillation when the discriminator is fixed, and the output of the teacher network generator as the soft target to distill GANs. The objective of  IHTS is as following:</a:t>
                </a:r>
              </a:p>
              <a:p>
                <a:pPr marL="0" marR="0" lvl="0" indent="0" algn="just" defTabSz="457200" rtl="0" eaLnBrk="1" fontAlgn="auto" latinLnBrk="0" hangingPunct="1">
                  <a:lnSpc>
                    <a:spcPct val="100000"/>
                  </a:lnSpc>
                  <a:spcBef>
                    <a:spcPts val="40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ℒ</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𝐹𝑢𝑙𝑙</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𝐸</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𝑥</m:t>
                          </m:r>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𝑃</m:t>
                          </m:r>
                          <m:d>
                            <m:d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d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𝑥</m:t>
                              </m:r>
                            </m:e>
                          </m:d>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𝑙𝑜𝑔𝐷</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𝑥</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𝐸</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𝑧</m:t>
                          </m:r>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𝑃</m:t>
                          </m:r>
                          <m:d>
                            <m:d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d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𝑧</m:t>
                              </m:r>
                            </m:e>
                          </m:d>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m:rPr>
                          <m:sty m:val="p"/>
                        </m:rPr>
                        <a:rPr kumimoji="1" lang="en-US" altLang="zh-CN" sz="1400" b="0" i="0"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log</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⁡(1−</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𝐷</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𝐺</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𝑧</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𝐿</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𝑆𝑜𝑓𝑡</m:t>
                          </m:r>
                        </m:sub>
                      </m:sSub>
                    </m:oMath>
                  </m:oMathPara>
                </a14:m>
                <a:endPar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a:p>
                <a:pPr marL="0" marR="0" lvl="0" indent="0" algn="just" defTabSz="457200" rtl="0" eaLnBrk="1" fontAlgn="auto" latinLnBrk="0" hangingPunct="1">
                  <a:lnSpc>
                    <a:spcPct val="100000"/>
                  </a:lnSpc>
                  <a:spcBef>
                    <a:spcPts val="200"/>
                  </a:spcBef>
                  <a:spcAft>
                    <a:spcPts val="0"/>
                  </a:spcAft>
                  <a:buClrTx/>
                  <a:buSzTx/>
                  <a:buFontTx/>
                  <a:buNone/>
                  <a:tabLst/>
                  <a:defRPr/>
                </a:pP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We define </a:t>
                </a:r>
                <a14:m>
                  <m:oMath xmlns:m="http://schemas.openxmlformats.org/officeDocument/2006/math">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𝑔</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Sup>
                      <m:sSubSup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SupPr>
                      <m:e>
                        <m:r>
                          <a:rPr kumimoji="1" lang="zh-CN" altLang="en-US"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𝑇</m:t>
                        </m:r>
                      </m:sub>
                      <m:sup>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𝐷</m:t>
                        </m:r>
                      </m:sup>
                    </m:sSubSup>
                  </m:oMath>
                </a14:m>
                <a:r>
                  <a:rPr kumimoji="1"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as the conditional probabilistic difference given condition of the inheriting </a:t>
                </a:r>
                <a14:m>
                  <m:oMath xmlns:m="http://schemas.openxmlformats.org/officeDocument/2006/math">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𝐷</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𝑇</m:t>
                        </m:r>
                      </m:sub>
                    </m:sSub>
                  </m:oMath>
                </a14:m>
                <a:r>
                  <a:rPr kumimoji="1"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So, in the training process, the optimal </a:t>
                </a:r>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G</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is as following:</a:t>
                </a:r>
              </a:p>
              <a:p>
                <a:pPr marL="0" marR="0" lvl="0" indent="0" algn="just" defTabSz="457200" rtl="0" eaLnBrk="1" fontAlgn="auto" latinLnBrk="0" hangingPunct="1">
                  <a:lnSpc>
                    <a:spcPct val="100000"/>
                  </a:lnSpc>
                  <a:spcBef>
                    <a:spcPts val="40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𝐶</m:t>
                      </m:r>
                      <m:d>
                        <m:d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d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𝐺</m:t>
                          </m:r>
                        </m:e>
                      </m:d>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𝑙𝑜𝑔</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4+2∙</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𝐽𝑆𝐷</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𝐷𝑎𝑡𝑎</m:t>
                          </m:r>
                        </m:sub>
                      </m:sSub>
                      <m:sSubSup>
                        <m:sSubSup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Sup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𝑔</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r>
                            <a:rPr kumimoji="1" lang="zh-CN" altLang="en-US"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𝑇</m:t>
                          </m:r>
                        </m:sub>
                        <m:sup>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m:t>
                          </m:r>
                        </m:sup>
                      </m:sSubSup>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r>
                        <a:rPr kumimoji="1" lang="en-US" altLang="zh-CN" sz="1400" b="0"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𝐿</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𝑆𝑜𝑓𝑡</m:t>
                          </m:r>
                        </m:sub>
                      </m:sSub>
                    </m:oMath>
                  </m:oMathPara>
                </a14:m>
                <a:endPar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a:p>
                <a:pPr marL="0" marR="0" lvl="0" indent="0" algn="just" defTabSz="457200" rtl="0" eaLnBrk="1" fontAlgn="auto" latinLnBrk="0" hangingPunct="1">
                  <a:lnSpc>
                    <a:spcPct val="100000"/>
                  </a:lnSpc>
                  <a:spcBef>
                    <a:spcPts val="200"/>
                  </a:spcBef>
                  <a:spcAft>
                    <a:spcPts val="0"/>
                  </a:spcAft>
                  <a:buClrTx/>
                  <a:buSzTx/>
                  <a:buFontTx/>
                  <a:buNone/>
                  <a:tabLst/>
                  <a:defRPr/>
                </a:pP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According to the Jensen-Shannon divergence(</a:t>
                </a:r>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JSD</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definition, the only solution for </a:t>
                </a:r>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C(G)</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to reach the global minimum is </a:t>
                </a:r>
                <a14:m>
                  <m:oMath xmlns:m="http://schemas.openxmlformats.org/officeDocument/2006/math">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𝐷𝑎𝑡𝑎</m:t>
                        </m:r>
                      </m:sub>
                    </m:sSub>
                    <m:sSubSup>
                      <m:sSubSup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Sup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𝑔</m:t>
                            </m:r>
                          </m:sub>
                        </m:s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r>
                          <a:rPr kumimoji="1" lang="zh-CN" altLang="en-US"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𝑇</m:t>
                        </m:r>
                      </m:sub>
                      <m:sup>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m:t>
                        </m:r>
                      </m:sup>
                    </m:sSubSup>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oMath>
                </a14:m>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However our goal is to make </a:t>
                </a:r>
                <a14:m>
                  <m:oMath xmlns:m="http://schemas.openxmlformats.org/officeDocument/2006/math">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𝐷𝑎𝑡𝑎</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𝑔</m:t>
                        </m:r>
                      </m:sub>
                    </m:sSub>
                  </m:oMath>
                </a14:m>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so IHTS achieves good solution if and only if </a:t>
                </a:r>
                <a14:m>
                  <m:oMath xmlns:m="http://schemas.openxmlformats.org/officeDocument/2006/math">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𝑔</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Sup>
                      <m:sSubSup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SupPr>
                      <m:e>
                        <m:r>
                          <a:rPr kumimoji="1" lang="zh-CN" altLang="en-US"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𝑇</m:t>
                        </m:r>
                      </m:sub>
                      <m:sup>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m:t>
                        </m:r>
                      </m:sup>
                    </m:sSubSup>
                  </m:oMath>
                </a14:m>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t>
                </a:r>
              </a:p>
              <a:p>
                <a:pPr marL="0" marR="0" lvl="0" indent="0" algn="just" defTabSz="457200" rtl="0" eaLnBrk="1" fontAlgn="auto" latinLnBrk="0" hangingPunct="1">
                  <a:lnSpc>
                    <a:spcPct val="100000"/>
                  </a:lnSpc>
                  <a:spcBef>
                    <a:spcPts val="200"/>
                  </a:spcBef>
                  <a:spcAft>
                    <a:spcPts val="0"/>
                  </a:spcAft>
                  <a:buClrTx/>
                  <a:buSzTx/>
                  <a:buFontTx/>
                  <a:buNone/>
                  <a:tabLst/>
                  <a:defRPr/>
                </a:pPr>
                <a:r>
                  <a:rPr kumimoji="1"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RHTS.</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After the above analysis, the student network achieves good solution only if </a:t>
                </a:r>
                <a14:m>
                  <m:oMath xmlns:m="http://schemas.openxmlformats.org/officeDocument/2006/math">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𝑔</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Sup>
                      <m:sSubSup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SupPr>
                      <m:e>
                        <m:r>
                          <a:rPr kumimoji="1" lang="zh-CN" altLang="en-US"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𝑇</m:t>
                        </m:r>
                      </m:sub>
                      <m:sup>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m:t>
                        </m:r>
                      </m:sup>
                    </m:sSubSup>
                  </m:oMath>
                </a14:m>
                <a:r>
                  <a:rPr kumimoji="1"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So </a:t>
                </a:r>
                <a14:m>
                  <m:oMath xmlns:m="http://schemas.openxmlformats.org/officeDocument/2006/math">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𝐷</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rPr>
                          <m:t>𝑠</m:t>
                        </m:r>
                      </m:sub>
                    </m:sSub>
                  </m:oMath>
                </a14:m>
                <a:r>
                  <a:rPr kumimoji="1"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parameters are initialized randomly in RHTS as shown in Figure 1 c). the optimal </a:t>
                </a:r>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G</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is as following:</a:t>
                </a:r>
              </a:p>
              <a:p>
                <a:pPr marL="0" marR="0" lvl="0" indent="0" algn="just" defTabSz="4572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𝐶</m:t>
                      </m:r>
                      <m:d>
                        <m:d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d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𝐺</m:t>
                          </m:r>
                        </m:e>
                      </m:d>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𝑙𝑜𝑔</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4+2∙</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𝐽𝑆𝐷</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𝐷𝑎𝑡𝑎</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𝑔</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r>
                        <a:rPr kumimoji="1" lang="en-US" altLang="zh-CN" sz="1400" b="0" i="0"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𝐿</m:t>
                          </m:r>
                        </m:e>
                        <m:sub>
                          <m:r>
                            <a:rPr kumimoji="1" lang="en-US" altLang="zh-CN" sz="1400" b="0" i="1" u="none" strike="noStrike" kern="1200" cap="none" spc="0" normalizeH="0" baseline="0" noProof="0">
                              <a:ln>
                                <a:noFill/>
                              </a:ln>
                              <a:solidFill>
                                <a:prstClr val="black"/>
                              </a:solidFill>
                              <a:effectLst/>
                              <a:uLnTx/>
                              <a:uFillTx/>
                              <a:latin typeface="Cambria Math" panose="02040503050406030204" pitchFamily="18" charset="0"/>
                              <a:cs typeface="Times New Roman" panose="02020603050405020304" pitchFamily="18" charset="0"/>
                            </a:rPr>
                            <m:t>𝑆𝑜𝑓𝑡</m:t>
                          </m:r>
                        </m:sub>
                      </m:sSub>
                    </m:oMath>
                  </m:oMathPara>
                </a14:m>
                <a:endPar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a:p>
                <a:pPr marL="0" marR="0" lvl="0" indent="0" algn="just" defTabSz="457200" rtl="0" eaLnBrk="1" fontAlgn="auto" latinLnBrk="0" hangingPunct="1">
                  <a:lnSpc>
                    <a:spcPct val="100000"/>
                  </a:lnSpc>
                  <a:spcBef>
                    <a:spcPts val="200"/>
                  </a:spcBef>
                  <a:spcAft>
                    <a:spcPts val="0"/>
                  </a:spcAft>
                  <a:buClrTx/>
                  <a:buSzTx/>
                  <a:buFontTx/>
                  <a:buNone/>
                  <a:tabLst/>
                  <a:defRPr/>
                </a:pP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As analyzed above, </a:t>
                </a:r>
                <a:r>
                  <a:rPr kumimoji="1" lang="en-US" altLang="zh-CN" sz="1400" b="0" i="1"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C(G) </a:t>
                </a:r>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achieves the global minimum, i.e. </a:t>
                </a:r>
                <a14:m>
                  <m:oMath xmlns:m="http://schemas.openxmlformats.org/officeDocument/2006/math">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𝑔</m:t>
                        </m:r>
                      </m:sub>
                    </m:sSub>
                    <m:d>
                      <m:d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d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𝑥</m:t>
                        </m:r>
                      </m:e>
                    </m:d>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sSub>
                      <m:sSubPr>
                        <m:ctrlP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sSubPr>
                      <m:e>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𝑃</m:t>
                        </m:r>
                      </m:e>
                      <m: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𝐷𝑎𝑡𝑎</m:t>
                        </m:r>
                      </m:sub>
                    </m:sSub>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𝑥</m:t>
                    </m:r>
                    <m:r>
                      <a:rPr kumimoji="1" lang="en-US" altLang="zh-CN" sz="1400" b="0" i="1" u="none" strike="noStrike" kern="120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oMath>
                </a14:m>
                <a:r>
                  <a:rPr kumimoji="1"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t>
                </a:r>
              </a:p>
              <a:p>
                <a:pPr marL="0" indent="0">
                  <a:buNone/>
                </a:pPr>
                <a:endParaRPr lang="zh-CN" altLang="en-US" dirty="0"/>
              </a:p>
            </p:txBody>
          </p:sp>
        </mc:Choice>
        <mc:Fallback xmlns="">
          <p:sp>
            <p:nvSpPr>
              <p:cNvPr id="5" name="内容占位符 4">
                <a:extLst>
                  <a:ext uri="{FF2B5EF4-FFF2-40B4-BE49-F238E27FC236}">
                    <a16:creationId xmlns:a16="http://schemas.microsoft.com/office/drawing/2014/main" id="{FD0D7C68-B5EA-4EF5-86FF-4C9262623F34}"/>
                  </a:ext>
                </a:extLst>
              </p:cNvPr>
              <p:cNvSpPr>
                <a:spLocks noGrp="1" noRot="1" noChangeAspect="1" noMove="1" noResize="1" noEditPoints="1" noAdjustHandles="1" noChangeArrowheads="1" noChangeShapeType="1" noTextEdit="1"/>
              </p:cNvSpPr>
              <p:nvPr>
                <p:ph idx="1"/>
              </p:nvPr>
            </p:nvSpPr>
            <p:spPr>
              <a:xfrm>
                <a:off x="677334" y="1488613"/>
                <a:ext cx="8596668" cy="4264117"/>
              </a:xfrm>
              <a:blipFill>
                <a:blip r:embed="rId2"/>
                <a:stretch>
                  <a:fillRect l="-213" t="-714" r="-213"/>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151213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F81FA5-35B8-4188-9269-A3DA81DD55BD}"/>
              </a:ext>
            </a:extLst>
          </p:cNvPr>
          <p:cNvSpPr>
            <a:spLocks noGrp="1"/>
          </p:cNvSpPr>
          <p:nvPr>
            <p:ph type="title"/>
          </p:nvPr>
        </p:nvSpPr>
        <p:spPr>
          <a:xfrm>
            <a:off x="677334" y="177778"/>
            <a:ext cx="8596668" cy="562252"/>
          </a:xfrm>
          <a:solidFill>
            <a:schemeClr val="accent2">
              <a:lumMod val="40000"/>
              <a:lumOff val="60000"/>
            </a:schemeClr>
          </a:solidFill>
          <a:ln>
            <a:solidFill>
              <a:schemeClr val="accent1"/>
            </a:solidFill>
          </a:ln>
        </p:spPr>
        <p:txBody>
          <a:bodyPr>
            <a:normAutofit fontScale="90000"/>
          </a:bodyPr>
          <a:lstStyle/>
          <a:p>
            <a:r>
              <a:rPr kumimoji="1" lang="en-US" altLang="zh-CN" sz="2800" b="1" dirty="0">
                <a:solidFill>
                  <a:schemeClr val="tx1"/>
                </a:solidFill>
                <a:latin typeface="Times New Roman" panose="02020603050405020304" pitchFamily="18" charset="0"/>
                <a:cs typeface="Times New Roman" panose="02020603050405020304" pitchFamily="18" charset="0"/>
              </a:rPr>
              <a:t>Results</a:t>
            </a:r>
            <a:br>
              <a:rPr kumimoji="1" lang="zh-CN" altLang="en-US" sz="2800" b="1" dirty="0">
                <a:solidFill>
                  <a:schemeClr val="tx1"/>
                </a:solidFill>
                <a:latin typeface="Times" pitchFamily="2" charset="0"/>
              </a:rPr>
            </a:br>
            <a:endParaRPr lang="zh-CN" altLang="en-US" sz="2800" dirty="0">
              <a:solidFill>
                <a:schemeClr val="tx1"/>
              </a:solidFill>
            </a:endParaRPr>
          </a:p>
        </p:txBody>
      </p:sp>
      <p:grpSp>
        <p:nvGrpSpPr>
          <p:cNvPr id="19" name="组合 18">
            <a:extLst>
              <a:ext uri="{FF2B5EF4-FFF2-40B4-BE49-F238E27FC236}">
                <a16:creationId xmlns:a16="http://schemas.microsoft.com/office/drawing/2014/main" id="{DDB7C4BD-6076-4EA0-AF1D-5CA78AA8D564}"/>
              </a:ext>
            </a:extLst>
          </p:cNvPr>
          <p:cNvGrpSpPr/>
          <p:nvPr/>
        </p:nvGrpSpPr>
        <p:grpSpPr>
          <a:xfrm>
            <a:off x="512183" y="817614"/>
            <a:ext cx="8465676" cy="5443508"/>
            <a:chOff x="512183" y="1236714"/>
            <a:chExt cx="8465676" cy="5443508"/>
          </a:xfrm>
        </p:grpSpPr>
        <p:sp>
          <p:nvSpPr>
            <p:cNvPr id="11" name="文本框 10">
              <a:extLst>
                <a:ext uri="{FF2B5EF4-FFF2-40B4-BE49-F238E27FC236}">
                  <a16:creationId xmlns:a16="http://schemas.microsoft.com/office/drawing/2014/main" id="{77A9614E-B0F8-411F-B514-F45A5C47EBC4}"/>
                </a:ext>
              </a:extLst>
            </p:cNvPr>
            <p:cNvSpPr txBox="1"/>
            <p:nvPr/>
          </p:nvSpPr>
          <p:spPr>
            <a:xfrm>
              <a:off x="568511" y="3635959"/>
              <a:ext cx="7894106"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                        MNIST                                                                 CIFAR-10</a:t>
              </a:r>
              <a:endParaRPr lang="zh-CN" altLang="en-US" dirty="0">
                <a:latin typeface="Times New Roman" panose="02020603050405020304" pitchFamily="18" charset="0"/>
                <a:cs typeface="Times New Roman" panose="02020603050405020304" pitchFamily="18" charset="0"/>
              </a:endParaRPr>
            </a:p>
          </p:txBody>
        </p:sp>
        <p:sp>
          <p:nvSpPr>
            <p:cNvPr id="14" name="文本框 13">
              <a:extLst>
                <a:ext uri="{FF2B5EF4-FFF2-40B4-BE49-F238E27FC236}">
                  <a16:creationId xmlns:a16="http://schemas.microsoft.com/office/drawing/2014/main" id="{DECCCE7A-0172-46F7-8427-2D8F9BB9BB57}"/>
                </a:ext>
              </a:extLst>
            </p:cNvPr>
            <p:cNvSpPr txBox="1"/>
            <p:nvPr/>
          </p:nvSpPr>
          <p:spPr>
            <a:xfrm>
              <a:off x="512183" y="6310890"/>
              <a:ext cx="7894106"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                        Australian                                                                 Credit</a:t>
              </a:r>
              <a:endParaRPr lang="zh-CN" altLang="en-US" dirty="0">
                <a:latin typeface="Times New Roman" panose="02020603050405020304" pitchFamily="18" charset="0"/>
                <a:cs typeface="Times New Roman" panose="02020603050405020304" pitchFamily="18" charset="0"/>
              </a:endParaRPr>
            </a:p>
          </p:txBody>
        </p:sp>
        <p:pic>
          <p:nvPicPr>
            <p:cNvPr id="15" name="图片 14">
              <a:extLst>
                <a:ext uri="{FF2B5EF4-FFF2-40B4-BE49-F238E27FC236}">
                  <a16:creationId xmlns:a16="http://schemas.microsoft.com/office/drawing/2014/main" id="{FC271228-2575-4E2F-A152-BEE87BA530C2}"/>
                </a:ext>
              </a:extLst>
            </p:cNvPr>
            <p:cNvPicPr>
              <a:picLocks noChangeAspect="1"/>
            </p:cNvPicPr>
            <p:nvPr/>
          </p:nvPicPr>
          <p:blipFill>
            <a:blip r:embed="rId2"/>
            <a:stretch>
              <a:fillRect/>
            </a:stretch>
          </p:blipFill>
          <p:spPr>
            <a:xfrm>
              <a:off x="677334" y="1262091"/>
              <a:ext cx="4078711" cy="2462618"/>
            </a:xfrm>
            <a:prstGeom prst="rect">
              <a:avLst/>
            </a:prstGeom>
          </p:spPr>
        </p:pic>
        <p:pic>
          <p:nvPicPr>
            <p:cNvPr id="16" name="图片 15">
              <a:extLst>
                <a:ext uri="{FF2B5EF4-FFF2-40B4-BE49-F238E27FC236}">
                  <a16:creationId xmlns:a16="http://schemas.microsoft.com/office/drawing/2014/main" id="{54C12429-397A-44EF-912E-9C9473080982}"/>
                </a:ext>
              </a:extLst>
            </p:cNvPr>
            <p:cNvPicPr>
              <a:picLocks noChangeAspect="1"/>
            </p:cNvPicPr>
            <p:nvPr/>
          </p:nvPicPr>
          <p:blipFill>
            <a:blip r:embed="rId3"/>
            <a:stretch>
              <a:fillRect/>
            </a:stretch>
          </p:blipFill>
          <p:spPr>
            <a:xfrm>
              <a:off x="4864868" y="1236714"/>
              <a:ext cx="4112991" cy="2399245"/>
            </a:xfrm>
            <a:prstGeom prst="rect">
              <a:avLst/>
            </a:prstGeom>
          </p:spPr>
        </p:pic>
        <p:pic>
          <p:nvPicPr>
            <p:cNvPr id="17" name="图片 16">
              <a:extLst>
                <a:ext uri="{FF2B5EF4-FFF2-40B4-BE49-F238E27FC236}">
                  <a16:creationId xmlns:a16="http://schemas.microsoft.com/office/drawing/2014/main" id="{734FC007-9443-4685-B3B7-97A0B8011137}"/>
                </a:ext>
              </a:extLst>
            </p:cNvPr>
            <p:cNvPicPr>
              <a:picLocks noChangeAspect="1"/>
            </p:cNvPicPr>
            <p:nvPr/>
          </p:nvPicPr>
          <p:blipFill>
            <a:blip r:embed="rId4"/>
            <a:stretch>
              <a:fillRect/>
            </a:stretch>
          </p:blipFill>
          <p:spPr>
            <a:xfrm>
              <a:off x="762000" y="3969832"/>
              <a:ext cx="3907500" cy="2341058"/>
            </a:xfrm>
            <a:prstGeom prst="rect">
              <a:avLst/>
            </a:prstGeom>
          </p:spPr>
        </p:pic>
        <p:pic>
          <p:nvPicPr>
            <p:cNvPr id="18" name="图片 17">
              <a:extLst>
                <a:ext uri="{FF2B5EF4-FFF2-40B4-BE49-F238E27FC236}">
                  <a16:creationId xmlns:a16="http://schemas.microsoft.com/office/drawing/2014/main" id="{6486BD50-48A5-4DED-9513-B51B59033250}"/>
                </a:ext>
              </a:extLst>
            </p:cNvPr>
            <p:cNvPicPr>
              <a:picLocks noChangeAspect="1"/>
            </p:cNvPicPr>
            <p:nvPr/>
          </p:nvPicPr>
          <p:blipFill>
            <a:blip r:embed="rId5"/>
            <a:stretch>
              <a:fillRect/>
            </a:stretch>
          </p:blipFill>
          <p:spPr>
            <a:xfrm>
              <a:off x="4864867" y="4005290"/>
              <a:ext cx="4112991" cy="2260865"/>
            </a:xfrm>
            <a:prstGeom prst="rect">
              <a:avLst/>
            </a:prstGeom>
          </p:spPr>
        </p:pic>
      </p:grpSp>
      <p:sp>
        <p:nvSpPr>
          <p:cNvPr id="21" name="文本框 20">
            <a:extLst>
              <a:ext uri="{FF2B5EF4-FFF2-40B4-BE49-F238E27FC236}">
                <a16:creationId xmlns:a16="http://schemas.microsoft.com/office/drawing/2014/main" id="{12BAB20C-3D6A-426F-A7AB-8B1BC596F722}"/>
              </a:ext>
            </a:extLst>
          </p:cNvPr>
          <p:cNvSpPr txBox="1"/>
          <p:nvPr/>
        </p:nvSpPr>
        <p:spPr>
          <a:xfrm>
            <a:off x="4335000" y="6261121"/>
            <a:ext cx="1665750"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Figure2</a:t>
            </a:r>
            <a:endParaRPr lang="zh-CN" alt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2210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F81FA5-35B8-4188-9269-A3DA81DD55BD}"/>
              </a:ext>
            </a:extLst>
          </p:cNvPr>
          <p:cNvSpPr>
            <a:spLocks noGrp="1"/>
          </p:cNvSpPr>
          <p:nvPr>
            <p:ph type="title"/>
          </p:nvPr>
        </p:nvSpPr>
        <p:spPr>
          <a:xfrm>
            <a:off x="568511" y="177778"/>
            <a:ext cx="8596668" cy="562252"/>
          </a:xfrm>
          <a:solidFill>
            <a:schemeClr val="accent2">
              <a:lumMod val="40000"/>
              <a:lumOff val="60000"/>
            </a:schemeClr>
          </a:solidFill>
          <a:ln>
            <a:solidFill>
              <a:schemeClr val="accent1"/>
            </a:solidFill>
          </a:ln>
        </p:spPr>
        <p:txBody>
          <a:bodyPr>
            <a:normAutofit fontScale="90000"/>
          </a:bodyPr>
          <a:lstStyle/>
          <a:p>
            <a:r>
              <a:rPr kumimoji="1" lang="en-US" altLang="zh-CN" sz="2800" b="1" dirty="0">
                <a:solidFill>
                  <a:schemeClr val="tx1"/>
                </a:solidFill>
                <a:latin typeface="Times New Roman" panose="02020603050405020304" pitchFamily="18" charset="0"/>
                <a:cs typeface="Times New Roman" panose="02020603050405020304" pitchFamily="18" charset="0"/>
              </a:rPr>
              <a:t>Results</a:t>
            </a:r>
            <a:br>
              <a:rPr kumimoji="1" lang="zh-CN" altLang="en-US" sz="2800" b="1" dirty="0">
                <a:solidFill>
                  <a:schemeClr val="tx1"/>
                </a:solidFill>
                <a:latin typeface="Times" pitchFamily="2" charset="0"/>
              </a:rPr>
            </a:br>
            <a:endParaRPr lang="zh-CN" altLang="en-US" sz="2800" dirty="0">
              <a:solidFill>
                <a:schemeClr val="tx1"/>
              </a:solidFill>
            </a:endParaRPr>
          </a:p>
        </p:txBody>
      </p:sp>
      <p:grpSp>
        <p:nvGrpSpPr>
          <p:cNvPr id="3" name="组合 2">
            <a:extLst>
              <a:ext uri="{FF2B5EF4-FFF2-40B4-BE49-F238E27FC236}">
                <a16:creationId xmlns:a16="http://schemas.microsoft.com/office/drawing/2014/main" id="{DFD2F442-FDCF-49ED-8486-1A5DEDEB5A0C}"/>
              </a:ext>
            </a:extLst>
          </p:cNvPr>
          <p:cNvGrpSpPr/>
          <p:nvPr/>
        </p:nvGrpSpPr>
        <p:grpSpPr>
          <a:xfrm>
            <a:off x="420158" y="991723"/>
            <a:ext cx="8072677" cy="5317024"/>
            <a:chOff x="420158" y="1363198"/>
            <a:chExt cx="8072677" cy="5317024"/>
          </a:xfrm>
        </p:grpSpPr>
        <p:pic>
          <p:nvPicPr>
            <p:cNvPr id="4" name="图片 3">
              <a:extLst>
                <a:ext uri="{FF2B5EF4-FFF2-40B4-BE49-F238E27FC236}">
                  <a16:creationId xmlns:a16="http://schemas.microsoft.com/office/drawing/2014/main" id="{65ACE72A-44B2-469B-A981-66CE64F474E0}"/>
                </a:ext>
              </a:extLst>
            </p:cNvPr>
            <p:cNvPicPr>
              <a:picLocks noChangeAspect="1"/>
            </p:cNvPicPr>
            <p:nvPr/>
          </p:nvPicPr>
          <p:blipFill>
            <a:blip r:embed="rId2"/>
            <a:stretch>
              <a:fillRect/>
            </a:stretch>
          </p:blipFill>
          <p:spPr>
            <a:xfrm>
              <a:off x="420158" y="1363198"/>
              <a:ext cx="3742267" cy="2300344"/>
            </a:xfrm>
            <a:prstGeom prst="rect">
              <a:avLst/>
            </a:prstGeom>
          </p:spPr>
        </p:pic>
        <p:pic>
          <p:nvPicPr>
            <p:cNvPr id="6" name="图片 5">
              <a:extLst>
                <a:ext uri="{FF2B5EF4-FFF2-40B4-BE49-F238E27FC236}">
                  <a16:creationId xmlns:a16="http://schemas.microsoft.com/office/drawing/2014/main" id="{C91CB196-407B-486F-970C-5CFF579CD4B3}"/>
                </a:ext>
              </a:extLst>
            </p:cNvPr>
            <p:cNvPicPr>
              <a:picLocks noChangeAspect="1"/>
            </p:cNvPicPr>
            <p:nvPr/>
          </p:nvPicPr>
          <p:blipFill>
            <a:blip r:embed="rId3"/>
            <a:stretch>
              <a:fillRect/>
            </a:stretch>
          </p:blipFill>
          <p:spPr>
            <a:xfrm>
              <a:off x="4756045" y="3995766"/>
              <a:ext cx="3736790" cy="2315124"/>
            </a:xfrm>
            <a:prstGeom prst="rect">
              <a:avLst/>
            </a:prstGeom>
          </p:spPr>
        </p:pic>
        <p:pic>
          <p:nvPicPr>
            <p:cNvPr id="7" name="图片 6">
              <a:extLst>
                <a:ext uri="{FF2B5EF4-FFF2-40B4-BE49-F238E27FC236}">
                  <a16:creationId xmlns:a16="http://schemas.microsoft.com/office/drawing/2014/main" id="{B32E0CB0-FE85-47B0-B12E-6248ACC55C30}"/>
                </a:ext>
              </a:extLst>
            </p:cNvPr>
            <p:cNvPicPr>
              <a:picLocks noChangeAspect="1"/>
            </p:cNvPicPr>
            <p:nvPr/>
          </p:nvPicPr>
          <p:blipFill>
            <a:blip r:embed="rId4"/>
            <a:stretch>
              <a:fillRect/>
            </a:stretch>
          </p:blipFill>
          <p:spPr>
            <a:xfrm>
              <a:off x="4629149" y="1363198"/>
              <a:ext cx="3863686" cy="2300344"/>
            </a:xfrm>
            <a:prstGeom prst="rect">
              <a:avLst/>
            </a:prstGeom>
          </p:spPr>
        </p:pic>
        <p:pic>
          <p:nvPicPr>
            <p:cNvPr id="10" name="图片 9">
              <a:extLst>
                <a:ext uri="{FF2B5EF4-FFF2-40B4-BE49-F238E27FC236}">
                  <a16:creationId xmlns:a16="http://schemas.microsoft.com/office/drawing/2014/main" id="{43FB9195-0FEB-4B81-993B-BE05A57CBF0D}"/>
                </a:ext>
              </a:extLst>
            </p:cNvPr>
            <p:cNvPicPr>
              <a:picLocks noChangeAspect="1"/>
            </p:cNvPicPr>
            <p:nvPr/>
          </p:nvPicPr>
          <p:blipFill>
            <a:blip r:embed="rId5"/>
            <a:stretch>
              <a:fillRect/>
            </a:stretch>
          </p:blipFill>
          <p:spPr>
            <a:xfrm>
              <a:off x="425636" y="3995594"/>
              <a:ext cx="3736790" cy="2295298"/>
            </a:xfrm>
            <a:prstGeom prst="rect">
              <a:avLst/>
            </a:prstGeom>
          </p:spPr>
        </p:pic>
        <p:sp>
          <p:nvSpPr>
            <p:cNvPr id="11" name="文本框 10">
              <a:extLst>
                <a:ext uri="{FF2B5EF4-FFF2-40B4-BE49-F238E27FC236}">
                  <a16:creationId xmlns:a16="http://schemas.microsoft.com/office/drawing/2014/main" id="{77A9614E-B0F8-411F-B514-F45A5C47EBC4}"/>
                </a:ext>
              </a:extLst>
            </p:cNvPr>
            <p:cNvSpPr txBox="1"/>
            <p:nvPr/>
          </p:nvSpPr>
          <p:spPr>
            <a:xfrm>
              <a:off x="568511" y="3635959"/>
              <a:ext cx="7894106"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                        CGAN                                                                 WGAN</a:t>
              </a:r>
              <a:endParaRPr lang="zh-CN" altLang="en-US" dirty="0">
                <a:latin typeface="Times New Roman" panose="02020603050405020304" pitchFamily="18" charset="0"/>
                <a:cs typeface="Times New Roman" panose="02020603050405020304" pitchFamily="18" charset="0"/>
              </a:endParaRPr>
            </a:p>
          </p:txBody>
        </p:sp>
        <p:sp>
          <p:nvSpPr>
            <p:cNvPr id="14" name="文本框 13">
              <a:extLst>
                <a:ext uri="{FF2B5EF4-FFF2-40B4-BE49-F238E27FC236}">
                  <a16:creationId xmlns:a16="http://schemas.microsoft.com/office/drawing/2014/main" id="{DECCCE7A-0172-46F7-8427-2D8F9BB9BB57}"/>
                </a:ext>
              </a:extLst>
            </p:cNvPr>
            <p:cNvSpPr txBox="1"/>
            <p:nvPr/>
          </p:nvSpPr>
          <p:spPr>
            <a:xfrm>
              <a:off x="512183" y="6310890"/>
              <a:ext cx="7894106"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                        WGAN-GP                                                                 LSGAN</a:t>
              </a:r>
              <a:endParaRPr lang="zh-CN" altLang="en-US" dirty="0">
                <a:latin typeface="Times New Roman" panose="02020603050405020304" pitchFamily="18" charset="0"/>
                <a:cs typeface="Times New Roman" panose="02020603050405020304" pitchFamily="18" charset="0"/>
              </a:endParaRPr>
            </a:p>
          </p:txBody>
        </p:sp>
      </p:grpSp>
      <p:sp>
        <p:nvSpPr>
          <p:cNvPr id="12" name="文本框 11">
            <a:extLst>
              <a:ext uri="{FF2B5EF4-FFF2-40B4-BE49-F238E27FC236}">
                <a16:creationId xmlns:a16="http://schemas.microsoft.com/office/drawing/2014/main" id="{B0A1231E-252C-44D6-B274-937FF5734944}"/>
              </a:ext>
            </a:extLst>
          </p:cNvPr>
          <p:cNvSpPr txBox="1"/>
          <p:nvPr/>
        </p:nvSpPr>
        <p:spPr>
          <a:xfrm>
            <a:off x="4146445" y="6251469"/>
            <a:ext cx="1665750" cy="307777"/>
          </a:xfrm>
          <a:prstGeom prst="rect">
            <a:avLst/>
          </a:prstGeom>
          <a:noFill/>
        </p:spPr>
        <p:txBody>
          <a:bodyPr wrap="square" rtlCol="0">
            <a:spAutoFit/>
          </a:bodyPr>
          <a:lstStyle/>
          <a:p>
            <a:r>
              <a:rPr lang="en-US" altLang="zh-CN" sz="1400" dirty="0">
                <a:latin typeface="Times New Roman" panose="02020603050405020304" pitchFamily="18" charset="0"/>
                <a:cs typeface="Times New Roman" panose="02020603050405020304" pitchFamily="18" charset="0"/>
              </a:rPr>
              <a:t>Figure3</a:t>
            </a:r>
            <a:endParaRPr lang="zh-CN" alt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5425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F81FA5-35B8-4188-9269-A3DA81DD55BD}"/>
              </a:ext>
            </a:extLst>
          </p:cNvPr>
          <p:cNvSpPr>
            <a:spLocks noGrp="1"/>
          </p:cNvSpPr>
          <p:nvPr>
            <p:ph type="title"/>
          </p:nvPr>
        </p:nvSpPr>
        <p:spPr>
          <a:xfrm>
            <a:off x="677334" y="591845"/>
            <a:ext cx="8596668" cy="562252"/>
          </a:xfrm>
          <a:solidFill>
            <a:schemeClr val="accent2">
              <a:lumMod val="40000"/>
              <a:lumOff val="60000"/>
            </a:schemeClr>
          </a:solidFill>
          <a:ln>
            <a:solidFill>
              <a:schemeClr val="accent1"/>
            </a:solidFill>
          </a:ln>
        </p:spPr>
        <p:txBody>
          <a:bodyPr>
            <a:normAutofit fontScale="90000"/>
          </a:bodyPr>
          <a:lstStyle/>
          <a:p>
            <a:r>
              <a:rPr kumimoji="1" lang="en-US" altLang="zh-CN" sz="2800" b="1" dirty="0">
                <a:solidFill>
                  <a:schemeClr val="tx1"/>
                </a:solidFill>
                <a:latin typeface="Times New Roman" panose="02020603050405020304" pitchFamily="18" charset="0"/>
                <a:cs typeface="Times New Roman" panose="02020603050405020304" pitchFamily="18" charset="0"/>
              </a:rPr>
              <a:t>Results</a:t>
            </a:r>
            <a:br>
              <a:rPr kumimoji="1" lang="zh-CN" altLang="en-US" sz="2800" b="1" dirty="0">
                <a:solidFill>
                  <a:schemeClr val="tx1"/>
                </a:solidFill>
                <a:latin typeface="Times" pitchFamily="2" charset="0"/>
              </a:rPr>
            </a:br>
            <a:endParaRPr lang="zh-CN" altLang="en-US" sz="2800" dirty="0">
              <a:solidFill>
                <a:schemeClr val="tx1"/>
              </a:solidFill>
            </a:endParaRPr>
          </a:p>
        </p:txBody>
      </p:sp>
      <p:sp>
        <p:nvSpPr>
          <p:cNvPr id="13" name="内容占位符 4">
            <a:extLst>
              <a:ext uri="{FF2B5EF4-FFF2-40B4-BE49-F238E27FC236}">
                <a16:creationId xmlns:a16="http://schemas.microsoft.com/office/drawing/2014/main" id="{FB4664ED-C5C5-423C-92CE-1A733F9B83AC}"/>
              </a:ext>
            </a:extLst>
          </p:cNvPr>
          <p:cNvSpPr>
            <a:spLocks noGrp="1"/>
          </p:cNvSpPr>
          <p:nvPr>
            <p:ph idx="1"/>
          </p:nvPr>
        </p:nvSpPr>
        <p:spPr>
          <a:xfrm>
            <a:off x="677863" y="1489075"/>
            <a:ext cx="8596312" cy="4264025"/>
          </a:xfrm>
        </p:spPr>
        <p:txBody>
          <a:bodyPr>
            <a:normAutofit/>
          </a:bodyPr>
          <a:lstStyle/>
          <a:p>
            <a:pPr marL="0" marR="0" lvl="0" indent="0" algn="just" defTabSz="457200" rtl="0" eaLnBrk="1" fontAlgn="auto" latinLnBrk="0" hangingPunct="1">
              <a:lnSpc>
                <a:spcPct val="100000"/>
              </a:lnSpc>
              <a:spcBef>
                <a:spcPts val="800"/>
              </a:spcBef>
              <a:spcAft>
                <a:spcPts val="0"/>
              </a:spcAft>
              <a:buClrTx/>
              <a:buSzTx/>
              <a:buFontTx/>
              <a:buNone/>
              <a:tabLst/>
              <a:defRPr/>
            </a:pPr>
            <a:r>
              <a:rPr lang="en-US" altLang="zh-CN" sz="1400" dirty="0">
                <a:solidFill>
                  <a:prstClr val="black"/>
                </a:solidFill>
                <a:latin typeface="Times New Roman" panose="02020603050405020304" pitchFamily="18" charset="0"/>
                <a:ea typeface="等线" panose="02010600030101010101" pitchFamily="2" charset="-122"/>
                <a:cs typeface="Times New Roman" panose="02020603050405020304" pitchFamily="18" charset="0"/>
              </a:rPr>
              <a:t>  </a:t>
            </a: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From Figure 2, we conclude that the three training strategies achieve the purpose of distilling the teacher network. On the four data sets, the performance of the Student network networks is better than the GANs trained by conventional way. The FID is lower by about 10%, and the Accuracy rate improved by about 50 percent. In the experiment, we also found that the compression strategies are also very robust to the adjustment of some hyperparameters, working under various hyperparameters. In some models, the performance of the student network even surpasses the teacher network, such as the GAN, WGAN and LSGAN models on the MNIST dataset and the WGAN model on the CIFAR-10 dataset.</a:t>
            </a:r>
          </a:p>
          <a:p>
            <a:pPr marL="0" marR="0" lvl="0" indent="0" algn="just" defTabSz="457200" rtl="0" eaLnBrk="1" fontAlgn="auto" latinLnBrk="0" hangingPunct="1">
              <a:lnSpc>
                <a:spcPct val="100000"/>
              </a:lnSpc>
              <a:spcBef>
                <a:spcPts val="800"/>
              </a:spcBef>
              <a:spcAft>
                <a:spcPts val="0"/>
              </a:spcAft>
              <a:buClrTx/>
              <a:buSzTx/>
              <a:buFontTx/>
              <a:buNone/>
              <a:tabLst/>
              <a:defRPr/>
            </a:pPr>
            <a:endParaRPr kumimoji="0" lang="zh-CN"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a:p>
            <a:pPr marL="0" marR="0" lvl="0" indent="0" algn="just" defTabSz="457200" rtl="0" eaLnBrk="1" fontAlgn="auto" latinLnBrk="0" hangingPunct="1">
              <a:lnSpc>
                <a:spcPct val="100000"/>
              </a:lnSpc>
              <a:spcBef>
                <a:spcPts val="200"/>
              </a:spcBef>
              <a:spcAft>
                <a:spcPts val="0"/>
              </a:spcAft>
              <a:buClrTx/>
              <a:buSzTx/>
              <a:buFontTx/>
              <a:buNone/>
              <a:tabLst/>
              <a:defRPr/>
            </a:pP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  Comparison of the three strategies. It can be concluded from Figure 3 that RHTS is the best. Among the multiple GANs models on the four data sets, the performance of the student network distilled by RHTS is better than STOS, IHTS. In experiments, we also found that the student network with RHTS compression has greater stability and hardly collapsed. This is consistent with our expectations in the theoretical part. </a:t>
            </a:r>
          </a:p>
          <a:p>
            <a:pPr marL="0" marR="0" lvl="0" indent="0" algn="just" defTabSz="457200" rtl="0" eaLnBrk="1" fontAlgn="auto" latinLnBrk="0" hangingPunct="1">
              <a:lnSpc>
                <a:spcPct val="100000"/>
              </a:lnSpc>
              <a:spcBef>
                <a:spcPts val="200"/>
              </a:spcBef>
              <a:spcAft>
                <a:spcPts val="0"/>
              </a:spcAft>
              <a:buClrTx/>
              <a:buSzTx/>
              <a:buFontTx/>
              <a:buNone/>
              <a:tabLst/>
              <a:defRPr/>
            </a:pPr>
            <a:endPar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a:p>
            <a:pPr marL="0" marR="0" lvl="0" indent="0" algn="just" defTabSz="457200" rtl="0" eaLnBrk="1" fontAlgn="auto" latinLnBrk="0" hangingPunct="1">
              <a:lnSpc>
                <a:spcPct val="100000"/>
              </a:lnSpc>
              <a:spcBef>
                <a:spcPts val="200"/>
              </a:spcBef>
              <a:spcAft>
                <a:spcPts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Stability. </a:t>
            </a:r>
            <a:r>
              <a:rPr kumimoji="0" lang="en-US"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It can be seen from Figure 3 that the loss of the student generator trained with IHTS and RHTS are smoother than the generator trained with the conventional method. And the final convergence point is lower. In the experiment, we found that the student network trained with IHTS and RHTS basically does not experience model collapse, and GANs trained in the conventional way are more likely to collapse.</a:t>
            </a:r>
            <a:endParaRPr kumimoji="0" lang="zh-CN" altLang="zh-CN" sz="1400" b="0" i="0" u="none" strike="noStrike" kern="120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a:p>
            <a:pPr marL="0" indent="0">
              <a:buNone/>
            </a:pPr>
            <a:endParaRPr lang="zh-CN" alt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118970"/>
      </p:ext>
    </p:extLst>
  </p:cSld>
  <p:clrMapOvr>
    <a:masterClrMapping/>
  </p:clrMapOvr>
</p:sld>
</file>

<file path=ppt/theme/theme1.xml><?xml version="1.0" encoding="utf-8"?>
<a:theme xmlns:a="http://schemas.openxmlformats.org/drawingml/2006/main" name="平面">
  <a:themeElements>
    <a:clrScheme name="平面">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平面">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平面">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54</TotalTime>
  <Words>696</Words>
  <Application>Microsoft Office PowerPoint</Application>
  <PresentationFormat>宽屏</PresentationFormat>
  <Paragraphs>30</Paragraphs>
  <Slides>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Arial</vt:lpstr>
      <vt:lpstr>Cambria Math</vt:lpstr>
      <vt:lpstr>Times</vt:lpstr>
      <vt:lpstr>Times New Roman</vt:lpstr>
      <vt:lpstr>Trebuchet MS</vt:lpstr>
      <vt:lpstr>Wingdings 3</vt:lpstr>
      <vt:lpstr>平面</vt:lpstr>
      <vt:lpstr>Research on Knowledge Distillation of Generative Adversarial Networks </vt:lpstr>
      <vt:lpstr>Proposed Method </vt:lpstr>
      <vt:lpstr>Proposed Method </vt:lpstr>
      <vt:lpstr>Results </vt:lpstr>
      <vt:lpstr>Results </vt:lpstr>
      <vt:lpstr>Results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on Knowledge Distillation of Generative Adversarial Networks </dc:title>
  <dc:creator>zhangbaohua</dc:creator>
  <cp:lastModifiedBy>zhangbaohua</cp:lastModifiedBy>
  <cp:revision>5</cp:revision>
  <dcterms:created xsi:type="dcterms:W3CDTF">2021-03-03T06:43:18Z</dcterms:created>
  <dcterms:modified xsi:type="dcterms:W3CDTF">2021-03-03T08:52:58Z</dcterms:modified>
</cp:coreProperties>
</file>