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7"/>
  </p:notesMasterIdLst>
  <p:handoutMasterIdLst>
    <p:handoutMasterId r:id="rId28"/>
  </p:handoutMasterIdLst>
  <p:sldIdLst>
    <p:sldId id="256" r:id="rId3"/>
    <p:sldId id="259" r:id="rId4"/>
    <p:sldId id="435" r:id="rId5"/>
    <p:sldId id="331" r:id="rId6"/>
    <p:sldId id="424" r:id="rId7"/>
    <p:sldId id="436" r:id="rId8"/>
    <p:sldId id="437" r:id="rId9"/>
    <p:sldId id="423" r:id="rId10"/>
    <p:sldId id="449" r:id="rId11"/>
    <p:sldId id="438" r:id="rId12"/>
    <p:sldId id="439" r:id="rId13"/>
    <p:sldId id="440" r:id="rId14"/>
    <p:sldId id="426" r:id="rId15"/>
    <p:sldId id="441" r:id="rId16"/>
    <p:sldId id="427" r:id="rId17"/>
    <p:sldId id="442" r:id="rId18"/>
    <p:sldId id="443" r:id="rId19"/>
    <p:sldId id="444" r:id="rId20"/>
    <p:sldId id="445" r:id="rId21"/>
    <p:sldId id="446" r:id="rId22"/>
    <p:sldId id="447" r:id="rId23"/>
    <p:sldId id="448" r:id="rId24"/>
    <p:sldId id="433" r:id="rId25"/>
    <p:sldId id="434" r:id="rId26"/>
  </p:sldIdLst>
  <p:sldSz cx="10801350" cy="648017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441">
          <p15:clr>
            <a:srgbClr val="A4A3A4"/>
          </p15:clr>
        </p15:guide>
      </p15:sldGuideLst>
    </p:ext>
    <p:ext uri="{2D200454-40CA-4A62-9FC3-DE9A4176ACB9}">
      <p15:notesGuideLst xmlns:p15="http://schemas.microsoft.com/office/powerpoint/2012/main">
        <p15:guide id="1" orient="horz" pos="2880">
          <p15:clr>
            <a:srgbClr val="A4A3A4"/>
          </p15:clr>
        </p15:guide>
        <p15:guide id="2" pos="218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96A7B7-CB74-4F56-BB57-F4C97465A02D}" v="11" dt="2024-04-09T20:29:40.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8"/>
    <p:restoredTop sz="86367" autoAdjust="0"/>
  </p:normalViewPr>
  <p:slideViewPr>
    <p:cSldViewPr>
      <p:cViewPr varScale="1">
        <p:scale>
          <a:sx n="88" d="100"/>
          <a:sy n="88" d="100"/>
        </p:scale>
        <p:origin x="999" y="69"/>
      </p:cViewPr>
      <p:guideLst>
        <p:guide orient="horz" pos="2041"/>
        <p:guide pos="3441"/>
      </p:guideLst>
    </p:cSldViewPr>
  </p:slideViewPr>
  <p:notesTextViewPr>
    <p:cViewPr>
      <p:scale>
        <a:sx n="1" d="1"/>
        <a:sy n="1" d="1"/>
      </p:scale>
      <p:origin x="0" y="0"/>
    </p:cViewPr>
  </p:notesTextViewPr>
  <p:notesViewPr>
    <p:cSldViewPr>
      <p:cViewPr varScale="1">
        <p:scale>
          <a:sx n="66" d="100"/>
          <a:sy n="66" d="100"/>
        </p:scale>
        <p:origin x="-3187" y="-82"/>
      </p:cViewPr>
      <p:guideLst>
        <p:guide orient="horz" pos="2880"/>
        <p:guide pos="218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BDCE2F-F0EE-4E9E-96C0-EC828CD181F3}" type="datetimeFigureOut">
              <a:rPr lang="zh-CN" altLang="en-US" smtClean="0"/>
              <a:t>2024/4/13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E775CE-80FB-46C8-9D36-4D1BB3EF31AC}"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2BD28-224C-A745-97E3-98D704D59A88}" type="datetimeFigureOut">
              <a:rPr kumimoji="1" lang="zh-CN" altLang="en-US" smtClean="0"/>
              <a:t>2024/4/13</a:t>
            </a:fld>
            <a:endParaRPr kumimoji="1" lang="zh-CN" altLang="en-US"/>
          </a:p>
        </p:txBody>
      </p:sp>
      <p:sp>
        <p:nvSpPr>
          <p:cNvPr id="4" name="幻灯片图像占位符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7747C2-B353-374A-BF77-C62220CC0CBC}"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F7747C2-B353-374A-BF77-C62220CC0CBC}" type="slidenum">
              <a:rPr kumimoji="1" lang="zh-CN" altLang="en-US" smtClean="0"/>
              <a:t>1</a:t>
            </a:fld>
            <a:endParaRPr kumimoji="1" lang="zh-CN" altLang="en-US"/>
          </a:p>
        </p:txBody>
      </p:sp>
    </p:spTree>
    <p:extLst>
      <p:ext uri="{BB962C8B-B14F-4D97-AF65-F5344CB8AC3E}">
        <p14:creationId xmlns:p14="http://schemas.microsoft.com/office/powerpoint/2010/main" val="20196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eaLnBrk="1" hangingPunct="1"/>
            <a:r>
              <a:rPr lang="en-US" altLang="zh-CN" dirty="0">
                <a:latin typeface="Times New Roman" panose="02020603050405020304" pitchFamily="18" charset="0"/>
                <a:cs typeface="Times New Roman" panose="02020603050405020304" pitchFamily="18" charset="0"/>
              </a:rPr>
              <a:t>The MISP 2023 challenge focuses on the AVTSE task, as shown in Figure 1. Participants must utilize multi-channel </a:t>
            </a:r>
            <a:r>
              <a:rPr lang="en-US" altLang="zh-CN" dirty="0">
                <a:solidFill>
                  <a:srgbClr val="FF0000"/>
                </a:solidFill>
                <a:latin typeface="Times New Roman" panose="02020603050405020304" pitchFamily="18" charset="0"/>
                <a:cs typeface="Times New Roman" panose="02020603050405020304" pitchFamily="18" charset="0"/>
              </a:rPr>
              <a:t>far-field audio</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along with the target speaker</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s </a:t>
            </a:r>
            <a:r>
              <a:rPr lang="zh-CN" altLang="en-US" dirty="0">
                <a:solidFill>
                  <a:srgbClr val="FF0000"/>
                </a:solidFill>
                <a:latin typeface="Times New Roman" panose="02020603050405020304" pitchFamily="18" charset="0"/>
                <a:cs typeface="Times New Roman" panose="02020603050405020304" pitchFamily="18" charset="0"/>
              </a:rPr>
              <a:t>middle-field video </a:t>
            </a:r>
            <a:r>
              <a:rPr lang="zh-CN" altLang="en-US" dirty="0">
                <a:latin typeface="Times New Roman" panose="02020603050405020304" pitchFamily="18" charset="0"/>
                <a:cs typeface="Times New Roman" panose="02020603050405020304" pitchFamily="18" charset="0"/>
              </a:rPr>
              <a:t>to extract the target speaker</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s speech from audio recording. In one session, each speaker is sequentially treated as the target speaker. </a:t>
            </a:r>
            <a:r>
              <a:rPr lang="en-US" altLang="zh-CN" dirty="0"/>
              <a:t>In addition, we will also provide the oracle diarization results because this is the first edition of the AVTSE challenge, and not providing them would bring greater difficulties to participants.</a:t>
            </a:r>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10</a:t>
            </a:fld>
            <a:endParaRPr lang="zh-CN" altLang="en-US"/>
          </a:p>
        </p:txBody>
      </p:sp>
    </p:spTree>
    <p:extLst>
      <p:ext uri="{BB962C8B-B14F-4D97-AF65-F5344CB8AC3E}">
        <p14:creationId xmlns:p14="http://schemas.microsoft.com/office/powerpoint/2010/main" val="2267123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algn="just">
              <a:lnSpc>
                <a:spcPct val="125000"/>
              </a:lnSpc>
            </a:pPr>
            <a:r>
              <a:rPr lang="en-US" altLang="zh-CN" dirty="0">
                <a:latin typeface="Times New Roman" panose="02020603050405020304" pitchFamily="18" charset="0"/>
                <a:cs typeface="Times New Roman" panose="02020603050405020304" pitchFamily="18" charset="0"/>
              </a:rPr>
              <a:t>The objective of the MISP 2023 challenge is to enhance the front-end AVTSE system to extract clearer speech of the target speaker, thereby improving the accuracy of speech recognition while keeping the back-end ASR system unaltered.  We will provide a </a:t>
            </a:r>
            <a:r>
              <a:rPr lang="en-US" altLang="zh-CN" dirty="0">
                <a:solidFill>
                  <a:srgbClr val="FF0000"/>
                </a:solidFill>
                <a:latin typeface="Times New Roman" panose="02020603050405020304" pitchFamily="18" charset="0"/>
                <a:cs typeface="Times New Roman" panose="02020603050405020304" pitchFamily="18" charset="0"/>
              </a:rPr>
              <a:t>pre-trained ASR model</a:t>
            </a:r>
            <a:r>
              <a:rPr lang="en-US" altLang="zh-CN" dirty="0">
                <a:latin typeface="Times New Roman" panose="02020603050405020304" pitchFamily="18" charset="0"/>
                <a:cs typeface="Times New Roman" panose="02020603050405020304" pitchFamily="18" charset="0"/>
              </a:rPr>
              <a:t>, including both model parameters and code. Participants can test the extracted speech in the development set to make adjustments to the AVTSE model. </a:t>
            </a:r>
          </a:p>
          <a:p>
            <a:pPr algn="just">
              <a:lnSpc>
                <a:spcPct val="125000"/>
              </a:lnSpc>
            </a:pPr>
            <a:r>
              <a:rPr lang="en-US" altLang="zh-CN" dirty="0">
                <a:latin typeface="Times New Roman" panose="02020603050405020304" pitchFamily="18" charset="0"/>
                <a:cs typeface="Times New Roman" panose="02020603050405020304" pitchFamily="18" charset="0"/>
              </a:rPr>
              <a:t>For ranking, we use the character error rate (CER) as the evaluation metric.</a:t>
            </a:r>
          </a:p>
          <a:p>
            <a:pPr algn="just">
              <a:lnSpc>
                <a:spcPct val="125000"/>
              </a:lnSpc>
            </a:pPr>
            <a:r>
              <a:rPr lang="en-US" altLang="zh-CN" dirty="0"/>
              <a:t>During the evaluation stage, participants must submit the extracted speech, which we will decode and use to calculate CER. Therefore, participants do not need to modify the ASR model. However, they can still conduct joint training on the front-end and backend systems with fixed back-end parameters. This is also an avenue we encourage participants to explore. Furthermore, we will calculate the DNSMOS P.835 [15] as a reference to explore the relationship between speech auditory quality and back-end tasks.</a:t>
            </a:r>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11</a:t>
            </a:fld>
            <a:endParaRPr lang="zh-CN" altLang="en-US"/>
          </a:p>
        </p:txBody>
      </p:sp>
    </p:spTree>
    <p:extLst>
      <p:ext uri="{BB962C8B-B14F-4D97-AF65-F5344CB8AC3E}">
        <p14:creationId xmlns:p14="http://schemas.microsoft.com/office/powerpoint/2010/main" val="12859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a:ln>
            <a:miter lim="800000"/>
          </a:ln>
        </p:spPr>
      </p:sp>
      <p:sp>
        <p:nvSpPr>
          <p:cNvPr id="8195" name="备注占位符 2"/>
          <p:cNvSpPr>
            <a:spLocks noGrp="1" noChangeArrowheads="1"/>
          </p:cNvSpPr>
          <p:nvPr>
            <p:ph type="body" idx="4294967295"/>
          </p:nvPr>
        </p:nvSpPr>
        <p:spPr/>
        <p:txBody>
          <a:bodyPr/>
          <a:lstStyle/>
          <a:p>
            <a:pPr eaLnBrk="1" hangingPunct="1"/>
            <a:endParaRPr lang="zh-CN" altLang="en-US"/>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7F4FF037-D87C-42D8-A18C-57A54CB518C8}" type="slidenum">
              <a:rPr altLang="en-US"/>
              <a:t>12</a:t>
            </a:fld>
            <a:endParaRPr lang="zh-CN" altLang="en-US"/>
          </a:p>
        </p:txBody>
      </p:sp>
    </p:spTree>
    <p:extLst>
      <p:ext uri="{BB962C8B-B14F-4D97-AF65-F5344CB8AC3E}">
        <p14:creationId xmlns:p14="http://schemas.microsoft.com/office/powerpoint/2010/main" val="391556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marL="0" indent="0">
              <a:lnSpc>
                <a:spcPct val="125000"/>
              </a:lnSpc>
              <a:buFont typeface="Arial" panose="020B0604020202020204" pitchFamily="34" charset="0"/>
              <a:buNone/>
            </a:pPr>
            <a:r>
              <a:rPr lang="zh-CN" altLang="en-US" dirty="0">
                <a:latin typeface="Times New Roman" panose="02020603050405020304" pitchFamily="18" charset="0"/>
                <a:cs typeface="Times New Roman" panose="02020603050405020304" pitchFamily="18" charset="0"/>
              </a:rPr>
              <a:t>To achieve complete alignment between speech signals, </a:t>
            </a:r>
            <a:r>
              <a:rPr lang="en-US" altLang="zh-CN" dirty="0">
                <a:latin typeface="Times New Roman" panose="02020603050405020304" pitchFamily="18" charset="0"/>
                <a:cs typeface="Times New Roman" panose="02020603050405020304" pitchFamily="18" charset="0"/>
              </a:rPr>
              <a:t>the </a:t>
            </a:r>
            <a:r>
              <a:rPr lang="zh-CN" altLang="en-US" dirty="0">
                <a:latin typeface="Times New Roman" panose="02020603050405020304" pitchFamily="18" charset="0"/>
                <a:cs typeface="Times New Roman" panose="02020603050405020304" pitchFamily="18" charset="0"/>
              </a:rPr>
              <a:t>initial step involves utilizing near-field data to simulate far-field conditions as the training data. </a:t>
            </a:r>
            <a:endParaRPr lang="en-US" altLang="zh-CN" dirty="0">
              <a:latin typeface="Times New Roman" panose="02020603050405020304" pitchFamily="18" charset="0"/>
              <a:cs typeface="Times New Roman" panose="02020603050405020304" pitchFamily="18" charset="0"/>
            </a:endParaRPr>
          </a:p>
          <a:p>
            <a:pPr marL="0" indent="0">
              <a:lnSpc>
                <a:spcPct val="125000"/>
              </a:lnSpc>
              <a:buFont typeface="Arial" panose="020B0604020202020204" pitchFamily="34" charset="0"/>
              <a:buNone/>
            </a:pPr>
            <a:r>
              <a:rPr lang="en-US" altLang="zh-CN" dirty="0">
                <a:latin typeface="Times New Roman" panose="02020603050405020304" pitchFamily="18" charset="0"/>
                <a:cs typeface="Times New Roman" panose="02020603050405020304" pitchFamily="18" charset="0"/>
              </a:rPr>
              <a:t>Data cleaning: </a:t>
            </a:r>
          </a:p>
          <a:p>
            <a:pPr>
              <a:lnSpc>
                <a:spcPct val="125000"/>
              </a:lnSpc>
            </a:pPr>
            <a:r>
              <a:rPr lang="en-US" altLang="zh-CN" dirty="0">
                <a:latin typeface="Times New Roman" panose="02020603050405020304" pitchFamily="18" charset="0"/>
                <a:cs typeface="Times New Roman" panose="02020603050405020304" pitchFamily="18" charset="0"/>
              </a:rPr>
              <a:t>1. Segment the near-field speech based on timestamps, ensuring that each segment contains the speech of a single speaker;</a:t>
            </a:r>
          </a:p>
          <a:p>
            <a:pPr algn="just">
              <a:lnSpc>
                <a:spcPct val="125000"/>
              </a:lnSpc>
            </a:pPr>
            <a:r>
              <a:rPr lang="en-US" altLang="zh-CN" dirty="0">
                <a:latin typeface="Times New Roman" panose="02020603050405020304" pitchFamily="18" charset="0"/>
                <a:cs typeface="Times New Roman" panose="02020603050405020304" pitchFamily="18" charset="0"/>
              </a:rPr>
              <a:t>2. Employ the DNSMOS to identify segments with high speech quality, resulting in the inclusion of a total of 22.13 hours of high-quality near-field speech segments.</a:t>
            </a:r>
          </a:p>
          <a:p>
            <a:pPr marL="285750" indent="-285750" algn="just">
              <a:lnSpc>
                <a:spcPct val="125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Data simulation:</a:t>
            </a:r>
          </a:p>
          <a:p>
            <a:pPr algn="just">
              <a:lnSpc>
                <a:spcPct val="125000"/>
              </a:lnSpc>
            </a:pPr>
            <a:r>
              <a:rPr lang="en-US" altLang="zh-CN" dirty="0">
                <a:latin typeface="Times New Roman" panose="02020603050405020304" pitchFamily="18" charset="0"/>
                <a:cs typeface="Times New Roman" panose="02020603050405020304" pitchFamily="18" charset="0"/>
              </a:rPr>
              <a:t>1. Randomly combine near-field speech;</a:t>
            </a:r>
          </a:p>
          <a:p>
            <a:pPr algn="just">
              <a:lnSpc>
                <a:spcPct val="125000"/>
              </a:lnSpc>
            </a:pPr>
            <a:r>
              <a:rPr lang="en-US" altLang="zh-CN" dirty="0">
                <a:latin typeface="Times New Roman" panose="02020603050405020304" pitchFamily="18" charset="0"/>
                <a:cs typeface="Times New Roman" panose="02020603050405020304" pitchFamily="18" charset="0"/>
              </a:rPr>
              <a:t>2. Add noise with different signal-to-noise ratios (SNR) from -10dB to +20dB and reverberation related to room parameters to simulate 6-channels far-field audio.</a:t>
            </a: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Times New Roman" panose="02020603050405020304" pitchFamily="18" charset="0"/>
              <a:cs typeface="Times New Roman" panose="02020603050405020304" pitchFamily="18" charset="0"/>
            </a:endParaRPr>
          </a:p>
          <a:p>
            <a:pPr eaLnBrk="1" hangingPunct="1"/>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13</a:t>
            </a:fld>
            <a:endParaRPr lang="zh-CN" altLang="en-US"/>
          </a:p>
        </p:txBody>
      </p:sp>
    </p:spTree>
    <p:extLst>
      <p:ext uri="{BB962C8B-B14F-4D97-AF65-F5344CB8AC3E}">
        <p14:creationId xmlns:p14="http://schemas.microsoft.com/office/powerpoint/2010/main" val="296080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a:ln>
            <a:miter lim="800000"/>
          </a:ln>
        </p:spPr>
      </p:sp>
      <p:sp>
        <p:nvSpPr>
          <p:cNvPr id="8195" name="备注占位符 2"/>
          <p:cNvSpPr>
            <a:spLocks noGrp="1" noChangeArrowheads="1"/>
          </p:cNvSpPr>
          <p:nvPr>
            <p:ph type="body" idx="4294967295"/>
          </p:nvPr>
        </p:nvSpPr>
        <p:spPr/>
        <p:txBody>
          <a:bodyPr/>
          <a:lstStyle/>
          <a:p>
            <a:pPr eaLnBrk="1" hangingPunct="1"/>
            <a:endParaRPr lang="zh-CN" altLang="en-US"/>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7F4FF037-D87C-42D8-A18C-57A54CB518C8}" type="slidenum">
              <a:rPr altLang="en-US"/>
              <a:t>14</a:t>
            </a:fld>
            <a:endParaRPr lang="zh-CN" altLang="en-US"/>
          </a:p>
        </p:txBody>
      </p:sp>
    </p:spTree>
    <p:extLst>
      <p:ext uri="{BB962C8B-B14F-4D97-AF65-F5344CB8AC3E}">
        <p14:creationId xmlns:p14="http://schemas.microsoft.com/office/powerpoint/2010/main" val="14680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algn="just">
              <a:lnSpc>
                <a:spcPct val="125000"/>
              </a:lnSpc>
            </a:pPr>
            <a:r>
              <a:rPr lang="zh-CN" altLang="en-US" dirty="0">
                <a:latin typeface="Times New Roman" panose="02020603050405020304" pitchFamily="18" charset="0"/>
                <a:cs typeface="Times New Roman" panose="02020603050405020304" pitchFamily="18" charset="0"/>
              </a:rPr>
              <a:t>As shown in Figure 2, the baseline system is mainly based on our recent work - the multimodal embedding aware speech enhancement </a:t>
            </a:r>
            <a:r>
              <a:rPr lang="zh-CN" altLang="en-US" dirty="0">
                <a:solidFill>
                  <a:srgbClr val="FF0000"/>
                </a:solidFill>
                <a:latin typeface="Times New Roman" panose="02020603050405020304" pitchFamily="18" charset="0"/>
                <a:cs typeface="Times New Roman" panose="02020603050405020304" pitchFamily="18" charset="0"/>
              </a:rPr>
              <a:t>(MEASE)</a:t>
            </a:r>
            <a:r>
              <a:rPr lang="zh-CN" altLang="en-US" baseline="30000" dirty="0">
                <a:solidFill>
                  <a:srgbClr val="FF0000"/>
                </a:solidFill>
                <a:latin typeface="Times New Roman" panose="02020603050405020304" pitchFamily="18" charset="0"/>
                <a:cs typeface="Times New Roman" panose="02020603050405020304" pitchFamily="18" charset="0"/>
              </a:rPr>
              <a:t> </a:t>
            </a:r>
            <a:r>
              <a:rPr lang="zh-CN" altLang="en-US" baseline="30000" dirty="0">
                <a:latin typeface="Times New Roman" panose="02020603050405020304" pitchFamily="18" charset="0"/>
                <a:cs typeface="Times New Roman" panose="02020603050405020304" pitchFamily="18" charset="0"/>
              </a:rPr>
              <a:t>[</a:t>
            </a:r>
            <a:r>
              <a:rPr lang="en-US" altLang="zh-CN" baseline="30000" dirty="0">
                <a:latin typeface="Times New Roman" panose="02020603050405020304" pitchFamily="18" charset="0"/>
                <a:cs typeface="Times New Roman" panose="02020603050405020304" pitchFamily="18" charset="0"/>
              </a:rPr>
              <a:t>1</a:t>
            </a:r>
            <a:r>
              <a:rPr lang="zh-CN" altLang="en-US" baseline="30000"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model, which has achieved </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SOTA</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in the field of audio-visual speech enhancement (AVSE).</a:t>
            </a:r>
            <a:endParaRPr lang="en-US" altLang="zh-CN" dirty="0">
              <a:latin typeface="Times New Roman" panose="02020603050405020304" pitchFamily="18" charset="0"/>
              <a:cs typeface="Times New Roman" panose="02020603050405020304" pitchFamily="18" charset="0"/>
            </a:endParaRP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en-US" altLang="zh-CN" dirty="0">
                <a:latin typeface="Times New Roman" panose="02020603050405020304" pitchFamily="18" charset="0"/>
                <a:cs typeface="Times New Roman" panose="02020603050405020304" pitchFamily="18" charset="0"/>
              </a:rPr>
              <a:t>Firstly, we leveraged the oracle diarization results to conduct guided source separation </a:t>
            </a:r>
            <a:r>
              <a:rPr lang="en-US" altLang="zh-CN" dirty="0">
                <a:solidFill>
                  <a:srgbClr val="FF0000"/>
                </a:solidFill>
                <a:latin typeface="Times New Roman" panose="02020603050405020304" pitchFamily="18" charset="0"/>
                <a:cs typeface="Times New Roman" panose="02020603050405020304" pitchFamily="18" charset="0"/>
              </a:rPr>
              <a:t>(GSS) </a:t>
            </a:r>
            <a:r>
              <a:rPr lang="en-US" altLang="zh-CN" dirty="0">
                <a:latin typeface="Times New Roman" panose="02020603050405020304" pitchFamily="18" charset="0"/>
                <a:cs typeface="Times New Roman" panose="02020603050405020304" pitchFamily="18" charset="0"/>
              </a:rPr>
              <a:t>on 6-channels mixture audio to initially mitigate the impact of the overlapping speech. Then we use the MEASE model to further extract the speech of the target speaker.</a:t>
            </a: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en-US" altLang="zh-CN" dirty="0">
                <a:latin typeface="Times New Roman" panose="02020603050405020304" pitchFamily="18" charset="0"/>
                <a:cs typeface="Times New Roman" panose="02020603050405020304" pitchFamily="18" charset="0"/>
              </a:rPr>
              <a:t>The detailed structure of the network can be referred to in the paper.</a:t>
            </a:r>
            <a:endParaRPr lang="zh-CN" altLang="en-US" dirty="0">
              <a:latin typeface="Times New Roman" panose="02020603050405020304" pitchFamily="18" charset="0"/>
              <a:cs typeface="Times New Roman" panose="02020603050405020304" pitchFamily="18" charset="0"/>
            </a:endParaRPr>
          </a:p>
          <a:p>
            <a:pPr eaLnBrk="1" hangingPunct="1"/>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15</a:t>
            </a:fld>
            <a:endParaRPr lang="zh-CN" altLang="en-US"/>
          </a:p>
        </p:txBody>
      </p:sp>
    </p:spTree>
    <p:extLst>
      <p:ext uri="{BB962C8B-B14F-4D97-AF65-F5344CB8AC3E}">
        <p14:creationId xmlns:p14="http://schemas.microsoft.com/office/powerpoint/2010/main" val="4181764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a:ln>
            <a:miter lim="800000"/>
          </a:ln>
        </p:spPr>
      </p:sp>
      <p:sp>
        <p:nvSpPr>
          <p:cNvPr id="8195" name="备注占位符 2"/>
          <p:cNvSpPr>
            <a:spLocks noGrp="1" noChangeArrowheads="1"/>
          </p:cNvSpPr>
          <p:nvPr>
            <p:ph type="body" idx="4294967295"/>
          </p:nvPr>
        </p:nvSpPr>
        <p:spPr/>
        <p:txBody>
          <a:bodyPr/>
          <a:lstStyle/>
          <a:p>
            <a:pPr eaLnBrk="1" hangingPunct="1"/>
            <a:endParaRPr lang="zh-CN" altLang="en-US"/>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7F4FF037-D87C-42D8-A18C-57A54CB518C8}" type="slidenum">
              <a:rPr altLang="en-US"/>
              <a:t>16</a:t>
            </a:fld>
            <a:endParaRPr lang="zh-CN" altLang="en-US"/>
          </a:p>
        </p:txBody>
      </p:sp>
    </p:spTree>
    <p:extLst>
      <p:ext uri="{BB962C8B-B14F-4D97-AF65-F5344CB8AC3E}">
        <p14:creationId xmlns:p14="http://schemas.microsoft.com/office/powerpoint/2010/main" val="3303512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algn="just">
              <a:lnSpc>
                <a:spcPct val="125000"/>
              </a:lnSpc>
            </a:pPr>
            <a:r>
              <a:rPr lang="zh-CN" altLang="en-US" dirty="0">
                <a:latin typeface="Times New Roman" panose="02020603050405020304" pitchFamily="18" charset="0"/>
                <a:cs typeface="Times New Roman" panose="02020603050405020304" pitchFamily="18" charset="0"/>
              </a:rPr>
              <a:t>As shown in Figure 3, the training process of the baseline system encompasses </a:t>
            </a:r>
            <a:r>
              <a:rPr lang="zh-CN" altLang="en-US" dirty="0">
                <a:solidFill>
                  <a:srgbClr val="FF0000"/>
                </a:solidFill>
                <a:latin typeface="Times New Roman" panose="02020603050405020304" pitchFamily="18" charset="0"/>
                <a:cs typeface="Times New Roman" panose="02020603050405020304" pitchFamily="18" charset="0"/>
              </a:rPr>
              <a:t>two stages</a:t>
            </a:r>
            <a:r>
              <a:rPr lang="en-US" altLang="zh-CN" dirty="0">
                <a:latin typeface="Times New Roman" panose="02020603050405020304" pitchFamily="18" charset="0"/>
                <a:cs typeface="Times New Roman" panose="02020603050405020304" pitchFamily="18" charset="0"/>
              </a:rPr>
              <a:t>:</a:t>
            </a: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zh-CN" altLang="en-US" dirty="0">
                <a:latin typeface="Times New Roman" panose="02020603050405020304" pitchFamily="18" charset="0"/>
                <a:cs typeface="Times New Roman" panose="02020603050405020304" pitchFamily="18" charset="0"/>
              </a:rPr>
              <a:t>        Firstly, we trained the MEASE model using the simulated data with MSE </a:t>
            </a:r>
            <a:r>
              <a:rPr lang="en-US" altLang="zh-CN" dirty="0">
                <a:latin typeface="Times New Roman" panose="02020603050405020304" pitchFamily="18" charset="0"/>
                <a:cs typeface="Times New Roman" panose="02020603050405020304" pitchFamily="18" charset="0"/>
              </a:rPr>
              <a:t>loss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However, </a:t>
            </a:r>
            <a:r>
              <a:rPr lang="en-US" altLang="zh-CN" dirty="0">
                <a:solidFill>
                  <a:srgbClr val="0D0D0D"/>
                </a:solidFill>
                <a:highlight>
                  <a:srgbClr val="FFFFFF"/>
                </a:highlight>
                <a:latin typeface="Söhne"/>
                <a:cs typeface="Times New Roman" panose="02020603050405020304" pitchFamily="18" charset="0"/>
              </a:rPr>
              <a:t>t</a:t>
            </a:r>
            <a:r>
              <a:rPr lang="en-US" altLang="zh-CN" b="0" i="0" dirty="0">
                <a:solidFill>
                  <a:srgbClr val="0D0D0D"/>
                </a:solidFill>
                <a:effectLst/>
                <a:highlight>
                  <a:srgbClr val="FFFFFF"/>
                </a:highlight>
                <a:latin typeface="Söhne"/>
              </a:rPr>
              <a:t>his training method can distort the extracted speech by not accounting for back-end recognition task, affecting accuracy.</a:t>
            </a: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en-US" altLang="zh-CN" dirty="0">
                <a:latin typeface="Times New Roman" panose="02020603050405020304" pitchFamily="18" charset="0"/>
                <a:cs typeface="Times New Roman" panose="02020603050405020304" pitchFamily="18" charset="0"/>
              </a:rPr>
              <a:t>        I</a:t>
            </a:r>
            <a:r>
              <a:rPr lang="zh-CN" altLang="en-US" dirty="0">
                <a:latin typeface="Times New Roman" panose="02020603050405020304" pitchFamily="18" charset="0"/>
                <a:cs typeface="Times New Roman" panose="02020603050405020304" pitchFamily="18" charset="0"/>
              </a:rPr>
              <a:t>n the second stage, we fine-tuned the pre-trained MEASE model using the recognition back-end. Furthermore, to mitigate the issue of mismatch between simulated data and real-world scenarios, we utilized the real far-field data from the training set in the second stage. </a:t>
            </a:r>
            <a:endParaRPr lang="en-US" altLang="zh-CN" dirty="0">
              <a:latin typeface="Times New Roman" panose="02020603050405020304" pitchFamily="18" charset="0"/>
              <a:cs typeface="Times New Roman" panose="02020603050405020304" pitchFamily="18" charset="0"/>
            </a:endParaRP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en-US" altLang="zh-CN" dirty="0"/>
              <a:t>Because we require that the parameters of the back-end system cannot be changed, we freeze the recognition model and only use the loss returned by it.</a:t>
            </a:r>
            <a:endParaRPr lang="zh-CN" altLang="en-US" dirty="0">
              <a:latin typeface="Times New Roman" panose="02020603050405020304" pitchFamily="18" charset="0"/>
              <a:cs typeface="Times New Roman" panose="02020603050405020304" pitchFamily="18" charset="0"/>
            </a:endParaRPr>
          </a:p>
          <a:p>
            <a:pPr eaLnBrk="1" hangingPunct="1"/>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17</a:t>
            </a:fld>
            <a:endParaRPr lang="zh-CN" altLang="en-US"/>
          </a:p>
        </p:txBody>
      </p:sp>
    </p:spTree>
    <p:extLst>
      <p:ext uri="{BB962C8B-B14F-4D97-AF65-F5344CB8AC3E}">
        <p14:creationId xmlns:p14="http://schemas.microsoft.com/office/powerpoint/2010/main" val="431528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a:ln>
            <a:miter lim="800000"/>
          </a:ln>
        </p:spPr>
      </p:sp>
      <p:sp>
        <p:nvSpPr>
          <p:cNvPr id="8195" name="备注占位符 2"/>
          <p:cNvSpPr>
            <a:spLocks noGrp="1" noChangeArrowheads="1"/>
          </p:cNvSpPr>
          <p:nvPr>
            <p:ph type="body" idx="4294967295"/>
          </p:nvPr>
        </p:nvSpPr>
        <p:spPr/>
        <p:txBody>
          <a:bodyPr/>
          <a:lstStyle/>
          <a:p>
            <a:pPr eaLnBrk="1" hangingPunct="1"/>
            <a:endParaRPr lang="zh-CN" altLang="en-US"/>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7F4FF037-D87C-42D8-A18C-57A54CB518C8}" type="slidenum">
              <a:rPr altLang="en-US"/>
              <a:t>18</a:t>
            </a:fld>
            <a:endParaRPr lang="zh-CN" altLang="en-US"/>
          </a:p>
        </p:txBody>
      </p:sp>
    </p:spTree>
    <p:extLst>
      <p:ext uri="{BB962C8B-B14F-4D97-AF65-F5344CB8AC3E}">
        <p14:creationId xmlns:p14="http://schemas.microsoft.com/office/powerpoint/2010/main" val="2665521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algn="just">
              <a:lnSpc>
                <a:spcPct val="125000"/>
              </a:lnSpc>
            </a:pPr>
            <a:r>
              <a:rPr lang="zh-CN" altLang="en-US" dirty="0">
                <a:latin typeface="Times New Roman" panose="02020603050405020304" pitchFamily="18" charset="0"/>
                <a:cs typeface="Times New Roman" panose="02020603050405020304" pitchFamily="18" charset="0"/>
              </a:rPr>
              <a:t>Table 1 shows the results of different front-end systems in the speech recognition evaluation metric and DNSMOS. </a:t>
            </a:r>
            <a:r>
              <a:rPr lang="en-US" altLang="zh-CN" dirty="0">
                <a:latin typeface="Times New Roman" panose="02020603050405020304" pitchFamily="18" charset="0"/>
                <a:cs typeface="Times New Roman" panose="02020603050405020304" pitchFamily="18" charset="0"/>
              </a:rPr>
              <a:t>Among these systems, AEASE is a simplified version of MEASE, as it does not utilize the visual modality. The results of “</a:t>
            </a:r>
            <a:r>
              <a:rPr lang="en-US" altLang="zh-CN" dirty="0" err="1">
                <a:latin typeface="Times New Roman" panose="02020603050405020304" pitchFamily="18" charset="0"/>
                <a:cs typeface="Times New Roman" panose="02020603050405020304" pitchFamily="18" charset="0"/>
              </a:rPr>
              <a:t>GSS+MEASE+Finetune</a:t>
            </a:r>
            <a:r>
              <a:rPr lang="en-US" altLang="zh-CN" dirty="0">
                <a:latin typeface="Times New Roman" panose="02020603050405020304" pitchFamily="18" charset="0"/>
                <a:cs typeface="Times New Roman" panose="02020603050405020304" pitchFamily="18" charset="0"/>
              </a:rPr>
              <a:t>” serve as our final baseline results. The results show that the model can better preserve the target speaker’s speech and remove more irrelevant noise, while the speech recognition results are also improved.</a:t>
            </a:r>
          </a:p>
          <a:p>
            <a:pPr algn="just">
              <a:lnSpc>
                <a:spcPct val="125000"/>
              </a:lnSpc>
            </a:pPr>
            <a:r>
              <a:rPr lang="en-US" altLang="zh-CN" dirty="0">
                <a:latin typeface="Times New Roman" panose="02020603050405020304" pitchFamily="18" charset="0"/>
                <a:cs typeface="Times New Roman" panose="02020603050405020304" pitchFamily="18" charset="0"/>
              </a:rPr>
              <a:t>        However, although our baseline system surpasses GSS in terms of DNSMOS, its speech recognition performance is only comparable to that of GSS. Due to noise suppression, it is inevitable to introduce more deletion errors. This is sufficient to demonstrate that in real scenarios, our task is very challenging. </a:t>
            </a:r>
            <a:endParaRPr lang="zh-CN" altLang="en-US" dirty="0">
              <a:latin typeface="Times New Roman" panose="02020603050405020304" pitchFamily="18" charset="0"/>
              <a:cs typeface="Times New Roman" panose="02020603050405020304" pitchFamily="18" charset="0"/>
            </a:endParaRPr>
          </a:p>
          <a:p>
            <a:pPr eaLnBrk="1" hangingPunct="1"/>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19</a:t>
            </a:fld>
            <a:endParaRPr lang="zh-CN" altLang="en-US"/>
          </a:p>
        </p:txBody>
      </p:sp>
    </p:spTree>
    <p:extLst>
      <p:ext uri="{BB962C8B-B14F-4D97-AF65-F5344CB8AC3E}">
        <p14:creationId xmlns:p14="http://schemas.microsoft.com/office/powerpoint/2010/main" val="75363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a:ln>
            <a:miter lim="800000"/>
          </a:ln>
        </p:spPr>
      </p:sp>
      <p:sp>
        <p:nvSpPr>
          <p:cNvPr id="8195" name="备注占位符 2"/>
          <p:cNvSpPr>
            <a:spLocks noGrp="1" noChangeArrowheads="1"/>
          </p:cNvSpPr>
          <p:nvPr>
            <p:ph type="body" idx="4294967295"/>
          </p:nvPr>
        </p:nvSpPr>
        <p:spPr/>
        <p:txBody>
          <a:bodyPr/>
          <a:lstStyle/>
          <a:p>
            <a:pPr eaLnBrk="1" hangingPunct="1"/>
            <a:endParaRPr lang="zh-CN" altLang="en-US"/>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7F4FF037-D87C-42D8-A18C-57A54CB518C8}" type="slidenum">
              <a:rPr altLang="en-US"/>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algn="just">
              <a:lnSpc>
                <a:spcPct val="125000"/>
              </a:lnSpc>
            </a:pPr>
            <a:r>
              <a:rPr lang="zh-CN" altLang="en-US" dirty="0">
                <a:latin typeface="Times New Roman" panose="02020603050405020304" pitchFamily="18" charset="0"/>
                <a:cs typeface="Times New Roman" panose="02020603050405020304" pitchFamily="18" charset="0"/>
              </a:rPr>
              <a:t>Figure 4 is an example of a mixture with multi-speaker interference and strong TV background noise. We compared the spectrograms and the recognition results obtained from different systems. </a:t>
            </a: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en-US" altLang="zh-CN" dirty="0">
                <a:latin typeface="Times New Roman" panose="02020603050405020304" pitchFamily="18" charset="0"/>
                <a:cs typeface="Times New Roman" panose="02020603050405020304" pitchFamily="18" charset="0"/>
              </a:rPr>
              <a:t>        Firstly, we directly perform ASR decoding on near-field audio and obtain the result that is likely to be at the theoretical limit. Then, we compared beamforming, GSS, and baseline AVTSE system for far-field audio.</a:t>
            </a:r>
          </a:p>
          <a:p>
            <a:pPr algn="just">
              <a:lnSpc>
                <a:spcPct val="125000"/>
              </a:lnSpc>
            </a:pPr>
            <a:r>
              <a:rPr lang="en-US" altLang="zh-CN" dirty="0">
                <a:latin typeface="Times New Roman" panose="02020603050405020304" pitchFamily="18" charset="0"/>
                <a:cs typeface="Times New Roman" panose="02020603050405020304" pitchFamily="18" charset="0"/>
              </a:rPr>
              <a:t>        Our baseline AVTSE system can further reduced noise, resulting in the best recognition results on far-field audio. However, there is still a significant quality gap between the extracted speech and near-field audio.</a:t>
            </a:r>
            <a:endParaRPr lang="zh-CN" altLang="en-US" dirty="0">
              <a:latin typeface="Times New Roman" panose="02020603050405020304" pitchFamily="18" charset="0"/>
              <a:cs typeface="Times New Roman" panose="02020603050405020304" pitchFamily="18" charset="0"/>
            </a:endParaRPr>
          </a:p>
          <a:p>
            <a:pPr eaLnBrk="1" hangingPunct="1"/>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20</a:t>
            </a:fld>
            <a:endParaRPr lang="zh-CN" altLang="en-US"/>
          </a:p>
        </p:txBody>
      </p:sp>
    </p:spTree>
    <p:extLst>
      <p:ext uri="{BB962C8B-B14F-4D97-AF65-F5344CB8AC3E}">
        <p14:creationId xmlns:p14="http://schemas.microsoft.com/office/powerpoint/2010/main" val="232948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algn="just">
              <a:lnSpc>
                <a:spcPct val="125000"/>
              </a:lnSpc>
            </a:pPr>
            <a:r>
              <a:rPr lang="en-US" altLang="zh-CN" dirty="0">
                <a:latin typeface="Times New Roman" panose="02020603050405020304" pitchFamily="18" charset="0"/>
                <a:cs typeface="Times New Roman" panose="02020603050405020304" pitchFamily="18" charset="0"/>
              </a:rPr>
              <a:t> As shown in the green boxes in Figure 4, there is a notable presence of the interference speakers’ speech in the far-field audio. However, due to the influence of the visual modality, AVTSE has the capability to filter out this interference. </a:t>
            </a:r>
          </a:p>
          <a:p>
            <a:pPr algn="just">
              <a:lnSpc>
                <a:spcPct val="125000"/>
              </a:lnSpc>
            </a:pPr>
            <a:r>
              <a:rPr lang="en-US" altLang="zh-CN" dirty="0">
                <a:latin typeface="Times New Roman" panose="02020603050405020304" pitchFamily="18" charset="0"/>
                <a:cs typeface="Times New Roman" panose="02020603050405020304" pitchFamily="18" charset="0"/>
              </a:rPr>
              <a:t>        As demonstrated in the blue boxes, the certain background noise that remains in GSS output will largely be eliminated by AVTSE, consequently correcting the back-end recognition results. </a:t>
            </a:r>
          </a:p>
          <a:p>
            <a:pPr algn="just">
              <a:lnSpc>
                <a:spcPct val="125000"/>
              </a:lnSpc>
            </a:pPr>
            <a:r>
              <a:rPr lang="en-US" altLang="zh-CN" dirty="0">
                <a:latin typeface="Times New Roman" panose="02020603050405020304" pitchFamily="18" charset="0"/>
                <a:cs typeface="Times New Roman" panose="02020603050405020304" pitchFamily="18" charset="0"/>
              </a:rPr>
              <a:t>        Nevertheless, as shown in the yellow box, our baseline system inevitably filters out some vocal components while suppressing noise, resulting in deletion errors. Therefore, there is still significant potential for improvement within the AVTSE system.</a:t>
            </a: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en-US" altLang="zh-CN" dirty="0">
                <a:latin typeface="Times New Roman" panose="02020603050405020304" pitchFamily="18" charset="0"/>
                <a:cs typeface="Times New Roman" panose="02020603050405020304" pitchFamily="18" charset="0"/>
              </a:rPr>
              <a:t>         Therefore, extracting the target speaker’s speech while suppressing noise is challenging.</a:t>
            </a:r>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21</a:t>
            </a:fld>
            <a:endParaRPr lang="zh-CN" altLang="en-US"/>
          </a:p>
        </p:txBody>
      </p:sp>
    </p:spTree>
    <p:extLst>
      <p:ext uri="{BB962C8B-B14F-4D97-AF65-F5344CB8AC3E}">
        <p14:creationId xmlns:p14="http://schemas.microsoft.com/office/powerpoint/2010/main" val="1611391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a:ln>
            <a:miter lim="800000"/>
          </a:ln>
        </p:spPr>
      </p:sp>
      <p:sp>
        <p:nvSpPr>
          <p:cNvPr id="8195" name="备注占位符 2"/>
          <p:cNvSpPr>
            <a:spLocks noGrp="1" noChangeArrowheads="1"/>
          </p:cNvSpPr>
          <p:nvPr>
            <p:ph type="body" idx="4294967295"/>
          </p:nvPr>
        </p:nvSpPr>
        <p:spPr/>
        <p:txBody>
          <a:bodyPr/>
          <a:lstStyle/>
          <a:p>
            <a:pPr eaLnBrk="1" hangingPunct="1"/>
            <a:endParaRPr lang="zh-CN" altLang="en-US"/>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7F4FF037-D87C-42D8-A18C-57A54CB518C8}" type="slidenum">
              <a:rPr altLang="en-US"/>
              <a:t>22</a:t>
            </a:fld>
            <a:endParaRPr lang="zh-CN" altLang="en-US"/>
          </a:p>
        </p:txBody>
      </p:sp>
    </p:spTree>
    <p:extLst>
      <p:ext uri="{BB962C8B-B14F-4D97-AF65-F5344CB8AC3E}">
        <p14:creationId xmlns:p14="http://schemas.microsoft.com/office/powerpoint/2010/main" val="2268840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marL="285750" indent="-285750" algn="just">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In this paper, we provide a detailed description of the dataset, task setting, and baseline system for the MISP 2023 challenge, which is the first benchmark of the AVTSE task.</a:t>
            </a:r>
          </a:p>
          <a:p>
            <a:pPr algn="just">
              <a:lnSpc>
                <a:spcPct val="150000"/>
              </a:lnSpc>
            </a:pPr>
            <a:endParaRPr lang="en-US" altLang="zh-CN"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We also conducted a deep analysis of the baseline experimental results, highlighting that the AVTSE task continues to hold significant research potential in real- world scenarios. </a:t>
            </a:r>
          </a:p>
          <a:p>
            <a:pPr marL="285750" indent="-285750" algn="just">
              <a:lnSpc>
                <a:spcPct val="150000"/>
              </a:lnSpc>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In the future, we plan to explore the solutions for AVTSE systems on long recordings and incorporate the subjective listening test to further research the relationship between the real speech auditory quality and the performance of back-end tasks.</a:t>
            </a:r>
            <a:endParaRPr lang="zh-CN" altLang="en-US" dirty="0">
              <a:latin typeface="Times New Roman" panose="02020603050405020304" pitchFamily="18" charset="0"/>
              <a:cs typeface="Times New Roman" panose="02020603050405020304" pitchFamily="18" charset="0"/>
            </a:endParaRPr>
          </a:p>
          <a:p>
            <a:pPr eaLnBrk="1" hangingPunct="1"/>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23</a:t>
            </a:fld>
            <a:endParaRPr lang="zh-CN" altLang="en-US"/>
          </a:p>
        </p:txBody>
      </p:sp>
    </p:spTree>
    <p:extLst>
      <p:ext uri="{BB962C8B-B14F-4D97-AF65-F5344CB8AC3E}">
        <p14:creationId xmlns:p14="http://schemas.microsoft.com/office/powerpoint/2010/main" val="1149249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idx="4294967295"/>
          </p:nvPr>
        </p:nvSpPr>
        <p:spPr>
          <a:ln>
            <a:miter lim="800000"/>
          </a:ln>
        </p:spPr>
      </p:sp>
      <p:sp>
        <p:nvSpPr>
          <p:cNvPr id="45059" name="备注占位符 2"/>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450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278A155A-C814-40C2-85A4-4C0C407E07EB}" type="slidenum">
              <a:rPr altLang="en-US"/>
              <a:t>24</a:t>
            </a:fld>
            <a:endParaRPr lang="zh-CN" altLang="en-US"/>
          </a:p>
        </p:txBody>
      </p:sp>
    </p:spTree>
    <p:extLst>
      <p:ext uri="{BB962C8B-B14F-4D97-AF65-F5344CB8AC3E}">
        <p14:creationId xmlns:p14="http://schemas.microsoft.com/office/powerpoint/2010/main" val="346466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a:ln>
            <a:miter lim="800000"/>
          </a:ln>
        </p:spPr>
      </p:sp>
      <p:sp>
        <p:nvSpPr>
          <p:cNvPr id="8195" name="备注占位符 2"/>
          <p:cNvSpPr>
            <a:spLocks noGrp="1" noChangeArrowheads="1"/>
          </p:cNvSpPr>
          <p:nvPr>
            <p:ph type="body" idx="4294967295"/>
          </p:nvPr>
        </p:nvSpPr>
        <p:spPr/>
        <p:txBody>
          <a:bodyPr/>
          <a:lstStyle/>
          <a:p>
            <a:pPr eaLnBrk="1" hangingPunct="1"/>
            <a:endParaRPr lang="zh-CN" altLang="en-US"/>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7F4FF037-D87C-42D8-A18C-57A54CB518C8}" type="slidenum">
              <a:rPr altLang="en-US"/>
              <a:t>3</a:t>
            </a:fld>
            <a:endParaRPr lang="zh-CN" altLang="en-US"/>
          </a:p>
        </p:txBody>
      </p:sp>
    </p:spTree>
    <p:extLst>
      <p:ext uri="{BB962C8B-B14F-4D97-AF65-F5344CB8AC3E}">
        <p14:creationId xmlns:p14="http://schemas.microsoft.com/office/powerpoint/2010/main" val="201965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eaLnBrk="1" hangingPunct="1"/>
            <a:r>
              <a:rPr lang="en-US" altLang="zh-CN" dirty="0"/>
              <a:t>In real-world scenarios, the complex and adverse acoustic environment is one of the main challenges of automatic speech recognition (ASR) and other back-end tasks. </a:t>
            </a:r>
          </a:p>
          <a:p>
            <a:pPr eaLnBrk="1" hangingPunct="1"/>
            <a:endParaRPr lang="en-US" altLang="zh-CN" dirty="0"/>
          </a:p>
          <a:p>
            <a:pPr eaLnBrk="1" hangingPunct="1"/>
            <a:r>
              <a:rPr lang="en-US" altLang="zh-CN" dirty="0"/>
              <a:t>The strong noise, reverberation, and multi-speaker interference result in a serious impact on the system performance. Effective front-end speech processing technologies, like speech enhancement and speech separation, have been proven to play a significant role in improving speech quality, thereby enhancing the performance of back-end systems. </a:t>
            </a:r>
          </a:p>
          <a:p>
            <a:pPr eaLnBrk="1" hangingPunct="1"/>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solidFill>
                  <a:srgbClr val="FF0000"/>
                </a:solidFill>
                <a:effectLst/>
                <a:highlight>
                  <a:srgbClr val="FFFFFF"/>
                </a:highlight>
                <a:latin typeface="Times New Roman" panose="02020603050405020304" pitchFamily="18" charset="0"/>
                <a:cs typeface="Times New Roman" panose="02020603050405020304" pitchFamily="18" charset="0"/>
              </a:rPr>
              <a:t>A</a:t>
            </a:r>
            <a:r>
              <a:rPr lang="en-US" altLang="zh-CN" sz="1200" dirty="0">
                <a:solidFill>
                  <a:srgbClr val="FF0000"/>
                </a:solidFill>
                <a:highlight>
                  <a:srgbClr val="FFFFFF"/>
                </a:highlight>
                <a:latin typeface="Times New Roman" panose="02020603050405020304" pitchFamily="18" charset="0"/>
                <a:cs typeface="Times New Roman" panose="02020603050405020304" pitchFamily="18" charset="0"/>
              </a:rPr>
              <a:t>udio-visual </a:t>
            </a:r>
            <a:r>
              <a:rPr lang="en-US" altLang="zh-CN" sz="1200" b="0" i="0" dirty="0">
                <a:solidFill>
                  <a:srgbClr val="FF0000"/>
                </a:solidFill>
                <a:effectLst/>
                <a:highlight>
                  <a:srgbClr val="FFFFFF"/>
                </a:highlight>
                <a:latin typeface="Times New Roman" panose="02020603050405020304" pitchFamily="18" charset="0"/>
                <a:cs typeface="Times New Roman" panose="02020603050405020304" pitchFamily="18" charset="0"/>
              </a:rPr>
              <a:t>Target Speaker Extraction (AVTSE) </a:t>
            </a:r>
            <a:r>
              <a:rPr lang="en-US" altLang="zh-CN" sz="1200" b="0" i="0" dirty="0">
                <a:solidFill>
                  <a:srgbClr val="0D0D0D"/>
                </a:solidFill>
                <a:effectLst/>
                <a:highlight>
                  <a:srgbClr val="FFFFFF"/>
                </a:highlight>
                <a:latin typeface="Times New Roman" panose="02020603050405020304" pitchFamily="18" charset="0"/>
                <a:cs typeface="Times New Roman" panose="02020603050405020304" pitchFamily="18" charset="0"/>
              </a:rPr>
              <a:t>refers to the estimation of the target speaker‘s speech from a mixed audio stream using both audio and visual cues. </a:t>
            </a:r>
            <a:r>
              <a:rPr lang="en-US" altLang="zh-CN" dirty="0"/>
              <a:t>In real-world scenarios, acquiring visual clues is common, which can effectively overcome the challenges encountered by Audio-only TSE. As a result, an increasing number of researches focus on audio-visual TSE (AVTSE).</a:t>
            </a:r>
            <a:r>
              <a:rPr lang="zh-CN" altLang="en-US" dirty="0"/>
              <a:t> </a:t>
            </a:r>
            <a:r>
              <a:rPr lang="en-US" altLang="zh-CN" sz="1200" dirty="0">
                <a:latin typeface="Times New Roman" panose="02020603050405020304" pitchFamily="18" charset="0"/>
                <a:cs typeface="Times New Roman" panose="02020603050405020304" pitchFamily="18" charset="0"/>
              </a:rPr>
              <a:t>However, no publicly available benchmark exists.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To fill this gap, the </a:t>
            </a:r>
            <a:r>
              <a:rPr lang="en-US" altLang="zh-CN" sz="1200" dirty="0">
                <a:solidFill>
                  <a:srgbClr val="FF0000"/>
                </a:solidFill>
                <a:latin typeface="Times New Roman" panose="02020603050405020304" pitchFamily="18" charset="0"/>
                <a:cs typeface="Times New Roman" panose="02020603050405020304" pitchFamily="18" charset="0"/>
              </a:rPr>
              <a:t>Multi-modal Information based Speech Processing (MISP) 2023 challenge</a:t>
            </a:r>
            <a:r>
              <a:rPr lang="en-US" altLang="zh-CN" sz="1200" dirty="0">
                <a:latin typeface="Times New Roman" panose="02020603050405020304" pitchFamily="18" charset="0"/>
                <a:cs typeface="Times New Roman" panose="02020603050405020304" pitchFamily="18" charset="0"/>
              </a:rPr>
              <a:t> focuses on the AVTSE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Times New Roman" panose="02020603050405020304" pitchFamily="18" charset="0"/>
              <a:cs typeface="Times New Roman" panose="02020603050405020304" pitchFamily="18" charset="0"/>
            </a:endParaRPr>
          </a:p>
          <a:p>
            <a:pPr eaLnBrk="1" hangingPunct="1"/>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algn="just">
              <a:lnSpc>
                <a:spcPct val="125000"/>
              </a:lnSpc>
            </a:pPr>
            <a:r>
              <a:rPr lang="en-US" altLang="zh-CN" sz="1200" dirty="0">
                <a:latin typeface="Times New Roman" panose="02020603050405020304" pitchFamily="18" charset="0"/>
                <a:cs typeface="Times New Roman" panose="02020603050405020304" pitchFamily="18" charset="0"/>
              </a:rPr>
              <a:t> Expanding the scope to front-end speech processing technology, there are already several relevant challenges within the field of speech enhancement. The MISP2023 challenge differs from previous speech enhancement challenge in </a:t>
            </a:r>
            <a:r>
              <a:rPr lang="en-US" altLang="zh-CN" sz="1200" dirty="0">
                <a:solidFill>
                  <a:srgbClr val="FF0000"/>
                </a:solidFill>
                <a:latin typeface="Times New Roman" panose="02020603050405020304" pitchFamily="18" charset="0"/>
                <a:cs typeface="Times New Roman" panose="02020603050405020304" pitchFamily="18" charset="0"/>
              </a:rPr>
              <a:t>two</a:t>
            </a:r>
            <a:r>
              <a:rPr lang="en-US" altLang="zh-CN" sz="1200" dirty="0">
                <a:latin typeface="Times New Roman" panose="02020603050405020304" pitchFamily="18" charset="0"/>
                <a:cs typeface="Times New Roman" panose="02020603050405020304" pitchFamily="18" charset="0"/>
              </a:rPr>
              <a:t> significant aspects.</a:t>
            </a:r>
          </a:p>
          <a:p>
            <a:pPr algn="just">
              <a:lnSpc>
                <a:spcPct val="125000"/>
              </a:lnSpc>
            </a:pPr>
            <a:endParaRPr lang="en-US" altLang="zh-CN" sz="1200" dirty="0">
              <a:latin typeface="Times New Roman" panose="02020603050405020304" pitchFamily="18" charset="0"/>
              <a:cs typeface="Times New Roman" panose="02020603050405020304" pitchFamily="18" charset="0"/>
            </a:endParaRPr>
          </a:p>
          <a:p>
            <a:pPr marL="342900" indent="-342900" algn="just">
              <a:lnSpc>
                <a:spcPct val="125000"/>
              </a:lnSpc>
              <a:buFont typeface="Arial" panose="020B0604020202020204" pitchFamily="34" charset="0"/>
              <a:buChar char="•"/>
            </a:pPr>
            <a:r>
              <a:rPr lang="en-US" altLang="zh-CN" sz="1200" b="0" i="0" dirty="0">
                <a:solidFill>
                  <a:srgbClr val="0D0D0D"/>
                </a:solidFill>
                <a:effectLst/>
                <a:highlight>
                  <a:srgbClr val="FFFFFF"/>
                </a:highlight>
                <a:latin typeface="Times New Roman" panose="02020603050405020304" pitchFamily="18" charset="0"/>
                <a:cs typeface="Times New Roman" panose="02020603050405020304" pitchFamily="18" charset="0"/>
              </a:rPr>
              <a:t>The performance of the system in </a:t>
            </a:r>
            <a:r>
              <a:rPr lang="en-US" altLang="zh-CN" sz="1200" b="0" i="0" dirty="0">
                <a:solidFill>
                  <a:srgbClr val="FF0000"/>
                </a:solidFill>
                <a:effectLst/>
                <a:highlight>
                  <a:srgbClr val="FFFFFF"/>
                </a:highlight>
                <a:latin typeface="Times New Roman" panose="02020603050405020304" pitchFamily="18" charset="0"/>
                <a:cs typeface="Times New Roman" panose="02020603050405020304" pitchFamily="18" charset="0"/>
              </a:rPr>
              <a:t>real-world scenarios</a:t>
            </a:r>
            <a:r>
              <a:rPr lang="en-US" altLang="zh-CN" sz="12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342900" indent="-342900" algn="just">
              <a:lnSpc>
                <a:spcPct val="125000"/>
              </a:lnSpc>
              <a:buFont typeface="Arial" panose="020B0604020202020204" pitchFamily="34" charset="0"/>
              <a:buChar char="•"/>
            </a:pPr>
            <a:r>
              <a:rPr lang="en-US" altLang="zh-CN" sz="1200" b="0" i="0" dirty="0">
                <a:solidFill>
                  <a:srgbClr val="0D0D0D"/>
                </a:solidFill>
                <a:effectLst/>
                <a:highlight>
                  <a:srgbClr val="FFFFFF"/>
                </a:highlight>
                <a:latin typeface="Times New Roman" panose="02020603050405020304" pitchFamily="18" charset="0"/>
                <a:cs typeface="Times New Roman" panose="02020603050405020304" pitchFamily="18" charset="0"/>
              </a:rPr>
              <a:t>The impact of the system on </a:t>
            </a:r>
            <a:r>
              <a:rPr lang="en-US" altLang="zh-CN" sz="1200" b="0" i="0" dirty="0">
                <a:solidFill>
                  <a:srgbClr val="FF0000"/>
                </a:solidFill>
                <a:effectLst/>
                <a:highlight>
                  <a:srgbClr val="FFFFFF"/>
                </a:highlight>
                <a:latin typeface="Times New Roman" panose="02020603050405020304" pitchFamily="18" charset="0"/>
                <a:cs typeface="Times New Roman" panose="02020603050405020304" pitchFamily="18" charset="0"/>
              </a:rPr>
              <a:t>back-end speech recognition</a:t>
            </a:r>
            <a:r>
              <a:rPr lang="en-US" altLang="zh-CN" sz="12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5</a:t>
            </a:fld>
            <a:endParaRPr lang="zh-CN" altLang="en-US"/>
          </a:p>
        </p:txBody>
      </p:sp>
    </p:spTree>
    <p:extLst>
      <p:ext uri="{BB962C8B-B14F-4D97-AF65-F5344CB8AC3E}">
        <p14:creationId xmlns:p14="http://schemas.microsoft.com/office/powerpoint/2010/main" val="91632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algn="just">
              <a:lnSpc>
                <a:spcPct val="125000"/>
              </a:lnSpc>
            </a:pPr>
            <a:r>
              <a:rPr lang="en-US" altLang="zh-CN" sz="1200" dirty="0">
                <a:latin typeface="Times New Roman" panose="02020603050405020304" pitchFamily="18" charset="0"/>
                <a:cs typeface="Times New Roman" panose="02020603050405020304" pitchFamily="18" charset="0"/>
              </a:rPr>
              <a:t>In the previous MISP challenges, we released a large distant </a:t>
            </a:r>
            <a:r>
              <a:rPr lang="en-US" altLang="zh-CN" sz="1200" dirty="0">
                <a:solidFill>
                  <a:srgbClr val="FF0000"/>
                </a:solidFill>
                <a:latin typeface="Times New Roman" panose="02020603050405020304" pitchFamily="18" charset="0"/>
                <a:cs typeface="Times New Roman" panose="02020603050405020304" pitchFamily="18" charset="0"/>
              </a:rPr>
              <a:t>multi-microphone conversational Chinese audio-visual corpus</a:t>
            </a:r>
            <a:r>
              <a:rPr lang="en-US" altLang="zh-CN" sz="1200" dirty="0">
                <a:latin typeface="Times New Roman" panose="02020603050405020304" pitchFamily="18" charset="0"/>
                <a:cs typeface="Times New Roman" panose="02020603050405020304" pitchFamily="18" charset="0"/>
              </a:rPr>
              <a:t> that focuses on real </a:t>
            </a:r>
            <a:r>
              <a:rPr lang="en-US" altLang="zh-CN" sz="1200" dirty="0">
                <a:solidFill>
                  <a:srgbClr val="FF0000"/>
                </a:solidFill>
                <a:latin typeface="Times New Roman" panose="02020603050405020304" pitchFamily="18" charset="0"/>
                <a:cs typeface="Times New Roman" panose="02020603050405020304" pitchFamily="18" charset="0"/>
              </a:rPr>
              <a:t>home-TV scenarios</a:t>
            </a:r>
            <a:r>
              <a:rPr lang="en-US" altLang="zh-CN" sz="1200" dirty="0">
                <a:latin typeface="Times New Roman" panose="02020603050405020304" pitchFamily="18" charset="0"/>
                <a:cs typeface="Times New Roman" panose="02020603050405020304" pitchFamily="18" charset="0"/>
              </a:rPr>
              <a:t>, where 2-6 speakers freely converse without specific topics.</a:t>
            </a:r>
          </a:p>
          <a:p>
            <a:pPr algn="just">
              <a:lnSpc>
                <a:spcPct val="125000"/>
              </a:lnSpc>
            </a:pPr>
            <a:endParaRPr lang="en-US" altLang="zh-CN" sz="1200" dirty="0">
              <a:latin typeface="Times New Roman" panose="02020603050405020304" pitchFamily="18" charset="0"/>
              <a:cs typeface="Times New Roman" panose="02020603050405020304" pitchFamily="18" charset="0"/>
            </a:endParaRPr>
          </a:p>
          <a:p>
            <a:pPr algn="just">
              <a:lnSpc>
                <a:spcPct val="125000"/>
              </a:lnSpc>
            </a:pPr>
            <a:r>
              <a:rPr lang="en-US" altLang="zh-CN" sz="1200" dirty="0">
                <a:latin typeface="Times New Roman" panose="02020603050405020304" pitchFamily="18" charset="0"/>
                <a:cs typeface="Times New Roman" panose="02020603050405020304" pitchFamily="18" charset="0"/>
              </a:rPr>
              <a:t>      Building upon the above analysis, the MISP 2023 challenge aims to improve the accuracy of the back-end ASR system through the AVTSE system in real-world scenarios using the MISP corpus. </a:t>
            </a:r>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6</a:t>
            </a:fld>
            <a:endParaRPr lang="zh-CN" altLang="en-US"/>
          </a:p>
        </p:txBody>
      </p:sp>
    </p:spTree>
    <p:extLst>
      <p:ext uri="{BB962C8B-B14F-4D97-AF65-F5344CB8AC3E}">
        <p14:creationId xmlns:p14="http://schemas.microsoft.com/office/powerpoint/2010/main" val="91183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a:ln>
            <a:miter lim="800000"/>
          </a:ln>
        </p:spPr>
      </p:sp>
      <p:sp>
        <p:nvSpPr>
          <p:cNvPr id="8195" name="备注占位符 2"/>
          <p:cNvSpPr>
            <a:spLocks noGrp="1" noChangeArrowheads="1"/>
          </p:cNvSpPr>
          <p:nvPr>
            <p:ph type="body" idx="4294967295"/>
          </p:nvPr>
        </p:nvSpPr>
        <p:spPr/>
        <p:txBody>
          <a:bodyPr/>
          <a:lstStyle/>
          <a:p>
            <a:pPr eaLnBrk="1" hangingPunct="1"/>
            <a:endParaRPr lang="zh-CN" altLang="en-US"/>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7F4FF037-D87C-42D8-A18C-57A54CB518C8}" type="slidenum">
              <a:rPr altLang="en-US"/>
              <a:t>7</a:t>
            </a:fld>
            <a:endParaRPr lang="zh-CN" altLang="en-US"/>
          </a:p>
        </p:txBody>
      </p:sp>
    </p:spTree>
    <p:extLst>
      <p:ext uri="{BB962C8B-B14F-4D97-AF65-F5344CB8AC3E}">
        <p14:creationId xmlns:p14="http://schemas.microsoft.com/office/powerpoint/2010/main" val="3655732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algn="just">
              <a:lnSpc>
                <a:spcPct val="125000"/>
              </a:lnSpc>
            </a:pPr>
            <a:r>
              <a:rPr lang="en-US" altLang="zh-CN" sz="1200" dirty="0">
                <a:latin typeface="Times New Roman" panose="02020603050405020304" pitchFamily="18" charset="0"/>
                <a:cs typeface="Times New Roman" panose="02020603050405020304" pitchFamily="18" charset="0"/>
              </a:rPr>
              <a:t>The MISP corpus focuses on real home-TV scenarios. Speakers engage in spontaneous conversations </a:t>
            </a:r>
            <a:r>
              <a:rPr lang="en-US" altLang="zh-CN" sz="1200" dirty="0">
                <a:solidFill>
                  <a:srgbClr val="FF0000"/>
                </a:solidFill>
                <a:latin typeface="Times New Roman" panose="02020603050405020304" pitchFamily="18" charset="0"/>
                <a:cs typeface="Times New Roman" panose="02020603050405020304" pitchFamily="18" charset="0"/>
              </a:rPr>
              <a:t>without specific topics</a:t>
            </a:r>
            <a:r>
              <a:rPr lang="en-US" altLang="zh-CN" sz="1200" dirty="0">
                <a:latin typeface="Times New Roman" panose="02020603050405020304" pitchFamily="18" charset="0"/>
                <a:cs typeface="Times New Roman" panose="02020603050405020304" pitchFamily="18" charset="0"/>
              </a:rPr>
              <a:t>, posing a challenge due to the significant speech overlap and diversity. The data set has the following features:</a:t>
            </a:r>
          </a:p>
          <a:p>
            <a:pPr algn="just">
              <a:lnSpc>
                <a:spcPct val="125000"/>
              </a:lnSpc>
            </a:pPr>
            <a:endParaRPr lang="en-US" altLang="zh-CN" sz="1200" dirty="0">
              <a:latin typeface="Times New Roman" panose="02020603050405020304" pitchFamily="18" charset="0"/>
              <a:cs typeface="Times New Roman" panose="02020603050405020304" pitchFamily="18" charset="0"/>
            </a:endParaRPr>
          </a:p>
          <a:p>
            <a:pPr marL="342900" indent="-342900" algn="just">
              <a:lnSpc>
                <a:spcPct val="125000"/>
              </a:lnSpc>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Simultaneous recordings from multiple microphone arrays and video cameras;</a:t>
            </a:r>
          </a:p>
          <a:p>
            <a:pPr marL="342900" indent="-342900" algn="just">
              <a:lnSpc>
                <a:spcPct val="125000"/>
              </a:lnSpc>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30+ real room acoustics and 250+ native Chinese, speaking Mandarin;</a:t>
            </a:r>
          </a:p>
          <a:p>
            <a:pPr marL="342900" indent="-342900" algn="just">
              <a:lnSpc>
                <a:spcPct val="125000"/>
              </a:lnSpc>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High overlaps ratios (20%-40%) in multi-talker conversions;</a:t>
            </a:r>
          </a:p>
          <a:p>
            <a:pPr marL="342900" indent="-342900" algn="just">
              <a:lnSpc>
                <a:spcPct val="125000"/>
              </a:lnSpc>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Real domestic noise backgrounds, e.g., TV, air conditioning, movement, etc.;</a:t>
            </a:r>
          </a:p>
          <a:p>
            <a:pPr marL="342900" indent="-342900" algn="just">
              <a:lnSpc>
                <a:spcPct val="125000"/>
              </a:lnSpc>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Strong reverberation that varies depending on different rooms</a:t>
            </a:r>
          </a:p>
          <a:p>
            <a:pPr eaLnBrk="1" hangingPunct="1"/>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8</a:t>
            </a:fld>
            <a:endParaRPr lang="zh-CN" altLang="en-US"/>
          </a:p>
        </p:txBody>
      </p:sp>
    </p:spTree>
    <p:extLst>
      <p:ext uri="{BB962C8B-B14F-4D97-AF65-F5344CB8AC3E}">
        <p14:creationId xmlns:p14="http://schemas.microsoft.com/office/powerpoint/2010/main" val="131957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eaLnBrk="1" hangingPunct="1"/>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Tx/>
              <a:buNone/>
            </a:pPr>
            <a:fld id="{5D84685D-447F-45A4-8EAD-EEA83F0539A5}" type="slidenum">
              <a:rPr altLang="en-US"/>
              <a:t>9</a:t>
            </a:fld>
            <a:endParaRPr lang="zh-CN" altLang="en-US"/>
          </a:p>
        </p:txBody>
      </p:sp>
    </p:spTree>
    <p:extLst>
      <p:ext uri="{BB962C8B-B14F-4D97-AF65-F5344CB8AC3E}">
        <p14:creationId xmlns:p14="http://schemas.microsoft.com/office/powerpoint/2010/main" val="306911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784F6BE-5131-4B3B-8716-BFC53BF46C86}" type="datetimeFigureOut">
              <a:rPr lang="zh-CN" altLang="en-US" smtClean="0"/>
              <a:t>2024/4/13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FF13B2-0001-454A-9657-2B7E0986A79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84F6BE-5131-4B3B-8716-BFC53BF46C86}" type="datetimeFigureOut">
              <a:rPr lang="zh-CN" altLang="en-US" smtClean="0"/>
              <a:t>2024/4/13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FF13B2-0001-454A-9657-2B7E0986A79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84F6BE-5131-4B3B-8716-BFC53BF46C86}" type="datetimeFigureOut">
              <a:rPr lang="zh-CN" altLang="en-US" smtClean="0"/>
              <a:t>2024/4/13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FF13B2-0001-454A-9657-2B7E0986A79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94D452C-8793-4A7E-9977-CCD12993A95D}" type="datetime1">
              <a:rPr lang="zh-CN" altLang="en-US"/>
              <a:t>2024/4/13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30DFFE6E-9B1E-413F-A1C1-87BD82AF52FF}" type="slidenum">
              <a:rPr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9625" y="2012950"/>
            <a:ext cx="9182100" cy="1389063"/>
          </a:xfrm>
        </p:spPr>
        <p:txBody>
          <a:bodyPr/>
          <a:lstStyle/>
          <a:p>
            <a:r>
              <a:rPr lang="zh-CN" altLang="en-US"/>
              <a:t>单击此处编辑母版标题样式</a:t>
            </a:r>
          </a:p>
        </p:txBody>
      </p:sp>
      <p:sp>
        <p:nvSpPr>
          <p:cNvPr id="3" name="副标题 2"/>
          <p:cNvSpPr>
            <a:spLocks noGrp="1"/>
          </p:cNvSpPr>
          <p:nvPr>
            <p:ph type="subTitle" idx="1"/>
          </p:nvPr>
        </p:nvSpPr>
        <p:spPr>
          <a:xfrm>
            <a:off x="1620838" y="3671888"/>
            <a:ext cx="7559675"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50B8158-BFD0-4016-BAB2-09A463EF28E7}" type="datetimeFigureOut">
              <a:rPr lang="zh-CN" altLang="en-US" smtClean="0"/>
              <a:t>2024/4/13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3C44C-191F-4AF9-B332-99DCF587C153}"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0B8158-BFD0-4016-BAB2-09A463EF28E7}" type="datetimeFigureOut">
              <a:rPr lang="zh-CN" altLang="en-US" smtClean="0"/>
              <a:t>2024/4/13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3C44C-191F-4AF9-B332-99DCF587C153}"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2488" y="4164013"/>
            <a:ext cx="9182100" cy="12874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2488" y="2746375"/>
            <a:ext cx="9182100"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50B8158-BFD0-4016-BAB2-09A463EF28E7}" type="datetimeFigureOut">
              <a:rPr lang="zh-CN" altLang="en-US" smtClean="0"/>
              <a:t>2024/4/13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3C44C-191F-4AF9-B332-99DCF587C153}"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39750" y="1511300"/>
            <a:ext cx="478472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76875" y="1511300"/>
            <a:ext cx="478472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50B8158-BFD0-4016-BAB2-09A463EF28E7}" type="datetimeFigureOut">
              <a:rPr lang="zh-CN" altLang="en-US" smtClean="0"/>
              <a:t>2024/4/13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3C44C-191F-4AF9-B332-99DCF587C153}"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39750" y="1450975"/>
            <a:ext cx="477202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39750" y="2055813"/>
            <a:ext cx="477202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400" y="1450975"/>
            <a:ext cx="4775200"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400" y="2055813"/>
            <a:ext cx="4775200"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50B8158-BFD0-4016-BAB2-09A463EF28E7}" type="datetimeFigureOut">
              <a:rPr lang="zh-CN" altLang="en-US" smtClean="0"/>
              <a:t>2024/4/13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53C44C-191F-4AF9-B332-99DCF587C153}"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50B8158-BFD0-4016-BAB2-09A463EF28E7}" type="datetimeFigureOut">
              <a:rPr lang="zh-CN" altLang="en-US" smtClean="0"/>
              <a:t>2024/4/13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53C44C-191F-4AF9-B332-99DCF587C153}"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0B8158-BFD0-4016-BAB2-09A463EF28E7}" type="datetimeFigureOut">
              <a:rPr lang="zh-CN" altLang="en-US" smtClean="0"/>
              <a:t>2024/4/13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53C44C-191F-4AF9-B332-99DCF587C15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84F6BE-5131-4B3B-8716-BFC53BF46C86}" type="datetimeFigureOut">
              <a:rPr lang="zh-CN" altLang="en-US" smtClean="0"/>
              <a:t>2024/4/13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FF13B2-0001-454A-9657-2B7E0986A79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9750" y="258763"/>
            <a:ext cx="3554413" cy="1096962"/>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2750" y="258763"/>
            <a:ext cx="6038850"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39750" y="1355725"/>
            <a:ext cx="35544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50B8158-BFD0-4016-BAB2-09A463EF28E7}" type="datetimeFigureOut">
              <a:rPr lang="zh-CN" altLang="en-US" smtClean="0"/>
              <a:t>2024/4/13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3C44C-191F-4AF9-B332-99DCF587C153}"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725" y="4535488"/>
            <a:ext cx="6480175" cy="53657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725" y="579438"/>
            <a:ext cx="64801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725" y="5072063"/>
            <a:ext cx="64801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50B8158-BFD0-4016-BAB2-09A463EF28E7}" type="datetimeFigureOut">
              <a:rPr lang="zh-CN" altLang="en-US" smtClean="0"/>
              <a:t>2024/4/13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3C44C-191F-4AF9-B332-99DCF587C153}"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0B8158-BFD0-4016-BAB2-09A463EF28E7}" type="datetimeFigureOut">
              <a:rPr lang="zh-CN" altLang="en-US" smtClean="0"/>
              <a:t>2024/4/13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3C44C-191F-4AF9-B332-99DCF587C153}"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1138" y="258763"/>
            <a:ext cx="2430462" cy="55292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39750" y="258763"/>
            <a:ext cx="7138988" cy="55292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0B8158-BFD0-4016-BAB2-09A463EF28E7}" type="datetimeFigureOut">
              <a:rPr lang="zh-CN" altLang="en-US" smtClean="0"/>
              <a:t>2024/4/13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3C44C-191F-4AF9-B332-99DCF587C15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784F6BE-5131-4B3B-8716-BFC53BF46C86}" type="datetimeFigureOut">
              <a:rPr lang="zh-CN" altLang="en-US" smtClean="0"/>
              <a:t>2024/4/13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FF13B2-0001-454A-9657-2B7E0986A79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784F6BE-5131-4B3B-8716-BFC53BF46C86}" type="datetimeFigureOut">
              <a:rPr lang="zh-CN" altLang="en-US" smtClean="0"/>
              <a:t>2024/4/13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FF13B2-0001-454A-9657-2B7E0986A79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784F6BE-5131-4B3B-8716-BFC53BF46C86}" type="datetimeFigureOut">
              <a:rPr lang="zh-CN" altLang="en-US" smtClean="0"/>
              <a:t>2024/4/13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FF13B2-0001-454A-9657-2B7E0986A79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784F6BE-5131-4B3B-8716-BFC53BF46C86}" type="datetimeFigureOut">
              <a:rPr lang="zh-CN" altLang="en-US" smtClean="0"/>
              <a:t>2024/4/13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FF13B2-0001-454A-9657-2B7E0986A79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784F6BE-5131-4B3B-8716-BFC53BF46C86}" type="datetimeFigureOut">
              <a:rPr lang="zh-CN" altLang="en-US" smtClean="0"/>
              <a:t>2024/4/13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FF13B2-0001-454A-9657-2B7E0986A79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784F6BE-5131-4B3B-8716-BFC53BF46C86}" type="datetimeFigureOut">
              <a:rPr lang="zh-CN" altLang="en-US" smtClean="0"/>
              <a:t>2024/4/13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FF13B2-0001-454A-9657-2B7E0986A79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784F6BE-5131-4B3B-8716-BFC53BF46C86}" type="datetimeFigureOut">
              <a:rPr lang="zh-CN" altLang="en-US" smtClean="0"/>
              <a:t>2024/4/13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FF13B2-0001-454A-9657-2B7E0986A79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40068" y="6006163"/>
            <a:ext cx="2520315" cy="345009"/>
          </a:xfrm>
          <a:prstGeom prst="rect">
            <a:avLst/>
          </a:prstGeom>
        </p:spPr>
        <p:txBody>
          <a:bodyPr vert="horz" lIns="91440" tIns="45720" rIns="91440" bIns="45720" rtlCol="0" anchor="ctr"/>
          <a:lstStyle>
            <a:lvl1pPr algn="l">
              <a:defRPr sz="1200">
                <a:solidFill>
                  <a:schemeClr val="tx1">
                    <a:tint val="75000"/>
                  </a:schemeClr>
                </a:solidFill>
              </a:defRPr>
            </a:lvl1pPr>
          </a:lstStyle>
          <a:p>
            <a:fld id="{4784F6BE-5131-4B3B-8716-BFC53BF46C86}" type="datetimeFigureOut">
              <a:rPr lang="zh-CN" altLang="en-US" smtClean="0"/>
              <a:t>2024/4/13</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defRPr>
            </a:lvl1pPr>
          </a:lstStyle>
          <a:p>
            <a:fld id="{E1FF13B2-0001-454A-9657-2B7E0986A79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39750" y="258763"/>
            <a:ext cx="9721850" cy="108108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39750" y="1511300"/>
            <a:ext cx="9721850" cy="427672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39750" y="6005513"/>
            <a:ext cx="2520950" cy="346075"/>
          </a:xfrm>
          <a:prstGeom prst="rect">
            <a:avLst/>
          </a:prstGeom>
        </p:spPr>
        <p:txBody>
          <a:bodyPr vert="horz" lIns="91440" tIns="45720" rIns="91440" bIns="45720" rtlCol="0" anchor="ctr"/>
          <a:lstStyle>
            <a:lvl1pPr algn="l">
              <a:defRPr sz="1200">
                <a:solidFill>
                  <a:schemeClr val="tx1">
                    <a:tint val="75000"/>
                  </a:schemeClr>
                </a:solidFill>
              </a:defRPr>
            </a:lvl1pPr>
          </a:lstStyle>
          <a:p>
            <a:fld id="{950B8158-BFD0-4016-BAB2-09A463EF28E7}" type="datetimeFigureOut">
              <a:rPr lang="zh-CN" altLang="en-US" smtClean="0"/>
              <a:t>2024/4/13</a:t>
            </a:fld>
            <a:endParaRPr lang="zh-CN" altLang="en-US"/>
          </a:p>
        </p:txBody>
      </p:sp>
      <p:sp>
        <p:nvSpPr>
          <p:cNvPr id="5" name="页脚占位符 4"/>
          <p:cNvSpPr>
            <a:spLocks noGrp="1"/>
          </p:cNvSpPr>
          <p:nvPr>
            <p:ph type="ftr" sz="quarter" idx="3"/>
          </p:nvPr>
        </p:nvSpPr>
        <p:spPr>
          <a:xfrm>
            <a:off x="3690938" y="6005513"/>
            <a:ext cx="3419475" cy="3460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740650" y="6005513"/>
            <a:ext cx="2520950" cy="346075"/>
          </a:xfrm>
          <a:prstGeom prst="rect">
            <a:avLst/>
          </a:prstGeom>
        </p:spPr>
        <p:txBody>
          <a:bodyPr vert="horz" lIns="91440" tIns="45720" rIns="91440" bIns="45720" rtlCol="0" anchor="ctr"/>
          <a:lstStyle>
            <a:lvl1pPr algn="r">
              <a:defRPr sz="1200">
                <a:solidFill>
                  <a:schemeClr val="tx1">
                    <a:tint val="75000"/>
                  </a:schemeClr>
                </a:solidFill>
              </a:defRPr>
            </a:lvl1pPr>
          </a:lstStyle>
          <a:p>
            <a:fld id="{0453C44C-191F-4AF9-B332-99DCF587C15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7e7f327af48a532b0ee445652282e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801350" cy="6480175"/>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1"/>
          <p:cNvSpPr txBox="1">
            <a:spLocks noChangeArrowheads="1"/>
          </p:cNvSpPr>
          <p:nvPr/>
        </p:nvSpPr>
        <p:spPr bwMode="auto">
          <a:xfrm>
            <a:off x="76756" y="1655911"/>
            <a:ext cx="10637405" cy="90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en-US" altLang="zh-CN" sz="2800" b="1" dirty="0">
                <a:latin typeface="Times New Roman" panose="02020603050405020304" pitchFamily="18" charset="0"/>
                <a:cs typeface="Times New Roman" panose="02020603050405020304" pitchFamily="18" charset="0"/>
              </a:rPr>
              <a:t>The Multimodal Information based Speech Processing (MISP) 2023</a:t>
            </a:r>
          </a:p>
          <a:p>
            <a:pPr algn="ctr">
              <a:spcBef>
                <a:spcPct val="0"/>
              </a:spcBef>
              <a:buFontTx/>
              <a:buNone/>
            </a:pPr>
            <a:r>
              <a:rPr lang="en-US" altLang="zh-CN" sz="2800" b="1" dirty="0">
                <a:latin typeface="Times New Roman" panose="02020603050405020304" pitchFamily="18" charset="0"/>
                <a:cs typeface="Times New Roman" panose="02020603050405020304" pitchFamily="18" charset="0"/>
              </a:rPr>
              <a:t>Challenge: Audio-visual Target Speaker Extraction</a:t>
            </a:r>
            <a:endParaRPr lang="zh-CN" altLang="en-US" sz="2800" b="1" dirty="0">
              <a:latin typeface="Times New Roman" panose="02020603050405020304" pitchFamily="18" charset="0"/>
              <a:cs typeface="Times New Roman" panose="02020603050405020304" pitchFamily="18" charset="0"/>
            </a:endParaRPr>
          </a:p>
        </p:txBody>
      </p:sp>
      <p:sp>
        <p:nvSpPr>
          <p:cNvPr id="4" name="矩形 21"/>
          <p:cNvSpPr>
            <a:spLocks noChangeArrowheads="1"/>
          </p:cNvSpPr>
          <p:nvPr/>
        </p:nvSpPr>
        <p:spPr bwMode="auto">
          <a:xfrm>
            <a:off x="158727" y="3247873"/>
            <a:ext cx="104734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en-US" altLang="zh-CN" sz="2000" b="1" dirty="0">
                <a:latin typeface="Times New Roman" panose="02020603050405020304" pitchFamily="18" charset="0"/>
                <a:cs typeface="Times New Roman" panose="02020603050405020304" pitchFamily="18" charset="0"/>
              </a:rPr>
              <a:t>Shilong Wu</a:t>
            </a:r>
            <a:r>
              <a:rPr lang="en-US" altLang="zh-CN" sz="2000" b="1" baseline="30000" dirty="0">
                <a:latin typeface="Times New Roman" panose="02020603050405020304" pitchFamily="18" charset="0"/>
                <a:cs typeface="Times New Roman" panose="02020603050405020304" pitchFamily="18" charset="0"/>
              </a:rPr>
              <a:t>1</a:t>
            </a:r>
            <a:r>
              <a:rPr lang="en-US" altLang="zh-CN" sz="2000" b="1" dirty="0">
                <a:latin typeface="Times New Roman" panose="02020603050405020304" pitchFamily="18" charset="0"/>
                <a:cs typeface="Times New Roman" panose="02020603050405020304" pitchFamily="18" charset="0"/>
              </a:rPr>
              <a:t>, </a:t>
            </a:r>
            <a:r>
              <a:rPr lang="en-US" altLang="zh-CN" sz="2000" b="1" dirty="0" err="1">
                <a:latin typeface="Times New Roman" panose="02020603050405020304" pitchFamily="18" charset="0"/>
                <a:cs typeface="Times New Roman" panose="02020603050405020304" pitchFamily="18" charset="0"/>
              </a:rPr>
              <a:t>Chenxi</a:t>
            </a:r>
            <a:r>
              <a:rPr lang="en-US" altLang="zh-CN" sz="2000" b="1" dirty="0">
                <a:latin typeface="Times New Roman" panose="02020603050405020304" pitchFamily="18" charset="0"/>
                <a:cs typeface="Times New Roman" panose="02020603050405020304" pitchFamily="18" charset="0"/>
              </a:rPr>
              <a:t> Wang</a:t>
            </a:r>
            <a:r>
              <a:rPr lang="en-US" altLang="zh-CN" sz="2000" b="1" baseline="30000" dirty="0">
                <a:latin typeface="Times New Roman" panose="02020603050405020304" pitchFamily="18" charset="0"/>
                <a:cs typeface="Times New Roman" panose="02020603050405020304" pitchFamily="18" charset="0"/>
              </a:rPr>
              <a:t>1</a:t>
            </a:r>
            <a:r>
              <a:rPr lang="en-US" altLang="zh-CN" sz="2000" b="1" dirty="0">
                <a:latin typeface="Times New Roman" panose="02020603050405020304" pitchFamily="18" charset="0"/>
                <a:cs typeface="Times New Roman" panose="02020603050405020304" pitchFamily="18" charset="0"/>
              </a:rPr>
              <a:t>, Hang Chen</a:t>
            </a:r>
            <a:r>
              <a:rPr lang="en-US" altLang="zh-CN" sz="2000" b="1" baseline="30000" dirty="0">
                <a:latin typeface="Times New Roman" panose="02020603050405020304" pitchFamily="18" charset="0"/>
                <a:cs typeface="Times New Roman" panose="02020603050405020304" pitchFamily="18" charset="0"/>
              </a:rPr>
              <a:t>1</a:t>
            </a:r>
            <a:r>
              <a:rPr lang="en-US" altLang="zh-CN" sz="2000" b="1" dirty="0">
                <a:latin typeface="Times New Roman" panose="02020603050405020304" pitchFamily="18" charset="0"/>
                <a:cs typeface="Times New Roman" panose="02020603050405020304" pitchFamily="18" charset="0"/>
              </a:rPr>
              <a:t>, Yusheng Dai</a:t>
            </a:r>
            <a:r>
              <a:rPr lang="en-US" altLang="zh-CN" sz="2000" b="1" baseline="30000" dirty="0">
                <a:latin typeface="Times New Roman" panose="02020603050405020304" pitchFamily="18" charset="0"/>
                <a:cs typeface="Times New Roman" panose="02020603050405020304" pitchFamily="18" charset="0"/>
              </a:rPr>
              <a:t>1</a:t>
            </a:r>
            <a:r>
              <a:rPr lang="en-US" altLang="zh-CN" sz="2000" b="1" dirty="0">
                <a:latin typeface="Times New Roman" panose="02020603050405020304" pitchFamily="18" charset="0"/>
                <a:cs typeface="Times New Roman" panose="02020603050405020304" pitchFamily="18" charset="0"/>
              </a:rPr>
              <a:t>, </a:t>
            </a:r>
            <a:r>
              <a:rPr lang="en-US" altLang="zh-CN" sz="2000" b="1" dirty="0" err="1">
                <a:latin typeface="Times New Roman" panose="02020603050405020304" pitchFamily="18" charset="0"/>
                <a:cs typeface="Times New Roman" panose="02020603050405020304" pitchFamily="18" charset="0"/>
              </a:rPr>
              <a:t>Chenyue</a:t>
            </a:r>
            <a:r>
              <a:rPr lang="en-US" altLang="zh-CN" sz="2000" b="1" dirty="0">
                <a:latin typeface="Times New Roman" panose="02020603050405020304" pitchFamily="18" charset="0"/>
                <a:cs typeface="Times New Roman" panose="02020603050405020304" pitchFamily="18" charset="0"/>
              </a:rPr>
              <a:t> Zhang</a:t>
            </a:r>
            <a:r>
              <a:rPr lang="en-US" altLang="zh-CN" sz="2000" b="1" baseline="30000" dirty="0">
                <a:latin typeface="Times New Roman" panose="02020603050405020304" pitchFamily="18" charset="0"/>
                <a:cs typeface="Times New Roman" panose="02020603050405020304" pitchFamily="18" charset="0"/>
              </a:rPr>
              <a:t>1</a:t>
            </a:r>
            <a:r>
              <a:rPr lang="en-US" altLang="zh-CN" sz="2000" b="1" dirty="0">
                <a:latin typeface="Times New Roman" panose="02020603050405020304" pitchFamily="18" charset="0"/>
                <a:cs typeface="Times New Roman" panose="02020603050405020304" pitchFamily="18" charset="0"/>
              </a:rPr>
              <a:t>,</a:t>
            </a:r>
          </a:p>
          <a:p>
            <a:pPr algn="ctr">
              <a:spcBef>
                <a:spcPct val="0"/>
              </a:spcBef>
              <a:buFontTx/>
              <a:buNone/>
            </a:pPr>
            <a:r>
              <a:rPr lang="en-US" altLang="zh-CN" sz="2000" b="1" dirty="0" err="1">
                <a:latin typeface="Times New Roman" panose="02020603050405020304" pitchFamily="18" charset="0"/>
                <a:cs typeface="Times New Roman" panose="02020603050405020304" pitchFamily="18" charset="0"/>
              </a:rPr>
              <a:t>Ruoyu</a:t>
            </a:r>
            <a:r>
              <a:rPr lang="en-US" altLang="zh-CN" sz="2000" b="1" dirty="0">
                <a:latin typeface="Times New Roman" panose="02020603050405020304" pitchFamily="18" charset="0"/>
                <a:cs typeface="Times New Roman" panose="02020603050405020304" pitchFamily="18" charset="0"/>
              </a:rPr>
              <a:t> Wang</a:t>
            </a:r>
            <a:r>
              <a:rPr lang="en-US" altLang="zh-CN" sz="2000" b="1" baseline="30000" dirty="0">
                <a:latin typeface="Times New Roman" panose="02020603050405020304" pitchFamily="18" charset="0"/>
                <a:cs typeface="Times New Roman" panose="02020603050405020304" pitchFamily="18" charset="0"/>
              </a:rPr>
              <a:t>1</a:t>
            </a:r>
            <a:r>
              <a:rPr lang="en-US" altLang="zh-CN" sz="2000" b="1" dirty="0">
                <a:latin typeface="Times New Roman" panose="02020603050405020304" pitchFamily="18" charset="0"/>
                <a:cs typeface="Times New Roman" panose="02020603050405020304" pitchFamily="18" charset="0"/>
              </a:rPr>
              <a:t>, </a:t>
            </a:r>
            <a:r>
              <a:rPr lang="en-US" altLang="zh-CN" sz="2000" b="1" dirty="0" err="1">
                <a:latin typeface="Times New Roman" panose="02020603050405020304" pitchFamily="18" charset="0"/>
                <a:cs typeface="Times New Roman" panose="02020603050405020304" pitchFamily="18" charset="0"/>
              </a:rPr>
              <a:t>Hongbo</a:t>
            </a:r>
            <a:r>
              <a:rPr lang="en-US" altLang="zh-CN" sz="2000" b="1" dirty="0">
                <a:latin typeface="Times New Roman" panose="02020603050405020304" pitchFamily="18" charset="0"/>
                <a:cs typeface="Times New Roman" panose="02020603050405020304" pitchFamily="18" charset="0"/>
              </a:rPr>
              <a:t> Lan</a:t>
            </a:r>
            <a:r>
              <a:rPr lang="en-US" altLang="zh-CN" sz="2000" b="1" baseline="30000" dirty="0">
                <a:latin typeface="Times New Roman" panose="02020603050405020304" pitchFamily="18" charset="0"/>
                <a:cs typeface="Times New Roman" panose="02020603050405020304" pitchFamily="18" charset="0"/>
              </a:rPr>
              <a:t>1</a:t>
            </a:r>
            <a:r>
              <a:rPr lang="en-US" altLang="zh-CN" sz="2000" b="1" dirty="0">
                <a:latin typeface="Times New Roman" panose="02020603050405020304" pitchFamily="18" charset="0"/>
                <a:cs typeface="Times New Roman" panose="02020603050405020304" pitchFamily="18" charset="0"/>
              </a:rPr>
              <a:t>, Jun Du</a:t>
            </a:r>
            <a:r>
              <a:rPr lang="en-US" altLang="zh-CN" sz="2000" b="1" baseline="30000" dirty="0">
                <a:latin typeface="Times New Roman" panose="02020603050405020304" pitchFamily="18" charset="0"/>
                <a:cs typeface="Times New Roman" panose="02020603050405020304" pitchFamily="18" charset="0"/>
              </a:rPr>
              <a:t>1,*</a:t>
            </a:r>
            <a:r>
              <a:rPr lang="en-US" altLang="zh-CN" sz="2000" b="1" dirty="0">
                <a:latin typeface="Times New Roman" panose="02020603050405020304" pitchFamily="18" charset="0"/>
                <a:cs typeface="Times New Roman" panose="02020603050405020304" pitchFamily="18" charset="0"/>
              </a:rPr>
              <a:t>, Chin-Hui Lee</a:t>
            </a:r>
            <a:r>
              <a:rPr lang="en-US" altLang="zh-CN" sz="2000" b="1" baseline="30000" dirty="0">
                <a:latin typeface="Times New Roman" panose="02020603050405020304" pitchFamily="18" charset="0"/>
                <a:cs typeface="Times New Roman" panose="02020603050405020304" pitchFamily="18" charset="0"/>
              </a:rPr>
              <a:t>2</a:t>
            </a:r>
            <a:r>
              <a:rPr lang="en-US" altLang="zh-CN" sz="2000" b="1" dirty="0">
                <a:latin typeface="Times New Roman" panose="02020603050405020304" pitchFamily="18" charset="0"/>
                <a:cs typeface="Times New Roman" panose="02020603050405020304" pitchFamily="18" charset="0"/>
              </a:rPr>
              <a:t>, </a:t>
            </a:r>
            <a:r>
              <a:rPr lang="en-US" altLang="zh-CN" sz="2000" b="1" dirty="0" err="1">
                <a:latin typeface="Times New Roman" panose="02020603050405020304" pitchFamily="18" charset="0"/>
                <a:cs typeface="Times New Roman" panose="02020603050405020304" pitchFamily="18" charset="0"/>
              </a:rPr>
              <a:t>Jingdong</a:t>
            </a:r>
            <a:r>
              <a:rPr lang="en-US" altLang="zh-CN" sz="2000" b="1" dirty="0">
                <a:latin typeface="Times New Roman" panose="02020603050405020304" pitchFamily="18" charset="0"/>
                <a:cs typeface="Times New Roman" panose="02020603050405020304" pitchFamily="18" charset="0"/>
              </a:rPr>
              <a:t> Chen</a:t>
            </a:r>
            <a:r>
              <a:rPr lang="en-US" altLang="zh-CN" sz="2000" b="1" baseline="30000" dirty="0">
                <a:latin typeface="Times New Roman" panose="02020603050405020304" pitchFamily="18" charset="0"/>
                <a:cs typeface="Times New Roman" panose="02020603050405020304" pitchFamily="18" charset="0"/>
              </a:rPr>
              <a:t>3</a:t>
            </a:r>
            <a:r>
              <a:rPr lang="en-US" altLang="zh-CN" sz="2000" b="1" dirty="0">
                <a:latin typeface="Times New Roman" panose="02020603050405020304" pitchFamily="18" charset="0"/>
                <a:cs typeface="Times New Roman" panose="02020603050405020304" pitchFamily="18" charset="0"/>
              </a:rPr>
              <a:t>,</a:t>
            </a:r>
          </a:p>
          <a:p>
            <a:pPr algn="ctr">
              <a:spcBef>
                <a:spcPct val="0"/>
              </a:spcBef>
              <a:buFontTx/>
              <a:buNone/>
            </a:pPr>
            <a:r>
              <a:rPr lang="en-US" altLang="zh-CN" sz="2000" b="1" dirty="0">
                <a:latin typeface="Times New Roman" panose="02020603050405020304" pitchFamily="18" charset="0"/>
                <a:cs typeface="Times New Roman" panose="02020603050405020304" pitchFamily="18" charset="0"/>
              </a:rPr>
              <a:t>Sabato Marco Siniscalchi</a:t>
            </a:r>
            <a:r>
              <a:rPr lang="en-US" altLang="zh-CN" sz="2000" b="1" baseline="30000" dirty="0">
                <a:latin typeface="Times New Roman" panose="02020603050405020304" pitchFamily="18" charset="0"/>
                <a:cs typeface="Times New Roman" panose="02020603050405020304" pitchFamily="18" charset="0"/>
              </a:rPr>
              <a:t>2,5</a:t>
            </a:r>
            <a:r>
              <a:rPr lang="en-US" altLang="zh-CN" sz="2000" b="1" dirty="0">
                <a:latin typeface="Times New Roman" panose="02020603050405020304" pitchFamily="18" charset="0"/>
                <a:cs typeface="Times New Roman" panose="02020603050405020304" pitchFamily="18" charset="0"/>
              </a:rPr>
              <a:t>, Odette Scharenborg</a:t>
            </a:r>
            <a:r>
              <a:rPr lang="en-US" altLang="zh-CN" sz="2000" b="1" baseline="30000" dirty="0">
                <a:latin typeface="Times New Roman" panose="02020603050405020304" pitchFamily="18" charset="0"/>
                <a:cs typeface="Times New Roman" panose="02020603050405020304" pitchFamily="18" charset="0"/>
              </a:rPr>
              <a:t>6</a:t>
            </a:r>
            <a:r>
              <a:rPr lang="en-US" altLang="zh-CN" sz="2000" b="1" dirty="0">
                <a:latin typeface="Times New Roman" panose="02020603050405020304" pitchFamily="18" charset="0"/>
                <a:cs typeface="Times New Roman" panose="02020603050405020304" pitchFamily="18" charset="0"/>
              </a:rPr>
              <a:t>, Zhong-Qiu Wang</a:t>
            </a:r>
            <a:r>
              <a:rPr lang="en-US" altLang="zh-CN" sz="2000" b="1" baseline="30000" dirty="0">
                <a:latin typeface="Times New Roman" panose="02020603050405020304" pitchFamily="18" charset="0"/>
                <a:cs typeface="Times New Roman" panose="02020603050405020304" pitchFamily="18" charset="0"/>
              </a:rPr>
              <a:t>4</a:t>
            </a:r>
            <a:r>
              <a:rPr lang="en-US" altLang="zh-CN" sz="2000" b="1" dirty="0">
                <a:latin typeface="Times New Roman" panose="02020603050405020304" pitchFamily="18" charset="0"/>
                <a:cs typeface="Times New Roman" panose="02020603050405020304" pitchFamily="18" charset="0"/>
              </a:rPr>
              <a:t>, Jia Pan</a:t>
            </a:r>
            <a:r>
              <a:rPr lang="en-US" altLang="zh-CN" sz="2000" b="1" baseline="30000" dirty="0">
                <a:latin typeface="Times New Roman" panose="02020603050405020304" pitchFamily="18" charset="0"/>
                <a:cs typeface="Times New Roman" panose="02020603050405020304" pitchFamily="18" charset="0"/>
              </a:rPr>
              <a:t>7</a:t>
            </a:r>
            <a:r>
              <a:rPr lang="en-US" altLang="zh-CN" sz="2000" b="1" dirty="0">
                <a:latin typeface="Times New Roman" panose="02020603050405020304" pitchFamily="18" charset="0"/>
                <a:cs typeface="Times New Roman" panose="02020603050405020304" pitchFamily="18" charset="0"/>
              </a:rPr>
              <a:t>, </a:t>
            </a:r>
            <a:r>
              <a:rPr lang="en-US" altLang="zh-CN" sz="2000" b="1" dirty="0" err="1">
                <a:latin typeface="Times New Roman" panose="02020603050405020304" pitchFamily="18" charset="0"/>
                <a:cs typeface="Times New Roman" panose="02020603050405020304" pitchFamily="18" charset="0"/>
              </a:rPr>
              <a:t>Jianqing</a:t>
            </a:r>
            <a:r>
              <a:rPr lang="en-US" altLang="zh-CN" sz="2000" b="1" dirty="0">
                <a:latin typeface="Times New Roman" panose="02020603050405020304" pitchFamily="18" charset="0"/>
                <a:cs typeface="Times New Roman" panose="02020603050405020304" pitchFamily="18" charset="0"/>
              </a:rPr>
              <a:t> Gao</a:t>
            </a:r>
            <a:r>
              <a:rPr lang="en-US" altLang="zh-CN" sz="2000" b="1" baseline="30000" dirty="0">
                <a:latin typeface="Times New Roman" panose="02020603050405020304" pitchFamily="18" charset="0"/>
                <a:cs typeface="Times New Roman" panose="02020603050405020304" pitchFamily="18" charset="0"/>
              </a:rPr>
              <a:t>7</a:t>
            </a:r>
          </a:p>
        </p:txBody>
      </p:sp>
      <p:sp>
        <p:nvSpPr>
          <p:cNvPr id="5" name="矩形 21"/>
          <p:cNvSpPr>
            <a:spLocks noChangeArrowheads="1"/>
          </p:cNvSpPr>
          <p:nvPr/>
        </p:nvSpPr>
        <p:spPr bwMode="auto">
          <a:xfrm>
            <a:off x="-41284" y="4752255"/>
            <a:ext cx="108117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en-US" altLang="zh-CN" sz="2000" baseline="30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University of Science and Technology of China, China; </a:t>
            </a:r>
            <a:r>
              <a:rPr lang="en-US" altLang="zh-CN" sz="2000" baseline="30000" dirty="0">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Georgia Institute of Technology, USA;</a:t>
            </a:r>
          </a:p>
          <a:p>
            <a:pPr algn="ctr">
              <a:spcBef>
                <a:spcPct val="0"/>
              </a:spcBef>
              <a:buFontTx/>
              <a:buNone/>
            </a:pPr>
            <a:r>
              <a:rPr lang="en-US" altLang="zh-CN" sz="2000" baseline="30000" dirty="0">
                <a:latin typeface="Times New Roman" panose="02020603050405020304" pitchFamily="18" charset="0"/>
                <a:cs typeface="Times New Roman" panose="02020603050405020304" pitchFamily="18" charset="0"/>
              </a:rPr>
              <a:t>3</a:t>
            </a:r>
            <a:r>
              <a:rPr lang="en-US" altLang="zh-CN" sz="2000" dirty="0">
                <a:latin typeface="Times New Roman" panose="02020603050405020304" pitchFamily="18" charset="0"/>
                <a:cs typeface="Times New Roman" panose="02020603050405020304" pitchFamily="18" charset="0"/>
              </a:rPr>
              <a:t>Northwestern Polytechnical University, China; </a:t>
            </a:r>
            <a:r>
              <a:rPr lang="en-US" altLang="zh-CN" sz="2000" baseline="30000" dirty="0">
                <a:latin typeface="Times New Roman" panose="02020603050405020304" pitchFamily="18" charset="0"/>
                <a:cs typeface="Times New Roman" panose="02020603050405020304" pitchFamily="18" charset="0"/>
              </a:rPr>
              <a:t>4</a:t>
            </a:r>
            <a:r>
              <a:rPr lang="en-US" altLang="zh-CN" sz="2000" dirty="0">
                <a:latin typeface="Times New Roman" panose="02020603050405020304" pitchFamily="18" charset="0"/>
                <a:cs typeface="Times New Roman" panose="02020603050405020304" pitchFamily="18" charset="0"/>
              </a:rPr>
              <a:t>Carnegie Mellon University, USA;</a:t>
            </a:r>
          </a:p>
          <a:p>
            <a:pPr algn="ctr">
              <a:spcBef>
                <a:spcPct val="0"/>
              </a:spcBef>
              <a:buFontTx/>
              <a:buNone/>
            </a:pPr>
            <a:r>
              <a:rPr lang="en-US" altLang="zh-CN" sz="2000" baseline="30000" dirty="0">
                <a:latin typeface="Times New Roman" panose="02020603050405020304" pitchFamily="18" charset="0"/>
                <a:cs typeface="Times New Roman" panose="02020603050405020304" pitchFamily="18" charset="0"/>
              </a:rPr>
              <a:t>5</a:t>
            </a:r>
            <a:r>
              <a:rPr lang="en-US" altLang="zh-CN" sz="2000" dirty="0">
                <a:latin typeface="Times New Roman" panose="02020603050405020304" pitchFamily="18" charset="0"/>
                <a:cs typeface="Times New Roman" panose="02020603050405020304" pitchFamily="18" charset="0"/>
              </a:rPr>
              <a:t>Kore University of Enna, Italy; </a:t>
            </a:r>
            <a:r>
              <a:rPr lang="en-US" altLang="zh-CN" sz="2000" baseline="30000" dirty="0">
                <a:latin typeface="Times New Roman" panose="02020603050405020304" pitchFamily="18" charset="0"/>
                <a:cs typeface="Times New Roman" panose="02020603050405020304" pitchFamily="18" charset="0"/>
              </a:rPr>
              <a:t>6</a:t>
            </a:r>
            <a:r>
              <a:rPr lang="en-US" altLang="zh-CN" sz="2000" dirty="0">
                <a:latin typeface="Times New Roman" panose="02020603050405020304" pitchFamily="18" charset="0"/>
                <a:cs typeface="Times New Roman" panose="02020603050405020304" pitchFamily="18" charset="0"/>
              </a:rPr>
              <a:t>Delft University of Technology, The Netherlands; </a:t>
            </a:r>
            <a:r>
              <a:rPr lang="en-US" altLang="zh-CN" sz="2000" baseline="30000" dirty="0">
                <a:latin typeface="Times New Roman" panose="02020603050405020304" pitchFamily="18" charset="0"/>
                <a:cs typeface="Times New Roman" panose="02020603050405020304" pitchFamily="18" charset="0"/>
              </a:rPr>
              <a:t>7</a:t>
            </a:r>
            <a:r>
              <a:rPr lang="en-US" altLang="zh-CN" sz="2000" dirty="0">
                <a:latin typeface="Times New Roman" panose="02020603050405020304" pitchFamily="18" charset="0"/>
                <a:cs typeface="Times New Roman" panose="02020603050405020304" pitchFamily="18" charset="0"/>
              </a:rPr>
              <a:t>iFlytek, China</a:t>
            </a:r>
          </a:p>
        </p:txBody>
      </p:sp>
      <p:sp>
        <p:nvSpPr>
          <p:cNvPr id="6" name="标题 1"/>
          <p:cNvSpPr txBox="1">
            <a:spLocks noChangeArrowheads="1"/>
          </p:cNvSpPr>
          <p:nvPr/>
        </p:nvSpPr>
        <p:spPr bwMode="auto">
          <a:xfrm>
            <a:off x="6480795" y="0"/>
            <a:ext cx="4968552" cy="62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ctr">
              <a:spcBef>
                <a:spcPct val="0"/>
              </a:spcBef>
              <a:buFontTx/>
              <a:buNone/>
            </a:pPr>
            <a:r>
              <a:rPr lang="en-US" altLang="zh-CN" sz="3900" b="1" u="sng" dirty="0">
                <a:solidFill>
                  <a:srgbClr val="FF0000"/>
                </a:solidFill>
                <a:latin typeface="Times New Roman" panose="02020603050405020304" pitchFamily="18" charset="0"/>
                <a:cs typeface="Times New Roman" panose="02020603050405020304" pitchFamily="18" charset="0"/>
              </a:rPr>
              <a:t>ICASSP 2024</a:t>
            </a:r>
            <a:endParaRPr lang="zh-CN" altLang="en-US" sz="3900" b="1" u="sng" dirty="0">
              <a:solidFill>
                <a:srgbClr val="FF0000"/>
              </a:solidFill>
              <a:latin typeface="Times New Roman" panose="02020603050405020304" pitchFamily="18" charset="0"/>
              <a:cs typeface="Times New Roman" panose="02020603050405020304" pitchFamily="18" charset="0"/>
            </a:endParaRPr>
          </a:p>
        </p:txBody>
      </p:sp>
      <p:pic>
        <p:nvPicPr>
          <p:cNvPr id="11" name="音频 10">
            <a:hlinkClick r:id="" action="ppaction://media"/>
            <a:extLst>
              <a:ext uri="{FF2B5EF4-FFF2-40B4-BE49-F238E27FC236}">
                <a16:creationId xmlns:a16="http://schemas.microsoft.com/office/drawing/2014/main" id="{886B5D12-DB2D-C813-8706-B848097E7FD9}"/>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392969" t="-199170" r="-392969" b="-199170"/>
          <a:stretch>
            <a:fillRect/>
          </a:stretch>
        </p:blipFill>
        <p:spPr>
          <a:xfrm>
            <a:off x="8101012" y="4910683"/>
            <a:ext cx="2700338" cy="1518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EE7D301E-3B09-4DA2-B370-C74463A9EEAE}" type="slidenum">
              <a:rPr lang="en-US" altLang="zh-CN" sz="1065" smtClean="0">
                <a:solidFill>
                  <a:srgbClr val="8D8D8D"/>
                </a:solidFill>
              </a:rPr>
              <a:t>10</a:t>
            </a:fld>
            <a:endParaRPr lang="zh-CN" altLang="en-US" sz="1065">
              <a:solidFill>
                <a:srgbClr val="8D8D8D"/>
              </a:solidFill>
            </a:endParaRPr>
          </a:p>
        </p:txBody>
      </p:sp>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a:solidFill>
                  <a:schemeClr val="bg1"/>
                </a:solidFill>
                <a:latin typeface="Times New Roman" panose="02020603050405020304" pitchFamily="18" charset="0"/>
                <a:cs typeface="Times New Roman" panose="02020603050405020304" pitchFamily="18" charset="0"/>
              </a:rPr>
              <a:t>Dataset &amp; Task Setting</a:t>
            </a:r>
            <a:endParaRPr lang="en-US" altLang="zh-CN" sz="3545" b="1" dirty="0">
              <a:solidFill>
                <a:schemeClr val="bg1"/>
              </a:solidFill>
              <a:latin typeface="Times New Roman" panose="02020603050405020304" pitchFamily="18" charset="0"/>
              <a:cs typeface="Times New Roman" panose="02020603050405020304" pitchFamily="18" charset="0"/>
            </a:endParaRPr>
          </a:p>
        </p:txBody>
      </p:sp>
      <p:pic>
        <p:nvPicPr>
          <p:cNvPr id="3" name="图片 2" descr="图示&#10;&#10;描述已自动生成">
            <a:extLst>
              <a:ext uri="{FF2B5EF4-FFF2-40B4-BE49-F238E27FC236}">
                <a16:creationId xmlns:a16="http://schemas.microsoft.com/office/drawing/2014/main" id="{3D34E6F0-818E-04C2-3303-D235037A6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227" y="863823"/>
            <a:ext cx="7962617" cy="3477582"/>
          </a:xfrm>
          <a:prstGeom prst="rect">
            <a:avLst/>
          </a:prstGeom>
        </p:spPr>
      </p:pic>
      <p:sp>
        <p:nvSpPr>
          <p:cNvPr id="5" name="文本框 4">
            <a:extLst>
              <a:ext uri="{FF2B5EF4-FFF2-40B4-BE49-F238E27FC236}">
                <a16:creationId xmlns:a16="http://schemas.microsoft.com/office/drawing/2014/main" id="{9980006D-426A-5B3C-1CD6-07AE8ADF3DE8}"/>
              </a:ext>
            </a:extLst>
          </p:cNvPr>
          <p:cNvSpPr txBox="1"/>
          <p:nvPr/>
        </p:nvSpPr>
        <p:spPr>
          <a:xfrm>
            <a:off x="2736379" y="4310960"/>
            <a:ext cx="5580552" cy="369332"/>
          </a:xfrm>
          <a:prstGeom prst="rect">
            <a:avLst/>
          </a:prstGeom>
          <a:noFill/>
        </p:spPr>
        <p:txBody>
          <a:bodyPr wrap="square">
            <a:spAutoFit/>
          </a:bodyPr>
          <a:lstStyle/>
          <a:p>
            <a:r>
              <a:rPr lang="zh-CN" altLang="en-US" dirty="0"/>
              <a:t>Fig. 1. Overview of the AVTSE task in MISP 2023 challenge.</a:t>
            </a:r>
          </a:p>
        </p:txBody>
      </p:sp>
      <p:sp>
        <p:nvSpPr>
          <p:cNvPr id="7" name="文本框 6">
            <a:extLst>
              <a:ext uri="{FF2B5EF4-FFF2-40B4-BE49-F238E27FC236}">
                <a16:creationId xmlns:a16="http://schemas.microsoft.com/office/drawing/2014/main" id="{91AC6822-F4A9-AEB6-136F-91ACF85E9199}"/>
              </a:ext>
            </a:extLst>
          </p:cNvPr>
          <p:cNvSpPr txBox="1"/>
          <p:nvPr/>
        </p:nvSpPr>
        <p:spPr>
          <a:xfrm>
            <a:off x="126860" y="4824263"/>
            <a:ext cx="10530400" cy="1098634"/>
          </a:xfrm>
          <a:prstGeom prst="rect">
            <a:avLst/>
          </a:prstGeom>
          <a:noFill/>
        </p:spPr>
        <p:txBody>
          <a:bodyPr wrap="square">
            <a:spAutoFit/>
          </a:bodyPr>
          <a:lstStyle/>
          <a:p>
            <a:pPr algn="just">
              <a:lnSpc>
                <a:spcPct val="125000"/>
              </a:lnSpc>
            </a:pPr>
            <a:r>
              <a:rPr lang="en-US" altLang="zh-CN" dirty="0">
                <a:latin typeface="Times New Roman" panose="02020603050405020304" pitchFamily="18" charset="0"/>
                <a:cs typeface="Times New Roman" panose="02020603050405020304" pitchFamily="18" charset="0"/>
              </a:rPr>
              <a:t>        The MISP 2023 challenge focuses on the AVTSE task, as shown in Figure 1. Participants must utilize multi-channel </a:t>
            </a:r>
            <a:r>
              <a:rPr lang="en-US" altLang="zh-CN" dirty="0">
                <a:solidFill>
                  <a:srgbClr val="FF0000"/>
                </a:solidFill>
                <a:latin typeface="Times New Roman" panose="02020603050405020304" pitchFamily="18" charset="0"/>
                <a:cs typeface="Times New Roman" panose="02020603050405020304" pitchFamily="18" charset="0"/>
              </a:rPr>
              <a:t>far-field audio</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along with the target speaker</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s </a:t>
            </a:r>
            <a:r>
              <a:rPr lang="zh-CN" altLang="en-US" dirty="0">
                <a:solidFill>
                  <a:srgbClr val="FF0000"/>
                </a:solidFill>
                <a:latin typeface="Times New Roman" panose="02020603050405020304" pitchFamily="18" charset="0"/>
                <a:cs typeface="Times New Roman" panose="02020603050405020304" pitchFamily="18" charset="0"/>
              </a:rPr>
              <a:t>middle-field video </a:t>
            </a:r>
            <a:r>
              <a:rPr lang="zh-CN" altLang="en-US" dirty="0">
                <a:latin typeface="Times New Roman" panose="02020603050405020304" pitchFamily="18" charset="0"/>
                <a:cs typeface="Times New Roman" panose="02020603050405020304" pitchFamily="18" charset="0"/>
              </a:rPr>
              <a:t>to extract the target speaker</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s speech from audio recording. In one session, each speaker is sequentially treated as the target speaker. </a:t>
            </a:r>
          </a:p>
        </p:txBody>
      </p:sp>
    </p:spTree>
    <p:extLst>
      <p:ext uri="{BB962C8B-B14F-4D97-AF65-F5344CB8AC3E}">
        <p14:creationId xmlns:p14="http://schemas.microsoft.com/office/powerpoint/2010/main" val="79165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EE7D301E-3B09-4DA2-B370-C74463A9EEAE}" type="slidenum">
              <a:rPr lang="en-US" altLang="zh-CN" sz="1065" smtClean="0">
                <a:solidFill>
                  <a:srgbClr val="8D8D8D"/>
                </a:solidFill>
              </a:rPr>
              <a:t>11</a:t>
            </a:fld>
            <a:endParaRPr lang="zh-CN" altLang="en-US" sz="1065">
              <a:solidFill>
                <a:srgbClr val="8D8D8D"/>
              </a:solidFill>
            </a:endParaRPr>
          </a:p>
        </p:txBody>
      </p:sp>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a:solidFill>
                  <a:schemeClr val="bg1"/>
                </a:solidFill>
                <a:latin typeface="Times New Roman" panose="02020603050405020304" pitchFamily="18" charset="0"/>
                <a:cs typeface="Times New Roman" panose="02020603050405020304" pitchFamily="18" charset="0"/>
              </a:rPr>
              <a:t>Dataset &amp; Task Setting</a:t>
            </a:r>
            <a:endParaRPr lang="en-US" altLang="zh-CN" sz="3545" b="1" dirty="0">
              <a:solidFill>
                <a:schemeClr val="bg1"/>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91AC6822-F4A9-AEB6-136F-91ACF85E9199}"/>
              </a:ext>
            </a:extLst>
          </p:cNvPr>
          <p:cNvSpPr txBox="1"/>
          <p:nvPr/>
        </p:nvSpPr>
        <p:spPr>
          <a:xfrm>
            <a:off x="116740" y="935831"/>
            <a:ext cx="10567869" cy="4561120"/>
          </a:xfrm>
          <a:prstGeom prst="rect">
            <a:avLst/>
          </a:prstGeom>
          <a:noFill/>
        </p:spPr>
        <p:txBody>
          <a:bodyPr wrap="square">
            <a:spAutoFit/>
          </a:bodyPr>
          <a:lstStyle/>
          <a:p>
            <a:pPr algn="just">
              <a:lnSpc>
                <a:spcPct val="125000"/>
              </a:lnSpc>
            </a:pPr>
            <a:r>
              <a:rPr lang="en-US" altLang="zh-CN" dirty="0">
                <a:latin typeface="Times New Roman" panose="02020603050405020304" pitchFamily="18" charset="0"/>
                <a:cs typeface="Times New Roman" panose="02020603050405020304" pitchFamily="18" charset="0"/>
              </a:rPr>
              <a:t>        The objective of the MISP 2023 challenge is to enhance the front-end AVTSE system to extract clearer speech of the target speaker, thereby improving the accuracy of speech recognition while keeping the back-end ASR system unaltered. </a:t>
            </a:r>
          </a:p>
          <a:p>
            <a:pPr algn="just">
              <a:lnSpc>
                <a:spcPct val="125000"/>
              </a:lnSpc>
            </a:pPr>
            <a:r>
              <a:rPr lang="en-US" altLang="zh-CN" dirty="0">
                <a:latin typeface="Times New Roman" panose="02020603050405020304" pitchFamily="18" charset="0"/>
                <a:cs typeface="Times New Roman" panose="02020603050405020304" pitchFamily="18" charset="0"/>
              </a:rPr>
              <a:t>        We will provide a </a:t>
            </a:r>
            <a:r>
              <a:rPr lang="en-US" altLang="zh-CN" dirty="0">
                <a:solidFill>
                  <a:srgbClr val="FF0000"/>
                </a:solidFill>
                <a:latin typeface="Times New Roman" panose="02020603050405020304" pitchFamily="18" charset="0"/>
                <a:cs typeface="Times New Roman" panose="02020603050405020304" pitchFamily="18" charset="0"/>
              </a:rPr>
              <a:t>pre-trained ASR model</a:t>
            </a:r>
            <a:r>
              <a:rPr lang="en-US" altLang="zh-CN" dirty="0">
                <a:latin typeface="Times New Roman" panose="02020603050405020304" pitchFamily="18" charset="0"/>
                <a:cs typeface="Times New Roman" panose="02020603050405020304" pitchFamily="18" charset="0"/>
              </a:rPr>
              <a:t>, including both model parameters and code. Participants can test the extracted speech in the development set to make adjustments to the AVTSE model. </a:t>
            </a:r>
          </a:p>
          <a:p>
            <a:pPr algn="just">
              <a:lnSpc>
                <a:spcPct val="125000"/>
              </a:lnSpc>
            </a:pPr>
            <a:r>
              <a:rPr lang="en-US" altLang="zh-CN" dirty="0">
                <a:latin typeface="Times New Roman" panose="02020603050405020304" pitchFamily="18" charset="0"/>
                <a:cs typeface="Times New Roman" panose="02020603050405020304" pitchFamily="18" charset="0"/>
              </a:rPr>
              <a:t>For ranking, we use the character error rate (CER) as the evaluation metric: </a:t>
            </a: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en-US" altLang="zh-CN" dirty="0">
                <a:latin typeface="Times New Roman" panose="02020603050405020304" pitchFamily="18" charset="0"/>
                <a:cs typeface="Times New Roman" panose="02020603050405020304" pitchFamily="18" charset="0"/>
              </a:rPr>
              <a:t>where, S, D, and I represent the number of substitutions, deletions, and insertions. N is the number of characters in ground truth.</a:t>
            </a: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en-US" altLang="zh-CN" dirty="0">
                <a:latin typeface="Times New Roman" panose="02020603050405020304" pitchFamily="18" charset="0"/>
                <a:cs typeface="Times New Roman" panose="02020603050405020304" pitchFamily="18" charset="0"/>
              </a:rPr>
              <a:t>        During the evaluation stage, participants must submit the extracted speech, which we will decode and use to calculate CER.</a:t>
            </a:r>
            <a:endParaRPr lang="zh-CN" altLang="en-US" dirty="0">
              <a:latin typeface="Times New Roman" panose="02020603050405020304" pitchFamily="18" charset="0"/>
              <a:cs typeface="Times New Roman" panose="02020603050405020304" pitchFamily="18" charset="0"/>
            </a:endParaRPr>
          </a:p>
        </p:txBody>
      </p:sp>
      <p:pic>
        <p:nvPicPr>
          <p:cNvPr id="8" name="图片 7" descr="文本&#10;&#10;中度可信度描述已自动生成">
            <a:extLst>
              <a:ext uri="{FF2B5EF4-FFF2-40B4-BE49-F238E27FC236}">
                <a16:creationId xmlns:a16="http://schemas.microsoft.com/office/drawing/2014/main" id="{233C3C9F-B5D8-62EC-2694-126FDFDDB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2" y="3216391"/>
            <a:ext cx="4582164" cy="2896004"/>
          </a:xfrm>
          <a:prstGeom prst="rect">
            <a:avLst/>
          </a:prstGeom>
        </p:spPr>
      </p:pic>
    </p:spTree>
    <p:extLst>
      <p:ext uri="{BB962C8B-B14F-4D97-AF65-F5344CB8AC3E}">
        <p14:creationId xmlns:p14="http://schemas.microsoft.com/office/powerpoint/2010/main" val="559992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文本框 2"/>
          <p:cNvSpPr txBox="1">
            <a:spLocks noChangeArrowheads="1"/>
          </p:cNvSpPr>
          <p:nvPr/>
        </p:nvSpPr>
        <p:spPr bwMode="auto">
          <a:xfrm>
            <a:off x="216099" y="71735"/>
            <a:ext cx="2656927" cy="63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Contents</a:t>
            </a:r>
          </a:p>
        </p:txBody>
      </p:sp>
      <p:sp>
        <p:nvSpPr>
          <p:cNvPr id="7198" name="文本框 9"/>
          <p:cNvSpPr txBox="1">
            <a:spLocks noChangeArrowheads="1"/>
          </p:cNvSpPr>
          <p:nvPr/>
        </p:nvSpPr>
        <p:spPr bwMode="auto">
          <a:xfrm>
            <a:off x="747134" y="575791"/>
            <a:ext cx="9862136" cy="6241837"/>
          </a:xfrm>
          <a:prstGeom prst="rect">
            <a:avLst/>
          </a:prstGeom>
          <a:no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1	</a:t>
            </a:r>
            <a:r>
              <a:rPr lang="en-US" altLang="zh-CN" sz="3000" b="1" dirty="0">
                <a:latin typeface="Times New Roman" panose="02020603050405020304" pitchFamily="18" charset="0"/>
                <a:cs typeface="Times New Roman" panose="02020603050405020304" pitchFamily="18" charset="0"/>
              </a:rPr>
              <a:t>Background &amp; Motivation</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2	</a:t>
            </a:r>
            <a:r>
              <a:rPr lang="en-US" altLang="zh-CN" sz="3000" b="1" dirty="0">
                <a:latin typeface="Times New Roman" panose="02020603050405020304" pitchFamily="18" charset="0"/>
                <a:ea typeface="+mn-ea"/>
                <a:cs typeface="Times New Roman" panose="02020603050405020304" pitchFamily="18" charset="0"/>
              </a:rPr>
              <a:t>Dataset &amp; Task Setting</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3	</a:t>
            </a:r>
            <a:r>
              <a:rPr lang="en-US" altLang="zh-CN" sz="3000" b="1" dirty="0">
                <a:latin typeface="Times New Roman" panose="02020603050405020304" pitchFamily="18" charset="0"/>
                <a:ea typeface="+mn-ea"/>
                <a:cs typeface="Times New Roman" panose="02020603050405020304" pitchFamily="18" charset="0"/>
              </a:rPr>
              <a:t>Baseline System</a:t>
            </a:r>
          </a:p>
          <a:p>
            <a:pPr marL="1148080" lvl="1" indent="-405130">
              <a:lnSpc>
                <a:spcPct val="150000"/>
              </a:lnSpc>
              <a:buFont typeface="Wingdings" panose="05000000000000000000" pitchFamily="2" charset="2"/>
              <a:buChar char="l"/>
              <a:defRPr/>
            </a:pPr>
            <a:r>
              <a:rPr lang="en-US" altLang="zh-CN" sz="3000" b="1" dirty="0">
                <a:solidFill>
                  <a:srgbClr val="FF0000"/>
                </a:solidFill>
                <a:latin typeface="Times New Roman" panose="02020603050405020304" pitchFamily="18" charset="0"/>
                <a:ea typeface="+mn-ea"/>
                <a:cs typeface="Times New Roman" panose="02020603050405020304" pitchFamily="18" charset="0"/>
              </a:rPr>
              <a:t>3.1 Data Preparation</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3.2 System Architecture</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3.3 Training Process</a:t>
            </a:r>
            <a:endParaRPr lang="zh-CN" altLang="en-US" sz="3000" b="1" dirty="0">
              <a:latin typeface="Times New Roman" panose="02020603050405020304" pitchFamily="18" charset="0"/>
              <a:ea typeface="+mn-ea"/>
              <a:cs typeface="Times New Roman" panose="02020603050405020304" pitchFamily="18" charset="0"/>
            </a:endParaRP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4	</a:t>
            </a:r>
            <a:r>
              <a:rPr lang="en-US" altLang="zh-CN" sz="3000" b="1" dirty="0">
                <a:latin typeface="Times New Roman" panose="02020603050405020304" pitchFamily="18" charset="0"/>
                <a:cs typeface="Times New Roman" panose="02020603050405020304" pitchFamily="18" charset="0"/>
              </a:rPr>
              <a:t>Results &amp; Analysis</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5	</a:t>
            </a:r>
            <a:r>
              <a:rPr lang="en-US" altLang="zh-CN" sz="3000" b="1" dirty="0">
                <a:latin typeface="Times New Roman" panose="02020603050405020304" pitchFamily="18" charset="0"/>
                <a:cs typeface="Times New Roman" panose="02020603050405020304" pitchFamily="18" charset="0"/>
              </a:rPr>
              <a:t>Conclusion</a:t>
            </a:r>
          </a:p>
          <a:p>
            <a:pPr>
              <a:lnSpc>
                <a:spcPct val="150000"/>
              </a:lnSpc>
              <a:defRPr/>
            </a:pPr>
            <a:endParaRPr lang="en-US" altLang="zh-CN" sz="3000" b="1" dirty="0">
              <a:latin typeface="Times New Roman" panose="02020603050405020304" pitchFamily="18" charset="0"/>
              <a:cs typeface="Times New Roman" panose="02020603050405020304" pitchFamily="18" charset="0"/>
            </a:endParaRPr>
          </a:p>
        </p:txBody>
      </p:sp>
      <p:sp>
        <p:nvSpPr>
          <p:cNvPr id="7178" name="灯片编号占位符 5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9C830AA4-ACDF-45FC-B294-D28958907EE7}" type="slidenum">
              <a:rPr altLang="en-US" sz="1065">
                <a:solidFill>
                  <a:srgbClr val="8D8D8D"/>
                </a:solidFill>
              </a:rPr>
              <a:t>12</a:t>
            </a:fld>
            <a:endParaRPr lang="zh-CN" altLang="en-US" sz="1065">
              <a:solidFill>
                <a:srgbClr val="8D8D8D"/>
              </a:solidFill>
            </a:endParaRPr>
          </a:p>
        </p:txBody>
      </p:sp>
    </p:spTree>
    <p:extLst>
      <p:ext uri="{BB962C8B-B14F-4D97-AF65-F5344CB8AC3E}">
        <p14:creationId xmlns:p14="http://schemas.microsoft.com/office/powerpoint/2010/main" val="419479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EE7D301E-3B09-4DA2-B370-C74463A9EEAE}" type="slidenum">
              <a:rPr altLang="en-US" sz="1065">
                <a:solidFill>
                  <a:srgbClr val="8D8D8D"/>
                </a:solidFill>
              </a:rPr>
              <a:t>13</a:t>
            </a:fld>
            <a:endParaRPr lang="zh-CN" altLang="en-US" sz="1065" dirty="0">
              <a:solidFill>
                <a:srgbClr val="8D8D8D"/>
              </a:solidFill>
            </a:endParaRPr>
          </a:p>
        </p:txBody>
      </p:sp>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Baseline System - Data Preparation</a:t>
            </a:r>
          </a:p>
        </p:txBody>
      </p:sp>
      <p:sp>
        <p:nvSpPr>
          <p:cNvPr id="3" name="文本框 2">
            <a:extLst>
              <a:ext uri="{FF2B5EF4-FFF2-40B4-BE49-F238E27FC236}">
                <a16:creationId xmlns:a16="http://schemas.microsoft.com/office/drawing/2014/main" id="{C66C33E5-0F91-9902-C9E3-6CF2FDCEC439}"/>
              </a:ext>
            </a:extLst>
          </p:cNvPr>
          <p:cNvSpPr txBox="1"/>
          <p:nvPr/>
        </p:nvSpPr>
        <p:spPr>
          <a:xfrm>
            <a:off x="116740" y="959527"/>
            <a:ext cx="10567869" cy="4561120"/>
          </a:xfrm>
          <a:prstGeom prst="rect">
            <a:avLst/>
          </a:prstGeom>
          <a:noFill/>
        </p:spPr>
        <p:txBody>
          <a:bodyPr wrap="square">
            <a:spAutoFit/>
          </a:bodyPr>
          <a:lstStyle/>
          <a:p>
            <a:pPr>
              <a:lnSpc>
                <a:spcPct val="125000"/>
              </a:lnSpc>
            </a:pPr>
            <a:r>
              <a:rPr lang="zh-CN" altLang="en-US" dirty="0">
                <a:latin typeface="Times New Roman" panose="02020603050405020304" pitchFamily="18" charset="0"/>
                <a:cs typeface="Times New Roman" panose="02020603050405020304" pitchFamily="18" charset="0"/>
              </a:rPr>
              <a:t>        To achieve complete alignment between speech signals, </a:t>
            </a:r>
            <a:r>
              <a:rPr lang="en-US" altLang="zh-CN" dirty="0">
                <a:latin typeface="Times New Roman" panose="02020603050405020304" pitchFamily="18" charset="0"/>
                <a:cs typeface="Times New Roman" panose="02020603050405020304" pitchFamily="18" charset="0"/>
              </a:rPr>
              <a:t>the </a:t>
            </a:r>
            <a:r>
              <a:rPr lang="zh-CN" altLang="en-US" dirty="0">
                <a:latin typeface="Times New Roman" panose="02020603050405020304" pitchFamily="18" charset="0"/>
                <a:cs typeface="Times New Roman" panose="02020603050405020304" pitchFamily="18" charset="0"/>
              </a:rPr>
              <a:t>initial step involves utilizing near-field data to simulate far-field conditions as the training data. </a:t>
            </a:r>
            <a:endParaRPr lang="en-US" altLang="zh-CN" dirty="0">
              <a:latin typeface="Times New Roman" panose="02020603050405020304" pitchFamily="18" charset="0"/>
              <a:cs typeface="Times New Roman" panose="02020603050405020304" pitchFamily="18" charset="0"/>
            </a:endParaRPr>
          </a:p>
          <a:p>
            <a:pPr>
              <a:lnSpc>
                <a:spcPct val="125000"/>
              </a:lnSpc>
            </a:pPr>
            <a:endParaRPr lang="en-US" altLang="zh-CN" dirty="0">
              <a:latin typeface="Times New Roman" panose="02020603050405020304" pitchFamily="18" charset="0"/>
              <a:cs typeface="Times New Roman" panose="02020603050405020304" pitchFamily="18" charset="0"/>
            </a:endParaRPr>
          </a:p>
          <a:p>
            <a:pPr marL="285750" indent="-285750">
              <a:lnSpc>
                <a:spcPct val="125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Data cleaning: </a:t>
            </a:r>
          </a:p>
          <a:p>
            <a:pPr>
              <a:lnSpc>
                <a:spcPct val="125000"/>
              </a:lnSpc>
            </a:pPr>
            <a:r>
              <a:rPr lang="en-US" altLang="zh-CN" dirty="0">
                <a:latin typeface="Times New Roman" panose="02020603050405020304" pitchFamily="18" charset="0"/>
                <a:cs typeface="Times New Roman" panose="02020603050405020304" pitchFamily="18" charset="0"/>
              </a:rPr>
              <a:t>1. Segment the near-field speech based on timestamps, ensuring that each segment contains the speech of a single speaker;</a:t>
            </a:r>
          </a:p>
          <a:p>
            <a:pPr algn="just">
              <a:lnSpc>
                <a:spcPct val="125000"/>
              </a:lnSpc>
            </a:pPr>
            <a:r>
              <a:rPr lang="en-US" altLang="zh-CN" dirty="0">
                <a:latin typeface="Times New Roman" panose="02020603050405020304" pitchFamily="18" charset="0"/>
                <a:cs typeface="Times New Roman" panose="02020603050405020304" pitchFamily="18" charset="0"/>
              </a:rPr>
              <a:t>2. Employ the DNSMOS P.835 to identify segments with high speech quality, resulting in the inclusion of a total of 22.13 hours of high-quality near-field speech segments.</a:t>
            </a: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marL="285750" indent="-285750" algn="just">
              <a:lnSpc>
                <a:spcPct val="125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Data simulation:</a:t>
            </a:r>
          </a:p>
          <a:p>
            <a:pPr algn="just">
              <a:lnSpc>
                <a:spcPct val="125000"/>
              </a:lnSpc>
            </a:pPr>
            <a:r>
              <a:rPr lang="en-US" altLang="zh-CN" dirty="0">
                <a:latin typeface="Times New Roman" panose="02020603050405020304" pitchFamily="18" charset="0"/>
                <a:cs typeface="Times New Roman" panose="02020603050405020304" pitchFamily="18" charset="0"/>
              </a:rPr>
              <a:t>1. Randomly combine near-field speech;</a:t>
            </a:r>
          </a:p>
          <a:p>
            <a:pPr algn="just">
              <a:lnSpc>
                <a:spcPct val="125000"/>
              </a:lnSpc>
            </a:pPr>
            <a:r>
              <a:rPr lang="en-US" altLang="zh-CN" dirty="0">
                <a:latin typeface="Times New Roman" panose="02020603050405020304" pitchFamily="18" charset="0"/>
                <a:cs typeface="Times New Roman" panose="02020603050405020304" pitchFamily="18" charset="0"/>
              </a:rPr>
              <a:t>2. Add noise with different signal-to-noise ratios (SNR) from -10dB to +20dB and reverberation related to room parameters to simulate 6-channels far-field audio.</a:t>
            </a:r>
          </a:p>
        </p:txBody>
      </p:sp>
    </p:spTree>
    <p:extLst>
      <p:ext uri="{BB962C8B-B14F-4D97-AF65-F5344CB8AC3E}">
        <p14:creationId xmlns:p14="http://schemas.microsoft.com/office/powerpoint/2010/main" val="223377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文本框 2"/>
          <p:cNvSpPr txBox="1">
            <a:spLocks noChangeArrowheads="1"/>
          </p:cNvSpPr>
          <p:nvPr/>
        </p:nvSpPr>
        <p:spPr bwMode="auto">
          <a:xfrm>
            <a:off x="216099" y="71735"/>
            <a:ext cx="2656927" cy="63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Contents</a:t>
            </a:r>
          </a:p>
        </p:txBody>
      </p:sp>
      <p:sp>
        <p:nvSpPr>
          <p:cNvPr id="7198" name="文本框 9"/>
          <p:cNvSpPr txBox="1">
            <a:spLocks noChangeArrowheads="1"/>
          </p:cNvSpPr>
          <p:nvPr/>
        </p:nvSpPr>
        <p:spPr bwMode="auto">
          <a:xfrm>
            <a:off x="747134" y="575791"/>
            <a:ext cx="9862136" cy="6241837"/>
          </a:xfrm>
          <a:prstGeom prst="rect">
            <a:avLst/>
          </a:prstGeom>
          <a:no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1	</a:t>
            </a:r>
            <a:r>
              <a:rPr lang="en-US" altLang="zh-CN" sz="3000" b="1" dirty="0">
                <a:latin typeface="Times New Roman" panose="02020603050405020304" pitchFamily="18" charset="0"/>
                <a:cs typeface="Times New Roman" panose="02020603050405020304" pitchFamily="18" charset="0"/>
              </a:rPr>
              <a:t>Background &amp; Motivation</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2	</a:t>
            </a:r>
            <a:r>
              <a:rPr lang="en-US" altLang="zh-CN" sz="3000" b="1" dirty="0">
                <a:latin typeface="Times New Roman" panose="02020603050405020304" pitchFamily="18" charset="0"/>
                <a:ea typeface="+mn-ea"/>
                <a:cs typeface="Times New Roman" panose="02020603050405020304" pitchFamily="18" charset="0"/>
              </a:rPr>
              <a:t>Dataset &amp; Task Setting</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3	</a:t>
            </a:r>
            <a:r>
              <a:rPr lang="en-US" altLang="zh-CN" sz="3000" b="1" dirty="0">
                <a:latin typeface="Times New Roman" panose="02020603050405020304" pitchFamily="18" charset="0"/>
                <a:ea typeface="+mn-ea"/>
                <a:cs typeface="Times New Roman" panose="02020603050405020304" pitchFamily="18" charset="0"/>
              </a:rPr>
              <a:t>Baseline System</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3.1 Data Preparation</a:t>
            </a:r>
          </a:p>
          <a:p>
            <a:pPr marL="1148080" lvl="1" indent="-405130">
              <a:lnSpc>
                <a:spcPct val="150000"/>
              </a:lnSpc>
              <a:buFont typeface="Wingdings" panose="05000000000000000000" pitchFamily="2" charset="2"/>
              <a:buChar char="l"/>
              <a:defRPr/>
            </a:pPr>
            <a:r>
              <a:rPr lang="en-US" altLang="zh-CN" sz="3000" b="1" dirty="0">
                <a:solidFill>
                  <a:srgbClr val="FF0000"/>
                </a:solidFill>
                <a:latin typeface="Times New Roman" panose="02020603050405020304" pitchFamily="18" charset="0"/>
                <a:ea typeface="+mn-ea"/>
                <a:cs typeface="Times New Roman" panose="02020603050405020304" pitchFamily="18" charset="0"/>
              </a:rPr>
              <a:t>3.2 System Architecture</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3.3 Training Process</a:t>
            </a:r>
            <a:endParaRPr lang="zh-CN" altLang="en-US" sz="3000" b="1" dirty="0">
              <a:latin typeface="Times New Roman" panose="02020603050405020304" pitchFamily="18" charset="0"/>
              <a:ea typeface="+mn-ea"/>
              <a:cs typeface="Times New Roman" panose="02020603050405020304" pitchFamily="18" charset="0"/>
            </a:endParaRP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4	</a:t>
            </a:r>
            <a:r>
              <a:rPr lang="en-US" altLang="zh-CN" sz="3000" b="1" dirty="0">
                <a:latin typeface="Times New Roman" panose="02020603050405020304" pitchFamily="18" charset="0"/>
                <a:cs typeface="Times New Roman" panose="02020603050405020304" pitchFamily="18" charset="0"/>
              </a:rPr>
              <a:t>Results &amp; Analysis</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5	</a:t>
            </a:r>
            <a:r>
              <a:rPr lang="en-US" altLang="zh-CN" sz="3000" b="1" dirty="0">
                <a:latin typeface="Times New Roman" panose="02020603050405020304" pitchFamily="18" charset="0"/>
                <a:cs typeface="Times New Roman" panose="02020603050405020304" pitchFamily="18" charset="0"/>
              </a:rPr>
              <a:t>Conclusion</a:t>
            </a:r>
          </a:p>
          <a:p>
            <a:pPr>
              <a:lnSpc>
                <a:spcPct val="150000"/>
              </a:lnSpc>
              <a:defRPr/>
            </a:pPr>
            <a:endParaRPr lang="en-US" altLang="zh-CN" sz="3000" b="1" dirty="0">
              <a:latin typeface="Times New Roman" panose="02020603050405020304" pitchFamily="18" charset="0"/>
              <a:cs typeface="Times New Roman" panose="02020603050405020304" pitchFamily="18" charset="0"/>
            </a:endParaRPr>
          </a:p>
        </p:txBody>
      </p:sp>
      <p:sp>
        <p:nvSpPr>
          <p:cNvPr id="7178" name="灯片编号占位符 5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9C830AA4-ACDF-45FC-B294-D28958907EE7}" type="slidenum">
              <a:rPr altLang="en-US" sz="1065">
                <a:solidFill>
                  <a:srgbClr val="8D8D8D"/>
                </a:solidFill>
              </a:rPr>
              <a:t>14</a:t>
            </a:fld>
            <a:endParaRPr lang="zh-CN" altLang="en-US" sz="1065">
              <a:solidFill>
                <a:srgbClr val="8D8D8D"/>
              </a:solidFill>
            </a:endParaRPr>
          </a:p>
        </p:txBody>
      </p:sp>
    </p:spTree>
    <p:extLst>
      <p:ext uri="{BB962C8B-B14F-4D97-AF65-F5344CB8AC3E}">
        <p14:creationId xmlns:p14="http://schemas.microsoft.com/office/powerpoint/2010/main" val="661650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EE7D301E-3B09-4DA2-B370-C74463A9EEAE}" type="slidenum">
              <a:rPr altLang="en-US" sz="1065">
                <a:solidFill>
                  <a:srgbClr val="8D8D8D"/>
                </a:solidFill>
              </a:rPr>
              <a:t>15</a:t>
            </a:fld>
            <a:endParaRPr lang="zh-CN" altLang="en-US" sz="1065" dirty="0">
              <a:solidFill>
                <a:srgbClr val="8D8D8D"/>
              </a:solidFill>
            </a:endParaRPr>
          </a:p>
        </p:txBody>
      </p:sp>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Baseline System – System Architecture</a:t>
            </a:r>
          </a:p>
        </p:txBody>
      </p:sp>
      <p:pic>
        <p:nvPicPr>
          <p:cNvPr id="4" name="图片 3" descr="图示&#10;&#10;描述已自动生成">
            <a:extLst>
              <a:ext uri="{FF2B5EF4-FFF2-40B4-BE49-F238E27FC236}">
                <a16:creationId xmlns:a16="http://schemas.microsoft.com/office/drawing/2014/main" id="{A8C4F584-46E4-9A7A-2EEC-72F891E281F2}"/>
              </a:ext>
            </a:extLst>
          </p:cNvPr>
          <p:cNvPicPr>
            <a:picLocks noChangeAspect="1"/>
          </p:cNvPicPr>
          <p:nvPr/>
        </p:nvPicPr>
        <p:blipFill rotWithShape="1">
          <a:blip r:embed="rId3">
            <a:extLst>
              <a:ext uri="{28A0092B-C50C-407E-A947-70E740481C1C}">
                <a14:useLocalDpi xmlns:a14="http://schemas.microsoft.com/office/drawing/2010/main" val="0"/>
              </a:ext>
            </a:extLst>
          </a:blip>
          <a:srcRect t="1569"/>
          <a:stretch/>
        </p:blipFill>
        <p:spPr>
          <a:xfrm>
            <a:off x="0" y="736697"/>
            <a:ext cx="3825757" cy="4964712"/>
          </a:xfrm>
          <a:prstGeom prst="rect">
            <a:avLst/>
          </a:prstGeom>
        </p:spPr>
      </p:pic>
      <p:sp>
        <p:nvSpPr>
          <p:cNvPr id="6" name="文本框 5">
            <a:extLst>
              <a:ext uri="{FF2B5EF4-FFF2-40B4-BE49-F238E27FC236}">
                <a16:creationId xmlns:a16="http://schemas.microsoft.com/office/drawing/2014/main" id="{744FA139-2D53-CD6B-D407-C44FFB99FD80}"/>
              </a:ext>
            </a:extLst>
          </p:cNvPr>
          <p:cNvSpPr txBox="1"/>
          <p:nvPr/>
        </p:nvSpPr>
        <p:spPr>
          <a:xfrm>
            <a:off x="360115" y="5701741"/>
            <a:ext cx="3730579" cy="307777"/>
          </a:xfrm>
          <a:prstGeom prst="rect">
            <a:avLst/>
          </a:prstGeom>
          <a:noFill/>
        </p:spPr>
        <p:txBody>
          <a:bodyPr wrap="square">
            <a:spAutoFit/>
          </a:bodyPr>
          <a:lstStyle/>
          <a:p>
            <a:r>
              <a:rPr lang="zh-CN" altLang="en-US" sz="1400" dirty="0">
                <a:latin typeface="Times New Roman" panose="02020603050405020304" pitchFamily="18" charset="0"/>
                <a:cs typeface="Times New Roman" panose="02020603050405020304" pitchFamily="18" charset="0"/>
              </a:rPr>
              <a:t>Fig. 2. Diagram of the baseline system.</a:t>
            </a:r>
          </a:p>
        </p:txBody>
      </p:sp>
      <p:sp>
        <p:nvSpPr>
          <p:cNvPr id="8" name="文本框 7">
            <a:extLst>
              <a:ext uri="{FF2B5EF4-FFF2-40B4-BE49-F238E27FC236}">
                <a16:creationId xmlns:a16="http://schemas.microsoft.com/office/drawing/2014/main" id="{524EAE8E-6A92-E174-F56D-2F80C5280C26}"/>
              </a:ext>
            </a:extLst>
          </p:cNvPr>
          <p:cNvSpPr txBox="1"/>
          <p:nvPr/>
        </p:nvSpPr>
        <p:spPr>
          <a:xfrm>
            <a:off x="3888507" y="1438435"/>
            <a:ext cx="6661349" cy="3522375"/>
          </a:xfrm>
          <a:prstGeom prst="rect">
            <a:avLst/>
          </a:prstGeom>
          <a:noFill/>
        </p:spPr>
        <p:txBody>
          <a:bodyPr wrap="square">
            <a:spAutoFit/>
          </a:bodyPr>
          <a:lstStyle/>
          <a:p>
            <a:pPr algn="just">
              <a:lnSpc>
                <a:spcPct val="125000"/>
              </a:lnSpc>
            </a:pPr>
            <a:r>
              <a:rPr lang="zh-CN" altLang="en-US" dirty="0">
                <a:latin typeface="Times New Roman" panose="02020603050405020304" pitchFamily="18" charset="0"/>
                <a:cs typeface="Times New Roman" panose="02020603050405020304" pitchFamily="18" charset="0"/>
              </a:rPr>
              <a:t>As shown in Figure 2, the baseline system is mainly based on our recent work - the multimodal embedding aware speech enhancement </a:t>
            </a:r>
            <a:r>
              <a:rPr lang="zh-CN" altLang="en-US" dirty="0">
                <a:solidFill>
                  <a:srgbClr val="FF0000"/>
                </a:solidFill>
                <a:latin typeface="Times New Roman" panose="02020603050405020304" pitchFamily="18" charset="0"/>
                <a:cs typeface="Times New Roman" panose="02020603050405020304" pitchFamily="18" charset="0"/>
              </a:rPr>
              <a:t>(MEASE)</a:t>
            </a:r>
            <a:r>
              <a:rPr lang="zh-CN" altLang="en-US" baseline="30000" dirty="0">
                <a:solidFill>
                  <a:srgbClr val="FF0000"/>
                </a:solidFill>
                <a:latin typeface="Times New Roman" panose="02020603050405020304" pitchFamily="18" charset="0"/>
                <a:cs typeface="Times New Roman" panose="02020603050405020304" pitchFamily="18" charset="0"/>
              </a:rPr>
              <a:t> </a:t>
            </a:r>
            <a:r>
              <a:rPr lang="zh-CN" altLang="en-US" baseline="30000" dirty="0">
                <a:latin typeface="Times New Roman" panose="02020603050405020304" pitchFamily="18" charset="0"/>
                <a:cs typeface="Times New Roman" panose="02020603050405020304" pitchFamily="18" charset="0"/>
              </a:rPr>
              <a:t>[</a:t>
            </a:r>
            <a:r>
              <a:rPr lang="en-US" altLang="zh-CN" baseline="30000" dirty="0">
                <a:latin typeface="Times New Roman" panose="02020603050405020304" pitchFamily="18" charset="0"/>
                <a:cs typeface="Times New Roman" panose="02020603050405020304" pitchFamily="18" charset="0"/>
              </a:rPr>
              <a:t>1</a:t>
            </a:r>
            <a:r>
              <a:rPr lang="zh-CN" altLang="en-US" baseline="30000"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model, which has achieved </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SOTA</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in the field of audio-visual speech enhancement (AVSE).</a:t>
            </a:r>
            <a:endParaRPr lang="en-US" altLang="zh-CN" dirty="0">
              <a:latin typeface="Times New Roman" panose="02020603050405020304" pitchFamily="18" charset="0"/>
              <a:cs typeface="Times New Roman" panose="02020603050405020304" pitchFamily="18" charset="0"/>
            </a:endParaRP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en-US" altLang="zh-CN" dirty="0">
                <a:latin typeface="Times New Roman" panose="02020603050405020304" pitchFamily="18" charset="0"/>
                <a:cs typeface="Times New Roman" panose="02020603050405020304" pitchFamily="18" charset="0"/>
              </a:rPr>
              <a:t>Firstly, we leveraged the oracle diarization results to conduct guided source separation </a:t>
            </a:r>
            <a:r>
              <a:rPr lang="en-US" altLang="zh-CN" dirty="0">
                <a:solidFill>
                  <a:srgbClr val="FF0000"/>
                </a:solidFill>
                <a:latin typeface="Times New Roman" panose="02020603050405020304" pitchFamily="18" charset="0"/>
                <a:cs typeface="Times New Roman" panose="02020603050405020304" pitchFamily="18" charset="0"/>
              </a:rPr>
              <a:t>(GSS) </a:t>
            </a:r>
            <a:r>
              <a:rPr lang="en-US" altLang="zh-CN" dirty="0">
                <a:latin typeface="Times New Roman" panose="02020603050405020304" pitchFamily="18" charset="0"/>
                <a:cs typeface="Times New Roman" panose="02020603050405020304" pitchFamily="18" charset="0"/>
              </a:rPr>
              <a:t>on 6-channels mixture audio to initially mitigate the impact of the overlapping speech. Then we use the MEASE model to further extract the speech of the target speaker.</a:t>
            </a:r>
            <a:endParaRPr lang="zh-CN" altLang="en-US"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DCA1AC26-E11B-B6AC-7A72-2B5F7EFE390E}"/>
              </a:ext>
            </a:extLst>
          </p:cNvPr>
          <p:cNvSpPr txBox="1"/>
          <p:nvPr/>
        </p:nvSpPr>
        <p:spPr>
          <a:xfrm>
            <a:off x="-23867" y="6051710"/>
            <a:ext cx="5856590" cy="430887"/>
          </a:xfrm>
          <a:prstGeom prst="rect">
            <a:avLst/>
          </a:prstGeom>
          <a:noFill/>
        </p:spPr>
        <p:txBody>
          <a:bodyPr wrap="square">
            <a:spAutoFit/>
          </a:bodyPr>
          <a:lstStyle/>
          <a:p>
            <a:pPr algn="just"/>
            <a:r>
              <a:rPr lang="en-US" altLang="zh-CN" sz="1100" dirty="0">
                <a:latin typeface="Times New Roman" panose="02020603050405020304" pitchFamily="18" charset="0"/>
                <a:cs typeface="Times New Roman" panose="02020603050405020304" pitchFamily="18" charset="0"/>
              </a:rPr>
              <a:t>[1]</a:t>
            </a:r>
            <a:r>
              <a:rPr lang="zh-CN" altLang="en-US" sz="1100" dirty="0">
                <a:latin typeface="Times New Roman" panose="02020603050405020304" pitchFamily="18" charset="0"/>
                <a:cs typeface="Times New Roman" panose="02020603050405020304" pitchFamily="18" charset="0"/>
              </a:rPr>
              <a:t>Hang Chen, Jun Du, Yu Hu, et al., </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Correlating subword articulation with lip shapes for embedding aware audio-visual speech enhancement,</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 Neural Networks, vol. 143, pp. 171–182, 2021.</a:t>
            </a:r>
          </a:p>
        </p:txBody>
      </p:sp>
    </p:spTree>
    <p:extLst>
      <p:ext uri="{BB962C8B-B14F-4D97-AF65-F5344CB8AC3E}">
        <p14:creationId xmlns:p14="http://schemas.microsoft.com/office/powerpoint/2010/main" val="123432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文本框 2"/>
          <p:cNvSpPr txBox="1">
            <a:spLocks noChangeArrowheads="1"/>
          </p:cNvSpPr>
          <p:nvPr/>
        </p:nvSpPr>
        <p:spPr bwMode="auto">
          <a:xfrm>
            <a:off x="216099" y="71735"/>
            <a:ext cx="2656927" cy="63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Contents</a:t>
            </a:r>
          </a:p>
        </p:txBody>
      </p:sp>
      <p:sp>
        <p:nvSpPr>
          <p:cNvPr id="7198" name="文本框 9"/>
          <p:cNvSpPr txBox="1">
            <a:spLocks noChangeArrowheads="1"/>
          </p:cNvSpPr>
          <p:nvPr/>
        </p:nvSpPr>
        <p:spPr bwMode="auto">
          <a:xfrm>
            <a:off x="747134" y="575791"/>
            <a:ext cx="9862136" cy="6241837"/>
          </a:xfrm>
          <a:prstGeom prst="rect">
            <a:avLst/>
          </a:prstGeom>
          <a:no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1	</a:t>
            </a:r>
            <a:r>
              <a:rPr lang="en-US" altLang="zh-CN" sz="3000" b="1" dirty="0">
                <a:latin typeface="Times New Roman" panose="02020603050405020304" pitchFamily="18" charset="0"/>
                <a:cs typeface="Times New Roman" panose="02020603050405020304" pitchFamily="18" charset="0"/>
              </a:rPr>
              <a:t>Background &amp; Motivation</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2	</a:t>
            </a:r>
            <a:r>
              <a:rPr lang="en-US" altLang="zh-CN" sz="3000" b="1" dirty="0">
                <a:latin typeface="Times New Roman" panose="02020603050405020304" pitchFamily="18" charset="0"/>
                <a:ea typeface="+mn-ea"/>
                <a:cs typeface="Times New Roman" panose="02020603050405020304" pitchFamily="18" charset="0"/>
              </a:rPr>
              <a:t>Dataset &amp; Task Setting</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3	</a:t>
            </a:r>
            <a:r>
              <a:rPr lang="en-US" altLang="zh-CN" sz="3000" b="1" dirty="0">
                <a:latin typeface="Times New Roman" panose="02020603050405020304" pitchFamily="18" charset="0"/>
                <a:ea typeface="+mn-ea"/>
                <a:cs typeface="Times New Roman" panose="02020603050405020304" pitchFamily="18" charset="0"/>
              </a:rPr>
              <a:t>Baseline System</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3.1 Data Preparation</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3.2 System Architecture</a:t>
            </a:r>
          </a:p>
          <a:p>
            <a:pPr marL="1148080" lvl="1" indent="-405130">
              <a:lnSpc>
                <a:spcPct val="150000"/>
              </a:lnSpc>
              <a:buFont typeface="Wingdings" panose="05000000000000000000" pitchFamily="2" charset="2"/>
              <a:buChar char="l"/>
              <a:defRPr/>
            </a:pPr>
            <a:r>
              <a:rPr lang="en-US" altLang="zh-CN" sz="3000" b="1" dirty="0">
                <a:solidFill>
                  <a:srgbClr val="FF0000"/>
                </a:solidFill>
                <a:latin typeface="Times New Roman" panose="02020603050405020304" pitchFamily="18" charset="0"/>
                <a:ea typeface="+mn-ea"/>
                <a:cs typeface="Times New Roman" panose="02020603050405020304" pitchFamily="18" charset="0"/>
              </a:rPr>
              <a:t>3.3 Training Process</a:t>
            </a:r>
            <a:endParaRPr lang="zh-CN" altLang="en-US" sz="3000" b="1" dirty="0">
              <a:solidFill>
                <a:srgbClr val="FF0000"/>
              </a:solidFill>
              <a:latin typeface="Times New Roman" panose="02020603050405020304" pitchFamily="18" charset="0"/>
              <a:ea typeface="+mn-ea"/>
              <a:cs typeface="Times New Roman" panose="02020603050405020304" pitchFamily="18" charset="0"/>
            </a:endParaRP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4	</a:t>
            </a:r>
            <a:r>
              <a:rPr lang="en-US" altLang="zh-CN" sz="3000" b="1" dirty="0">
                <a:latin typeface="Times New Roman" panose="02020603050405020304" pitchFamily="18" charset="0"/>
                <a:cs typeface="Times New Roman" panose="02020603050405020304" pitchFamily="18" charset="0"/>
              </a:rPr>
              <a:t>Results &amp; Analysis</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5	</a:t>
            </a:r>
            <a:r>
              <a:rPr lang="en-US" altLang="zh-CN" sz="3000" b="1" dirty="0">
                <a:latin typeface="Times New Roman" panose="02020603050405020304" pitchFamily="18" charset="0"/>
                <a:cs typeface="Times New Roman" panose="02020603050405020304" pitchFamily="18" charset="0"/>
              </a:rPr>
              <a:t>Conclusion</a:t>
            </a:r>
          </a:p>
          <a:p>
            <a:pPr>
              <a:lnSpc>
                <a:spcPct val="150000"/>
              </a:lnSpc>
              <a:defRPr/>
            </a:pPr>
            <a:endParaRPr lang="en-US" altLang="zh-CN" sz="3000" b="1" dirty="0">
              <a:latin typeface="Times New Roman" panose="02020603050405020304" pitchFamily="18" charset="0"/>
              <a:cs typeface="Times New Roman" panose="02020603050405020304" pitchFamily="18" charset="0"/>
            </a:endParaRPr>
          </a:p>
        </p:txBody>
      </p:sp>
      <p:sp>
        <p:nvSpPr>
          <p:cNvPr id="7178" name="灯片编号占位符 5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9C830AA4-ACDF-45FC-B294-D28958907EE7}" type="slidenum">
              <a:rPr altLang="en-US" sz="1065">
                <a:solidFill>
                  <a:srgbClr val="8D8D8D"/>
                </a:solidFill>
              </a:rPr>
              <a:t>16</a:t>
            </a:fld>
            <a:endParaRPr lang="zh-CN" altLang="en-US" sz="1065">
              <a:solidFill>
                <a:srgbClr val="8D8D8D"/>
              </a:solidFill>
            </a:endParaRPr>
          </a:p>
        </p:txBody>
      </p:sp>
    </p:spTree>
    <p:extLst>
      <p:ext uri="{BB962C8B-B14F-4D97-AF65-F5344CB8AC3E}">
        <p14:creationId xmlns:p14="http://schemas.microsoft.com/office/powerpoint/2010/main" val="1502593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EE7D301E-3B09-4DA2-B370-C74463A9EEAE}" type="slidenum">
              <a:rPr altLang="en-US" sz="1065">
                <a:solidFill>
                  <a:srgbClr val="8D8D8D"/>
                </a:solidFill>
              </a:rPr>
              <a:t>17</a:t>
            </a:fld>
            <a:endParaRPr lang="zh-CN" altLang="en-US" sz="1065" dirty="0">
              <a:solidFill>
                <a:srgbClr val="8D8D8D"/>
              </a:solidFill>
            </a:endParaRPr>
          </a:p>
        </p:txBody>
      </p:sp>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Baseline System – Training Process</a:t>
            </a:r>
          </a:p>
        </p:txBody>
      </p:sp>
      <p:sp>
        <p:nvSpPr>
          <p:cNvPr id="6" name="文本框 5">
            <a:extLst>
              <a:ext uri="{FF2B5EF4-FFF2-40B4-BE49-F238E27FC236}">
                <a16:creationId xmlns:a16="http://schemas.microsoft.com/office/drawing/2014/main" id="{744FA139-2D53-CD6B-D407-C44FFB99FD80}"/>
              </a:ext>
            </a:extLst>
          </p:cNvPr>
          <p:cNvSpPr txBox="1"/>
          <p:nvPr/>
        </p:nvSpPr>
        <p:spPr>
          <a:xfrm>
            <a:off x="3502166" y="2885199"/>
            <a:ext cx="4536504" cy="307777"/>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Fig. 3. The two-stage training process of the baseline system.</a:t>
            </a:r>
            <a:endParaRPr lang="zh-CN" altLang="en-US" sz="1400" dirty="0">
              <a:latin typeface="Times New Roman" panose="02020603050405020304" pitchFamily="18" charset="0"/>
              <a:cs typeface="Times New Roman" panose="02020603050405020304" pitchFamily="18" charset="0"/>
            </a:endParaRPr>
          </a:p>
        </p:txBody>
      </p:sp>
      <p:pic>
        <p:nvPicPr>
          <p:cNvPr id="3" name="图片 2" descr="图示&#10;&#10;描述已自动生成">
            <a:extLst>
              <a:ext uri="{FF2B5EF4-FFF2-40B4-BE49-F238E27FC236}">
                <a16:creationId xmlns:a16="http://schemas.microsoft.com/office/drawing/2014/main" id="{EC47A21F-561D-2CBA-56F0-81A08652B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862" y="760096"/>
            <a:ext cx="5003109" cy="2144190"/>
          </a:xfrm>
          <a:prstGeom prst="rect">
            <a:avLst/>
          </a:prstGeom>
        </p:spPr>
      </p:pic>
      <p:sp>
        <p:nvSpPr>
          <p:cNvPr id="7" name="文本框 6">
            <a:extLst>
              <a:ext uri="{FF2B5EF4-FFF2-40B4-BE49-F238E27FC236}">
                <a16:creationId xmlns:a16="http://schemas.microsoft.com/office/drawing/2014/main" id="{B3C14F66-A49E-3D8B-196D-300AD0015590}"/>
              </a:ext>
            </a:extLst>
          </p:cNvPr>
          <p:cNvSpPr txBox="1"/>
          <p:nvPr/>
        </p:nvSpPr>
        <p:spPr>
          <a:xfrm>
            <a:off x="152782" y="3240087"/>
            <a:ext cx="10495786" cy="2829877"/>
          </a:xfrm>
          <a:prstGeom prst="rect">
            <a:avLst/>
          </a:prstGeom>
          <a:noFill/>
        </p:spPr>
        <p:txBody>
          <a:bodyPr wrap="square">
            <a:spAutoFit/>
          </a:bodyPr>
          <a:lstStyle/>
          <a:p>
            <a:pPr algn="just">
              <a:lnSpc>
                <a:spcPct val="125000"/>
              </a:lnSpc>
            </a:pPr>
            <a:r>
              <a:rPr lang="zh-CN" altLang="en-US" dirty="0">
                <a:latin typeface="Times New Roman" panose="02020603050405020304" pitchFamily="18" charset="0"/>
                <a:cs typeface="Times New Roman" panose="02020603050405020304" pitchFamily="18" charset="0"/>
              </a:rPr>
              <a:t>        As shown in Figure 3, the training process of the baseline system encompasses </a:t>
            </a:r>
            <a:r>
              <a:rPr lang="zh-CN" altLang="en-US" dirty="0">
                <a:solidFill>
                  <a:srgbClr val="FF0000"/>
                </a:solidFill>
                <a:latin typeface="Times New Roman" panose="02020603050405020304" pitchFamily="18" charset="0"/>
                <a:cs typeface="Times New Roman" panose="02020603050405020304" pitchFamily="18" charset="0"/>
              </a:rPr>
              <a:t>two stages</a:t>
            </a:r>
            <a:r>
              <a:rPr lang="en-US" altLang="zh-CN" dirty="0">
                <a:latin typeface="Times New Roman" panose="02020603050405020304" pitchFamily="18" charset="0"/>
                <a:cs typeface="Times New Roman" panose="02020603050405020304" pitchFamily="18" charset="0"/>
              </a:rPr>
              <a:t>:</a:t>
            </a: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zh-CN" altLang="en-US" dirty="0">
                <a:latin typeface="Times New Roman" panose="02020603050405020304" pitchFamily="18" charset="0"/>
                <a:cs typeface="Times New Roman" panose="02020603050405020304" pitchFamily="18" charset="0"/>
              </a:rPr>
              <a:t>        Firstly, we trained the MEASE model using the simulated data with MSE </a:t>
            </a:r>
            <a:r>
              <a:rPr lang="en-US" altLang="zh-CN" dirty="0">
                <a:latin typeface="Times New Roman" panose="02020603050405020304" pitchFamily="18" charset="0"/>
                <a:cs typeface="Times New Roman" panose="02020603050405020304" pitchFamily="18" charset="0"/>
              </a:rPr>
              <a:t>loss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However, </a:t>
            </a:r>
            <a:r>
              <a:rPr lang="en-US" altLang="zh-CN" dirty="0">
                <a:solidFill>
                  <a:srgbClr val="0D0D0D"/>
                </a:solidFill>
                <a:highlight>
                  <a:srgbClr val="FFFFFF"/>
                </a:highlight>
                <a:latin typeface="Söhne"/>
                <a:cs typeface="Times New Roman" panose="02020603050405020304" pitchFamily="18" charset="0"/>
              </a:rPr>
              <a:t>t</a:t>
            </a:r>
            <a:r>
              <a:rPr lang="en-US" altLang="zh-CN" b="0" i="0" dirty="0">
                <a:solidFill>
                  <a:srgbClr val="0D0D0D"/>
                </a:solidFill>
                <a:effectLst/>
                <a:highlight>
                  <a:srgbClr val="FFFFFF"/>
                </a:highlight>
                <a:latin typeface="Söhne"/>
              </a:rPr>
              <a:t>his training method can distort the extracted speech by not accounting for back-end recognition task, affecting accuracy.</a:t>
            </a: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en-US" altLang="zh-CN" dirty="0">
                <a:latin typeface="Times New Roman" panose="02020603050405020304" pitchFamily="18" charset="0"/>
                <a:cs typeface="Times New Roman" panose="02020603050405020304" pitchFamily="18" charset="0"/>
              </a:rPr>
              <a:t>        I</a:t>
            </a:r>
            <a:r>
              <a:rPr lang="zh-CN" altLang="en-US" dirty="0">
                <a:latin typeface="Times New Roman" panose="02020603050405020304" pitchFamily="18" charset="0"/>
                <a:cs typeface="Times New Roman" panose="02020603050405020304" pitchFamily="18" charset="0"/>
              </a:rPr>
              <a:t>n the second stage, we fine-tuned the pre-trained MEASE model using the recognition back-end. Furthermore, to mitigate the issue of mismatch between simulated data and real-world scenarios, we utilized the real far-field data from the training set in the second stage. </a:t>
            </a:r>
          </a:p>
        </p:txBody>
      </p:sp>
    </p:spTree>
    <p:extLst>
      <p:ext uri="{BB962C8B-B14F-4D97-AF65-F5344CB8AC3E}">
        <p14:creationId xmlns:p14="http://schemas.microsoft.com/office/powerpoint/2010/main" val="333842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文本框 2"/>
          <p:cNvSpPr txBox="1">
            <a:spLocks noChangeArrowheads="1"/>
          </p:cNvSpPr>
          <p:nvPr/>
        </p:nvSpPr>
        <p:spPr bwMode="auto">
          <a:xfrm>
            <a:off x="216099" y="71735"/>
            <a:ext cx="2656927" cy="63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Contents</a:t>
            </a:r>
          </a:p>
        </p:txBody>
      </p:sp>
      <p:sp>
        <p:nvSpPr>
          <p:cNvPr id="7198" name="文本框 9"/>
          <p:cNvSpPr txBox="1">
            <a:spLocks noChangeArrowheads="1"/>
          </p:cNvSpPr>
          <p:nvPr/>
        </p:nvSpPr>
        <p:spPr bwMode="auto">
          <a:xfrm>
            <a:off x="747134" y="575791"/>
            <a:ext cx="9862136" cy="6241837"/>
          </a:xfrm>
          <a:prstGeom prst="rect">
            <a:avLst/>
          </a:prstGeom>
          <a:no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1	</a:t>
            </a:r>
            <a:r>
              <a:rPr lang="en-US" altLang="zh-CN" sz="3000" b="1" dirty="0">
                <a:latin typeface="Times New Roman" panose="02020603050405020304" pitchFamily="18" charset="0"/>
                <a:cs typeface="Times New Roman" panose="02020603050405020304" pitchFamily="18" charset="0"/>
              </a:rPr>
              <a:t>Background &amp; Motivation</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2	</a:t>
            </a:r>
            <a:r>
              <a:rPr lang="en-US" altLang="zh-CN" sz="3000" b="1" dirty="0">
                <a:latin typeface="Times New Roman" panose="02020603050405020304" pitchFamily="18" charset="0"/>
                <a:ea typeface="+mn-ea"/>
                <a:cs typeface="Times New Roman" panose="02020603050405020304" pitchFamily="18" charset="0"/>
              </a:rPr>
              <a:t>Dataset &amp; Task Setting</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3	</a:t>
            </a:r>
            <a:r>
              <a:rPr lang="en-US" altLang="zh-CN" sz="3000" b="1" dirty="0">
                <a:latin typeface="Times New Roman" panose="02020603050405020304" pitchFamily="18" charset="0"/>
                <a:ea typeface="+mn-ea"/>
                <a:cs typeface="Times New Roman" panose="02020603050405020304" pitchFamily="18" charset="0"/>
              </a:rPr>
              <a:t>Baseline System</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3.1 Data Preparation</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3.2 System Architecture</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3.3 Training Process</a:t>
            </a:r>
            <a:endParaRPr lang="zh-CN" altLang="en-US" sz="3000" b="1" dirty="0">
              <a:latin typeface="Times New Roman" panose="02020603050405020304" pitchFamily="18" charset="0"/>
              <a:ea typeface="+mn-ea"/>
              <a:cs typeface="Times New Roman" panose="02020603050405020304" pitchFamily="18" charset="0"/>
            </a:endParaRPr>
          </a:p>
          <a:p>
            <a:pPr marL="405130" indent="-405130">
              <a:lnSpc>
                <a:spcPct val="150000"/>
              </a:lnSpc>
              <a:buFont typeface="Wingdings" panose="05000000000000000000" pitchFamily="2" charset="2"/>
              <a:buChar char="l"/>
              <a:defRPr/>
            </a:pPr>
            <a:r>
              <a:rPr lang="en-US" altLang="zh-CN" sz="3000" dirty="0">
                <a:solidFill>
                  <a:srgbClr val="FF0000"/>
                </a:solidFill>
                <a:latin typeface="Times New Roman" panose="02020603050405020304" pitchFamily="18" charset="0"/>
                <a:cs typeface="Times New Roman" panose="02020603050405020304" pitchFamily="18" charset="0"/>
              </a:rPr>
              <a:t>4	</a:t>
            </a:r>
            <a:r>
              <a:rPr lang="en-US" altLang="zh-CN" sz="3000" b="1" dirty="0">
                <a:solidFill>
                  <a:srgbClr val="FF0000"/>
                </a:solidFill>
                <a:latin typeface="Times New Roman" panose="02020603050405020304" pitchFamily="18" charset="0"/>
                <a:cs typeface="Times New Roman" panose="02020603050405020304" pitchFamily="18" charset="0"/>
              </a:rPr>
              <a:t>Results &amp; Analysis</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5	</a:t>
            </a:r>
            <a:r>
              <a:rPr lang="en-US" altLang="zh-CN" sz="3000" b="1" dirty="0">
                <a:latin typeface="Times New Roman" panose="02020603050405020304" pitchFamily="18" charset="0"/>
                <a:cs typeface="Times New Roman" panose="02020603050405020304" pitchFamily="18" charset="0"/>
              </a:rPr>
              <a:t>Conclusion</a:t>
            </a:r>
          </a:p>
          <a:p>
            <a:pPr>
              <a:lnSpc>
                <a:spcPct val="150000"/>
              </a:lnSpc>
              <a:defRPr/>
            </a:pPr>
            <a:endParaRPr lang="en-US" altLang="zh-CN" sz="3000" b="1" dirty="0">
              <a:latin typeface="Times New Roman" panose="02020603050405020304" pitchFamily="18" charset="0"/>
              <a:cs typeface="Times New Roman" panose="02020603050405020304" pitchFamily="18" charset="0"/>
            </a:endParaRPr>
          </a:p>
        </p:txBody>
      </p:sp>
      <p:sp>
        <p:nvSpPr>
          <p:cNvPr id="7178" name="灯片编号占位符 5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9C830AA4-ACDF-45FC-B294-D28958907EE7}" type="slidenum">
              <a:rPr altLang="en-US" sz="1065">
                <a:solidFill>
                  <a:srgbClr val="8D8D8D"/>
                </a:solidFill>
              </a:rPr>
              <a:t>18</a:t>
            </a:fld>
            <a:endParaRPr lang="zh-CN" altLang="en-US" sz="1065">
              <a:solidFill>
                <a:srgbClr val="8D8D8D"/>
              </a:solidFill>
            </a:endParaRPr>
          </a:p>
        </p:txBody>
      </p:sp>
    </p:spTree>
    <p:extLst>
      <p:ext uri="{BB962C8B-B14F-4D97-AF65-F5344CB8AC3E}">
        <p14:creationId xmlns:p14="http://schemas.microsoft.com/office/powerpoint/2010/main" val="4180838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EE7D301E-3B09-4DA2-B370-C74463A9EEAE}" type="slidenum">
              <a:rPr altLang="en-US" sz="1065">
                <a:solidFill>
                  <a:srgbClr val="8D8D8D"/>
                </a:solidFill>
              </a:rPr>
              <a:t>19</a:t>
            </a:fld>
            <a:endParaRPr lang="zh-CN" altLang="en-US" sz="1065" dirty="0">
              <a:solidFill>
                <a:srgbClr val="8D8D8D"/>
              </a:solidFill>
            </a:endParaRPr>
          </a:p>
        </p:txBody>
      </p:sp>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Results &amp; Analysis </a:t>
            </a:r>
          </a:p>
        </p:txBody>
      </p:sp>
      <p:sp>
        <p:nvSpPr>
          <p:cNvPr id="6" name="文本框 5">
            <a:extLst>
              <a:ext uri="{FF2B5EF4-FFF2-40B4-BE49-F238E27FC236}">
                <a16:creationId xmlns:a16="http://schemas.microsoft.com/office/drawing/2014/main" id="{744FA139-2D53-CD6B-D407-C44FFB99FD80}"/>
              </a:ext>
            </a:extLst>
          </p:cNvPr>
          <p:cNvSpPr txBox="1"/>
          <p:nvPr/>
        </p:nvSpPr>
        <p:spPr>
          <a:xfrm>
            <a:off x="1656259" y="689215"/>
            <a:ext cx="7632848" cy="307777"/>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Table 1. Detailed CER (%) and DNSMOS results of different front-end systems on the development set.</a:t>
            </a:r>
            <a:endParaRPr lang="zh-CN" altLang="en-US" sz="1400" dirty="0">
              <a:latin typeface="Times New Roman" panose="02020603050405020304" pitchFamily="18" charset="0"/>
              <a:cs typeface="Times New Roman" panose="02020603050405020304" pitchFamily="18" charset="0"/>
            </a:endParaRPr>
          </a:p>
        </p:txBody>
      </p:sp>
      <p:pic>
        <p:nvPicPr>
          <p:cNvPr id="4" name="图片 3" descr="表格&#10;&#10;描述已自动生成">
            <a:extLst>
              <a:ext uri="{FF2B5EF4-FFF2-40B4-BE49-F238E27FC236}">
                <a16:creationId xmlns:a16="http://schemas.microsoft.com/office/drawing/2014/main" id="{F11EC9AF-C6EF-94F0-734C-C55EF07B0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81" y="901382"/>
            <a:ext cx="10264720" cy="2109299"/>
          </a:xfrm>
          <a:prstGeom prst="rect">
            <a:avLst/>
          </a:prstGeom>
        </p:spPr>
      </p:pic>
      <p:sp>
        <p:nvSpPr>
          <p:cNvPr id="8" name="文本框 7">
            <a:extLst>
              <a:ext uri="{FF2B5EF4-FFF2-40B4-BE49-F238E27FC236}">
                <a16:creationId xmlns:a16="http://schemas.microsoft.com/office/drawing/2014/main" id="{06AE893C-8EF7-51AD-8012-B92DC99DD726}"/>
              </a:ext>
            </a:extLst>
          </p:cNvPr>
          <p:cNvSpPr txBox="1"/>
          <p:nvPr/>
        </p:nvSpPr>
        <p:spPr>
          <a:xfrm>
            <a:off x="109219" y="3010681"/>
            <a:ext cx="10513243" cy="2829877"/>
          </a:xfrm>
          <a:prstGeom prst="rect">
            <a:avLst/>
          </a:prstGeom>
          <a:noFill/>
        </p:spPr>
        <p:txBody>
          <a:bodyPr wrap="square">
            <a:spAutoFit/>
          </a:bodyPr>
          <a:lstStyle/>
          <a:p>
            <a:pPr algn="just">
              <a:lnSpc>
                <a:spcPct val="125000"/>
              </a:lnSpc>
            </a:pPr>
            <a:r>
              <a:rPr lang="zh-CN" altLang="en-US" dirty="0">
                <a:latin typeface="Times New Roman" panose="02020603050405020304" pitchFamily="18" charset="0"/>
                <a:cs typeface="Times New Roman" panose="02020603050405020304" pitchFamily="18" charset="0"/>
              </a:rPr>
              <a:t>       Table 1 shows the results of different front-end systems in the speech recognition evaluation metric and DNSMOS P.835. </a:t>
            </a:r>
            <a:r>
              <a:rPr lang="en-US" altLang="zh-CN" dirty="0">
                <a:latin typeface="Times New Roman" panose="02020603050405020304" pitchFamily="18" charset="0"/>
                <a:cs typeface="Times New Roman" panose="02020603050405020304" pitchFamily="18" charset="0"/>
              </a:rPr>
              <a:t>Among these systems, AEASE is a simplified version of MEASE, as it does not utilize the visual modality. The results of “</a:t>
            </a:r>
            <a:r>
              <a:rPr lang="en-US" altLang="zh-CN" dirty="0" err="1">
                <a:latin typeface="Times New Roman" panose="02020603050405020304" pitchFamily="18" charset="0"/>
                <a:cs typeface="Times New Roman" panose="02020603050405020304" pitchFamily="18" charset="0"/>
              </a:rPr>
              <a:t>GSS+MEASE+Finetune</a:t>
            </a:r>
            <a:r>
              <a:rPr lang="en-US" altLang="zh-CN" dirty="0">
                <a:latin typeface="Times New Roman" panose="02020603050405020304" pitchFamily="18" charset="0"/>
                <a:cs typeface="Times New Roman" panose="02020603050405020304" pitchFamily="18" charset="0"/>
              </a:rPr>
              <a:t>” serve as our final baseline results. The results show that the model can better preserve the target speaker’s speech and remove more irrelevant noise, while the speech recognition results are also improved.</a:t>
            </a:r>
          </a:p>
          <a:p>
            <a:pPr algn="just">
              <a:lnSpc>
                <a:spcPct val="125000"/>
              </a:lnSpc>
            </a:pPr>
            <a:r>
              <a:rPr lang="en-US" altLang="zh-CN" dirty="0">
                <a:latin typeface="Times New Roman" panose="02020603050405020304" pitchFamily="18" charset="0"/>
                <a:cs typeface="Times New Roman" panose="02020603050405020304" pitchFamily="18" charset="0"/>
              </a:rPr>
              <a:t>        However, although our baseline system surpasses GSS in terms of DNSMOS, its speech recognition performance is only comparable to that of GSS. Due to noise suppression, it is inevitable to introduce more deletion errors. This is sufficient to demonstrate that in real scenarios, our task is very challenging. </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77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文本框 2"/>
          <p:cNvSpPr txBox="1">
            <a:spLocks noChangeArrowheads="1"/>
          </p:cNvSpPr>
          <p:nvPr/>
        </p:nvSpPr>
        <p:spPr bwMode="auto">
          <a:xfrm>
            <a:off x="216099" y="71735"/>
            <a:ext cx="2656927" cy="63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Contents</a:t>
            </a:r>
          </a:p>
        </p:txBody>
      </p:sp>
      <p:sp>
        <p:nvSpPr>
          <p:cNvPr id="7198" name="文本框 9"/>
          <p:cNvSpPr txBox="1">
            <a:spLocks noChangeArrowheads="1"/>
          </p:cNvSpPr>
          <p:nvPr/>
        </p:nvSpPr>
        <p:spPr bwMode="auto">
          <a:xfrm>
            <a:off x="747134" y="575791"/>
            <a:ext cx="9862136" cy="6241837"/>
          </a:xfrm>
          <a:prstGeom prst="rect">
            <a:avLst/>
          </a:prstGeom>
          <a:no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1	</a:t>
            </a:r>
            <a:r>
              <a:rPr lang="en-US" altLang="zh-CN" sz="3000" b="1" dirty="0">
                <a:latin typeface="Times New Roman" panose="02020603050405020304" pitchFamily="18" charset="0"/>
                <a:cs typeface="Times New Roman" panose="02020603050405020304" pitchFamily="18" charset="0"/>
              </a:rPr>
              <a:t>Background &amp; Motivation</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2	</a:t>
            </a:r>
            <a:r>
              <a:rPr lang="en-US" altLang="zh-CN" sz="3000" b="1" dirty="0">
                <a:latin typeface="Times New Roman" panose="02020603050405020304" pitchFamily="18" charset="0"/>
                <a:ea typeface="+mn-ea"/>
                <a:cs typeface="Times New Roman" panose="02020603050405020304" pitchFamily="18" charset="0"/>
              </a:rPr>
              <a:t>Dataset &amp; Task Setting</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3	</a:t>
            </a:r>
            <a:r>
              <a:rPr lang="en-US" altLang="zh-CN" sz="3000" b="1" dirty="0">
                <a:latin typeface="Times New Roman" panose="02020603050405020304" pitchFamily="18" charset="0"/>
                <a:ea typeface="+mn-ea"/>
                <a:cs typeface="Times New Roman" panose="02020603050405020304" pitchFamily="18" charset="0"/>
              </a:rPr>
              <a:t>Baseline System</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3.1 Data Preparation</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3.2 System Architecture</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3.3 Training Process</a:t>
            </a:r>
            <a:endParaRPr lang="zh-CN" altLang="en-US" sz="3000" b="1" dirty="0">
              <a:latin typeface="Times New Roman" panose="02020603050405020304" pitchFamily="18" charset="0"/>
              <a:ea typeface="+mn-ea"/>
              <a:cs typeface="Times New Roman" panose="02020603050405020304" pitchFamily="18" charset="0"/>
            </a:endParaRP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4	</a:t>
            </a:r>
            <a:r>
              <a:rPr lang="en-US" altLang="zh-CN" sz="3000" b="1" dirty="0">
                <a:latin typeface="Times New Roman" panose="02020603050405020304" pitchFamily="18" charset="0"/>
                <a:cs typeface="Times New Roman" panose="02020603050405020304" pitchFamily="18" charset="0"/>
              </a:rPr>
              <a:t>Results &amp; Analysis</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5	</a:t>
            </a:r>
            <a:r>
              <a:rPr lang="en-US" altLang="zh-CN" sz="3000" b="1" dirty="0">
                <a:latin typeface="Times New Roman" panose="02020603050405020304" pitchFamily="18" charset="0"/>
                <a:cs typeface="Times New Roman" panose="02020603050405020304" pitchFamily="18" charset="0"/>
              </a:rPr>
              <a:t>Conclusion</a:t>
            </a:r>
          </a:p>
          <a:p>
            <a:pPr>
              <a:lnSpc>
                <a:spcPct val="150000"/>
              </a:lnSpc>
              <a:defRPr/>
            </a:pPr>
            <a:endParaRPr lang="en-US" altLang="zh-CN" sz="3000" b="1" dirty="0">
              <a:latin typeface="Times New Roman" panose="02020603050405020304" pitchFamily="18" charset="0"/>
              <a:cs typeface="Times New Roman" panose="02020603050405020304" pitchFamily="18" charset="0"/>
            </a:endParaRPr>
          </a:p>
        </p:txBody>
      </p:sp>
      <p:sp>
        <p:nvSpPr>
          <p:cNvPr id="7178" name="灯片编号占位符 5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9C830AA4-ACDF-45FC-B294-D28958907EE7}" type="slidenum">
              <a:rPr altLang="en-US" sz="1065">
                <a:solidFill>
                  <a:srgbClr val="8D8D8D"/>
                </a:solidFill>
              </a:rPr>
              <a:t>2</a:t>
            </a:fld>
            <a:endParaRPr lang="zh-CN" altLang="en-US" sz="1065">
              <a:solidFill>
                <a:srgbClr val="8D8D8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EE7D301E-3B09-4DA2-B370-C74463A9EEAE}" type="slidenum">
              <a:rPr altLang="en-US" sz="1065">
                <a:solidFill>
                  <a:srgbClr val="8D8D8D"/>
                </a:solidFill>
              </a:rPr>
              <a:t>20</a:t>
            </a:fld>
            <a:endParaRPr lang="zh-CN" altLang="en-US" sz="1065" dirty="0">
              <a:solidFill>
                <a:srgbClr val="8D8D8D"/>
              </a:solidFill>
            </a:endParaRPr>
          </a:p>
        </p:txBody>
      </p:sp>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Results &amp; Analysis </a:t>
            </a:r>
          </a:p>
        </p:txBody>
      </p:sp>
      <p:pic>
        <p:nvPicPr>
          <p:cNvPr id="3" name="图片 2" descr="日程表&#10;&#10;描述已自动生成">
            <a:extLst>
              <a:ext uri="{FF2B5EF4-FFF2-40B4-BE49-F238E27FC236}">
                <a16:creationId xmlns:a16="http://schemas.microsoft.com/office/drawing/2014/main" id="{757FC9CD-28FD-66D9-F32B-749EAE288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81" y="746542"/>
            <a:ext cx="3506192" cy="5256311"/>
          </a:xfrm>
          <a:prstGeom prst="rect">
            <a:avLst/>
          </a:prstGeom>
        </p:spPr>
      </p:pic>
      <p:sp>
        <p:nvSpPr>
          <p:cNvPr id="7" name="文本框 6">
            <a:extLst>
              <a:ext uri="{FF2B5EF4-FFF2-40B4-BE49-F238E27FC236}">
                <a16:creationId xmlns:a16="http://schemas.microsoft.com/office/drawing/2014/main" id="{ED28F6E2-5112-2FFC-519A-5DD5CBBBB7E5}"/>
              </a:ext>
            </a:extLst>
          </p:cNvPr>
          <p:cNvSpPr txBox="1"/>
          <p:nvPr/>
        </p:nvSpPr>
        <p:spPr>
          <a:xfrm>
            <a:off x="0" y="6024778"/>
            <a:ext cx="4392563" cy="307777"/>
          </a:xfrm>
          <a:prstGeom prst="rect">
            <a:avLst/>
          </a:prstGeom>
          <a:noFill/>
        </p:spPr>
        <p:txBody>
          <a:bodyPr wrap="square">
            <a:spAutoFit/>
          </a:bodyPr>
          <a:lstStyle/>
          <a:p>
            <a:r>
              <a:rPr lang="zh-CN" altLang="en-US" sz="1400" dirty="0">
                <a:latin typeface="Times New Roman" panose="02020603050405020304" pitchFamily="18" charset="0"/>
                <a:cs typeface="Times New Roman" panose="02020603050405020304" pitchFamily="18" charset="0"/>
              </a:rPr>
              <a:t>Fig. 4. Spectrograms and recognition results of an example.</a:t>
            </a:r>
          </a:p>
        </p:txBody>
      </p:sp>
      <p:sp>
        <p:nvSpPr>
          <p:cNvPr id="10" name="文本框 9">
            <a:extLst>
              <a:ext uri="{FF2B5EF4-FFF2-40B4-BE49-F238E27FC236}">
                <a16:creationId xmlns:a16="http://schemas.microsoft.com/office/drawing/2014/main" id="{1B99519A-5FF6-F3A0-5577-6DD6042F8C5B}"/>
              </a:ext>
            </a:extLst>
          </p:cNvPr>
          <p:cNvSpPr txBox="1"/>
          <p:nvPr/>
        </p:nvSpPr>
        <p:spPr>
          <a:xfrm>
            <a:off x="3753375" y="1079847"/>
            <a:ext cx="6840761" cy="3868623"/>
          </a:xfrm>
          <a:prstGeom prst="rect">
            <a:avLst/>
          </a:prstGeom>
          <a:noFill/>
        </p:spPr>
        <p:txBody>
          <a:bodyPr wrap="square">
            <a:spAutoFit/>
          </a:bodyPr>
          <a:lstStyle/>
          <a:p>
            <a:pPr algn="just">
              <a:lnSpc>
                <a:spcPct val="125000"/>
              </a:lnSpc>
            </a:pPr>
            <a:r>
              <a:rPr lang="zh-CN" altLang="en-US" dirty="0">
                <a:latin typeface="Times New Roman" panose="02020603050405020304" pitchFamily="18" charset="0"/>
                <a:cs typeface="Times New Roman" panose="02020603050405020304" pitchFamily="18" charset="0"/>
              </a:rPr>
              <a:t>        Figure 4 is an example of a mixture with multi-speaker interference and strong TV background noise. We compared the spectrograms and the recognition results obtained from different systems. </a:t>
            </a: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en-US" altLang="zh-CN" dirty="0">
                <a:latin typeface="Times New Roman" panose="02020603050405020304" pitchFamily="18" charset="0"/>
                <a:cs typeface="Times New Roman" panose="02020603050405020304" pitchFamily="18" charset="0"/>
              </a:rPr>
              <a:t>        Firstly, we directly perform ASR decoding on near-field audio and obtain the result that is likely to be at the theoretical limit. Then, we compared beamforming, GSS, and baseline AVTSE system for far-field audio.</a:t>
            </a:r>
          </a:p>
          <a:p>
            <a:pPr algn="just">
              <a:lnSpc>
                <a:spcPct val="125000"/>
              </a:lnSpc>
            </a:pPr>
            <a:r>
              <a:rPr lang="en-US" altLang="zh-CN" dirty="0">
                <a:latin typeface="Times New Roman" panose="02020603050405020304" pitchFamily="18" charset="0"/>
                <a:cs typeface="Times New Roman" panose="02020603050405020304" pitchFamily="18" charset="0"/>
              </a:rPr>
              <a:t>        Our baseline AVTSE system can further reduced noise, resulting in the best recognition results on far-field audio. However, there is still a significant quality gap between the extracted speech and near-field audio.</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308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EE7D301E-3B09-4DA2-B370-C74463A9EEAE}" type="slidenum">
              <a:rPr altLang="en-US" sz="1065">
                <a:solidFill>
                  <a:srgbClr val="8D8D8D"/>
                </a:solidFill>
              </a:rPr>
              <a:t>21</a:t>
            </a:fld>
            <a:endParaRPr lang="zh-CN" altLang="en-US" sz="1065" dirty="0">
              <a:solidFill>
                <a:srgbClr val="8D8D8D"/>
              </a:solidFill>
            </a:endParaRPr>
          </a:p>
        </p:txBody>
      </p:sp>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Results &amp; Analysis </a:t>
            </a:r>
          </a:p>
        </p:txBody>
      </p:sp>
      <p:pic>
        <p:nvPicPr>
          <p:cNvPr id="3" name="图片 2" descr="日程表&#10;&#10;描述已自动生成">
            <a:extLst>
              <a:ext uri="{FF2B5EF4-FFF2-40B4-BE49-F238E27FC236}">
                <a16:creationId xmlns:a16="http://schemas.microsoft.com/office/drawing/2014/main" id="{757FC9CD-28FD-66D9-F32B-749EAE288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81" y="746542"/>
            <a:ext cx="3506192" cy="5256311"/>
          </a:xfrm>
          <a:prstGeom prst="rect">
            <a:avLst/>
          </a:prstGeom>
        </p:spPr>
      </p:pic>
      <p:sp>
        <p:nvSpPr>
          <p:cNvPr id="7" name="文本框 6">
            <a:extLst>
              <a:ext uri="{FF2B5EF4-FFF2-40B4-BE49-F238E27FC236}">
                <a16:creationId xmlns:a16="http://schemas.microsoft.com/office/drawing/2014/main" id="{ED28F6E2-5112-2FFC-519A-5DD5CBBBB7E5}"/>
              </a:ext>
            </a:extLst>
          </p:cNvPr>
          <p:cNvSpPr txBox="1"/>
          <p:nvPr/>
        </p:nvSpPr>
        <p:spPr>
          <a:xfrm>
            <a:off x="0" y="6024778"/>
            <a:ext cx="4392563" cy="307777"/>
          </a:xfrm>
          <a:prstGeom prst="rect">
            <a:avLst/>
          </a:prstGeom>
          <a:noFill/>
        </p:spPr>
        <p:txBody>
          <a:bodyPr wrap="square">
            <a:spAutoFit/>
          </a:bodyPr>
          <a:lstStyle/>
          <a:p>
            <a:r>
              <a:rPr lang="zh-CN" altLang="en-US" sz="1400" dirty="0">
                <a:latin typeface="Times New Roman" panose="02020603050405020304" pitchFamily="18" charset="0"/>
                <a:cs typeface="Times New Roman" panose="02020603050405020304" pitchFamily="18" charset="0"/>
              </a:rPr>
              <a:t>Fig. 4. Spectrograms and recognition results of an example.</a:t>
            </a:r>
          </a:p>
        </p:txBody>
      </p:sp>
      <p:sp>
        <p:nvSpPr>
          <p:cNvPr id="10" name="文本框 9">
            <a:extLst>
              <a:ext uri="{FF2B5EF4-FFF2-40B4-BE49-F238E27FC236}">
                <a16:creationId xmlns:a16="http://schemas.microsoft.com/office/drawing/2014/main" id="{1B99519A-5FF6-F3A0-5577-6DD6042F8C5B}"/>
              </a:ext>
            </a:extLst>
          </p:cNvPr>
          <p:cNvSpPr txBox="1"/>
          <p:nvPr/>
        </p:nvSpPr>
        <p:spPr>
          <a:xfrm>
            <a:off x="3739673" y="894891"/>
            <a:ext cx="6911911" cy="4907369"/>
          </a:xfrm>
          <a:prstGeom prst="rect">
            <a:avLst/>
          </a:prstGeom>
          <a:noFill/>
        </p:spPr>
        <p:txBody>
          <a:bodyPr wrap="square">
            <a:spAutoFit/>
          </a:bodyPr>
          <a:lstStyle/>
          <a:p>
            <a:pPr algn="just">
              <a:lnSpc>
                <a:spcPct val="125000"/>
              </a:lnSpc>
            </a:pPr>
            <a:r>
              <a:rPr lang="en-US" altLang="zh-CN" dirty="0">
                <a:latin typeface="Times New Roman" panose="02020603050405020304" pitchFamily="18" charset="0"/>
                <a:cs typeface="Times New Roman" panose="02020603050405020304" pitchFamily="18" charset="0"/>
              </a:rPr>
              <a:t>        As shown in the green boxes in Figure 4, there is a notable presence of the interference speakers’ speech in the far-field audio. However, due to the influence of the visual modality, AVTSE has the capability to filter out this interference. </a:t>
            </a:r>
          </a:p>
          <a:p>
            <a:pPr algn="just">
              <a:lnSpc>
                <a:spcPct val="125000"/>
              </a:lnSpc>
            </a:pPr>
            <a:r>
              <a:rPr lang="en-US" altLang="zh-CN" dirty="0">
                <a:latin typeface="Times New Roman" panose="02020603050405020304" pitchFamily="18" charset="0"/>
                <a:cs typeface="Times New Roman" panose="02020603050405020304" pitchFamily="18" charset="0"/>
              </a:rPr>
              <a:t>        As demonstrated in the blue boxes, the certain background noise that remains in GSS output will largely be eliminated by AVTSE, consequently correcting the back-end recognition results. </a:t>
            </a:r>
          </a:p>
          <a:p>
            <a:pPr algn="just">
              <a:lnSpc>
                <a:spcPct val="125000"/>
              </a:lnSpc>
            </a:pPr>
            <a:r>
              <a:rPr lang="en-US" altLang="zh-CN" dirty="0">
                <a:latin typeface="Times New Roman" panose="02020603050405020304" pitchFamily="18" charset="0"/>
                <a:cs typeface="Times New Roman" panose="02020603050405020304" pitchFamily="18" charset="0"/>
              </a:rPr>
              <a:t>        Nevertheless, as shown in the yellow box, our baseline system inevitably filters out some vocal components while suppressing noise, resulting in deletion errors. Therefore, there is still significant potential for improvement within the AVTSE system.</a:t>
            </a:r>
          </a:p>
          <a:p>
            <a:pPr algn="just">
              <a:lnSpc>
                <a:spcPct val="125000"/>
              </a:lnSpc>
            </a:pPr>
            <a:endParaRPr lang="en-US" altLang="zh-CN" dirty="0">
              <a:latin typeface="Times New Roman" panose="02020603050405020304" pitchFamily="18" charset="0"/>
              <a:cs typeface="Times New Roman" panose="02020603050405020304" pitchFamily="18" charset="0"/>
            </a:endParaRPr>
          </a:p>
          <a:p>
            <a:pPr algn="just">
              <a:lnSpc>
                <a:spcPct val="125000"/>
              </a:lnSpc>
            </a:pPr>
            <a:r>
              <a:rPr lang="en-US" altLang="zh-CN" dirty="0">
                <a:latin typeface="Times New Roman" panose="02020603050405020304" pitchFamily="18" charset="0"/>
                <a:cs typeface="Times New Roman" panose="02020603050405020304" pitchFamily="18" charset="0"/>
              </a:rPr>
              <a:t>         Therefore, extracting the target speaker’s speech while suppressing noise is challenging.</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410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文本框 2"/>
          <p:cNvSpPr txBox="1">
            <a:spLocks noChangeArrowheads="1"/>
          </p:cNvSpPr>
          <p:nvPr/>
        </p:nvSpPr>
        <p:spPr bwMode="auto">
          <a:xfrm>
            <a:off x="216099" y="71735"/>
            <a:ext cx="2656927" cy="63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Contents</a:t>
            </a:r>
          </a:p>
        </p:txBody>
      </p:sp>
      <p:sp>
        <p:nvSpPr>
          <p:cNvPr id="7198" name="文本框 9"/>
          <p:cNvSpPr txBox="1">
            <a:spLocks noChangeArrowheads="1"/>
          </p:cNvSpPr>
          <p:nvPr/>
        </p:nvSpPr>
        <p:spPr bwMode="auto">
          <a:xfrm>
            <a:off x="747134" y="575791"/>
            <a:ext cx="9862136" cy="6241837"/>
          </a:xfrm>
          <a:prstGeom prst="rect">
            <a:avLst/>
          </a:prstGeom>
          <a:no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1	</a:t>
            </a:r>
            <a:r>
              <a:rPr lang="en-US" altLang="zh-CN" sz="3000" b="1" dirty="0">
                <a:latin typeface="Times New Roman" panose="02020603050405020304" pitchFamily="18" charset="0"/>
                <a:cs typeface="Times New Roman" panose="02020603050405020304" pitchFamily="18" charset="0"/>
              </a:rPr>
              <a:t>Background &amp; Motivation</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2	</a:t>
            </a:r>
            <a:r>
              <a:rPr lang="en-US" altLang="zh-CN" sz="3000" b="1" dirty="0">
                <a:latin typeface="Times New Roman" panose="02020603050405020304" pitchFamily="18" charset="0"/>
                <a:ea typeface="+mn-ea"/>
                <a:cs typeface="Times New Roman" panose="02020603050405020304" pitchFamily="18" charset="0"/>
              </a:rPr>
              <a:t>Dataset &amp; Task Setting</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3	</a:t>
            </a:r>
            <a:r>
              <a:rPr lang="en-US" altLang="zh-CN" sz="3000" b="1" dirty="0">
                <a:latin typeface="Times New Roman" panose="02020603050405020304" pitchFamily="18" charset="0"/>
                <a:ea typeface="+mn-ea"/>
                <a:cs typeface="Times New Roman" panose="02020603050405020304" pitchFamily="18" charset="0"/>
              </a:rPr>
              <a:t>Baseline System</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3.1 Data Preparation</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3.2 System Architecture</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3.3 Training Process</a:t>
            </a:r>
            <a:endParaRPr lang="zh-CN" altLang="en-US" sz="3000" b="1" dirty="0">
              <a:latin typeface="Times New Roman" panose="02020603050405020304" pitchFamily="18" charset="0"/>
              <a:ea typeface="+mn-ea"/>
              <a:cs typeface="Times New Roman" panose="02020603050405020304" pitchFamily="18" charset="0"/>
            </a:endParaRP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4	</a:t>
            </a:r>
            <a:r>
              <a:rPr lang="en-US" altLang="zh-CN" sz="3000" b="1" dirty="0">
                <a:latin typeface="Times New Roman" panose="02020603050405020304" pitchFamily="18" charset="0"/>
                <a:cs typeface="Times New Roman" panose="02020603050405020304" pitchFamily="18" charset="0"/>
              </a:rPr>
              <a:t>Results &amp; Analysis</a:t>
            </a:r>
          </a:p>
          <a:p>
            <a:pPr marL="405130" indent="-405130">
              <a:lnSpc>
                <a:spcPct val="150000"/>
              </a:lnSpc>
              <a:buFont typeface="Wingdings" panose="05000000000000000000" pitchFamily="2" charset="2"/>
              <a:buChar char="l"/>
              <a:defRPr/>
            </a:pPr>
            <a:r>
              <a:rPr lang="en-US" altLang="zh-CN" sz="3000" dirty="0">
                <a:solidFill>
                  <a:srgbClr val="FF0000"/>
                </a:solidFill>
                <a:latin typeface="Times New Roman" panose="02020603050405020304" pitchFamily="18" charset="0"/>
                <a:cs typeface="Times New Roman" panose="02020603050405020304" pitchFamily="18" charset="0"/>
              </a:rPr>
              <a:t>5	</a:t>
            </a:r>
            <a:r>
              <a:rPr lang="en-US" altLang="zh-CN" sz="3000" b="1" dirty="0">
                <a:solidFill>
                  <a:srgbClr val="FF0000"/>
                </a:solidFill>
                <a:latin typeface="Times New Roman" panose="02020603050405020304" pitchFamily="18" charset="0"/>
                <a:cs typeface="Times New Roman" panose="02020603050405020304" pitchFamily="18" charset="0"/>
              </a:rPr>
              <a:t>Conclusion</a:t>
            </a:r>
          </a:p>
          <a:p>
            <a:pPr>
              <a:lnSpc>
                <a:spcPct val="150000"/>
              </a:lnSpc>
              <a:defRPr/>
            </a:pPr>
            <a:endParaRPr lang="en-US" altLang="zh-CN" sz="3000" b="1" dirty="0">
              <a:latin typeface="Times New Roman" panose="02020603050405020304" pitchFamily="18" charset="0"/>
              <a:cs typeface="Times New Roman" panose="02020603050405020304" pitchFamily="18" charset="0"/>
            </a:endParaRPr>
          </a:p>
        </p:txBody>
      </p:sp>
      <p:sp>
        <p:nvSpPr>
          <p:cNvPr id="7178" name="灯片编号占位符 5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9C830AA4-ACDF-45FC-B294-D28958907EE7}" type="slidenum">
              <a:rPr altLang="en-US" sz="1065">
                <a:solidFill>
                  <a:srgbClr val="8D8D8D"/>
                </a:solidFill>
              </a:rPr>
              <a:t>22</a:t>
            </a:fld>
            <a:endParaRPr lang="zh-CN" altLang="en-US" sz="1065">
              <a:solidFill>
                <a:srgbClr val="8D8D8D"/>
              </a:solidFill>
            </a:endParaRPr>
          </a:p>
        </p:txBody>
      </p:sp>
    </p:spTree>
    <p:extLst>
      <p:ext uri="{BB962C8B-B14F-4D97-AF65-F5344CB8AC3E}">
        <p14:creationId xmlns:p14="http://schemas.microsoft.com/office/powerpoint/2010/main" val="180878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Conclusion</a:t>
            </a:r>
          </a:p>
        </p:txBody>
      </p:sp>
      <p:sp>
        <p:nvSpPr>
          <p:cNvPr id="8" name="灯片编号占位符 55">
            <a:extLst>
              <a:ext uri="{FF2B5EF4-FFF2-40B4-BE49-F238E27FC236}">
                <a16:creationId xmlns:a16="http://schemas.microsoft.com/office/drawing/2014/main" id="{AAB25A2A-D24C-5124-F8EB-151377E9D11F}"/>
              </a:ext>
            </a:extLst>
          </p:cNvPr>
          <p:cNvSpPr>
            <a:spLocks noGrp="1" noChangeArrowheads="1"/>
          </p:cNvSpPr>
          <p:nvPr>
            <p:ph type="sldNum" sz="quarter" idx="12"/>
          </p:nvPr>
        </p:nvSpPr>
        <p:spPr bwMode="auto">
          <a:xfrm>
            <a:off x="7740968" y="6006163"/>
            <a:ext cx="2520315" cy="3450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9C830AA4-ACDF-45FC-B294-D28958907EE7}" type="slidenum">
              <a:rPr altLang="en-US" sz="1065">
                <a:solidFill>
                  <a:srgbClr val="8D8D8D"/>
                </a:solidFill>
              </a:rPr>
              <a:t>23</a:t>
            </a:fld>
            <a:endParaRPr lang="zh-CN" altLang="en-US" sz="1065" dirty="0">
              <a:solidFill>
                <a:srgbClr val="8D8D8D"/>
              </a:solidFill>
            </a:endParaRPr>
          </a:p>
        </p:txBody>
      </p:sp>
      <p:sp>
        <p:nvSpPr>
          <p:cNvPr id="2" name="文本框 1">
            <a:extLst>
              <a:ext uri="{FF2B5EF4-FFF2-40B4-BE49-F238E27FC236}">
                <a16:creationId xmlns:a16="http://schemas.microsoft.com/office/drawing/2014/main" id="{3C0933F0-E926-BD49-B80B-D487BDCC4370}"/>
              </a:ext>
            </a:extLst>
          </p:cNvPr>
          <p:cNvSpPr txBox="1"/>
          <p:nvPr/>
        </p:nvSpPr>
        <p:spPr>
          <a:xfrm>
            <a:off x="212916" y="1466852"/>
            <a:ext cx="10279762" cy="378206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In this paper, we provide a detailed description of the dataset, task setting, and baseline system for the MISP 2023 challenge, which is the first benchmark of the AVTSE task.</a:t>
            </a:r>
          </a:p>
          <a:p>
            <a:pPr algn="just">
              <a:lnSpc>
                <a:spcPct val="150000"/>
              </a:lnSpc>
            </a:pPr>
            <a:endParaRPr lang="en-US" altLang="zh-CN"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We also conducted a deep analysis of the baseline experimental results, highlighting that the AVTSE task continues to hold significant research potential in real- world scenarios. </a:t>
            </a:r>
          </a:p>
          <a:p>
            <a:pPr marL="285750" indent="-285750" algn="just">
              <a:lnSpc>
                <a:spcPct val="150000"/>
              </a:lnSpc>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In the future, we plan to explore the solutions for AVTSE systems on long recordings and incorporate the subjective listening test to further research the relationship between the real speech auditory quality and the performance of back-end tasks.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76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4D6D1F84-19A7-4BF8-91F7-DD7C90FECC88}" type="slidenum">
              <a:rPr altLang="en-US" sz="1065">
                <a:solidFill>
                  <a:srgbClr val="8D8D8D"/>
                </a:solidFill>
              </a:rPr>
              <a:t>24</a:t>
            </a:fld>
            <a:endParaRPr lang="zh-CN" altLang="en-US" sz="1065">
              <a:solidFill>
                <a:srgbClr val="8D8D8D"/>
              </a:solidFill>
            </a:endParaRPr>
          </a:p>
        </p:txBody>
      </p:sp>
      <p:sp>
        <p:nvSpPr>
          <p:cNvPr id="44043" name="文本框 9"/>
          <p:cNvSpPr txBox="1">
            <a:spLocks noChangeArrowheads="1"/>
          </p:cNvSpPr>
          <p:nvPr/>
        </p:nvSpPr>
        <p:spPr bwMode="auto">
          <a:xfrm>
            <a:off x="2896533" y="2185225"/>
            <a:ext cx="5008283" cy="63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ctr" eaLnBrk="1" hangingPunct="1">
              <a:spcBef>
                <a:spcPct val="0"/>
              </a:spcBef>
              <a:buFontTx/>
              <a:buNone/>
            </a:pPr>
            <a:r>
              <a:rPr lang="en-US" altLang="zh-CN" sz="3545" b="1" dirty="0">
                <a:solidFill>
                  <a:srgbClr val="FF0000"/>
                </a:solidFill>
                <a:latin typeface="Times New Roman" panose="02020603050405020304" pitchFamily="18" charset="0"/>
                <a:cs typeface="Times New Roman" panose="02020603050405020304" pitchFamily="18" charset="0"/>
              </a:rPr>
              <a:t>Thanks for listening!</a:t>
            </a:r>
            <a:endParaRPr lang="zh-CN" altLang="en-US" sz="3545" b="1" dirty="0">
              <a:solidFill>
                <a:srgbClr val="FF0000"/>
              </a:solidFill>
              <a:latin typeface="Times New Roman" panose="02020603050405020304" pitchFamily="18" charset="0"/>
              <a:cs typeface="Times New Roman" panose="02020603050405020304" pitchFamily="18" charset="0"/>
            </a:endParaRPr>
          </a:p>
        </p:txBody>
      </p:sp>
      <p:sp>
        <p:nvSpPr>
          <p:cNvPr id="44044" name="文本框 9"/>
          <p:cNvSpPr txBox="1">
            <a:spLocks noChangeArrowheads="1"/>
          </p:cNvSpPr>
          <p:nvPr/>
        </p:nvSpPr>
        <p:spPr bwMode="auto">
          <a:xfrm>
            <a:off x="277065" y="3269470"/>
            <a:ext cx="10247218" cy="118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ctr" eaLnBrk="1" hangingPunct="1">
              <a:spcBef>
                <a:spcPct val="0"/>
              </a:spcBef>
              <a:buFontTx/>
              <a:buNone/>
            </a:pPr>
            <a:r>
              <a:rPr lang="en-US" altLang="zh-CN" sz="3545" b="1" dirty="0">
                <a:latin typeface="Times New Roman" panose="02020603050405020304" pitchFamily="18" charset="0"/>
                <a:cs typeface="Times New Roman" panose="02020603050405020304" pitchFamily="18" charset="0"/>
              </a:rPr>
              <a:t>If you have any questions about this paper, welcome to leave a comment and I will answer them.</a:t>
            </a:r>
            <a:endParaRPr lang="zh-CN" altLang="en-US" sz="3545" b="1" dirty="0">
              <a:latin typeface="Times New Roman" panose="02020603050405020304" pitchFamily="18" charset="0"/>
              <a:cs typeface="Times New Roman" panose="02020603050405020304" pitchFamily="18" charset="0"/>
            </a:endParaRPr>
          </a:p>
        </p:txBody>
      </p:sp>
      <p:sp>
        <p:nvSpPr>
          <p:cNvPr id="6" name="文本框 2"/>
          <p:cNvSpPr txBox="1">
            <a:spLocks noChangeArrowheads="1"/>
          </p:cNvSpPr>
          <p:nvPr/>
        </p:nvSpPr>
        <p:spPr bwMode="auto">
          <a:xfrm>
            <a:off x="233467" y="71735"/>
            <a:ext cx="9928241" cy="63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sym typeface="+mn-ea"/>
              </a:rPr>
              <a:t>Q&amp;A </a:t>
            </a:r>
          </a:p>
        </p:txBody>
      </p:sp>
    </p:spTree>
    <p:extLst>
      <p:ext uri="{BB962C8B-B14F-4D97-AF65-F5344CB8AC3E}">
        <p14:creationId xmlns:p14="http://schemas.microsoft.com/office/powerpoint/2010/main" val="2895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文本框 2"/>
          <p:cNvSpPr txBox="1">
            <a:spLocks noChangeArrowheads="1"/>
          </p:cNvSpPr>
          <p:nvPr/>
        </p:nvSpPr>
        <p:spPr bwMode="auto">
          <a:xfrm>
            <a:off x="216099" y="71735"/>
            <a:ext cx="2656927" cy="63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Contents</a:t>
            </a:r>
          </a:p>
        </p:txBody>
      </p:sp>
      <p:sp>
        <p:nvSpPr>
          <p:cNvPr id="7198" name="文本框 9"/>
          <p:cNvSpPr txBox="1">
            <a:spLocks noChangeArrowheads="1"/>
          </p:cNvSpPr>
          <p:nvPr/>
        </p:nvSpPr>
        <p:spPr bwMode="auto">
          <a:xfrm>
            <a:off x="747134" y="575791"/>
            <a:ext cx="9862136" cy="6241837"/>
          </a:xfrm>
          <a:prstGeom prst="rect">
            <a:avLst/>
          </a:prstGeom>
          <a:no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405130" indent="-405130">
              <a:lnSpc>
                <a:spcPct val="150000"/>
              </a:lnSpc>
              <a:buFont typeface="Wingdings" panose="05000000000000000000" pitchFamily="2" charset="2"/>
              <a:buChar char="l"/>
              <a:defRPr/>
            </a:pPr>
            <a:r>
              <a:rPr lang="en-US" altLang="zh-CN" sz="3000" dirty="0">
                <a:solidFill>
                  <a:srgbClr val="FF0000"/>
                </a:solidFill>
                <a:latin typeface="Times New Roman" panose="02020603050405020304" pitchFamily="18" charset="0"/>
                <a:cs typeface="Times New Roman" panose="02020603050405020304" pitchFamily="18" charset="0"/>
              </a:rPr>
              <a:t>1	</a:t>
            </a:r>
            <a:r>
              <a:rPr lang="en-US" altLang="zh-CN" sz="3000" b="1" dirty="0">
                <a:solidFill>
                  <a:srgbClr val="FF0000"/>
                </a:solidFill>
                <a:latin typeface="Times New Roman" panose="02020603050405020304" pitchFamily="18" charset="0"/>
                <a:cs typeface="Times New Roman" panose="02020603050405020304" pitchFamily="18" charset="0"/>
              </a:rPr>
              <a:t>Background &amp; Motivation</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2	</a:t>
            </a:r>
            <a:r>
              <a:rPr lang="en-US" altLang="zh-CN" sz="3000" b="1" dirty="0">
                <a:latin typeface="Times New Roman" panose="02020603050405020304" pitchFamily="18" charset="0"/>
                <a:ea typeface="+mn-ea"/>
                <a:cs typeface="Times New Roman" panose="02020603050405020304" pitchFamily="18" charset="0"/>
              </a:rPr>
              <a:t>Dataset &amp; Task Setting</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3	</a:t>
            </a:r>
            <a:r>
              <a:rPr lang="en-US" altLang="zh-CN" sz="3000" b="1" dirty="0">
                <a:latin typeface="Times New Roman" panose="02020603050405020304" pitchFamily="18" charset="0"/>
                <a:ea typeface="+mn-ea"/>
                <a:cs typeface="Times New Roman" panose="02020603050405020304" pitchFamily="18" charset="0"/>
              </a:rPr>
              <a:t>Baseline System</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3.1 Data Preparation</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3.2 System Architecture</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3.3 Training Process</a:t>
            </a:r>
            <a:endParaRPr lang="zh-CN" altLang="en-US" sz="3000" b="1" dirty="0">
              <a:latin typeface="Times New Roman" panose="02020603050405020304" pitchFamily="18" charset="0"/>
              <a:ea typeface="+mn-ea"/>
              <a:cs typeface="Times New Roman" panose="02020603050405020304" pitchFamily="18" charset="0"/>
            </a:endParaRP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4	</a:t>
            </a:r>
            <a:r>
              <a:rPr lang="en-US" altLang="zh-CN" sz="3000" b="1" dirty="0">
                <a:latin typeface="Times New Roman" panose="02020603050405020304" pitchFamily="18" charset="0"/>
                <a:cs typeface="Times New Roman" panose="02020603050405020304" pitchFamily="18" charset="0"/>
              </a:rPr>
              <a:t>Results &amp; Analysis</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5	</a:t>
            </a:r>
            <a:r>
              <a:rPr lang="en-US" altLang="zh-CN" sz="3000" b="1" dirty="0">
                <a:latin typeface="Times New Roman" panose="02020603050405020304" pitchFamily="18" charset="0"/>
                <a:cs typeface="Times New Roman" panose="02020603050405020304" pitchFamily="18" charset="0"/>
              </a:rPr>
              <a:t>Conclusion</a:t>
            </a:r>
          </a:p>
          <a:p>
            <a:pPr>
              <a:lnSpc>
                <a:spcPct val="150000"/>
              </a:lnSpc>
              <a:defRPr/>
            </a:pPr>
            <a:endParaRPr lang="en-US" altLang="zh-CN" sz="3000" b="1" dirty="0">
              <a:latin typeface="Times New Roman" panose="02020603050405020304" pitchFamily="18" charset="0"/>
              <a:cs typeface="Times New Roman" panose="02020603050405020304" pitchFamily="18" charset="0"/>
            </a:endParaRPr>
          </a:p>
        </p:txBody>
      </p:sp>
      <p:sp>
        <p:nvSpPr>
          <p:cNvPr id="7178" name="灯片编号占位符 5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9C830AA4-ACDF-45FC-B294-D28958907EE7}" type="slidenum">
              <a:rPr altLang="en-US" sz="1065">
                <a:solidFill>
                  <a:srgbClr val="8D8D8D"/>
                </a:solidFill>
              </a:rPr>
              <a:t>3</a:t>
            </a:fld>
            <a:endParaRPr lang="zh-CN" altLang="en-US" sz="1065">
              <a:solidFill>
                <a:srgbClr val="8D8D8D"/>
              </a:solidFill>
            </a:endParaRPr>
          </a:p>
        </p:txBody>
      </p:sp>
    </p:spTree>
    <p:extLst>
      <p:ext uri="{BB962C8B-B14F-4D97-AF65-F5344CB8AC3E}">
        <p14:creationId xmlns:p14="http://schemas.microsoft.com/office/powerpoint/2010/main" val="385986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EE7D301E-3B09-4DA2-B370-C74463A9EEAE}" type="slidenum">
              <a:rPr altLang="en-US" sz="1065">
                <a:solidFill>
                  <a:srgbClr val="8D8D8D"/>
                </a:solidFill>
              </a:rPr>
              <a:t>4</a:t>
            </a:fld>
            <a:endParaRPr lang="zh-CN" altLang="en-US" sz="1065">
              <a:solidFill>
                <a:srgbClr val="8D8D8D"/>
              </a:solidFill>
            </a:endParaRPr>
          </a:p>
        </p:txBody>
      </p:sp>
      <p:sp>
        <p:nvSpPr>
          <p:cNvPr id="42" name="标题 1"/>
          <p:cNvSpPr txBox="1">
            <a:spLocks noChangeArrowheads="1"/>
          </p:cNvSpPr>
          <p:nvPr/>
        </p:nvSpPr>
        <p:spPr bwMode="auto">
          <a:xfrm>
            <a:off x="-522456" y="2932386"/>
            <a:ext cx="11181332" cy="1631216"/>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marL="657860" lvl="1" indent="0" algn="just">
              <a:lnSpc>
                <a:spcPct val="125000"/>
              </a:lnSpc>
              <a:spcBef>
                <a:spcPct val="0"/>
              </a:spcBef>
              <a:buNone/>
              <a:defRPr/>
            </a:pPr>
            <a:r>
              <a:rPr lang="en-US" altLang="zh-CN" sz="2000" dirty="0">
                <a:latin typeface="Times New Roman" panose="02020603050405020304" pitchFamily="18" charset="0"/>
                <a:cs typeface="Times New Roman" panose="02020603050405020304" pitchFamily="18" charset="0"/>
              </a:rPr>
              <a:t>      Recently, an increasing number of researches focus on AVTSE task. However, no publicly available benchmark exists. </a:t>
            </a:r>
          </a:p>
          <a:p>
            <a:pPr marL="657860" lvl="1" indent="0" algn="just">
              <a:lnSpc>
                <a:spcPct val="125000"/>
              </a:lnSpc>
              <a:spcBef>
                <a:spcPct val="0"/>
              </a:spcBef>
              <a:buNone/>
              <a:defRPr/>
            </a:pPr>
            <a:endParaRPr lang="en-US" altLang="zh-CN" sz="2000" dirty="0">
              <a:latin typeface="Times New Roman" panose="02020603050405020304" pitchFamily="18" charset="0"/>
              <a:cs typeface="Times New Roman" panose="02020603050405020304" pitchFamily="18" charset="0"/>
            </a:endParaRPr>
          </a:p>
          <a:p>
            <a:pPr marL="657860" lvl="1" indent="0" algn="just">
              <a:lnSpc>
                <a:spcPct val="125000"/>
              </a:lnSpc>
              <a:spcBef>
                <a:spcPct val="0"/>
              </a:spcBef>
              <a:buNone/>
              <a:defRPr/>
            </a:pPr>
            <a:r>
              <a:rPr lang="en-US" altLang="zh-CN" sz="2000" dirty="0">
                <a:latin typeface="Times New Roman" panose="02020603050405020304" pitchFamily="18" charset="0"/>
                <a:cs typeface="Times New Roman" panose="02020603050405020304" pitchFamily="18" charset="0"/>
              </a:rPr>
              <a:t>      To fill this gap, the </a:t>
            </a:r>
            <a:r>
              <a:rPr lang="en-US" altLang="zh-CN" sz="2000" dirty="0">
                <a:solidFill>
                  <a:srgbClr val="FF0000"/>
                </a:solidFill>
                <a:latin typeface="Times New Roman" panose="02020603050405020304" pitchFamily="18" charset="0"/>
                <a:cs typeface="Times New Roman" panose="02020603050405020304" pitchFamily="18" charset="0"/>
              </a:rPr>
              <a:t>Multi-modal Information based Speech Processing (MISP) 2023 challenge</a:t>
            </a:r>
            <a:r>
              <a:rPr lang="en-US" altLang="zh-CN" sz="2000" dirty="0">
                <a:latin typeface="Times New Roman" panose="02020603050405020304" pitchFamily="18" charset="0"/>
                <a:cs typeface="Times New Roman" panose="02020603050405020304" pitchFamily="18" charset="0"/>
              </a:rPr>
              <a:t> focuses on the AVTSE task.</a:t>
            </a:r>
          </a:p>
          <a:p>
            <a:pPr marL="657860" lvl="1" indent="0" algn="just">
              <a:lnSpc>
                <a:spcPct val="150000"/>
              </a:lnSpc>
              <a:spcBef>
                <a:spcPct val="0"/>
              </a:spcBef>
              <a:buNone/>
              <a:defRPr/>
            </a:pPr>
            <a:endParaRPr lang="en-US" altLang="zh-CN" sz="2000" dirty="0">
              <a:latin typeface="Times New Roman" panose="02020603050405020304" pitchFamily="18" charset="0"/>
              <a:cs typeface="Times New Roman" panose="02020603050405020304" pitchFamily="18" charset="0"/>
            </a:endParaRPr>
          </a:p>
        </p:txBody>
      </p:sp>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Background &amp; Motivation</a:t>
            </a:r>
          </a:p>
        </p:txBody>
      </p:sp>
      <p:sp>
        <p:nvSpPr>
          <p:cNvPr id="3" name="文本框 2">
            <a:extLst>
              <a:ext uri="{FF2B5EF4-FFF2-40B4-BE49-F238E27FC236}">
                <a16:creationId xmlns:a16="http://schemas.microsoft.com/office/drawing/2014/main" id="{6F8E0F62-3E5E-1B11-6019-628F7B1DF25F}"/>
              </a:ext>
            </a:extLst>
          </p:cNvPr>
          <p:cNvSpPr txBox="1"/>
          <p:nvPr/>
        </p:nvSpPr>
        <p:spPr>
          <a:xfrm>
            <a:off x="128709" y="1408156"/>
            <a:ext cx="10553353" cy="825675"/>
          </a:xfrm>
          <a:prstGeom prst="rect">
            <a:avLst/>
          </a:prstGeom>
          <a:noFill/>
        </p:spPr>
        <p:txBody>
          <a:bodyPr wrap="square">
            <a:spAutoFit/>
          </a:bodyPr>
          <a:lstStyle/>
          <a:p>
            <a:pPr algn="just">
              <a:lnSpc>
                <a:spcPct val="125000"/>
              </a:lnSpc>
            </a:pPr>
            <a:r>
              <a:rPr lang="en-US" altLang="zh-CN" sz="2000"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altLang="zh-CN" sz="2000" b="0" i="0" dirty="0">
                <a:solidFill>
                  <a:srgbClr val="FF0000"/>
                </a:solidFill>
                <a:effectLst/>
                <a:highlight>
                  <a:srgbClr val="FFFFFF"/>
                </a:highlight>
                <a:latin typeface="Times New Roman" panose="02020603050405020304" pitchFamily="18" charset="0"/>
                <a:cs typeface="Times New Roman" panose="02020603050405020304" pitchFamily="18" charset="0"/>
              </a:rPr>
              <a:t>A</a:t>
            </a:r>
            <a:r>
              <a:rPr lang="en-US" altLang="zh-CN" sz="2000" dirty="0">
                <a:solidFill>
                  <a:srgbClr val="FF0000"/>
                </a:solidFill>
                <a:highlight>
                  <a:srgbClr val="FFFFFF"/>
                </a:highlight>
                <a:latin typeface="Times New Roman" panose="02020603050405020304" pitchFamily="18" charset="0"/>
                <a:cs typeface="Times New Roman" panose="02020603050405020304" pitchFamily="18" charset="0"/>
              </a:rPr>
              <a:t>udio-visual </a:t>
            </a:r>
            <a:r>
              <a:rPr lang="en-US" altLang="zh-CN" sz="2000" b="0" i="0" dirty="0">
                <a:solidFill>
                  <a:srgbClr val="FF0000"/>
                </a:solidFill>
                <a:effectLst/>
                <a:highlight>
                  <a:srgbClr val="FFFFFF"/>
                </a:highlight>
                <a:latin typeface="Times New Roman" panose="02020603050405020304" pitchFamily="18" charset="0"/>
                <a:cs typeface="Times New Roman" panose="02020603050405020304" pitchFamily="18" charset="0"/>
              </a:rPr>
              <a:t>Target Speaker Extraction (AVTSE) </a:t>
            </a:r>
            <a:r>
              <a:rPr lang="en-US" altLang="zh-CN"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refers to the estimation of the target speaker's speech from a mixed audio stream using both audio and visual cues.</a:t>
            </a:r>
            <a:endParaRPr lang="zh-CN" alt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EE7D301E-3B09-4DA2-B370-C74463A9EEAE}" type="slidenum">
              <a:rPr altLang="en-US" sz="1065">
                <a:solidFill>
                  <a:srgbClr val="8D8D8D"/>
                </a:solidFill>
              </a:rPr>
              <a:t>5</a:t>
            </a:fld>
            <a:endParaRPr lang="zh-CN" altLang="en-US" sz="1065">
              <a:solidFill>
                <a:srgbClr val="8D8D8D"/>
              </a:solidFill>
            </a:endParaRPr>
          </a:p>
        </p:txBody>
      </p:sp>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Background &amp; Motivation</a:t>
            </a:r>
          </a:p>
        </p:txBody>
      </p:sp>
      <p:sp>
        <p:nvSpPr>
          <p:cNvPr id="3" name="文本框 2">
            <a:extLst>
              <a:ext uri="{FF2B5EF4-FFF2-40B4-BE49-F238E27FC236}">
                <a16:creationId xmlns:a16="http://schemas.microsoft.com/office/drawing/2014/main" id="{6F8E0F62-3E5E-1B11-6019-628F7B1DF25F}"/>
              </a:ext>
            </a:extLst>
          </p:cNvPr>
          <p:cNvSpPr txBox="1"/>
          <p:nvPr/>
        </p:nvSpPr>
        <p:spPr>
          <a:xfrm>
            <a:off x="233481" y="1367879"/>
            <a:ext cx="9884263" cy="3133999"/>
          </a:xfrm>
          <a:prstGeom prst="rect">
            <a:avLst/>
          </a:prstGeom>
          <a:noFill/>
        </p:spPr>
        <p:txBody>
          <a:bodyPr wrap="square">
            <a:spAutoFit/>
          </a:bodyPr>
          <a:lstStyle/>
          <a:p>
            <a:pPr algn="just">
              <a:lnSpc>
                <a:spcPct val="125000"/>
              </a:lnSpc>
            </a:pPr>
            <a:r>
              <a:rPr lang="en-US" altLang="zh-CN" sz="2000" dirty="0">
                <a:latin typeface="Times New Roman" panose="02020603050405020304" pitchFamily="18" charset="0"/>
                <a:cs typeface="Times New Roman" panose="02020603050405020304" pitchFamily="18" charset="0"/>
              </a:rPr>
              <a:t>      Expanding the scope to front-end speech processing technology, there are already several relevant challenges within the field of speech enhancement. </a:t>
            </a:r>
          </a:p>
          <a:p>
            <a:pPr algn="just">
              <a:lnSpc>
                <a:spcPct val="125000"/>
              </a:lnSpc>
            </a:pPr>
            <a:endParaRPr lang="en-US" altLang="zh-CN" sz="2000" dirty="0">
              <a:latin typeface="Times New Roman" panose="02020603050405020304" pitchFamily="18" charset="0"/>
              <a:cs typeface="Times New Roman" panose="02020603050405020304" pitchFamily="18" charset="0"/>
            </a:endParaRPr>
          </a:p>
          <a:p>
            <a:pPr algn="just">
              <a:lnSpc>
                <a:spcPct val="125000"/>
              </a:lnSpc>
            </a:pPr>
            <a:r>
              <a:rPr lang="en-US" altLang="zh-CN" sz="2000" dirty="0">
                <a:latin typeface="Times New Roman" panose="02020603050405020304" pitchFamily="18" charset="0"/>
                <a:cs typeface="Times New Roman" panose="02020603050405020304" pitchFamily="18" charset="0"/>
              </a:rPr>
              <a:t>      The MISP2023 challenge differs from previous speech enhancement challenge in </a:t>
            </a:r>
            <a:r>
              <a:rPr lang="en-US" altLang="zh-CN" sz="2000" dirty="0">
                <a:solidFill>
                  <a:srgbClr val="FF0000"/>
                </a:solidFill>
                <a:latin typeface="Times New Roman" panose="02020603050405020304" pitchFamily="18" charset="0"/>
                <a:cs typeface="Times New Roman" panose="02020603050405020304" pitchFamily="18" charset="0"/>
              </a:rPr>
              <a:t>two</a:t>
            </a:r>
            <a:r>
              <a:rPr lang="en-US" altLang="zh-CN" sz="2000" dirty="0">
                <a:latin typeface="Times New Roman" panose="02020603050405020304" pitchFamily="18" charset="0"/>
                <a:cs typeface="Times New Roman" panose="02020603050405020304" pitchFamily="18" charset="0"/>
              </a:rPr>
              <a:t> significant aspects.</a:t>
            </a:r>
          </a:p>
          <a:p>
            <a:pPr algn="just">
              <a:lnSpc>
                <a:spcPct val="125000"/>
              </a:lnSpc>
            </a:pPr>
            <a:endParaRPr lang="en-US" altLang="zh-CN" sz="2000" dirty="0">
              <a:latin typeface="Times New Roman" panose="02020603050405020304" pitchFamily="18" charset="0"/>
              <a:cs typeface="Times New Roman" panose="02020603050405020304" pitchFamily="18" charset="0"/>
            </a:endParaRPr>
          </a:p>
          <a:p>
            <a:pPr marL="342900" indent="-342900" algn="just">
              <a:lnSpc>
                <a:spcPct val="125000"/>
              </a:lnSpc>
              <a:buFont typeface="Arial" panose="020B0604020202020204" pitchFamily="34" charset="0"/>
              <a:buChar char="•"/>
            </a:pPr>
            <a:r>
              <a:rPr lang="en-US" altLang="zh-CN"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The performance of the system in </a:t>
            </a:r>
            <a:r>
              <a:rPr lang="en-US" altLang="zh-CN" sz="2000" b="0" i="0" dirty="0">
                <a:solidFill>
                  <a:srgbClr val="FF0000"/>
                </a:solidFill>
                <a:effectLst/>
                <a:highlight>
                  <a:srgbClr val="FFFFFF"/>
                </a:highlight>
                <a:latin typeface="Times New Roman" panose="02020603050405020304" pitchFamily="18" charset="0"/>
                <a:cs typeface="Times New Roman" panose="02020603050405020304" pitchFamily="18" charset="0"/>
              </a:rPr>
              <a:t>real-world scenarios</a:t>
            </a:r>
            <a:r>
              <a:rPr lang="en-US" altLang="zh-CN"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342900" indent="-342900" algn="just">
              <a:lnSpc>
                <a:spcPct val="125000"/>
              </a:lnSpc>
              <a:buFont typeface="Arial" panose="020B0604020202020204" pitchFamily="34" charset="0"/>
              <a:buChar char="•"/>
            </a:pPr>
            <a:r>
              <a:rPr lang="en-US" altLang="zh-CN"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The impact of the system on </a:t>
            </a:r>
            <a:r>
              <a:rPr lang="en-US" altLang="zh-CN" sz="2000" b="0" i="0" dirty="0">
                <a:solidFill>
                  <a:srgbClr val="FF0000"/>
                </a:solidFill>
                <a:effectLst/>
                <a:highlight>
                  <a:srgbClr val="FFFFFF"/>
                </a:highlight>
                <a:latin typeface="Times New Roman" panose="02020603050405020304" pitchFamily="18" charset="0"/>
                <a:cs typeface="Times New Roman" panose="02020603050405020304" pitchFamily="18" charset="0"/>
              </a:rPr>
              <a:t>back-end speech recognition</a:t>
            </a:r>
            <a:r>
              <a:rPr lang="en-US" altLang="zh-CN" sz="20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10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EE7D301E-3B09-4DA2-B370-C74463A9EEAE}" type="slidenum">
              <a:rPr altLang="en-US" sz="1065">
                <a:solidFill>
                  <a:srgbClr val="8D8D8D"/>
                </a:solidFill>
              </a:rPr>
              <a:t>6</a:t>
            </a:fld>
            <a:endParaRPr lang="zh-CN" altLang="en-US" sz="1065">
              <a:solidFill>
                <a:srgbClr val="8D8D8D"/>
              </a:solidFill>
            </a:endParaRPr>
          </a:p>
        </p:txBody>
      </p:sp>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Background &amp; Motivation</a:t>
            </a:r>
          </a:p>
        </p:txBody>
      </p:sp>
      <p:sp>
        <p:nvSpPr>
          <p:cNvPr id="3" name="文本框 2">
            <a:extLst>
              <a:ext uri="{FF2B5EF4-FFF2-40B4-BE49-F238E27FC236}">
                <a16:creationId xmlns:a16="http://schemas.microsoft.com/office/drawing/2014/main" id="{6F8E0F62-3E5E-1B11-6019-628F7B1DF25F}"/>
              </a:ext>
            </a:extLst>
          </p:cNvPr>
          <p:cNvSpPr txBox="1"/>
          <p:nvPr/>
        </p:nvSpPr>
        <p:spPr>
          <a:xfrm>
            <a:off x="269673" y="1655911"/>
            <a:ext cx="10262003" cy="2749279"/>
          </a:xfrm>
          <a:prstGeom prst="rect">
            <a:avLst/>
          </a:prstGeom>
          <a:noFill/>
        </p:spPr>
        <p:txBody>
          <a:bodyPr wrap="square">
            <a:spAutoFit/>
          </a:bodyPr>
          <a:lstStyle/>
          <a:p>
            <a:pPr algn="just">
              <a:lnSpc>
                <a:spcPct val="125000"/>
              </a:lnSpc>
            </a:pPr>
            <a:r>
              <a:rPr lang="en-US" altLang="zh-CN" sz="2000" dirty="0">
                <a:latin typeface="Times New Roman" panose="02020603050405020304" pitchFamily="18" charset="0"/>
                <a:cs typeface="Times New Roman" panose="02020603050405020304" pitchFamily="18" charset="0"/>
              </a:rPr>
              <a:t>      In the previous MISP challenges, we released a large distant </a:t>
            </a:r>
            <a:r>
              <a:rPr lang="en-US" altLang="zh-CN" sz="2000" dirty="0">
                <a:solidFill>
                  <a:srgbClr val="FF0000"/>
                </a:solidFill>
                <a:latin typeface="Times New Roman" panose="02020603050405020304" pitchFamily="18" charset="0"/>
                <a:cs typeface="Times New Roman" panose="02020603050405020304" pitchFamily="18" charset="0"/>
              </a:rPr>
              <a:t>multi-microphone conversational Chinese audio-visual corpus</a:t>
            </a:r>
            <a:r>
              <a:rPr lang="en-US" altLang="zh-CN" sz="2000" dirty="0">
                <a:latin typeface="Times New Roman" panose="02020603050405020304" pitchFamily="18" charset="0"/>
                <a:cs typeface="Times New Roman" panose="02020603050405020304" pitchFamily="18" charset="0"/>
              </a:rPr>
              <a:t> that focuses on real </a:t>
            </a:r>
            <a:r>
              <a:rPr lang="en-US" altLang="zh-CN" sz="2000" dirty="0">
                <a:solidFill>
                  <a:srgbClr val="FF0000"/>
                </a:solidFill>
                <a:latin typeface="Times New Roman" panose="02020603050405020304" pitchFamily="18" charset="0"/>
                <a:cs typeface="Times New Roman" panose="02020603050405020304" pitchFamily="18" charset="0"/>
              </a:rPr>
              <a:t>home-TV scenarios</a:t>
            </a:r>
            <a:r>
              <a:rPr lang="en-US" altLang="zh-CN" sz="2000" dirty="0">
                <a:latin typeface="Times New Roman" panose="02020603050405020304" pitchFamily="18" charset="0"/>
                <a:cs typeface="Times New Roman" panose="02020603050405020304" pitchFamily="18" charset="0"/>
              </a:rPr>
              <a:t>, where 2-6 speakers freely converse without specific topics.</a:t>
            </a:r>
          </a:p>
          <a:p>
            <a:pPr algn="just">
              <a:lnSpc>
                <a:spcPct val="125000"/>
              </a:lnSpc>
            </a:pPr>
            <a:endParaRPr lang="en-US" altLang="zh-CN" sz="2000" dirty="0">
              <a:latin typeface="Times New Roman" panose="02020603050405020304" pitchFamily="18" charset="0"/>
              <a:cs typeface="Times New Roman" panose="02020603050405020304" pitchFamily="18" charset="0"/>
            </a:endParaRPr>
          </a:p>
          <a:p>
            <a:pPr algn="just">
              <a:lnSpc>
                <a:spcPct val="125000"/>
              </a:lnSpc>
            </a:pPr>
            <a:r>
              <a:rPr lang="en-US" altLang="zh-CN" sz="2000" dirty="0">
                <a:latin typeface="Times New Roman" panose="02020603050405020304" pitchFamily="18" charset="0"/>
                <a:cs typeface="Times New Roman" panose="02020603050405020304" pitchFamily="18" charset="0"/>
              </a:rPr>
              <a:t>      Building upon the above analysis, the MISP 2023 challenge aims to improve the accuracy of the back-end ASR system through the AVTSE system in real-world scenarios using the MISP corpus. More details can be found on the website</a:t>
            </a:r>
            <a:r>
              <a:rPr lang="en-US" altLang="zh-CN" sz="2000" baseline="30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a:t>
            </a:r>
          </a:p>
        </p:txBody>
      </p:sp>
      <p:sp>
        <p:nvSpPr>
          <p:cNvPr id="2" name="文本框 1">
            <a:extLst>
              <a:ext uri="{FF2B5EF4-FFF2-40B4-BE49-F238E27FC236}">
                <a16:creationId xmlns:a16="http://schemas.microsoft.com/office/drawing/2014/main" id="{A383BB4A-FB8F-94E6-C476-A5407EC095C1}"/>
              </a:ext>
            </a:extLst>
          </p:cNvPr>
          <p:cNvSpPr txBox="1"/>
          <p:nvPr/>
        </p:nvSpPr>
        <p:spPr>
          <a:xfrm>
            <a:off x="107224" y="6110843"/>
            <a:ext cx="5221443" cy="369332"/>
          </a:xfrm>
          <a:prstGeom prst="rect">
            <a:avLst/>
          </a:prstGeom>
          <a:noFill/>
        </p:spPr>
        <p:txBody>
          <a:bodyPr wrap="square" rtlCol="0">
            <a:spAutoFit/>
          </a:bodyPr>
          <a:lstStyle/>
          <a:p>
            <a:r>
              <a:rPr lang="en-US" altLang="zh-CN" baseline="30000" dirty="0"/>
              <a:t>1</a:t>
            </a:r>
            <a:r>
              <a:rPr lang="en-US" altLang="zh-CN" dirty="0"/>
              <a:t>https://mispchallenge.github.io/mispchallenge2023</a:t>
            </a:r>
            <a:endParaRPr lang="zh-CN" altLang="en-US" dirty="0"/>
          </a:p>
        </p:txBody>
      </p:sp>
    </p:spTree>
    <p:extLst>
      <p:ext uri="{BB962C8B-B14F-4D97-AF65-F5344CB8AC3E}">
        <p14:creationId xmlns:p14="http://schemas.microsoft.com/office/powerpoint/2010/main" val="170982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文本框 2"/>
          <p:cNvSpPr txBox="1">
            <a:spLocks noChangeArrowheads="1"/>
          </p:cNvSpPr>
          <p:nvPr/>
        </p:nvSpPr>
        <p:spPr bwMode="auto">
          <a:xfrm>
            <a:off x="216099" y="71735"/>
            <a:ext cx="2656927" cy="63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Contents</a:t>
            </a:r>
          </a:p>
        </p:txBody>
      </p:sp>
      <p:sp>
        <p:nvSpPr>
          <p:cNvPr id="7198" name="文本框 9"/>
          <p:cNvSpPr txBox="1">
            <a:spLocks noChangeArrowheads="1"/>
          </p:cNvSpPr>
          <p:nvPr/>
        </p:nvSpPr>
        <p:spPr bwMode="auto">
          <a:xfrm>
            <a:off x="747134" y="575791"/>
            <a:ext cx="9862136" cy="6241837"/>
          </a:xfrm>
          <a:prstGeom prst="rect">
            <a:avLst/>
          </a:prstGeom>
          <a:noFill/>
          <a:ln>
            <a:noFill/>
          </a:ln>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1	</a:t>
            </a:r>
            <a:r>
              <a:rPr lang="en-US" altLang="zh-CN" sz="3000" b="1" dirty="0">
                <a:latin typeface="Times New Roman" panose="02020603050405020304" pitchFamily="18" charset="0"/>
                <a:cs typeface="Times New Roman" panose="02020603050405020304" pitchFamily="18" charset="0"/>
              </a:rPr>
              <a:t>Background &amp; Motivation</a:t>
            </a:r>
          </a:p>
          <a:p>
            <a:pPr marL="405130" indent="-405130">
              <a:lnSpc>
                <a:spcPct val="150000"/>
              </a:lnSpc>
              <a:buFont typeface="Wingdings" panose="05000000000000000000" pitchFamily="2" charset="2"/>
              <a:buChar char="l"/>
              <a:defRPr/>
            </a:pPr>
            <a:r>
              <a:rPr lang="en-US" altLang="zh-CN" sz="3000" dirty="0">
                <a:solidFill>
                  <a:srgbClr val="FF0000"/>
                </a:solidFill>
                <a:latin typeface="Times New Roman" panose="02020603050405020304" pitchFamily="18" charset="0"/>
                <a:cs typeface="Times New Roman" panose="02020603050405020304" pitchFamily="18" charset="0"/>
              </a:rPr>
              <a:t>2	</a:t>
            </a:r>
            <a:r>
              <a:rPr lang="en-US" altLang="zh-CN" sz="3000" b="1" dirty="0">
                <a:solidFill>
                  <a:srgbClr val="FF0000"/>
                </a:solidFill>
                <a:latin typeface="Times New Roman" panose="02020603050405020304" pitchFamily="18" charset="0"/>
                <a:ea typeface="+mn-ea"/>
                <a:cs typeface="Times New Roman" panose="02020603050405020304" pitchFamily="18" charset="0"/>
              </a:rPr>
              <a:t>Dataset &amp; Task Setting</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3	</a:t>
            </a:r>
            <a:r>
              <a:rPr lang="en-US" altLang="zh-CN" sz="3000" b="1" dirty="0">
                <a:latin typeface="Times New Roman" panose="02020603050405020304" pitchFamily="18" charset="0"/>
                <a:ea typeface="+mn-ea"/>
                <a:cs typeface="Times New Roman" panose="02020603050405020304" pitchFamily="18" charset="0"/>
              </a:rPr>
              <a:t>Baseline System</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3.1 Data Preparation</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3.2 System Architecture</a:t>
            </a:r>
          </a:p>
          <a:p>
            <a:pPr marL="1148080" lvl="1" indent="-405130">
              <a:lnSpc>
                <a:spcPct val="150000"/>
              </a:lnSpc>
              <a:buFont typeface="Wingdings" panose="05000000000000000000" pitchFamily="2" charset="2"/>
              <a:buChar char="l"/>
              <a:defRPr/>
            </a:pPr>
            <a:r>
              <a:rPr lang="en-US" altLang="zh-CN" sz="3000" b="1" dirty="0">
                <a:latin typeface="Times New Roman" panose="02020603050405020304" pitchFamily="18" charset="0"/>
                <a:ea typeface="+mn-ea"/>
                <a:cs typeface="Times New Roman" panose="02020603050405020304" pitchFamily="18" charset="0"/>
              </a:rPr>
              <a:t>3.3 Training Process</a:t>
            </a:r>
            <a:endParaRPr lang="zh-CN" altLang="en-US" sz="3000" b="1" dirty="0">
              <a:latin typeface="Times New Roman" panose="02020603050405020304" pitchFamily="18" charset="0"/>
              <a:ea typeface="+mn-ea"/>
              <a:cs typeface="Times New Roman" panose="02020603050405020304" pitchFamily="18" charset="0"/>
            </a:endParaRP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4	</a:t>
            </a:r>
            <a:r>
              <a:rPr lang="en-US" altLang="zh-CN" sz="3000" b="1" dirty="0">
                <a:latin typeface="Times New Roman" panose="02020603050405020304" pitchFamily="18" charset="0"/>
                <a:cs typeface="Times New Roman" panose="02020603050405020304" pitchFamily="18" charset="0"/>
              </a:rPr>
              <a:t>Results &amp; Analysis</a:t>
            </a:r>
          </a:p>
          <a:p>
            <a:pPr marL="405130" indent="-405130">
              <a:lnSpc>
                <a:spcPct val="150000"/>
              </a:lnSpc>
              <a:buFont typeface="Wingdings" panose="05000000000000000000" pitchFamily="2" charset="2"/>
              <a:buChar char="l"/>
              <a:defRPr/>
            </a:pPr>
            <a:r>
              <a:rPr lang="en-US" altLang="zh-CN" sz="3000" dirty="0">
                <a:latin typeface="Times New Roman" panose="02020603050405020304" pitchFamily="18" charset="0"/>
                <a:cs typeface="Times New Roman" panose="02020603050405020304" pitchFamily="18" charset="0"/>
              </a:rPr>
              <a:t>5	</a:t>
            </a:r>
            <a:r>
              <a:rPr lang="en-US" altLang="zh-CN" sz="3000" b="1" dirty="0">
                <a:latin typeface="Times New Roman" panose="02020603050405020304" pitchFamily="18" charset="0"/>
                <a:cs typeface="Times New Roman" panose="02020603050405020304" pitchFamily="18" charset="0"/>
              </a:rPr>
              <a:t>Conclusion</a:t>
            </a:r>
          </a:p>
          <a:p>
            <a:pPr>
              <a:lnSpc>
                <a:spcPct val="150000"/>
              </a:lnSpc>
              <a:defRPr/>
            </a:pPr>
            <a:endParaRPr lang="en-US" altLang="zh-CN" sz="3000" b="1" dirty="0">
              <a:latin typeface="Times New Roman" panose="02020603050405020304" pitchFamily="18" charset="0"/>
              <a:cs typeface="Times New Roman" panose="02020603050405020304" pitchFamily="18" charset="0"/>
            </a:endParaRPr>
          </a:p>
        </p:txBody>
      </p:sp>
      <p:sp>
        <p:nvSpPr>
          <p:cNvPr id="7178" name="灯片编号占位符 5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9C830AA4-ACDF-45FC-B294-D28958907EE7}" type="slidenum">
              <a:rPr altLang="en-US" sz="1065">
                <a:solidFill>
                  <a:srgbClr val="8D8D8D"/>
                </a:solidFill>
              </a:rPr>
              <a:t>7</a:t>
            </a:fld>
            <a:endParaRPr lang="zh-CN" altLang="en-US" sz="1065">
              <a:solidFill>
                <a:srgbClr val="8D8D8D"/>
              </a:solidFill>
            </a:endParaRPr>
          </a:p>
        </p:txBody>
      </p:sp>
    </p:spTree>
    <p:extLst>
      <p:ext uri="{BB962C8B-B14F-4D97-AF65-F5344CB8AC3E}">
        <p14:creationId xmlns:p14="http://schemas.microsoft.com/office/powerpoint/2010/main" val="417354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EE7D301E-3B09-4DA2-B370-C74463A9EEAE}" type="slidenum">
              <a:rPr altLang="en-US" sz="1065">
                <a:solidFill>
                  <a:srgbClr val="8D8D8D"/>
                </a:solidFill>
              </a:rPr>
              <a:t>8</a:t>
            </a:fld>
            <a:endParaRPr lang="zh-CN" altLang="en-US" sz="1065">
              <a:solidFill>
                <a:srgbClr val="8D8D8D"/>
              </a:solidFill>
            </a:endParaRPr>
          </a:p>
        </p:txBody>
      </p:sp>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Dataset &amp; Task Setting</a:t>
            </a:r>
          </a:p>
        </p:txBody>
      </p:sp>
      <p:sp>
        <p:nvSpPr>
          <p:cNvPr id="4" name="文本框 3">
            <a:extLst>
              <a:ext uri="{FF2B5EF4-FFF2-40B4-BE49-F238E27FC236}">
                <a16:creationId xmlns:a16="http://schemas.microsoft.com/office/drawing/2014/main" id="{73544698-28A2-C517-5D39-620F48227F24}"/>
              </a:ext>
            </a:extLst>
          </p:cNvPr>
          <p:cNvSpPr txBox="1"/>
          <p:nvPr/>
        </p:nvSpPr>
        <p:spPr>
          <a:xfrm>
            <a:off x="144091" y="1480727"/>
            <a:ext cx="10433909" cy="3518720"/>
          </a:xfrm>
          <a:prstGeom prst="rect">
            <a:avLst/>
          </a:prstGeom>
          <a:noFill/>
        </p:spPr>
        <p:txBody>
          <a:bodyPr wrap="square">
            <a:spAutoFit/>
          </a:bodyPr>
          <a:lstStyle/>
          <a:p>
            <a:pPr algn="just">
              <a:lnSpc>
                <a:spcPct val="125000"/>
              </a:lnSpc>
            </a:pPr>
            <a:r>
              <a:rPr lang="en-US" altLang="zh-CN" sz="2000" dirty="0">
                <a:latin typeface="Times New Roman" panose="02020603050405020304" pitchFamily="18" charset="0"/>
                <a:cs typeface="Times New Roman" panose="02020603050405020304" pitchFamily="18" charset="0"/>
              </a:rPr>
              <a:t>      The MISP corpus focuses on real home-TV scenarios. Speakers engage in spontaneous conversations </a:t>
            </a:r>
            <a:r>
              <a:rPr lang="en-US" altLang="zh-CN" sz="2000" dirty="0">
                <a:solidFill>
                  <a:srgbClr val="FF0000"/>
                </a:solidFill>
                <a:latin typeface="Times New Roman" panose="02020603050405020304" pitchFamily="18" charset="0"/>
                <a:cs typeface="Times New Roman" panose="02020603050405020304" pitchFamily="18" charset="0"/>
              </a:rPr>
              <a:t>without specific topics</a:t>
            </a:r>
            <a:r>
              <a:rPr lang="en-US" altLang="zh-CN" sz="2000" dirty="0">
                <a:latin typeface="Times New Roman" panose="02020603050405020304" pitchFamily="18" charset="0"/>
                <a:cs typeface="Times New Roman" panose="02020603050405020304" pitchFamily="18" charset="0"/>
              </a:rPr>
              <a:t>, posing a challenge due to the significant speech overlap and diversity. The data set has the following features:</a:t>
            </a:r>
          </a:p>
          <a:p>
            <a:pPr algn="just">
              <a:lnSpc>
                <a:spcPct val="125000"/>
              </a:lnSpc>
            </a:pPr>
            <a:endParaRPr lang="en-US" altLang="zh-CN" sz="2000" dirty="0">
              <a:latin typeface="Times New Roman" panose="02020603050405020304" pitchFamily="18" charset="0"/>
              <a:cs typeface="Times New Roman" panose="02020603050405020304" pitchFamily="18" charset="0"/>
            </a:endParaRPr>
          </a:p>
          <a:p>
            <a:pPr marL="342900" indent="-342900" algn="just">
              <a:lnSpc>
                <a:spcPct val="125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Simultaneous recordings from multiple microphone arrays and video cameras;</a:t>
            </a:r>
          </a:p>
          <a:p>
            <a:pPr marL="342900" indent="-342900" algn="just">
              <a:lnSpc>
                <a:spcPct val="125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30+ real room acoustics and 250+ native Chinese, speaking Mandarin;</a:t>
            </a:r>
          </a:p>
          <a:p>
            <a:pPr marL="342900" indent="-342900" algn="just">
              <a:lnSpc>
                <a:spcPct val="125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High overlaps ratios (20%-40%) in multi-talker conversions;</a:t>
            </a:r>
          </a:p>
          <a:p>
            <a:pPr marL="342900" indent="-342900" algn="just">
              <a:lnSpc>
                <a:spcPct val="125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Real domestic noise backgrounds, e.g., TV, air conditioning, movement, etc.;</a:t>
            </a:r>
          </a:p>
          <a:p>
            <a:pPr marL="342900" indent="-342900" algn="just">
              <a:lnSpc>
                <a:spcPct val="125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Strong reverberation that varies depending on different rooms</a:t>
            </a:r>
          </a:p>
        </p:txBody>
      </p:sp>
    </p:spTree>
    <p:extLst>
      <p:ext uri="{BB962C8B-B14F-4D97-AF65-F5344CB8AC3E}">
        <p14:creationId xmlns:p14="http://schemas.microsoft.com/office/powerpoint/2010/main" val="307198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灯片编号占位符 8"/>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35">
                <a:solidFill>
                  <a:schemeClr val="tx1"/>
                </a:solidFill>
                <a:latin typeface="Arial" panose="020B0604020202020204" pitchFamily="34" charset="0"/>
                <a:ea typeface="微软雅黑" panose="020B0503020204020204" pitchFamily="34" charset="-122"/>
              </a:defRPr>
            </a:lvl1pPr>
            <a:lvl2pPr marL="658495" indent="-253365">
              <a:spcBef>
                <a:spcPct val="20000"/>
              </a:spcBef>
              <a:buFont typeface="Arial" panose="020B0604020202020204" pitchFamily="34" charset="0"/>
              <a:buChar char="–"/>
              <a:defRPr sz="2480">
                <a:solidFill>
                  <a:schemeClr val="tx1"/>
                </a:solidFill>
                <a:latin typeface="Arial" panose="020B0604020202020204" pitchFamily="34" charset="0"/>
                <a:ea typeface="微软雅黑" panose="020B0503020204020204" pitchFamily="34" charset="-122"/>
              </a:defRPr>
            </a:lvl2pPr>
            <a:lvl3pPr marL="1012825" indent="-202565">
              <a:spcBef>
                <a:spcPct val="20000"/>
              </a:spcBef>
              <a:buFont typeface="Arial" panose="020B0604020202020204" pitchFamily="34" charset="0"/>
              <a:buChar char="•"/>
              <a:defRPr sz="2125">
                <a:solidFill>
                  <a:schemeClr val="tx1"/>
                </a:solidFill>
                <a:latin typeface="Arial" panose="020B0604020202020204" pitchFamily="34" charset="0"/>
                <a:ea typeface="微软雅黑" panose="020B0503020204020204" pitchFamily="34" charset="-122"/>
              </a:defRPr>
            </a:lvl3pPr>
            <a:lvl4pPr marL="141732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4pPr>
            <a:lvl5pPr marL="1822450" indent="-202565">
              <a:spcBef>
                <a:spcPct val="20000"/>
              </a:spcBef>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5pPr>
            <a:lvl6pPr marL="222758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6pPr>
            <a:lvl7pPr marL="263271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7pPr>
            <a:lvl8pPr marL="303784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8pPr>
            <a:lvl9pPr marL="3442970" indent="-202565" eaLnBrk="0" fontAlgn="base" hangingPunct="0">
              <a:spcBef>
                <a:spcPct val="20000"/>
              </a:spcBef>
              <a:spcAft>
                <a:spcPct val="0"/>
              </a:spcAft>
              <a:buFont typeface="Arial" panose="020B0604020202020204" pitchFamily="34" charset="0"/>
              <a:buChar char="»"/>
              <a:defRPr sz="1770">
                <a:solidFill>
                  <a:schemeClr val="tx1"/>
                </a:solidFill>
                <a:latin typeface="Arial" panose="020B0604020202020204" pitchFamily="34" charset="0"/>
                <a:ea typeface="微软雅黑" panose="020B0503020204020204" pitchFamily="34" charset="-122"/>
              </a:defRPr>
            </a:lvl9pPr>
          </a:lstStyle>
          <a:p>
            <a:pPr>
              <a:spcBef>
                <a:spcPct val="0"/>
              </a:spcBef>
              <a:buFontTx/>
              <a:buNone/>
            </a:pPr>
            <a:fld id="{EE7D301E-3B09-4DA2-B370-C74463A9EEAE}" type="slidenum">
              <a:rPr altLang="en-US" sz="1065">
                <a:solidFill>
                  <a:srgbClr val="8D8D8D"/>
                </a:solidFill>
              </a:rPr>
              <a:t>9</a:t>
            </a:fld>
            <a:endParaRPr lang="zh-CN" altLang="en-US" sz="1065">
              <a:solidFill>
                <a:srgbClr val="8D8D8D"/>
              </a:solidFill>
            </a:endParaRPr>
          </a:p>
        </p:txBody>
      </p:sp>
      <p:sp>
        <p:nvSpPr>
          <p:cNvPr id="7173" name="文本框 2"/>
          <p:cNvSpPr txBox="1">
            <a:spLocks noChangeArrowheads="1"/>
          </p:cNvSpPr>
          <p:nvPr/>
        </p:nvSpPr>
        <p:spPr bwMode="auto">
          <a:xfrm>
            <a:off x="233481" y="71735"/>
            <a:ext cx="8047514" cy="6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9pPr>
          </a:lstStyle>
          <a:p>
            <a:pPr algn="l" eaLnBrk="1" hangingPunct="1">
              <a:spcBef>
                <a:spcPct val="0"/>
              </a:spcBef>
              <a:buFont typeface="Arial" panose="020B0604020202020204" pitchFamily="34" charset="0"/>
              <a:buNone/>
            </a:pPr>
            <a:r>
              <a:rPr lang="en-US" altLang="zh-CN" sz="3545" b="1" dirty="0">
                <a:solidFill>
                  <a:schemeClr val="bg1"/>
                </a:solidFill>
                <a:latin typeface="Times New Roman" panose="02020603050405020304" pitchFamily="18" charset="0"/>
                <a:cs typeface="Times New Roman" panose="02020603050405020304" pitchFamily="18" charset="0"/>
              </a:rPr>
              <a:t>Dataset &amp; Task Setting</a:t>
            </a:r>
          </a:p>
        </p:txBody>
      </p:sp>
      <p:sp>
        <p:nvSpPr>
          <p:cNvPr id="4" name="文本框 3">
            <a:extLst>
              <a:ext uri="{FF2B5EF4-FFF2-40B4-BE49-F238E27FC236}">
                <a16:creationId xmlns:a16="http://schemas.microsoft.com/office/drawing/2014/main" id="{73544698-28A2-C517-5D39-620F48227F24}"/>
              </a:ext>
            </a:extLst>
          </p:cNvPr>
          <p:cNvSpPr txBox="1"/>
          <p:nvPr/>
        </p:nvSpPr>
        <p:spPr>
          <a:xfrm>
            <a:off x="183720" y="1292594"/>
            <a:ext cx="10433909" cy="825675"/>
          </a:xfrm>
          <a:prstGeom prst="rect">
            <a:avLst/>
          </a:prstGeom>
          <a:noFill/>
        </p:spPr>
        <p:txBody>
          <a:bodyPr wrap="square">
            <a:spAutoFit/>
          </a:bodyPr>
          <a:lstStyle/>
          <a:p>
            <a:pPr algn="just">
              <a:lnSpc>
                <a:spcPct val="125000"/>
              </a:lnSpc>
            </a:pPr>
            <a:r>
              <a:rPr lang="en-US" altLang="zh-CN" sz="2000" dirty="0">
                <a:latin typeface="Times New Roman" panose="02020603050405020304" pitchFamily="18" charset="0"/>
                <a:cs typeface="Times New Roman" panose="02020603050405020304" pitchFamily="18" charset="0"/>
              </a:rPr>
              <a:t>      The specific statistics of the dataset are as follows. We have performed data cleaning on the raw training set, and the cleaning process will be described in the baseline section</a:t>
            </a:r>
          </a:p>
        </p:txBody>
      </p:sp>
      <p:pic>
        <p:nvPicPr>
          <p:cNvPr id="3" name="图片 2">
            <a:extLst>
              <a:ext uri="{FF2B5EF4-FFF2-40B4-BE49-F238E27FC236}">
                <a16:creationId xmlns:a16="http://schemas.microsoft.com/office/drawing/2014/main" id="{3678BDFD-694E-CEBC-D036-6B144C2A89E6}"/>
              </a:ext>
            </a:extLst>
          </p:cNvPr>
          <p:cNvPicPr>
            <a:picLocks noChangeAspect="1"/>
          </p:cNvPicPr>
          <p:nvPr/>
        </p:nvPicPr>
        <p:blipFill>
          <a:blip r:embed="rId3"/>
          <a:stretch>
            <a:fillRect/>
          </a:stretch>
        </p:blipFill>
        <p:spPr>
          <a:xfrm>
            <a:off x="1068652" y="2701261"/>
            <a:ext cx="8664045" cy="2267017"/>
          </a:xfrm>
          <a:prstGeom prst="rect">
            <a:avLst/>
          </a:prstGeom>
        </p:spPr>
      </p:pic>
      <p:sp>
        <p:nvSpPr>
          <p:cNvPr id="5" name="文本框 4">
            <a:extLst>
              <a:ext uri="{FF2B5EF4-FFF2-40B4-BE49-F238E27FC236}">
                <a16:creationId xmlns:a16="http://schemas.microsoft.com/office/drawing/2014/main" id="{EFC64F35-393A-59DF-0EC7-605F68C8E842}"/>
              </a:ext>
            </a:extLst>
          </p:cNvPr>
          <p:cNvSpPr txBox="1"/>
          <p:nvPr/>
        </p:nvSpPr>
        <p:spPr>
          <a:xfrm>
            <a:off x="4104531" y="2452545"/>
            <a:ext cx="3024336"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Table 1 Dataset information</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7969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3415</TotalTime>
  <Words>3538</Words>
  <Application>Microsoft Office PowerPoint</Application>
  <PresentationFormat>自定义</PresentationFormat>
  <Paragraphs>277</Paragraphs>
  <Slides>24</Slides>
  <Notes>24</Notes>
  <HiddenSlides>0</HiddenSlides>
  <MMClips>1</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Söhne</vt:lpstr>
      <vt:lpstr>等线</vt:lpstr>
      <vt:lpstr>Arial</vt:lpstr>
      <vt:lpstr>Calibri</vt:lpstr>
      <vt:lpstr>Times New Roman</vt:lpstr>
      <vt:lpstr>Wingdings</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世龙 吴</cp:lastModifiedBy>
  <cp:revision>51</cp:revision>
  <dcterms:created xsi:type="dcterms:W3CDTF">2022-01-10T04:45:00Z</dcterms:created>
  <dcterms:modified xsi:type="dcterms:W3CDTF">2024-04-13T04:23:35Z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48FB4CC10A9E468381F4F1661BB4C5A8</vt:lpwstr>
  </property>
  <property fmtid="{D5CDD505-2E9C-101B-9397-08002B2CF9AE}" pid="3" name="KSOProductBuildVer">
    <vt:lpwstr>2052-11.1.0.11636</vt:lpwstr>
  </property>
</Properties>
</file>