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20"/>
  </p:notesMasterIdLst>
  <p:sldIdLst>
    <p:sldId id="2998" r:id="rId2"/>
    <p:sldId id="1476" r:id="rId3"/>
    <p:sldId id="3045" r:id="rId4"/>
    <p:sldId id="3064" r:id="rId5"/>
    <p:sldId id="3046" r:id="rId6"/>
    <p:sldId id="3062" r:id="rId7"/>
    <p:sldId id="3063" r:id="rId8"/>
    <p:sldId id="3052" r:id="rId9"/>
    <p:sldId id="3053" r:id="rId10"/>
    <p:sldId id="3055" r:id="rId11"/>
    <p:sldId id="3056" r:id="rId12"/>
    <p:sldId id="3060" r:id="rId13"/>
    <p:sldId id="3057" r:id="rId14"/>
    <p:sldId id="3058" r:id="rId15"/>
    <p:sldId id="3059" r:id="rId16"/>
    <p:sldId id="2995" r:id="rId17"/>
    <p:sldId id="3065" r:id="rId18"/>
    <p:sldId id="3061" r:id="rId19"/>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72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Manini" initials="MOU" lastIdx="1" clrIdx="0"/>
  <p:cmAuthor id="2" name="TManini" initials="MOU [2]" lastIdx="1" clrIdx="1"/>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80FF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068" autoAdjust="0"/>
    <p:restoredTop sz="97397" autoAdjust="0"/>
  </p:normalViewPr>
  <p:slideViewPr>
    <p:cSldViewPr snapToGrid="0" snapToObjects="1">
      <p:cViewPr varScale="1">
        <p:scale>
          <a:sx n="106" d="100"/>
          <a:sy n="106" d="100"/>
        </p:scale>
        <p:origin x="306" y="102"/>
      </p:cViewPr>
      <p:guideLst>
        <p:guide orient="horz" pos="3720"/>
        <p:guide pos="3840"/>
      </p:guideLst>
    </p:cSldViewPr>
  </p:slideViewPr>
  <p:notesTextViewPr>
    <p:cViewPr>
      <p:scale>
        <a:sx n="100" d="100"/>
        <a:sy n="100" d="100"/>
      </p:scale>
      <p:origin x="0" y="0"/>
    </p:cViewPr>
  </p:notesTextViewPr>
  <p:sorterViewPr>
    <p:cViewPr>
      <p:scale>
        <a:sx n="125" d="100"/>
        <a:sy n="125" d="100"/>
      </p:scale>
      <p:origin x="0" y="-22435"/>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F4EDD9B-C1E9-024A-8B8D-F20073F4C592}" type="datetimeFigureOut">
              <a:rPr lang="en-US" smtClean="0"/>
              <a:pPr/>
              <a:t>3/16/2023</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825D5C9-479E-CD45-A686-18A9F6B9502D}" type="slidenum">
              <a:rPr lang="en-US" smtClean="0"/>
              <a:pPr/>
              <a:t>‹#›</a:t>
            </a:fld>
            <a:endParaRPr lang="en-US"/>
          </a:p>
        </p:txBody>
      </p:sp>
    </p:spTree>
    <p:extLst>
      <p:ext uri="{BB962C8B-B14F-4D97-AF65-F5344CB8AC3E}">
        <p14:creationId xmlns:p14="http://schemas.microsoft.com/office/powerpoint/2010/main" val="324765985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25D5C9-479E-CD45-A686-18A9F6B9502D}" type="slidenum">
              <a:rPr lang="en-US" smtClean="0"/>
              <a:pPr/>
              <a:t>2</a:t>
            </a:fld>
            <a:endParaRPr lang="en-US"/>
          </a:p>
        </p:txBody>
      </p:sp>
    </p:spTree>
    <p:extLst>
      <p:ext uri="{BB962C8B-B14F-4D97-AF65-F5344CB8AC3E}">
        <p14:creationId xmlns:p14="http://schemas.microsoft.com/office/powerpoint/2010/main" val="6211707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25D5C9-479E-CD45-A686-18A9F6B9502D}" type="slidenum">
              <a:rPr lang="en-US" smtClean="0"/>
              <a:pPr/>
              <a:t>12</a:t>
            </a:fld>
            <a:endParaRPr lang="en-US"/>
          </a:p>
        </p:txBody>
      </p:sp>
    </p:spTree>
    <p:extLst>
      <p:ext uri="{BB962C8B-B14F-4D97-AF65-F5344CB8AC3E}">
        <p14:creationId xmlns:p14="http://schemas.microsoft.com/office/powerpoint/2010/main" val="21541333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25D5C9-479E-CD45-A686-18A9F6B9502D}" type="slidenum">
              <a:rPr lang="en-US" smtClean="0"/>
              <a:pPr/>
              <a:t>13</a:t>
            </a:fld>
            <a:endParaRPr lang="en-US"/>
          </a:p>
        </p:txBody>
      </p:sp>
    </p:spTree>
    <p:extLst>
      <p:ext uri="{BB962C8B-B14F-4D97-AF65-F5344CB8AC3E}">
        <p14:creationId xmlns:p14="http://schemas.microsoft.com/office/powerpoint/2010/main" val="38257853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25D5C9-479E-CD45-A686-18A9F6B9502D}" type="slidenum">
              <a:rPr lang="en-US" smtClean="0"/>
              <a:pPr/>
              <a:t>14</a:t>
            </a:fld>
            <a:endParaRPr lang="en-US"/>
          </a:p>
        </p:txBody>
      </p:sp>
    </p:spTree>
    <p:extLst>
      <p:ext uri="{BB962C8B-B14F-4D97-AF65-F5344CB8AC3E}">
        <p14:creationId xmlns:p14="http://schemas.microsoft.com/office/powerpoint/2010/main" val="4700810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25D5C9-479E-CD45-A686-18A9F6B9502D}" type="slidenum">
              <a:rPr lang="en-US" smtClean="0"/>
              <a:pPr/>
              <a:t>15</a:t>
            </a:fld>
            <a:endParaRPr lang="en-US"/>
          </a:p>
        </p:txBody>
      </p:sp>
    </p:spTree>
    <p:extLst>
      <p:ext uri="{BB962C8B-B14F-4D97-AF65-F5344CB8AC3E}">
        <p14:creationId xmlns:p14="http://schemas.microsoft.com/office/powerpoint/2010/main" val="11996729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ge19427cd45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Here, the results are about AEM (without the constraint satisfaction). If AEM is improved, then AEMC will be also improved.</a:t>
            </a:r>
            <a:endParaRPr dirty="0"/>
          </a:p>
        </p:txBody>
      </p:sp>
      <p:sp>
        <p:nvSpPr>
          <p:cNvPr id="511" name="Google Shape;511;ge19427cd45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931452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ge19427cd45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Here, the results are about AEM (without the constraint satisfaction). If AEM is improved, then AEMC will be also improved.</a:t>
            </a:r>
            <a:endParaRPr dirty="0"/>
          </a:p>
        </p:txBody>
      </p:sp>
      <p:sp>
        <p:nvSpPr>
          <p:cNvPr id="511" name="Google Shape;511;ge19427cd45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883414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ge19427cd45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Here, the results are about AEM (without the constraint satisfaction). If AEM is improved, then AEMC will be also improved.</a:t>
            </a:r>
            <a:endParaRPr dirty="0"/>
          </a:p>
        </p:txBody>
      </p:sp>
      <p:sp>
        <p:nvSpPr>
          <p:cNvPr id="511" name="Google Shape;511;ge19427cd45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76645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25D5C9-479E-CD45-A686-18A9F6B9502D}" type="slidenum">
              <a:rPr lang="en-US" smtClean="0"/>
              <a:pPr/>
              <a:t>3</a:t>
            </a:fld>
            <a:endParaRPr lang="en-US"/>
          </a:p>
        </p:txBody>
      </p:sp>
    </p:spTree>
    <p:extLst>
      <p:ext uri="{BB962C8B-B14F-4D97-AF65-F5344CB8AC3E}">
        <p14:creationId xmlns:p14="http://schemas.microsoft.com/office/powerpoint/2010/main" val="1134759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25D5C9-479E-CD45-A686-18A9F6B9502D}" type="slidenum">
              <a:rPr lang="en-US" smtClean="0"/>
              <a:pPr/>
              <a:t>4</a:t>
            </a:fld>
            <a:endParaRPr lang="en-US"/>
          </a:p>
        </p:txBody>
      </p:sp>
    </p:spTree>
    <p:extLst>
      <p:ext uri="{BB962C8B-B14F-4D97-AF65-F5344CB8AC3E}">
        <p14:creationId xmlns:p14="http://schemas.microsoft.com/office/powerpoint/2010/main" val="1067255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25D5C9-479E-CD45-A686-18A9F6B9502D}" type="slidenum">
              <a:rPr lang="en-US" smtClean="0"/>
              <a:pPr/>
              <a:t>5</a:t>
            </a:fld>
            <a:endParaRPr lang="en-US"/>
          </a:p>
        </p:txBody>
      </p:sp>
    </p:spTree>
    <p:extLst>
      <p:ext uri="{BB962C8B-B14F-4D97-AF65-F5344CB8AC3E}">
        <p14:creationId xmlns:p14="http://schemas.microsoft.com/office/powerpoint/2010/main" val="1992098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25D5C9-479E-CD45-A686-18A9F6B9502D}" type="slidenum">
              <a:rPr lang="en-US" smtClean="0"/>
              <a:pPr/>
              <a:t>6</a:t>
            </a:fld>
            <a:endParaRPr lang="en-US"/>
          </a:p>
        </p:txBody>
      </p:sp>
    </p:spTree>
    <p:extLst>
      <p:ext uri="{BB962C8B-B14F-4D97-AF65-F5344CB8AC3E}">
        <p14:creationId xmlns:p14="http://schemas.microsoft.com/office/powerpoint/2010/main" val="617485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25D5C9-479E-CD45-A686-18A9F6B9502D}" type="slidenum">
              <a:rPr lang="en-US" smtClean="0"/>
              <a:pPr/>
              <a:t>7</a:t>
            </a:fld>
            <a:endParaRPr lang="en-US"/>
          </a:p>
        </p:txBody>
      </p:sp>
    </p:spTree>
    <p:extLst>
      <p:ext uri="{BB962C8B-B14F-4D97-AF65-F5344CB8AC3E}">
        <p14:creationId xmlns:p14="http://schemas.microsoft.com/office/powerpoint/2010/main" val="32435125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25D5C9-479E-CD45-A686-18A9F6B9502D}" type="slidenum">
              <a:rPr lang="en-US" smtClean="0"/>
              <a:pPr/>
              <a:t>8</a:t>
            </a:fld>
            <a:endParaRPr lang="en-US"/>
          </a:p>
        </p:txBody>
      </p:sp>
    </p:spTree>
    <p:extLst>
      <p:ext uri="{BB962C8B-B14F-4D97-AF65-F5344CB8AC3E}">
        <p14:creationId xmlns:p14="http://schemas.microsoft.com/office/powerpoint/2010/main" val="8956844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25D5C9-479E-CD45-A686-18A9F6B9502D}" type="slidenum">
              <a:rPr lang="en-US" smtClean="0"/>
              <a:pPr/>
              <a:t>9</a:t>
            </a:fld>
            <a:endParaRPr lang="en-US"/>
          </a:p>
        </p:txBody>
      </p:sp>
    </p:spTree>
    <p:extLst>
      <p:ext uri="{BB962C8B-B14F-4D97-AF65-F5344CB8AC3E}">
        <p14:creationId xmlns:p14="http://schemas.microsoft.com/office/powerpoint/2010/main" val="17580128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25D5C9-479E-CD45-A686-18A9F6B9502D}" type="slidenum">
              <a:rPr lang="en-US" smtClean="0"/>
              <a:pPr/>
              <a:t>10</a:t>
            </a:fld>
            <a:endParaRPr lang="en-US"/>
          </a:p>
        </p:txBody>
      </p:sp>
    </p:spTree>
    <p:extLst>
      <p:ext uri="{BB962C8B-B14F-4D97-AF65-F5344CB8AC3E}">
        <p14:creationId xmlns:p14="http://schemas.microsoft.com/office/powerpoint/2010/main" val="400164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7483832-93D1-43DB-ADA7-8CD0121E1C6B}" type="datetime1">
              <a:rPr lang="en-US" smtClean="0">
                <a:solidFill>
                  <a:prstClr val="black">
                    <a:tint val="75000"/>
                  </a:prstClr>
                </a:solidFill>
                <a:latin typeface="Arial"/>
              </a:rPr>
              <a:t>3/16/2023</a:t>
            </a:fld>
            <a:endParaRPr lang="en-US">
              <a:solidFill>
                <a:prstClr val="black">
                  <a:tint val="75000"/>
                </a:prstClr>
              </a:solidFill>
              <a:latin typeface="Aria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Arial"/>
            </a:endParaRPr>
          </a:p>
        </p:txBody>
      </p:sp>
      <p:sp>
        <p:nvSpPr>
          <p:cNvPr id="6" name="Slide Number Placeholder 5"/>
          <p:cNvSpPr>
            <a:spLocks noGrp="1"/>
          </p:cNvSpPr>
          <p:nvPr>
            <p:ph type="sldNum" sz="quarter" idx="12"/>
          </p:nvPr>
        </p:nvSpPr>
        <p:spPr/>
        <p:txBody>
          <a:bodyPr/>
          <a:lstStyle/>
          <a:p>
            <a:fld id="{9F2F5E10-5301-4EE6-90D2-A6C4A3F62BED}" type="slidenum">
              <a:rPr lang="en-US" smtClean="0">
                <a:solidFill>
                  <a:prstClr val="black">
                    <a:tint val="75000"/>
                  </a:prstClr>
                </a:solidFill>
                <a:latin typeface="Arial"/>
              </a:rPr>
              <a:pPr/>
              <a:t>‹#›</a:t>
            </a:fld>
            <a:endParaRPr lang="en-US">
              <a:solidFill>
                <a:prstClr val="black">
                  <a:tint val="75000"/>
                </a:prstClr>
              </a:solidFill>
              <a:latin typeface="Arial"/>
            </a:endParaRPr>
          </a:p>
        </p:txBody>
      </p:sp>
    </p:spTree>
    <p:extLst>
      <p:ext uri="{BB962C8B-B14F-4D97-AF65-F5344CB8AC3E}">
        <p14:creationId xmlns:p14="http://schemas.microsoft.com/office/powerpoint/2010/main" val="1644172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E19D3E-22B4-4DF6-8F83-83207DCB3B96}" type="datetime1">
              <a:rPr lang="en-US" smtClean="0">
                <a:solidFill>
                  <a:prstClr val="black">
                    <a:tint val="75000"/>
                  </a:prstClr>
                </a:solidFill>
                <a:latin typeface="Arial"/>
              </a:rPr>
              <a:t>3/16/2023</a:t>
            </a:fld>
            <a:endParaRPr lang="en-US">
              <a:solidFill>
                <a:prstClr val="black">
                  <a:tint val="75000"/>
                </a:prstClr>
              </a:solidFill>
              <a:latin typeface="Aria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Arial"/>
            </a:endParaRPr>
          </a:p>
        </p:txBody>
      </p:sp>
      <p:sp>
        <p:nvSpPr>
          <p:cNvPr id="6" name="Slide Number Placeholder 5"/>
          <p:cNvSpPr>
            <a:spLocks noGrp="1"/>
          </p:cNvSpPr>
          <p:nvPr>
            <p:ph type="sldNum" sz="quarter" idx="12"/>
          </p:nvPr>
        </p:nvSpPr>
        <p:spPr/>
        <p:txBody>
          <a:bodyPr/>
          <a:lstStyle/>
          <a:p>
            <a:fld id="{2C6B7D71-022E-4847-99DD-327AD2685FE3}" type="slidenum">
              <a:rPr lang="en-US" smtClean="0">
                <a:solidFill>
                  <a:prstClr val="black">
                    <a:tint val="75000"/>
                  </a:prstClr>
                </a:solidFill>
                <a:latin typeface="Arial"/>
              </a:rPr>
              <a:pPr/>
              <a:t>‹#›</a:t>
            </a:fld>
            <a:endParaRPr lang="en-US">
              <a:solidFill>
                <a:prstClr val="black">
                  <a:tint val="75000"/>
                </a:prstClr>
              </a:solidFill>
              <a:latin typeface="Arial"/>
            </a:endParaRPr>
          </a:p>
        </p:txBody>
      </p:sp>
    </p:spTree>
    <p:extLst>
      <p:ext uri="{BB962C8B-B14F-4D97-AF65-F5344CB8AC3E}">
        <p14:creationId xmlns:p14="http://schemas.microsoft.com/office/powerpoint/2010/main" val="2071196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0146B2-7B5C-45BF-9EF4-C60205B5E0AB}" type="datetime1">
              <a:rPr lang="en-US" smtClean="0">
                <a:solidFill>
                  <a:prstClr val="black">
                    <a:tint val="75000"/>
                  </a:prstClr>
                </a:solidFill>
                <a:latin typeface="Arial"/>
              </a:rPr>
              <a:t>3/16/2023</a:t>
            </a:fld>
            <a:endParaRPr lang="en-US">
              <a:solidFill>
                <a:prstClr val="black">
                  <a:tint val="75000"/>
                </a:prstClr>
              </a:solidFill>
              <a:latin typeface="Aria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Arial"/>
            </a:endParaRPr>
          </a:p>
        </p:txBody>
      </p:sp>
      <p:sp>
        <p:nvSpPr>
          <p:cNvPr id="6" name="Slide Number Placeholder 5"/>
          <p:cNvSpPr>
            <a:spLocks noGrp="1"/>
          </p:cNvSpPr>
          <p:nvPr>
            <p:ph type="sldNum" sz="quarter" idx="12"/>
          </p:nvPr>
        </p:nvSpPr>
        <p:spPr/>
        <p:txBody>
          <a:bodyPr/>
          <a:lstStyle/>
          <a:p>
            <a:fld id="{2C6B7D71-022E-4847-99DD-327AD2685FE3}" type="slidenum">
              <a:rPr lang="en-US" smtClean="0">
                <a:solidFill>
                  <a:prstClr val="black">
                    <a:tint val="75000"/>
                  </a:prstClr>
                </a:solidFill>
                <a:latin typeface="Arial"/>
              </a:rPr>
              <a:pPr/>
              <a:t>‹#›</a:t>
            </a:fld>
            <a:endParaRPr lang="en-US">
              <a:solidFill>
                <a:prstClr val="black">
                  <a:tint val="75000"/>
                </a:prstClr>
              </a:solidFill>
              <a:latin typeface="Arial"/>
            </a:endParaRPr>
          </a:p>
        </p:txBody>
      </p:sp>
    </p:spTree>
    <p:extLst>
      <p:ext uri="{BB962C8B-B14F-4D97-AF65-F5344CB8AC3E}">
        <p14:creationId xmlns:p14="http://schemas.microsoft.com/office/powerpoint/2010/main" val="20670704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ne Column">
    <p:spTree>
      <p:nvGrpSpPr>
        <p:cNvPr id="1" name=""/>
        <p:cNvGrpSpPr/>
        <p:nvPr/>
      </p:nvGrpSpPr>
      <p:grpSpPr>
        <a:xfrm>
          <a:off x="0" y="0"/>
          <a:ext cx="0" cy="0"/>
          <a:chOff x="0" y="0"/>
          <a:chExt cx="0" cy="0"/>
        </a:xfrm>
      </p:grpSpPr>
      <p:sp>
        <p:nvSpPr>
          <p:cNvPr id="12" name="Title 1"/>
          <p:cNvSpPr>
            <a:spLocks noGrp="1"/>
          </p:cNvSpPr>
          <p:nvPr>
            <p:ph type="title"/>
          </p:nvPr>
        </p:nvSpPr>
        <p:spPr>
          <a:xfrm>
            <a:off x="326813" y="1851"/>
            <a:ext cx="8201351" cy="585663"/>
          </a:xfrm>
          <a:prstGeom prst="rect">
            <a:avLst/>
          </a:prstGeom>
        </p:spPr>
        <p:txBody>
          <a:bodyPr anchor="ctr"/>
          <a:lstStyle/>
          <a:p>
            <a:r>
              <a:rPr lang="en-US"/>
              <a:t>Click to edit Master title style</a:t>
            </a:r>
            <a:endParaRPr lang="en-US" dirty="0"/>
          </a:p>
        </p:txBody>
      </p:sp>
      <p:sp>
        <p:nvSpPr>
          <p:cNvPr id="13" name="Content Placeholder 3"/>
          <p:cNvSpPr>
            <a:spLocks noGrp="1"/>
          </p:cNvSpPr>
          <p:nvPr>
            <p:ph sz="half" idx="10"/>
          </p:nvPr>
        </p:nvSpPr>
        <p:spPr>
          <a:xfrm>
            <a:off x="314595" y="742705"/>
            <a:ext cx="11613007" cy="5675587"/>
          </a:xfrm>
          <a:prstGeom prst="rect">
            <a:avLst/>
          </a:prstGeom>
        </p:spPr>
        <p:txBody>
          <a:bodyPr/>
          <a:lstStyle>
            <a:lvl1pPr marL="243325" indent="-243325" algn="l">
              <a:defRPr sz="2500"/>
            </a:lvl1pPr>
            <a:lvl2pPr marL="487767" indent="-244442" algn="l">
              <a:defRPr sz="2400"/>
            </a:lvl2pPr>
            <a:lvl3pPr marL="721047" indent="-233280" algn="l">
              <a:buFont typeface="Arial" pitchFamily="34" charset="0"/>
              <a:buChar char="•"/>
              <a:defRPr sz="2200"/>
            </a:lvl3pPr>
            <a:lvl4pPr marL="964372" indent="-243325" algn="l">
              <a:buFont typeface="Arial" pitchFamily="34" charset="0"/>
              <a:buChar char="•"/>
              <a:defRPr sz="2100"/>
            </a:lvl4pPr>
            <a:lvl5pPr marL="1207697" indent="-243325" algn="l">
              <a:buFont typeface="Arial" pitchFamily="34" charset="0"/>
              <a:buChar char="•"/>
              <a:defRPr sz="2000"/>
            </a:lvl5pPr>
            <a:lvl6pPr marL="1452139" indent="-244442" algn="l">
              <a:buFont typeface="Arial" pitchFamily="34" charset="0"/>
              <a:buChar char="•"/>
              <a:defRPr sz="18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5" name="Picture 14" descr="recom_page_logo.png"/>
          <p:cNvPicPr>
            <a:picLocks noChangeAspect="1"/>
          </p:cNvPicPr>
          <p:nvPr userDrawn="1"/>
        </p:nvPicPr>
        <p:blipFill>
          <a:blip r:embed="rId2"/>
          <a:stretch>
            <a:fillRect/>
          </a:stretch>
        </p:blipFill>
        <p:spPr>
          <a:xfrm>
            <a:off x="8596315" y="160736"/>
            <a:ext cx="3333751" cy="312539"/>
          </a:xfrm>
          <a:prstGeom prst="rect">
            <a:avLst/>
          </a:prstGeom>
        </p:spPr>
      </p:pic>
    </p:spTree>
    <p:extLst>
      <p:ext uri="{BB962C8B-B14F-4D97-AF65-F5344CB8AC3E}">
        <p14:creationId xmlns:p14="http://schemas.microsoft.com/office/powerpoint/2010/main" val="246990223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54B458-68D8-46C1-96DE-2A1CEEE2F24E}" type="datetime1">
              <a:rPr lang="en-US" smtClean="0">
                <a:solidFill>
                  <a:prstClr val="black">
                    <a:tint val="75000"/>
                  </a:prstClr>
                </a:solidFill>
                <a:latin typeface="Arial"/>
              </a:rPr>
              <a:t>3/16/2023</a:t>
            </a:fld>
            <a:endParaRPr lang="en-US">
              <a:solidFill>
                <a:prstClr val="black">
                  <a:tint val="75000"/>
                </a:prstClr>
              </a:solidFill>
              <a:latin typeface="Aria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Arial"/>
            </a:endParaRPr>
          </a:p>
        </p:txBody>
      </p:sp>
      <p:sp>
        <p:nvSpPr>
          <p:cNvPr id="6" name="Slide Number Placeholder 5"/>
          <p:cNvSpPr>
            <a:spLocks noGrp="1"/>
          </p:cNvSpPr>
          <p:nvPr>
            <p:ph type="sldNum" sz="quarter" idx="12"/>
          </p:nvPr>
        </p:nvSpPr>
        <p:spPr/>
        <p:txBody>
          <a:bodyPr/>
          <a:lstStyle/>
          <a:p>
            <a:fld id="{2C6B7D71-022E-4847-99DD-327AD2685FE3}" type="slidenum">
              <a:rPr lang="en-US" smtClean="0">
                <a:solidFill>
                  <a:prstClr val="black">
                    <a:tint val="75000"/>
                  </a:prstClr>
                </a:solidFill>
                <a:latin typeface="Arial"/>
              </a:rPr>
              <a:pPr/>
              <a:t>‹#›</a:t>
            </a:fld>
            <a:endParaRPr lang="en-US">
              <a:solidFill>
                <a:prstClr val="black">
                  <a:tint val="75000"/>
                </a:prstClr>
              </a:solidFill>
              <a:latin typeface="Arial"/>
            </a:endParaRPr>
          </a:p>
        </p:txBody>
      </p:sp>
    </p:spTree>
    <p:extLst>
      <p:ext uri="{BB962C8B-B14F-4D97-AF65-F5344CB8AC3E}">
        <p14:creationId xmlns:p14="http://schemas.microsoft.com/office/powerpoint/2010/main" val="273171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39D56F-E81E-47D1-ACA5-1A72453C2EBB}" type="datetime1">
              <a:rPr lang="en-US" smtClean="0">
                <a:solidFill>
                  <a:prstClr val="black">
                    <a:tint val="75000"/>
                  </a:prstClr>
                </a:solidFill>
                <a:latin typeface="Arial"/>
              </a:rPr>
              <a:t>3/16/2023</a:t>
            </a:fld>
            <a:endParaRPr lang="en-US">
              <a:solidFill>
                <a:prstClr val="black">
                  <a:tint val="75000"/>
                </a:prstClr>
              </a:solidFill>
              <a:latin typeface="Aria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Arial"/>
            </a:endParaRPr>
          </a:p>
        </p:txBody>
      </p:sp>
      <p:sp>
        <p:nvSpPr>
          <p:cNvPr id="6" name="Slide Number Placeholder 5"/>
          <p:cNvSpPr>
            <a:spLocks noGrp="1"/>
          </p:cNvSpPr>
          <p:nvPr>
            <p:ph type="sldNum" sz="quarter" idx="12"/>
          </p:nvPr>
        </p:nvSpPr>
        <p:spPr/>
        <p:txBody>
          <a:bodyPr/>
          <a:lstStyle/>
          <a:p>
            <a:fld id="{2C6B7D71-022E-4847-99DD-327AD2685FE3}" type="slidenum">
              <a:rPr lang="en-US" smtClean="0">
                <a:solidFill>
                  <a:prstClr val="black">
                    <a:tint val="75000"/>
                  </a:prstClr>
                </a:solidFill>
                <a:latin typeface="Arial"/>
              </a:rPr>
              <a:pPr/>
              <a:t>‹#›</a:t>
            </a:fld>
            <a:endParaRPr lang="en-US">
              <a:solidFill>
                <a:prstClr val="black">
                  <a:tint val="75000"/>
                </a:prstClr>
              </a:solidFill>
              <a:latin typeface="Arial"/>
            </a:endParaRPr>
          </a:p>
        </p:txBody>
      </p:sp>
    </p:spTree>
    <p:extLst>
      <p:ext uri="{BB962C8B-B14F-4D97-AF65-F5344CB8AC3E}">
        <p14:creationId xmlns:p14="http://schemas.microsoft.com/office/powerpoint/2010/main" val="1501665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4AC4C30-B0FC-45F6-9FB8-5312E8E5187E}" type="datetime1">
              <a:rPr lang="en-US" smtClean="0">
                <a:solidFill>
                  <a:prstClr val="black">
                    <a:tint val="75000"/>
                  </a:prstClr>
                </a:solidFill>
                <a:latin typeface="Arial"/>
              </a:rPr>
              <a:t>3/16/2023</a:t>
            </a:fld>
            <a:endParaRPr lang="en-US">
              <a:solidFill>
                <a:prstClr val="black">
                  <a:tint val="75000"/>
                </a:prstClr>
              </a:solidFill>
              <a:latin typeface="Aria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Arial"/>
            </a:endParaRPr>
          </a:p>
        </p:txBody>
      </p:sp>
      <p:sp>
        <p:nvSpPr>
          <p:cNvPr id="7" name="Slide Number Placeholder 6"/>
          <p:cNvSpPr>
            <a:spLocks noGrp="1"/>
          </p:cNvSpPr>
          <p:nvPr>
            <p:ph type="sldNum" sz="quarter" idx="12"/>
          </p:nvPr>
        </p:nvSpPr>
        <p:spPr/>
        <p:txBody>
          <a:bodyPr/>
          <a:lstStyle/>
          <a:p>
            <a:fld id="{2C6B7D71-022E-4847-99DD-327AD2685FE3}" type="slidenum">
              <a:rPr lang="en-US" smtClean="0">
                <a:solidFill>
                  <a:prstClr val="black">
                    <a:tint val="75000"/>
                  </a:prstClr>
                </a:solidFill>
                <a:latin typeface="Arial"/>
              </a:rPr>
              <a:pPr/>
              <a:t>‹#›</a:t>
            </a:fld>
            <a:endParaRPr lang="en-US">
              <a:solidFill>
                <a:prstClr val="black">
                  <a:tint val="75000"/>
                </a:prstClr>
              </a:solidFill>
              <a:latin typeface="Arial"/>
            </a:endParaRPr>
          </a:p>
        </p:txBody>
      </p:sp>
    </p:spTree>
    <p:extLst>
      <p:ext uri="{BB962C8B-B14F-4D97-AF65-F5344CB8AC3E}">
        <p14:creationId xmlns:p14="http://schemas.microsoft.com/office/powerpoint/2010/main" val="64821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88CDAE4-5CF9-4421-ADA1-71EAFFAAD1DF}" type="datetime1">
              <a:rPr lang="en-US" smtClean="0">
                <a:solidFill>
                  <a:prstClr val="black">
                    <a:tint val="75000"/>
                  </a:prstClr>
                </a:solidFill>
                <a:latin typeface="Arial"/>
              </a:rPr>
              <a:t>3/16/2023</a:t>
            </a:fld>
            <a:endParaRPr lang="en-US">
              <a:solidFill>
                <a:prstClr val="black">
                  <a:tint val="75000"/>
                </a:prstClr>
              </a:solidFill>
              <a:latin typeface="Aria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Arial"/>
            </a:endParaRPr>
          </a:p>
        </p:txBody>
      </p:sp>
      <p:sp>
        <p:nvSpPr>
          <p:cNvPr id="9" name="Slide Number Placeholder 8"/>
          <p:cNvSpPr>
            <a:spLocks noGrp="1"/>
          </p:cNvSpPr>
          <p:nvPr>
            <p:ph type="sldNum" sz="quarter" idx="12"/>
          </p:nvPr>
        </p:nvSpPr>
        <p:spPr/>
        <p:txBody>
          <a:bodyPr/>
          <a:lstStyle/>
          <a:p>
            <a:fld id="{2C6B7D71-022E-4847-99DD-327AD2685FE3}" type="slidenum">
              <a:rPr lang="en-US" smtClean="0">
                <a:solidFill>
                  <a:prstClr val="black">
                    <a:tint val="75000"/>
                  </a:prstClr>
                </a:solidFill>
                <a:latin typeface="Arial"/>
              </a:rPr>
              <a:pPr/>
              <a:t>‹#›</a:t>
            </a:fld>
            <a:endParaRPr lang="en-US">
              <a:solidFill>
                <a:prstClr val="black">
                  <a:tint val="75000"/>
                </a:prstClr>
              </a:solidFill>
              <a:latin typeface="Arial"/>
            </a:endParaRPr>
          </a:p>
        </p:txBody>
      </p:sp>
    </p:spTree>
    <p:extLst>
      <p:ext uri="{BB962C8B-B14F-4D97-AF65-F5344CB8AC3E}">
        <p14:creationId xmlns:p14="http://schemas.microsoft.com/office/powerpoint/2010/main" val="1801091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897E199-65CD-4D58-B49C-B4EC00B69FEA}" type="datetime1">
              <a:rPr lang="en-US" smtClean="0">
                <a:solidFill>
                  <a:prstClr val="black">
                    <a:tint val="75000"/>
                  </a:prstClr>
                </a:solidFill>
                <a:latin typeface="Arial"/>
              </a:rPr>
              <a:t>3/16/2023</a:t>
            </a:fld>
            <a:endParaRPr lang="en-US">
              <a:solidFill>
                <a:prstClr val="black">
                  <a:tint val="75000"/>
                </a:prstClr>
              </a:solidFill>
              <a:latin typeface="Aria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Arial"/>
            </a:endParaRPr>
          </a:p>
        </p:txBody>
      </p:sp>
      <p:sp>
        <p:nvSpPr>
          <p:cNvPr id="5" name="Slide Number Placeholder 4"/>
          <p:cNvSpPr>
            <a:spLocks noGrp="1"/>
          </p:cNvSpPr>
          <p:nvPr>
            <p:ph type="sldNum" sz="quarter" idx="12"/>
          </p:nvPr>
        </p:nvSpPr>
        <p:spPr/>
        <p:txBody>
          <a:bodyPr/>
          <a:lstStyle/>
          <a:p>
            <a:fld id="{2C6B7D71-022E-4847-99DD-327AD2685FE3}" type="slidenum">
              <a:rPr lang="en-US" smtClean="0">
                <a:solidFill>
                  <a:prstClr val="black">
                    <a:tint val="75000"/>
                  </a:prstClr>
                </a:solidFill>
                <a:latin typeface="Arial"/>
              </a:rPr>
              <a:pPr/>
              <a:t>‹#›</a:t>
            </a:fld>
            <a:endParaRPr lang="en-US">
              <a:solidFill>
                <a:prstClr val="black">
                  <a:tint val="75000"/>
                </a:prstClr>
              </a:solidFill>
              <a:latin typeface="Arial"/>
            </a:endParaRPr>
          </a:p>
        </p:txBody>
      </p:sp>
    </p:spTree>
    <p:extLst>
      <p:ext uri="{BB962C8B-B14F-4D97-AF65-F5344CB8AC3E}">
        <p14:creationId xmlns:p14="http://schemas.microsoft.com/office/powerpoint/2010/main" val="533666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DAE34B-6A7E-474B-B54F-BA87FFF0EAC5}" type="datetime1">
              <a:rPr lang="en-US" smtClean="0">
                <a:solidFill>
                  <a:prstClr val="black">
                    <a:tint val="75000"/>
                  </a:prstClr>
                </a:solidFill>
                <a:latin typeface="Arial"/>
              </a:rPr>
              <a:t>3/16/2023</a:t>
            </a:fld>
            <a:endParaRPr lang="en-US">
              <a:solidFill>
                <a:prstClr val="black">
                  <a:tint val="75000"/>
                </a:prstClr>
              </a:solidFill>
              <a:latin typeface="Aria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Arial"/>
            </a:endParaRPr>
          </a:p>
        </p:txBody>
      </p:sp>
      <p:sp>
        <p:nvSpPr>
          <p:cNvPr id="4" name="Slide Number Placeholder 3"/>
          <p:cNvSpPr>
            <a:spLocks noGrp="1"/>
          </p:cNvSpPr>
          <p:nvPr>
            <p:ph type="sldNum" sz="quarter" idx="12"/>
          </p:nvPr>
        </p:nvSpPr>
        <p:spPr/>
        <p:txBody>
          <a:bodyPr/>
          <a:lstStyle/>
          <a:p>
            <a:fld id="{2C6B7D71-022E-4847-99DD-327AD2685FE3}" type="slidenum">
              <a:rPr lang="en-US" smtClean="0">
                <a:solidFill>
                  <a:prstClr val="black">
                    <a:tint val="75000"/>
                  </a:prstClr>
                </a:solidFill>
                <a:latin typeface="Arial"/>
              </a:rPr>
              <a:pPr/>
              <a:t>‹#›</a:t>
            </a:fld>
            <a:endParaRPr lang="en-US">
              <a:solidFill>
                <a:prstClr val="black">
                  <a:tint val="75000"/>
                </a:prstClr>
              </a:solidFill>
              <a:latin typeface="Arial"/>
            </a:endParaRPr>
          </a:p>
        </p:txBody>
      </p:sp>
    </p:spTree>
    <p:extLst>
      <p:ext uri="{BB962C8B-B14F-4D97-AF65-F5344CB8AC3E}">
        <p14:creationId xmlns:p14="http://schemas.microsoft.com/office/powerpoint/2010/main" val="1185683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022E41C-6434-465A-83F1-B9155D47585E}" type="datetime1">
              <a:rPr lang="en-US" smtClean="0">
                <a:solidFill>
                  <a:prstClr val="black">
                    <a:tint val="75000"/>
                  </a:prstClr>
                </a:solidFill>
                <a:latin typeface="Arial"/>
              </a:rPr>
              <a:t>3/16/2023</a:t>
            </a:fld>
            <a:endParaRPr lang="en-US">
              <a:solidFill>
                <a:prstClr val="black">
                  <a:tint val="75000"/>
                </a:prstClr>
              </a:solidFill>
              <a:latin typeface="Aria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Arial"/>
            </a:endParaRPr>
          </a:p>
        </p:txBody>
      </p:sp>
      <p:sp>
        <p:nvSpPr>
          <p:cNvPr id="7" name="Slide Number Placeholder 6"/>
          <p:cNvSpPr>
            <a:spLocks noGrp="1"/>
          </p:cNvSpPr>
          <p:nvPr>
            <p:ph type="sldNum" sz="quarter" idx="12"/>
          </p:nvPr>
        </p:nvSpPr>
        <p:spPr/>
        <p:txBody>
          <a:bodyPr/>
          <a:lstStyle/>
          <a:p>
            <a:fld id="{2C6B7D71-022E-4847-99DD-327AD2685FE3}" type="slidenum">
              <a:rPr lang="en-US" smtClean="0">
                <a:solidFill>
                  <a:prstClr val="black">
                    <a:tint val="75000"/>
                  </a:prstClr>
                </a:solidFill>
                <a:latin typeface="Arial"/>
              </a:rPr>
              <a:pPr/>
              <a:t>‹#›</a:t>
            </a:fld>
            <a:endParaRPr lang="en-US">
              <a:solidFill>
                <a:prstClr val="black">
                  <a:tint val="75000"/>
                </a:prstClr>
              </a:solidFill>
              <a:latin typeface="Arial"/>
            </a:endParaRPr>
          </a:p>
        </p:txBody>
      </p:sp>
    </p:spTree>
    <p:extLst>
      <p:ext uri="{BB962C8B-B14F-4D97-AF65-F5344CB8AC3E}">
        <p14:creationId xmlns:p14="http://schemas.microsoft.com/office/powerpoint/2010/main" val="341190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1196575"/>
            <a:ext cx="7315200" cy="3531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40E3371-77B3-4115-9CFC-7E410B4F294E}" type="datetime1">
              <a:rPr lang="en-US" smtClean="0">
                <a:solidFill>
                  <a:prstClr val="black">
                    <a:tint val="75000"/>
                  </a:prstClr>
                </a:solidFill>
                <a:latin typeface="Arial"/>
              </a:rPr>
              <a:t>3/16/2023</a:t>
            </a:fld>
            <a:endParaRPr lang="en-US">
              <a:solidFill>
                <a:prstClr val="black">
                  <a:tint val="75000"/>
                </a:prstClr>
              </a:solidFill>
              <a:latin typeface="Aria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Arial"/>
            </a:endParaRPr>
          </a:p>
        </p:txBody>
      </p:sp>
      <p:sp>
        <p:nvSpPr>
          <p:cNvPr id="7" name="Slide Number Placeholder 6"/>
          <p:cNvSpPr>
            <a:spLocks noGrp="1"/>
          </p:cNvSpPr>
          <p:nvPr>
            <p:ph type="sldNum" sz="quarter" idx="12"/>
          </p:nvPr>
        </p:nvSpPr>
        <p:spPr/>
        <p:txBody>
          <a:bodyPr/>
          <a:lstStyle/>
          <a:p>
            <a:fld id="{2C6B7D71-022E-4847-99DD-327AD2685FE3}" type="slidenum">
              <a:rPr lang="en-US" smtClean="0">
                <a:solidFill>
                  <a:prstClr val="black">
                    <a:tint val="75000"/>
                  </a:prstClr>
                </a:solidFill>
                <a:latin typeface="Arial"/>
              </a:rPr>
              <a:pPr/>
              <a:t>‹#›</a:t>
            </a:fld>
            <a:endParaRPr lang="en-US">
              <a:solidFill>
                <a:prstClr val="black">
                  <a:tint val="75000"/>
                </a:prstClr>
              </a:solidFill>
              <a:latin typeface="Arial"/>
            </a:endParaRPr>
          </a:p>
        </p:txBody>
      </p:sp>
    </p:spTree>
    <p:extLst>
      <p:ext uri="{BB962C8B-B14F-4D97-AF65-F5344CB8AC3E}">
        <p14:creationId xmlns:p14="http://schemas.microsoft.com/office/powerpoint/2010/main" val="3156403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72250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306315"/>
            <a:ext cx="10972800" cy="488648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98CFF6-F7DB-4821-B585-AF4002522639}" type="datetime1">
              <a:rPr lang="en-US" smtClean="0">
                <a:solidFill>
                  <a:prstClr val="black">
                    <a:tint val="75000"/>
                  </a:prstClr>
                </a:solidFill>
                <a:latin typeface="Arial"/>
              </a:rPr>
              <a:t>3/16/2023</a:t>
            </a:fld>
            <a:endParaRPr lang="en-US">
              <a:solidFill>
                <a:prstClr val="black">
                  <a:tint val="75000"/>
                </a:prstClr>
              </a:solidFill>
              <a:latin typeface="Arial"/>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Arial"/>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6B7D71-022E-4847-99DD-327AD2685FE3}" type="slidenum">
              <a:rPr lang="en-US" smtClean="0">
                <a:solidFill>
                  <a:prstClr val="black">
                    <a:tint val="75000"/>
                  </a:prstClr>
                </a:solidFill>
                <a:latin typeface="Arial"/>
              </a:rPr>
              <a:pPr/>
              <a:t>‹#›</a:t>
            </a:fld>
            <a:endParaRPr lang="en-US">
              <a:solidFill>
                <a:prstClr val="black">
                  <a:tint val="75000"/>
                </a:prstClr>
              </a:solidFill>
              <a:latin typeface="Arial"/>
            </a:endParaRPr>
          </a:p>
        </p:txBody>
      </p:sp>
      <p:sp>
        <p:nvSpPr>
          <p:cNvPr id="7" name="Snip Diagonal Corner Rectangle 6"/>
          <p:cNvSpPr/>
          <p:nvPr/>
        </p:nvSpPr>
        <p:spPr>
          <a:xfrm>
            <a:off x="9049546" y="6325589"/>
            <a:ext cx="2532857" cy="230187"/>
          </a:xfrm>
          <a:prstGeom prst="snip2DiagRect">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latin typeface="Arial"/>
            </a:endParaRPr>
          </a:p>
        </p:txBody>
      </p:sp>
      <p:cxnSp>
        <p:nvCxnSpPr>
          <p:cNvPr id="9" name="Straight Connector 8"/>
          <p:cNvCxnSpPr/>
          <p:nvPr/>
        </p:nvCxnSpPr>
        <p:spPr>
          <a:xfrm flipH="1">
            <a:off x="609600" y="6346579"/>
            <a:ext cx="8570259" cy="0"/>
          </a:xfrm>
          <a:prstGeom prst="line">
            <a:avLst/>
          </a:prstGeom>
          <a:ln w="38100"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flipV="1">
            <a:off x="609600" y="1018793"/>
            <a:ext cx="10972800" cy="1793"/>
          </a:xfrm>
          <a:prstGeom prst="line">
            <a:avLst/>
          </a:prstGeom>
          <a:ln w="38100"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084075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ctr" defTabSz="4572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5585792-BAA5-4E27-9058-7EEAD5CEBF03}"/>
              </a:ext>
            </a:extLst>
          </p:cNvPr>
          <p:cNvSpPr>
            <a:spLocks noGrp="1"/>
          </p:cNvSpPr>
          <p:nvPr>
            <p:ph type="sldNum" sz="quarter" idx="12"/>
          </p:nvPr>
        </p:nvSpPr>
        <p:spPr/>
        <p:txBody>
          <a:bodyPr/>
          <a:lstStyle/>
          <a:p>
            <a:fld id="{2C6B7D71-022E-4847-99DD-327AD2685FE3}" type="slidenum">
              <a:rPr lang="en-US" smtClean="0">
                <a:solidFill>
                  <a:prstClr val="black">
                    <a:tint val="75000"/>
                  </a:prstClr>
                </a:solidFill>
                <a:latin typeface="Arial"/>
              </a:rPr>
              <a:pPr/>
              <a:t>1</a:t>
            </a:fld>
            <a:endParaRPr lang="en-US">
              <a:solidFill>
                <a:prstClr val="black">
                  <a:tint val="75000"/>
                </a:prstClr>
              </a:solidFill>
              <a:latin typeface="Arial"/>
            </a:endParaRPr>
          </a:p>
        </p:txBody>
      </p:sp>
      <p:pic>
        <p:nvPicPr>
          <p:cNvPr id="7" name="Picture 6">
            <a:extLst>
              <a:ext uri="{FF2B5EF4-FFF2-40B4-BE49-F238E27FC236}">
                <a16:creationId xmlns:a16="http://schemas.microsoft.com/office/drawing/2014/main" id="{CC24850A-FA4F-40D5-8640-DD6557A4A2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37600" y="0"/>
            <a:ext cx="2940341" cy="898035"/>
          </a:xfrm>
          <a:prstGeom prst="rect">
            <a:avLst/>
          </a:prstGeom>
        </p:spPr>
      </p:pic>
      <p:sp>
        <p:nvSpPr>
          <p:cNvPr id="3" name="TextBox 2">
            <a:extLst>
              <a:ext uri="{FF2B5EF4-FFF2-40B4-BE49-F238E27FC236}">
                <a16:creationId xmlns:a16="http://schemas.microsoft.com/office/drawing/2014/main" id="{D1285271-7096-4DFD-3BD6-BD5586E58C81}"/>
              </a:ext>
            </a:extLst>
          </p:cNvPr>
          <p:cNvSpPr txBox="1"/>
          <p:nvPr/>
        </p:nvSpPr>
        <p:spPr>
          <a:xfrm>
            <a:off x="2157742" y="3636713"/>
            <a:ext cx="7876516" cy="1015663"/>
          </a:xfrm>
          <a:prstGeom prst="rect">
            <a:avLst/>
          </a:prstGeom>
          <a:noFill/>
        </p:spPr>
        <p:txBody>
          <a:bodyPr wrap="square" rtlCol="0">
            <a:spAutoFit/>
          </a:bodyPr>
          <a:lstStyle/>
          <a:p>
            <a:pPr algn="ctr"/>
            <a:r>
              <a:rPr lang="en-US" sz="2000" dirty="0"/>
              <a:t>Jaemoon Lee, Anand Rangarajan, and Sanjay </a:t>
            </a:r>
            <a:r>
              <a:rPr lang="en-US" sz="2000" dirty="0" err="1"/>
              <a:t>Ranka</a:t>
            </a:r>
            <a:endParaRPr lang="en-US" sz="2000" dirty="0"/>
          </a:p>
          <a:p>
            <a:pPr algn="ctr"/>
            <a:r>
              <a:rPr lang="en-US" sz="2000" dirty="0"/>
              <a:t>Department of Computer and Information Science and Engineering</a:t>
            </a:r>
            <a:br>
              <a:rPr lang="en-US" sz="2000" dirty="0"/>
            </a:br>
            <a:r>
              <a:rPr lang="en-US" sz="2000" dirty="0"/>
              <a:t>University of Florida</a:t>
            </a:r>
          </a:p>
        </p:txBody>
      </p:sp>
      <p:sp>
        <p:nvSpPr>
          <p:cNvPr id="12" name="TextBox 11">
            <a:extLst>
              <a:ext uri="{FF2B5EF4-FFF2-40B4-BE49-F238E27FC236}">
                <a16:creationId xmlns:a16="http://schemas.microsoft.com/office/drawing/2014/main" id="{B4F3F199-EA10-F78A-8CD0-EEB5F7EBB3EC}"/>
              </a:ext>
            </a:extLst>
          </p:cNvPr>
          <p:cNvSpPr txBox="1"/>
          <p:nvPr/>
        </p:nvSpPr>
        <p:spPr>
          <a:xfrm>
            <a:off x="633743" y="1994294"/>
            <a:ext cx="10737410" cy="1077218"/>
          </a:xfrm>
          <a:prstGeom prst="rect">
            <a:avLst/>
          </a:prstGeom>
          <a:noFill/>
        </p:spPr>
        <p:txBody>
          <a:bodyPr wrap="square" rtlCol="0">
            <a:spAutoFit/>
          </a:bodyPr>
          <a:lstStyle/>
          <a:p>
            <a:pPr algn="ctr"/>
            <a:r>
              <a:rPr lang="en-US" sz="3200" dirty="0"/>
              <a:t>Constrained Autoencoders: Incorporating equality constraints in learned scientific data compression</a:t>
            </a:r>
          </a:p>
        </p:txBody>
      </p:sp>
    </p:spTree>
    <p:extLst>
      <p:ext uri="{BB962C8B-B14F-4D97-AF65-F5344CB8AC3E}">
        <p14:creationId xmlns:p14="http://schemas.microsoft.com/office/powerpoint/2010/main" val="291141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37A89-440F-4371-8955-F991F90DE680}"/>
              </a:ext>
            </a:extLst>
          </p:cNvPr>
          <p:cNvSpPr>
            <a:spLocks noGrp="1"/>
          </p:cNvSpPr>
          <p:nvPr>
            <p:ph type="title"/>
          </p:nvPr>
        </p:nvSpPr>
        <p:spPr>
          <a:xfrm>
            <a:off x="553791" y="377670"/>
            <a:ext cx="10972800" cy="722508"/>
          </a:xfrm>
        </p:spPr>
        <p:txBody>
          <a:bodyPr>
            <a:normAutofit/>
          </a:bodyPr>
          <a:lstStyle/>
          <a:p>
            <a:pPr algn="l"/>
            <a:r>
              <a:rPr lang="en-US" sz="3200" dirty="0" err="1"/>
              <a:t>QoI</a:t>
            </a:r>
            <a:r>
              <a:rPr lang="en-US" sz="3200" dirty="0"/>
              <a:t> of XGC</a:t>
            </a:r>
          </a:p>
        </p:txBody>
      </p:sp>
      <mc:AlternateContent xmlns:mc="http://schemas.openxmlformats.org/markup-compatibility/2006">
        <mc:Choice xmlns:a14="http://schemas.microsoft.com/office/drawing/2010/main" Requires="a14">
          <p:sp>
            <p:nvSpPr>
              <p:cNvPr id="17" name="Content Placeholder 2">
                <a:extLst>
                  <a:ext uri="{FF2B5EF4-FFF2-40B4-BE49-F238E27FC236}">
                    <a16:creationId xmlns:a16="http://schemas.microsoft.com/office/drawing/2014/main" id="{0B5883C2-4774-4A6E-924A-2D98C034D199}"/>
                  </a:ext>
                </a:extLst>
              </p:cNvPr>
              <p:cNvSpPr txBox="1">
                <a:spLocks/>
              </p:cNvSpPr>
              <p:nvPr/>
            </p:nvSpPr>
            <p:spPr>
              <a:xfrm>
                <a:off x="695421" y="1330867"/>
                <a:ext cx="10831169" cy="4207494"/>
              </a:xfrm>
              <a:prstGeom prst="rect">
                <a:avLst/>
              </a:prstGeom>
              <a:noFill/>
            </p:spPr>
            <p:txBody>
              <a:bodyPr vert="horz" lIns="91440" tIns="45720" rIns="91440" bIns="45720" rtlCol="0" anchor="ctr">
                <a:normAutofit fontScale="97500"/>
              </a:bodyPr>
              <a:lstStyle>
                <a:defPPr>
                  <a:defRPr lang="en-US"/>
                </a:defPPr>
                <a:lvl1pPr indent="0">
                  <a:spcBef>
                    <a:spcPct val="20000"/>
                  </a:spcBef>
                  <a:buFont typeface="Arial"/>
                  <a:buNone/>
                  <a:defRPr sz="2800">
                    <a:latin typeface="Arial" panose="020B0604020202020204" pitchFamily="34" charset="0"/>
                    <a:cs typeface="Arial" panose="020B0604020202020204" pitchFamily="34" charset="0"/>
                  </a:defRPr>
                </a:lvl1pPr>
                <a:lvl2pPr marL="742950" indent="-285750">
                  <a:spcBef>
                    <a:spcPct val="20000"/>
                  </a:spcBef>
                  <a:buFont typeface="Arial"/>
                  <a:buChar char="–"/>
                  <a:defRPr sz="2400"/>
                </a:lvl2pPr>
                <a:lvl3pPr marL="1143000" indent="-228600">
                  <a:spcBef>
                    <a:spcPct val="20000"/>
                  </a:spcBef>
                  <a:buFont typeface="Arial"/>
                  <a:buChar char="•"/>
                  <a:defRPr sz="2000"/>
                </a:lvl3pPr>
                <a:lvl4pPr marL="1600200" indent="-228600">
                  <a:spcBef>
                    <a:spcPct val="20000"/>
                  </a:spcBef>
                  <a:buFont typeface="Arial"/>
                  <a:buChar char="–"/>
                </a:lvl4pPr>
                <a:lvl5pPr marL="2057400" indent="-228600">
                  <a:spcBef>
                    <a:spcPct val="20000"/>
                  </a:spcBef>
                  <a:buFont typeface="Arial"/>
                  <a:buChar cha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marL="457200" indent="-457200">
                  <a:buFont typeface="Arial" panose="020B0604020202020204" pitchFamily="34" charset="0"/>
                  <a:buChar char="•"/>
                </a:pPr>
                <a:r>
                  <a:rPr lang="en-US" altLang="zh-CN" sz="2200" dirty="0">
                    <a:latin typeface="Arial" panose="020B0604020202020204" pitchFamily="34" charset="0"/>
                    <a:cs typeface="Arial" panose="020B0604020202020204" pitchFamily="34" charset="0"/>
                  </a:rPr>
                  <a:t>The </a:t>
                </a:r>
                <a:r>
                  <a:rPr lang="en-US" altLang="zh-CN" sz="2200" dirty="0" err="1">
                    <a:latin typeface="Arial" panose="020B0604020202020204" pitchFamily="34" charset="0"/>
                    <a:cs typeface="Arial" panose="020B0604020202020204" pitchFamily="34" charset="0"/>
                  </a:rPr>
                  <a:t>QoI</a:t>
                </a:r>
                <a:r>
                  <a:rPr lang="en-US" altLang="zh-CN" sz="2200" dirty="0">
                    <a:latin typeface="Arial" panose="020B0604020202020204" pitchFamily="34" charset="0"/>
                    <a:cs typeface="Arial" panose="020B0604020202020204" pitchFamily="34" charset="0"/>
                  </a:rPr>
                  <a:t> of XGC are physics properties of particles such as moments and energy derived from the </a:t>
                </a:r>
                <a14:m>
                  <m:oMath xmlns:m="http://schemas.openxmlformats.org/officeDocument/2006/math">
                    <m:r>
                      <a:rPr lang="en-US" altLang="zh-CN" sz="2200" b="0" i="1" smtClean="0">
                        <a:latin typeface="Cambria Math" panose="02040503050406030204" pitchFamily="18" charset="0"/>
                        <a:cs typeface="Arial" panose="020B0604020202020204" pitchFamily="34" charset="0"/>
                      </a:rPr>
                      <m:t>𝐹</m:t>
                    </m:r>
                    <m:r>
                      <a:rPr lang="en-US" altLang="zh-CN" sz="2200" b="0" i="1" smtClean="0">
                        <a:latin typeface="Cambria Math" panose="02040503050406030204" pitchFamily="18" charset="0"/>
                        <a:cs typeface="Arial" panose="020B0604020202020204" pitchFamily="34" charset="0"/>
                      </a:rPr>
                      <m:t>−</m:t>
                    </m:r>
                  </m:oMath>
                </a14:m>
                <a:r>
                  <a:rPr lang="en-US" altLang="zh-CN" sz="2200" dirty="0">
                    <a:latin typeface="Arial" panose="020B0604020202020204" pitchFamily="34" charset="0"/>
                    <a:cs typeface="Arial" panose="020B0604020202020204" pitchFamily="34" charset="0"/>
                  </a:rPr>
                  <a:t>data.</a:t>
                </a:r>
              </a:p>
              <a:p>
                <a:pPr marL="457200" indent="-457200">
                  <a:buFont typeface="Arial" panose="020B0604020202020204" pitchFamily="34" charset="0"/>
                  <a:buChar char="•"/>
                </a:pPr>
                <a:r>
                  <a:rPr lang="en-US" sz="2200" dirty="0"/>
                  <a:t>We investigate four </a:t>
                </a:r>
                <a:r>
                  <a:rPr lang="en-US" sz="2200" dirty="0" err="1"/>
                  <a:t>QoI</a:t>
                </a:r>
                <a:r>
                  <a:rPr lang="en-US" sz="2200" dirty="0"/>
                  <a:t> specified by XGC scientists.</a:t>
                </a:r>
                <a:br>
                  <a:rPr lang="en-US" sz="2200" dirty="0"/>
                </a:br>
                <a:r>
                  <a:rPr lang="en-US" sz="2200" dirty="0"/>
                  <a:t>- density </a:t>
                </a:r>
                <a14:m>
                  <m:oMath xmlns:m="http://schemas.openxmlformats.org/officeDocument/2006/math">
                    <m:r>
                      <a:rPr lang="en-US" sz="2200" b="0" i="1" smtClean="0">
                        <a:latin typeface="Cambria Math" panose="02040503050406030204" pitchFamily="18" charset="0"/>
                      </a:rPr>
                      <m:t>𝑛</m:t>
                    </m:r>
                    <m:r>
                      <a:rPr lang="en-US" sz="2200" b="0" i="0" smtClean="0">
                        <a:latin typeface="Cambria Math" panose="02040503050406030204" pitchFamily="18" charset="0"/>
                      </a:rPr>
                      <m:t>,</m:t>
                    </m:r>
                  </m:oMath>
                </a14:m>
                <a:r>
                  <a:rPr lang="en-US" sz="2200" dirty="0"/>
                  <a:t> parallel flow </a:t>
                </a:r>
                <a14:m>
                  <m:oMath xmlns:m="http://schemas.openxmlformats.org/officeDocument/2006/math">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𝑢</m:t>
                        </m:r>
                      </m:e>
                      <m:sub>
                        <m:r>
                          <a:rPr lang="en-US" sz="2200" b="0" i="1" smtClean="0">
                            <a:latin typeface="Cambria Math" panose="02040503050406030204" pitchFamily="18" charset="0"/>
                          </a:rPr>
                          <m:t>∥</m:t>
                        </m:r>
                      </m:sub>
                    </m:sSub>
                  </m:oMath>
                </a14:m>
                <a:r>
                  <a:rPr lang="en-US" sz="2200" dirty="0"/>
                  <a:t>, perpendicular and parallel temperatures </a:t>
                </a:r>
                <a14:m>
                  <m:oMath xmlns:m="http://schemas.openxmlformats.org/officeDocument/2006/math">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𝑇</m:t>
                        </m:r>
                      </m:e>
                      <m:sub>
                        <m:r>
                          <a:rPr lang="en-US" sz="2200" b="0" i="1" smtClean="0">
                            <a:latin typeface="Cambria Math" panose="02040503050406030204" pitchFamily="18" charset="0"/>
                          </a:rPr>
                          <m:t>⊥</m:t>
                        </m:r>
                      </m:sub>
                    </m:sSub>
                  </m:oMath>
                </a14:m>
                <a:r>
                  <a:rPr lang="en-US" sz="2200" dirty="0"/>
                  <a:t> and </a:t>
                </a:r>
                <a14:m>
                  <m:oMath xmlns:m="http://schemas.openxmlformats.org/officeDocument/2006/math">
                    <m:r>
                      <a:rPr lang="en-US" sz="2200" b="0" i="1" smtClean="0">
                        <a:latin typeface="Cambria Math" panose="02040503050406030204" pitchFamily="18" charset="0"/>
                      </a:rPr>
                      <m:t>𝑇</m:t>
                    </m:r>
                    <m:r>
                      <a:rPr lang="en-US" sz="2200" b="0" i="1" smtClean="0">
                        <a:latin typeface="Cambria Math" panose="02040503050406030204" pitchFamily="18" charset="0"/>
                      </a:rPr>
                      <m:t>_∥</m:t>
                    </m:r>
                  </m:oMath>
                </a14:m>
                <a:r>
                  <a:rPr lang="en-US" sz="2200" dirty="0"/>
                  <a:t>.</a:t>
                </a:r>
              </a:p>
              <a:p>
                <a:pPr marL="457200" indent="-457200">
                  <a:buFont typeface="Arial" panose="020B0604020202020204" pitchFamily="34" charset="0"/>
                  <a:buChar char="•"/>
                </a:pPr>
                <a:r>
                  <a:rPr lang="en-US" sz="2200" dirty="0"/>
                  <a:t>We consider the following constraints</a:t>
                </a:r>
              </a:p>
              <a:p>
                <a:pPr marL="457200" indent="-457200">
                  <a:buFont typeface="Arial" panose="020B0604020202020204" pitchFamily="34" charset="0"/>
                  <a:buChar char="•"/>
                </a:pPr>
                <a:endParaRPr lang="en-US" sz="2200" dirty="0"/>
              </a:p>
              <a:p>
                <a:pPr marL="457200" indent="-457200">
                  <a:buFont typeface="Arial" panose="020B0604020202020204" pitchFamily="34" charset="0"/>
                  <a:buChar char="•"/>
                </a:pPr>
                <a:endParaRPr lang="en-US" sz="2200" dirty="0"/>
              </a:p>
              <a:p>
                <a:pPr marL="457200" indent="-457200">
                  <a:buFont typeface="Arial" panose="020B0604020202020204" pitchFamily="34" charset="0"/>
                  <a:buChar char="•"/>
                </a:pPr>
                <a:endParaRPr lang="en-US" sz="2200" dirty="0"/>
              </a:p>
              <a:p>
                <a:pPr marL="457200" indent="-457200">
                  <a:buFont typeface="Arial" panose="020B0604020202020204" pitchFamily="34" charset="0"/>
                  <a:buChar char="•"/>
                </a:pPr>
                <a:endParaRPr lang="en-US" sz="2200" dirty="0"/>
              </a:p>
              <a:p>
                <a:pPr marL="457200" indent="-457200">
                  <a:buFont typeface="Arial" panose="020B0604020202020204" pitchFamily="34" charset="0"/>
                  <a:buChar char="•"/>
                </a:pPr>
                <a:endParaRPr lang="en-US" sz="2200" dirty="0"/>
              </a:p>
            </p:txBody>
          </p:sp>
        </mc:Choice>
        <mc:Fallback>
          <p:sp>
            <p:nvSpPr>
              <p:cNvPr id="17" name="Content Placeholder 2">
                <a:extLst>
                  <a:ext uri="{FF2B5EF4-FFF2-40B4-BE49-F238E27FC236}">
                    <a16:creationId xmlns:a16="http://schemas.microsoft.com/office/drawing/2014/main" id="{0B5883C2-4774-4A6E-924A-2D98C034D199}"/>
                  </a:ext>
                </a:extLst>
              </p:cNvPr>
              <p:cNvSpPr txBox="1">
                <a:spLocks noRot="1" noChangeAspect="1" noMove="1" noResize="1" noEditPoints="1" noAdjustHandles="1" noChangeArrowheads="1" noChangeShapeType="1" noTextEdit="1"/>
              </p:cNvSpPr>
              <p:nvPr/>
            </p:nvSpPr>
            <p:spPr>
              <a:xfrm>
                <a:off x="695421" y="1330867"/>
                <a:ext cx="10831169" cy="4207494"/>
              </a:xfrm>
              <a:prstGeom prst="rect">
                <a:avLst/>
              </a:prstGeom>
              <a:blipFill>
                <a:blip r:embed="rId3"/>
                <a:stretch>
                  <a:fillRect l="-5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Google Shape;393;p26">
                <a:extLst>
                  <a:ext uri="{FF2B5EF4-FFF2-40B4-BE49-F238E27FC236}">
                    <a16:creationId xmlns:a16="http://schemas.microsoft.com/office/drawing/2014/main" id="{EBDBA194-34C2-0B77-3937-680DAF43E8E2}"/>
                  </a:ext>
                </a:extLst>
              </p:cNvPr>
              <p:cNvSpPr txBox="1"/>
              <p:nvPr/>
            </p:nvSpPr>
            <p:spPr>
              <a:xfrm>
                <a:off x="2424301" y="3392788"/>
                <a:ext cx="6996390" cy="1532623"/>
              </a:xfrm>
              <a:prstGeom prst="rect">
                <a:avLst/>
              </a:prstGeom>
              <a:noFill/>
              <a:ln>
                <a:noFill/>
              </a:ln>
            </p:spPr>
            <p:txBody>
              <a:bodyPr spcFirstLastPara="1" wrap="square" lIns="91425" tIns="45700" rIns="91425" bIns="45700" anchor="t" anchorCtr="0">
                <a:spAutoFit/>
              </a:bodyPr>
              <a:lstStyle/>
              <a:p>
                <a:pPr algn="ctr">
                  <a:lnSpc>
                    <a:spcPct val="130000"/>
                  </a:lnSpc>
                </a:pPr>
                <a14:m>
                  <m:oMathPara xmlns:m="http://schemas.openxmlformats.org/officeDocument/2006/math">
                    <m:oMathParaPr>
                      <m:jc m:val="centerGroup"/>
                    </m:oMathParaPr>
                    <m:oMath xmlns:m="http://schemas.openxmlformats.org/officeDocument/2006/math">
                      <m:nary>
                        <m:naryPr>
                          <m:chr m:val="∑"/>
                          <m:supHide m:val="on"/>
                          <m:ctrlPr>
                            <a:rPr lang="en-US" sz="1400" b="0" i="1" smtClean="0">
                              <a:solidFill>
                                <a:schemeClr val="tx1"/>
                              </a:solidFill>
                              <a:latin typeface="Cambria Math" panose="02040503050406030204" pitchFamily="18" charset="0"/>
                              <a:sym typeface="Century Gothic"/>
                            </a:rPr>
                          </m:ctrlPr>
                        </m:naryPr>
                        <m:sub>
                          <m:r>
                            <m:rPr>
                              <m:brk m:alnAt="7"/>
                            </m:rPr>
                            <a:rPr lang="en-US" sz="1400" b="0" i="1" smtClean="0">
                              <a:solidFill>
                                <a:schemeClr val="tx1"/>
                              </a:solidFill>
                              <a:latin typeface="Cambria Math" panose="02040503050406030204" pitchFamily="18" charset="0"/>
                              <a:sym typeface="Century Gothic"/>
                            </a:rPr>
                            <m:t>𝑖</m:t>
                          </m:r>
                          <m:r>
                            <a:rPr lang="en-US" sz="1400" b="0" i="1" smtClean="0">
                              <a:solidFill>
                                <a:schemeClr val="tx1"/>
                              </a:solidFill>
                              <a:latin typeface="Cambria Math" panose="02040503050406030204" pitchFamily="18" charset="0"/>
                              <a:sym typeface="Century Gothic"/>
                            </a:rPr>
                            <m:t>,</m:t>
                          </m:r>
                          <m:r>
                            <a:rPr lang="en-US" sz="1400" b="0" i="1" smtClean="0">
                              <a:solidFill>
                                <a:schemeClr val="tx1"/>
                              </a:solidFill>
                              <a:latin typeface="Cambria Math" panose="02040503050406030204" pitchFamily="18" charset="0"/>
                              <a:sym typeface="Century Gothic"/>
                            </a:rPr>
                            <m:t>𝑗</m:t>
                          </m:r>
                        </m:sub>
                        <m:sup/>
                        <m:e>
                          <m:sSub>
                            <m:sSubPr>
                              <m:ctrlPr>
                                <a:rPr lang="en-US" sz="1400" b="0" i="1" smtClean="0">
                                  <a:solidFill>
                                    <a:schemeClr val="tx1"/>
                                  </a:solidFill>
                                  <a:latin typeface="Cambria Math" panose="02040503050406030204" pitchFamily="18" charset="0"/>
                                  <a:sym typeface="Century Gothic"/>
                                </a:rPr>
                              </m:ctrlPr>
                            </m:sSubPr>
                            <m:e>
                              <m:r>
                                <a:rPr lang="en-US" sz="1400" b="0" i="1" smtClean="0">
                                  <a:solidFill>
                                    <a:schemeClr val="tx1"/>
                                  </a:solidFill>
                                  <a:latin typeface="Cambria Math" panose="02040503050406030204" pitchFamily="18" charset="0"/>
                                  <a:sym typeface="Century Gothic"/>
                                </a:rPr>
                                <m:t>𝑓</m:t>
                              </m:r>
                            </m:e>
                            <m:sub>
                              <m:r>
                                <a:rPr lang="en-US" sz="1400" b="0" i="1" smtClean="0">
                                  <a:solidFill>
                                    <a:schemeClr val="tx1"/>
                                  </a:solidFill>
                                  <a:latin typeface="Cambria Math" panose="02040503050406030204" pitchFamily="18" charset="0"/>
                                  <a:sym typeface="Century Gothic"/>
                                </a:rPr>
                                <m:t>𝑖𝑗</m:t>
                              </m:r>
                            </m:sub>
                          </m:sSub>
                          <m:sSub>
                            <m:sSubPr>
                              <m:ctrlPr>
                                <a:rPr lang="en-US" sz="1400" i="1">
                                  <a:solidFill>
                                    <a:schemeClr val="tx1"/>
                                  </a:solidFill>
                                  <a:latin typeface="Cambria Math" panose="02040503050406030204" pitchFamily="18" charset="0"/>
                                  <a:sym typeface="Century Gothic"/>
                                </a:rPr>
                              </m:ctrlPr>
                            </m:sSubPr>
                            <m:e>
                              <m:r>
                                <m:rPr>
                                  <m:nor/>
                                </m:rPr>
                                <a:rPr lang="en-US" sz="1400">
                                  <a:solidFill>
                                    <a:schemeClr val="tx1"/>
                                  </a:solidFill>
                                  <a:latin typeface="Cambria Math" panose="02040503050406030204" pitchFamily="18" charset="0"/>
                                  <a:sym typeface="Century Gothic"/>
                                </a:rPr>
                                <m:t>vol</m:t>
                              </m:r>
                            </m:e>
                            <m:sub>
                              <m:r>
                                <a:rPr lang="en-US" sz="1400" i="1">
                                  <a:solidFill>
                                    <a:schemeClr val="tx1"/>
                                  </a:solidFill>
                                  <a:latin typeface="Cambria Math" panose="02040503050406030204" pitchFamily="18" charset="0"/>
                                  <a:sym typeface="Century Gothic"/>
                                </a:rPr>
                                <m:t>𝑖𝑗</m:t>
                              </m:r>
                            </m:sub>
                          </m:sSub>
                        </m:e>
                      </m:nary>
                      <m:r>
                        <a:rPr lang="en-US" sz="1400" b="0" i="1" smtClean="0">
                          <a:solidFill>
                            <a:schemeClr val="tx1"/>
                          </a:solidFill>
                          <a:latin typeface="Cambria Math" panose="02040503050406030204" pitchFamily="18" charset="0"/>
                          <a:sym typeface="Century Gothic"/>
                        </a:rPr>
                        <m:t>=</m:t>
                      </m:r>
                      <m:sSup>
                        <m:sSupPr>
                          <m:ctrlPr>
                            <a:rPr lang="en-US" sz="1400" b="0" i="1" smtClean="0">
                              <a:solidFill>
                                <a:schemeClr val="tx1"/>
                              </a:solidFill>
                              <a:latin typeface="Cambria Math" panose="02040503050406030204" pitchFamily="18" charset="0"/>
                              <a:sym typeface="Century Gothic"/>
                            </a:rPr>
                          </m:ctrlPr>
                        </m:sSupPr>
                        <m:e>
                          <m:r>
                            <a:rPr lang="en-US" sz="1400" b="0" i="1" smtClean="0">
                              <a:solidFill>
                                <a:schemeClr val="tx1"/>
                              </a:solidFill>
                              <a:latin typeface="Cambria Math" panose="02040503050406030204" pitchFamily="18" charset="0"/>
                              <a:sym typeface="Century Gothic"/>
                            </a:rPr>
                            <m:t>𝑛</m:t>
                          </m:r>
                        </m:e>
                        <m:sup>
                          <m:r>
                            <a:rPr lang="en-US" sz="1400" b="0" i="1" smtClean="0">
                              <a:solidFill>
                                <a:schemeClr val="tx1"/>
                              </a:solidFill>
                              <a:latin typeface="Cambria Math" panose="02040503050406030204" pitchFamily="18" charset="0"/>
                              <a:sym typeface="Century Gothic"/>
                            </a:rPr>
                            <m:t>𝑐</m:t>
                          </m:r>
                        </m:sup>
                      </m:sSup>
                      <m:r>
                        <a:rPr lang="en-US" sz="1400" b="0" i="1" smtClean="0">
                          <a:solidFill>
                            <a:schemeClr val="tx1"/>
                          </a:solidFill>
                          <a:latin typeface="Cambria Math" panose="02040503050406030204" pitchFamily="18" charset="0"/>
                          <a:sym typeface="Century Gothic"/>
                        </a:rPr>
                        <m:t>,         </m:t>
                      </m:r>
                      <m:nary>
                        <m:naryPr>
                          <m:chr m:val="∑"/>
                          <m:supHide m:val="on"/>
                          <m:ctrlPr>
                            <a:rPr lang="en-US" sz="1400" b="0" i="1" smtClean="0">
                              <a:solidFill>
                                <a:schemeClr val="tx1"/>
                              </a:solidFill>
                              <a:latin typeface="Cambria Math" panose="02040503050406030204" pitchFamily="18" charset="0"/>
                              <a:sym typeface="Century Gothic"/>
                            </a:rPr>
                          </m:ctrlPr>
                        </m:naryPr>
                        <m:sub>
                          <m:r>
                            <m:rPr>
                              <m:brk m:alnAt="7"/>
                            </m:rPr>
                            <a:rPr lang="en-US" sz="1400" b="0" i="1" smtClean="0">
                              <a:solidFill>
                                <a:schemeClr val="tx1"/>
                              </a:solidFill>
                              <a:latin typeface="Cambria Math" panose="02040503050406030204" pitchFamily="18" charset="0"/>
                              <a:sym typeface="Century Gothic"/>
                            </a:rPr>
                            <m:t>𝑖</m:t>
                          </m:r>
                          <m:r>
                            <a:rPr lang="en-US" sz="1400" b="0" i="1" smtClean="0">
                              <a:solidFill>
                                <a:schemeClr val="tx1"/>
                              </a:solidFill>
                              <a:latin typeface="Cambria Math" panose="02040503050406030204" pitchFamily="18" charset="0"/>
                              <a:sym typeface="Century Gothic"/>
                            </a:rPr>
                            <m:t>,</m:t>
                          </m:r>
                          <m:r>
                            <a:rPr lang="en-US" sz="1400" b="0" i="1" smtClean="0">
                              <a:solidFill>
                                <a:schemeClr val="tx1"/>
                              </a:solidFill>
                              <a:latin typeface="Cambria Math" panose="02040503050406030204" pitchFamily="18" charset="0"/>
                              <a:sym typeface="Century Gothic"/>
                            </a:rPr>
                            <m:t>𝑗</m:t>
                          </m:r>
                        </m:sub>
                        <m:sup/>
                        <m:e>
                          <m:sSub>
                            <m:sSubPr>
                              <m:ctrlPr>
                                <a:rPr lang="en-US" sz="1400" i="1">
                                  <a:solidFill>
                                    <a:schemeClr val="tx1"/>
                                  </a:solidFill>
                                  <a:latin typeface="Cambria Math" panose="02040503050406030204" pitchFamily="18" charset="0"/>
                                  <a:sym typeface="Century Gothic"/>
                                </a:rPr>
                              </m:ctrlPr>
                            </m:sSubPr>
                            <m:e>
                              <m:r>
                                <a:rPr lang="en-US" sz="1400" i="1">
                                  <a:solidFill>
                                    <a:schemeClr val="tx1"/>
                                  </a:solidFill>
                                  <a:latin typeface="Cambria Math" panose="02040503050406030204" pitchFamily="18" charset="0"/>
                                  <a:sym typeface="Century Gothic"/>
                                </a:rPr>
                                <m:t>𝑓</m:t>
                              </m:r>
                            </m:e>
                            <m:sub>
                              <m:r>
                                <a:rPr lang="en-US" sz="1400" i="1">
                                  <a:solidFill>
                                    <a:schemeClr val="tx1"/>
                                  </a:solidFill>
                                  <a:latin typeface="Cambria Math" panose="02040503050406030204" pitchFamily="18" charset="0"/>
                                  <a:sym typeface="Century Gothic"/>
                                </a:rPr>
                                <m:t>𝑖𝑗</m:t>
                              </m:r>
                            </m:sub>
                          </m:sSub>
                          <m:sSub>
                            <m:sSubPr>
                              <m:ctrlPr>
                                <a:rPr lang="en-US" sz="1400" i="1">
                                  <a:solidFill>
                                    <a:schemeClr val="tx1"/>
                                  </a:solidFill>
                                  <a:latin typeface="Cambria Math" panose="02040503050406030204" pitchFamily="18" charset="0"/>
                                  <a:sym typeface="Century Gothic"/>
                                </a:rPr>
                              </m:ctrlPr>
                            </m:sSubPr>
                            <m:e>
                              <m:r>
                                <m:rPr>
                                  <m:nor/>
                                </m:rPr>
                                <a:rPr lang="en-US" sz="1400">
                                  <a:solidFill>
                                    <a:schemeClr val="tx1"/>
                                  </a:solidFill>
                                  <a:latin typeface="Cambria Math" panose="02040503050406030204" pitchFamily="18" charset="0"/>
                                  <a:sym typeface="Century Gothic"/>
                                </a:rPr>
                                <m:t>vol</m:t>
                              </m:r>
                            </m:e>
                            <m:sub>
                              <m:r>
                                <a:rPr lang="en-US" sz="1400" i="1">
                                  <a:solidFill>
                                    <a:schemeClr val="tx1"/>
                                  </a:solidFill>
                                  <a:latin typeface="Cambria Math" panose="02040503050406030204" pitchFamily="18" charset="0"/>
                                  <a:sym typeface="Century Gothic"/>
                                </a:rPr>
                                <m:t>𝑖𝑗</m:t>
                              </m:r>
                            </m:sub>
                          </m:sSub>
                          <m:sSubSup>
                            <m:sSubSupPr>
                              <m:ctrlPr>
                                <a:rPr lang="en-US" sz="1400" b="0" i="1" smtClean="0">
                                  <a:solidFill>
                                    <a:schemeClr val="tx1"/>
                                  </a:solidFill>
                                  <a:latin typeface="Cambria Math" panose="02040503050406030204" pitchFamily="18" charset="0"/>
                                  <a:sym typeface="Century Gothic"/>
                                </a:rPr>
                              </m:ctrlPr>
                            </m:sSubSupPr>
                            <m:e>
                              <m:r>
                                <a:rPr lang="en-US" sz="1400" b="0" i="1" smtClean="0">
                                  <a:solidFill>
                                    <a:schemeClr val="tx1"/>
                                  </a:solidFill>
                                  <a:latin typeface="Cambria Math" panose="02040503050406030204" pitchFamily="18" charset="0"/>
                                  <a:sym typeface="Century Gothic"/>
                                </a:rPr>
                                <m:t>𝑣</m:t>
                              </m:r>
                            </m:e>
                            <m:sub>
                              <m:r>
                                <a:rPr lang="en-US" sz="1400" b="0" i="1" smtClean="0">
                                  <a:solidFill>
                                    <a:schemeClr val="tx1"/>
                                  </a:solidFill>
                                  <a:latin typeface="Cambria Math" panose="02040503050406030204" pitchFamily="18" charset="0"/>
                                  <a:sym typeface="Century Gothic"/>
                                </a:rPr>
                                <m:t>𝑗</m:t>
                              </m:r>
                            </m:sub>
                            <m:sup>
                              <m:r>
                                <a:rPr lang="en-US" sz="1400" b="0" i="1" smtClean="0">
                                  <a:solidFill>
                                    <a:schemeClr val="tx1"/>
                                  </a:solidFill>
                                  <a:latin typeface="Cambria Math" panose="02040503050406030204" pitchFamily="18" charset="0"/>
                                  <a:sym typeface="Century Gothic"/>
                                </a:rPr>
                                <m:t>∥</m:t>
                              </m:r>
                            </m:sup>
                          </m:sSubSup>
                        </m:e>
                      </m:nary>
                      <m:r>
                        <a:rPr lang="en-US" sz="1400" b="0" i="1" smtClean="0">
                          <a:solidFill>
                            <a:schemeClr val="tx1"/>
                          </a:solidFill>
                          <a:latin typeface="Cambria Math" panose="02040503050406030204" pitchFamily="18" charset="0"/>
                          <a:sym typeface="Century Gothic"/>
                        </a:rPr>
                        <m:t>=</m:t>
                      </m:r>
                      <m:sSubSup>
                        <m:sSubSupPr>
                          <m:ctrlPr>
                            <a:rPr lang="en-US" sz="1400" b="0" i="1" smtClean="0">
                              <a:solidFill>
                                <a:schemeClr val="tx1"/>
                              </a:solidFill>
                              <a:latin typeface="Cambria Math" panose="02040503050406030204" pitchFamily="18" charset="0"/>
                              <a:sym typeface="Century Gothic"/>
                            </a:rPr>
                          </m:ctrlPr>
                        </m:sSubSupPr>
                        <m:e>
                          <m:r>
                            <a:rPr lang="en-US" sz="1400" b="0" i="1" smtClean="0">
                              <a:solidFill>
                                <a:schemeClr val="tx1"/>
                              </a:solidFill>
                              <a:latin typeface="Cambria Math" panose="02040503050406030204" pitchFamily="18" charset="0"/>
                              <a:sym typeface="Century Gothic"/>
                            </a:rPr>
                            <m:t>𝑢</m:t>
                          </m:r>
                        </m:e>
                        <m:sub>
                          <m:r>
                            <a:rPr lang="en-US" sz="1400" b="0" i="1" smtClean="0">
                              <a:solidFill>
                                <a:schemeClr val="tx1"/>
                              </a:solidFill>
                              <a:latin typeface="Cambria Math" panose="02040503050406030204" pitchFamily="18" charset="0"/>
                              <a:sym typeface="Century Gothic"/>
                            </a:rPr>
                            <m:t>∥</m:t>
                          </m:r>
                        </m:sub>
                        <m:sup>
                          <m:r>
                            <a:rPr lang="en-US" sz="1400" b="0" i="1" smtClean="0">
                              <a:solidFill>
                                <a:schemeClr val="tx1"/>
                              </a:solidFill>
                              <a:latin typeface="Cambria Math" panose="02040503050406030204" pitchFamily="18" charset="0"/>
                              <a:sym typeface="Century Gothic"/>
                            </a:rPr>
                            <m:t>𝑐</m:t>
                          </m:r>
                        </m:sup>
                      </m:sSubSup>
                      <m:sSup>
                        <m:sSupPr>
                          <m:ctrlPr>
                            <a:rPr lang="en-US" sz="1400" i="1">
                              <a:solidFill>
                                <a:schemeClr val="tx1"/>
                              </a:solidFill>
                              <a:latin typeface="Cambria Math" panose="02040503050406030204" pitchFamily="18" charset="0"/>
                              <a:sym typeface="Century Gothic"/>
                            </a:rPr>
                          </m:ctrlPr>
                        </m:sSupPr>
                        <m:e>
                          <m:r>
                            <a:rPr lang="en-US" sz="1400" i="1">
                              <a:solidFill>
                                <a:schemeClr val="tx1"/>
                              </a:solidFill>
                              <a:latin typeface="Cambria Math" panose="02040503050406030204" pitchFamily="18" charset="0"/>
                              <a:sym typeface="Century Gothic"/>
                            </a:rPr>
                            <m:t>𝑛</m:t>
                          </m:r>
                        </m:e>
                        <m:sup>
                          <m:r>
                            <a:rPr lang="en-US" sz="1400" i="1">
                              <a:solidFill>
                                <a:schemeClr val="tx1"/>
                              </a:solidFill>
                              <a:latin typeface="Cambria Math" panose="02040503050406030204" pitchFamily="18" charset="0"/>
                              <a:sym typeface="Century Gothic"/>
                            </a:rPr>
                            <m:t>𝑐</m:t>
                          </m:r>
                        </m:sup>
                      </m:sSup>
                      <m:r>
                        <a:rPr lang="en-US" sz="1400" b="0" i="1" smtClean="0">
                          <a:solidFill>
                            <a:schemeClr val="tx1"/>
                          </a:solidFill>
                          <a:latin typeface="Cambria Math" panose="02040503050406030204" pitchFamily="18" charset="0"/>
                          <a:sym typeface="Century Gothic"/>
                        </a:rPr>
                        <m:t>,</m:t>
                      </m:r>
                    </m:oMath>
                  </m:oMathPara>
                </a14:m>
                <a:endParaRPr lang="en-US" sz="1400" b="0" dirty="0">
                  <a:solidFill>
                    <a:schemeClr val="tx1"/>
                  </a:solidFill>
                  <a:latin typeface="Century Gothic"/>
                  <a:sym typeface="Century Gothic"/>
                </a:endParaRPr>
              </a:p>
              <a:p>
                <a:pPr algn="ctr">
                  <a:lnSpc>
                    <a:spcPct val="130000"/>
                  </a:lnSpc>
                </a:pPr>
                <a14:m>
                  <m:oMathPara xmlns:m="http://schemas.openxmlformats.org/officeDocument/2006/math">
                    <m:oMathParaPr>
                      <m:jc m:val="centerGroup"/>
                    </m:oMathParaPr>
                    <m:oMath xmlns:m="http://schemas.openxmlformats.org/officeDocument/2006/math">
                      <m:f>
                        <m:fPr>
                          <m:ctrlPr>
                            <a:rPr lang="en-US" sz="1400" b="0" i="1" smtClean="0">
                              <a:solidFill>
                                <a:schemeClr val="tx1"/>
                              </a:solidFill>
                              <a:latin typeface="Cambria Math" panose="02040503050406030204" pitchFamily="18" charset="0"/>
                              <a:sym typeface="Century Gothic"/>
                            </a:rPr>
                          </m:ctrlPr>
                        </m:fPr>
                        <m:num>
                          <m:r>
                            <a:rPr lang="en-US" sz="1400" b="0" i="1" smtClean="0">
                              <a:solidFill>
                                <a:schemeClr val="tx1"/>
                              </a:solidFill>
                              <a:latin typeface="Cambria Math" panose="02040503050406030204" pitchFamily="18" charset="0"/>
                              <a:sym typeface="Century Gothic"/>
                            </a:rPr>
                            <m:t>1</m:t>
                          </m:r>
                        </m:num>
                        <m:den>
                          <m:r>
                            <a:rPr lang="en-US" sz="1400" b="0" i="1" smtClean="0">
                              <a:solidFill>
                                <a:schemeClr val="tx1"/>
                              </a:solidFill>
                              <a:latin typeface="Cambria Math" panose="02040503050406030204" pitchFamily="18" charset="0"/>
                              <a:sym typeface="Century Gothic"/>
                            </a:rPr>
                            <m:t>2</m:t>
                          </m:r>
                        </m:den>
                      </m:f>
                      <m:r>
                        <a:rPr lang="en-US" sz="1400" b="0" i="1" smtClean="0">
                          <a:solidFill>
                            <a:schemeClr val="tx1"/>
                          </a:solidFill>
                          <a:latin typeface="Cambria Math" panose="02040503050406030204" pitchFamily="18" charset="0"/>
                          <a:sym typeface="Century Gothic"/>
                        </a:rPr>
                        <m:t>𝑚</m:t>
                      </m:r>
                      <m:nary>
                        <m:naryPr>
                          <m:chr m:val="∑"/>
                          <m:supHide m:val="on"/>
                          <m:ctrlPr>
                            <a:rPr lang="en-US" sz="1400" b="0" i="1" smtClean="0">
                              <a:solidFill>
                                <a:schemeClr val="tx1"/>
                              </a:solidFill>
                              <a:latin typeface="Cambria Math" panose="02040503050406030204" pitchFamily="18" charset="0"/>
                              <a:sym typeface="Century Gothic"/>
                            </a:rPr>
                          </m:ctrlPr>
                        </m:naryPr>
                        <m:sub>
                          <m:r>
                            <m:rPr>
                              <m:brk m:alnAt="7"/>
                            </m:rPr>
                            <a:rPr lang="en-US" sz="1400" b="0" i="1" smtClean="0">
                              <a:solidFill>
                                <a:schemeClr val="tx1"/>
                              </a:solidFill>
                              <a:latin typeface="Cambria Math" panose="02040503050406030204" pitchFamily="18" charset="0"/>
                              <a:sym typeface="Century Gothic"/>
                            </a:rPr>
                            <m:t>𝑖</m:t>
                          </m:r>
                          <m:r>
                            <a:rPr lang="en-US" sz="1400" b="0" i="1" smtClean="0">
                              <a:solidFill>
                                <a:schemeClr val="tx1"/>
                              </a:solidFill>
                              <a:latin typeface="Cambria Math" panose="02040503050406030204" pitchFamily="18" charset="0"/>
                              <a:sym typeface="Century Gothic"/>
                            </a:rPr>
                            <m:t>,</m:t>
                          </m:r>
                          <m:r>
                            <a:rPr lang="en-US" sz="1400" b="0" i="1" smtClean="0">
                              <a:solidFill>
                                <a:schemeClr val="tx1"/>
                              </a:solidFill>
                              <a:latin typeface="Cambria Math" panose="02040503050406030204" pitchFamily="18" charset="0"/>
                              <a:sym typeface="Century Gothic"/>
                            </a:rPr>
                            <m:t>𝑗</m:t>
                          </m:r>
                        </m:sub>
                        <m:sup/>
                        <m:e>
                          <m:sSub>
                            <m:sSubPr>
                              <m:ctrlPr>
                                <a:rPr lang="en-US" sz="1400" i="1">
                                  <a:solidFill>
                                    <a:schemeClr val="tx1"/>
                                  </a:solidFill>
                                  <a:latin typeface="Cambria Math" panose="02040503050406030204" pitchFamily="18" charset="0"/>
                                  <a:sym typeface="Century Gothic"/>
                                </a:rPr>
                              </m:ctrlPr>
                            </m:sSubPr>
                            <m:e>
                              <m:r>
                                <a:rPr lang="en-US" sz="1400" i="1">
                                  <a:solidFill>
                                    <a:schemeClr val="tx1"/>
                                  </a:solidFill>
                                  <a:latin typeface="Cambria Math" panose="02040503050406030204" pitchFamily="18" charset="0"/>
                                  <a:sym typeface="Century Gothic"/>
                                </a:rPr>
                                <m:t>𝑓</m:t>
                              </m:r>
                            </m:e>
                            <m:sub>
                              <m:r>
                                <a:rPr lang="en-US" sz="1400" i="1">
                                  <a:solidFill>
                                    <a:schemeClr val="tx1"/>
                                  </a:solidFill>
                                  <a:latin typeface="Cambria Math" panose="02040503050406030204" pitchFamily="18" charset="0"/>
                                  <a:sym typeface="Century Gothic"/>
                                </a:rPr>
                                <m:t>𝑖𝑗</m:t>
                              </m:r>
                            </m:sub>
                          </m:sSub>
                          <m:sSub>
                            <m:sSubPr>
                              <m:ctrlPr>
                                <a:rPr lang="en-US" sz="1400" i="1">
                                  <a:solidFill>
                                    <a:schemeClr val="tx1"/>
                                  </a:solidFill>
                                  <a:latin typeface="Cambria Math" panose="02040503050406030204" pitchFamily="18" charset="0"/>
                                  <a:sym typeface="Century Gothic"/>
                                </a:rPr>
                              </m:ctrlPr>
                            </m:sSubPr>
                            <m:e>
                              <m:r>
                                <m:rPr>
                                  <m:nor/>
                                </m:rPr>
                                <a:rPr lang="en-US" sz="1400">
                                  <a:solidFill>
                                    <a:schemeClr val="tx1"/>
                                  </a:solidFill>
                                  <a:latin typeface="Cambria Math" panose="02040503050406030204" pitchFamily="18" charset="0"/>
                                  <a:sym typeface="Century Gothic"/>
                                </a:rPr>
                                <m:t>vol</m:t>
                              </m:r>
                            </m:e>
                            <m:sub>
                              <m:r>
                                <a:rPr lang="en-US" sz="1400" i="1">
                                  <a:solidFill>
                                    <a:schemeClr val="tx1"/>
                                  </a:solidFill>
                                  <a:latin typeface="Cambria Math" panose="02040503050406030204" pitchFamily="18" charset="0"/>
                                  <a:sym typeface="Century Gothic"/>
                                </a:rPr>
                                <m:t>𝑖𝑗</m:t>
                              </m:r>
                            </m:sub>
                          </m:sSub>
                          <m:sSup>
                            <m:sSupPr>
                              <m:ctrlPr>
                                <a:rPr lang="en-US" sz="1400" b="0" i="1" smtClean="0">
                                  <a:solidFill>
                                    <a:schemeClr val="tx1"/>
                                  </a:solidFill>
                                  <a:latin typeface="Cambria Math" panose="02040503050406030204" pitchFamily="18" charset="0"/>
                                  <a:sym typeface="Century Gothic"/>
                                </a:rPr>
                              </m:ctrlPr>
                            </m:sSupPr>
                            <m:e>
                              <m:d>
                                <m:dPr>
                                  <m:ctrlPr>
                                    <a:rPr lang="en-US" sz="1400" i="1" smtClean="0">
                                      <a:solidFill>
                                        <a:schemeClr val="tx1"/>
                                      </a:solidFill>
                                      <a:latin typeface="Cambria Math" panose="02040503050406030204" pitchFamily="18" charset="0"/>
                                      <a:sym typeface="Century Gothic"/>
                                    </a:rPr>
                                  </m:ctrlPr>
                                </m:dPr>
                                <m:e>
                                  <m:sSubSup>
                                    <m:sSubSupPr>
                                      <m:ctrlPr>
                                        <a:rPr lang="en-US" sz="1400" b="0" i="1" smtClean="0">
                                          <a:solidFill>
                                            <a:schemeClr val="tx1"/>
                                          </a:solidFill>
                                          <a:latin typeface="Cambria Math" panose="02040503050406030204" pitchFamily="18" charset="0"/>
                                          <a:sym typeface="Century Gothic"/>
                                        </a:rPr>
                                      </m:ctrlPr>
                                    </m:sSubSupPr>
                                    <m:e>
                                      <m:r>
                                        <a:rPr lang="en-US" sz="1400" b="0" i="1" smtClean="0">
                                          <a:solidFill>
                                            <a:schemeClr val="tx1"/>
                                          </a:solidFill>
                                          <a:latin typeface="Cambria Math" panose="02040503050406030204" pitchFamily="18" charset="0"/>
                                          <a:sym typeface="Century Gothic"/>
                                        </a:rPr>
                                        <m:t>𝑣</m:t>
                                      </m:r>
                                    </m:e>
                                    <m:sub>
                                      <m:r>
                                        <a:rPr lang="en-US" sz="1400" b="0" i="1" smtClean="0">
                                          <a:solidFill>
                                            <a:schemeClr val="tx1"/>
                                          </a:solidFill>
                                          <a:latin typeface="Cambria Math" panose="02040503050406030204" pitchFamily="18" charset="0"/>
                                          <a:sym typeface="Century Gothic"/>
                                        </a:rPr>
                                        <m:t>𝑖</m:t>
                                      </m:r>
                                    </m:sub>
                                    <m:sup>
                                      <m:r>
                                        <a:rPr lang="en-US" sz="1400" b="0" i="1" smtClean="0">
                                          <a:solidFill>
                                            <a:schemeClr val="tx1"/>
                                          </a:solidFill>
                                          <a:latin typeface="Cambria Math" panose="02040503050406030204" pitchFamily="18" charset="0"/>
                                          <a:sym typeface="Century Gothic"/>
                                        </a:rPr>
                                        <m:t>⊥</m:t>
                                      </m:r>
                                    </m:sup>
                                  </m:sSubSup>
                                </m:e>
                              </m:d>
                            </m:e>
                            <m:sup>
                              <m:r>
                                <a:rPr lang="en-US" sz="1400" b="0" i="1" smtClean="0">
                                  <a:solidFill>
                                    <a:schemeClr val="tx1"/>
                                  </a:solidFill>
                                  <a:latin typeface="Cambria Math" panose="02040503050406030204" pitchFamily="18" charset="0"/>
                                  <a:sym typeface="Century Gothic"/>
                                </a:rPr>
                                <m:t>2</m:t>
                              </m:r>
                            </m:sup>
                          </m:sSup>
                        </m:e>
                      </m:nary>
                      <m:r>
                        <a:rPr lang="en-US" sz="1400" b="0" i="1" smtClean="0">
                          <a:solidFill>
                            <a:schemeClr val="tx1"/>
                          </a:solidFill>
                          <a:latin typeface="Cambria Math" panose="02040503050406030204" pitchFamily="18" charset="0"/>
                          <a:sym typeface="Century Gothic"/>
                        </a:rPr>
                        <m:t>=</m:t>
                      </m:r>
                      <m:sSubSup>
                        <m:sSubSupPr>
                          <m:ctrlPr>
                            <a:rPr lang="en-US" sz="1400" b="0" i="1" smtClean="0">
                              <a:solidFill>
                                <a:schemeClr val="tx1"/>
                              </a:solidFill>
                              <a:latin typeface="Cambria Math" panose="02040503050406030204" pitchFamily="18" charset="0"/>
                              <a:sym typeface="Century Gothic"/>
                            </a:rPr>
                          </m:ctrlPr>
                        </m:sSubSupPr>
                        <m:e>
                          <m:r>
                            <a:rPr lang="en-US" sz="1400" b="0" i="1" smtClean="0">
                              <a:solidFill>
                                <a:schemeClr val="tx1"/>
                              </a:solidFill>
                              <a:latin typeface="Cambria Math" panose="02040503050406030204" pitchFamily="18" charset="0"/>
                              <a:sym typeface="Century Gothic"/>
                            </a:rPr>
                            <m:t>𝑇</m:t>
                          </m:r>
                        </m:e>
                        <m:sub>
                          <m:r>
                            <a:rPr lang="en-US" sz="1400" b="0" i="1" smtClean="0">
                              <a:solidFill>
                                <a:schemeClr val="tx1"/>
                              </a:solidFill>
                              <a:latin typeface="Cambria Math" panose="02040503050406030204" pitchFamily="18" charset="0"/>
                              <a:sym typeface="Century Gothic"/>
                            </a:rPr>
                            <m:t>⊥</m:t>
                          </m:r>
                        </m:sub>
                        <m:sup>
                          <m:r>
                            <a:rPr lang="en-US" sz="1400" b="0" i="1" smtClean="0">
                              <a:solidFill>
                                <a:schemeClr val="tx1"/>
                              </a:solidFill>
                              <a:latin typeface="Cambria Math" panose="02040503050406030204" pitchFamily="18" charset="0"/>
                              <a:sym typeface="Century Gothic"/>
                            </a:rPr>
                            <m:t>𝑐</m:t>
                          </m:r>
                        </m:sup>
                      </m:sSubSup>
                      <m:sSup>
                        <m:sSupPr>
                          <m:ctrlPr>
                            <a:rPr lang="en-US" sz="1400" i="1">
                              <a:solidFill>
                                <a:schemeClr val="tx1"/>
                              </a:solidFill>
                              <a:latin typeface="Cambria Math" panose="02040503050406030204" pitchFamily="18" charset="0"/>
                              <a:sym typeface="Century Gothic"/>
                            </a:rPr>
                          </m:ctrlPr>
                        </m:sSupPr>
                        <m:e>
                          <m:r>
                            <a:rPr lang="en-US" sz="1400" i="1">
                              <a:solidFill>
                                <a:schemeClr val="tx1"/>
                              </a:solidFill>
                              <a:latin typeface="Cambria Math" panose="02040503050406030204" pitchFamily="18" charset="0"/>
                              <a:sym typeface="Century Gothic"/>
                            </a:rPr>
                            <m:t>𝑛</m:t>
                          </m:r>
                        </m:e>
                        <m:sup>
                          <m:r>
                            <a:rPr lang="en-US" sz="1400" i="1">
                              <a:solidFill>
                                <a:schemeClr val="tx1"/>
                              </a:solidFill>
                              <a:latin typeface="Cambria Math" panose="02040503050406030204" pitchFamily="18" charset="0"/>
                              <a:sym typeface="Century Gothic"/>
                            </a:rPr>
                            <m:t>𝑐</m:t>
                          </m:r>
                        </m:sup>
                      </m:sSup>
                      <m:r>
                        <a:rPr lang="en-US" sz="1400" b="0" i="1" smtClean="0">
                          <a:solidFill>
                            <a:schemeClr val="tx1"/>
                          </a:solidFill>
                          <a:latin typeface="Cambria Math" panose="02040503050406030204" pitchFamily="18" charset="0"/>
                          <a:sym typeface="Century Gothic"/>
                        </a:rPr>
                        <m:t>,      </m:t>
                      </m:r>
                      <m:f>
                        <m:fPr>
                          <m:ctrlPr>
                            <a:rPr lang="en-US" sz="1400" b="0" i="1" smtClean="0">
                              <a:solidFill>
                                <a:schemeClr val="tx1"/>
                              </a:solidFill>
                              <a:latin typeface="Cambria Math" panose="02040503050406030204" pitchFamily="18" charset="0"/>
                              <a:sym typeface="Century Gothic"/>
                            </a:rPr>
                          </m:ctrlPr>
                        </m:fPr>
                        <m:num>
                          <m:r>
                            <a:rPr lang="en-US" sz="1400" b="0" i="1" smtClean="0">
                              <a:solidFill>
                                <a:schemeClr val="tx1"/>
                              </a:solidFill>
                              <a:latin typeface="Cambria Math" panose="02040503050406030204" pitchFamily="18" charset="0"/>
                              <a:sym typeface="Century Gothic"/>
                            </a:rPr>
                            <m:t>1</m:t>
                          </m:r>
                        </m:num>
                        <m:den>
                          <m:r>
                            <a:rPr lang="en-US" sz="1400" b="0" i="1" smtClean="0">
                              <a:solidFill>
                                <a:schemeClr val="tx1"/>
                              </a:solidFill>
                              <a:latin typeface="Cambria Math" panose="02040503050406030204" pitchFamily="18" charset="0"/>
                              <a:sym typeface="Century Gothic"/>
                            </a:rPr>
                            <m:t>2</m:t>
                          </m:r>
                        </m:den>
                      </m:f>
                      <m:r>
                        <a:rPr lang="en-US" sz="1400" b="0" i="1" smtClean="0">
                          <a:solidFill>
                            <a:schemeClr val="tx1"/>
                          </a:solidFill>
                          <a:latin typeface="Cambria Math" panose="02040503050406030204" pitchFamily="18" charset="0"/>
                          <a:sym typeface="Century Gothic"/>
                        </a:rPr>
                        <m:t>𝑚</m:t>
                      </m:r>
                      <m:nary>
                        <m:naryPr>
                          <m:chr m:val="∑"/>
                          <m:supHide m:val="on"/>
                          <m:ctrlPr>
                            <a:rPr lang="en-US" sz="1400" b="0" i="1" smtClean="0">
                              <a:solidFill>
                                <a:schemeClr val="tx1"/>
                              </a:solidFill>
                              <a:latin typeface="Cambria Math" panose="02040503050406030204" pitchFamily="18" charset="0"/>
                              <a:sym typeface="Century Gothic"/>
                            </a:rPr>
                          </m:ctrlPr>
                        </m:naryPr>
                        <m:sub>
                          <m:r>
                            <m:rPr>
                              <m:brk m:alnAt="7"/>
                            </m:rPr>
                            <a:rPr lang="en-US" sz="1400" b="0" i="1" smtClean="0">
                              <a:solidFill>
                                <a:schemeClr val="tx1"/>
                              </a:solidFill>
                              <a:latin typeface="Cambria Math" panose="02040503050406030204" pitchFamily="18" charset="0"/>
                              <a:sym typeface="Century Gothic"/>
                            </a:rPr>
                            <m:t>𝑖</m:t>
                          </m:r>
                          <m:r>
                            <a:rPr lang="en-US" sz="1400" b="0" i="1" smtClean="0">
                              <a:solidFill>
                                <a:schemeClr val="tx1"/>
                              </a:solidFill>
                              <a:latin typeface="Cambria Math" panose="02040503050406030204" pitchFamily="18" charset="0"/>
                              <a:sym typeface="Century Gothic"/>
                            </a:rPr>
                            <m:t>,</m:t>
                          </m:r>
                          <m:r>
                            <a:rPr lang="en-US" sz="1400" b="0" i="1" smtClean="0">
                              <a:solidFill>
                                <a:schemeClr val="tx1"/>
                              </a:solidFill>
                              <a:latin typeface="Cambria Math" panose="02040503050406030204" pitchFamily="18" charset="0"/>
                              <a:sym typeface="Century Gothic"/>
                            </a:rPr>
                            <m:t>𝑗</m:t>
                          </m:r>
                        </m:sub>
                        <m:sup/>
                        <m:e>
                          <m:sSub>
                            <m:sSubPr>
                              <m:ctrlPr>
                                <a:rPr lang="en-US" sz="1400" i="1">
                                  <a:solidFill>
                                    <a:schemeClr val="tx1"/>
                                  </a:solidFill>
                                  <a:latin typeface="Cambria Math" panose="02040503050406030204" pitchFamily="18" charset="0"/>
                                  <a:sym typeface="Century Gothic"/>
                                </a:rPr>
                              </m:ctrlPr>
                            </m:sSubPr>
                            <m:e>
                              <m:r>
                                <a:rPr lang="en-US" sz="1400" i="1">
                                  <a:solidFill>
                                    <a:schemeClr val="tx1"/>
                                  </a:solidFill>
                                  <a:latin typeface="Cambria Math" panose="02040503050406030204" pitchFamily="18" charset="0"/>
                                  <a:sym typeface="Century Gothic"/>
                                </a:rPr>
                                <m:t>𝑓</m:t>
                              </m:r>
                            </m:e>
                            <m:sub>
                              <m:r>
                                <a:rPr lang="en-US" sz="1400" i="1">
                                  <a:solidFill>
                                    <a:schemeClr val="tx1"/>
                                  </a:solidFill>
                                  <a:latin typeface="Cambria Math" panose="02040503050406030204" pitchFamily="18" charset="0"/>
                                  <a:sym typeface="Century Gothic"/>
                                </a:rPr>
                                <m:t>𝑖𝑗</m:t>
                              </m:r>
                            </m:sub>
                          </m:sSub>
                          <m:sSub>
                            <m:sSubPr>
                              <m:ctrlPr>
                                <a:rPr lang="en-US" sz="1400" i="1">
                                  <a:solidFill>
                                    <a:schemeClr val="tx1"/>
                                  </a:solidFill>
                                  <a:latin typeface="Cambria Math" panose="02040503050406030204" pitchFamily="18" charset="0"/>
                                  <a:sym typeface="Century Gothic"/>
                                </a:rPr>
                              </m:ctrlPr>
                            </m:sSubPr>
                            <m:e>
                              <m:r>
                                <m:rPr>
                                  <m:nor/>
                                </m:rPr>
                                <a:rPr lang="en-US" sz="1400">
                                  <a:solidFill>
                                    <a:schemeClr val="tx1"/>
                                  </a:solidFill>
                                  <a:latin typeface="Cambria Math" panose="02040503050406030204" pitchFamily="18" charset="0"/>
                                  <a:sym typeface="Century Gothic"/>
                                </a:rPr>
                                <m:t>vol</m:t>
                              </m:r>
                            </m:e>
                            <m:sub>
                              <m:r>
                                <a:rPr lang="en-US" sz="1400" i="1">
                                  <a:solidFill>
                                    <a:schemeClr val="tx1"/>
                                  </a:solidFill>
                                  <a:latin typeface="Cambria Math" panose="02040503050406030204" pitchFamily="18" charset="0"/>
                                  <a:sym typeface="Century Gothic"/>
                                </a:rPr>
                                <m:t>𝑖𝑗</m:t>
                              </m:r>
                            </m:sub>
                          </m:sSub>
                          <m:sSup>
                            <m:sSupPr>
                              <m:ctrlPr>
                                <a:rPr lang="en-US" sz="1400" b="0" i="1" smtClean="0">
                                  <a:solidFill>
                                    <a:schemeClr val="tx1"/>
                                  </a:solidFill>
                                  <a:latin typeface="Cambria Math" panose="02040503050406030204" pitchFamily="18" charset="0"/>
                                  <a:sym typeface="Century Gothic"/>
                                </a:rPr>
                              </m:ctrlPr>
                            </m:sSupPr>
                            <m:e>
                              <m:d>
                                <m:dPr>
                                  <m:ctrlPr>
                                    <a:rPr lang="en-US" sz="1400" i="1" smtClean="0">
                                      <a:solidFill>
                                        <a:schemeClr val="tx1"/>
                                      </a:solidFill>
                                      <a:latin typeface="Cambria Math" panose="02040503050406030204" pitchFamily="18" charset="0"/>
                                      <a:sym typeface="Century Gothic"/>
                                    </a:rPr>
                                  </m:ctrlPr>
                                </m:dPr>
                                <m:e>
                                  <m:sSubSup>
                                    <m:sSubSupPr>
                                      <m:ctrlPr>
                                        <a:rPr lang="en-US" sz="1400" i="1">
                                          <a:latin typeface="Cambria Math" panose="02040503050406030204" pitchFamily="18" charset="0"/>
                                          <a:sym typeface="Century Gothic"/>
                                        </a:rPr>
                                      </m:ctrlPr>
                                    </m:sSubSupPr>
                                    <m:e>
                                      <m:r>
                                        <a:rPr lang="en-US" sz="1400" i="1">
                                          <a:latin typeface="Cambria Math" panose="02040503050406030204" pitchFamily="18" charset="0"/>
                                          <a:sym typeface="Century Gothic"/>
                                        </a:rPr>
                                        <m:t>𝑣</m:t>
                                      </m:r>
                                    </m:e>
                                    <m:sub>
                                      <m:r>
                                        <a:rPr lang="en-US" sz="1400" i="1">
                                          <a:latin typeface="Cambria Math" panose="02040503050406030204" pitchFamily="18" charset="0"/>
                                          <a:sym typeface="Century Gothic"/>
                                        </a:rPr>
                                        <m:t>𝑗</m:t>
                                      </m:r>
                                    </m:sub>
                                    <m:sup>
                                      <m:r>
                                        <a:rPr lang="en-US" sz="1400" i="1">
                                          <a:latin typeface="Cambria Math" panose="02040503050406030204" pitchFamily="18" charset="0"/>
                                          <a:sym typeface="Century Gothic"/>
                                        </a:rPr>
                                        <m:t>∥</m:t>
                                      </m:r>
                                    </m:sup>
                                  </m:sSubSup>
                                </m:e>
                              </m:d>
                            </m:e>
                            <m:sup>
                              <m:r>
                                <a:rPr lang="en-US" sz="1400" b="0" i="1" smtClean="0">
                                  <a:solidFill>
                                    <a:schemeClr val="tx1"/>
                                  </a:solidFill>
                                  <a:latin typeface="Cambria Math" panose="02040503050406030204" pitchFamily="18" charset="0"/>
                                  <a:sym typeface="Century Gothic"/>
                                </a:rPr>
                                <m:t>2</m:t>
                              </m:r>
                            </m:sup>
                          </m:sSup>
                        </m:e>
                      </m:nary>
                      <m:r>
                        <a:rPr lang="en-US" sz="1400" b="0" i="1" smtClean="0">
                          <a:solidFill>
                            <a:schemeClr val="tx1"/>
                          </a:solidFill>
                          <a:latin typeface="Cambria Math" panose="02040503050406030204" pitchFamily="18" charset="0"/>
                          <a:sym typeface="Century Gothic"/>
                        </a:rPr>
                        <m:t>=</m:t>
                      </m:r>
                      <m:sSup>
                        <m:sSupPr>
                          <m:ctrlPr>
                            <a:rPr lang="en-US" sz="1400" i="1">
                              <a:solidFill>
                                <a:schemeClr val="tx1"/>
                              </a:solidFill>
                              <a:latin typeface="Cambria Math" panose="02040503050406030204" pitchFamily="18" charset="0"/>
                              <a:sym typeface="Century Gothic"/>
                            </a:rPr>
                          </m:ctrlPr>
                        </m:sSupPr>
                        <m:e>
                          <m:r>
                            <a:rPr lang="en-US" sz="1400" i="1">
                              <a:solidFill>
                                <a:schemeClr val="tx1"/>
                              </a:solidFill>
                              <a:latin typeface="Cambria Math" panose="02040503050406030204" pitchFamily="18" charset="0"/>
                              <a:sym typeface="Century Gothic"/>
                            </a:rPr>
                            <m:t>𝑛</m:t>
                          </m:r>
                        </m:e>
                        <m:sup>
                          <m:r>
                            <a:rPr lang="en-US" sz="1400" i="1">
                              <a:solidFill>
                                <a:schemeClr val="tx1"/>
                              </a:solidFill>
                              <a:latin typeface="Cambria Math" panose="02040503050406030204" pitchFamily="18" charset="0"/>
                              <a:sym typeface="Century Gothic"/>
                            </a:rPr>
                            <m:t>𝑐</m:t>
                          </m:r>
                        </m:sup>
                      </m:sSup>
                      <m:d>
                        <m:dPr>
                          <m:ctrlPr>
                            <a:rPr lang="en-US" sz="1400" i="1" smtClean="0">
                              <a:solidFill>
                                <a:schemeClr val="tx1"/>
                              </a:solidFill>
                              <a:latin typeface="Cambria Math" panose="02040503050406030204" pitchFamily="18" charset="0"/>
                              <a:sym typeface="Century Gothic"/>
                            </a:rPr>
                          </m:ctrlPr>
                        </m:dPr>
                        <m:e>
                          <m:sSubSup>
                            <m:sSubSupPr>
                              <m:ctrlPr>
                                <a:rPr lang="en-US" sz="1400" b="0" i="1" smtClean="0">
                                  <a:solidFill>
                                    <a:schemeClr val="tx1"/>
                                  </a:solidFill>
                                  <a:latin typeface="Cambria Math" panose="02040503050406030204" pitchFamily="18" charset="0"/>
                                  <a:sym typeface="Century Gothic"/>
                                </a:rPr>
                              </m:ctrlPr>
                            </m:sSubSupPr>
                            <m:e>
                              <m:r>
                                <a:rPr lang="en-US" sz="1400" b="0" i="1" smtClean="0">
                                  <a:solidFill>
                                    <a:schemeClr val="tx1"/>
                                  </a:solidFill>
                                  <a:latin typeface="Cambria Math" panose="02040503050406030204" pitchFamily="18" charset="0"/>
                                  <a:sym typeface="Century Gothic"/>
                                </a:rPr>
                                <m:t>𝑇</m:t>
                              </m:r>
                            </m:e>
                            <m:sub>
                              <m:r>
                                <a:rPr lang="en-US" sz="1400" b="0" i="1" smtClean="0">
                                  <a:solidFill>
                                    <a:schemeClr val="tx1"/>
                                  </a:solidFill>
                                  <a:latin typeface="Cambria Math" panose="02040503050406030204" pitchFamily="18" charset="0"/>
                                  <a:sym typeface="Century Gothic"/>
                                </a:rPr>
                                <m:t>∥</m:t>
                              </m:r>
                            </m:sub>
                            <m:sup>
                              <m:r>
                                <a:rPr lang="en-US" sz="1400" b="0" i="1" smtClean="0">
                                  <a:solidFill>
                                    <a:schemeClr val="tx1"/>
                                  </a:solidFill>
                                  <a:latin typeface="Cambria Math" panose="02040503050406030204" pitchFamily="18" charset="0"/>
                                  <a:sym typeface="Century Gothic"/>
                                </a:rPr>
                                <m:t>𝑐</m:t>
                              </m:r>
                            </m:sup>
                          </m:sSubSup>
                          <m:r>
                            <a:rPr lang="en-US" sz="1400" b="0" i="1" smtClean="0">
                              <a:solidFill>
                                <a:schemeClr val="tx1"/>
                              </a:solidFill>
                              <a:latin typeface="Cambria Math" panose="02040503050406030204" pitchFamily="18" charset="0"/>
                              <a:sym typeface="Century Gothic"/>
                            </a:rPr>
                            <m:t>+</m:t>
                          </m:r>
                          <m:f>
                            <m:fPr>
                              <m:ctrlPr>
                                <a:rPr lang="en-US" sz="1400" b="0" i="1" smtClean="0">
                                  <a:solidFill>
                                    <a:schemeClr val="tx1"/>
                                  </a:solidFill>
                                  <a:latin typeface="Cambria Math" panose="02040503050406030204" pitchFamily="18" charset="0"/>
                                  <a:sym typeface="Century Gothic"/>
                                </a:rPr>
                              </m:ctrlPr>
                            </m:fPr>
                            <m:num>
                              <m:r>
                                <a:rPr lang="en-US" sz="1400" b="0" i="1" smtClean="0">
                                  <a:solidFill>
                                    <a:schemeClr val="tx1"/>
                                  </a:solidFill>
                                  <a:latin typeface="Cambria Math" panose="02040503050406030204" pitchFamily="18" charset="0"/>
                                  <a:sym typeface="Century Gothic"/>
                                </a:rPr>
                                <m:t>1</m:t>
                              </m:r>
                            </m:num>
                            <m:den>
                              <m:r>
                                <a:rPr lang="en-US" sz="1400" b="0" i="1" smtClean="0">
                                  <a:solidFill>
                                    <a:schemeClr val="tx1"/>
                                  </a:solidFill>
                                  <a:latin typeface="Cambria Math" panose="02040503050406030204" pitchFamily="18" charset="0"/>
                                  <a:sym typeface="Century Gothic"/>
                                </a:rPr>
                                <m:t>2</m:t>
                              </m:r>
                            </m:den>
                          </m:f>
                          <m:r>
                            <a:rPr lang="en-US" sz="1400" b="0" i="1" smtClean="0">
                              <a:solidFill>
                                <a:schemeClr val="tx1"/>
                              </a:solidFill>
                              <a:latin typeface="Cambria Math" panose="02040503050406030204" pitchFamily="18" charset="0"/>
                              <a:sym typeface="Century Gothic"/>
                            </a:rPr>
                            <m:t>𝑚</m:t>
                          </m:r>
                          <m:sSup>
                            <m:sSupPr>
                              <m:ctrlPr>
                                <a:rPr lang="en-US" sz="1400" b="0" i="1" smtClean="0">
                                  <a:solidFill>
                                    <a:schemeClr val="tx1"/>
                                  </a:solidFill>
                                  <a:latin typeface="Cambria Math" panose="02040503050406030204" pitchFamily="18" charset="0"/>
                                  <a:sym typeface="Century Gothic"/>
                                </a:rPr>
                              </m:ctrlPr>
                            </m:sSupPr>
                            <m:e>
                              <m:d>
                                <m:dPr>
                                  <m:ctrlPr>
                                    <a:rPr lang="en-US" sz="1400" b="0" i="1" smtClean="0">
                                      <a:solidFill>
                                        <a:schemeClr val="tx1"/>
                                      </a:solidFill>
                                      <a:latin typeface="Cambria Math" panose="02040503050406030204" pitchFamily="18" charset="0"/>
                                      <a:sym typeface="Century Gothic"/>
                                    </a:rPr>
                                  </m:ctrlPr>
                                </m:dPr>
                                <m:e>
                                  <m:sSubSup>
                                    <m:sSubSupPr>
                                      <m:ctrlPr>
                                        <a:rPr lang="en-US" sz="1400" b="0" i="1" smtClean="0">
                                          <a:solidFill>
                                            <a:schemeClr val="tx1"/>
                                          </a:solidFill>
                                          <a:latin typeface="Cambria Math" panose="02040503050406030204" pitchFamily="18" charset="0"/>
                                          <a:sym typeface="Century Gothic"/>
                                        </a:rPr>
                                      </m:ctrlPr>
                                    </m:sSubSupPr>
                                    <m:e>
                                      <m:r>
                                        <a:rPr lang="en-US" sz="1400" b="0" i="1" smtClean="0">
                                          <a:solidFill>
                                            <a:schemeClr val="tx1"/>
                                          </a:solidFill>
                                          <a:latin typeface="Cambria Math" panose="02040503050406030204" pitchFamily="18" charset="0"/>
                                          <a:sym typeface="Century Gothic"/>
                                        </a:rPr>
                                        <m:t>𝑢</m:t>
                                      </m:r>
                                    </m:e>
                                    <m:sub>
                                      <m:r>
                                        <a:rPr lang="en-US" sz="1400" b="0" i="1" smtClean="0">
                                          <a:solidFill>
                                            <a:schemeClr val="tx1"/>
                                          </a:solidFill>
                                          <a:latin typeface="Cambria Math" panose="02040503050406030204" pitchFamily="18" charset="0"/>
                                          <a:sym typeface="Century Gothic"/>
                                        </a:rPr>
                                        <m:t>∥</m:t>
                                      </m:r>
                                    </m:sub>
                                    <m:sup>
                                      <m:r>
                                        <a:rPr lang="en-US" sz="1400" b="0" i="1" smtClean="0">
                                          <a:solidFill>
                                            <a:schemeClr val="tx1"/>
                                          </a:solidFill>
                                          <a:latin typeface="Cambria Math" panose="02040503050406030204" pitchFamily="18" charset="0"/>
                                          <a:sym typeface="Century Gothic"/>
                                        </a:rPr>
                                        <m:t>𝑐</m:t>
                                      </m:r>
                                    </m:sup>
                                  </m:sSubSup>
                                </m:e>
                              </m:d>
                            </m:e>
                            <m:sup>
                              <m:r>
                                <a:rPr lang="en-US" sz="1400" b="0" i="1" smtClean="0">
                                  <a:solidFill>
                                    <a:schemeClr val="tx1"/>
                                  </a:solidFill>
                                  <a:latin typeface="Cambria Math" panose="02040503050406030204" pitchFamily="18" charset="0"/>
                                  <a:sym typeface="Century Gothic"/>
                                </a:rPr>
                                <m:t>2</m:t>
                              </m:r>
                            </m:sup>
                          </m:sSup>
                        </m:e>
                      </m:d>
                    </m:oMath>
                  </m:oMathPara>
                </a14:m>
                <a:endParaRPr lang="en-US" sz="1400" b="0" dirty="0">
                  <a:solidFill>
                    <a:schemeClr val="tx1"/>
                  </a:solidFill>
                  <a:latin typeface="Century Gothic"/>
                  <a:sym typeface="Century Gothic"/>
                </a:endParaRPr>
              </a:p>
            </p:txBody>
          </p:sp>
        </mc:Choice>
        <mc:Fallback xmlns="">
          <p:sp>
            <p:nvSpPr>
              <p:cNvPr id="3" name="Google Shape;393;p26">
                <a:extLst>
                  <a:ext uri="{FF2B5EF4-FFF2-40B4-BE49-F238E27FC236}">
                    <a16:creationId xmlns:a16="http://schemas.microsoft.com/office/drawing/2014/main" id="{EBDBA194-34C2-0B77-3937-680DAF43E8E2}"/>
                  </a:ext>
                </a:extLst>
              </p:cNvPr>
              <p:cNvSpPr txBox="1">
                <a:spLocks noRot="1" noChangeAspect="1" noMove="1" noResize="1" noEditPoints="1" noAdjustHandles="1" noChangeArrowheads="1" noChangeShapeType="1" noTextEdit="1"/>
              </p:cNvSpPr>
              <p:nvPr/>
            </p:nvSpPr>
            <p:spPr>
              <a:xfrm>
                <a:off x="2424301" y="3392788"/>
                <a:ext cx="6996390" cy="1532623"/>
              </a:xfrm>
              <a:prstGeom prst="rect">
                <a:avLst/>
              </a:prstGeom>
              <a:blipFill>
                <a:blip r:embed="rId4"/>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8CD392B-263C-71A7-A156-C4712650118C}"/>
                  </a:ext>
                </a:extLst>
              </p:cNvPr>
              <p:cNvSpPr txBox="1"/>
              <p:nvPr/>
            </p:nvSpPr>
            <p:spPr>
              <a:xfrm>
                <a:off x="1910197" y="5053533"/>
                <a:ext cx="8401615" cy="992516"/>
              </a:xfrm>
              <a:prstGeom prst="rect">
                <a:avLst/>
              </a:prstGeom>
              <a:noFill/>
            </p:spPr>
            <p:txBody>
              <a:bodyPr wrap="square" rtlCol="0">
                <a:spAutoFit/>
              </a:bodyPr>
              <a:lstStyle/>
              <a:p>
                <a:pPr marL="285750" indent="-285750">
                  <a:buFontTx/>
                  <a:buChar char="-"/>
                </a:pPr>
                <a14:m>
                  <m:oMath xmlns:m="http://schemas.openxmlformats.org/officeDocument/2006/math">
                    <m:r>
                      <a:rPr lang="en-US" b="0" i="1" smtClean="0">
                        <a:latin typeface="Cambria Math" panose="02040503050406030204" pitchFamily="18" charset="0"/>
                      </a:rPr>
                      <m:t>𝑚</m:t>
                    </m:r>
                    <m:r>
                      <a:rPr lang="en-US" b="0" i="1" smtClean="0">
                        <a:latin typeface="Cambria Math" panose="02040503050406030204" pitchFamily="18" charset="0"/>
                      </a:rPr>
                      <m:t>, </m:t>
                    </m:r>
                    <m:r>
                      <m:rPr>
                        <m:sty m:val="p"/>
                      </m:rPr>
                      <a:rPr lang="en-US" b="0" i="0" smtClean="0">
                        <a:latin typeface="Cambria Math" panose="02040503050406030204" pitchFamily="18" charset="0"/>
                      </a:rPr>
                      <m:t>vo</m:t>
                    </m:r>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l</m:t>
                        </m:r>
                      </m:e>
                      <m:sub>
                        <m:r>
                          <a:rPr lang="en-US" b="0" i="1" smtClean="0">
                            <a:latin typeface="Cambria Math" panose="02040503050406030204" pitchFamily="18" charset="0"/>
                          </a:rPr>
                          <m:t>𝑖𝑗</m:t>
                        </m:r>
                      </m:sub>
                    </m:sSub>
                    <m:r>
                      <a:rPr lang="en-US" b="0" i="1" smtClean="0">
                        <a:latin typeface="Cambria Math" panose="02040503050406030204" pitchFamily="18" charset="0"/>
                      </a:rPr>
                      <m:t>, </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𝑣</m:t>
                        </m:r>
                      </m:e>
                      <m:sub>
                        <m:r>
                          <a:rPr lang="en-US" b="0" i="1" smtClean="0">
                            <a:latin typeface="Cambria Math" panose="02040503050406030204" pitchFamily="18" charset="0"/>
                          </a:rPr>
                          <m:t>𝑗</m:t>
                        </m:r>
                      </m:sub>
                      <m:sup>
                        <m:r>
                          <a:rPr lang="en-US" b="0" i="1" smtClean="0">
                            <a:latin typeface="Cambria Math" panose="02040503050406030204" pitchFamily="18" charset="0"/>
                          </a:rPr>
                          <m:t>∥</m:t>
                        </m:r>
                      </m:sup>
                    </m:sSubSup>
                    <m:r>
                      <a:rPr lang="en-US" b="0" i="1" smtClean="0">
                        <a:latin typeface="Cambria Math" panose="02040503050406030204" pitchFamily="18" charset="0"/>
                      </a:rPr>
                      <m:t>, </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𝑣</m:t>
                        </m:r>
                      </m:e>
                      <m:sub>
                        <m:r>
                          <a:rPr lang="en-US" b="0" i="1" smtClean="0">
                            <a:latin typeface="Cambria Math" panose="02040503050406030204" pitchFamily="18" charset="0"/>
                          </a:rPr>
                          <m:t>𝑗</m:t>
                        </m:r>
                      </m:sub>
                      <m:sup>
                        <m:r>
                          <a:rPr lang="en-US" b="0" i="1" smtClean="0">
                            <a:latin typeface="Cambria Math" panose="02040503050406030204" pitchFamily="18" charset="0"/>
                          </a:rPr>
                          <m:t>⊥</m:t>
                        </m:r>
                      </m:sup>
                    </m:sSubSup>
                  </m:oMath>
                </a14:m>
                <a:r>
                  <a:rPr lang="en-US" dirty="0"/>
                  <a:t> are the meta data of XGC and indicate particle mass, mesh node volume, parallel and perpendicular velocity respectively.</a:t>
                </a:r>
              </a:p>
              <a:p>
                <a:pPr marL="285750" indent="-285750">
                  <a:buFontTx/>
                  <a:buChar char="-"/>
                </a:pPr>
                <a:r>
                  <a:rPr lang="en-US" dirty="0"/>
                  <a:t>The meta data form the constraint matrix </a:t>
                </a:r>
                <a14:m>
                  <m:oMath xmlns:m="http://schemas.openxmlformats.org/officeDocument/2006/math">
                    <m:r>
                      <a:rPr lang="en-US" b="0" i="1" smtClean="0">
                        <a:latin typeface="Cambria Math" panose="02040503050406030204" pitchFamily="18" charset="0"/>
                      </a:rPr>
                      <m:t>𝐴</m:t>
                    </m:r>
                  </m:oMath>
                </a14:m>
                <a:r>
                  <a:rPr lang="en-US" dirty="0"/>
                  <a:t>.</a:t>
                </a:r>
              </a:p>
            </p:txBody>
          </p:sp>
        </mc:Choice>
        <mc:Fallback xmlns="">
          <p:sp>
            <p:nvSpPr>
              <p:cNvPr id="6" name="TextBox 5">
                <a:extLst>
                  <a:ext uri="{FF2B5EF4-FFF2-40B4-BE49-F238E27FC236}">
                    <a16:creationId xmlns:a16="http://schemas.microsoft.com/office/drawing/2014/main" id="{98CD392B-263C-71A7-A156-C4712650118C}"/>
                  </a:ext>
                </a:extLst>
              </p:cNvPr>
              <p:cNvSpPr txBox="1">
                <a:spLocks noRot="1" noChangeAspect="1" noMove="1" noResize="1" noEditPoints="1" noAdjustHandles="1" noChangeArrowheads="1" noChangeShapeType="1" noTextEdit="1"/>
              </p:cNvSpPr>
              <p:nvPr/>
            </p:nvSpPr>
            <p:spPr>
              <a:xfrm>
                <a:off x="1910197" y="5053533"/>
                <a:ext cx="8401615" cy="992516"/>
              </a:xfrm>
              <a:prstGeom prst="rect">
                <a:avLst/>
              </a:prstGeom>
              <a:blipFill>
                <a:blip r:embed="rId5"/>
                <a:stretch>
                  <a:fillRect l="-508" t="-1227" b="-9202"/>
                </a:stretch>
              </a:blipFill>
            </p:spPr>
            <p:txBody>
              <a:bodyPr/>
              <a:lstStyle/>
              <a:p>
                <a:r>
                  <a:rPr lang="en-US">
                    <a:noFill/>
                  </a:rPr>
                  <a:t> </a:t>
                </a:r>
              </a:p>
            </p:txBody>
          </p:sp>
        </mc:Fallback>
      </mc:AlternateContent>
    </p:spTree>
    <p:extLst>
      <p:ext uri="{BB962C8B-B14F-4D97-AF65-F5344CB8AC3E}">
        <p14:creationId xmlns:p14="http://schemas.microsoft.com/office/powerpoint/2010/main" val="7061578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C79B9-A52F-42E7-ABD7-0D2983C0C5A2}"/>
              </a:ext>
            </a:extLst>
          </p:cNvPr>
          <p:cNvSpPr>
            <a:spLocks noGrp="1"/>
          </p:cNvSpPr>
          <p:nvPr>
            <p:ph type="title"/>
          </p:nvPr>
        </p:nvSpPr>
        <p:spPr/>
        <p:txBody>
          <a:bodyPr>
            <a:normAutofit/>
          </a:bodyPr>
          <a:lstStyle/>
          <a:p>
            <a:pPr algn="l"/>
            <a:r>
              <a:rPr lang="en-US" sz="3200" dirty="0"/>
              <a:t>Metrics for Data Compression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B9181D0-2444-488A-AF21-D3FACC3767E1}"/>
                  </a:ext>
                </a:extLst>
              </p:cNvPr>
              <p:cNvSpPr>
                <a:spLocks noGrp="1"/>
              </p:cNvSpPr>
              <p:nvPr>
                <p:ph idx="1"/>
              </p:nvPr>
            </p:nvSpPr>
            <p:spPr>
              <a:xfrm>
                <a:off x="609600" y="1712068"/>
                <a:ext cx="10972800" cy="3348818"/>
              </a:xfrm>
            </p:spPr>
            <p:txBody>
              <a:bodyPr>
                <a:noAutofit/>
              </a:bodyPr>
              <a:lstStyle/>
              <a:p>
                <a:r>
                  <a:rPr lang="en-US" sz="2000" b="1" i="0" dirty="0">
                    <a:effectLst/>
                  </a:rPr>
                  <a:t>NRMSE: </a:t>
                </a:r>
                <a:r>
                  <a:rPr lang="en-US" sz="2000" b="0" i="0" dirty="0">
                    <a:effectLst/>
                  </a:rPr>
                  <a:t>We measure errors of reconstructed outputs using Normalized Root Mean Square Error (NRMSE). It is defined as</a:t>
                </a:r>
                <a:br>
                  <a:rPr lang="en-US" sz="2000" b="0" i="0" dirty="0">
                    <a:effectLst/>
                  </a:rPr>
                </a:br>
                <a14:m>
                  <m:oMath xmlns:m="http://schemas.openxmlformats.org/officeDocument/2006/math">
                    <m:r>
                      <m:rPr>
                        <m:sty m:val="p"/>
                      </m:rPr>
                      <a:rPr lang="en-US" sz="2000" b="0" i="0" smtClean="0">
                        <a:effectLst/>
                        <a:latin typeface="Cambria Math" panose="02040503050406030204" pitchFamily="18" charset="0"/>
                      </a:rPr>
                      <m:t>NRMSE</m:t>
                    </m:r>
                    <m:d>
                      <m:dPr>
                        <m:ctrlPr>
                          <a:rPr lang="en-US" sz="2000" b="0" i="1" smtClean="0">
                            <a:effectLst/>
                            <a:latin typeface="Cambria Math" panose="02040503050406030204" pitchFamily="18" charset="0"/>
                          </a:rPr>
                        </m:ctrlPr>
                      </m:dPr>
                      <m:e>
                        <m:r>
                          <a:rPr lang="en-US" sz="2000" b="0" i="1" smtClean="0">
                            <a:effectLst/>
                            <a:latin typeface="Cambria Math" panose="02040503050406030204" pitchFamily="18" charset="0"/>
                          </a:rPr>
                          <m:t>𝑌</m:t>
                        </m:r>
                        <m:r>
                          <a:rPr lang="en-US" sz="2000" b="0" i="1" smtClean="0">
                            <a:effectLst/>
                            <a:latin typeface="Cambria Math" panose="02040503050406030204" pitchFamily="18" charset="0"/>
                          </a:rPr>
                          <m:t>, </m:t>
                        </m:r>
                        <m:acc>
                          <m:accPr>
                            <m:chr m:val="̂"/>
                            <m:ctrlPr>
                              <a:rPr lang="en-US" sz="2000" b="0" i="1" smtClean="0">
                                <a:effectLst/>
                                <a:latin typeface="Cambria Math" panose="02040503050406030204" pitchFamily="18" charset="0"/>
                              </a:rPr>
                            </m:ctrlPr>
                          </m:accPr>
                          <m:e>
                            <m:r>
                              <a:rPr lang="en-US" sz="2000" b="0" i="1" smtClean="0">
                                <a:effectLst/>
                                <a:latin typeface="Cambria Math" panose="02040503050406030204" pitchFamily="18" charset="0"/>
                              </a:rPr>
                              <m:t>𝑌</m:t>
                            </m:r>
                          </m:e>
                        </m:acc>
                      </m:e>
                    </m:d>
                    <m:r>
                      <a:rPr lang="en-US" sz="2000" b="0" i="1" smtClean="0">
                        <a:effectLst/>
                        <a:latin typeface="Cambria Math" panose="02040503050406030204" pitchFamily="18" charset="0"/>
                      </a:rPr>
                      <m:t>=</m:t>
                    </m:r>
                    <m:f>
                      <m:fPr>
                        <m:ctrlPr>
                          <a:rPr lang="en-US" sz="2000" b="0" i="1" smtClean="0">
                            <a:effectLst/>
                            <a:latin typeface="Cambria Math" panose="02040503050406030204" pitchFamily="18" charset="0"/>
                          </a:rPr>
                        </m:ctrlPr>
                      </m:fPr>
                      <m:num>
                        <m:rad>
                          <m:radPr>
                            <m:degHide m:val="on"/>
                            <m:ctrlPr>
                              <a:rPr lang="en-US" sz="2000" b="0" i="1" smtClean="0">
                                <a:effectLst/>
                                <a:latin typeface="Cambria Math" panose="02040503050406030204" pitchFamily="18" charset="0"/>
                              </a:rPr>
                            </m:ctrlPr>
                          </m:radPr>
                          <m:deg/>
                          <m:e>
                            <m:nary>
                              <m:naryPr>
                                <m:chr m:val="∑"/>
                                <m:ctrlPr>
                                  <a:rPr lang="en-US" sz="2000" b="0" i="1" smtClean="0">
                                    <a:effectLst/>
                                    <a:latin typeface="Cambria Math" panose="02040503050406030204" pitchFamily="18" charset="0"/>
                                  </a:rPr>
                                </m:ctrlPr>
                              </m:naryPr>
                              <m:sub>
                                <m:r>
                                  <m:rPr>
                                    <m:brk m:alnAt="23"/>
                                  </m:rPr>
                                  <a:rPr lang="en-US" sz="2000" b="0" i="1" smtClean="0">
                                    <a:effectLst/>
                                    <a:latin typeface="Cambria Math" panose="02040503050406030204" pitchFamily="18" charset="0"/>
                                  </a:rPr>
                                  <m:t>𝑖</m:t>
                                </m:r>
                                <m:r>
                                  <a:rPr lang="en-US" sz="2000" b="0" i="1" smtClean="0">
                                    <a:effectLst/>
                                    <a:latin typeface="Cambria Math" panose="02040503050406030204" pitchFamily="18" charset="0"/>
                                  </a:rPr>
                                  <m:t>=1</m:t>
                                </m:r>
                              </m:sub>
                              <m:sup>
                                <m:r>
                                  <a:rPr lang="en-US" sz="2000" b="0" i="1" smtClean="0">
                                    <a:effectLst/>
                                    <a:latin typeface="Cambria Math" panose="02040503050406030204" pitchFamily="18" charset="0"/>
                                  </a:rPr>
                                  <m:t>𝑁</m:t>
                                </m:r>
                              </m:sup>
                              <m:e>
                                <m:sSup>
                                  <m:sSupPr>
                                    <m:ctrlPr>
                                      <a:rPr lang="en-US" sz="2000" b="0" i="1" smtClean="0">
                                        <a:effectLst/>
                                        <a:latin typeface="Cambria Math" panose="02040503050406030204" pitchFamily="18" charset="0"/>
                                      </a:rPr>
                                    </m:ctrlPr>
                                  </m:sSupPr>
                                  <m:e>
                                    <m:d>
                                      <m:dPr>
                                        <m:ctrlPr>
                                          <a:rPr lang="en-US" sz="2000" b="0" i="1" smtClean="0">
                                            <a:effectLst/>
                                            <a:latin typeface="Cambria Math" panose="02040503050406030204" pitchFamily="18" charset="0"/>
                                          </a:rPr>
                                        </m:ctrlPr>
                                      </m:dPr>
                                      <m:e>
                                        <m:sSub>
                                          <m:sSubPr>
                                            <m:ctrlPr>
                                              <a:rPr lang="en-US" sz="2000" b="0" i="1" smtClean="0">
                                                <a:effectLst/>
                                                <a:latin typeface="Cambria Math" panose="02040503050406030204" pitchFamily="18" charset="0"/>
                                              </a:rPr>
                                            </m:ctrlPr>
                                          </m:sSubPr>
                                          <m:e>
                                            <m:r>
                                              <a:rPr lang="en-US" sz="2000" b="0" i="1" smtClean="0">
                                                <a:effectLst/>
                                                <a:latin typeface="Cambria Math" panose="02040503050406030204" pitchFamily="18" charset="0"/>
                                              </a:rPr>
                                              <m:t>𝑦</m:t>
                                            </m:r>
                                          </m:e>
                                          <m:sub>
                                            <m:r>
                                              <a:rPr lang="en-US" sz="2000" b="0" i="1" smtClean="0">
                                                <a:effectLst/>
                                                <a:latin typeface="Cambria Math" panose="02040503050406030204" pitchFamily="18" charset="0"/>
                                              </a:rPr>
                                              <m:t>𝑖</m:t>
                                            </m:r>
                                          </m:sub>
                                        </m:sSub>
                                        <m:r>
                                          <a:rPr lang="en-US" sz="2000" b="0" i="1" smtClean="0">
                                            <a:effectLst/>
                                            <a:latin typeface="Cambria Math" panose="02040503050406030204" pitchFamily="18" charset="0"/>
                                          </a:rPr>
                                          <m:t>−</m:t>
                                        </m:r>
                                        <m:sSub>
                                          <m:sSubPr>
                                            <m:ctrlPr>
                                              <a:rPr lang="en-US" sz="2000" b="0" i="1" smtClean="0">
                                                <a:effectLst/>
                                                <a:latin typeface="Cambria Math" panose="02040503050406030204" pitchFamily="18" charset="0"/>
                                              </a:rPr>
                                            </m:ctrlPr>
                                          </m:sSubPr>
                                          <m:e>
                                            <m:acc>
                                              <m:accPr>
                                                <m:chr m:val="̂"/>
                                                <m:ctrlPr>
                                                  <a:rPr lang="en-US" sz="2000" b="0" i="1" smtClean="0">
                                                    <a:effectLst/>
                                                    <a:latin typeface="Cambria Math" panose="02040503050406030204" pitchFamily="18" charset="0"/>
                                                  </a:rPr>
                                                </m:ctrlPr>
                                              </m:accPr>
                                              <m:e>
                                                <m:r>
                                                  <a:rPr lang="en-US" sz="2000" b="0" i="1" smtClean="0">
                                                    <a:effectLst/>
                                                    <a:latin typeface="Cambria Math" panose="02040503050406030204" pitchFamily="18" charset="0"/>
                                                  </a:rPr>
                                                  <m:t>𝑦</m:t>
                                                </m:r>
                                              </m:e>
                                            </m:acc>
                                          </m:e>
                                          <m:sub>
                                            <m:r>
                                              <a:rPr lang="en-US" sz="2000" b="0" i="1" smtClean="0">
                                                <a:effectLst/>
                                                <a:latin typeface="Cambria Math" panose="02040503050406030204" pitchFamily="18" charset="0"/>
                                              </a:rPr>
                                              <m:t>𝑖</m:t>
                                            </m:r>
                                          </m:sub>
                                        </m:sSub>
                                      </m:e>
                                    </m:d>
                                  </m:e>
                                  <m:sup>
                                    <m:r>
                                      <a:rPr lang="en-US" sz="2000" b="0" i="1" smtClean="0">
                                        <a:effectLst/>
                                        <a:latin typeface="Cambria Math" panose="02040503050406030204" pitchFamily="18" charset="0"/>
                                      </a:rPr>
                                      <m:t>2</m:t>
                                    </m:r>
                                  </m:sup>
                                </m:sSup>
                                <m:r>
                                  <a:rPr lang="en-US" sz="2000" b="0" i="1" smtClean="0">
                                    <a:effectLst/>
                                    <a:latin typeface="Cambria Math" panose="02040503050406030204" pitchFamily="18" charset="0"/>
                                  </a:rPr>
                                  <m:t>/</m:t>
                                </m:r>
                                <m:r>
                                  <a:rPr lang="en-US" sz="2000" b="0" i="1" smtClean="0">
                                    <a:effectLst/>
                                    <a:latin typeface="Cambria Math" panose="02040503050406030204" pitchFamily="18" charset="0"/>
                                  </a:rPr>
                                  <m:t>𝑁</m:t>
                                </m:r>
                              </m:e>
                            </m:nary>
                          </m:e>
                        </m:rad>
                      </m:num>
                      <m:den>
                        <m:r>
                          <m:rPr>
                            <m:sty m:val="p"/>
                          </m:rPr>
                          <a:rPr lang="en-US" sz="2000" b="0" i="0" smtClean="0">
                            <a:effectLst/>
                            <a:latin typeface="Cambria Math" panose="02040503050406030204" pitchFamily="18" charset="0"/>
                          </a:rPr>
                          <m:t>max</m:t>
                        </m:r>
                        <m:d>
                          <m:dPr>
                            <m:ctrlPr>
                              <a:rPr lang="en-US" sz="2000" b="0" i="1" smtClean="0">
                                <a:effectLst/>
                                <a:latin typeface="Cambria Math" panose="02040503050406030204" pitchFamily="18" charset="0"/>
                              </a:rPr>
                            </m:ctrlPr>
                          </m:dPr>
                          <m:e>
                            <m:r>
                              <a:rPr lang="en-US" sz="2000" b="0" i="1" smtClean="0">
                                <a:effectLst/>
                                <a:latin typeface="Cambria Math" panose="02040503050406030204" pitchFamily="18" charset="0"/>
                              </a:rPr>
                              <m:t>𝑌</m:t>
                            </m:r>
                          </m:e>
                        </m:d>
                        <m:r>
                          <a:rPr lang="en-US" sz="2000" b="0" i="1" smtClean="0">
                            <a:effectLst/>
                            <a:latin typeface="Cambria Math" panose="02040503050406030204" pitchFamily="18" charset="0"/>
                          </a:rPr>
                          <m:t>−</m:t>
                        </m:r>
                        <m:r>
                          <m:rPr>
                            <m:sty m:val="p"/>
                          </m:rPr>
                          <a:rPr lang="en-US" sz="2000" b="0" i="0" smtClean="0">
                            <a:effectLst/>
                            <a:latin typeface="Cambria Math" panose="02040503050406030204" pitchFamily="18" charset="0"/>
                          </a:rPr>
                          <m:t>min</m:t>
                        </m:r>
                        <m:r>
                          <a:rPr lang="en-US" sz="2000" b="0" i="1" smtClean="0">
                            <a:effectLst/>
                            <a:latin typeface="Cambria Math" panose="02040503050406030204" pitchFamily="18" charset="0"/>
                          </a:rPr>
                          <m:t>⁡</m:t>
                        </m:r>
                        <m:d>
                          <m:dPr>
                            <m:ctrlPr>
                              <a:rPr lang="en-US" sz="2000" b="0" i="1" smtClean="0">
                                <a:effectLst/>
                                <a:latin typeface="Cambria Math" panose="02040503050406030204" pitchFamily="18" charset="0"/>
                              </a:rPr>
                            </m:ctrlPr>
                          </m:dPr>
                          <m:e>
                            <m:r>
                              <a:rPr lang="en-US" sz="2000" b="0" i="1" smtClean="0">
                                <a:effectLst/>
                                <a:latin typeface="Cambria Math" panose="02040503050406030204" pitchFamily="18" charset="0"/>
                              </a:rPr>
                              <m:t>𝑌</m:t>
                            </m:r>
                          </m:e>
                        </m:d>
                      </m:den>
                    </m:f>
                  </m:oMath>
                </a14:m>
                <a:br>
                  <a:rPr lang="en-US" sz="2000" b="0" i="0" dirty="0">
                    <a:effectLst/>
                  </a:rPr>
                </a:br>
                <a:endParaRPr lang="en-US" sz="2000" b="0" i="0" dirty="0">
                  <a:effectLst/>
                </a:endParaRPr>
              </a:p>
              <a:p>
                <a:endParaRPr lang="en-US" sz="1000" b="1" i="0" dirty="0">
                  <a:effectLst/>
                </a:endParaRPr>
              </a:p>
              <a:p>
                <a:r>
                  <a:rPr lang="en-US" sz="2000" b="1" i="0" dirty="0">
                    <a:effectLst/>
                  </a:rPr>
                  <a:t>Compression Ratio (CR) :</a:t>
                </a:r>
                <a:r>
                  <a:rPr lang="en-US" sz="2000" b="0" i="0" dirty="0">
                    <a:effectLst/>
                  </a:rPr>
                  <a:t> We evaluate the compression ratio, defined as the ratio between the original data size and compressed data size. Since dictionaries for quantization and entropy coding are required for decompression, we take both their sizes and the network model size into account in the reporting.</a:t>
                </a:r>
              </a:p>
            </p:txBody>
          </p:sp>
        </mc:Choice>
        <mc:Fallback xmlns="">
          <p:sp>
            <p:nvSpPr>
              <p:cNvPr id="3" name="Content Placeholder 2">
                <a:extLst>
                  <a:ext uri="{FF2B5EF4-FFF2-40B4-BE49-F238E27FC236}">
                    <a16:creationId xmlns:a16="http://schemas.microsoft.com/office/drawing/2014/main" id="{3B9181D0-2444-488A-AF21-D3FACC3767E1}"/>
                  </a:ext>
                </a:extLst>
              </p:cNvPr>
              <p:cNvSpPr>
                <a:spLocks noGrp="1" noRot="1" noChangeAspect="1" noMove="1" noResize="1" noEditPoints="1" noAdjustHandles="1" noChangeArrowheads="1" noChangeShapeType="1" noTextEdit="1"/>
              </p:cNvSpPr>
              <p:nvPr>
                <p:ph idx="1"/>
              </p:nvPr>
            </p:nvSpPr>
            <p:spPr>
              <a:xfrm>
                <a:off x="609600" y="1712068"/>
                <a:ext cx="10972800" cy="3348818"/>
              </a:xfrm>
              <a:blipFill>
                <a:blip r:embed="rId2"/>
                <a:stretch>
                  <a:fillRect l="-500" t="-911" r="-667"/>
                </a:stretch>
              </a:blipFill>
            </p:spPr>
            <p:txBody>
              <a:bodyPr/>
              <a:lstStyle/>
              <a:p>
                <a:r>
                  <a:rPr lang="en-US">
                    <a:noFill/>
                  </a:rPr>
                  <a:t> </a:t>
                </a:r>
              </a:p>
            </p:txBody>
          </p:sp>
        </mc:Fallback>
      </mc:AlternateContent>
    </p:spTree>
    <p:extLst>
      <p:ext uri="{BB962C8B-B14F-4D97-AF65-F5344CB8AC3E}">
        <p14:creationId xmlns:p14="http://schemas.microsoft.com/office/powerpoint/2010/main" val="8537226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37A89-440F-4371-8955-F991F90DE680}"/>
              </a:ext>
            </a:extLst>
          </p:cNvPr>
          <p:cNvSpPr>
            <a:spLocks noGrp="1"/>
          </p:cNvSpPr>
          <p:nvPr>
            <p:ph type="title"/>
          </p:nvPr>
        </p:nvSpPr>
        <p:spPr>
          <a:xfrm>
            <a:off x="553791" y="377670"/>
            <a:ext cx="10972800" cy="722508"/>
          </a:xfrm>
        </p:spPr>
        <p:txBody>
          <a:bodyPr>
            <a:normAutofit/>
          </a:bodyPr>
          <a:lstStyle/>
          <a:p>
            <a:pPr algn="l"/>
            <a:r>
              <a:rPr lang="en-US" sz="3200" dirty="0"/>
              <a:t>Validation of Constraint Satisfaction in AEs</a:t>
            </a:r>
          </a:p>
        </p:txBody>
      </p:sp>
      <p:sp>
        <p:nvSpPr>
          <p:cNvPr id="17" name="Content Placeholder 2">
            <a:extLst>
              <a:ext uri="{FF2B5EF4-FFF2-40B4-BE49-F238E27FC236}">
                <a16:creationId xmlns:a16="http://schemas.microsoft.com/office/drawing/2014/main" id="{0B5883C2-4774-4A6E-924A-2D98C034D199}"/>
              </a:ext>
            </a:extLst>
          </p:cNvPr>
          <p:cNvSpPr txBox="1">
            <a:spLocks/>
          </p:cNvSpPr>
          <p:nvPr/>
        </p:nvSpPr>
        <p:spPr>
          <a:xfrm>
            <a:off x="695421" y="1330867"/>
            <a:ext cx="10831169" cy="4207494"/>
          </a:xfrm>
          <a:prstGeom prst="rect">
            <a:avLst/>
          </a:prstGeom>
          <a:noFill/>
        </p:spPr>
        <p:txBody>
          <a:bodyPr vert="horz" lIns="91440" tIns="45720" rIns="91440" bIns="45720" rtlCol="0" anchor="ctr">
            <a:normAutofit fontScale="97500"/>
          </a:bodyPr>
          <a:lstStyle>
            <a:defPPr>
              <a:defRPr lang="en-US"/>
            </a:defPPr>
            <a:lvl1pPr indent="0">
              <a:spcBef>
                <a:spcPct val="20000"/>
              </a:spcBef>
              <a:buFont typeface="Arial"/>
              <a:buNone/>
              <a:defRPr sz="2800">
                <a:latin typeface="Arial" panose="020B0604020202020204" pitchFamily="34" charset="0"/>
                <a:cs typeface="Arial" panose="020B0604020202020204" pitchFamily="34" charset="0"/>
              </a:defRPr>
            </a:lvl1pPr>
            <a:lvl2pPr marL="742950" indent="-285750">
              <a:spcBef>
                <a:spcPct val="20000"/>
              </a:spcBef>
              <a:buFont typeface="Arial"/>
              <a:buChar char="–"/>
              <a:defRPr sz="2400"/>
            </a:lvl2pPr>
            <a:lvl3pPr marL="1143000" indent="-228600">
              <a:spcBef>
                <a:spcPct val="20000"/>
              </a:spcBef>
              <a:buFont typeface="Arial"/>
              <a:buChar char="•"/>
              <a:defRPr sz="2000"/>
            </a:lvl3pPr>
            <a:lvl4pPr marL="1600200" indent="-228600">
              <a:spcBef>
                <a:spcPct val="20000"/>
              </a:spcBef>
              <a:buFont typeface="Arial"/>
              <a:buChar char="–"/>
            </a:lvl4pPr>
            <a:lvl5pPr marL="2057400" indent="-228600">
              <a:spcBef>
                <a:spcPct val="20000"/>
              </a:spcBef>
              <a:buFont typeface="Arial"/>
              <a:buChar cha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marL="457200" indent="-457200">
              <a:buFont typeface="Arial" panose="020B0604020202020204" pitchFamily="34" charset="0"/>
              <a:buChar char="•"/>
            </a:pPr>
            <a:r>
              <a:rPr lang="en-US" sz="2300" dirty="0"/>
              <a:t>Compare the AE and CAE in XGC data with multiple timesteps simulation data.</a:t>
            </a:r>
          </a:p>
          <a:p>
            <a:pPr marL="457200" indent="-457200">
              <a:buFont typeface="Arial" panose="020B0604020202020204" pitchFamily="34" charset="0"/>
              <a:buChar char="•"/>
            </a:pPr>
            <a:endParaRPr lang="en-US" sz="2500" dirty="0"/>
          </a:p>
          <a:p>
            <a:pPr marL="457200" indent="-457200">
              <a:buFont typeface="Arial" panose="020B0604020202020204" pitchFamily="34" charset="0"/>
              <a:buChar char="•"/>
            </a:pPr>
            <a:endParaRPr lang="en-US" sz="2500" dirty="0"/>
          </a:p>
          <a:p>
            <a:pPr marL="457200" indent="-457200">
              <a:buFont typeface="Arial" panose="020B0604020202020204" pitchFamily="34" charset="0"/>
              <a:buChar char="•"/>
            </a:pPr>
            <a:endParaRPr lang="en-US" sz="2500" dirty="0"/>
          </a:p>
          <a:p>
            <a:pPr marL="457200" indent="-457200">
              <a:buFont typeface="Arial" panose="020B0604020202020204" pitchFamily="34" charset="0"/>
              <a:buChar char="•"/>
            </a:pPr>
            <a:endParaRPr lang="en-US" sz="2500" dirty="0"/>
          </a:p>
          <a:p>
            <a:pPr marL="457200" indent="-457200">
              <a:buFont typeface="Arial" panose="020B0604020202020204" pitchFamily="34" charset="0"/>
              <a:buChar char="•"/>
            </a:pPr>
            <a:endParaRPr lang="en-US" sz="2500" dirty="0"/>
          </a:p>
          <a:p>
            <a:pPr marL="457200" indent="-457200">
              <a:buFont typeface="Arial" panose="020B0604020202020204" pitchFamily="34" charset="0"/>
              <a:buChar char="•"/>
            </a:pPr>
            <a:endParaRPr lang="en-US" sz="2500" dirty="0"/>
          </a:p>
          <a:p>
            <a:pPr marL="457200" indent="-457200">
              <a:buFont typeface="Arial" panose="020B0604020202020204" pitchFamily="34" charset="0"/>
              <a:buChar char="•"/>
            </a:pPr>
            <a:endParaRPr lang="en-US" sz="2500" dirty="0"/>
          </a:p>
          <a:p>
            <a:pPr marL="457200" indent="-457200">
              <a:buFont typeface="Arial" panose="020B0604020202020204" pitchFamily="34" charset="0"/>
              <a:buChar char="•"/>
            </a:pPr>
            <a:endParaRPr lang="en-US" sz="2500" dirty="0"/>
          </a:p>
        </p:txBody>
      </p:sp>
      <p:pic>
        <p:nvPicPr>
          <p:cNvPr id="4" name="그림 3">
            <a:extLst>
              <a:ext uri="{FF2B5EF4-FFF2-40B4-BE49-F238E27FC236}">
                <a16:creationId xmlns:a16="http://schemas.microsoft.com/office/drawing/2014/main" id="{ECE24ECD-EDDB-865F-1357-24FA50BF77F9}"/>
              </a:ext>
            </a:extLst>
          </p:cNvPr>
          <p:cNvPicPr>
            <a:picLocks noChangeAspect="1"/>
          </p:cNvPicPr>
          <p:nvPr/>
        </p:nvPicPr>
        <p:blipFill>
          <a:blip r:embed="rId3"/>
          <a:stretch>
            <a:fillRect/>
          </a:stretch>
        </p:blipFill>
        <p:spPr>
          <a:xfrm>
            <a:off x="1986680" y="1995770"/>
            <a:ext cx="8248650" cy="3952875"/>
          </a:xfrm>
          <a:prstGeom prst="rect">
            <a:avLst/>
          </a:prstGeom>
        </p:spPr>
      </p:pic>
    </p:spTree>
    <p:extLst>
      <p:ext uri="{BB962C8B-B14F-4D97-AF65-F5344CB8AC3E}">
        <p14:creationId xmlns:p14="http://schemas.microsoft.com/office/powerpoint/2010/main" val="6290579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E4131ECF-60A0-63DB-E8B0-CAAF92F51CD7}"/>
              </a:ext>
            </a:extLst>
          </p:cNvPr>
          <p:cNvSpPr txBox="1">
            <a:spLocks/>
          </p:cNvSpPr>
          <p:nvPr/>
        </p:nvSpPr>
        <p:spPr>
          <a:xfrm>
            <a:off x="695421" y="1330867"/>
            <a:ext cx="10831169" cy="4207494"/>
          </a:xfrm>
          <a:prstGeom prst="rect">
            <a:avLst/>
          </a:prstGeom>
          <a:noFill/>
        </p:spPr>
        <p:txBody>
          <a:bodyPr vert="horz" lIns="91440" tIns="45720" rIns="91440" bIns="45720" rtlCol="0" anchor="ctr">
            <a:normAutofit fontScale="97500"/>
          </a:bodyPr>
          <a:lstStyle>
            <a:defPPr>
              <a:defRPr lang="en-US"/>
            </a:defPPr>
            <a:lvl1pPr indent="0">
              <a:spcBef>
                <a:spcPct val="20000"/>
              </a:spcBef>
              <a:buFont typeface="Arial"/>
              <a:buNone/>
              <a:defRPr sz="2800">
                <a:latin typeface="Arial" panose="020B0604020202020204" pitchFamily="34" charset="0"/>
                <a:cs typeface="Arial" panose="020B0604020202020204" pitchFamily="34" charset="0"/>
              </a:defRPr>
            </a:lvl1pPr>
            <a:lvl2pPr marL="742950" indent="-285750">
              <a:spcBef>
                <a:spcPct val="20000"/>
              </a:spcBef>
              <a:buFont typeface="Arial"/>
              <a:buChar char="–"/>
              <a:defRPr sz="2400"/>
            </a:lvl2pPr>
            <a:lvl3pPr marL="1143000" indent="-228600">
              <a:spcBef>
                <a:spcPct val="20000"/>
              </a:spcBef>
              <a:buFont typeface="Arial"/>
              <a:buChar char="•"/>
              <a:defRPr sz="2000"/>
            </a:lvl3pPr>
            <a:lvl4pPr marL="1600200" indent="-228600">
              <a:spcBef>
                <a:spcPct val="20000"/>
              </a:spcBef>
              <a:buFont typeface="Arial"/>
              <a:buChar char="–"/>
            </a:lvl4pPr>
            <a:lvl5pPr marL="2057400" indent="-228600">
              <a:spcBef>
                <a:spcPct val="20000"/>
              </a:spcBef>
              <a:buFont typeface="Arial"/>
              <a:buChar cha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marL="457200" indent="-457200">
              <a:buFont typeface="Arial" panose="020B0604020202020204" pitchFamily="34" charset="0"/>
              <a:buChar char="•"/>
            </a:pPr>
            <a:r>
              <a:rPr lang="en-US" sz="2500" dirty="0"/>
              <a:t>Compare the CAE to the error-bounded lossy compressors SZ, MGARD.</a:t>
            </a:r>
          </a:p>
          <a:p>
            <a:pPr marL="457200" indent="-457200">
              <a:buFont typeface="Arial" panose="020B0604020202020204" pitchFamily="34" charset="0"/>
              <a:buChar char="•"/>
            </a:pPr>
            <a:endParaRPr lang="en-US" sz="2500" dirty="0"/>
          </a:p>
          <a:p>
            <a:pPr marL="457200" indent="-457200">
              <a:buFont typeface="Arial" panose="020B0604020202020204" pitchFamily="34" charset="0"/>
              <a:buChar char="•"/>
            </a:pPr>
            <a:endParaRPr lang="en-US" sz="2500" dirty="0"/>
          </a:p>
          <a:p>
            <a:pPr marL="457200" indent="-457200">
              <a:buFont typeface="Arial" panose="020B0604020202020204" pitchFamily="34" charset="0"/>
              <a:buChar char="•"/>
            </a:pPr>
            <a:endParaRPr lang="en-US" sz="2500" dirty="0"/>
          </a:p>
          <a:p>
            <a:pPr marL="457200" indent="-457200">
              <a:buFont typeface="Arial" panose="020B0604020202020204" pitchFamily="34" charset="0"/>
              <a:buChar char="•"/>
            </a:pPr>
            <a:endParaRPr lang="en-US" sz="2500" dirty="0"/>
          </a:p>
          <a:p>
            <a:pPr marL="457200" indent="-457200">
              <a:buFont typeface="Arial" panose="020B0604020202020204" pitchFamily="34" charset="0"/>
              <a:buChar char="•"/>
            </a:pPr>
            <a:endParaRPr lang="en-US" sz="2500" dirty="0"/>
          </a:p>
          <a:p>
            <a:pPr marL="457200" indent="-457200">
              <a:buFont typeface="Arial" panose="020B0604020202020204" pitchFamily="34" charset="0"/>
              <a:buChar char="•"/>
            </a:pPr>
            <a:endParaRPr lang="en-US" sz="2500" dirty="0"/>
          </a:p>
          <a:p>
            <a:pPr marL="457200" indent="-457200">
              <a:buFont typeface="Arial" panose="020B0604020202020204" pitchFamily="34" charset="0"/>
              <a:buChar char="•"/>
            </a:pPr>
            <a:endParaRPr lang="en-US" sz="2500" dirty="0"/>
          </a:p>
          <a:p>
            <a:pPr marL="457200" indent="-457200">
              <a:buFont typeface="Arial" panose="020B0604020202020204" pitchFamily="34" charset="0"/>
              <a:buChar char="•"/>
            </a:pPr>
            <a:endParaRPr lang="en-US" sz="2500" dirty="0"/>
          </a:p>
          <a:p>
            <a:pPr marL="457200" indent="-457200">
              <a:buFont typeface="Arial" panose="020B0604020202020204" pitchFamily="34" charset="0"/>
              <a:buChar char="•"/>
            </a:pPr>
            <a:endParaRPr lang="en-US" sz="2500" dirty="0"/>
          </a:p>
        </p:txBody>
      </p:sp>
      <p:sp>
        <p:nvSpPr>
          <p:cNvPr id="2" name="Title 1">
            <a:extLst>
              <a:ext uri="{FF2B5EF4-FFF2-40B4-BE49-F238E27FC236}">
                <a16:creationId xmlns:a16="http://schemas.microsoft.com/office/drawing/2014/main" id="{1A937A89-440F-4371-8955-F991F90DE680}"/>
              </a:ext>
            </a:extLst>
          </p:cNvPr>
          <p:cNvSpPr>
            <a:spLocks noGrp="1"/>
          </p:cNvSpPr>
          <p:nvPr>
            <p:ph type="title"/>
          </p:nvPr>
        </p:nvSpPr>
        <p:spPr>
          <a:xfrm>
            <a:off x="553791" y="377670"/>
            <a:ext cx="10972800" cy="722508"/>
          </a:xfrm>
        </p:spPr>
        <p:txBody>
          <a:bodyPr>
            <a:normAutofit/>
          </a:bodyPr>
          <a:lstStyle/>
          <a:p>
            <a:pPr algn="l"/>
            <a:r>
              <a:rPr lang="en-US" sz="3200" dirty="0"/>
              <a:t>Experimental Results – </a:t>
            </a:r>
            <a:r>
              <a:rPr lang="en-US" sz="3200" dirty="0" err="1"/>
              <a:t>QoI</a:t>
            </a:r>
            <a:r>
              <a:rPr lang="en-US" sz="3200" dirty="0"/>
              <a:t> (1)</a:t>
            </a:r>
          </a:p>
        </p:txBody>
      </p:sp>
      <p:pic>
        <p:nvPicPr>
          <p:cNvPr id="4" name="그림 3">
            <a:extLst>
              <a:ext uri="{FF2B5EF4-FFF2-40B4-BE49-F238E27FC236}">
                <a16:creationId xmlns:a16="http://schemas.microsoft.com/office/drawing/2014/main" id="{32E3EDC5-68A0-AADD-2149-D4AEFCDE9D1D}"/>
              </a:ext>
            </a:extLst>
          </p:cNvPr>
          <p:cNvPicPr>
            <a:picLocks noChangeAspect="1"/>
          </p:cNvPicPr>
          <p:nvPr/>
        </p:nvPicPr>
        <p:blipFill>
          <a:blip r:embed="rId3"/>
          <a:stretch>
            <a:fillRect/>
          </a:stretch>
        </p:blipFill>
        <p:spPr>
          <a:xfrm>
            <a:off x="1915866" y="2041416"/>
            <a:ext cx="8248650" cy="3571875"/>
          </a:xfrm>
          <a:prstGeom prst="rect">
            <a:avLst/>
          </a:prstGeom>
        </p:spPr>
      </p:pic>
    </p:spTree>
    <p:extLst>
      <p:ext uri="{BB962C8B-B14F-4D97-AF65-F5344CB8AC3E}">
        <p14:creationId xmlns:p14="http://schemas.microsoft.com/office/powerpoint/2010/main" val="7135155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37A89-440F-4371-8955-F991F90DE680}"/>
              </a:ext>
            </a:extLst>
          </p:cNvPr>
          <p:cNvSpPr>
            <a:spLocks noGrp="1"/>
          </p:cNvSpPr>
          <p:nvPr>
            <p:ph type="title"/>
          </p:nvPr>
        </p:nvSpPr>
        <p:spPr>
          <a:xfrm>
            <a:off x="553791" y="377670"/>
            <a:ext cx="10972800" cy="722508"/>
          </a:xfrm>
        </p:spPr>
        <p:txBody>
          <a:bodyPr>
            <a:normAutofit/>
          </a:bodyPr>
          <a:lstStyle/>
          <a:p>
            <a:pPr algn="l"/>
            <a:r>
              <a:rPr lang="en-US" sz="3200" dirty="0"/>
              <a:t>Experimental Results – </a:t>
            </a:r>
            <a:r>
              <a:rPr lang="en-US" sz="3200" dirty="0" err="1"/>
              <a:t>QoI</a:t>
            </a:r>
            <a:r>
              <a:rPr lang="en-US" sz="3200" dirty="0"/>
              <a:t> (2)</a:t>
            </a:r>
          </a:p>
        </p:txBody>
      </p:sp>
      <p:pic>
        <p:nvPicPr>
          <p:cNvPr id="5" name="그림 4">
            <a:extLst>
              <a:ext uri="{FF2B5EF4-FFF2-40B4-BE49-F238E27FC236}">
                <a16:creationId xmlns:a16="http://schemas.microsoft.com/office/drawing/2014/main" id="{B5A72B16-AD90-5775-72CF-49CEDF3BF8FE}"/>
              </a:ext>
            </a:extLst>
          </p:cNvPr>
          <p:cNvPicPr>
            <a:picLocks noChangeAspect="1"/>
          </p:cNvPicPr>
          <p:nvPr/>
        </p:nvPicPr>
        <p:blipFill>
          <a:blip r:embed="rId3"/>
          <a:stretch>
            <a:fillRect/>
          </a:stretch>
        </p:blipFill>
        <p:spPr>
          <a:xfrm>
            <a:off x="2038350" y="1676400"/>
            <a:ext cx="8115300" cy="3505200"/>
          </a:xfrm>
          <a:prstGeom prst="rect">
            <a:avLst/>
          </a:prstGeom>
        </p:spPr>
      </p:pic>
    </p:spTree>
    <p:extLst>
      <p:ext uri="{BB962C8B-B14F-4D97-AF65-F5344CB8AC3E}">
        <p14:creationId xmlns:p14="http://schemas.microsoft.com/office/powerpoint/2010/main" val="11663143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37A89-440F-4371-8955-F991F90DE680}"/>
              </a:ext>
            </a:extLst>
          </p:cNvPr>
          <p:cNvSpPr>
            <a:spLocks noGrp="1"/>
          </p:cNvSpPr>
          <p:nvPr>
            <p:ph type="title"/>
          </p:nvPr>
        </p:nvSpPr>
        <p:spPr>
          <a:xfrm>
            <a:off x="553791" y="377670"/>
            <a:ext cx="10972800" cy="722508"/>
          </a:xfrm>
        </p:spPr>
        <p:txBody>
          <a:bodyPr>
            <a:normAutofit/>
          </a:bodyPr>
          <a:lstStyle/>
          <a:p>
            <a:pPr algn="l"/>
            <a:r>
              <a:rPr lang="en-US" sz="3200" dirty="0"/>
              <a:t>Experimental Results – PD</a:t>
            </a:r>
          </a:p>
        </p:txBody>
      </p:sp>
      <p:pic>
        <p:nvPicPr>
          <p:cNvPr id="4" name="그림 3">
            <a:extLst>
              <a:ext uri="{FF2B5EF4-FFF2-40B4-BE49-F238E27FC236}">
                <a16:creationId xmlns:a16="http://schemas.microsoft.com/office/drawing/2014/main" id="{6BF030A8-BB6C-0F54-8C59-C0B0078A5E30}"/>
              </a:ext>
            </a:extLst>
          </p:cNvPr>
          <p:cNvPicPr>
            <a:picLocks noChangeAspect="1"/>
          </p:cNvPicPr>
          <p:nvPr/>
        </p:nvPicPr>
        <p:blipFill>
          <a:blip r:embed="rId3"/>
          <a:stretch>
            <a:fillRect/>
          </a:stretch>
        </p:blipFill>
        <p:spPr>
          <a:xfrm>
            <a:off x="3852862" y="1404937"/>
            <a:ext cx="4486275" cy="4048125"/>
          </a:xfrm>
          <a:prstGeom prst="rect">
            <a:avLst/>
          </a:prstGeom>
        </p:spPr>
      </p:pic>
    </p:spTree>
    <p:extLst>
      <p:ext uri="{BB962C8B-B14F-4D97-AF65-F5344CB8AC3E}">
        <p14:creationId xmlns:p14="http://schemas.microsoft.com/office/powerpoint/2010/main" val="41027271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12" name="Google Shape;393;p26">
            <a:extLst>
              <a:ext uri="{FF2B5EF4-FFF2-40B4-BE49-F238E27FC236}">
                <a16:creationId xmlns:a16="http://schemas.microsoft.com/office/drawing/2014/main" id="{26951DDC-9BBF-4220-96F5-40001B70A76D}"/>
              </a:ext>
            </a:extLst>
          </p:cNvPr>
          <p:cNvSpPr txBox="1"/>
          <p:nvPr/>
        </p:nvSpPr>
        <p:spPr>
          <a:xfrm>
            <a:off x="527574" y="1153937"/>
            <a:ext cx="11241931" cy="5128460"/>
          </a:xfrm>
          <a:prstGeom prst="rect">
            <a:avLst/>
          </a:prstGeom>
          <a:noFill/>
        </p:spPr>
        <p:txBody>
          <a:bodyPr vert="horz" lIns="91440" tIns="45720" rIns="91440" bIns="45720" rtlCol="0" anchor="t">
            <a:normAutofit fontScale="97500"/>
          </a:bodyPr>
          <a:lstStyle>
            <a:defPPr>
              <a:defRPr lang="en-US"/>
            </a:defPPr>
            <a:lvl1pPr marL="285750" indent="-285750">
              <a:spcBef>
                <a:spcPct val="20000"/>
              </a:spcBef>
              <a:buFont typeface="Arial" panose="020B0604020202020204" pitchFamily="34" charset="0"/>
              <a:buChar char="•"/>
              <a:defRPr sz="2100" b="1" i="0" u="none" strike="noStrike" baseline="0">
                <a:cs typeface="Arial" panose="020B0604020202020204" pitchFamily="34" charset="0"/>
              </a:defRPr>
            </a:lvl1pPr>
            <a:lvl2pPr marL="742950" indent="-285750">
              <a:spcBef>
                <a:spcPct val="20000"/>
              </a:spcBef>
              <a:buFont typeface="Arial"/>
              <a:buChar char="–"/>
              <a:defRPr sz="2400"/>
            </a:lvl2pPr>
            <a:lvl3pPr marL="1143000" indent="-228600">
              <a:spcBef>
                <a:spcPct val="20000"/>
              </a:spcBef>
              <a:buFont typeface="Arial"/>
              <a:buChar char="•"/>
              <a:defRPr sz="2000"/>
            </a:lvl3pPr>
            <a:lvl4pPr marL="1600200" indent="-228600">
              <a:spcBef>
                <a:spcPct val="20000"/>
              </a:spcBef>
              <a:buFont typeface="Arial"/>
              <a:buChar char="–"/>
            </a:lvl4pPr>
            <a:lvl5pPr marL="2057400" indent="-228600">
              <a:spcBef>
                <a:spcPct val="20000"/>
              </a:spcBef>
              <a:buFont typeface="Arial"/>
              <a:buChar cha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endParaRPr lang="en-US" b="0" dirty="0">
              <a:cs typeface="Arial"/>
            </a:endParaRPr>
          </a:p>
          <a:p>
            <a:endParaRPr lang="en-US" b="0" dirty="0">
              <a:cs typeface="Arial"/>
            </a:endParaRPr>
          </a:p>
          <a:p>
            <a:r>
              <a:rPr lang="en-US" b="0" dirty="0">
                <a:cs typeface="Arial"/>
              </a:rPr>
              <a:t>The advantage of our approach is that we have a single minimization problem for the expression of constraints in feedforward networks.</a:t>
            </a:r>
          </a:p>
          <a:p>
            <a:r>
              <a:rPr lang="en-US" b="0" dirty="0">
                <a:cs typeface="Arial"/>
              </a:rPr>
              <a:t>We demonstrate that the network includes Lagrange parameters as hidden units in the penultimate layer.</a:t>
            </a:r>
          </a:p>
          <a:p>
            <a:r>
              <a:rPr lang="en-US" b="0" dirty="0">
                <a:cs typeface="Arial"/>
              </a:rPr>
              <a:t>Our experimental results show that in the XGC data compression our CAEs outperform the state-of-the-art error-bounded lossy compressors---SZ and MGARD especially for preserving </a:t>
            </a:r>
            <a:r>
              <a:rPr lang="en-US" b="0" dirty="0" err="1">
                <a:cs typeface="Arial"/>
              </a:rPr>
              <a:t>QoI</a:t>
            </a:r>
            <a:r>
              <a:rPr lang="en-US" b="0" dirty="0">
                <a:cs typeface="Arial"/>
              </a:rPr>
              <a:t>. </a:t>
            </a:r>
          </a:p>
          <a:p>
            <a:r>
              <a:rPr lang="en-US" b="0" dirty="0">
                <a:cs typeface="Arial"/>
              </a:rPr>
              <a:t>For future work, we will further investigate enforcing nonlinear constraints into AEs.</a:t>
            </a:r>
            <a:endParaRPr lang="en-US" sz="2100" dirty="0">
              <a:cs typeface="Arial"/>
            </a:endParaRPr>
          </a:p>
        </p:txBody>
      </p:sp>
      <p:sp>
        <p:nvSpPr>
          <p:cNvPr id="513" name="Google Shape;513;ge19427cd45_0_6"/>
          <p:cNvSpPr/>
          <p:nvPr/>
        </p:nvSpPr>
        <p:spPr>
          <a:xfrm>
            <a:off x="0" y="0"/>
            <a:ext cx="12192000" cy="677400"/>
          </a:xfrm>
          <a:prstGeom prst="rect">
            <a:avLst/>
          </a:prstGeom>
        </p:spPr>
        <p:txBody>
          <a:bodyPr vert="horz" lIns="91440" tIns="45720" rIns="91440" bIns="45720" rtlCol="0" anchor="ctr">
            <a:normAutofit/>
          </a:bodyPr>
          <a:lstStyle/>
          <a:p>
            <a:pPr>
              <a:spcBef>
                <a:spcPct val="0"/>
              </a:spcBef>
            </a:pPr>
            <a:endParaRPr sz="3200">
              <a:latin typeface="+mj-lt"/>
              <a:ea typeface="+mj-ea"/>
              <a:cs typeface="+mj-cs"/>
              <a:sym typeface="Calibri"/>
            </a:endParaRPr>
          </a:p>
        </p:txBody>
      </p:sp>
      <p:sp>
        <p:nvSpPr>
          <p:cNvPr id="516" name="Google Shape;516;ge19427cd45_0_6"/>
          <p:cNvSpPr txBox="1"/>
          <p:nvPr/>
        </p:nvSpPr>
        <p:spPr>
          <a:xfrm>
            <a:off x="527573" y="393016"/>
            <a:ext cx="8640900"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dirty="0">
                <a:latin typeface="+mj-lt"/>
                <a:ea typeface="Arial"/>
                <a:cs typeface="Arial"/>
                <a:sym typeface="Century Gothic"/>
              </a:rPr>
              <a:t>Conclusions and Future Work</a:t>
            </a:r>
            <a:endParaRPr sz="1400" i="0" u="none" strike="noStrike" cap="none" dirty="0">
              <a:latin typeface="+mj-lt"/>
              <a:ea typeface="Arial"/>
              <a:cs typeface="Arial"/>
              <a:sym typeface="Arial"/>
            </a:endParaRPr>
          </a:p>
        </p:txBody>
      </p:sp>
    </p:spTree>
    <p:extLst>
      <p:ext uri="{BB962C8B-B14F-4D97-AF65-F5344CB8AC3E}">
        <p14:creationId xmlns:p14="http://schemas.microsoft.com/office/powerpoint/2010/main" val="32119325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12" name="Google Shape;393;p26">
            <a:extLst>
              <a:ext uri="{FF2B5EF4-FFF2-40B4-BE49-F238E27FC236}">
                <a16:creationId xmlns:a16="http://schemas.microsoft.com/office/drawing/2014/main" id="{26951DDC-9BBF-4220-96F5-40001B70A76D}"/>
              </a:ext>
            </a:extLst>
          </p:cNvPr>
          <p:cNvSpPr txBox="1"/>
          <p:nvPr/>
        </p:nvSpPr>
        <p:spPr>
          <a:xfrm>
            <a:off x="527574" y="1153937"/>
            <a:ext cx="11241931" cy="5128460"/>
          </a:xfrm>
          <a:prstGeom prst="rect">
            <a:avLst/>
          </a:prstGeom>
          <a:noFill/>
        </p:spPr>
        <p:txBody>
          <a:bodyPr vert="horz" lIns="91440" tIns="45720" rIns="91440" bIns="45720" rtlCol="0" anchor="t">
            <a:normAutofit fontScale="97500"/>
          </a:bodyPr>
          <a:lstStyle>
            <a:defPPr>
              <a:defRPr lang="en-US"/>
            </a:defPPr>
            <a:lvl1pPr marL="285750" indent="-285750">
              <a:spcBef>
                <a:spcPct val="20000"/>
              </a:spcBef>
              <a:buFont typeface="Arial" panose="020B0604020202020204" pitchFamily="34" charset="0"/>
              <a:buChar char="•"/>
              <a:defRPr sz="2100" b="1" i="0" u="none" strike="noStrike" baseline="0">
                <a:cs typeface="Arial" panose="020B0604020202020204" pitchFamily="34" charset="0"/>
              </a:defRPr>
            </a:lvl1pPr>
            <a:lvl2pPr marL="742950" indent="-285750">
              <a:spcBef>
                <a:spcPct val="20000"/>
              </a:spcBef>
              <a:buFont typeface="Arial"/>
              <a:buChar char="–"/>
              <a:defRPr sz="2400"/>
            </a:lvl2pPr>
            <a:lvl3pPr marL="1143000" indent="-228600">
              <a:spcBef>
                <a:spcPct val="20000"/>
              </a:spcBef>
              <a:buFont typeface="Arial"/>
              <a:buChar char="•"/>
              <a:defRPr sz="2000"/>
            </a:lvl3pPr>
            <a:lvl4pPr marL="1600200" indent="-228600">
              <a:spcBef>
                <a:spcPct val="20000"/>
              </a:spcBef>
              <a:buFont typeface="Arial"/>
              <a:buChar char="–"/>
            </a:lvl4pPr>
            <a:lvl5pPr marL="2057400" indent="-228600">
              <a:spcBef>
                <a:spcPct val="20000"/>
              </a:spcBef>
              <a:buFont typeface="Arial"/>
              <a:buChar cha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endParaRPr lang="en-US" b="0" dirty="0">
              <a:cs typeface="Arial"/>
            </a:endParaRPr>
          </a:p>
          <a:p>
            <a:pPr marL="0" indent="0">
              <a:buNone/>
            </a:pPr>
            <a:r>
              <a:rPr lang="en-US" b="0" dirty="0">
                <a:cs typeface="Arial"/>
              </a:rPr>
              <a:t>[1] A. Rangarajan, P. He, J. Lee, T. Banerjee, and S. </a:t>
            </a:r>
            <a:r>
              <a:rPr lang="en-US" b="0" dirty="0" err="1">
                <a:cs typeface="Arial"/>
              </a:rPr>
              <a:t>Ranka</a:t>
            </a:r>
            <a:r>
              <a:rPr lang="en-US" b="0" dirty="0">
                <a:cs typeface="Arial"/>
              </a:rPr>
              <a:t>, “Expressing Linear Equality Constraints in Feedforward Neural Networks,” </a:t>
            </a:r>
            <a:r>
              <a:rPr lang="en-US" b="0" i="1" dirty="0" err="1">
                <a:cs typeface="Arial"/>
              </a:rPr>
              <a:t>arXiv</a:t>
            </a:r>
            <a:r>
              <a:rPr lang="en-US" b="0" i="1" dirty="0">
                <a:cs typeface="Arial"/>
              </a:rPr>
              <a:t> preprint arXiv:2211.04395</a:t>
            </a:r>
            <a:r>
              <a:rPr lang="en-US" b="0" dirty="0">
                <a:cs typeface="Arial"/>
              </a:rPr>
              <a:t>, 2022.</a:t>
            </a:r>
          </a:p>
          <a:p>
            <a:pPr marL="0" indent="0">
              <a:buNone/>
            </a:pPr>
            <a:r>
              <a:rPr lang="en-US" b="0" dirty="0">
                <a:cs typeface="Arial"/>
              </a:rPr>
              <a:t>[2] S. Ku, C. Chang, and P. Diamond, “Full-f Gyrokinetic Particle Simulation of Centrally Heated Global ITG Turbulence from Magnetic Axis to Edge Pedestal Top in a Realistic Tokamak Geometry,” </a:t>
            </a:r>
            <a:r>
              <a:rPr lang="en-US" b="0" i="1" dirty="0">
                <a:cs typeface="Arial"/>
              </a:rPr>
              <a:t>Nuclear Fusion</a:t>
            </a:r>
            <a:r>
              <a:rPr lang="en-US" b="0" dirty="0">
                <a:cs typeface="Arial"/>
              </a:rPr>
              <a:t>, vol. 49, no. 11, p. 115021, 2009.</a:t>
            </a:r>
          </a:p>
          <a:p>
            <a:pPr marL="0" indent="0">
              <a:buNone/>
            </a:pPr>
            <a:r>
              <a:rPr lang="en-US" b="0" dirty="0">
                <a:cs typeface="Arial"/>
              </a:rPr>
              <a:t>[3] </a:t>
            </a:r>
            <a:r>
              <a:rPr lang="en-US" b="0" i="0" dirty="0">
                <a:effectLst/>
                <a:latin typeface="Arial" panose="020B0604020202020204" pitchFamily="34" charset="0"/>
              </a:rPr>
              <a:t>G. E. </a:t>
            </a:r>
            <a:r>
              <a:rPr lang="en-US" b="0" i="0" dirty="0" err="1">
                <a:effectLst/>
                <a:latin typeface="Arial" panose="020B0604020202020204" pitchFamily="34" charset="0"/>
              </a:rPr>
              <a:t>Karniadakis</a:t>
            </a:r>
            <a:r>
              <a:rPr lang="en-US" b="0" i="0" dirty="0">
                <a:effectLst/>
                <a:latin typeface="Arial" panose="020B0604020202020204" pitchFamily="34" charset="0"/>
              </a:rPr>
              <a:t>, I. G. </a:t>
            </a:r>
            <a:r>
              <a:rPr lang="en-US" b="0" i="0" dirty="0" err="1">
                <a:effectLst/>
                <a:latin typeface="Arial" panose="020B0604020202020204" pitchFamily="34" charset="0"/>
              </a:rPr>
              <a:t>Kevrekidis</a:t>
            </a:r>
            <a:r>
              <a:rPr lang="en-US" b="0" i="0" dirty="0">
                <a:effectLst/>
                <a:latin typeface="Arial" panose="020B0604020202020204" pitchFamily="34" charset="0"/>
              </a:rPr>
              <a:t>, L. Lu, P. </a:t>
            </a:r>
            <a:r>
              <a:rPr lang="en-US" b="0" i="0" dirty="0" err="1">
                <a:effectLst/>
                <a:latin typeface="Arial" panose="020B0604020202020204" pitchFamily="34" charset="0"/>
              </a:rPr>
              <a:t>Perdikaris</a:t>
            </a:r>
            <a:r>
              <a:rPr lang="en-US" b="0" i="0" dirty="0">
                <a:effectLst/>
                <a:latin typeface="Arial" panose="020B0604020202020204" pitchFamily="34" charset="0"/>
              </a:rPr>
              <a:t>, S. Wang, and L. Yang, “Physics-informed Machine Learning,” </a:t>
            </a:r>
            <a:r>
              <a:rPr lang="en-US" b="0" i="1" dirty="0">
                <a:effectLst/>
                <a:latin typeface="Arial" panose="020B0604020202020204" pitchFamily="34" charset="0"/>
              </a:rPr>
              <a:t>Nature Reviews Physics</a:t>
            </a:r>
            <a:r>
              <a:rPr lang="en-US" b="0" i="0" dirty="0">
                <a:effectLst/>
                <a:latin typeface="Arial" panose="020B0604020202020204" pitchFamily="34" charset="0"/>
              </a:rPr>
              <a:t>, vol. 3, no. 6, pp. 422–440, 2021</a:t>
            </a:r>
            <a:r>
              <a:rPr lang="en-US" b="0" i="0" dirty="0">
                <a:effectLst/>
                <a:latin typeface="Arial" panose="020B0604020202020204" pitchFamily="34" charset="0"/>
                <a:cs typeface="Arial"/>
              </a:rPr>
              <a:t>.</a:t>
            </a:r>
          </a:p>
          <a:p>
            <a:pPr marL="0" indent="0">
              <a:buNone/>
            </a:pPr>
            <a:r>
              <a:rPr lang="en-US" b="0" dirty="0">
                <a:latin typeface="Arial" panose="020B0604020202020204" pitchFamily="34" charset="0"/>
                <a:cs typeface="Arial"/>
              </a:rPr>
              <a:t>[4] </a:t>
            </a:r>
            <a:r>
              <a:rPr lang="en-US" b="0" i="0" dirty="0">
                <a:effectLst/>
                <a:latin typeface="Arial" panose="020B0604020202020204" pitchFamily="34" charset="0"/>
              </a:rPr>
              <a:t>M. Ainsworth, O. </a:t>
            </a:r>
            <a:r>
              <a:rPr lang="en-US" b="0" i="0" dirty="0" err="1">
                <a:effectLst/>
                <a:latin typeface="Arial" panose="020B0604020202020204" pitchFamily="34" charset="0"/>
              </a:rPr>
              <a:t>Tugluk</a:t>
            </a:r>
            <a:r>
              <a:rPr lang="en-US" b="0" i="0" dirty="0">
                <a:effectLst/>
                <a:latin typeface="Arial" panose="020B0604020202020204" pitchFamily="34" charset="0"/>
              </a:rPr>
              <a:t>, B. Whitney, and S. </a:t>
            </a:r>
            <a:r>
              <a:rPr lang="en-US" b="0" i="0" dirty="0" err="1">
                <a:effectLst/>
                <a:latin typeface="Arial" panose="020B0604020202020204" pitchFamily="34" charset="0"/>
              </a:rPr>
              <a:t>Klasky</a:t>
            </a:r>
            <a:r>
              <a:rPr lang="en-US" b="0" i="0" dirty="0">
                <a:effectLst/>
                <a:latin typeface="Arial" panose="020B0604020202020204" pitchFamily="34" charset="0"/>
              </a:rPr>
              <a:t>, “Multilevel Techniques for Compression and Reduction of Scientific Data – the Univariate Case,” </a:t>
            </a:r>
            <a:r>
              <a:rPr lang="en-US" b="0" i="1" dirty="0">
                <a:effectLst/>
                <a:latin typeface="Arial" panose="020B0604020202020204" pitchFamily="34" charset="0"/>
              </a:rPr>
              <a:t>Computing and Visualization in Science</a:t>
            </a:r>
            <a:r>
              <a:rPr lang="en-US" b="0" i="0" dirty="0">
                <a:effectLst/>
                <a:latin typeface="Arial" panose="020B0604020202020204" pitchFamily="34" charset="0"/>
              </a:rPr>
              <a:t>, vol. 19, no. 5-6, pp. 65–76, 2018.</a:t>
            </a:r>
          </a:p>
          <a:p>
            <a:pPr marL="0" indent="0">
              <a:buNone/>
            </a:pPr>
            <a:r>
              <a:rPr lang="en-US" b="0" dirty="0">
                <a:latin typeface="Arial" panose="020B0604020202020204" pitchFamily="34" charset="0"/>
                <a:cs typeface="Arial"/>
              </a:rPr>
              <a:t>[5] </a:t>
            </a:r>
            <a:r>
              <a:rPr lang="en-US" b="0" i="0" dirty="0">
                <a:effectLst/>
                <a:latin typeface="Arial" panose="020B0604020202020204" pitchFamily="34" charset="0"/>
              </a:rPr>
              <a:t>X. Liang, S. Di, D. Tao, S. Li, S. Li, H. Guo, Z. Chen, and F. Cappello, “Error-Controlled Lossy Compression Optimized for High Compression Ratios of Scientific Datasets,” in </a:t>
            </a:r>
            <a:r>
              <a:rPr lang="en-US" b="0" i="1" dirty="0">
                <a:effectLst/>
                <a:latin typeface="Arial" panose="020B0604020202020204" pitchFamily="34" charset="0"/>
              </a:rPr>
              <a:t>2018 IEEE International Conference on Big Data (Big Data)</a:t>
            </a:r>
            <a:r>
              <a:rPr lang="en-US" b="0" i="0" dirty="0">
                <a:effectLst/>
                <a:latin typeface="Arial" panose="020B0604020202020204" pitchFamily="34" charset="0"/>
              </a:rPr>
              <a:t>, 2018, pp. 438–447.</a:t>
            </a:r>
            <a:endParaRPr lang="en-US" b="0" dirty="0">
              <a:cs typeface="Arial"/>
            </a:endParaRPr>
          </a:p>
        </p:txBody>
      </p:sp>
      <p:sp>
        <p:nvSpPr>
          <p:cNvPr id="513" name="Google Shape;513;ge19427cd45_0_6"/>
          <p:cNvSpPr/>
          <p:nvPr/>
        </p:nvSpPr>
        <p:spPr>
          <a:xfrm>
            <a:off x="0" y="0"/>
            <a:ext cx="12192000" cy="677400"/>
          </a:xfrm>
          <a:prstGeom prst="rect">
            <a:avLst/>
          </a:prstGeom>
        </p:spPr>
        <p:txBody>
          <a:bodyPr vert="horz" lIns="91440" tIns="45720" rIns="91440" bIns="45720" rtlCol="0" anchor="ctr">
            <a:normAutofit/>
          </a:bodyPr>
          <a:lstStyle/>
          <a:p>
            <a:pPr>
              <a:spcBef>
                <a:spcPct val="0"/>
              </a:spcBef>
            </a:pPr>
            <a:endParaRPr sz="3200">
              <a:latin typeface="+mj-lt"/>
              <a:ea typeface="+mj-ea"/>
              <a:cs typeface="+mj-cs"/>
              <a:sym typeface="Calibri"/>
            </a:endParaRPr>
          </a:p>
        </p:txBody>
      </p:sp>
      <p:sp>
        <p:nvSpPr>
          <p:cNvPr id="516" name="Google Shape;516;ge19427cd45_0_6"/>
          <p:cNvSpPr txBox="1"/>
          <p:nvPr/>
        </p:nvSpPr>
        <p:spPr>
          <a:xfrm>
            <a:off x="527573" y="393016"/>
            <a:ext cx="8640900"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dirty="0">
                <a:latin typeface="+mj-lt"/>
                <a:ea typeface="Arial"/>
                <a:cs typeface="Arial"/>
                <a:sym typeface="Century Gothic"/>
              </a:rPr>
              <a:t>Part of References</a:t>
            </a:r>
            <a:endParaRPr sz="1400" i="0" u="none" strike="noStrike" cap="none" dirty="0">
              <a:latin typeface="+mj-lt"/>
              <a:ea typeface="Arial"/>
              <a:cs typeface="Arial"/>
              <a:sym typeface="Arial"/>
            </a:endParaRPr>
          </a:p>
        </p:txBody>
      </p:sp>
    </p:spTree>
    <p:extLst>
      <p:ext uri="{BB962C8B-B14F-4D97-AF65-F5344CB8AC3E}">
        <p14:creationId xmlns:p14="http://schemas.microsoft.com/office/powerpoint/2010/main" val="37599658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ge19427cd45_0_6"/>
          <p:cNvSpPr/>
          <p:nvPr/>
        </p:nvSpPr>
        <p:spPr>
          <a:xfrm>
            <a:off x="0" y="0"/>
            <a:ext cx="12192000" cy="677400"/>
          </a:xfrm>
          <a:prstGeom prst="rect">
            <a:avLst/>
          </a:prstGeom>
        </p:spPr>
        <p:txBody>
          <a:bodyPr vert="horz" lIns="91440" tIns="45720" rIns="91440" bIns="45720" rtlCol="0" anchor="ctr">
            <a:normAutofit/>
          </a:bodyPr>
          <a:lstStyle/>
          <a:p>
            <a:pPr>
              <a:spcBef>
                <a:spcPct val="0"/>
              </a:spcBef>
            </a:pPr>
            <a:endParaRPr sz="3200">
              <a:latin typeface="+mj-lt"/>
              <a:ea typeface="+mj-ea"/>
              <a:cs typeface="+mj-cs"/>
              <a:sym typeface="Calibri"/>
            </a:endParaRPr>
          </a:p>
        </p:txBody>
      </p:sp>
      <p:sp>
        <p:nvSpPr>
          <p:cNvPr id="2" name="TextBox 1">
            <a:extLst>
              <a:ext uri="{FF2B5EF4-FFF2-40B4-BE49-F238E27FC236}">
                <a16:creationId xmlns:a16="http://schemas.microsoft.com/office/drawing/2014/main" id="{4B139C8A-0BB6-BF45-EB19-0B9D0896F7CE}"/>
              </a:ext>
            </a:extLst>
          </p:cNvPr>
          <p:cNvSpPr txBox="1"/>
          <p:nvPr/>
        </p:nvSpPr>
        <p:spPr>
          <a:xfrm>
            <a:off x="4671588" y="3244334"/>
            <a:ext cx="3078177" cy="769441"/>
          </a:xfrm>
          <a:prstGeom prst="rect">
            <a:avLst/>
          </a:prstGeom>
          <a:noFill/>
        </p:spPr>
        <p:txBody>
          <a:bodyPr wrap="square" rtlCol="0">
            <a:spAutoFit/>
          </a:bodyPr>
          <a:lstStyle/>
          <a:p>
            <a:pPr algn="ctr"/>
            <a:r>
              <a:rPr lang="en-US" sz="4400" dirty="0"/>
              <a:t>Thanks !</a:t>
            </a:r>
          </a:p>
        </p:txBody>
      </p:sp>
    </p:spTree>
    <p:extLst>
      <p:ext uri="{BB962C8B-B14F-4D97-AF65-F5344CB8AC3E}">
        <p14:creationId xmlns:p14="http://schemas.microsoft.com/office/powerpoint/2010/main" val="1469915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37A89-440F-4371-8955-F991F90DE680}"/>
              </a:ext>
            </a:extLst>
          </p:cNvPr>
          <p:cNvSpPr>
            <a:spLocks noGrp="1"/>
          </p:cNvSpPr>
          <p:nvPr>
            <p:ph type="title"/>
          </p:nvPr>
        </p:nvSpPr>
        <p:spPr>
          <a:xfrm>
            <a:off x="553791" y="377670"/>
            <a:ext cx="10972800" cy="722508"/>
          </a:xfrm>
        </p:spPr>
        <p:txBody>
          <a:bodyPr>
            <a:normAutofit/>
          </a:bodyPr>
          <a:lstStyle/>
          <a:p>
            <a:pPr algn="l"/>
            <a:r>
              <a:rPr lang="en-US" sz="3200" dirty="0"/>
              <a:t>Compression Requirements of Scientific Applications</a:t>
            </a:r>
          </a:p>
        </p:txBody>
      </p:sp>
      <p:sp>
        <p:nvSpPr>
          <p:cNvPr id="17" name="Content Placeholder 2">
            <a:extLst>
              <a:ext uri="{FF2B5EF4-FFF2-40B4-BE49-F238E27FC236}">
                <a16:creationId xmlns:a16="http://schemas.microsoft.com/office/drawing/2014/main" id="{0B5883C2-4774-4A6E-924A-2D98C034D199}"/>
              </a:ext>
            </a:extLst>
          </p:cNvPr>
          <p:cNvSpPr txBox="1">
            <a:spLocks/>
          </p:cNvSpPr>
          <p:nvPr/>
        </p:nvSpPr>
        <p:spPr>
          <a:xfrm>
            <a:off x="695421" y="1312761"/>
            <a:ext cx="10831169" cy="4207494"/>
          </a:xfrm>
          <a:prstGeom prst="rect">
            <a:avLst/>
          </a:prstGeom>
          <a:noFill/>
        </p:spPr>
        <p:txBody>
          <a:bodyPr vert="horz" lIns="91440" tIns="45720" rIns="91440" bIns="45720" rtlCol="0" anchor="ctr">
            <a:normAutofit fontScale="97500"/>
          </a:bodyPr>
          <a:lstStyle>
            <a:defPPr>
              <a:defRPr lang="en-US"/>
            </a:defPPr>
            <a:lvl1pPr indent="0">
              <a:spcBef>
                <a:spcPct val="20000"/>
              </a:spcBef>
              <a:buFont typeface="Arial"/>
              <a:buNone/>
              <a:defRPr sz="2800">
                <a:latin typeface="Arial" panose="020B0604020202020204" pitchFamily="34" charset="0"/>
                <a:cs typeface="Arial" panose="020B0604020202020204" pitchFamily="34" charset="0"/>
              </a:defRPr>
            </a:lvl1pPr>
            <a:lvl2pPr marL="742950" indent="-285750">
              <a:spcBef>
                <a:spcPct val="20000"/>
              </a:spcBef>
              <a:buFont typeface="Arial"/>
              <a:buChar char="–"/>
              <a:defRPr sz="2400"/>
            </a:lvl2pPr>
            <a:lvl3pPr marL="1143000" indent="-228600">
              <a:spcBef>
                <a:spcPct val="20000"/>
              </a:spcBef>
              <a:buFont typeface="Arial"/>
              <a:buChar char="•"/>
              <a:defRPr sz="2000"/>
            </a:lvl3pPr>
            <a:lvl4pPr marL="1600200" indent="-228600">
              <a:spcBef>
                <a:spcPct val="20000"/>
              </a:spcBef>
              <a:buFont typeface="Arial"/>
              <a:buChar char="–"/>
            </a:lvl4pPr>
            <a:lvl5pPr marL="2057400" indent="-228600">
              <a:spcBef>
                <a:spcPct val="20000"/>
              </a:spcBef>
              <a:buFont typeface="Arial"/>
              <a:buChar cha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marL="457200" indent="-457200">
              <a:buFont typeface="Arial" panose="020B0604020202020204" pitchFamily="34" charset="0"/>
              <a:buChar char="•"/>
            </a:pPr>
            <a:r>
              <a:rPr lang="en-US" sz="2500" dirty="0"/>
              <a:t>In scientific applications, Quantities of Interest (</a:t>
            </a:r>
            <a:r>
              <a:rPr lang="en-US" sz="2500" dirty="0" err="1"/>
              <a:t>QoI</a:t>
            </a:r>
            <a:r>
              <a:rPr lang="en-US" sz="2500" dirty="0"/>
              <a:t>) that are derived from raw data play key roles in the analysis of physical phenomena.</a:t>
            </a:r>
          </a:p>
          <a:p>
            <a:pPr marL="457200" indent="-457200">
              <a:buFont typeface="Arial" panose="020B0604020202020204" pitchFamily="34" charset="0"/>
              <a:buChar char="•"/>
            </a:pPr>
            <a:endParaRPr lang="en-US" sz="1000" dirty="0"/>
          </a:p>
          <a:p>
            <a:pPr marL="457200" indent="-457200">
              <a:buFont typeface="Arial" panose="020B0604020202020204" pitchFamily="34" charset="0"/>
              <a:buChar char="•"/>
            </a:pPr>
            <a:r>
              <a:rPr lang="en-US" sz="2500" dirty="0"/>
              <a:t>It is important that compression methods quantify the impact of data reduction not only on primary data (PD) but also on </a:t>
            </a:r>
            <a:r>
              <a:rPr lang="en-US" sz="2500" dirty="0" err="1"/>
              <a:t>QoI</a:t>
            </a:r>
            <a:r>
              <a:rPr lang="en-US" sz="2500" dirty="0"/>
              <a:t>.</a:t>
            </a:r>
          </a:p>
          <a:p>
            <a:pPr marL="457200" indent="-457200">
              <a:buFont typeface="Arial" panose="020B0604020202020204" pitchFamily="34" charset="0"/>
              <a:buChar char="•"/>
            </a:pPr>
            <a:endParaRPr lang="en-US" sz="1000" dirty="0"/>
          </a:p>
          <a:p>
            <a:pPr marL="457200" indent="-457200">
              <a:buFont typeface="Arial" panose="020B0604020202020204" pitchFamily="34" charset="0"/>
              <a:buChar char="•"/>
            </a:pPr>
            <a:r>
              <a:rPr lang="en-US" sz="2500" dirty="0"/>
              <a:t>Treat these </a:t>
            </a:r>
            <a:r>
              <a:rPr lang="en-US" sz="2500" dirty="0" err="1"/>
              <a:t>QoI</a:t>
            </a:r>
            <a:r>
              <a:rPr lang="en-US" sz="2500" dirty="0"/>
              <a:t> as a set of constraints to be preserved during compression.</a:t>
            </a:r>
          </a:p>
        </p:txBody>
      </p:sp>
    </p:spTree>
    <p:extLst>
      <p:ext uri="{BB962C8B-B14F-4D97-AF65-F5344CB8AC3E}">
        <p14:creationId xmlns:p14="http://schemas.microsoft.com/office/powerpoint/2010/main" val="1877187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37A89-440F-4371-8955-F991F90DE680}"/>
              </a:ext>
            </a:extLst>
          </p:cNvPr>
          <p:cNvSpPr>
            <a:spLocks noGrp="1"/>
          </p:cNvSpPr>
          <p:nvPr>
            <p:ph type="title"/>
          </p:nvPr>
        </p:nvSpPr>
        <p:spPr>
          <a:xfrm>
            <a:off x="553791" y="377670"/>
            <a:ext cx="10972800" cy="722508"/>
          </a:xfrm>
        </p:spPr>
        <p:txBody>
          <a:bodyPr>
            <a:normAutofit/>
          </a:bodyPr>
          <a:lstStyle/>
          <a:p>
            <a:pPr algn="l"/>
            <a:r>
              <a:rPr lang="en-US" sz="3200" dirty="0"/>
              <a:t>Autoencoders (AEs)</a:t>
            </a:r>
          </a:p>
        </p:txBody>
      </p:sp>
      <p:sp>
        <p:nvSpPr>
          <p:cNvPr id="17" name="Content Placeholder 2">
            <a:extLst>
              <a:ext uri="{FF2B5EF4-FFF2-40B4-BE49-F238E27FC236}">
                <a16:creationId xmlns:a16="http://schemas.microsoft.com/office/drawing/2014/main" id="{0B5883C2-4774-4A6E-924A-2D98C034D199}"/>
              </a:ext>
            </a:extLst>
          </p:cNvPr>
          <p:cNvSpPr txBox="1">
            <a:spLocks/>
          </p:cNvSpPr>
          <p:nvPr/>
        </p:nvSpPr>
        <p:spPr>
          <a:xfrm>
            <a:off x="695421" y="1330867"/>
            <a:ext cx="10831169" cy="4207494"/>
          </a:xfrm>
          <a:prstGeom prst="rect">
            <a:avLst/>
          </a:prstGeom>
          <a:noFill/>
        </p:spPr>
        <p:txBody>
          <a:bodyPr vert="horz" lIns="91440" tIns="45720" rIns="91440" bIns="45720" rtlCol="0" anchor="ctr">
            <a:normAutofit fontScale="97500"/>
          </a:bodyPr>
          <a:lstStyle>
            <a:defPPr>
              <a:defRPr lang="en-US"/>
            </a:defPPr>
            <a:lvl1pPr indent="0">
              <a:spcBef>
                <a:spcPct val="20000"/>
              </a:spcBef>
              <a:buFont typeface="Arial"/>
              <a:buNone/>
              <a:defRPr sz="2800">
                <a:latin typeface="Arial" panose="020B0604020202020204" pitchFamily="34" charset="0"/>
                <a:cs typeface="Arial" panose="020B0604020202020204" pitchFamily="34" charset="0"/>
              </a:defRPr>
            </a:lvl1pPr>
            <a:lvl2pPr marL="742950" indent="-285750">
              <a:spcBef>
                <a:spcPct val="20000"/>
              </a:spcBef>
              <a:buFont typeface="Arial"/>
              <a:buChar char="–"/>
              <a:defRPr sz="2400"/>
            </a:lvl2pPr>
            <a:lvl3pPr marL="1143000" indent="-228600">
              <a:spcBef>
                <a:spcPct val="20000"/>
              </a:spcBef>
              <a:buFont typeface="Arial"/>
              <a:buChar char="•"/>
              <a:defRPr sz="2000"/>
            </a:lvl3pPr>
            <a:lvl4pPr marL="1600200" indent="-228600">
              <a:spcBef>
                <a:spcPct val="20000"/>
              </a:spcBef>
              <a:buFont typeface="Arial"/>
              <a:buChar char="–"/>
            </a:lvl4pPr>
            <a:lvl5pPr marL="2057400" indent="-228600">
              <a:spcBef>
                <a:spcPct val="20000"/>
              </a:spcBef>
              <a:buFont typeface="Arial"/>
              <a:buChar cha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marL="457200" indent="-457200">
              <a:buFont typeface="Arial" panose="020B0604020202020204" pitchFamily="34" charset="0"/>
              <a:buChar char="•"/>
            </a:pPr>
            <a:r>
              <a:rPr lang="en-US" sz="2500" dirty="0"/>
              <a:t>A standard deep learning model used for compression.</a:t>
            </a:r>
          </a:p>
          <a:p>
            <a:pPr marL="457200" indent="-457200">
              <a:buFont typeface="Arial" panose="020B0604020202020204" pitchFamily="34" charset="0"/>
              <a:buChar char="•"/>
            </a:pPr>
            <a:r>
              <a:rPr lang="en-US" sz="2500" dirty="0"/>
              <a:t>It is trained to reproduce the inputs while going through a bottleneck layer.</a:t>
            </a:r>
          </a:p>
          <a:p>
            <a:pPr marL="457200" indent="-457200">
              <a:buFont typeface="Arial" panose="020B0604020202020204" pitchFamily="34" charset="0"/>
              <a:buChar char="•"/>
            </a:pPr>
            <a:r>
              <a:rPr lang="en-US" sz="2500" dirty="0"/>
              <a:t>Information is restricted through hidden layers and thus AEs approximately copy the inputs.</a:t>
            </a:r>
          </a:p>
          <a:p>
            <a:pPr marL="457200" indent="-457200">
              <a:buFont typeface="Arial" panose="020B0604020202020204" pitchFamily="34" charset="0"/>
              <a:buChar char="•"/>
            </a:pPr>
            <a:endParaRPr lang="en-US" sz="2500" dirty="0"/>
          </a:p>
          <a:p>
            <a:pPr marL="457200" indent="-457200">
              <a:buFont typeface="Arial" panose="020B0604020202020204" pitchFamily="34" charset="0"/>
              <a:buChar char="•"/>
            </a:pPr>
            <a:endParaRPr lang="en-US" sz="2500" dirty="0"/>
          </a:p>
          <a:p>
            <a:pPr marL="457200" indent="-457200">
              <a:buFont typeface="Arial" panose="020B0604020202020204" pitchFamily="34" charset="0"/>
              <a:buChar char="•"/>
            </a:pPr>
            <a:endParaRPr lang="en-US" sz="2500" dirty="0"/>
          </a:p>
          <a:p>
            <a:pPr marL="457200" indent="-457200">
              <a:buFont typeface="Arial" panose="020B0604020202020204" pitchFamily="34" charset="0"/>
              <a:buChar char="•"/>
            </a:pPr>
            <a:endParaRPr lang="en-US" sz="2500" dirty="0"/>
          </a:p>
        </p:txBody>
      </p:sp>
      <p:pic>
        <p:nvPicPr>
          <p:cNvPr id="14" name="그림 13">
            <a:extLst>
              <a:ext uri="{FF2B5EF4-FFF2-40B4-BE49-F238E27FC236}">
                <a16:creationId xmlns:a16="http://schemas.microsoft.com/office/drawing/2014/main" id="{875101F4-B5A1-81A2-4143-C69EB150C401}"/>
              </a:ext>
            </a:extLst>
          </p:cNvPr>
          <p:cNvPicPr>
            <a:picLocks noChangeAspect="1"/>
          </p:cNvPicPr>
          <p:nvPr/>
        </p:nvPicPr>
        <p:blipFill>
          <a:blip r:embed="rId3"/>
          <a:stretch>
            <a:fillRect/>
          </a:stretch>
        </p:blipFill>
        <p:spPr>
          <a:xfrm>
            <a:off x="2449180" y="3758933"/>
            <a:ext cx="7510923" cy="2219136"/>
          </a:xfrm>
          <a:prstGeom prst="rect">
            <a:avLst/>
          </a:prstGeom>
        </p:spPr>
      </p:pic>
    </p:spTree>
    <p:extLst>
      <p:ext uri="{BB962C8B-B14F-4D97-AF65-F5344CB8AC3E}">
        <p14:creationId xmlns:p14="http://schemas.microsoft.com/office/powerpoint/2010/main" val="2302289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37A89-440F-4371-8955-F991F90DE680}"/>
              </a:ext>
            </a:extLst>
          </p:cNvPr>
          <p:cNvSpPr>
            <a:spLocks noGrp="1"/>
          </p:cNvSpPr>
          <p:nvPr>
            <p:ph type="title"/>
          </p:nvPr>
        </p:nvSpPr>
        <p:spPr>
          <a:xfrm>
            <a:off x="553791" y="377670"/>
            <a:ext cx="10972800" cy="722508"/>
          </a:xfrm>
        </p:spPr>
        <p:txBody>
          <a:bodyPr>
            <a:normAutofit/>
          </a:bodyPr>
          <a:lstStyle/>
          <a:p>
            <a:pPr algn="l"/>
            <a:r>
              <a:rPr lang="en-US" sz="3200" dirty="0"/>
              <a:t>Motivation</a:t>
            </a:r>
          </a:p>
        </p:txBody>
      </p:sp>
      <p:sp>
        <p:nvSpPr>
          <p:cNvPr id="17" name="Content Placeholder 2">
            <a:extLst>
              <a:ext uri="{FF2B5EF4-FFF2-40B4-BE49-F238E27FC236}">
                <a16:creationId xmlns:a16="http://schemas.microsoft.com/office/drawing/2014/main" id="{0B5883C2-4774-4A6E-924A-2D98C034D199}"/>
              </a:ext>
            </a:extLst>
          </p:cNvPr>
          <p:cNvSpPr txBox="1">
            <a:spLocks/>
          </p:cNvSpPr>
          <p:nvPr/>
        </p:nvSpPr>
        <p:spPr>
          <a:xfrm>
            <a:off x="695421" y="1330867"/>
            <a:ext cx="10831169" cy="4207494"/>
          </a:xfrm>
          <a:prstGeom prst="rect">
            <a:avLst/>
          </a:prstGeom>
          <a:noFill/>
        </p:spPr>
        <p:txBody>
          <a:bodyPr vert="horz" lIns="91440" tIns="45720" rIns="91440" bIns="45720" rtlCol="0" anchor="ctr">
            <a:normAutofit fontScale="97500"/>
          </a:bodyPr>
          <a:lstStyle>
            <a:defPPr>
              <a:defRPr lang="en-US"/>
            </a:defPPr>
            <a:lvl1pPr indent="0">
              <a:spcBef>
                <a:spcPct val="20000"/>
              </a:spcBef>
              <a:buFont typeface="Arial"/>
              <a:buNone/>
              <a:defRPr sz="2800">
                <a:latin typeface="Arial" panose="020B0604020202020204" pitchFamily="34" charset="0"/>
                <a:cs typeface="Arial" panose="020B0604020202020204" pitchFamily="34" charset="0"/>
              </a:defRPr>
            </a:lvl1pPr>
            <a:lvl2pPr marL="742950" indent="-285750">
              <a:spcBef>
                <a:spcPct val="20000"/>
              </a:spcBef>
              <a:buFont typeface="Arial"/>
              <a:buChar char="–"/>
              <a:defRPr sz="2400"/>
            </a:lvl2pPr>
            <a:lvl3pPr marL="1143000" indent="-228600">
              <a:spcBef>
                <a:spcPct val="20000"/>
              </a:spcBef>
              <a:buFont typeface="Arial"/>
              <a:buChar char="•"/>
              <a:defRPr sz="2000"/>
            </a:lvl3pPr>
            <a:lvl4pPr marL="1600200" indent="-228600">
              <a:spcBef>
                <a:spcPct val="20000"/>
              </a:spcBef>
              <a:buFont typeface="Arial"/>
              <a:buChar char="–"/>
            </a:lvl4pPr>
            <a:lvl5pPr marL="2057400" indent="-228600">
              <a:spcBef>
                <a:spcPct val="20000"/>
              </a:spcBef>
              <a:buFont typeface="Arial"/>
              <a:buChar cha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endParaRPr lang="en-US" sz="2400" dirty="0"/>
          </a:p>
          <a:p>
            <a:r>
              <a:rPr lang="en-US" sz="2400" dirty="0"/>
              <a:t>The existing methods that are widely used for scientific data compression:</a:t>
            </a:r>
          </a:p>
          <a:p>
            <a:pPr marL="457200" indent="-457200">
              <a:buFont typeface="Arial" panose="020B0604020202020204" pitchFamily="34" charset="0"/>
              <a:buChar char="•"/>
            </a:pPr>
            <a:r>
              <a:rPr lang="en-US" sz="2400" dirty="0"/>
              <a:t>Provide reliability by guaranteeing error bounds on the reconstructed data (error-bounded lossy compression).</a:t>
            </a:r>
          </a:p>
          <a:p>
            <a:pPr marL="457200" indent="-457200">
              <a:buFont typeface="Arial" panose="020B0604020202020204" pitchFamily="34" charset="0"/>
              <a:buChar char="•"/>
            </a:pPr>
            <a:r>
              <a:rPr lang="en-US" sz="2400" dirty="0"/>
              <a:t>However, error bounds on the PD does not ensure </a:t>
            </a:r>
            <a:r>
              <a:rPr lang="en-US" sz="2400" dirty="0" err="1"/>
              <a:t>QoI</a:t>
            </a:r>
            <a:r>
              <a:rPr lang="en-US" sz="2400" dirty="0"/>
              <a:t> preservation.</a:t>
            </a:r>
          </a:p>
        </p:txBody>
      </p:sp>
    </p:spTree>
    <p:extLst>
      <p:ext uri="{BB962C8B-B14F-4D97-AF65-F5344CB8AC3E}">
        <p14:creationId xmlns:p14="http://schemas.microsoft.com/office/powerpoint/2010/main" val="3216944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37A89-440F-4371-8955-F991F90DE680}"/>
              </a:ext>
            </a:extLst>
          </p:cNvPr>
          <p:cNvSpPr>
            <a:spLocks noGrp="1"/>
          </p:cNvSpPr>
          <p:nvPr>
            <p:ph type="title"/>
          </p:nvPr>
        </p:nvSpPr>
        <p:spPr>
          <a:xfrm>
            <a:off x="553791" y="377670"/>
            <a:ext cx="10972800" cy="722508"/>
          </a:xfrm>
        </p:spPr>
        <p:txBody>
          <a:bodyPr>
            <a:normAutofit/>
          </a:bodyPr>
          <a:lstStyle/>
          <a:p>
            <a:pPr algn="l"/>
            <a:r>
              <a:rPr lang="en-US" sz="3200" dirty="0"/>
              <a:t>Motivation</a:t>
            </a:r>
          </a:p>
        </p:txBody>
      </p:sp>
      <p:sp>
        <p:nvSpPr>
          <p:cNvPr id="3" name="TextBox 2">
            <a:extLst>
              <a:ext uri="{FF2B5EF4-FFF2-40B4-BE49-F238E27FC236}">
                <a16:creationId xmlns:a16="http://schemas.microsoft.com/office/drawing/2014/main" id="{E0576EF3-B702-912C-E3D4-CECCD6305544}"/>
              </a:ext>
            </a:extLst>
          </p:cNvPr>
          <p:cNvSpPr txBox="1"/>
          <p:nvPr/>
        </p:nvSpPr>
        <p:spPr>
          <a:xfrm>
            <a:off x="616400" y="1276539"/>
            <a:ext cx="10847581" cy="4401205"/>
          </a:xfrm>
          <a:prstGeom prst="rect">
            <a:avLst/>
          </a:prstGeom>
          <a:noFill/>
        </p:spPr>
        <p:txBody>
          <a:bodyPr wrap="square" rtlCol="0">
            <a:spAutoFit/>
          </a:bodyPr>
          <a:lstStyle/>
          <a:p>
            <a:r>
              <a:rPr lang="en-US" sz="2000" dirty="0"/>
              <a:t>The difficulty to satisfy linear equality constraints while training neural networks</a:t>
            </a:r>
          </a:p>
          <a:p>
            <a:pPr marL="457200" indent="-457200">
              <a:buFont typeface="Arial" panose="020B0604020202020204" pitchFamily="34" charset="0"/>
              <a:buChar char="•"/>
            </a:pPr>
            <a:r>
              <a:rPr lang="en-US" sz="2000" dirty="0"/>
              <a:t>In a standard feedforward network, the predictor is often a pointwise nonlinearity applied to a linear transformation of the penultimate layer output.</a:t>
            </a:r>
          </a:p>
          <a:p>
            <a:pPr marL="457200" indent="-457200">
              <a:buFont typeface="Arial" panose="020B0604020202020204" pitchFamily="34" charset="0"/>
              <a:buChar char="•"/>
            </a:pPr>
            <a:r>
              <a:rPr lang="en-US" sz="2000" dirty="0"/>
              <a:t>Enforcing linear constraints on the predictor using standard </a:t>
            </a:r>
            <a:r>
              <a:rPr lang="en-US" sz="2000" dirty="0" err="1"/>
              <a:t>Lagrangian</a:t>
            </a:r>
            <a:r>
              <a:rPr lang="en-US" sz="2000" dirty="0"/>
              <a:t> methods results in a set of nonlinear constraints on the top layer weights.</a:t>
            </a:r>
          </a:p>
          <a:p>
            <a:pPr marL="457200" indent="-457200">
              <a:buFont typeface="Arial" panose="020B0604020202020204" pitchFamily="34" charset="0"/>
              <a:buChar char="•"/>
            </a:pPr>
            <a:r>
              <a:rPr lang="en-US" sz="2000" dirty="0"/>
              <a:t>Thus, we cannot take advantage of convex optimization and duality.</a:t>
            </a:r>
          </a:p>
          <a:p>
            <a:endParaRPr lang="en-US" sz="2000" dirty="0"/>
          </a:p>
          <a:p>
            <a:r>
              <a:rPr lang="en-US" sz="2000" dirty="0"/>
              <a:t>To tackle the problem, we develop Constrained Autoencoders (CAEs):</a:t>
            </a:r>
          </a:p>
          <a:p>
            <a:pPr marL="457200" indent="-457200">
              <a:buFont typeface="Arial" panose="020B0604020202020204" pitchFamily="34" charset="0"/>
              <a:buChar char="•"/>
            </a:pPr>
            <a:r>
              <a:rPr lang="en-US" sz="2000" dirty="0"/>
              <a:t>Introduce auxiliary variables (one set for each training set instance) and express constraints on them.</a:t>
            </a:r>
          </a:p>
          <a:p>
            <a:pPr marL="457200" indent="-457200">
              <a:buFont typeface="Arial" panose="020B0604020202020204" pitchFamily="34" charset="0"/>
              <a:buChar char="•"/>
            </a:pPr>
            <a:r>
              <a:rPr lang="en-US" sz="2000" dirty="0"/>
              <a:t>It turns out that we obtain a convex dual minimization problem on the Lagrange parameter vectors upon elimination of the auxiliary set.</a:t>
            </a:r>
          </a:p>
          <a:p>
            <a:pPr marL="457200" indent="-457200">
              <a:buFont typeface="Arial" panose="020B0604020202020204" pitchFamily="34" charset="0"/>
              <a:buChar char="•"/>
            </a:pPr>
            <a:r>
              <a:rPr lang="en-US" sz="2000" dirty="0"/>
              <a:t>The Lagrange parameters can be interpreted as additional penultimate layer hidden units which connect to the output via fixed weights (depending on the constraints).</a:t>
            </a:r>
          </a:p>
        </p:txBody>
      </p:sp>
    </p:spTree>
    <p:extLst>
      <p:ext uri="{BB962C8B-B14F-4D97-AF65-F5344CB8AC3E}">
        <p14:creationId xmlns:p14="http://schemas.microsoft.com/office/powerpoint/2010/main" val="1965903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37A89-440F-4371-8955-F991F90DE680}"/>
              </a:ext>
            </a:extLst>
          </p:cNvPr>
          <p:cNvSpPr>
            <a:spLocks noGrp="1"/>
          </p:cNvSpPr>
          <p:nvPr>
            <p:ph type="title"/>
          </p:nvPr>
        </p:nvSpPr>
        <p:spPr>
          <a:xfrm>
            <a:off x="553791" y="377670"/>
            <a:ext cx="10972800" cy="722508"/>
          </a:xfrm>
        </p:spPr>
        <p:txBody>
          <a:bodyPr>
            <a:normAutofit/>
          </a:bodyPr>
          <a:lstStyle/>
          <a:p>
            <a:pPr algn="l"/>
            <a:r>
              <a:rPr lang="en-US" sz="3200" dirty="0"/>
              <a:t>Summary of Feedforward Networks with Constraints</a:t>
            </a:r>
          </a:p>
        </p:txBody>
      </p:sp>
      <mc:AlternateContent xmlns:mc="http://schemas.openxmlformats.org/markup-compatibility/2006">
        <mc:Choice xmlns:a14="http://schemas.microsoft.com/office/drawing/2010/main" Requires="a14">
          <p:sp>
            <p:nvSpPr>
              <p:cNvPr id="17" name="Content Placeholder 2">
                <a:extLst>
                  <a:ext uri="{FF2B5EF4-FFF2-40B4-BE49-F238E27FC236}">
                    <a16:creationId xmlns:a16="http://schemas.microsoft.com/office/drawing/2014/main" id="{0B5883C2-4774-4A6E-924A-2D98C034D199}"/>
                  </a:ext>
                </a:extLst>
              </p:cNvPr>
              <p:cNvSpPr txBox="1">
                <a:spLocks/>
              </p:cNvSpPr>
              <p:nvPr/>
            </p:nvSpPr>
            <p:spPr>
              <a:xfrm>
                <a:off x="695421" y="1330867"/>
                <a:ext cx="10831169" cy="4207494"/>
              </a:xfrm>
              <a:prstGeom prst="rect">
                <a:avLst/>
              </a:prstGeom>
              <a:noFill/>
            </p:spPr>
            <p:txBody>
              <a:bodyPr vert="horz" lIns="91440" tIns="45720" rIns="91440" bIns="45720" rtlCol="0" anchor="ctr">
                <a:normAutofit fontScale="82500" lnSpcReduction="20000"/>
              </a:bodyPr>
              <a:lstStyle>
                <a:defPPr>
                  <a:defRPr lang="en-US"/>
                </a:defPPr>
                <a:lvl1pPr indent="0">
                  <a:spcBef>
                    <a:spcPct val="20000"/>
                  </a:spcBef>
                  <a:buFont typeface="Arial"/>
                  <a:buNone/>
                  <a:defRPr sz="2800">
                    <a:latin typeface="Arial" panose="020B0604020202020204" pitchFamily="34" charset="0"/>
                    <a:cs typeface="Arial" panose="020B0604020202020204" pitchFamily="34" charset="0"/>
                  </a:defRPr>
                </a:lvl1pPr>
                <a:lvl2pPr marL="742950" indent="-285750">
                  <a:spcBef>
                    <a:spcPct val="20000"/>
                  </a:spcBef>
                  <a:buFont typeface="Arial"/>
                  <a:buChar char="–"/>
                  <a:defRPr sz="2400"/>
                </a:lvl2pPr>
                <a:lvl3pPr marL="1143000" indent="-228600">
                  <a:spcBef>
                    <a:spcPct val="20000"/>
                  </a:spcBef>
                  <a:buFont typeface="Arial"/>
                  <a:buChar char="•"/>
                  <a:defRPr sz="2000"/>
                </a:lvl3pPr>
                <a:lvl4pPr marL="1600200" indent="-228600">
                  <a:spcBef>
                    <a:spcPct val="20000"/>
                  </a:spcBef>
                  <a:buFont typeface="Arial"/>
                  <a:buChar char="–"/>
                </a:lvl4pPr>
                <a:lvl5pPr marL="2057400" indent="-228600">
                  <a:spcBef>
                    <a:spcPct val="20000"/>
                  </a:spcBef>
                  <a:buFont typeface="Arial"/>
                  <a:buChar cha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US" sz="2500" dirty="0"/>
                  <a:t>We seek to impose linear equality constraints </a:t>
                </a:r>
                <a14:m>
                  <m:oMath xmlns:m="http://schemas.openxmlformats.org/officeDocument/2006/math">
                    <m:r>
                      <a:rPr lang="en-US" sz="2500" b="0" i="1" smtClean="0">
                        <a:latin typeface="Cambria Math" panose="02040503050406030204" pitchFamily="18" charset="0"/>
                      </a:rPr>
                      <m:t>𝐴</m:t>
                    </m:r>
                    <m:r>
                      <a:rPr lang="en-US" sz="2500" b="1" i="1" smtClean="0">
                        <a:latin typeface="Cambria Math" panose="02040503050406030204" pitchFamily="18" charset="0"/>
                      </a:rPr>
                      <m:t>𝒚</m:t>
                    </m:r>
                    <m:r>
                      <a:rPr lang="en-US" sz="2500" b="0" i="1" smtClean="0">
                        <a:latin typeface="Cambria Math" panose="02040503050406030204" pitchFamily="18" charset="0"/>
                      </a:rPr>
                      <m:t>=</m:t>
                    </m:r>
                    <m:r>
                      <a:rPr lang="en-US" sz="2500" b="1" i="1" smtClean="0">
                        <a:latin typeface="Cambria Math" panose="02040503050406030204" pitchFamily="18" charset="0"/>
                      </a:rPr>
                      <m:t>𝒃</m:t>
                    </m:r>
                  </m:oMath>
                </a14:m>
                <a:r>
                  <a:rPr lang="en-US" sz="2500" dirty="0"/>
                  <a:t> into the top layer of feedforward networks.</a:t>
                </a:r>
              </a:p>
              <a:p>
                <a:endParaRPr lang="en-US" sz="1100" dirty="0"/>
              </a:p>
              <a:p>
                <a:r>
                  <a:rPr lang="en-US" sz="2500" dirty="0"/>
                  <a:t>The loss function of the neural networks with constraints:</a:t>
                </a:r>
              </a:p>
              <a:p>
                <a:pPr marL="457200" indent="-457200">
                  <a:buFont typeface="Arial" panose="020B0604020202020204" pitchFamily="34" charset="0"/>
                  <a:buChar char="•"/>
                </a:pPr>
                <a14:m>
                  <m:oMath xmlns:m="http://schemas.openxmlformats.org/officeDocument/2006/math">
                    <m:r>
                      <a:rPr lang="en-US" sz="2500" b="0" i="1" smtClean="0">
                        <a:latin typeface="Cambria Math" panose="02040503050406030204" pitchFamily="18" charset="0"/>
                      </a:rPr>
                      <m:t>ℓ</m:t>
                    </m:r>
                    <m:d>
                      <m:dPr>
                        <m:ctrlPr>
                          <a:rPr lang="en-US" sz="2500" b="0" i="1" smtClean="0">
                            <a:latin typeface="Cambria Math" panose="02040503050406030204" pitchFamily="18" charset="0"/>
                          </a:rPr>
                        </m:ctrlPr>
                      </m:dPr>
                      <m:e>
                        <m:r>
                          <a:rPr lang="en-US" sz="2500" b="0" i="1" smtClean="0">
                            <a:latin typeface="Cambria Math" panose="02040503050406030204" pitchFamily="18" charset="0"/>
                          </a:rPr>
                          <m:t>𝑊</m:t>
                        </m:r>
                        <m:r>
                          <a:rPr lang="en-US" sz="2500" b="0" i="1" smtClean="0">
                            <a:latin typeface="Cambria Math" panose="02040503050406030204" pitchFamily="18" charset="0"/>
                          </a:rPr>
                          <m:t>,</m:t>
                        </m:r>
                        <m:r>
                          <a:rPr lang="en-US" sz="2500" b="1" i="1" smtClean="0">
                            <a:latin typeface="Cambria Math" panose="02040503050406030204" pitchFamily="18" charset="0"/>
                          </a:rPr>
                          <m:t>𝝀</m:t>
                        </m:r>
                      </m:e>
                    </m:d>
                    <m:r>
                      <a:rPr lang="en-US" sz="2500" b="0" i="1" smtClean="0">
                        <a:latin typeface="Cambria Math" panose="02040503050406030204" pitchFamily="18" charset="0"/>
                      </a:rPr>
                      <m:t>=−</m:t>
                    </m:r>
                    <m:sSup>
                      <m:sSupPr>
                        <m:ctrlPr>
                          <a:rPr lang="en-US" sz="2500" b="0" i="1" smtClean="0">
                            <a:latin typeface="Cambria Math" panose="02040503050406030204" pitchFamily="18" charset="0"/>
                          </a:rPr>
                        </m:ctrlPr>
                      </m:sSupPr>
                      <m:e>
                        <m:r>
                          <a:rPr lang="en-US" sz="2500" b="1" i="1" smtClean="0">
                            <a:latin typeface="Cambria Math" panose="02040503050406030204" pitchFamily="18" charset="0"/>
                          </a:rPr>
                          <m:t>𝒚</m:t>
                        </m:r>
                      </m:e>
                      <m:sup>
                        <m:r>
                          <a:rPr lang="en-US" sz="2500" b="0" i="1" smtClean="0">
                            <a:latin typeface="Cambria Math" panose="02040503050406030204" pitchFamily="18" charset="0"/>
                          </a:rPr>
                          <m:t>𝑇</m:t>
                        </m:r>
                      </m:sup>
                    </m:sSup>
                    <m:d>
                      <m:dPr>
                        <m:ctrlPr>
                          <a:rPr lang="en-US" sz="2500" b="0" i="1" smtClean="0">
                            <a:latin typeface="Cambria Math" panose="02040503050406030204" pitchFamily="18" charset="0"/>
                          </a:rPr>
                        </m:ctrlPr>
                      </m:dPr>
                      <m:e>
                        <m:sSup>
                          <m:sSupPr>
                            <m:ctrlPr>
                              <a:rPr lang="en-US" sz="2500" b="0" i="1" smtClean="0">
                                <a:latin typeface="Cambria Math" panose="02040503050406030204" pitchFamily="18" charset="0"/>
                              </a:rPr>
                            </m:ctrlPr>
                          </m:sSupPr>
                          <m:e>
                            <m:r>
                              <a:rPr lang="en-US" sz="2500" b="0" i="1" smtClean="0">
                                <a:latin typeface="Cambria Math" panose="02040503050406030204" pitchFamily="18" charset="0"/>
                              </a:rPr>
                              <m:t>𝑊</m:t>
                            </m:r>
                          </m:e>
                          <m:sup>
                            <m:r>
                              <a:rPr lang="en-US" sz="2500" b="0" i="1" smtClean="0">
                                <a:latin typeface="Cambria Math" panose="02040503050406030204" pitchFamily="18" charset="0"/>
                              </a:rPr>
                              <m:t>𝑇</m:t>
                            </m:r>
                          </m:sup>
                        </m:sSup>
                        <m:r>
                          <a:rPr lang="en-US" sz="2500" b="1" i="1" smtClean="0">
                            <a:latin typeface="Cambria Math" panose="02040503050406030204" pitchFamily="18" charset="0"/>
                          </a:rPr>
                          <m:t>𝒙</m:t>
                        </m:r>
                        <m:r>
                          <a:rPr lang="en-US" sz="2500" b="0" i="1" smtClean="0">
                            <a:latin typeface="Cambria Math" panose="02040503050406030204" pitchFamily="18" charset="0"/>
                          </a:rPr>
                          <m:t>+</m:t>
                        </m:r>
                        <m:sSup>
                          <m:sSupPr>
                            <m:ctrlPr>
                              <a:rPr lang="en-US" sz="2500" b="0" i="1" smtClean="0">
                                <a:latin typeface="Cambria Math" panose="02040503050406030204" pitchFamily="18" charset="0"/>
                              </a:rPr>
                            </m:ctrlPr>
                          </m:sSupPr>
                          <m:e>
                            <m:r>
                              <a:rPr lang="en-US" sz="2500" b="0" i="1" smtClean="0">
                                <a:latin typeface="Cambria Math" panose="02040503050406030204" pitchFamily="18" charset="0"/>
                              </a:rPr>
                              <m:t>𝐴</m:t>
                            </m:r>
                          </m:e>
                          <m:sup>
                            <m:r>
                              <a:rPr lang="en-US" sz="2500" b="0" i="1" smtClean="0">
                                <a:latin typeface="Cambria Math" panose="02040503050406030204" pitchFamily="18" charset="0"/>
                              </a:rPr>
                              <m:t>𝑇</m:t>
                            </m:r>
                          </m:sup>
                        </m:sSup>
                        <m:r>
                          <a:rPr lang="en-US" sz="2500" b="1" i="1" smtClean="0">
                            <a:latin typeface="Cambria Math" panose="02040503050406030204" pitchFamily="18" charset="0"/>
                          </a:rPr>
                          <m:t>𝝀</m:t>
                        </m:r>
                      </m:e>
                    </m:d>
                    <m:r>
                      <a:rPr lang="en-US" sz="2500" b="0" i="1" smtClean="0">
                        <a:latin typeface="Cambria Math" panose="02040503050406030204" pitchFamily="18" charset="0"/>
                      </a:rPr>
                      <m:t>+</m:t>
                    </m:r>
                    <m:sSup>
                      <m:sSupPr>
                        <m:ctrlPr>
                          <a:rPr lang="en-US" sz="2500" b="0" i="1" smtClean="0">
                            <a:latin typeface="Cambria Math" panose="02040503050406030204" pitchFamily="18" charset="0"/>
                          </a:rPr>
                        </m:ctrlPr>
                      </m:sSupPr>
                      <m:e>
                        <m:r>
                          <a:rPr lang="en-US" sz="2500" b="1" i="1" smtClean="0">
                            <a:latin typeface="Cambria Math" panose="02040503050406030204" pitchFamily="18" charset="0"/>
                          </a:rPr>
                          <m:t>𝒆</m:t>
                        </m:r>
                      </m:e>
                      <m:sup>
                        <m:r>
                          <a:rPr lang="en-US" sz="2500" b="0" i="1" smtClean="0">
                            <a:latin typeface="Cambria Math" panose="02040503050406030204" pitchFamily="18" charset="0"/>
                          </a:rPr>
                          <m:t>𝑇</m:t>
                        </m:r>
                      </m:sup>
                    </m:sSup>
                    <m:r>
                      <a:rPr lang="en-US" sz="2500" b="1" i="1" smtClean="0">
                        <a:latin typeface="Cambria Math" panose="02040503050406030204" pitchFamily="18" charset="0"/>
                      </a:rPr>
                      <m:t>𝝓</m:t>
                    </m:r>
                    <m:d>
                      <m:dPr>
                        <m:ctrlPr>
                          <a:rPr lang="en-US" sz="2500" b="0" i="1" smtClean="0">
                            <a:latin typeface="Cambria Math" panose="02040503050406030204" pitchFamily="18" charset="0"/>
                          </a:rPr>
                        </m:ctrlPr>
                      </m:dPr>
                      <m:e>
                        <m:sSup>
                          <m:sSupPr>
                            <m:ctrlPr>
                              <a:rPr lang="en-US" sz="2500" b="0" i="1" smtClean="0">
                                <a:latin typeface="Cambria Math" panose="02040503050406030204" pitchFamily="18" charset="0"/>
                              </a:rPr>
                            </m:ctrlPr>
                          </m:sSupPr>
                          <m:e>
                            <m:r>
                              <a:rPr lang="en-US" sz="2500" b="0" i="1" smtClean="0">
                                <a:latin typeface="Cambria Math" panose="02040503050406030204" pitchFamily="18" charset="0"/>
                              </a:rPr>
                              <m:t>𝑊</m:t>
                            </m:r>
                          </m:e>
                          <m:sup>
                            <m:r>
                              <a:rPr lang="en-US" sz="2500" b="0" i="1" smtClean="0">
                                <a:latin typeface="Cambria Math" panose="02040503050406030204" pitchFamily="18" charset="0"/>
                              </a:rPr>
                              <m:t>𝑇</m:t>
                            </m:r>
                          </m:sup>
                        </m:sSup>
                        <m:r>
                          <a:rPr lang="en-US" sz="2500" b="1" i="1" smtClean="0">
                            <a:latin typeface="Cambria Math" panose="02040503050406030204" pitchFamily="18" charset="0"/>
                          </a:rPr>
                          <m:t>𝒙</m:t>
                        </m:r>
                        <m:r>
                          <a:rPr lang="en-US" sz="2500" b="0" i="1" smtClean="0">
                            <a:latin typeface="Cambria Math" panose="02040503050406030204" pitchFamily="18" charset="0"/>
                          </a:rPr>
                          <m:t>+</m:t>
                        </m:r>
                        <m:sSup>
                          <m:sSupPr>
                            <m:ctrlPr>
                              <a:rPr lang="en-US" sz="2500" b="0" i="1" smtClean="0">
                                <a:latin typeface="Cambria Math" panose="02040503050406030204" pitchFamily="18" charset="0"/>
                              </a:rPr>
                            </m:ctrlPr>
                          </m:sSupPr>
                          <m:e>
                            <m:r>
                              <a:rPr lang="en-US" sz="2500" b="0" i="1" smtClean="0">
                                <a:latin typeface="Cambria Math" panose="02040503050406030204" pitchFamily="18" charset="0"/>
                              </a:rPr>
                              <m:t>𝐴</m:t>
                            </m:r>
                          </m:e>
                          <m:sup>
                            <m:r>
                              <a:rPr lang="en-US" sz="2500" b="0" i="1" smtClean="0">
                                <a:latin typeface="Cambria Math" panose="02040503050406030204" pitchFamily="18" charset="0"/>
                              </a:rPr>
                              <m:t>𝑇</m:t>
                            </m:r>
                          </m:sup>
                        </m:sSup>
                        <m:r>
                          <a:rPr lang="en-US" sz="2500" b="1" i="1" smtClean="0">
                            <a:latin typeface="Cambria Math" panose="02040503050406030204" pitchFamily="18" charset="0"/>
                          </a:rPr>
                          <m:t>𝝀</m:t>
                        </m:r>
                      </m:e>
                    </m:d>
                  </m:oMath>
                </a14:m>
                <a:r>
                  <a:rPr lang="en-US" sz="2500" dirty="0"/>
                  <a:t>.</a:t>
                </a:r>
              </a:p>
              <a:p>
                <a:pPr marL="457200" indent="-457200">
                  <a:buFont typeface="Arial" panose="020B0604020202020204" pitchFamily="34" charset="0"/>
                  <a:buChar char="•"/>
                </a:pPr>
                <a14:m>
                  <m:oMath xmlns:m="http://schemas.openxmlformats.org/officeDocument/2006/math">
                    <m:r>
                      <a:rPr lang="en-US" sz="2500" b="0" i="1" smtClean="0">
                        <a:latin typeface="Cambria Math" panose="02040503050406030204" pitchFamily="18" charset="0"/>
                      </a:rPr>
                      <m:t>𝑊</m:t>
                    </m:r>
                  </m:oMath>
                </a14:m>
                <a:r>
                  <a:rPr lang="en-US" sz="2500" dirty="0"/>
                  <a:t>: top layer network weight, </a:t>
                </a:r>
                <a14:m>
                  <m:oMath xmlns:m="http://schemas.openxmlformats.org/officeDocument/2006/math">
                    <m:r>
                      <a:rPr lang="en-US" sz="2500" b="1" i="1" smtClean="0">
                        <a:latin typeface="Cambria Math" panose="02040503050406030204" pitchFamily="18" charset="0"/>
                      </a:rPr>
                      <m:t>𝒙</m:t>
                    </m:r>
                  </m:oMath>
                </a14:m>
                <a:r>
                  <a:rPr lang="en-US" sz="2500" dirty="0"/>
                  <a:t>: the penultimate layer output, </a:t>
                </a:r>
                <a14:m>
                  <m:oMath xmlns:m="http://schemas.openxmlformats.org/officeDocument/2006/math">
                    <m:r>
                      <a:rPr lang="en-US" sz="2500" b="1" i="1" smtClean="0">
                        <a:latin typeface="Cambria Math" panose="02040503050406030204" pitchFamily="18" charset="0"/>
                      </a:rPr>
                      <m:t>𝒆</m:t>
                    </m:r>
                  </m:oMath>
                </a14:m>
                <a:r>
                  <a:rPr lang="en-US" sz="2500" dirty="0"/>
                  <a:t>: vector of 1s.</a:t>
                </a:r>
              </a:p>
              <a:p>
                <a:pPr marL="457200" indent="-457200">
                  <a:buFont typeface="Arial" panose="020B0604020202020204" pitchFamily="34" charset="0"/>
                  <a:buChar char="•"/>
                </a:pPr>
                <a14:m>
                  <m:oMath xmlns:m="http://schemas.openxmlformats.org/officeDocument/2006/math">
                    <m:r>
                      <a:rPr lang="en-US" sz="2500" b="1" i="1" smtClean="0">
                        <a:latin typeface="Cambria Math" panose="02040503050406030204" pitchFamily="18" charset="0"/>
                      </a:rPr>
                      <m:t>𝝀</m:t>
                    </m:r>
                  </m:oMath>
                </a14:m>
                <a:r>
                  <a:rPr lang="en-US" sz="2500" dirty="0"/>
                  <a:t>: vector of the Lagrange parameters.</a:t>
                </a:r>
              </a:p>
              <a:p>
                <a:pPr marL="457200" indent="-457200">
                  <a:buFont typeface="Arial" panose="020B0604020202020204" pitchFamily="34" charset="0"/>
                  <a:buChar char="•"/>
                </a:pPr>
                <a14:m>
                  <m:oMath xmlns:m="http://schemas.openxmlformats.org/officeDocument/2006/math">
                    <m:r>
                      <a:rPr lang="en-US" sz="2500" b="0" i="1" smtClean="0">
                        <a:latin typeface="Cambria Math" panose="02040503050406030204" pitchFamily="18" charset="0"/>
                      </a:rPr>
                      <m:t>𝜙</m:t>
                    </m:r>
                    <m:r>
                      <a:rPr lang="en-US" sz="2500" b="0" i="1" smtClean="0">
                        <a:latin typeface="Cambria Math" panose="02040503050406030204" pitchFamily="18" charset="0"/>
                      </a:rPr>
                      <m:t>′</m:t>
                    </m:r>
                    <m:d>
                      <m:dPr>
                        <m:ctrlPr>
                          <a:rPr lang="en-US" sz="2500" b="0" i="1" smtClean="0">
                            <a:latin typeface="Cambria Math" panose="02040503050406030204" pitchFamily="18" charset="0"/>
                          </a:rPr>
                        </m:ctrlPr>
                      </m:dPr>
                      <m:e>
                        <m:r>
                          <a:rPr lang="en-US" sz="2500" b="0" i="1" smtClean="0">
                            <a:latin typeface="Cambria Math" panose="02040503050406030204" pitchFamily="18" charset="0"/>
                          </a:rPr>
                          <m:t>𝑧</m:t>
                        </m:r>
                      </m:e>
                    </m:d>
                    <m:r>
                      <a:rPr lang="en-US" sz="2500" b="0" i="1" smtClean="0">
                        <a:latin typeface="Cambria Math" panose="02040503050406030204" pitchFamily="18" charset="0"/>
                      </a:rPr>
                      <m:t>=</m:t>
                    </m:r>
                    <m:r>
                      <a:rPr lang="en-US" sz="2500" b="0" i="1" smtClean="0">
                        <a:latin typeface="Cambria Math" panose="02040503050406030204" pitchFamily="18" charset="0"/>
                      </a:rPr>
                      <m:t>𝜎</m:t>
                    </m:r>
                    <m:d>
                      <m:dPr>
                        <m:ctrlPr>
                          <a:rPr lang="en-US" sz="2500" b="0" i="1" smtClean="0">
                            <a:latin typeface="Cambria Math" panose="02040503050406030204" pitchFamily="18" charset="0"/>
                          </a:rPr>
                        </m:ctrlPr>
                      </m:dPr>
                      <m:e>
                        <m:r>
                          <a:rPr lang="en-US" sz="2500" b="0" i="1" smtClean="0">
                            <a:latin typeface="Cambria Math" panose="02040503050406030204" pitchFamily="18" charset="0"/>
                          </a:rPr>
                          <m:t>𝑧</m:t>
                        </m:r>
                      </m:e>
                    </m:d>
                  </m:oMath>
                </a14:m>
                <a:r>
                  <a:rPr lang="en-US" sz="2500" dirty="0"/>
                  <a:t>, where </a:t>
                </a:r>
                <a14:m>
                  <m:oMath xmlns:m="http://schemas.openxmlformats.org/officeDocument/2006/math">
                    <m:r>
                      <a:rPr lang="en-US" sz="2500" i="1">
                        <a:latin typeface="Cambria Math" panose="02040503050406030204" pitchFamily="18" charset="0"/>
                      </a:rPr>
                      <m:t>𝜎</m:t>
                    </m:r>
                    <m:d>
                      <m:dPr>
                        <m:ctrlPr>
                          <a:rPr lang="en-US" sz="2500" i="1">
                            <a:latin typeface="Cambria Math" panose="02040503050406030204" pitchFamily="18" charset="0"/>
                          </a:rPr>
                        </m:ctrlPr>
                      </m:dPr>
                      <m:e>
                        <m:r>
                          <a:rPr lang="en-US" sz="2500" i="1">
                            <a:latin typeface="Cambria Math" panose="02040503050406030204" pitchFamily="18" charset="0"/>
                          </a:rPr>
                          <m:t>𝑧</m:t>
                        </m:r>
                      </m:e>
                    </m:d>
                  </m:oMath>
                </a14:m>
                <a:r>
                  <a:rPr lang="en-US" sz="2500" dirty="0"/>
                  <a:t> is a generalized sigmoid and </a:t>
                </a:r>
                <a14:m>
                  <m:oMath xmlns:m="http://schemas.openxmlformats.org/officeDocument/2006/math">
                    <m:r>
                      <a:rPr lang="en-US" sz="2500" b="0" i="1" smtClean="0">
                        <a:latin typeface="Cambria Math" panose="02040503050406030204" pitchFamily="18" charset="0"/>
                      </a:rPr>
                      <m:t>𝜙</m:t>
                    </m:r>
                    <m:d>
                      <m:dPr>
                        <m:ctrlPr>
                          <a:rPr lang="en-US" sz="2500" b="0" i="1" smtClean="0">
                            <a:latin typeface="Cambria Math" panose="02040503050406030204" pitchFamily="18" charset="0"/>
                          </a:rPr>
                        </m:ctrlPr>
                      </m:dPr>
                      <m:e>
                        <m:r>
                          <a:rPr lang="en-US" sz="2500" b="0" i="1" smtClean="0">
                            <a:latin typeface="Cambria Math" panose="02040503050406030204" pitchFamily="18" charset="0"/>
                          </a:rPr>
                          <m:t>𝑧</m:t>
                        </m:r>
                      </m:e>
                    </m:d>
                  </m:oMath>
                </a14:m>
                <a:r>
                  <a:rPr lang="en-US" sz="2500" dirty="0"/>
                  <a:t> is sigmoid integral and </a:t>
                </a:r>
                <a14:m>
                  <m:oMath xmlns:m="http://schemas.openxmlformats.org/officeDocument/2006/math">
                    <m:r>
                      <a:rPr lang="en-US" sz="2500" b="0" i="0" smtClean="0">
                        <a:latin typeface="Cambria Math" panose="02040503050406030204" pitchFamily="18" charset="0"/>
                      </a:rPr>
                      <m:t> </m:t>
                    </m:r>
                    <m:r>
                      <a:rPr lang="en-US" sz="2500" b="1" i="1" smtClean="0">
                        <a:latin typeface="Cambria Math" panose="02040503050406030204" pitchFamily="18" charset="0"/>
                      </a:rPr>
                      <m:t>𝝓</m:t>
                    </m:r>
                    <m:d>
                      <m:dPr>
                        <m:ctrlPr>
                          <a:rPr lang="en-US" sz="2500" b="0" i="1" smtClean="0">
                            <a:latin typeface="Cambria Math" panose="02040503050406030204" pitchFamily="18" charset="0"/>
                          </a:rPr>
                        </m:ctrlPr>
                      </m:dPr>
                      <m:e>
                        <m:r>
                          <a:rPr lang="en-US" sz="2500" b="1" i="1" smtClean="0">
                            <a:latin typeface="Cambria Math" panose="02040503050406030204" pitchFamily="18" charset="0"/>
                          </a:rPr>
                          <m:t>𝒖</m:t>
                        </m:r>
                      </m:e>
                    </m:d>
                    <m:r>
                      <a:rPr lang="en-US" sz="2500" b="0" i="1" smtClean="0">
                        <a:latin typeface="Cambria Math" panose="02040503050406030204" pitchFamily="18" charset="0"/>
                        <a:ea typeface="Cambria Math" panose="02040503050406030204" pitchFamily="18" charset="0"/>
                      </a:rPr>
                      <m:t>≡</m:t>
                    </m:r>
                    <m:sSup>
                      <m:sSupPr>
                        <m:ctrlPr>
                          <a:rPr lang="en-US" sz="2500" b="0" i="1" smtClean="0">
                            <a:latin typeface="Cambria Math" panose="02040503050406030204" pitchFamily="18" charset="0"/>
                            <a:ea typeface="Cambria Math" panose="02040503050406030204" pitchFamily="18" charset="0"/>
                          </a:rPr>
                        </m:ctrlPr>
                      </m:sSupPr>
                      <m:e>
                        <m:d>
                          <m:dPr>
                            <m:begChr m:val="["/>
                            <m:endChr m:val="]"/>
                            <m:ctrlPr>
                              <a:rPr lang="en-US" sz="2500" b="0" i="1" smtClean="0">
                                <a:latin typeface="Cambria Math" panose="02040503050406030204" pitchFamily="18" charset="0"/>
                                <a:ea typeface="Cambria Math" panose="02040503050406030204" pitchFamily="18" charset="0"/>
                              </a:rPr>
                            </m:ctrlPr>
                          </m:dPr>
                          <m:e>
                            <m:r>
                              <a:rPr lang="en-US" sz="2500" b="0" i="1" smtClean="0">
                                <a:latin typeface="Cambria Math" panose="02040503050406030204" pitchFamily="18" charset="0"/>
                                <a:ea typeface="Cambria Math" panose="02040503050406030204" pitchFamily="18" charset="0"/>
                              </a:rPr>
                              <m:t>𝜙</m:t>
                            </m:r>
                            <m:d>
                              <m:dPr>
                                <m:ctrlPr>
                                  <a:rPr lang="en-US" sz="2500" b="0" i="1" smtClean="0">
                                    <a:latin typeface="Cambria Math" panose="02040503050406030204" pitchFamily="18" charset="0"/>
                                    <a:ea typeface="Cambria Math" panose="02040503050406030204" pitchFamily="18" charset="0"/>
                                  </a:rPr>
                                </m:ctrlPr>
                              </m:dPr>
                              <m:e>
                                <m:sSub>
                                  <m:sSubPr>
                                    <m:ctrlPr>
                                      <a:rPr lang="en-US" sz="2500" b="0" i="1" smtClean="0">
                                        <a:latin typeface="Cambria Math" panose="02040503050406030204" pitchFamily="18" charset="0"/>
                                        <a:ea typeface="Cambria Math" panose="02040503050406030204" pitchFamily="18" charset="0"/>
                                      </a:rPr>
                                    </m:ctrlPr>
                                  </m:sSubPr>
                                  <m:e>
                                    <m:r>
                                      <a:rPr lang="en-US" sz="2500" b="0" i="1" smtClean="0">
                                        <a:latin typeface="Cambria Math" panose="02040503050406030204" pitchFamily="18" charset="0"/>
                                        <a:ea typeface="Cambria Math" panose="02040503050406030204" pitchFamily="18" charset="0"/>
                                      </a:rPr>
                                      <m:t>𝑢</m:t>
                                    </m:r>
                                  </m:e>
                                  <m:sub>
                                    <m:r>
                                      <a:rPr lang="en-US" sz="2500" b="0" i="1" smtClean="0">
                                        <a:latin typeface="Cambria Math" panose="02040503050406030204" pitchFamily="18" charset="0"/>
                                        <a:ea typeface="Cambria Math" panose="02040503050406030204" pitchFamily="18" charset="0"/>
                                      </a:rPr>
                                      <m:t>1</m:t>
                                    </m:r>
                                  </m:sub>
                                </m:sSub>
                              </m:e>
                            </m:d>
                            <m:r>
                              <a:rPr lang="en-US" sz="2500" b="0" i="1" smtClean="0">
                                <a:latin typeface="Cambria Math" panose="02040503050406030204" pitchFamily="18" charset="0"/>
                                <a:ea typeface="Cambria Math" panose="02040503050406030204" pitchFamily="18" charset="0"/>
                              </a:rPr>
                              <m:t>,…,</m:t>
                            </m:r>
                            <m:r>
                              <a:rPr lang="en-US" sz="2500" b="0" i="1" smtClean="0">
                                <a:latin typeface="Cambria Math" panose="02040503050406030204" pitchFamily="18" charset="0"/>
                                <a:ea typeface="Cambria Math" panose="02040503050406030204" pitchFamily="18" charset="0"/>
                              </a:rPr>
                              <m:t>𝜙</m:t>
                            </m:r>
                            <m:d>
                              <m:dPr>
                                <m:ctrlPr>
                                  <a:rPr lang="en-US" sz="2500" b="0" i="1" smtClean="0">
                                    <a:latin typeface="Cambria Math" panose="02040503050406030204" pitchFamily="18" charset="0"/>
                                    <a:ea typeface="Cambria Math" panose="02040503050406030204" pitchFamily="18" charset="0"/>
                                  </a:rPr>
                                </m:ctrlPr>
                              </m:dPr>
                              <m:e>
                                <m:sSub>
                                  <m:sSubPr>
                                    <m:ctrlPr>
                                      <a:rPr lang="en-US" sz="2500" b="0" i="1" smtClean="0">
                                        <a:latin typeface="Cambria Math" panose="02040503050406030204" pitchFamily="18" charset="0"/>
                                        <a:ea typeface="Cambria Math" panose="02040503050406030204" pitchFamily="18" charset="0"/>
                                      </a:rPr>
                                    </m:ctrlPr>
                                  </m:sSubPr>
                                  <m:e>
                                    <m:r>
                                      <a:rPr lang="en-US" sz="2500" b="0" i="1" smtClean="0">
                                        <a:latin typeface="Cambria Math" panose="02040503050406030204" pitchFamily="18" charset="0"/>
                                        <a:ea typeface="Cambria Math" panose="02040503050406030204" pitchFamily="18" charset="0"/>
                                      </a:rPr>
                                      <m:t>𝑢</m:t>
                                    </m:r>
                                  </m:e>
                                  <m:sub>
                                    <m:r>
                                      <a:rPr lang="en-US" sz="2500" b="0" i="1" smtClean="0">
                                        <a:latin typeface="Cambria Math" panose="02040503050406030204" pitchFamily="18" charset="0"/>
                                        <a:ea typeface="Cambria Math" panose="02040503050406030204" pitchFamily="18" charset="0"/>
                                      </a:rPr>
                                      <m:t>𝐾</m:t>
                                    </m:r>
                                  </m:sub>
                                </m:sSub>
                              </m:e>
                            </m:d>
                          </m:e>
                        </m:d>
                      </m:e>
                      <m:sup>
                        <m:r>
                          <a:rPr lang="en-US" sz="2500" b="0" i="1" smtClean="0">
                            <a:latin typeface="Cambria Math" panose="02040503050406030204" pitchFamily="18" charset="0"/>
                            <a:ea typeface="Cambria Math" panose="02040503050406030204" pitchFamily="18" charset="0"/>
                          </a:rPr>
                          <m:t>𝑇</m:t>
                        </m:r>
                      </m:sup>
                    </m:sSup>
                  </m:oMath>
                </a14:m>
                <a:endParaRPr lang="en-US" sz="2500" dirty="0"/>
              </a:p>
              <a:p>
                <a:pPr marL="457200" indent="-457200">
                  <a:buFont typeface="Arial" panose="020B0604020202020204" pitchFamily="34" charset="0"/>
                  <a:buChar char="•"/>
                </a:pPr>
                <a:endParaRPr lang="en-US" sz="1300" dirty="0"/>
              </a:p>
              <a:p>
                <a:r>
                  <a:rPr lang="en-US" sz="2500" dirty="0"/>
                  <a:t>The predictor </a:t>
                </a:r>
                <a14:m>
                  <m:oMath xmlns:m="http://schemas.openxmlformats.org/officeDocument/2006/math">
                    <m:r>
                      <a:rPr lang="en-US" sz="2500" b="1" i="1" smtClean="0">
                        <a:latin typeface="Cambria Math" panose="02040503050406030204" pitchFamily="18" charset="0"/>
                      </a:rPr>
                      <m:t>𝒛</m:t>
                    </m:r>
                    <m:r>
                      <a:rPr lang="en-US" sz="2500" b="0" i="1" smtClean="0">
                        <a:latin typeface="Cambria Math" panose="02040503050406030204" pitchFamily="18" charset="0"/>
                      </a:rPr>
                      <m:t>=</m:t>
                    </m:r>
                    <m:r>
                      <a:rPr lang="en-US" sz="2500" b="1" i="1" smtClean="0">
                        <a:latin typeface="Cambria Math" panose="02040503050406030204" pitchFamily="18" charset="0"/>
                      </a:rPr>
                      <m:t>𝝈</m:t>
                    </m:r>
                    <m:d>
                      <m:dPr>
                        <m:ctrlPr>
                          <a:rPr lang="en-US" sz="2500" b="0" i="1" smtClean="0">
                            <a:latin typeface="Cambria Math" panose="02040503050406030204" pitchFamily="18" charset="0"/>
                          </a:rPr>
                        </m:ctrlPr>
                      </m:dPr>
                      <m:e>
                        <m:sSup>
                          <m:sSupPr>
                            <m:ctrlPr>
                              <a:rPr lang="en-US" sz="2500" b="0" i="1" smtClean="0">
                                <a:latin typeface="Cambria Math" panose="02040503050406030204" pitchFamily="18" charset="0"/>
                              </a:rPr>
                            </m:ctrlPr>
                          </m:sSupPr>
                          <m:e>
                            <m:r>
                              <a:rPr lang="en-US" sz="2500" b="0" i="1" smtClean="0">
                                <a:latin typeface="Cambria Math" panose="02040503050406030204" pitchFamily="18" charset="0"/>
                              </a:rPr>
                              <m:t>𝑊</m:t>
                            </m:r>
                          </m:e>
                          <m:sup>
                            <m:r>
                              <a:rPr lang="en-US" sz="2500" b="0" i="1" smtClean="0">
                                <a:latin typeface="Cambria Math" panose="02040503050406030204" pitchFamily="18" charset="0"/>
                              </a:rPr>
                              <m:t>𝑇</m:t>
                            </m:r>
                          </m:sup>
                        </m:sSup>
                        <m:r>
                          <a:rPr lang="en-US" sz="2500" b="1" i="1" smtClean="0">
                            <a:latin typeface="Cambria Math" panose="02040503050406030204" pitchFamily="18" charset="0"/>
                          </a:rPr>
                          <m:t>𝒙</m:t>
                        </m:r>
                        <m:r>
                          <a:rPr lang="en-US" sz="2500" b="0" i="1" smtClean="0">
                            <a:latin typeface="Cambria Math" panose="02040503050406030204" pitchFamily="18" charset="0"/>
                          </a:rPr>
                          <m:t>+</m:t>
                        </m:r>
                        <m:sSup>
                          <m:sSupPr>
                            <m:ctrlPr>
                              <a:rPr lang="en-US" sz="2500" b="0" i="1" smtClean="0">
                                <a:latin typeface="Cambria Math" panose="02040503050406030204" pitchFamily="18" charset="0"/>
                              </a:rPr>
                            </m:ctrlPr>
                          </m:sSupPr>
                          <m:e>
                            <m:r>
                              <a:rPr lang="en-US" sz="2500" b="0" i="1" smtClean="0">
                                <a:latin typeface="Cambria Math" panose="02040503050406030204" pitchFamily="18" charset="0"/>
                              </a:rPr>
                              <m:t>𝐴</m:t>
                            </m:r>
                          </m:e>
                          <m:sup>
                            <m:r>
                              <a:rPr lang="en-US" sz="2500" b="0" i="1" smtClean="0">
                                <a:latin typeface="Cambria Math" panose="02040503050406030204" pitchFamily="18" charset="0"/>
                              </a:rPr>
                              <m:t>𝑇</m:t>
                            </m:r>
                          </m:sup>
                        </m:sSup>
                        <m:r>
                          <a:rPr lang="en-US" sz="2500" b="1" i="1" smtClean="0">
                            <a:latin typeface="Cambria Math" panose="02040503050406030204" pitchFamily="18" charset="0"/>
                          </a:rPr>
                          <m:t>𝝀</m:t>
                        </m:r>
                      </m:e>
                    </m:d>
                  </m:oMath>
                </a14:m>
                <a:r>
                  <a:rPr lang="en-US" sz="2500" dirty="0"/>
                  <a:t> satisfies the constraints </a:t>
                </a:r>
                <a14:m>
                  <m:oMath xmlns:m="http://schemas.openxmlformats.org/officeDocument/2006/math">
                    <m:r>
                      <a:rPr lang="en-US" sz="2500" b="0" i="1" smtClean="0">
                        <a:latin typeface="Cambria Math" panose="02040503050406030204" pitchFamily="18" charset="0"/>
                      </a:rPr>
                      <m:t>𝐴</m:t>
                    </m:r>
                    <m:r>
                      <a:rPr lang="en-US" sz="2500" b="1" i="1" smtClean="0">
                        <a:latin typeface="Cambria Math" panose="02040503050406030204" pitchFamily="18" charset="0"/>
                      </a:rPr>
                      <m:t>𝒛</m:t>
                    </m:r>
                    <m:r>
                      <a:rPr lang="en-US" sz="2500" b="0" i="1" smtClean="0">
                        <a:latin typeface="Cambria Math" panose="02040503050406030204" pitchFamily="18" charset="0"/>
                      </a:rPr>
                      <m:t>=</m:t>
                    </m:r>
                    <m:r>
                      <a:rPr lang="en-US" sz="2500" b="1" i="1" smtClean="0">
                        <a:latin typeface="Cambria Math" panose="02040503050406030204" pitchFamily="18" charset="0"/>
                      </a:rPr>
                      <m:t>𝒃</m:t>
                    </m:r>
                  </m:oMath>
                </a14:m>
                <a:r>
                  <a:rPr lang="en-US" sz="2500" dirty="0"/>
                  <a:t>.</a:t>
                </a:r>
              </a:p>
              <a:p>
                <a:pPr marL="457200" indent="-457200">
                  <a:buFont typeface="Arial" panose="020B0604020202020204" pitchFamily="34" charset="0"/>
                  <a:buChar char="•"/>
                </a:pPr>
                <a:r>
                  <a:rPr lang="en-US" sz="2500" dirty="0"/>
                  <a:t>Minimize the loss </a:t>
                </a:r>
                <a:r>
                  <a:rPr lang="en-US" sz="2500" dirty="0" err="1"/>
                  <a:t>w.r.t.</a:t>
                </a:r>
                <a:r>
                  <a:rPr lang="en-US" sz="2500" dirty="0"/>
                  <a:t> </a:t>
                </a:r>
                <a14:m>
                  <m:oMath xmlns:m="http://schemas.openxmlformats.org/officeDocument/2006/math">
                    <m:r>
                      <a:rPr lang="en-US" sz="2500" b="1" i="1" smtClean="0">
                        <a:latin typeface="Cambria Math" panose="02040503050406030204" pitchFamily="18" charset="0"/>
                      </a:rPr>
                      <m:t>𝝀</m:t>
                    </m:r>
                  </m:oMath>
                </a14:m>
                <a:r>
                  <a:rPr lang="en-US" sz="2500" dirty="0"/>
                  <a:t> and set to the origin to get</a:t>
                </a:r>
                <a:br>
                  <a:rPr lang="en-US" sz="2500" dirty="0"/>
                </a:br>
                <a14:m>
                  <m:oMath xmlns:m="http://schemas.openxmlformats.org/officeDocument/2006/math">
                    <m:sSub>
                      <m:sSubPr>
                        <m:ctrlPr>
                          <a:rPr lang="en-US" sz="2500" b="0" i="1" smtClean="0">
                            <a:latin typeface="Cambria Math" panose="02040503050406030204" pitchFamily="18" charset="0"/>
                            <a:ea typeface="Cambria Math" panose="02040503050406030204" pitchFamily="18" charset="0"/>
                          </a:rPr>
                        </m:ctrlPr>
                      </m:sSubPr>
                      <m:e>
                        <m:r>
                          <m:rPr>
                            <m:sty m:val="p"/>
                          </m:rPr>
                          <a:rPr lang="en-US" sz="2500" b="0" i="1" smtClean="0">
                            <a:latin typeface="Cambria Math" panose="02040503050406030204" pitchFamily="18" charset="0"/>
                            <a:ea typeface="Cambria Math" panose="02040503050406030204" pitchFamily="18" charset="0"/>
                          </a:rPr>
                          <m:t>∇</m:t>
                        </m:r>
                      </m:e>
                      <m:sub>
                        <m:r>
                          <a:rPr lang="en-US" sz="2500" b="0" i="1" smtClean="0">
                            <a:latin typeface="Cambria Math" panose="02040503050406030204" pitchFamily="18" charset="0"/>
                            <a:ea typeface="Cambria Math" panose="02040503050406030204" pitchFamily="18" charset="0"/>
                          </a:rPr>
                          <m:t>𝜆</m:t>
                        </m:r>
                      </m:sub>
                    </m:sSub>
                    <m:r>
                      <a:rPr lang="en-US" sz="2500" i="1">
                        <a:latin typeface="Cambria Math" panose="02040503050406030204" pitchFamily="18" charset="0"/>
                      </a:rPr>
                      <m:t>ℓ</m:t>
                    </m:r>
                    <m:d>
                      <m:dPr>
                        <m:ctrlPr>
                          <a:rPr lang="en-US" sz="2500" i="1">
                            <a:latin typeface="Cambria Math" panose="02040503050406030204" pitchFamily="18" charset="0"/>
                          </a:rPr>
                        </m:ctrlPr>
                      </m:dPr>
                      <m:e>
                        <m:r>
                          <a:rPr lang="en-US" sz="2500" i="1">
                            <a:latin typeface="Cambria Math" panose="02040503050406030204" pitchFamily="18" charset="0"/>
                          </a:rPr>
                          <m:t>𝑊</m:t>
                        </m:r>
                        <m:r>
                          <a:rPr lang="en-US" sz="2500" i="1">
                            <a:latin typeface="Cambria Math" panose="02040503050406030204" pitchFamily="18" charset="0"/>
                          </a:rPr>
                          <m:t>,</m:t>
                        </m:r>
                        <m:r>
                          <a:rPr lang="en-US" sz="2500" b="1" i="1">
                            <a:latin typeface="Cambria Math" panose="02040503050406030204" pitchFamily="18" charset="0"/>
                          </a:rPr>
                          <m:t>𝝀</m:t>
                        </m:r>
                      </m:e>
                    </m:d>
                    <m:r>
                      <a:rPr lang="en-US" sz="2500" b="0" i="1" smtClean="0">
                        <a:latin typeface="Cambria Math" panose="02040503050406030204" pitchFamily="18" charset="0"/>
                      </a:rPr>
                      <m:t>=−</m:t>
                    </m:r>
                    <m:r>
                      <a:rPr lang="en-US" sz="2500" b="0" i="1" smtClean="0">
                        <a:latin typeface="Cambria Math" panose="02040503050406030204" pitchFamily="18" charset="0"/>
                      </a:rPr>
                      <m:t>𝐴</m:t>
                    </m:r>
                    <m:r>
                      <a:rPr lang="en-US" sz="2500" b="1" i="1" smtClean="0">
                        <a:latin typeface="Cambria Math" panose="02040503050406030204" pitchFamily="18" charset="0"/>
                      </a:rPr>
                      <m:t>𝒚</m:t>
                    </m:r>
                    <m:r>
                      <a:rPr lang="en-US" sz="2500" b="0" i="1" smtClean="0">
                        <a:latin typeface="Cambria Math" panose="02040503050406030204" pitchFamily="18" charset="0"/>
                      </a:rPr>
                      <m:t>+</m:t>
                    </m:r>
                    <m:r>
                      <a:rPr lang="en-US" sz="2500" b="0" i="1" smtClean="0">
                        <a:latin typeface="Cambria Math" panose="02040503050406030204" pitchFamily="18" charset="0"/>
                      </a:rPr>
                      <m:t>𝐴</m:t>
                    </m:r>
                    <m:r>
                      <a:rPr lang="en-US" sz="2500" b="1" i="1">
                        <a:latin typeface="Cambria Math" panose="02040503050406030204" pitchFamily="18" charset="0"/>
                      </a:rPr>
                      <m:t>𝝓</m:t>
                    </m:r>
                    <m:r>
                      <a:rPr lang="en-US" sz="2500" b="1" i="1">
                        <a:latin typeface="Cambria Math" panose="02040503050406030204" pitchFamily="18" charset="0"/>
                      </a:rPr>
                      <m:t>′</m:t>
                    </m:r>
                    <m:d>
                      <m:dPr>
                        <m:ctrlPr>
                          <a:rPr lang="en-US" sz="2500" i="1">
                            <a:latin typeface="Cambria Math" panose="02040503050406030204" pitchFamily="18" charset="0"/>
                          </a:rPr>
                        </m:ctrlPr>
                      </m:dPr>
                      <m:e>
                        <m:sSup>
                          <m:sSupPr>
                            <m:ctrlPr>
                              <a:rPr lang="en-US" sz="2500" i="1">
                                <a:latin typeface="Cambria Math" panose="02040503050406030204" pitchFamily="18" charset="0"/>
                              </a:rPr>
                            </m:ctrlPr>
                          </m:sSupPr>
                          <m:e>
                            <m:r>
                              <a:rPr lang="en-US" sz="2500" i="1">
                                <a:latin typeface="Cambria Math" panose="02040503050406030204" pitchFamily="18" charset="0"/>
                              </a:rPr>
                              <m:t>𝑊</m:t>
                            </m:r>
                          </m:e>
                          <m:sup>
                            <m:r>
                              <a:rPr lang="en-US" sz="2500" i="1">
                                <a:latin typeface="Cambria Math" panose="02040503050406030204" pitchFamily="18" charset="0"/>
                              </a:rPr>
                              <m:t>𝑇</m:t>
                            </m:r>
                          </m:sup>
                        </m:sSup>
                        <m:r>
                          <a:rPr lang="en-US" sz="2500" b="1" i="1">
                            <a:latin typeface="Cambria Math" panose="02040503050406030204" pitchFamily="18" charset="0"/>
                          </a:rPr>
                          <m:t>𝒙</m:t>
                        </m:r>
                        <m:r>
                          <a:rPr lang="en-US" sz="2500" i="1">
                            <a:latin typeface="Cambria Math" panose="02040503050406030204" pitchFamily="18" charset="0"/>
                          </a:rPr>
                          <m:t>+</m:t>
                        </m:r>
                        <m:sSup>
                          <m:sSupPr>
                            <m:ctrlPr>
                              <a:rPr lang="en-US" sz="2500" i="1">
                                <a:latin typeface="Cambria Math" panose="02040503050406030204" pitchFamily="18" charset="0"/>
                              </a:rPr>
                            </m:ctrlPr>
                          </m:sSupPr>
                          <m:e>
                            <m:r>
                              <a:rPr lang="en-US" sz="2500" i="1">
                                <a:latin typeface="Cambria Math" panose="02040503050406030204" pitchFamily="18" charset="0"/>
                              </a:rPr>
                              <m:t>𝐴</m:t>
                            </m:r>
                          </m:e>
                          <m:sup>
                            <m:r>
                              <a:rPr lang="en-US" sz="2500" i="1">
                                <a:latin typeface="Cambria Math" panose="02040503050406030204" pitchFamily="18" charset="0"/>
                              </a:rPr>
                              <m:t>𝑇</m:t>
                            </m:r>
                          </m:sup>
                        </m:sSup>
                        <m:r>
                          <a:rPr lang="en-US" sz="2500" b="1" i="1">
                            <a:latin typeface="Cambria Math" panose="02040503050406030204" pitchFamily="18" charset="0"/>
                          </a:rPr>
                          <m:t>𝝀</m:t>
                        </m:r>
                      </m:e>
                    </m:d>
                    <m:r>
                      <a:rPr lang="en-US" sz="2500" b="0" i="1" smtClean="0">
                        <a:latin typeface="Cambria Math" panose="02040503050406030204" pitchFamily="18" charset="0"/>
                      </a:rPr>
                      <m:t>=</m:t>
                    </m:r>
                    <m:r>
                      <a:rPr lang="en-US" sz="2500" b="1" i="1" smtClean="0">
                        <a:latin typeface="Cambria Math" panose="02040503050406030204" pitchFamily="18" charset="0"/>
                      </a:rPr>
                      <m:t>𝟎</m:t>
                    </m:r>
                    <m:r>
                      <a:rPr lang="en-US" sz="2500" b="0" i="1" smtClean="0">
                        <a:latin typeface="Cambria Math" panose="02040503050406030204" pitchFamily="18" charset="0"/>
                        <a:ea typeface="Cambria Math" panose="02040503050406030204" pitchFamily="18" charset="0"/>
                      </a:rPr>
                      <m:t>→−</m:t>
                    </m:r>
                    <m:r>
                      <a:rPr lang="en-US" sz="2500" b="1" i="1" smtClean="0">
                        <a:latin typeface="Cambria Math" panose="02040503050406030204" pitchFamily="18" charset="0"/>
                        <a:ea typeface="Cambria Math" panose="02040503050406030204" pitchFamily="18" charset="0"/>
                      </a:rPr>
                      <m:t>𝒃</m:t>
                    </m:r>
                    <m:r>
                      <a:rPr lang="en-US" sz="2500" b="0" i="1" smtClean="0">
                        <a:latin typeface="Cambria Math" panose="02040503050406030204" pitchFamily="18" charset="0"/>
                        <a:ea typeface="Cambria Math" panose="02040503050406030204" pitchFamily="18" charset="0"/>
                      </a:rPr>
                      <m:t>+</m:t>
                    </m:r>
                    <m:r>
                      <a:rPr lang="en-US" sz="2500" b="0" i="1" smtClean="0">
                        <a:latin typeface="Cambria Math" panose="02040503050406030204" pitchFamily="18" charset="0"/>
                        <a:ea typeface="Cambria Math" panose="02040503050406030204" pitchFamily="18" charset="0"/>
                      </a:rPr>
                      <m:t>𝐴</m:t>
                    </m:r>
                    <m:r>
                      <a:rPr lang="en-US" sz="2500" b="1" i="1" smtClean="0">
                        <a:latin typeface="Cambria Math" panose="02040503050406030204" pitchFamily="18" charset="0"/>
                        <a:ea typeface="Cambria Math" panose="02040503050406030204" pitchFamily="18" charset="0"/>
                      </a:rPr>
                      <m:t>𝒛</m:t>
                    </m:r>
                    <m:r>
                      <a:rPr lang="en-US" sz="2500" b="0" i="1" smtClean="0">
                        <a:latin typeface="Cambria Math" panose="02040503050406030204" pitchFamily="18" charset="0"/>
                        <a:ea typeface="Cambria Math" panose="02040503050406030204" pitchFamily="18" charset="0"/>
                      </a:rPr>
                      <m:t>=</m:t>
                    </m:r>
                    <m:r>
                      <a:rPr lang="en-US" sz="2500" b="1" i="1" smtClean="0">
                        <a:latin typeface="Cambria Math" panose="02040503050406030204" pitchFamily="18" charset="0"/>
                        <a:ea typeface="Cambria Math" panose="02040503050406030204" pitchFamily="18" charset="0"/>
                      </a:rPr>
                      <m:t>𝟎</m:t>
                    </m:r>
                  </m:oMath>
                </a14:m>
                <a:endParaRPr lang="en-US" sz="2500" b="1" dirty="0"/>
              </a:p>
              <a:p>
                <a:pPr marL="457200" indent="-457200">
                  <a:buFont typeface="Arial" panose="020B0604020202020204" pitchFamily="34" charset="0"/>
                  <a:buChar char="•"/>
                </a:pPr>
                <a:r>
                  <a:rPr lang="en-US" sz="2500" dirty="0"/>
                  <a:t>where </a:t>
                </a:r>
                <a14:m>
                  <m:oMath xmlns:m="http://schemas.openxmlformats.org/officeDocument/2006/math">
                    <m:r>
                      <a:rPr lang="en-US" sz="2500" b="1" i="1" smtClean="0">
                        <a:latin typeface="Cambria Math" panose="02040503050406030204" pitchFamily="18" charset="0"/>
                      </a:rPr>
                      <m:t>𝒛</m:t>
                    </m:r>
                    <m:r>
                      <a:rPr lang="en-US" sz="2500" b="0" i="1" smtClean="0">
                        <a:latin typeface="Cambria Math" panose="02040503050406030204" pitchFamily="18" charset="0"/>
                      </a:rPr>
                      <m:t>=</m:t>
                    </m:r>
                    <m:r>
                      <a:rPr lang="en-US" sz="2500" b="1" i="1" smtClean="0">
                        <a:latin typeface="Cambria Math" panose="02040503050406030204" pitchFamily="18" charset="0"/>
                      </a:rPr>
                      <m:t>𝝓</m:t>
                    </m:r>
                    <m:r>
                      <a:rPr lang="en-US" sz="2500" b="1" i="1" smtClean="0">
                        <a:latin typeface="Cambria Math" panose="02040503050406030204" pitchFamily="18" charset="0"/>
                      </a:rPr>
                      <m:t>′</m:t>
                    </m:r>
                    <m:d>
                      <m:dPr>
                        <m:ctrlPr>
                          <a:rPr lang="en-US" sz="2500" i="1">
                            <a:latin typeface="Cambria Math" panose="02040503050406030204" pitchFamily="18" charset="0"/>
                          </a:rPr>
                        </m:ctrlPr>
                      </m:dPr>
                      <m:e>
                        <m:sSup>
                          <m:sSupPr>
                            <m:ctrlPr>
                              <a:rPr lang="en-US" sz="2500" i="1">
                                <a:latin typeface="Cambria Math" panose="02040503050406030204" pitchFamily="18" charset="0"/>
                              </a:rPr>
                            </m:ctrlPr>
                          </m:sSupPr>
                          <m:e>
                            <m:r>
                              <a:rPr lang="en-US" sz="2500" i="1">
                                <a:latin typeface="Cambria Math" panose="02040503050406030204" pitchFamily="18" charset="0"/>
                              </a:rPr>
                              <m:t>𝑊</m:t>
                            </m:r>
                          </m:e>
                          <m:sup>
                            <m:r>
                              <a:rPr lang="en-US" sz="2500" i="1">
                                <a:latin typeface="Cambria Math" panose="02040503050406030204" pitchFamily="18" charset="0"/>
                              </a:rPr>
                              <m:t>𝑇</m:t>
                            </m:r>
                          </m:sup>
                        </m:sSup>
                        <m:r>
                          <a:rPr lang="en-US" sz="2500" b="1" i="1">
                            <a:latin typeface="Cambria Math" panose="02040503050406030204" pitchFamily="18" charset="0"/>
                          </a:rPr>
                          <m:t>𝒙</m:t>
                        </m:r>
                        <m:r>
                          <a:rPr lang="en-US" sz="2500" i="1">
                            <a:latin typeface="Cambria Math" panose="02040503050406030204" pitchFamily="18" charset="0"/>
                          </a:rPr>
                          <m:t>+</m:t>
                        </m:r>
                        <m:sSup>
                          <m:sSupPr>
                            <m:ctrlPr>
                              <a:rPr lang="en-US" sz="2500" i="1">
                                <a:latin typeface="Cambria Math" panose="02040503050406030204" pitchFamily="18" charset="0"/>
                              </a:rPr>
                            </m:ctrlPr>
                          </m:sSupPr>
                          <m:e>
                            <m:r>
                              <a:rPr lang="en-US" sz="2500" i="1">
                                <a:latin typeface="Cambria Math" panose="02040503050406030204" pitchFamily="18" charset="0"/>
                              </a:rPr>
                              <m:t>𝐴</m:t>
                            </m:r>
                          </m:e>
                          <m:sup>
                            <m:r>
                              <a:rPr lang="en-US" sz="2500" i="1">
                                <a:latin typeface="Cambria Math" panose="02040503050406030204" pitchFamily="18" charset="0"/>
                              </a:rPr>
                              <m:t>𝑇</m:t>
                            </m:r>
                          </m:sup>
                        </m:sSup>
                        <m:r>
                          <a:rPr lang="en-US" sz="2500" b="1" i="1">
                            <a:latin typeface="Cambria Math" panose="02040503050406030204" pitchFamily="18" charset="0"/>
                          </a:rPr>
                          <m:t>𝝀</m:t>
                        </m:r>
                      </m:e>
                    </m:d>
                    <m:r>
                      <a:rPr lang="en-US" sz="2500" b="0" i="1" smtClean="0">
                        <a:latin typeface="Cambria Math" panose="02040503050406030204" pitchFamily="18" charset="0"/>
                      </a:rPr>
                      <m:t>=</m:t>
                    </m:r>
                    <m:r>
                      <a:rPr lang="en-US" sz="2500" b="1" i="1">
                        <a:latin typeface="Cambria Math" panose="02040503050406030204" pitchFamily="18" charset="0"/>
                      </a:rPr>
                      <m:t>𝝈</m:t>
                    </m:r>
                    <m:d>
                      <m:dPr>
                        <m:ctrlPr>
                          <a:rPr lang="en-US" sz="2500" i="1">
                            <a:latin typeface="Cambria Math" panose="02040503050406030204" pitchFamily="18" charset="0"/>
                          </a:rPr>
                        </m:ctrlPr>
                      </m:dPr>
                      <m:e>
                        <m:sSup>
                          <m:sSupPr>
                            <m:ctrlPr>
                              <a:rPr lang="en-US" sz="2500" i="1">
                                <a:latin typeface="Cambria Math" panose="02040503050406030204" pitchFamily="18" charset="0"/>
                              </a:rPr>
                            </m:ctrlPr>
                          </m:sSupPr>
                          <m:e>
                            <m:r>
                              <a:rPr lang="en-US" sz="2500" i="1">
                                <a:latin typeface="Cambria Math" panose="02040503050406030204" pitchFamily="18" charset="0"/>
                              </a:rPr>
                              <m:t>𝑊</m:t>
                            </m:r>
                          </m:e>
                          <m:sup>
                            <m:r>
                              <a:rPr lang="en-US" sz="2500" i="1">
                                <a:latin typeface="Cambria Math" panose="02040503050406030204" pitchFamily="18" charset="0"/>
                              </a:rPr>
                              <m:t>𝑇</m:t>
                            </m:r>
                          </m:sup>
                        </m:sSup>
                        <m:r>
                          <a:rPr lang="en-US" sz="2500" b="1" i="1">
                            <a:latin typeface="Cambria Math" panose="02040503050406030204" pitchFamily="18" charset="0"/>
                          </a:rPr>
                          <m:t>𝒙</m:t>
                        </m:r>
                        <m:r>
                          <a:rPr lang="en-US" sz="2500" i="1">
                            <a:latin typeface="Cambria Math" panose="02040503050406030204" pitchFamily="18" charset="0"/>
                          </a:rPr>
                          <m:t>+</m:t>
                        </m:r>
                        <m:sSup>
                          <m:sSupPr>
                            <m:ctrlPr>
                              <a:rPr lang="en-US" sz="2500" i="1">
                                <a:latin typeface="Cambria Math" panose="02040503050406030204" pitchFamily="18" charset="0"/>
                              </a:rPr>
                            </m:ctrlPr>
                          </m:sSupPr>
                          <m:e>
                            <m:r>
                              <a:rPr lang="en-US" sz="2500" i="1">
                                <a:latin typeface="Cambria Math" panose="02040503050406030204" pitchFamily="18" charset="0"/>
                              </a:rPr>
                              <m:t>𝐴</m:t>
                            </m:r>
                          </m:e>
                          <m:sup>
                            <m:r>
                              <a:rPr lang="en-US" sz="2500" i="1">
                                <a:latin typeface="Cambria Math" panose="02040503050406030204" pitchFamily="18" charset="0"/>
                              </a:rPr>
                              <m:t>𝑇</m:t>
                            </m:r>
                          </m:sup>
                        </m:sSup>
                        <m:r>
                          <a:rPr lang="en-US" sz="2500" b="1" i="1">
                            <a:latin typeface="Cambria Math" panose="02040503050406030204" pitchFamily="18" charset="0"/>
                          </a:rPr>
                          <m:t>𝝀</m:t>
                        </m:r>
                      </m:e>
                    </m:d>
                  </m:oMath>
                </a14:m>
                <a:endParaRPr lang="en-US" sz="2500" dirty="0"/>
              </a:p>
            </p:txBody>
          </p:sp>
        </mc:Choice>
        <mc:Fallback>
          <p:sp>
            <p:nvSpPr>
              <p:cNvPr id="17" name="Content Placeholder 2">
                <a:extLst>
                  <a:ext uri="{FF2B5EF4-FFF2-40B4-BE49-F238E27FC236}">
                    <a16:creationId xmlns:a16="http://schemas.microsoft.com/office/drawing/2014/main" id="{0B5883C2-4774-4A6E-924A-2D98C034D199}"/>
                  </a:ext>
                </a:extLst>
              </p:cNvPr>
              <p:cNvSpPr txBox="1">
                <a:spLocks noRot="1" noChangeAspect="1" noMove="1" noResize="1" noEditPoints="1" noAdjustHandles="1" noChangeArrowheads="1" noChangeShapeType="1" noTextEdit="1"/>
              </p:cNvSpPr>
              <p:nvPr/>
            </p:nvSpPr>
            <p:spPr>
              <a:xfrm>
                <a:off x="695421" y="1330867"/>
                <a:ext cx="10831169" cy="4207494"/>
              </a:xfrm>
              <a:prstGeom prst="rect">
                <a:avLst/>
              </a:prstGeom>
              <a:blipFill>
                <a:blip r:embed="rId3"/>
                <a:stretch>
                  <a:fillRect l="-675"/>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2903BE56-891B-ECC0-EFD4-5B6D72B06684}"/>
              </a:ext>
            </a:extLst>
          </p:cNvPr>
          <p:cNvSpPr txBox="1"/>
          <p:nvPr/>
        </p:nvSpPr>
        <p:spPr>
          <a:xfrm>
            <a:off x="2788382" y="5595899"/>
            <a:ext cx="6645245" cy="584775"/>
          </a:xfrm>
          <a:prstGeom prst="rect">
            <a:avLst/>
          </a:prstGeom>
          <a:noFill/>
        </p:spPr>
        <p:txBody>
          <a:bodyPr wrap="square" rtlCol="0">
            <a:spAutoFit/>
          </a:bodyPr>
          <a:lstStyle/>
          <a:p>
            <a:pPr algn="ctr"/>
            <a:r>
              <a:rPr lang="en-US" sz="1600" dirty="0"/>
              <a:t>The details of the derivation are in the paper:</a:t>
            </a:r>
            <a:br>
              <a:rPr lang="en-US" sz="1600" dirty="0"/>
            </a:br>
            <a:r>
              <a:rPr lang="en-US" sz="1600" dirty="0"/>
              <a:t>“Expressing linear equality constraints in feedforward neural networks”</a:t>
            </a:r>
          </a:p>
        </p:txBody>
      </p:sp>
    </p:spTree>
    <p:extLst>
      <p:ext uri="{BB962C8B-B14F-4D97-AF65-F5344CB8AC3E}">
        <p14:creationId xmlns:p14="http://schemas.microsoft.com/office/powerpoint/2010/main" val="3688623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37A89-440F-4371-8955-F991F90DE680}"/>
              </a:ext>
            </a:extLst>
          </p:cNvPr>
          <p:cNvSpPr>
            <a:spLocks noGrp="1"/>
          </p:cNvSpPr>
          <p:nvPr>
            <p:ph type="title"/>
          </p:nvPr>
        </p:nvSpPr>
        <p:spPr>
          <a:xfrm>
            <a:off x="553791" y="377670"/>
            <a:ext cx="10972800" cy="722508"/>
          </a:xfrm>
        </p:spPr>
        <p:txBody>
          <a:bodyPr>
            <a:normAutofit/>
          </a:bodyPr>
          <a:lstStyle/>
          <a:p>
            <a:pPr algn="l"/>
            <a:r>
              <a:rPr lang="en-US" sz="3200" dirty="0"/>
              <a:t>Application to Constrained Autoencoders (CAEs)</a:t>
            </a:r>
          </a:p>
        </p:txBody>
      </p:sp>
      <mc:AlternateContent xmlns:mc="http://schemas.openxmlformats.org/markup-compatibility/2006">
        <mc:Choice xmlns:a14="http://schemas.microsoft.com/office/drawing/2010/main" Requires="a14">
          <p:sp>
            <p:nvSpPr>
              <p:cNvPr id="17" name="Content Placeholder 2">
                <a:extLst>
                  <a:ext uri="{FF2B5EF4-FFF2-40B4-BE49-F238E27FC236}">
                    <a16:creationId xmlns:a16="http://schemas.microsoft.com/office/drawing/2014/main" id="{0B5883C2-4774-4A6E-924A-2D98C034D199}"/>
                  </a:ext>
                </a:extLst>
              </p:cNvPr>
              <p:cNvSpPr txBox="1">
                <a:spLocks/>
              </p:cNvSpPr>
              <p:nvPr/>
            </p:nvSpPr>
            <p:spPr>
              <a:xfrm>
                <a:off x="695421" y="1330867"/>
                <a:ext cx="10831169" cy="4207494"/>
              </a:xfrm>
              <a:prstGeom prst="rect">
                <a:avLst/>
              </a:prstGeom>
              <a:noFill/>
            </p:spPr>
            <p:txBody>
              <a:bodyPr vert="horz" lIns="91440" tIns="45720" rIns="91440" bIns="45720" rtlCol="0" anchor="ctr">
                <a:normAutofit fontScale="90000" lnSpcReduction="10000"/>
              </a:bodyPr>
              <a:lstStyle>
                <a:defPPr>
                  <a:defRPr lang="en-US"/>
                </a:defPPr>
                <a:lvl1pPr indent="0">
                  <a:spcBef>
                    <a:spcPct val="20000"/>
                  </a:spcBef>
                  <a:buFont typeface="Arial"/>
                  <a:buNone/>
                  <a:defRPr sz="2800">
                    <a:latin typeface="Arial" panose="020B0604020202020204" pitchFamily="34" charset="0"/>
                    <a:cs typeface="Arial" panose="020B0604020202020204" pitchFamily="34" charset="0"/>
                  </a:defRPr>
                </a:lvl1pPr>
                <a:lvl2pPr marL="742950" indent="-285750">
                  <a:spcBef>
                    <a:spcPct val="20000"/>
                  </a:spcBef>
                  <a:buFont typeface="Arial"/>
                  <a:buChar char="–"/>
                  <a:defRPr sz="2400"/>
                </a:lvl2pPr>
                <a:lvl3pPr marL="1143000" indent="-228600">
                  <a:spcBef>
                    <a:spcPct val="20000"/>
                  </a:spcBef>
                  <a:buFont typeface="Arial"/>
                  <a:buChar char="•"/>
                  <a:defRPr sz="2000"/>
                </a:lvl3pPr>
                <a:lvl4pPr marL="1600200" indent="-228600">
                  <a:spcBef>
                    <a:spcPct val="20000"/>
                  </a:spcBef>
                  <a:buFont typeface="Arial"/>
                  <a:buChar char="–"/>
                </a:lvl4pPr>
                <a:lvl5pPr marL="2057400" indent="-228600">
                  <a:spcBef>
                    <a:spcPct val="20000"/>
                  </a:spcBef>
                  <a:buFont typeface="Arial"/>
                  <a:buChar cha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US" sz="2500" dirty="0"/>
                  <a:t>We specialize our network loss to </a:t>
                </a:r>
                <a14:m>
                  <m:oMath xmlns:m="http://schemas.openxmlformats.org/officeDocument/2006/math">
                    <m:sSub>
                      <m:sSubPr>
                        <m:ctrlPr>
                          <a:rPr lang="en-US" sz="2500" b="0" i="1" smtClean="0">
                            <a:latin typeface="Cambria Math" panose="02040503050406030204" pitchFamily="18" charset="0"/>
                          </a:rPr>
                        </m:ctrlPr>
                      </m:sSubPr>
                      <m:e>
                        <m:r>
                          <a:rPr lang="en-US" sz="2500" b="0" i="1" smtClean="0">
                            <a:latin typeface="Cambria Math" panose="02040503050406030204" pitchFamily="18" charset="0"/>
                          </a:rPr>
                          <m:t>ℓ</m:t>
                        </m:r>
                      </m:e>
                      <m:sub>
                        <m:r>
                          <a:rPr lang="en-US" sz="2500" b="0" i="1" smtClean="0">
                            <a:latin typeface="Cambria Math" panose="02040503050406030204" pitchFamily="18" charset="0"/>
                          </a:rPr>
                          <m:t>2</m:t>
                        </m:r>
                      </m:sub>
                    </m:sSub>
                  </m:oMath>
                </a14:m>
                <a:r>
                  <a:rPr lang="en-US" sz="2500" dirty="0"/>
                  <a:t> distance since </a:t>
                </a:r>
              </a:p>
              <a:p>
                <a:pPr marL="457200" indent="-457200">
                  <a:buFont typeface="Arial" panose="020B0604020202020204" pitchFamily="34" charset="0"/>
                  <a:buChar char="•"/>
                </a:pPr>
                <a:r>
                  <a:rPr lang="en-US" sz="2500" dirty="0"/>
                  <a:t>The standard Mean Squared Error (MSE) loss is frequently deployed.</a:t>
                </a:r>
              </a:p>
              <a:p>
                <a:pPr marL="457200" indent="-457200">
                  <a:buFont typeface="Arial" panose="020B0604020202020204" pitchFamily="34" charset="0"/>
                  <a:buChar char="•"/>
                </a:pPr>
                <a:r>
                  <a:rPr lang="en-US" sz="2400" dirty="0"/>
                  <a:t>MSE is a suitable point-wise distance between the reconstructed and original data.</a:t>
                </a:r>
              </a:p>
              <a:p>
                <a:pPr marL="457200" indent="-457200">
                  <a:buFont typeface="Arial" panose="020B0604020202020204" pitchFamily="34" charset="0"/>
                  <a:buChar char="•"/>
                </a:pPr>
                <a:r>
                  <a:rPr lang="en-US" sz="2400" dirty="0"/>
                  <a:t>We use </a:t>
                </a:r>
                <a14:m>
                  <m:oMath xmlns:m="http://schemas.openxmlformats.org/officeDocument/2006/math">
                    <m:r>
                      <a:rPr lang="en-US" sz="2400" b="0" i="1" smtClean="0">
                        <a:latin typeface="Cambria Math" panose="02040503050406030204" pitchFamily="18" charset="0"/>
                      </a:rPr>
                      <m:t>𝜎</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𝑢</m:t>
                        </m:r>
                      </m:e>
                    </m:d>
                    <m:r>
                      <a:rPr lang="en-US" sz="2400" b="0" i="1" smtClean="0">
                        <a:latin typeface="Cambria Math" panose="02040503050406030204" pitchFamily="18" charset="0"/>
                      </a:rPr>
                      <m:t>=</m:t>
                    </m:r>
                    <m:r>
                      <a:rPr lang="en-US" sz="2400" b="0" i="1" smtClean="0">
                        <a:latin typeface="Cambria Math" panose="02040503050406030204" pitchFamily="18" charset="0"/>
                      </a:rPr>
                      <m:t>𝑢</m:t>
                    </m:r>
                  </m:oMath>
                </a14:m>
                <a:r>
                  <a:rPr lang="en-US" sz="2500" dirty="0"/>
                  <a:t> (linear activation) and </a:t>
                </a:r>
                <a14:m>
                  <m:oMath xmlns:m="http://schemas.openxmlformats.org/officeDocument/2006/math">
                    <m:r>
                      <a:rPr lang="en-US" sz="2500" b="0" i="1" smtClean="0">
                        <a:latin typeface="Cambria Math" panose="02040503050406030204" pitchFamily="18" charset="0"/>
                      </a:rPr>
                      <m:t>𝜙</m:t>
                    </m:r>
                    <m:d>
                      <m:dPr>
                        <m:ctrlPr>
                          <a:rPr lang="en-US" sz="2500" b="0" i="1" smtClean="0">
                            <a:latin typeface="Cambria Math" panose="02040503050406030204" pitchFamily="18" charset="0"/>
                          </a:rPr>
                        </m:ctrlPr>
                      </m:dPr>
                      <m:e>
                        <m:r>
                          <a:rPr lang="en-US" sz="2500" b="0" i="1" smtClean="0">
                            <a:latin typeface="Cambria Math" panose="02040503050406030204" pitchFamily="18" charset="0"/>
                          </a:rPr>
                          <m:t>𝑢</m:t>
                        </m:r>
                      </m:e>
                    </m:d>
                    <m:r>
                      <a:rPr lang="en-US" sz="2500" b="0" i="1" smtClean="0">
                        <a:latin typeface="Cambria Math" panose="02040503050406030204" pitchFamily="18" charset="0"/>
                      </a:rPr>
                      <m:t>=</m:t>
                    </m:r>
                    <m:f>
                      <m:fPr>
                        <m:ctrlPr>
                          <a:rPr lang="en-US" sz="2500" b="0" i="1" smtClean="0">
                            <a:latin typeface="Cambria Math" panose="02040503050406030204" pitchFamily="18" charset="0"/>
                          </a:rPr>
                        </m:ctrlPr>
                      </m:fPr>
                      <m:num>
                        <m:sSup>
                          <m:sSupPr>
                            <m:ctrlPr>
                              <a:rPr lang="en-US" sz="2500" b="0" i="1" smtClean="0">
                                <a:latin typeface="Cambria Math" panose="02040503050406030204" pitchFamily="18" charset="0"/>
                              </a:rPr>
                            </m:ctrlPr>
                          </m:sSupPr>
                          <m:e>
                            <m:r>
                              <a:rPr lang="en-US" sz="2500" b="0" i="1" smtClean="0">
                                <a:latin typeface="Cambria Math" panose="02040503050406030204" pitchFamily="18" charset="0"/>
                              </a:rPr>
                              <m:t>𝑢</m:t>
                            </m:r>
                          </m:e>
                          <m:sup>
                            <m:r>
                              <a:rPr lang="en-US" sz="2500" b="0" i="1" smtClean="0">
                                <a:latin typeface="Cambria Math" panose="02040503050406030204" pitchFamily="18" charset="0"/>
                              </a:rPr>
                              <m:t>2</m:t>
                            </m:r>
                          </m:sup>
                        </m:sSup>
                      </m:num>
                      <m:den>
                        <m:r>
                          <a:rPr lang="en-US" sz="2500" b="0" i="1" smtClean="0">
                            <a:latin typeface="Cambria Math" panose="02040503050406030204" pitchFamily="18" charset="0"/>
                          </a:rPr>
                          <m:t>2</m:t>
                        </m:r>
                      </m:den>
                    </m:f>
                  </m:oMath>
                </a14:m>
                <a:r>
                  <a:rPr lang="en-US" sz="2500" dirty="0"/>
                  <a:t>.</a:t>
                </a:r>
              </a:p>
              <a:p>
                <a:pPr marL="457200" indent="-457200">
                  <a:buFont typeface="Arial" panose="020B0604020202020204" pitchFamily="34" charset="0"/>
                  <a:buChar char="•"/>
                </a:pPr>
                <a:endParaRPr lang="en-US" sz="1000" dirty="0"/>
              </a:p>
              <a:p>
                <a:r>
                  <a:rPr lang="en-US" sz="2500" dirty="0"/>
                  <a:t>The loss function with </a:t>
                </a:r>
                <a14:m>
                  <m:oMath xmlns:m="http://schemas.openxmlformats.org/officeDocument/2006/math">
                    <m:sSub>
                      <m:sSubPr>
                        <m:ctrlPr>
                          <a:rPr lang="en-US" sz="2500" b="0" i="1" smtClean="0">
                            <a:latin typeface="Cambria Math" panose="02040503050406030204" pitchFamily="18" charset="0"/>
                          </a:rPr>
                        </m:ctrlPr>
                      </m:sSubPr>
                      <m:e>
                        <m:r>
                          <a:rPr lang="en-US" sz="2500" b="0" i="1" smtClean="0">
                            <a:latin typeface="Cambria Math" panose="02040503050406030204" pitchFamily="18" charset="0"/>
                          </a:rPr>
                          <m:t>ℓ</m:t>
                        </m:r>
                      </m:e>
                      <m:sub>
                        <m:r>
                          <a:rPr lang="en-US" sz="2500" b="0" i="1" smtClean="0">
                            <a:latin typeface="Cambria Math" panose="02040503050406030204" pitchFamily="18" charset="0"/>
                          </a:rPr>
                          <m:t>2</m:t>
                        </m:r>
                      </m:sub>
                    </m:sSub>
                  </m:oMath>
                </a14:m>
                <a:r>
                  <a:rPr lang="en-US" sz="2500" dirty="0"/>
                  <a:t> distance is</a:t>
                </a:r>
              </a:p>
              <a:p>
                <a:pPr marL="342900" indent="-342900">
                  <a:buFont typeface="Arial" panose="020B0604020202020204" pitchFamily="34" charset="0"/>
                  <a:buChar char="•"/>
                </a:pPr>
                <a14:m>
                  <m:oMath xmlns:m="http://schemas.openxmlformats.org/officeDocument/2006/math">
                    <m:r>
                      <a:rPr lang="en-US" sz="2500" b="0" i="1" smtClean="0">
                        <a:latin typeface="Cambria Math" panose="02040503050406030204" pitchFamily="18" charset="0"/>
                      </a:rPr>
                      <m:t>ℓ</m:t>
                    </m:r>
                    <m:d>
                      <m:dPr>
                        <m:ctrlPr>
                          <a:rPr lang="en-US" sz="2500" b="0" i="1" smtClean="0">
                            <a:latin typeface="Cambria Math" panose="02040503050406030204" pitchFamily="18" charset="0"/>
                          </a:rPr>
                        </m:ctrlPr>
                      </m:dPr>
                      <m:e>
                        <m:r>
                          <a:rPr lang="en-US" sz="2500" b="0" i="1" smtClean="0">
                            <a:latin typeface="Cambria Math" panose="02040503050406030204" pitchFamily="18" charset="0"/>
                          </a:rPr>
                          <m:t>𝑊</m:t>
                        </m:r>
                        <m:r>
                          <a:rPr lang="en-US" sz="2500" b="0" i="1" smtClean="0">
                            <a:latin typeface="Cambria Math" panose="02040503050406030204" pitchFamily="18" charset="0"/>
                          </a:rPr>
                          <m:t>,</m:t>
                        </m:r>
                        <m:r>
                          <a:rPr lang="en-US" sz="2500" b="1" i="1" smtClean="0">
                            <a:latin typeface="Cambria Math" panose="02040503050406030204" pitchFamily="18" charset="0"/>
                          </a:rPr>
                          <m:t>𝝀</m:t>
                        </m:r>
                      </m:e>
                    </m:d>
                    <m:r>
                      <a:rPr lang="en-US" sz="2500" b="0" i="1" smtClean="0">
                        <a:latin typeface="Cambria Math" panose="02040503050406030204" pitchFamily="18" charset="0"/>
                      </a:rPr>
                      <m:t>=−</m:t>
                    </m:r>
                    <m:sSup>
                      <m:sSupPr>
                        <m:ctrlPr>
                          <a:rPr lang="en-US" sz="2500" b="0" i="1" smtClean="0">
                            <a:latin typeface="Cambria Math" panose="02040503050406030204" pitchFamily="18" charset="0"/>
                          </a:rPr>
                        </m:ctrlPr>
                      </m:sSupPr>
                      <m:e>
                        <m:r>
                          <a:rPr lang="en-US" sz="2500" b="1" i="1" smtClean="0">
                            <a:latin typeface="Cambria Math" panose="02040503050406030204" pitchFamily="18" charset="0"/>
                          </a:rPr>
                          <m:t>𝒚</m:t>
                        </m:r>
                      </m:e>
                      <m:sup>
                        <m:r>
                          <a:rPr lang="en-US" sz="2500" b="0" i="1" smtClean="0">
                            <a:latin typeface="Cambria Math" panose="02040503050406030204" pitchFamily="18" charset="0"/>
                          </a:rPr>
                          <m:t>𝑇</m:t>
                        </m:r>
                      </m:sup>
                    </m:sSup>
                    <m:d>
                      <m:dPr>
                        <m:ctrlPr>
                          <a:rPr lang="en-US" sz="2500" b="0" i="1" smtClean="0">
                            <a:latin typeface="Cambria Math" panose="02040503050406030204" pitchFamily="18" charset="0"/>
                          </a:rPr>
                        </m:ctrlPr>
                      </m:dPr>
                      <m:e>
                        <m:sSup>
                          <m:sSupPr>
                            <m:ctrlPr>
                              <a:rPr lang="en-US" sz="2500" b="0" i="1" smtClean="0">
                                <a:latin typeface="Cambria Math" panose="02040503050406030204" pitchFamily="18" charset="0"/>
                              </a:rPr>
                            </m:ctrlPr>
                          </m:sSupPr>
                          <m:e>
                            <m:r>
                              <a:rPr lang="en-US" sz="2500" b="0" i="1" smtClean="0">
                                <a:latin typeface="Cambria Math" panose="02040503050406030204" pitchFamily="18" charset="0"/>
                              </a:rPr>
                              <m:t>𝑊</m:t>
                            </m:r>
                          </m:e>
                          <m:sup>
                            <m:r>
                              <a:rPr lang="en-US" sz="2500" b="0" i="1" smtClean="0">
                                <a:latin typeface="Cambria Math" panose="02040503050406030204" pitchFamily="18" charset="0"/>
                              </a:rPr>
                              <m:t>𝑇</m:t>
                            </m:r>
                          </m:sup>
                        </m:sSup>
                        <m:r>
                          <a:rPr lang="en-US" sz="2500" b="1" i="1" smtClean="0">
                            <a:latin typeface="Cambria Math" panose="02040503050406030204" pitchFamily="18" charset="0"/>
                          </a:rPr>
                          <m:t>𝒙</m:t>
                        </m:r>
                        <m:r>
                          <a:rPr lang="en-US" sz="2500" b="0" i="1" smtClean="0">
                            <a:latin typeface="Cambria Math" panose="02040503050406030204" pitchFamily="18" charset="0"/>
                          </a:rPr>
                          <m:t>+</m:t>
                        </m:r>
                        <m:sSup>
                          <m:sSupPr>
                            <m:ctrlPr>
                              <a:rPr lang="en-US" sz="2500" b="0" i="1" smtClean="0">
                                <a:latin typeface="Cambria Math" panose="02040503050406030204" pitchFamily="18" charset="0"/>
                              </a:rPr>
                            </m:ctrlPr>
                          </m:sSupPr>
                          <m:e>
                            <m:r>
                              <a:rPr lang="en-US" sz="2500" b="0" i="1" smtClean="0">
                                <a:latin typeface="Cambria Math" panose="02040503050406030204" pitchFamily="18" charset="0"/>
                              </a:rPr>
                              <m:t>𝐴</m:t>
                            </m:r>
                          </m:e>
                          <m:sup>
                            <m:r>
                              <a:rPr lang="en-US" sz="2500" b="0" i="1" smtClean="0">
                                <a:latin typeface="Cambria Math" panose="02040503050406030204" pitchFamily="18" charset="0"/>
                              </a:rPr>
                              <m:t>𝑇</m:t>
                            </m:r>
                          </m:sup>
                        </m:sSup>
                        <m:r>
                          <a:rPr lang="en-US" sz="2500" b="1" i="1" smtClean="0">
                            <a:latin typeface="Cambria Math" panose="02040503050406030204" pitchFamily="18" charset="0"/>
                          </a:rPr>
                          <m:t>𝝀</m:t>
                        </m:r>
                      </m:e>
                    </m:d>
                    <m:r>
                      <a:rPr lang="en-US" sz="2500" b="0" i="1" smtClean="0">
                        <a:latin typeface="Cambria Math" panose="02040503050406030204" pitchFamily="18" charset="0"/>
                      </a:rPr>
                      <m:t>+</m:t>
                    </m:r>
                    <m:f>
                      <m:fPr>
                        <m:ctrlPr>
                          <a:rPr lang="en-US" sz="2500" b="0" i="1" smtClean="0">
                            <a:latin typeface="Cambria Math" panose="02040503050406030204" pitchFamily="18" charset="0"/>
                          </a:rPr>
                        </m:ctrlPr>
                      </m:fPr>
                      <m:num>
                        <m:r>
                          <a:rPr lang="en-US" sz="2500" b="0" i="1" smtClean="0">
                            <a:latin typeface="Cambria Math" panose="02040503050406030204" pitchFamily="18" charset="0"/>
                          </a:rPr>
                          <m:t>1</m:t>
                        </m:r>
                      </m:num>
                      <m:den>
                        <m:r>
                          <a:rPr lang="en-US" sz="2500" b="0" i="1" smtClean="0">
                            <a:latin typeface="Cambria Math" panose="02040503050406030204" pitchFamily="18" charset="0"/>
                          </a:rPr>
                          <m:t>2</m:t>
                        </m:r>
                      </m:den>
                    </m:f>
                    <m:sSubSup>
                      <m:sSubSupPr>
                        <m:ctrlPr>
                          <a:rPr lang="en-US" sz="2500" b="0" i="1" smtClean="0">
                            <a:latin typeface="Cambria Math" panose="02040503050406030204" pitchFamily="18" charset="0"/>
                          </a:rPr>
                        </m:ctrlPr>
                      </m:sSubSupPr>
                      <m:e>
                        <m:d>
                          <m:dPr>
                            <m:begChr m:val="‖"/>
                            <m:endChr m:val="‖"/>
                            <m:ctrlPr>
                              <a:rPr lang="en-US" sz="2500" b="0" i="1" smtClean="0">
                                <a:latin typeface="Cambria Math" panose="02040503050406030204" pitchFamily="18" charset="0"/>
                              </a:rPr>
                            </m:ctrlPr>
                          </m:dPr>
                          <m:e>
                            <m:sSup>
                              <m:sSupPr>
                                <m:ctrlPr>
                                  <a:rPr lang="en-US" sz="2500" i="1">
                                    <a:latin typeface="Cambria Math" panose="02040503050406030204" pitchFamily="18" charset="0"/>
                                  </a:rPr>
                                </m:ctrlPr>
                              </m:sSupPr>
                              <m:e>
                                <m:r>
                                  <a:rPr lang="en-US" sz="2500" i="1">
                                    <a:latin typeface="Cambria Math" panose="02040503050406030204" pitchFamily="18" charset="0"/>
                                  </a:rPr>
                                  <m:t>𝑊</m:t>
                                </m:r>
                              </m:e>
                              <m:sup>
                                <m:r>
                                  <a:rPr lang="en-US" sz="2500" i="1">
                                    <a:latin typeface="Cambria Math" panose="02040503050406030204" pitchFamily="18" charset="0"/>
                                  </a:rPr>
                                  <m:t>𝑇</m:t>
                                </m:r>
                              </m:sup>
                            </m:sSup>
                            <m:r>
                              <a:rPr lang="en-US" sz="2500" b="1" i="1">
                                <a:latin typeface="Cambria Math" panose="02040503050406030204" pitchFamily="18" charset="0"/>
                              </a:rPr>
                              <m:t>𝒙</m:t>
                            </m:r>
                            <m:r>
                              <a:rPr lang="en-US" sz="2500" i="1">
                                <a:latin typeface="Cambria Math" panose="02040503050406030204" pitchFamily="18" charset="0"/>
                              </a:rPr>
                              <m:t>+</m:t>
                            </m:r>
                            <m:sSup>
                              <m:sSupPr>
                                <m:ctrlPr>
                                  <a:rPr lang="en-US" sz="2500" i="1">
                                    <a:latin typeface="Cambria Math" panose="02040503050406030204" pitchFamily="18" charset="0"/>
                                  </a:rPr>
                                </m:ctrlPr>
                              </m:sSupPr>
                              <m:e>
                                <m:r>
                                  <a:rPr lang="en-US" sz="2500" i="1">
                                    <a:latin typeface="Cambria Math" panose="02040503050406030204" pitchFamily="18" charset="0"/>
                                  </a:rPr>
                                  <m:t>𝐴</m:t>
                                </m:r>
                              </m:e>
                              <m:sup>
                                <m:r>
                                  <a:rPr lang="en-US" sz="2500" i="1">
                                    <a:latin typeface="Cambria Math" panose="02040503050406030204" pitchFamily="18" charset="0"/>
                                  </a:rPr>
                                  <m:t>𝑇</m:t>
                                </m:r>
                              </m:sup>
                            </m:sSup>
                            <m:r>
                              <a:rPr lang="en-US" sz="2500" b="1" i="1">
                                <a:latin typeface="Cambria Math" panose="02040503050406030204" pitchFamily="18" charset="0"/>
                              </a:rPr>
                              <m:t>𝝀</m:t>
                            </m:r>
                          </m:e>
                        </m:d>
                      </m:e>
                      <m:sub>
                        <m:r>
                          <a:rPr lang="en-US" sz="2500" b="0" i="1" smtClean="0">
                            <a:latin typeface="Cambria Math" panose="02040503050406030204" pitchFamily="18" charset="0"/>
                          </a:rPr>
                          <m:t>2</m:t>
                        </m:r>
                      </m:sub>
                      <m:sup>
                        <m:r>
                          <a:rPr lang="en-US" sz="2500" b="0" i="1" smtClean="0">
                            <a:latin typeface="Cambria Math" panose="02040503050406030204" pitchFamily="18" charset="0"/>
                          </a:rPr>
                          <m:t>2</m:t>
                        </m:r>
                      </m:sup>
                    </m:sSubSup>
                  </m:oMath>
                </a14:m>
                <a:r>
                  <a:rPr lang="en-US" sz="2500" dirty="0"/>
                  <a:t>.</a:t>
                </a:r>
              </a:p>
              <a:p>
                <a:pPr marL="342900" indent="-342900">
                  <a:buFont typeface="Arial" panose="020B0604020202020204" pitchFamily="34" charset="0"/>
                  <a:buChar char="•"/>
                </a:pPr>
                <a:r>
                  <a:rPr lang="en-US" sz="2500" dirty="0"/>
                  <a:t>The predictor </a:t>
                </a:r>
                <a14:m>
                  <m:oMath xmlns:m="http://schemas.openxmlformats.org/officeDocument/2006/math">
                    <m:r>
                      <a:rPr lang="en-US" sz="2500" b="1" i="1" smtClean="0">
                        <a:latin typeface="Cambria Math" panose="02040503050406030204" pitchFamily="18" charset="0"/>
                      </a:rPr>
                      <m:t>𝒛</m:t>
                    </m:r>
                    <m:r>
                      <a:rPr lang="en-US" sz="2500" b="0" i="1" smtClean="0">
                        <a:latin typeface="Cambria Math" panose="02040503050406030204" pitchFamily="18" charset="0"/>
                      </a:rPr>
                      <m:t>=</m:t>
                    </m:r>
                    <m:sSup>
                      <m:sSupPr>
                        <m:ctrlPr>
                          <a:rPr lang="en-US" sz="2500" b="0" i="1" smtClean="0">
                            <a:latin typeface="Cambria Math" panose="02040503050406030204" pitchFamily="18" charset="0"/>
                          </a:rPr>
                        </m:ctrlPr>
                      </m:sSupPr>
                      <m:e>
                        <m:r>
                          <a:rPr lang="en-US" sz="2500" b="0" i="1" smtClean="0">
                            <a:latin typeface="Cambria Math" panose="02040503050406030204" pitchFamily="18" charset="0"/>
                          </a:rPr>
                          <m:t>𝑊</m:t>
                        </m:r>
                      </m:e>
                      <m:sup>
                        <m:r>
                          <a:rPr lang="en-US" sz="2500" b="0" i="1" smtClean="0">
                            <a:latin typeface="Cambria Math" panose="02040503050406030204" pitchFamily="18" charset="0"/>
                          </a:rPr>
                          <m:t>𝑇</m:t>
                        </m:r>
                      </m:sup>
                    </m:sSup>
                    <m:r>
                      <a:rPr lang="en-US" sz="2500" b="1" i="1" smtClean="0">
                        <a:latin typeface="Cambria Math" panose="02040503050406030204" pitchFamily="18" charset="0"/>
                      </a:rPr>
                      <m:t>𝒙</m:t>
                    </m:r>
                    <m:r>
                      <a:rPr lang="en-US" sz="2500" b="0" i="1" smtClean="0">
                        <a:latin typeface="Cambria Math" panose="02040503050406030204" pitchFamily="18" charset="0"/>
                      </a:rPr>
                      <m:t>+</m:t>
                    </m:r>
                    <m:sSup>
                      <m:sSupPr>
                        <m:ctrlPr>
                          <a:rPr lang="en-US" sz="2500" b="0" i="1" smtClean="0">
                            <a:latin typeface="Cambria Math" panose="02040503050406030204" pitchFamily="18" charset="0"/>
                          </a:rPr>
                        </m:ctrlPr>
                      </m:sSupPr>
                      <m:e>
                        <m:r>
                          <a:rPr lang="en-US" sz="2500" b="0" i="1" smtClean="0">
                            <a:latin typeface="Cambria Math" panose="02040503050406030204" pitchFamily="18" charset="0"/>
                          </a:rPr>
                          <m:t>𝐴</m:t>
                        </m:r>
                      </m:e>
                      <m:sup>
                        <m:r>
                          <a:rPr lang="en-US" sz="2500" b="0" i="1" smtClean="0">
                            <a:latin typeface="Cambria Math" panose="02040503050406030204" pitchFamily="18" charset="0"/>
                          </a:rPr>
                          <m:t>𝑇</m:t>
                        </m:r>
                      </m:sup>
                    </m:sSup>
                    <m:r>
                      <a:rPr lang="en-US" sz="2500" b="1" i="1" smtClean="0">
                        <a:latin typeface="Cambria Math" panose="02040503050406030204" pitchFamily="18" charset="0"/>
                      </a:rPr>
                      <m:t>𝝀</m:t>
                    </m:r>
                  </m:oMath>
                </a14:m>
                <a:r>
                  <a:rPr lang="en-US" sz="2500" dirty="0"/>
                  <a:t>.</a:t>
                </a:r>
              </a:p>
              <a:p>
                <a:pPr marL="342900" indent="-342900">
                  <a:buFont typeface="Arial" panose="020B0604020202020204" pitchFamily="34" charset="0"/>
                  <a:buChar char="•"/>
                </a:pPr>
                <a:r>
                  <a:rPr lang="en-US" sz="2500" dirty="0"/>
                  <a:t>Solve for </a:t>
                </a:r>
                <a14:m>
                  <m:oMath xmlns:m="http://schemas.openxmlformats.org/officeDocument/2006/math">
                    <m:r>
                      <a:rPr lang="en-US" sz="2500" b="1" i="1" smtClean="0">
                        <a:latin typeface="Cambria Math" panose="02040503050406030204" pitchFamily="18" charset="0"/>
                      </a:rPr>
                      <m:t>𝝀</m:t>
                    </m:r>
                  </m:oMath>
                </a14:m>
                <a:r>
                  <a:rPr lang="en-US" sz="2500" dirty="0"/>
                  <a:t> using </a:t>
                </a:r>
                <a14:m>
                  <m:oMath xmlns:m="http://schemas.openxmlformats.org/officeDocument/2006/math">
                    <m:r>
                      <a:rPr lang="en-US" sz="2500" b="0" i="1" smtClean="0">
                        <a:latin typeface="Cambria Math" panose="02040503050406030204" pitchFamily="18" charset="0"/>
                      </a:rPr>
                      <m:t>𝐴</m:t>
                    </m:r>
                    <m:r>
                      <a:rPr lang="en-US" sz="2500" b="1" i="1" smtClean="0">
                        <a:latin typeface="Cambria Math" panose="02040503050406030204" pitchFamily="18" charset="0"/>
                      </a:rPr>
                      <m:t>𝒛</m:t>
                    </m:r>
                    <m:r>
                      <a:rPr lang="en-US" sz="2500" b="0" i="1" smtClean="0">
                        <a:latin typeface="Cambria Math" panose="02040503050406030204" pitchFamily="18" charset="0"/>
                      </a:rPr>
                      <m:t>=</m:t>
                    </m:r>
                    <m:r>
                      <a:rPr lang="en-US" sz="2500" b="1" i="1" smtClean="0">
                        <a:latin typeface="Cambria Math" panose="02040503050406030204" pitchFamily="18" charset="0"/>
                      </a:rPr>
                      <m:t>𝒃</m:t>
                    </m:r>
                  </m:oMath>
                </a14:m>
                <a:r>
                  <a:rPr lang="en-US" sz="2500" dirty="0"/>
                  <a:t> and get closed-form solution </a:t>
                </a:r>
                <a14:m>
                  <m:oMath xmlns:m="http://schemas.openxmlformats.org/officeDocument/2006/math">
                    <m:r>
                      <a:rPr lang="en-US" sz="2500" b="1" i="1" smtClean="0">
                        <a:latin typeface="Cambria Math" panose="02040503050406030204" pitchFamily="18" charset="0"/>
                      </a:rPr>
                      <m:t>𝝀</m:t>
                    </m:r>
                    <m:r>
                      <a:rPr lang="en-US" sz="2500" b="0" i="1" smtClean="0">
                        <a:latin typeface="Cambria Math" panose="02040503050406030204" pitchFamily="18" charset="0"/>
                      </a:rPr>
                      <m:t>=</m:t>
                    </m:r>
                    <m:sSup>
                      <m:sSupPr>
                        <m:ctrlPr>
                          <a:rPr lang="en-US" sz="2500" b="0" i="1" smtClean="0">
                            <a:latin typeface="Cambria Math" panose="02040503050406030204" pitchFamily="18" charset="0"/>
                          </a:rPr>
                        </m:ctrlPr>
                      </m:sSupPr>
                      <m:e>
                        <m:d>
                          <m:dPr>
                            <m:ctrlPr>
                              <a:rPr lang="en-US" sz="2500" b="0" i="1" smtClean="0">
                                <a:latin typeface="Cambria Math" panose="02040503050406030204" pitchFamily="18" charset="0"/>
                              </a:rPr>
                            </m:ctrlPr>
                          </m:dPr>
                          <m:e>
                            <m:r>
                              <a:rPr lang="en-US" sz="2500" b="0" i="1" smtClean="0">
                                <a:latin typeface="Cambria Math" panose="02040503050406030204" pitchFamily="18" charset="0"/>
                              </a:rPr>
                              <m:t>𝐴</m:t>
                            </m:r>
                            <m:sSup>
                              <m:sSupPr>
                                <m:ctrlPr>
                                  <a:rPr lang="en-US" sz="2500" b="0" i="1" smtClean="0">
                                    <a:latin typeface="Cambria Math" panose="02040503050406030204" pitchFamily="18" charset="0"/>
                                  </a:rPr>
                                </m:ctrlPr>
                              </m:sSupPr>
                              <m:e>
                                <m:r>
                                  <a:rPr lang="en-US" sz="2500" b="0" i="1" smtClean="0">
                                    <a:latin typeface="Cambria Math" panose="02040503050406030204" pitchFamily="18" charset="0"/>
                                  </a:rPr>
                                  <m:t>𝐴</m:t>
                                </m:r>
                              </m:e>
                              <m:sup>
                                <m:r>
                                  <a:rPr lang="en-US" sz="2500" b="0" i="1" smtClean="0">
                                    <a:latin typeface="Cambria Math" panose="02040503050406030204" pitchFamily="18" charset="0"/>
                                  </a:rPr>
                                  <m:t>𝑇</m:t>
                                </m:r>
                              </m:sup>
                            </m:sSup>
                          </m:e>
                        </m:d>
                      </m:e>
                      <m:sup>
                        <m:r>
                          <a:rPr lang="en-US" sz="2500" b="0" i="1" smtClean="0">
                            <a:latin typeface="Cambria Math" panose="02040503050406030204" pitchFamily="18" charset="0"/>
                          </a:rPr>
                          <m:t>−1</m:t>
                        </m:r>
                      </m:sup>
                    </m:sSup>
                    <m:d>
                      <m:dPr>
                        <m:ctrlPr>
                          <a:rPr lang="en-US" sz="2500" b="0" i="1" smtClean="0">
                            <a:latin typeface="Cambria Math" panose="02040503050406030204" pitchFamily="18" charset="0"/>
                          </a:rPr>
                        </m:ctrlPr>
                      </m:dPr>
                      <m:e>
                        <m:r>
                          <a:rPr lang="en-US" sz="2500" b="1" i="1" smtClean="0">
                            <a:latin typeface="Cambria Math" panose="02040503050406030204" pitchFamily="18" charset="0"/>
                          </a:rPr>
                          <m:t>𝒃</m:t>
                        </m:r>
                        <m:r>
                          <a:rPr lang="en-US" sz="2500" b="0" i="1" smtClean="0">
                            <a:latin typeface="Cambria Math" panose="02040503050406030204" pitchFamily="18" charset="0"/>
                          </a:rPr>
                          <m:t>−</m:t>
                        </m:r>
                        <m:r>
                          <a:rPr lang="en-US" sz="2500" b="0" i="1" smtClean="0">
                            <a:latin typeface="Cambria Math" panose="02040503050406030204" pitchFamily="18" charset="0"/>
                          </a:rPr>
                          <m:t>𝐴</m:t>
                        </m:r>
                        <m:sSup>
                          <m:sSupPr>
                            <m:ctrlPr>
                              <a:rPr lang="en-US" sz="2500" b="0" i="1" smtClean="0">
                                <a:latin typeface="Cambria Math" panose="02040503050406030204" pitchFamily="18" charset="0"/>
                              </a:rPr>
                            </m:ctrlPr>
                          </m:sSupPr>
                          <m:e>
                            <m:r>
                              <a:rPr lang="en-US" sz="2500" b="0" i="1" smtClean="0">
                                <a:latin typeface="Cambria Math" panose="02040503050406030204" pitchFamily="18" charset="0"/>
                              </a:rPr>
                              <m:t>𝑊</m:t>
                            </m:r>
                          </m:e>
                          <m:sup>
                            <m:r>
                              <a:rPr lang="en-US" sz="2500" b="0" i="1" smtClean="0">
                                <a:latin typeface="Cambria Math" panose="02040503050406030204" pitchFamily="18" charset="0"/>
                              </a:rPr>
                              <m:t>𝑇</m:t>
                            </m:r>
                          </m:sup>
                        </m:sSup>
                        <m:r>
                          <a:rPr lang="en-US" sz="2500" b="1" i="1" smtClean="0">
                            <a:latin typeface="Cambria Math" panose="02040503050406030204" pitchFamily="18" charset="0"/>
                          </a:rPr>
                          <m:t>𝒙</m:t>
                        </m:r>
                      </m:e>
                    </m:d>
                  </m:oMath>
                </a14:m>
                <a:r>
                  <a:rPr lang="en-US" sz="2500" dirty="0"/>
                  <a:t>.</a:t>
                </a:r>
              </a:p>
              <a:p>
                <a:endParaRPr lang="en-US" sz="2500" dirty="0"/>
              </a:p>
            </p:txBody>
          </p:sp>
        </mc:Choice>
        <mc:Fallback>
          <p:sp>
            <p:nvSpPr>
              <p:cNvPr id="17" name="Content Placeholder 2">
                <a:extLst>
                  <a:ext uri="{FF2B5EF4-FFF2-40B4-BE49-F238E27FC236}">
                    <a16:creationId xmlns:a16="http://schemas.microsoft.com/office/drawing/2014/main" id="{0B5883C2-4774-4A6E-924A-2D98C034D199}"/>
                  </a:ext>
                </a:extLst>
              </p:cNvPr>
              <p:cNvSpPr txBox="1">
                <a:spLocks noRot="1" noChangeAspect="1" noMove="1" noResize="1" noEditPoints="1" noAdjustHandles="1" noChangeArrowheads="1" noChangeShapeType="1" noTextEdit="1"/>
              </p:cNvSpPr>
              <p:nvPr/>
            </p:nvSpPr>
            <p:spPr>
              <a:xfrm>
                <a:off x="695421" y="1330867"/>
                <a:ext cx="10831169" cy="4207494"/>
              </a:xfrm>
              <a:prstGeom prst="rect">
                <a:avLst/>
              </a:prstGeom>
              <a:blipFill>
                <a:blip r:embed="rId3"/>
                <a:stretch>
                  <a:fillRect l="-788" t="-3039" r="-56"/>
                </a:stretch>
              </a:blipFill>
            </p:spPr>
            <p:txBody>
              <a:bodyPr/>
              <a:lstStyle/>
              <a:p>
                <a:r>
                  <a:rPr lang="en-US">
                    <a:noFill/>
                  </a:rPr>
                  <a:t> </a:t>
                </a:r>
              </a:p>
            </p:txBody>
          </p:sp>
        </mc:Fallback>
      </mc:AlternateContent>
    </p:spTree>
    <p:extLst>
      <p:ext uri="{BB962C8B-B14F-4D97-AF65-F5344CB8AC3E}">
        <p14:creationId xmlns:p14="http://schemas.microsoft.com/office/powerpoint/2010/main" val="35683268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37A89-440F-4371-8955-F991F90DE680}"/>
              </a:ext>
            </a:extLst>
          </p:cNvPr>
          <p:cNvSpPr>
            <a:spLocks noGrp="1"/>
          </p:cNvSpPr>
          <p:nvPr>
            <p:ph type="title"/>
          </p:nvPr>
        </p:nvSpPr>
        <p:spPr>
          <a:xfrm>
            <a:off x="553791" y="377670"/>
            <a:ext cx="10972800" cy="722508"/>
          </a:xfrm>
        </p:spPr>
        <p:txBody>
          <a:bodyPr>
            <a:normAutofit/>
          </a:bodyPr>
          <a:lstStyle/>
          <a:p>
            <a:pPr algn="l"/>
            <a:r>
              <a:rPr lang="en-US" sz="3200" dirty="0"/>
              <a:t>Constrained Autoencoder (CAEs)</a:t>
            </a:r>
          </a:p>
        </p:txBody>
      </p:sp>
      <mc:AlternateContent xmlns:mc="http://schemas.openxmlformats.org/markup-compatibility/2006">
        <mc:Choice xmlns:a14="http://schemas.microsoft.com/office/drawing/2010/main" Requires="a14">
          <p:sp>
            <p:nvSpPr>
              <p:cNvPr id="17" name="Content Placeholder 2">
                <a:extLst>
                  <a:ext uri="{FF2B5EF4-FFF2-40B4-BE49-F238E27FC236}">
                    <a16:creationId xmlns:a16="http://schemas.microsoft.com/office/drawing/2014/main" id="{0B5883C2-4774-4A6E-924A-2D98C034D199}"/>
                  </a:ext>
                </a:extLst>
              </p:cNvPr>
              <p:cNvSpPr txBox="1">
                <a:spLocks/>
              </p:cNvSpPr>
              <p:nvPr/>
            </p:nvSpPr>
            <p:spPr>
              <a:xfrm>
                <a:off x="695421" y="1330867"/>
                <a:ext cx="11237046" cy="4207494"/>
              </a:xfrm>
              <a:prstGeom prst="rect">
                <a:avLst/>
              </a:prstGeom>
              <a:noFill/>
            </p:spPr>
            <p:txBody>
              <a:bodyPr vert="horz" lIns="91440" tIns="45720" rIns="91440" bIns="45720" rtlCol="0" anchor="ctr">
                <a:normAutofit fontScale="97500"/>
              </a:bodyPr>
              <a:lstStyle>
                <a:defPPr>
                  <a:defRPr lang="en-US"/>
                </a:defPPr>
                <a:lvl1pPr indent="0">
                  <a:spcBef>
                    <a:spcPct val="20000"/>
                  </a:spcBef>
                  <a:buFont typeface="Arial"/>
                  <a:buNone/>
                  <a:defRPr sz="2800">
                    <a:latin typeface="Arial" panose="020B0604020202020204" pitchFamily="34" charset="0"/>
                    <a:cs typeface="Arial" panose="020B0604020202020204" pitchFamily="34" charset="0"/>
                  </a:defRPr>
                </a:lvl1pPr>
                <a:lvl2pPr marL="742950" indent="-285750">
                  <a:spcBef>
                    <a:spcPct val="20000"/>
                  </a:spcBef>
                  <a:buFont typeface="Arial"/>
                  <a:buChar char="–"/>
                  <a:defRPr sz="2400"/>
                </a:lvl2pPr>
                <a:lvl3pPr marL="1143000" indent="-228600">
                  <a:spcBef>
                    <a:spcPct val="20000"/>
                  </a:spcBef>
                  <a:buFont typeface="Arial"/>
                  <a:buChar char="•"/>
                  <a:defRPr sz="2000"/>
                </a:lvl3pPr>
                <a:lvl4pPr marL="1600200" indent="-228600">
                  <a:spcBef>
                    <a:spcPct val="20000"/>
                  </a:spcBef>
                  <a:buFont typeface="Arial"/>
                  <a:buChar char="–"/>
                </a:lvl4pPr>
                <a:lvl5pPr marL="2057400" indent="-228600">
                  <a:spcBef>
                    <a:spcPct val="20000"/>
                  </a:spcBef>
                  <a:buFont typeface="Arial"/>
                  <a:buChar cha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US" sz="2500" dirty="0"/>
                  <a:t>The objective function is</a:t>
                </a:r>
              </a:p>
              <a:p>
                <a:pPr marL="457200" indent="-457200">
                  <a:buFont typeface="Arial" panose="020B0604020202020204" pitchFamily="34" charset="0"/>
                  <a:buChar char="•"/>
                </a:pPr>
                <a14:m>
                  <m:oMath xmlns:m="http://schemas.openxmlformats.org/officeDocument/2006/math">
                    <m:sSubSup>
                      <m:sSubSupPr>
                        <m:ctrlPr>
                          <a:rPr lang="en-US" sz="2300" b="0" i="1" smtClean="0">
                            <a:latin typeface="Cambria Math" panose="02040503050406030204" pitchFamily="18" charset="0"/>
                          </a:rPr>
                        </m:ctrlPr>
                      </m:sSubSupPr>
                      <m:e>
                        <m:r>
                          <a:rPr lang="en-US" sz="2300" b="0" i="1" smtClean="0">
                            <a:latin typeface="Cambria Math" panose="02040503050406030204" pitchFamily="18" charset="0"/>
                          </a:rPr>
                          <m:t>𝐸</m:t>
                        </m:r>
                      </m:e>
                      <m:sub>
                        <m:sSub>
                          <m:sSubPr>
                            <m:ctrlPr>
                              <a:rPr lang="en-US" sz="2300" b="0" i="1" smtClean="0">
                                <a:latin typeface="Cambria Math" panose="02040503050406030204" pitchFamily="18" charset="0"/>
                              </a:rPr>
                            </m:ctrlPr>
                          </m:sSubPr>
                          <m:e>
                            <m:r>
                              <a:rPr lang="en-US" sz="2300" b="0" i="1" smtClean="0">
                                <a:latin typeface="Cambria Math" panose="02040503050406030204" pitchFamily="18" charset="0"/>
                              </a:rPr>
                              <m:t>ℓ</m:t>
                            </m:r>
                          </m:e>
                          <m:sub>
                            <m:r>
                              <a:rPr lang="en-US" sz="2300" b="0" i="1" smtClean="0">
                                <a:latin typeface="Cambria Math" panose="02040503050406030204" pitchFamily="18" charset="0"/>
                              </a:rPr>
                              <m:t>2</m:t>
                            </m:r>
                          </m:sub>
                        </m:sSub>
                      </m:sub>
                      <m:sup>
                        <m:d>
                          <m:dPr>
                            <m:ctrlPr>
                              <a:rPr lang="en-US" sz="2300" b="0" i="1" smtClean="0">
                                <a:latin typeface="Cambria Math" panose="02040503050406030204" pitchFamily="18" charset="0"/>
                              </a:rPr>
                            </m:ctrlPr>
                          </m:dPr>
                          <m:e>
                            <m:r>
                              <m:rPr>
                                <m:sty m:val="p"/>
                              </m:rPr>
                              <a:rPr lang="en-US" sz="2300" b="0" i="0" smtClean="0">
                                <a:latin typeface="Cambria Math" panose="02040503050406030204" pitchFamily="18" charset="0"/>
                              </a:rPr>
                              <m:t>total</m:t>
                            </m:r>
                          </m:e>
                        </m:d>
                      </m:sup>
                    </m:sSubSup>
                    <m:d>
                      <m:dPr>
                        <m:ctrlPr>
                          <a:rPr lang="en-US" sz="2300" b="0" i="1" smtClean="0">
                            <a:latin typeface="Cambria Math" panose="02040503050406030204" pitchFamily="18" charset="0"/>
                          </a:rPr>
                        </m:ctrlPr>
                      </m:dPr>
                      <m:e>
                        <m:r>
                          <a:rPr lang="en-US" sz="2300" b="0" i="1" smtClean="0">
                            <a:latin typeface="Cambria Math" panose="02040503050406030204" pitchFamily="18" charset="0"/>
                          </a:rPr>
                          <m:t>𝑊</m:t>
                        </m:r>
                        <m:r>
                          <a:rPr lang="en-US" sz="2300" b="0" i="1" smtClean="0">
                            <a:latin typeface="Cambria Math" panose="02040503050406030204" pitchFamily="18" charset="0"/>
                          </a:rPr>
                          <m:t>,</m:t>
                        </m:r>
                        <m:d>
                          <m:dPr>
                            <m:begChr m:val="{"/>
                            <m:endChr m:val="}"/>
                            <m:ctrlPr>
                              <a:rPr lang="en-US" sz="2300" b="0" i="1" smtClean="0">
                                <a:latin typeface="Cambria Math" panose="02040503050406030204" pitchFamily="18" charset="0"/>
                              </a:rPr>
                            </m:ctrlPr>
                          </m:dPr>
                          <m:e>
                            <m:sSub>
                              <m:sSubPr>
                                <m:ctrlPr>
                                  <a:rPr lang="en-US" sz="2300" b="0" i="1" smtClean="0">
                                    <a:latin typeface="Cambria Math" panose="02040503050406030204" pitchFamily="18" charset="0"/>
                                  </a:rPr>
                                </m:ctrlPr>
                              </m:sSubPr>
                              <m:e>
                                <m:r>
                                  <a:rPr lang="en-US" sz="2300" b="1" i="1" smtClean="0">
                                    <a:latin typeface="Cambria Math" panose="02040503050406030204" pitchFamily="18" charset="0"/>
                                  </a:rPr>
                                  <m:t>𝝀</m:t>
                                </m:r>
                              </m:e>
                              <m:sub>
                                <m:r>
                                  <a:rPr lang="en-US" sz="2300" b="0" i="1" smtClean="0">
                                    <a:latin typeface="Cambria Math" panose="02040503050406030204" pitchFamily="18" charset="0"/>
                                  </a:rPr>
                                  <m:t>𝑖</m:t>
                                </m:r>
                              </m:sub>
                            </m:sSub>
                          </m:e>
                        </m:d>
                      </m:e>
                    </m:d>
                    <m:r>
                      <a:rPr lang="en-US" sz="2300" b="0" i="1" smtClean="0">
                        <a:latin typeface="Cambria Math" panose="02040503050406030204" pitchFamily="18" charset="0"/>
                      </a:rPr>
                      <m:t>=</m:t>
                    </m:r>
                    <m:nary>
                      <m:naryPr>
                        <m:chr m:val="∑"/>
                        <m:ctrlPr>
                          <a:rPr lang="en-US" sz="2300" b="0" i="1" smtClean="0">
                            <a:latin typeface="Cambria Math" panose="02040503050406030204" pitchFamily="18" charset="0"/>
                          </a:rPr>
                        </m:ctrlPr>
                      </m:naryPr>
                      <m:sub>
                        <m:r>
                          <m:rPr>
                            <m:brk m:alnAt="23"/>
                          </m:rPr>
                          <a:rPr lang="en-US" sz="2300" b="0" i="1" smtClean="0">
                            <a:latin typeface="Cambria Math" panose="02040503050406030204" pitchFamily="18" charset="0"/>
                          </a:rPr>
                          <m:t>𝑖</m:t>
                        </m:r>
                        <m:r>
                          <a:rPr lang="en-US" sz="2300" b="0" i="1" smtClean="0">
                            <a:latin typeface="Cambria Math" panose="02040503050406030204" pitchFamily="18" charset="0"/>
                          </a:rPr>
                          <m:t>=1</m:t>
                        </m:r>
                      </m:sub>
                      <m:sup>
                        <m:r>
                          <a:rPr lang="en-US" sz="2300" b="0" i="1" smtClean="0">
                            <a:latin typeface="Cambria Math" panose="02040503050406030204" pitchFamily="18" charset="0"/>
                          </a:rPr>
                          <m:t>𝑁</m:t>
                        </m:r>
                      </m:sup>
                      <m:e>
                        <m:d>
                          <m:dPr>
                            <m:begChr m:val="["/>
                            <m:endChr m:val="]"/>
                            <m:ctrlPr>
                              <a:rPr lang="en-US" sz="2300" b="0" i="1" smtClean="0">
                                <a:latin typeface="Cambria Math" panose="02040503050406030204" pitchFamily="18" charset="0"/>
                              </a:rPr>
                            </m:ctrlPr>
                          </m:dPr>
                          <m:e>
                            <m:sSubSup>
                              <m:sSubSupPr>
                                <m:ctrlPr>
                                  <a:rPr lang="en-US" sz="2300" b="0" i="1" smtClean="0">
                                    <a:latin typeface="Cambria Math" panose="02040503050406030204" pitchFamily="18" charset="0"/>
                                  </a:rPr>
                                </m:ctrlPr>
                              </m:sSubSupPr>
                              <m:e>
                                <m:r>
                                  <a:rPr lang="en-US" sz="2300" b="1" i="1" smtClean="0">
                                    <a:latin typeface="Cambria Math" panose="02040503050406030204" pitchFamily="18" charset="0"/>
                                  </a:rPr>
                                  <m:t>𝒚</m:t>
                                </m:r>
                              </m:e>
                              <m:sub>
                                <m:r>
                                  <a:rPr lang="en-US" sz="2300" b="0" i="1" smtClean="0">
                                    <a:latin typeface="Cambria Math" panose="02040503050406030204" pitchFamily="18" charset="0"/>
                                  </a:rPr>
                                  <m:t>𝑖</m:t>
                                </m:r>
                              </m:sub>
                              <m:sup>
                                <m:r>
                                  <a:rPr lang="en-US" sz="2300" b="0" i="1" smtClean="0">
                                    <a:latin typeface="Cambria Math" panose="02040503050406030204" pitchFamily="18" charset="0"/>
                                  </a:rPr>
                                  <m:t>𝑇</m:t>
                                </m:r>
                              </m:sup>
                            </m:sSubSup>
                            <m:d>
                              <m:dPr>
                                <m:ctrlPr>
                                  <a:rPr lang="en-US" sz="2300" b="0" i="1" smtClean="0">
                                    <a:latin typeface="Cambria Math" panose="02040503050406030204" pitchFamily="18" charset="0"/>
                                  </a:rPr>
                                </m:ctrlPr>
                              </m:dPr>
                              <m:e>
                                <m:sSup>
                                  <m:sSupPr>
                                    <m:ctrlPr>
                                      <a:rPr lang="en-US" sz="2300" b="0" i="1" smtClean="0">
                                        <a:latin typeface="Cambria Math" panose="02040503050406030204" pitchFamily="18" charset="0"/>
                                      </a:rPr>
                                    </m:ctrlPr>
                                  </m:sSupPr>
                                  <m:e>
                                    <m:r>
                                      <a:rPr lang="en-US" sz="2300" b="0" i="1" smtClean="0">
                                        <a:latin typeface="Cambria Math" panose="02040503050406030204" pitchFamily="18" charset="0"/>
                                      </a:rPr>
                                      <m:t>𝑊</m:t>
                                    </m:r>
                                  </m:e>
                                  <m:sup>
                                    <m:r>
                                      <a:rPr lang="en-US" sz="2300" b="0" i="1" smtClean="0">
                                        <a:latin typeface="Cambria Math" panose="02040503050406030204" pitchFamily="18" charset="0"/>
                                      </a:rPr>
                                      <m:t>𝑇</m:t>
                                    </m:r>
                                  </m:sup>
                                </m:sSup>
                                <m:sSub>
                                  <m:sSubPr>
                                    <m:ctrlPr>
                                      <a:rPr lang="en-US" sz="2300" b="0" i="1" smtClean="0">
                                        <a:latin typeface="Cambria Math" panose="02040503050406030204" pitchFamily="18" charset="0"/>
                                      </a:rPr>
                                    </m:ctrlPr>
                                  </m:sSubPr>
                                  <m:e>
                                    <m:r>
                                      <a:rPr lang="en-US" sz="2300" b="1" i="1" smtClean="0">
                                        <a:latin typeface="Cambria Math" panose="02040503050406030204" pitchFamily="18" charset="0"/>
                                      </a:rPr>
                                      <m:t>𝒙</m:t>
                                    </m:r>
                                  </m:e>
                                  <m:sub>
                                    <m:r>
                                      <a:rPr lang="en-US" sz="2300" b="0" i="1" smtClean="0">
                                        <a:latin typeface="Cambria Math" panose="02040503050406030204" pitchFamily="18" charset="0"/>
                                      </a:rPr>
                                      <m:t>𝑖</m:t>
                                    </m:r>
                                  </m:sub>
                                </m:sSub>
                                <m:r>
                                  <a:rPr lang="en-US" sz="2300" b="0" i="1" smtClean="0">
                                    <a:latin typeface="Cambria Math" panose="02040503050406030204" pitchFamily="18" charset="0"/>
                                  </a:rPr>
                                  <m:t>+</m:t>
                                </m:r>
                                <m:sSubSup>
                                  <m:sSubSupPr>
                                    <m:ctrlPr>
                                      <a:rPr lang="en-US" sz="2300" b="0" i="1" smtClean="0">
                                        <a:latin typeface="Cambria Math" panose="02040503050406030204" pitchFamily="18" charset="0"/>
                                      </a:rPr>
                                    </m:ctrlPr>
                                  </m:sSubSupPr>
                                  <m:e>
                                    <m:r>
                                      <a:rPr lang="en-US" sz="2300" b="0" i="1" smtClean="0">
                                        <a:latin typeface="Cambria Math" panose="02040503050406030204" pitchFamily="18" charset="0"/>
                                      </a:rPr>
                                      <m:t>𝐴</m:t>
                                    </m:r>
                                  </m:e>
                                  <m:sub>
                                    <m:r>
                                      <a:rPr lang="en-US" sz="2300" b="0" i="1" smtClean="0">
                                        <a:latin typeface="Cambria Math" panose="02040503050406030204" pitchFamily="18" charset="0"/>
                                      </a:rPr>
                                      <m:t>𝑖</m:t>
                                    </m:r>
                                  </m:sub>
                                  <m:sup>
                                    <m:r>
                                      <a:rPr lang="en-US" sz="2300" b="0" i="1" smtClean="0">
                                        <a:latin typeface="Cambria Math" panose="02040503050406030204" pitchFamily="18" charset="0"/>
                                      </a:rPr>
                                      <m:t>𝑇</m:t>
                                    </m:r>
                                  </m:sup>
                                </m:sSubSup>
                                <m:sSub>
                                  <m:sSubPr>
                                    <m:ctrlPr>
                                      <a:rPr lang="en-US" sz="2300" b="0" i="1" smtClean="0">
                                        <a:latin typeface="Cambria Math" panose="02040503050406030204" pitchFamily="18" charset="0"/>
                                      </a:rPr>
                                    </m:ctrlPr>
                                  </m:sSubPr>
                                  <m:e>
                                    <m:r>
                                      <a:rPr lang="en-US" sz="2300" b="1" i="1" smtClean="0">
                                        <a:latin typeface="Cambria Math" panose="02040503050406030204" pitchFamily="18" charset="0"/>
                                      </a:rPr>
                                      <m:t>𝝀</m:t>
                                    </m:r>
                                  </m:e>
                                  <m:sub>
                                    <m:r>
                                      <a:rPr lang="en-US" sz="2300" b="0" i="1" smtClean="0">
                                        <a:latin typeface="Cambria Math" panose="02040503050406030204" pitchFamily="18" charset="0"/>
                                      </a:rPr>
                                      <m:t>𝑖</m:t>
                                    </m:r>
                                  </m:sub>
                                </m:sSub>
                              </m:e>
                            </m:d>
                            <m:r>
                              <a:rPr lang="en-US" sz="2300" b="0" i="1" smtClean="0">
                                <a:latin typeface="Cambria Math" panose="02040503050406030204" pitchFamily="18" charset="0"/>
                              </a:rPr>
                              <m:t>+</m:t>
                            </m:r>
                            <m:f>
                              <m:fPr>
                                <m:ctrlPr>
                                  <a:rPr lang="en-US" sz="2300" b="0" i="1" smtClean="0">
                                    <a:latin typeface="Cambria Math" panose="02040503050406030204" pitchFamily="18" charset="0"/>
                                  </a:rPr>
                                </m:ctrlPr>
                              </m:fPr>
                              <m:num>
                                <m:r>
                                  <a:rPr lang="en-US" sz="2300" b="0" i="1" smtClean="0">
                                    <a:latin typeface="Cambria Math" panose="02040503050406030204" pitchFamily="18" charset="0"/>
                                  </a:rPr>
                                  <m:t>1</m:t>
                                </m:r>
                              </m:num>
                              <m:den>
                                <m:r>
                                  <a:rPr lang="en-US" sz="2300" b="0" i="1" smtClean="0">
                                    <a:latin typeface="Cambria Math" panose="02040503050406030204" pitchFamily="18" charset="0"/>
                                  </a:rPr>
                                  <m:t>2</m:t>
                                </m:r>
                              </m:den>
                            </m:f>
                            <m:sSubSup>
                              <m:sSubSupPr>
                                <m:ctrlPr>
                                  <a:rPr lang="en-US" sz="2400" i="1">
                                    <a:latin typeface="Cambria Math" panose="02040503050406030204" pitchFamily="18" charset="0"/>
                                  </a:rPr>
                                </m:ctrlPr>
                              </m:sSubSupPr>
                              <m:e>
                                <m:d>
                                  <m:dPr>
                                    <m:begChr m:val="‖"/>
                                    <m:endChr m:val="‖"/>
                                    <m:ctrlPr>
                                      <a:rPr lang="en-US" sz="2400" i="1">
                                        <a:latin typeface="Cambria Math" panose="02040503050406030204" pitchFamily="18" charset="0"/>
                                      </a:rPr>
                                    </m:ctrlPr>
                                  </m:dPr>
                                  <m:e>
                                    <m:sSup>
                                      <m:sSupPr>
                                        <m:ctrlPr>
                                          <a:rPr lang="en-US" sz="2400" i="1">
                                            <a:latin typeface="Cambria Math" panose="02040503050406030204" pitchFamily="18" charset="0"/>
                                          </a:rPr>
                                        </m:ctrlPr>
                                      </m:sSupPr>
                                      <m:e>
                                        <m:r>
                                          <a:rPr lang="en-US" sz="2400" i="1">
                                            <a:latin typeface="Cambria Math" panose="02040503050406030204" pitchFamily="18" charset="0"/>
                                          </a:rPr>
                                          <m:t>𝑊</m:t>
                                        </m:r>
                                      </m:e>
                                      <m:sup>
                                        <m:r>
                                          <a:rPr lang="en-US" sz="2400" i="1">
                                            <a:latin typeface="Cambria Math" panose="02040503050406030204" pitchFamily="18" charset="0"/>
                                          </a:rPr>
                                          <m:t>𝑇</m:t>
                                        </m:r>
                                      </m:sup>
                                    </m:sSup>
                                    <m:sSub>
                                      <m:sSubPr>
                                        <m:ctrlPr>
                                          <a:rPr lang="en-US" sz="2400" b="0" i="1" smtClean="0">
                                            <a:latin typeface="Cambria Math" panose="02040503050406030204" pitchFamily="18" charset="0"/>
                                          </a:rPr>
                                        </m:ctrlPr>
                                      </m:sSubPr>
                                      <m:e>
                                        <m:r>
                                          <a:rPr lang="en-US" sz="2400" b="1" i="1">
                                            <a:latin typeface="Cambria Math" panose="02040503050406030204" pitchFamily="18" charset="0"/>
                                          </a:rPr>
                                          <m:t>𝒙</m:t>
                                        </m:r>
                                      </m:e>
                                      <m:sub>
                                        <m:r>
                                          <a:rPr lang="en-US" sz="2400" b="0" i="1" smtClean="0">
                                            <a:latin typeface="Cambria Math" panose="02040503050406030204" pitchFamily="18" charset="0"/>
                                          </a:rPr>
                                          <m:t>𝑖</m:t>
                                        </m:r>
                                      </m:sub>
                                    </m:sSub>
                                    <m:r>
                                      <a:rPr lang="en-US" sz="2400" i="1">
                                        <a:latin typeface="Cambria Math" panose="02040503050406030204" pitchFamily="18" charset="0"/>
                                      </a:rPr>
                                      <m:t>+</m:t>
                                    </m:r>
                                    <m:sSubSup>
                                      <m:sSubSupPr>
                                        <m:ctrlPr>
                                          <a:rPr lang="en-US" sz="2400" b="0" i="1" smtClean="0">
                                            <a:latin typeface="Cambria Math" panose="02040503050406030204" pitchFamily="18" charset="0"/>
                                          </a:rPr>
                                        </m:ctrlPr>
                                      </m:sSubSupPr>
                                      <m:e>
                                        <m:r>
                                          <a:rPr lang="en-US" sz="2400" i="1">
                                            <a:latin typeface="Cambria Math" panose="02040503050406030204" pitchFamily="18" charset="0"/>
                                          </a:rPr>
                                          <m:t>𝐴</m:t>
                                        </m:r>
                                      </m:e>
                                      <m:sub>
                                        <m:r>
                                          <a:rPr lang="en-US" sz="2400" b="0" i="1" smtClean="0">
                                            <a:latin typeface="Cambria Math" panose="02040503050406030204" pitchFamily="18" charset="0"/>
                                          </a:rPr>
                                          <m:t>𝑖</m:t>
                                        </m:r>
                                      </m:sub>
                                      <m:sup>
                                        <m:r>
                                          <a:rPr lang="en-US" sz="2400" i="1">
                                            <a:latin typeface="Cambria Math" panose="02040503050406030204" pitchFamily="18" charset="0"/>
                                          </a:rPr>
                                          <m:t>𝑇</m:t>
                                        </m:r>
                                      </m:sup>
                                    </m:sSubSup>
                                    <m:sSub>
                                      <m:sSubPr>
                                        <m:ctrlPr>
                                          <a:rPr lang="en-US" sz="2400" b="0" i="1" smtClean="0">
                                            <a:latin typeface="Cambria Math" panose="02040503050406030204" pitchFamily="18" charset="0"/>
                                          </a:rPr>
                                        </m:ctrlPr>
                                      </m:sSubPr>
                                      <m:e>
                                        <m:r>
                                          <a:rPr lang="en-US" sz="2400" b="1" i="1">
                                            <a:latin typeface="Cambria Math" panose="02040503050406030204" pitchFamily="18" charset="0"/>
                                          </a:rPr>
                                          <m:t>𝝀</m:t>
                                        </m:r>
                                      </m:e>
                                      <m:sub>
                                        <m:r>
                                          <a:rPr lang="en-US" sz="2400" b="0" i="1" smtClean="0">
                                            <a:latin typeface="Cambria Math" panose="02040503050406030204" pitchFamily="18" charset="0"/>
                                          </a:rPr>
                                          <m:t>𝑖</m:t>
                                        </m:r>
                                      </m:sub>
                                    </m:sSub>
                                  </m:e>
                                </m:d>
                              </m:e>
                              <m:sub>
                                <m:r>
                                  <a:rPr lang="en-US" sz="2400" i="1">
                                    <a:latin typeface="Cambria Math" panose="02040503050406030204" pitchFamily="18" charset="0"/>
                                  </a:rPr>
                                  <m:t>2</m:t>
                                </m:r>
                              </m:sub>
                              <m:sup>
                                <m:r>
                                  <a:rPr lang="en-US" sz="2400" i="1">
                                    <a:latin typeface="Cambria Math" panose="02040503050406030204" pitchFamily="18" charset="0"/>
                                  </a:rPr>
                                  <m:t>2</m:t>
                                </m:r>
                              </m:sup>
                            </m:sSubSup>
                          </m:e>
                        </m:d>
                      </m:e>
                    </m:nary>
                  </m:oMath>
                </a14:m>
                <a:r>
                  <a:rPr lang="en-US" sz="2300" dirty="0"/>
                  <a:t>.</a:t>
                </a:r>
              </a:p>
              <a:p>
                <a:pPr marL="457200" indent="-457200">
                  <a:buFont typeface="Arial" panose="020B0604020202020204" pitchFamily="34" charset="0"/>
                  <a:buChar char="•"/>
                </a:pPr>
                <a:r>
                  <a:rPr lang="en-US" sz="2300" dirty="0"/>
                  <a:t>The network weight </a:t>
                </a:r>
                <a14:m>
                  <m:oMath xmlns:m="http://schemas.openxmlformats.org/officeDocument/2006/math">
                    <m:r>
                      <a:rPr lang="en-US" sz="2300" b="0" i="1" smtClean="0">
                        <a:latin typeface="Cambria Math" panose="02040503050406030204" pitchFamily="18" charset="0"/>
                      </a:rPr>
                      <m:t>𝑊</m:t>
                    </m:r>
                  </m:oMath>
                </a14:m>
                <a:r>
                  <a:rPr lang="en-US" sz="2300" dirty="0"/>
                  <a:t> is global whereas Lagrange parameter </a:t>
                </a:r>
                <a14:m>
                  <m:oMath xmlns:m="http://schemas.openxmlformats.org/officeDocument/2006/math">
                    <m:sSub>
                      <m:sSubPr>
                        <m:ctrlPr>
                          <a:rPr lang="en-US" sz="2300" b="0" i="1" smtClean="0">
                            <a:latin typeface="Cambria Math" panose="02040503050406030204" pitchFamily="18" charset="0"/>
                          </a:rPr>
                        </m:ctrlPr>
                      </m:sSubPr>
                      <m:e>
                        <m:r>
                          <a:rPr lang="en-US" sz="2300" b="1" i="1" smtClean="0">
                            <a:latin typeface="Cambria Math" panose="02040503050406030204" pitchFamily="18" charset="0"/>
                          </a:rPr>
                          <m:t>𝝀</m:t>
                        </m:r>
                      </m:e>
                      <m:sub>
                        <m:r>
                          <a:rPr lang="en-US" sz="2300" b="0" i="1" smtClean="0">
                            <a:latin typeface="Cambria Math" panose="02040503050406030204" pitchFamily="18" charset="0"/>
                          </a:rPr>
                          <m:t>𝑖</m:t>
                        </m:r>
                      </m:sub>
                    </m:sSub>
                  </m:oMath>
                </a14:m>
                <a:r>
                  <a:rPr lang="en-US" sz="2300" dirty="0"/>
                  <a:t> is instance-specific.</a:t>
                </a:r>
              </a:p>
              <a:p>
                <a:endParaRPr lang="en-US" sz="1000" dirty="0"/>
              </a:p>
              <a:p>
                <a:r>
                  <a:rPr lang="en-US" sz="2500" dirty="0"/>
                  <a:t>Architecture</a:t>
                </a:r>
              </a:p>
              <a:p>
                <a:endParaRPr lang="en-US" sz="2500" dirty="0"/>
              </a:p>
              <a:p>
                <a:endParaRPr lang="en-US" sz="2500" dirty="0"/>
              </a:p>
              <a:p>
                <a:endParaRPr lang="en-US" sz="2500" dirty="0"/>
              </a:p>
              <a:p>
                <a:endParaRPr lang="en-US" sz="2500" dirty="0"/>
              </a:p>
              <a:p>
                <a:endParaRPr lang="en-US" sz="2500" dirty="0"/>
              </a:p>
              <a:p>
                <a:endParaRPr lang="en-US" sz="2500" dirty="0"/>
              </a:p>
            </p:txBody>
          </p:sp>
        </mc:Choice>
        <mc:Fallback>
          <p:sp>
            <p:nvSpPr>
              <p:cNvPr id="17" name="Content Placeholder 2">
                <a:extLst>
                  <a:ext uri="{FF2B5EF4-FFF2-40B4-BE49-F238E27FC236}">
                    <a16:creationId xmlns:a16="http://schemas.microsoft.com/office/drawing/2014/main" id="{0B5883C2-4774-4A6E-924A-2D98C034D199}"/>
                  </a:ext>
                </a:extLst>
              </p:cNvPr>
              <p:cNvSpPr txBox="1">
                <a:spLocks noRot="1" noChangeAspect="1" noMove="1" noResize="1" noEditPoints="1" noAdjustHandles="1" noChangeArrowheads="1" noChangeShapeType="1" noTextEdit="1"/>
              </p:cNvSpPr>
              <p:nvPr/>
            </p:nvSpPr>
            <p:spPr>
              <a:xfrm>
                <a:off x="695421" y="1330867"/>
                <a:ext cx="11237046" cy="4207494"/>
              </a:xfrm>
              <a:prstGeom prst="rect">
                <a:avLst/>
              </a:prstGeom>
              <a:blipFill>
                <a:blip r:embed="rId3"/>
                <a:stretch>
                  <a:fillRect l="-814" t="-7236"/>
                </a:stretch>
              </a:blipFill>
            </p:spPr>
            <p:txBody>
              <a:bodyPr/>
              <a:lstStyle/>
              <a:p>
                <a:r>
                  <a:rPr lang="en-US">
                    <a:noFill/>
                  </a:rPr>
                  <a:t> </a:t>
                </a:r>
              </a:p>
            </p:txBody>
          </p:sp>
        </mc:Fallback>
      </mc:AlternateContent>
      <p:pic>
        <p:nvPicPr>
          <p:cNvPr id="31" name="그림 30">
            <a:extLst>
              <a:ext uri="{FF2B5EF4-FFF2-40B4-BE49-F238E27FC236}">
                <a16:creationId xmlns:a16="http://schemas.microsoft.com/office/drawing/2014/main" id="{D4605EFB-EA62-BA23-FE7B-004B40C04AB6}"/>
              </a:ext>
            </a:extLst>
          </p:cNvPr>
          <p:cNvPicPr>
            <a:picLocks noChangeAspect="1"/>
          </p:cNvPicPr>
          <p:nvPr/>
        </p:nvPicPr>
        <p:blipFill>
          <a:blip r:embed="rId4"/>
          <a:stretch>
            <a:fillRect/>
          </a:stretch>
        </p:blipFill>
        <p:spPr>
          <a:xfrm>
            <a:off x="695421" y="3302630"/>
            <a:ext cx="10972800" cy="2295611"/>
          </a:xfrm>
          <a:prstGeom prst="rect">
            <a:avLst/>
          </a:prstGeom>
        </p:spPr>
      </p:pic>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8F1382E7-0C10-0DCA-F5CE-43F1AB1D5BD6}"/>
                  </a:ext>
                </a:extLst>
              </p:cNvPr>
              <p:cNvSpPr txBox="1"/>
              <p:nvPr/>
            </p:nvSpPr>
            <p:spPr>
              <a:xfrm>
                <a:off x="2906162" y="5776111"/>
                <a:ext cx="4517680" cy="369332"/>
              </a:xfrm>
              <a:prstGeom prst="rect">
                <a:avLst/>
              </a:prstGeom>
              <a:noFill/>
            </p:spPr>
            <p:txBody>
              <a:bodyPr wrap="square" rtlCol="0">
                <a:spAutoFit/>
              </a:bodyPr>
              <a:lstStyle/>
              <a:p>
                <a14:m>
                  <m:oMath xmlns:m="http://schemas.openxmlformats.org/officeDocument/2006/math">
                    <m:r>
                      <m:rPr>
                        <m:sty m:val="p"/>
                      </m:rPr>
                      <a:rPr lang="en-US" b="0" i="0" smtClean="0">
                        <a:latin typeface="Cambria Math" panose="02040503050406030204" pitchFamily="18" charset="0"/>
                      </a:rPr>
                      <m:t>Q</m:t>
                    </m:r>
                  </m:oMath>
                </a14:m>
                <a:r>
                  <a:rPr lang="en-US" dirty="0"/>
                  <a:t> is quantization and </a:t>
                </a:r>
                <a14:m>
                  <m:oMath xmlns:m="http://schemas.openxmlformats.org/officeDocument/2006/math">
                    <m:r>
                      <m:rPr>
                        <m:sty m:val="p"/>
                      </m:rPr>
                      <a:rPr lang="en-US" b="0" i="0" smtClean="0">
                        <a:latin typeface="Cambria Math" panose="02040503050406030204" pitchFamily="18" charset="0"/>
                      </a:rPr>
                      <m:t>EC</m:t>
                    </m:r>
                  </m:oMath>
                </a14:m>
                <a:r>
                  <a:rPr lang="en-US" dirty="0"/>
                  <a:t> is entropy coding</a:t>
                </a:r>
              </a:p>
            </p:txBody>
          </p:sp>
        </mc:Choice>
        <mc:Fallback xmlns="">
          <p:sp>
            <p:nvSpPr>
              <p:cNvPr id="32" name="TextBox 31">
                <a:extLst>
                  <a:ext uri="{FF2B5EF4-FFF2-40B4-BE49-F238E27FC236}">
                    <a16:creationId xmlns:a16="http://schemas.microsoft.com/office/drawing/2014/main" id="{8F1382E7-0C10-0DCA-F5CE-43F1AB1D5BD6}"/>
                  </a:ext>
                </a:extLst>
              </p:cNvPr>
              <p:cNvSpPr txBox="1">
                <a:spLocks noRot="1" noChangeAspect="1" noMove="1" noResize="1" noEditPoints="1" noAdjustHandles="1" noChangeArrowheads="1" noChangeShapeType="1" noTextEdit="1"/>
              </p:cNvSpPr>
              <p:nvPr/>
            </p:nvSpPr>
            <p:spPr>
              <a:xfrm>
                <a:off x="2906162" y="5776111"/>
                <a:ext cx="4517680" cy="369332"/>
              </a:xfrm>
              <a:prstGeom prst="rect">
                <a:avLst/>
              </a:prstGeom>
              <a:blipFill>
                <a:blip r:embed="rId5"/>
                <a:stretch>
                  <a:fillRect l="-270" t="-10000" b="-26667"/>
                </a:stretch>
              </a:blipFill>
            </p:spPr>
            <p:txBody>
              <a:bodyPr/>
              <a:lstStyle/>
              <a:p>
                <a:r>
                  <a:rPr lang="en-US">
                    <a:noFill/>
                  </a:rPr>
                  <a:t> </a:t>
                </a:r>
              </a:p>
            </p:txBody>
          </p:sp>
        </mc:Fallback>
      </mc:AlternateContent>
    </p:spTree>
    <p:extLst>
      <p:ext uri="{BB962C8B-B14F-4D97-AF65-F5344CB8AC3E}">
        <p14:creationId xmlns:p14="http://schemas.microsoft.com/office/powerpoint/2010/main" val="17405364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37A89-440F-4371-8955-F991F90DE680}"/>
              </a:ext>
            </a:extLst>
          </p:cNvPr>
          <p:cNvSpPr>
            <a:spLocks noGrp="1"/>
          </p:cNvSpPr>
          <p:nvPr>
            <p:ph type="title"/>
          </p:nvPr>
        </p:nvSpPr>
        <p:spPr>
          <a:xfrm>
            <a:off x="553791" y="377670"/>
            <a:ext cx="10972800" cy="722508"/>
          </a:xfrm>
        </p:spPr>
        <p:txBody>
          <a:bodyPr>
            <a:normAutofit/>
          </a:bodyPr>
          <a:lstStyle/>
          <a:p>
            <a:pPr algn="l"/>
            <a:r>
              <a:rPr lang="en-US" sz="3200" dirty="0"/>
              <a:t>XGC Simulation</a:t>
            </a:r>
          </a:p>
        </p:txBody>
      </p:sp>
      <p:sp>
        <p:nvSpPr>
          <p:cNvPr id="17" name="Content Placeholder 2">
            <a:extLst>
              <a:ext uri="{FF2B5EF4-FFF2-40B4-BE49-F238E27FC236}">
                <a16:creationId xmlns:a16="http://schemas.microsoft.com/office/drawing/2014/main" id="{0B5883C2-4774-4A6E-924A-2D98C034D199}"/>
              </a:ext>
            </a:extLst>
          </p:cNvPr>
          <p:cNvSpPr txBox="1">
            <a:spLocks/>
          </p:cNvSpPr>
          <p:nvPr/>
        </p:nvSpPr>
        <p:spPr>
          <a:xfrm>
            <a:off x="695421" y="1330867"/>
            <a:ext cx="10831169" cy="4207494"/>
          </a:xfrm>
          <a:prstGeom prst="rect">
            <a:avLst/>
          </a:prstGeom>
          <a:noFill/>
        </p:spPr>
        <p:txBody>
          <a:bodyPr vert="horz" lIns="91440" tIns="45720" rIns="91440" bIns="45720" rtlCol="0" anchor="ctr">
            <a:normAutofit fontScale="97500"/>
          </a:bodyPr>
          <a:lstStyle>
            <a:defPPr>
              <a:defRPr lang="en-US"/>
            </a:defPPr>
            <a:lvl1pPr indent="0">
              <a:spcBef>
                <a:spcPct val="20000"/>
              </a:spcBef>
              <a:buFont typeface="Arial"/>
              <a:buNone/>
              <a:defRPr sz="2800">
                <a:latin typeface="Arial" panose="020B0604020202020204" pitchFamily="34" charset="0"/>
                <a:cs typeface="Arial" panose="020B0604020202020204" pitchFamily="34" charset="0"/>
              </a:defRPr>
            </a:lvl1pPr>
            <a:lvl2pPr marL="742950" indent="-285750">
              <a:spcBef>
                <a:spcPct val="20000"/>
              </a:spcBef>
              <a:buFont typeface="Arial"/>
              <a:buChar char="–"/>
              <a:defRPr sz="2400"/>
            </a:lvl2pPr>
            <a:lvl3pPr marL="1143000" indent="-228600">
              <a:spcBef>
                <a:spcPct val="20000"/>
              </a:spcBef>
              <a:buFont typeface="Arial"/>
              <a:buChar char="•"/>
              <a:defRPr sz="2000"/>
            </a:lvl3pPr>
            <a:lvl4pPr marL="1600200" indent="-228600">
              <a:spcBef>
                <a:spcPct val="20000"/>
              </a:spcBef>
              <a:buFont typeface="Arial"/>
              <a:buChar char="–"/>
            </a:lvl4pPr>
            <a:lvl5pPr marL="2057400" indent="-228600">
              <a:spcBef>
                <a:spcPct val="20000"/>
              </a:spcBef>
              <a:buFont typeface="Arial"/>
              <a:buChar cha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marL="457200" indent="-457200">
              <a:buFont typeface="Arial" panose="020B0604020202020204" pitchFamily="34" charset="0"/>
              <a:buChar char="•"/>
            </a:pPr>
            <a:r>
              <a:rPr lang="en-US" altLang="zh-CN" sz="2200" dirty="0">
                <a:latin typeface="Arial" panose="020B0604020202020204" pitchFamily="34" charset="0"/>
                <a:cs typeface="Arial" panose="020B0604020202020204" pitchFamily="34" charset="0"/>
              </a:rPr>
              <a:t>XGC</a:t>
            </a:r>
            <a:r>
              <a:rPr lang="zh-CN" altLang="en-US" sz="2200" dirty="0">
                <a:latin typeface="Arial" panose="020B0604020202020204" pitchFamily="34" charset="0"/>
                <a:cs typeface="Arial" panose="020B0604020202020204" pitchFamily="34" charset="0"/>
              </a:rPr>
              <a:t> </a:t>
            </a:r>
            <a:r>
              <a:rPr lang="en-US" altLang="zh-CN" sz="2200" dirty="0">
                <a:latin typeface="Arial" panose="020B0604020202020204" pitchFamily="34" charset="0"/>
                <a:cs typeface="Arial" panose="020B0604020202020204" pitchFamily="34" charset="0"/>
              </a:rPr>
              <a:t>is</a:t>
            </a:r>
            <a:r>
              <a:rPr lang="zh-CN" altLang="en-US" sz="2200" dirty="0">
                <a:latin typeface="Arial" panose="020B0604020202020204" pitchFamily="34" charset="0"/>
                <a:cs typeface="Arial" panose="020B0604020202020204" pitchFamily="34" charset="0"/>
              </a:rPr>
              <a:t> </a:t>
            </a:r>
            <a:r>
              <a:rPr lang="en-US" altLang="zh-CN" sz="2200" dirty="0">
                <a:latin typeface="Arial" panose="020B0604020202020204" pitchFamily="34" charset="0"/>
                <a:cs typeface="Arial" panose="020B0604020202020204" pitchFamily="34" charset="0"/>
              </a:rPr>
              <a:t>a</a:t>
            </a:r>
            <a:r>
              <a:rPr lang="en-US" sz="2200" dirty="0">
                <a:latin typeface="Arial" panose="020B0604020202020204" pitchFamily="34" charset="0"/>
                <a:cs typeface="Arial" panose="020B0604020202020204" pitchFamily="34" charset="0"/>
              </a:rPr>
              <a:t> full-f gyrokinetic particle-in-cell (PIC) code which specializes in simulating kinetic transport in edge tokamak.</a:t>
            </a:r>
          </a:p>
          <a:p>
            <a:pPr marL="457200" indent="-457200">
              <a:buFont typeface="Arial" panose="020B0604020202020204" pitchFamily="34" charset="0"/>
              <a:buChar char="•"/>
            </a:pPr>
            <a:r>
              <a:rPr lang="en-US" sz="2200" dirty="0">
                <a:latin typeface="Arial" panose="020B0604020202020204" pitchFamily="34" charset="0"/>
                <a:cs typeface="Arial" panose="020B0604020202020204" pitchFamily="34" charset="0"/>
              </a:rPr>
              <a:t>A simulation modeling ITER-scale problems typically contains trillions of particles and can each day produce over 200 PB of timestep data.</a:t>
            </a:r>
          </a:p>
          <a:p>
            <a:pPr marL="457200" indent="-457200">
              <a:buFont typeface="Arial" panose="020B0604020202020204" pitchFamily="34" charset="0"/>
              <a:buChar char="•"/>
            </a:pPr>
            <a:endParaRPr lang="en-US" sz="2200" dirty="0"/>
          </a:p>
          <a:p>
            <a:pPr marL="457200" indent="-457200">
              <a:buFont typeface="Arial" panose="020B0604020202020204" pitchFamily="34" charset="0"/>
              <a:buChar char="•"/>
            </a:pPr>
            <a:endParaRPr lang="en-US" sz="2200" dirty="0"/>
          </a:p>
          <a:p>
            <a:pPr marL="457200" indent="-457200">
              <a:buFont typeface="Arial" panose="020B0604020202020204" pitchFamily="34" charset="0"/>
              <a:buChar char="•"/>
            </a:pPr>
            <a:endParaRPr lang="en-US" sz="2200" dirty="0"/>
          </a:p>
          <a:p>
            <a:pPr marL="457200" indent="-457200">
              <a:buFont typeface="Arial" panose="020B0604020202020204" pitchFamily="34" charset="0"/>
              <a:buChar char="•"/>
            </a:pPr>
            <a:endParaRPr lang="en-US" sz="2200" dirty="0"/>
          </a:p>
          <a:p>
            <a:pPr marL="457200" indent="-457200">
              <a:buFont typeface="Arial" panose="020B0604020202020204" pitchFamily="34" charset="0"/>
              <a:buChar char="•"/>
            </a:pPr>
            <a:endParaRPr lang="en-US" sz="2200" dirty="0"/>
          </a:p>
          <a:p>
            <a:pPr marL="457200" indent="-457200">
              <a:buFont typeface="Arial" panose="020B0604020202020204" pitchFamily="34" charset="0"/>
              <a:buChar char="•"/>
            </a:pPr>
            <a:endParaRPr lang="en-US" sz="2200" dirty="0"/>
          </a:p>
          <a:p>
            <a:pPr marL="457200" indent="-457200">
              <a:buFont typeface="Arial" panose="020B0604020202020204" pitchFamily="34" charset="0"/>
              <a:buChar char="•"/>
            </a:pPr>
            <a:endParaRPr lang="en-US" sz="2200" dirty="0"/>
          </a:p>
        </p:txBody>
      </p:sp>
      <p:pic>
        <p:nvPicPr>
          <p:cNvPr id="4" name="그림 3" descr="도표이(가) 표시된 사진&#10;&#10;자동 생성된 설명">
            <a:extLst>
              <a:ext uri="{FF2B5EF4-FFF2-40B4-BE49-F238E27FC236}">
                <a16:creationId xmlns:a16="http://schemas.microsoft.com/office/drawing/2014/main" id="{906372A9-D4A1-F8C7-BB5D-8D05D71EE744}"/>
              </a:ext>
            </a:extLst>
          </p:cNvPr>
          <p:cNvPicPr>
            <a:picLocks noChangeAspect="1"/>
          </p:cNvPicPr>
          <p:nvPr/>
        </p:nvPicPr>
        <p:blipFill>
          <a:blip r:embed="rId3"/>
          <a:stretch>
            <a:fillRect/>
          </a:stretch>
        </p:blipFill>
        <p:spPr>
          <a:xfrm>
            <a:off x="2957748" y="2985953"/>
            <a:ext cx="5932755" cy="1995196"/>
          </a:xfrm>
          <a:prstGeom prst="rect">
            <a:avLst/>
          </a:prstGeom>
        </p:spPr>
      </p:pic>
      <p:sp>
        <p:nvSpPr>
          <p:cNvPr id="5" name="TextBox 4">
            <a:extLst>
              <a:ext uri="{FF2B5EF4-FFF2-40B4-BE49-F238E27FC236}">
                <a16:creationId xmlns:a16="http://schemas.microsoft.com/office/drawing/2014/main" id="{6DA2A7AD-0CE8-9D0B-1AFB-CC56804433B2}"/>
              </a:ext>
            </a:extLst>
          </p:cNvPr>
          <p:cNvSpPr txBox="1"/>
          <p:nvPr/>
        </p:nvSpPr>
        <p:spPr>
          <a:xfrm>
            <a:off x="1403203" y="5055192"/>
            <a:ext cx="9415603" cy="1200329"/>
          </a:xfrm>
          <a:prstGeom prst="rect">
            <a:avLst/>
          </a:prstGeom>
          <a:noFill/>
        </p:spPr>
        <p:txBody>
          <a:bodyPr wrap="square" rtlCol="0">
            <a:spAutoFit/>
          </a:bodyPr>
          <a:lstStyle/>
          <a:p>
            <a:pPr marL="285750" indent="-285750">
              <a:buFontTx/>
              <a:buChar char="-"/>
            </a:pPr>
            <a:r>
              <a:rPr lang="en-US" dirty="0"/>
              <a:t>Coordinates of the XGC dataset (left) and an example of a particle distribution histogram (right). XGC simulates a massive number of particles in a 5D space (three position and two velocity) and calculates particle distributions at each mesh node.</a:t>
            </a:r>
          </a:p>
          <a:p>
            <a:pPr marL="285750" indent="-285750">
              <a:buFontTx/>
              <a:buChar char="-"/>
            </a:pPr>
            <a:r>
              <a:rPr lang="en-US" dirty="0"/>
              <a:t>There are more than 1 millions of nodes per plane in ITER XGC dataset.</a:t>
            </a:r>
          </a:p>
        </p:txBody>
      </p:sp>
    </p:spTree>
    <p:extLst>
      <p:ext uri="{BB962C8B-B14F-4D97-AF65-F5344CB8AC3E}">
        <p14:creationId xmlns:p14="http://schemas.microsoft.com/office/powerpoint/2010/main" val="2518881080"/>
      </p:ext>
    </p:extLst>
  </p:cSld>
  <p:clrMapOvr>
    <a:masterClrMapping/>
  </p:clrMapOvr>
</p:sld>
</file>

<file path=ppt/theme/theme1.xml><?xml version="1.0" encoding="utf-8"?>
<a:theme xmlns:a="http://schemas.openxmlformats.org/drawingml/2006/main" name="Default Theme">
  <a:themeElements>
    <a:clrScheme name="Story">
      <a:dk1>
        <a:sysClr val="windowText" lastClr="000000"/>
      </a:dk1>
      <a:lt1>
        <a:sysClr val="window" lastClr="FFFFFF"/>
      </a:lt1>
      <a:dk2>
        <a:srgbClr val="212121"/>
      </a:dk2>
      <a:lt2>
        <a:srgbClr val="CDD4D7"/>
      </a:lt2>
      <a:accent1>
        <a:srgbClr val="1D86CD"/>
      </a:accent1>
      <a:accent2>
        <a:srgbClr val="732E9A"/>
      </a:accent2>
      <a:accent3>
        <a:srgbClr val="B50B1B"/>
      </a:accent3>
      <a:accent4>
        <a:srgbClr val="E8950E"/>
      </a:accent4>
      <a:accent5>
        <a:srgbClr val="55992B"/>
      </a:accent5>
      <a:accent6>
        <a:srgbClr val="2C9C89"/>
      </a:accent6>
      <a:hlink>
        <a:srgbClr val="EC4D4D"/>
      </a:hlink>
      <a:folHlink>
        <a:srgbClr val="F8CE8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1458</Words>
  <Application>Microsoft Office PowerPoint</Application>
  <PresentationFormat>와이드스크린</PresentationFormat>
  <Paragraphs>140</Paragraphs>
  <Slides>18</Slides>
  <Notes>16</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18</vt:i4>
      </vt:variant>
    </vt:vector>
  </HeadingPairs>
  <TitlesOfParts>
    <vt:vector size="23" baseType="lpstr">
      <vt:lpstr>Arial</vt:lpstr>
      <vt:lpstr>Calibri</vt:lpstr>
      <vt:lpstr>Cambria Math</vt:lpstr>
      <vt:lpstr>Century Gothic</vt:lpstr>
      <vt:lpstr>Default Theme</vt:lpstr>
      <vt:lpstr>PowerPoint 프레젠테이션</vt:lpstr>
      <vt:lpstr>Compression Requirements of Scientific Applications</vt:lpstr>
      <vt:lpstr>Autoencoders (AEs)</vt:lpstr>
      <vt:lpstr>Motivation</vt:lpstr>
      <vt:lpstr>Motivation</vt:lpstr>
      <vt:lpstr>Summary of Feedforward Networks with Constraints</vt:lpstr>
      <vt:lpstr>Application to Constrained Autoencoders (CAEs)</vt:lpstr>
      <vt:lpstr>Constrained Autoencoder (CAEs)</vt:lpstr>
      <vt:lpstr>XGC Simulation</vt:lpstr>
      <vt:lpstr>QoI of XGC</vt:lpstr>
      <vt:lpstr>Metrics for Data Compression</vt:lpstr>
      <vt:lpstr>Validation of Constraint Satisfaction in AEs</vt:lpstr>
      <vt:lpstr>Experimental Results – QoI (1)</vt:lpstr>
      <vt:lpstr>Experimental Results – QoI (2)</vt:lpstr>
      <vt:lpstr>Experimental Results – PD</vt:lpstr>
      <vt:lpstr>PowerPoint 프레젠테이션</vt:lpstr>
      <vt:lpstr>PowerPoint 프레젠테이션</vt:lpstr>
      <vt:lpstr>PowerPoint 프레젠테이션</vt:lpstr>
    </vt:vector>
  </TitlesOfParts>
  <Company>UFL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Todd Manini</dc:creator>
  <cp:lastModifiedBy>Jaemoon Lee</cp:lastModifiedBy>
  <cp:revision>793</cp:revision>
  <cp:lastPrinted>2017-02-24T20:46:02Z</cp:lastPrinted>
  <dcterms:created xsi:type="dcterms:W3CDTF">2013-04-29T12:25:38Z</dcterms:created>
  <dcterms:modified xsi:type="dcterms:W3CDTF">2023-03-16T22:23:11Z</dcterms:modified>
</cp:coreProperties>
</file>