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336" r:id="rId3"/>
    <p:sldId id="339" r:id="rId4"/>
    <p:sldId id="341" r:id="rId5"/>
    <p:sldId id="342" r:id="rId6"/>
    <p:sldId id="349" r:id="rId7"/>
    <p:sldId id="367" r:id="rId8"/>
    <p:sldId id="343" r:id="rId9"/>
    <p:sldId id="346"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13"/>
  </p:normalViewPr>
  <p:slideViewPr>
    <p:cSldViewPr snapToGrid="0">
      <p:cViewPr varScale="1">
        <p:scale>
          <a:sx n="114" d="100"/>
          <a:sy n="114" d="100"/>
        </p:scale>
        <p:origin x="10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 to our talk entitled "</a:t>
            </a:r>
            <a:r>
              <a:rPr lang="en-US" dirty="0" err="1"/>
              <a:t>DeepURL</a:t>
            </a:r>
            <a:r>
              <a:rPr lang="en-US" dirty="0"/>
              <a:t>: A model-aware approach to blind deconvolution based on deep unfolded </a:t>
            </a:r>
            <a:r>
              <a:rPr lang="en-US" dirty="0" err="1"/>
              <a:t>richardson</a:t>
            </a:r>
            <a:r>
              <a:rPr lang="en-US" dirty="0"/>
              <a:t> </a:t>
            </a:r>
            <a:r>
              <a:rPr lang="en-US" dirty="0" err="1"/>
              <a:t>lucy</a:t>
            </a:r>
            <a:r>
              <a:rPr lang="en-US" dirty="0"/>
              <a:t> network"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DNN research field is divided when asked about the need of interpretability in DNN. </a:t>
            </a:r>
          </a:p>
          <a:p>
            <a:r>
              <a:rPr lang="en-US" dirty="0"/>
              <a:t>Personally, I draw motivation from an urban legend story in neural networks research that has been there since 1990’s. The story goes by how a neural network was trained by military to detect camouflaged tanks on terrain, </a:t>
            </a:r>
          </a:p>
          <a:p>
            <a:r>
              <a:rPr lang="en-US" dirty="0"/>
              <a:t>The only exception to this project was that the pictures with tanks were taken on a nice sunny day and pictures without on a cloudy day. Hence, instead of a tank detector they ended up with a sunny day detector</a:t>
            </a:r>
          </a:p>
          <a:p>
            <a:r>
              <a:rPr lang="en-US" sz="1100" b="0" i="0" u="none" strike="noStrike" cap="none" dirty="0">
                <a:solidFill>
                  <a:srgbClr val="000000"/>
                </a:solidFill>
                <a:effectLst/>
                <a:latin typeface="Arial"/>
                <a:ea typeface="Arial"/>
                <a:cs typeface="Arial"/>
                <a:sym typeface="Arial"/>
              </a:rPr>
              <a:t>This story warns us about the limits of algorithms and importance of data collection to avoid “dataset bias”/“data leakage” where the collected data can be solved using algorithms, in this case neural networks, but they won't generalize to the true data distribution, here the distribution of the tanks.</a:t>
            </a:r>
          </a:p>
          <a:p>
            <a:r>
              <a:rPr lang="en-US" sz="1100" b="0" i="0" u="none" strike="noStrike" cap="none" dirty="0">
                <a:solidFill>
                  <a:srgbClr val="000000"/>
                </a:solidFill>
                <a:effectLst/>
                <a:latin typeface="Arial"/>
                <a:cs typeface="Arial"/>
                <a:sym typeface="Arial"/>
              </a:rPr>
              <a:t>The story nicely summarizes the need for interpretability in current DNN research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Furthermore, there exists a gap between classical estimation techniques like MAP and MLE and current DNN research</a:t>
            </a:r>
          </a:p>
        </p:txBody>
      </p:sp>
    </p:spTree>
    <p:extLst>
      <p:ext uri="{BB962C8B-B14F-4D97-AF65-F5344CB8AC3E}">
        <p14:creationId xmlns:p14="http://schemas.microsoft.com/office/powerpoint/2010/main" val="159423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this work, we consider the problem of blind deconvolution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What is blind deconvolution?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Explain</a:t>
            </a:r>
            <a:br>
              <a:rPr lang="en-US" dirty="0"/>
            </a:br>
            <a:r>
              <a:rPr lang="en-US" dirty="0"/>
              <a:t>We cast it as an optimization problem (click)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where the first term represents the data fidelity term and </a:t>
            </a:r>
            <a:r>
              <a:rPr lang="el-GR" dirty="0"/>
              <a:t>λ </a:t>
            </a:r>
            <a:r>
              <a:rPr lang="en-US" dirty="0"/>
              <a:t>is the regularization coefficient for the total variation (TV) regularization operated on the image x.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RL algorithm seeks to recover the sharp image x and the blur kernel H in an iterative manner. Starting from an initial guess for the sharp image and the kernel (x 0 , H0 ), the update steps for the image and the kernel at the k-</a:t>
            </a:r>
            <a:r>
              <a:rPr lang="en-US" dirty="0" err="1"/>
              <a:t>th</a:t>
            </a:r>
            <a:r>
              <a:rPr lang="en-US" dirty="0"/>
              <a:t> iteration is given by (click) Tell about the conv and elementwise dot operation and the flipped operation.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order to obtain a model-aware deep architecture we slightly over parameterize the iterations of RL algorithm and unfold them onto the layers of a deep neural network.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particular, each layer corresponds to one iteration of the baseline iterative algorithm.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fix the total computational complexity of the RL algorithm by fixing the total number of iterations as a DNN with L layers.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Thus, by substituting the x k and </a:t>
            </a:r>
            <a:r>
              <a:rPr lang="en-US" dirty="0" err="1"/>
              <a:t>Hk</a:t>
            </a:r>
            <a:r>
              <a:rPr lang="en-US" dirty="0"/>
              <a:t> in with trainable parameters, we reformulate each subsequent iterative operation as:  (click)</a:t>
            </a:r>
            <a:br>
              <a:rPr lang="en-US" dirty="0"/>
            </a:br>
            <a:r>
              <a:rPr lang="en-US" dirty="0"/>
              <a:t>where </a:t>
            </a:r>
            <a:r>
              <a:rPr lang="en-US" dirty="0" err="1"/>
              <a:t>Wkx</a:t>
            </a:r>
            <a:r>
              <a:rPr lang="en-US" dirty="0"/>
              <a:t> and </a:t>
            </a:r>
            <a:r>
              <a:rPr lang="en-US" dirty="0" err="1"/>
              <a:t>WkH</a:t>
            </a:r>
            <a:r>
              <a:rPr lang="en-US" dirty="0"/>
              <a:t> are the weights for k-</a:t>
            </a:r>
            <a:r>
              <a:rPr lang="en-US" dirty="0" err="1"/>
              <a:t>th</a:t>
            </a:r>
            <a:r>
              <a:rPr lang="en-US" dirty="0"/>
              <a:t> layer. Furthermore, </a:t>
            </a:r>
            <a:r>
              <a:rPr lang="el-GR" dirty="0"/>
              <a:t>σ(·) </a:t>
            </a:r>
            <a:r>
              <a:rPr lang="en-US" dirty="0"/>
              <a:t>represents the Sigmoid activation function and </a:t>
            </a:r>
            <a:r>
              <a:rPr lang="en-US" dirty="0" err="1"/>
              <a:t>ReLU</a:t>
            </a:r>
            <a:r>
              <a:rPr lang="en-US" dirty="0"/>
              <a:t> denotes the Rectifier Linear Unit. </a:t>
            </a:r>
          </a:p>
        </p:txBody>
      </p:sp>
    </p:spTree>
    <p:extLst>
      <p:ext uri="{BB962C8B-B14F-4D97-AF65-F5344CB8AC3E}">
        <p14:creationId xmlns:p14="http://schemas.microsoft.com/office/powerpoint/2010/main" val="332474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Fig. 1 illustrates the proposed Deep-URL architecture and the training process.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worth mentioning that the proposed deep architecture in conjunction with the proposed learning method manifests itself as a self-supervised learning process where the degraded image y is the only information used for estimation of the sharp image x∗ and the blurred kernel H∗. </a:t>
            </a:r>
          </a:p>
          <a:p>
            <a:pPr marL="0" lvl="0" indent="0" algn="l" rtl="0">
              <a:spcBef>
                <a:spcPts val="0"/>
              </a:spcBef>
              <a:spcAft>
                <a:spcPts val="0"/>
              </a:spcAft>
              <a:buNone/>
            </a:pPr>
            <a:r>
              <a:rPr lang="en-US" dirty="0"/>
              <a:t>&lt;Describe the flow of information&gt;</a:t>
            </a:r>
          </a:p>
          <a:p>
            <a:pPr marL="0" lvl="0" indent="0" algn="l" rtl="0">
              <a:spcBef>
                <a:spcPts val="0"/>
              </a:spcBef>
              <a:spcAft>
                <a:spcPts val="0"/>
              </a:spcAft>
              <a:buNone/>
            </a:pPr>
            <a:r>
              <a:rPr lang="en-US" dirty="0"/>
              <a:t>The training of Deep-URL is carried out using the </a:t>
            </a:r>
            <a:r>
              <a:rPr lang="en-US" dirty="0" err="1"/>
              <a:t>RMSprop</a:t>
            </a:r>
            <a:r>
              <a:rPr lang="en-US" dirty="0"/>
              <a:t> optimizer for 5000 epochs by employing an adaptive learning rate scheme with an initial learning rate of 0.1 </a:t>
            </a:r>
          </a:p>
          <a:p>
            <a:pPr marL="0" lvl="0" indent="0" algn="l" rtl="0">
              <a:spcBef>
                <a:spcPts val="0"/>
              </a:spcBef>
              <a:spcAft>
                <a:spcPts val="0"/>
              </a:spcAft>
              <a:buNone/>
            </a:pPr>
            <a:r>
              <a:rPr lang="en-US" dirty="0"/>
              <a:t>Note that, once the self supervised model is optimized for a given blur kernel, the learned weights can be directly used for deblurring any image blurred with the same kernel.</a:t>
            </a:r>
            <a:endParaRPr dirty="0"/>
          </a:p>
        </p:txBody>
      </p:sp>
    </p:spTree>
    <p:extLst>
      <p:ext uri="{BB962C8B-B14F-4D97-AF65-F5344CB8AC3E}">
        <p14:creationId xmlns:p14="http://schemas.microsoft.com/office/powerpoint/2010/main" val="351900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RL converges to </a:t>
            </a:r>
            <a:r>
              <a:rPr lang="en-US" sz="1100" dirty="0">
                <a:solidFill>
                  <a:srgbClr val="FFFFFF"/>
                </a:solidFill>
              </a:rPr>
              <a:t>solution of an impulse like kernel</a:t>
            </a:r>
            <a:endParaRPr dirty="0"/>
          </a:p>
        </p:txBody>
      </p:sp>
    </p:spTree>
    <p:extLst>
      <p:ext uri="{BB962C8B-B14F-4D97-AF65-F5344CB8AC3E}">
        <p14:creationId xmlns:p14="http://schemas.microsoft.com/office/powerpoint/2010/main" val="405766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comparing the evaluation performance of Deep-URL for L ∈ {2, 5}, it is evident that increasing the number of layers result in a much higher increase of scores across all evaluation metrics as compared to the baseline RL algorithm. Finally, from Fig. 2, we found that the classical RL algorithm is sensitive to the number of iteration and the performance fluctuates on a random set of 100 MNIST images. However, the performance of Deep-URL always increases as we increase the number of iterations i.e., the number of layers.</a:t>
            </a:r>
          </a:p>
        </p:txBody>
      </p:sp>
    </p:spTree>
    <p:extLst>
      <p:ext uri="{BB962C8B-B14F-4D97-AF65-F5344CB8AC3E}">
        <p14:creationId xmlns:p14="http://schemas.microsoft.com/office/powerpoint/2010/main" val="240304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we present some qualitative results of our proposed Deep-URL architecture along with some existing blind and non-blind </a:t>
            </a:r>
            <a:r>
              <a:rPr lang="en-US" dirty="0" err="1"/>
              <a:t>decon.volution</a:t>
            </a:r>
            <a:r>
              <a:rPr lang="en-US" dirty="0"/>
              <a:t> methods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our proposed Deep-URL model, we are able to generate the </a:t>
            </a:r>
            <a:r>
              <a:rPr lang="en-US" dirty="0" err="1"/>
              <a:t>oroginal</a:t>
            </a:r>
            <a:r>
              <a:rPr lang="en-US" dirty="0"/>
              <a:t> blurring kernel with low mean squared error.</a:t>
            </a:r>
          </a:p>
          <a:p>
            <a:pPr marL="0" lvl="0" indent="0" algn="l" rtl="0">
              <a:spcBef>
                <a:spcPts val="0"/>
              </a:spcBef>
              <a:spcAft>
                <a:spcPts val="0"/>
              </a:spcAft>
              <a:buNone/>
            </a:pPr>
            <a:r>
              <a:rPr lang="en-US" dirty="0"/>
              <a:t>The original RL algorithm often converges to an unit impulse kernel and different from the real kernel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568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 visualize the reconstructed sharpen image X from the existing algorithms. Note, Nah et al. is not a blind deconvolution method and hence we did not show its blurring kernel. Across all the reconstruction images, Deep-URL predicts the original image with lowest perceptible error.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Comparing the inset figures, we observe that Deep-URL is capable of retaining fine details of the image. This is highlighted in their SSIM scores too where Deep-URL achieves the maximum SSIM score across all methods.</a:t>
            </a:r>
            <a:endParaRPr dirty="0"/>
          </a:p>
        </p:txBody>
      </p:sp>
    </p:spTree>
    <p:extLst>
      <p:ext uri="{BB962C8B-B14F-4D97-AF65-F5344CB8AC3E}">
        <p14:creationId xmlns:p14="http://schemas.microsoft.com/office/powerpoint/2010/main" val="397453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10db49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10db49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work, we proposed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(2) </a:t>
            </a:r>
            <a:r>
              <a:rPr lang="en-US" sz="1100" dirty="0">
                <a:solidFill>
                  <a:srgbClr val="FFFFFF"/>
                </a:solidFill>
              </a:rPr>
              <a:t>In contrast to other MAP-based frameworks, Deep-URL does not show convergence to the trivial solution of an impulse like kernel</a:t>
            </a:r>
          </a:p>
        </p:txBody>
      </p:sp>
    </p:spTree>
    <p:extLst>
      <p:ext uri="{BB962C8B-B14F-4D97-AF65-F5344CB8AC3E}">
        <p14:creationId xmlns:p14="http://schemas.microsoft.com/office/powerpoint/2010/main" val="247801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2A9F4F-03AD-4497-A65D-076601BD41D2}" type="datetime1">
              <a:rPr lang="en-US" smtClean="0"/>
              <a:t>11/2/20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19776994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ransition spd="slow">
    <p:cove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global-sci.org/intro/online/read?article_id=710.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twitter.com/_cagarwal" TargetMode="External"/><Relationship Id="rId4" Type="http://schemas.openxmlformats.org/officeDocument/2006/relationships/hyperlink" Target="mailto:chiragagarwall12@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766021"/>
            <a:ext cx="9144000" cy="1077300"/>
          </a:xfrm>
          <a:prstGeom prst="rect">
            <a:avLst/>
          </a:prstGeom>
        </p:spPr>
        <p:txBody>
          <a:bodyPr spcFirstLastPara="1" wrap="square" lIns="91425" tIns="91425" rIns="91425" bIns="91425" anchor="b" anchorCtr="0">
            <a:noAutofit/>
          </a:bodyPr>
          <a:lstStyle/>
          <a:p>
            <a:pPr lvl="0"/>
            <a:r>
              <a:rPr lang="en-US" sz="2600" b="1" dirty="0">
                <a:latin typeface="Arial" panose="020B0604020202020204" pitchFamily="34" charset="0"/>
                <a:cs typeface="Arial" panose="020B0604020202020204" pitchFamily="34" charset="0"/>
              </a:rPr>
              <a:t>Deep-URL: A Model-Aware Approach To Blind Deconvolution Based On Deep Unfolded Richardson-Lucy Network</a:t>
            </a:r>
          </a:p>
        </p:txBody>
      </p:sp>
      <p:sp>
        <p:nvSpPr>
          <p:cNvPr id="55" name="Google Shape;55;p13"/>
          <p:cNvSpPr txBox="1"/>
          <p:nvPr/>
        </p:nvSpPr>
        <p:spPr>
          <a:xfrm>
            <a:off x="1200025" y="2843321"/>
            <a:ext cx="7163389" cy="392056"/>
          </a:xfrm>
          <a:prstGeom prst="rect">
            <a:avLst/>
          </a:prstGeom>
          <a:noFill/>
          <a:ln>
            <a:noFill/>
          </a:ln>
        </p:spPr>
        <p:txBody>
          <a:bodyPr spcFirstLastPara="1" wrap="square" lIns="91425" tIns="91425" rIns="91425" bIns="91425" anchor="t" anchorCtr="0">
            <a:noAutofit/>
          </a:bodyPr>
          <a:lstStyle/>
          <a:p>
            <a:pPr lvl="0"/>
            <a:r>
              <a:rPr lang="en-US" sz="2500" dirty="0">
                <a:solidFill>
                  <a:schemeClr val="dk1"/>
                </a:solidFill>
                <a:latin typeface="Arial" panose="020B0604020202020204" pitchFamily="34" charset="0"/>
                <a:cs typeface="Arial" panose="020B0604020202020204" pitchFamily="34" charset="0"/>
              </a:rPr>
              <a:t>Chirag Agarwal, Shahin </a:t>
            </a:r>
            <a:r>
              <a:rPr lang="en-US" sz="2500" dirty="0" err="1">
                <a:solidFill>
                  <a:schemeClr val="dk1"/>
                </a:solidFill>
                <a:latin typeface="Arial" panose="020B0604020202020204" pitchFamily="34" charset="0"/>
                <a:cs typeface="Arial" panose="020B0604020202020204" pitchFamily="34" charset="0"/>
              </a:rPr>
              <a:t>Khobahi</a:t>
            </a:r>
            <a:r>
              <a:rPr lang="en-US" sz="2500" dirty="0">
                <a:solidFill>
                  <a:schemeClr val="dk1"/>
                </a:solidFill>
                <a:latin typeface="Arial" panose="020B0604020202020204" pitchFamily="34" charset="0"/>
                <a:cs typeface="Arial" panose="020B0604020202020204" pitchFamily="34" charset="0"/>
              </a:rPr>
              <a:t>, Arindam Bose, </a:t>
            </a:r>
          </a:p>
          <a:p>
            <a:pPr lvl="0"/>
            <a:r>
              <a:rPr lang="en-US" sz="2500" dirty="0">
                <a:solidFill>
                  <a:schemeClr val="dk1"/>
                </a:solidFill>
                <a:latin typeface="Arial" panose="020B0604020202020204" pitchFamily="34" charset="0"/>
                <a:cs typeface="Arial" panose="020B0604020202020204" pitchFamily="34" charset="0"/>
              </a:rPr>
              <a:t>	</a:t>
            </a:r>
            <a:r>
              <a:rPr lang="en-US" sz="2500" dirty="0" err="1">
                <a:solidFill>
                  <a:schemeClr val="dk1"/>
                </a:solidFill>
                <a:latin typeface="Arial" panose="020B0604020202020204" pitchFamily="34" charset="0"/>
                <a:cs typeface="Arial" panose="020B0604020202020204" pitchFamily="34" charset="0"/>
              </a:rPr>
              <a:t>Mojtaba</a:t>
            </a:r>
            <a:r>
              <a:rPr lang="en-US" sz="2500" dirty="0">
                <a:solidFill>
                  <a:schemeClr val="dk1"/>
                </a:solidFill>
                <a:latin typeface="Arial" panose="020B0604020202020204" pitchFamily="34" charset="0"/>
                <a:cs typeface="Arial" panose="020B0604020202020204" pitchFamily="34" charset="0"/>
              </a:rPr>
              <a:t> </a:t>
            </a:r>
            <a:r>
              <a:rPr lang="en-US" sz="2500" dirty="0" err="1">
                <a:solidFill>
                  <a:schemeClr val="dk1"/>
                </a:solidFill>
                <a:latin typeface="Arial" panose="020B0604020202020204" pitchFamily="34" charset="0"/>
                <a:cs typeface="Arial" panose="020B0604020202020204" pitchFamily="34" charset="0"/>
              </a:rPr>
              <a:t>Soltanalian</a:t>
            </a:r>
            <a:r>
              <a:rPr lang="en-US" sz="2500" dirty="0">
                <a:solidFill>
                  <a:schemeClr val="dk1"/>
                </a:solidFill>
                <a:latin typeface="Arial" panose="020B0604020202020204" pitchFamily="34" charset="0"/>
                <a:cs typeface="Arial" panose="020B0604020202020204" pitchFamily="34" charset="0"/>
              </a:rPr>
              <a:t>, Dan </a:t>
            </a:r>
            <a:r>
              <a:rPr lang="en-US" sz="2500" dirty="0" err="1">
                <a:solidFill>
                  <a:schemeClr val="dk1"/>
                </a:solidFill>
                <a:latin typeface="Arial" panose="020B0604020202020204" pitchFamily="34" charset="0"/>
                <a:cs typeface="Arial" panose="020B0604020202020204" pitchFamily="34" charset="0"/>
              </a:rPr>
              <a:t>Schonfeld</a:t>
            </a:r>
            <a:endParaRPr lang="en-US" sz="2500" dirty="0">
              <a:solidFill>
                <a:schemeClr val="dk1"/>
              </a:solidFill>
              <a:latin typeface="Arial" panose="020B0604020202020204" pitchFamily="34" charset="0"/>
              <a:cs typeface="Arial" panose="020B0604020202020204" pitchFamily="34" charset="0"/>
            </a:endParaRPr>
          </a:p>
        </p:txBody>
      </p:sp>
      <p:pic>
        <p:nvPicPr>
          <p:cNvPr id="56" name="Google Shape;56;p13"/>
          <p:cNvPicPr preferRelativeResize="0"/>
          <p:nvPr/>
        </p:nvPicPr>
        <p:blipFill>
          <a:blip r:embed="rId3">
            <a:alphaModFix/>
          </a:blip>
          <a:stretch>
            <a:fillRect/>
          </a:stretch>
        </p:blipFill>
        <p:spPr>
          <a:xfrm>
            <a:off x="188400" y="160150"/>
            <a:ext cx="891801" cy="891801"/>
          </a:xfrm>
          <a:prstGeom prst="rect">
            <a:avLst/>
          </a:prstGeom>
          <a:noFill/>
          <a:ln>
            <a:noFill/>
          </a:ln>
        </p:spPr>
      </p:pic>
      <p:sp>
        <p:nvSpPr>
          <p:cNvPr id="5" name="Rectangle 4">
            <a:extLst>
              <a:ext uri="{FF2B5EF4-FFF2-40B4-BE49-F238E27FC236}">
                <a16:creationId xmlns:a16="http://schemas.microsoft.com/office/drawing/2014/main" id="{98EFFF6F-1675-D24D-95D3-3DE6725B1747}"/>
              </a:ext>
            </a:extLst>
          </p:cNvPr>
          <p:cNvSpPr/>
          <p:nvPr/>
        </p:nvSpPr>
        <p:spPr>
          <a:xfrm>
            <a:off x="948267" y="4712613"/>
            <a:ext cx="8282819" cy="430887"/>
          </a:xfrm>
          <a:prstGeom prst="rect">
            <a:avLst/>
          </a:prstGeom>
        </p:spPr>
        <p:txBody>
          <a:bodyPr wrap="square">
            <a:spAutoFit/>
          </a:bodyPr>
          <a:lstStyle/>
          <a:p>
            <a:r>
              <a:rPr lang="en-US" sz="1100" u="sng" dirty="0">
                <a:solidFill>
                  <a:schemeClr val="hlink"/>
                </a:solidFill>
              </a:rPr>
              <a:t>Agarwal et al. </a:t>
            </a:r>
            <a:r>
              <a:rPr lang="en-US" sz="1100" u="sng" dirty="0">
                <a:solidFill>
                  <a:schemeClr val="hlink"/>
                </a:solidFill>
                <a:hlinkClick r:id="rId4">
                  <a:extLst>
                    <a:ext uri="{A12FA001-AC4F-418D-AE19-62706E023703}">
                      <ahyp:hlinkClr xmlns:ahyp="http://schemas.microsoft.com/office/drawing/2018/hyperlinkcolor" val="tx"/>
                    </a:ext>
                  </a:extLst>
                </a:hlinkClick>
              </a:rPr>
              <a:t>“Deep-URL: A Model-aware Approach To Blind Deconvolution Based On Deep Unfolded Richardson-Lucy Network”, IEEE International Conference on Image Processing (ICIP), 2020.</a:t>
            </a:r>
            <a:endParaRPr lang="en-US" sz="1100" u="sng" dirty="0">
              <a:solidFill>
                <a:schemeClr val="hlink"/>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511894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Challenges with current DNN?</a:t>
            </a:r>
            <a:endParaRPr dirty="0"/>
          </a:p>
        </p:txBody>
      </p:sp>
      <p:sp>
        <p:nvSpPr>
          <p:cNvPr id="143" name="Google Shape;143;p24"/>
          <p:cNvSpPr txBox="1">
            <a:spLocks noGrp="1"/>
          </p:cNvSpPr>
          <p:nvPr>
            <p:ph type="body" idx="1"/>
          </p:nvPr>
        </p:nvSpPr>
        <p:spPr>
          <a:xfrm>
            <a:off x="311700" y="1348419"/>
            <a:ext cx="8520600" cy="523970"/>
          </a:xfrm>
          <a:prstGeom prst="rect">
            <a:avLst/>
          </a:prstGeom>
        </p:spPr>
        <p:txBody>
          <a:bodyPr spcFirstLastPara="1" wrap="square" lIns="91425" tIns="91425" rIns="91425" bIns="91425" anchor="t" anchorCtr="0">
            <a:noAutofit/>
          </a:bodyPr>
          <a:lstStyle/>
          <a:p>
            <a:pPr marL="406400" indent="-285750">
              <a:buClr>
                <a:srgbClr val="FFFFFF"/>
              </a:buClr>
              <a:buSzPts val="1700"/>
            </a:pPr>
            <a:r>
              <a:rPr lang="en-US" sz="1700" dirty="0">
                <a:solidFill>
                  <a:srgbClr val="FFFFFF"/>
                </a:solidFill>
              </a:rPr>
              <a:t>Lack of interpretability </a:t>
            </a:r>
          </a:p>
        </p:txBody>
      </p:sp>
      <p:sp>
        <p:nvSpPr>
          <p:cNvPr id="4" name="Google Shape;143;p24">
            <a:extLst>
              <a:ext uri="{FF2B5EF4-FFF2-40B4-BE49-F238E27FC236}">
                <a16:creationId xmlns:a16="http://schemas.microsoft.com/office/drawing/2014/main" id="{0120619C-A3C0-9846-8ECF-281E60CE6202}"/>
              </a:ext>
            </a:extLst>
          </p:cNvPr>
          <p:cNvSpPr txBox="1">
            <a:spLocks/>
          </p:cNvSpPr>
          <p:nvPr/>
        </p:nvSpPr>
        <p:spPr>
          <a:xfrm>
            <a:off x="311700" y="1872388"/>
            <a:ext cx="391461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406400" indent="-285750">
              <a:buClr>
                <a:srgbClr val="FFFFFF"/>
              </a:buClr>
              <a:buSzPts val="1700"/>
            </a:pPr>
            <a:r>
              <a:rPr lang="en-US" sz="1700" dirty="0">
                <a:solidFill>
                  <a:srgbClr val="FFFFFF"/>
                </a:solidFill>
              </a:rPr>
              <a:t>Gap between classical estimation technique and deep neural network</a:t>
            </a:r>
          </a:p>
        </p:txBody>
      </p:sp>
      <p:pic>
        <p:nvPicPr>
          <p:cNvPr id="5" name="Picture 4">
            <a:extLst>
              <a:ext uri="{FF2B5EF4-FFF2-40B4-BE49-F238E27FC236}">
                <a16:creationId xmlns:a16="http://schemas.microsoft.com/office/drawing/2014/main" id="{E7FAF4D8-B866-8146-8D76-B5A597EA6576}"/>
              </a:ext>
            </a:extLst>
          </p:cNvPr>
          <p:cNvPicPr>
            <a:picLocks noChangeAspect="1"/>
          </p:cNvPicPr>
          <p:nvPr/>
        </p:nvPicPr>
        <p:blipFill>
          <a:blip r:embed="rId3"/>
          <a:stretch>
            <a:fillRect/>
          </a:stretch>
        </p:blipFill>
        <p:spPr>
          <a:xfrm>
            <a:off x="5798288" y="3109785"/>
            <a:ext cx="2605275" cy="1465185"/>
          </a:xfrm>
          <a:prstGeom prst="rect">
            <a:avLst/>
          </a:prstGeom>
        </p:spPr>
      </p:pic>
      <p:pic>
        <p:nvPicPr>
          <p:cNvPr id="6" name="Picture 5">
            <a:extLst>
              <a:ext uri="{FF2B5EF4-FFF2-40B4-BE49-F238E27FC236}">
                <a16:creationId xmlns:a16="http://schemas.microsoft.com/office/drawing/2014/main" id="{4B678297-ECF8-6746-B6F7-9557CE1ECC9A}"/>
              </a:ext>
            </a:extLst>
          </p:cNvPr>
          <p:cNvPicPr>
            <a:picLocks noChangeAspect="1"/>
          </p:cNvPicPr>
          <p:nvPr/>
        </p:nvPicPr>
        <p:blipFill>
          <a:blip r:embed="rId4"/>
          <a:stretch>
            <a:fillRect/>
          </a:stretch>
        </p:blipFill>
        <p:spPr>
          <a:xfrm>
            <a:off x="5798788" y="1148385"/>
            <a:ext cx="2604775" cy="1465186"/>
          </a:xfrm>
          <a:prstGeom prst="rect">
            <a:avLst/>
          </a:prstGeom>
        </p:spPr>
      </p:pic>
      <p:sp>
        <p:nvSpPr>
          <p:cNvPr id="9" name="TextBox 8">
            <a:extLst>
              <a:ext uri="{FF2B5EF4-FFF2-40B4-BE49-F238E27FC236}">
                <a16:creationId xmlns:a16="http://schemas.microsoft.com/office/drawing/2014/main" id="{DDC2FB51-42AA-114B-AC99-F39A5B1ED745}"/>
              </a:ext>
            </a:extLst>
          </p:cNvPr>
          <p:cNvSpPr txBox="1"/>
          <p:nvPr/>
        </p:nvSpPr>
        <p:spPr>
          <a:xfrm>
            <a:off x="6509584" y="2641627"/>
            <a:ext cx="1182681" cy="338554"/>
          </a:xfrm>
          <a:prstGeom prst="rect">
            <a:avLst/>
          </a:prstGeom>
          <a:noFill/>
        </p:spPr>
        <p:txBody>
          <a:bodyPr wrap="square" rtlCol="0">
            <a:spAutoFit/>
          </a:bodyPr>
          <a:lstStyle/>
          <a:p>
            <a:pPr algn="ctr"/>
            <a:r>
              <a:rPr lang="en-US" sz="1600" b="1" dirty="0">
                <a:solidFill>
                  <a:schemeClr val="tx1"/>
                </a:solidFill>
              </a:rPr>
              <a:t>Vs.</a:t>
            </a:r>
          </a:p>
        </p:txBody>
      </p:sp>
    </p:spTree>
    <p:extLst>
      <p:ext uri="{BB962C8B-B14F-4D97-AF65-F5344CB8AC3E}">
        <p14:creationId xmlns:p14="http://schemas.microsoft.com/office/powerpoint/2010/main" val="12614802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build="p"/>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 formulation</a:t>
            </a:r>
            <a:endParaRPr dirty="0"/>
          </a:p>
        </p:txBody>
      </p:sp>
      <mc:AlternateContent xmlns:mc="http://schemas.openxmlformats.org/markup-compatibility/2006" xmlns:a14="http://schemas.microsoft.com/office/drawing/2010/main">
        <mc:Choice Requires="a14">
          <p:sp>
            <p:nvSpPr>
              <p:cNvPr id="143" name="Google Shape;143;p24"/>
              <p:cNvSpPr txBox="1">
                <a:spLocks noGrp="1"/>
              </p:cNvSpPr>
              <p:nvPr>
                <p:ph type="body" idx="1"/>
              </p:nvPr>
            </p:nvSpPr>
            <p:spPr>
              <a:xfrm>
                <a:off x="2520445" y="1190131"/>
                <a:ext cx="4103107" cy="572700"/>
              </a:xfrm>
              <a:prstGeom prst="rect">
                <a:avLst/>
              </a:prstGeom>
            </p:spPr>
            <p:txBody>
              <a:bodyPr spcFirstLastPara="1" wrap="square" lIns="91425" tIns="91425" rIns="91425" bIns="91425" anchor="t" anchorCtr="0">
                <a:noAutofit/>
              </a:bodyPr>
              <a:lstStyle/>
              <a:p>
                <a:pPr marL="120650" indent="0">
                  <a:buClr>
                    <a:srgbClr val="FFFFFF"/>
                  </a:buClr>
                  <a:buSzPts val="1700"/>
                  <a:buNone/>
                </a:pPr>
                <a14:m>
                  <m:oMathPara xmlns:m="http://schemas.openxmlformats.org/officeDocument/2006/math">
                    <m:oMathParaPr>
                      <m:jc m:val="centerGroup"/>
                    </m:oMathParaPr>
                    <m:oMath xmlns:m="http://schemas.openxmlformats.org/officeDocument/2006/math">
                      <m:sSubSup>
                        <m:sSubSupPr>
                          <m:ctrlPr>
                            <a:rPr lang="en-US" sz="2000" b="0" i="1" dirty="0" smtClean="0">
                              <a:solidFill>
                                <a:srgbClr val="FFFFFF"/>
                              </a:solidFill>
                              <a:latin typeface="Cambria Math" panose="02040503050406030204" pitchFamily="18" charset="0"/>
                            </a:rPr>
                          </m:ctrlPr>
                        </m:sSubSupPr>
                        <m:e>
                          <m:r>
                            <a:rPr lang="en-US" sz="2000" b="0" i="1" dirty="0" smtClean="0">
                              <a:solidFill>
                                <a:srgbClr val="FFFFFF"/>
                              </a:solidFill>
                              <a:latin typeface="Cambria Math" panose="02040503050406030204" pitchFamily="18" charset="0"/>
                            </a:rPr>
                            <m:t> </m:t>
                          </m:r>
                          <m:func>
                            <m:funcPr>
                              <m:ctrlPr>
                                <a:rPr lang="en-US" sz="2000" b="0" i="1" dirty="0" smtClean="0">
                                  <a:solidFill>
                                    <a:srgbClr val="FFFFFF"/>
                                  </a:solidFill>
                                  <a:latin typeface="Cambria Math" panose="02040503050406030204" pitchFamily="18" charset="0"/>
                                </a:rPr>
                              </m:ctrlPr>
                            </m:funcPr>
                            <m:fName>
                              <m:limLow>
                                <m:limLowPr>
                                  <m:ctrlPr>
                                    <a:rPr lang="en-US" sz="2000" b="0" i="1" dirty="0" smtClean="0">
                                      <a:solidFill>
                                        <a:srgbClr val="FFFFFF"/>
                                      </a:solidFill>
                                      <a:latin typeface="Cambria Math" panose="02040503050406030204" pitchFamily="18" charset="0"/>
                                    </a:rPr>
                                  </m:ctrlPr>
                                </m:limLowPr>
                                <m:e>
                                  <m:r>
                                    <m:rPr>
                                      <m:sty m:val="p"/>
                                    </m:rPr>
                                    <a:rPr lang="en-US" sz="2000" b="0" i="0" dirty="0" smtClean="0">
                                      <a:solidFill>
                                        <a:srgbClr val="FFFFFF"/>
                                      </a:solidFill>
                                      <a:latin typeface="Cambria Math" panose="02040503050406030204" pitchFamily="18" charset="0"/>
                                    </a:rPr>
                                    <m:t>min</m:t>
                                  </m:r>
                                </m:e>
                                <m:lim>
                                  <m:r>
                                    <a:rPr lang="en-US" sz="2000" b="0" i="1" dirty="0" smtClean="0">
                                      <a:solidFill>
                                        <a:srgbClr val="FFFFFF"/>
                                      </a:solidFill>
                                      <a:latin typeface="Cambria Math" panose="02040503050406030204" pitchFamily="18" charset="0"/>
                                    </a:rPr>
                                    <m:t>𝑥</m:t>
                                  </m:r>
                                  <m:r>
                                    <a:rPr lang="en-US" sz="2000" b="0" i="1" dirty="0" smtClean="0">
                                      <a:solidFill>
                                        <a:srgbClr val="FFFFFF"/>
                                      </a:solidFill>
                                      <a:latin typeface="Cambria Math" panose="02040503050406030204" pitchFamily="18" charset="0"/>
                                    </a:rPr>
                                    <m:t>,   </m:t>
                                  </m:r>
                                  <m:r>
                                    <a:rPr lang="en-US" sz="2000" b="0" i="1" dirty="0" smtClean="0">
                                      <a:solidFill>
                                        <a:srgbClr val="FFFFFF"/>
                                      </a:solidFill>
                                      <a:latin typeface="Cambria Math" panose="02040503050406030204" pitchFamily="18" charset="0"/>
                                    </a:rPr>
                                    <m:t>𝐻</m:t>
                                  </m:r>
                                </m:lim>
                              </m:limLow>
                            </m:fName>
                            <m:e>
                              <m:r>
                                <a:rPr lang="en-US" sz="2000" b="0" i="1" dirty="0" smtClean="0">
                                  <a:solidFill>
                                    <a:srgbClr val="FFFFFF"/>
                                  </a:solidFill>
                                  <a:latin typeface="Cambria Math" panose="02040503050406030204" pitchFamily="18" charset="0"/>
                                </a:rPr>
                                <m:t> </m:t>
                              </m:r>
                              <m:d>
                                <m:dPr>
                                  <m:begChr m:val="‖"/>
                                  <m:endChr m:val="‖"/>
                                  <m:ctrlPr>
                                    <a:rPr lang="en-US" sz="2000" i="1" dirty="0">
                                      <a:solidFill>
                                        <a:srgbClr val="FFFFFF"/>
                                      </a:solidFill>
                                      <a:latin typeface="Cambria Math" panose="02040503050406030204" pitchFamily="18" charset="0"/>
                                    </a:rPr>
                                  </m:ctrlPr>
                                </m:dPr>
                                <m:e>
                                  <m:r>
                                    <a:rPr lang="en-US" sz="2000" i="1" dirty="0">
                                      <a:solidFill>
                                        <a:srgbClr val="FFFFFF"/>
                                      </a:solidFill>
                                      <a:latin typeface="Cambria Math" panose="02040503050406030204" pitchFamily="18" charset="0"/>
                                    </a:rPr>
                                    <m:t>𝑦</m:t>
                                  </m:r>
                                  <m:r>
                                    <a:rPr lang="en-US" sz="2000" i="1" dirty="0">
                                      <a:solidFill>
                                        <a:srgbClr val="FFFFFF"/>
                                      </a:solidFill>
                                      <a:latin typeface="Cambria Math" panose="02040503050406030204" pitchFamily="18" charset="0"/>
                                    </a:rPr>
                                    <m:t> −</m:t>
                                  </m:r>
                                  <m:r>
                                    <a:rPr lang="en-US" sz="2000" i="1" dirty="0" smtClean="0">
                                      <a:solidFill>
                                        <a:srgbClr val="FFFFFF"/>
                                      </a:solidFill>
                                      <a:latin typeface="Cambria Math" panose="02040503050406030204" pitchFamily="18" charset="0"/>
                                    </a:rPr>
                                    <m:t>𝐻</m:t>
                                  </m:r>
                                  <m:r>
                                    <a:rPr lang="en-US" sz="2000" i="1" dirty="0" err="1">
                                      <a:solidFill>
                                        <a:srgbClr val="FFFFFF"/>
                                      </a:solidFill>
                                      <a:latin typeface="Cambria Math" panose="02040503050406030204" pitchFamily="18" charset="0"/>
                                      <a:ea typeface="Cambria Math" panose="02040503050406030204" pitchFamily="18" charset="0"/>
                                    </a:rPr>
                                    <m:t>⊛</m:t>
                                  </m:r>
                                  <m:r>
                                    <a:rPr lang="en-US" sz="2000" i="1" dirty="0" err="1">
                                      <a:solidFill>
                                        <a:srgbClr val="FFFFFF"/>
                                      </a:solidFill>
                                      <a:latin typeface="Cambria Math" panose="02040503050406030204" pitchFamily="18" charset="0"/>
                                      <a:ea typeface="Cambria Math" panose="02040503050406030204" pitchFamily="18" charset="0"/>
                                    </a:rPr>
                                    <m:t>𝑥</m:t>
                                  </m:r>
                                </m:e>
                              </m:d>
                            </m:e>
                          </m:func>
                        </m:e>
                        <m:sub>
                          <m:r>
                            <a:rPr lang="en-US" sz="2000" b="0" i="1" dirty="0" smtClean="0">
                              <a:solidFill>
                                <a:srgbClr val="FFFFFF"/>
                              </a:solidFill>
                              <a:latin typeface="Cambria Math" panose="02040503050406030204" pitchFamily="18" charset="0"/>
                            </a:rPr>
                            <m:t>2</m:t>
                          </m:r>
                        </m:sub>
                        <m:sup>
                          <m:r>
                            <a:rPr lang="en-US" sz="2000" b="0" i="1" dirty="0" smtClean="0">
                              <a:solidFill>
                                <a:srgbClr val="FFFFFF"/>
                              </a:solidFill>
                              <a:latin typeface="Cambria Math" panose="02040503050406030204" pitchFamily="18" charset="0"/>
                            </a:rPr>
                            <m:t>2</m:t>
                          </m:r>
                        </m:sup>
                      </m:sSubSup>
                      <m:r>
                        <a:rPr lang="en-US" sz="2000" b="0" i="1" dirty="0" smtClean="0">
                          <a:solidFill>
                            <a:srgbClr val="FFFFFF"/>
                          </a:solidFill>
                          <a:latin typeface="Cambria Math" panose="02040503050406030204" pitchFamily="18" charset="0"/>
                          <a:ea typeface="Cambria Math" panose="02040503050406030204" pitchFamily="18" charset="0"/>
                        </a:rPr>
                        <m:t>+ </m:t>
                      </m:r>
                      <m:r>
                        <a:rPr lang="en-US" sz="2000" b="0" i="1" dirty="0" smtClean="0">
                          <a:solidFill>
                            <a:srgbClr val="FFFFFF"/>
                          </a:solidFill>
                          <a:latin typeface="Cambria Math" panose="02040503050406030204" pitchFamily="18" charset="0"/>
                          <a:ea typeface="Cambria Math" panose="02040503050406030204" pitchFamily="18" charset="0"/>
                        </a:rPr>
                        <m:t>𝜆</m:t>
                      </m:r>
                      <m:r>
                        <a:rPr lang="en-US" sz="2000" b="0" i="1" dirty="0" smtClean="0">
                          <a:solidFill>
                            <a:srgbClr val="FFFFFF"/>
                          </a:solidFill>
                          <a:latin typeface="Cambria Math" panose="02040503050406030204" pitchFamily="18" charset="0"/>
                          <a:ea typeface="Cambria Math" panose="02040503050406030204" pitchFamily="18" charset="0"/>
                        </a:rPr>
                        <m:t> </m:t>
                      </m:r>
                      <m:r>
                        <a:rPr lang="en-US" sz="2000" b="0" i="1" dirty="0" smtClean="0">
                          <a:solidFill>
                            <a:srgbClr val="FFFFFF"/>
                          </a:solidFill>
                          <a:latin typeface="Cambria Math" panose="02040503050406030204" pitchFamily="18" charset="0"/>
                          <a:ea typeface="Cambria Math" panose="02040503050406030204" pitchFamily="18" charset="0"/>
                        </a:rPr>
                        <m:t>𝑇𝑉</m:t>
                      </m:r>
                      <m:r>
                        <a:rPr lang="en-US" sz="2000" b="0" i="1" dirty="0" smtClean="0">
                          <a:solidFill>
                            <a:srgbClr val="FFFFFF"/>
                          </a:solidFill>
                          <a:latin typeface="Cambria Math" panose="02040503050406030204" pitchFamily="18" charset="0"/>
                          <a:ea typeface="Cambria Math" panose="02040503050406030204" pitchFamily="18" charset="0"/>
                        </a:rPr>
                        <m:t>(</m:t>
                      </m:r>
                      <m:r>
                        <a:rPr lang="en-US" sz="2000" b="0" i="1" dirty="0" smtClean="0">
                          <a:solidFill>
                            <a:srgbClr val="FFFFFF"/>
                          </a:solidFill>
                          <a:latin typeface="Cambria Math" panose="02040503050406030204" pitchFamily="18" charset="0"/>
                          <a:ea typeface="Cambria Math" panose="02040503050406030204" pitchFamily="18" charset="0"/>
                        </a:rPr>
                        <m:t>𝑥</m:t>
                      </m:r>
                      <m:r>
                        <a:rPr lang="en-US" sz="2000" b="0" i="1" dirty="0" smtClean="0">
                          <a:solidFill>
                            <a:srgbClr val="FFFFFF"/>
                          </a:solidFill>
                          <a:latin typeface="Cambria Math" panose="02040503050406030204" pitchFamily="18" charset="0"/>
                          <a:ea typeface="Cambria Math" panose="02040503050406030204" pitchFamily="18" charset="0"/>
                        </a:rPr>
                        <m:t>)</m:t>
                      </m:r>
                    </m:oMath>
                  </m:oMathPara>
                </a14:m>
                <a:endParaRPr lang="en-US" sz="2000" b="0" dirty="0">
                  <a:solidFill>
                    <a:srgbClr val="FFFFFF"/>
                  </a:solidFill>
                  <a:ea typeface="Cambria Math" panose="02040503050406030204" pitchFamily="18" charset="0"/>
                </a:endParaRPr>
              </a:p>
            </p:txBody>
          </p:sp>
        </mc:Choice>
        <mc:Fallback xmlns="">
          <p:sp>
            <p:nvSpPr>
              <p:cNvPr id="143" name="Google Shape;143;p24"/>
              <p:cNvSpPr txBox="1">
                <a:spLocks noGrp="1" noRot="1" noChangeAspect="1" noMove="1" noResize="1" noEditPoints="1" noAdjustHandles="1" noChangeArrowheads="1" noChangeShapeType="1" noTextEdit="1"/>
              </p:cNvSpPr>
              <p:nvPr>
                <p:ph type="body" idx="1"/>
              </p:nvPr>
            </p:nvSpPr>
            <p:spPr>
              <a:xfrm>
                <a:off x="2520445" y="1190131"/>
                <a:ext cx="4103107" cy="572700"/>
              </a:xfrm>
              <a:prstGeom prst="rect">
                <a:avLst/>
              </a:prstGeom>
              <a:blipFill>
                <a:blip r:embed="rId3"/>
                <a:stretch>
                  <a:fillRect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4D9ED5F-1108-FB44-ABA3-45745ADB605D}"/>
                  </a:ext>
                </a:extLst>
              </p:cNvPr>
              <p:cNvSpPr txBox="1"/>
              <p:nvPr/>
            </p:nvSpPr>
            <p:spPr>
              <a:xfrm>
                <a:off x="311700" y="2651232"/>
                <a:ext cx="3037755" cy="457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𝐻</m:t>
                          </m:r>
                        </m:e>
                        <m:sup>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+1</m:t>
                          </m:r>
                        </m:sup>
                      </m:sSup>
                      <m:r>
                        <a:rPr lang="en-US" sz="1600" b="0" i="1" smtClean="0">
                          <a:solidFill>
                            <a:schemeClr val="tx1"/>
                          </a:solidFill>
                          <a:latin typeface="Cambria Math" panose="02040503050406030204" pitchFamily="18" charset="0"/>
                        </a:rPr>
                        <m:t>= </m:t>
                      </m:r>
                      <m:d>
                        <m:dPr>
                          <m:ctrlPr>
                            <a:rPr lang="en-US" sz="1600" b="0" i="1" smtClean="0">
                              <a:solidFill>
                                <a:schemeClr val="tx1"/>
                              </a:solidFill>
                              <a:latin typeface="Cambria Math" panose="02040503050406030204" pitchFamily="18" charset="0"/>
                            </a:rPr>
                          </m:ctrlPr>
                        </m:dPr>
                        <m:e>
                          <m:d>
                            <m:dPr>
                              <m:begChr m:val="["/>
                              <m:endChr m:val="]"/>
                              <m:ctrlPr>
                                <a:rPr lang="en-US" sz="1600" b="0" i="1" smtClean="0">
                                  <a:solidFill>
                                    <a:schemeClr val="tx1"/>
                                  </a:solidFill>
                                  <a:latin typeface="Cambria Math" panose="02040503050406030204" pitchFamily="18" charset="0"/>
                                </a:rPr>
                              </m:ctrlPr>
                            </m:dPr>
                            <m:e>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𝑦</m:t>
                                  </m:r>
                                </m:num>
                                <m:den>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𝑘</m:t>
                                      </m:r>
                                    </m:sup>
                                  </m:sSup>
                                  <m:r>
                                    <a:rPr lang="en-US" sz="1600" i="1" dirty="0">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𝐻</m:t>
                                      </m:r>
                                    </m:e>
                                    <m:sup>
                                      <m:r>
                                        <a:rPr lang="en-US" sz="1600" i="1">
                                          <a:solidFill>
                                            <a:schemeClr val="tx1"/>
                                          </a:solidFill>
                                          <a:latin typeface="Cambria Math" panose="02040503050406030204" pitchFamily="18" charset="0"/>
                                        </a:rPr>
                                        <m:t>𝑘</m:t>
                                      </m:r>
                                    </m:sup>
                                  </m:sSup>
                                </m:den>
                              </m:f>
                            </m:e>
                          </m:d>
                          <m:r>
                            <a:rPr lang="en-US" sz="1600" i="1" dirty="0">
                              <a:solidFill>
                                <a:schemeClr val="tx1"/>
                              </a:solidFill>
                              <a:latin typeface="Cambria Math" panose="02040503050406030204" pitchFamily="18" charset="0"/>
                              <a:ea typeface="Cambria Math" panose="02040503050406030204" pitchFamily="18" charset="0"/>
                            </a:rPr>
                            <m:t>⊛</m:t>
                          </m:r>
                          <m:sSup>
                            <m:sSupPr>
                              <m:ctrlPr>
                                <a:rPr lang="en-US" sz="1600" i="1" smtClean="0">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sSup>
                                <m:sSupPr>
                                  <m:ctrlPr>
                                    <a:rPr lang="en-US"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𝑘</m:t>
                                  </m:r>
                                </m:e>
                                <m:sup>
                                  <m:r>
                                    <a:rPr lang="en-US" sz="1600" i="1">
                                      <a:solidFill>
                                        <a:schemeClr val="tx1"/>
                                      </a:solidFill>
                                      <a:latin typeface="Cambria Math" panose="02040503050406030204" pitchFamily="18" charset="0"/>
                                      <a:ea typeface="Cambria Math" panose="02040503050406030204" pitchFamily="18" charset="0"/>
                                    </a:rPr>
                                    <m:t>†</m:t>
                                  </m:r>
                                </m:sup>
                              </m:sSup>
                            </m:sup>
                          </m:sSup>
                        </m:e>
                      </m:d>
                      <m:r>
                        <a:rPr lang="en-US" sz="1600" i="1" smtClean="0">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𝐻</m:t>
                          </m:r>
                        </m:e>
                        <m:sup>
                          <m:r>
                            <a:rPr lang="en-US" sz="1600" i="1">
                              <a:solidFill>
                                <a:schemeClr val="tx1"/>
                              </a:solidFill>
                              <a:latin typeface="Cambria Math" panose="02040503050406030204" pitchFamily="18" charset="0"/>
                            </a:rPr>
                            <m:t>𝑘</m:t>
                          </m:r>
                        </m:sup>
                      </m:sSup>
                    </m:oMath>
                  </m:oMathPara>
                </a14:m>
                <a:endParaRPr lang="en-US" sz="1600" dirty="0">
                  <a:solidFill>
                    <a:schemeClr val="tx1"/>
                  </a:solidFill>
                </a:endParaRPr>
              </a:p>
            </p:txBody>
          </p:sp>
        </mc:Choice>
        <mc:Fallback xmlns="">
          <p:sp>
            <p:nvSpPr>
              <p:cNvPr id="2" name="TextBox 1">
                <a:extLst>
                  <a:ext uri="{FF2B5EF4-FFF2-40B4-BE49-F238E27FC236}">
                    <a16:creationId xmlns:a16="http://schemas.microsoft.com/office/drawing/2014/main" id="{74D9ED5F-1108-FB44-ABA3-45745ADB605D}"/>
                  </a:ext>
                </a:extLst>
              </p:cNvPr>
              <p:cNvSpPr txBox="1">
                <a:spLocks noRot="1" noChangeAspect="1" noMove="1" noResize="1" noEditPoints="1" noAdjustHandles="1" noChangeArrowheads="1" noChangeShapeType="1" noTextEdit="1"/>
              </p:cNvSpPr>
              <p:nvPr/>
            </p:nvSpPr>
            <p:spPr>
              <a:xfrm>
                <a:off x="311700" y="2651232"/>
                <a:ext cx="3037755" cy="457626"/>
              </a:xfrm>
              <a:prstGeom prst="rect">
                <a:avLst/>
              </a:prstGeom>
              <a:blipFill>
                <a:blip r:embed="rId4"/>
                <a:stretch>
                  <a:fillRect l="-8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39A25EA-27D7-454E-917C-4E0B7AADD716}"/>
                  </a:ext>
                </a:extLst>
              </p:cNvPr>
              <p:cNvSpPr txBox="1"/>
              <p:nvPr/>
            </p:nvSpPr>
            <p:spPr>
              <a:xfrm>
                <a:off x="311700" y="3473374"/>
                <a:ext cx="3516091" cy="457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𝑥</m:t>
                          </m:r>
                        </m:e>
                        <m:sup>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+1</m:t>
                          </m:r>
                        </m:sup>
                      </m:sSup>
                      <m:r>
                        <a:rPr lang="en-US" sz="1600" b="0" i="1" smtClean="0">
                          <a:solidFill>
                            <a:schemeClr val="tx1"/>
                          </a:solidFill>
                          <a:latin typeface="Cambria Math" panose="02040503050406030204" pitchFamily="18" charset="0"/>
                        </a:rPr>
                        <m:t>= </m:t>
                      </m:r>
                      <m:d>
                        <m:dPr>
                          <m:ctrlPr>
                            <a:rPr lang="en-US" sz="1600" b="0" i="1" smtClean="0">
                              <a:solidFill>
                                <a:schemeClr val="tx1"/>
                              </a:solidFill>
                              <a:latin typeface="Cambria Math" panose="02040503050406030204" pitchFamily="18" charset="0"/>
                            </a:rPr>
                          </m:ctrlPr>
                        </m:dPr>
                        <m:e>
                          <m:d>
                            <m:dPr>
                              <m:begChr m:val="["/>
                              <m:endChr m:val="]"/>
                              <m:ctrlPr>
                                <a:rPr lang="en-US" sz="1600" b="0" i="1" smtClean="0">
                                  <a:solidFill>
                                    <a:schemeClr val="tx1"/>
                                  </a:solidFill>
                                  <a:latin typeface="Cambria Math" panose="02040503050406030204" pitchFamily="18" charset="0"/>
                                </a:rPr>
                              </m:ctrlPr>
                            </m:dPr>
                            <m:e>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𝑦</m:t>
                                  </m:r>
                                </m:num>
                                <m:den>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𝑘</m:t>
                                      </m:r>
                                    </m:sup>
                                  </m:sSup>
                                  <m:r>
                                    <a:rPr lang="en-US" sz="1600" i="1" dirty="0">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𝐻</m:t>
                                      </m:r>
                                    </m:e>
                                    <m:sup>
                                      <m:r>
                                        <a:rPr lang="en-US" sz="1600" i="1">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+1</m:t>
                                      </m:r>
                                    </m:sup>
                                  </m:sSup>
                                </m:den>
                              </m:f>
                            </m:e>
                          </m:d>
                          <m:r>
                            <a:rPr lang="en-US" sz="1600" i="1" dirty="0">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𝐻</m:t>
                              </m:r>
                            </m:e>
                            <m:sup>
                              <m:sSup>
                                <m:sSupPr>
                                  <m:ctrlPr>
                                    <a:rPr lang="en-US" sz="160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+1)</m:t>
                                  </m:r>
                                </m:e>
                                <m:sup>
                                  <m:r>
                                    <a:rPr lang="en-US" sz="1600" i="1">
                                      <a:solidFill>
                                        <a:schemeClr val="tx1"/>
                                      </a:solidFill>
                                      <a:latin typeface="Cambria Math" panose="02040503050406030204" pitchFamily="18" charset="0"/>
                                      <a:ea typeface="Cambria Math" panose="02040503050406030204" pitchFamily="18" charset="0"/>
                                    </a:rPr>
                                    <m:t>†</m:t>
                                  </m:r>
                                </m:sup>
                              </m:sSup>
                            </m:sup>
                          </m:sSup>
                        </m:e>
                      </m:d>
                      <m:r>
                        <a:rPr lang="en-US" sz="1600" i="1" smtClean="0">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𝑘</m:t>
                          </m:r>
                        </m:sup>
                      </m:sSup>
                    </m:oMath>
                  </m:oMathPara>
                </a14:m>
                <a:endParaRPr lang="en-US" sz="1600" dirty="0">
                  <a:solidFill>
                    <a:schemeClr val="tx1"/>
                  </a:solidFill>
                </a:endParaRPr>
              </a:p>
            </p:txBody>
          </p:sp>
        </mc:Choice>
        <mc:Fallback xmlns="">
          <p:sp>
            <p:nvSpPr>
              <p:cNvPr id="11" name="TextBox 10">
                <a:extLst>
                  <a:ext uri="{FF2B5EF4-FFF2-40B4-BE49-F238E27FC236}">
                    <a16:creationId xmlns:a16="http://schemas.microsoft.com/office/drawing/2014/main" id="{039A25EA-27D7-454E-917C-4E0B7AADD716}"/>
                  </a:ext>
                </a:extLst>
              </p:cNvPr>
              <p:cNvSpPr txBox="1">
                <a:spLocks noRot="1" noChangeAspect="1" noMove="1" noResize="1" noEditPoints="1" noAdjustHandles="1" noChangeArrowheads="1" noChangeShapeType="1" noTextEdit="1"/>
              </p:cNvSpPr>
              <p:nvPr/>
            </p:nvSpPr>
            <p:spPr>
              <a:xfrm>
                <a:off x="311700" y="3473374"/>
                <a:ext cx="3516091" cy="457626"/>
              </a:xfrm>
              <a:prstGeom prst="rect">
                <a:avLst/>
              </a:prstGeom>
              <a:blipFill>
                <a:blip r:embed="rId5"/>
                <a:stretch>
                  <a:fillRect b="-1315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C0DD6B-A2A7-3840-92CE-7DA641BA566C}"/>
              </a:ext>
            </a:extLst>
          </p:cNvPr>
          <p:cNvSpPr/>
          <p:nvPr/>
        </p:nvSpPr>
        <p:spPr>
          <a:xfrm>
            <a:off x="311700" y="2145824"/>
            <a:ext cx="1451038" cy="338554"/>
          </a:xfrm>
          <a:prstGeom prst="rect">
            <a:avLst/>
          </a:prstGeom>
        </p:spPr>
        <p:txBody>
          <a:bodyPr wrap="none">
            <a:spAutoFit/>
          </a:bodyPr>
          <a:lstStyle/>
          <a:p>
            <a:r>
              <a:rPr lang="en-US" sz="1600" b="1" u="sng" dirty="0">
                <a:solidFill>
                  <a:schemeClr val="tx1"/>
                </a:solidFill>
              </a:rPr>
              <a:t>RL algorithm</a:t>
            </a:r>
          </a:p>
        </p:txBody>
      </p:sp>
      <p:sp>
        <p:nvSpPr>
          <p:cNvPr id="13" name="Rectangle 12">
            <a:extLst>
              <a:ext uri="{FF2B5EF4-FFF2-40B4-BE49-F238E27FC236}">
                <a16:creationId xmlns:a16="http://schemas.microsoft.com/office/drawing/2014/main" id="{08E270FA-9505-4241-9892-89EBF71845BC}"/>
              </a:ext>
            </a:extLst>
          </p:cNvPr>
          <p:cNvSpPr/>
          <p:nvPr/>
        </p:nvSpPr>
        <p:spPr>
          <a:xfrm>
            <a:off x="4067023" y="2140598"/>
            <a:ext cx="2167581" cy="338554"/>
          </a:xfrm>
          <a:prstGeom prst="rect">
            <a:avLst/>
          </a:prstGeom>
        </p:spPr>
        <p:txBody>
          <a:bodyPr wrap="none">
            <a:spAutoFit/>
          </a:bodyPr>
          <a:lstStyle/>
          <a:p>
            <a:r>
              <a:rPr lang="en-US" sz="1600" b="1" u="sng" dirty="0">
                <a:solidFill>
                  <a:schemeClr val="tx1"/>
                </a:solidFill>
              </a:rPr>
              <a:t>Deep-URL algorithm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FFD9348-11FD-A343-8CC4-57D402D5E6AB}"/>
                  </a:ext>
                </a:extLst>
              </p:cNvPr>
              <p:cNvSpPr txBox="1"/>
              <p:nvPr/>
            </p:nvSpPr>
            <p:spPr>
              <a:xfrm>
                <a:off x="4067023" y="2627796"/>
                <a:ext cx="5884605" cy="504497"/>
              </a:xfrm>
              <a:prstGeom prst="rect">
                <a:avLst/>
              </a:prstGeom>
              <a:noFill/>
            </p:spPr>
            <p:txBody>
              <a:bodyPr wrap="square" lIns="0" tIns="0" rIns="0" bIns="0" rtlCol="0">
                <a:spAutoFit/>
              </a:bodyPr>
              <a:lstStyle/>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𝐻</m:t>
                        </m:r>
                      </m:e>
                      <m:sup>
                        <m:r>
                          <a:rPr lang="en-US" sz="1800" i="1">
                            <a:solidFill>
                              <a:schemeClr val="tx1"/>
                            </a:solidFill>
                            <a:latin typeface="Cambria Math" panose="02040503050406030204" pitchFamily="18" charset="0"/>
                          </a:rPr>
                          <m:t>𝑘</m:t>
                        </m:r>
                        <m:r>
                          <a:rPr lang="en-US" sz="1800" i="1">
                            <a:solidFill>
                              <a:schemeClr val="tx1"/>
                            </a:solidFill>
                            <a:latin typeface="Cambria Math" panose="02040503050406030204" pitchFamily="18" charset="0"/>
                          </a:rPr>
                          <m:t>+1</m:t>
                        </m:r>
                      </m:sup>
                    </m:sSup>
                    <m:r>
                      <a:rPr lang="en-US" sz="1800" i="1">
                        <a:solidFill>
                          <a:schemeClr val="tx1"/>
                        </a:solidFill>
                        <a:latin typeface="Cambria Math" panose="02040503050406030204" pitchFamily="18" charset="0"/>
                      </a:rPr>
                      <m:t>=</m:t>
                    </m:r>
                  </m:oMath>
                </a14:m>
                <a:r>
                  <a:rPr lang="en-US" sz="1800" dirty="0">
                    <a:solidFill>
                      <a:schemeClr val="tx1"/>
                    </a:solidFill>
                  </a:rPr>
                  <a:t> </a:t>
                </a:r>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𝜎</m:t>
                    </m:r>
                    <m:d>
                      <m:dPr>
                        <m:ctrlPr>
                          <a:rPr lang="en-US" sz="1800" i="1" dirty="0" smtClean="0">
                            <a:solidFill>
                              <a:schemeClr val="tx1"/>
                            </a:solidFill>
                            <a:latin typeface="Cambria Math" panose="02040503050406030204" pitchFamily="18" charset="0"/>
                            <a:ea typeface="Cambria Math" panose="02040503050406030204" pitchFamily="18" charset="0"/>
                          </a:rPr>
                        </m:ctrlPr>
                      </m:dPr>
                      <m:e>
                        <m:r>
                          <a:rPr lang="en-US" sz="1800" b="0" i="1" dirty="0" smtClean="0">
                            <a:solidFill>
                              <a:schemeClr val="tx1"/>
                            </a:solidFill>
                            <a:latin typeface="Cambria Math" panose="02040503050406030204" pitchFamily="18" charset="0"/>
                            <a:ea typeface="Cambria Math" panose="02040503050406030204" pitchFamily="18" charset="0"/>
                          </a:rPr>
                          <m:t>𝑅𝑒𝐿𝑈</m:t>
                        </m:r>
                        <m:d>
                          <m:dPr>
                            <m:ctrlPr>
                              <a:rPr lang="en-US" sz="1800" b="0" i="1" dirty="0" smtClean="0">
                                <a:solidFill>
                                  <a:schemeClr val="tx1"/>
                                </a:solidFill>
                                <a:latin typeface="Cambria Math" panose="02040503050406030204" pitchFamily="18" charset="0"/>
                                <a:ea typeface="Cambria Math" panose="02040503050406030204" pitchFamily="18" charset="0"/>
                              </a:rPr>
                            </m:ctrlPr>
                          </m:dPr>
                          <m:e>
                            <m:d>
                              <m:dPr>
                                <m:begChr m:val="["/>
                                <m:endChr m:val="]"/>
                                <m:ctrlPr>
                                  <a:rPr lang="en-US" sz="1800" i="1">
                                    <a:solidFill>
                                      <a:schemeClr val="tx1"/>
                                    </a:solidFill>
                                    <a:latin typeface="Cambria Math" panose="02040503050406030204" pitchFamily="18" charset="0"/>
                                  </a:rPr>
                                </m:ctrlPr>
                              </m:dPr>
                              <m:e>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𝑦</m:t>
                                    </m:r>
                                  </m:num>
                                  <m:den>
                                    <m:r>
                                      <a:rPr lang="en-US" sz="1800" b="0" i="1" smtClean="0">
                                        <a:solidFill>
                                          <a:schemeClr val="tx1"/>
                                        </a:solidFill>
                                        <a:latin typeface="Cambria Math" panose="02040503050406030204" pitchFamily="18" charset="0"/>
                                      </a:rPr>
                                      <m:t>𝑅𝑒𝐿𝑈</m:t>
                                    </m:r>
                                    <m:d>
                                      <m:dPr>
                                        <m:ctrlPr>
                                          <a:rPr lang="en-US" sz="1800" b="0" i="1" smtClean="0">
                                            <a:solidFill>
                                              <a:schemeClr val="tx1"/>
                                            </a:solidFill>
                                            <a:latin typeface="Cambria Math" panose="02040503050406030204" pitchFamily="18" charset="0"/>
                                          </a:rPr>
                                        </m:ctrlPr>
                                      </m:dPr>
                                      <m:e>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𝑥</m:t>
                                            </m:r>
                                          </m:e>
                                          <m:sup>
                                            <m:r>
                                              <a:rPr lang="en-US" sz="1800" i="1">
                                                <a:solidFill>
                                                  <a:schemeClr val="tx1"/>
                                                </a:solidFill>
                                                <a:latin typeface="Cambria Math" panose="02040503050406030204" pitchFamily="18" charset="0"/>
                                              </a:rPr>
                                              <m:t>𝑘</m:t>
                                            </m:r>
                                          </m:sup>
                                        </m:sSup>
                                        <m:r>
                                          <a:rPr lang="en-US" sz="1800" i="1" dirty="0">
                                            <a:solidFill>
                                              <a:schemeClr val="tx1"/>
                                            </a:solidFill>
                                            <a:latin typeface="Cambria Math" panose="02040503050406030204" pitchFamily="18" charset="0"/>
                                            <a:ea typeface="Cambria Math" panose="02040503050406030204" pitchFamily="18" charset="0"/>
                                          </a:rPr>
                                          <m:t>⊛</m:t>
                                        </m:r>
                                        <m:sSubSup>
                                          <m:sSubSupPr>
                                            <m:ctrlPr>
                                              <a:rPr lang="en-US" sz="1800" i="1" dirty="0">
                                                <a:solidFill>
                                                  <a:schemeClr val="tx1"/>
                                                </a:solidFill>
                                                <a:latin typeface="Cambria Math" panose="02040503050406030204" pitchFamily="18" charset="0"/>
                                                <a:ea typeface="Cambria Math" panose="02040503050406030204" pitchFamily="18" charset="0"/>
                                              </a:rPr>
                                            </m:ctrlPr>
                                          </m:sSubSupPr>
                                          <m:e>
                                            <m:r>
                                              <a:rPr lang="en-US" sz="1800" i="1" dirty="0">
                                                <a:solidFill>
                                                  <a:schemeClr val="tx1"/>
                                                </a:solidFill>
                                                <a:latin typeface="Cambria Math" panose="02040503050406030204" pitchFamily="18" charset="0"/>
                                                <a:ea typeface="Cambria Math" panose="02040503050406030204" pitchFamily="18" charset="0"/>
                                              </a:rPr>
                                              <m:t>𝑊</m:t>
                                            </m:r>
                                          </m:e>
                                          <m:sub>
                                            <m:r>
                                              <a:rPr lang="en-US" sz="1800" i="1" dirty="0">
                                                <a:solidFill>
                                                  <a:schemeClr val="tx1"/>
                                                </a:solidFill>
                                                <a:latin typeface="Cambria Math" panose="02040503050406030204" pitchFamily="18" charset="0"/>
                                                <a:ea typeface="Cambria Math" panose="02040503050406030204" pitchFamily="18" charset="0"/>
                                              </a:rPr>
                                              <m:t>𝐻</m:t>
                                            </m:r>
                                          </m:sub>
                                          <m:sup>
                                            <m:r>
                                              <a:rPr lang="en-US" sz="1800" i="1" dirty="0">
                                                <a:solidFill>
                                                  <a:schemeClr val="tx1"/>
                                                </a:solidFill>
                                                <a:latin typeface="Cambria Math" panose="02040503050406030204" pitchFamily="18" charset="0"/>
                                                <a:ea typeface="Cambria Math" panose="02040503050406030204" pitchFamily="18" charset="0"/>
                                              </a:rPr>
                                              <m:t>𝑘</m:t>
                                            </m:r>
                                          </m:sup>
                                        </m:sSubSup>
                                      </m:e>
                                    </m:d>
                                  </m:den>
                                </m:f>
                              </m:e>
                            </m:d>
                            <m:r>
                              <a:rPr lang="en-US" sz="1800" i="1" dirty="0">
                                <a:solidFill>
                                  <a:schemeClr val="tx1"/>
                                </a:solidFill>
                                <a:latin typeface="Cambria Math" panose="02040503050406030204" pitchFamily="18" charset="0"/>
                                <a:ea typeface="Cambria Math" panose="02040503050406030204" pitchFamily="18" charset="0"/>
                              </a:rPr>
                              <m:t>⊛</m:t>
                            </m:r>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𝑥</m:t>
                                </m:r>
                              </m:e>
                              <m:sup>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𝑘</m:t>
                                    </m:r>
                                  </m:e>
                                  <m:sup>
                                    <m:r>
                                      <a:rPr lang="en-US" sz="1800" i="1">
                                        <a:solidFill>
                                          <a:schemeClr val="tx1"/>
                                        </a:solidFill>
                                        <a:latin typeface="Cambria Math" panose="02040503050406030204" pitchFamily="18" charset="0"/>
                                        <a:ea typeface="Cambria Math" panose="02040503050406030204" pitchFamily="18" charset="0"/>
                                      </a:rPr>
                                      <m:t>†</m:t>
                                    </m:r>
                                  </m:sup>
                                </m:sSup>
                              </m:sup>
                            </m:sSup>
                          </m:e>
                        </m:d>
                        <m:r>
                          <a:rPr lang="en-US" sz="1800" i="1">
                            <a:solidFill>
                              <a:schemeClr val="tx1"/>
                            </a:solidFill>
                            <a:latin typeface="Cambria Math" panose="02040503050406030204" pitchFamily="18" charset="0"/>
                            <a:ea typeface="Cambria Math" panose="02040503050406030204" pitchFamily="18" charset="0"/>
                          </a:rPr>
                          <m:t>⨀</m:t>
                        </m:r>
                        <m:sSubSup>
                          <m:sSubSupPr>
                            <m:ctrlPr>
                              <a:rPr lang="en-US" sz="1800" i="1" dirty="0">
                                <a:solidFill>
                                  <a:schemeClr val="tx1"/>
                                </a:solidFill>
                                <a:latin typeface="Cambria Math" panose="02040503050406030204" pitchFamily="18" charset="0"/>
                                <a:ea typeface="Cambria Math" panose="02040503050406030204" pitchFamily="18" charset="0"/>
                              </a:rPr>
                            </m:ctrlPr>
                          </m:sSubSupPr>
                          <m:e>
                            <m:r>
                              <a:rPr lang="en-US" sz="1800" i="1" dirty="0">
                                <a:solidFill>
                                  <a:schemeClr val="tx1"/>
                                </a:solidFill>
                                <a:latin typeface="Cambria Math" panose="02040503050406030204" pitchFamily="18" charset="0"/>
                                <a:ea typeface="Cambria Math" panose="02040503050406030204" pitchFamily="18" charset="0"/>
                              </a:rPr>
                              <m:t>𝑊</m:t>
                            </m:r>
                          </m:e>
                          <m:sub>
                            <m:r>
                              <a:rPr lang="en-US" sz="1800" i="1" dirty="0">
                                <a:solidFill>
                                  <a:schemeClr val="tx1"/>
                                </a:solidFill>
                                <a:latin typeface="Cambria Math" panose="02040503050406030204" pitchFamily="18" charset="0"/>
                                <a:ea typeface="Cambria Math" panose="02040503050406030204" pitchFamily="18" charset="0"/>
                              </a:rPr>
                              <m:t>𝐻</m:t>
                            </m:r>
                          </m:sub>
                          <m:sup>
                            <m:r>
                              <a:rPr lang="en-US" sz="1800" i="1" dirty="0">
                                <a:solidFill>
                                  <a:schemeClr val="tx1"/>
                                </a:solidFill>
                                <a:latin typeface="Cambria Math" panose="02040503050406030204" pitchFamily="18" charset="0"/>
                                <a:ea typeface="Cambria Math" panose="02040503050406030204" pitchFamily="18" charset="0"/>
                              </a:rPr>
                              <m:t>𝑘</m:t>
                            </m:r>
                          </m:sup>
                        </m:sSubSup>
                      </m:e>
                    </m:d>
                  </m:oMath>
                </a14:m>
                <a:endParaRPr lang="en-US" sz="1800" dirty="0">
                  <a:solidFill>
                    <a:schemeClr val="tx1"/>
                  </a:solidFill>
                </a:endParaRPr>
              </a:p>
            </p:txBody>
          </p:sp>
        </mc:Choice>
        <mc:Fallback xmlns="">
          <p:sp>
            <p:nvSpPr>
              <p:cNvPr id="15" name="TextBox 14">
                <a:extLst>
                  <a:ext uri="{FF2B5EF4-FFF2-40B4-BE49-F238E27FC236}">
                    <a16:creationId xmlns:a16="http://schemas.microsoft.com/office/drawing/2014/main" id="{6FFD9348-11FD-A343-8CC4-57D402D5E6AB}"/>
                  </a:ext>
                </a:extLst>
              </p:cNvPr>
              <p:cNvSpPr txBox="1">
                <a:spLocks noRot="1" noChangeAspect="1" noMove="1" noResize="1" noEditPoints="1" noAdjustHandles="1" noChangeArrowheads="1" noChangeShapeType="1" noTextEdit="1"/>
              </p:cNvSpPr>
              <p:nvPr/>
            </p:nvSpPr>
            <p:spPr>
              <a:xfrm>
                <a:off x="4067023" y="2627796"/>
                <a:ext cx="5884605" cy="504497"/>
              </a:xfrm>
              <a:prstGeom prst="rect">
                <a:avLst/>
              </a:prstGeom>
              <a:blipFill>
                <a:blip r:embed="rId6"/>
                <a:stretch>
                  <a:fillRect l="-1290"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37F00A-37A0-F34C-AEF0-262187A234E2}"/>
                  </a:ext>
                </a:extLst>
              </p:cNvPr>
              <p:cNvSpPr txBox="1"/>
              <p:nvPr/>
            </p:nvSpPr>
            <p:spPr>
              <a:xfrm>
                <a:off x="4067023" y="3429581"/>
                <a:ext cx="5884605" cy="501419"/>
              </a:xfrm>
              <a:prstGeom prst="rect">
                <a:avLst/>
              </a:prstGeom>
              <a:noFill/>
            </p:spPr>
            <p:txBody>
              <a:bodyPr wrap="square" lIns="0" tIns="0" rIns="0" bIns="0" rtlCol="0">
                <a:spAutoFit/>
              </a:bodyPr>
              <a:lstStyle/>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𝑥</m:t>
                        </m:r>
                      </m:e>
                      <m:sup>
                        <m:r>
                          <a:rPr lang="en-US" sz="1800" i="1">
                            <a:solidFill>
                              <a:schemeClr val="tx1"/>
                            </a:solidFill>
                            <a:latin typeface="Cambria Math" panose="02040503050406030204" pitchFamily="18" charset="0"/>
                          </a:rPr>
                          <m:t>𝑘</m:t>
                        </m:r>
                        <m:r>
                          <a:rPr lang="en-US" sz="1800" i="1">
                            <a:solidFill>
                              <a:schemeClr val="tx1"/>
                            </a:solidFill>
                            <a:latin typeface="Cambria Math" panose="02040503050406030204" pitchFamily="18" charset="0"/>
                          </a:rPr>
                          <m:t>+1</m:t>
                        </m:r>
                      </m:sup>
                    </m:sSup>
                    <m:r>
                      <a:rPr lang="en-US" sz="1800" i="1">
                        <a:solidFill>
                          <a:schemeClr val="tx1"/>
                        </a:solidFill>
                        <a:latin typeface="Cambria Math" panose="02040503050406030204" pitchFamily="18" charset="0"/>
                      </a:rPr>
                      <m:t>=</m:t>
                    </m:r>
                  </m:oMath>
                </a14:m>
                <a:r>
                  <a:rPr lang="en-US" sz="1800" dirty="0">
                    <a:solidFill>
                      <a:schemeClr val="tx1"/>
                    </a:solidFill>
                  </a:rPr>
                  <a:t> </a:t>
                </a:r>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𝜎</m:t>
                    </m:r>
                    <m:d>
                      <m:dPr>
                        <m:ctrlPr>
                          <a:rPr lang="en-US" sz="1800" i="1" dirty="0" smtClean="0">
                            <a:solidFill>
                              <a:schemeClr val="tx1"/>
                            </a:solidFill>
                            <a:latin typeface="Cambria Math" panose="02040503050406030204" pitchFamily="18" charset="0"/>
                            <a:ea typeface="Cambria Math" panose="02040503050406030204" pitchFamily="18" charset="0"/>
                          </a:rPr>
                        </m:ctrlPr>
                      </m:dPr>
                      <m:e>
                        <m:r>
                          <a:rPr lang="en-US" sz="1800" b="0" i="1" dirty="0" smtClean="0">
                            <a:solidFill>
                              <a:schemeClr val="tx1"/>
                            </a:solidFill>
                            <a:latin typeface="Cambria Math" panose="02040503050406030204" pitchFamily="18" charset="0"/>
                            <a:ea typeface="Cambria Math" panose="02040503050406030204" pitchFamily="18" charset="0"/>
                          </a:rPr>
                          <m:t>𝑅𝑒𝐿𝑈</m:t>
                        </m:r>
                        <m:d>
                          <m:dPr>
                            <m:ctrlPr>
                              <a:rPr lang="en-US" sz="1800" b="0" i="1" dirty="0" smtClean="0">
                                <a:solidFill>
                                  <a:schemeClr val="tx1"/>
                                </a:solidFill>
                                <a:latin typeface="Cambria Math" panose="02040503050406030204" pitchFamily="18" charset="0"/>
                                <a:ea typeface="Cambria Math" panose="02040503050406030204" pitchFamily="18" charset="0"/>
                              </a:rPr>
                            </m:ctrlPr>
                          </m:dPr>
                          <m:e>
                            <m:d>
                              <m:dPr>
                                <m:begChr m:val="["/>
                                <m:endChr m:val="]"/>
                                <m:ctrlPr>
                                  <a:rPr lang="en-US" sz="1800" i="1">
                                    <a:solidFill>
                                      <a:schemeClr val="tx1"/>
                                    </a:solidFill>
                                    <a:latin typeface="Cambria Math" panose="02040503050406030204" pitchFamily="18" charset="0"/>
                                  </a:rPr>
                                </m:ctrlPr>
                              </m:dPr>
                              <m:e>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𝑦</m:t>
                                    </m:r>
                                  </m:num>
                                  <m:den>
                                    <m:r>
                                      <a:rPr lang="en-US" sz="1800" b="0" i="1" smtClean="0">
                                        <a:solidFill>
                                          <a:schemeClr val="tx1"/>
                                        </a:solidFill>
                                        <a:latin typeface="Cambria Math" panose="02040503050406030204" pitchFamily="18" charset="0"/>
                                      </a:rPr>
                                      <m:t>𝑅𝑒𝐿𝑈</m:t>
                                    </m:r>
                                    <m:d>
                                      <m:dPr>
                                        <m:ctrlPr>
                                          <a:rPr lang="en-US" sz="1800" b="0" i="1" smtClean="0">
                                            <a:solidFill>
                                              <a:schemeClr val="tx1"/>
                                            </a:solidFill>
                                            <a:latin typeface="Cambria Math" panose="02040503050406030204" pitchFamily="18" charset="0"/>
                                          </a:rPr>
                                        </m:ctrlPr>
                                      </m:dPr>
                                      <m:e>
                                        <m:sSubSup>
                                          <m:sSubSupPr>
                                            <m:ctrlPr>
                                              <a:rPr lang="en-US" sz="1800" i="1" dirty="0">
                                                <a:solidFill>
                                                  <a:schemeClr val="tx1"/>
                                                </a:solidFill>
                                                <a:latin typeface="Cambria Math" panose="02040503050406030204" pitchFamily="18" charset="0"/>
                                                <a:ea typeface="Cambria Math" panose="02040503050406030204" pitchFamily="18" charset="0"/>
                                              </a:rPr>
                                            </m:ctrlPr>
                                          </m:sSubSupPr>
                                          <m:e>
                                            <m:r>
                                              <a:rPr lang="en-US" sz="1800" i="1" dirty="0">
                                                <a:solidFill>
                                                  <a:schemeClr val="tx1"/>
                                                </a:solidFill>
                                                <a:latin typeface="Cambria Math" panose="02040503050406030204" pitchFamily="18" charset="0"/>
                                                <a:ea typeface="Cambria Math" panose="02040503050406030204" pitchFamily="18" charset="0"/>
                                              </a:rPr>
                                              <m:t>𝑊</m:t>
                                            </m:r>
                                          </m:e>
                                          <m:sub>
                                            <m:r>
                                              <a:rPr lang="en-US" sz="1800" b="0" i="1" dirty="0" smtClean="0">
                                                <a:solidFill>
                                                  <a:schemeClr val="tx1"/>
                                                </a:solidFill>
                                                <a:latin typeface="Cambria Math" panose="02040503050406030204" pitchFamily="18" charset="0"/>
                                                <a:ea typeface="Cambria Math" panose="02040503050406030204" pitchFamily="18" charset="0"/>
                                              </a:rPr>
                                              <m:t>𝑥</m:t>
                                            </m:r>
                                          </m:sub>
                                          <m:sup>
                                            <m:r>
                                              <a:rPr lang="en-US" sz="1800" i="1" dirty="0">
                                                <a:solidFill>
                                                  <a:schemeClr val="tx1"/>
                                                </a:solidFill>
                                                <a:latin typeface="Cambria Math" panose="02040503050406030204" pitchFamily="18" charset="0"/>
                                                <a:ea typeface="Cambria Math" panose="02040503050406030204" pitchFamily="18" charset="0"/>
                                              </a:rPr>
                                              <m:t>𝑘</m:t>
                                            </m:r>
                                          </m:sup>
                                        </m:sSubSup>
                                        <m:r>
                                          <a:rPr lang="en-US" sz="1800" i="1" dirty="0">
                                            <a:solidFill>
                                              <a:schemeClr val="tx1"/>
                                            </a:solidFill>
                                            <a:latin typeface="Cambria Math" panose="02040503050406030204" pitchFamily="18" charset="0"/>
                                            <a:ea typeface="Cambria Math" panose="02040503050406030204" pitchFamily="18" charset="0"/>
                                          </a:rPr>
                                          <m:t>⊛</m:t>
                                        </m:r>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𝐻</m:t>
                                            </m:r>
                                          </m:e>
                                          <m:sup>
                                            <m:r>
                                              <a:rPr lang="en-US" sz="1800" i="1">
                                                <a:solidFill>
                                                  <a:schemeClr val="tx1"/>
                                                </a:solidFill>
                                                <a:latin typeface="Cambria Math" panose="02040503050406030204" pitchFamily="18" charset="0"/>
                                              </a:rPr>
                                              <m:t>𝑘</m:t>
                                            </m:r>
                                            <m:r>
                                              <a:rPr lang="en-US" sz="1800" i="1">
                                                <a:solidFill>
                                                  <a:schemeClr val="tx1"/>
                                                </a:solidFill>
                                                <a:latin typeface="Cambria Math" panose="02040503050406030204" pitchFamily="18" charset="0"/>
                                              </a:rPr>
                                              <m:t>+1</m:t>
                                            </m:r>
                                          </m:sup>
                                        </m:sSup>
                                      </m:e>
                                    </m:d>
                                  </m:den>
                                </m:f>
                              </m:e>
                            </m:d>
                            <m:r>
                              <a:rPr lang="en-US" sz="1800" i="1" dirty="0">
                                <a:solidFill>
                                  <a:schemeClr val="tx1"/>
                                </a:solidFill>
                                <a:latin typeface="Cambria Math" panose="02040503050406030204" pitchFamily="18" charset="0"/>
                                <a:ea typeface="Cambria Math" panose="02040503050406030204" pitchFamily="18" charset="0"/>
                              </a:rPr>
                              <m:t>⊛</m:t>
                            </m:r>
                            <m:sSup>
                              <m:sSupPr>
                                <m:ctrlPr>
                                  <a:rPr lang="en-US" sz="1800" i="1">
                                    <a:solidFill>
                                      <a:schemeClr val="tx1"/>
                                    </a:solidFill>
                                    <a:latin typeface="Cambria Math" panose="02040503050406030204" pitchFamily="18" charset="0"/>
                                  </a:rPr>
                                </m:ctrlPr>
                              </m:sSupPr>
                              <m:e>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𝐻</m:t>
                                    </m:r>
                                  </m:e>
                                  <m:sup>
                                    <m:r>
                                      <a:rPr lang="en-US" sz="1800" i="1">
                                        <a:solidFill>
                                          <a:schemeClr val="tx1"/>
                                        </a:solidFill>
                                        <a:latin typeface="Cambria Math" panose="02040503050406030204" pitchFamily="18" charset="0"/>
                                      </a:rPr>
                                      <m:t>𝑘</m:t>
                                    </m:r>
                                    <m:r>
                                      <a:rPr lang="en-US" sz="1800" i="1">
                                        <a:solidFill>
                                          <a:schemeClr val="tx1"/>
                                        </a:solidFill>
                                        <a:latin typeface="Cambria Math" panose="02040503050406030204" pitchFamily="18" charset="0"/>
                                      </a:rPr>
                                      <m:t>+1</m:t>
                                    </m:r>
                                  </m:sup>
                                </m:sSup>
                              </m:e>
                              <m:sup>
                                <m:r>
                                  <a:rPr lang="en-US" sz="1800" i="1">
                                    <a:solidFill>
                                      <a:schemeClr val="tx1"/>
                                    </a:solidFill>
                                    <a:latin typeface="Cambria Math" panose="02040503050406030204" pitchFamily="18" charset="0"/>
                                    <a:ea typeface="Cambria Math" panose="02040503050406030204" pitchFamily="18" charset="0"/>
                                  </a:rPr>
                                  <m:t>†</m:t>
                                </m:r>
                              </m:sup>
                            </m:sSup>
                          </m:e>
                        </m:d>
                        <m:r>
                          <a:rPr lang="en-US" sz="1800" i="1">
                            <a:solidFill>
                              <a:schemeClr val="tx1"/>
                            </a:solidFill>
                            <a:latin typeface="Cambria Math" panose="02040503050406030204" pitchFamily="18" charset="0"/>
                            <a:ea typeface="Cambria Math" panose="02040503050406030204" pitchFamily="18" charset="0"/>
                          </a:rPr>
                          <m:t>⨀</m:t>
                        </m:r>
                        <m:sSubSup>
                          <m:sSubSupPr>
                            <m:ctrlPr>
                              <a:rPr lang="en-US" sz="1800" i="1" dirty="0">
                                <a:solidFill>
                                  <a:schemeClr val="tx1"/>
                                </a:solidFill>
                                <a:latin typeface="Cambria Math" panose="02040503050406030204" pitchFamily="18" charset="0"/>
                                <a:ea typeface="Cambria Math" panose="02040503050406030204" pitchFamily="18" charset="0"/>
                              </a:rPr>
                            </m:ctrlPr>
                          </m:sSubSupPr>
                          <m:e>
                            <m:r>
                              <a:rPr lang="en-US" sz="1800" i="1" dirty="0">
                                <a:solidFill>
                                  <a:schemeClr val="tx1"/>
                                </a:solidFill>
                                <a:latin typeface="Cambria Math" panose="02040503050406030204" pitchFamily="18" charset="0"/>
                                <a:ea typeface="Cambria Math" panose="02040503050406030204" pitchFamily="18" charset="0"/>
                              </a:rPr>
                              <m:t>𝑊</m:t>
                            </m:r>
                          </m:e>
                          <m:sub>
                            <m:r>
                              <a:rPr lang="en-US" sz="1800" i="1" dirty="0">
                                <a:solidFill>
                                  <a:schemeClr val="tx1"/>
                                </a:solidFill>
                                <a:latin typeface="Cambria Math" panose="02040503050406030204" pitchFamily="18" charset="0"/>
                                <a:ea typeface="Cambria Math" panose="02040503050406030204" pitchFamily="18" charset="0"/>
                              </a:rPr>
                              <m:t>𝑥</m:t>
                            </m:r>
                          </m:sub>
                          <m:sup>
                            <m:r>
                              <a:rPr lang="en-US" sz="1800" i="1" dirty="0">
                                <a:solidFill>
                                  <a:schemeClr val="tx1"/>
                                </a:solidFill>
                                <a:latin typeface="Cambria Math" panose="02040503050406030204" pitchFamily="18" charset="0"/>
                                <a:ea typeface="Cambria Math" panose="02040503050406030204" pitchFamily="18" charset="0"/>
                              </a:rPr>
                              <m:t>𝑘</m:t>
                            </m:r>
                          </m:sup>
                        </m:sSubSup>
                      </m:e>
                    </m:d>
                  </m:oMath>
                </a14:m>
                <a:endParaRPr lang="en-US" sz="1800" dirty="0">
                  <a:solidFill>
                    <a:schemeClr val="tx1"/>
                  </a:solidFill>
                </a:endParaRPr>
              </a:p>
            </p:txBody>
          </p:sp>
        </mc:Choice>
        <mc:Fallback xmlns="">
          <p:sp>
            <p:nvSpPr>
              <p:cNvPr id="16" name="TextBox 15">
                <a:extLst>
                  <a:ext uri="{FF2B5EF4-FFF2-40B4-BE49-F238E27FC236}">
                    <a16:creationId xmlns:a16="http://schemas.microsoft.com/office/drawing/2014/main" id="{F837F00A-37A0-F34C-AEF0-262187A234E2}"/>
                  </a:ext>
                </a:extLst>
              </p:cNvPr>
              <p:cNvSpPr txBox="1">
                <a:spLocks noRot="1" noChangeAspect="1" noMove="1" noResize="1" noEditPoints="1" noAdjustHandles="1" noChangeArrowheads="1" noChangeShapeType="1" noTextEdit="1"/>
              </p:cNvSpPr>
              <p:nvPr/>
            </p:nvSpPr>
            <p:spPr>
              <a:xfrm>
                <a:off x="4067023" y="3429581"/>
                <a:ext cx="5884605" cy="501419"/>
              </a:xfrm>
              <a:prstGeom prst="rect">
                <a:avLst/>
              </a:prstGeom>
              <a:blipFill>
                <a:blip r:embed="rId7"/>
                <a:stretch>
                  <a:fillRect l="-860" b="-4878"/>
                </a:stretch>
              </a:blipFill>
            </p:spPr>
            <p:txBody>
              <a:bodyPr/>
              <a:lstStyle/>
              <a:p>
                <a:r>
                  <a:rPr lang="en-US">
                    <a:noFill/>
                  </a:rPr>
                  <a:t> </a:t>
                </a:r>
              </a:p>
            </p:txBody>
          </p:sp>
        </mc:Fallback>
      </mc:AlternateContent>
    </p:spTree>
    <p:extLst>
      <p:ext uri="{BB962C8B-B14F-4D97-AF65-F5344CB8AC3E}">
        <p14:creationId xmlns:p14="http://schemas.microsoft.com/office/powerpoint/2010/main" val="3669818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build="p"/>
      <p:bldP spid="2" grpId="0"/>
      <p:bldP spid="11" grpId="0"/>
      <p:bldP spid="4"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Deep-URL</a:t>
            </a:r>
            <a:endParaRPr dirty="0"/>
          </a:p>
        </p:txBody>
      </p:sp>
      <p:pic>
        <p:nvPicPr>
          <p:cNvPr id="6" name="Picture 5">
            <a:extLst>
              <a:ext uri="{FF2B5EF4-FFF2-40B4-BE49-F238E27FC236}">
                <a16:creationId xmlns:a16="http://schemas.microsoft.com/office/drawing/2014/main" id="{40CCBC9D-5DA3-A24F-BF21-96EC9E4204AD}"/>
              </a:ext>
            </a:extLst>
          </p:cNvPr>
          <p:cNvPicPr>
            <a:picLocks noChangeAspect="1"/>
          </p:cNvPicPr>
          <p:nvPr/>
        </p:nvPicPr>
        <p:blipFill>
          <a:blip r:embed="rId3"/>
          <a:stretch>
            <a:fillRect/>
          </a:stretch>
        </p:blipFill>
        <p:spPr>
          <a:xfrm>
            <a:off x="934950" y="1289272"/>
            <a:ext cx="7274099" cy="3140106"/>
          </a:xfrm>
          <a:prstGeom prst="rect">
            <a:avLst/>
          </a:prstGeom>
        </p:spPr>
      </p:pic>
      <p:pic>
        <p:nvPicPr>
          <p:cNvPr id="4" name="Picture 3">
            <a:extLst>
              <a:ext uri="{FF2B5EF4-FFF2-40B4-BE49-F238E27FC236}">
                <a16:creationId xmlns:a16="http://schemas.microsoft.com/office/drawing/2014/main" id="{8CAA5B06-2CDC-484E-BF50-D570F19DDF6F}"/>
              </a:ext>
            </a:extLst>
          </p:cNvPr>
          <p:cNvPicPr>
            <a:picLocks noChangeAspect="1"/>
          </p:cNvPicPr>
          <p:nvPr/>
        </p:nvPicPr>
        <p:blipFill rotWithShape="1">
          <a:blip r:embed="rId3"/>
          <a:srcRect l="1264" t="34614" r="94112" b="54675"/>
          <a:stretch/>
        </p:blipFill>
        <p:spPr>
          <a:xfrm>
            <a:off x="7788165" y="2522994"/>
            <a:ext cx="336331" cy="336331"/>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367DA0-3E94-6E4E-B5D9-0108AAA7A725}"/>
                  </a:ext>
                </a:extLst>
              </p:cNvPr>
              <p:cNvSpPr txBox="1"/>
              <p:nvPr/>
            </p:nvSpPr>
            <p:spPr>
              <a:xfrm>
                <a:off x="7866798" y="2307550"/>
                <a:ext cx="25635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dirty="0"/>
              </a:p>
            </p:txBody>
          </p:sp>
        </mc:Choice>
        <mc:Fallback xmlns="">
          <p:sp>
            <p:nvSpPr>
              <p:cNvPr id="2" name="TextBox 1">
                <a:extLst>
                  <a:ext uri="{FF2B5EF4-FFF2-40B4-BE49-F238E27FC236}">
                    <a16:creationId xmlns:a16="http://schemas.microsoft.com/office/drawing/2014/main" id="{8B367DA0-3E94-6E4E-B5D9-0108AAA7A725}"/>
                  </a:ext>
                </a:extLst>
              </p:cNvPr>
              <p:cNvSpPr txBox="1">
                <a:spLocks noRot="1" noChangeAspect="1" noMove="1" noResize="1" noEditPoints="1" noAdjustHandles="1" noChangeArrowheads="1" noChangeShapeType="1" noTextEdit="1"/>
              </p:cNvSpPr>
              <p:nvPr/>
            </p:nvSpPr>
            <p:spPr>
              <a:xfrm>
                <a:off x="7866798" y="2307550"/>
                <a:ext cx="256352" cy="215444"/>
              </a:xfrm>
              <a:prstGeom prst="rect">
                <a:avLst/>
              </a:prstGeom>
              <a:blipFill>
                <a:blip r:embed="rId4"/>
                <a:stretch>
                  <a:fillRect l="-9091" b="-5556"/>
                </a:stretch>
              </a:blipFill>
            </p:spPr>
            <p:txBody>
              <a:bodyPr/>
              <a:lstStyle/>
              <a:p>
                <a:r>
                  <a:rPr lang="en-US">
                    <a:noFill/>
                  </a:rPr>
                  <a:t> </a:t>
                </a:r>
              </a:p>
            </p:txBody>
          </p:sp>
        </mc:Fallback>
      </mc:AlternateContent>
    </p:spTree>
    <p:extLst>
      <p:ext uri="{BB962C8B-B14F-4D97-AF65-F5344CB8AC3E}">
        <p14:creationId xmlns:p14="http://schemas.microsoft.com/office/powerpoint/2010/main" val="41933360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r>
              <a:rPr lang="en-US" dirty="0"/>
              <a:t>Deep-URL outperforms RL</a:t>
            </a:r>
          </a:p>
        </p:txBody>
      </p:sp>
      <p:graphicFrame>
        <p:nvGraphicFramePr>
          <p:cNvPr id="4" name="Table 3">
            <a:extLst>
              <a:ext uri="{FF2B5EF4-FFF2-40B4-BE49-F238E27FC236}">
                <a16:creationId xmlns:a16="http://schemas.microsoft.com/office/drawing/2014/main" id="{15D8F766-D6B0-4340-94BC-07E5FE74E233}"/>
              </a:ext>
            </a:extLst>
          </p:cNvPr>
          <p:cNvGraphicFramePr>
            <a:graphicFrameLocks noGrp="1"/>
          </p:cNvGraphicFramePr>
          <p:nvPr>
            <p:extLst>
              <p:ext uri="{D42A27DB-BD31-4B8C-83A1-F6EECF244321}">
                <p14:modId xmlns:p14="http://schemas.microsoft.com/office/powerpoint/2010/main" val="745467665"/>
              </p:ext>
            </p:extLst>
          </p:nvPr>
        </p:nvGraphicFramePr>
        <p:xfrm>
          <a:off x="4520191" y="2283416"/>
          <a:ext cx="4433182" cy="2372360"/>
        </p:xfrm>
        <a:graphic>
          <a:graphicData uri="http://schemas.openxmlformats.org/drawingml/2006/table">
            <a:tbl>
              <a:tblPr firstRow="1" bandRow="1">
                <a:tableStyleId>{073A0DAA-6AF3-43AB-8588-CEC1D06C72B9}</a:tableStyleId>
              </a:tblPr>
              <a:tblGrid>
                <a:gridCol w="1364057">
                  <a:extLst>
                    <a:ext uri="{9D8B030D-6E8A-4147-A177-3AD203B41FA5}">
                      <a16:colId xmlns:a16="http://schemas.microsoft.com/office/drawing/2014/main" val="971073324"/>
                    </a:ext>
                  </a:extLst>
                </a:gridCol>
                <a:gridCol w="814812">
                  <a:extLst>
                    <a:ext uri="{9D8B030D-6E8A-4147-A177-3AD203B41FA5}">
                      <a16:colId xmlns:a16="http://schemas.microsoft.com/office/drawing/2014/main" val="1893059105"/>
                    </a:ext>
                  </a:extLst>
                </a:gridCol>
                <a:gridCol w="751437">
                  <a:extLst>
                    <a:ext uri="{9D8B030D-6E8A-4147-A177-3AD203B41FA5}">
                      <a16:colId xmlns:a16="http://schemas.microsoft.com/office/drawing/2014/main" val="104197989"/>
                    </a:ext>
                  </a:extLst>
                </a:gridCol>
                <a:gridCol w="724278">
                  <a:extLst>
                    <a:ext uri="{9D8B030D-6E8A-4147-A177-3AD203B41FA5}">
                      <a16:colId xmlns:a16="http://schemas.microsoft.com/office/drawing/2014/main" val="1833024024"/>
                    </a:ext>
                  </a:extLst>
                </a:gridCol>
                <a:gridCol w="778598">
                  <a:extLst>
                    <a:ext uri="{9D8B030D-6E8A-4147-A177-3AD203B41FA5}">
                      <a16:colId xmlns:a16="http://schemas.microsoft.com/office/drawing/2014/main" val="4273750046"/>
                    </a:ext>
                  </a:extLst>
                </a:gridCol>
              </a:tblGrid>
              <a:tr h="370840">
                <a:tc rowSpan="2">
                  <a:txBody>
                    <a:bodyPr/>
                    <a:lstStyle/>
                    <a:p>
                      <a:r>
                        <a:rPr lang="en-US" dirty="0">
                          <a:solidFill>
                            <a:schemeClr val="tx1"/>
                          </a:solidFill>
                        </a:rPr>
                        <a:t>Metrics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b="1" dirty="0">
                          <a:solidFill>
                            <a:schemeClr val="tx1"/>
                          </a:solidFill>
                        </a:rPr>
                        <a:t>L=2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b="1" dirty="0">
                          <a:solidFill>
                            <a:schemeClr val="tx1"/>
                          </a:solidFill>
                        </a:rPr>
                        <a:t>L=5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7757972"/>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Deep-URL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Deep-URL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5386786"/>
                  </a:ext>
                </a:extLst>
              </a:tr>
              <a:tr h="370840">
                <a:tc>
                  <a:txBody>
                    <a:bodyPr/>
                    <a:lstStyle/>
                    <a:p>
                      <a:r>
                        <a:rPr lang="en-US" dirty="0">
                          <a:solidFill>
                            <a:schemeClr val="tx1"/>
                          </a:solidFill>
                        </a:rPr>
                        <a:t>PSNR (dB)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10.392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dirty="0">
                          <a:solidFill>
                            <a:srgbClr val="92D050"/>
                          </a:solidFill>
                          <a:latin typeface="+mn-lt"/>
                          <a:ea typeface="+mn-ea"/>
                          <a:cs typeface="+mn-cs"/>
                          <a:sym typeface="Arial"/>
                        </a:rPr>
                        <a:t>18.282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10.474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rgbClr val="92D050"/>
                          </a:solidFill>
                          <a:latin typeface="+mn-lt"/>
                          <a:ea typeface="+mn-ea"/>
                          <a:cs typeface="+mn-cs"/>
                          <a:sym typeface="Arial"/>
                        </a:rPr>
                        <a:t>19.071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0270908"/>
                  </a:ext>
                </a:extLst>
              </a:tr>
              <a:tr h="370840">
                <a:tc>
                  <a:txBody>
                    <a:bodyPr/>
                    <a:lstStyle/>
                    <a:p>
                      <a:r>
                        <a:rPr lang="en-US" dirty="0">
                          <a:solidFill>
                            <a:schemeClr val="tx1"/>
                          </a:solidFill>
                        </a:rPr>
                        <a:t>ISNR (dB)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0.065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dirty="0">
                          <a:solidFill>
                            <a:srgbClr val="92D050"/>
                          </a:solidFill>
                          <a:latin typeface="+mn-lt"/>
                          <a:ea typeface="+mn-ea"/>
                          <a:cs typeface="+mn-cs"/>
                          <a:sym typeface="Arial"/>
                        </a:rPr>
                        <a:t>7.955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0.076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rgbClr val="92D050"/>
                          </a:solidFill>
                          <a:latin typeface="+mn-lt"/>
                          <a:ea typeface="+mn-ea"/>
                          <a:cs typeface="+mn-cs"/>
                          <a:sym typeface="Arial"/>
                        </a:rPr>
                        <a:t>9.310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0868035"/>
                  </a:ext>
                </a:extLst>
              </a:tr>
              <a:tr h="370840">
                <a:tc>
                  <a:txBody>
                    <a:bodyPr/>
                    <a:lstStyle/>
                    <a:p>
                      <a:r>
                        <a:rPr lang="en-US" dirty="0">
                          <a:solidFill>
                            <a:schemeClr val="tx1"/>
                          </a:solidFill>
                        </a:rPr>
                        <a:t>SSIM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0.445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dirty="0">
                          <a:solidFill>
                            <a:srgbClr val="92D050"/>
                          </a:solidFill>
                          <a:latin typeface="+mn-lt"/>
                          <a:ea typeface="+mn-ea"/>
                          <a:cs typeface="+mn-cs"/>
                          <a:sym typeface="Arial"/>
                        </a:rPr>
                        <a:t>0.767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0.448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rgbClr val="92D050"/>
                          </a:solidFill>
                          <a:latin typeface="+mn-lt"/>
                          <a:ea typeface="+mn-ea"/>
                          <a:cs typeface="+mn-cs"/>
                          <a:sym typeface="Arial"/>
                        </a:rPr>
                        <a:t>0.821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3365103"/>
                  </a:ext>
                </a:extLst>
              </a:tr>
              <a:tr h="370840">
                <a:tc>
                  <a:txBody>
                    <a:bodyPr/>
                    <a:lstStyle/>
                    <a:p>
                      <a:r>
                        <a:rPr lang="en-US" dirty="0">
                          <a:solidFill>
                            <a:schemeClr val="tx1"/>
                          </a:solidFill>
                        </a:rPr>
                        <a:t>RMSE (x 1e-3)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38.54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dirty="0">
                          <a:solidFill>
                            <a:srgbClr val="92D050"/>
                          </a:solidFill>
                          <a:latin typeface="+mn-lt"/>
                          <a:ea typeface="+mn-ea"/>
                          <a:cs typeface="+mn-cs"/>
                          <a:sym typeface="Arial"/>
                        </a:rPr>
                        <a:t>4.396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38.07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rgbClr val="92D050"/>
                          </a:solidFill>
                          <a:latin typeface="+mn-lt"/>
                          <a:ea typeface="+mn-ea"/>
                          <a:cs typeface="+mn-cs"/>
                          <a:sym typeface="Arial"/>
                        </a:rPr>
                        <a:t>4.399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065666"/>
                  </a:ext>
                </a:extLst>
              </a:tr>
            </a:tbl>
          </a:graphicData>
        </a:graphic>
      </p:graphicFrame>
      <p:sp>
        <p:nvSpPr>
          <p:cNvPr id="7" name="Google Shape;136;p23">
            <a:extLst>
              <a:ext uri="{FF2B5EF4-FFF2-40B4-BE49-F238E27FC236}">
                <a16:creationId xmlns:a16="http://schemas.microsoft.com/office/drawing/2014/main" id="{AB6BA025-3859-AF4C-8A0C-E7855FE64FC2}"/>
              </a:ext>
            </a:extLst>
          </p:cNvPr>
          <p:cNvSpPr/>
          <p:nvPr/>
        </p:nvSpPr>
        <p:spPr>
          <a:xfrm>
            <a:off x="1683345" y="1241627"/>
            <a:ext cx="5673692" cy="4302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1600" b="1" dirty="0"/>
              <a:t>Better reconstruction of both Image and Blurring kernel</a:t>
            </a:r>
            <a:endParaRPr sz="1600" b="1" dirty="0"/>
          </a:p>
        </p:txBody>
      </p:sp>
      <p:pic>
        <p:nvPicPr>
          <p:cNvPr id="8" name="Picture 7" descr="A picture containing tub, food, white&#10;&#10;Description automatically generated">
            <a:extLst>
              <a:ext uri="{FF2B5EF4-FFF2-40B4-BE49-F238E27FC236}">
                <a16:creationId xmlns:a16="http://schemas.microsoft.com/office/drawing/2014/main" id="{8DEADE1D-F9FA-584F-A39B-89AAA88A7CBB}"/>
              </a:ext>
            </a:extLst>
          </p:cNvPr>
          <p:cNvPicPr>
            <a:picLocks noChangeAspect="1"/>
          </p:cNvPicPr>
          <p:nvPr/>
        </p:nvPicPr>
        <p:blipFill rotWithShape="1">
          <a:blip r:embed="rId3"/>
          <a:srcRect l="25605"/>
          <a:stretch/>
        </p:blipFill>
        <p:spPr>
          <a:xfrm>
            <a:off x="1323614" y="3469596"/>
            <a:ext cx="2940109" cy="960096"/>
          </a:xfrm>
          <a:prstGeom prst="rect">
            <a:avLst/>
          </a:prstGeom>
        </p:spPr>
      </p:pic>
      <p:pic>
        <p:nvPicPr>
          <p:cNvPr id="10" name="Picture 9" descr="A close up of a sign&#10;&#10;Description automatically generated">
            <a:extLst>
              <a:ext uri="{FF2B5EF4-FFF2-40B4-BE49-F238E27FC236}">
                <a16:creationId xmlns:a16="http://schemas.microsoft.com/office/drawing/2014/main" id="{E4B14E52-2884-DB48-9E1D-31F7C30DB662}"/>
              </a:ext>
            </a:extLst>
          </p:cNvPr>
          <p:cNvPicPr>
            <a:picLocks noChangeAspect="1"/>
          </p:cNvPicPr>
          <p:nvPr/>
        </p:nvPicPr>
        <p:blipFill>
          <a:blip r:embed="rId4"/>
          <a:stretch>
            <a:fillRect/>
          </a:stretch>
        </p:blipFill>
        <p:spPr>
          <a:xfrm>
            <a:off x="311700" y="2509500"/>
            <a:ext cx="3952023" cy="960096"/>
          </a:xfrm>
          <a:prstGeom prst="rect">
            <a:avLst/>
          </a:prstGeom>
        </p:spPr>
      </p:pic>
      <p:sp>
        <p:nvSpPr>
          <p:cNvPr id="12" name="TextBox 11">
            <a:extLst>
              <a:ext uri="{FF2B5EF4-FFF2-40B4-BE49-F238E27FC236}">
                <a16:creationId xmlns:a16="http://schemas.microsoft.com/office/drawing/2014/main" id="{3110585B-C277-4D4A-8914-8C3F10CCAF5A}"/>
              </a:ext>
            </a:extLst>
          </p:cNvPr>
          <p:cNvSpPr txBox="1"/>
          <p:nvPr/>
        </p:nvSpPr>
        <p:spPr>
          <a:xfrm>
            <a:off x="543385" y="2201723"/>
            <a:ext cx="562975" cy="307777"/>
          </a:xfrm>
          <a:prstGeom prst="rect">
            <a:avLst/>
          </a:prstGeom>
          <a:noFill/>
        </p:spPr>
        <p:txBody>
          <a:bodyPr wrap="none" rtlCol="0">
            <a:spAutoFit/>
          </a:bodyPr>
          <a:lstStyle/>
          <a:p>
            <a:r>
              <a:rPr lang="en-US" b="1" dirty="0">
                <a:solidFill>
                  <a:schemeClr val="tx1"/>
                </a:solidFill>
              </a:rPr>
              <a:t>Real</a:t>
            </a:r>
          </a:p>
        </p:txBody>
      </p:sp>
      <p:sp>
        <p:nvSpPr>
          <p:cNvPr id="13" name="TextBox 12">
            <a:extLst>
              <a:ext uri="{FF2B5EF4-FFF2-40B4-BE49-F238E27FC236}">
                <a16:creationId xmlns:a16="http://schemas.microsoft.com/office/drawing/2014/main" id="{EA2F7F84-21E4-4B44-B6AC-694336B41FB5}"/>
              </a:ext>
            </a:extLst>
          </p:cNvPr>
          <p:cNvSpPr txBox="1"/>
          <p:nvPr/>
        </p:nvSpPr>
        <p:spPr>
          <a:xfrm>
            <a:off x="1338045" y="2201723"/>
            <a:ext cx="822661" cy="307777"/>
          </a:xfrm>
          <a:prstGeom prst="rect">
            <a:avLst/>
          </a:prstGeom>
          <a:noFill/>
        </p:spPr>
        <p:txBody>
          <a:bodyPr wrap="none" rtlCol="0">
            <a:spAutoFit/>
          </a:bodyPr>
          <a:lstStyle/>
          <a:p>
            <a:r>
              <a:rPr lang="en-US" b="1" dirty="0">
                <a:solidFill>
                  <a:schemeClr val="tx1"/>
                </a:solidFill>
              </a:rPr>
              <a:t>Blurred</a:t>
            </a:r>
          </a:p>
        </p:txBody>
      </p:sp>
      <p:sp>
        <p:nvSpPr>
          <p:cNvPr id="14" name="TextBox 13">
            <a:extLst>
              <a:ext uri="{FF2B5EF4-FFF2-40B4-BE49-F238E27FC236}">
                <a16:creationId xmlns:a16="http://schemas.microsoft.com/office/drawing/2014/main" id="{1B8F6512-6943-7844-B010-56C71A7BB362}"/>
              </a:ext>
            </a:extLst>
          </p:cNvPr>
          <p:cNvSpPr txBox="1"/>
          <p:nvPr/>
        </p:nvSpPr>
        <p:spPr>
          <a:xfrm>
            <a:off x="2533453" y="2195814"/>
            <a:ext cx="423514" cy="307777"/>
          </a:xfrm>
          <a:prstGeom prst="rect">
            <a:avLst/>
          </a:prstGeom>
          <a:noFill/>
        </p:spPr>
        <p:txBody>
          <a:bodyPr wrap="none" rtlCol="0">
            <a:spAutoFit/>
          </a:bodyPr>
          <a:lstStyle/>
          <a:p>
            <a:r>
              <a:rPr lang="en-US" b="1" dirty="0">
                <a:solidFill>
                  <a:schemeClr val="tx1"/>
                </a:solidFill>
              </a:rPr>
              <a:t>RL</a:t>
            </a:r>
          </a:p>
        </p:txBody>
      </p:sp>
      <p:sp>
        <p:nvSpPr>
          <p:cNvPr id="15" name="TextBox 14">
            <a:extLst>
              <a:ext uri="{FF2B5EF4-FFF2-40B4-BE49-F238E27FC236}">
                <a16:creationId xmlns:a16="http://schemas.microsoft.com/office/drawing/2014/main" id="{AF1A1591-64B6-C247-B996-38848B952BF7}"/>
              </a:ext>
            </a:extLst>
          </p:cNvPr>
          <p:cNvSpPr txBox="1"/>
          <p:nvPr/>
        </p:nvSpPr>
        <p:spPr>
          <a:xfrm>
            <a:off x="3213435" y="2195814"/>
            <a:ext cx="1050288" cy="307777"/>
          </a:xfrm>
          <a:prstGeom prst="rect">
            <a:avLst/>
          </a:prstGeom>
          <a:noFill/>
        </p:spPr>
        <p:txBody>
          <a:bodyPr wrap="none" rtlCol="0">
            <a:spAutoFit/>
          </a:bodyPr>
          <a:lstStyle/>
          <a:p>
            <a:r>
              <a:rPr lang="en-US" b="1" dirty="0">
                <a:solidFill>
                  <a:schemeClr val="tx1"/>
                </a:solidFill>
              </a:rPr>
              <a:t>Deep-URL</a:t>
            </a:r>
          </a:p>
        </p:txBody>
      </p:sp>
    </p:spTree>
    <p:extLst>
      <p:ext uri="{BB962C8B-B14F-4D97-AF65-F5344CB8AC3E}">
        <p14:creationId xmlns:p14="http://schemas.microsoft.com/office/powerpoint/2010/main" val="8117725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A04E0-DD2B-7944-83A4-B0288CC0103B}"/>
              </a:ext>
            </a:extLst>
          </p:cNvPr>
          <p:cNvPicPr>
            <a:picLocks noChangeAspect="1"/>
          </p:cNvPicPr>
          <p:nvPr/>
        </p:nvPicPr>
        <p:blipFill>
          <a:blip r:embed="rId3"/>
          <a:stretch>
            <a:fillRect/>
          </a:stretch>
        </p:blipFill>
        <p:spPr>
          <a:xfrm>
            <a:off x="1555408" y="1296021"/>
            <a:ext cx="6033184" cy="3626244"/>
          </a:xfrm>
          <a:prstGeom prst="rect">
            <a:avLst/>
          </a:prstGeom>
        </p:spPr>
      </p:pic>
      <p:sp>
        <p:nvSpPr>
          <p:cNvPr id="4" name="Google Shape;142;p24">
            <a:extLst>
              <a:ext uri="{FF2B5EF4-FFF2-40B4-BE49-F238E27FC236}">
                <a16:creationId xmlns:a16="http://schemas.microsoft.com/office/drawing/2014/main" id="{66EFC6F8-ED46-1442-A1C3-DAD5B6655BB6}"/>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r>
              <a:rPr lang="en-US" dirty="0"/>
              <a:t>Increase in performance with additional layers</a:t>
            </a:r>
          </a:p>
        </p:txBody>
      </p:sp>
    </p:spTree>
    <p:extLst>
      <p:ext uri="{BB962C8B-B14F-4D97-AF65-F5344CB8AC3E}">
        <p14:creationId xmlns:p14="http://schemas.microsoft.com/office/powerpoint/2010/main" val="3121375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(Levin dataset)</a:t>
            </a:r>
            <a:endParaRPr dirty="0"/>
          </a:p>
        </p:txBody>
      </p:sp>
      <p:graphicFrame>
        <p:nvGraphicFramePr>
          <p:cNvPr id="4" name="Table 3">
            <a:extLst>
              <a:ext uri="{FF2B5EF4-FFF2-40B4-BE49-F238E27FC236}">
                <a16:creationId xmlns:a16="http://schemas.microsoft.com/office/drawing/2014/main" id="{15D8F766-D6B0-4340-94BC-07E5FE74E233}"/>
              </a:ext>
            </a:extLst>
          </p:cNvPr>
          <p:cNvGraphicFramePr>
            <a:graphicFrameLocks noGrp="1"/>
          </p:cNvGraphicFramePr>
          <p:nvPr>
            <p:extLst>
              <p:ext uri="{D42A27DB-BD31-4B8C-83A1-F6EECF244321}">
                <p14:modId xmlns:p14="http://schemas.microsoft.com/office/powerpoint/2010/main" val="4292014668"/>
              </p:ext>
            </p:extLst>
          </p:nvPr>
        </p:nvGraphicFramePr>
        <p:xfrm>
          <a:off x="4795780" y="2133766"/>
          <a:ext cx="4182011" cy="1940560"/>
        </p:xfrm>
        <a:graphic>
          <a:graphicData uri="http://schemas.openxmlformats.org/drawingml/2006/table">
            <a:tbl>
              <a:tblPr firstRow="1" bandRow="1">
                <a:tableStyleId>{073A0DAA-6AF3-43AB-8588-CEC1D06C72B9}</a:tableStyleId>
              </a:tblPr>
              <a:tblGrid>
                <a:gridCol w="1219730">
                  <a:extLst>
                    <a:ext uri="{9D8B030D-6E8A-4147-A177-3AD203B41FA5}">
                      <a16:colId xmlns:a16="http://schemas.microsoft.com/office/drawing/2014/main" val="971073324"/>
                    </a:ext>
                  </a:extLst>
                </a:gridCol>
                <a:gridCol w="615635">
                  <a:extLst>
                    <a:ext uri="{9D8B030D-6E8A-4147-A177-3AD203B41FA5}">
                      <a16:colId xmlns:a16="http://schemas.microsoft.com/office/drawing/2014/main" val="3477511031"/>
                    </a:ext>
                  </a:extLst>
                </a:gridCol>
                <a:gridCol w="579422">
                  <a:extLst>
                    <a:ext uri="{9D8B030D-6E8A-4147-A177-3AD203B41FA5}">
                      <a16:colId xmlns:a16="http://schemas.microsoft.com/office/drawing/2014/main" val="1296344071"/>
                    </a:ext>
                  </a:extLst>
                </a:gridCol>
                <a:gridCol w="597529">
                  <a:extLst>
                    <a:ext uri="{9D8B030D-6E8A-4147-A177-3AD203B41FA5}">
                      <a16:colId xmlns:a16="http://schemas.microsoft.com/office/drawing/2014/main" val="104197989"/>
                    </a:ext>
                  </a:extLst>
                </a:gridCol>
                <a:gridCol w="606582">
                  <a:extLst>
                    <a:ext uri="{9D8B030D-6E8A-4147-A177-3AD203B41FA5}">
                      <a16:colId xmlns:a16="http://schemas.microsoft.com/office/drawing/2014/main" val="1833024024"/>
                    </a:ext>
                  </a:extLst>
                </a:gridCol>
                <a:gridCol w="563113">
                  <a:extLst>
                    <a:ext uri="{9D8B030D-6E8A-4147-A177-3AD203B41FA5}">
                      <a16:colId xmlns:a16="http://schemas.microsoft.com/office/drawing/2014/main" val="4273750046"/>
                    </a:ext>
                  </a:extLst>
                </a:gridCol>
              </a:tblGrid>
              <a:tr h="370840">
                <a:tc>
                  <a:txBody>
                    <a:bodyPr/>
                    <a:lstStyle/>
                    <a:p>
                      <a:r>
                        <a:rPr lang="en-US" sz="1200" dirty="0">
                          <a:solidFill>
                            <a:schemeClr val="tx1"/>
                          </a:solidFill>
                        </a:rPr>
                        <a:t>Metrics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solidFill>
                            <a:schemeClr val="tx1"/>
                          </a:solidFill>
                        </a:rPr>
                        <a:t>Li et 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solidFill>
                            <a:schemeClr val="tx1"/>
                          </a:solidFill>
                        </a:rPr>
                        <a:t>Nah et 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a:solidFill>
                            <a:schemeClr val="tx1"/>
                          </a:solidFill>
                        </a:rPr>
                        <a:t>Ayan</a:t>
                      </a:r>
                      <a:r>
                        <a:rPr lang="en-US" sz="1200" dirty="0">
                          <a:solidFill>
                            <a:schemeClr val="tx1"/>
                          </a:solidFill>
                        </a:rPr>
                        <a:t> et 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Deep-URL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5386786"/>
                  </a:ext>
                </a:extLst>
              </a:tr>
              <a:tr h="370840">
                <a:tc>
                  <a:txBody>
                    <a:bodyPr/>
                    <a:lstStyle/>
                    <a:p>
                      <a:r>
                        <a:rPr lang="en-US" sz="1200" dirty="0">
                          <a:solidFill>
                            <a:schemeClr val="tx1"/>
                          </a:solidFill>
                        </a:rPr>
                        <a:t>PSNR (dB)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24.51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u="none" strike="noStrike" cap="none" dirty="0">
                          <a:solidFill>
                            <a:schemeClr val="tx1"/>
                          </a:solidFill>
                          <a:latin typeface="+mn-lt"/>
                          <a:ea typeface="+mn-ea"/>
                          <a:cs typeface="+mn-cs"/>
                          <a:sym typeface="Arial"/>
                        </a:rPr>
                        <a:t>23.18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19.42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200" b="0" i="0" u="none" strike="noStrike" cap="none" dirty="0">
                          <a:solidFill>
                            <a:schemeClr val="tx1"/>
                          </a:solidFill>
                          <a:latin typeface="+mn-lt"/>
                          <a:ea typeface="+mn-ea"/>
                          <a:cs typeface="+mn-cs"/>
                          <a:sym typeface="Arial"/>
                        </a:rPr>
                        <a:t>27.12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0270908"/>
                  </a:ext>
                </a:extLst>
              </a:tr>
              <a:tr h="370840">
                <a:tc>
                  <a:txBody>
                    <a:bodyPr/>
                    <a:lstStyle/>
                    <a:p>
                      <a:r>
                        <a:rPr lang="en-US" sz="1200" dirty="0">
                          <a:solidFill>
                            <a:schemeClr val="tx1"/>
                          </a:solidFill>
                        </a:rPr>
                        <a:t>ISNR (dB)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3.79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u="none" strike="noStrike" cap="none" dirty="0">
                          <a:solidFill>
                            <a:schemeClr val="tx1"/>
                          </a:solidFill>
                          <a:latin typeface="+mn-lt"/>
                          <a:ea typeface="+mn-ea"/>
                          <a:cs typeface="+mn-cs"/>
                          <a:sym typeface="Arial"/>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rgbClr val="92D050"/>
                          </a:solidFill>
                          <a:latin typeface="+mn-lt"/>
                          <a:ea typeface="+mn-ea"/>
                          <a:cs typeface="+mn-cs"/>
                          <a:sym typeface="Arial"/>
                        </a:rPr>
                        <a:t>6.95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0868035"/>
                  </a:ext>
                </a:extLst>
              </a:tr>
              <a:tr h="370840">
                <a:tc>
                  <a:txBody>
                    <a:bodyPr/>
                    <a:lstStyle/>
                    <a:p>
                      <a:r>
                        <a:rPr lang="en-US" sz="1200" dirty="0">
                          <a:solidFill>
                            <a:schemeClr val="tx1"/>
                          </a:solidFill>
                        </a:rPr>
                        <a:t>SSIM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u="none" strike="noStrike" cap="none" dirty="0">
                          <a:solidFill>
                            <a:schemeClr val="tx1"/>
                          </a:solidFill>
                          <a:latin typeface="+mn-lt"/>
                          <a:ea typeface="+mn-ea"/>
                          <a:cs typeface="+mn-cs"/>
                          <a:sym typeface="Arial"/>
                        </a:rPr>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0.53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rgbClr val="92D050"/>
                          </a:solidFill>
                          <a:latin typeface="+mn-lt"/>
                          <a:ea typeface="+mn-ea"/>
                          <a:cs typeface="+mn-cs"/>
                          <a:sym typeface="Arial"/>
                        </a:rPr>
                        <a:t>0.91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3365103"/>
                  </a:ext>
                </a:extLst>
              </a:tr>
              <a:tr h="370840">
                <a:tc>
                  <a:txBody>
                    <a:bodyPr/>
                    <a:lstStyle/>
                    <a:p>
                      <a:r>
                        <a:rPr lang="en-US" sz="1200" dirty="0">
                          <a:solidFill>
                            <a:schemeClr val="tx1"/>
                          </a:solidFill>
                        </a:rPr>
                        <a:t>RMSE (x 1e-3)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i="0" u="none" strike="noStrike" cap="none" dirty="0">
                          <a:solidFill>
                            <a:srgbClr val="92D050"/>
                          </a:solidFill>
                          <a:latin typeface="+mn-lt"/>
                          <a:ea typeface="+mn-ea"/>
                          <a:cs typeface="+mn-cs"/>
                          <a:sym typeface="Arial"/>
                        </a:rPr>
                        <a:t>3.87</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u="none" strike="noStrike" cap="none" dirty="0">
                          <a:solidFill>
                            <a:schemeClr val="tx1"/>
                          </a:solidFill>
                          <a:latin typeface="+mn-lt"/>
                          <a:ea typeface="+mn-ea"/>
                          <a:cs typeface="+mn-cs"/>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10.10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200" b="0" i="0" u="none" strike="noStrike" cap="none" dirty="0">
                          <a:solidFill>
                            <a:schemeClr val="tx1"/>
                          </a:solidFill>
                          <a:latin typeface="+mn-lt"/>
                          <a:ea typeface="+mn-ea"/>
                          <a:cs typeface="+mn-cs"/>
                          <a:sym typeface="Arial"/>
                        </a:rPr>
                        <a:t>7.10</a:t>
                      </a:r>
                      <a:endParaRPr lang="en-US" sz="1200" b="1" i="0" u="none" strike="noStrike" cap="none" dirty="0">
                        <a:solidFill>
                          <a:srgbClr val="92D050"/>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065666"/>
                  </a:ext>
                </a:extLst>
              </a:tr>
            </a:tbl>
          </a:graphicData>
        </a:graphic>
      </p:graphicFrame>
      <p:sp>
        <p:nvSpPr>
          <p:cNvPr id="7" name="Google Shape;136;p23">
            <a:extLst>
              <a:ext uri="{FF2B5EF4-FFF2-40B4-BE49-F238E27FC236}">
                <a16:creationId xmlns:a16="http://schemas.microsoft.com/office/drawing/2014/main" id="{AB6BA025-3859-AF4C-8A0C-E7855FE64FC2}"/>
              </a:ext>
            </a:extLst>
          </p:cNvPr>
          <p:cNvSpPr/>
          <p:nvPr/>
        </p:nvSpPr>
        <p:spPr>
          <a:xfrm>
            <a:off x="1793104" y="1302183"/>
            <a:ext cx="5557791" cy="4302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1600" b="1" dirty="0"/>
              <a:t>Deep-URL does not converge to trivial kernel solutions</a:t>
            </a:r>
            <a:endParaRPr sz="1600" b="1" dirty="0"/>
          </a:p>
        </p:txBody>
      </p:sp>
      <p:sp>
        <p:nvSpPr>
          <p:cNvPr id="12" name="TextBox 11">
            <a:extLst>
              <a:ext uri="{FF2B5EF4-FFF2-40B4-BE49-F238E27FC236}">
                <a16:creationId xmlns:a16="http://schemas.microsoft.com/office/drawing/2014/main" id="{3110585B-C277-4D4A-8914-8C3F10CCAF5A}"/>
              </a:ext>
            </a:extLst>
          </p:cNvPr>
          <p:cNvSpPr txBox="1"/>
          <p:nvPr/>
        </p:nvSpPr>
        <p:spPr>
          <a:xfrm>
            <a:off x="269825" y="2409868"/>
            <a:ext cx="562975" cy="307777"/>
          </a:xfrm>
          <a:prstGeom prst="rect">
            <a:avLst/>
          </a:prstGeom>
          <a:noFill/>
        </p:spPr>
        <p:txBody>
          <a:bodyPr wrap="none" rtlCol="0">
            <a:spAutoFit/>
          </a:bodyPr>
          <a:lstStyle/>
          <a:p>
            <a:r>
              <a:rPr lang="en-US" dirty="0">
                <a:solidFill>
                  <a:schemeClr val="tx1"/>
                </a:solidFill>
              </a:rPr>
              <a:t>Real</a:t>
            </a:r>
          </a:p>
        </p:txBody>
      </p:sp>
      <p:sp>
        <p:nvSpPr>
          <p:cNvPr id="13" name="TextBox 12">
            <a:extLst>
              <a:ext uri="{FF2B5EF4-FFF2-40B4-BE49-F238E27FC236}">
                <a16:creationId xmlns:a16="http://schemas.microsoft.com/office/drawing/2014/main" id="{EA2F7F84-21E4-4B44-B6AC-694336B41FB5}"/>
              </a:ext>
            </a:extLst>
          </p:cNvPr>
          <p:cNvSpPr txBox="1"/>
          <p:nvPr/>
        </p:nvSpPr>
        <p:spPr>
          <a:xfrm>
            <a:off x="989380" y="2406043"/>
            <a:ext cx="761747" cy="307777"/>
          </a:xfrm>
          <a:prstGeom prst="rect">
            <a:avLst/>
          </a:prstGeom>
          <a:noFill/>
        </p:spPr>
        <p:txBody>
          <a:bodyPr wrap="none" rtlCol="0">
            <a:spAutoFit/>
          </a:bodyPr>
          <a:lstStyle/>
          <a:p>
            <a:r>
              <a:rPr lang="en-US" dirty="0">
                <a:solidFill>
                  <a:schemeClr val="tx1"/>
                </a:solidFill>
              </a:rPr>
              <a:t>Li et al.</a:t>
            </a:r>
          </a:p>
        </p:txBody>
      </p:sp>
      <p:sp>
        <p:nvSpPr>
          <p:cNvPr id="14" name="TextBox 13">
            <a:extLst>
              <a:ext uri="{FF2B5EF4-FFF2-40B4-BE49-F238E27FC236}">
                <a16:creationId xmlns:a16="http://schemas.microsoft.com/office/drawing/2014/main" id="{1B8F6512-6943-7844-B010-56C71A7BB362}"/>
              </a:ext>
            </a:extLst>
          </p:cNvPr>
          <p:cNvSpPr txBox="1"/>
          <p:nvPr/>
        </p:nvSpPr>
        <p:spPr>
          <a:xfrm>
            <a:off x="2892146" y="2411558"/>
            <a:ext cx="423514" cy="307777"/>
          </a:xfrm>
          <a:prstGeom prst="rect">
            <a:avLst/>
          </a:prstGeom>
          <a:noFill/>
        </p:spPr>
        <p:txBody>
          <a:bodyPr wrap="none" rtlCol="0">
            <a:spAutoFit/>
          </a:bodyPr>
          <a:lstStyle/>
          <a:p>
            <a:r>
              <a:rPr lang="en-US" dirty="0">
                <a:solidFill>
                  <a:schemeClr val="tx1"/>
                </a:solidFill>
              </a:rPr>
              <a:t>RL</a:t>
            </a:r>
          </a:p>
        </p:txBody>
      </p:sp>
      <p:sp>
        <p:nvSpPr>
          <p:cNvPr id="15" name="TextBox 14">
            <a:extLst>
              <a:ext uri="{FF2B5EF4-FFF2-40B4-BE49-F238E27FC236}">
                <a16:creationId xmlns:a16="http://schemas.microsoft.com/office/drawing/2014/main" id="{AF1A1591-64B6-C247-B996-38848B952BF7}"/>
              </a:ext>
            </a:extLst>
          </p:cNvPr>
          <p:cNvSpPr txBox="1"/>
          <p:nvPr/>
        </p:nvSpPr>
        <p:spPr>
          <a:xfrm>
            <a:off x="3467449" y="2402658"/>
            <a:ext cx="1031051" cy="307777"/>
          </a:xfrm>
          <a:prstGeom prst="rect">
            <a:avLst/>
          </a:prstGeom>
          <a:noFill/>
        </p:spPr>
        <p:txBody>
          <a:bodyPr wrap="none" rtlCol="0">
            <a:spAutoFit/>
          </a:bodyPr>
          <a:lstStyle/>
          <a:p>
            <a:r>
              <a:rPr lang="en-US" dirty="0">
                <a:solidFill>
                  <a:schemeClr val="tx1"/>
                </a:solidFill>
              </a:rPr>
              <a:t>Deep-URL</a:t>
            </a:r>
          </a:p>
        </p:txBody>
      </p:sp>
      <p:pic>
        <p:nvPicPr>
          <p:cNvPr id="16" name="Picture 15">
            <a:extLst>
              <a:ext uri="{FF2B5EF4-FFF2-40B4-BE49-F238E27FC236}">
                <a16:creationId xmlns:a16="http://schemas.microsoft.com/office/drawing/2014/main" id="{8261FE1B-FA75-8847-83FB-BEEFD18D619C}"/>
              </a:ext>
            </a:extLst>
          </p:cNvPr>
          <p:cNvPicPr>
            <a:picLocks noChangeAspect="1"/>
          </p:cNvPicPr>
          <p:nvPr/>
        </p:nvPicPr>
        <p:blipFill>
          <a:blip r:embed="rId3"/>
          <a:stretch>
            <a:fillRect/>
          </a:stretch>
        </p:blipFill>
        <p:spPr>
          <a:xfrm>
            <a:off x="166209" y="2696016"/>
            <a:ext cx="4228675" cy="816060"/>
          </a:xfrm>
          <a:prstGeom prst="rect">
            <a:avLst/>
          </a:prstGeom>
        </p:spPr>
      </p:pic>
      <p:sp>
        <p:nvSpPr>
          <p:cNvPr id="18" name="TextBox 17">
            <a:extLst>
              <a:ext uri="{FF2B5EF4-FFF2-40B4-BE49-F238E27FC236}">
                <a16:creationId xmlns:a16="http://schemas.microsoft.com/office/drawing/2014/main" id="{FC2CDE18-BA94-3248-9EAC-ADD4D5154ED1}"/>
              </a:ext>
            </a:extLst>
          </p:cNvPr>
          <p:cNvSpPr txBox="1"/>
          <p:nvPr/>
        </p:nvSpPr>
        <p:spPr>
          <a:xfrm>
            <a:off x="1751127" y="2409869"/>
            <a:ext cx="1058837" cy="307777"/>
          </a:xfrm>
          <a:prstGeom prst="rect">
            <a:avLst/>
          </a:prstGeom>
          <a:noFill/>
        </p:spPr>
        <p:txBody>
          <a:bodyPr wrap="square" rtlCol="0">
            <a:spAutoFit/>
          </a:bodyPr>
          <a:lstStyle/>
          <a:p>
            <a:r>
              <a:rPr lang="en-US" dirty="0" err="1">
                <a:solidFill>
                  <a:schemeClr val="tx1"/>
                </a:solidFill>
              </a:rPr>
              <a:t>Ayan</a:t>
            </a:r>
            <a:r>
              <a:rPr lang="en-US" dirty="0">
                <a:solidFill>
                  <a:schemeClr val="tx1"/>
                </a:solidFill>
              </a:rPr>
              <a:t> et al.</a:t>
            </a:r>
          </a:p>
        </p:txBody>
      </p:sp>
      <p:sp>
        <p:nvSpPr>
          <p:cNvPr id="20" name="Rectangle 19">
            <a:extLst>
              <a:ext uri="{FF2B5EF4-FFF2-40B4-BE49-F238E27FC236}">
                <a16:creationId xmlns:a16="http://schemas.microsoft.com/office/drawing/2014/main" id="{933314EC-A535-9F42-BF2C-7F89306A1CCC}"/>
              </a:ext>
            </a:extLst>
          </p:cNvPr>
          <p:cNvSpPr/>
          <p:nvPr/>
        </p:nvSpPr>
        <p:spPr>
          <a:xfrm>
            <a:off x="489500" y="4683175"/>
            <a:ext cx="8654500" cy="430887"/>
          </a:xfrm>
          <a:prstGeom prst="rect">
            <a:avLst/>
          </a:prstGeom>
        </p:spPr>
        <p:txBody>
          <a:bodyPr wrap="square">
            <a:spAutoFit/>
          </a:bodyPr>
          <a:lstStyle/>
          <a:p>
            <a:r>
              <a:rPr lang="en-US" sz="1100" u="sng" dirty="0">
                <a:solidFill>
                  <a:schemeClr val="hlink"/>
                </a:solidFill>
              </a:rPr>
              <a:t>Levin et al. “Understanding and evaluating blind deconvolution algorithms,” in 2009 IEEE Conference on Computer Vision and Pattern Recognition (CVPR), June 2009.</a:t>
            </a:r>
          </a:p>
        </p:txBody>
      </p:sp>
    </p:spTree>
    <p:extLst>
      <p:ext uri="{BB962C8B-B14F-4D97-AF65-F5344CB8AC3E}">
        <p14:creationId xmlns:p14="http://schemas.microsoft.com/office/powerpoint/2010/main" val="17290318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7" name="Google Shape;136;p23">
            <a:extLst>
              <a:ext uri="{FF2B5EF4-FFF2-40B4-BE49-F238E27FC236}">
                <a16:creationId xmlns:a16="http://schemas.microsoft.com/office/drawing/2014/main" id="{AB6BA025-3859-AF4C-8A0C-E7855FE64FC2}"/>
              </a:ext>
            </a:extLst>
          </p:cNvPr>
          <p:cNvSpPr/>
          <p:nvPr/>
        </p:nvSpPr>
        <p:spPr>
          <a:xfrm>
            <a:off x="1564326" y="1152392"/>
            <a:ext cx="6171930" cy="4302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Deep-URL performs on par or better than existing deblurring methods</a:t>
            </a:r>
            <a:endParaRPr b="1" dirty="0"/>
          </a:p>
        </p:txBody>
      </p:sp>
      <p:sp>
        <p:nvSpPr>
          <p:cNvPr id="44" name="TextBox 43">
            <a:extLst>
              <a:ext uri="{FF2B5EF4-FFF2-40B4-BE49-F238E27FC236}">
                <a16:creationId xmlns:a16="http://schemas.microsoft.com/office/drawing/2014/main" id="{C507F9E2-211B-344F-897F-9322221986FE}"/>
              </a:ext>
            </a:extLst>
          </p:cNvPr>
          <p:cNvSpPr txBox="1"/>
          <p:nvPr/>
        </p:nvSpPr>
        <p:spPr>
          <a:xfrm>
            <a:off x="770953" y="4815805"/>
            <a:ext cx="567784" cy="276999"/>
          </a:xfrm>
          <a:prstGeom prst="rect">
            <a:avLst/>
          </a:prstGeom>
          <a:noFill/>
        </p:spPr>
        <p:txBody>
          <a:bodyPr wrap="none" rtlCol="0">
            <a:spAutoFit/>
          </a:bodyPr>
          <a:lstStyle/>
          <a:p>
            <a:r>
              <a:rPr lang="en-US" sz="1200" dirty="0">
                <a:solidFill>
                  <a:schemeClr val="tx1"/>
                </a:solidFill>
              </a:rPr>
              <a:t>1.000</a:t>
            </a:r>
          </a:p>
        </p:txBody>
      </p:sp>
      <p:sp>
        <p:nvSpPr>
          <p:cNvPr id="45" name="TextBox 44">
            <a:extLst>
              <a:ext uri="{FF2B5EF4-FFF2-40B4-BE49-F238E27FC236}">
                <a16:creationId xmlns:a16="http://schemas.microsoft.com/office/drawing/2014/main" id="{A09DB100-4485-FB4F-AE36-E26130573547}"/>
              </a:ext>
            </a:extLst>
          </p:cNvPr>
          <p:cNvSpPr txBox="1"/>
          <p:nvPr/>
        </p:nvSpPr>
        <p:spPr>
          <a:xfrm>
            <a:off x="2065717" y="4818969"/>
            <a:ext cx="652743" cy="276999"/>
          </a:xfrm>
          <a:prstGeom prst="rect">
            <a:avLst/>
          </a:prstGeom>
          <a:noFill/>
        </p:spPr>
        <p:txBody>
          <a:bodyPr wrap="none" rtlCol="0">
            <a:spAutoFit/>
          </a:bodyPr>
          <a:lstStyle/>
          <a:p>
            <a:r>
              <a:rPr lang="en-US" sz="1200" dirty="0">
                <a:solidFill>
                  <a:schemeClr val="tx1"/>
                </a:solidFill>
              </a:rPr>
              <a:t>0.6809</a:t>
            </a:r>
          </a:p>
        </p:txBody>
      </p:sp>
      <p:sp>
        <p:nvSpPr>
          <p:cNvPr id="46" name="TextBox 45">
            <a:extLst>
              <a:ext uri="{FF2B5EF4-FFF2-40B4-BE49-F238E27FC236}">
                <a16:creationId xmlns:a16="http://schemas.microsoft.com/office/drawing/2014/main" id="{DE94CC8E-F845-444D-84F5-7768E0A8771A}"/>
              </a:ext>
            </a:extLst>
          </p:cNvPr>
          <p:cNvSpPr txBox="1"/>
          <p:nvPr/>
        </p:nvSpPr>
        <p:spPr>
          <a:xfrm>
            <a:off x="4976332" y="4815804"/>
            <a:ext cx="652743" cy="276999"/>
          </a:xfrm>
          <a:prstGeom prst="rect">
            <a:avLst/>
          </a:prstGeom>
          <a:noFill/>
        </p:spPr>
        <p:txBody>
          <a:bodyPr wrap="none" rtlCol="0">
            <a:spAutoFit/>
          </a:bodyPr>
          <a:lstStyle/>
          <a:p>
            <a:r>
              <a:rPr lang="en-US" sz="1200" dirty="0">
                <a:solidFill>
                  <a:schemeClr val="tx1"/>
                </a:solidFill>
              </a:rPr>
              <a:t>0.6082</a:t>
            </a:r>
          </a:p>
        </p:txBody>
      </p:sp>
      <p:sp>
        <p:nvSpPr>
          <p:cNvPr id="47" name="TextBox 46">
            <a:extLst>
              <a:ext uri="{FF2B5EF4-FFF2-40B4-BE49-F238E27FC236}">
                <a16:creationId xmlns:a16="http://schemas.microsoft.com/office/drawing/2014/main" id="{6CA18852-CF61-AE45-93CF-6CDB377384CE}"/>
              </a:ext>
            </a:extLst>
          </p:cNvPr>
          <p:cNvSpPr txBox="1"/>
          <p:nvPr/>
        </p:nvSpPr>
        <p:spPr>
          <a:xfrm>
            <a:off x="6425542" y="4815804"/>
            <a:ext cx="652743" cy="276999"/>
          </a:xfrm>
          <a:prstGeom prst="rect">
            <a:avLst/>
          </a:prstGeom>
          <a:noFill/>
        </p:spPr>
        <p:txBody>
          <a:bodyPr wrap="none" rtlCol="0">
            <a:spAutoFit/>
          </a:bodyPr>
          <a:lstStyle/>
          <a:p>
            <a:r>
              <a:rPr lang="en-US" sz="1200" dirty="0">
                <a:solidFill>
                  <a:schemeClr val="tx1"/>
                </a:solidFill>
              </a:rPr>
              <a:t>0.5315</a:t>
            </a:r>
          </a:p>
        </p:txBody>
      </p:sp>
      <p:sp>
        <p:nvSpPr>
          <p:cNvPr id="48" name="TextBox 47">
            <a:extLst>
              <a:ext uri="{FF2B5EF4-FFF2-40B4-BE49-F238E27FC236}">
                <a16:creationId xmlns:a16="http://schemas.microsoft.com/office/drawing/2014/main" id="{34677BF9-631F-2E4E-BF64-416B0058C3B1}"/>
              </a:ext>
            </a:extLst>
          </p:cNvPr>
          <p:cNvSpPr txBox="1"/>
          <p:nvPr/>
        </p:nvSpPr>
        <p:spPr>
          <a:xfrm>
            <a:off x="3504288" y="4815804"/>
            <a:ext cx="652743" cy="276999"/>
          </a:xfrm>
          <a:prstGeom prst="rect">
            <a:avLst/>
          </a:prstGeom>
          <a:noFill/>
        </p:spPr>
        <p:txBody>
          <a:bodyPr wrap="none" rtlCol="0">
            <a:spAutoFit/>
          </a:bodyPr>
          <a:lstStyle/>
          <a:p>
            <a:r>
              <a:rPr lang="en-US" sz="1200" dirty="0">
                <a:solidFill>
                  <a:schemeClr val="tx1"/>
                </a:solidFill>
              </a:rPr>
              <a:t>0.7584</a:t>
            </a:r>
          </a:p>
        </p:txBody>
      </p:sp>
      <p:sp>
        <p:nvSpPr>
          <p:cNvPr id="49" name="TextBox 48">
            <a:extLst>
              <a:ext uri="{FF2B5EF4-FFF2-40B4-BE49-F238E27FC236}">
                <a16:creationId xmlns:a16="http://schemas.microsoft.com/office/drawing/2014/main" id="{F1325683-E14B-8448-81B3-ACFCFC38564A}"/>
              </a:ext>
            </a:extLst>
          </p:cNvPr>
          <p:cNvSpPr txBox="1"/>
          <p:nvPr/>
        </p:nvSpPr>
        <p:spPr>
          <a:xfrm>
            <a:off x="7874752" y="4815804"/>
            <a:ext cx="652743" cy="276999"/>
          </a:xfrm>
          <a:prstGeom prst="rect">
            <a:avLst/>
          </a:prstGeom>
          <a:noFill/>
        </p:spPr>
        <p:txBody>
          <a:bodyPr wrap="none" rtlCol="0">
            <a:spAutoFit/>
          </a:bodyPr>
          <a:lstStyle/>
          <a:p>
            <a:r>
              <a:rPr lang="en-US" sz="1200" dirty="0">
                <a:solidFill>
                  <a:schemeClr val="tx1"/>
                </a:solidFill>
              </a:rPr>
              <a:t>0.9189</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B82EA69-C2D7-814D-B308-0FC7EDD24429}"/>
                  </a:ext>
                </a:extLst>
              </p:cNvPr>
              <p:cNvSpPr txBox="1"/>
              <p:nvPr/>
            </p:nvSpPr>
            <p:spPr>
              <a:xfrm>
                <a:off x="208680" y="4819617"/>
                <a:ext cx="689612" cy="276999"/>
              </a:xfrm>
              <a:prstGeom prst="rect">
                <a:avLst/>
              </a:prstGeom>
              <a:noFill/>
            </p:spPr>
            <p:txBody>
              <a:bodyPr wrap="none" rtlCol="0">
                <a:spAutoFit/>
              </a:bodyPr>
              <a:lstStyle/>
              <a:p>
                <a:r>
                  <a:rPr lang="en-US" sz="1200" dirty="0">
                    <a:solidFill>
                      <a:schemeClr val="tx1"/>
                    </a:solidFill>
                  </a:rPr>
                  <a:t>SSIM</a:t>
                </a:r>
                <a14:m>
                  <m:oMath xmlns:m="http://schemas.openxmlformats.org/officeDocument/2006/math">
                    <m:r>
                      <a:rPr lang="en-US" sz="1200" b="0" i="1" smtClean="0">
                        <a:solidFill>
                          <a:schemeClr val="tx1"/>
                        </a:solidFill>
                        <a:latin typeface="Cambria Math" panose="02040503050406030204" pitchFamily="18" charset="0"/>
                        <a:ea typeface="Cambria Math" panose="02040503050406030204" pitchFamily="18" charset="0"/>
                      </a:rPr>
                      <m:t>→</m:t>
                    </m:r>
                  </m:oMath>
                </a14:m>
                <a:endParaRPr lang="en-US" sz="1200" dirty="0">
                  <a:solidFill>
                    <a:schemeClr val="tx1"/>
                  </a:solidFill>
                </a:endParaRPr>
              </a:p>
            </p:txBody>
          </p:sp>
        </mc:Choice>
        <mc:Fallback xmlns="">
          <p:sp>
            <p:nvSpPr>
              <p:cNvPr id="50" name="TextBox 49">
                <a:extLst>
                  <a:ext uri="{FF2B5EF4-FFF2-40B4-BE49-F238E27FC236}">
                    <a16:creationId xmlns:a16="http://schemas.microsoft.com/office/drawing/2014/main" id="{4B82EA69-C2D7-814D-B308-0FC7EDD24429}"/>
                  </a:ext>
                </a:extLst>
              </p:cNvPr>
              <p:cNvSpPr txBox="1">
                <a:spLocks noRot="1" noChangeAspect="1" noMove="1" noResize="1" noEditPoints="1" noAdjustHandles="1" noChangeArrowheads="1" noChangeShapeType="1" noTextEdit="1"/>
              </p:cNvSpPr>
              <p:nvPr/>
            </p:nvSpPr>
            <p:spPr>
              <a:xfrm>
                <a:off x="208680" y="4819617"/>
                <a:ext cx="689612" cy="276999"/>
              </a:xfrm>
              <a:prstGeom prst="rect">
                <a:avLst/>
              </a:prstGeom>
              <a:blipFill>
                <a:blip r:embed="rId3"/>
                <a:stretch>
                  <a:fillRect b="-17391"/>
                </a:stretch>
              </a:blipFill>
            </p:spPr>
            <p:txBody>
              <a:bodyPr/>
              <a:lstStyle/>
              <a:p>
                <a:r>
                  <a:rPr lang="en-US">
                    <a:noFill/>
                  </a:rPr>
                  <a:t> </a:t>
                </a:r>
              </a:p>
            </p:txBody>
          </p:sp>
        </mc:Fallback>
      </mc:AlternateContent>
      <p:pic>
        <p:nvPicPr>
          <p:cNvPr id="104" name="Picture 103" descr="A close up of a girl&#10;&#10;Description automatically generated">
            <a:extLst>
              <a:ext uri="{FF2B5EF4-FFF2-40B4-BE49-F238E27FC236}">
                <a16:creationId xmlns:a16="http://schemas.microsoft.com/office/drawing/2014/main" id="{51B034F2-3F6F-A54B-977E-9D33D294D5D8}"/>
              </a:ext>
            </a:extLst>
          </p:cNvPr>
          <p:cNvPicPr>
            <a:picLocks noChangeAspect="1"/>
          </p:cNvPicPr>
          <p:nvPr/>
        </p:nvPicPr>
        <p:blipFill>
          <a:blip r:embed="rId4"/>
          <a:stretch>
            <a:fillRect/>
          </a:stretch>
        </p:blipFill>
        <p:spPr>
          <a:xfrm>
            <a:off x="311700" y="1976066"/>
            <a:ext cx="8520600" cy="1414531"/>
          </a:xfrm>
          <a:prstGeom prst="rect">
            <a:avLst/>
          </a:prstGeom>
        </p:spPr>
      </p:pic>
      <p:pic>
        <p:nvPicPr>
          <p:cNvPr id="106" name="Picture 105" descr="A picture containing food&#10;&#10;Description automatically generated">
            <a:extLst>
              <a:ext uri="{FF2B5EF4-FFF2-40B4-BE49-F238E27FC236}">
                <a16:creationId xmlns:a16="http://schemas.microsoft.com/office/drawing/2014/main" id="{3EE4B342-B6BC-2441-9614-1A95F82C5FD8}"/>
              </a:ext>
            </a:extLst>
          </p:cNvPr>
          <p:cNvPicPr>
            <a:picLocks noChangeAspect="1"/>
          </p:cNvPicPr>
          <p:nvPr/>
        </p:nvPicPr>
        <p:blipFill>
          <a:blip r:embed="rId5"/>
          <a:stretch>
            <a:fillRect/>
          </a:stretch>
        </p:blipFill>
        <p:spPr>
          <a:xfrm>
            <a:off x="311700" y="3390597"/>
            <a:ext cx="8520600" cy="1417320"/>
          </a:xfrm>
          <a:prstGeom prst="rect">
            <a:avLst/>
          </a:prstGeom>
        </p:spPr>
      </p:pic>
      <p:sp>
        <p:nvSpPr>
          <p:cNvPr id="24" name="TextBox 23">
            <a:extLst>
              <a:ext uri="{FF2B5EF4-FFF2-40B4-BE49-F238E27FC236}">
                <a16:creationId xmlns:a16="http://schemas.microsoft.com/office/drawing/2014/main" id="{A19FED3C-6A3A-7743-8674-5FDB42C9E6F0}"/>
              </a:ext>
            </a:extLst>
          </p:cNvPr>
          <p:cNvSpPr txBox="1"/>
          <p:nvPr/>
        </p:nvSpPr>
        <p:spPr>
          <a:xfrm>
            <a:off x="775762" y="1672632"/>
            <a:ext cx="562975" cy="307777"/>
          </a:xfrm>
          <a:prstGeom prst="rect">
            <a:avLst/>
          </a:prstGeom>
          <a:noFill/>
        </p:spPr>
        <p:txBody>
          <a:bodyPr wrap="none" rtlCol="0">
            <a:spAutoFit/>
          </a:bodyPr>
          <a:lstStyle/>
          <a:p>
            <a:r>
              <a:rPr lang="en-US" dirty="0">
                <a:solidFill>
                  <a:schemeClr val="tx1"/>
                </a:solidFill>
              </a:rPr>
              <a:t>Real</a:t>
            </a:r>
          </a:p>
        </p:txBody>
      </p:sp>
      <p:sp>
        <p:nvSpPr>
          <p:cNvPr id="25" name="TextBox 24">
            <a:extLst>
              <a:ext uri="{FF2B5EF4-FFF2-40B4-BE49-F238E27FC236}">
                <a16:creationId xmlns:a16="http://schemas.microsoft.com/office/drawing/2014/main" id="{1751384C-D328-254C-9491-F67DB649C41B}"/>
              </a:ext>
            </a:extLst>
          </p:cNvPr>
          <p:cNvSpPr txBox="1"/>
          <p:nvPr/>
        </p:nvSpPr>
        <p:spPr>
          <a:xfrm>
            <a:off x="2011214" y="1668914"/>
            <a:ext cx="761747" cy="307777"/>
          </a:xfrm>
          <a:prstGeom prst="rect">
            <a:avLst/>
          </a:prstGeom>
          <a:noFill/>
        </p:spPr>
        <p:txBody>
          <a:bodyPr wrap="none" rtlCol="0">
            <a:spAutoFit/>
          </a:bodyPr>
          <a:lstStyle/>
          <a:p>
            <a:r>
              <a:rPr lang="en-US" dirty="0">
                <a:solidFill>
                  <a:schemeClr val="tx1"/>
                </a:solidFill>
              </a:rPr>
              <a:t>Li et al.</a:t>
            </a:r>
          </a:p>
        </p:txBody>
      </p:sp>
      <p:sp>
        <p:nvSpPr>
          <p:cNvPr id="26" name="TextBox 25">
            <a:extLst>
              <a:ext uri="{FF2B5EF4-FFF2-40B4-BE49-F238E27FC236}">
                <a16:creationId xmlns:a16="http://schemas.microsoft.com/office/drawing/2014/main" id="{BC0B641E-7730-184B-8EA0-7B901F0F2CC9}"/>
              </a:ext>
            </a:extLst>
          </p:cNvPr>
          <p:cNvSpPr txBox="1"/>
          <p:nvPr/>
        </p:nvSpPr>
        <p:spPr>
          <a:xfrm>
            <a:off x="6538780" y="1665111"/>
            <a:ext cx="423514" cy="307777"/>
          </a:xfrm>
          <a:prstGeom prst="rect">
            <a:avLst/>
          </a:prstGeom>
          <a:noFill/>
        </p:spPr>
        <p:txBody>
          <a:bodyPr wrap="none" rtlCol="0">
            <a:spAutoFit/>
          </a:bodyPr>
          <a:lstStyle/>
          <a:p>
            <a:r>
              <a:rPr lang="en-US" dirty="0">
                <a:solidFill>
                  <a:schemeClr val="tx1"/>
                </a:solidFill>
              </a:rPr>
              <a:t>RL</a:t>
            </a:r>
          </a:p>
        </p:txBody>
      </p:sp>
      <p:sp>
        <p:nvSpPr>
          <p:cNvPr id="27" name="TextBox 26">
            <a:extLst>
              <a:ext uri="{FF2B5EF4-FFF2-40B4-BE49-F238E27FC236}">
                <a16:creationId xmlns:a16="http://schemas.microsoft.com/office/drawing/2014/main" id="{99A621E9-27F2-B64A-9D62-F367C8B37EF1}"/>
              </a:ext>
            </a:extLst>
          </p:cNvPr>
          <p:cNvSpPr txBox="1"/>
          <p:nvPr/>
        </p:nvSpPr>
        <p:spPr>
          <a:xfrm>
            <a:off x="7516739" y="1672632"/>
            <a:ext cx="1031051" cy="307777"/>
          </a:xfrm>
          <a:prstGeom prst="rect">
            <a:avLst/>
          </a:prstGeom>
          <a:noFill/>
        </p:spPr>
        <p:txBody>
          <a:bodyPr wrap="none" rtlCol="0">
            <a:spAutoFit/>
          </a:bodyPr>
          <a:lstStyle/>
          <a:p>
            <a:r>
              <a:rPr lang="en-US" dirty="0">
                <a:solidFill>
                  <a:schemeClr val="tx1"/>
                </a:solidFill>
              </a:rPr>
              <a:t>Deep-URL</a:t>
            </a:r>
          </a:p>
        </p:txBody>
      </p:sp>
      <p:sp>
        <p:nvSpPr>
          <p:cNvPr id="28" name="TextBox 27">
            <a:extLst>
              <a:ext uri="{FF2B5EF4-FFF2-40B4-BE49-F238E27FC236}">
                <a16:creationId xmlns:a16="http://schemas.microsoft.com/office/drawing/2014/main" id="{5629019B-A44F-9A4D-86A4-6A931DAFFF88}"/>
              </a:ext>
            </a:extLst>
          </p:cNvPr>
          <p:cNvSpPr txBox="1"/>
          <p:nvPr/>
        </p:nvSpPr>
        <p:spPr>
          <a:xfrm>
            <a:off x="3301240" y="1653165"/>
            <a:ext cx="1058837" cy="307777"/>
          </a:xfrm>
          <a:prstGeom prst="rect">
            <a:avLst/>
          </a:prstGeom>
          <a:noFill/>
        </p:spPr>
        <p:txBody>
          <a:bodyPr wrap="square" rtlCol="0">
            <a:spAutoFit/>
          </a:bodyPr>
          <a:lstStyle/>
          <a:p>
            <a:r>
              <a:rPr lang="en-US" dirty="0" err="1">
                <a:solidFill>
                  <a:schemeClr val="tx1"/>
                </a:solidFill>
              </a:rPr>
              <a:t>Ayan</a:t>
            </a:r>
            <a:r>
              <a:rPr lang="en-US" dirty="0">
                <a:solidFill>
                  <a:schemeClr val="tx1"/>
                </a:solidFill>
              </a:rPr>
              <a:t> et al.</a:t>
            </a:r>
          </a:p>
        </p:txBody>
      </p:sp>
      <p:sp>
        <p:nvSpPr>
          <p:cNvPr id="29" name="TextBox 28">
            <a:extLst>
              <a:ext uri="{FF2B5EF4-FFF2-40B4-BE49-F238E27FC236}">
                <a16:creationId xmlns:a16="http://schemas.microsoft.com/office/drawing/2014/main" id="{4C8AFBF4-13CD-1148-A783-B908AAD7E065}"/>
              </a:ext>
            </a:extLst>
          </p:cNvPr>
          <p:cNvSpPr txBox="1"/>
          <p:nvPr/>
        </p:nvSpPr>
        <p:spPr>
          <a:xfrm>
            <a:off x="4773284" y="1660727"/>
            <a:ext cx="1058837" cy="307777"/>
          </a:xfrm>
          <a:prstGeom prst="rect">
            <a:avLst/>
          </a:prstGeom>
          <a:noFill/>
        </p:spPr>
        <p:txBody>
          <a:bodyPr wrap="square" rtlCol="0">
            <a:spAutoFit/>
          </a:bodyPr>
          <a:lstStyle/>
          <a:p>
            <a:r>
              <a:rPr lang="en-US" dirty="0">
                <a:solidFill>
                  <a:schemeClr val="tx1"/>
                </a:solidFill>
              </a:rPr>
              <a:t>Nah et al.</a:t>
            </a:r>
          </a:p>
        </p:txBody>
      </p:sp>
      <p:sp>
        <p:nvSpPr>
          <p:cNvPr id="32" name="Google Shape;142;p24">
            <a:extLst>
              <a:ext uri="{FF2B5EF4-FFF2-40B4-BE49-F238E27FC236}">
                <a16:creationId xmlns:a16="http://schemas.microsoft.com/office/drawing/2014/main" id="{F4AF6FDC-6701-8248-BDF4-8E6D22515D9A}"/>
              </a:ext>
            </a:extLst>
          </p:cNvPr>
          <p:cNvSpPr txBox="1">
            <a:spLocks/>
          </p:cNvSpPr>
          <p:nvPr/>
        </p:nvSpPr>
        <p:spPr>
          <a:xfrm>
            <a:off x="311700" y="335583"/>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Results (Levin dataset)</a:t>
            </a:r>
          </a:p>
        </p:txBody>
      </p:sp>
    </p:spTree>
    <p:extLst>
      <p:ext uri="{BB962C8B-B14F-4D97-AF65-F5344CB8AC3E}">
        <p14:creationId xmlns:p14="http://schemas.microsoft.com/office/powerpoint/2010/main" val="23908789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1"/>
      <p:bldP spid="45" grpId="1"/>
      <p:bldP spid="46" grpId="1"/>
      <p:bldP spid="47" grpId="1"/>
      <p:bldP spid="48" grpId="1"/>
      <p:bldP spid="49" grpId="1"/>
      <p:bldP spid="50" grpId="1"/>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Final takeaways</a:t>
            </a:r>
            <a:endParaRPr dirty="0"/>
          </a:p>
        </p:txBody>
      </p:sp>
      <p:sp>
        <p:nvSpPr>
          <p:cNvPr id="143" name="Google Shape;143;p24"/>
          <p:cNvSpPr txBox="1">
            <a:spLocks noGrp="1"/>
          </p:cNvSpPr>
          <p:nvPr>
            <p:ph type="body" idx="1"/>
          </p:nvPr>
        </p:nvSpPr>
        <p:spPr>
          <a:xfrm>
            <a:off x="311700" y="1152475"/>
            <a:ext cx="4617139" cy="1054697"/>
          </a:xfrm>
          <a:prstGeom prst="rect">
            <a:avLst/>
          </a:prstGeom>
        </p:spPr>
        <p:txBody>
          <a:bodyPr spcFirstLastPara="1" wrap="square" lIns="91425" tIns="91425" rIns="91425" bIns="91425" anchor="t" anchorCtr="0">
            <a:noAutofit/>
          </a:bodyPr>
          <a:lstStyle/>
          <a:p>
            <a:pPr indent="-336550">
              <a:buClr>
                <a:srgbClr val="FFFFFF"/>
              </a:buClr>
              <a:buSzPts val="1700"/>
            </a:pPr>
            <a:r>
              <a:rPr lang="en-US" sz="1700" dirty="0">
                <a:solidFill>
                  <a:srgbClr val="FFFFFF"/>
                </a:solidFill>
              </a:rPr>
              <a:t>A model-aware deep blind deconvolution architecture</a:t>
            </a:r>
          </a:p>
          <a:p>
            <a:pPr indent="-336550">
              <a:buClr>
                <a:srgbClr val="FFFFFF"/>
              </a:buClr>
              <a:buSzPts val="1700"/>
            </a:pPr>
            <a:endParaRPr lang="en-US" sz="1700" dirty="0">
              <a:solidFill>
                <a:srgbClr val="FFFFFF"/>
              </a:solidFill>
            </a:endParaRPr>
          </a:p>
          <a:p>
            <a:pPr indent="-336550">
              <a:buClr>
                <a:srgbClr val="FFFFFF"/>
              </a:buClr>
              <a:buSzPts val="1700"/>
            </a:pPr>
            <a:r>
              <a:rPr lang="en-US" sz="1700" dirty="0">
                <a:solidFill>
                  <a:srgbClr val="FFFFFF"/>
                </a:solidFill>
              </a:rPr>
              <a:t>Non-trivial solution</a:t>
            </a:r>
          </a:p>
        </p:txBody>
      </p:sp>
      <p:pic>
        <p:nvPicPr>
          <p:cNvPr id="4" name="Picture 3">
            <a:extLst>
              <a:ext uri="{FF2B5EF4-FFF2-40B4-BE49-F238E27FC236}">
                <a16:creationId xmlns:a16="http://schemas.microsoft.com/office/drawing/2014/main" id="{AE6CC984-869A-AA43-B8DC-DDD10150060F}"/>
              </a:ext>
            </a:extLst>
          </p:cNvPr>
          <p:cNvPicPr>
            <a:picLocks noChangeAspect="1"/>
          </p:cNvPicPr>
          <p:nvPr/>
        </p:nvPicPr>
        <p:blipFill>
          <a:blip r:embed="rId3"/>
          <a:stretch>
            <a:fillRect/>
          </a:stretch>
        </p:blipFill>
        <p:spPr>
          <a:xfrm>
            <a:off x="5691174" y="1299574"/>
            <a:ext cx="2833775" cy="1756142"/>
          </a:xfrm>
          <a:prstGeom prst="rect">
            <a:avLst/>
          </a:prstGeom>
        </p:spPr>
      </p:pic>
      <p:sp>
        <p:nvSpPr>
          <p:cNvPr id="5" name="Google Shape;128;p20">
            <a:extLst>
              <a:ext uri="{FF2B5EF4-FFF2-40B4-BE49-F238E27FC236}">
                <a16:creationId xmlns:a16="http://schemas.microsoft.com/office/drawing/2014/main" id="{86D2BA0B-1025-624B-8E51-F1A6B2231A29}"/>
              </a:ext>
            </a:extLst>
          </p:cNvPr>
          <p:cNvSpPr txBox="1"/>
          <p:nvPr/>
        </p:nvSpPr>
        <p:spPr>
          <a:xfrm>
            <a:off x="5691174" y="3055716"/>
            <a:ext cx="3265500" cy="1148294"/>
          </a:xfrm>
          <a:prstGeom prst="rect">
            <a:avLst/>
          </a:prstGeom>
          <a:noFill/>
          <a:ln>
            <a:noFill/>
          </a:ln>
        </p:spPr>
        <p:txBody>
          <a:bodyPr spcFirstLastPara="1" wrap="square" lIns="91425" tIns="91425" rIns="91425" bIns="91425" anchor="t" anchorCtr="0">
            <a:noAutofit/>
          </a:bodyPr>
          <a:lstStyle/>
          <a:p>
            <a:pPr lvl="0">
              <a:lnSpc>
                <a:spcPct val="115000"/>
              </a:lnSpc>
            </a:pPr>
            <a:r>
              <a:rPr lang="en-GB" sz="2400" dirty="0">
                <a:solidFill>
                  <a:schemeClr val="tx1"/>
                </a:solidFill>
                <a:latin typeface="Economica"/>
                <a:ea typeface="Economica"/>
                <a:cs typeface="Economica"/>
                <a:sym typeface="Economica"/>
              </a:rPr>
              <a:t>Questions?</a:t>
            </a:r>
            <a:r>
              <a:rPr lang="en-GB" sz="1600" dirty="0">
                <a:solidFill>
                  <a:schemeClr val="bg1"/>
                </a:solidFill>
                <a:latin typeface="Economica"/>
                <a:ea typeface="Economica"/>
                <a:cs typeface="Economica"/>
                <a:sym typeface="Economica"/>
              </a:rPr>
              <a:t> </a:t>
            </a:r>
            <a:r>
              <a:rPr lang="en-GB" sz="1600" u="sng" dirty="0">
                <a:solidFill>
                  <a:schemeClr val="hlink"/>
                </a:solidFill>
                <a:hlinkClick r:id="rId4"/>
              </a:rPr>
              <a:t>chiragagarwall12@gmail.com</a:t>
            </a:r>
            <a:endParaRPr lang="en-GB" sz="1600" u="sng" dirty="0">
              <a:solidFill>
                <a:schemeClr val="hlink"/>
              </a:solidFill>
            </a:endParaRPr>
          </a:p>
          <a:p>
            <a:pPr>
              <a:lnSpc>
                <a:spcPct val="115000"/>
              </a:lnSpc>
            </a:pPr>
            <a:r>
              <a:rPr lang="en-US" sz="1600" u="sng" dirty="0">
                <a:solidFill>
                  <a:schemeClr val="hlink"/>
                </a:solidFill>
                <a:hlinkClick r:id="rId5"/>
              </a:rPr>
              <a:t>@_</a:t>
            </a:r>
            <a:r>
              <a:rPr lang="en-US" sz="1600" u="sng" dirty="0" err="1">
                <a:solidFill>
                  <a:schemeClr val="hlink"/>
                </a:solidFill>
                <a:hlinkClick r:id="rId5"/>
              </a:rPr>
              <a:t>cagarwal</a:t>
            </a:r>
            <a:endParaRPr lang="en-US" sz="1600" u="sng" dirty="0">
              <a:solidFill>
                <a:schemeClr val="hlink"/>
              </a:solidFill>
            </a:endParaRPr>
          </a:p>
        </p:txBody>
      </p:sp>
    </p:spTree>
    <p:extLst>
      <p:ext uri="{BB962C8B-B14F-4D97-AF65-F5344CB8AC3E}">
        <p14:creationId xmlns:p14="http://schemas.microsoft.com/office/powerpoint/2010/main" val="3364623970"/>
      </p:ext>
    </p:extLst>
  </p:cSld>
  <p:clrMapOvr>
    <a:masterClrMapping/>
  </p:clrMapOvr>
  <p:transition spd="slow">
    <p:cover/>
  </p:transition>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789408</TotalTime>
  <Words>1208</Words>
  <Application>Microsoft Macintosh PowerPoint</Application>
  <PresentationFormat>On-screen Show (16:9)</PresentationFormat>
  <Paragraphs>146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Cambria Math</vt:lpstr>
      <vt:lpstr>Economica</vt:lpstr>
      <vt:lpstr>Simple Dark</vt:lpstr>
      <vt:lpstr>Deep-URL: A Model-Aware Approach To Blind Deconvolution Based On Deep Unfolded Richardson-Lucy Network</vt:lpstr>
      <vt:lpstr>Challenges with current DNN?</vt:lpstr>
      <vt:lpstr>Problem formulation</vt:lpstr>
      <vt:lpstr>Deep-URL</vt:lpstr>
      <vt:lpstr>Deep-URL outperforms RL</vt:lpstr>
      <vt:lpstr>Increase in performance with additional layers</vt:lpstr>
      <vt:lpstr>Results (Levin dataset)</vt:lpstr>
      <vt:lpstr>PowerPoint Presentation</vt:lpstr>
      <vt:lpstr>Final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Robustness and Explainability of Deep Neural Networks: Architectures and Applications</dc:title>
  <cp:lastModifiedBy>Agarwal, Chirag</cp:lastModifiedBy>
  <cp:revision>530</cp:revision>
  <dcterms:modified xsi:type="dcterms:W3CDTF">2020-11-02T15:50:19Z</dcterms:modified>
</cp:coreProperties>
</file>