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62" r:id="rId5"/>
    <p:sldId id="318" r:id="rId6"/>
    <p:sldId id="341" r:id="rId7"/>
    <p:sldId id="271" r:id="rId8"/>
    <p:sldId id="320" r:id="rId9"/>
    <p:sldId id="322" r:id="rId10"/>
    <p:sldId id="328" r:id="rId11"/>
    <p:sldId id="330" r:id="rId12"/>
    <p:sldId id="310" r:id="rId13"/>
    <p:sldId id="316" r:id="rId14"/>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E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762"/>
  </p:normalViewPr>
  <p:slideViewPr>
    <p:cSldViewPr>
      <p:cViewPr varScale="1">
        <p:scale>
          <a:sx n="121" d="100"/>
          <a:sy n="121" d="100"/>
        </p:scale>
        <p:origin x="784" y="176"/>
      </p:cViewPr>
      <p:guideLst/>
    </p:cSldViewPr>
  </p:slideViewPr>
  <p:notesTextViewPr>
    <p:cViewPr>
      <p:scale>
        <a:sx n="1" d="1"/>
        <a:sy n="1" d="1"/>
      </p:scale>
      <p:origin x="0" y="0"/>
    </p:cViewPr>
  </p:notesTextViewPr>
  <p:sorterViewPr>
    <p:cViewPr>
      <p:scale>
        <a:sx n="100" d="100"/>
        <a:sy n="100" d="100"/>
      </p:scale>
      <p:origin x="0" y="-2011"/>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34.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1DE72-1CC9-4883-8F64-F1A775A1620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188F3-69D3-4061-9271-EC28C4778B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I am very pleased to present our work, which is about automatic evaluation on open-domain dialogue</a:t>
            </a:r>
            <a:endParaRPr lang="zh-CN" altLang="en-US" dirty="0"/>
          </a:p>
        </p:txBody>
      </p:sp>
      <p:sp>
        <p:nvSpPr>
          <p:cNvPr id="4" name="灯片编号占位符 3"/>
          <p:cNvSpPr>
            <a:spLocks noGrp="1"/>
          </p:cNvSpPr>
          <p:nvPr>
            <p:ph type="sldNum" sz="quarter" idx="5"/>
          </p:nvPr>
        </p:nvSpPr>
        <p:spPr/>
        <p:txBody>
          <a:bodyPr/>
          <a:lstStyle/>
          <a:p>
            <a:fld id="{2F4188F3-69D3-4061-9271-EC28C4778B5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dirty="0"/>
              <a:t>Medical Dialogue Generation serves a critical role in telemedicine</a:t>
            </a:r>
            <a:r>
              <a:rPr lang="en-US" dirty="0"/>
              <a:t> </a:t>
            </a:r>
            <a:r>
              <a:rPr dirty="0"/>
              <a:t>by facilitating the dissemination of medical expertise to patients</a:t>
            </a:r>
            <a:endParaRPr dirty="0"/>
          </a:p>
          <a:p>
            <a:pPr algn="l"/>
            <a:endParaRPr dirty="0"/>
          </a:p>
          <a:p>
            <a:pPr algn="l"/>
            <a:r>
              <a:rPr dirty="0"/>
              <a:t>The overarching goal of telemedicine is to provide patients with</a:t>
            </a:r>
            <a:r>
              <a:rPr lang="en-US" dirty="0"/>
              <a:t> </a:t>
            </a:r>
            <a:r>
              <a:rPr dirty="0"/>
              <a:t>digital access to medical information, particularly in situations</a:t>
            </a:r>
            <a:r>
              <a:rPr lang="en-US" dirty="0"/>
              <a:t> </a:t>
            </a:r>
            <a:r>
              <a:rPr dirty="0"/>
              <a:t>where direct access to a medical professional may be limited [1, 2].</a:t>
            </a:r>
            <a:r>
              <a:rPr lang="en-US" dirty="0"/>
              <a:t> </a:t>
            </a:r>
            <a:r>
              <a:rPr dirty="0"/>
              <a:t>Prior research in this</a:t>
            </a:r>
            <a:r>
              <a:rPr lang="en-US" dirty="0"/>
              <a:t> </a:t>
            </a:r>
            <a:r>
              <a:rPr dirty="0"/>
              <a:t>field has predominantly focused on incorpo_x0002_rating medical knowledge by leveraging various types of additional</a:t>
            </a:r>
            <a:r>
              <a:rPr lang="en-US" dirty="0"/>
              <a:t> </a:t>
            </a:r>
            <a:r>
              <a:rPr dirty="0"/>
              <a:t>annotations, including frequent items [3], named entities [4],</a:t>
            </a:r>
            <a:r>
              <a:rPr lang="en-US" dirty="0"/>
              <a:t> </a:t>
            </a:r>
            <a:r>
              <a:rPr dirty="0"/>
              <a:t>entity relations [5], etc. </a:t>
            </a:r>
            <a:endParaRPr dirty="0"/>
          </a:p>
          <a:p>
            <a:pPr algn="l"/>
            <a:endParaRPr dirty="0"/>
          </a:p>
          <a:p>
            <a:pPr algn="l"/>
            <a:r>
              <a:rPr dirty="0"/>
              <a:t>However, unlike</a:t>
            </a:r>
            <a:r>
              <a:rPr lang="en-US" dirty="0"/>
              <a:t> </a:t>
            </a:r>
            <a:r>
              <a:rPr dirty="0"/>
              <a:t>open-domain dialogue</a:t>
            </a:r>
            <a:r>
              <a:rPr lang="en-US" dirty="0"/>
              <a:t> </a:t>
            </a:r>
            <a:r>
              <a:rPr dirty="0"/>
              <a:t>generation, the sequential features provided by text annotations</a:t>
            </a:r>
            <a:r>
              <a:rPr lang="en-US" dirty="0"/>
              <a:t> </a:t>
            </a:r>
            <a:r>
              <a:rPr dirty="0"/>
              <a:t>struggle to comprehensively represent the intricate medical grounds</a:t>
            </a:r>
            <a:r>
              <a:rPr lang="en-US" dirty="0"/>
              <a:t> </a:t>
            </a:r>
            <a:r>
              <a:rPr dirty="0"/>
              <a:t>and principles of diagnosis contained within medical dialogues.</a:t>
            </a:r>
            <a:endParaRPr dirty="0"/>
          </a:p>
          <a:p>
            <a:pPr algn="l"/>
            <a:endParaRPr lang="en-US" dirty="0"/>
          </a:p>
          <a:p>
            <a:pPr algn="l"/>
            <a:r>
              <a:rPr lang="en-US" dirty="0"/>
              <a:t>therefore, </a:t>
            </a:r>
            <a:r>
              <a:rPr dirty="0"/>
              <a:t>To enhance the model’s under_x0002_standing of the textual semantics and the medical knowledge includ_x0002_ing entities and relations, we introduce the use of Abstract Meaning</a:t>
            </a:r>
            <a:endParaRPr dirty="0"/>
          </a:p>
          <a:p>
            <a:pPr algn="l"/>
            <a:r>
              <a:rPr dirty="0"/>
              <a:t>Representations (AMR) to construct graphical representations that</a:t>
            </a:r>
            <a:r>
              <a:rPr lang="en-US" dirty="0"/>
              <a:t> describe </a:t>
            </a:r>
            <a:r>
              <a:rPr dirty="0"/>
              <a:t>the roles of language </a:t>
            </a:r>
            <a:r>
              <a:rPr lang="en-US" dirty="0"/>
              <a:t>component </a:t>
            </a:r>
            <a:r>
              <a:rPr dirty="0"/>
              <a:t>and medical entities</a:t>
            </a:r>
            <a:r>
              <a:rPr lang="en-US" dirty="0"/>
              <a:t> </a:t>
            </a:r>
            <a:r>
              <a:rPr dirty="0"/>
              <a:t>within the dialogues.</a:t>
            </a:r>
            <a:endParaRPr dirty="0"/>
          </a:p>
        </p:txBody>
      </p:sp>
      <p:sp>
        <p:nvSpPr>
          <p:cNvPr id="4" name="灯片编号占位符 3"/>
          <p:cNvSpPr>
            <a:spLocks noGrp="1"/>
          </p:cNvSpPr>
          <p:nvPr>
            <p:ph type="sldNum" sz="quarter" idx="5"/>
          </p:nvPr>
        </p:nvSpPr>
        <p:spPr/>
        <p:txBody>
          <a:bodyPr/>
          <a:lstStyle/>
          <a:p>
            <a:fld id="{2F4188F3-69D3-4061-9271-EC28C4778B5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Arial" panose="020B0604020202090204" pitchFamily="34" charset="0"/>
              <a:buChar char="•"/>
            </a:pPr>
            <a:r>
              <a:rPr lang="en-US" altLang="en-GB" dirty="0">
                <a:sym typeface="+mn-ea"/>
              </a:rPr>
              <a:t>We </a:t>
            </a:r>
            <a:r>
              <a:rPr lang="en-GB" dirty="0">
                <a:sym typeface="+mn-ea"/>
              </a:rPr>
              <a:t>construct</a:t>
            </a:r>
            <a:r>
              <a:rPr lang="en-US" altLang="en-GB" dirty="0">
                <a:sym typeface="+mn-ea"/>
              </a:rPr>
              <a:t> </a:t>
            </a:r>
            <a:r>
              <a:rPr lang="en-GB" dirty="0">
                <a:sym typeface="+mn-ea"/>
              </a:rPr>
              <a:t>dialogue-level AMR graphs</a:t>
            </a:r>
            <a:r>
              <a:rPr lang="en-US" altLang="en-GB" dirty="0">
                <a:sym typeface="+mn-ea"/>
              </a:rPr>
              <a:t>  that represents medical entities and relations within the dialogue</a:t>
            </a:r>
            <a:endParaRPr lang="en-US" altLang="en-GB" dirty="0"/>
          </a:p>
          <a:p>
            <a:pPr>
              <a:buFont typeface="Arial" panose="020B0604020202090204" pitchFamily="34" charset="0"/>
              <a:buChar char="•"/>
            </a:pPr>
            <a:endParaRPr lang="en-US" altLang="en-GB" dirty="0"/>
          </a:p>
          <a:p>
            <a:pPr>
              <a:buFont typeface="Arial" panose="020B0604020202090204" pitchFamily="34" charset="0"/>
              <a:buChar char="•"/>
            </a:pPr>
            <a:r>
              <a:rPr lang="en-US" altLang="en-GB" dirty="0">
                <a:sym typeface="+mn-ea"/>
              </a:rPr>
              <a:t>We </a:t>
            </a:r>
            <a:r>
              <a:rPr lang="en-GB" dirty="0">
                <a:sym typeface="+mn-ea"/>
              </a:rPr>
              <a:t>exploit both textual and graph-based features to enhance the</a:t>
            </a:r>
            <a:r>
              <a:rPr lang="en-US" altLang="en-GB" dirty="0">
                <a:sym typeface="+mn-ea"/>
              </a:rPr>
              <a:t> </a:t>
            </a:r>
            <a:r>
              <a:rPr lang="en-GB" dirty="0">
                <a:sym typeface="+mn-ea"/>
              </a:rPr>
              <a:t>language model on medical dialogue generation.</a:t>
            </a:r>
            <a:endParaRPr lang="en-US" altLang="en-GB" dirty="0"/>
          </a:p>
          <a:p>
            <a:pPr>
              <a:buFont typeface="Arial" panose="020B0604020202090204" pitchFamily="34" charset="0"/>
              <a:buChar char="•"/>
            </a:pPr>
            <a:endParaRPr lang="en-GB" dirty="0"/>
          </a:p>
          <a:p>
            <a:pPr indent="0">
              <a:buFont typeface="Arial" panose="020B0604020202090204" pitchFamily="34" charset="0"/>
              <a:buNone/>
            </a:pPr>
            <a:endParaRPr lang="en-GB" dirty="0"/>
          </a:p>
          <a:p>
            <a:pPr>
              <a:buFont typeface="Arial" panose="020B0604020202090204" pitchFamily="34" charset="0"/>
              <a:buChar char="•"/>
            </a:pPr>
            <a:r>
              <a:rPr lang="en-GB" dirty="0"/>
              <a:t>An example showing how an AMR graph represents the</a:t>
            </a:r>
            <a:r>
              <a:rPr lang="en-US" altLang="en-GB" dirty="0"/>
              <a:t> </a:t>
            </a:r>
            <a:r>
              <a:rPr lang="en-GB" dirty="0"/>
              <a:t>dialogues of a patient. Terminologies from different sentences are</a:t>
            </a:r>
            <a:r>
              <a:rPr lang="en-US" altLang="en-GB" dirty="0"/>
              <a:t> </a:t>
            </a:r>
            <a:r>
              <a:rPr lang="en-GB" dirty="0"/>
              <a:t>shown in blue and orange colour</a:t>
            </a:r>
            <a:endParaRPr lang="en-GB" dirty="0"/>
          </a:p>
          <a:p>
            <a:pPr>
              <a:buFont typeface="Arial" panose="020B0604020202090204" pitchFamily="34" charset="0"/>
              <a:buChar char="•"/>
            </a:pPr>
            <a:endParaRPr lang="en-GB" altLang="zh-CN" dirty="0"/>
          </a:p>
          <a:p>
            <a:pPr>
              <a:buFont typeface="Arial" panose="020B0604020202090204" pitchFamily="34" charset="0"/>
              <a:buChar char="•"/>
            </a:pPr>
            <a:r>
              <a:rPr lang="en-US" altLang="zh-CN" dirty="0"/>
              <a:t>AMR graphs provide a structured and semantically rich representation of language [6]. In the com_x0002_plex and critically important field of medicine, clear and precise communication is paramount. AMR graphs offer a standardised way to capture the relationships between words, entities, and their corresponding meanings, reducing ambiguity and potential misunderstandings in medical conversations. This enables medical professionals and patients to more easily interpret and trust the information conveyed, facilitating better decision-making, treatment adherence, and overall patient care</a:t>
            </a:r>
            <a:endParaRPr lang="en-US" altLang="zh-CN" dirty="0"/>
          </a:p>
          <a:p>
            <a:pPr>
              <a:buFont typeface="Arial" panose="020B0604020202090204" pitchFamily="34" charset="0"/>
              <a:buChar char="•"/>
            </a:pPr>
            <a:endParaRPr lang="zh-CN" altLang="en-US" dirty="0"/>
          </a:p>
          <a:p>
            <a:pPr indent="0">
              <a:buFont typeface="Arial" panose="020B0604020202090204" pitchFamily="34" charset="0"/>
              <a:buNone/>
            </a:pPr>
            <a:r>
              <a:rPr lang="zh-CN" altLang="en-US" dirty="0"/>
              <a:t>The incorporation of AMR</a:t>
            </a:r>
            <a:r>
              <a:rPr lang="en-US" altLang="zh-CN" dirty="0"/>
              <a:t> </a:t>
            </a:r>
            <a:r>
              <a:rPr lang="zh-CN" altLang="en-US" dirty="0"/>
              <a:t>graphs into the </a:t>
            </a:r>
            <a:r>
              <a:rPr lang="en-US" altLang="zh-CN" dirty="0"/>
              <a:t>medical </a:t>
            </a:r>
            <a:r>
              <a:rPr lang="zh-CN" altLang="en-US" dirty="0"/>
              <a:t>dialogue generation system enhances its capacity</a:t>
            </a:r>
            <a:r>
              <a:rPr lang="en-US" altLang="zh-CN" dirty="0"/>
              <a:t> </a:t>
            </a:r>
            <a:r>
              <a:rPr lang="zh-CN" altLang="en-US" dirty="0"/>
              <a:t>to comprehend the intricate semantics and contextual nuances</a:t>
            </a:r>
            <a:r>
              <a:rPr lang="en-US" altLang="zh-CN" dirty="0"/>
              <a:t> </a:t>
            </a:r>
            <a:r>
              <a:rPr lang="zh-CN" altLang="en-US" dirty="0"/>
              <a:t>embedded within textual content. </a:t>
            </a:r>
            <a:endParaRPr lang="zh-CN" altLang="en-US" dirty="0"/>
          </a:p>
          <a:p>
            <a:pPr indent="0">
              <a:buFont typeface="Arial" panose="020B0604020202090204" pitchFamily="34" charset="0"/>
              <a:buNone/>
            </a:pPr>
            <a:r>
              <a:rPr lang="zh-CN" altLang="en-US" dirty="0"/>
              <a:t>Consequently, this</a:t>
            </a:r>
            <a:r>
              <a:rPr lang="en-US" altLang="zh-CN" dirty="0"/>
              <a:t> </a:t>
            </a:r>
            <a:r>
              <a:rPr lang="zh-CN" altLang="en-US" dirty="0"/>
              <a:t>integration empowers the system to generate context-aware medical</a:t>
            </a:r>
            <a:r>
              <a:rPr lang="en-US" altLang="zh-CN" dirty="0"/>
              <a:t> </a:t>
            </a:r>
            <a:r>
              <a:rPr lang="zh-CN" altLang="en-US" dirty="0"/>
              <a:t>dialogues.</a:t>
            </a:r>
            <a:endParaRPr lang="zh-CN" altLang="en-US" dirty="0"/>
          </a:p>
        </p:txBody>
      </p:sp>
      <p:sp>
        <p:nvSpPr>
          <p:cNvPr id="4" name="灯片编号占位符 3"/>
          <p:cNvSpPr>
            <a:spLocks noGrp="1"/>
          </p:cNvSpPr>
          <p:nvPr>
            <p:ph type="sldNum" sz="quarter" idx="5"/>
          </p:nvPr>
        </p:nvSpPr>
        <p:spPr/>
        <p:txBody>
          <a:bodyPr/>
          <a:lstStyle/>
          <a:p>
            <a:fld id="{2F4188F3-69D3-4061-9271-EC28C4778B5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the goal of this task is to generate doctor-like responses in a medical dialogue context.</a:t>
            </a:r>
            <a:endParaRPr lang="en-US" altLang="zh-CN" dirty="0"/>
          </a:p>
          <a:p>
            <a:endParaRPr lang="en-US" altLang="zh-CN" dirty="0"/>
          </a:p>
          <a:p>
            <a:pPr marL="114300" indent="0">
              <a:buFont typeface="Arial" panose="020B0604020202090204" pitchFamily="34" charset="0"/>
              <a:buNone/>
            </a:pPr>
            <a:r>
              <a:rPr lang="en-US" altLang="zh-CN" dirty="0">
                <a:sym typeface="+mn-ea"/>
              </a:rPr>
              <a:t>the framework models dialogues between patients and healthcare professionals using AMR graphs by incorporating textual and graphical knowledge with a dual attention mechanism.</a:t>
            </a:r>
            <a:endParaRPr lang="en-US" altLang="zh-CN" dirty="0">
              <a:sym typeface="+mn-ea"/>
            </a:endParaRPr>
          </a:p>
          <a:p>
            <a:pPr marL="114300" indent="0">
              <a:buFont typeface="Arial" panose="020B0604020202090204" pitchFamily="34" charset="0"/>
              <a:buNone/>
            </a:pPr>
            <a:endParaRPr lang="en-US" altLang="zh-CN" dirty="0">
              <a:sym typeface="+mn-ea"/>
            </a:endParaRPr>
          </a:p>
          <a:p>
            <a:pPr marL="114300" indent="0">
              <a:buFont typeface="Arial" panose="020B0604020202090204" pitchFamily="34" charset="0"/>
              <a:buNone/>
            </a:pPr>
            <a:r>
              <a:rPr lang="en-US" altLang="zh-CN" dirty="0">
                <a:sym typeface="+mn-ea"/>
              </a:rPr>
              <a:t>then This combined representation is then used for the subsequent response decoding in an autoregressive manner.</a:t>
            </a:r>
            <a:endParaRPr lang="en-US" altLang="zh-CN" dirty="0"/>
          </a:p>
          <a:p>
            <a:pPr marL="342900">
              <a:buFont typeface="Arial" panose="020B0604020202090204" pitchFamily="34" charset="0"/>
              <a:buChar char="•"/>
            </a:pPr>
            <a:endParaRPr lang="en-US" altLang="zh-CN" dirty="0"/>
          </a:p>
          <a:p>
            <a:endParaRPr lang="en-US" altLang="zh-CN" dirty="0"/>
          </a:p>
          <a:p>
            <a:r>
              <a:rPr lang="en-US" altLang="zh-CN" dirty="0"/>
              <a:t> Our framework benefit the vanilla language models on achieving more precise and naturally articulated medical dialogue generation via incorporating the textual representations with the</a:t>
            </a:r>
            <a:endParaRPr lang="en-US" altLang="zh-CN" dirty="0"/>
          </a:p>
          <a:p>
            <a:r>
              <a:rPr lang="en-US" altLang="zh-CN" dirty="0"/>
              <a:t>rich graph knowledge encapsulated by AMR graphs.</a:t>
            </a:r>
            <a:endParaRPr lang="en-US" altLang="zh-CN" dirty="0"/>
          </a:p>
          <a:p>
            <a:endParaRPr lang="en-US" altLang="zh-CN" dirty="0"/>
          </a:p>
          <a:p>
            <a:pPr marL="342900">
              <a:buFont typeface="Arial" panose="020B0604020202090204" pitchFamily="34" charset="0"/>
              <a:buChar char="•"/>
            </a:pPr>
            <a:endParaRPr lang="en-US" altLang="zh-CN" dirty="0"/>
          </a:p>
          <a:p>
            <a:pPr marL="342900">
              <a:buFont typeface="Arial" panose="020B0604020202090204" pitchFamily="34" charset="0"/>
              <a:buChar char="•"/>
            </a:pP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2F4188F3-69D3-4061-9271-EC28C4778B5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The Sequence encoder employed in this study adheres to the conven_x0002_tional Transformer architecturer, which is designed to take the input patient’s inquiry, denoted as Si= {w1,w2,...,wS}, and subse_x0002_quently generates a corresponding sentence representation, denoted as HS. Formally, the sequence encoder is defined as follows:</a:t>
            </a:r>
            <a:endParaRPr lang="en-US" altLang="zh-CN" sz="1800" b="0" i="0" u="none" strike="noStrike" baseline="0" dirty="0">
              <a:latin typeface="NimbusRomNo9L-Regu"/>
            </a:endParaRPr>
          </a:p>
          <a:p>
            <a:pPr algn="l"/>
            <a:endParaRPr lang="en-US" altLang="zh-CN" sz="1800" b="0" i="0" u="none" strike="noStrike" baseline="0" dirty="0">
              <a:latin typeface="NimbusRomNo9L-Regu"/>
            </a:endParaRPr>
          </a:p>
          <a:p>
            <a:pPr algn="l"/>
            <a:r>
              <a:rPr lang="en-US" altLang="zh-CN" sz="1800" b="0" i="0" u="none" strike="noStrike" baseline="0" dirty="0">
                <a:latin typeface="NimbusRomNo9L-Regu"/>
              </a:rPr>
              <a:t>graph</a:t>
            </a:r>
            <a:endParaRPr lang="en-US" altLang="zh-CN" sz="1800" b="0" i="0" u="none" strike="noStrike" baseline="0" dirty="0">
              <a:latin typeface="NimbusRomNo9L-Regu"/>
            </a:endParaRPr>
          </a:p>
          <a:p>
            <a:pPr algn="l"/>
            <a:endParaRPr lang="en-US" altLang="zh-CN" sz="1800" b="0" i="0" u="none" strike="noStrike" baseline="0" dirty="0">
              <a:latin typeface="NimbusRomNo9L-Regu"/>
            </a:endParaRPr>
          </a:p>
          <a:p>
            <a:pPr algn="l"/>
            <a:r>
              <a:rPr lang="en-US" altLang="zh-CN" sz="1800" b="0" i="0" u="none" strike="noStrike" baseline="0" dirty="0">
                <a:latin typeface="NimbusRomNo9L-Regu"/>
              </a:rPr>
              <a:t>We employ a Graph Transformer to encode AMR graphs. An AMR graph G which consists of graph nodes denoted by N and graph edges denoted by E. </a:t>
            </a:r>
            <a:endParaRPr lang="en-US" altLang="zh-CN" sz="1800" b="0" i="0" u="none" strike="noStrike" baseline="0" dirty="0">
              <a:latin typeface="NimbusRomNo9L-Regu"/>
            </a:endParaRPr>
          </a:p>
          <a:p>
            <a:pPr algn="l"/>
            <a:r>
              <a:rPr lang="en-US" altLang="zh-CN" sz="1800" b="0" i="0" u="none" strike="noStrike" baseline="0" dirty="0">
                <a:latin typeface="NimbusRomNo9L-Regu"/>
              </a:rPr>
              <a:t>. The Graph encoder processes these nodes and relations as input and is formally defined as follows:</a:t>
            </a:r>
            <a:endParaRPr lang="en-US" altLang="zh-CN" sz="1800" b="0" i="0" u="none" strike="noStrike" baseline="0" dirty="0">
              <a:latin typeface="NimbusRomNo9L-Regu"/>
            </a:endParaRPr>
          </a:p>
          <a:p>
            <a:pPr algn="l"/>
            <a:r>
              <a:rPr lang="en-US" altLang="zh-CN" sz="1800" b="0" i="0" u="none" strike="noStrike" baseline="0" dirty="0">
                <a:latin typeface="NimbusRomNo9L-Regu"/>
              </a:rPr>
              <a:t>The graph attention of the Graph Transformer module is formally</a:t>
            </a:r>
            <a:endParaRPr lang="en-US" altLang="zh-CN" sz="1800" b="0" i="0" u="none" strike="noStrike" baseline="0" dirty="0">
              <a:latin typeface="NimbusRomNo9L-Regu"/>
            </a:endParaRPr>
          </a:p>
          <a:p>
            <a:pPr algn="l"/>
            <a:r>
              <a:rPr lang="en-US" altLang="zh-CN" sz="1800" b="0" i="0" u="none" strike="noStrike" baseline="0" dirty="0">
                <a:latin typeface="NimbusRomNo9L-Regu"/>
              </a:rPr>
              <a:t>represented as follows</a:t>
            </a:r>
            <a:endParaRPr lang="en-US" altLang="zh-CN" sz="1800" b="0" i="0" u="none" strike="noStrike" baseline="0" dirty="0">
              <a:latin typeface="NimbusRomNo9L-Regu"/>
            </a:endParaRPr>
          </a:p>
          <a:p>
            <a:pPr algn="l"/>
            <a:endParaRPr lang="en-US" altLang="zh-CN" sz="1800" b="0" i="0" u="none" strike="noStrike" baseline="0" dirty="0">
              <a:latin typeface="NimbusRomNo9L-Regu"/>
            </a:endParaRPr>
          </a:p>
          <a:p>
            <a:pPr algn="l"/>
            <a:r>
              <a:rPr lang="en-US" altLang="zh-CN" sz="1800" b="0" i="0" u="none" strike="noStrike" baseline="0" dirty="0">
                <a:latin typeface="NimbusRomNo9L-Regu"/>
              </a:rPr>
              <a:t>The Graph Transformer effectively encodes structural information, represented by rij, for all pairs of nodes within the AMR graphs. This incorporation of graph edge information enriches</a:t>
            </a:r>
            <a:endParaRPr lang="en-US" altLang="zh-CN" sz="1800" b="0" i="0" u="none" strike="noStrike" baseline="0" dirty="0">
              <a:latin typeface="NimbusRomNo9L-Regu"/>
            </a:endParaRPr>
          </a:p>
          <a:p>
            <a:pPr algn="l"/>
            <a:r>
              <a:rPr lang="en-US" altLang="zh-CN" sz="1800" b="0" i="0" u="none" strike="noStrike" baseline="0" dirty="0">
                <a:latin typeface="NimbusRomNo9L-Regu"/>
              </a:rPr>
              <a:t>the node representations, enhancing the overall encoding process. </a:t>
            </a:r>
            <a:endParaRPr lang="en-US" altLang="zh-CN" sz="1800" b="0" i="0" u="none" strike="noStrike" baseline="0" dirty="0">
              <a:latin typeface="NimbusRomNo9L-Regu"/>
            </a:endParaRPr>
          </a:p>
        </p:txBody>
      </p:sp>
      <p:sp>
        <p:nvSpPr>
          <p:cNvPr id="4" name="灯片编号占位符 3"/>
          <p:cNvSpPr>
            <a:spLocks noGrp="1"/>
          </p:cNvSpPr>
          <p:nvPr>
            <p:ph type="sldNum" sz="quarter" idx="5"/>
          </p:nvPr>
        </p:nvSpPr>
        <p:spPr/>
        <p:txBody>
          <a:bodyPr/>
          <a:lstStyle/>
          <a:p>
            <a:fld id="{2F4188F3-69D3-4061-9271-EC28C4778B5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Once we obtained the sentence representation HS and graph</a:t>
            </a:r>
            <a:endParaRPr lang="en-US" altLang="zh-CN" dirty="0"/>
          </a:p>
          <a:p>
            <a:r>
              <a:rPr lang="en-US" altLang="zh-CN" dirty="0"/>
              <a:t>representation HG, we proceed to input them into the decoder</a:t>
            </a:r>
            <a:endParaRPr lang="en-US" altLang="zh-CN" dirty="0"/>
          </a:p>
          <a:p>
            <a:r>
              <a:rPr lang="en-US" altLang="zh-CN" dirty="0"/>
              <a:t>equipped with a dual attention mechanism. For each decoder hidden</a:t>
            </a:r>
            <a:endParaRPr lang="en-US" altLang="zh-CN" dirty="0"/>
          </a:p>
          <a:p>
            <a:r>
              <a:rPr lang="en-US" altLang="zh-CN" dirty="0"/>
              <a:t>state dt, the dual-attention mechanism produce a sequence context</a:t>
            </a:r>
            <a:endParaRPr lang="en-US" altLang="zh-CN" dirty="0"/>
          </a:p>
          <a:p>
            <a:r>
              <a:rPr lang="en-US" altLang="zh-CN" dirty="0"/>
              <a:t>vector ctS and a graph context vector ctG at each time step t :</a:t>
            </a:r>
            <a:endParaRPr lang="en-US" altLang="zh-CN" dirty="0"/>
          </a:p>
          <a:p>
            <a:endParaRPr lang="en-US" altLang="zh-CN" dirty="0"/>
          </a:p>
          <a:p>
            <a:r>
              <a:rPr lang="en-US" altLang="zh-CN" dirty="0"/>
              <a:t>Subsequently, we concatenate the sequence context vector ctS and</a:t>
            </a:r>
            <a:endParaRPr lang="en-US" altLang="zh-CN" dirty="0"/>
          </a:p>
          <a:p>
            <a:r>
              <a:rPr lang="en-US" altLang="zh-CN" dirty="0"/>
              <a:t>the graph context vector ctG to compose the ultimate context vector</a:t>
            </a:r>
            <a:endParaRPr lang="en-US" altLang="zh-CN" dirty="0"/>
          </a:p>
          <a:p>
            <a:r>
              <a:rPr lang="en-US" altLang="zh-CN" dirty="0"/>
              <a:t>ˆct. This combination is formally represented as:</a:t>
            </a:r>
            <a:endParaRPr lang="en-US" altLang="zh-CN" dirty="0"/>
          </a:p>
        </p:txBody>
      </p:sp>
      <p:sp>
        <p:nvSpPr>
          <p:cNvPr id="4" name="灯片编号占位符 3"/>
          <p:cNvSpPr>
            <a:spLocks noGrp="1"/>
          </p:cNvSpPr>
          <p:nvPr>
            <p:ph type="sldNum" sz="quarter" idx="5"/>
          </p:nvPr>
        </p:nvSpPr>
        <p:spPr/>
        <p:txBody>
          <a:bodyPr/>
          <a:lstStyle/>
          <a:p>
            <a:fld id="{2F4188F3-69D3-4061-9271-EC28C4778B5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en-US" altLang="zh-CN" dirty="0"/>
          </a:p>
          <a:p>
            <a:pPr algn="l"/>
            <a:r>
              <a:rPr lang="en-US" altLang="zh-CN" dirty="0"/>
              <a:t>We conduct the experiments on an open-sourced medical dialogue generation datasets. To get the AMR graphs, we adopt an open-source pre-trined AMR parser [9] in transforming utterances into corresponding AMR</a:t>
            </a:r>
            <a:endParaRPr lang="en-US" altLang="zh-CN" dirty="0"/>
          </a:p>
          <a:p>
            <a:pPr algn="l"/>
            <a:r>
              <a:rPr lang="en-US" altLang="zh-CN" dirty="0"/>
              <a:t>we employ a range of both referenced and unreferenced metrics in our experiments. BLEU (B-n) [20] and ROUGE (R-n) measure the quality of generated responses by assessing their n-gram</a:t>
            </a:r>
            <a:endParaRPr lang="en-US" altLang="zh-CN" dirty="0"/>
          </a:p>
          <a:p>
            <a:pPr algn="l"/>
            <a:r>
              <a:rPr lang="en-US" altLang="zh-CN" dirty="0"/>
              <a:t>overlaps with reference responses. Additionally, we employ diversity, following the approach outlined in [22],</a:t>
            </a:r>
            <a:endParaRPr lang="en-US" altLang="zh-CN" dirty="0"/>
          </a:p>
          <a:p>
            <a:pPr algn="l"/>
            <a:r>
              <a:rPr lang="en-US" altLang="zh-CN" dirty="0"/>
              <a:t>by quantifying the n-gram distinction, denoted as Diversity (D-n),</a:t>
            </a:r>
            <a:endParaRPr lang="en-US" altLang="zh-CN" dirty="0"/>
          </a:p>
          <a:p>
            <a:pPr algn="l"/>
            <a:endParaRPr lang="en-US" altLang="zh-CN" dirty="0"/>
          </a:p>
          <a:p>
            <a:pPr algn="l"/>
            <a:r>
              <a:rPr lang="en-US" altLang="zh-CN" dirty="0"/>
              <a:t>BART and T5  A language model distinguished by its encoder-decoder architecture, successfully adapted for diverse</a:t>
            </a:r>
            <a:endParaRPr lang="en-US" altLang="zh-CN" dirty="0"/>
          </a:p>
          <a:p>
            <a:pPr algn="l"/>
            <a:r>
              <a:rPr lang="en-US" altLang="zh-CN" dirty="0"/>
              <a:t>generation tasks. </a:t>
            </a:r>
            <a:endParaRPr lang="en-US" altLang="zh-CN" dirty="0"/>
          </a:p>
          <a:p>
            <a:pPr algn="l"/>
            <a:r>
              <a:rPr lang="en-US" altLang="zh-CN" dirty="0"/>
              <a:t>GPT-2 [18]: A popular pre-trained language model widely applied in dialogue generation tasks. </a:t>
            </a:r>
            <a:endParaRPr lang="en-US" altLang="zh-CN" dirty="0"/>
          </a:p>
          <a:p>
            <a:pPr algn="l"/>
            <a:r>
              <a:rPr lang="en-US" altLang="zh-CN" dirty="0"/>
              <a:t>DialoGPT [19]: A dialogue-oriented pre-trained GPT-2 model known for its strong performance in dialogue generation tasks. Term-BART [19]:</a:t>
            </a:r>
            <a:endParaRPr lang="en-US" altLang="zh-CN" dirty="0"/>
          </a:p>
          <a:p>
            <a:pPr algn="l"/>
            <a:r>
              <a:rPr lang="en-US" altLang="zh-CN" dirty="0"/>
              <a:t>An advanced framework specifically tailored for medical dialogue generation, representing the state-of-the-art in the field.</a:t>
            </a:r>
            <a:endParaRPr lang="en-US" altLang="zh-CN" dirty="0"/>
          </a:p>
          <a:p>
            <a:pPr algn="l"/>
            <a:endParaRPr lang="en-US" altLang="zh-CN" dirty="0"/>
          </a:p>
          <a:p>
            <a:pPr algn="l"/>
            <a:endParaRPr lang="en-US" altLang="zh-CN" dirty="0"/>
          </a:p>
          <a:p>
            <a:pPr algn="l"/>
            <a:r>
              <a:rPr lang="en-US" altLang="zh-CN" dirty="0"/>
              <a:t>our proposed framework outperforms all baseline models across both referenced and unreferenced evaluation metrics. This results illustreate the positive effect of introducing (AMR) on enhancing the knowl_x0002_edge incorporating capabilities of the language model. Specifically, the marked enhancement in referenced metrics, such as BLEU and ROUGE, indicates the model’s capacity to generate responses that encapsulate medical knowledge grounds as the gold references do. In addition, the substantial improvement on the unreferenced metrics, i.e. Dist-1 and Dist-4, signifies that the diversity of generated text is also improved via the incorporation of the graph representations. We posit that this outcome can be attributed to the improved flexibility inherent in the graph representations of the dialogue context.</a:t>
            </a:r>
            <a:endParaRPr lang="en-US" altLang="zh-CN" dirty="0"/>
          </a:p>
        </p:txBody>
      </p:sp>
      <p:sp>
        <p:nvSpPr>
          <p:cNvPr id="4" name="灯片编号占位符 3"/>
          <p:cNvSpPr>
            <a:spLocks noGrp="1"/>
          </p:cNvSpPr>
          <p:nvPr>
            <p:ph type="sldNum" sz="quarter" idx="5"/>
          </p:nvPr>
        </p:nvSpPr>
        <p:spPr/>
        <p:txBody>
          <a:bodyPr/>
          <a:lstStyle/>
          <a:p>
            <a:fld id="{2F4188F3-69D3-4061-9271-EC28C4778B5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For qualitative analysis, we present the generated dialogues from different models in Table 2. It can be observed that even though the previous state-of-the-art model Terms-BART uses more terminolog_x0002_ical knowledge when answering the question, dialogues generated by ours address the patient’s queries more effectively, where the terminologies in the response are more related to the context. This improvement can be attributed to our model’s enhanced capability in capturing semantics and logical structures, which are attained from the additional Abstract Meaning Representation (AMR) graphs.The performance improvement of our model is further demonstrated via a comparison with the response generated by the model variant that does not utilise AMR representations (- w/o AMR).</a:t>
            </a:r>
            <a:endParaRPr lang="en-US" altLang="zh-CN" sz="1800" b="0" i="0" u="none" strike="noStrike" baseline="0" dirty="0">
              <a:latin typeface="NimbusRomNo9L-Regu"/>
            </a:endParaRPr>
          </a:p>
        </p:txBody>
      </p:sp>
      <p:sp>
        <p:nvSpPr>
          <p:cNvPr id="4" name="灯片编号占位符 3"/>
          <p:cNvSpPr>
            <a:spLocks noGrp="1"/>
          </p:cNvSpPr>
          <p:nvPr>
            <p:ph type="sldNum" sz="quarter" idx="5"/>
          </p:nvPr>
        </p:nvSpPr>
        <p:spPr/>
        <p:txBody>
          <a:bodyPr/>
          <a:lstStyle/>
          <a:p>
            <a:fld id="{2F4188F3-69D3-4061-9271-EC28C4778B5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In conclusion, our approach, which are the first to integrates Ab_x0002_stract Meaning Representations (AMR) to capture the semantics and</a:t>
            </a:r>
            <a:r>
              <a:rPr lang="en-US" altLang="zh-CN"/>
              <a:t> </a:t>
            </a:r>
            <a:r>
              <a:rPr lang="zh-CN" altLang="en-US"/>
              <a:t>medical terminologies embedded within dialogues, offers a novel</a:t>
            </a:r>
            <a:r>
              <a:rPr lang="en-US" altLang="zh-CN"/>
              <a:t> </a:t>
            </a:r>
            <a:r>
              <a:rPr lang="zh-CN" altLang="en-US"/>
              <a:t>and effective framework for modeling patient-doctor dialogues.</a:t>
            </a:r>
            <a:r>
              <a:rPr lang="en-US" altLang="zh-CN"/>
              <a:t> </a:t>
            </a:r>
            <a:r>
              <a:rPr lang="zh-CN" altLang="en-US"/>
              <a:t>Through incorporating the textual and graphical knowledge into</a:t>
            </a:r>
            <a:r>
              <a:rPr lang="en-US" altLang="zh-CN"/>
              <a:t> </a:t>
            </a:r>
            <a:r>
              <a:rPr lang="zh-CN" altLang="en-US"/>
              <a:t>a unified language model, our proposed framework achieves the</a:t>
            </a:r>
            <a:r>
              <a:rPr lang="en-US" altLang="zh-CN"/>
              <a:t> </a:t>
            </a:r>
            <a:r>
              <a:rPr lang="zh-CN" altLang="en-US"/>
              <a:t>state-of-the-art performance, and the experimental results show</a:t>
            </a:r>
            <a:r>
              <a:rPr lang="en-US" altLang="zh-CN"/>
              <a:t> </a:t>
            </a:r>
            <a:r>
              <a:rPr lang="zh-CN" altLang="en-US"/>
              <a:t>a substantial performance improvement over baseline models in</a:t>
            </a:r>
            <a:r>
              <a:rPr lang="en-US" altLang="zh-CN"/>
              <a:t> </a:t>
            </a:r>
            <a:r>
              <a:rPr lang="zh-CN" altLang="en-US"/>
              <a:t>the domain of medical dialogue generation. This demonstrates the</a:t>
            </a:r>
            <a:r>
              <a:rPr lang="en-US" altLang="zh-CN"/>
              <a:t> </a:t>
            </a:r>
            <a:r>
              <a:rPr lang="zh-CN" altLang="en-US"/>
              <a:t>strong potential of our framework in empowering</a:t>
            </a:r>
            <a:r>
              <a:rPr lang="en-US" altLang="zh-CN"/>
              <a:t> </a:t>
            </a:r>
            <a:r>
              <a:rPr lang="zh-CN" altLang="en-US"/>
              <a:t>language models</a:t>
            </a:r>
            <a:r>
              <a:rPr lang="en-US" altLang="zh-CN"/>
              <a:t> </a:t>
            </a:r>
            <a:r>
              <a:rPr lang="zh-CN" altLang="en-US"/>
              <a:t>to leverage medical knowledge and logical relationships, ultimately</a:t>
            </a:r>
            <a:r>
              <a:rPr lang="en-US" altLang="zh-CN"/>
              <a:t> </a:t>
            </a:r>
            <a:r>
              <a:rPr lang="zh-CN" altLang="en-US"/>
              <a:t>enhancing the quality of medical dialogue generation.</a:t>
            </a:r>
            <a:endParaRPr lang="zh-CN" altLang="en-US"/>
          </a:p>
        </p:txBody>
      </p:sp>
      <p:sp>
        <p:nvSpPr>
          <p:cNvPr id="4" name="灯片编号占位符 3"/>
          <p:cNvSpPr>
            <a:spLocks noGrp="1"/>
          </p:cNvSpPr>
          <p:nvPr>
            <p:ph type="sldNum" sz="quarter" idx="5"/>
          </p:nvPr>
        </p:nvSpPr>
        <p:spPr/>
        <p:txBody>
          <a:bodyPr/>
          <a:lstStyle/>
          <a:p>
            <a:fld id="{2F4188F3-69D3-4061-9271-EC28C4778B5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2"/>
          </p:nvPr>
        </p:nvSpPr>
        <p:spPr/>
        <p:txBody>
          <a:bodyPr/>
          <a:lstStyle/>
          <a:p>
            <a:fld id="{16533637-6EB3-4F42-9615-38FBB6C0B278}"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p:txBody>
          <a:bodyPr/>
          <a:lstStyle/>
          <a:p>
            <a:fld id="{68CBC607-448A-43B1-B2FA-9B1729696320}"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p:txBody>
          <a:bodyPr/>
          <a:lstStyle/>
          <a:p>
            <a:fld id="{1FF1CD2A-8488-49DC-A7E1-14672D921C48}"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p:txBody>
          <a:bodyPr/>
          <a:lstStyle/>
          <a:p>
            <a:fld id="{E0FB9E20-9163-4884-B4A8-450C1EEBF830}"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endParaRPr lang="en-US"/>
          </a:p>
        </p:txBody>
      </p:sp>
      <p:sp>
        <p:nvSpPr>
          <p:cNvPr id="4" name="Date Placeholder 3"/>
          <p:cNvSpPr>
            <a:spLocks noGrp="1"/>
          </p:cNvSpPr>
          <p:nvPr>
            <p:ph type="dt" sz="half" idx="2"/>
          </p:nvPr>
        </p:nvSpPr>
        <p:spPr/>
        <p:txBody>
          <a:bodyPr/>
          <a:lstStyle/>
          <a:p>
            <a:fld id="{1F1C5B42-B618-4D58-B8BF-2795D80C44A8}" type="datetimeFigureOut">
              <a:rPr lang="en-US" smtClean="0"/>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3"/>
          </p:nvPr>
        </p:nvSpPr>
        <p:spPr/>
        <p:txBody>
          <a:bodyPr/>
          <a:lstStyle/>
          <a:p>
            <a:fld id="{16A866CB-47B0-45DD-96A9-785857475D2D}" type="datetimeFigureOut">
              <a:rPr lang="en-US" smtClean="0"/>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endParaRPr lang="en-US"/>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endParaRPr lang="en-US"/>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5"/>
          </p:nvPr>
        </p:nvSpPr>
        <p:spPr/>
        <p:txBody>
          <a:bodyPr/>
          <a:lstStyle/>
          <a:p>
            <a:fld id="{B09E52B3-EB07-4AA6-9841-748ADF41C2FC}" type="datetimeFigureOut">
              <a:rPr lang="en-US" smtClean="0"/>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
          </p:nvPr>
        </p:nvSpPr>
        <p:spPr/>
        <p:txBody>
          <a:bodyPr/>
          <a:lstStyle/>
          <a:p>
            <a:fld id="{835E5243-C92F-4617-AA57-6CAC3B55F267}" type="datetimeFigureOut">
              <a:rPr lang="en-US" smtClean="0"/>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2548F92-1712-4641-AACC-1FAB3C475904}" type="datetimeFigureOut">
              <a:rPr lang="en-US" smtClean="0"/>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endParaRPr lang="en-US"/>
          </a:p>
        </p:txBody>
      </p:sp>
      <p:sp>
        <p:nvSpPr>
          <p:cNvPr id="5" name="Date Placeholder 4"/>
          <p:cNvSpPr>
            <a:spLocks noGrp="1"/>
          </p:cNvSpPr>
          <p:nvPr>
            <p:ph type="dt" sz="half" idx="3"/>
          </p:nvPr>
        </p:nvSpPr>
        <p:spPr/>
        <p:txBody>
          <a:bodyPr/>
          <a:lstStyle/>
          <a:p>
            <a:fld id="{DD764F57-873C-4530-AD70-69F7A7816F9F}" type="datetimeFigureOut">
              <a:rPr lang="en-US" smtClean="0"/>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endParaRPr lang="en-US"/>
          </a:p>
        </p:txBody>
      </p:sp>
      <p:sp>
        <p:nvSpPr>
          <p:cNvPr id="5" name="Date Placeholder 4"/>
          <p:cNvSpPr>
            <a:spLocks noGrp="1"/>
          </p:cNvSpPr>
          <p:nvPr>
            <p:ph type="dt" sz="half" idx="3"/>
          </p:nvPr>
        </p:nvSpPr>
        <p:spPr/>
        <p:txBody>
          <a:bodyPr/>
          <a:lstStyle/>
          <a:p>
            <a:fld id="{73BBB013-C98A-468D-8780-83385CC7BE1A}" type="datetimeFigureOut">
              <a:rPr lang="en-US" smtClean="0"/>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7.xml"/><Relationship Id="rId10" Type="http://schemas.openxmlformats.org/officeDocument/2006/relationships/themeOverride" Target="../theme/themeOverride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1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9.xml"/><Relationship Id="rId7" Type="http://schemas.openxmlformats.org/officeDocument/2006/relationships/image" Target="../media/image8.png"/><Relationship Id="rId6" Type="http://schemas.openxmlformats.org/officeDocument/2006/relationships/tags" Target="../tags/tag18.xml"/><Relationship Id="rId5" Type="http://schemas.openxmlformats.org/officeDocument/2006/relationships/image" Target="../media/image7.png"/><Relationship Id="rId4" Type="http://schemas.openxmlformats.org/officeDocument/2006/relationships/tags" Target="../tags/tag17.xml"/><Relationship Id="rId3" Type="http://schemas.openxmlformats.org/officeDocument/2006/relationships/image" Target="../media/image6.png"/><Relationship Id="rId2" Type="http://schemas.openxmlformats.org/officeDocument/2006/relationships/tags" Target="../tags/tag16.xml"/><Relationship Id="rId17" Type="http://schemas.openxmlformats.org/officeDocument/2006/relationships/notesSlide" Target="../notesSlides/notesSlide5.xml"/><Relationship Id="rId16" Type="http://schemas.openxmlformats.org/officeDocument/2006/relationships/slideLayout" Target="../slideLayouts/slideLayout7.xml"/><Relationship Id="rId15" Type="http://schemas.openxmlformats.org/officeDocument/2006/relationships/image" Target="../media/image12.png"/><Relationship Id="rId14" Type="http://schemas.openxmlformats.org/officeDocument/2006/relationships/tags" Target="../tags/tag22.xml"/><Relationship Id="rId13" Type="http://schemas.openxmlformats.org/officeDocument/2006/relationships/image" Target="../media/image11.png"/><Relationship Id="rId12" Type="http://schemas.openxmlformats.org/officeDocument/2006/relationships/tags" Target="../tags/tag21.xml"/><Relationship Id="rId11" Type="http://schemas.openxmlformats.org/officeDocument/2006/relationships/image" Target="../media/image10.png"/><Relationship Id="rId10" Type="http://schemas.openxmlformats.org/officeDocument/2006/relationships/tags" Target="../tags/tag20.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15.png"/><Relationship Id="rId6" Type="http://schemas.openxmlformats.org/officeDocument/2006/relationships/tags" Target="../tags/tag26.xml"/><Relationship Id="rId5" Type="http://schemas.openxmlformats.org/officeDocument/2006/relationships/image" Target="../media/image14.png"/><Relationship Id="rId4" Type="http://schemas.openxmlformats.org/officeDocument/2006/relationships/tags" Target="../tags/tag25.xml"/><Relationship Id="rId3" Type="http://schemas.openxmlformats.org/officeDocument/2006/relationships/image" Target="../media/image13.png"/><Relationship Id="rId2" Type="http://schemas.openxmlformats.org/officeDocument/2006/relationships/tags" Target="../tags/tag24.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29.xml"/><Relationship Id="rId3" Type="http://schemas.openxmlformats.org/officeDocument/2006/relationships/image" Target="../media/image16.png"/><Relationship Id="rId2" Type="http://schemas.openxmlformats.org/officeDocument/2006/relationships/tags" Target="../tags/tag2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tags" Target="../tags/tag31.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p:cNvSpPr txBox="1"/>
          <p:nvPr/>
        </p:nvSpPr>
        <p:spPr>
          <a:xfrm>
            <a:off x="1703512" y="2204864"/>
            <a:ext cx="8326330" cy="989434"/>
          </a:xfrm>
          <a:prstGeom prst="rect">
            <a:avLst/>
          </a:prstGeom>
          <a:noFill/>
        </p:spPr>
        <p:txBody>
          <a:bodyPr wrap="square" rtlCol="0">
            <a:normAutofit fontScale="3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ctr"/>
            <a:r>
              <a:rPr lang="zh-CN" altLang="en-US" sz="6000" b="1" dirty="0">
                <a:latin typeface="Times New Roman" panose="02020503050405090304" pitchFamily="18" charset="0"/>
                <a:ea typeface="微软雅黑" panose="020B0503020204020204" pitchFamily="34" charset="-122"/>
                <a:cs typeface="Times New Roman" panose="02020503050405090304" pitchFamily="18" charset="0"/>
                <a:sym typeface="+mn-ea"/>
              </a:rPr>
              <a:t>IMPROVING MEDICAL DIALOGUE GENERATION WITH</a:t>
            </a:r>
            <a:r>
              <a:rPr lang="en-US" altLang="zh-CN" sz="6000" b="1" dirty="0">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zh-CN" altLang="en-US" sz="6000" b="1" dirty="0">
                <a:latin typeface="Times New Roman" panose="02020503050405090304" pitchFamily="18" charset="0"/>
                <a:ea typeface="微软雅黑" panose="020B0503020204020204" pitchFamily="34" charset="-122"/>
                <a:cs typeface="Times New Roman" panose="02020503050405090304" pitchFamily="18" charset="0"/>
                <a:sym typeface="+mn-ea"/>
              </a:rPr>
              <a:t>ABSTRACT MEANING REPRESENTATIONS</a:t>
            </a:r>
            <a:endParaRPr lang="zh-CN" altLang="en-US" sz="6000" b="1" dirty="0">
              <a:latin typeface="Times New Roman" panose="02020503050405090304" pitchFamily="18" charset="0"/>
              <a:ea typeface="微软雅黑" panose="020B0503020204020204" pitchFamily="34" charset="-122"/>
              <a:cs typeface="Times New Roman" panose="02020503050405090304" pitchFamily="18" charset="0"/>
              <a:sym typeface="+mn-ea"/>
            </a:endParaRPr>
          </a:p>
          <a:p>
            <a:pPr algn="ctr"/>
            <a:endParaRPr lang="zh-CN" altLang="en-US" sz="6000" b="1" dirty="0">
              <a:latin typeface="Times New Roman" panose="02020503050405090304" pitchFamily="18" charset="0"/>
              <a:ea typeface="微软雅黑" panose="020B0503020204020204" pitchFamily="34" charset="-122"/>
              <a:cs typeface="Times New Roman" panose="02020503050405090304" pitchFamily="18" charset="0"/>
              <a:sym typeface="+mn-ea"/>
            </a:endParaRPr>
          </a:p>
        </p:txBody>
      </p:sp>
      <p:sp>
        <p:nvSpPr>
          <p:cNvPr id="5" name="副标题"/>
          <p:cNvSpPr txBox="1"/>
          <p:nvPr/>
        </p:nvSpPr>
        <p:spPr>
          <a:xfrm>
            <a:off x="1703512" y="3168132"/>
            <a:ext cx="8856984" cy="880441"/>
          </a:xfrm>
          <a:prstGeom prst="rect">
            <a:avLst/>
          </a:prstGeom>
          <a:noFill/>
        </p:spPr>
        <p:txBody>
          <a:bodyPr wrap="square"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err="1">
                <a:latin typeface="思源黑体 CN Normal" panose="020B0400000000000000" pitchFamily="34" charset="-122"/>
                <a:ea typeface="思源黑体 CN Normal" panose="020B0400000000000000" pitchFamily="34" charset="-122"/>
                <a:cs typeface="Roboto" panose="02000000000000000000" pitchFamily="2" charset="0"/>
              </a:rPr>
              <a:t>Bohao</a:t>
            </a:r>
            <a:r>
              <a:rPr lang="en-US" altLang="zh-CN" dirty="0">
                <a:latin typeface="思源黑体 CN Normal" panose="020B0400000000000000" pitchFamily="34" charset="-122"/>
                <a:ea typeface="思源黑体 CN Normal" panose="020B0400000000000000" pitchFamily="34" charset="-122"/>
                <a:cs typeface="Roboto" panose="02000000000000000000" pitchFamily="2" charset="0"/>
              </a:rPr>
              <a:t> Yang∗, Chen Tang</a:t>
            </a:r>
            <a:r>
              <a:rPr lang="en-US" altLang="zh-CN" dirty="0">
                <a:latin typeface="思源黑体 CN Normal" panose="020B0400000000000000" pitchFamily="34" charset="-122"/>
                <a:ea typeface="思源黑体 CN Normal" panose="020B0400000000000000" pitchFamily="34" charset="-122"/>
                <a:cs typeface="Roboto" panose="02000000000000000000" pitchFamily="2" charset="0"/>
                <a:sym typeface="+mn-ea"/>
              </a:rPr>
              <a:t>∗, </a:t>
            </a:r>
            <a:r>
              <a:rPr lang="en-US" altLang="zh-CN" dirty="0" err="1">
                <a:latin typeface="思源黑体 CN Normal" panose="020B0400000000000000" pitchFamily="34" charset="-122"/>
                <a:ea typeface="思源黑体 CN Normal" panose="020B0400000000000000" pitchFamily="34" charset="-122"/>
                <a:cs typeface="Roboto" panose="02000000000000000000" pitchFamily="2" charset="0"/>
              </a:rPr>
              <a:t>Chenghua</a:t>
            </a:r>
            <a:r>
              <a:rPr lang="en-US" altLang="zh-CN" dirty="0">
                <a:latin typeface="思源黑体 CN Normal" panose="020B0400000000000000" pitchFamily="34" charset="-122"/>
                <a:ea typeface="思源黑体 CN Normal" panose="020B0400000000000000" pitchFamily="34" charset="-122"/>
                <a:cs typeface="Roboto" panose="02000000000000000000" pitchFamily="2" charset="0"/>
              </a:rPr>
              <a:t> Lin</a:t>
            </a:r>
            <a:r>
              <a:rPr lang="en-GB" baseline="30000" dirty="0"/>
              <a:t>†</a:t>
            </a:r>
            <a:r>
              <a:rPr lang="en-US" altLang="zh-CN" dirty="0">
                <a:latin typeface="思源黑体 CN Normal" panose="020B0400000000000000" pitchFamily="34" charset="-122"/>
                <a:ea typeface="思源黑体 CN Normal" panose="020B0400000000000000" pitchFamily="34" charset="-122"/>
                <a:cs typeface="Roboto" panose="02000000000000000000" pitchFamily="2" charset="0"/>
              </a:rPr>
              <a:t> </a:t>
            </a:r>
            <a:endParaRPr lang="en-US" altLang="zh-CN" dirty="0">
              <a:latin typeface="思源黑体 CN Normal" panose="020B0400000000000000" pitchFamily="34" charset="-122"/>
              <a:ea typeface="思源黑体 CN Normal" panose="020B0400000000000000" pitchFamily="34" charset="-122"/>
              <a:cs typeface="Roboto" panose="02000000000000000000" pitchFamily="2" charset="0"/>
            </a:endParaRPr>
          </a:p>
          <a:p>
            <a:pPr algn="ctr"/>
            <a:endParaRPr lang="en-US" altLang="zh-CN" dirty="0">
              <a:latin typeface="思源黑体 CN Normal" panose="020B0400000000000000" pitchFamily="34" charset="-122"/>
              <a:ea typeface="思源黑体 CN Normal" panose="020B0400000000000000" pitchFamily="34" charset="-122"/>
              <a:cs typeface="Roboto" panose="02000000000000000000" pitchFamily="2" charset="0"/>
            </a:endParaRPr>
          </a:p>
        </p:txBody>
      </p:sp>
      <p:sp>
        <p:nvSpPr>
          <p:cNvPr id="7" name="副标题"/>
          <p:cNvSpPr txBox="1"/>
          <p:nvPr/>
        </p:nvSpPr>
        <p:spPr>
          <a:xfrm>
            <a:off x="1631504" y="4132820"/>
            <a:ext cx="8856984" cy="880441"/>
          </a:xfrm>
          <a:prstGeom prst="rect">
            <a:avLst/>
          </a:prstGeom>
          <a:noFill/>
        </p:spPr>
        <p:txBody>
          <a:bodyPr wrap="square"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University of </a:t>
            </a:r>
            <a:r>
              <a:rPr lang="en-US" altLang="en-GB" dirty="0"/>
              <a:t>Manchester</a:t>
            </a:r>
            <a:r>
              <a:rPr lang="en-GB" dirty="0"/>
              <a:t>, United Kingdom</a:t>
            </a:r>
            <a:endParaRPr lang="en-GB" dirty="0"/>
          </a:p>
          <a:p>
            <a:pPr algn="ctr"/>
            <a:r>
              <a:rPr lang="en-GB" dirty="0">
                <a:sym typeface="+mn-ea"/>
              </a:rPr>
              <a:t>University of </a:t>
            </a:r>
            <a:r>
              <a:rPr lang="en-US" altLang="en-GB" dirty="0">
                <a:sym typeface="+mn-ea"/>
              </a:rPr>
              <a:t>Surrey</a:t>
            </a:r>
            <a:r>
              <a:rPr lang="en-GB" dirty="0">
                <a:sym typeface="+mn-ea"/>
              </a:rPr>
              <a:t>, United Kingdom</a:t>
            </a:r>
            <a:endParaRPr lang="en-GB" dirty="0"/>
          </a:p>
          <a:p>
            <a:pPr algn="ctr"/>
            <a:endParaRPr lang="en-US" altLang="zh-CN" dirty="0">
              <a:latin typeface="思源黑体 CN Normal" panose="020B0400000000000000" pitchFamily="34" charset="-122"/>
              <a:ea typeface="思源黑体 CN Normal" panose="020B0400000000000000" pitchFamily="34" charset="-122"/>
              <a:cs typeface="Roboto" panose="02000000000000000000" pitchFamily="2" charset="0"/>
            </a:endParaRPr>
          </a:p>
        </p:txBody>
      </p:sp>
      <p:pic>
        <p:nvPicPr>
          <p:cNvPr id="9" name="Picture 8"/>
          <p:cNvPicPr>
            <a:picLocks noChangeAspect="1"/>
          </p:cNvPicPr>
          <p:nvPr/>
        </p:nvPicPr>
        <p:blipFill>
          <a:blip r:embed="rId1"/>
          <a:stretch>
            <a:fillRect/>
          </a:stretch>
        </p:blipFill>
        <p:spPr>
          <a:xfrm>
            <a:off x="1703512" y="5571044"/>
            <a:ext cx="1879600" cy="419100"/>
          </a:xfrm>
          <a:prstGeom prst="rect">
            <a:avLst/>
          </a:prstGeom>
        </p:spPr>
      </p:pic>
      <p:pic>
        <p:nvPicPr>
          <p:cNvPr id="4" name="Picture 3" descr="TAB_col_white_background"/>
          <p:cNvPicPr>
            <a:picLocks noChangeAspect="1"/>
          </p:cNvPicPr>
          <p:nvPr/>
        </p:nvPicPr>
        <p:blipFill>
          <a:blip r:embed="rId2"/>
          <a:stretch>
            <a:fillRect/>
          </a:stretch>
        </p:blipFill>
        <p:spPr>
          <a:xfrm>
            <a:off x="8040370" y="260350"/>
            <a:ext cx="1654810" cy="701040"/>
          </a:xfrm>
          <a:prstGeom prst="rect">
            <a:avLst/>
          </a:prstGeom>
        </p:spPr>
      </p:pic>
      <p:pic>
        <p:nvPicPr>
          <p:cNvPr id="8" name="Picture 7" descr="v2-1ee2c5c8099eff8a1c69fba620975394_1440w"/>
          <p:cNvPicPr>
            <a:picLocks noChangeAspect="1"/>
          </p:cNvPicPr>
          <p:nvPr/>
        </p:nvPicPr>
        <p:blipFill>
          <a:blip r:embed="rId3"/>
          <a:stretch>
            <a:fillRect/>
          </a:stretch>
        </p:blipFill>
        <p:spPr>
          <a:xfrm>
            <a:off x="9833610" y="260350"/>
            <a:ext cx="2082800" cy="61468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内容"/>
          <p:cNvSpPr txBox="1"/>
          <p:nvPr>
            <p:custDataLst>
              <p:tags r:id="rId1"/>
            </p:custDataLst>
          </p:nvPr>
        </p:nvSpPr>
        <p:spPr>
          <a:xfrm>
            <a:off x="623392" y="1197636"/>
            <a:ext cx="10337407" cy="2956009"/>
          </a:xfrm>
          <a:prstGeom prst="rect">
            <a:avLst/>
          </a:prstGeom>
          <a:noFill/>
        </p:spPr>
        <p:txBody>
          <a:bodyPr wrap="square">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ltLang="zh-CN" sz="2000" b="0" i="0" u="none" strike="noStrike" baseline="0" dirty="0">
              <a:latin typeface="NimbusRomNo9L-Regu"/>
            </a:endParaRPr>
          </a:p>
          <a:p>
            <a:pPr algn="l"/>
            <a:r>
              <a:rPr lang="en-US" altLang="zh-CN" sz="2000" b="0" i="0" u="none" strike="noStrike" baseline="0" dirty="0">
                <a:latin typeface="NimbusRomNo9L-Regu"/>
              </a:rPr>
              <a:t>In this paper, we propose </a:t>
            </a:r>
            <a:endParaRPr lang="en-US" altLang="zh-CN" sz="2000" b="0" i="0" u="none" strike="noStrike" baseline="0" dirty="0">
              <a:latin typeface="NimbusRomNo9L-Regu"/>
            </a:endParaRPr>
          </a:p>
          <a:p>
            <a:pPr algn="l"/>
            <a:r>
              <a:rPr lang="en-US" altLang="zh-CN" sz="2000" dirty="0">
                <a:latin typeface="NimbusRomNo9L-Regu"/>
              </a:rPr>
              <a:t>(1)</a:t>
            </a:r>
            <a:r>
              <a:rPr lang="en-US" altLang="zh-CN" sz="2000" b="0" i="0" u="none" strike="noStrike" baseline="0" dirty="0">
                <a:latin typeface="NimbusRomNo9L-Regu"/>
              </a:rPr>
              <a:t>a novel framework incorporate AMR graph into medical dialogue generation to better model the patient-doctor dialogues.</a:t>
            </a:r>
            <a:endParaRPr lang="en-US" altLang="zh-CN" sz="2000" b="0" i="0" u="none" strike="noStrike" baseline="0" dirty="0">
              <a:latin typeface="NimbusRomNo9L-Regu"/>
            </a:endParaRPr>
          </a:p>
          <a:p>
            <a:pPr algn="l"/>
            <a:endParaRPr lang="en-US" altLang="zh-CN" sz="2000" b="0" i="0" u="none" strike="noStrike" baseline="0" dirty="0">
              <a:latin typeface="NimbusRomNo9L-Regu"/>
            </a:endParaRPr>
          </a:p>
          <a:p>
            <a:pPr algn="l"/>
            <a:r>
              <a:rPr lang="en-US" altLang="zh-CN" sz="2000" dirty="0">
                <a:latin typeface="NimbusRomNo9L-Regu"/>
              </a:rPr>
              <a:t>(2)</a:t>
            </a:r>
            <a:r>
              <a:rPr lang="en-US" altLang="zh-CN" sz="2000" b="0" i="0" u="none" strike="noStrike" baseline="0" dirty="0">
                <a:latin typeface="NimbusRomNo9L-Regu"/>
              </a:rPr>
              <a:t> Our model outperforms a wide range of baseline methods including SOTA, </a:t>
            </a:r>
            <a:r>
              <a:rPr lang="zh-CN" altLang="en-US" sz="2000">
                <a:sym typeface="+mn-ea"/>
              </a:rPr>
              <a:t> </a:t>
            </a:r>
            <a:r>
              <a:rPr lang="en-US" altLang="zh-CN" sz="2000">
                <a:sym typeface="+mn-ea"/>
              </a:rPr>
              <a:t>which </a:t>
            </a:r>
            <a:r>
              <a:rPr lang="zh-CN" altLang="en-US" sz="2000">
                <a:sym typeface="+mn-ea"/>
              </a:rPr>
              <a:t>enhancing the quality of medical dialogue generation</a:t>
            </a:r>
            <a:r>
              <a:rPr lang="en-US" altLang="zh-CN" sz="2000">
                <a:sym typeface="+mn-ea"/>
              </a:rPr>
              <a:t> by </a:t>
            </a:r>
            <a:r>
              <a:rPr lang="zh-CN" altLang="en-US" sz="2000">
                <a:sym typeface="+mn-ea"/>
              </a:rPr>
              <a:t>leverag</a:t>
            </a:r>
            <a:r>
              <a:rPr lang="en-US" altLang="zh-CN" sz="2000">
                <a:sym typeface="+mn-ea"/>
              </a:rPr>
              <a:t>ing</a:t>
            </a:r>
            <a:r>
              <a:rPr lang="zh-CN" altLang="en-US" sz="2000">
                <a:sym typeface="+mn-ea"/>
              </a:rPr>
              <a:t> medical knowledge and logical relationships</a:t>
            </a:r>
            <a:r>
              <a:rPr lang="en-US" altLang="zh-CN" sz="2000" b="0" i="0" u="none" strike="noStrike" baseline="0" dirty="0">
                <a:latin typeface="NimbusRomNo9L-Regu"/>
              </a:rPr>
              <a:t>.</a:t>
            </a:r>
            <a:endParaRPr lang="zh-CN" altLang="en-US" sz="2000" dirty="0">
              <a:latin typeface="思源黑体 CN" panose="020B0500000000000000" pitchFamily="34" charset="-122"/>
              <a:ea typeface="思源黑体 CN" panose="020B0500000000000000" pitchFamily="34" charset="-122"/>
              <a:cs typeface="阿里巴巴普惠体 2.0 55 Regular" panose="00020600040101010101" charset="-122"/>
              <a:sym typeface="思源黑体 CN" panose="020B0500000000000000" pitchFamily="34" charset="-122"/>
            </a:endParaRPr>
          </a:p>
        </p:txBody>
      </p:sp>
      <p:sp>
        <p:nvSpPr>
          <p:cNvPr id="2" name="标题"/>
          <p:cNvSpPr txBox="1"/>
          <p:nvPr>
            <p:custDataLst>
              <p:tags r:id="rId2"/>
            </p:custDataLst>
          </p:nvPr>
        </p:nvSpPr>
        <p:spPr>
          <a:xfrm>
            <a:off x="713740" y="692697"/>
            <a:ext cx="5094228" cy="504055"/>
          </a:xfrm>
          <a:prstGeom prst="rect">
            <a:avLst/>
          </a:prstGeom>
          <a:noFill/>
        </p:spPr>
        <p:txBody>
          <a:bodyPr wrap="square" rtlCol="0" anchor="ctr" anchorCtr="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dirty="0">
                <a:ln>
                  <a:noFill/>
                </a:ln>
                <a:effectLst/>
                <a:uLnTx/>
                <a:uFillTx/>
                <a:latin typeface="思源黑体 CN" panose="020B0500000000000000" pitchFamily="34" charset="-122"/>
                <a:ea typeface="思源黑体 CN" panose="020B0500000000000000" pitchFamily="34" charset="-122"/>
                <a:cs typeface="微软雅黑" panose="020B0503020204020204" pitchFamily="34" charset="-122"/>
                <a:sym typeface="+mn-ea"/>
              </a:rPr>
              <a:t>Conclusion</a:t>
            </a:r>
            <a:endParaRPr lang="en-US" altLang="zh-CN" sz="3200" b="1" noProof="0" dirty="0">
              <a:ln>
                <a:noFill/>
              </a:ln>
              <a:effectLst/>
              <a:uLnTx/>
              <a:uFillTx/>
              <a:latin typeface="思源黑体 CN" panose="020B0500000000000000" pitchFamily="34" charset="-122"/>
              <a:ea typeface="思源黑体 CN" panose="020B0500000000000000" pitchFamily="34" charset="-122"/>
              <a:cs typeface="微软雅黑" panose="020B0503020204020204" pitchFamily="34" charset="-122"/>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p:cNvSpPr txBox="1"/>
          <p:nvPr/>
        </p:nvSpPr>
        <p:spPr>
          <a:xfrm>
            <a:off x="569049" y="1840548"/>
            <a:ext cx="6307480" cy="1568547"/>
          </a:xfrm>
          <a:prstGeom prst="rect">
            <a:avLst/>
          </a:prstGeom>
          <a:noFill/>
        </p:spPr>
        <p:txBody>
          <a:bodyPr wrap="square" rtlCol="0" anchor="ctr">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000" b="1" spc="300" dirty="0">
                <a:latin typeface="思源宋体 CN Heavy" panose="02020900000000000000" pitchFamily="18" charset="-122"/>
                <a:ea typeface="思源宋体 CN Heavy" panose="02020900000000000000" pitchFamily="18" charset="-122"/>
              </a:rPr>
              <a:t>Thanks!</a:t>
            </a:r>
            <a:endParaRPr lang="en-US" altLang="zh-CN" sz="6000" b="1" spc="300" dirty="0">
              <a:latin typeface="思源宋体 CN Heavy" panose="02020900000000000000" pitchFamily="18" charset="-122"/>
              <a:ea typeface="思源宋体 CN Heavy" panose="02020900000000000000" pitchFamily="18"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目录2"/>
          <p:cNvGrpSpPr/>
          <p:nvPr/>
        </p:nvGrpSpPr>
        <p:grpSpPr>
          <a:xfrm>
            <a:off x="721360" y="1450975"/>
            <a:ext cx="9679939" cy="645160"/>
            <a:chOff x="721360" y="1450975"/>
            <a:chExt cx="9679939" cy="645160"/>
          </a:xfrm>
        </p:grpSpPr>
        <p:sp>
          <p:nvSpPr>
            <p:cNvPr id="9" name="目录"/>
            <p:cNvSpPr txBox="1"/>
            <p:nvPr>
              <p:custDataLst>
                <p:tags r:id="rId1"/>
              </p:custDataLst>
            </p:nvPr>
          </p:nvSpPr>
          <p:spPr>
            <a:xfrm>
              <a:off x="1151890" y="1450975"/>
              <a:ext cx="9249409" cy="645160"/>
            </a:xfrm>
            <a:prstGeom prst="rect">
              <a:avLst/>
            </a:prstGeom>
            <a:noFill/>
          </p:spPr>
          <p:txBody>
            <a:bodyPr wrap="square"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latin typeface="微软雅黑" panose="020B0503020204020204" pitchFamily="34" charset="-122"/>
                  <a:ea typeface="微软雅黑" panose="020B0503020204020204" pitchFamily="34" charset="-122"/>
                  <a:cs typeface="思源黑体 CN Heavy" panose="020B0A00000000000000" charset="-122"/>
                  <a:sym typeface="+mn-lt"/>
                </a:rPr>
                <a:t>Background and Motivation </a:t>
              </a:r>
              <a:endParaRPr lang="en-US" altLang="zh-CN" sz="2800" b="1" dirty="0">
                <a:latin typeface="微软雅黑" panose="020B0503020204020204" pitchFamily="34" charset="-122"/>
                <a:ea typeface="微软雅黑" panose="020B0503020204020204" pitchFamily="34" charset="-122"/>
                <a:cs typeface="思源黑体 CN Heavy" panose="020B0A00000000000000" charset="-122"/>
                <a:sym typeface="+mn-lt"/>
              </a:endParaRPr>
            </a:p>
          </p:txBody>
        </p:sp>
        <p:sp>
          <p:nvSpPr>
            <p:cNvPr id="36" name="空心弧 35"/>
            <p:cNvSpPr/>
            <p:nvPr>
              <p:custDataLst>
                <p:tags r:id="rId2"/>
              </p:custDataLst>
            </p:nvPr>
          </p:nvSpPr>
          <p:spPr>
            <a:xfrm>
              <a:off x="721360" y="1682116"/>
              <a:ext cx="353695" cy="314325"/>
            </a:xfrm>
            <a:prstGeom prst="blockArc">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nchorCtr="0">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400">
                <a:solidFill>
                  <a:schemeClr val="accent1"/>
                </a:solidFill>
                <a:latin typeface="微软雅黑" panose="020B0503020204020204" pitchFamily="34" charset="-122"/>
                <a:ea typeface="微软雅黑" panose="020B0503020204020204" pitchFamily="34" charset="-122"/>
              </a:endParaRPr>
            </a:p>
          </p:txBody>
        </p:sp>
      </p:grpSp>
      <p:grpSp>
        <p:nvGrpSpPr>
          <p:cNvPr id="7" name="目录3"/>
          <p:cNvGrpSpPr/>
          <p:nvPr/>
        </p:nvGrpSpPr>
        <p:grpSpPr>
          <a:xfrm>
            <a:off x="721360" y="2350770"/>
            <a:ext cx="9679939" cy="645160"/>
            <a:chOff x="721360" y="2350770"/>
            <a:chExt cx="9679939" cy="645160"/>
          </a:xfrm>
        </p:grpSpPr>
        <p:sp>
          <p:nvSpPr>
            <p:cNvPr id="11" name="目录"/>
            <p:cNvSpPr txBox="1"/>
            <p:nvPr>
              <p:custDataLst>
                <p:tags r:id="rId3"/>
              </p:custDataLst>
            </p:nvPr>
          </p:nvSpPr>
          <p:spPr>
            <a:xfrm>
              <a:off x="1151890" y="2350770"/>
              <a:ext cx="9249409" cy="645160"/>
            </a:xfrm>
            <a:prstGeom prst="rect">
              <a:avLst/>
            </a:prstGeom>
            <a:noFill/>
          </p:spPr>
          <p:txBody>
            <a:bodyPr wrap="square"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latin typeface="微软雅黑" panose="020B0503020204020204" pitchFamily="34" charset="-122"/>
                  <a:ea typeface="微软雅黑" panose="020B0503020204020204" pitchFamily="34" charset="-122"/>
                  <a:cs typeface="思源黑体 CN Heavy" panose="020B0A00000000000000" charset="-122"/>
                  <a:sym typeface="+mn-lt"/>
                </a:rPr>
                <a:t>Methodology</a:t>
              </a:r>
              <a:r>
                <a:rPr lang="en-US" altLang="zh-CN" sz="2800" b="1" dirty="0">
                  <a:solidFill>
                    <a:schemeClr val="accent1"/>
                  </a:solidFill>
                  <a:latin typeface="微软雅黑" panose="020B0503020204020204" pitchFamily="34" charset="-122"/>
                  <a:ea typeface="微软雅黑" panose="020B0503020204020204" pitchFamily="34" charset="-122"/>
                  <a:cs typeface="思源黑体 CN Heavy" panose="020B0A00000000000000" charset="-122"/>
                  <a:sym typeface="+mn-lt"/>
                </a:rPr>
                <a:t> </a:t>
              </a:r>
              <a:endParaRPr lang="en-US" altLang="zh-CN" sz="2800" b="1" dirty="0">
                <a:solidFill>
                  <a:schemeClr val="accent1"/>
                </a:solidFill>
                <a:latin typeface="微软雅黑" panose="020B0503020204020204" pitchFamily="34" charset="-122"/>
                <a:ea typeface="微软雅黑" panose="020B0503020204020204" pitchFamily="34" charset="-122"/>
                <a:cs typeface="思源黑体 CN Heavy" panose="020B0A00000000000000" charset="-122"/>
                <a:sym typeface="+mn-lt"/>
              </a:endParaRPr>
            </a:p>
          </p:txBody>
        </p:sp>
        <p:sp>
          <p:nvSpPr>
            <p:cNvPr id="41" name="空心弧 40"/>
            <p:cNvSpPr/>
            <p:nvPr>
              <p:custDataLst>
                <p:tags r:id="rId4"/>
              </p:custDataLst>
            </p:nvPr>
          </p:nvSpPr>
          <p:spPr>
            <a:xfrm>
              <a:off x="721360" y="2562543"/>
              <a:ext cx="353695" cy="314325"/>
            </a:xfrm>
            <a:prstGeom prst="blockArc">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nchorCtr="0">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400">
                <a:solidFill>
                  <a:schemeClr val="accent1"/>
                </a:solidFill>
                <a:latin typeface="微软雅黑" panose="020B0503020204020204" pitchFamily="34" charset="-122"/>
                <a:ea typeface="微软雅黑" panose="020B0503020204020204" pitchFamily="34" charset="-122"/>
              </a:endParaRPr>
            </a:p>
          </p:txBody>
        </p:sp>
      </p:grpSp>
      <p:grpSp>
        <p:nvGrpSpPr>
          <p:cNvPr id="8" name="目录4"/>
          <p:cNvGrpSpPr/>
          <p:nvPr/>
        </p:nvGrpSpPr>
        <p:grpSpPr>
          <a:xfrm>
            <a:off x="721360" y="3267075"/>
            <a:ext cx="9679938" cy="645160"/>
            <a:chOff x="721360" y="3267075"/>
            <a:chExt cx="9679938" cy="645160"/>
          </a:xfrm>
        </p:grpSpPr>
        <p:sp>
          <p:nvSpPr>
            <p:cNvPr id="13" name="目录"/>
            <p:cNvSpPr txBox="1"/>
            <p:nvPr>
              <p:custDataLst>
                <p:tags r:id="rId5"/>
              </p:custDataLst>
            </p:nvPr>
          </p:nvSpPr>
          <p:spPr>
            <a:xfrm>
              <a:off x="1151889" y="3267075"/>
              <a:ext cx="9249409" cy="645160"/>
            </a:xfrm>
            <a:prstGeom prst="rect">
              <a:avLst/>
            </a:prstGeom>
            <a:noFill/>
          </p:spPr>
          <p:txBody>
            <a:bodyPr wrap="square"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latin typeface="微软雅黑" panose="020B0503020204020204" pitchFamily="34" charset="-122"/>
                  <a:ea typeface="微软雅黑" panose="020B0503020204020204" pitchFamily="34" charset="-122"/>
                  <a:cs typeface="思源黑体 CN Heavy" panose="020B0A00000000000000" charset="-122"/>
                  <a:sym typeface="+mn-lt"/>
                </a:rPr>
                <a:t>Experimental Results </a:t>
              </a:r>
              <a:endParaRPr lang="en-US" altLang="zh-CN" sz="2800" b="1" dirty="0">
                <a:latin typeface="微软雅黑" panose="020B0503020204020204" pitchFamily="34" charset="-122"/>
                <a:ea typeface="微软雅黑" panose="020B0503020204020204" pitchFamily="34" charset="-122"/>
                <a:cs typeface="思源黑体 CN Heavy" panose="020B0A00000000000000" charset="-122"/>
                <a:sym typeface="+mn-lt"/>
              </a:endParaRPr>
            </a:p>
          </p:txBody>
        </p:sp>
        <p:sp>
          <p:nvSpPr>
            <p:cNvPr id="42" name="空心弧 41"/>
            <p:cNvSpPr/>
            <p:nvPr>
              <p:custDataLst>
                <p:tags r:id="rId6"/>
              </p:custDataLst>
            </p:nvPr>
          </p:nvSpPr>
          <p:spPr>
            <a:xfrm>
              <a:off x="721360" y="3509646"/>
              <a:ext cx="353695" cy="314325"/>
            </a:xfrm>
            <a:prstGeom prst="blockArc">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nchorCtr="0">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400">
                <a:solidFill>
                  <a:schemeClr val="accent1"/>
                </a:solidFill>
                <a:latin typeface="微软雅黑" panose="020B0503020204020204" pitchFamily="34" charset="-122"/>
                <a:ea typeface="微软雅黑" panose="020B0503020204020204" pitchFamily="34" charset="-122"/>
              </a:endParaRPr>
            </a:p>
          </p:txBody>
        </p:sp>
      </p:grpSp>
      <p:grpSp>
        <p:nvGrpSpPr>
          <p:cNvPr id="12" name="目录6"/>
          <p:cNvGrpSpPr/>
          <p:nvPr/>
        </p:nvGrpSpPr>
        <p:grpSpPr>
          <a:xfrm>
            <a:off x="689405" y="4041115"/>
            <a:ext cx="9679303" cy="645160"/>
            <a:chOff x="721360" y="5097780"/>
            <a:chExt cx="9679303" cy="645160"/>
          </a:xfrm>
        </p:grpSpPr>
        <p:sp>
          <p:nvSpPr>
            <p:cNvPr id="23" name="目录"/>
            <p:cNvSpPr txBox="1"/>
            <p:nvPr>
              <p:custDataLst>
                <p:tags r:id="rId7"/>
              </p:custDataLst>
            </p:nvPr>
          </p:nvSpPr>
          <p:spPr>
            <a:xfrm>
              <a:off x="1151254" y="5097780"/>
              <a:ext cx="9249409" cy="645160"/>
            </a:xfrm>
            <a:prstGeom prst="rect">
              <a:avLst/>
            </a:prstGeom>
            <a:noFill/>
          </p:spPr>
          <p:txBody>
            <a:bodyPr wrap="square"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latin typeface="微软雅黑" panose="020B0503020204020204" pitchFamily="34" charset="-122"/>
                  <a:ea typeface="微软雅黑" panose="020B0503020204020204" pitchFamily="34" charset="-122"/>
                  <a:cs typeface="+mn-ea"/>
                  <a:sym typeface="+mn-lt"/>
                </a:rPr>
                <a:t>Conclusion</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44" name="空心弧 43"/>
            <p:cNvSpPr/>
            <p:nvPr>
              <p:custDataLst>
                <p:tags r:id="rId8"/>
              </p:custDataLst>
            </p:nvPr>
          </p:nvSpPr>
          <p:spPr>
            <a:xfrm>
              <a:off x="721360" y="5303715"/>
              <a:ext cx="353695" cy="314325"/>
            </a:xfrm>
            <a:prstGeom prst="blockArc">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nchorCtr="0">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400">
                <a:solidFill>
                  <a:schemeClr val="accent1"/>
                </a:solidFill>
                <a:latin typeface="微软雅黑" panose="020B0503020204020204" pitchFamily="34" charset="-122"/>
                <a:ea typeface="微软雅黑" panose="020B0503020204020204" pitchFamily="34" charset="-122"/>
              </a:endParaRPr>
            </a:p>
          </p:txBody>
        </p:sp>
      </p:grpSp>
      <p:sp>
        <p:nvSpPr>
          <p:cNvPr id="14" name="!!平滑3"/>
          <p:cNvSpPr/>
          <p:nvPr>
            <p:custDataLst>
              <p:tags r:id="rId9"/>
            </p:custDataLst>
          </p:nvPr>
        </p:nvSpPr>
        <p:spPr>
          <a:xfrm>
            <a:off x="-238125" y="24173"/>
            <a:ext cx="68580" cy="1197567"/>
          </a:xfrm>
          <a:custGeom>
            <a:avLst/>
            <a:gdLst>
              <a:gd name="connsiteX0" fmla="*/ 0 w 129309"/>
              <a:gd name="connsiteY0" fmla="*/ 0 h 1596756"/>
              <a:gd name="connsiteX1" fmla="*/ 129309 w 129309"/>
              <a:gd name="connsiteY1" fmla="*/ 0 h 1596756"/>
              <a:gd name="connsiteX2" fmla="*/ 129309 w 129309"/>
              <a:gd name="connsiteY2" fmla="*/ 1596756 h 1596756"/>
              <a:gd name="connsiteX3" fmla="*/ 0 w 129309"/>
              <a:gd name="connsiteY3" fmla="*/ 1596756 h 1596756"/>
            </a:gdLst>
            <a:ahLst/>
            <a:cxnLst>
              <a:cxn ang="0">
                <a:pos x="connsiteX0" y="connsiteY0"/>
              </a:cxn>
              <a:cxn ang="0">
                <a:pos x="connsiteX1" y="connsiteY1"/>
              </a:cxn>
              <a:cxn ang="0">
                <a:pos x="connsiteX2" y="connsiteY2"/>
              </a:cxn>
              <a:cxn ang="0">
                <a:pos x="connsiteX3" y="connsiteY3"/>
              </a:cxn>
            </a:cxnLst>
            <a:rect l="l" t="t" r="r" b="b"/>
            <a:pathLst>
              <a:path w="129309" h="1596756">
                <a:moveTo>
                  <a:pt x="0" y="0"/>
                </a:moveTo>
                <a:lnTo>
                  <a:pt x="129309" y="0"/>
                </a:lnTo>
                <a:lnTo>
                  <a:pt x="129309" y="1596756"/>
                </a:lnTo>
                <a:lnTo>
                  <a:pt x="0" y="15967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en-ID" sz="1350">
              <a:solidFill>
                <a:schemeClr val="accen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21360" y="285763"/>
            <a:ext cx="2901346" cy="707886"/>
          </a:xfrm>
          <a:prstGeom prst="rect">
            <a:avLst/>
          </a:prstGeom>
          <a:noFill/>
        </p:spPr>
        <p:txBody>
          <a:bodyPr wrap="square" rtlCol="0">
            <a:spAutoFit/>
          </a:bodyPr>
          <a:lstStyle/>
          <a:p>
            <a:r>
              <a:rPr lang="en-US" altLang="zh-CN" sz="4000" b="1" dirty="0"/>
              <a:t>Outline </a:t>
            </a:r>
            <a:endParaRPr lang="zh-CN" altLang="en-US" sz="4000" b="1" dirty="0"/>
          </a:p>
        </p:txBody>
      </p:sp>
    </p:spTree>
  </p:cSld>
  <p:clrMapOvr>
    <a:overrideClrMapping bg1="lt1" tx1="dk1" bg2="lt2" tx2="dk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p:cNvSpPr txBox="1"/>
          <p:nvPr>
            <p:custDataLst>
              <p:tags r:id="rId1"/>
            </p:custDataLst>
          </p:nvPr>
        </p:nvSpPr>
        <p:spPr>
          <a:xfrm>
            <a:off x="713740" y="897747"/>
            <a:ext cx="4578985" cy="583565"/>
          </a:xfrm>
          <a:prstGeom prst="rect">
            <a:avLst/>
          </a:prstGeom>
          <a:noFill/>
        </p:spPr>
        <p:txBody>
          <a:bodyPr wrap="square" rtlCol="0" anchor="ctr" anchorCtr="0">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latin typeface="微软雅黑" panose="020B0503020204020204" pitchFamily="34" charset="-122"/>
                <a:ea typeface="微软雅黑" panose="020B0503020204020204" pitchFamily="34" charset="-122"/>
                <a:cs typeface="思源黑体 CN Heavy" panose="020B0A00000000000000" charset="-122"/>
                <a:sym typeface="+mn-lt"/>
              </a:rPr>
              <a:t>Background and Motivation </a:t>
            </a:r>
            <a:endParaRPr lang="en-US" altLang="zh-CN" sz="3200" b="1" dirty="0">
              <a:latin typeface="微软雅黑" panose="020B0503020204020204" pitchFamily="34" charset="-122"/>
              <a:ea typeface="微软雅黑" panose="020B0503020204020204" pitchFamily="34" charset="-122"/>
              <a:cs typeface="思源黑体 CN Heavy" panose="020B0A00000000000000" charset="-122"/>
              <a:sym typeface="+mn-lt"/>
            </a:endParaRPr>
          </a:p>
        </p:txBody>
      </p:sp>
      <p:sp>
        <p:nvSpPr>
          <p:cNvPr id="5" name="Text Placeholder 2"/>
          <p:cNvSpPr txBox="1"/>
          <p:nvPr/>
        </p:nvSpPr>
        <p:spPr>
          <a:xfrm>
            <a:off x="623392" y="1449670"/>
            <a:ext cx="11017224" cy="493165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Noto Sans Symbols"/>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9pPr>
          </a:lstStyle>
          <a:p>
            <a:pPr marL="114300" marR="0" lvl="0" indent="0" algn="l" defTabSz="914400" rtl="0" eaLnBrk="1" fontAlgn="auto" latinLnBrk="0" hangingPunct="1">
              <a:lnSpc>
                <a:spcPct val="90000"/>
              </a:lnSpc>
              <a:spcBef>
                <a:spcPts val="750"/>
              </a:spcBef>
              <a:spcAft>
                <a:spcPts val="0"/>
              </a:spcAft>
              <a:buClr>
                <a:srgbClr val="000000"/>
              </a:buClr>
              <a:buSzPts val="1800"/>
              <a:buFont typeface="Noto Sans Symbols"/>
              <a:buNone/>
              <a:defRPr/>
            </a:pPr>
            <a:endParaRPr kumimoji="0" lang="en-US" sz="21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R="0" lvl="0" algn="l" defTabSz="914400" rtl="0" eaLnBrk="1" fontAlgn="auto" latinLnBrk="0" hangingPunct="1">
              <a:lnSpc>
                <a:spcPct val="90000"/>
              </a:lnSpc>
              <a:spcBef>
                <a:spcPts val="750"/>
              </a:spcBef>
              <a:spcAft>
                <a:spcPts val="0"/>
              </a:spcAft>
              <a:buClr>
                <a:srgbClr val="000000"/>
              </a:buClr>
              <a:buSzPts val="1800"/>
              <a:buFont typeface="Arial" panose="020B0604020202090204" pitchFamily="34" charset="0"/>
              <a:buChar char="•"/>
              <a:defRPr/>
            </a:pPr>
            <a:r>
              <a:rPr dirty="0">
                <a:sym typeface="+mn-ea"/>
              </a:rPr>
              <a:t>The goal of telemedicine is to provide patients with</a:t>
            </a:r>
            <a:r>
              <a:rPr lang="en-US" dirty="0">
                <a:sym typeface="+mn-ea"/>
              </a:rPr>
              <a:t> </a:t>
            </a:r>
            <a:r>
              <a:rPr dirty="0">
                <a:sym typeface="+mn-ea"/>
              </a:rPr>
              <a:t>digital access to medical information, particularly </a:t>
            </a:r>
            <a:r>
              <a:rPr lang="en-US" dirty="0">
                <a:sym typeface="+mn-ea"/>
              </a:rPr>
              <a:t>when</a:t>
            </a:r>
            <a:r>
              <a:rPr dirty="0">
                <a:sym typeface="+mn-ea"/>
              </a:rPr>
              <a:t> direct access to a medical professional </a:t>
            </a:r>
            <a:r>
              <a:rPr lang="en-US" dirty="0">
                <a:sym typeface="+mn-ea"/>
              </a:rPr>
              <a:t>is</a:t>
            </a:r>
            <a:r>
              <a:rPr dirty="0">
                <a:sym typeface="+mn-ea"/>
              </a:rPr>
              <a:t> limited</a:t>
            </a:r>
            <a:r>
              <a:rPr lang="en-US" dirty="0">
                <a:sym typeface="+mn-ea"/>
              </a:rPr>
              <a:t>.</a:t>
            </a:r>
            <a:endParaRPr kumimoji="0" b="0" i="0" u="none" strike="noStrike" kern="0" cap="none" spc="0" normalizeH="0" baseline="0" dirty="0">
              <a:sym typeface="+mn-ea"/>
            </a:endParaRPr>
          </a:p>
          <a:p>
            <a:pPr marR="0" lvl="0" algn="l" defTabSz="914400" rtl="0" eaLnBrk="1" fontAlgn="auto" latinLnBrk="0" hangingPunct="1">
              <a:lnSpc>
                <a:spcPct val="90000"/>
              </a:lnSpc>
              <a:spcBef>
                <a:spcPts val="750"/>
              </a:spcBef>
              <a:spcAft>
                <a:spcPts val="0"/>
              </a:spcAft>
              <a:buClr>
                <a:srgbClr val="000000"/>
              </a:buClr>
              <a:buSzPts val="1800"/>
              <a:buFont typeface="Arial" panose="020B0604020202090204" pitchFamily="34" charset="0"/>
              <a:buChar char="•"/>
              <a:defRPr/>
            </a:pPr>
            <a:endParaRPr kumimoji="0" lang="en-US" b="0" i="0" u="none" strike="noStrike" kern="0" cap="none" spc="0" normalizeH="0" baseline="0" dirty="0">
              <a:sym typeface="+mn-ea"/>
            </a:endParaRPr>
          </a:p>
          <a:p>
            <a:pPr marR="0" lvl="0" algn="l" defTabSz="914400" rtl="0" eaLnBrk="1" fontAlgn="auto" latinLnBrk="0" hangingPunct="1">
              <a:lnSpc>
                <a:spcPct val="90000"/>
              </a:lnSpc>
              <a:spcBef>
                <a:spcPts val="750"/>
              </a:spcBef>
              <a:spcAft>
                <a:spcPts val="0"/>
              </a:spcAft>
              <a:buClr>
                <a:srgbClr val="000000"/>
              </a:buClr>
              <a:buSzPts val="1800"/>
              <a:buFont typeface="Arial" panose="020B0604020202090204" pitchFamily="34" charset="0"/>
              <a:buChar char="•"/>
              <a:defRPr/>
            </a:pPr>
            <a:r>
              <a:rPr kern="0" dirty="0">
                <a:sym typeface="+mn-ea"/>
              </a:rPr>
              <a:t>Existing studies focus on incorporating textual representations, limit</a:t>
            </a:r>
            <a:r>
              <a:rPr lang="en-US" kern="0" dirty="0">
                <a:sym typeface="+mn-ea"/>
              </a:rPr>
              <a:t>ing</a:t>
            </a:r>
            <a:r>
              <a:rPr kern="0" dirty="0">
                <a:sym typeface="+mn-ea"/>
              </a:rPr>
              <a:t> </a:t>
            </a:r>
            <a:r>
              <a:rPr lang="en-US" kern="0" dirty="0">
                <a:sym typeface="+mn-ea"/>
              </a:rPr>
              <a:t>the</a:t>
            </a:r>
            <a:r>
              <a:rPr kern="0" dirty="0">
                <a:sym typeface="+mn-ea"/>
              </a:rPr>
              <a:t> ability to represent the semantics of text, such as</a:t>
            </a:r>
            <a:r>
              <a:rPr lang="en-US" kern="0" dirty="0">
                <a:sym typeface="+mn-ea"/>
              </a:rPr>
              <a:t> </a:t>
            </a:r>
            <a:r>
              <a:rPr kern="0" dirty="0">
                <a:sym typeface="+mn-ea"/>
              </a:rPr>
              <a:t>ignoring important medical entities</a:t>
            </a:r>
            <a:r>
              <a:rPr lang="en-US" kern="0" dirty="0">
                <a:sym typeface="+mn-ea"/>
              </a:rPr>
              <a:t>.</a:t>
            </a:r>
            <a:endParaRPr kumimoji="0" b="0" i="0" u="none" strike="noStrike" kern="0" cap="none" spc="0" normalizeH="0" baseline="0" dirty="0"/>
          </a:p>
          <a:p>
            <a:pPr marR="0" lvl="0" algn="l" defTabSz="914400" rtl="0" eaLnBrk="1" fontAlgn="auto" latinLnBrk="0" hangingPunct="1">
              <a:lnSpc>
                <a:spcPct val="90000"/>
              </a:lnSpc>
              <a:spcBef>
                <a:spcPts val="750"/>
              </a:spcBef>
              <a:spcAft>
                <a:spcPts val="0"/>
              </a:spcAft>
              <a:buClr>
                <a:srgbClr val="000000"/>
              </a:buClr>
              <a:buSzPts val="1800"/>
              <a:buFont typeface="Arial" panose="020B0604020202090204" pitchFamily="34" charset="0"/>
              <a:buChar char="•"/>
              <a:defRPr/>
            </a:pPr>
            <a:endParaRPr kumimoji="0" lang="en-US" b="0" i="0" u="none" strike="noStrike" kern="0" cap="none" spc="0" normalizeH="0" baseline="0" dirty="0">
              <a:sym typeface="+mn-ea"/>
            </a:endParaRPr>
          </a:p>
          <a:p>
            <a:pPr marR="0" lvl="0" algn="l" defTabSz="914400" rtl="0" eaLnBrk="1" fontAlgn="auto" latinLnBrk="0" hangingPunct="1">
              <a:lnSpc>
                <a:spcPct val="90000"/>
              </a:lnSpc>
              <a:spcBef>
                <a:spcPts val="750"/>
              </a:spcBef>
              <a:spcAft>
                <a:spcPts val="0"/>
              </a:spcAft>
              <a:buClr>
                <a:srgbClr val="000000"/>
              </a:buClr>
              <a:buSzPts val="1800"/>
              <a:buFont typeface="Arial" panose="020B0604020202090204" pitchFamily="34" charset="0"/>
              <a:buChar char="•"/>
              <a:defRPr/>
            </a:pPr>
            <a:r>
              <a:rPr kumimoji="0" lang="en-US" b="0" i="0" u="none" strike="noStrike" kern="0" cap="none" spc="0" normalizeH="0" baseline="0" dirty="0"/>
              <a:t>S</a:t>
            </a:r>
            <a:r>
              <a:rPr kumimoji="0" b="0" i="0" u="none" strike="noStrike" kern="0" cap="none" spc="0" normalizeH="0" baseline="0" dirty="0"/>
              <a:t>equential features </a:t>
            </a:r>
            <a:r>
              <a:rPr kumimoji="0" lang="en-US" b="0" i="0" u="none" strike="noStrike" kern="0" cap="none" spc="0" normalizeH="0" baseline="0" dirty="0"/>
              <a:t>in</a:t>
            </a:r>
            <a:r>
              <a:rPr kumimoji="0" b="0" i="0" u="none" strike="noStrike" kern="0" cap="none" spc="0" normalizeH="0" baseline="0" dirty="0"/>
              <a:t> text</a:t>
            </a:r>
            <a:r>
              <a:rPr kumimoji="0" lang="en-US" b="0" i="0" u="none" strike="noStrike" kern="0" cap="none" spc="0" normalizeH="0" baseline="0" dirty="0"/>
              <a:t> </a:t>
            </a:r>
            <a:r>
              <a:rPr kumimoji="0" b="0" i="0" u="none" strike="noStrike" kern="0" cap="none" spc="0" normalizeH="0" baseline="0" dirty="0"/>
              <a:t>struggle to represent the intricate medical grounds</a:t>
            </a:r>
            <a:r>
              <a:rPr kumimoji="0" lang="en-US" b="0" i="0" u="none" strike="noStrike" kern="0" cap="none" spc="0" normalizeH="0" baseline="0" dirty="0"/>
              <a:t> </a:t>
            </a:r>
            <a:r>
              <a:rPr kumimoji="0" b="0" i="0" u="none" strike="noStrike" kern="0" cap="none" spc="0" normalizeH="0" baseline="0" dirty="0"/>
              <a:t>and principles of diagnosis </a:t>
            </a:r>
            <a:r>
              <a:rPr kumimoji="0" lang="en-US" b="0" i="0" u="none" strike="noStrike" kern="0" cap="none" spc="0" normalizeH="0" baseline="0" dirty="0"/>
              <a:t>in</a:t>
            </a:r>
            <a:r>
              <a:rPr kumimoji="0" b="0" i="0" u="none" strike="noStrike" kern="0" cap="none" spc="0" normalizeH="0" baseline="0" dirty="0"/>
              <a:t> medical dialogues.</a:t>
            </a:r>
            <a:endParaRPr kumimoji="0" b="0" i="0" u="none" strike="noStrike" kern="0" cap="none" spc="0" normalizeH="0" baseline="0" dirty="0"/>
          </a:p>
          <a:p>
            <a:pPr marR="0" lvl="0" algn="l" defTabSz="914400" rtl="0" eaLnBrk="1" fontAlgn="auto" latinLnBrk="0" hangingPunct="1">
              <a:lnSpc>
                <a:spcPct val="90000"/>
              </a:lnSpc>
              <a:spcBef>
                <a:spcPts val="750"/>
              </a:spcBef>
              <a:spcAft>
                <a:spcPts val="0"/>
              </a:spcAft>
              <a:buClr>
                <a:srgbClr val="000000"/>
              </a:buClr>
              <a:buSzPts val="1800"/>
              <a:buFont typeface="Arial" panose="020B0604020202090204" pitchFamily="34" charset="0"/>
              <a:buChar char="•"/>
              <a:defRPr/>
            </a:pPr>
            <a:endParaRPr kumimoji="0" b="0" i="0" u="none" strike="noStrike" kern="0" cap="none" spc="0" normalizeH="0" baseline="0" dirty="0"/>
          </a:p>
          <a:p>
            <a:pPr marR="0" lvl="0" algn="l" defTabSz="914400" rtl="0" eaLnBrk="1" fontAlgn="auto" latinLnBrk="0" hangingPunct="1">
              <a:lnSpc>
                <a:spcPct val="90000"/>
              </a:lnSpc>
              <a:spcBef>
                <a:spcPts val="750"/>
              </a:spcBef>
              <a:spcAft>
                <a:spcPts val="0"/>
              </a:spcAft>
              <a:buClr>
                <a:srgbClr val="000000"/>
              </a:buClr>
              <a:buSzPts val="1800"/>
              <a:buFont typeface="Arial" panose="020B0604020202090204" pitchFamily="34" charset="0"/>
              <a:buChar char="•"/>
              <a:defRPr/>
            </a:pPr>
            <a:r>
              <a:rPr lang="en-US" kern="0">
                <a:sym typeface="+mn-ea"/>
              </a:rPr>
              <a:t>W</a:t>
            </a:r>
            <a:r>
              <a:rPr kern="0">
                <a:sym typeface="+mn-ea"/>
              </a:rPr>
              <a:t>e introduce Abstract Meaning</a:t>
            </a:r>
            <a:r>
              <a:rPr lang="en-US" kern="0">
                <a:sym typeface="+mn-ea"/>
              </a:rPr>
              <a:t> </a:t>
            </a:r>
            <a:r>
              <a:rPr kern="0">
                <a:sym typeface="+mn-ea"/>
              </a:rPr>
              <a:t>Representations (AMR)</a:t>
            </a:r>
            <a:r>
              <a:rPr kumimoji="0" lang="en-GB" sz="21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altLang="en-GB" sz="2100" i="0" u="none" strike="noStrike" kern="0" cap="none" spc="0" normalizeH="0" baseline="0" noProof="0" dirty="0">
                <a:ln>
                  <a:noFill/>
                </a:ln>
                <a:solidFill>
                  <a:srgbClr val="000000"/>
                </a:solidFill>
                <a:effectLst/>
                <a:uLnTx/>
                <a:uFillTx/>
                <a:latin typeface="Calibri"/>
                <a:ea typeface="Calibri"/>
                <a:cs typeface="Calibri"/>
                <a:sym typeface="Calibri"/>
              </a:rPr>
              <a:t>t</a:t>
            </a:r>
            <a:r>
              <a:rPr kumimoji="0" u="none" strike="noStrike" kern="0" cap="none" spc="0" normalizeH="0" baseline="0"/>
              <a:t>o enhance the under_x0002_standing of the textual semantics and the medical knowledge includ_x0002_ing entities and relations</a:t>
            </a:r>
            <a:r>
              <a:rPr kumimoji="0" lang="en-US" u="none" strike="noStrike" kern="0" cap="none" spc="0" normalizeH="0" baseline="0"/>
              <a:t>.</a:t>
            </a:r>
            <a:endParaRPr kumimoji="0" u="none" strike="noStrike" kern="0" cap="none" spc="0" normalizeH="0" baseline="0"/>
          </a:p>
          <a:p>
            <a:pPr marL="114300" marR="0" lvl="0" indent="0" algn="l" defTabSz="914400" rtl="0" eaLnBrk="1" fontAlgn="auto" latinLnBrk="0" hangingPunct="1">
              <a:lnSpc>
                <a:spcPct val="90000"/>
              </a:lnSpc>
              <a:spcBef>
                <a:spcPts val="750"/>
              </a:spcBef>
              <a:spcAft>
                <a:spcPts val="0"/>
              </a:spcAft>
              <a:buClr>
                <a:srgbClr val="000000"/>
              </a:buClr>
              <a:buSzPts val="1800"/>
              <a:buFont typeface="Noto Sans Symbols"/>
              <a:buNone/>
              <a:defRPr/>
            </a:pPr>
            <a:endParaRPr kumimoji="0" lang="en-US" sz="21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p:cNvSpPr txBox="1"/>
          <p:nvPr>
            <p:custDataLst>
              <p:tags r:id="rId1"/>
            </p:custDataLst>
          </p:nvPr>
        </p:nvSpPr>
        <p:spPr>
          <a:xfrm>
            <a:off x="767715" y="548497"/>
            <a:ext cx="4578985" cy="583565"/>
          </a:xfrm>
          <a:prstGeom prst="rect">
            <a:avLst/>
          </a:prstGeom>
          <a:noFill/>
        </p:spPr>
        <p:txBody>
          <a:bodyPr wrap="square" rtlCol="0" anchor="ctr" anchorCtr="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en-US" altLang="zh-CN" sz="3200" b="1" spc="300" dirty="0">
                <a:latin typeface="微软雅黑" panose="020B0503020204020204" pitchFamily="34" charset="-122"/>
                <a:ea typeface="微软雅黑" panose="020B0503020204020204" pitchFamily="34" charset="-122"/>
                <a:cs typeface="微软雅黑" panose="020B0503020204020204" pitchFamily="34" charset="-122"/>
                <a:sym typeface="+mn-ea"/>
              </a:rPr>
              <a:t>Novelty</a:t>
            </a:r>
            <a:endParaRPr lang="en-US" altLang="zh-CN" sz="3200" b="1" spc="3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Text Placeholder 2"/>
          <p:cNvSpPr txBox="1"/>
          <p:nvPr/>
        </p:nvSpPr>
        <p:spPr>
          <a:xfrm>
            <a:off x="551180" y="1412240"/>
            <a:ext cx="5956935" cy="465963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Noto Sans Symbols"/>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9pPr>
          </a:lstStyle>
          <a:p>
            <a:pPr>
              <a:buFont typeface="Arial" panose="020B0604020202090204" pitchFamily="34" charset="0"/>
              <a:buChar char="•"/>
            </a:pPr>
            <a:r>
              <a:rPr lang="en-US" altLang="en-GB" dirty="0"/>
              <a:t>We </a:t>
            </a:r>
            <a:r>
              <a:rPr lang="en-GB" dirty="0"/>
              <a:t>construct</a:t>
            </a:r>
            <a:r>
              <a:rPr lang="en-US" altLang="en-GB" dirty="0"/>
              <a:t> </a:t>
            </a:r>
            <a:r>
              <a:rPr lang="en-GB" dirty="0"/>
              <a:t>dialogue-level AMR graphs</a:t>
            </a:r>
            <a:r>
              <a:rPr lang="en-US" altLang="en-GB" dirty="0"/>
              <a:t>  that represents medical entities and relations within the dialogue</a:t>
            </a:r>
            <a:endParaRPr lang="en-US" altLang="en-GB" dirty="0"/>
          </a:p>
          <a:p>
            <a:pPr>
              <a:buFont typeface="Arial" panose="020B0604020202090204" pitchFamily="34" charset="0"/>
              <a:buChar char="•"/>
            </a:pPr>
            <a:endParaRPr lang="en-US" altLang="en-GB" dirty="0"/>
          </a:p>
          <a:p>
            <a:pPr>
              <a:buFont typeface="Arial" panose="020B0604020202090204" pitchFamily="34" charset="0"/>
              <a:buChar char="•"/>
            </a:pPr>
            <a:r>
              <a:rPr lang="en-US" altLang="en-GB" dirty="0"/>
              <a:t>We </a:t>
            </a:r>
            <a:r>
              <a:rPr lang="en-GB" dirty="0"/>
              <a:t>exploit both textual and graph-based features to enhance the</a:t>
            </a:r>
            <a:r>
              <a:rPr lang="en-US" altLang="en-GB" dirty="0"/>
              <a:t> </a:t>
            </a:r>
            <a:r>
              <a:rPr lang="en-GB" dirty="0"/>
              <a:t>language model on medical dialogue generation.</a:t>
            </a:r>
            <a:endParaRPr lang="en-US" altLang="en-GB" dirty="0"/>
          </a:p>
          <a:p>
            <a:pPr>
              <a:buFont typeface="Arial" panose="020B0604020202090204" pitchFamily="34" charset="0"/>
              <a:buChar char="•"/>
            </a:pPr>
            <a:endParaRPr lang="en-GB" dirty="0"/>
          </a:p>
          <a:p>
            <a:pPr marL="342900">
              <a:buFont typeface="Arial" panose="020B0604020202090204" pitchFamily="34" charset="0"/>
              <a:buChar char="•"/>
            </a:pPr>
            <a:endParaRPr lang="en-US" altLang="zh-CN" sz="2400" dirty="0"/>
          </a:p>
          <a:p>
            <a:pPr marL="342900">
              <a:buFont typeface="Arial" panose="020B0604020202090204" pitchFamily="34" charset="0"/>
              <a:buChar char="•"/>
            </a:pPr>
            <a:endParaRPr lang="en-US" altLang="zh-CN" sz="2400" dirty="0"/>
          </a:p>
          <a:p>
            <a:pPr marL="342900">
              <a:buFont typeface="Arial" panose="020B0604020202090204" pitchFamily="34" charset="0"/>
              <a:buChar char="•"/>
            </a:pPr>
            <a:endParaRPr lang="en-US" altLang="zh-CN" sz="2400" dirty="0"/>
          </a:p>
        </p:txBody>
      </p:sp>
      <p:pic>
        <p:nvPicPr>
          <p:cNvPr id="3" name="Picture 2"/>
          <p:cNvPicPr>
            <a:picLocks noChangeAspect="1"/>
          </p:cNvPicPr>
          <p:nvPr>
            <p:custDataLst>
              <p:tags r:id="rId2"/>
            </p:custDataLst>
          </p:nvPr>
        </p:nvPicPr>
        <p:blipFill>
          <a:blip r:embed="rId3"/>
          <a:stretch>
            <a:fillRect/>
          </a:stretch>
        </p:blipFill>
        <p:spPr>
          <a:xfrm>
            <a:off x="6672580" y="848360"/>
            <a:ext cx="5435600" cy="56134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p:cNvSpPr txBox="1"/>
          <p:nvPr>
            <p:custDataLst>
              <p:tags r:id="rId1"/>
            </p:custDataLst>
          </p:nvPr>
        </p:nvSpPr>
        <p:spPr>
          <a:xfrm>
            <a:off x="713740" y="897747"/>
            <a:ext cx="4578985" cy="583565"/>
          </a:xfrm>
          <a:prstGeom prst="rect">
            <a:avLst/>
          </a:prstGeom>
          <a:noFill/>
        </p:spPr>
        <p:txBody>
          <a:bodyPr wrap="square" rtlCol="0" anchor="ctr" anchorCtr="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en-US" altLang="zh-CN" sz="3200" b="1" spc="300" dirty="0">
                <a:latin typeface="微软雅黑" panose="020B0503020204020204" pitchFamily="34" charset="-122"/>
                <a:ea typeface="微软雅黑" panose="020B0503020204020204" pitchFamily="34" charset="-122"/>
                <a:cs typeface="微软雅黑" panose="020B0503020204020204" pitchFamily="34" charset="-122"/>
                <a:sym typeface="+mn-ea"/>
              </a:rPr>
              <a:t>Methodology</a:t>
            </a:r>
            <a:endParaRPr lang="en-US" altLang="zh-CN" sz="3200" b="1" spc="3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Text Placeholder 2"/>
          <p:cNvSpPr txBox="1"/>
          <p:nvPr/>
        </p:nvSpPr>
        <p:spPr>
          <a:xfrm>
            <a:off x="711707" y="1556792"/>
            <a:ext cx="11017224" cy="493165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Noto Sans Symbols"/>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9pPr>
          </a:lstStyle>
          <a:p>
            <a:pPr marL="114300" indent="0">
              <a:buFont typeface="Arial" panose="020B0604020202090204" pitchFamily="34" charset="0"/>
              <a:buNone/>
            </a:pPr>
            <a:r>
              <a:rPr lang="en-US" altLang="zh-CN" sz="2400" dirty="0"/>
              <a:t>Our framework models dialogues between patients and healthcare professionals using both textual and AMR graphical knowledge.</a:t>
            </a:r>
            <a:endParaRPr lang="en-US" altLang="zh-CN" sz="2400" dirty="0"/>
          </a:p>
          <a:p>
            <a:pPr marL="342900">
              <a:buFont typeface="Arial" panose="020B0604020202090204" pitchFamily="34" charset="0"/>
              <a:buChar char="•"/>
            </a:pPr>
            <a:endParaRPr lang="en-US" altLang="zh-CN" sz="2400" dirty="0"/>
          </a:p>
          <a:p>
            <a:pPr marL="342900">
              <a:buFont typeface="Arial" panose="020B0604020202090204" pitchFamily="34" charset="0"/>
              <a:buChar char="•"/>
            </a:pPr>
            <a:endParaRPr lang="en-US" altLang="zh-CN" sz="2400" dirty="0"/>
          </a:p>
          <a:p>
            <a:pPr marL="342900">
              <a:buFont typeface="Arial" panose="020B0604020202090204" pitchFamily="34" charset="0"/>
              <a:buChar char="•"/>
            </a:pPr>
            <a:endParaRPr lang="en-US" altLang="zh-CN" sz="2400" dirty="0"/>
          </a:p>
        </p:txBody>
      </p:sp>
      <p:pic>
        <p:nvPicPr>
          <p:cNvPr id="2" name="Picture 1"/>
          <p:cNvPicPr>
            <a:picLocks noChangeAspect="1"/>
          </p:cNvPicPr>
          <p:nvPr>
            <p:custDataLst>
              <p:tags r:id="rId2"/>
            </p:custDataLst>
          </p:nvPr>
        </p:nvPicPr>
        <p:blipFill>
          <a:blip r:embed="rId3"/>
          <a:stretch>
            <a:fillRect/>
          </a:stretch>
        </p:blipFill>
        <p:spPr>
          <a:xfrm>
            <a:off x="263525" y="2708910"/>
            <a:ext cx="11527790" cy="379857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txBox="1"/>
          <p:nvPr>
            <p:custDataLst>
              <p:tags r:id="rId1"/>
            </p:custDataLst>
          </p:nvPr>
        </p:nvSpPr>
        <p:spPr>
          <a:xfrm>
            <a:off x="713740" y="897747"/>
            <a:ext cx="4578985" cy="583565"/>
          </a:xfrm>
          <a:prstGeom prst="rect">
            <a:avLst/>
          </a:prstGeom>
          <a:noFill/>
        </p:spPr>
        <p:txBody>
          <a:bodyPr wrap="square" rtlCol="0" anchor="ctr" anchorCtr="0">
            <a:normAutofit fontScale="8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latin typeface="思源黑体 CN" panose="020B0500000000000000" pitchFamily="34" charset="-122"/>
                <a:ea typeface="思源黑体 CN" panose="020B0500000000000000" pitchFamily="34" charset="-122"/>
                <a:cs typeface="思源黑体 CN Heavy" panose="020B0A00000000000000" charset="-122"/>
                <a:sym typeface="思源黑体 CN" panose="020B0500000000000000" pitchFamily="34" charset="-122"/>
              </a:rPr>
              <a:t>Text and Graph Encoders</a:t>
            </a:r>
            <a:endParaRPr kumimoji="0" lang="en-US" sz="3200" b="1" i="0" u="none" strike="noStrike" kern="1200" cap="none" spc="0" normalizeH="0" baseline="0" noProof="0" dirty="0">
              <a:ln>
                <a:noFill/>
              </a:ln>
              <a:effectLst/>
              <a:uLnTx/>
              <a:uFillTx/>
              <a:latin typeface="思源黑体 CN" panose="020B0500000000000000" pitchFamily="34" charset="-122"/>
              <a:ea typeface="思源黑体 CN" panose="020B0500000000000000" pitchFamily="34" charset="-122"/>
              <a:cs typeface="思源黑体 CN Heavy" panose="020B0A00000000000000" charset="-122"/>
              <a:sym typeface="思源黑体 CN" panose="020B0500000000000000" pitchFamily="34" charset="-122"/>
            </a:endParaRPr>
          </a:p>
        </p:txBody>
      </p:sp>
      <p:sp>
        <p:nvSpPr>
          <p:cNvPr id="6" name="文本框 5"/>
          <p:cNvSpPr txBox="1"/>
          <p:nvPr/>
        </p:nvSpPr>
        <p:spPr>
          <a:xfrm>
            <a:off x="6455410" y="188595"/>
            <a:ext cx="8130540" cy="3953510"/>
          </a:xfrm>
          <a:prstGeom prst="rect">
            <a:avLst/>
          </a:prstGeom>
          <a:noFill/>
        </p:spPr>
        <p:txBody>
          <a:bodyPr wrap="square" rtlCol="0">
            <a:noAutofit/>
          </a:bodyPr>
          <a:lstStyle/>
          <a:p>
            <a:pPr indent="0">
              <a:buFont typeface="Arial" panose="020B0604020202090204" pitchFamily="34" charset="0"/>
              <a:buNone/>
            </a:pPr>
            <a:endParaRPr lang="en-US" altLang="zh-CN" sz="2400" b="0" i="0" u="none" strike="noStrike" baseline="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r>
              <a:rPr lang="en-US" altLang="zh-CN" sz="2400" dirty="0">
                <a:latin typeface="Times New Roman Regular" panose="02020503050405090304" charset="0"/>
                <a:cs typeface="Times New Roman Regular" panose="02020503050405090304" charset="0"/>
                <a:sym typeface="+mn-ea"/>
              </a:rPr>
              <a:t>Text Encoder</a:t>
            </a:r>
            <a:endParaRPr lang="en-US" altLang="zh-CN" sz="2400" dirty="0">
              <a:latin typeface="Times New Roman Regular" panose="02020503050405090304" charset="0"/>
              <a:cs typeface="Times New Roman Regular" panose="02020503050405090304" charset="0"/>
              <a:sym typeface="+mn-ea"/>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r>
              <a:rPr lang="en-US" altLang="zh-CN" sz="2400" dirty="0">
                <a:latin typeface="Times New Roman Regular" panose="02020503050405090304" charset="0"/>
                <a:cs typeface="Times New Roman Regular" panose="02020503050405090304" charset="0"/>
              </a:rPr>
              <a:t>Graph Encoder</a:t>
            </a: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endParaRPr lang="en-US" altLang="zh-CN" sz="2400" dirty="0">
              <a:latin typeface="Times New Roman Regular" panose="02020503050405090304" charset="0"/>
              <a:cs typeface="Times New Roman Regular" panose="02020503050405090304" charset="0"/>
            </a:endParaRPr>
          </a:p>
          <a:p>
            <a:pPr marL="285750" indent="-285750">
              <a:buFont typeface="Arial" panose="020B0604020202090204" pitchFamily="34" charset="0"/>
              <a:buChar char="•"/>
            </a:pPr>
            <a:r>
              <a:rPr lang="en-US" altLang="zh-CN" sz="2400" dirty="0">
                <a:latin typeface="Times New Roman Regular" panose="02020503050405090304" charset="0"/>
                <a:cs typeface="Times New Roman Regular" panose="02020503050405090304" charset="0"/>
              </a:rPr>
              <a:t>Graph Attention</a:t>
            </a:r>
            <a:endParaRPr lang="en-US" altLang="zh-CN" sz="2400" dirty="0">
              <a:latin typeface="Times New Roman Regular" panose="02020503050405090304" charset="0"/>
              <a:cs typeface="Times New Roman Regular" panose="02020503050405090304" charset="0"/>
            </a:endParaRPr>
          </a:p>
        </p:txBody>
      </p:sp>
      <p:pic>
        <p:nvPicPr>
          <p:cNvPr id="5" name="Picture 4"/>
          <p:cNvPicPr>
            <a:picLocks noChangeAspect="1"/>
          </p:cNvPicPr>
          <p:nvPr>
            <p:custDataLst>
              <p:tags r:id="rId2"/>
            </p:custDataLst>
          </p:nvPr>
        </p:nvPicPr>
        <p:blipFill>
          <a:blip r:embed="rId3"/>
          <a:stretch>
            <a:fillRect/>
          </a:stretch>
        </p:blipFill>
        <p:spPr>
          <a:xfrm>
            <a:off x="7247890" y="1124585"/>
            <a:ext cx="3302000" cy="1943100"/>
          </a:xfrm>
          <a:prstGeom prst="rect">
            <a:avLst/>
          </a:prstGeom>
        </p:spPr>
      </p:pic>
      <p:pic>
        <p:nvPicPr>
          <p:cNvPr id="7" name="Picture 6"/>
          <p:cNvPicPr>
            <a:picLocks noChangeAspect="1"/>
          </p:cNvPicPr>
          <p:nvPr>
            <p:custDataLst>
              <p:tags r:id="rId4"/>
            </p:custDataLst>
          </p:nvPr>
        </p:nvPicPr>
        <p:blipFill>
          <a:blip r:embed="rId5"/>
          <a:stretch>
            <a:fillRect/>
          </a:stretch>
        </p:blipFill>
        <p:spPr>
          <a:xfrm>
            <a:off x="7175500" y="3572510"/>
            <a:ext cx="3594100" cy="1320800"/>
          </a:xfrm>
          <a:prstGeom prst="rect">
            <a:avLst/>
          </a:prstGeom>
        </p:spPr>
      </p:pic>
      <p:pic>
        <p:nvPicPr>
          <p:cNvPr id="9" name="Picture 8"/>
          <p:cNvPicPr>
            <a:picLocks noChangeAspect="1"/>
          </p:cNvPicPr>
          <p:nvPr>
            <p:custDataLst>
              <p:tags r:id="rId6"/>
            </p:custDataLst>
          </p:nvPr>
        </p:nvPicPr>
        <p:blipFill>
          <a:blip r:embed="rId7"/>
          <a:stretch>
            <a:fillRect/>
          </a:stretch>
        </p:blipFill>
        <p:spPr>
          <a:xfrm>
            <a:off x="7392035" y="5326380"/>
            <a:ext cx="4305300" cy="1531620"/>
          </a:xfrm>
          <a:prstGeom prst="rect">
            <a:avLst/>
          </a:prstGeom>
        </p:spPr>
      </p:pic>
      <p:pic>
        <p:nvPicPr>
          <p:cNvPr id="13" name="Picture 12"/>
          <p:cNvPicPr>
            <a:picLocks noChangeAspect="1"/>
          </p:cNvPicPr>
          <p:nvPr>
            <p:custDataLst>
              <p:tags r:id="rId8"/>
            </p:custDataLst>
          </p:nvPr>
        </p:nvPicPr>
        <p:blipFill>
          <a:blip r:embed="rId9"/>
          <a:stretch>
            <a:fillRect/>
          </a:stretch>
        </p:blipFill>
        <p:spPr>
          <a:xfrm>
            <a:off x="551180" y="2276475"/>
            <a:ext cx="5538470" cy="3354705"/>
          </a:xfrm>
          <a:prstGeom prst="rect">
            <a:avLst/>
          </a:prstGeom>
        </p:spPr>
      </p:pic>
      <p:pic>
        <p:nvPicPr>
          <p:cNvPr id="15" name="Picture 14"/>
          <p:cNvPicPr>
            <a:picLocks noChangeAspect="1"/>
          </p:cNvPicPr>
          <p:nvPr>
            <p:custDataLst>
              <p:tags r:id="rId10"/>
            </p:custDataLst>
          </p:nvPr>
        </p:nvPicPr>
        <p:blipFill>
          <a:blip r:embed="rId11"/>
          <a:stretch>
            <a:fillRect/>
          </a:stretch>
        </p:blipFill>
        <p:spPr>
          <a:xfrm>
            <a:off x="7872095" y="6646545"/>
            <a:ext cx="641350" cy="169545"/>
          </a:xfrm>
          <a:prstGeom prst="rect">
            <a:avLst/>
          </a:prstGeom>
        </p:spPr>
      </p:pic>
      <p:pic>
        <p:nvPicPr>
          <p:cNvPr id="16" name="Picture 15"/>
          <p:cNvPicPr>
            <a:picLocks noChangeAspect="1"/>
          </p:cNvPicPr>
          <p:nvPr>
            <p:custDataLst>
              <p:tags r:id="rId12"/>
            </p:custDataLst>
          </p:nvPr>
        </p:nvPicPr>
        <p:blipFill>
          <a:blip r:embed="rId13"/>
          <a:stretch>
            <a:fillRect/>
          </a:stretch>
        </p:blipFill>
        <p:spPr>
          <a:xfrm>
            <a:off x="9408160" y="4725035"/>
            <a:ext cx="2313305" cy="266700"/>
          </a:xfrm>
          <a:prstGeom prst="rect">
            <a:avLst/>
          </a:prstGeom>
        </p:spPr>
      </p:pic>
      <p:pic>
        <p:nvPicPr>
          <p:cNvPr id="17" name="Picture 16"/>
          <p:cNvPicPr>
            <a:picLocks noChangeAspect="1"/>
          </p:cNvPicPr>
          <p:nvPr>
            <p:custDataLst>
              <p:tags r:id="rId14"/>
            </p:custDataLst>
          </p:nvPr>
        </p:nvPicPr>
        <p:blipFill>
          <a:blip r:embed="rId15"/>
          <a:stretch>
            <a:fillRect/>
          </a:stretch>
        </p:blipFill>
        <p:spPr>
          <a:xfrm>
            <a:off x="8039735" y="6597015"/>
            <a:ext cx="622300" cy="2667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txBox="1"/>
          <p:nvPr>
            <p:custDataLst>
              <p:tags r:id="rId1"/>
            </p:custDataLst>
          </p:nvPr>
        </p:nvSpPr>
        <p:spPr>
          <a:xfrm>
            <a:off x="713740" y="897747"/>
            <a:ext cx="4578985" cy="583565"/>
          </a:xfrm>
          <a:prstGeom prst="rect">
            <a:avLst/>
          </a:prstGeom>
          <a:noFill/>
        </p:spPr>
        <p:txBody>
          <a:bodyPr wrap="square"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latin typeface="思源黑体 CN" panose="020B0500000000000000" pitchFamily="34" charset="-122"/>
                <a:ea typeface="思源黑体 CN" panose="020B0500000000000000" pitchFamily="34" charset="-122"/>
                <a:cs typeface="思源黑体 CN Heavy" panose="020B0A00000000000000" charset="-122"/>
                <a:sym typeface="思源黑体 CN" panose="020B0500000000000000" pitchFamily="34" charset="-122"/>
              </a:rPr>
              <a:t>Dual Attention </a:t>
            </a:r>
            <a:endParaRPr kumimoji="0" lang="en-US" sz="3200" b="1" i="0" u="none" strike="noStrike" kern="1200" cap="none" spc="0" normalizeH="0" baseline="0" noProof="0" dirty="0">
              <a:ln>
                <a:noFill/>
              </a:ln>
              <a:effectLst/>
              <a:uLnTx/>
              <a:uFillTx/>
              <a:latin typeface="思源黑体 CN" panose="020B0500000000000000" pitchFamily="34" charset="-122"/>
              <a:ea typeface="思源黑体 CN" panose="020B0500000000000000" pitchFamily="34" charset="-122"/>
              <a:cs typeface="思源黑体 CN Heavy" panose="020B0A00000000000000" charset="-122"/>
              <a:sym typeface="思源黑体 CN" panose="020B0500000000000000" pitchFamily="34" charset="-122"/>
            </a:endParaRPr>
          </a:p>
        </p:txBody>
      </p:sp>
      <p:sp>
        <p:nvSpPr>
          <p:cNvPr id="4" name="文本框 3"/>
          <p:cNvSpPr txBox="1"/>
          <p:nvPr/>
        </p:nvSpPr>
        <p:spPr>
          <a:xfrm>
            <a:off x="670560" y="1594977"/>
            <a:ext cx="9414708" cy="5262245"/>
          </a:xfrm>
          <a:prstGeom prst="rect">
            <a:avLst/>
          </a:prstGeom>
          <a:noFill/>
        </p:spPr>
        <p:txBody>
          <a:bodyPr wrap="square" rtlCol="0">
            <a:spAutoFit/>
          </a:bodyPr>
          <a:lstStyle/>
          <a:p>
            <a:endParaRPr lang="en-US" altLang="zh-CN" dirty="0"/>
          </a:p>
          <a:p>
            <a:pPr marL="285750" indent="-285750">
              <a:buFont typeface="Arial" panose="020B0604020202090204" pitchFamily="34" charset="0"/>
              <a:buChar char="•"/>
            </a:pPr>
            <a:endParaRPr lang="en-US" altLang="zh-CN" dirty="0"/>
          </a:p>
          <a:p>
            <a:pPr marL="285750" indent="-285750">
              <a:buFont typeface="Arial" panose="020B0604020202090204" pitchFamily="34" charset="0"/>
              <a:buChar char="•"/>
            </a:pPr>
            <a:r>
              <a:rPr lang="en-US" altLang="zh-CN" sz="2400" dirty="0"/>
              <a:t>NSP probability</a:t>
            </a:r>
            <a:endParaRPr lang="en-US" altLang="zh-CN" sz="2400" dirty="0"/>
          </a:p>
          <a:p>
            <a:endParaRPr lang="en-US" altLang="zh-CN" dirty="0"/>
          </a:p>
          <a:p>
            <a:endParaRPr lang="en-US" altLang="zh-CN" dirty="0"/>
          </a:p>
          <a:p>
            <a:pPr marL="285750" indent="-285750">
              <a:buFont typeface="Arial" panose="020B0604020202090204" pitchFamily="34" charset="0"/>
              <a:buChar char="•"/>
            </a:pPr>
            <a:endParaRPr lang="en-US" altLang="zh-CN" sz="2400" dirty="0"/>
          </a:p>
          <a:p>
            <a:pPr indent="0">
              <a:buFont typeface="Arial" panose="020B0604020202090204" pitchFamily="34" charset="0"/>
              <a:buNone/>
            </a:pPr>
            <a:endParaRPr lang="en-US" altLang="zh-CN" sz="2400" dirty="0"/>
          </a:p>
          <a:p>
            <a:pPr marL="285750" indent="-285750">
              <a:buFont typeface="Arial" panose="020B0604020202090204" pitchFamily="34" charset="0"/>
              <a:buChar char="•"/>
            </a:pPr>
            <a:endParaRPr lang="en-US" altLang="zh-CN" sz="2400" dirty="0"/>
          </a:p>
          <a:p>
            <a:pPr marL="285750" indent="-285750">
              <a:buFont typeface="Arial" panose="020B0604020202090204" pitchFamily="34" charset="0"/>
              <a:buChar char="•"/>
            </a:pPr>
            <a:r>
              <a:rPr lang="en-US" altLang="zh-CN" sz="2400" dirty="0">
                <a:sym typeface="+mn-ea"/>
              </a:rPr>
              <a:t>Fused feature</a:t>
            </a:r>
            <a:endParaRPr lang="en-US" altLang="zh-CN" sz="2400" dirty="0"/>
          </a:p>
          <a:p>
            <a:pPr marL="285750" indent="-285750">
              <a:buFont typeface="Arial" panose="020B0604020202090204" pitchFamily="34" charset="0"/>
              <a:buChar char="•"/>
            </a:pPr>
            <a:endParaRPr lang="en-US" altLang="zh-CN" sz="2400" dirty="0"/>
          </a:p>
          <a:p>
            <a:pPr marL="285750" indent="-285750">
              <a:buFont typeface="Arial" panose="020B0604020202090204" pitchFamily="34" charset="0"/>
              <a:buChar char="•"/>
            </a:pPr>
            <a:endParaRPr lang="en-US" altLang="zh-CN" sz="2400" dirty="0"/>
          </a:p>
          <a:p>
            <a:pPr marL="285750" indent="-285750">
              <a:buFont typeface="Arial" panose="020B0604020202090204" pitchFamily="34" charset="0"/>
              <a:buChar char="•"/>
            </a:pPr>
            <a:endParaRPr lang="en-US" altLang="zh-CN" sz="2400" dirty="0"/>
          </a:p>
          <a:p>
            <a:endParaRPr lang="en-US" altLang="zh-CN" dirty="0"/>
          </a:p>
          <a:p>
            <a:endParaRPr lang="en-US" altLang="zh-CN" dirty="0"/>
          </a:p>
          <a:p>
            <a:endParaRPr lang="en-US" altLang="zh-CN" dirty="0"/>
          </a:p>
          <a:p>
            <a:endParaRPr lang="zh-CN" altLang="en-US" dirty="0"/>
          </a:p>
        </p:txBody>
      </p:sp>
      <p:pic>
        <p:nvPicPr>
          <p:cNvPr id="5" name="Picture 4"/>
          <p:cNvPicPr>
            <a:picLocks noChangeAspect="1"/>
          </p:cNvPicPr>
          <p:nvPr>
            <p:custDataLst>
              <p:tags r:id="rId2"/>
            </p:custDataLst>
          </p:nvPr>
        </p:nvPicPr>
        <p:blipFill>
          <a:blip r:embed="rId3"/>
          <a:stretch>
            <a:fillRect/>
          </a:stretch>
        </p:blipFill>
        <p:spPr>
          <a:xfrm>
            <a:off x="8256270" y="1772920"/>
            <a:ext cx="2476500" cy="3733800"/>
          </a:xfrm>
          <a:prstGeom prst="rect">
            <a:avLst/>
          </a:prstGeom>
        </p:spPr>
      </p:pic>
      <p:pic>
        <p:nvPicPr>
          <p:cNvPr id="6" name="Picture 5"/>
          <p:cNvPicPr>
            <a:picLocks noChangeAspect="1"/>
          </p:cNvPicPr>
          <p:nvPr>
            <p:custDataLst>
              <p:tags r:id="rId4"/>
            </p:custDataLst>
          </p:nvPr>
        </p:nvPicPr>
        <p:blipFill>
          <a:blip r:embed="rId5"/>
          <a:stretch>
            <a:fillRect/>
          </a:stretch>
        </p:blipFill>
        <p:spPr>
          <a:xfrm>
            <a:off x="2999740" y="1988820"/>
            <a:ext cx="4076700" cy="2819400"/>
          </a:xfrm>
          <a:prstGeom prst="rect">
            <a:avLst/>
          </a:prstGeom>
        </p:spPr>
      </p:pic>
      <p:pic>
        <p:nvPicPr>
          <p:cNvPr id="11" name="Picture 10"/>
          <p:cNvPicPr>
            <a:picLocks noChangeAspect="1"/>
          </p:cNvPicPr>
          <p:nvPr>
            <p:custDataLst>
              <p:tags r:id="rId6"/>
            </p:custDataLst>
          </p:nvPr>
        </p:nvPicPr>
        <p:blipFill>
          <a:blip r:embed="rId7"/>
          <a:stretch>
            <a:fillRect/>
          </a:stretch>
        </p:blipFill>
        <p:spPr>
          <a:xfrm>
            <a:off x="2855595" y="5229225"/>
            <a:ext cx="4064000" cy="6731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txBox="1"/>
          <p:nvPr>
            <p:custDataLst>
              <p:tags r:id="rId1"/>
            </p:custDataLst>
          </p:nvPr>
        </p:nvSpPr>
        <p:spPr>
          <a:xfrm>
            <a:off x="713740" y="692697"/>
            <a:ext cx="5238244" cy="648071"/>
          </a:xfrm>
          <a:prstGeom prst="rect">
            <a:avLst/>
          </a:prstGeom>
          <a:noFill/>
        </p:spPr>
        <p:txBody>
          <a:bodyPr wrap="square" rtlCol="0" anchor="ctr" anchorCtr="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dirty="0">
                <a:ln>
                  <a:noFill/>
                </a:ln>
                <a:effectLst/>
                <a:uLnTx/>
                <a:uFillTx/>
                <a:latin typeface="思源黑体 CN" panose="020B0500000000000000" pitchFamily="34" charset="-122"/>
                <a:ea typeface="思源黑体 CN" panose="020B0500000000000000" pitchFamily="34" charset="-122"/>
                <a:cs typeface="微软雅黑" panose="020B0503020204020204" pitchFamily="34" charset="-122"/>
                <a:sym typeface="+mn-ea"/>
              </a:rPr>
              <a:t>Result </a:t>
            </a:r>
            <a:endParaRPr lang="en-US" altLang="zh-CN" sz="3200" b="1" noProof="0" dirty="0">
              <a:ln>
                <a:noFill/>
              </a:ln>
              <a:effectLst/>
              <a:uLnTx/>
              <a:uFillTx/>
              <a:latin typeface="思源黑体 CN" panose="020B0500000000000000" pitchFamily="34" charset="-122"/>
              <a:ea typeface="思源黑体 CN" panose="020B0500000000000000" pitchFamily="34" charset="-122"/>
              <a:cs typeface="微软雅黑" panose="020B0503020204020204" pitchFamily="34" charset="-122"/>
              <a:sym typeface="+mn-ea"/>
            </a:endParaRPr>
          </a:p>
        </p:txBody>
      </p:sp>
      <p:pic>
        <p:nvPicPr>
          <p:cNvPr id="3" name="Picture 2"/>
          <p:cNvPicPr>
            <a:picLocks noChangeAspect="1"/>
          </p:cNvPicPr>
          <p:nvPr>
            <p:custDataLst>
              <p:tags r:id="rId2"/>
            </p:custDataLst>
          </p:nvPr>
        </p:nvPicPr>
        <p:blipFill>
          <a:blip r:embed="rId3"/>
          <a:stretch>
            <a:fillRect/>
          </a:stretch>
        </p:blipFill>
        <p:spPr>
          <a:xfrm>
            <a:off x="63500" y="2564765"/>
            <a:ext cx="12065000" cy="3314700"/>
          </a:xfrm>
          <a:prstGeom prst="rect">
            <a:avLst/>
          </a:prstGeom>
        </p:spPr>
      </p:pic>
      <p:sp>
        <p:nvSpPr>
          <p:cNvPr id="5" name="文本框 3"/>
          <p:cNvSpPr txBox="1"/>
          <p:nvPr>
            <p:custDataLst>
              <p:tags r:id="rId4"/>
            </p:custDataLst>
          </p:nvPr>
        </p:nvSpPr>
        <p:spPr>
          <a:xfrm>
            <a:off x="622935" y="764397"/>
            <a:ext cx="9414708" cy="2584450"/>
          </a:xfrm>
          <a:prstGeom prst="rect">
            <a:avLst/>
          </a:prstGeom>
          <a:noFill/>
        </p:spPr>
        <p:txBody>
          <a:bodyPr wrap="square" rtlCol="0">
            <a:spAutoFit/>
          </a:bodyPr>
          <a:p>
            <a:endParaRPr lang="en-US" altLang="zh-CN" dirty="0"/>
          </a:p>
          <a:p>
            <a:pPr indent="0">
              <a:buFont typeface="Arial" panose="020B0604020202090204" pitchFamily="34" charset="0"/>
              <a:buNone/>
            </a:pPr>
            <a:endParaRPr lang="en-US" altLang="zh-CN" dirty="0"/>
          </a:p>
          <a:p>
            <a:endParaRPr lang="en-US" altLang="zh-CN" dirty="0"/>
          </a:p>
          <a:p>
            <a:pPr marL="285750" indent="-285750">
              <a:buFont typeface="Arial" panose="020B0604020202090204" pitchFamily="34" charset="0"/>
              <a:buChar char="•"/>
            </a:pPr>
            <a:r>
              <a:rPr lang="en-US">
                <a:sym typeface="+mn-ea"/>
              </a:rPr>
              <a:t> BLEU (B-n), ROUGE (R-n) and Diversity (D-n),</a:t>
            </a:r>
            <a:endParaRPr lang="en-US">
              <a:sym typeface="+mn-ea"/>
            </a:endParaRPr>
          </a:p>
          <a:p>
            <a:pPr marL="285750" indent="-285750">
              <a:buFont typeface="Arial" panose="020B0604020202090204" pitchFamily="34" charset="0"/>
              <a:buChar char="•"/>
            </a:pPr>
            <a:endParaRPr lang="en-US" altLang="zh-CN" dirty="0"/>
          </a:p>
          <a:p>
            <a:endParaRPr lang="en-US" altLang="zh-CN" dirty="0"/>
          </a:p>
          <a:p>
            <a:endParaRPr lang="en-US" altLang="zh-CN" dirty="0"/>
          </a:p>
          <a:p>
            <a:endParaRPr lang="zh-CN" altLang="en-US" dirty="0"/>
          </a:p>
          <a:p>
            <a:endParaRPr lang="zh-CN"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txBox="1"/>
          <p:nvPr>
            <p:custDataLst>
              <p:tags r:id="rId1"/>
            </p:custDataLst>
          </p:nvPr>
        </p:nvSpPr>
        <p:spPr>
          <a:xfrm>
            <a:off x="713740" y="692697"/>
            <a:ext cx="5094228" cy="504055"/>
          </a:xfrm>
          <a:prstGeom prst="rect">
            <a:avLst/>
          </a:prstGeom>
          <a:noFill/>
        </p:spPr>
        <p:txBody>
          <a:bodyPr wrap="square" rtlCol="0" anchor="ctr" anchorCtr="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lang="en-US" altLang="zh-CN" sz="3200" b="1" noProof="0" dirty="0">
                <a:ln>
                  <a:noFill/>
                </a:ln>
                <a:effectLst/>
                <a:uLnTx/>
                <a:uFillTx/>
                <a:latin typeface="思源黑体 CN" panose="020B0500000000000000" pitchFamily="34" charset="-122"/>
                <a:ea typeface="思源黑体 CN" panose="020B0500000000000000" pitchFamily="34" charset="-122"/>
                <a:cs typeface="微软雅黑" panose="020B0503020204020204" pitchFamily="34" charset="-122"/>
                <a:sym typeface="+mn-ea"/>
              </a:rPr>
              <a:t>Case Study</a:t>
            </a:r>
            <a:endParaRPr lang="en-US" altLang="zh-CN" sz="3200" b="1" noProof="0" dirty="0">
              <a:ln>
                <a:noFill/>
              </a:ln>
              <a:effectLst/>
              <a:uLnTx/>
              <a:uFillTx/>
              <a:latin typeface="思源黑体 CN" panose="020B0500000000000000" pitchFamily="34" charset="-122"/>
              <a:ea typeface="思源黑体 CN" panose="020B0500000000000000" pitchFamily="34" charset="-122"/>
              <a:cs typeface="微软雅黑" panose="020B0503020204020204" pitchFamily="34" charset="-122"/>
              <a:sym typeface="+mn-ea"/>
            </a:endParaRPr>
          </a:p>
        </p:txBody>
      </p:sp>
      <p:pic>
        <p:nvPicPr>
          <p:cNvPr id="3" name="Picture 2"/>
          <p:cNvPicPr>
            <a:picLocks noChangeAspect="1"/>
          </p:cNvPicPr>
          <p:nvPr>
            <p:custDataLst>
              <p:tags r:id="rId2"/>
            </p:custDataLst>
          </p:nvPr>
        </p:nvPicPr>
        <p:blipFill>
          <a:blip r:embed="rId3"/>
          <a:stretch>
            <a:fillRect/>
          </a:stretch>
        </p:blipFill>
        <p:spPr>
          <a:xfrm>
            <a:off x="2838450" y="220345"/>
            <a:ext cx="6305550" cy="6637655"/>
          </a:xfrm>
          <a:prstGeom prst="rect">
            <a:avLst/>
          </a:prstGeom>
        </p:spPr>
      </p:pic>
    </p:spTree>
  </p:cSld>
  <p:clrMapOvr>
    <a:masterClrMapping/>
  </p:clrMapOvr>
  <p:transition/>
</p:sld>
</file>

<file path=ppt/tags/tag1.xml><?xml version="1.0" encoding="utf-8"?>
<p:tagLst xmlns:p="http://schemas.openxmlformats.org/presentationml/2006/main">
  <p:tag name="KSO_WM_BEAUTIFY_FLAG" val=""/>
  <p:tag name="KSO_WM_UNIT_TEXT_FILL_FORE_SCHEMECOLOR_INDEX" val="5"/>
  <p:tag name="KSO_WM_UNIT_TEXT_FILL_FORE_SCHEMECOLOR_INDEX_BRIGHTNESS" val="0"/>
  <p:tag name="KSO_WM_UNIT_TEXT_FILL_TYPE" val="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FILL_FORE_SCHEMECOLOR_INDEX" val="5"/>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 name="KSO_WM_UNIT_TEXT_FILL_FORE_SCHEMECOLOR_INDEX" val="5"/>
  <p:tag name="KSO_WM_UNIT_TEXT_FILL_FORE_SCHEMECOLOR_INDEX_BRIGHTNESS" val="0"/>
  <p:tag name="KSO_WM_UNIT_TEXT_FILL_TYPE" val="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 name="KSO_WM_UNIT_TEXT_FILL_FORE_SCHEMECOLOR_INDEX" val="13"/>
  <p:tag name="KSO_WM_UNIT_TEXT_FILL_FORE_SCHEMECOLOR_INDEX_BRIGHTNESS" val="0.5"/>
  <p:tag name="KSO_WM_UNIT_TEXT_FILL_TYPE" val="1"/>
  <p:tag name="PA" val="v5.2.12"/>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AS_NET" val="6.0.11"/>
  <p:tag name="AS_OS" val="Microsoft Windows NT 10.0.17763.0"/>
  <p:tag name="AS_RELEASE_DATE" val="2023.03.14"/>
  <p:tag name="AS_TITLE" val="Aspose.Slides for .NET6"/>
  <p:tag name="AS_VERSION" val="23.3"/>
</p:tagLst>
</file>

<file path=ppt/tags/tag4.xml><?xml version="1.0" encoding="utf-8"?>
<p:tagLst xmlns:p="http://schemas.openxmlformats.org/presentationml/2006/main">
  <p:tag name="KSO_WM_UNIT_FILL_FORE_SCHEMECOLOR_INDEX" val="5"/>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5.xml><?xml version="1.0" encoding="utf-8"?>
<p:tagLst xmlns:p="http://schemas.openxmlformats.org/presentationml/2006/main">
  <p:tag name="KSO_WM_BEAUTIFY_FLAG" val=""/>
  <p:tag name="KSO_WM_UNIT_TEXT_FILL_FORE_SCHEMECOLOR_INDEX" val="5"/>
  <p:tag name="KSO_WM_UNIT_TEXT_FILL_FORE_SCHEMECOLOR_INDEX_BRIGHTNESS" val="0"/>
  <p:tag name="KSO_WM_UNIT_TEXT_FILL_TYPE" val="1"/>
</p:tagLst>
</file>

<file path=ppt/tags/tag6.xml><?xml version="1.0" encoding="utf-8"?>
<p:tagLst xmlns:p="http://schemas.openxmlformats.org/presentationml/2006/main">
  <p:tag name="KSO_WM_UNIT_FILL_FORE_SCHEMECOLOR_INDEX" val="5"/>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7.xml><?xml version="1.0" encoding="utf-8"?>
<p:tagLst xmlns:p="http://schemas.openxmlformats.org/presentationml/2006/main">
  <p:tag name="KSO_WM_BEAUTIFY_FLAG" val=""/>
  <p:tag name="KSO_WM_UNIT_TEXT_FILL_FORE_SCHEMECOLOR_INDEX" val="5"/>
  <p:tag name="KSO_WM_UNIT_TEXT_FILL_FORE_SCHEMECOLOR_INDEX_BRIGHTNESS" val="0"/>
  <p:tag name="KSO_WM_UNIT_TEXT_FILL_TYPE" val="1"/>
</p:tagLst>
</file>

<file path=ppt/tags/tag8.xml><?xml version="1.0" encoding="utf-8"?>
<p:tagLst xmlns:p="http://schemas.openxmlformats.org/presentationml/2006/main">
  <p:tag name="KSO_WM_UNIT_FILL_FORE_SCHEMECOLOR_INDEX" val="5"/>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9.xml><?xml version="1.0" encoding="utf-8"?>
<p:tagLst xmlns:p="http://schemas.openxmlformats.org/presentationml/2006/main">
  <p:tag name="KSO_WM_UNIT_FILL_FORE_SCHEMECOLOR_INDEX" val="5"/>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heme/theme1.xml><?xml version="1.0" encoding="utf-8"?>
<a:theme xmlns:a="http://schemas.openxmlformats.org/drawingml/2006/main" name="Office Theme">
  <a:themeElements>
    <a:clrScheme name="Office">
      <a:dk1>
        <a:srgbClr val="001932"/>
      </a:dk1>
      <a:lt1>
        <a:srgbClr val="FFFFFF"/>
      </a:lt1>
      <a:dk2>
        <a:srgbClr val="FFFFFF"/>
      </a:dk2>
      <a:lt2>
        <a:srgbClr val="FFFFFF"/>
      </a:lt2>
      <a:accent1>
        <a:srgbClr val="0A7BFB"/>
      </a:accent1>
      <a:accent2>
        <a:srgbClr val="2290FA"/>
      </a:accent2>
      <a:accent3>
        <a:srgbClr val="3AA5F9"/>
      </a:accent3>
      <a:accent4>
        <a:srgbClr val="53BAF8"/>
      </a:accent4>
      <a:accent5>
        <a:srgbClr val="6BCEF6"/>
      </a:accent5>
      <a:accent6>
        <a:srgbClr val="83E3F5"/>
      </a:accent6>
      <a:hlink>
        <a:srgbClr val="0A7BFB"/>
      </a:hlink>
      <a:folHlink>
        <a:srgbClr val="2290FA"/>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76">
    <a:dk1>
      <a:srgbClr val="001932"/>
    </a:dk1>
    <a:lt1>
      <a:srgbClr val="FFFFFF"/>
    </a:lt1>
    <a:dk2>
      <a:srgbClr val="FFFFFF"/>
    </a:dk2>
    <a:lt2>
      <a:srgbClr val="FFFFFF"/>
    </a:lt2>
    <a:accent1>
      <a:srgbClr val="0A7BFB"/>
    </a:accent1>
    <a:accent2>
      <a:srgbClr val="2290FA"/>
    </a:accent2>
    <a:accent3>
      <a:srgbClr val="3AA5F9"/>
    </a:accent3>
    <a:accent4>
      <a:srgbClr val="53BAF8"/>
    </a:accent4>
    <a:accent5>
      <a:srgbClr val="6BCEF6"/>
    </a:accent5>
    <a:accent6>
      <a:srgbClr val="83E3F5"/>
    </a:accent6>
    <a:hlink>
      <a:srgbClr val="0A7BFB"/>
    </a:hlink>
    <a:folHlink>
      <a:srgbClr val="2290FA"/>
    </a:folHlink>
  </a:clrScheme>
</a:themeOverride>
</file>

<file path=docProps/app.xml><?xml version="1.0" encoding="utf-8"?>
<Properties xmlns="http://schemas.openxmlformats.org/officeDocument/2006/extended-properties" xmlns:vt="http://schemas.openxmlformats.org/officeDocument/2006/docPropsVTypes">
  <TotalTime>0</TotalTime>
  <Words>1805</Words>
  <Application>WPS Presentation</Application>
  <PresentationFormat>Widescreen</PresentationFormat>
  <Paragraphs>104</Paragraphs>
  <Slides>11</Slides>
  <Notes>12</Notes>
  <HiddenSlides>0</HiddenSlides>
  <MMClips>0</MMClips>
  <ScaleCrop>false</ScaleCrop>
  <HeadingPairs>
    <vt:vector size="6" baseType="variant">
      <vt:variant>
        <vt:lpstr>已用的字体</vt:lpstr>
      </vt:variant>
      <vt:variant>
        <vt:i4>54</vt:i4>
      </vt:variant>
      <vt:variant>
        <vt:lpstr>主题</vt:lpstr>
      </vt:variant>
      <vt:variant>
        <vt:i4>1</vt:i4>
      </vt:variant>
      <vt:variant>
        <vt:lpstr>幻灯片标题</vt:lpstr>
      </vt:variant>
      <vt:variant>
        <vt:i4>11</vt:i4>
      </vt:variant>
    </vt:vector>
  </HeadingPairs>
  <TitlesOfParts>
    <vt:vector size="66" baseType="lpstr">
      <vt:lpstr>Arial</vt:lpstr>
      <vt:lpstr>宋体</vt:lpstr>
      <vt:lpstr>Wingdings</vt:lpstr>
      <vt:lpstr>Times New Roman</vt:lpstr>
      <vt:lpstr>微软雅黑</vt:lpstr>
      <vt:lpstr>汉仪旗黑</vt:lpstr>
      <vt:lpstr>思源黑体 CN Normal</vt:lpstr>
      <vt:lpstr>Roboto</vt:lpstr>
      <vt:lpstr>思源黑体 CN Heavy</vt:lpstr>
      <vt:lpstr>Franklin Gothic Book</vt:lpstr>
      <vt:lpstr>Noto Sans Symbols</vt:lpstr>
      <vt:lpstr>Calibri</vt:lpstr>
      <vt:lpstr>NimbusRomNo9L-Regu</vt:lpstr>
      <vt:lpstr>Thonburi</vt:lpstr>
      <vt:lpstr>NimbusRomNo9L-Medi</vt:lpstr>
      <vt:lpstr>思源黑体 CN</vt:lpstr>
      <vt:lpstr>汉仪中黑KW</vt:lpstr>
      <vt:lpstr>CMMI10</vt:lpstr>
      <vt:lpstr>CMR10</vt:lpstr>
      <vt:lpstr>CMSY10</vt:lpstr>
      <vt:lpstr>CMSY8</vt:lpstr>
      <vt:lpstr>CMMI8</vt:lpstr>
      <vt:lpstr>阿里巴巴普惠体 2.0 55 Regular</vt:lpstr>
      <vt:lpstr>思源宋体 CN Heavy</vt:lpstr>
      <vt:lpstr>汉仪书宋二KW</vt:lpstr>
      <vt:lpstr>Arial Unicode MS</vt:lpstr>
      <vt:lpstr>Helvetica Neue</vt:lpstr>
      <vt:lpstr>宋体</vt:lpstr>
      <vt:lpstr>等线</vt:lpstr>
      <vt:lpstr>汉仪中等线KW</vt:lpstr>
      <vt:lpstr>苹方-简</vt:lpstr>
      <vt:lpstr>Calibri</vt:lpstr>
      <vt:lpstr>HYJunHei-EEJ</vt:lpstr>
      <vt:lpstr>CMMI10</vt:lpstr>
      <vt:lpstr>CMMI8</vt:lpstr>
      <vt:lpstr>CMR10</vt:lpstr>
      <vt:lpstr>CMSY10</vt:lpstr>
      <vt:lpstr>CMSY8</vt:lpstr>
      <vt:lpstr>NimbusRomNo9L-Medi</vt:lpstr>
      <vt:lpstr>NimbusRomNo9L-Regu</vt:lpstr>
      <vt:lpstr>Noto Sans Symbols</vt:lpstr>
      <vt:lpstr>微软雅黑</vt:lpstr>
      <vt:lpstr>思源宋体 CN Heavy</vt:lpstr>
      <vt:lpstr>思源黑体 CN</vt:lpstr>
      <vt:lpstr>思源黑体 CN Heavy</vt:lpstr>
      <vt:lpstr>思源黑体 CN Normal</vt:lpstr>
      <vt:lpstr>阿里巴巴普惠体 2.0 55 Regular</vt:lpstr>
      <vt:lpstr>汉仪粗仿宋简</vt:lpstr>
      <vt:lpstr>Apple Braille Outline 6 Dot</vt:lpstr>
      <vt:lpstr>Noto Sans Egyptian Hieroglyphs</vt:lpstr>
      <vt:lpstr>Tiger</vt:lpstr>
      <vt:lpstr>Times Regular</vt:lpstr>
      <vt:lpstr>Times New Roman Regular</vt:lpstr>
      <vt:lpstr>宋体-简</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赵坤</dc:creator>
  <cp:lastModifiedBy>WPS_1483535164</cp:lastModifiedBy>
  <cp:revision>39</cp:revision>
  <cp:lastPrinted>2024-04-13T06:43:14Z</cp:lastPrinted>
  <dcterms:created xsi:type="dcterms:W3CDTF">2024-04-13T06:43:14Z</dcterms:created>
  <dcterms:modified xsi:type="dcterms:W3CDTF">2024-04-13T06:43:14Z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6E017B4C83801203DE1C1266439D2753_43</vt:lpwstr>
  </property>
  <property fmtid="{D5CDD505-2E9C-101B-9397-08002B2CF9AE}" pid="3" name="KSOProductBuildVer">
    <vt:lpwstr>1033-6.5.2.8766</vt:lpwstr>
  </property>
</Properties>
</file>