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EB Garamond Medium"/>
      <p:regular r:id="rId28"/>
      <p:bold r:id="rId29"/>
      <p:italic r:id="rId30"/>
      <p:boldItalic r:id="rId31"/>
    </p:embeddedFont>
    <p:embeddedFont>
      <p:font typeface="EB Garamond"/>
      <p:regular r:id="rId32"/>
      <p:bold r:id="rId33"/>
      <p:italic r:id="rId34"/>
      <p:boldItalic r:id="rId35"/>
    </p:embeddedFont>
    <p:embeddedFont>
      <p:font typeface="Candara"/>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0" roundtripDataSignature="AMtx7mj018v24FtDlPYbQM9j9gxW2WIC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EBGaramondMedium-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BGaramond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BGaramondMedium-boldItalic.fntdata"/><Relationship Id="rId30" Type="http://schemas.openxmlformats.org/officeDocument/2006/relationships/font" Target="fonts/EBGaramondMedium-italic.fntdata"/><Relationship Id="rId11" Type="http://schemas.openxmlformats.org/officeDocument/2006/relationships/slide" Target="slides/slide6.xml"/><Relationship Id="rId33" Type="http://schemas.openxmlformats.org/officeDocument/2006/relationships/font" Target="fonts/EBGaramond-bold.fntdata"/><Relationship Id="rId10" Type="http://schemas.openxmlformats.org/officeDocument/2006/relationships/slide" Target="slides/slide5.xml"/><Relationship Id="rId32" Type="http://schemas.openxmlformats.org/officeDocument/2006/relationships/font" Target="fonts/EBGaramond-regular.fntdata"/><Relationship Id="rId13" Type="http://schemas.openxmlformats.org/officeDocument/2006/relationships/slide" Target="slides/slide8.xml"/><Relationship Id="rId35" Type="http://schemas.openxmlformats.org/officeDocument/2006/relationships/font" Target="fonts/EBGaramond-boldItalic.fntdata"/><Relationship Id="rId12" Type="http://schemas.openxmlformats.org/officeDocument/2006/relationships/slide" Target="slides/slide7.xml"/><Relationship Id="rId34" Type="http://schemas.openxmlformats.org/officeDocument/2006/relationships/font" Target="fonts/EBGaramond-italic.fntdata"/><Relationship Id="rId15" Type="http://schemas.openxmlformats.org/officeDocument/2006/relationships/slide" Target="slides/slide10.xml"/><Relationship Id="rId37" Type="http://schemas.openxmlformats.org/officeDocument/2006/relationships/font" Target="fonts/Candara-bold.fntdata"/><Relationship Id="rId14" Type="http://schemas.openxmlformats.org/officeDocument/2006/relationships/slide" Target="slides/slide9.xml"/><Relationship Id="rId36" Type="http://schemas.openxmlformats.org/officeDocument/2006/relationships/font" Target="fonts/Candara-regular.fntdata"/><Relationship Id="rId17" Type="http://schemas.openxmlformats.org/officeDocument/2006/relationships/slide" Target="slides/slide12.xml"/><Relationship Id="rId39" Type="http://schemas.openxmlformats.org/officeDocument/2006/relationships/font" Target="fonts/Candara-boldItalic.fntdata"/><Relationship Id="rId16" Type="http://schemas.openxmlformats.org/officeDocument/2006/relationships/slide" Target="slides/slide11.xml"/><Relationship Id="rId38" Type="http://schemas.openxmlformats.org/officeDocument/2006/relationships/font" Target="fonts/Candar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 name="Google Shape;1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c7d25a2bc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2c7d25a2bcf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lack of robustness is also evident in artifact removal networks trained to solve optimization problems iteratively. In our related paper, where we thoroughly investigate the robustness of artifact removal networks, we observed remarkable performance during in-domain testing. However, performance degradation occurs when shifts arise, whether in the domain, the forward model, or the noise level. These findings </a:t>
            </a:r>
            <a:r>
              <a:rPr lang="en"/>
              <a:t>highlight</a:t>
            </a:r>
            <a:r>
              <a:rPr lang="en"/>
              <a:t> the need for domain adaptation </a:t>
            </a:r>
            <a:r>
              <a:rPr lang="en"/>
              <a:t>techniques to bridge performance gaps across a wide range of learning based methods.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7d25a2bcf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2c7d25a2bcf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address this problem, we propose a parameter-efficient domain adaptation technique. To demonstrate the functionality of our proposed method, let’s first consider a single convolution layer with k by k kernels for every input and output feature. Let C_in denote the number of input features and C_out denote the number of output features. Note that the number of </a:t>
            </a:r>
            <a:r>
              <a:rPr lang="en"/>
              <a:t>trainable</a:t>
            </a:r>
            <a:r>
              <a:rPr lang="en"/>
              <a:t> parameters in this layer is equal to K^2 times C_in times C_out.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aim to efficiently modify or update these feature kernel for our target task and domain.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c7d25a2bcf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c7d25a2bcf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We use modulation to update the feature kernels of the pre-trained or base network. We can treat the base convolution weights as 4-dimensional tensors and implement modulation as an element-wise product between the base and modulating tensors. However, we do not want the number of parameters in the modulating tensors to be of the same size as the base convolution weights. Hence, to enhance efficiency, we aim to learn compact representations of these modulations while still being able to apply them in a similar manner.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c7d25a2bcf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2c7d25a2bcf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decompose the modulators into rank-1 factors across the kernel and input feature axis, which are shared across the output channel. By combining these factors using an outer product, we obtain modulators for each input filter, we referred to these factors as input kernel modulators. Additionally, we introduce a scaling factor, M, for each output channel. These scaling factors are then combined with the shared input kernel modulators to obtain the final modulation kernels for the entire convolution layer..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This representation is highly parameter-efficient. The number of parameters in our modulations equals 2K + c_in + c_out, which is much much fewer</a:t>
            </a:r>
            <a:r>
              <a:rPr lang="en"/>
              <a:t> than the number parameters in the base convolution layer.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a:t>
            </a:r>
            <a:r>
              <a:rPr lang="en"/>
              <a:t>uring training, we only learn the modulators in a supervised manner while freezing the base convolution layers.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In our experiments, we observed that to adapt a trained network with 31 million parameters, we only require 12 thousand factors.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Now let’s bring back our reconstruction </a:t>
            </a:r>
            <a:r>
              <a:rPr lang="en"/>
              <a:t>network</a:t>
            </a:r>
            <a:r>
              <a:rPr lang="en"/>
              <a:t> that was trained to </a:t>
            </a:r>
            <a:r>
              <a:rPr lang="en"/>
              <a:t>reconstruct</a:t>
            </a:r>
            <a:r>
              <a:rPr lang="en"/>
              <a:t> </a:t>
            </a:r>
            <a:r>
              <a:rPr lang="en"/>
              <a:t>brain</a:t>
            </a:r>
            <a:r>
              <a:rPr lang="en"/>
              <a:t> scans. In the previous slides we have seen that this network has a poor reconstruction </a:t>
            </a:r>
            <a:r>
              <a:rPr lang="en"/>
              <a:t>performance</a:t>
            </a:r>
            <a:r>
              <a:rPr lang="en"/>
              <a:t> on knee measurements.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We apply our adaptation technique to the same network to enhance its performance on knee scans. This involves replacing the base convolution blocks at each layer with our modulated convolution layer and learning the modulating factors in a supervised manner while keeping the base network parameters fixed</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This approach successfully bridges the performance gap and eliminates reconstruction artifacts, as shown in the figure. Compared to the previous output, we observe a significant performance improvement with modulation. Now, let's examine some detailed quantitative results across a set of validation of images.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The table shows the average reconstruction performance of networks trained on brain and knee scans from the FastMRI dataset, indicated by the blue and green columns. We achieve the best performance when there is a match between training and testing domains, as demonstrated by the diagonal entries. However, we observe a performance drop during out-of-domain testing as shown in the off-diagonal entries, highlighted by the red rectangles.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c911e231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2c911e2312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After applying our proposed method to adapt the networks to each target domain, we obtain the modulated networks shown in the last two columns. Both networks were able to provide competitive performance compared to the networks trained independently on knee and brain domains.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rPr>
              <a:t>Continuing our investigation, we conducted an experiment focusing on adapting to changes in the </a:t>
            </a:r>
            <a:r>
              <a:rPr lang="en">
                <a:solidFill>
                  <a:schemeClr val="dk1"/>
                </a:solidFill>
              </a:rPr>
              <a:t>forward</a:t>
            </a:r>
            <a:r>
              <a:rPr lang="en">
                <a:solidFill>
                  <a:schemeClr val="dk1"/>
                </a:solidFill>
              </a:rPr>
              <a:t> model. Specifically, we looked into </a:t>
            </a:r>
            <a:r>
              <a:rPr lang="en">
                <a:solidFill>
                  <a:schemeClr val="dk1"/>
                </a:solidFill>
              </a:rPr>
              <a:t>shifts</a:t>
            </a:r>
            <a:r>
              <a:rPr lang="en">
                <a:solidFill>
                  <a:schemeClr val="dk1"/>
                </a:solidFill>
              </a:rPr>
              <a:t> in the sampling pattern, where we trained networks on Cartesian and Radial fourier sub-sampling patterns.</a:t>
            </a:r>
            <a:endParaRPr>
              <a:solidFill>
                <a:schemeClr val="dk1"/>
              </a:solidFill>
            </a:endParaRPr>
          </a:p>
          <a:p>
            <a:pPr indent="0" lvl="0" marL="0" rtl="0" algn="l">
              <a:lnSpc>
                <a:spcPct val="100000"/>
              </a:lnSpc>
              <a:spcBef>
                <a:spcPts val="0"/>
              </a:spcBef>
              <a:spcAft>
                <a:spcPts val="0"/>
              </a:spcAft>
              <a:buNone/>
            </a:pPr>
            <a:r>
              <a:rPr lang="en">
                <a:solidFill>
                  <a:schemeClr val="dk1"/>
                </a:solidFill>
              </a:rPr>
              <a:t>Similar to other experiments, we observed a performance drop when testing networks using measurement </a:t>
            </a:r>
            <a:r>
              <a:rPr lang="en">
                <a:solidFill>
                  <a:schemeClr val="dk1"/>
                </a:solidFill>
              </a:rPr>
              <a:t>obtained</a:t>
            </a:r>
            <a:r>
              <a:rPr lang="en">
                <a:solidFill>
                  <a:schemeClr val="dk1"/>
                </a:solidFill>
              </a:rPr>
              <a:t> by sampling patterns different from those used during training, this is </a:t>
            </a:r>
            <a:r>
              <a:rPr lang="en">
                <a:solidFill>
                  <a:schemeClr val="dk1"/>
                </a:solidFill>
              </a:rPr>
              <a:t>highlighted</a:t>
            </a:r>
            <a:r>
              <a:rPr lang="en">
                <a:solidFill>
                  <a:schemeClr val="dk1"/>
                </a:solidFill>
              </a:rPr>
              <a:t> using the red </a:t>
            </a:r>
            <a:r>
              <a:rPr lang="en">
                <a:solidFill>
                  <a:schemeClr val="dk1"/>
                </a:solidFill>
              </a:rPr>
              <a:t>rectangles</a:t>
            </a:r>
            <a:r>
              <a:rPr lang="en">
                <a:solidFill>
                  <a:schemeClr val="dk1"/>
                </a:solidFill>
              </a:rPr>
              <a:t> in the second and third columns.</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Subsequently, we applied our adaptation technique to obtain the modulated networks, shown in the last two columns. These networks successfully bridged the performance gap resulting from domain shift.</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Another related cause for forward model shift can be changes in the under-sampling ratio during MRI reconstruction. We observe a similar pattern in lack of robustness due to shifts in the sampling ratio. We adapted the network trained on 2 times under-sampled data to improve its performance on 4 times under-sampled data, and vice versa. As shown in the last two columns, our adapted networks demonstrate an overall superior performance across all sampling ratios.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Inverse problems are </a:t>
            </a:r>
            <a:r>
              <a:rPr lang="en">
                <a:solidFill>
                  <a:schemeClr val="dk1"/>
                </a:solidFill>
              </a:rPr>
              <a:t>fundamental</a:t>
            </a:r>
            <a:r>
              <a:rPr lang="en"/>
              <a:t> in computational imaging, where numerous imaging </a:t>
            </a:r>
            <a:r>
              <a:rPr lang="en">
                <a:solidFill>
                  <a:schemeClr val="dk1"/>
                </a:solidFill>
              </a:rPr>
              <a:t>applications</a:t>
            </a:r>
            <a:r>
              <a:rPr lang="en"/>
              <a:t> can be </a:t>
            </a:r>
            <a:r>
              <a:rPr lang="en">
                <a:solidFill>
                  <a:schemeClr val="dk1"/>
                </a:solidFill>
              </a:rPr>
              <a:t>characterized</a:t>
            </a:r>
            <a:r>
              <a:rPr lang="en"/>
              <a:t> as inverse problems. </a:t>
            </a:r>
            <a:endParaRPr/>
          </a:p>
          <a:p>
            <a:pPr indent="0" lvl="0" marL="0" rtl="0" algn="l">
              <a:spcBef>
                <a:spcPts val="0"/>
              </a:spcBef>
              <a:spcAft>
                <a:spcPts val="0"/>
              </a:spcAft>
              <a:buNone/>
            </a:pPr>
            <a:r>
              <a:rPr lang="en"/>
              <a:t>These problems find applications across various domains, including magnetic resonance imaging (MRI), where instruments are utilized to capture anatomical data. </a:t>
            </a:r>
            <a:endParaRPr/>
          </a:p>
          <a:p>
            <a:pPr indent="0" lvl="0" marL="0" rtl="0" algn="l">
              <a:spcBef>
                <a:spcPts val="0"/>
              </a:spcBef>
              <a:spcAft>
                <a:spcPts val="0"/>
              </a:spcAft>
              <a:buNone/>
            </a:pPr>
            <a:r>
              <a:rPr lang="en"/>
              <a:t>Computational algorithms play a vital role in reconstructing the original image from these measurements. Additionally, inverse problems are integral to image restoration tasks such as super-resolution, which aims to enhance and upscale low-resolution images.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Now, let's turn our attention to an image restoration problem, namely image deblurring, where we adapt to shifts in degradation models. We trained independent networks to restore images degraded using motion, disk, and Gaussian blur kernels. Then, we tested each of these networks using samples obtained from each of the blur kernels.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demonstrated in the off-diagonal entries in the last three columns, the networks perform poorly when tested on images blurred with unseen kernels during training.</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c951d4bb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2c951d4bba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To address this performance degradation, we applied our modulation technique to the network trained on motion blur to adapt it to Gaussian and disk blurred images. The output of our proposed method is shown in the last column. Our adapted network significantly outperforms the blur-specific network when tested on unseen kernels, yielding an overall superior performance.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In summary, w</a:t>
            </a:r>
            <a:r>
              <a:rPr lang="en"/>
              <a:t>e explored the effects of domain and forward model shifts on deep learning-based end-to-end reconstruction networks for solving inverse problems. We observed that these shifts often lead to a severe performance degradation.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To overcome this, we proposed a flexible and parameter-efficient domain adaptation method.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We demonstrated the effectiveness of our method on a variety of image reconstruction and restoration problems, encompassing different network architectures.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Our adapted networks achieve competitive performance compared to single-domain fully trained networks while requiring only a fraction of the number of parameters.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An inverse problem involves the challenging task of retrieving an unknown image or signal of interest from a noisy measurements. This requires computational algorithms and techniques to accurately reconstruct the original data.</a:t>
            </a:r>
            <a:r>
              <a:rPr lang="en"/>
              <a:t>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The measurement process is modeled using an operator A(x), often termed the forward model. This operator simulates a physical process by taking the true image or signal x as input and </a:t>
            </a:r>
            <a:r>
              <a:rPr lang="en"/>
              <a:t>producing</a:t>
            </a:r>
            <a:r>
              <a:rPr lang="en"/>
              <a:t> measurements y as output. Typically, measurement noise is incorporated into the model using additive noise η.</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rPr>
              <a:t>When it comes to reconstructing images from measurements, we face a challenging task due to the ill-conditioned nature of the inverse problem. Various techniques have been developed to tackle this issue over the years. In this paper, we'll focus on deep learning-based methods. Among these methods are end-to-end reconstruction networks that are trained to directly map measurements to images. Additionally, there are iterative methods that solve optimization problems involving data consistency and denoising steps.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An example of an end-to-end reconstruction network is a U-Net model that is trained to map an </a:t>
            </a:r>
            <a:r>
              <a:rPr lang="en">
                <a:solidFill>
                  <a:schemeClr val="dk1"/>
                </a:solidFill>
              </a:rPr>
              <a:t>initial</a:t>
            </a:r>
            <a:r>
              <a:rPr lang="en">
                <a:solidFill>
                  <a:schemeClr val="dk1"/>
                </a:solidFill>
              </a:rPr>
              <a:t> zero filled </a:t>
            </a:r>
            <a:r>
              <a:rPr lang="en">
                <a:solidFill>
                  <a:schemeClr val="dk1"/>
                </a:solidFill>
              </a:rPr>
              <a:t>estimate from </a:t>
            </a:r>
            <a:r>
              <a:rPr lang="en">
                <a:solidFill>
                  <a:schemeClr val="dk1"/>
                </a:solidFill>
              </a:rPr>
              <a:t>4x sub-sampled radial MRI measurements to high quality knee images.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U-Net is a widely used architecture in medical image reconstruction. It uses a convolutional backbone, which forms the foundation of its architecture. This backbone consists of convolutional layers arranged in a U-shaped structure. This enables effective feature extraction and hierarchical representation learning essential for accurate reconstruction and segmentation tasks in medical imaging.</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 effectiveness of this approach is evident in the reconstruction performance displayed in the figure, where the U-Net model successfully recovers the original knee scans with high fidelity.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c7d25a2bc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2c7d25a2bcf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Although deep learning-based methods show remarkable in-domain performance, they often exhibit a lack of robustness when faced with shifts in domain, forward model, and noise level. For instance, a network trained on knee MRI measurements may not perform well on brain scans. Similarly, changes in specific operators within the forward model can lead to a significant drop in performance.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Today, our focus will be on domain and forward model shifts. For a more extensive experiments covering a wider range of shifts in all three areas, please refer to our recent paper linked below.</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Let's explore the effects of domain shift, starting with in-domain testing. For the following set of experiments, we will focus on MRI </a:t>
            </a:r>
            <a:r>
              <a:rPr lang="en"/>
              <a:t>reconstruction</a:t>
            </a:r>
            <a:r>
              <a:rPr lang="en"/>
              <a:t> from 4x subsampled radial measurements.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In this figure, we observe a network trained on brain MRI scans demonstrates strong performance when tested on measurements from the same distribution.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c7d25a2bc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2c7d25a2bcf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Similarly, let's explore another in-domain test by utilizing knee MRI scans for the same reconstruction task. The results indicate that networks trained on knee measurements perform effectively in reconstructing knee MRI scans, showcasing their capability to handle domain-specific data with proficiency.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rPr lang="en">
                <a:solidFill>
                  <a:schemeClr val="dk1"/>
                </a:solidFill>
              </a:rPr>
              <a:t>Now, the problem arises when we try to reconstruct knee scans using a network trained on brain measurements. This results in severe artifacts in the reconstructed output and a degradation in performance. This presents a significant challenge as we need to </a:t>
            </a:r>
            <a:r>
              <a:rPr lang="en">
                <a:solidFill>
                  <a:schemeClr val="dk1"/>
                </a:solidFill>
              </a:rPr>
              <a:t>retrain</a:t>
            </a:r>
            <a:r>
              <a:rPr lang="en">
                <a:solidFill>
                  <a:schemeClr val="dk1"/>
                </a:solidFill>
              </a:rPr>
              <a:t> the network from scratch for each target domain. To circumvent this, we seek methods capable of adapting pre-trained networks to target domains while preserving previously acquired knowledge.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5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5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7"/>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7"/>
          <p:cNvSpPr txBox="1"/>
          <p:nvPr>
            <p:ph idx="1" type="body"/>
          </p:nvPr>
        </p:nvSpPr>
        <p:spPr>
          <a:xfrm>
            <a:off x="311700" y="863550"/>
            <a:ext cx="8520600" cy="4089600"/>
          </a:xfrm>
          <a:prstGeom prst="rect">
            <a:avLst/>
          </a:prstGeom>
          <a:noFill/>
          <a:ln>
            <a:noFill/>
          </a:ln>
        </p:spPr>
        <p:txBody>
          <a:bodyPr anchorCtr="0" anchor="t" bIns="91425" lIns="91425" spcFirstLastPara="1" rIns="91425" wrap="square" tIns="91425">
            <a:normAutofit/>
          </a:bodyPr>
          <a:lstStyle>
            <a:lvl1pPr indent="-368300" lvl="0" marL="457200" algn="l">
              <a:lnSpc>
                <a:spcPct val="115000"/>
              </a:lnSpc>
              <a:spcBef>
                <a:spcPts val="0"/>
              </a:spcBef>
              <a:spcAft>
                <a:spcPts val="0"/>
              </a:spcAft>
              <a:buSzPts val="2200"/>
              <a:buChar char="●"/>
              <a:defRPr sz="2200"/>
            </a:lvl1pPr>
            <a:lvl2pPr indent="-355600" lvl="1" marL="914400" algn="l">
              <a:lnSpc>
                <a:spcPct val="115000"/>
              </a:lnSpc>
              <a:spcBef>
                <a:spcPts val="0"/>
              </a:spcBef>
              <a:spcAft>
                <a:spcPts val="0"/>
              </a:spcAft>
              <a:buSzPts val="2000"/>
              <a:buChar char="○"/>
              <a:defRPr/>
            </a:lvl2pPr>
            <a:lvl3pPr indent="-342900" lvl="2" marL="1371600" algn="l">
              <a:lnSpc>
                <a:spcPct val="115000"/>
              </a:lnSpc>
              <a:spcBef>
                <a:spcPts val="0"/>
              </a:spcBef>
              <a:spcAft>
                <a:spcPts val="0"/>
              </a:spcAft>
              <a:buSzPts val="1800"/>
              <a:buChar char="■"/>
              <a:defRPr/>
            </a:lvl3pPr>
            <a:lvl4pPr indent="-330200" lvl="3" marL="1828800" algn="l">
              <a:lnSpc>
                <a:spcPct val="115000"/>
              </a:lnSpc>
              <a:spcBef>
                <a:spcPts val="0"/>
              </a:spcBef>
              <a:spcAft>
                <a:spcPts val="0"/>
              </a:spcAft>
              <a:buSzPts val="16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68300" lvl="0" marL="457200" marR="0" rtl="0" algn="l">
              <a:lnSpc>
                <a:spcPct val="115000"/>
              </a:lnSpc>
              <a:spcBef>
                <a:spcPts val="0"/>
              </a:spcBef>
              <a:spcAft>
                <a:spcPts val="0"/>
              </a:spcAft>
              <a:buClr>
                <a:schemeClr val="dk2"/>
              </a:buClr>
              <a:buSzPts val="2200"/>
              <a:buFont typeface="Calibri"/>
              <a:buChar char="●"/>
              <a:defRPr b="0" i="0" sz="2200" u="none" cap="none" strike="noStrike">
                <a:solidFill>
                  <a:schemeClr val="dk2"/>
                </a:solidFill>
                <a:latin typeface="Calibri"/>
                <a:ea typeface="Calibri"/>
                <a:cs typeface="Calibri"/>
                <a:sym typeface="Calibri"/>
              </a:defRPr>
            </a:lvl1pPr>
            <a:lvl2pPr indent="-355600" lvl="1" marL="914400" marR="0" rtl="0" algn="l">
              <a:lnSpc>
                <a:spcPct val="115000"/>
              </a:lnSpc>
              <a:spcBef>
                <a:spcPts val="0"/>
              </a:spcBef>
              <a:spcAft>
                <a:spcPts val="0"/>
              </a:spcAft>
              <a:buClr>
                <a:schemeClr val="dk2"/>
              </a:buClr>
              <a:buSzPts val="2000"/>
              <a:buFont typeface="Calibri"/>
              <a:buChar char="○"/>
              <a:defRPr b="0" i="0" sz="2000" u="none" cap="none" strike="noStrike">
                <a:solidFill>
                  <a:schemeClr val="dk2"/>
                </a:solidFill>
                <a:latin typeface="Calibri"/>
                <a:ea typeface="Calibri"/>
                <a:cs typeface="Calibri"/>
                <a:sym typeface="Calibri"/>
              </a:defRPr>
            </a:lvl2pPr>
            <a:lvl3pPr indent="-342900" lvl="2" marL="1371600" marR="0" rtl="0" algn="l">
              <a:lnSpc>
                <a:spcPct val="115000"/>
              </a:lnSpc>
              <a:spcBef>
                <a:spcPts val="0"/>
              </a:spcBef>
              <a:spcAft>
                <a:spcPts val="0"/>
              </a:spcAft>
              <a:buClr>
                <a:schemeClr val="dk2"/>
              </a:buClr>
              <a:buSzPts val="1800"/>
              <a:buFont typeface="Calibri"/>
              <a:buChar char="■"/>
              <a:defRPr b="0" i="0" sz="1800" u="none" cap="none" strike="noStrike">
                <a:solidFill>
                  <a:schemeClr val="dk2"/>
                </a:solidFill>
                <a:latin typeface="Calibri"/>
                <a:ea typeface="Calibri"/>
                <a:cs typeface="Calibri"/>
                <a:sym typeface="Calibri"/>
              </a:defRPr>
            </a:lvl3pPr>
            <a:lvl4pPr indent="-330200" lvl="3" marL="1828800" marR="0" rtl="0" algn="l">
              <a:lnSpc>
                <a:spcPct val="115000"/>
              </a:lnSpc>
              <a:spcBef>
                <a:spcPts val="0"/>
              </a:spcBef>
              <a:spcAft>
                <a:spcPts val="0"/>
              </a:spcAft>
              <a:buClr>
                <a:schemeClr val="dk2"/>
              </a:buClr>
              <a:buSzPts val="1600"/>
              <a:buFont typeface="Calibri"/>
              <a:buChar char="●"/>
              <a:defRPr b="0" i="0" sz="1600" u="none" cap="none" strike="noStrike">
                <a:solidFill>
                  <a:schemeClr val="dk2"/>
                </a:solidFill>
                <a:latin typeface="Calibri"/>
                <a:ea typeface="Calibri"/>
                <a:cs typeface="Calibri"/>
                <a:sym typeface="Calibri"/>
              </a:defRPr>
            </a:lvl4pPr>
            <a:lvl5pPr indent="-317500" lvl="4" marL="22860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5pPr>
            <a:lvl6pPr indent="-317500" lvl="5" marL="27432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6pPr>
            <a:lvl7pPr indent="-317500" lvl="6" marL="32004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7pPr>
            <a:lvl8pPr indent="-317500" lvl="7" marL="36576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8pPr>
            <a:lvl9pPr indent="-317500" lvl="8" marL="41148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9pPr>
          </a:lstStyle>
          <a:p/>
        </p:txBody>
      </p:sp>
      <p:sp>
        <p:nvSpPr>
          <p:cNvPr id="8" name="Google Shape;8;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jpg"/><Relationship Id="rId6" Type="http://schemas.openxmlformats.org/officeDocument/2006/relationships/hyperlink" Target="http://drive.google.com/file/d/1apPrAbqciHWwp2YjNJSAqxptC1CLfDWM/view" TargetMode="External"/><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30.png"/><Relationship Id="rId5" Type="http://schemas.openxmlformats.org/officeDocument/2006/relationships/image" Target="../media/image23.png"/><Relationship Id="rId6" Type="http://schemas.openxmlformats.org/officeDocument/2006/relationships/image" Target="../media/image19.png"/><Relationship Id="rId7" Type="http://schemas.openxmlformats.org/officeDocument/2006/relationships/hyperlink" Target="http://drive.google.com/file/d/1WBvN0ZK6C4CS89N6zEO2HHG43Cy--f3c/view" TargetMode="External"/><Relationship Id="rId8"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hyperlink" Target="http://drive.google.com/file/d/18wsktEbGh7m1Cmx1mygRyLnudyuPyb5Q/view" TargetMode="External"/><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hyperlink" Target="http://drive.google.com/file/d/1GpJudqItZcmBWgUjYgtx-7_mFOk6Tb-H/view" TargetMode="External"/><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hyperlink" Target="http://drive.google.com/file/d/1q6zlsaw42zhsSRJVcgfUgrHa99SLTd6Q/view" TargetMode="External"/><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hyperlink" Target="http://drive.google.com/file/d/1QaVYvJvWOOo4S3UquzEFHqIAu1cSJqia/view" TargetMode="External"/><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hyperlink" Target="http://drive.google.com/file/d/1SSTRHrK_eL6VKw_MBgcvl4bLj8x4fgXF/view" TargetMode="External"/><Relationship Id="rId6"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hyperlink" Target="http://drive.google.com/file/d/10wsLmRelMeMiO5ngy69XxNwr72I9Gt9N/view" TargetMode="Externa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hyperlink" Target="http://drive.google.com/file/d/1FGV1Ewt5-Bl0GsQMny6Qt-iLHgJv9m8n/view" TargetMode="External"/><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5.png"/><Relationship Id="rId4" Type="http://schemas.openxmlformats.org/officeDocument/2006/relationships/hyperlink" Target="http://drive.google.com/file/d/1YYxOVJ6ykE0iwuOKXtG7y99sq4DhVvSm/view" TargetMode="External"/><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hyperlink" Target="http://drive.google.com/file/d/1dqGTTXqOUPHj3rmdU_T1_rSUmFV3DHTl/view"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hyperlink" Target="http://drive.google.com/file/d/1XKUzbf43gV-Rcv7QkydNU8aN6bekxaMA/view" TargetMode="External"/><Relationship Id="rId7"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6.png"/><Relationship Id="rId4" Type="http://schemas.openxmlformats.org/officeDocument/2006/relationships/hyperlink" Target="http://drive.google.com/file/d/1F27wSC7Ll5NKNGP79mUNXO56v9cee6c1/view" TargetMode="External"/><Relationship Id="rId5"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png"/><Relationship Id="rId4" Type="http://schemas.openxmlformats.org/officeDocument/2006/relationships/hyperlink" Target="http://drive.google.com/file/d/1ILQVCz1DSokK5NvZu-NTHyqZCKgYhyY7/view" TargetMode="External"/><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csiplab.github.io/DomainExpansionInverseProblems/" TargetMode="External"/><Relationship Id="rId4" Type="http://schemas.openxmlformats.org/officeDocument/2006/relationships/hyperlink" Target="mailto:nyism001@ucr.edu" TargetMode="External"/><Relationship Id="rId5" Type="http://schemas.openxmlformats.org/officeDocument/2006/relationships/hyperlink" Target="http://drive.google.com/file/d/17bMN5qcWcgCLpLNHvdMe3ZihMhyCaWb0/view" TargetMode="External"/><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2.png"/><Relationship Id="rId10" Type="http://schemas.openxmlformats.org/officeDocument/2006/relationships/image" Target="../media/image1.png"/><Relationship Id="rId9" Type="http://schemas.openxmlformats.org/officeDocument/2006/relationships/hyperlink" Target="http://drive.google.com/file/d/13WbkvCtEzMKOBaO0Z37ceArKDiAOpgIx/view" TargetMode="External"/><Relationship Id="rId5" Type="http://schemas.openxmlformats.org/officeDocument/2006/relationships/image" Target="../media/image14.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hyperlink" Target="http://drive.google.com/file/d/1WIDjlkjfMHvr3_dmIwJ4nRAZLJjGx0YV/vie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hyperlink" Target="http://drive.google.com/file/d/1jtH0KQVn-BaYHtSgCdPlkVe-62yuVZ-R/view" TargetMode="Externa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hyperlink" Target="http://drive.google.com/file/d/1EmNbp2U9x4cKzePpT8CBfKpSAXuvWfvj/view"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drive.google.com/file/d/12dHChurIuC5kM_gNMCLNohuLvGlhpDY8/view" TargetMode="External"/><Relationship Id="rId4" Type="http://schemas.openxmlformats.org/officeDocument/2006/relationships/image" Target="../media/image1.png"/><Relationship Id="rId5"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drive.google.com/file/d/1jhGOifmEd54yeflZOjsz4WXZ6JtRko41/view" TargetMode="External"/><Relationship Id="rId4" Type="http://schemas.openxmlformats.org/officeDocument/2006/relationships/image" Target="../media/image1.png"/><Relationship Id="rId5"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drive.google.com/file/d/1Q2TVbaSg6-Ji6iXqlomBgImJnFjbzOXM/view" TargetMode="External"/><Relationship Id="rId4" Type="http://schemas.openxmlformats.org/officeDocument/2006/relationships/image" Target="../media/image1.png"/><Relationship Id="rId5"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sp>
        <p:nvSpPr>
          <p:cNvPr id="21" name="Google Shape;21;p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sz="4600"/>
              <a:t>Parameter-Efficient Adaptation for Computational Imaging</a:t>
            </a:r>
            <a:endParaRPr sz="4600"/>
          </a:p>
        </p:txBody>
      </p:sp>
      <p:sp>
        <p:nvSpPr>
          <p:cNvPr id="22" name="Google Shape;22;p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b="1" lang="en" sz="2200">
                <a:latin typeface="Candara"/>
                <a:ea typeface="Candara"/>
                <a:cs typeface="Candara"/>
                <a:sym typeface="Candara"/>
              </a:rPr>
              <a:t>Nebiyou Yismaw</a:t>
            </a:r>
            <a:r>
              <a:rPr baseline="30000" lang="en" sz="2200">
                <a:latin typeface="Candara"/>
                <a:ea typeface="Candara"/>
                <a:cs typeface="Candara"/>
                <a:sym typeface="Candara"/>
              </a:rPr>
              <a:t>UCR</a:t>
            </a:r>
            <a:r>
              <a:rPr lang="en" sz="2200">
                <a:latin typeface="Candara"/>
                <a:ea typeface="Candara"/>
                <a:cs typeface="Candara"/>
                <a:sym typeface="Candara"/>
              </a:rPr>
              <a:t>, Ulugbek Kamilov</a:t>
            </a:r>
            <a:r>
              <a:rPr baseline="30000" lang="en" sz="2200">
                <a:latin typeface="Candara"/>
                <a:ea typeface="Candara"/>
                <a:cs typeface="Candara"/>
                <a:sym typeface="Candara"/>
              </a:rPr>
              <a:t>WUSTL</a:t>
            </a:r>
            <a:r>
              <a:rPr lang="en" sz="2200">
                <a:latin typeface="Candara"/>
                <a:ea typeface="Candara"/>
                <a:cs typeface="Candara"/>
                <a:sym typeface="Candara"/>
              </a:rPr>
              <a:t>, M. Salman Asif</a:t>
            </a:r>
            <a:r>
              <a:rPr baseline="30000" lang="en" sz="2200">
                <a:latin typeface="Candara"/>
                <a:ea typeface="Candara"/>
                <a:cs typeface="Candara"/>
                <a:sym typeface="Candara"/>
              </a:rPr>
              <a:t>UCR</a:t>
            </a:r>
            <a:endParaRPr baseline="30000" sz="2200">
              <a:latin typeface="Candara"/>
              <a:ea typeface="Candara"/>
              <a:cs typeface="Candara"/>
              <a:sym typeface="Candara"/>
            </a:endParaRPr>
          </a:p>
        </p:txBody>
      </p:sp>
      <p:pic>
        <p:nvPicPr>
          <p:cNvPr id="23" name="Google Shape;23;p1"/>
          <p:cNvPicPr preferRelativeResize="0"/>
          <p:nvPr/>
        </p:nvPicPr>
        <p:blipFill rotWithShape="1">
          <a:blip r:embed="rId3">
            <a:alphaModFix/>
          </a:blip>
          <a:srcRect b="0" l="0" r="0" t="0"/>
          <a:stretch/>
        </p:blipFill>
        <p:spPr>
          <a:xfrm>
            <a:off x="225651" y="117341"/>
            <a:ext cx="2285998" cy="697230"/>
          </a:xfrm>
          <a:prstGeom prst="rect">
            <a:avLst/>
          </a:prstGeom>
          <a:noFill/>
          <a:ln>
            <a:noFill/>
          </a:ln>
        </p:spPr>
      </p:pic>
      <p:pic>
        <p:nvPicPr>
          <p:cNvPr id="24" name="Google Shape;24;p1"/>
          <p:cNvPicPr preferRelativeResize="0"/>
          <p:nvPr/>
        </p:nvPicPr>
        <p:blipFill rotWithShape="1">
          <a:blip r:embed="rId4">
            <a:alphaModFix/>
          </a:blip>
          <a:srcRect b="0" l="0" r="0" t="0"/>
          <a:stretch/>
        </p:blipFill>
        <p:spPr>
          <a:xfrm>
            <a:off x="6602053" y="117356"/>
            <a:ext cx="2230243" cy="914400"/>
          </a:xfrm>
          <a:prstGeom prst="rect">
            <a:avLst/>
          </a:prstGeom>
          <a:noFill/>
          <a:ln>
            <a:noFill/>
          </a:ln>
        </p:spPr>
      </p:pic>
      <p:pic>
        <p:nvPicPr>
          <p:cNvPr id="25" name="Google Shape;25;p1"/>
          <p:cNvPicPr preferRelativeResize="0"/>
          <p:nvPr/>
        </p:nvPicPr>
        <p:blipFill>
          <a:blip r:embed="rId5">
            <a:alphaModFix/>
          </a:blip>
          <a:stretch>
            <a:fillRect/>
          </a:stretch>
        </p:blipFill>
        <p:spPr>
          <a:xfrm>
            <a:off x="3860650" y="3460600"/>
            <a:ext cx="1422700" cy="1422700"/>
          </a:xfrm>
          <a:prstGeom prst="rect">
            <a:avLst/>
          </a:prstGeom>
          <a:noFill/>
          <a:ln>
            <a:noFill/>
          </a:ln>
        </p:spPr>
      </p:pic>
      <p:pic>
        <p:nvPicPr>
          <p:cNvPr id="26" name="Google Shape;26;p1" title="slide_1.mp3">
            <a:hlinkClick r:id="rId6"/>
          </p:cNvPr>
          <p:cNvPicPr preferRelativeResize="0"/>
          <p:nvPr/>
        </p:nvPicPr>
        <p:blipFill>
          <a:blip r:embed="rId7">
            <a:alphaModFix/>
          </a:blip>
          <a:stretch>
            <a:fillRect/>
          </a:stretch>
        </p:blipFill>
        <p:spPr>
          <a:xfrm>
            <a:off x="9323925" y="574550"/>
            <a:ext cx="457200" cy="4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c7d25a2bcf_0_56"/>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Performance under domain shift</a:t>
            </a:r>
            <a:endParaRPr/>
          </a:p>
        </p:txBody>
      </p:sp>
      <p:sp>
        <p:nvSpPr>
          <p:cNvPr id="141" name="Google Shape;141;g2c7d25a2bcf_0_56"/>
          <p:cNvSpPr txBox="1"/>
          <p:nvPr>
            <p:ph idx="1" type="body"/>
          </p:nvPr>
        </p:nvSpPr>
        <p:spPr>
          <a:xfrm>
            <a:off x="311700" y="806400"/>
            <a:ext cx="8520600" cy="812700"/>
          </a:xfrm>
          <a:prstGeom prst="rect">
            <a:avLst/>
          </a:prstGeom>
          <a:noFill/>
          <a:ln>
            <a:noFill/>
          </a:ln>
        </p:spPr>
        <p:txBody>
          <a:bodyPr anchorCtr="0" anchor="t" bIns="91425" lIns="91425" spcFirstLastPara="1" rIns="91425" wrap="square" tIns="91425">
            <a:normAutofit/>
          </a:bodyPr>
          <a:lstStyle/>
          <a:p>
            <a:pPr indent="-368300" lvl="0" marL="457200" rtl="0" algn="l">
              <a:lnSpc>
                <a:spcPct val="115000"/>
              </a:lnSpc>
              <a:spcBef>
                <a:spcPts val="0"/>
              </a:spcBef>
              <a:spcAft>
                <a:spcPts val="0"/>
              </a:spcAft>
              <a:buSzPts val="2200"/>
              <a:buChar char="-"/>
            </a:pPr>
            <a:r>
              <a:rPr lang="en"/>
              <a:t>Artifact removal networks under </a:t>
            </a:r>
            <a:r>
              <a:rPr b="1" lang="en"/>
              <a:t>domain</a:t>
            </a:r>
            <a:r>
              <a:rPr lang="en"/>
              <a:t> and </a:t>
            </a:r>
            <a:r>
              <a:rPr b="1" lang="en"/>
              <a:t>forward</a:t>
            </a:r>
            <a:r>
              <a:rPr lang="en"/>
              <a:t> model shift</a:t>
            </a:r>
            <a:endParaRPr b="1" sz="2000">
              <a:solidFill>
                <a:schemeClr val="dk1"/>
              </a:solidFill>
            </a:endParaRPr>
          </a:p>
        </p:txBody>
      </p:sp>
      <p:sp>
        <p:nvSpPr>
          <p:cNvPr id="142" name="Google Shape;142;g2c7d25a2bcf_0_56"/>
          <p:cNvSpPr txBox="1"/>
          <p:nvPr>
            <p:ph idx="1" type="body"/>
          </p:nvPr>
        </p:nvSpPr>
        <p:spPr>
          <a:xfrm>
            <a:off x="604256" y="1255913"/>
            <a:ext cx="3874200" cy="7530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2200"/>
              <a:buNone/>
            </a:pPr>
            <a:r>
              <a:rPr lang="en" sz="1800"/>
              <a:t>Train on </a:t>
            </a:r>
            <a:r>
              <a:rPr lang="en" sz="1800">
                <a:solidFill>
                  <a:srgbClr val="93C47D"/>
                </a:solidFill>
              </a:rPr>
              <a:t>MRI</a:t>
            </a:r>
            <a:r>
              <a:rPr lang="en" sz="1800"/>
              <a:t> test on </a:t>
            </a:r>
            <a:r>
              <a:rPr lang="en" sz="1800">
                <a:solidFill>
                  <a:srgbClr val="93C47D"/>
                </a:solidFill>
              </a:rPr>
              <a:t>MRI</a:t>
            </a:r>
            <a:endParaRPr sz="1800">
              <a:solidFill>
                <a:srgbClr val="93C47D"/>
              </a:solidFill>
            </a:endParaRPr>
          </a:p>
        </p:txBody>
      </p:sp>
      <p:sp>
        <p:nvSpPr>
          <p:cNvPr id="143" name="Google Shape;143;g2c7d25a2bcf_0_56"/>
          <p:cNvSpPr txBox="1"/>
          <p:nvPr>
            <p:ph idx="1" type="body"/>
          </p:nvPr>
        </p:nvSpPr>
        <p:spPr>
          <a:xfrm>
            <a:off x="4805938" y="1255913"/>
            <a:ext cx="3990900" cy="7530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2200"/>
              <a:buNone/>
            </a:pPr>
            <a:r>
              <a:rPr lang="en" sz="1800"/>
              <a:t>Train on </a:t>
            </a:r>
            <a:r>
              <a:rPr lang="en" sz="1800">
                <a:solidFill>
                  <a:srgbClr val="C19D03"/>
                </a:solidFill>
              </a:rPr>
              <a:t>faces</a:t>
            </a:r>
            <a:r>
              <a:rPr lang="en" sz="1800"/>
              <a:t> test on </a:t>
            </a:r>
            <a:r>
              <a:rPr lang="en" sz="1800">
                <a:solidFill>
                  <a:srgbClr val="C19D03"/>
                </a:solidFill>
              </a:rPr>
              <a:t>faces</a:t>
            </a:r>
            <a:endParaRPr sz="1800"/>
          </a:p>
        </p:txBody>
      </p:sp>
      <p:pic>
        <p:nvPicPr>
          <p:cNvPr id="144" name="Google Shape;144;g2c7d25a2bcf_0_56"/>
          <p:cNvPicPr preferRelativeResize="0"/>
          <p:nvPr/>
        </p:nvPicPr>
        <p:blipFill rotWithShape="1">
          <a:blip r:embed="rId3">
            <a:alphaModFix/>
          </a:blip>
          <a:srcRect b="0" l="51505" r="0" t="0"/>
          <a:stretch/>
        </p:blipFill>
        <p:spPr>
          <a:xfrm>
            <a:off x="4986218" y="1692431"/>
            <a:ext cx="3990902" cy="1259150"/>
          </a:xfrm>
          <a:prstGeom prst="rect">
            <a:avLst/>
          </a:prstGeom>
          <a:noFill/>
          <a:ln>
            <a:noFill/>
          </a:ln>
        </p:spPr>
      </p:pic>
      <p:sp>
        <p:nvSpPr>
          <p:cNvPr id="145" name="Google Shape;145;g2c7d25a2bcf_0_56"/>
          <p:cNvSpPr txBox="1"/>
          <p:nvPr>
            <p:ph idx="1" type="body"/>
          </p:nvPr>
        </p:nvSpPr>
        <p:spPr>
          <a:xfrm>
            <a:off x="619856" y="2946920"/>
            <a:ext cx="3843000" cy="6357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2200"/>
              <a:buNone/>
            </a:pPr>
            <a:r>
              <a:rPr lang="en" sz="1800"/>
              <a:t>Train on </a:t>
            </a:r>
            <a:r>
              <a:rPr lang="en" sz="1800">
                <a:solidFill>
                  <a:srgbClr val="93C47D"/>
                </a:solidFill>
              </a:rPr>
              <a:t>MRI</a:t>
            </a:r>
            <a:r>
              <a:rPr lang="en" sz="1800"/>
              <a:t> test on </a:t>
            </a:r>
            <a:r>
              <a:rPr lang="en" sz="1800">
                <a:solidFill>
                  <a:srgbClr val="C19D03"/>
                </a:solidFill>
              </a:rPr>
              <a:t>faces</a:t>
            </a:r>
            <a:endParaRPr sz="1800">
              <a:solidFill>
                <a:srgbClr val="FF0000"/>
              </a:solidFill>
            </a:endParaRPr>
          </a:p>
        </p:txBody>
      </p:sp>
      <p:sp>
        <p:nvSpPr>
          <p:cNvPr id="146" name="Google Shape;146;g2c7d25a2bcf_0_56"/>
          <p:cNvSpPr txBox="1"/>
          <p:nvPr>
            <p:ph idx="1" type="body"/>
          </p:nvPr>
        </p:nvSpPr>
        <p:spPr>
          <a:xfrm>
            <a:off x="4821538" y="2978420"/>
            <a:ext cx="3959700" cy="5727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2200"/>
              <a:buNone/>
            </a:pPr>
            <a:r>
              <a:rPr lang="en" sz="1800"/>
              <a:t>Train on </a:t>
            </a:r>
            <a:r>
              <a:rPr lang="en" sz="1800">
                <a:solidFill>
                  <a:srgbClr val="C19D03"/>
                </a:solidFill>
              </a:rPr>
              <a:t>faces</a:t>
            </a:r>
            <a:r>
              <a:rPr lang="en" sz="1800"/>
              <a:t> test on </a:t>
            </a:r>
            <a:r>
              <a:rPr lang="en" sz="1800">
                <a:solidFill>
                  <a:srgbClr val="93C47D"/>
                </a:solidFill>
              </a:rPr>
              <a:t>MRI</a:t>
            </a:r>
            <a:endParaRPr sz="1800">
              <a:solidFill>
                <a:srgbClr val="FF0000"/>
              </a:solidFill>
            </a:endParaRPr>
          </a:p>
        </p:txBody>
      </p:sp>
      <p:pic>
        <p:nvPicPr>
          <p:cNvPr id="147" name="Google Shape;147;g2c7d25a2bcf_0_56"/>
          <p:cNvPicPr preferRelativeResize="0"/>
          <p:nvPr/>
        </p:nvPicPr>
        <p:blipFill rotWithShape="1">
          <a:blip r:embed="rId4">
            <a:alphaModFix/>
          </a:blip>
          <a:srcRect b="0" l="0" r="51886" t="0"/>
          <a:stretch/>
        </p:blipFill>
        <p:spPr>
          <a:xfrm>
            <a:off x="483947" y="3339570"/>
            <a:ext cx="3959701" cy="1234450"/>
          </a:xfrm>
          <a:prstGeom prst="rect">
            <a:avLst/>
          </a:prstGeom>
          <a:noFill/>
          <a:ln>
            <a:noFill/>
          </a:ln>
        </p:spPr>
      </p:pic>
      <p:sp>
        <p:nvSpPr>
          <p:cNvPr id="148" name="Google Shape;148;g2c7d25a2bcf_0_56"/>
          <p:cNvSpPr txBox="1"/>
          <p:nvPr>
            <p:ph idx="1" type="body"/>
          </p:nvPr>
        </p:nvSpPr>
        <p:spPr>
          <a:xfrm>
            <a:off x="457200" y="4386925"/>
            <a:ext cx="8229600" cy="707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2200"/>
              <a:buNone/>
            </a:pPr>
            <a:r>
              <a:rPr b="1" lang="en">
                <a:solidFill>
                  <a:srgbClr val="E06666"/>
                </a:solidFill>
              </a:rPr>
              <a:t>! Artifact removal networks are not robust to distribution shifts </a:t>
            </a:r>
            <a:endParaRPr b="1" sz="1600">
              <a:solidFill>
                <a:srgbClr val="E06666"/>
              </a:solidFill>
            </a:endParaRPr>
          </a:p>
        </p:txBody>
      </p:sp>
      <p:sp>
        <p:nvSpPr>
          <p:cNvPr id="149" name="Google Shape;149;g2c7d25a2bcf_0_56"/>
          <p:cNvSpPr txBox="1"/>
          <p:nvPr/>
        </p:nvSpPr>
        <p:spPr>
          <a:xfrm>
            <a:off x="311700" y="4831950"/>
            <a:ext cx="8832300" cy="2625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900"/>
              <a:buFont typeface="Arial"/>
              <a:buNone/>
            </a:pPr>
            <a:r>
              <a:rPr b="1" lang="en" sz="1100">
                <a:latin typeface="Calibri"/>
                <a:ea typeface="Calibri"/>
                <a:cs typeface="Calibri"/>
                <a:sym typeface="Calibri"/>
              </a:rPr>
              <a:t>Yismaw et al., "Domain Expansion via Network Adaptation for Solving Inverse Problems," in IEEE Transactions on Computational Imaging.</a:t>
            </a:r>
            <a:endParaRPr b="0" i="0" sz="800" u="none" cap="none" strike="noStrike">
              <a:solidFill>
                <a:srgbClr val="000000"/>
              </a:solidFill>
              <a:latin typeface="Arial"/>
              <a:ea typeface="Arial"/>
              <a:cs typeface="Arial"/>
              <a:sym typeface="Arial"/>
            </a:endParaRPr>
          </a:p>
        </p:txBody>
      </p:sp>
      <p:pic>
        <p:nvPicPr>
          <p:cNvPr id="150" name="Google Shape;150;g2c7d25a2bcf_0_56"/>
          <p:cNvPicPr preferRelativeResize="0"/>
          <p:nvPr/>
        </p:nvPicPr>
        <p:blipFill rotWithShape="1">
          <a:blip r:embed="rId5">
            <a:alphaModFix/>
          </a:blip>
          <a:srcRect b="0" l="0" r="0" t="0"/>
          <a:stretch/>
        </p:blipFill>
        <p:spPr>
          <a:xfrm>
            <a:off x="4924269" y="3344709"/>
            <a:ext cx="4114800" cy="1224153"/>
          </a:xfrm>
          <a:prstGeom prst="rect">
            <a:avLst/>
          </a:prstGeom>
          <a:noFill/>
          <a:ln>
            <a:noFill/>
          </a:ln>
        </p:spPr>
      </p:pic>
      <p:pic>
        <p:nvPicPr>
          <p:cNvPr id="151" name="Google Shape;151;g2c7d25a2bcf_0_56"/>
          <p:cNvPicPr preferRelativeResize="0"/>
          <p:nvPr/>
        </p:nvPicPr>
        <p:blipFill rotWithShape="1">
          <a:blip r:embed="rId6">
            <a:alphaModFix/>
          </a:blip>
          <a:srcRect b="0" l="0" r="0" t="0"/>
          <a:stretch/>
        </p:blipFill>
        <p:spPr>
          <a:xfrm>
            <a:off x="406397" y="1663638"/>
            <a:ext cx="4114800" cy="1316736"/>
          </a:xfrm>
          <a:prstGeom prst="rect">
            <a:avLst/>
          </a:prstGeom>
          <a:noFill/>
          <a:ln>
            <a:noFill/>
          </a:ln>
        </p:spPr>
      </p:pic>
      <p:sp>
        <p:nvSpPr>
          <p:cNvPr id="152" name="Google Shape;152;g2c7d25a2bcf_0_56"/>
          <p:cNvSpPr/>
          <p:nvPr/>
        </p:nvSpPr>
        <p:spPr>
          <a:xfrm>
            <a:off x="311700" y="2980375"/>
            <a:ext cx="8777100" cy="18516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53" name="Google Shape;153;g2c7d25a2bcf_0_56" title="slide_10.mp3">
            <a:hlinkClick r:id="rId7"/>
          </p:cNvPr>
          <p:cNvPicPr preferRelativeResize="0"/>
          <p:nvPr/>
        </p:nvPicPr>
        <p:blipFill>
          <a:blip r:embed="rId8">
            <a:alphaModFix/>
          </a:blip>
          <a:stretch>
            <a:fillRect/>
          </a:stretch>
        </p:blipFill>
        <p:spPr>
          <a:xfrm>
            <a:off x="9424622" y="751013"/>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c7d25a2bcf_0_121"/>
          <p:cNvSpPr txBox="1"/>
          <p:nvPr>
            <p:ph idx="1" type="body"/>
          </p:nvPr>
        </p:nvSpPr>
        <p:spPr>
          <a:xfrm>
            <a:off x="311700" y="863550"/>
            <a:ext cx="8520600" cy="4089600"/>
          </a:xfrm>
          <a:prstGeom prst="rect">
            <a:avLst/>
          </a:prstGeom>
          <a:noFill/>
          <a:ln>
            <a:noFill/>
          </a:ln>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Using few parameters update a network trained to different target domains</a:t>
            </a:r>
            <a:endParaRPr sz="2000"/>
          </a:p>
          <a:p>
            <a:pPr indent="0" lvl="0" marL="457200" rtl="0" algn="l">
              <a:lnSpc>
                <a:spcPct val="115000"/>
              </a:lnSpc>
              <a:spcBef>
                <a:spcPts val="1200"/>
              </a:spcBef>
              <a:spcAft>
                <a:spcPts val="1200"/>
              </a:spcAft>
              <a:buNone/>
            </a:pPr>
            <a:r>
              <a:t/>
            </a:r>
            <a:endParaRPr/>
          </a:p>
        </p:txBody>
      </p:sp>
      <p:sp>
        <p:nvSpPr>
          <p:cNvPr id="159" name="Google Shape;159;g2c7d25a2bcf_0_121"/>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39285"/>
              <a:buNone/>
            </a:pPr>
            <a:r>
              <a:rPr lang="en"/>
              <a:t>Parameter-efficient domain adaptation</a:t>
            </a:r>
            <a:endParaRPr/>
          </a:p>
          <a:p>
            <a:pPr indent="0" lvl="0" marL="0" rtl="0" algn="l">
              <a:lnSpc>
                <a:spcPct val="100000"/>
              </a:lnSpc>
              <a:spcBef>
                <a:spcPts val="0"/>
              </a:spcBef>
              <a:spcAft>
                <a:spcPts val="0"/>
              </a:spcAft>
              <a:buSzPct val="111111"/>
              <a:buNone/>
            </a:pPr>
            <a:r>
              <a:t/>
            </a:r>
            <a:endParaRPr/>
          </a:p>
        </p:txBody>
      </p:sp>
      <p:sp>
        <p:nvSpPr>
          <p:cNvPr id="160" name="Google Shape;160;g2c7d25a2bcf_0_121"/>
          <p:cNvSpPr txBox="1"/>
          <p:nvPr/>
        </p:nvSpPr>
        <p:spPr>
          <a:xfrm>
            <a:off x="869325" y="1320075"/>
            <a:ext cx="2114400" cy="3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chemeClr val="dk2"/>
              </a:solidFill>
              <a:latin typeface="Calibri"/>
              <a:ea typeface="Calibri"/>
              <a:cs typeface="Calibri"/>
              <a:sym typeface="Calibri"/>
            </a:endParaRPr>
          </a:p>
        </p:txBody>
      </p:sp>
      <p:sp>
        <p:nvSpPr>
          <p:cNvPr id="161" name="Google Shape;161;g2c7d25a2bcf_0_121"/>
          <p:cNvSpPr txBox="1"/>
          <p:nvPr/>
        </p:nvSpPr>
        <p:spPr>
          <a:xfrm>
            <a:off x="6235525" y="1534725"/>
            <a:ext cx="2575800" cy="764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A86E8"/>
              </a:buClr>
              <a:buSzPts val="1800"/>
              <a:buFont typeface="Calibri"/>
              <a:buChar char="●"/>
            </a:pPr>
            <a:r>
              <a:rPr lang="en" sz="1800">
                <a:solidFill>
                  <a:srgbClr val="4A86E8"/>
                </a:solidFill>
                <a:latin typeface="Calibri"/>
                <a:ea typeface="Calibri"/>
                <a:cs typeface="Calibri"/>
                <a:sym typeface="Calibri"/>
              </a:rPr>
              <a:t>Convolution layer</a:t>
            </a:r>
            <a:endParaRPr sz="1800">
              <a:solidFill>
                <a:srgbClr val="4A86E8"/>
              </a:solidFill>
              <a:latin typeface="Calibri"/>
              <a:ea typeface="Calibri"/>
              <a:cs typeface="Calibri"/>
              <a:sym typeface="Calibri"/>
            </a:endParaRPr>
          </a:p>
        </p:txBody>
      </p:sp>
      <p:pic>
        <p:nvPicPr>
          <p:cNvPr id="162" name="Google Shape;162;g2c7d25a2bcf_0_121"/>
          <p:cNvPicPr preferRelativeResize="0"/>
          <p:nvPr/>
        </p:nvPicPr>
        <p:blipFill>
          <a:blip r:embed="rId3">
            <a:alphaModFix/>
          </a:blip>
          <a:stretch>
            <a:fillRect/>
          </a:stretch>
        </p:blipFill>
        <p:spPr>
          <a:xfrm>
            <a:off x="569063" y="1400313"/>
            <a:ext cx="2790825" cy="3552825"/>
          </a:xfrm>
          <a:prstGeom prst="rect">
            <a:avLst/>
          </a:prstGeom>
          <a:noFill/>
          <a:ln>
            <a:noFill/>
          </a:ln>
        </p:spPr>
      </p:pic>
      <p:pic>
        <p:nvPicPr>
          <p:cNvPr id="163" name="Google Shape;163;g2c7d25a2bcf_0_121" title="slide_11.mp3">
            <a:hlinkClick r:id="rId4"/>
          </p:cNvPr>
          <p:cNvPicPr preferRelativeResize="0"/>
          <p:nvPr/>
        </p:nvPicPr>
        <p:blipFill>
          <a:blip r:embed="rId5">
            <a:alphaModFix/>
          </a:blip>
          <a:stretch>
            <a:fillRect/>
          </a:stretch>
        </p:blipFill>
        <p:spPr>
          <a:xfrm>
            <a:off x="9476575" y="751025"/>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c7d25a2bcf_0_110"/>
          <p:cNvSpPr txBox="1"/>
          <p:nvPr>
            <p:ph idx="1" type="body"/>
          </p:nvPr>
        </p:nvSpPr>
        <p:spPr>
          <a:xfrm>
            <a:off x="311700" y="863550"/>
            <a:ext cx="8520600" cy="4089600"/>
          </a:xfrm>
          <a:prstGeom prst="rect">
            <a:avLst/>
          </a:prstGeom>
          <a:noFill/>
          <a:ln>
            <a:noFill/>
          </a:ln>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Using few parameters update a network trained to different target domains</a:t>
            </a:r>
            <a:endParaRPr sz="2000"/>
          </a:p>
          <a:p>
            <a:pPr indent="0" lvl="0" marL="457200" rtl="0" algn="l">
              <a:lnSpc>
                <a:spcPct val="115000"/>
              </a:lnSpc>
              <a:spcBef>
                <a:spcPts val="1200"/>
              </a:spcBef>
              <a:spcAft>
                <a:spcPts val="1200"/>
              </a:spcAft>
              <a:buNone/>
            </a:pPr>
            <a:r>
              <a:t/>
            </a:r>
            <a:endParaRPr/>
          </a:p>
        </p:txBody>
      </p:sp>
      <p:sp>
        <p:nvSpPr>
          <p:cNvPr id="169" name="Google Shape;169;g2c7d25a2bcf_0_110"/>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39285"/>
              <a:buNone/>
            </a:pPr>
            <a:r>
              <a:rPr lang="en"/>
              <a:t>Parameter-efficient domain adaptation</a:t>
            </a:r>
            <a:endParaRPr/>
          </a:p>
          <a:p>
            <a:pPr indent="0" lvl="0" marL="0" rtl="0" algn="l">
              <a:lnSpc>
                <a:spcPct val="100000"/>
              </a:lnSpc>
              <a:spcBef>
                <a:spcPts val="0"/>
              </a:spcBef>
              <a:spcAft>
                <a:spcPts val="0"/>
              </a:spcAft>
              <a:buSzPct val="111111"/>
              <a:buNone/>
            </a:pPr>
            <a:r>
              <a:t/>
            </a:r>
            <a:endParaRPr/>
          </a:p>
        </p:txBody>
      </p:sp>
      <p:sp>
        <p:nvSpPr>
          <p:cNvPr id="170" name="Google Shape;170;g2c7d25a2bcf_0_110"/>
          <p:cNvSpPr txBox="1"/>
          <p:nvPr/>
        </p:nvSpPr>
        <p:spPr>
          <a:xfrm>
            <a:off x="869325" y="1320075"/>
            <a:ext cx="2114400" cy="3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chemeClr val="dk2"/>
              </a:solidFill>
              <a:latin typeface="Calibri"/>
              <a:ea typeface="Calibri"/>
              <a:cs typeface="Calibri"/>
              <a:sym typeface="Calibri"/>
            </a:endParaRPr>
          </a:p>
        </p:txBody>
      </p:sp>
      <p:sp>
        <p:nvSpPr>
          <p:cNvPr id="171" name="Google Shape;171;g2c7d25a2bcf_0_110"/>
          <p:cNvSpPr txBox="1"/>
          <p:nvPr/>
        </p:nvSpPr>
        <p:spPr>
          <a:xfrm>
            <a:off x="6235525" y="1534725"/>
            <a:ext cx="2575800" cy="764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A86E8"/>
              </a:buClr>
              <a:buSzPts val="1800"/>
              <a:buFont typeface="Calibri"/>
              <a:buChar char="●"/>
            </a:pPr>
            <a:r>
              <a:rPr lang="en" sz="1800">
                <a:solidFill>
                  <a:srgbClr val="4A86E8"/>
                </a:solidFill>
                <a:latin typeface="Calibri"/>
                <a:ea typeface="Calibri"/>
                <a:cs typeface="Calibri"/>
                <a:sym typeface="Calibri"/>
              </a:rPr>
              <a:t>Convolution layer</a:t>
            </a:r>
            <a:endParaRPr sz="1800">
              <a:solidFill>
                <a:srgbClr val="4A86E8"/>
              </a:solidFill>
              <a:latin typeface="Calibri"/>
              <a:ea typeface="Calibri"/>
              <a:cs typeface="Calibri"/>
              <a:sym typeface="Calibri"/>
            </a:endParaRPr>
          </a:p>
          <a:p>
            <a:pPr indent="0" lvl="0" marL="457200" rtl="0" algn="l">
              <a:spcBef>
                <a:spcPts val="0"/>
              </a:spcBef>
              <a:spcAft>
                <a:spcPts val="0"/>
              </a:spcAft>
              <a:buNone/>
            </a:pPr>
            <a:r>
              <a:t/>
            </a:r>
            <a:endParaRPr sz="1800">
              <a:solidFill>
                <a:srgbClr val="CC4C3A"/>
              </a:solidFill>
              <a:latin typeface="Calibri"/>
              <a:ea typeface="Calibri"/>
              <a:cs typeface="Calibri"/>
              <a:sym typeface="Calibri"/>
            </a:endParaRPr>
          </a:p>
        </p:txBody>
      </p:sp>
      <p:sp>
        <p:nvSpPr>
          <p:cNvPr id="172" name="Google Shape;172;g2c7d25a2bcf_0_110"/>
          <p:cNvSpPr txBox="1"/>
          <p:nvPr/>
        </p:nvSpPr>
        <p:spPr>
          <a:xfrm>
            <a:off x="6235525" y="2298875"/>
            <a:ext cx="2908500" cy="824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0000"/>
              </a:buClr>
              <a:buSzPts val="1800"/>
              <a:buFont typeface="Calibri"/>
              <a:buChar char="●"/>
            </a:pPr>
            <a:r>
              <a:rPr lang="en" sz="1800">
                <a:solidFill>
                  <a:srgbClr val="FF0000"/>
                </a:solidFill>
                <a:latin typeface="Calibri"/>
                <a:ea typeface="Calibri"/>
                <a:cs typeface="Calibri"/>
                <a:sym typeface="Calibri"/>
              </a:rPr>
              <a:t>Filter modulator</a:t>
            </a:r>
            <a:endParaRPr sz="1800">
              <a:solidFill>
                <a:srgbClr val="FF0000"/>
              </a:solidFill>
              <a:latin typeface="Calibri"/>
              <a:ea typeface="Calibri"/>
              <a:cs typeface="Calibri"/>
              <a:sym typeface="Calibri"/>
            </a:endParaRPr>
          </a:p>
        </p:txBody>
      </p:sp>
      <p:pic>
        <p:nvPicPr>
          <p:cNvPr id="173" name="Google Shape;173;g2c7d25a2bcf_0_110"/>
          <p:cNvPicPr preferRelativeResize="0"/>
          <p:nvPr/>
        </p:nvPicPr>
        <p:blipFill>
          <a:blip r:embed="rId3">
            <a:alphaModFix/>
          </a:blip>
          <a:stretch>
            <a:fillRect/>
          </a:stretch>
        </p:blipFill>
        <p:spPr>
          <a:xfrm>
            <a:off x="566928" y="1320063"/>
            <a:ext cx="5250833" cy="3557016"/>
          </a:xfrm>
          <a:prstGeom prst="rect">
            <a:avLst/>
          </a:prstGeom>
          <a:noFill/>
          <a:ln>
            <a:noFill/>
          </a:ln>
        </p:spPr>
      </p:pic>
      <p:pic>
        <p:nvPicPr>
          <p:cNvPr id="174" name="Google Shape;174;g2c7d25a2bcf_0_110" title="slide_12.mp3">
            <a:hlinkClick r:id="rId4"/>
          </p:cNvPr>
          <p:cNvPicPr preferRelativeResize="0"/>
          <p:nvPr/>
        </p:nvPicPr>
        <p:blipFill>
          <a:blip r:embed="rId5">
            <a:alphaModFix/>
          </a:blip>
          <a:stretch>
            <a:fillRect/>
          </a:stretch>
        </p:blipFill>
        <p:spPr>
          <a:xfrm>
            <a:off x="9455925" y="293825"/>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c7d25a2bcf_0_147"/>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39285"/>
              <a:buNone/>
            </a:pPr>
            <a:r>
              <a:rPr lang="en"/>
              <a:t>Parameter-efficient domain adaptation</a:t>
            </a:r>
            <a:endParaRPr/>
          </a:p>
          <a:p>
            <a:pPr indent="0" lvl="0" marL="0" rtl="0" algn="l">
              <a:lnSpc>
                <a:spcPct val="100000"/>
              </a:lnSpc>
              <a:spcBef>
                <a:spcPts val="0"/>
              </a:spcBef>
              <a:spcAft>
                <a:spcPts val="0"/>
              </a:spcAft>
              <a:buSzPct val="111111"/>
              <a:buNone/>
            </a:pPr>
            <a:r>
              <a:t/>
            </a:r>
            <a:endParaRPr/>
          </a:p>
        </p:txBody>
      </p:sp>
      <p:sp>
        <p:nvSpPr>
          <p:cNvPr id="180" name="Google Shape;180;g2c7d25a2bcf_0_147"/>
          <p:cNvSpPr txBox="1"/>
          <p:nvPr>
            <p:ph idx="1" type="body"/>
          </p:nvPr>
        </p:nvSpPr>
        <p:spPr>
          <a:xfrm>
            <a:off x="311700" y="863550"/>
            <a:ext cx="8520600" cy="4089600"/>
          </a:xfrm>
          <a:prstGeom prst="rect">
            <a:avLst/>
          </a:prstGeom>
          <a:noFill/>
          <a:ln>
            <a:noFill/>
          </a:ln>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Using few parameters update a network trained to different target domains</a:t>
            </a:r>
            <a:endParaRPr sz="2000"/>
          </a:p>
          <a:p>
            <a:pPr indent="0" lvl="0" marL="0" rtl="0" algn="l">
              <a:lnSpc>
                <a:spcPct val="115000"/>
              </a:lnSpc>
              <a:spcBef>
                <a:spcPts val="1200"/>
              </a:spcBef>
              <a:spcAft>
                <a:spcPts val="1200"/>
              </a:spcAft>
              <a:buNone/>
            </a:pPr>
            <a:r>
              <a:t/>
            </a:r>
            <a:endParaRPr/>
          </a:p>
        </p:txBody>
      </p:sp>
      <p:sp>
        <p:nvSpPr>
          <p:cNvPr id="181" name="Google Shape;181;g2c7d25a2bcf_0_147"/>
          <p:cNvSpPr txBox="1"/>
          <p:nvPr/>
        </p:nvSpPr>
        <p:spPr>
          <a:xfrm>
            <a:off x="869325" y="1320075"/>
            <a:ext cx="2114400" cy="3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chemeClr val="dk2"/>
              </a:solidFill>
              <a:latin typeface="Calibri"/>
              <a:ea typeface="Calibri"/>
              <a:cs typeface="Calibri"/>
              <a:sym typeface="Calibri"/>
            </a:endParaRPr>
          </a:p>
        </p:txBody>
      </p:sp>
      <p:sp>
        <p:nvSpPr>
          <p:cNvPr id="182" name="Google Shape;182;g2c7d25a2bcf_0_147"/>
          <p:cNvSpPr txBox="1"/>
          <p:nvPr/>
        </p:nvSpPr>
        <p:spPr>
          <a:xfrm>
            <a:off x="6235525" y="1534725"/>
            <a:ext cx="2575800" cy="764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A86E8"/>
              </a:buClr>
              <a:buSzPts val="1800"/>
              <a:buFont typeface="Calibri"/>
              <a:buChar char="●"/>
            </a:pPr>
            <a:r>
              <a:rPr lang="en" sz="1800">
                <a:solidFill>
                  <a:srgbClr val="4A86E8"/>
                </a:solidFill>
                <a:latin typeface="Calibri"/>
                <a:ea typeface="Calibri"/>
                <a:cs typeface="Calibri"/>
                <a:sym typeface="Calibri"/>
              </a:rPr>
              <a:t>Convolution layer</a:t>
            </a:r>
            <a:endParaRPr sz="1800">
              <a:solidFill>
                <a:srgbClr val="4A86E8"/>
              </a:solidFill>
              <a:latin typeface="Calibri"/>
              <a:ea typeface="Calibri"/>
              <a:cs typeface="Calibri"/>
              <a:sym typeface="Calibri"/>
            </a:endParaRPr>
          </a:p>
          <a:p>
            <a:pPr indent="0" lvl="0" marL="457200" rtl="0" algn="l">
              <a:spcBef>
                <a:spcPts val="0"/>
              </a:spcBef>
              <a:spcAft>
                <a:spcPts val="0"/>
              </a:spcAft>
              <a:buNone/>
            </a:pPr>
            <a:r>
              <a:t/>
            </a:r>
            <a:endParaRPr sz="1800">
              <a:solidFill>
                <a:srgbClr val="CC4C3A"/>
              </a:solidFill>
              <a:latin typeface="Calibri"/>
              <a:ea typeface="Calibri"/>
              <a:cs typeface="Calibri"/>
              <a:sym typeface="Calibri"/>
            </a:endParaRPr>
          </a:p>
        </p:txBody>
      </p:sp>
      <p:sp>
        <p:nvSpPr>
          <p:cNvPr id="183" name="Google Shape;183;g2c7d25a2bcf_0_147"/>
          <p:cNvSpPr txBox="1"/>
          <p:nvPr/>
        </p:nvSpPr>
        <p:spPr>
          <a:xfrm>
            <a:off x="6235525" y="2298875"/>
            <a:ext cx="2908500" cy="824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0000"/>
              </a:buClr>
              <a:buSzPts val="1800"/>
              <a:buFont typeface="Calibri"/>
              <a:buChar char="●"/>
            </a:pPr>
            <a:r>
              <a:rPr lang="en" sz="1800">
                <a:solidFill>
                  <a:srgbClr val="FF0000"/>
                </a:solidFill>
                <a:latin typeface="Calibri"/>
                <a:ea typeface="Calibri"/>
                <a:cs typeface="Calibri"/>
                <a:sym typeface="Calibri"/>
              </a:rPr>
              <a:t>Filter modulator</a:t>
            </a:r>
            <a:endParaRPr sz="1800">
              <a:solidFill>
                <a:schemeClr val="accent3"/>
              </a:solidFill>
              <a:latin typeface="Calibri"/>
              <a:ea typeface="Calibri"/>
              <a:cs typeface="Calibri"/>
              <a:sym typeface="Calibri"/>
            </a:endParaRPr>
          </a:p>
          <a:p>
            <a:pPr indent="-342900" lvl="1" marL="914400" rtl="0" algn="l">
              <a:spcBef>
                <a:spcPts val="0"/>
              </a:spcBef>
              <a:spcAft>
                <a:spcPts val="0"/>
              </a:spcAft>
              <a:buClr>
                <a:srgbClr val="980000"/>
              </a:buClr>
              <a:buSzPts val="1800"/>
              <a:buFont typeface="Calibri"/>
              <a:buChar char="○"/>
            </a:pPr>
            <a:r>
              <a:rPr lang="en" sz="1800">
                <a:solidFill>
                  <a:srgbClr val="980000"/>
                </a:solidFill>
                <a:latin typeface="Calibri"/>
                <a:ea typeface="Calibri"/>
                <a:cs typeface="Calibri"/>
                <a:sym typeface="Calibri"/>
              </a:rPr>
              <a:t>Input modulator</a:t>
            </a:r>
            <a:endParaRPr sz="1800">
              <a:solidFill>
                <a:srgbClr val="980000"/>
              </a:solidFill>
              <a:latin typeface="Calibri"/>
              <a:ea typeface="Calibri"/>
              <a:cs typeface="Calibri"/>
              <a:sym typeface="Calibri"/>
            </a:endParaRPr>
          </a:p>
          <a:p>
            <a:pPr indent="-342900" lvl="1" marL="914400" rtl="0" algn="l">
              <a:spcBef>
                <a:spcPts val="0"/>
              </a:spcBef>
              <a:spcAft>
                <a:spcPts val="0"/>
              </a:spcAft>
              <a:buClr>
                <a:srgbClr val="00FF00"/>
              </a:buClr>
              <a:buSzPts val="1800"/>
              <a:buFont typeface="Calibri"/>
              <a:buChar char="○"/>
            </a:pPr>
            <a:r>
              <a:rPr lang="en" sz="1800">
                <a:solidFill>
                  <a:srgbClr val="00FF00"/>
                </a:solidFill>
                <a:latin typeface="Calibri"/>
                <a:ea typeface="Calibri"/>
                <a:cs typeface="Calibri"/>
                <a:sym typeface="Calibri"/>
              </a:rPr>
              <a:t>Output modulator</a:t>
            </a:r>
            <a:r>
              <a:rPr lang="en" sz="1800">
                <a:solidFill>
                  <a:srgbClr val="00FF00"/>
                </a:solidFill>
                <a:latin typeface="Calibri"/>
                <a:ea typeface="Calibri"/>
                <a:cs typeface="Calibri"/>
                <a:sym typeface="Calibri"/>
              </a:rPr>
              <a:t> </a:t>
            </a:r>
            <a:endParaRPr sz="1800">
              <a:solidFill>
                <a:srgbClr val="00FF00"/>
              </a:solidFill>
              <a:latin typeface="Calibri"/>
              <a:ea typeface="Calibri"/>
              <a:cs typeface="Calibri"/>
              <a:sym typeface="Calibri"/>
            </a:endParaRPr>
          </a:p>
        </p:txBody>
      </p:sp>
      <p:pic>
        <p:nvPicPr>
          <p:cNvPr id="184" name="Google Shape;184;g2c7d25a2bcf_0_147"/>
          <p:cNvPicPr preferRelativeResize="0"/>
          <p:nvPr/>
        </p:nvPicPr>
        <p:blipFill>
          <a:blip r:embed="rId3">
            <a:alphaModFix/>
          </a:blip>
          <a:stretch>
            <a:fillRect/>
          </a:stretch>
        </p:blipFill>
        <p:spPr>
          <a:xfrm>
            <a:off x="566928" y="1261872"/>
            <a:ext cx="5213837" cy="3557016"/>
          </a:xfrm>
          <a:prstGeom prst="rect">
            <a:avLst/>
          </a:prstGeom>
          <a:noFill/>
          <a:ln>
            <a:noFill/>
          </a:ln>
        </p:spPr>
      </p:pic>
      <p:sp>
        <p:nvSpPr>
          <p:cNvPr id="185" name="Google Shape;185;g2c7d25a2bcf_0_147"/>
          <p:cNvSpPr/>
          <p:nvPr/>
        </p:nvSpPr>
        <p:spPr>
          <a:xfrm>
            <a:off x="3778150" y="1409375"/>
            <a:ext cx="887400" cy="36885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6" name="Google Shape;186;g2c7d25a2bcf_0_147"/>
          <p:cNvSpPr/>
          <p:nvPr/>
        </p:nvSpPr>
        <p:spPr>
          <a:xfrm>
            <a:off x="4876800" y="1851875"/>
            <a:ext cx="571500" cy="274200"/>
          </a:xfrm>
          <a:prstGeom prst="rect">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7" name="Google Shape;187;g2c7d25a2bcf_0_147"/>
          <p:cNvSpPr/>
          <p:nvPr/>
        </p:nvSpPr>
        <p:spPr>
          <a:xfrm>
            <a:off x="4876800" y="3726175"/>
            <a:ext cx="642000" cy="274200"/>
          </a:xfrm>
          <a:prstGeom prst="rect">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88" name="Google Shape;188;g2c7d25a2bcf_0_147"/>
          <p:cNvSpPr txBox="1"/>
          <p:nvPr/>
        </p:nvSpPr>
        <p:spPr>
          <a:xfrm>
            <a:off x="6235525" y="3495225"/>
            <a:ext cx="2855100" cy="1602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During</a:t>
            </a:r>
            <a:r>
              <a:rPr lang="en" sz="1600">
                <a:solidFill>
                  <a:schemeClr val="dk1"/>
                </a:solidFill>
                <a:latin typeface="Calibri"/>
                <a:ea typeface="Calibri"/>
                <a:cs typeface="Calibri"/>
                <a:sym typeface="Calibri"/>
              </a:rPr>
              <a:t> adaptation, we only learn the modulators.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Only 11.9K parameters required to adapt a network with 31M params</a:t>
            </a:r>
            <a:endParaRPr sz="1600">
              <a:solidFill>
                <a:schemeClr val="dk1"/>
              </a:solidFill>
              <a:latin typeface="Calibri"/>
              <a:ea typeface="Calibri"/>
              <a:cs typeface="Calibri"/>
              <a:sym typeface="Calibri"/>
            </a:endParaRPr>
          </a:p>
        </p:txBody>
      </p:sp>
      <p:sp>
        <p:nvSpPr>
          <p:cNvPr id="189" name="Google Shape;189;g2c7d25a2bcf_0_147"/>
          <p:cNvSpPr txBox="1"/>
          <p:nvPr/>
        </p:nvSpPr>
        <p:spPr>
          <a:xfrm>
            <a:off x="3833200" y="4727450"/>
            <a:ext cx="777300" cy="1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Calibri"/>
                <a:ea typeface="Calibri"/>
                <a:cs typeface="Calibri"/>
                <a:sym typeface="Calibri"/>
              </a:rPr>
              <a:t>Shared</a:t>
            </a:r>
            <a:endParaRPr sz="1600">
              <a:solidFill>
                <a:schemeClr val="dk2"/>
              </a:solidFill>
              <a:latin typeface="Calibri"/>
              <a:ea typeface="Calibri"/>
              <a:cs typeface="Calibri"/>
              <a:sym typeface="Calibri"/>
            </a:endParaRPr>
          </a:p>
        </p:txBody>
      </p:sp>
      <p:pic>
        <p:nvPicPr>
          <p:cNvPr id="190" name="Google Shape;190;g2c7d25a2bcf_0_147" title="slide_13.mp3">
            <a:hlinkClick r:id="rId4"/>
          </p:cNvPr>
          <p:cNvPicPr preferRelativeResize="0"/>
          <p:nvPr/>
        </p:nvPicPr>
        <p:blipFill>
          <a:blip r:embed="rId5">
            <a:alphaModFix/>
          </a:blip>
          <a:stretch>
            <a:fillRect/>
          </a:stretch>
        </p:blipFill>
        <p:spPr>
          <a:xfrm>
            <a:off x="9476575" y="406350"/>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7"/>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t>Parameter efficient domain adaptation</a:t>
            </a:r>
            <a:endParaRPr/>
          </a:p>
          <a:p>
            <a:pPr indent="0" lvl="0" marL="0" rtl="0" algn="l">
              <a:lnSpc>
                <a:spcPct val="100000"/>
              </a:lnSpc>
              <a:spcBef>
                <a:spcPts val="0"/>
              </a:spcBef>
              <a:spcAft>
                <a:spcPts val="0"/>
              </a:spcAft>
              <a:buSzPct val="111111"/>
              <a:buNone/>
            </a:pPr>
            <a:r>
              <a:t/>
            </a:r>
            <a:endParaRPr/>
          </a:p>
        </p:txBody>
      </p:sp>
      <p:sp>
        <p:nvSpPr>
          <p:cNvPr id="196" name="Google Shape;196;p47"/>
          <p:cNvSpPr txBox="1"/>
          <p:nvPr>
            <p:ph idx="1" type="body"/>
          </p:nvPr>
        </p:nvSpPr>
        <p:spPr>
          <a:xfrm>
            <a:off x="311700" y="863550"/>
            <a:ext cx="8520600" cy="40896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SzPts val="2000"/>
              <a:buChar char="-"/>
            </a:pPr>
            <a:r>
              <a:rPr lang="en"/>
              <a:t>Domain shift</a:t>
            </a:r>
            <a:endParaRPr/>
          </a:p>
          <a:p>
            <a:pPr indent="-342900" lvl="2" marL="1371600" rtl="0" algn="l">
              <a:lnSpc>
                <a:spcPct val="115000"/>
              </a:lnSpc>
              <a:spcBef>
                <a:spcPts val="0"/>
              </a:spcBef>
              <a:spcAft>
                <a:spcPts val="0"/>
              </a:spcAft>
              <a:buSzPts val="1800"/>
              <a:buChar char="-"/>
            </a:pPr>
            <a:r>
              <a:rPr lang="en"/>
              <a:t>Adapting reconstruction network trained on brain to knee MRI scans</a:t>
            </a:r>
            <a:endParaRPr/>
          </a:p>
        </p:txBody>
      </p:sp>
      <p:pic>
        <p:nvPicPr>
          <p:cNvPr id="197" name="Google Shape;197;p47"/>
          <p:cNvPicPr preferRelativeResize="0"/>
          <p:nvPr/>
        </p:nvPicPr>
        <p:blipFill rotWithShape="1">
          <a:blip r:embed="rId3">
            <a:alphaModFix/>
          </a:blip>
          <a:srcRect b="0" l="0" r="0" t="6785"/>
          <a:stretch/>
        </p:blipFill>
        <p:spPr>
          <a:xfrm>
            <a:off x="914400" y="2264674"/>
            <a:ext cx="7315201" cy="2659450"/>
          </a:xfrm>
          <a:prstGeom prst="rect">
            <a:avLst/>
          </a:prstGeom>
          <a:noFill/>
          <a:ln>
            <a:noFill/>
          </a:ln>
        </p:spPr>
      </p:pic>
      <p:sp>
        <p:nvSpPr>
          <p:cNvPr id="198" name="Google Shape;198;p47"/>
          <p:cNvSpPr txBox="1"/>
          <p:nvPr>
            <p:ph idx="1" type="body"/>
          </p:nvPr>
        </p:nvSpPr>
        <p:spPr>
          <a:xfrm>
            <a:off x="938550" y="1873920"/>
            <a:ext cx="7266900" cy="5727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2200"/>
              <a:buNone/>
            </a:pPr>
            <a:r>
              <a:rPr lang="en"/>
              <a:t>Train on </a:t>
            </a:r>
            <a:r>
              <a:rPr lang="en">
                <a:solidFill>
                  <a:srgbClr val="C19D03"/>
                </a:solidFill>
              </a:rPr>
              <a:t>Brain</a:t>
            </a:r>
            <a:r>
              <a:rPr lang="en"/>
              <a:t> test on </a:t>
            </a:r>
            <a:r>
              <a:rPr lang="en">
                <a:solidFill>
                  <a:srgbClr val="C19D03"/>
                </a:solidFill>
              </a:rPr>
              <a:t>Brain</a:t>
            </a:r>
            <a:endParaRPr b="1" sz="1400">
              <a:solidFill>
                <a:srgbClr val="93C47D"/>
              </a:solidFill>
            </a:endParaRPr>
          </a:p>
        </p:txBody>
      </p:sp>
      <p:pic>
        <p:nvPicPr>
          <p:cNvPr id="199" name="Google Shape;199;p47" title="slide_14.mp3">
            <a:hlinkClick r:id="rId4"/>
          </p:cNvPr>
          <p:cNvPicPr preferRelativeResize="0"/>
          <p:nvPr/>
        </p:nvPicPr>
        <p:blipFill>
          <a:blip r:embed="rId5">
            <a:alphaModFix/>
          </a:blip>
          <a:stretch>
            <a:fillRect/>
          </a:stretch>
        </p:blipFill>
        <p:spPr>
          <a:xfrm>
            <a:off x="9455900" y="628650"/>
            <a:ext cx="457200" cy="45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8"/>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t>Parameter efficient domain adaptation</a:t>
            </a:r>
            <a:endParaRPr/>
          </a:p>
          <a:p>
            <a:pPr indent="0" lvl="0" marL="0" rtl="0" algn="l">
              <a:lnSpc>
                <a:spcPct val="100000"/>
              </a:lnSpc>
              <a:spcBef>
                <a:spcPts val="0"/>
              </a:spcBef>
              <a:spcAft>
                <a:spcPts val="0"/>
              </a:spcAft>
              <a:buSzPct val="111111"/>
              <a:buNone/>
            </a:pPr>
            <a:r>
              <a:t/>
            </a:r>
            <a:endParaRPr/>
          </a:p>
        </p:txBody>
      </p:sp>
      <p:sp>
        <p:nvSpPr>
          <p:cNvPr id="205" name="Google Shape;205;p48"/>
          <p:cNvSpPr txBox="1"/>
          <p:nvPr>
            <p:ph idx="1" type="body"/>
          </p:nvPr>
        </p:nvSpPr>
        <p:spPr>
          <a:xfrm>
            <a:off x="311700" y="863550"/>
            <a:ext cx="8520600" cy="4089600"/>
          </a:xfrm>
          <a:prstGeom prst="rect">
            <a:avLst/>
          </a:prstGeom>
          <a:noFill/>
          <a:ln>
            <a:noFill/>
          </a:ln>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
              <a:t>Domain shift</a:t>
            </a:r>
            <a:endParaRPr/>
          </a:p>
          <a:p>
            <a:pPr indent="-342900" lvl="2" marL="1371600" rtl="0" algn="l">
              <a:spcBef>
                <a:spcPts val="0"/>
              </a:spcBef>
              <a:spcAft>
                <a:spcPts val="0"/>
              </a:spcAft>
              <a:buSzPts val="1800"/>
              <a:buChar char="-"/>
            </a:pPr>
            <a:r>
              <a:rPr lang="en"/>
              <a:t>Adapting reconstruction network trained on brain to knee MRI scans</a:t>
            </a:r>
            <a:endParaRPr sz="1600"/>
          </a:p>
        </p:txBody>
      </p:sp>
      <p:pic>
        <p:nvPicPr>
          <p:cNvPr id="206" name="Google Shape;206;p48"/>
          <p:cNvPicPr preferRelativeResize="0"/>
          <p:nvPr/>
        </p:nvPicPr>
        <p:blipFill rotWithShape="1">
          <a:blip r:embed="rId3">
            <a:alphaModFix/>
          </a:blip>
          <a:srcRect b="0" l="0" r="0" t="5784"/>
          <a:stretch/>
        </p:blipFill>
        <p:spPr>
          <a:xfrm>
            <a:off x="0" y="2408600"/>
            <a:ext cx="7315201" cy="2398375"/>
          </a:xfrm>
          <a:prstGeom prst="rect">
            <a:avLst/>
          </a:prstGeom>
          <a:noFill/>
          <a:ln>
            <a:noFill/>
          </a:ln>
        </p:spPr>
      </p:pic>
      <p:sp>
        <p:nvSpPr>
          <p:cNvPr id="207" name="Google Shape;207;p48"/>
          <p:cNvSpPr txBox="1"/>
          <p:nvPr>
            <p:ph idx="1" type="body"/>
          </p:nvPr>
        </p:nvSpPr>
        <p:spPr>
          <a:xfrm>
            <a:off x="938550" y="1757910"/>
            <a:ext cx="7269600" cy="530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2200"/>
              <a:buNone/>
            </a:pPr>
            <a:r>
              <a:rPr lang="en">
                <a:latin typeface="EB Garamond Medium"/>
                <a:ea typeface="EB Garamond Medium"/>
                <a:cs typeface="EB Garamond Medium"/>
                <a:sym typeface="EB Garamond Medium"/>
              </a:rPr>
              <a:t>Adapt network trained on </a:t>
            </a:r>
            <a:r>
              <a:rPr lang="en">
                <a:solidFill>
                  <a:srgbClr val="C19D03"/>
                </a:solidFill>
                <a:latin typeface="EB Garamond Medium"/>
                <a:ea typeface="EB Garamond Medium"/>
                <a:cs typeface="EB Garamond Medium"/>
                <a:sym typeface="EB Garamond Medium"/>
              </a:rPr>
              <a:t>Brain</a:t>
            </a:r>
            <a:r>
              <a:rPr lang="en">
                <a:latin typeface="EB Garamond Medium"/>
                <a:ea typeface="EB Garamond Medium"/>
                <a:cs typeface="EB Garamond Medium"/>
                <a:sym typeface="EB Garamond Medium"/>
              </a:rPr>
              <a:t> to </a:t>
            </a:r>
            <a:r>
              <a:rPr lang="en">
                <a:solidFill>
                  <a:srgbClr val="93C47D"/>
                </a:solidFill>
                <a:latin typeface="EB Garamond Medium"/>
                <a:ea typeface="EB Garamond Medium"/>
                <a:cs typeface="EB Garamond Medium"/>
                <a:sym typeface="EB Garamond Medium"/>
              </a:rPr>
              <a:t>Knee</a:t>
            </a:r>
            <a:endParaRPr b="1" sz="1400">
              <a:solidFill>
                <a:srgbClr val="93C47D"/>
              </a:solidFill>
              <a:latin typeface="EB Garamond"/>
              <a:ea typeface="EB Garamond"/>
              <a:cs typeface="EB Garamond"/>
              <a:sym typeface="EB Garamond"/>
            </a:endParaRPr>
          </a:p>
        </p:txBody>
      </p:sp>
      <p:sp>
        <p:nvSpPr>
          <p:cNvPr id="208" name="Google Shape;208;p48"/>
          <p:cNvSpPr/>
          <p:nvPr/>
        </p:nvSpPr>
        <p:spPr>
          <a:xfrm>
            <a:off x="7678050" y="2408600"/>
            <a:ext cx="1466100" cy="27348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09" name="Google Shape;209;p48"/>
          <p:cNvPicPr preferRelativeResize="0"/>
          <p:nvPr/>
        </p:nvPicPr>
        <p:blipFill rotWithShape="1">
          <a:blip r:embed="rId4">
            <a:alphaModFix/>
          </a:blip>
          <a:srcRect b="49143" l="78823" r="0" t="12641"/>
          <a:stretch/>
        </p:blipFill>
        <p:spPr>
          <a:xfrm>
            <a:off x="7712350" y="2595050"/>
            <a:ext cx="1355449" cy="1581850"/>
          </a:xfrm>
          <a:prstGeom prst="rect">
            <a:avLst/>
          </a:prstGeom>
          <a:noFill/>
          <a:ln>
            <a:noFill/>
          </a:ln>
        </p:spPr>
      </p:pic>
      <p:sp>
        <p:nvSpPr>
          <p:cNvPr id="210" name="Google Shape;210;p48"/>
          <p:cNvSpPr txBox="1"/>
          <p:nvPr/>
        </p:nvSpPr>
        <p:spPr>
          <a:xfrm>
            <a:off x="7726680" y="4287900"/>
            <a:ext cx="1355400" cy="78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2"/>
                </a:solidFill>
                <a:latin typeface="Calibri"/>
                <a:ea typeface="Calibri"/>
                <a:cs typeface="Calibri"/>
                <a:sym typeface="Calibri"/>
              </a:rPr>
              <a:t>Output prior to network modulation</a:t>
            </a:r>
            <a:endParaRPr b="1">
              <a:solidFill>
                <a:schemeClr val="dk2"/>
              </a:solidFill>
              <a:latin typeface="Calibri"/>
              <a:ea typeface="Calibri"/>
              <a:cs typeface="Calibri"/>
              <a:sym typeface="Calibri"/>
            </a:endParaRPr>
          </a:p>
        </p:txBody>
      </p:sp>
      <p:pic>
        <p:nvPicPr>
          <p:cNvPr id="211" name="Google Shape;211;p48" title="slide_15.mp3">
            <a:hlinkClick r:id="rId5"/>
          </p:cNvPr>
          <p:cNvPicPr preferRelativeResize="0"/>
          <p:nvPr/>
        </p:nvPicPr>
        <p:blipFill>
          <a:blip r:embed="rId6">
            <a:alphaModFix/>
          </a:blip>
          <a:stretch>
            <a:fillRect/>
          </a:stretch>
        </p:blipFill>
        <p:spPr>
          <a:xfrm>
            <a:off x="9435250" y="546025"/>
            <a:ext cx="457200" cy="45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9"/>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t>Parameter efficient domain adaptation</a:t>
            </a:r>
            <a:endParaRPr/>
          </a:p>
          <a:p>
            <a:pPr indent="0" lvl="0" marL="0" rtl="0" algn="l">
              <a:lnSpc>
                <a:spcPct val="100000"/>
              </a:lnSpc>
              <a:spcBef>
                <a:spcPts val="0"/>
              </a:spcBef>
              <a:spcAft>
                <a:spcPts val="0"/>
              </a:spcAft>
              <a:buSzPct val="111111"/>
              <a:buNone/>
            </a:pPr>
            <a:r>
              <a:t/>
            </a:r>
            <a:endParaRPr/>
          </a:p>
        </p:txBody>
      </p:sp>
      <p:sp>
        <p:nvSpPr>
          <p:cNvPr id="217" name="Google Shape;217;p49"/>
          <p:cNvSpPr txBox="1"/>
          <p:nvPr>
            <p:ph idx="1" type="body"/>
          </p:nvPr>
        </p:nvSpPr>
        <p:spPr>
          <a:xfrm>
            <a:off x="311700" y="863550"/>
            <a:ext cx="8520600" cy="4089600"/>
          </a:xfrm>
          <a:prstGeom prst="rect">
            <a:avLst/>
          </a:prstGeom>
          <a:noFill/>
          <a:ln>
            <a:noFill/>
          </a:ln>
        </p:spPr>
        <p:txBody>
          <a:bodyPr anchorCtr="0" anchor="t" bIns="91425" lIns="91425" spcFirstLastPara="1" rIns="91425" wrap="square" tIns="91425">
            <a:normAutofit/>
          </a:bodyPr>
          <a:lstStyle/>
          <a:p>
            <a:pPr indent="-368300" lvl="0" marL="457200" rtl="0" algn="l">
              <a:lnSpc>
                <a:spcPct val="115000"/>
              </a:lnSpc>
              <a:spcBef>
                <a:spcPts val="0"/>
              </a:spcBef>
              <a:spcAft>
                <a:spcPts val="0"/>
              </a:spcAft>
              <a:buSzPts val="2200"/>
              <a:buChar char="-"/>
            </a:pPr>
            <a:r>
              <a:rPr b="1" lang="en"/>
              <a:t>Domain shift</a:t>
            </a:r>
            <a:endParaRPr b="1"/>
          </a:p>
          <a:p>
            <a:pPr indent="-342900" lvl="1" marL="914400" rtl="0" algn="l">
              <a:lnSpc>
                <a:spcPct val="115000"/>
              </a:lnSpc>
              <a:spcBef>
                <a:spcPts val="0"/>
              </a:spcBef>
              <a:spcAft>
                <a:spcPts val="0"/>
              </a:spcAft>
              <a:buSzPts val="1800"/>
              <a:buChar char="-"/>
            </a:pPr>
            <a:r>
              <a:rPr lang="en"/>
              <a:t>Networks trained only on </a:t>
            </a:r>
            <a:r>
              <a:rPr lang="en">
                <a:solidFill>
                  <a:srgbClr val="0000FF"/>
                </a:solidFill>
              </a:rPr>
              <a:t>Knee</a:t>
            </a:r>
            <a:r>
              <a:rPr lang="en"/>
              <a:t> and </a:t>
            </a:r>
            <a:r>
              <a:rPr lang="en">
                <a:solidFill>
                  <a:srgbClr val="6AA84F"/>
                </a:solidFill>
              </a:rPr>
              <a:t>Brain</a:t>
            </a:r>
            <a:r>
              <a:rPr lang="en"/>
              <a:t> domains are not robust to domain shifts. </a:t>
            </a:r>
            <a:endParaRPr/>
          </a:p>
        </p:txBody>
      </p:sp>
      <p:pic>
        <p:nvPicPr>
          <p:cNvPr id="218" name="Google Shape;218;p49"/>
          <p:cNvPicPr preferRelativeResize="0"/>
          <p:nvPr/>
        </p:nvPicPr>
        <p:blipFill rotWithShape="1">
          <a:blip r:embed="rId3">
            <a:alphaModFix/>
          </a:blip>
          <a:srcRect b="0" l="0" r="37624" t="0"/>
          <a:stretch/>
        </p:blipFill>
        <p:spPr>
          <a:xfrm>
            <a:off x="2290588" y="2934050"/>
            <a:ext cx="4562825" cy="1104200"/>
          </a:xfrm>
          <a:prstGeom prst="rect">
            <a:avLst/>
          </a:prstGeom>
          <a:noFill/>
          <a:ln>
            <a:noFill/>
          </a:ln>
        </p:spPr>
      </p:pic>
      <p:sp>
        <p:nvSpPr>
          <p:cNvPr id="219" name="Google Shape;219;p49"/>
          <p:cNvSpPr/>
          <p:nvPr/>
        </p:nvSpPr>
        <p:spPr>
          <a:xfrm>
            <a:off x="4029990" y="3578925"/>
            <a:ext cx="809700" cy="2103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0" name="Google Shape;220;p49"/>
          <p:cNvSpPr/>
          <p:nvPr/>
        </p:nvSpPr>
        <p:spPr>
          <a:xfrm>
            <a:off x="5630190" y="3381000"/>
            <a:ext cx="809700" cy="2103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21" name="Google Shape;221;p49" title="slide_16.mp3">
            <a:hlinkClick r:id="rId4"/>
          </p:cNvPr>
          <p:cNvPicPr preferRelativeResize="0"/>
          <p:nvPr/>
        </p:nvPicPr>
        <p:blipFill>
          <a:blip r:embed="rId5">
            <a:alphaModFix/>
          </a:blip>
          <a:stretch>
            <a:fillRect/>
          </a:stretch>
        </p:blipFill>
        <p:spPr>
          <a:xfrm>
            <a:off x="9486900" y="751025"/>
            <a:ext cx="457200" cy="45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c911e23120_0_0"/>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t>Parameter efficient domain adaptation</a:t>
            </a:r>
            <a:endParaRPr/>
          </a:p>
          <a:p>
            <a:pPr indent="0" lvl="0" marL="0" rtl="0" algn="l">
              <a:lnSpc>
                <a:spcPct val="100000"/>
              </a:lnSpc>
              <a:spcBef>
                <a:spcPts val="0"/>
              </a:spcBef>
              <a:spcAft>
                <a:spcPts val="0"/>
              </a:spcAft>
              <a:buSzPct val="111111"/>
              <a:buNone/>
            </a:pPr>
            <a:r>
              <a:t/>
            </a:r>
            <a:endParaRPr/>
          </a:p>
        </p:txBody>
      </p:sp>
      <p:sp>
        <p:nvSpPr>
          <p:cNvPr id="227" name="Google Shape;227;g2c911e23120_0_0"/>
          <p:cNvSpPr txBox="1"/>
          <p:nvPr>
            <p:ph idx="1" type="body"/>
          </p:nvPr>
        </p:nvSpPr>
        <p:spPr>
          <a:xfrm>
            <a:off x="311700" y="863550"/>
            <a:ext cx="8520600" cy="4089600"/>
          </a:xfrm>
          <a:prstGeom prst="rect">
            <a:avLst/>
          </a:prstGeom>
          <a:noFill/>
          <a:ln>
            <a:noFill/>
          </a:ln>
        </p:spPr>
        <p:txBody>
          <a:bodyPr anchorCtr="0" anchor="t" bIns="91425" lIns="91425" spcFirstLastPara="1" rIns="91425" wrap="square" tIns="91425">
            <a:normAutofit/>
          </a:bodyPr>
          <a:lstStyle/>
          <a:p>
            <a:pPr indent="-368300" lvl="0" marL="457200" rtl="0" algn="l">
              <a:lnSpc>
                <a:spcPct val="115000"/>
              </a:lnSpc>
              <a:spcBef>
                <a:spcPts val="0"/>
              </a:spcBef>
              <a:spcAft>
                <a:spcPts val="0"/>
              </a:spcAft>
              <a:buSzPts val="2200"/>
              <a:buChar char="-"/>
            </a:pPr>
            <a:r>
              <a:rPr b="1" lang="en"/>
              <a:t>Domain shift</a:t>
            </a:r>
            <a:endParaRPr b="1"/>
          </a:p>
          <a:p>
            <a:pPr indent="-342900" lvl="1" marL="914400" rtl="0" algn="l">
              <a:lnSpc>
                <a:spcPct val="115000"/>
              </a:lnSpc>
              <a:spcBef>
                <a:spcPts val="0"/>
              </a:spcBef>
              <a:spcAft>
                <a:spcPts val="0"/>
              </a:spcAft>
              <a:buSzPts val="1800"/>
              <a:buChar char="-"/>
            </a:pPr>
            <a:r>
              <a:rPr lang="en"/>
              <a:t>Our proposed method effectively adapted these networks to each target domain, as demonstrated in the last two columns.</a:t>
            </a:r>
            <a:endParaRPr/>
          </a:p>
        </p:txBody>
      </p:sp>
      <p:pic>
        <p:nvPicPr>
          <p:cNvPr id="228" name="Google Shape;228;g2c911e23120_0_0"/>
          <p:cNvPicPr preferRelativeResize="0"/>
          <p:nvPr/>
        </p:nvPicPr>
        <p:blipFill rotWithShape="1">
          <a:blip r:embed="rId3">
            <a:alphaModFix/>
          </a:blip>
          <a:srcRect b="0" l="0" r="0" t="0"/>
          <a:stretch/>
        </p:blipFill>
        <p:spPr>
          <a:xfrm>
            <a:off x="914401" y="2934059"/>
            <a:ext cx="7315199" cy="1104181"/>
          </a:xfrm>
          <a:prstGeom prst="rect">
            <a:avLst/>
          </a:prstGeom>
          <a:noFill/>
          <a:ln>
            <a:noFill/>
          </a:ln>
        </p:spPr>
      </p:pic>
      <p:sp>
        <p:nvSpPr>
          <p:cNvPr id="229" name="Google Shape;229;g2c911e23120_0_0"/>
          <p:cNvSpPr/>
          <p:nvPr/>
        </p:nvSpPr>
        <p:spPr>
          <a:xfrm>
            <a:off x="5531075" y="2822525"/>
            <a:ext cx="1298400" cy="12798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0" name="Google Shape;230;g2c911e23120_0_0"/>
          <p:cNvSpPr/>
          <p:nvPr/>
        </p:nvSpPr>
        <p:spPr>
          <a:xfrm>
            <a:off x="6931200" y="2822525"/>
            <a:ext cx="1298400" cy="12798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31" name="Google Shape;231;g2c911e23120_0_0"/>
          <p:cNvCxnSpPr>
            <a:endCxn id="229" idx="0"/>
          </p:cNvCxnSpPr>
          <p:nvPr/>
        </p:nvCxnSpPr>
        <p:spPr>
          <a:xfrm flipH="1" rot="10800000">
            <a:off x="3055475" y="2822525"/>
            <a:ext cx="3124800" cy="141600"/>
          </a:xfrm>
          <a:prstGeom prst="bentConnector4">
            <a:avLst>
              <a:gd fmla="val -239" name="adj1"/>
              <a:gd fmla="val 268167" name="adj2"/>
            </a:avLst>
          </a:prstGeom>
          <a:noFill/>
          <a:ln cap="flat" cmpd="sng" w="19050">
            <a:solidFill>
              <a:schemeClr val="accent1"/>
            </a:solidFill>
            <a:prstDash val="solid"/>
            <a:round/>
            <a:headEnd len="med" w="med" type="none"/>
            <a:tailEnd len="med" w="med" type="none"/>
          </a:ln>
        </p:spPr>
      </p:cxnSp>
      <p:cxnSp>
        <p:nvCxnSpPr>
          <p:cNvPr id="232" name="Google Shape;232;g2c911e23120_0_0"/>
          <p:cNvCxnSpPr>
            <a:stCxn id="228" idx="2"/>
            <a:endCxn id="230" idx="2"/>
          </p:cNvCxnSpPr>
          <p:nvPr/>
        </p:nvCxnSpPr>
        <p:spPr>
          <a:xfrm flipH="1" rot="-5400000">
            <a:off x="6044100" y="2566140"/>
            <a:ext cx="64200" cy="3008400"/>
          </a:xfrm>
          <a:prstGeom prst="bentConnector3">
            <a:avLst>
              <a:gd fmla="val 470732" name="adj1"/>
            </a:avLst>
          </a:prstGeom>
          <a:noFill/>
          <a:ln cap="flat" cmpd="sng" w="19050">
            <a:solidFill>
              <a:srgbClr val="00FF00"/>
            </a:solidFill>
            <a:prstDash val="solid"/>
            <a:round/>
            <a:headEnd len="med" w="med" type="none"/>
            <a:tailEnd len="med" w="med" type="none"/>
          </a:ln>
        </p:spPr>
      </p:cxnSp>
      <p:sp>
        <p:nvSpPr>
          <p:cNvPr id="233" name="Google Shape;233;g2c911e23120_0_0"/>
          <p:cNvSpPr/>
          <p:nvPr/>
        </p:nvSpPr>
        <p:spPr>
          <a:xfrm>
            <a:off x="2677890" y="3578925"/>
            <a:ext cx="809700" cy="2103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4" name="Google Shape;234;g2c911e23120_0_0"/>
          <p:cNvSpPr/>
          <p:nvPr/>
        </p:nvSpPr>
        <p:spPr>
          <a:xfrm>
            <a:off x="4251140" y="3397838"/>
            <a:ext cx="809700" cy="2103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35" name="Google Shape;235;g2c911e23120_0_0" title="slide_17.mp3">
            <a:hlinkClick r:id="rId4"/>
          </p:cNvPr>
          <p:cNvPicPr preferRelativeResize="0"/>
          <p:nvPr/>
        </p:nvPicPr>
        <p:blipFill>
          <a:blip r:embed="rId5">
            <a:alphaModFix/>
          </a:blip>
          <a:stretch>
            <a:fillRect/>
          </a:stretch>
        </p:blipFill>
        <p:spPr>
          <a:xfrm>
            <a:off x="9321650" y="649300"/>
            <a:ext cx="457200" cy="45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50"/>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t>Parameter efficient domain adaptation</a:t>
            </a:r>
            <a:endParaRPr/>
          </a:p>
          <a:p>
            <a:pPr indent="0" lvl="0" marL="0" rtl="0" algn="l">
              <a:lnSpc>
                <a:spcPct val="100000"/>
              </a:lnSpc>
              <a:spcBef>
                <a:spcPts val="0"/>
              </a:spcBef>
              <a:spcAft>
                <a:spcPts val="0"/>
              </a:spcAft>
              <a:buSzPct val="111111"/>
              <a:buNone/>
            </a:pPr>
            <a:r>
              <a:t/>
            </a:r>
            <a:endParaRPr/>
          </a:p>
        </p:txBody>
      </p:sp>
      <p:sp>
        <p:nvSpPr>
          <p:cNvPr id="241" name="Google Shape;241;p50"/>
          <p:cNvSpPr txBox="1"/>
          <p:nvPr>
            <p:ph idx="1" type="body"/>
          </p:nvPr>
        </p:nvSpPr>
        <p:spPr>
          <a:xfrm>
            <a:off x="311700" y="863550"/>
            <a:ext cx="8520600" cy="4089600"/>
          </a:xfrm>
          <a:prstGeom prst="rect">
            <a:avLst/>
          </a:prstGeom>
          <a:noFill/>
          <a:ln>
            <a:noFill/>
          </a:ln>
        </p:spPr>
        <p:txBody>
          <a:bodyPr anchorCtr="0" anchor="t" bIns="91425" lIns="91425" spcFirstLastPara="1" rIns="91425" wrap="square" tIns="91425">
            <a:normAutofit/>
          </a:bodyPr>
          <a:lstStyle/>
          <a:p>
            <a:pPr indent="-368300" lvl="0" marL="457200" rtl="0" algn="l">
              <a:lnSpc>
                <a:spcPct val="115000"/>
              </a:lnSpc>
              <a:spcBef>
                <a:spcPts val="0"/>
              </a:spcBef>
              <a:spcAft>
                <a:spcPts val="0"/>
              </a:spcAft>
              <a:buSzPts val="2200"/>
              <a:buChar char="-"/>
            </a:pPr>
            <a:r>
              <a:rPr b="1" lang="en"/>
              <a:t>Sampling pattern shift</a:t>
            </a:r>
            <a:endParaRPr b="1"/>
          </a:p>
          <a:p>
            <a:pPr indent="-342900" lvl="1" marL="914400" rtl="0" algn="l">
              <a:lnSpc>
                <a:spcPct val="115000"/>
              </a:lnSpc>
              <a:spcBef>
                <a:spcPts val="0"/>
              </a:spcBef>
              <a:spcAft>
                <a:spcPts val="0"/>
              </a:spcAft>
              <a:buSzPts val="1800"/>
              <a:buChar char="-"/>
            </a:pPr>
            <a:r>
              <a:rPr lang="en"/>
              <a:t>We trained networks on </a:t>
            </a:r>
            <a:r>
              <a:rPr lang="en">
                <a:solidFill>
                  <a:srgbClr val="0000FF"/>
                </a:solidFill>
              </a:rPr>
              <a:t>Cartesian</a:t>
            </a:r>
            <a:r>
              <a:rPr lang="en"/>
              <a:t> and </a:t>
            </a:r>
            <a:r>
              <a:rPr lang="en">
                <a:solidFill>
                  <a:srgbClr val="6AA84F"/>
                </a:solidFill>
              </a:rPr>
              <a:t>Radial</a:t>
            </a:r>
            <a:r>
              <a:rPr lang="en"/>
              <a:t> patterns separately and tested them on both patterns. Our adapted networks mitigated the performance drop caused by the pattern shift.</a:t>
            </a:r>
            <a:endParaRPr/>
          </a:p>
        </p:txBody>
      </p:sp>
      <p:pic>
        <p:nvPicPr>
          <p:cNvPr id="242" name="Google Shape;242;p50"/>
          <p:cNvPicPr preferRelativeResize="0"/>
          <p:nvPr/>
        </p:nvPicPr>
        <p:blipFill rotWithShape="1">
          <a:blip r:embed="rId3">
            <a:alphaModFix/>
          </a:blip>
          <a:srcRect b="0" l="0" r="0" t="0"/>
          <a:stretch/>
        </p:blipFill>
        <p:spPr>
          <a:xfrm>
            <a:off x="78638" y="2754630"/>
            <a:ext cx="8986722" cy="1280160"/>
          </a:xfrm>
          <a:prstGeom prst="rect">
            <a:avLst/>
          </a:prstGeom>
          <a:noFill/>
          <a:ln>
            <a:noFill/>
          </a:ln>
        </p:spPr>
      </p:pic>
      <p:sp>
        <p:nvSpPr>
          <p:cNvPr id="243" name="Google Shape;243;p50"/>
          <p:cNvSpPr/>
          <p:nvPr/>
        </p:nvSpPr>
        <p:spPr>
          <a:xfrm>
            <a:off x="5462300" y="2662100"/>
            <a:ext cx="1665000" cy="14172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4" name="Google Shape;244;p50"/>
          <p:cNvSpPr/>
          <p:nvPr/>
        </p:nvSpPr>
        <p:spPr>
          <a:xfrm>
            <a:off x="7287700" y="2662100"/>
            <a:ext cx="1664100" cy="14172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5" name="Google Shape;245;p50"/>
          <p:cNvSpPr/>
          <p:nvPr/>
        </p:nvSpPr>
        <p:spPr>
          <a:xfrm>
            <a:off x="2001801" y="3487250"/>
            <a:ext cx="908700" cy="2103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6" name="Google Shape;246;p50"/>
          <p:cNvSpPr/>
          <p:nvPr/>
        </p:nvSpPr>
        <p:spPr>
          <a:xfrm>
            <a:off x="3907402" y="3289575"/>
            <a:ext cx="962400" cy="2103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47" name="Google Shape;247;p50"/>
          <p:cNvCxnSpPr>
            <a:endCxn id="243" idx="0"/>
          </p:cNvCxnSpPr>
          <p:nvPr/>
        </p:nvCxnSpPr>
        <p:spPr>
          <a:xfrm flipH="1" rot="10800000">
            <a:off x="2496200" y="2662100"/>
            <a:ext cx="3798600" cy="176100"/>
          </a:xfrm>
          <a:prstGeom prst="bentConnector4">
            <a:avLst>
              <a:gd fmla="val 284" name="adj1"/>
              <a:gd fmla="val 235221" name="adj2"/>
            </a:avLst>
          </a:prstGeom>
          <a:noFill/>
          <a:ln cap="flat" cmpd="sng" w="19050">
            <a:solidFill>
              <a:schemeClr val="accent1"/>
            </a:solidFill>
            <a:prstDash val="solid"/>
            <a:round/>
            <a:headEnd len="med" w="med" type="none"/>
            <a:tailEnd len="med" w="med" type="none"/>
          </a:ln>
        </p:spPr>
      </p:cxnSp>
      <p:cxnSp>
        <p:nvCxnSpPr>
          <p:cNvPr id="248" name="Google Shape;248;p50"/>
          <p:cNvCxnSpPr>
            <a:endCxn id="244" idx="2"/>
          </p:cNvCxnSpPr>
          <p:nvPr/>
        </p:nvCxnSpPr>
        <p:spPr>
          <a:xfrm>
            <a:off x="4381450" y="3977600"/>
            <a:ext cx="3738300" cy="101700"/>
          </a:xfrm>
          <a:prstGeom prst="bentConnector4">
            <a:avLst>
              <a:gd fmla="val 1" name="adj1"/>
              <a:gd fmla="val 334145" name="adj2"/>
            </a:avLst>
          </a:prstGeom>
          <a:noFill/>
          <a:ln cap="flat" cmpd="sng" w="19050">
            <a:solidFill>
              <a:srgbClr val="00FF00"/>
            </a:solidFill>
            <a:prstDash val="solid"/>
            <a:round/>
            <a:headEnd len="med" w="med" type="none"/>
            <a:tailEnd len="med" w="med" type="none"/>
          </a:ln>
        </p:spPr>
      </p:cxnSp>
      <p:pic>
        <p:nvPicPr>
          <p:cNvPr id="249" name="Google Shape;249;p50" title="slide_18.mp3">
            <a:hlinkClick r:id="rId4"/>
          </p:cNvPr>
          <p:cNvPicPr preferRelativeResize="0"/>
          <p:nvPr/>
        </p:nvPicPr>
        <p:blipFill>
          <a:blip r:embed="rId5">
            <a:alphaModFix/>
          </a:blip>
          <a:stretch>
            <a:fillRect/>
          </a:stretch>
        </p:blipFill>
        <p:spPr>
          <a:xfrm>
            <a:off x="9548875" y="525350"/>
            <a:ext cx="457200" cy="457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51"/>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latin typeface="EB Garamond Medium"/>
                <a:ea typeface="EB Garamond Medium"/>
                <a:cs typeface="EB Garamond Medium"/>
                <a:sym typeface="EB Garamond Medium"/>
              </a:rPr>
              <a:t>Parameter efficient domain adaptation</a:t>
            </a:r>
            <a:endParaRPr>
              <a:latin typeface="EB Garamond Medium"/>
              <a:ea typeface="EB Garamond Medium"/>
              <a:cs typeface="EB Garamond Medium"/>
              <a:sym typeface="EB Garamond Medium"/>
            </a:endParaRPr>
          </a:p>
          <a:p>
            <a:pPr indent="0" lvl="0" marL="0" rtl="0" algn="l">
              <a:lnSpc>
                <a:spcPct val="100000"/>
              </a:lnSpc>
              <a:spcBef>
                <a:spcPts val="0"/>
              </a:spcBef>
              <a:spcAft>
                <a:spcPts val="0"/>
              </a:spcAft>
              <a:buSzPct val="111111"/>
              <a:buNone/>
            </a:pPr>
            <a:r>
              <a:t/>
            </a:r>
            <a:endParaRPr>
              <a:latin typeface="EB Garamond Medium"/>
              <a:ea typeface="EB Garamond Medium"/>
              <a:cs typeface="EB Garamond Medium"/>
              <a:sym typeface="EB Garamond Medium"/>
            </a:endParaRPr>
          </a:p>
        </p:txBody>
      </p:sp>
      <p:sp>
        <p:nvSpPr>
          <p:cNvPr id="255" name="Google Shape;255;p51"/>
          <p:cNvSpPr txBox="1"/>
          <p:nvPr>
            <p:ph idx="1" type="body"/>
          </p:nvPr>
        </p:nvSpPr>
        <p:spPr>
          <a:xfrm>
            <a:off x="311700" y="865278"/>
            <a:ext cx="8520600" cy="4089600"/>
          </a:xfrm>
          <a:prstGeom prst="rect">
            <a:avLst/>
          </a:prstGeom>
          <a:noFill/>
          <a:ln>
            <a:noFill/>
          </a:ln>
        </p:spPr>
        <p:txBody>
          <a:bodyPr anchorCtr="0" anchor="t" bIns="91425" lIns="91425" spcFirstLastPara="1" rIns="91425" wrap="square" tIns="91425">
            <a:normAutofit/>
          </a:bodyPr>
          <a:lstStyle/>
          <a:p>
            <a:pPr indent="-368300" lvl="0" marL="457200" rtl="0" algn="l">
              <a:lnSpc>
                <a:spcPct val="115000"/>
              </a:lnSpc>
              <a:spcBef>
                <a:spcPts val="0"/>
              </a:spcBef>
              <a:spcAft>
                <a:spcPts val="0"/>
              </a:spcAft>
              <a:buSzPts val="2200"/>
              <a:buFont typeface="EB Garamond"/>
              <a:buChar char="-"/>
            </a:pPr>
            <a:r>
              <a:rPr b="1" lang="en">
                <a:latin typeface="EB Garamond"/>
                <a:ea typeface="EB Garamond"/>
                <a:cs typeface="EB Garamond"/>
                <a:sym typeface="EB Garamond"/>
              </a:rPr>
              <a:t>Sampling ratio shift</a:t>
            </a:r>
            <a:endParaRPr b="1">
              <a:latin typeface="EB Garamond"/>
              <a:ea typeface="EB Garamond"/>
              <a:cs typeface="EB Garamond"/>
              <a:sym typeface="EB Garamond"/>
            </a:endParaRPr>
          </a:p>
          <a:p>
            <a:pPr indent="-342900" lvl="1" marL="914400" rtl="0" algn="l">
              <a:lnSpc>
                <a:spcPct val="115000"/>
              </a:lnSpc>
              <a:spcBef>
                <a:spcPts val="0"/>
              </a:spcBef>
              <a:spcAft>
                <a:spcPts val="0"/>
              </a:spcAft>
              <a:buSzPts val="1800"/>
              <a:buFont typeface="EB Garamond Medium"/>
              <a:buChar char="-"/>
            </a:pPr>
            <a:r>
              <a:rPr lang="en">
                <a:latin typeface="EB Garamond Medium"/>
                <a:ea typeface="EB Garamond Medium"/>
                <a:cs typeface="EB Garamond Medium"/>
                <a:sym typeface="EB Garamond Medium"/>
              </a:rPr>
              <a:t>The performance of networks trained on </a:t>
            </a:r>
            <a:r>
              <a:rPr lang="en">
                <a:solidFill>
                  <a:srgbClr val="0000FF"/>
                </a:solidFill>
                <a:latin typeface="EB Garamond Medium"/>
                <a:ea typeface="EB Garamond Medium"/>
                <a:cs typeface="EB Garamond Medium"/>
                <a:sym typeface="EB Garamond Medium"/>
              </a:rPr>
              <a:t>2x</a:t>
            </a:r>
            <a:r>
              <a:rPr lang="en">
                <a:latin typeface="EB Garamond Medium"/>
                <a:ea typeface="EB Garamond Medium"/>
                <a:cs typeface="EB Garamond Medium"/>
                <a:sym typeface="EB Garamond Medium"/>
              </a:rPr>
              <a:t> and </a:t>
            </a:r>
            <a:r>
              <a:rPr lang="en">
                <a:solidFill>
                  <a:srgbClr val="6AA84F"/>
                </a:solidFill>
                <a:latin typeface="EB Garamond Medium"/>
                <a:ea typeface="EB Garamond Medium"/>
                <a:cs typeface="EB Garamond Medium"/>
                <a:sym typeface="EB Garamond Medium"/>
              </a:rPr>
              <a:t>4x</a:t>
            </a:r>
            <a:r>
              <a:rPr lang="en">
                <a:latin typeface="EB Garamond Medium"/>
                <a:ea typeface="EB Garamond Medium"/>
                <a:cs typeface="EB Garamond Medium"/>
                <a:sym typeface="EB Garamond Medium"/>
              </a:rPr>
              <a:t> acceleration factors during sampling ratio shift. Our adapted network shows an overall superior performance across all sampling ratios.</a:t>
            </a:r>
            <a:endParaRPr>
              <a:latin typeface="EB Garamond Medium"/>
              <a:ea typeface="EB Garamond Medium"/>
              <a:cs typeface="EB Garamond Medium"/>
              <a:sym typeface="EB Garamond Medium"/>
            </a:endParaRPr>
          </a:p>
        </p:txBody>
      </p:sp>
      <p:pic>
        <p:nvPicPr>
          <p:cNvPr id="256" name="Google Shape;256;p51"/>
          <p:cNvPicPr preferRelativeResize="0"/>
          <p:nvPr/>
        </p:nvPicPr>
        <p:blipFill rotWithShape="1">
          <a:blip r:embed="rId3">
            <a:alphaModFix/>
          </a:blip>
          <a:srcRect b="0" l="0" r="0" t="0"/>
          <a:stretch/>
        </p:blipFill>
        <p:spPr>
          <a:xfrm>
            <a:off x="889275" y="2758150"/>
            <a:ext cx="7365450" cy="1276527"/>
          </a:xfrm>
          <a:prstGeom prst="rect">
            <a:avLst/>
          </a:prstGeom>
          <a:noFill/>
          <a:ln>
            <a:noFill/>
          </a:ln>
        </p:spPr>
      </p:pic>
      <p:sp>
        <p:nvSpPr>
          <p:cNvPr id="257" name="Google Shape;257;p51"/>
          <p:cNvSpPr/>
          <p:nvPr/>
        </p:nvSpPr>
        <p:spPr>
          <a:xfrm>
            <a:off x="5462300" y="2662100"/>
            <a:ext cx="1296900" cy="14172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8" name="Google Shape;258;p51"/>
          <p:cNvSpPr/>
          <p:nvPr/>
        </p:nvSpPr>
        <p:spPr>
          <a:xfrm>
            <a:off x="6900000" y="2662100"/>
            <a:ext cx="1354800" cy="14172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9" name="Google Shape;259;p51"/>
          <p:cNvSpPr/>
          <p:nvPr/>
        </p:nvSpPr>
        <p:spPr>
          <a:xfrm>
            <a:off x="2564126" y="3498725"/>
            <a:ext cx="908700" cy="2103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0" name="Google Shape;260;p51"/>
          <p:cNvSpPr/>
          <p:nvPr/>
        </p:nvSpPr>
        <p:spPr>
          <a:xfrm>
            <a:off x="4096512" y="3265550"/>
            <a:ext cx="914400" cy="2124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61" name="Google Shape;261;p51"/>
          <p:cNvCxnSpPr>
            <a:endCxn id="257" idx="0"/>
          </p:cNvCxnSpPr>
          <p:nvPr/>
        </p:nvCxnSpPr>
        <p:spPr>
          <a:xfrm flipH="1" rot="10800000">
            <a:off x="3070850" y="2662100"/>
            <a:ext cx="3039900" cy="134400"/>
          </a:xfrm>
          <a:prstGeom prst="bentConnector4">
            <a:avLst>
              <a:gd fmla="val 0" name="adj1"/>
              <a:gd fmla="val 277176" name="adj2"/>
            </a:avLst>
          </a:prstGeom>
          <a:noFill/>
          <a:ln cap="flat" cmpd="sng" w="19050">
            <a:solidFill>
              <a:schemeClr val="accent1"/>
            </a:solidFill>
            <a:prstDash val="solid"/>
            <a:round/>
            <a:headEnd len="med" w="med" type="none"/>
            <a:tailEnd len="med" w="med" type="none"/>
          </a:ln>
        </p:spPr>
      </p:cxnSp>
      <p:cxnSp>
        <p:nvCxnSpPr>
          <p:cNvPr id="262" name="Google Shape;262;p51"/>
          <p:cNvCxnSpPr>
            <a:stCxn id="256" idx="2"/>
            <a:endCxn id="258" idx="2"/>
          </p:cNvCxnSpPr>
          <p:nvPr/>
        </p:nvCxnSpPr>
        <p:spPr>
          <a:xfrm flipH="1" rot="-5400000">
            <a:off x="6052350" y="2554327"/>
            <a:ext cx="44700" cy="3005400"/>
          </a:xfrm>
          <a:prstGeom prst="bentConnector3">
            <a:avLst>
              <a:gd fmla="val 632546" name="adj1"/>
            </a:avLst>
          </a:prstGeom>
          <a:noFill/>
          <a:ln cap="flat" cmpd="sng" w="19050">
            <a:solidFill>
              <a:srgbClr val="00FF00"/>
            </a:solidFill>
            <a:prstDash val="solid"/>
            <a:round/>
            <a:headEnd len="med" w="med" type="none"/>
            <a:tailEnd len="med" w="med" type="none"/>
          </a:ln>
        </p:spPr>
      </p:cxnSp>
      <p:pic>
        <p:nvPicPr>
          <p:cNvPr id="263" name="Google Shape;263;p51" title="slide_19.mp3">
            <a:hlinkClick r:id="rId4"/>
          </p:cNvPr>
          <p:cNvPicPr preferRelativeResize="0"/>
          <p:nvPr/>
        </p:nvPicPr>
        <p:blipFill>
          <a:blip r:embed="rId5">
            <a:alphaModFix/>
          </a:blip>
          <a:stretch>
            <a:fillRect/>
          </a:stretch>
        </p:blipFill>
        <p:spPr>
          <a:xfrm>
            <a:off x="9455925" y="597675"/>
            <a:ext cx="457200" cy="45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2"/>
          <p:cNvSpPr txBox="1"/>
          <p:nvPr>
            <p:ph idx="1" type="body"/>
          </p:nvPr>
        </p:nvSpPr>
        <p:spPr>
          <a:xfrm>
            <a:off x="311700" y="801270"/>
            <a:ext cx="8520600" cy="408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200"/>
              <a:buNone/>
            </a:pPr>
            <a:r>
              <a:rPr b="1" lang="en">
                <a:solidFill>
                  <a:srgbClr val="222222"/>
                </a:solidFill>
              </a:rPr>
              <a:t>Applications</a:t>
            </a:r>
            <a:endParaRPr b="1">
              <a:solidFill>
                <a:srgbClr val="222222"/>
              </a:solidFill>
            </a:endParaRPr>
          </a:p>
          <a:p>
            <a:pPr indent="-330200" lvl="0" marL="457200" rtl="0" algn="l">
              <a:lnSpc>
                <a:spcPct val="115000"/>
              </a:lnSpc>
              <a:spcBef>
                <a:spcPts val="1200"/>
              </a:spcBef>
              <a:spcAft>
                <a:spcPts val="0"/>
              </a:spcAft>
              <a:buClr>
                <a:srgbClr val="222222"/>
              </a:buClr>
              <a:buSzPts val="1600"/>
              <a:buFont typeface="Calibri"/>
              <a:buChar char="-"/>
            </a:pPr>
            <a:r>
              <a:rPr lang="en" sz="1600">
                <a:solidFill>
                  <a:srgbClr val="222222"/>
                </a:solidFill>
                <a:latin typeface="Calibri"/>
                <a:ea typeface="Calibri"/>
                <a:cs typeface="Calibri"/>
                <a:sym typeface="Calibri"/>
              </a:rPr>
              <a:t>Magnetic Resonance Imaging (MRI)</a:t>
            </a:r>
            <a:endParaRPr sz="1600">
              <a:solidFill>
                <a:srgbClr val="222222"/>
              </a:solidFill>
              <a:latin typeface="Calibri"/>
              <a:ea typeface="Calibri"/>
              <a:cs typeface="Calibri"/>
              <a:sym typeface="Calibri"/>
            </a:endParaRPr>
          </a:p>
          <a:p>
            <a:pPr indent="0" lvl="0" marL="457200" rtl="0" algn="l">
              <a:lnSpc>
                <a:spcPct val="115000"/>
              </a:lnSpc>
              <a:spcBef>
                <a:spcPts val="1200"/>
              </a:spcBef>
              <a:spcAft>
                <a:spcPts val="1200"/>
              </a:spcAft>
              <a:buSzPts val="2200"/>
              <a:buNone/>
            </a:pPr>
            <a:r>
              <a:t/>
            </a:r>
            <a:endParaRPr b="1" sz="1600">
              <a:solidFill>
                <a:srgbClr val="222222"/>
              </a:solidFill>
              <a:latin typeface="Comic Sans MS"/>
              <a:ea typeface="Comic Sans MS"/>
              <a:cs typeface="Comic Sans MS"/>
              <a:sym typeface="Comic Sans MS"/>
            </a:endParaRPr>
          </a:p>
        </p:txBody>
      </p:sp>
      <p:pic>
        <p:nvPicPr>
          <p:cNvPr id="32" name="Google Shape;32;p2"/>
          <p:cNvPicPr preferRelativeResize="0"/>
          <p:nvPr/>
        </p:nvPicPr>
        <p:blipFill rotWithShape="1">
          <a:blip r:embed="rId3">
            <a:alphaModFix/>
          </a:blip>
          <a:srcRect b="0" l="0" r="0" t="0"/>
          <a:stretch/>
        </p:blipFill>
        <p:spPr>
          <a:xfrm>
            <a:off x="1391525" y="1693688"/>
            <a:ext cx="6400800" cy="1248156"/>
          </a:xfrm>
          <a:prstGeom prst="rect">
            <a:avLst/>
          </a:prstGeom>
          <a:noFill/>
          <a:ln>
            <a:noFill/>
          </a:ln>
        </p:spPr>
      </p:pic>
      <p:sp>
        <p:nvSpPr>
          <p:cNvPr id="33" name="Google Shape;33;p2"/>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latin typeface="Calibri"/>
                <a:ea typeface="Calibri"/>
                <a:cs typeface="Calibri"/>
                <a:sym typeface="Calibri"/>
              </a:rPr>
              <a:t>Inverse problems in Computational </a:t>
            </a:r>
            <a:r>
              <a:rPr lang="en"/>
              <a:t>I</a:t>
            </a:r>
            <a:r>
              <a:rPr lang="en">
                <a:latin typeface="Calibri"/>
                <a:ea typeface="Calibri"/>
                <a:cs typeface="Calibri"/>
                <a:sym typeface="Calibri"/>
              </a:rPr>
              <a:t>maging</a:t>
            </a:r>
            <a:endParaRPr>
              <a:latin typeface="Calibri"/>
              <a:ea typeface="Calibri"/>
              <a:cs typeface="Calibri"/>
              <a:sym typeface="Calibri"/>
            </a:endParaRPr>
          </a:p>
          <a:p>
            <a:pPr indent="0" lvl="0" marL="0" rtl="0" algn="l">
              <a:lnSpc>
                <a:spcPct val="100000"/>
              </a:lnSpc>
              <a:spcBef>
                <a:spcPts val="0"/>
              </a:spcBef>
              <a:spcAft>
                <a:spcPts val="0"/>
              </a:spcAft>
              <a:buClr>
                <a:schemeClr val="dk1"/>
              </a:buClr>
              <a:buSzPct val="39285"/>
              <a:buFont typeface="Arial"/>
              <a:buNone/>
            </a:pPr>
            <a:r>
              <a:t/>
            </a:r>
            <a:endParaRPr>
              <a:latin typeface="EB Garamond Medium"/>
              <a:ea typeface="EB Garamond Medium"/>
              <a:cs typeface="EB Garamond Medium"/>
              <a:sym typeface="EB Garamond Medium"/>
            </a:endParaRPr>
          </a:p>
          <a:p>
            <a:pPr indent="0" lvl="0" marL="0" rtl="0" algn="l">
              <a:lnSpc>
                <a:spcPct val="100000"/>
              </a:lnSpc>
              <a:spcBef>
                <a:spcPts val="0"/>
              </a:spcBef>
              <a:spcAft>
                <a:spcPts val="0"/>
              </a:spcAft>
              <a:buSzPct val="111111"/>
              <a:buNone/>
            </a:pPr>
            <a:r>
              <a:rPr lang="en">
                <a:latin typeface="EB Garamond Medium"/>
                <a:ea typeface="EB Garamond Medium"/>
                <a:cs typeface="EB Garamond Medium"/>
                <a:sym typeface="EB Garamond Medium"/>
              </a:rPr>
              <a:t> </a:t>
            </a:r>
            <a:endParaRPr>
              <a:latin typeface="EB Garamond Medium"/>
              <a:ea typeface="EB Garamond Medium"/>
              <a:cs typeface="EB Garamond Medium"/>
              <a:sym typeface="EB Garamond Medium"/>
            </a:endParaRPr>
          </a:p>
        </p:txBody>
      </p:sp>
      <p:sp>
        <p:nvSpPr>
          <p:cNvPr id="34" name="Google Shape;34;p2"/>
          <p:cNvSpPr txBox="1"/>
          <p:nvPr>
            <p:ph idx="1" type="body"/>
          </p:nvPr>
        </p:nvSpPr>
        <p:spPr>
          <a:xfrm>
            <a:off x="310896" y="3111000"/>
            <a:ext cx="8601900" cy="4962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rgbClr val="222222"/>
              </a:buClr>
              <a:buSzPts val="1600"/>
              <a:buFont typeface="Calibri"/>
              <a:buChar char="-"/>
            </a:pPr>
            <a:r>
              <a:rPr lang="en" sz="1600">
                <a:solidFill>
                  <a:srgbClr val="222222"/>
                </a:solidFill>
              </a:rPr>
              <a:t>Image Super-Resolution</a:t>
            </a:r>
            <a:endParaRPr sz="1600">
              <a:solidFill>
                <a:srgbClr val="222222"/>
              </a:solidFill>
              <a:latin typeface="Calibri"/>
              <a:ea typeface="Calibri"/>
              <a:cs typeface="Calibri"/>
              <a:sym typeface="Calibri"/>
            </a:endParaRPr>
          </a:p>
        </p:txBody>
      </p:sp>
      <p:sp>
        <p:nvSpPr>
          <p:cNvPr id="35" name="Google Shape;35;p2"/>
          <p:cNvSpPr txBox="1"/>
          <p:nvPr/>
        </p:nvSpPr>
        <p:spPr>
          <a:xfrm>
            <a:off x="3562350" y="1682496"/>
            <a:ext cx="2028900" cy="120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alibri"/>
                <a:ea typeface="Calibri"/>
                <a:cs typeface="Calibri"/>
                <a:sym typeface="Calibri"/>
              </a:rPr>
              <a:t>Inverse Computation</a:t>
            </a:r>
            <a:endParaRPr b="1" i="0" sz="1800" u="none" cap="none" strike="noStrike">
              <a:solidFill>
                <a:srgbClr val="000000"/>
              </a:solidFill>
              <a:latin typeface="Calibri"/>
              <a:ea typeface="Calibri"/>
              <a:cs typeface="Calibri"/>
              <a:sym typeface="Calibri"/>
            </a:endParaRPr>
          </a:p>
        </p:txBody>
      </p:sp>
      <p:sp>
        <p:nvSpPr>
          <p:cNvPr id="36" name="Google Shape;36;p2"/>
          <p:cNvSpPr txBox="1"/>
          <p:nvPr/>
        </p:nvSpPr>
        <p:spPr>
          <a:xfrm>
            <a:off x="1055669" y="2800288"/>
            <a:ext cx="2152800" cy="49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1155CC"/>
                </a:solidFill>
                <a:latin typeface="Calibri"/>
                <a:ea typeface="Calibri"/>
                <a:cs typeface="Calibri"/>
                <a:sym typeface="Calibri"/>
              </a:rPr>
              <a:t>Subsampled k space</a:t>
            </a:r>
            <a:endParaRPr b="0" i="0" sz="1600" u="none" cap="none" strike="noStrike">
              <a:solidFill>
                <a:srgbClr val="1155CC"/>
              </a:solidFill>
              <a:latin typeface="Calibri"/>
              <a:ea typeface="Calibri"/>
              <a:cs typeface="Calibri"/>
              <a:sym typeface="Calibri"/>
            </a:endParaRPr>
          </a:p>
        </p:txBody>
      </p:sp>
      <p:sp>
        <p:nvSpPr>
          <p:cNvPr id="37" name="Google Shape;37;p2"/>
          <p:cNvSpPr txBox="1"/>
          <p:nvPr/>
        </p:nvSpPr>
        <p:spPr>
          <a:xfrm>
            <a:off x="6134094" y="2800288"/>
            <a:ext cx="2152800" cy="49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1155CC"/>
                </a:solidFill>
                <a:latin typeface="Calibri"/>
                <a:ea typeface="Calibri"/>
                <a:cs typeface="Calibri"/>
                <a:sym typeface="Calibri"/>
              </a:rPr>
              <a:t>Output reconstruction</a:t>
            </a:r>
            <a:endParaRPr b="0" i="0" sz="1600" u="none" cap="none" strike="noStrike">
              <a:solidFill>
                <a:srgbClr val="1155CC"/>
              </a:solidFill>
              <a:latin typeface="Calibri"/>
              <a:ea typeface="Calibri"/>
              <a:cs typeface="Calibri"/>
              <a:sym typeface="Calibri"/>
            </a:endParaRPr>
          </a:p>
        </p:txBody>
      </p:sp>
      <p:grpSp>
        <p:nvGrpSpPr>
          <p:cNvPr id="38" name="Google Shape;38;p2"/>
          <p:cNvGrpSpPr/>
          <p:nvPr/>
        </p:nvGrpSpPr>
        <p:grpSpPr>
          <a:xfrm>
            <a:off x="996232" y="3417613"/>
            <a:ext cx="7231225" cy="1650525"/>
            <a:chOff x="979469" y="3474763"/>
            <a:chExt cx="7231225" cy="1650525"/>
          </a:xfrm>
        </p:grpSpPr>
        <p:pic>
          <p:nvPicPr>
            <p:cNvPr id="39" name="Google Shape;39;p2"/>
            <p:cNvPicPr preferRelativeResize="0"/>
            <p:nvPr/>
          </p:nvPicPr>
          <p:blipFill rotWithShape="1">
            <a:blip r:embed="rId3">
              <a:alphaModFix/>
            </a:blip>
            <a:srcRect b="0" l="22262" r="22289" t="0"/>
            <a:stretch/>
          </p:blipFill>
          <p:spPr>
            <a:xfrm>
              <a:off x="2803732" y="3505500"/>
              <a:ext cx="3549124" cy="1248150"/>
            </a:xfrm>
            <a:prstGeom prst="rect">
              <a:avLst/>
            </a:prstGeom>
            <a:noFill/>
            <a:ln>
              <a:noFill/>
            </a:ln>
          </p:spPr>
        </p:pic>
        <p:grpSp>
          <p:nvGrpSpPr>
            <p:cNvPr id="40" name="Google Shape;40;p2"/>
            <p:cNvGrpSpPr/>
            <p:nvPr/>
          </p:nvGrpSpPr>
          <p:grpSpPr>
            <a:xfrm>
              <a:off x="979469" y="3474763"/>
              <a:ext cx="7231225" cy="1650525"/>
              <a:chOff x="979469" y="3474763"/>
              <a:chExt cx="7231225" cy="1650525"/>
            </a:xfrm>
          </p:grpSpPr>
          <p:sp>
            <p:nvSpPr>
              <p:cNvPr id="41" name="Google Shape;41;p2"/>
              <p:cNvSpPr txBox="1"/>
              <p:nvPr/>
            </p:nvSpPr>
            <p:spPr>
              <a:xfrm>
                <a:off x="979469" y="4629088"/>
                <a:ext cx="2152800" cy="49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1155CC"/>
                    </a:solidFill>
                    <a:latin typeface="Calibri"/>
                    <a:ea typeface="Calibri"/>
                    <a:cs typeface="Calibri"/>
                    <a:sym typeface="Calibri"/>
                  </a:rPr>
                  <a:t>Low resolution image</a:t>
                </a:r>
                <a:endParaRPr b="0" i="0" sz="1600" u="none" cap="none" strike="noStrike">
                  <a:solidFill>
                    <a:srgbClr val="1155CC"/>
                  </a:solidFill>
                  <a:latin typeface="Calibri"/>
                  <a:ea typeface="Calibri"/>
                  <a:cs typeface="Calibri"/>
                  <a:sym typeface="Calibri"/>
                </a:endParaRPr>
              </a:p>
            </p:txBody>
          </p:sp>
          <p:pic>
            <p:nvPicPr>
              <p:cNvPr id="42" name="Google Shape;42;p2"/>
              <p:cNvPicPr preferRelativeResize="0"/>
              <p:nvPr/>
            </p:nvPicPr>
            <p:blipFill rotWithShape="1">
              <a:blip r:embed="rId4">
                <a:alphaModFix/>
              </a:blip>
              <a:srcRect b="0" l="0" r="0" t="0"/>
              <a:stretch/>
            </p:blipFill>
            <p:spPr>
              <a:xfrm>
                <a:off x="1787035" y="3822235"/>
                <a:ext cx="537667" cy="548640"/>
              </a:xfrm>
              <a:prstGeom prst="rect">
                <a:avLst/>
              </a:prstGeom>
              <a:noFill/>
              <a:ln>
                <a:noFill/>
              </a:ln>
            </p:spPr>
          </p:pic>
          <p:grpSp>
            <p:nvGrpSpPr>
              <p:cNvPr id="43" name="Google Shape;43;p2"/>
              <p:cNvGrpSpPr/>
              <p:nvPr/>
            </p:nvGrpSpPr>
            <p:grpSpPr>
              <a:xfrm>
                <a:off x="3562350" y="3474763"/>
                <a:ext cx="4648344" cy="1650525"/>
                <a:chOff x="3562350" y="3474763"/>
                <a:chExt cx="4648344" cy="1650525"/>
              </a:xfrm>
            </p:grpSpPr>
            <p:grpSp>
              <p:nvGrpSpPr>
                <p:cNvPr id="44" name="Google Shape;44;p2"/>
                <p:cNvGrpSpPr/>
                <p:nvPr/>
              </p:nvGrpSpPr>
              <p:grpSpPr>
                <a:xfrm>
                  <a:off x="6057894" y="3474763"/>
                  <a:ext cx="2152800" cy="1650525"/>
                  <a:chOff x="6057894" y="3474763"/>
                  <a:chExt cx="2152800" cy="1650525"/>
                </a:xfrm>
              </p:grpSpPr>
              <p:sp>
                <p:nvSpPr>
                  <p:cNvPr id="45" name="Google Shape;45;p2"/>
                  <p:cNvSpPr txBox="1"/>
                  <p:nvPr/>
                </p:nvSpPr>
                <p:spPr>
                  <a:xfrm>
                    <a:off x="6057894" y="4629088"/>
                    <a:ext cx="2152800" cy="49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1155CC"/>
                        </a:solidFill>
                        <a:latin typeface="Calibri"/>
                        <a:ea typeface="Calibri"/>
                        <a:cs typeface="Calibri"/>
                        <a:sym typeface="Calibri"/>
                      </a:rPr>
                      <a:t>High-resolution image</a:t>
                    </a:r>
                    <a:endParaRPr b="0" i="0" sz="1600" u="none" cap="none" strike="noStrike">
                      <a:solidFill>
                        <a:srgbClr val="1155CC"/>
                      </a:solidFill>
                      <a:latin typeface="Calibri"/>
                      <a:ea typeface="Calibri"/>
                      <a:cs typeface="Calibri"/>
                      <a:sym typeface="Calibri"/>
                    </a:endParaRPr>
                  </a:p>
                </p:txBody>
              </p:sp>
              <p:pic>
                <p:nvPicPr>
                  <p:cNvPr id="46" name="Google Shape;46;p2"/>
                  <p:cNvPicPr preferRelativeResize="0"/>
                  <p:nvPr/>
                </p:nvPicPr>
                <p:blipFill rotWithShape="1">
                  <a:blip r:embed="rId5">
                    <a:alphaModFix/>
                  </a:blip>
                  <a:srcRect b="0" l="0" r="0" t="0"/>
                  <a:stretch/>
                </p:blipFill>
                <p:spPr>
                  <a:xfrm>
                    <a:off x="6531634" y="3474763"/>
                    <a:ext cx="1205320" cy="1243584"/>
                  </a:xfrm>
                  <a:prstGeom prst="rect">
                    <a:avLst/>
                  </a:prstGeom>
                  <a:noFill/>
                  <a:ln>
                    <a:noFill/>
                  </a:ln>
                </p:spPr>
              </p:pic>
            </p:grpSp>
            <p:sp>
              <p:nvSpPr>
                <p:cNvPr id="47" name="Google Shape;47;p2"/>
                <p:cNvSpPr txBox="1"/>
                <p:nvPr/>
              </p:nvSpPr>
              <p:spPr>
                <a:xfrm>
                  <a:off x="3562350" y="3511296"/>
                  <a:ext cx="2028900" cy="120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800"/>
                    <a:buFont typeface="Arial"/>
                    <a:buNone/>
                  </a:pPr>
                  <a:r>
                    <a:rPr b="1" lang="en" sz="1800">
                      <a:solidFill>
                        <a:schemeClr val="dk1"/>
                      </a:solidFill>
                      <a:latin typeface="Calibri"/>
                      <a:ea typeface="Calibri"/>
                      <a:cs typeface="Calibri"/>
                      <a:sym typeface="Calibri"/>
                    </a:rPr>
                    <a:t>Inverse Computation</a:t>
                  </a:r>
                  <a:endParaRPr b="1" sz="1800">
                    <a:solidFill>
                      <a:schemeClr val="dk1"/>
                    </a:solidFill>
                    <a:latin typeface="Calibri"/>
                    <a:ea typeface="Calibri"/>
                    <a:cs typeface="Calibri"/>
                    <a:sym typeface="Calibri"/>
                  </a:endParaRPr>
                </a:p>
              </p:txBody>
            </p:sp>
          </p:grpSp>
        </p:grpSp>
      </p:grpSp>
      <p:pic>
        <p:nvPicPr>
          <p:cNvPr id="48" name="Google Shape;48;p2" title="slide_2.mp3">
            <a:hlinkClick r:id="rId6"/>
          </p:cNvPr>
          <p:cNvPicPr preferRelativeResize="0"/>
          <p:nvPr/>
        </p:nvPicPr>
        <p:blipFill>
          <a:blip r:embed="rId7">
            <a:alphaModFix/>
          </a:blip>
          <a:stretch>
            <a:fillRect/>
          </a:stretch>
        </p:blipFill>
        <p:spPr>
          <a:xfrm>
            <a:off x="9497225" y="801275"/>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52"/>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latin typeface="EB Garamond Medium"/>
                <a:ea typeface="EB Garamond Medium"/>
                <a:cs typeface="EB Garamond Medium"/>
                <a:sym typeface="EB Garamond Medium"/>
              </a:rPr>
              <a:t>Parameter efficient blur kernel adaptation</a:t>
            </a:r>
            <a:endParaRPr>
              <a:latin typeface="EB Garamond Medium"/>
              <a:ea typeface="EB Garamond Medium"/>
              <a:cs typeface="EB Garamond Medium"/>
              <a:sym typeface="EB Garamond Medium"/>
            </a:endParaRPr>
          </a:p>
          <a:p>
            <a:pPr indent="0" lvl="0" marL="0" rtl="0" algn="l">
              <a:lnSpc>
                <a:spcPct val="100000"/>
              </a:lnSpc>
              <a:spcBef>
                <a:spcPts val="0"/>
              </a:spcBef>
              <a:spcAft>
                <a:spcPts val="0"/>
              </a:spcAft>
              <a:buSzPct val="111111"/>
              <a:buNone/>
            </a:pPr>
            <a:r>
              <a:t/>
            </a:r>
            <a:endParaRPr>
              <a:latin typeface="EB Garamond Medium"/>
              <a:ea typeface="EB Garamond Medium"/>
              <a:cs typeface="EB Garamond Medium"/>
              <a:sym typeface="EB Garamond Medium"/>
            </a:endParaRPr>
          </a:p>
        </p:txBody>
      </p:sp>
      <p:sp>
        <p:nvSpPr>
          <p:cNvPr id="269" name="Google Shape;269;p52"/>
          <p:cNvSpPr txBox="1"/>
          <p:nvPr>
            <p:ph idx="1" type="body"/>
          </p:nvPr>
        </p:nvSpPr>
        <p:spPr>
          <a:xfrm>
            <a:off x="323888" y="751025"/>
            <a:ext cx="8520600" cy="408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a:latin typeface="EB Garamond Medium"/>
              <a:ea typeface="EB Garamond Medium"/>
              <a:cs typeface="EB Garamond Medium"/>
              <a:sym typeface="EB Garamond Medium"/>
            </a:endParaRPr>
          </a:p>
        </p:txBody>
      </p:sp>
      <p:pic>
        <p:nvPicPr>
          <p:cNvPr id="270" name="Google Shape;270;p52"/>
          <p:cNvPicPr preferRelativeResize="0"/>
          <p:nvPr/>
        </p:nvPicPr>
        <p:blipFill rotWithShape="1">
          <a:blip r:embed="rId3">
            <a:alphaModFix/>
          </a:blip>
          <a:srcRect b="0" l="0" r="19910" t="0"/>
          <a:stretch/>
        </p:blipFill>
        <p:spPr>
          <a:xfrm>
            <a:off x="231525" y="751025"/>
            <a:ext cx="5829926" cy="4378700"/>
          </a:xfrm>
          <a:prstGeom prst="rect">
            <a:avLst/>
          </a:prstGeom>
          <a:noFill/>
          <a:ln>
            <a:noFill/>
          </a:ln>
        </p:spPr>
      </p:pic>
      <p:sp>
        <p:nvSpPr>
          <p:cNvPr id="271" name="Google Shape;271;p52"/>
          <p:cNvSpPr/>
          <p:nvPr/>
        </p:nvSpPr>
        <p:spPr>
          <a:xfrm>
            <a:off x="1816175" y="942975"/>
            <a:ext cx="1436400" cy="1352100"/>
          </a:xfrm>
          <a:prstGeom prst="rect">
            <a:avLst/>
          </a:prstGeom>
          <a:no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2" name="Google Shape;272;p52"/>
          <p:cNvSpPr/>
          <p:nvPr/>
        </p:nvSpPr>
        <p:spPr>
          <a:xfrm>
            <a:off x="3252414" y="2295050"/>
            <a:ext cx="1377300" cy="1403100"/>
          </a:xfrm>
          <a:prstGeom prst="rect">
            <a:avLst/>
          </a:prstGeom>
          <a:no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3" name="Google Shape;273;p52"/>
          <p:cNvSpPr/>
          <p:nvPr/>
        </p:nvSpPr>
        <p:spPr>
          <a:xfrm>
            <a:off x="4617025" y="3698150"/>
            <a:ext cx="1436400" cy="1403100"/>
          </a:xfrm>
          <a:prstGeom prst="rect">
            <a:avLst/>
          </a:prstGeom>
          <a:no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274" name="Google Shape;274;p52"/>
          <p:cNvGrpSpPr/>
          <p:nvPr/>
        </p:nvGrpSpPr>
        <p:grpSpPr>
          <a:xfrm>
            <a:off x="6564600" y="896000"/>
            <a:ext cx="2238700" cy="516300"/>
            <a:chOff x="7707600" y="896000"/>
            <a:chExt cx="2238700" cy="516300"/>
          </a:xfrm>
        </p:grpSpPr>
        <p:sp>
          <p:nvSpPr>
            <p:cNvPr id="275" name="Google Shape;275;p52"/>
            <p:cNvSpPr/>
            <p:nvPr/>
          </p:nvSpPr>
          <p:spPr>
            <a:xfrm>
              <a:off x="7707600" y="1069688"/>
              <a:ext cx="268200" cy="168900"/>
            </a:xfrm>
            <a:prstGeom prst="rect">
              <a:avLst/>
            </a:prstGeom>
            <a:no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6" name="Google Shape;276;p52"/>
            <p:cNvSpPr txBox="1"/>
            <p:nvPr/>
          </p:nvSpPr>
          <p:spPr>
            <a:xfrm>
              <a:off x="8090500" y="896000"/>
              <a:ext cx="18558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Calibri"/>
                  <a:ea typeface="Calibri"/>
                  <a:cs typeface="Calibri"/>
                  <a:sym typeface="Calibri"/>
                </a:rPr>
                <a:t>Train and test </a:t>
              </a:r>
              <a:r>
                <a:rPr lang="en" sz="1600">
                  <a:solidFill>
                    <a:schemeClr val="dk2"/>
                  </a:solidFill>
                  <a:latin typeface="Calibri"/>
                  <a:ea typeface="Calibri"/>
                  <a:cs typeface="Calibri"/>
                  <a:sym typeface="Calibri"/>
                </a:rPr>
                <a:t>kernel matching</a:t>
              </a:r>
              <a:endParaRPr sz="1600">
                <a:solidFill>
                  <a:schemeClr val="dk2"/>
                </a:solidFill>
                <a:latin typeface="Calibri"/>
                <a:ea typeface="Calibri"/>
                <a:cs typeface="Calibri"/>
                <a:sym typeface="Calibri"/>
              </a:endParaRPr>
            </a:p>
            <a:p>
              <a:pPr indent="0" lvl="0" marL="0" rtl="0" algn="l">
                <a:spcBef>
                  <a:spcPts val="0"/>
                </a:spcBef>
                <a:spcAft>
                  <a:spcPts val="0"/>
                </a:spcAft>
                <a:buNone/>
              </a:pPr>
              <a:r>
                <a:t/>
              </a:r>
              <a:endParaRPr sz="1600">
                <a:solidFill>
                  <a:schemeClr val="dk2"/>
                </a:solidFill>
                <a:latin typeface="Calibri"/>
                <a:ea typeface="Calibri"/>
                <a:cs typeface="Calibri"/>
                <a:sym typeface="Calibri"/>
              </a:endParaRPr>
            </a:p>
            <a:p>
              <a:pPr indent="0" lvl="0" marL="0" rtl="0" algn="l">
                <a:spcBef>
                  <a:spcPts val="0"/>
                </a:spcBef>
                <a:spcAft>
                  <a:spcPts val="0"/>
                </a:spcAft>
                <a:buNone/>
              </a:pPr>
              <a:r>
                <a:t/>
              </a:r>
              <a:endParaRPr sz="1600">
                <a:solidFill>
                  <a:schemeClr val="dk2"/>
                </a:solidFill>
                <a:latin typeface="Calibri"/>
                <a:ea typeface="Calibri"/>
                <a:cs typeface="Calibri"/>
                <a:sym typeface="Calibri"/>
              </a:endParaRPr>
            </a:p>
          </p:txBody>
        </p:sp>
      </p:grpSp>
      <p:grpSp>
        <p:nvGrpSpPr>
          <p:cNvPr id="277" name="Google Shape;277;p52"/>
          <p:cNvGrpSpPr/>
          <p:nvPr/>
        </p:nvGrpSpPr>
        <p:grpSpPr>
          <a:xfrm>
            <a:off x="6564600" y="1557275"/>
            <a:ext cx="2238700" cy="516300"/>
            <a:chOff x="7707600" y="896000"/>
            <a:chExt cx="2238700" cy="516300"/>
          </a:xfrm>
        </p:grpSpPr>
        <p:sp>
          <p:nvSpPr>
            <p:cNvPr id="278" name="Google Shape;278;p52"/>
            <p:cNvSpPr/>
            <p:nvPr/>
          </p:nvSpPr>
          <p:spPr>
            <a:xfrm>
              <a:off x="7707600" y="1069688"/>
              <a:ext cx="268200" cy="168900"/>
            </a:xfrm>
            <a:prstGeom prst="rect">
              <a:avLst/>
            </a:prstGeom>
            <a:noFill/>
            <a:ln cap="flat" cmpd="sng" w="19050">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9" name="Google Shape;279;p52"/>
            <p:cNvSpPr txBox="1"/>
            <p:nvPr/>
          </p:nvSpPr>
          <p:spPr>
            <a:xfrm>
              <a:off x="8090500" y="896000"/>
              <a:ext cx="18558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latin typeface="Calibri"/>
                  <a:ea typeface="Calibri"/>
                  <a:cs typeface="Calibri"/>
                  <a:sym typeface="Calibri"/>
                </a:rPr>
                <a:t>Train and test kernel mismatching</a:t>
              </a:r>
              <a:endParaRPr sz="1600">
                <a:solidFill>
                  <a:schemeClr val="dk2"/>
                </a:solidFill>
                <a:latin typeface="Calibri"/>
                <a:ea typeface="Calibri"/>
                <a:cs typeface="Calibri"/>
                <a:sym typeface="Calibri"/>
              </a:endParaRPr>
            </a:p>
            <a:p>
              <a:pPr indent="0" lvl="0" marL="0" rtl="0" algn="l">
                <a:spcBef>
                  <a:spcPts val="0"/>
                </a:spcBef>
                <a:spcAft>
                  <a:spcPts val="0"/>
                </a:spcAft>
                <a:buNone/>
              </a:pPr>
              <a:r>
                <a:t/>
              </a:r>
              <a:endParaRPr sz="1600">
                <a:solidFill>
                  <a:schemeClr val="dk2"/>
                </a:solidFill>
                <a:latin typeface="Calibri"/>
                <a:ea typeface="Calibri"/>
                <a:cs typeface="Calibri"/>
                <a:sym typeface="Calibri"/>
              </a:endParaRPr>
            </a:p>
            <a:p>
              <a:pPr indent="0" lvl="0" marL="0" rtl="0" algn="l">
                <a:spcBef>
                  <a:spcPts val="0"/>
                </a:spcBef>
                <a:spcAft>
                  <a:spcPts val="0"/>
                </a:spcAft>
                <a:buNone/>
              </a:pPr>
              <a:r>
                <a:t/>
              </a:r>
              <a:endParaRPr sz="1600">
                <a:solidFill>
                  <a:schemeClr val="dk2"/>
                </a:solidFill>
                <a:latin typeface="Calibri"/>
                <a:ea typeface="Calibri"/>
                <a:cs typeface="Calibri"/>
                <a:sym typeface="Calibri"/>
              </a:endParaRPr>
            </a:p>
          </p:txBody>
        </p:sp>
      </p:grpSp>
      <p:pic>
        <p:nvPicPr>
          <p:cNvPr id="280" name="Google Shape;280;p52" title="slide_20.mp3">
            <a:hlinkClick r:id="rId4"/>
          </p:cNvPr>
          <p:cNvPicPr preferRelativeResize="0"/>
          <p:nvPr/>
        </p:nvPicPr>
        <p:blipFill>
          <a:blip r:embed="rId5">
            <a:alphaModFix/>
          </a:blip>
          <a:stretch>
            <a:fillRect/>
          </a:stretch>
        </p:blipFill>
        <p:spPr>
          <a:xfrm>
            <a:off x="9538550" y="751025"/>
            <a:ext cx="457200" cy="457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c951d4bbac_0_0"/>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latin typeface="EB Garamond Medium"/>
                <a:ea typeface="EB Garamond Medium"/>
                <a:cs typeface="EB Garamond Medium"/>
                <a:sym typeface="EB Garamond Medium"/>
              </a:rPr>
              <a:t>Parameter efficient blur kernel adaptation</a:t>
            </a:r>
            <a:endParaRPr>
              <a:latin typeface="EB Garamond Medium"/>
              <a:ea typeface="EB Garamond Medium"/>
              <a:cs typeface="EB Garamond Medium"/>
              <a:sym typeface="EB Garamond Medium"/>
            </a:endParaRPr>
          </a:p>
          <a:p>
            <a:pPr indent="0" lvl="0" marL="0" rtl="0" algn="l">
              <a:lnSpc>
                <a:spcPct val="100000"/>
              </a:lnSpc>
              <a:spcBef>
                <a:spcPts val="0"/>
              </a:spcBef>
              <a:spcAft>
                <a:spcPts val="0"/>
              </a:spcAft>
              <a:buSzPct val="111111"/>
              <a:buNone/>
            </a:pPr>
            <a:r>
              <a:t/>
            </a:r>
            <a:endParaRPr>
              <a:latin typeface="EB Garamond Medium"/>
              <a:ea typeface="EB Garamond Medium"/>
              <a:cs typeface="EB Garamond Medium"/>
              <a:sym typeface="EB Garamond Medium"/>
            </a:endParaRPr>
          </a:p>
        </p:txBody>
      </p:sp>
      <p:sp>
        <p:nvSpPr>
          <p:cNvPr id="286" name="Google Shape;286;g2c951d4bbac_0_0"/>
          <p:cNvSpPr txBox="1"/>
          <p:nvPr>
            <p:ph idx="1" type="body"/>
          </p:nvPr>
        </p:nvSpPr>
        <p:spPr>
          <a:xfrm>
            <a:off x="323888" y="751025"/>
            <a:ext cx="8520600" cy="4089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a:latin typeface="EB Garamond Medium"/>
              <a:ea typeface="EB Garamond Medium"/>
              <a:cs typeface="EB Garamond Medium"/>
              <a:sym typeface="EB Garamond Medium"/>
            </a:endParaRPr>
          </a:p>
        </p:txBody>
      </p:sp>
      <p:pic>
        <p:nvPicPr>
          <p:cNvPr id="287" name="Google Shape;287;g2c951d4bbac_0_0"/>
          <p:cNvPicPr preferRelativeResize="0"/>
          <p:nvPr/>
        </p:nvPicPr>
        <p:blipFill>
          <a:blip r:embed="rId3">
            <a:alphaModFix/>
          </a:blip>
          <a:stretch>
            <a:fillRect/>
          </a:stretch>
        </p:blipFill>
        <p:spPr>
          <a:xfrm>
            <a:off x="231527" y="751025"/>
            <a:ext cx="7279300" cy="4378700"/>
          </a:xfrm>
          <a:prstGeom prst="rect">
            <a:avLst/>
          </a:prstGeom>
          <a:noFill/>
          <a:ln>
            <a:noFill/>
          </a:ln>
        </p:spPr>
      </p:pic>
      <p:sp>
        <p:nvSpPr>
          <p:cNvPr id="288" name="Google Shape;288;g2c951d4bbac_0_0"/>
          <p:cNvSpPr/>
          <p:nvPr/>
        </p:nvSpPr>
        <p:spPr>
          <a:xfrm>
            <a:off x="1816175" y="942975"/>
            <a:ext cx="1436400" cy="1352100"/>
          </a:xfrm>
          <a:prstGeom prst="rect">
            <a:avLst/>
          </a:prstGeom>
          <a:no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9" name="Google Shape;289;g2c951d4bbac_0_0"/>
          <p:cNvSpPr/>
          <p:nvPr/>
        </p:nvSpPr>
        <p:spPr>
          <a:xfrm>
            <a:off x="3252414" y="2295050"/>
            <a:ext cx="1377300" cy="1403100"/>
          </a:xfrm>
          <a:prstGeom prst="rect">
            <a:avLst/>
          </a:prstGeom>
          <a:no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0" name="Google Shape;290;g2c951d4bbac_0_0"/>
          <p:cNvSpPr/>
          <p:nvPr/>
        </p:nvSpPr>
        <p:spPr>
          <a:xfrm>
            <a:off x="4617014" y="3698150"/>
            <a:ext cx="1377300" cy="1403100"/>
          </a:xfrm>
          <a:prstGeom prst="rect">
            <a:avLst/>
          </a:prstGeom>
          <a:no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1" name="Google Shape;291;g2c951d4bbac_0_0"/>
          <p:cNvSpPr/>
          <p:nvPr/>
        </p:nvSpPr>
        <p:spPr>
          <a:xfrm>
            <a:off x="7707600" y="2106300"/>
            <a:ext cx="268200" cy="168900"/>
          </a:xfrm>
          <a:prstGeom prst="rect">
            <a:avLst/>
          </a:prstGeom>
          <a:noFill/>
          <a:ln cap="flat" cmpd="sng" w="762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2" name="Google Shape;292;g2c951d4bbac_0_0"/>
          <p:cNvSpPr txBox="1"/>
          <p:nvPr/>
        </p:nvSpPr>
        <p:spPr>
          <a:xfrm>
            <a:off x="8090500" y="1932600"/>
            <a:ext cx="10536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chemeClr val="dk2"/>
                </a:solidFill>
                <a:latin typeface="Calibri"/>
                <a:ea typeface="Calibri"/>
                <a:cs typeface="Calibri"/>
                <a:sym typeface="Calibri"/>
              </a:rPr>
              <a:t>Adapted network</a:t>
            </a:r>
            <a:endParaRPr b="1" sz="1900">
              <a:solidFill>
                <a:schemeClr val="dk2"/>
              </a:solidFill>
              <a:latin typeface="Calibri"/>
              <a:ea typeface="Calibri"/>
              <a:cs typeface="Calibri"/>
              <a:sym typeface="Calibri"/>
            </a:endParaRPr>
          </a:p>
        </p:txBody>
      </p:sp>
      <p:grpSp>
        <p:nvGrpSpPr>
          <p:cNvPr id="293" name="Google Shape;293;g2c951d4bbac_0_0"/>
          <p:cNvGrpSpPr/>
          <p:nvPr/>
        </p:nvGrpSpPr>
        <p:grpSpPr>
          <a:xfrm>
            <a:off x="7707600" y="895988"/>
            <a:ext cx="1507600" cy="516300"/>
            <a:chOff x="7707600" y="895988"/>
            <a:chExt cx="1507600" cy="516300"/>
          </a:xfrm>
        </p:grpSpPr>
        <p:sp>
          <p:nvSpPr>
            <p:cNvPr id="294" name="Google Shape;294;g2c951d4bbac_0_0"/>
            <p:cNvSpPr/>
            <p:nvPr/>
          </p:nvSpPr>
          <p:spPr>
            <a:xfrm>
              <a:off x="7707600" y="1069688"/>
              <a:ext cx="268200" cy="168900"/>
            </a:xfrm>
            <a:prstGeom prst="rect">
              <a:avLst/>
            </a:prstGeom>
            <a:noFill/>
            <a:ln cap="flat" cmpd="sng" w="762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5" name="Google Shape;295;g2c951d4bbac_0_0"/>
            <p:cNvSpPr txBox="1"/>
            <p:nvPr/>
          </p:nvSpPr>
          <p:spPr>
            <a:xfrm>
              <a:off x="8090500" y="895988"/>
              <a:ext cx="1124700" cy="5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2"/>
                  </a:solidFill>
                  <a:latin typeface="Calibri"/>
                  <a:ea typeface="Calibri"/>
                  <a:cs typeface="Calibri"/>
                  <a:sym typeface="Calibri"/>
                </a:rPr>
                <a:t>Single domain networks</a:t>
              </a:r>
              <a:endParaRPr sz="1900">
                <a:solidFill>
                  <a:schemeClr val="dk2"/>
                </a:solidFill>
                <a:latin typeface="Calibri"/>
                <a:ea typeface="Calibri"/>
                <a:cs typeface="Calibri"/>
                <a:sym typeface="Calibri"/>
              </a:endParaRPr>
            </a:p>
          </p:txBody>
        </p:sp>
      </p:grpSp>
      <p:sp>
        <p:nvSpPr>
          <p:cNvPr id="296" name="Google Shape;296;g2c951d4bbac_0_0"/>
          <p:cNvSpPr/>
          <p:nvPr/>
        </p:nvSpPr>
        <p:spPr>
          <a:xfrm>
            <a:off x="6070525" y="659225"/>
            <a:ext cx="1377300" cy="4470600"/>
          </a:xfrm>
          <a:prstGeom prst="rect">
            <a:avLst/>
          </a:prstGeom>
          <a:noFill/>
          <a:ln cap="flat" cmpd="sng" w="762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97" name="Google Shape;297;g2c951d4bbac_0_0" title="slide_21.mp3">
            <a:hlinkClick r:id="rId4"/>
          </p:cNvPr>
          <p:cNvPicPr preferRelativeResize="0"/>
          <p:nvPr/>
        </p:nvPicPr>
        <p:blipFill>
          <a:blip r:embed="rId5">
            <a:alphaModFix/>
          </a:blip>
          <a:stretch>
            <a:fillRect/>
          </a:stretch>
        </p:blipFill>
        <p:spPr>
          <a:xfrm>
            <a:off x="9538525" y="751025"/>
            <a:ext cx="457200" cy="457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8"/>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t>Summary</a:t>
            </a:r>
            <a:endParaRPr/>
          </a:p>
          <a:p>
            <a:pPr indent="0" lvl="0" marL="0" rtl="0" algn="l">
              <a:lnSpc>
                <a:spcPct val="100000"/>
              </a:lnSpc>
              <a:spcBef>
                <a:spcPts val="0"/>
              </a:spcBef>
              <a:spcAft>
                <a:spcPts val="0"/>
              </a:spcAft>
              <a:buSzPct val="172839"/>
              <a:buNone/>
            </a:pPr>
            <a:r>
              <a:t/>
            </a:r>
            <a:endParaRPr sz="1800">
              <a:solidFill>
                <a:schemeClr val="dk2"/>
              </a:solidFill>
              <a:latin typeface="EB Garamond Medium"/>
              <a:ea typeface="EB Garamond Medium"/>
              <a:cs typeface="EB Garamond Medium"/>
              <a:sym typeface="EB Garamond Medium"/>
            </a:endParaRPr>
          </a:p>
        </p:txBody>
      </p:sp>
      <p:sp>
        <p:nvSpPr>
          <p:cNvPr id="303" name="Google Shape;303;p28"/>
          <p:cNvSpPr txBox="1"/>
          <p:nvPr>
            <p:ph idx="1" type="body"/>
          </p:nvPr>
        </p:nvSpPr>
        <p:spPr>
          <a:xfrm>
            <a:off x="311700" y="863550"/>
            <a:ext cx="8520600" cy="4089600"/>
          </a:xfrm>
          <a:prstGeom prst="rect">
            <a:avLst/>
          </a:prstGeom>
          <a:noFill/>
          <a:ln>
            <a:noFill/>
          </a:ln>
        </p:spPr>
        <p:txBody>
          <a:bodyPr anchorCtr="0" anchor="t" bIns="91425" lIns="91425" spcFirstLastPara="1" rIns="91425" wrap="square" tIns="91425">
            <a:normAutofit lnSpcReduction="10000"/>
          </a:bodyPr>
          <a:lstStyle/>
          <a:p>
            <a:pPr indent="-368300" lvl="0" marL="457200" rtl="0" algn="l">
              <a:lnSpc>
                <a:spcPct val="115000"/>
              </a:lnSpc>
              <a:spcBef>
                <a:spcPts val="1000"/>
              </a:spcBef>
              <a:spcAft>
                <a:spcPts val="0"/>
              </a:spcAft>
              <a:buSzPts val="2200"/>
              <a:buChar char="-"/>
            </a:pPr>
            <a:r>
              <a:rPr lang="en"/>
              <a:t>We proposed a simple and parameter-efficient method for network adaptation. </a:t>
            </a:r>
            <a:endParaRPr/>
          </a:p>
          <a:p>
            <a:pPr indent="-368300" lvl="0" marL="457200" rtl="0" algn="l">
              <a:lnSpc>
                <a:spcPct val="115000"/>
              </a:lnSpc>
              <a:spcBef>
                <a:spcPts val="1200"/>
              </a:spcBef>
              <a:spcAft>
                <a:spcPts val="0"/>
              </a:spcAft>
              <a:buSzPts val="2200"/>
              <a:buChar char="-"/>
            </a:pPr>
            <a:r>
              <a:rPr lang="en"/>
              <a:t>Our method learns domain-specific modulation parameters for a fixed network. </a:t>
            </a:r>
            <a:endParaRPr/>
          </a:p>
          <a:p>
            <a:pPr indent="-368300" lvl="0" marL="457200" rtl="0" algn="l">
              <a:lnSpc>
                <a:spcPct val="115000"/>
              </a:lnSpc>
              <a:spcBef>
                <a:spcPts val="1000"/>
              </a:spcBef>
              <a:spcAft>
                <a:spcPts val="0"/>
              </a:spcAft>
              <a:buSzPts val="2200"/>
              <a:buChar char="-"/>
            </a:pPr>
            <a:r>
              <a:rPr lang="en"/>
              <a:t>We demonstrated the effectiveness of our approach in adapting to various data distribution and forward model shifts. </a:t>
            </a:r>
            <a:endParaRPr/>
          </a:p>
          <a:p>
            <a:pPr indent="-368300" lvl="0" marL="457200" rtl="0" algn="l">
              <a:lnSpc>
                <a:spcPct val="115000"/>
              </a:lnSpc>
              <a:spcBef>
                <a:spcPts val="1000"/>
              </a:spcBef>
              <a:spcAft>
                <a:spcPts val="0"/>
              </a:spcAft>
              <a:buSzPts val="2200"/>
              <a:buChar char="-"/>
            </a:pPr>
            <a:r>
              <a:rPr lang="en"/>
              <a:t>For more details, please visit: </a:t>
            </a:r>
            <a:endParaRPr/>
          </a:p>
          <a:p>
            <a:pPr indent="-342900" lvl="1" marL="914400" rtl="0" algn="l">
              <a:lnSpc>
                <a:spcPct val="115000"/>
              </a:lnSpc>
              <a:spcBef>
                <a:spcPts val="1000"/>
              </a:spcBef>
              <a:spcAft>
                <a:spcPts val="0"/>
              </a:spcAft>
              <a:buSzPts val="1800"/>
              <a:buChar char="-"/>
            </a:pPr>
            <a:r>
              <a:rPr b="1" lang="en" sz="1800">
                <a:solidFill>
                  <a:schemeClr val="dk1"/>
                </a:solidFill>
              </a:rPr>
              <a:t>Project page:</a:t>
            </a:r>
            <a:r>
              <a:rPr lang="en" sz="1800">
                <a:solidFill>
                  <a:schemeClr val="dk1"/>
                </a:solidFill>
              </a:rPr>
              <a:t> </a:t>
            </a:r>
            <a:r>
              <a:rPr lang="en" sz="1800" u="sng">
                <a:solidFill>
                  <a:schemeClr val="accent5"/>
                </a:solidFill>
                <a:hlinkClick r:id="rId3">
                  <a:extLst>
                    <a:ext uri="{A12FA001-AC4F-418D-AE19-62706E023703}">
                      <ahyp:hlinkClr val="tx"/>
                    </a:ext>
                  </a:extLst>
                </a:hlinkClick>
              </a:rPr>
              <a:t>https://csiplab.github.io/DomainExpansionInverseProblems/</a:t>
            </a:r>
            <a:endParaRPr sz="1800"/>
          </a:p>
          <a:p>
            <a:pPr indent="-342900" lvl="1" marL="914400" rtl="0" algn="l">
              <a:lnSpc>
                <a:spcPct val="115000"/>
              </a:lnSpc>
              <a:spcBef>
                <a:spcPts val="1000"/>
              </a:spcBef>
              <a:spcAft>
                <a:spcPts val="1200"/>
              </a:spcAft>
              <a:buSzPts val="1800"/>
              <a:buChar char="-"/>
            </a:pPr>
            <a:r>
              <a:rPr b="1" lang="en" sz="1800">
                <a:solidFill>
                  <a:schemeClr val="dk1"/>
                </a:solidFill>
              </a:rPr>
              <a:t>Nebiyou Yismaw (</a:t>
            </a:r>
            <a:r>
              <a:rPr lang="en" sz="1800" u="sng">
                <a:solidFill>
                  <a:schemeClr val="accent5"/>
                </a:solidFill>
                <a:hlinkClick r:id="rId4">
                  <a:extLst>
                    <a:ext uri="{A12FA001-AC4F-418D-AE19-62706E023703}">
                      <ahyp:hlinkClr val="tx"/>
                    </a:ext>
                  </a:extLst>
                </a:hlinkClick>
              </a:rPr>
              <a:t>nyism001@ucr.edu</a:t>
            </a:r>
            <a:r>
              <a:rPr b="1" lang="en" sz="1800"/>
              <a:t>)</a:t>
            </a:r>
            <a:endParaRPr b="1" sz="1800"/>
          </a:p>
        </p:txBody>
      </p:sp>
      <p:pic>
        <p:nvPicPr>
          <p:cNvPr id="304" name="Google Shape;304;p28" title="slide_22.mp3">
            <a:hlinkClick r:id="rId5"/>
          </p:cNvPr>
          <p:cNvPicPr preferRelativeResize="0"/>
          <p:nvPr/>
        </p:nvPicPr>
        <p:blipFill>
          <a:blip r:embed="rId6">
            <a:alphaModFix/>
          </a:blip>
          <a:stretch>
            <a:fillRect/>
          </a:stretch>
        </p:blipFill>
        <p:spPr>
          <a:xfrm>
            <a:off x="9424925" y="649325"/>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4"/>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Inverse problems in Computational Imaging</a:t>
            </a:r>
            <a:endParaRPr/>
          </a:p>
        </p:txBody>
      </p:sp>
      <p:pic>
        <p:nvPicPr>
          <p:cNvPr id="54" name="Google Shape;54;p4"/>
          <p:cNvPicPr preferRelativeResize="0"/>
          <p:nvPr/>
        </p:nvPicPr>
        <p:blipFill rotWithShape="1">
          <a:blip r:embed="rId3">
            <a:alphaModFix/>
          </a:blip>
          <a:srcRect b="0" l="0" r="0" t="0"/>
          <a:stretch/>
        </p:blipFill>
        <p:spPr>
          <a:xfrm>
            <a:off x="457200" y="995402"/>
            <a:ext cx="8229600" cy="2165144"/>
          </a:xfrm>
          <a:prstGeom prst="rect">
            <a:avLst/>
          </a:prstGeom>
          <a:noFill/>
          <a:ln>
            <a:noFill/>
          </a:ln>
        </p:spPr>
      </p:pic>
      <p:sp>
        <p:nvSpPr>
          <p:cNvPr id="55" name="Google Shape;55;p4"/>
          <p:cNvSpPr txBox="1"/>
          <p:nvPr/>
        </p:nvSpPr>
        <p:spPr>
          <a:xfrm>
            <a:off x="3232575" y="1833619"/>
            <a:ext cx="2674800" cy="48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Measurement Process</a:t>
            </a:r>
            <a:endParaRPr b="1" i="0" sz="1600" u="none" cap="none" strike="noStrike">
              <a:solidFill>
                <a:srgbClr val="000000"/>
              </a:solidFill>
              <a:latin typeface="Calibri"/>
              <a:ea typeface="Calibri"/>
              <a:cs typeface="Calibri"/>
              <a:sym typeface="Calibri"/>
            </a:endParaRPr>
          </a:p>
        </p:txBody>
      </p:sp>
      <p:pic>
        <p:nvPicPr>
          <p:cNvPr id="56" name="Google Shape;56;p4"/>
          <p:cNvPicPr preferRelativeResize="0"/>
          <p:nvPr/>
        </p:nvPicPr>
        <p:blipFill rotWithShape="1">
          <a:blip r:embed="rId4">
            <a:alphaModFix/>
          </a:blip>
          <a:srcRect b="0" l="0" r="0" t="0"/>
          <a:stretch/>
        </p:blipFill>
        <p:spPr>
          <a:xfrm>
            <a:off x="1433694" y="3223085"/>
            <a:ext cx="210312" cy="161778"/>
          </a:xfrm>
          <a:prstGeom prst="rect">
            <a:avLst/>
          </a:prstGeom>
          <a:noFill/>
          <a:ln>
            <a:noFill/>
          </a:ln>
        </p:spPr>
      </p:pic>
      <p:pic>
        <p:nvPicPr>
          <p:cNvPr id="57" name="Google Shape;57;p4"/>
          <p:cNvPicPr preferRelativeResize="0"/>
          <p:nvPr/>
        </p:nvPicPr>
        <p:blipFill rotWithShape="1">
          <a:blip r:embed="rId5">
            <a:alphaModFix/>
          </a:blip>
          <a:srcRect b="0" l="0" r="0" t="0"/>
          <a:stretch/>
        </p:blipFill>
        <p:spPr>
          <a:xfrm>
            <a:off x="7508332" y="3198114"/>
            <a:ext cx="193487" cy="210312"/>
          </a:xfrm>
          <a:prstGeom prst="rect">
            <a:avLst/>
          </a:prstGeom>
          <a:noFill/>
          <a:ln>
            <a:noFill/>
          </a:ln>
        </p:spPr>
      </p:pic>
      <p:grpSp>
        <p:nvGrpSpPr>
          <p:cNvPr id="58" name="Google Shape;58;p4"/>
          <p:cNvGrpSpPr/>
          <p:nvPr/>
        </p:nvGrpSpPr>
        <p:grpSpPr>
          <a:xfrm>
            <a:off x="2858525" y="3117750"/>
            <a:ext cx="3428251" cy="1416783"/>
            <a:chOff x="3010925" y="3498750"/>
            <a:chExt cx="3428251" cy="1416783"/>
          </a:xfrm>
        </p:grpSpPr>
        <p:pic>
          <p:nvPicPr>
            <p:cNvPr id="59" name="Google Shape;59;p4"/>
            <p:cNvPicPr preferRelativeResize="0"/>
            <p:nvPr/>
          </p:nvPicPr>
          <p:blipFill rotWithShape="1">
            <a:blip r:embed="rId6">
              <a:alphaModFix/>
            </a:blip>
            <a:srcRect b="0" l="0" r="0" t="0"/>
            <a:stretch/>
          </p:blipFill>
          <p:spPr>
            <a:xfrm>
              <a:off x="3803104" y="3559660"/>
              <a:ext cx="1533742" cy="269825"/>
            </a:xfrm>
            <a:prstGeom prst="rect">
              <a:avLst/>
            </a:prstGeom>
            <a:noFill/>
            <a:ln>
              <a:noFill/>
            </a:ln>
          </p:spPr>
        </p:pic>
        <p:pic>
          <p:nvPicPr>
            <p:cNvPr id="60" name="Google Shape;60;p4"/>
            <p:cNvPicPr preferRelativeResize="0"/>
            <p:nvPr/>
          </p:nvPicPr>
          <p:blipFill rotWithShape="1">
            <a:blip r:embed="rId7">
              <a:alphaModFix/>
            </a:blip>
            <a:srcRect b="0" l="0" r="0" t="0"/>
            <a:stretch/>
          </p:blipFill>
          <p:spPr>
            <a:xfrm>
              <a:off x="3478479" y="4047095"/>
              <a:ext cx="461543" cy="269825"/>
            </a:xfrm>
            <a:prstGeom prst="rect">
              <a:avLst/>
            </a:prstGeom>
            <a:noFill/>
            <a:ln>
              <a:noFill/>
            </a:ln>
          </p:spPr>
        </p:pic>
        <p:sp>
          <p:nvSpPr>
            <p:cNvPr id="61" name="Google Shape;61;p4"/>
            <p:cNvSpPr txBox="1"/>
            <p:nvPr/>
          </p:nvSpPr>
          <p:spPr>
            <a:xfrm>
              <a:off x="3913766" y="3910409"/>
              <a:ext cx="2090100" cy="53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highlight>
                    <a:srgbClr val="FBFBFB"/>
                  </a:highlight>
                  <a:latin typeface="EB Garamond Medium"/>
                  <a:ea typeface="EB Garamond Medium"/>
                  <a:cs typeface="EB Garamond Medium"/>
                  <a:sym typeface="EB Garamond Medium"/>
                </a:rPr>
                <a:t>  :   Forward model</a:t>
              </a:r>
              <a:endParaRPr b="0" i="0" sz="2000" u="none" cap="none" strike="noStrike">
                <a:solidFill>
                  <a:srgbClr val="000000"/>
                </a:solidFill>
                <a:latin typeface="EB Garamond Medium"/>
                <a:ea typeface="EB Garamond Medium"/>
                <a:cs typeface="EB Garamond Medium"/>
                <a:sym typeface="EB Garamond Medium"/>
              </a:endParaRPr>
            </a:p>
          </p:txBody>
        </p:sp>
        <p:sp>
          <p:nvSpPr>
            <p:cNvPr id="62" name="Google Shape;62;p4"/>
            <p:cNvSpPr txBox="1"/>
            <p:nvPr/>
          </p:nvSpPr>
          <p:spPr>
            <a:xfrm>
              <a:off x="3478476" y="4382133"/>
              <a:ext cx="2960700" cy="53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highlight>
                    <a:srgbClr val="FBFBFB"/>
                  </a:highlight>
                  <a:latin typeface="EB Garamond Medium"/>
                  <a:ea typeface="EB Garamond Medium"/>
                  <a:cs typeface="EB Garamond Medium"/>
                  <a:sym typeface="EB Garamond Medium"/>
                </a:rPr>
                <a:t>          :   Measurement noise</a:t>
              </a:r>
              <a:endParaRPr b="0" i="0" sz="2000" u="none" cap="none" strike="noStrike">
                <a:solidFill>
                  <a:srgbClr val="000000"/>
                </a:solidFill>
                <a:latin typeface="EB Garamond Medium"/>
                <a:ea typeface="EB Garamond Medium"/>
                <a:cs typeface="EB Garamond Medium"/>
                <a:sym typeface="EB Garamond Medium"/>
              </a:endParaRPr>
            </a:p>
          </p:txBody>
        </p:sp>
        <p:pic>
          <p:nvPicPr>
            <p:cNvPr id="63" name="Google Shape;63;p4"/>
            <p:cNvPicPr preferRelativeResize="0"/>
            <p:nvPr/>
          </p:nvPicPr>
          <p:blipFill rotWithShape="1">
            <a:blip r:embed="rId8">
              <a:alphaModFix/>
            </a:blip>
            <a:srcRect b="0" l="0" r="0" t="0"/>
            <a:stretch/>
          </p:blipFill>
          <p:spPr>
            <a:xfrm>
              <a:off x="3623525" y="4534519"/>
              <a:ext cx="171450" cy="228600"/>
            </a:xfrm>
            <a:prstGeom prst="rect">
              <a:avLst/>
            </a:prstGeom>
            <a:noFill/>
            <a:ln>
              <a:noFill/>
            </a:ln>
          </p:spPr>
        </p:pic>
        <p:sp>
          <p:nvSpPr>
            <p:cNvPr id="64" name="Google Shape;64;p4"/>
            <p:cNvSpPr/>
            <p:nvPr/>
          </p:nvSpPr>
          <p:spPr>
            <a:xfrm>
              <a:off x="3010925" y="3498750"/>
              <a:ext cx="3353400" cy="13737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
        <p:nvSpPr>
          <p:cNvPr id="65" name="Google Shape;65;p4"/>
          <p:cNvSpPr txBox="1"/>
          <p:nvPr/>
        </p:nvSpPr>
        <p:spPr>
          <a:xfrm>
            <a:off x="457200" y="615870"/>
            <a:ext cx="2163300" cy="34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FF"/>
                </a:solidFill>
                <a:latin typeface="Calibri"/>
                <a:ea typeface="Calibri"/>
                <a:cs typeface="Calibri"/>
                <a:sym typeface="Calibri"/>
              </a:rPr>
              <a:t>Image</a:t>
            </a:r>
            <a:endParaRPr b="0" i="0" sz="1800" u="none" cap="none" strike="noStrike">
              <a:solidFill>
                <a:srgbClr val="0000FF"/>
              </a:solidFill>
              <a:latin typeface="Calibri"/>
              <a:ea typeface="Calibri"/>
              <a:cs typeface="Calibri"/>
              <a:sym typeface="Calibri"/>
            </a:endParaRPr>
          </a:p>
        </p:txBody>
      </p:sp>
      <p:sp>
        <p:nvSpPr>
          <p:cNvPr id="66" name="Google Shape;66;p4"/>
          <p:cNvSpPr txBox="1"/>
          <p:nvPr/>
        </p:nvSpPr>
        <p:spPr>
          <a:xfrm>
            <a:off x="6523425" y="615870"/>
            <a:ext cx="2163300" cy="34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FF"/>
                </a:solidFill>
                <a:latin typeface="Calibri"/>
                <a:ea typeface="Calibri"/>
                <a:cs typeface="Calibri"/>
                <a:sym typeface="Calibri"/>
              </a:rPr>
              <a:t>Measurement</a:t>
            </a:r>
            <a:endParaRPr b="0" i="0" sz="1800" u="none" cap="none" strike="noStrike">
              <a:solidFill>
                <a:srgbClr val="0000FF"/>
              </a:solidFill>
              <a:latin typeface="Calibri"/>
              <a:ea typeface="Calibri"/>
              <a:cs typeface="Calibri"/>
              <a:sym typeface="Calibri"/>
            </a:endParaRPr>
          </a:p>
        </p:txBody>
      </p:sp>
      <p:pic>
        <p:nvPicPr>
          <p:cNvPr id="67" name="Google Shape;67;p4" title="slide_3.mp3">
            <a:hlinkClick r:id="rId9"/>
          </p:cNvPr>
          <p:cNvPicPr preferRelativeResize="0"/>
          <p:nvPr/>
        </p:nvPicPr>
        <p:blipFill>
          <a:blip r:embed="rId10">
            <a:alphaModFix/>
          </a:blip>
          <a:stretch>
            <a:fillRect/>
          </a:stretch>
        </p:blipFill>
        <p:spPr>
          <a:xfrm>
            <a:off x="9323950" y="751013"/>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Inverse problems in Computational imaging</a:t>
            </a:r>
            <a:endParaRPr/>
          </a:p>
        </p:txBody>
      </p:sp>
      <p:pic>
        <p:nvPicPr>
          <p:cNvPr id="73" name="Google Shape;73;p5"/>
          <p:cNvPicPr preferRelativeResize="0"/>
          <p:nvPr/>
        </p:nvPicPr>
        <p:blipFill rotWithShape="1">
          <a:blip r:embed="rId3">
            <a:alphaModFix/>
          </a:blip>
          <a:srcRect b="0" l="0" r="0" t="0"/>
          <a:stretch/>
        </p:blipFill>
        <p:spPr>
          <a:xfrm>
            <a:off x="457200" y="995363"/>
            <a:ext cx="8229600" cy="2165144"/>
          </a:xfrm>
          <a:prstGeom prst="rect">
            <a:avLst/>
          </a:prstGeom>
          <a:noFill/>
          <a:ln>
            <a:noFill/>
          </a:ln>
        </p:spPr>
      </p:pic>
      <p:sp>
        <p:nvSpPr>
          <p:cNvPr id="74" name="Google Shape;74;p5"/>
          <p:cNvSpPr txBox="1"/>
          <p:nvPr/>
        </p:nvSpPr>
        <p:spPr>
          <a:xfrm>
            <a:off x="3241050" y="1882900"/>
            <a:ext cx="2661900" cy="48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Invers</a:t>
            </a:r>
            <a:r>
              <a:rPr b="1" i="0" lang="en" sz="1600" u="none" cap="none" strike="noStrike">
                <a:solidFill>
                  <a:srgbClr val="000000"/>
                </a:solidFill>
                <a:latin typeface="Calibri"/>
                <a:ea typeface="Calibri"/>
                <a:cs typeface="Calibri"/>
                <a:sym typeface="Calibri"/>
              </a:rPr>
              <a:t>e</a:t>
            </a:r>
            <a:r>
              <a:rPr b="1" i="0" lang="en" sz="1600" u="none" cap="none" strike="noStrike">
                <a:solidFill>
                  <a:srgbClr val="000000"/>
                </a:solidFill>
                <a:latin typeface="Calibri"/>
                <a:ea typeface="Calibri"/>
                <a:cs typeface="Calibri"/>
                <a:sym typeface="Calibri"/>
              </a:rPr>
              <a:t> Problem</a:t>
            </a:r>
            <a:endParaRPr b="1" i="0" sz="1600" u="none" cap="none" strike="noStrike">
              <a:solidFill>
                <a:srgbClr val="000000"/>
              </a:solidFill>
              <a:latin typeface="Calibri"/>
              <a:ea typeface="Calibri"/>
              <a:cs typeface="Calibri"/>
              <a:sym typeface="Calibri"/>
            </a:endParaRPr>
          </a:p>
        </p:txBody>
      </p:sp>
      <p:grpSp>
        <p:nvGrpSpPr>
          <p:cNvPr id="75" name="Google Shape;75;p5"/>
          <p:cNvGrpSpPr/>
          <p:nvPr/>
        </p:nvGrpSpPr>
        <p:grpSpPr>
          <a:xfrm>
            <a:off x="3469650" y="2492500"/>
            <a:ext cx="2661900" cy="1280475"/>
            <a:chOff x="3469650" y="2492500"/>
            <a:chExt cx="2661900" cy="1280475"/>
          </a:xfrm>
        </p:grpSpPr>
        <p:sp>
          <p:nvSpPr>
            <p:cNvPr id="76" name="Google Shape;76;p5"/>
            <p:cNvSpPr/>
            <p:nvPr/>
          </p:nvSpPr>
          <p:spPr>
            <a:xfrm>
              <a:off x="3530950" y="2543575"/>
              <a:ext cx="2511300" cy="12294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77" name="Google Shape;77;p5"/>
            <p:cNvPicPr preferRelativeResize="0"/>
            <p:nvPr/>
          </p:nvPicPr>
          <p:blipFill>
            <a:blip r:embed="rId4">
              <a:alphaModFix/>
            </a:blip>
            <a:stretch>
              <a:fillRect/>
            </a:stretch>
          </p:blipFill>
          <p:spPr>
            <a:xfrm>
              <a:off x="3676650" y="2855707"/>
              <a:ext cx="2247900" cy="847725"/>
            </a:xfrm>
            <a:prstGeom prst="rect">
              <a:avLst/>
            </a:prstGeom>
            <a:noFill/>
            <a:ln>
              <a:noFill/>
            </a:ln>
          </p:spPr>
        </p:pic>
        <p:sp>
          <p:nvSpPr>
            <p:cNvPr id="78" name="Google Shape;78;p5"/>
            <p:cNvSpPr txBox="1"/>
            <p:nvPr/>
          </p:nvSpPr>
          <p:spPr>
            <a:xfrm>
              <a:off x="3469650" y="2492500"/>
              <a:ext cx="2661900" cy="48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 sz="1600">
                  <a:latin typeface="Calibri"/>
                  <a:ea typeface="Calibri"/>
                  <a:cs typeface="Calibri"/>
                  <a:sym typeface="Calibri"/>
                </a:rPr>
                <a:t>End-to-end reconstruction</a:t>
              </a:r>
              <a:endParaRPr b="1" i="0" sz="1600" u="none" cap="none" strike="noStrike">
                <a:solidFill>
                  <a:srgbClr val="000000"/>
                </a:solidFill>
                <a:latin typeface="Calibri"/>
                <a:ea typeface="Calibri"/>
                <a:cs typeface="Calibri"/>
                <a:sym typeface="Calibri"/>
              </a:endParaRPr>
            </a:p>
          </p:txBody>
        </p:sp>
      </p:grpSp>
      <p:grpSp>
        <p:nvGrpSpPr>
          <p:cNvPr id="79" name="Google Shape;79;p5"/>
          <p:cNvGrpSpPr/>
          <p:nvPr/>
        </p:nvGrpSpPr>
        <p:grpSpPr>
          <a:xfrm>
            <a:off x="2854825" y="3787900"/>
            <a:ext cx="3895800" cy="1312350"/>
            <a:chOff x="2854825" y="3787900"/>
            <a:chExt cx="3895800" cy="1312350"/>
          </a:xfrm>
        </p:grpSpPr>
        <p:grpSp>
          <p:nvGrpSpPr>
            <p:cNvPr id="80" name="Google Shape;80;p5"/>
            <p:cNvGrpSpPr/>
            <p:nvPr/>
          </p:nvGrpSpPr>
          <p:grpSpPr>
            <a:xfrm>
              <a:off x="2854825" y="3870850"/>
              <a:ext cx="3895800" cy="1229400"/>
              <a:chOff x="2854825" y="3870850"/>
              <a:chExt cx="3895800" cy="1229400"/>
            </a:xfrm>
          </p:grpSpPr>
          <p:sp>
            <p:nvSpPr>
              <p:cNvPr id="81" name="Google Shape;81;p5"/>
              <p:cNvSpPr/>
              <p:nvPr/>
            </p:nvSpPr>
            <p:spPr>
              <a:xfrm>
                <a:off x="2854825" y="3870850"/>
                <a:ext cx="3895800" cy="12294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82" name="Google Shape;82;p5"/>
              <p:cNvPicPr preferRelativeResize="0"/>
              <p:nvPr/>
            </p:nvPicPr>
            <p:blipFill>
              <a:blip r:embed="rId5">
                <a:alphaModFix/>
              </a:blip>
              <a:stretch>
                <a:fillRect/>
              </a:stretch>
            </p:blipFill>
            <p:spPr>
              <a:xfrm>
                <a:off x="2917204" y="4145336"/>
                <a:ext cx="3766793" cy="906668"/>
              </a:xfrm>
              <a:prstGeom prst="rect">
                <a:avLst/>
              </a:prstGeom>
              <a:noFill/>
              <a:ln>
                <a:noFill/>
              </a:ln>
            </p:spPr>
          </p:pic>
        </p:grpSp>
        <p:sp>
          <p:nvSpPr>
            <p:cNvPr id="83" name="Google Shape;83;p5"/>
            <p:cNvSpPr txBox="1"/>
            <p:nvPr/>
          </p:nvSpPr>
          <p:spPr>
            <a:xfrm>
              <a:off x="3545850" y="3787900"/>
              <a:ext cx="2661900" cy="48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 sz="1600">
                  <a:latin typeface="Calibri"/>
                  <a:ea typeface="Calibri"/>
                  <a:cs typeface="Calibri"/>
                  <a:sym typeface="Calibri"/>
                </a:rPr>
                <a:t>Iterative</a:t>
              </a:r>
              <a:r>
                <a:rPr b="1" lang="en" sz="1600">
                  <a:latin typeface="Calibri"/>
                  <a:ea typeface="Calibri"/>
                  <a:cs typeface="Calibri"/>
                  <a:sym typeface="Calibri"/>
                </a:rPr>
                <a:t> methods</a:t>
              </a:r>
              <a:endParaRPr b="1" i="0" sz="1600" u="none" cap="none" strike="noStrike">
                <a:solidFill>
                  <a:srgbClr val="000000"/>
                </a:solidFill>
                <a:latin typeface="Calibri"/>
                <a:ea typeface="Calibri"/>
                <a:cs typeface="Calibri"/>
                <a:sym typeface="Calibri"/>
              </a:endParaRPr>
            </a:p>
          </p:txBody>
        </p:sp>
      </p:grpSp>
      <p:pic>
        <p:nvPicPr>
          <p:cNvPr id="84" name="Google Shape;84;p5"/>
          <p:cNvPicPr preferRelativeResize="0"/>
          <p:nvPr/>
        </p:nvPicPr>
        <p:blipFill rotWithShape="1">
          <a:blip r:embed="rId6">
            <a:alphaModFix/>
          </a:blip>
          <a:srcRect b="0" l="0" r="0" t="0"/>
          <a:stretch/>
        </p:blipFill>
        <p:spPr>
          <a:xfrm>
            <a:off x="1433694" y="3223085"/>
            <a:ext cx="210312" cy="161778"/>
          </a:xfrm>
          <a:prstGeom prst="rect">
            <a:avLst/>
          </a:prstGeom>
          <a:noFill/>
          <a:ln>
            <a:noFill/>
          </a:ln>
        </p:spPr>
      </p:pic>
      <p:pic>
        <p:nvPicPr>
          <p:cNvPr id="85" name="Google Shape;85;p5"/>
          <p:cNvPicPr preferRelativeResize="0"/>
          <p:nvPr/>
        </p:nvPicPr>
        <p:blipFill rotWithShape="1">
          <a:blip r:embed="rId7">
            <a:alphaModFix/>
          </a:blip>
          <a:srcRect b="0" l="0" r="0" t="0"/>
          <a:stretch/>
        </p:blipFill>
        <p:spPr>
          <a:xfrm>
            <a:off x="7508332" y="3198114"/>
            <a:ext cx="193487" cy="210312"/>
          </a:xfrm>
          <a:prstGeom prst="rect">
            <a:avLst/>
          </a:prstGeom>
          <a:noFill/>
          <a:ln>
            <a:noFill/>
          </a:ln>
        </p:spPr>
      </p:pic>
      <p:sp>
        <p:nvSpPr>
          <p:cNvPr id="86" name="Google Shape;86;p5"/>
          <p:cNvSpPr txBox="1"/>
          <p:nvPr/>
        </p:nvSpPr>
        <p:spPr>
          <a:xfrm>
            <a:off x="457200" y="615870"/>
            <a:ext cx="2163300" cy="34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FF"/>
                </a:solidFill>
                <a:latin typeface="Calibri"/>
                <a:ea typeface="Calibri"/>
                <a:cs typeface="Calibri"/>
                <a:sym typeface="Calibri"/>
              </a:rPr>
              <a:t>Image</a:t>
            </a:r>
            <a:endParaRPr b="0" i="0" sz="1800" u="none" cap="none" strike="noStrike">
              <a:solidFill>
                <a:srgbClr val="0000FF"/>
              </a:solidFill>
              <a:latin typeface="Calibri"/>
              <a:ea typeface="Calibri"/>
              <a:cs typeface="Calibri"/>
              <a:sym typeface="Calibri"/>
            </a:endParaRPr>
          </a:p>
        </p:txBody>
      </p:sp>
      <p:sp>
        <p:nvSpPr>
          <p:cNvPr id="87" name="Google Shape;87;p5"/>
          <p:cNvSpPr txBox="1"/>
          <p:nvPr/>
        </p:nvSpPr>
        <p:spPr>
          <a:xfrm>
            <a:off x="6523425" y="615870"/>
            <a:ext cx="2163300" cy="34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FF"/>
                </a:solidFill>
                <a:latin typeface="Calibri"/>
                <a:ea typeface="Calibri"/>
                <a:cs typeface="Calibri"/>
                <a:sym typeface="Calibri"/>
              </a:rPr>
              <a:t>Measurement</a:t>
            </a:r>
            <a:endParaRPr b="0" i="0" sz="1800" u="none" cap="none" strike="noStrike">
              <a:solidFill>
                <a:srgbClr val="0000FF"/>
              </a:solidFill>
              <a:latin typeface="Calibri"/>
              <a:ea typeface="Calibri"/>
              <a:cs typeface="Calibri"/>
              <a:sym typeface="Calibri"/>
            </a:endParaRPr>
          </a:p>
        </p:txBody>
      </p:sp>
      <p:pic>
        <p:nvPicPr>
          <p:cNvPr id="88" name="Google Shape;88;p5" title="slide_4.mp3">
            <a:hlinkClick r:id="rId8"/>
          </p:cNvPr>
          <p:cNvPicPr preferRelativeResize="0"/>
          <p:nvPr/>
        </p:nvPicPr>
        <p:blipFill>
          <a:blip r:embed="rId9">
            <a:alphaModFix/>
          </a:blip>
          <a:stretch>
            <a:fillRect/>
          </a:stretch>
        </p:blipFill>
        <p:spPr>
          <a:xfrm>
            <a:off x="9406575" y="800263"/>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7"/>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Deep networks for inverse problems</a:t>
            </a:r>
            <a:endParaRPr/>
          </a:p>
        </p:txBody>
      </p:sp>
      <p:sp>
        <p:nvSpPr>
          <p:cNvPr id="94" name="Google Shape;94;p7"/>
          <p:cNvSpPr txBox="1"/>
          <p:nvPr>
            <p:ph idx="1" type="body"/>
          </p:nvPr>
        </p:nvSpPr>
        <p:spPr>
          <a:xfrm>
            <a:off x="311700" y="863550"/>
            <a:ext cx="8520600" cy="4089600"/>
          </a:xfrm>
          <a:prstGeom prst="rect">
            <a:avLst/>
          </a:prstGeom>
          <a:noFill/>
          <a:ln>
            <a:noFill/>
          </a:ln>
        </p:spPr>
        <p:txBody>
          <a:bodyPr anchorCtr="0" anchor="t" bIns="91425" lIns="91425" spcFirstLastPara="1" rIns="91425" wrap="square" tIns="91425">
            <a:normAutofit/>
          </a:bodyPr>
          <a:lstStyle/>
          <a:p>
            <a:pPr indent="-368300" lvl="0" marL="457200" rtl="0" algn="l">
              <a:lnSpc>
                <a:spcPct val="115000"/>
              </a:lnSpc>
              <a:spcBef>
                <a:spcPts val="0"/>
              </a:spcBef>
              <a:spcAft>
                <a:spcPts val="0"/>
              </a:spcAft>
              <a:buSzPts val="2200"/>
              <a:buChar char="-"/>
            </a:pPr>
            <a:r>
              <a:rPr b="1" lang="en"/>
              <a:t>End-to-end networks</a:t>
            </a:r>
            <a:endParaRPr b="1"/>
          </a:p>
          <a:p>
            <a:pPr indent="-355600" lvl="1" marL="914400" rtl="0" algn="l">
              <a:lnSpc>
                <a:spcPct val="115000"/>
              </a:lnSpc>
              <a:spcBef>
                <a:spcPts val="0"/>
              </a:spcBef>
              <a:spcAft>
                <a:spcPts val="0"/>
              </a:spcAft>
              <a:buSzPts val="2000"/>
              <a:buChar char="-"/>
            </a:pPr>
            <a:r>
              <a:rPr lang="en"/>
              <a:t>Learn a direct mapping '</a:t>
            </a:r>
            <a:r>
              <a:rPr b="1" lang="en"/>
              <a:t>f</a:t>
            </a:r>
            <a:r>
              <a:rPr lang="en"/>
              <a:t>' from measurements to reconstructed images.</a:t>
            </a:r>
            <a:endParaRPr/>
          </a:p>
          <a:p>
            <a:pPr indent="0" lvl="0" marL="457200" rtl="0" algn="l">
              <a:lnSpc>
                <a:spcPct val="115000"/>
              </a:lnSpc>
              <a:spcBef>
                <a:spcPts val="1200"/>
              </a:spcBef>
              <a:spcAft>
                <a:spcPts val="1200"/>
              </a:spcAft>
              <a:buSzPts val="2200"/>
              <a:buNone/>
            </a:pPr>
            <a:r>
              <a:t/>
            </a:r>
            <a:endParaRPr/>
          </a:p>
        </p:txBody>
      </p:sp>
      <p:sp>
        <p:nvSpPr>
          <p:cNvPr id="95" name="Google Shape;95;p7"/>
          <p:cNvSpPr txBox="1"/>
          <p:nvPr/>
        </p:nvSpPr>
        <p:spPr>
          <a:xfrm>
            <a:off x="608975" y="4624250"/>
            <a:ext cx="8478000" cy="37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Calibri"/>
                <a:ea typeface="Calibri"/>
                <a:cs typeface="Calibri"/>
                <a:sym typeface="Calibri"/>
              </a:rPr>
              <a:t>Ronneberger et al., “U-net: Convolutional networks for biomedical image segmentation. In Medical Image Computing and Computer-Assisted Intervention”–MICCAI 2015.</a:t>
            </a:r>
            <a:endParaRPr b="0" i="0" sz="1200" u="none" cap="none" strike="noStrike">
              <a:solidFill>
                <a:srgbClr val="000000"/>
              </a:solidFill>
              <a:latin typeface="Calibri"/>
              <a:ea typeface="Calibri"/>
              <a:cs typeface="Calibri"/>
              <a:sym typeface="Calibri"/>
            </a:endParaRPr>
          </a:p>
        </p:txBody>
      </p:sp>
      <p:pic>
        <p:nvPicPr>
          <p:cNvPr id="96" name="Google Shape;96;p7"/>
          <p:cNvPicPr preferRelativeResize="0"/>
          <p:nvPr/>
        </p:nvPicPr>
        <p:blipFill>
          <a:blip r:embed="rId3">
            <a:alphaModFix/>
          </a:blip>
          <a:stretch>
            <a:fillRect/>
          </a:stretch>
        </p:blipFill>
        <p:spPr>
          <a:xfrm>
            <a:off x="1371601" y="1831696"/>
            <a:ext cx="6810453" cy="2560320"/>
          </a:xfrm>
          <a:prstGeom prst="rect">
            <a:avLst/>
          </a:prstGeom>
          <a:noFill/>
          <a:ln>
            <a:noFill/>
          </a:ln>
        </p:spPr>
      </p:pic>
      <p:pic>
        <p:nvPicPr>
          <p:cNvPr id="97" name="Google Shape;97;p7" title="slide_5.mp3">
            <a:hlinkClick r:id="rId4"/>
          </p:cNvPr>
          <p:cNvPicPr preferRelativeResize="0"/>
          <p:nvPr/>
        </p:nvPicPr>
        <p:blipFill>
          <a:blip r:embed="rId5">
            <a:alphaModFix/>
          </a:blip>
          <a:stretch>
            <a:fillRect/>
          </a:stretch>
        </p:blipFill>
        <p:spPr>
          <a:xfrm>
            <a:off x="9321650" y="577000"/>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c7d25a2bcf_0_37"/>
          <p:cNvSpPr txBox="1"/>
          <p:nvPr>
            <p:ph idx="1" type="body"/>
          </p:nvPr>
        </p:nvSpPr>
        <p:spPr>
          <a:xfrm>
            <a:off x="311700" y="801270"/>
            <a:ext cx="8520600" cy="4089600"/>
          </a:xfrm>
          <a:prstGeom prst="rect">
            <a:avLst/>
          </a:prstGeom>
          <a:noFill/>
          <a:ln>
            <a:noFill/>
          </a:ln>
        </p:spPr>
        <p:txBody>
          <a:bodyPr anchorCtr="0" anchor="t" bIns="91425" lIns="91425" spcFirstLastPara="1" rIns="91425" wrap="square" tIns="91425">
            <a:normAutofit/>
          </a:bodyPr>
          <a:lstStyle/>
          <a:p>
            <a:pPr indent="-368300" lvl="0" marL="457200" rtl="0" algn="l">
              <a:spcBef>
                <a:spcPts val="0"/>
              </a:spcBef>
              <a:spcAft>
                <a:spcPts val="0"/>
              </a:spcAft>
              <a:buClr>
                <a:srgbClr val="222222"/>
              </a:buClr>
              <a:buSzPts val="2200"/>
              <a:buChar char="-"/>
            </a:pPr>
            <a:r>
              <a:rPr lang="en">
                <a:solidFill>
                  <a:srgbClr val="222222"/>
                </a:solidFill>
              </a:rPr>
              <a:t>Despite their impressive performance, deep learning-based methods lack robustness to shifts in:</a:t>
            </a:r>
            <a:endParaRPr>
              <a:solidFill>
                <a:srgbClr val="222222"/>
              </a:solidFill>
            </a:endParaRPr>
          </a:p>
          <a:p>
            <a:pPr indent="-342900" lvl="1" marL="914400" rtl="0" algn="l">
              <a:lnSpc>
                <a:spcPct val="100000"/>
              </a:lnSpc>
              <a:spcBef>
                <a:spcPts val="0"/>
              </a:spcBef>
              <a:spcAft>
                <a:spcPts val="0"/>
              </a:spcAft>
              <a:buClr>
                <a:srgbClr val="38761D"/>
              </a:buClr>
              <a:buSzPts val="1800"/>
              <a:buChar char="-"/>
            </a:pPr>
            <a:r>
              <a:rPr b="1" lang="en" sz="1800">
                <a:solidFill>
                  <a:srgbClr val="38761D"/>
                </a:solidFill>
              </a:rPr>
              <a:t>The domain </a:t>
            </a:r>
            <a:endParaRPr b="1" sz="1800">
              <a:solidFill>
                <a:srgbClr val="38761D"/>
              </a:solidFill>
            </a:endParaRPr>
          </a:p>
          <a:p>
            <a:pPr indent="-342900" lvl="1" marL="914400" rtl="0" algn="l">
              <a:lnSpc>
                <a:spcPct val="100000"/>
              </a:lnSpc>
              <a:spcBef>
                <a:spcPts val="0"/>
              </a:spcBef>
              <a:spcAft>
                <a:spcPts val="0"/>
              </a:spcAft>
              <a:buClr>
                <a:srgbClr val="575280"/>
              </a:buClr>
              <a:buSzPts val="1800"/>
              <a:buChar char="-"/>
            </a:pPr>
            <a:r>
              <a:rPr b="1" lang="en" sz="1800">
                <a:solidFill>
                  <a:srgbClr val="575280"/>
                </a:solidFill>
              </a:rPr>
              <a:t>The forward model</a:t>
            </a:r>
            <a:endParaRPr b="1" sz="1800">
              <a:solidFill>
                <a:srgbClr val="575280"/>
              </a:solidFill>
            </a:endParaRPr>
          </a:p>
          <a:p>
            <a:pPr indent="-355600" lvl="1" marL="914400" rtl="0" algn="l">
              <a:lnSpc>
                <a:spcPct val="100000"/>
              </a:lnSpc>
              <a:spcBef>
                <a:spcPts val="0"/>
              </a:spcBef>
              <a:spcAft>
                <a:spcPts val="0"/>
              </a:spcAft>
              <a:buClr>
                <a:srgbClr val="CC4C3A"/>
              </a:buClr>
              <a:buSzPts val="2000"/>
              <a:buChar char="-"/>
            </a:pPr>
            <a:r>
              <a:rPr b="1" lang="en" sz="1800">
                <a:solidFill>
                  <a:srgbClr val="CC4C3A"/>
                </a:solidFill>
              </a:rPr>
              <a:t>The noise level</a:t>
            </a:r>
            <a:r>
              <a:rPr b="1" lang="en">
                <a:solidFill>
                  <a:srgbClr val="CC4C3A"/>
                </a:solidFill>
              </a:rPr>
              <a:t> </a:t>
            </a:r>
            <a:endParaRPr b="1" sz="1800">
              <a:solidFill>
                <a:schemeClr val="dk1"/>
              </a:solidFill>
            </a:endParaRPr>
          </a:p>
        </p:txBody>
      </p:sp>
      <p:sp>
        <p:nvSpPr>
          <p:cNvPr id="103" name="Google Shape;103;g2c7d25a2bcf_0_37"/>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
              <a:t>Inverse problems in Computational Imaging</a:t>
            </a:r>
            <a:endParaRPr/>
          </a:p>
          <a:p>
            <a:pPr indent="0" lvl="0" marL="0" rtl="0" algn="l">
              <a:lnSpc>
                <a:spcPct val="100000"/>
              </a:lnSpc>
              <a:spcBef>
                <a:spcPts val="0"/>
              </a:spcBef>
              <a:spcAft>
                <a:spcPts val="0"/>
              </a:spcAft>
              <a:buSzPct val="111111"/>
              <a:buNone/>
            </a:pPr>
            <a:r>
              <a:rPr lang="en"/>
              <a:t> </a:t>
            </a:r>
            <a:endParaRPr/>
          </a:p>
        </p:txBody>
      </p:sp>
      <p:pic>
        <p:nvPicPr>
          <p:cNvPr id="104" name="Google Shape;104;g2c7d25a2bcf_0_37"/>
          <p:cNvPicPr preferRelativeResize="0"/>
          <p:nvPr/>
        </p:nvPicPr>
        <p:blipFill>
          <a:blip r:embed="rId3">
            <a:alphaModFix/>
          </a:blip>
          <a:stretch>
            <a:fillRect/>
          </a:stretch>
        </p:blipFill>
        <p:spPr>
          <a:xfrm>
            <a:off x="3557588" y="1652588"/>
            <a:ext cx="4572001" cy="2822585"/>
          </a:xfrm>
          <a:prstGeom prst="rect">
            <a:avLst/>
          </a:prstGeom>
          <a:noFill/>
          <a:ln>
            <a:noFill/>
          </a:ln>
        </p:spPr>
      </p:pic>
      <p:sp>
        <p:nvSpPr>
          <p:cNvPr id="105" name="Google Shape;105;g2c7d25a2bcf_0_37"/>
          <p:cNvSpPr txBox="1"/>
          <p:nvPr/>
        </p:nvSpPr>
        <p:spPr>
          <a:xfrm>
            <a:off x="0" y="4772700"/>
            <a:ext cx="8901000" cy="354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1100">
                <a:solidFill>
                  <a:schemeClr val="dk1"/>
                </a:solidFill>
                <a:latin typeface="Calibri"/>
                <a:ea typeface="Calibri"/>
                <a:cs typeface="Calibri"/>
                <a:sym typeface="Calibri"/>
              </a:rPr>
              <a:t>Yismaw et al., "Domain Expansion via Network Adaptation for Solving Inverse Problems," in IEEE Transactions on Computational Imaging.</a:t>
            </a:r>
            <a:endParaRPr sz="800">
              <a:solidFill>
                <a:schemeClr val="dk1"/>
              </a:solidFill>
            </a:endParaRPr>
          </a:p>
        </p:txBody>
      </p:sp>
      <p:pic>
        <p:nvPicPr>
          <p:cNvPr id="106" name="Google Shape;106;g2c7d25a2bcf_0_37" title="slide_6.mp3">
            <a:hlinkClick r:id="rId4"/>
          </p:cNvPr>
          <p:cNvPicPr preferRelativeResize="0"/>
          <p:nvPr/>
        </p:nvPicPr>
        <p:blipFill>
          <a:blip r:embed="rId5">
            <a:alphaModFix/>
          </a:blip>
          <a:stretch>
            <a:fillRect/>
          </a:stretch>
        </p:blipFill>
        <p:spPr>
          <a:xfrm>
            <a:off x="9352625" y="525350"/>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6"/>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Performance under domain shift</a:t>
            </a:r>
            <a:endParaRPr/>
          </a:p>
        </p:txBody>
      </p:sp>
      <p:sp>
        <p:nvSpPr>
          <p:cNvPr id="112" name="Google Shape;112;p36"/>
          <p:cNvSpPr txBox="1"/>
          <p:nvPr>
            <p:ph idx="1" type="body"/>
          </p:nvPr>
        </p:nvSpPr>
        <p:spPr>
          <a:xfrm>
            <a:off x="311700" y="863550"/>
            <a:ext cx="8520600" cy="4089600"/>
          </a:xfrm>
          <a:prstGeom prst="rect">
            <a:avLst/>
          </a:prstGeom>
          <a:noFill/>
          <a:ln>
            <a:noFill/>
          </a:ln>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SzPts val="2400"/>
              <a:buChar char="-"/>
            </a:pPr>
            <a:r>
              <a:rPr lang="en" sz="2400"/>
              <a:t>In-domain testing</a:t>
            </a:r>
            <a:endParaRPr b="1" sz="2400"/>
          </a:p>
        </p:txBody>
      </p:sp>
      <p:sp>
        <p:nvSpPr>
          <p:cNvPr id="113" name="Google Shape;113;p36"/>
          <p:cNvSpPr txBox="1"/>
          <p:nvPr>
            <p:ph idx="1" type="body"/>
          </p:nvPr>
        </p:nvSpPr>
        <p:spPr>
          <a:xfrm>
            <a:off x="1371600" y="1311925"/>
            <a:ext cx="6400800" cy="7530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2200"/>
              <a:buNone/>
            </a:pPr>
            <a:r>
              <a:rPr lang="en"/>
              <a:t>Train on </a:t>
            </a:r>
            <a:r>
              <a:rPr lang="en">
                <a:solidFill>
                  <a:srgbClr val="C19D03"/>
                </a:solidFill>
              </a:rPr>
              <a:t>Brain</a:t>
            </a:r>
            <a:r>
              <a:rPr lang="en"/>
              <a:t> test on </a:t>
            </a:r>
            <a:r>
              <a:rPr lang="en">
                <a:solidFill>
                  <a:srgbClr val="C19D03"/>
                </a:solidFill>
              </a:rPr>
              <a:t>Brain</a:t>
            </a:r>
            <a:endParaRPr b="1">
              <a:solidFill>
                <a:srgbClr val="C19D03"/>
              </a:solidFill>
            </a:endParaRPr>
          </a:p>
        </p:txBody>
      </p:sp>
      <p:pic>
        <p:nvPicPr>
          <p:cNvPr id="114" name="Google Shape;114;p36" title="slide_7.mp3">
            <a:hlinkClick r:id="rId3"/>
          </p:cNvPr>
          <p:cNvPicPr preferRelativeResize="0"/>
          <p:nvPr/>
        </p:nvPicPr>
        <p:blipFill>
          <a:blip r:embed="rId4">
            <a:alphaModFix/>
          </a:blip>
          <a:stretch>
            <a:fillRect/>
          </a:stretch>
        </p:blipFill>
        <p:spPr>
          <a:xfrm>
            <a:off x="9362950" y="577025"/>
            <a:ext cx="457200" cy="457200"/>
          </a:xfrm>
          <a:prstGeom prst="rect">
            <a:avLst/>
          </a:prstGeom>
          <a:noFill/>
          <a:ln>
            <a:noFill/>
          </a:ln>
        </p:spPr>
      </p:pic>
      <p:pic>
        <p:nvPicPr>
          <p:cNvPr id="115" name="Google Shape;115;p36"/>
          <p:cNvPicPr preferRelativeResize="0"/>
          <p:nvPr/>
        </p:nvPicPr>
        <p:blipFill rotWithShape="1">
          <a:blip r:embed="rId5">
            <a:alphaModFix/>
          </a:blip>
          <a:srcRect b="0" l="0" r="0" t="6672"/>
          <a:stretch/>
        </p:blipFill>
        <p:spPr>
          <a:xfrm>
            <a:off x="1371600" y="1980650"/>
            <a:ext cx="6400800" cy="2258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2c7d25a2bcf_0_30"/>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Performance under domain shift</a:t>
            </a:r>
            <a:endParaRPr/>
          </a:p>
        </p:txBody>
      </p:sp>
      <p:sp>
        <p:nvSpPr>
          <p:cNvPr id="121" name="Google Shape;121;g2c7d25a2bcf_0_30"/>
          <p:cNvSpPr txBox="1"/>
          <p:nvPr>
            <p:ph idx="1" type="body"/>
          </p:nvPr>
        </p:nvSpPr>
        <p:spPr>
          <a:xfrm>
            <a:off x="311700" y="863550"/>
            <a:ext cx="8520600" cy="4089600"/>
          </a:xfrm>
          <a:prstGeom prst="rect">
            <a:avLst/>
          </a:prstGeom>
          <a:noFill/>
          <a:ln>
            <a:noFill/>
          </a:ln>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SzPts val="2400"/>
              <a:buChar char="-"/>
            </a:pPr>
            <a:r>
              <a:rPr lang="en" sz="2400"/>
              <a:t>In-domain testing</a:t>
            </a:r>
            <a:endParaRPr b="1" sz="2400"/>
          </a:p>
        </p:txBody>
      </p:sp>
      <p:sp>
        <p:nvSpPr>
          <p:cNvPr id="122" name="Google Shape;122;g2c7d25a2bcf_0_30"/>
          <p:cNvSpPr txBox="1"/>
          <p:nvPr>
            <p:ph idx="1" type="body"/>
          </p:nvPr>
        </p:nvSpPr>
        <p:spPr>
          <a:xfrm>
            <a:off x="1259550" y="1311925"/>
            <a:ext cx="6624900" cy="7530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2200"/>
              <a:buNone/>
            </a:pPr>
            <a:r>
              <a:rPr lang="en"/>
              <a:t>Train on </a:t>
            </a:r>
            <a:r>
              <a:rPr lang="en">
                <a:solidFill>
                  <a:srgbClr val="93C47D"/>
                </a:solidFill>
              </a:rPr>
              <a:t>Knee</a:t>
            </a:r>
            <a:r>
              <a:rPr lang="en"/>
              <a:t> test on </a:t>
            </a:r>
            <a:r>
              <a:rPr lang="en">
                <a:solidFill>
                  <a:srgbClr val="93C47D"/>
                </a:solidFill>
              </a:rPr>
              <a:t>Knee</a:t>
            </a:r>
            <a:endParaRPr b="1">
              <a:solidFill>
                <a:srgbClr val="C19D03"/>
              </a:solidFill>
            </a:endParaRPr>
          </a:p>
        </p:txBody>
      </p:sp>
      <p:pic>
        <p:nvPicPr>
          <p:cNvPr id="123" name="Google Shape;123;g2c7d25a2bcf_0_30" title="slide_8.mp3">
            <a:hlinkClick r:id="rId3"/>
          </p:cNvPr>
          <p:cNvPicPr preferRelativeResize="0"/>
          <p:nvPr/>
        </p:nvPicPr>
        <p:blipFill>
          <a:blip r:embed="rId4">
            <a:alphaModFix/>
          </a:blip>
          <a:stretch>
            <a:fillRect/>
          </a:stretch>
        </p:blipFill>
        <p:spPr>
          <a:xfrm>
            <a:off x="9321650" y="659650"/>
            <a:ext cx="457200" cy="457200"/>
          </a:xfrm>
          <a:prstGeom prst="rect">
            <a:avLst/>
          </a:prstGeom>
          <a:noFill/>
          <a:ln>
            <a:noFill/>
          </a:ln>
        </p:spPr>
      </p:pic>
      <p:pic>
        <p:nvPicPr>
          <p:cNvPr id="124" name="Google Shape;124;g2c7d25a2bcf_0_30"/>
          <p:cNvPicPr preferRelativeResize="0"/>
          <p:nvPr/>
        </p:nvPicPr>
        <p:blipFill rotWithShape="1">
          <a:blip r:embed="rId5">
            <a:alphaModFix/>
          </a:blip>
          <a:srcRect b="0" l="0" r="0" t="5722"/>
          <a:stretch/>
        </p:blipFill>
        <p:spPr>
          <a:xfrm>
            <a:off x="1371600" y="1988900"/>
            <a:ext cx="6400800" cy="2214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7"/>
          <p:cNvSpPr txBox="1"/>
          <p:nvPr>
            <p:ph type="title"/>
          </p:nvPr>
        </p:nvSpPr>
        <p:spPr>
          <a:xfrm>
            <a:off x="311700" y="1783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Performance under domain shift</a:t>
            </a:r>
            <a:endParaRPr/>
          </a:p>
        </p:txBody>
      </p:sp>
      <p:sp>
        <p:nvSpPr>
          <p:cNvPr id="130" name="Google Shape;130;p37"/>
          <p:cNvSpPr txBox="1"/>
          <p:nvPr>
            <p:ph idx="1" type="body"/>
          </p:nvPr>
        </p:nvSpPr>
        <p:spPr>
          <a:xfrm>
            <a:off x="311700" y="863550"/>
            <a:ext cx="8520600" cy="4089600"/>
          </a:xfrm>
          <a:prstGeom prst="rect">
            <a:avLst/>
          </a:prstGeom>
          <a:noFill/>
          <a:ln>
            <a:noFill/>
          </a:ln>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SzPts val="2400"/>
              <a:buFont typeface="EB Garamond Medium"/>
              <a:buChar char="-"/>
            </a:pPr>
            <a:r>
              <a:rPr lang="en" sz="2400">
                <a:latin typeface="EB Garamond Medium"/>
                <a:ea typeface="EB Garamond Medium"/>
                <a:cs typeface="EB Garamond Medium"/>
                <a:sym typeface="EB Garamond Medium"/>
              </a:rPr>
              <a:t>Out-of-domain testing</a:t>
            </a:r>
            <a:endParaRPr b="1" sz="2400">
              <a:latin typeface="EB Garamond"/>
              <a:ea typeface="EB Garamond"/>
              <a:cs typeface="EB Garamond"/>
              <a:sym typeface="EB Garamond"/>
            </a:endParaRPr>
          </a:p>
        </p:txBody>
      </p:sp>
      <p:sp>
        <p:nvSpPr>
          <p:cNvPr id="131" name="Google Shape;131;p37"/>
          <p:cNvSpPr txBox="1"/>
          <p:nvPr>
            <p:ph idx="1" type="body"/>
          </p:nvPr>
        </p:nvSpPr>
        <p:spPr>
          <a:xfrm>
            <a:off x="1371600" y="1311925"/>
            <a:ext cx="6400800" cy="7239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2200"/>
              <a:buNone/>
            </a:pPr>
            <a:r>
              <a:rPr lang="en"/>
              <a:t>Train on </a:t>
            </a:r>
            <a:r>
              <a:rPr lang="en">
                <a:solidFill>
                  <a:srgbClr val="C19D03"/>
                </a:solidFill>
              </a:rPr>
              <a:t>Brain</a:t>
            </a:r>
            <a:r>
              <a:rPr lang="en"/>
              <a:t> test on </a:t>
            </a:r>
            <a:r>
              <a:rPr lang="en">
                <a:solidFill>
                  <a:srgbClr val="93C47D"/>
                </a:solidFill>
              </a:rPr>
              <a:t>Knee</a:t>
            </a:r>
            <a:endParaRPr b="1" sz="1400">
              <a:solidFill>
                <a:srgbClr val="93C47D"/>
              </a:solidFill>
            </a:endParaRPr>
          </a:p>
        </p:txBody>
      </p:sp>
      <p:sp>
        <p:nvSpPr>
          <p:cNvPr id="132" name="Google Shape;132;p37"/>
          <p:cNvSpPr txBox="1"/>
          <p:nvPr>
            <p:ph idx="1" type="body"/>
          </p:nvPr>
        </p:nvSpPr>
        <p:spPr>
          <a:xfrm>
            <a:off x="457200" y="4171950"/>
            <a:ext cx="8229600" cy="5727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2200"/>
              <a:buNone/>
            </a:pPr>
            <a:r>
              <a:rPr lang="en">
                <a:solidFill>
                  <a:srgbClr val="E06666"/>
                </a:solidFill>
                <a:highlight>
                  <a:schemeClr val="lt1"/>
                </a:highlight>
              </a:rPr>
              <a:t>! End-to-end networks are not robust to distribution shifts </a:t>
            </a:r>
            <a:endParaRPr sz="1600">
              <a:solidFill>
                <a:srgbClr val="E06666"/>
              </a:solidFill>
              <a:highlight>
                <a:schemeClr val="lt1"/>
              </a:highlight>
            </a:endParaRPr>
          </a:p>
        </p:txBody>
      </p:sp>
      <p:sp>
        <p:nvSpPr>
          <p:cNvPr id="133" name="Google Shape;133;p37"/>
          <p:cNvSpPr txBox="1"/>
          <p:nvPr/>
        </p:nvSpPr>
        <p:spPr>
          <a:xfrm>
            <a:off x="515650" y="4779825"/>
            <a:ext cx="8628600" cy="35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 sz="1100" u="none" cap="none" strike="noStrike">
                <a:solidFill>
                  <a:srgbClr val="222222"/>
                </a:solidFill>
                <a:highlight>
                  <a:srgbClr val="FFFFFF"/>
                </a:highlight>
                <a:latin typeface="Calibri"/>
                <a:ea typeface="Calibri"/>
                <a:cs typeface="Calibri"/>
                <a:sym typeface="Calibri"/>
              </a:rPr>
              <a:t>Zalbagi et al, "Measuring robustness in deep learning based compressive sensing." </a:t>
            </a:r>
            <a:r>
              <a:rPr i="1" lang="en" sz="1100" u="none" cap="none" strike="noStrike">
                <a:solidFill>
                  <a:srgbClr val="222222"/>
                </a:solidFill>
                <a:highlight>
                  <a:srgbClr val="FFFFFF"/>
                </a:highlight>
                <a:latin typeface="Calibri"/>
                <a:ea typeface="Calibri"/>
                <a:cs typeface="Calibri"/>
                <a:sym typeface="Calibri"/>
              </a:rPr>
              <a:t>International Conference on Machine Learning</a:t>
            </a:r>
            <a:r>
              <a:rPr i="0" lang="en" sz="1100" u="none" cap="none" strike="noStrike">
                <a:solidFill>
                  <a:srgbClr val="222222"/>
                </a:solidFill>
                <a:highlight>
                  <a:srgbClr val="FFFFFF"/>
                </a:highlight>
                <a:latin typeface="Calibri"/>
                <a:ea typeface="Calibri"/>
                <a:cs typeface="Calibri"/>
                <a:sym typeface="Calibri"/>
              </a:rPr>
              <a:t>. PMLR, 2021.</a:t>
            </a:r>
            <a:endParaRPr i="0" sz="1100" u="none" cap="none" strike="noStrike">
              <a:solidFill>
                <a:srgbClr val="000000"/>
              </a:solidFill>
              <a:latin typeface="Calibri"/>
              <a:ea typeface="Calibri"/>
              <a:cs typeface="Calibri"/>
              <a:sym typeface="Calibri"/>
            </a:endParaRPr>
          </a:p>
        </p:txBody>
      </p:sp>
      <p:pic>
        <p:nvPicPr>
          <p:cNvPr id="134" name="Google Shape;134;p37" title="slide_9.mp3">
            <a:hlinkClick r:id="rId3"/>
          </p:cNvPr>
          <p:cNvPicPr preferRelativeResize="0"/>
          <p:nvPr/>
        </p:nvPicPr>
        <p:blipFill>
          <a:blip r:embed="rId4">
            <a:alphaModFix/>
          </a:blip>
          <a:stretch>
            <a:fillRect/>
          </a:stretch>
        </p:blipFill>
        <p:spPr>
          <a:xfrm>
            <a:off x="9569525" y="556350"/>
            <a:ext cx="457200" cy="457200"/>
          </a:xfrm>
          <a:prstGeom prst="rect">
            <a:avLst/>
          </a:prstGeom>
          <a:noFill/>
          <a:ln>
            <a:noFill/>
          </a:ln>
        </p:spPr>
      </p:pic>
      <p:pic>
        <p:nvPicPr>
          <p:cNvPr id="135" name="Google Shape;135;p37"/>
          <p:cNvPicPr preferRelativeResize="0"/>
          <p:nvPr/>
        </p:nvPicPr>
        <p:blipFill>
          <a:blip r:embed="rId5">
            <a:alphaModFix/>
          </a:blip>
          <a:stretch>
            <a:fillRect/>
          </a:stretch>
        </p:blipFill>
        <p:spPr>
          <a:xfrm>
            <a:off x="1371600" y="1883207"/>
            <a:ext cx="6400800" cy="22914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