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71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zh-CN"/>
    </a:defPPr>
    <a:lvl1pPr marL="0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336791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673581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010371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347162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1683953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020743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2357534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2694324" algn="l" defTabSz="67358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61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3" y="2514603"/>
            <a:ext cx="6686549" cy="2262781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3" y="4777383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367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73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103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4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83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20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57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94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1" y="4323812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4529544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6446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5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7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367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735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1037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471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8395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2074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5753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9432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3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72064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4" cy="2895600"/>
          </a:xfrm>
        </p:spPr>
        <p:txBody>
          <a:bodyPr anchor="ctr">
            <a:normAutofit/>
          </a:bodyPr>
          <a:lstStyle>
            <a:lvl1pPr algn="l">
              <a:defRPr sz="35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3" y="3505200"/>
            <a:ext cx="565241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36791" indent="0">
              <a:buFontTx/>
              <a:buNone/>
              <a:defRPr/>
            </a:lvl2pPr>
            <a:lvl3pPr marL="673581" indent="0">
              <a:buFontTx/>
              <a:buNone/>
              <a:defRPr/>
            </a:lvl3pPr>
            <a:lvl4pPr marL="1010371" indent="0">
              <a:buFontTx/>
              <a:buNone/>
              <a:defRPr/>
            </a:lvl4pPr>
            <a:lvl5pPr marL="1347162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4354047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367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735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1037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471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8395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2074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5753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9432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3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7358" tIns="33679" rIns="67358" bIns="33679" rtlCol="0" anchor="ctr">
            <a:noAutofit/>
          </a:bodyPr>
          <a:lstStyle/>
          <a:p>
            <a:pPr lvl="0"/>
            <a:r>
              <a:rPr lang="en-US" sz="5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7"/>
            <a:ext cx="457200" cy="584776"/>
          </a:xfrm>
          <a:prstGeom prst="rect">
            <a:avLst/>
          </a:prstGeom>
        </p:spPr>
        <p:txBody>
          <a:bodyPr vert="horz" lIns="67358" tIns="33679" rIns="67358" bIns="33679" rtlCol="0" anchor="ctr">
            <a:noAutofit/>
          </a:bodyPr>
          <a:lstStyle/>
          <a:p>
            <a:pPr lvl="0"/>
            <a:r>
              <a:rPr lang="en-US" sz="5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47286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4"/>
            <a:ext cx="6686550" cy="2724845"/>
          </a:xfrm>
        </p:spPr>
        <p:txBody>
          <a:bodyPr anchor="b">
            <a:normAutofit/>
          </a:bodyPr>
          <a:lstStyle>
            <a:lvl1pPr algn="l">
              <a:defRPr sz="35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1"/>
            <a:ext cx="6686550" cy="729623"/>
          </a:xfrm>
        </p:spPr>
        <p:txBody>
          <a:bodyPr vert="horz" lIns="67358" tIns="33679" rIns="67358" bIns="33679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9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1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67104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4" cy="2895600"/>
          </a:xfrm>
        </p:spPr>
        <p:txBody>
          <a:bodyPr anchor="ctr">
            <a:normAutofit/>
          </a:bodyPr>
          <a:lstStyle>
            <a:lvl1pPr algn="l">
              <a:defRPr sz="35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10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00">
                <a:solidFill>
                  <a:schemeClr val="accent1"/>
                </a:solidFill>
              </a:defRPr>
            </a:lvl1pPr>
            <a:lvl2pPr marL="336791" indent="0">
              <a:buFontTx/>
              <a:buNone/>
              <a:defRPr/>
            </a:lvl2pPr>
            <a:lvl3pPr marL="673581" indent="0">
              <a:buFontTx/>
              <a:buNone/>
              <a:defRPr/>
            </a:lvl3pPr>
            <a:lvl4pPr marL="1010371" indent="0">
              <a:buFontTx/>
              <a:buNone/>
              <a:defRPr/>
            </a:lvl4pPr>
            <a:lvl5pPr marL="1347162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1"/>
            <a:ext cx="6686550" cy="729623"/>
          </a:xfrm>
        </p:spPr>
        <p:txBody>
          <a:bodyPr vert="horz" lIns="67358" tIns="33679" rIns="67358" bIns="33679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9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1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7358" tIns="33679" rIns="67358" bIns="33679" rtlCol="0" anchor="ctr">
            <a:noAutofit/>
          </a:bodyPr>
          <a:lstStyle/>
          <a:p>
            <a:pPr lvl="0"/>
            <a:r>
              <a:rPr lang="en-US" sz="5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7"/>
            <a:ext cx="457200" cy="584776"/>
          </a:xfrm>
          <a:prstGeom prst="rect">
            <a:avLst/>
          </a:prstGeom>
        </p:spPr>
        <p:txBody>
          <a:bodyPr vert="horz" lIns="67358" tIns="33679" rIns="67358" bIns="33679" rtlCol="0" anchor="ctr">
            <a:noAutofit/>
          </a:bodyPr>
          <a:lstStyle/>
          <a:p>
            <a:pPr lvl="0"/>
            <a:r>
              <a:rPr lang="en-US" sz="59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1077013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5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10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700">
                <a:solidFill>
                  <a:schemeClr val="accent1"/>
                </a:solidFill>
              </a:defRPr>
            </a:lvl1pPr>
            <a:lvl2pPr marL="336791" indent="0">
              <a:buFontTx/>
              <a:buNone/>
              <a:defRPr/>
            </a:lvl2pPr>
            <a:lvl3pPr marL="673581" indent="0">
              <a:buFontTx/>
              <a:buNone/>
              <a:defRPr/>
            </a:lvl3pPr>
            <a:lvl4pPr marL="1010371" indent="0">
              <a:buFontTx/>
              <a:buNone/>
              <a:defRPr/>
            </a:lvl4pPr>
            <a:lvl5pPr marL="1347162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1"/>
            <a:ext cx="6686550" cy="729623"/>
          </a:xfrm>
        </p:spPr>
        <p:txBody>
          <a:bodyPr vert="horz" lIns="67358" tIns="33679" rIns="67358" bIns="33679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9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1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250393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50813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2" y="627409"/>
            <a:ext cx="1655700" cy="5283817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10" y="627409"/>
            <a:ext cx="4857750" cy="528381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99222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7" y="624109"/>
            <a:ext cx="6683765" cy="128089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10" y="2133601"/>
            <a:ext cx="6686550" cy="377762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7009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2" y="2058751"/>
            <a:ext cx="6686549" cy="1468800"/>
          </a:xfrm>
        </p:spPr>
        <p:txBody>
          <a:bodyPr anchor="b"/>
          <a:lstStyle>
            <a:lvl1pPr algn="l">
              <a:defRPr sz="29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2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367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2pPr>
            <a:lvl3pPr marL="6735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10371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4pPr>
            <a:lvl5pPr marL="1347162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5pPr>
            <a:lvl6pPr marL="168395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6pPr>
            <a:lvl7pPr marL="202074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7pPr>
            <a:lvl8pPr marL="235753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8pPr>
            <a:lvl9pPr marL="269432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3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100386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10" y="2133601"/>
            <a:ext cx="3235398" cy="3777623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2" y="2126222"/>
            <a:ext cx="3235398" cy="3777623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872817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3"/>
          </a:xfrm>
        </p:spPr>
        <p:txBody>
          <a:bodyPr anchor="b">
            <a:noAutofit/>
          </a:bodyPr>
          <a:lstStyle>
            <a:lvl1pPr marL="0" indent="0">
              <a:buNone/>
              <a:defRPr sz="1700" b="0"/>
            </a:lvl1pPr>
            <a:lvl2pPr marL="336791" indent="0">
              <a:buNone/>
              <a:defRPr sz="1500" b="1"/>
            </a:lvl2pPr>
            <a:lvl3pPr marL="673581" indent="0">
              <a:buNone/>
              <a:defRPr sz="1300" b="1"/>
            </a:lvl3pPr>
            <a:lvl4pPr marL="1010371" indent="0">
              <a:buNone/>
              <a:defRPr sz="1200" b="1"/>
            </a:lvl4pPr>
            <a:lvl5pPr marL="1347162" indent="0">
              <a:buNone/>
              <a:defRPr sz="1200" b="1"/>
            </a:lvl5pPr>
            <a:lvl6pPr marL="1683953" indent="0">
              <a:buNone/>
              <a:defRPr sz="1200" b="1"/>
            </a:lvl6pPr>
            <a:lvl7pPr marL="2020743" indent="0">
              <a:buNone/>
              <a:defRPr sz="1200" b="1"/>
            </a:lvl7pPr>
            <a:lvl8pPr marL="2357534" indent="0">
              <a:buNone/>
              <a:defRPr sz="1200" b="1"/>
            </a:lvl8pPr>
            <a:lvl9pPr marL="2694324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10" y="2548967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5" y="1969477"/>
            <a:ext cx="2999251" cy="576263"/>
          </a:xfrm>
        </p:spPr>
        <p:txBody>
          <a:bodyPr anchor="b">
            <a:noAutofit/>
          </a:bodyPr>
          <a:lstStyle>
            <a:lvl1pPr marL="0" indent="0">
              <a:buNone/>
              <a:defRPr sz="1700" b="0"/>
            </a:lvl1pPr>
            <a:lvl2pPr marL="336791" indent="0">
              <a:buNone/>
              <a:defRPr sz="1500" b="1"/>
            </a:lvl2pPr>
            <a:lvl3pPr marL="673581" indent="0">
              <a:buNone/>
              <a:defRPr sz="1300" b="1"/>
            </a:lvl3pPr>
            <a:lvl4pPr marL="1010371" indent="0">
              <a:buNone/>
              <a:defRPr sz="1200" b="1"/>
            </a:lvl4pPr>
            <a:lvl5pPr marL="1347162" indent="0">
              <a:buNone/>
              <a:defRPr sz="1200" b="1"/>
            </a:lvl5pPr>
            <a:lvl6pPr marL="1683953" indent="0">
              <a:buNone/>
              <a:defRPr sz="1200" b="1"/>
            </a:lvl6pPr>
            <a:lvl7pPr marL="2020743" indent="0">
              <a:buNone/>
              <a:defRPr sz="1200" b="1"/>
            </a:lvl7pPr>
            <a:lvl8pPr marL="2357534" indent="0">
              <a:buNone/>
              <a:defRPr sz="1200" b="1"/>
            </a:lvl8pPr>
            <a:lvl9pPr marL="2694324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9" y="2545739"/>
            <a:ext cx="3254005" cy="3354060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72785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89202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4103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446088"/>
            <a:ext cx="2628900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2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1" y="1598614"/>
            <a:ext cx="2628900" cy="4262436"/>
          </a:xfrm>
        </p:spPr>
        <p:txBody>
          <a:bodyPr/>
          <a:lstStyle>
            <a:lvl1pPr marL="0" indent="0">
              <a:buNone/>
              <a:defRPr sz="1000"/>
            </a:lvl1pPr>
            <a:lvl2pPr marL="336791" indent="0">
              <a:buNone/>
              <a:defRPr sz="900"/>
            </a:lvl2pPr>
            <a:lvl3pPr marL="673581" indent="0">
              <a:buNone/>
              <a:defRPr sz="700"/>
            </a:lvl3pPr>
            <a:lvl4pPr marL="1010371" indent="0">
              <a:buNone/>
              <a:defRPr sz="700"/>
            </a:lvl4pPr>
            <a:lvl5pPr marL="1347162" indent="0">
              <a:buNone/>
              <a:defRPr sz="700"/>
            </a:lvl5pPr>
            <a:lvl6pPr marL="1683953" indent="0">
              <a:buNone/>
              <a:defRPr sz="700"/>
            </a:lvl6pPr>
            <a:lvl7pPr marL="2020743" indent="0">
              <a:buNone/>
              <a:defRPr sz="700"/>
            </a:lvl7pPr>
            <a:lvl8pPr marL="2357534" indent="0">
              <a:buNone/>
              <a:defRPr sz="700"/>
            </a:lvl8pPr>
            <a:lvl9pPr marL="2694324" indent="0">
              <a:buNone/>
              <a:defRPr sz="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8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39768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1"/>
            <a:ext cx="6686550" cy="566739"/>
          </a:xfrm>
        </p:spPr>
        <p:txBody>
          <a:bodyPr anchor="b">
            <a:normAutofit/>
          </a:bodyPr>
          <a:lstStyle>
            <a:lvl1pPr algn="l">
              <a:defRPr sz="17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10" y="634965"/>
            <a:ext cx="6686550" cy="3854971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36791" indent="0">
              <a:buNone/>
              <a:defRPr sz="1200"/>
            </a:lvl2pPr>
            <a:lvl3pPr marL="673581" indent="0">
              <a:buNone/>
              <a:defRPr sz="1200"/>
            </a:lvl3pPr>
            <a:lvl4pPr marL="1010371" indent="0">
              <a:buNone/>
              <a:defRPr sz="1200"/>
            </a:lvl4pPr>
            <a:lvl5pPr marL="1347162" indent="0">
              <a:buNone/>
              <a:defRPr sz="1200"/>
            </a:lvl5pPr>
            <a:lvl6pPr marL="1683953" indent="0">
              <a:buNone/>
              <a:defRPr sz="1200"/>
            </a:lvl6pPr>
            <a:lvl7pPr marL="2020743" indent="0">
              <a:buNone/>
              <a:defRPr sz="1200"/>
            </a:lvl7pPr>
            <a:lvl8pPr marL="2357534" indent="0">
              <a:buNone/>
              <a:defRPr sz="1200"/>
            </a:lvl8pPr>
            <a:lvl9pPr marL="2694324" indent="0">
              <a:buNone/>
              <a:defRPr sz="12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9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36791" indent="0">
              <a:buNone/>
              <a:defRPr sz="900"/>
            </a:lvl2pPr>
            <a:lvl3pPr marL="673581" indent="0">
              <a:buNone/>
              <a:defRPr sz="700"/>
            </a:lvl3pPr>
            <a:lvl4pPr marL="1010371" indent="0">
              <a:buNone/>
              <a:defRPr sz="700"/>
            </a:lvl4pPr>
            <a:lvl5pPr marL="1347162" indent="0">
              <a:buNone/>
              <a:defRPr sz="700"/>
            </a:lvl5pPr>
            <a:lvl6pPr marL="1683953" indent="0">
              <a:buNone/>
              <a:defRPr sz="700"/>
            </a:lvl6pPr>
            <a:lvl7pPr marL="2020743" indent="0">
              <a:buNone/>
              <a:defRPr sz="700"/>
            </a:lvl7pPr>
            <a:lvl8pPr marL="2357534" indent="0">
              <a:buNone/>
              <a:defRPr sz="700"/>
            </a:lvl8pPr>
            <a:lvl9pPr marL="2694324" indent="0">
              <a:buNone/>
              <a:defRPr sz="7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9"/>
            <a:ext cx="119139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1"/>
            <a:ext cx="584825" cy="365125"/>
          </a:xfrm>
        </p:spPr>
        <p:txBody>
          <a:bodyPr/>
          <a:lstStyle/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477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3" y="228601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4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1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6" y="624109"/>
            <a:ext cx="6683765" cy="1280891"/>
          </a:xfrm>
          <a:prstGeom prst="rect">
            <a:avLst/>
          </a:prstGeom>
        </p:spPr>
        <p:txBody>
          <a:bodyPr vert="horz" lIns="67358" tIns="33679" rIns="67358" bIns="33679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2133600"/>
            <a:ext cx="6686550" cy="3886200"/>
          </a:xfrm>
          <a:prstGeom prst="rect">
            <a:avLst/>
          </a:prstGeom>
        </p:spPr>
        <p:txBody>
          <a:bodyPr vert="horz" lIns="67358" tIns="33679" rIns="67358" bIns="33679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1" y="6130438"/>
            <a:ext cx="859712" cy="370396"/>
          </a:xfrm>
          <a:prstGeom prst="rect">
            <a:avLst/>
          </a:prstGeom>
        </p:spPr>
        <p:txBody>
          <a:bodyPr vert="horz" lIns="67358" tIns="33679" rIns="67358" bIns="33679" rtlCol="0" anchor="ctr"/>
          <a:lstStyle>
            <a:lvl1pPr algn="r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18ACA-B3AB-4E07-82F1-C3E1BE56CC22}" type="datetimeFigureOut">
              <a:rPr lang="zh-CN" altLang="en-US" smtClean="0"/>
              <a:pPr/>
              <a:t>2016/10/17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1" y="6135812"/>
            <a:ext cx="5714999" cy="365125"/>
          </a:xfrm>
          <a:prstGeom prst="rect">
            <a:avLst/>
          </a:prstGeom>
        </p:spPr>
        <p:txBody>
          <a:bodyPr vert="horz" lIns="67358" tIns="33679" rIns="67358" bIns="33679" rtlCol="0" anchor="ctr"/>
          <a:lstStyle>
            <a:lvl1pPr algn="l">
              <a:defRPr sz="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1" y="787785"/>
            <a:ext cx="584825" cy="365125"/>
          </a:xfrm>
          <a:prstGeom prst="rect">
            <a:avLst/>
          </a:prstGeom>
        </p:spPr>
        <p:txBody>
          <a:bodyPr vert="horz" lIns="67358" tIns="33679" rIns="67358" bIns="33679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288BE414-5178-469A-BD44-E138311203E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59665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336791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2593" indent="-252593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7285" indent="-210494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41976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1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78767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15558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52348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189138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25929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862720" indent="-168395" algn="l" defTabSz="336791" rtl="0" eaLnBrk="1" latinLnBrk="0" hangingPunct="1">
        <a:spcBef>
          <a:spcPts val="737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91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81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71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162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953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743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534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324" algn="l" defTabSz="33679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07937" y="1658962"/>
            <a:ext cx="7472907" cy="2506461"/>
          </a:xfrm>
        </p:spPr>
        <p:txBody>
          <a:bodyPr>
            <a:noAutofit/>
          </a:bodyPr>
          <a:lstStyle/>
          <a:p>
            <a:r>
              <a:rPr lang="en-US" altLang="zh-CN" sz="3200" dirty="0"/>
              <a:t>Investigation of the Effects of Automatic Scoring Technology on Human Raters' Performances in L2 Speech Proficiency </a:t>
            </a:r>
            <a:r>
              <a:rPr lang="en-US" altLang="zh-CN" sz="3200" dirty="0" smtClean="0"/>
              <a:t>Assessment</a:t>
            </a:r>
            <a:endParaRPr lang="zh-CN" altLang="en-US" sz="32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59959" y="4777383"/>
            <a:ext cx="7368501" cy="1126283"/>
          </a:xfrm>
        </p:spPr>
        <p:txBody>
          <a:bodyPr>
            <a:normAutofit/>
          </a:bodyPr>
          <a:lstStyle/>
          <a:p>
            <a:r>
              <a:rPr lang="en-US" altLang="zh-CN" sz="2300" dirty="0"/>
              <a:t>Dean Luo, </a:t>
            </a:r>
            <a:r>
              <a:rPr lang="en-US" altLang="zh-CN" sz="2300" dirty="0" err="1"/>
              <a:t>Wentao</a:t>
            </a:r>
            <a:r>
              <a:rPr lang="en-US" altLang="zh-CN" sz="2300" dirty="0"/>
              <a:t> </a:t>
            </a:r>
            <a:r>
              <a:rPr lang="en-US" altLang="zh-CN" sz="2300" dirty="0" err="1"/>
              <a:t>Gu</a:t>
            </a:r>
            <a:r>
              <a:rPr lang="en-US" altLang="zh-CN" sz="2300" dirty="0"/>
              <a:t>, </a:t>
            </a:r>
            <a:r>
              <a:rPr lang="en-US" altLang="zh-CN" sz="2300" dirty="0" err="1"/>
              <a:t>Ruxin</a:t>
            </a:r>
            <a:r>
              <a:rPr lang="en-US" altLang="zh-CN" sz="2300" dirty="0"/>
              <a:t> Luo and </a:t>
            </a:r>
            <a:r>
              <a:rPr lang="en-US" altLang="zh-CN" sz="2300" dirty="0" err="1"/>
              <a:t>Lixin</a:t>
            </a:r>
            <a:r>
              <a:rPr lang="en-US" altLang="zh-CN" sz="2300" dirty="0"/>
              <a:t> Wang</a:t>
            </a:r>
            <a:endParaRPr lang="zh-CN" altLang="en-US" sz="2300" dirty="0"/>
          </a:p>
        </p:txBody>
      </p:sp>
    </p:spTree>
    <p:extLst>
      <p:ext uri="{BB962C8B-B14F-4D97-AF65-F5344CB8AC3E}">
        <p14:creationId xmlns:p14="http://schemas.microsoft.com/office/powerpoint/2010/main" xmlns="" val="330591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99906" y="624109"/>
            <a:ext cx="7228554" cy="1280891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GOP(Goodness of Pronunciation) Scores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89706" y="1768789"/>
            <a:ext cx="6686550" cy="4027099"/>
          </a:xfrm>
        </p:spPr>
        <p:txBody>
          <a:bodyPr/>
          <a:lstStyle/>
          <a:p>
            <a:r>
              <a:rPr lang="en-US" altLang="zh-CN" sz="2000" dirty="0"/>
              <a:t>The GOP score is defined as </a:t>
            </a:r>
            <a:r>
              <a:rPr lang="en-US" altLang="zh-CN" sz="2000" dirty="0" smtClean="0"/>
              <a:t>follows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sz="1700" dirty="0" smtClean="0"/>
          </a:p>
          <a:p>
            <a:r>
              <a:rPr lang="en-US" altLang="zh-CN" sz="1700" dirty="0" smtClean="0"/>
              <a:t>W</a:t>
            </a:r>
            <a:r>
              <a:rPr lang="en-US" altLang="zh-CN" sz="1700" dirty="0"/>
              <a:t>. </a:t>
            </a:r>
            <a:r>
              <a:rPr lang="en-US" altLang="zh-CN" sz="1700" dirty="0"/>
              <a:t>Hu, et </a:t>
            </a:r>
            <a:r>
              <a:rPr lang="en-US" altLang="zh-CN" sz="1700" dirty="0" smtClean="0"/>
              <a:t>al proposed </a:t>
            </a:r>
            <a:r>
              <a:rPr lang="en-US" altLang="zh-CN" sz="1700" dirty="0"/>
              <a:t>a better implementation of GOP by calculating the average frame posteriors of a phone with the output of DNN model:</a:t>
            </a:r>
            <a:endParaRPr lang="en-US" altLang="zh-CN" sz="1700" dirty="0" smtClean="0"/>
          </a:p>
          <a:p>
            <a:endParaRPr lang="zh-CN" altLang="en-US" dirty="0"/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-542002" y="2"/>
            <a:ext cx="136096" cy="26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7358" tIns="33679" rIns="67358" bIns="33679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8" name="对象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7704833"/>
              </p:ext>
            </p:extLst>
          </p:nvPr>
        </p:nvGraphicFramePr>
        <p:xfrm>
          <a:off x="1399906" y="2344105"/>
          <a:ext cx="4914927" cy="966787"/>
        </p:xfrm>
        <a:graphic>
          <a:graphicData uri="http://schemas.openxmlformats.org/presentationml/2006/ole">
            <p:oleObj spid="_x0000_s2131" name="公式" r:id="rId3" imgW="2831760" imgH="495000" progId="Equation.3">
              <p:embed/>
            </p:oleObj>
          </a:graphicData>
        </a:graphic>
      </p:graphicFrame>
      <p:sp>
        <p:nvSpPr>
          <p:cNvPr id="24" name="文本框 23"/>
          <p:cNvSpPr txBox="1"/>
          <p:nvPr/>
        </p:nvSpPr>
        <p:spPr>
          <a:xfrm>
            <a:off x="1146413" y="3296263"/>
            <a:ext cx="7182746" cy="560458"/>
          </a:xfrm>
          <a:prstGeom prst="rect">
            <a:avLst/>
          </a:prstGeom>
          <a:noFill/>
        </p:spPr>
        <p:txBody>
          <a:bodyPr wrap="square" lIns="67358" tIns="33679" rIns="67358" bIns="33679" rtlCol="0">
            <a:spAutoFit/>
          </a:bodyPr>
          <a:lstStyle/>
          <a:p>
            <a:r>
              <a:rPr lang="en-US" altLang="zh-CN" sz="1600" dirty="0" smtClean="0"/>
              <a:t>Where              </a:t>
            </a:r>
            <a:r>
              <a:rPr lang="en-US" altLang="zh-CN" sz="1600" dirty="0" smtClean="0"/>
              <a:t>is </a:t>
            </a:r>
            <a:r>
              <a:rPr lang="en-US" altLang="zh-CN" sz="1600" dirty="0" smtClean="0"/>
              <a:t>the posterior probability that the speaker uttered phoneme p given speech observation , Q is the full set of phonemes</a:t>
            </a:r>
            <a:endParaRPr lang="zh-CN" altLang="en-US" sz="1600" dirty="0"/>
          </a:p>
        </p:txBody>
      </p:sp>
      <p:graphicFrame>
        <p:nvGraphicFramePr>
          <p:cNvPr id="30" name="对象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7883746"/>
              </p:ext>
            </p:extLst>
          </p:nvPr>
        </p:nvGraphicFramePr>
        <p:xfrm>
          <a:off x="1936220" y="3282613"/>
          <a:ext cx="619798" cy="305408"/>
        </p:xfrm>
        <a:graphic>
          <a:graphicData uri="http://schemas.openxmlformats.org/presentationml/2006/ole">
            <p:oleObj spid="_x0000_s2132" name="公式" r:id="rId4" imgW="583920" imgH="215640" progId="Equation.3">
              <p:embed/>
            </p:oleObj>
          </a:graphicData>
        </a:graphic>
      </p:graphicFrame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2" y="2"/>
            <a:ext cx="136096" cy="26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7358" tIns="33679" rIns="67358" bIns="33679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32" name="对象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68132743"/>
              </p:ext>
            </p:extLst>
          </p:nvPr>
        </p:nvGraphicFramePr>
        <p:xfrm>
          <a:off x="1228298" y="4783015"/>
          <a:ext cx="5824375" cy="1036760"/>
        </p:xfrm>
        <a:graphic>
          <a:graphicData uri="http://schemas.openxmlformats.org/presentationml/2006/ole">
            <p:oleObj spid="_x0000_s2133" name="Equation" r:id="rId5" imgW="2730240" imgH="469800" progId="Equation.3">
              <p:embed/>
            </p:oleObj>
          </a:graphicData>
        </a:graphic>
      </p:graphicFrame>
      <p:sp>
        <p:nvSpPr>
          <p:cNvPr id="38" name="矩形 37"/>
          <p:cNvSpPr/>
          <p:nvPr/>
        </p:nvSpPr>
        <p:spPr>
          <a:xfrm>
            <a:off x="1308982" y="5823391"/>
            <a:ext cx="6796508" cy="560458"/>
          </a:xfrm>
          <a:prstGeom prst="rect">
            <a:avLst/>
          </a:prstGeom>
        </p:spPr>
        <p:txBody>
          <a:bodyPr wrap="square" lIns="67358" tIns="33679" rIns="67358" bIns="33679">
            <a:spAutoFit/>
          </a:bodyPr>
          <a:lstStyle/>
          <a:p>
            <a:r>
              <a:rPr lang="en-US" altLang="zh-CN" sz="1600" dirty="0" smtClean="0"/>
              <a:t>Where                is an output of DNN.                 are the start and end frame of phone P</a:t>
            </a:r>
            <a:endParaRPr lang="zh-CN" altLang="en-US" sz="1600" dirty="0"/>
          </a:p>
        </p:txBody>
      </p:sp>
      <p:graphicFrame>
        <p:nvGraphicFramePr>
          <p:cNvPr id="39" name="对象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602015901"/>
              </p:ext>
            </p:extLst>
          </p:nvPr>
        </p:nvGraphicFramePr>
        <p:xfrm>
          <a:off x="2072703" y="5843978"/>
          <a:ext cx="718100" cy="331431"/>
        </p:xfrm>
        <a:graphic>
          <a:graphicData uri="http://schemas.openxmlformats.org/presentationml/2006/ole">
            <p:oleObj spid="_x0000_s2134" name="公式" r:id="rId6" imgW="660240" imgH="228600" progId="Equation.3">
              <p:embed/>
            </p:oleObj>
          </a:graphicData>
        </a:graphic>
      </p:graphicFrame>
      <p:graphicFrame>
        <p:nvGraphicFramePr>
          <p:cNvPr id="40" name="对象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46266766"/>
              </p:ext>
            </p:extLst>
          </p:nvPr>
        </p:nvGraphicFramePr>
        <p:xfrm>
          <a:off x="5136205" y="5733693"/>
          <a:ext cx="606835" cy="510355"/>
        </p:xfrm>
        <a:graphic>
          <a:graphicData uri="http://schemas.openxmlformats.org/presentationml/2006/ole">
            <p:oleObj spid="_x0000_s2135" name="公式" r:id="rId7" imgW="330120" imgH="2286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05512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Other feature scores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5577" y="1519710"/>
            <a:ext cx="7627111" cy="5190185"/>
          </a:xfrm>
        </p:spPr>
        <p:txBody>
          <a:bodyPr>
            <a:normAutofit/>
          </a:bodyPr>
          <a:lstStyle/>
          <a:p>
            <a:r>
              <a:rPr lang="en-US" altLang="zh-CN" sz="1700" dirty="0"/>
              <a:t>Word and Phone Correctness</a:t>
            </a:r>
          </a:p>
          <a:p>
            <a:r>
              <a:rPr lang="en-US" altLang="zh-CN" sz="1700" dirty="0"/>
              <a:t>Pitch and Energy </a:t>
            </a:r>
            <a:r>
              <a:rPr lang="en-US" altLang="zh-CN" sz="1700" dirty="0" smtClean="0"/>
              <a:t>Features</a:t>
            </a:r>
          </a:p>
          <a:p>
            <a:pPr lvl="1"/>
            <a:r>
              <a:rPr lang="en-US" altLang="zh-CN" sz="1600" dirty="0" smtClean="0"/>
              <a:t>The </a:t>
            </a:r>
            <a:r>
              <a:rPr lang="en-US" altLang="zh-CN" sz="1600" dirty="0"/>
              <a:t>Euclidean distances of F0 and energy </a:t>
            </a:r>
            <a:r>
              <a:rPr lang="en-US" altLang="zh-CN" sz="1600" dirty="0" smtClean="0"/>
              <a:t>contours between students’ speech and correct models</a:t>
            </a:r>
            <a:endParaRPr lang="en-US" altLang="zh-CN" sz="1600" dirty="0"/>
          </a:p>
          <a:p>
            <a:r>
              <a:rPr lang="en-US" altLang="zh-CN" sz="1700" dirty="0"/>
              <a:t>Timing </a:t>
            </a:r>
            <a:r>
              <a:rPr lang="en-US" altLang="zh-CN" sz="1700" dirty="0" smtClean="0"/>
              <a:t>Features</a:t>
            </a:r>
          </a:p>
          <a:p>
            <a:pPr lvl="1"/>
            <a:r>
              <a:rPr lang="en-US" altLang="zh-CN" sz="1600" dirty="0"/>
              <a:t>rate of speech (ROS)</a:t>
            </a:r>
          </a:p>
          <a:p>
            <a:pPr lvl="1"/>
            <a:r>
              <a:rPr lang="en-US" altLang="zh-CN" sz="1600" dirty="0"/>
              <a:t>phoneme duration</a:t>
            </a:r>
          </a:p>
          <a:p>
            <a:pPr lvl="1"/>
            <a:r>
              <a:rPr lang="en-US" altLang="zh-CN" sz="1600" dirty="0" smtClean="0"/>
              <a:t>pauses</a:t>
            </a:r>
            <a:endParaRPr lang="en-US" altLang="zh-CN" sz="1600" dirty="0"/>
          </a:p>
          <a:p>
            <a:r>
              <a:rPr lang="en-US" altLang="zh-CN" sz="1700" dirty="0" smtClean="0"/>
              <a:t>Unsupervised Clustering</a:t>
            </a:r>
          </a:p>
          <a:p>
            <a:pPr lvl="1"/>
            <a:r>
              <a:rPr lang="en-US" altLang="zh-CN" sz="1600" dirty="0"/>
              <a:t>Starting from each frame of the acoustic features, any adjacent feature frames that are similar to each other will be clustered as a group. If an utterance is distinctly pronounced, there will be more clusters in a given sentence than those that are not clearly pronounced.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297526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1771" y="537023"/>
            <a:ext cx="7518400" cy="1280891"/>
          </a:xfrm>
        </p:spPr>
        <p:txBody>
          <a:bodyPr>
            <a:noAutofit/>
          </a:bodyPr>
          <a:lstStyle/>
          <a:p>
            <a:r>
              <a:rPr lang="en-US" altLang="zh-CN" sz="3200" dirty="0"/>
              <a:t>Correlations between Feature Scores and the Average of Experts’ Scores</a:t>
            </a:r>
            <a:endParaRPr lang="zh-CN" altLang="en-US" sz="32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78323852"/>
              </p:ext>
            </p:extLst>
          </p:nvPr>
        </p:nvGraphicFramePr>
        <p:xfrm>
          <a:off x="2559676" y="2331079"/>
          <a:ext cx="5204630" cy="3545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01523"/>
                <a:gridCol w="2603107"/>
              </a:tblGrid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Features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Correlations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Average GOP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0.79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Word_Acc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0.74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Phone_Acc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0.60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Pitch distance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0.51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Energy distance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0.55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Clustering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0.58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ROS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0.39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895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Phoneme duration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0.42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Pause duration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0.57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315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</a:rPr>
                        <a:t>Linear Regression</a:t>
                      </a:r>
                      <a:endParaRPr lang="zh-CN" sz="2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</a:rPr>
                        <a:t>0.80</a:t>
                      </a:r>
                      <a:endParaRPr lang="zh-CN" sz="2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6372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872126" y="420909"/>
            <a:ext cx="6683765" cy="1280891"/>
          </a:xfrm>
        </p:spPr>
        <p:txBody>
          <a:bodyPr>
            <a:normAutofit/>
          </a:bodyPr>
          <a:lstStyle/>
          <a:p>
            <a:r>
              <a:rPr lang="en-US" altLang="zh-CN" sz="3200" dirty="0"/>
              <a:t>Human-machine Hybrid Scoring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15166" y="1206616"/>
            <a:ext cx="7192476" cy="3777623"/>
          </a:xfrm>
        </p:spPr>
        <p:txBody>
          <a:bodyPr/>
          <a:lstStyle/>
          <a:p>
            <a:r>
              <a:rPr lang="en-US" altLang="zh-CN" sz="1800" dirty="0" smtClean="0"/>
              <a:t>Examine </a:t>
            </a:r>
            <a:r>
              <a:rPr lang="en-US" altLang="zh-CN" sz="1800" dirty="0"/>
              <a:t>whether non-experts’ performance would change by presenting multidimensional automatic scores during assessment</a:t>
            </a:r>
            <a:r>
              <a:rPr lang="en-US" altLang="zh-CN" sz="1800" dirty="0" smtClean="0"/>
              <a:t>.</a:t>
            </a:r>
            <a:endParaRPr lang="en-US" altLang="zh-CN" sz="1800" dirty="0"/>
          </a:p>
          <a:p>
            <a:r>
              <a:rPr lang="en-US" altLang="zh-CN" sz="1800" dirty="0"/>
              <a:t>Radar Chart Analysis </a:t>
            </a:r>
            <a:endParaRPr lang="en-US" altLang="zh-CN" sz="1800" dirty="0" smtClean="0"/>
          </a:p>
          <a:p>
            <a:pPr lvl="1"/>
            <a:r>
              <a:rPr lang="en-US" altLang="zh-CN" sz="1600" dirty="0"/>
              <a:t>Use a </a:t>
            </a:r>
            <a:r>
              <a:rPr lang="en-US" altLang="zh-CN" sz="1600" dirty="0" err="1"/>
              <a:t>Gnuplot</a:t>
            </a:r>
            <a:r>
              <a:rPr lang="en-US" altLang="zh-CN" sz="1600" dirty="0"/>
              <a:t> script to generate a 10-point radar chart for each utterance of all the development and test data</a:t>
            </a:r>
            <a:endParaRPr lang="zh-CN" altLang="en-US" sz="1600" dirty="0"/>
          </a:p>
        </p:txBody>
      </p:sp>
      <p:pic>
        <p:nvPicPr>
          <p:cNvPr id="4" name="图片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64636" y="3000782"/>
            <a:ext cx="6036552" cy="3857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80154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Scoring Procedure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8304" y="1339407"/>
            <a:ext cx="7730157" cy="5628067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Training</a:t>
            </a:r>
          </a:p>
          <a:p>
            <a:pPr lvl="1"/>
            <a:r>
              <a:rPr lang="en-US" altLang="zh-CN" sz="1800" dirty="0"/>
              <a:t>Can view radar chart plots of any utterances from development data set.</a:t>
            </a:r>
          </a:p>
          <a:p>
            <a:pPr lvl="1"/>
            <a:r>
              <a:rPr lang="en-US" altLang="zh-CN" sz="1800" dirty="0"/>
              <a:t>The reference score is presented</a:t>
            </a:r>
          </a:p>
          <a:p>
            <a:pPr lvl="1"/>
            <a:r>
              <a:rPr lang="en-US" altLang="zh-CN" sz="1800" dirty="0"/>
              <a:t>Can listen to the utterance to check pronunciation. </a:t>
            </a:r>
          </a:p>
          <a:p>
            <a:pPr lvl="1"/>
            <a:r>
              <a:rPr lang="en-US" altLang="zh-CN" sz="1800" dirty="0"/>
              <a:t>Participants can view different shapes of radar charts from the same proficiency group or compare radar charts from different proficient level </a:t>
            </a:r>
            <a:r>
              <a:rPr lang="en-US" altLang="zh-CN" sz="1800" dirty="0" smtClean="0"/>
              <a:t>groups</a:t>
            </a:r>
          </a:p>
          <a:p>
            <a:r>
              <a:rPr lang="en-US" altLang="zh-CN" sz="2000" dirty="0" smtClean="0"/>
              <a:t>Assessment</a:t>
            </a:r>
          </a:p>
          <a:p>
            <a:pPr lvl="1"/>
            <a:r>
              <a:rPr lang="en-US" altLang="zh-CN" sz="1800" dirty="0"/>
              <a:t>The radar charts of the utterances from test set are randomly presented together with a link to the corresponding utterance file. </a:t>
            </a:r>
          </a:p>
          <a:p>
            <a:pPr lvl="1"/>
            <a:r>
              <a:rPr lang="en-US" altLang="zh-CN" sz="1800" dirty="0"/>
              <a:t>Raters are instructed to first look at the chart and then click on the link to check the audio before making the final decision. </a:t>
            </a:r>
          </a:p>
          <a:p>
            <a:pPr lvl="1"/>
            <a:r>
              <a:rPr lang="en-US" altLang="zh-CN" sz="1800" dirty="0" smtClean="0"/>
              <a:t>They </a:t>
            </a:r>
            <a:r>
              <a:rPr lang="en-US" altLang="zh-CN" sz="1800" dirty="0"/>
              <a:t>are required to give an overall fluency score for the utterance.</a:t>
            </a:r>
            <a:endParaRPr lang="en-US" altLang="zh-CN" sz="1800" dirty="0" smtClean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47308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Results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55127" y="1558345"/>
            <a:ext cx="7073335" cy="4774217"/>
          </a:xfrm>
        </p:spPr>
        <p:txBody>
          <a:bodyPr/>
          <a:lstStyle/>
          <a:p>
            <a:r>
              <a:rPr lang="en-US" altLang="zh-CN" dirty="0"/>
              <a:t> </a:t>
            </a:r>
            <a:r>
              <a:rPr lang="en-US" altLang="zh-CN" sz="1700" dirty="0"/>
              <a:t>Correlations between non-experts and experts’ scores in human-machine hybrid </a:t>
            </a:r>
            <a:r>
              <a:rPr lang="en-US" altLang="zh-CN" sz="1700" dirty="0" smtClean="0"/>
              <a:t>scoring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sz="1700" dirty="0" smtClean="0"/>
          </a:p>
          <a:p>
            <a:endParaRPr lang="en-US" altLang="zh-CN" sz="1700" dirty="0" smtClean="0"/>
          </a:p>
          <a:p>
            <a:r>
              <a:rPr lang="en-US" altLang="zh-CN" sz="1700" dirty="0" smtClean="0"/>
              <a:t>Rates </a:t>
            </a:r>
            <a:r>
              <a:rPr lang="en-US" altLang="zh-CN" sz="1700" dirty="0"/>
              <a:t>of agreement with experts in human rating and human-machine hybrid </a:t>
            </a:r>
            <a:r>
              <a:rPr lang="en-US" altLang="zh-CN" sz="1700" dirty="0" smtClean="0"/>
              <a:t>rating</a:t>
            </a:r>
          </a:p>
          <a:p>
            <a:endParaRPr lang="en-US" altLang="zh-CN" dirty="0" smtClean="0"/>
          </a:p>
          <a:p>
            <a:endParaRPr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75661720"/>
              </p:ext>
            </p:extLst>
          </p:nvPr>
        </p:nvGraphicFramePr>
        <p:xfrm>
          <a:off x="2284486" y="2582538"/>
          <a:ext cx="4881564" cy="1268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820"/>
                <a:gridCol w="985520"/>
                <a:gridCol w="952183"/>
                <a:gridCol w="993458"/>
                <a:gridCol w="977583"/>
              </a:tblGrid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C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0.802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227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0.821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0.820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0.817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3330723"/>
              </p:ext>
            </p:extLst>
          </p:nvPr>
        </p:nvGraphicFramePr>
        <p:xfrm>
          <a:off x="2184622" y="5122717"/>
          <a:ext cx="5411414" cy="1468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17320"/>
                <a:gridCol w="1070870"/>
                <a:gridCol w="952183"/>
                <a:gridCol w="993458"/>
                <a:gridCol w="977583"/>
              </a:tblGrid>
              <a:tr h="4934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Group A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Group C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Human only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80.5%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73.5%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72.2%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71.3%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876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Hybrid rating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87.0%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85.4%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87.5%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86.4%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665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Conclusion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40682" y="1733267"/>
            <a:ext cx="7087779" cy="4763068"/>
          </a:xfrm>
        </p:spPr>
        <p:txBody>
          <a:bodyPr>
            <a:noAutofit/>
          </a:bodyPr>
          <a:lstStyle/>
          <a:p>
            <a:r>
              <a:rPr lang="en-US" altLang="zh-CN" sz="2000" dirty="0"/>
              <a:t>Investigated how non-expert and expert human raters perform in the assessment of speaking test</a:t>
            </a:r>
          </a:p>
          <a:p>
            <a:r>
              <a:rPr lang="en-US" altLang="zh-CN" sz="2000" dirty="0"/>
              <a:t>Found inconsistencies in non-experts' ratings compared with the experts</a:t>
            </a:r>
          </a:p>
          <a:p>
            <a:r>
              <a:rPr lang="en-US" altLang="zh-CN" sz="2000" dirty="0"/>
              <a:t>Proposed a radar chart based multi-dimensional automatic scoring to assist non-expert human raters</a:t>
            </a:r>
          </a:p>
          <a:p>
            <a:r>
              <a:rPr lang="en-US" altLang="zh-CN" sz="2000" dirty="0"/>
              <a:t>Experimental results show that presenting the automatic analysis of different fluency aspects can affects human raters' judgement</a:t>
            </a:r>
          </a:p>
          <a:p>
            <a:r>
              <a:rPr lang="en-US" altLang="zh-CN" sz="2000" dirty="0"/>
              <a:t>The proposed human-machine hybrid scoring system can help human raters give more consistent and reliable assessment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42675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35510" y="2133601"/>
            <a:ext cx="6686550" cy="37776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zh-CN" sz="4800" b="1" dirty="0" smtClean="0"/>
              <a:t>Thank you for your kind attention!</a:t>
            </a:r>
            <a:endParaRPr lang="zh-CN" alt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Clustering</a:t>
            </a:r>
            <a:endParaRPr lang="zh-CN" altLang="en-US" sz="3200" dirty="0"/>
          </a:p>
        </p:txBody>
      </p:sp>
      <p:sp>
        <p:nvSpPr>
          <p:cNvPr id="4" name="Oval 3"/>
          <p:cNvSpPr>
            <a:spLocks/>
          </p:cNvSpPr>
          <p:nvPr/>
        </p:nvSpPr>
        <p:spPr bwMode="auto">
          <a:xfrm rot="8099998">
            <a:off x="5961626" y="5260182"/>
            <a:ext cx="927100" cy="652462"/>
          </a:xfrm>
          <a:prstGeom prst="ellipse">
            <a:avLst/>
          </a:prstGeom>
          <a:solidFill>
            <a:srgbClr val="CCFF66">
              <a:alpha val="50195"/>
            </a:srgbClr>
          </a:solidFill>
          <a:ln w="50800">
            <a:solidFill>
              <a:srgbClr val="8000FF">
                <a:alpha val="50195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sp>
        <p:nvSpPr>
          <p:cNvPr id="5" name="Oval 4"/>
          <p:cNvSpPr>
            <a:spLocks/>
          </p:cNvSpPr>
          <p:nvPr/>
        </p:nvSpPr>
        <p:spPr bwMode="auto">
          <a:xfrm rot="5693946">
            <a:off x="7201464" y="4148931"/>
            <a:ext cx="925512" cy="1279525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sp>
        <p:nvSpPr>
          <p:cNvPr id="6" name="Oval 5"/>
          <p:cNvSpPr>
            <a:spLocks/>
          </p:cNvSpPr>
          <p:nvPr/>
        </p:nvSpPr>
        <p:spPr bwMode="auto">
          <a:xfrm rot="1106096">
            <a:off x="4725757" y="4040188"/>
            <a:ext cx="925513" cy="1520825"/>
          </a:xfrm>
          <a:prstGeom prst="ellipse">
            <a:avLst/>
          </a:prstGeom>
          <a:solidFill>
            <a:srgbClr val="CCFF66">
              <a:alpha val="50195"/>
            </a:srgbClr>
          </a:solidFill>
          <a:ln w="50800">
            <a:solidFill>
              <a:srgbClr val="8000FF">
                <a:alpha val="50195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pic>
        <p:nvPicPr>
          <p:cNvPr id="7" name="Picture 6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66857" y="1554163"/>
            <a:ext cx="5691188" cy="1177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8099" dir="2700000" algn="ctr" rotWithShape="0">
              <a:srgbClr val="000000">
                <a:alpha val="75000"/>
              </a:srgbClr>
            </a:outerShdw>
          </a:effectLst>
        </p:spPr>
      </p:pic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409720" y="3051175"/>
            <a:ext cx="1854200" cy="698500"/>
            <a:chOff x="0" y="0"/>
            <a:chExt cx="1298" cy="488"/>
          </a:xfrm>
        </p:grpSpPr>
        <p:sp>
          <p:nvSpPr>
            <p:cNvPr id="9" name="AutoShape 8"/>
            <p:cNvSpPr>
              <a:spLocks/>
            </p:cNvSpPr>
            <p:nvPr/>
          </p:nvSpPr>
          <p:spPr bwMode="auto">
            <a:xfrm rot="-5400000">
              <a:off x="122" y="73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0" name="AutoShape 9"/>
            <p:cNvSpPr>
              <a:spLocks/>
            </p:cNvSpPr>
            <p:nvPr/>
          </p:nvSpPr>
          <p:spPr bwMode="auto">
            <a:xfrm rot="-5400000">
              <a:off x="246" y="118"/>
              <a:ext cx="91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1" name="AutoShape 10"/>
            <p:cNvSpPr>
              <a:spLocks/>
            </p:cNvSpPr>
            <p:nvPr/>
          </p:nvSpPr>
          <p:spPr bwMode="auto">
            <a:xfrm rot="-5400000">
              <a:off x="373" y="164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2" name="AutoShape 11"/>
            <p:cNvSpPr>
              <a:spLocks/>
            </p:cNvSpPr>
            <p:nvPr/>
          </p:nvSpPr>
          <p:spPr bwMode="auto">
            <a:xfrm rot="-5400000">
              <a:off x="499" y="209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 bwMode="auto">
            <a:xfrm>
              <a:off x="858" y="0"/>
              <a:ext cx="440" cy="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822325"/>
              <a:r>
                <a:rPr lang="en-US" altLang="ja-JP" sz="4300">
                  <a:solidFill>
                    <a:srgbClr val="0000FF"/>
                  </a:solidFill>
                  <a:latin typeface="Cochin"/>
                  <a:ea typeface="HG明朝B"/>
                  <a:cs typeface="HG明朝B"/>
                  <a:sym typeface="Cochin"/>
                </a:rPr>
                <a:t>…</a:t>
              </a:r>
            </a:p>
          </p:txBody>
        </p:sp>
      </p:grpSp>
      <p:sp>
        <p:nvSpPr>
          <p:cNvPr id="14" name="AutoShape 13"/>
          <p:cNvSpPr>
            <a:spLocks/>
          </p:cNvSpPr>
          <p:nvPr/>
        </p:nvSpPr>
        <p:spPr bwMode="auto">
          <a:xfrm rot="5400000">
            <a:off x="4428894" y="2914651"/>
            <a:ext cx="492125" cy="285750"/>
          </a:xfrm>
          <a:prstGeom prst="rightArrow">
            <a:avLst>
              <a:gd name="adj1" fmla="val 36000"/>
              <a:gd name="adj2" fmla="val 8399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3949470" y="3884613"/>
            <a:ext cx="4572000" cy="2470150"/>
            <a:chOff x="0" y="0"/>
            <a:chExt cx="3200" cy="1728"/>
          </a:xfrm>
        </p:grpSpPr>
        <p:sp>
          <p:nvSpPr>
            <p:cNvPr id="16" name="Line 15"/>
            <p:cNvSpPr>
              <a:spLocks noChangeShapeType="1"/>
            </p:cNvSpPr>
            <p:nvPr/>
          </p:nvSpPr>
          <p:spPr bwMode="auto">
            <a:xfrm flipH="1">
              <a:off x="0" y="1528"/>
              <a:ext cx="32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312" y="0"/>
              <a:ext cx="9" cy="172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4852757" y="4378325"/>
            <a:ext cx="3176588" cy="1462088"/>
            <a:chOff x="0" y="0"/>
            <a:chExt cx="2224" cy="1024"/>
          </a:xfrm>
        </p:grpSpPr>
        <p:sp>
          <p:nvSpPr>
            <p:cNvPr id="19" name="Oval 18"/>
            <p:cNvSpPr>
              <a:spLocks/>
            </p:cNvSpPr>
            <p:nvPr/>
          </p:nvSpPr>
          <p:spPr bwMode="auto">
            <a:xfrm>
              <a:off x="96" y="168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0" name="Oval 19"/>
            <p:cNvSpPr>
              <a:spLocks/>
            </p:cNvSpPr>
            <p:nvPr/>
          </p:nvSpPr>
          <p:spPr bwMode="auto">
            <a:xfrm>
              <a:off x="168" y="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1" name="Oval 20"/>
            <p:cNvSpPr>
              <a:spLocks/>
            </p:cNvSpPr>
            <p:nvPr/>
          </p:nvSpPr>
          <p:spPr bwMode="auto">
            <a:xfrm>
              <a:off x="248" y="8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2" name="Oval 21"/>
            <p:cNvSpPr>
              <a:spLocks/>
            </p:cNvSpPr>
            <p:nvPr/>
          </p:nvSpPr>
          <p:spPr bwMode="auto">
            <a:xfrm>
              <a:off x="0" y="368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3" name="Oval 22"/>
            <p:cNvSpPr>
              <a:spLocks/>
            </p:cNvSpPr>
            <p:nvPr/>
          </p:nvSpPr>
          <p:spPr bwMode="auto">
            <a:xfrm>
              <a:off x="408" y="24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4" name="Oval 23"/>
            <p:cNvSpPr>
              <a:spLocks/>
            </p:cNvSpPr>
            <p:nvPr/>
          </p:nvSpPr>
          <p:spPr bwMode="auto">
            <a:xfrm>
              <a:off x="2056" y="8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5" name="Oval 24"/>
            <p:cNvSpPr>
              <a:spLocks/>
            </p:cNvSpPr>
            <p:nvPr/>
          </p:nvSpPr>
          <p:spPr bwMode="auto">
            <a:xfrm>
              <a:off x="48" y="552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6" name="Oval 25"/>
            <p:cNvSpPr>
              <a:spLocks/>
            </p:cNvSpPr>
            <p:nvPr/>
          </p:nvSpPr>
          <p:spPr bwMode="auto">
            <a:xfrm>
              <a:off x="336" y="512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7" name="Oval 26"/>
            <p:cNvSpPr>
              <a:spLocks/>
            </p:cNvSpPr>
            <p:nvPr/>
          </p:nvSpPr>
          <p:spPr bwMode="auto">
            <a:xfrm>
              <a:off x="176" y="352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8" name="Oval 27"/>
            <p:cNvSpPr>
              <a:spLocks/>
            </p:cNvSpPr>
            <p:nvPr/>
          </p:nvSpPr>
          <p:spPr bwMode="auto">
            <a:xfrm>
              <a:off x="1864" y="240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29" name="Oval 28"/>
            <p:cNvSpPr>
              <a:spLocks/>
            </p:cNvSpPr>
            <p:nvPr/>
          </p:nvSpPr>
          <p:spPr bwMode="auto">
            <a:xfrm>
              <a:off x="1864" y="376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0" name="Oval 29"/>
            <p:cNvSpPr>
              <a:spLocks/>
            </p:cNvSpPr>
            <p:nvPr/>
          </p:nvSpPr>
          <p:spPr bwMode="auto">
            <a:xfrm>
              <a:off x="976" y="736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1" name="Oval 30"/>
            <p:cNvSpPr>
              <a:spLocks/>
            </p:cNvSpPr>
            <p:nvPr/>
          </p:nvSpPr>
          <p:spPr bwMode="auto">
            <a:xfrm>
              <a:off x="1664" y="152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2" name="Oval 31"/>
            <p:cNvSpPr>
              <a:spLocks/>
            </p:cNvSpPr>
            <p:nvPr/>
          </p:nvSpPr>
          <p:spPr bwMode="auto">
            <a:xfrm>
              <a:off x="2144" y="256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3" name="Oval 32"/>
            <p:cNvSpPr>
              <a:spLocks/>
            </p:cNvSpPr>
            <p:nvPr/>
          </p:nvSpPr>
          <p:spPr bwMode="auto">
            <a:xfrm>
              <a:off x="1056" y="816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4" name="Oval 33"/>
            <p:cNvSpPr>
              <a:spLocks/>
            </p:cNvSpPr>
            <p:nvPr/>
          </p:nvSpPr>
          <p:spPr bwMode="auto">
            <a:xfrm>
              <a:off x="1264" y="736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  <p:sp>
          <p:nvSpPr>
            <p:cNvPr id="35" name="Oval 34"/>
            <p:cNvSpPr>
              <a:spLocks/>
            </p:cNvSpPr>
            <p:nvPr/>
          </p:nvSpPr>
          <p:spPr bwMode="auto">
            <a:xfrm>
              <a:off x="888" y="944"/>
              <a:ext cx="80" cy="80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algn="ctr" defTabSz="822325"/>
              <a:endParaRPr lang="ja-JP" altLang="ja-JP" sz="2900">
                <a:solidFill>
                  <a:srgbClr val="2E2F30"/>
                </a:solidFill>
                <a:latin typeface="Cochin"/>
                <a:ea typeface="HG明朝B"/>
                <a:cs typeface="HG明朝B"/>
                <a:sym typeface="Cochin"/>
              </a:endParaRPr>
            </a:p>
          </p:txBody>
        </p:sp>
      </p:grpSp>
      <p:sp>
        <p:nvSpPr>
          <p:cNvPr id="36" name="Rectangle 35"/>
          <p:cNvSpPr>
            <a:spLocks/>
          </p:cNvSpPr>
          <p:nvPr/>
        </p:nvSpPr>
        <p:spPr bwMode="auto">
          <a:xfrm>
            <a:off x="777645" y="3360738"/>
            <a:ext cx="2120900" cy="338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Frame sequence</a:t>
            </a:r>
          </a:p>
        </p:txBody>
      </p:sp>
      <p:sp>
        <p:nvSpPr>
          <p:cNvPr id="37" name="AutoShape 36"/>
          <p:cNvSpPr>
            <a:spLocks/>
          </p:cNvSpPr>
          <p:nvPr/>
        </p:nvSpPr>
        <p:spPr bwMode="auto">
          <a:xfrm rot="5400000">
            <a:off x="1480907" y="2754313"/>
            <a:ext cx="492125" cy="285750"/>
          </a:xfrm>
          <a:prstGeom prst="rightArrow">
            <a:avLst>
              <a:gd name="adj1" fmla="val 36000"/>
              <a:gd name="adj2" fmla="val 8399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sp>
        <p:nvSpPr>
          <p:cNvPr id="38" name="Rectangle 37"/>
          <p:cNvSpPr>
            <a:spLocks/>
          </p:cNvSpPr>
          <p:nvPr/>
        </p:nvSpPr>
        <p:spPr bwMode="auto">
          <a:xfrm>
            <a:off x="549045" y="4271963"/>
            <a:ext cx="3565525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Acoustic analysis 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（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MCEP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）</a:t>
            </a:r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>
            <a:off x="5892570" y="3851275"/>
            <a:ext cx="2274887" cy="26622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>
            <a:outerShdw dist="25399" dir="3000037" algn="ctr" rotWithShape="0">
              <a:srgbClr val="000000">
                <a:alpha val="70000"/>
              </a:srgbClr>
            </a:outerShdw>
          </a:effectLst>
        </p:spPr>
        <p:txBody>
          <a:bodyPr/>
          <a:lstStyle/>
          <a:p>
            <a:endParaRPr lang="zh-CN" altLang="en-US"/>
          </a:p>
        </p:txBody>
      </p:sp>
      <p:sp>
        <p:nvSpPr>
          <p:cNvPr id="40" name="Rectangle 39"/>
          <p:cNvSpPr>
            <a:spLocks/>
          </p:cNvSpPr>
          <p:nvPr/>
        </p:nvSpPr>
        <p:spPr bwMode="auto">
          <a:xfrm>
            <a:off x="388707" y="6257925"/>
            <a:ext cx="4262438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C0C0C0"/>
                  </a:outerShdw>
                </a:effectLst>
                <a:latin typeface="Cochin" charset="0"/>
                <a:ea typeface="+mn-ea"/>
                <a:sym typeface="Cochin" charset="0"/>
              </a:rPr>
              <a:t>Output of phoneme segments</a:t>
            </a:r>
          </a:p>
        </p:txBody>
      </p:sp>
      <p:sp>
        <p:nvSpPr>
          <p:cNvPr id="41" name="Rectangle 40"/>
          <p:cNvSpPr>
            <a:spLocks/>
          </p:cNvSpPr>
          <p:nvPr/>
        </p:nvSpPr>
        <p:spPr bwMode="auto">
          <a:xfrm>
            <a:off x="545870" y="1884363"/>
            <a:ext cx="2605087" cy="676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Speech</a:t>
            </a:r>
            <a:endParaRPr lang="en-US" altLang="ja-JP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chin" charset="0"/>
              <a:ea typeface="+mn-ea"/>
              <a:sym typeface="Cochin" charset="0"/>
            </a:endParaRPr>
          </a:p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200" dirty="0">
              <a:latin typeface="Cochin" charset="0"/>
              <a:ea typeface="+mn-ea"/>
              <a:sym typeface="Cochin" charset="0"/>
            </a:endParaRPr>
          </a:p>
        </p:txBody>
      </p:sp>
      <p:sp>
        <p:nvSpPr>
          <p:cNvPr id="42" name="AutoShape 41"/>
          <p:cNvSpPr>
            <a:spLocks/>
          </p:cNvSpPr>
          <p:nvPr/>
        </p:nvSpPr>
        <p:spPr bwMode="auto">
          <a:xfrm rot="5400000">
            <a:off x="1479319" y="3840163"/>
            <a:ext cx="492125" cy="285750"/>
          </a:xfrm>
          <a:prstGeom prst="rightArrow">
            <a:avLst>
              <a:gd name="adj1" fmla="val 36000"/>
              <a:gd name="adj2" fmla="val 8399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sp>
        <p:nvSpPr>
          <p:cNvPr id="43" name="AutoShape 42"/>
          <p:cNvSpPr>
            <a:spLocks/>
          </p:cNvSpPr>
          <p:nvPr/>
        </p:nvSpPr>
        <p:spPr bwMode="auto">
          <a:xfrm rot="5400000">
            <a:off x="1480113" y="4766469"/>
            <a:ext cx="490538" cy="285750"/>
          </a:xfrm>
          <a:prstGeom prst="rightArrow">
            <a:avLst>
              <a:gd name="adj1" fmla="val 36000"/>
              <a:gd name="adj2" fmla="val 8399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sp>
        <p:nvSpPr>
          <p:cNvPr id="44" name="Rectangle 43"/>
          <p:cNvSpPr>
            <a:spLocks/>
          </p:cNvSpPr>
          <p:nvPr/>
        </p:nvSpPr>
        <p:spPr bwMode="auto">
          <a:xfrm>
            <a:off x="1095145" y="5289550"/>
            <a:ext cx="1270000" cy="3381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chin" charset="0"/>
                <a:ea typeface="+mn-ea"/>
                <a:sym typeface="Cochin" charset="0"/>
              </a:rPr>
              <a:t>Clustering</a:t>
            </a:r>
          </a:p>
        </p:txBody>
      </p:sp>
      <p:sp>
        <p:nvSpPr>
          <p:cNvPr id="45" name="AutoShape 44"/>
          <p:cNvSpPr>
            <a:spLocks/>
          </p:cNvSpPr>
          <p:nvPr/>
        </p:nvSpPr>
        <p:spPr bwMode="auto">
          <a:xfrm rot="5400000">
            <a:off x="1479319" y="5772151"/>
            <a:ext cx="492125" cy="285750"/>
          </a:xfrm>
          <a:prstGeom prst="rightArrow">
            <a:avLst>
              <a:gd name="adj1" fmla="val 36000"/>
              <a:gd name="adj2" fmla="val 83998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4501920" y="3756025"/>
            <a:ext cx="3852862" cy="2703513"/>
            <a:chOff x="0" y="0"/>
            <a:chExt cx="2696" cy="1892"/>
          </a:xfrm>
        </p:grpSpPr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6" y="0"/>
              <a:ext cx="2690" cy="1892"/>
            </a:xfrm>
            <a:prstGeom prst="rect">
              <a:avLst/>
            </a:prstGeom>
            <a:solidFill>
              <a:srgbClr val="FFFFFF">
                <a:alpha val="69803"/>
              </a:srgbClr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45720" rIns="82296" anchor="ctr"/>
            <a:lstStyle/>
            <a:p>
              <a:pPr defTabSz="822325"/>
              <a:r>
                <a:rPr lang="en-US" altLang="ja-JP" sz="1600">
                  <a:solidFill>
                    <a:srgbClr val="000000"/>
                  </a:solidFill>
                  <a:ea typeface="HG明朝B"/>
                  <a:cs typeface="Arial" pitchFamily="34" charset="0"/>
                  <a:sym typeface="Arial" pitchFamily="34" charset="0"/>
                </a:rPr>
                <a:t>``</a:t>
              </a:r>
            </a:p>
          </p:txBody>
        </p:sp>
        <p:sp>
          <p:nvSpPr>
            <p:cNvPr id="48" name="AutoShape 47"/>
            <p:cNvSpPr>
              <a:spLocks/>
            </p:cNvSpPr>
            <p:nvPr/>
          </p:nvSpPr>
          <p:spPr bwMode="auto">
            <a:xfrm>
              <a:off x="6" y="132"/>
              <a:ext cx="2690" cy="1620"/>
            </a:xfrm>
            <a:custGeom>
              <a:avLst/>
              <a:gdLst>
                <a:gd name="T0" fmla="*/ 5 w 21600"/>
                <a:gd name="T1" fmla="*/ 18 h 21600"/>
                <a:gd name="T2" fmla="*/ 12 w 21600"/>
                <a:gd name="T3" fmla="*/ 34 h 21600"/>
                <a:gd name="T4" fmla="*/ 18 w 21600"/>
                <a:gd name="T5" fmla="*/ 47 h 21600"/>
                <a:gd name="T6" fmla="*/ 25 w 21600"/>
                <a:gd name="T7" fmla="*/ 7 h 21600"/>
                <a:gd name="T8" fmla="*/ 31 w 21600"/>
                <a:gd name="T9" fmla="*/ 3 h 21600"/>
                <a:gd name="T10" fmla="*/ 38 w 21600"/>
                <a:gd name="T11" fmla="*/ 43 h 21600"/>
                <a:gd name="T12" fmla="*/ 45 w 21600"/>
                <a:gd name="T13" fmla="*/ 22 h 21600"/>
                <a:gd name="T14" fmla="*/ 51 w 21600"/>
                <a:gd name="T15" fmla="*/ 22 h 21600"/>
                <a:gd name="T16" fmla="*/ 58 w 21600"/>
                <a:gd name="T17" fmla="*/ 54 h 21600"/>
                <a:gd name="T18" fmla="*/ 64 w 21600"/>
                <a:gd name="T19" fmla="*/ 71 h 21600"/>
                <a:gd name="T20" fmla="*/ 71 w 21600"/>
                <a:gd name="T21" fmla="*/ 57 h 21600"/>
                <a:gd name="T22" fmla="*/ 77 w 21600"/>
                <a:gd name="T23" fmla="*/ 59 h 21600"/>
                <a:gd name="T24" fmla="*/ 84 w 21600"/>
                <a:gd name="T25" fmla="*/ 80 h 21600"/>
                <a:gd name="T26" fmla="*/ 90 w 21600"/>
                <a:gd name="T27" fmla="*/ 72 h 21600"/>
                <a:gd name="T28" fmla="*/ 97 w 21600"/>
                <a:gd name="T29" fmla="*/ 58 h 21600"/>
                <a:gd name="T30" fmla="*/ 103 w 21600"/>
                <a:gd name="T31" fmla="*/ 63 h 21600"/>
                <a:gd name="T32" fmla="*/ 110 w 21600"/>
                <a:gd name="T33" fmla="*/ 65 h 21600"/>
                <a:gd name="T34" fmla="*/ 117 w 21600"/>
                <a:gd name="T35" fmla="*/ 36 h 21600"/>
                <a:gd name="T36" fmla="*/ 123 w 21600"/>
                <a:gd name="T37" fmla="*/ 44 h 21600"/>
                <a:gd name="T38" fmla="*/ 130 w 21600"/>
                <a:gd name="T39" fmla="*/ 77 h 21600"/>
                <a:gd name="T40" fmla="*/ 136 w 21600"/>
                <a:gd name="T41" fmla="*/ 52 h 21600"/>
                <a:gd name="T42" fmla="*/ 143 w 21600"/>
                <a:gd name="T43" fmla="*/ 36 h 21600"/>
                <a:gd name="T44" fmla="*/ 149 w 21600"/>
                <a:gd name="T45" fmla="*/ 48 h 21600"/>
                <a:gd name="T46" fmla="*/ 156 w 21600"/>
                <a:gd name="T47" fmla="*/ 69 h 21600"/>
                <a:gd name="T48" fmla="*/ 162 w 21600"/>
                <a:gd name="T49" fmla="*/ 44 h 21600"/>
                <a:gd name="T50" fmla="*/ 169 w 21600"/>
                <a:gd name="T51" fmla="*/ 50 h 21600"/>
                <a:gd name="T52" fmla="*/ 175 w 21600"/>
                <a:gd name="T53" fmla="*/ 93 h 21600"/>
                <a:gd name="T54" fmla="*/ 182 w 21600"/>
                <a:gd name="T55" fmla="*/ 80 h 21600"/>
                <a:gd name="T56" fmla="*/ 188 w 21600"/>
                <a:gd name="T57" fmla="*/ 55 h 21600"/>
                <a:gd name="T58" fmla="*/ 195 w 21600"/>
                <a:gd name="T59" fmla="*/ 76 h 21600"/>
                <a:gd name="T60" fmla="*/ 202 w 21600"/>
                <a:gd name="T61" fmla="*/ 66 h 21600"/>
                <a:gd name="T62" fmla="*/ 208 w 21600"/>
                <a:gd name="T63" fmla="*/ 67 h 21600"/>
                <a:gd name="T64" fmla="*/ 215 w 21600"/>
                <a:gd name="T65" fmla="*/ 81 h 21600"/>
                <a:gd name="T66" fmla="*/ 221 w 21600"/>
                <a:gd name="T67" fmla="*/ 122 h 21600"/>
                <a:gd name="T68" fmla="*/ 228 w 21600"/>
                <a:gd name="T69" fmla="*/ 83 h 21600"/>
                <a:gd name="T70" fmla="*/ 234 w 21600"/>
                <a:gd name="T71" fmla="*/ 71 h 21600"/>
                <a:gd name="T72" fmla="*/ 241 w 21600"/>
                <a:gd name="T73" fmla="*/ 86 h 21600"/>
                <a:gd name="T74" fmla="*/ 247 w 21600"/>
                <a:gd name="T75" fmla="*/ 106 h 21600"/>
                <a:gd name="T76" fmla="*/ 254 w 21600"/>
                <a:gd name="T77" fmla="*/ 79 h 21600"/>
                <a:gd name="T78" fmla="*/ 260 w 21600"/>
                <a:gd name="T79" fmla="*/ 75 h 21600"/>
                <a:gd name="T80" fmla="*/ 267 w 21600"/>
                <a:gd name="T81" fmla="*/ 87 h 21600"/>
                <a:gd name="T82" fmla="*/ 273 w 21600"/>
                <a:gd name="T83" fmla="*/ 85 h 21600"/>
                <a:gd name="T84" fmla="*/ 280 w 21600"/>
                <a:gd name="T85" fmla="*/ 87 h 21600"/>
                <a:gd name="T86" fmla="*/ 286 w 21600"/>
                <a:gd name="T87" fmla="*/ 88 h 21600"/>
                <a:gd name="T88" fmla="*/ 293 w 21600"/>
                <a:gd name="T89" fmla="*/ 94 h 21600"/>
                <a:gd name="T90" fmla="*/ 300 w 21600"/>
                <a:gd name="T91" fmla="*/ 80 h 21600"/>
                <a:gd name="T92" fmla="*/ 306 w 21600"/>
                <a:gd name="T93" fmla="*/ 66 h 21600"/>
                <a:gd name="T94" fmla="*/ 313 w 21600"/>
                <a:gd name="T95" fmla="*/ 78 h 21600"/>
                <a:gd name="T96" fmla="*/ 319 w 21600"/>
                <a:gd name="T97" fmla="*/ 84 h 21600"/>
                <a:gd name="T98" fmla="*/ 326 w 21600"/>
                <a:gd name="T99" fmla="*/ 112 h 21600"/>
                <a:gd name="T100" fmla="*/ 332 w 21600"/>
                <a:gd name="T101" fmla="*/ 100 h 2160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1600"/>
                <a:gd name="T154" fmla="*/ 0 h 21600"/>
                <a:gd name="T155" fmla="*/ 21600 w 21600"/>
                <a:gd name="T156" fmla="*/ 21600 h 2160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1600" h="21600">
                  <a:moveTo>
                    <a:pt x="0" y="10800"/>
                  </a:moveTo>
                  <a:lnTo>
                    <a:pt x="80" y="11093"/>
                  </a:lnTo>
                  <a:lnTo>
                    <a:pt x="177" y="11680"/>
                  </a:lnTo>
                  <a:lnTo>
                    <a:pt x="257" y="4693"/>
                  </a:lnTo>
                  <a:lnTo>
                    <a:pt x="337" y="3253"/>
                  </a:lnTo>
                  <a:lnTo>
                    <a:pt x="418" y="5467"/>
                  </a:lnTo>
                  <a:lnTo>
                    <a:pt x="514" y="10347"/>
                  </a:lnTo>
                  <a:lnTo>
                    <a:pt x="594" y="4213"/>
                  </a:lnTo>
                  <a:lnTo>
                    <a:pt x="674" y="3173"/>
                  </a:lnTo>
                  <a:lnTo>
                    <a:pt x="755" y="6000"/>
                  </a:lnTo>
                  <a:lnTo>
                    <a:pt x="851" y="9760"/>
                  </a:lnTo>
                  <a:lnTo>
                    <a:pt x="931" y="4587"/>
                  </a:lnTo>
                  <a:lnTo>
                    <a:pt x="1012" y="3840"/>
                  </a:lnTo>
                  <a:lnTo>
                    <a:pt x="1092" y="7173"/>
                  </a:lnTo>
                  <a:lnTo>
                    <a:pt x="1188" y="8347"/>
                  </a:lnTo>
                  <a:lnTo>
                    <a:pt x="1269" y="3920"/>
                  </a:lnTo>
                  <a:lnTo>
                    <a:pt x="1349" y="3680"/>
                  </a:lnTo>
                  <a:lnTo>
                    <a:pt x="1429" y="8293"/>
                  </a:lnTo>
                  <a:lnTo>
                    <a:pt x="1526" y="5493"/>
                  </a:lnTo>
                  <a:lnTo>
                    <a:pt x="1606" y="1227"/>
                  </a:lnTo>
                  <a:lnTo>
                    <a:pt x="1686" y="1200"/>
                  </a:lnTo>
                  <a:lnTo>
                    <a:pt x="1767" y="5360"/>
                  </a:lnTo>
                  <a:lnTo>
                    <a:pt x="1863" y="3413"/>
                  </a:lnTo>
                  <a:lnTo>
                    <a:pt x="1943" y="0"/>
                  </a:lnTo>
                  <a:lnTo>
                    <a:pt x="2023" y="480"/>
                  </a:lnTo>
                  <a:lnTo>
                    <a:pt x="2104" y="4827"/>
                  </a:lnTo>
                  <a:lnTo>
                    <a:pt x="2200" y="7067"/>
                  </a:lnTo>
                  <a:lnTo>
                    <a:pt x="2280" y="3493"/>
                  </a:lnTo>
                  <a:lnTo>
                    <a:pt x="2361" y="4160"/>
                  </a:lnTo>
                  <a:lnTo>
                    <a:pt x="2441" y="7707"/>
                  </a:lnTo>
                  <a:lnTo>
                    <a:pt x="2537" y="5147"/>
                  </a:lnTo>
                  <a:lnTo>
                    <a:pt x="2618" y="2667"/>
                  </a:lnTo>
                  <a:lnTo>
                    <a:pt x="2698" y="4000"/>
                  </a:lnTo>
                  <a:lnTo>
                    <a:pt x="2778" y="8480"/>
                  </a:lnTo>
                  <a:lnTo>
                    <a:pt x="2875" y="3973"/>
                  </a:lnTo>
                  <a:lnTo>
                    <a:pt x="2955" y="1840"/>
                  </a:lnTo>
                  <a:lnTo>
                    <a:pt x="3035" y="3440"/>
                  </a:lnTo>
                  <a:lnTo>
                    <a:pt x="3116" y="10107"/>
                  </a:lnTo>
                  <a:lnTo>
                    <a:pt x="3212" y="5440"/>
                  </a:lnTo>
                  <a:lnTo>
                    <a:pt x="3292" y="3840"/>
                  </a:lnTo>
                  <a:lnTo>
                    <a:pt x="3372" y="6160"/>
                  </a:lnTo>
                  <a:lnTo>
                    <a:pt x="3453" y="11280"/>
                  </a:lnTo>
                  <a:lnTo>
                    <a:pt x="3549" y="8720"/>
                  </a:lnTo>
                  <a:lnTo>
                    <a:pt x="3629" y="6747"/>
                  </a:lnTo>
                  <a:lnTo>
                    <a:pt x="3710" y="9627"/>
                  </a:lnTo>
                  <a:lnTo>
                    <a:pt x="3790" y="12853"/>
                  </a:lnTo>
                  <a:lnTo>
                    <a:pt x="3886" y="9547"/>
                  </a:lnTo>
                  <a:lnTo>
                    <a:pt x="3967" y="8693"/>
                  </a:lnTo>
                  <a:lnTo>
                    <a:pt x="4047" y="12240"/>
                  </a:lnTo>
                  <a:lnTo>
                    <a:pt x="4127" y="12587"/>
                  </a:lnTo>
                  <a:lnTo>
                    <a:pt x="4224" y="9893"/>
                  </a:lnTo>
                  <a:lnTo>
                    <a:pt x="4304" y="8987"/>
                  </a:lnTo>
                  <a:lnTo>
                    <a:pt x="4384" y="13760"/>
                  </a:lnTo>
                  <a:lnTo>
                    <a:pt x="4465" y="12747"/>
                  </a:lnTo>
                  <a:lnTo>
                    <a:pt x="4561" y="10160"/>
                  </a:lnTo>
                  <a:lnTo>
                    <a:pt x="4641" y="10187"/>
                  </a:lnTo>
                  <a:lnTo>
                    <a:pt x="4721" y="14240"/>
                  </a:lnTo>
                  <a:lnTo>
                    <a:pt x="4802" y="13280"/>
                  </a:lnTo>
                  <a:lnTo>
                    <a:pt x="4898" y="9973"/>
                  </a:lnTo>
                  <a:lnTo>
                    <a:pt x="4978" y="10453"/>
                  </a:lnTo>
                  <a:lnTo>
                    <a:pt x="5059" y="14053"/>
                  </a:lnTo>
                  <a:lnTo>
                    <a:pt x="5139" y="12667"/>
                  </a:lnTo>
                  <a:lnTo>
                    <a:pt x="5235" y="10427"/>
                  </a:lnTo>
                  <a:lnTo>
                    <a:pt x="5316" y="11840"/>
                  </a:lnTo>
                  <a:lnTo>
                    <a:pt x="5396" y="14213"/>
                  </a:lnTo>
                  <a:lnTo>
                    <a:pt x="5476" y="14907"/>
                  </a:lnTo>
                  <a:lnTo>
                    <a:pt x="5573" y="10773"/>
                  </a:lnTo>
                  <a:lnTo>
                    <a:pt x="5653" y="12720"/>
                  </a:lnTo>
                  <a:lnTo>
                    <a:pt x="5733" y="14587"/>
                  </a:lnTo>
                  <a:lnTo>
                    <a:pt x="5814" y="12880"/>
                  </a:lnTo>
                  <a:lnTo>
                    <a:pt x="5910" y="10533"/>
                  </a:lnTo>
                  <a:lnTo>
                    <a:pt x="5990" y="13173"/>
                  </a:lnTo>
                  <a:lnTo>
                    <a:pt x="6070" y="14187"/>
                  </a:lnTo>
                  <a:lnTo>
                    <a:pt x="6151" y="13573"/>
                  </a:lnTo>
                  <a:lnTo>
                    <a:pt x="6247" y="10267"/>
                  </a:lnTo>
                  <a:lnTo>
                    <a:pt x="6327" y="13120"/>
                  </a:lnTo>
                  <a:lnTo>
                    <a:pt x="6408" y="14160"/>
                  </a:lnTo>
                  <a:lnTo>
                    <a:pt x="6488" y="10400"/>
                  </a:lnTo>
                  <a:lnTo>
                    <a:pt x="6584" y="8880"/>
                  </a:lnTo>
                  <a:lnTo>
                    <a:pt x="6665" y="11173"/>
                  </a:lnTo>
                  <a:lnTo>
                    <a:pt x="6745" y="14613"/>
                  </a:lnTo>
                  <a:lnTo>
                    <a:pt x="6841" y="9200"/>
                  </a:lnTo>
                  <a:lnTo>
                    <a:pt x="6922" y="8053"/>
                  </a:lnTo>
                  <a:lnTo>
                    <a:pt x="7002" y="11280"/>
                  </a:lnTo>
                  <a:lnTo>
                    <a:pt x="7082" y="11520"/>
                  </a:lnTo>
                  <a:lnTo>
                    <a:pt x="7179" y="6267"/>
                  </a:lnTo>
                  <a:lnTo>
                    <a:pt x="7259" y="5600"/>
                  </a:lnTo>
                  <a:lnTo>
                    <a:pt x="7339" y="8160"/>
                  </a:lnTo>
                  <a:lnTo>
                    <a:pt x="7419" y="10133"/>
                  </a:lnTo>
                  <a:lnTo>
                    <a:pt x="7516" y="6453"/>
                  </a:lnTo>
                  <a:lnTo>
                    <a:pt x="7596" y="6320"/>
                  </a:lnTo>
                  <a:lnTo>
                    <a:pt x="7676" y="10267"/>
                  </a:lnTo>
                  <a:lnTo>
                    <a:pt x="7757" y="10507"/>
                  </a:lnTo>
                  <a:lnTo>
                    <a:pt x="7853" y="7733"/>
                  </a:lnTo>
                  <a:lnTo>
                    <a:pt x="7933" y="7813"/>
                  </a:lnTo>
                  <a:lnTo>
                    <a:pt x="8014" y="10987"/>
                  </a:lnTo>
                  <a:lnTo>
                    <a:pt x="8094" y="10640"/>
                  </a:lnTo>
                  <a:lnTo>
                    <a:pt x="8190" y="8080"/>
                  </a:lnTo>
                  <a:lnTo>
                    <a:pt x="8271" y="8853"/>
                  </a:lnTo>
                  <a:lnTo>
                    <a:pt x="8351" y="13680"/>
                  </a:lnTo>
                  <a:lnTo>
                    <a:pt x="8431" y="10053"/>
                  </a:lnTo>
                  <a:lnTo>
                    <a:pt x="8528" y="7680"/>
                  </a:lnTo>
                  <a:lnTo>
                    <a:pt x="8608" y="8747"/>
                  </a:lnTo>
                  <a:lnTo>
                    <a:pt x="8688" y="11547"/>
                  </a:lnTo>
                  <a:lnTo>
                    <a:pt x="8768" y="9280"/>
                  </a:lnTo>
                  <a:lnTo>
                    <a:pt x="8865" y="7040"/>
                  </a:lnTo>
                  <a:lnTo>
                    <a:pt x="8945" y="8480"/>
                  </a:lnTo>
                  <a:lnTo>
                    <a:pt x="9025" y="11680"/>
                  </a:lnTo>
                  <a:lnTo>
                    <a:pt x="9106" y="8160"/>
                  </a:lnTo>
                  <a:lnTo>
                    <a:pt x="9202" y="6373"/>
                  </a:lnTo>
                  <a:lnTo>
                    <a:pt x="9282" y="8213"/>
                  </a:lnTo>
                  <a:lnTo>
                    <a:pt x="9363" y="11013"/>
                  </a:lnTo>
                  <a:lnTo>
                    <a:pt x="9443" y="8133"/>
                  </a:lnTo>
                  <a:lnTo>
                    <a:pt x="9539" y="6587"/>
                  </a:lnTo>
                  <a:lnTo>
                    <a:pt x="9620" y="8480"/>
                  </a:lnTo>
                  <a:lnTo>
                    <a:pt x="9700" y="11707"/>
                  </a:lnTo>
                  <a:lnTo>
                    <a:pt x="9780" y="8133"/>
                  </a:lnTo>
                  <a:lnTo>
                    <a:pt x="9877" y="7280"/>
                  </a:lnTo>
                  <a:lnTo>
                    <a:pt x="9957" y="10373"/>
                  </a:lnTo>
                  <a:lnTo>
                    <a:pt x="10037" y="12213"/>
                  </a:lnTo>
                  <a:lnTo>
                    <a:pt x="10117" y="8480"/>
                  </a:lnTo>
                  <a:lnTo>
                    <a:pt x="10214" y="7707"/>
                  </a:lnTo>
                  <a:lnTo>
                    <a:pt x="10294" y="10213"/>
                  </a:lnTo>
                  <a:lnTo>
                    <a:pt x="10374" y="11973"/>
                  </a:lnTo>
                  <a:lnTo>
                    <a:pt x="10455" y="7893"/>
                  </a:lnTo>
                  <a:lnTo>
                    <a:pt x="10551" y="7653"/>
                  </a:lnTo>
                  <a:lnTo>
                    <a:pt x="10631" y="10747"/>
                  </a:lnTo>
                  <a:lnTo>
                    <a:pt x="10712" y="13547"/>
                  </a:lnTo>
                  <a:lnTo>
                    <a:pt x="10792" y="8480"/>
                  </a:lnTo>
                  <a:lnTo>
                    <a:pt x="10888" y="8827"/>
                  </a:lnTo>
                  <a:lnTo>
                    <a:pt x="10969" y="12560"/>
                  </a:lnTo>
                  <a:lnTo>
                    <a:pt x="11049" y="14027"/>
                  </a:lnTo>
                  <a:lnTo>
                    <a:pt x="11129" y="10240"/>
                  </a:lnTo>
                  <a:lnTo>
                    <a:pt x="11226" y="11147"/>
                  </a:lnTo>
                  <a:lnTo>
                    <a:pt x="11306" y="16560"/>
                  </a:lnTo>
                  <a:lnTo>
                    <a:pt x="11386" y="12960"/>
                  </a:lnTo>
                  <a:lnTo>
                    <a:pt x="11466" y="10320"/>
                  </a:lnTo>
                  <a:lnTo>
                    <a:pt x="11563" y="11947"/>
                  </a:lnTo>
                  <a:lnTo>
                    <a:pt x="11643" y="13573"/>
                  </a:lnTo>
                  <a:lnTo>
                    <a:pt x="11723" y="14160"/>
                  </a:lnTo>
                  <a:lnTo>
                    <a:pt x="11804" y="10960"/>
                  </a:lnTo>
                  <a:lnTo>
                    <a:pt x="11900" y="12560"/>
                  </a:lnTo>
                  <a:lnTo>
                    <a:pt x="11980" y="15173"/>
                  </a:lnTo>
                  <a:lnTo>
                    <a:pt x="12061" y="10773"/>
                  </a:lnTo>
                  <a:lnTo>
                    <a:pt x="12141" y="9760"/>
                  </a:lnTo>
                  <a:lnTo>
                    <a:pt x="12237" y="12080"/>
                  </a:lnTo>
                  <a:lnTo>
                    <a:pt x="12318" y="11947"/>
                  </a:lnTo>
                  <a:lnTo>
                    <a:pt x="12398" y="11760"/>
                  </a:lnTo>
                  <a:lnTo>
                    <a:pt x="12478" y="11413"/>
                  </a:lnTo>
                  <a:lnTo>
                    <a:pt x="12575" y="13547"/>
                  </a:lnTo>
                  <a:lnTo>
                    <a:pt x="12655" y="15813"/>
                  </a:lnTo>
                  <a:lnTo>
                    <a:pt x="12735" y="10133"/>
                  </a:lnTo>
                  <a:lnTo>
                    <a:pt x="12815" y="9813"/>
                  </a:lnTo>
                  <a:lnTo>
                    <a:pt x="12912" y="12320"/>
                  </a:lnTo>
                  <a:lnTo>
                    <a:pt x="12992" y="11733"/>
                  </a:lnTo>
                  <a:lnTo>
                    <a:pt x="13072" y="17200"/>
                  </a:lnTo>
                  <a:lnTo>
                    <a:pt x="13153" y="10907"/>
                  </a:lnTo>
                  <a:lnTo>
                    <a:pt x="13249" y="14480"/>
                  </a:lnTo>
                  <a:lnTo>
                    <a:pt x="13329" y="14053"/>
                  </a:lnTo>
                  <a:lnTo>
                    <a:pt x="13410" y="11947"/>
                  </a:lnTo>
                  <a:lnTo>
                    <a:pt x="13506" y="11547"/>
                  </a:lnTo>
                  <a:lnTo>
                    <a:pt x="13586" y="16587"/>
                  </a:lnTo>
                  <a:lnTo>
                    <a:pt x="13667" y="16160"/>
                  </a:lnTo>
                  <a:lnTo>
                    <a:pt x="13747" y="16747"/>
                  </a:lnTo>
                  <a:lnTo>
                    <a:pt x="13843" y="14320"/>
                  </a:lnTo>
                  <a:lnTo>
                    <a:pt x="13924" y="18160"/>
                  </a:lnTo>
                  <a:lnTo>
                    <a:pt x="14004" y="15813"/>
                  </a:lnTo>
                  <a:lnTo>
                    <a:pt x="14084" y="13440"/>
                  </a:lnTo>
                  <a:lnTo>
                    <a:pt x="14181" y="13680"/>
                  </a:lnTo>
                  <a:lnTo>
                    <a:pt x="14261" y="21600"/>
                  </a:lnTo>
                  <a:lnTo>
                    <a:pt x="14341" y="16400"/>
                  </a:lnTo>
                  <a:lnTo>
                    <a:pt x="14421" y="14427"/>
                  </a:lnTo>
                  <a:lnTo>
                    <a:pt x="14518" y="14747"/>
                  </a:lnTo>
                  <a:lnTo>
                    <a:pt x="14598" y="19120"/>
                  </a:lnTo>
                  <a:lnTo>
                    <a:pt x="14678" y="14827"/>
                  </a:lnTo>
                  <a:lnTo>
                    <a:pt x="14759" y="12533"/>
                  </a:lnTo>
                  <a:lnTo>
                    <a:pt x="14855" y="15200"/>
                  </a:lnTo>
                  <a:lnTo>
                    <a:pt x="14935" y="19120"/>
                  </a:lnTo>
                  <a:lnTo>
                    <a:pt x="15016" y="14640"/>
                  </a:lnTo>
                  <a:lnTo>
                    <a:pt x="15096" y="12693"/>
                  </a:lnTo>
                  <a:lnTo>
                    <a:pt x="15192" y="14507"/>
                  </a:lnTo>
                  <a:lnTo>
                    <a:pt x="15273" y="16187"/>
                  </a:lnTo>
                  <a:lnTo>
                    <a:pt x="15353" y="14880"/>
                  </a:lnTo>
                  <a:lnTo>
                    <a:pt x="15433" y="13547"/>
                  </a:lnTo>
                  <a:lnTo>
                    <a:pt x="15530" y="15200"/>
                  </a:lnTo>
                  <a:lnTo>
                    <a:pt x="15610" y="19253"/>
                  </a:lnTo>
                  <a:lnTo>
                    <a:pt x="15690" y="14160"/>
                  </a:lnTo>
                  <a:lnTo>
                    <a:pt x="15770" y="13493"/>
                  </a:lnTo>
                  <a:lnTo>
                    <a:pt x="15867" y="14160"/>
                  </a:lnTo>
                  <a:lnTo>
                    <a:pt x="15947" y="18827"/>
                  </a:lnTo>
                  <a:lnTo>
                    <a:pt x="16027" y="14027"/>
                  </a:lnTo>
                  <a:lnTo>
                    <a:pt x="16108" y="13920"/>
                  </a:lnTo>
                  <a:lnTo>
                    <a:pt x="16204" y="14747"/>
                  </a:lnTo>
                  <a:lnTo>
                    <a:pt x="16284" y="16427"/>
                  </a:lnTo>
                  <a:lnTo>
                    <a:pt x="16365" y="14000"/>
                  </a:lnTo>
                  <a:lnTo>
                    <a:pt x="16445" y="13467"/>
                  </a:lnTo>
                  <a:lnTo>
                    <a:pt x="16541" y="14613"/>
                  </a:lnTo>
                  <a:lnTo>
                    <a:pt x="16622" y="15253"/>
                  </a:lnTo>
                  <a:lnTo>
                    <a:pt x="16702" y="14080"/>
                  </a:lnTo>
                  <a:lnTo>
                    <a:pt x="16782" y="13307"/>
                  </a:lnTo>
                  <a:lnTo>
                    <a:pt x="16879" y="15680"/>
                  </a:lnTo>
                  <a:lnTo>
                    <a:pt x="16959" y="14480"/>
                  </a:lnTo>
                  <a:lnTo>
                    <a:pt x="17039" y="13813"/>
                  </a:lnTo>
                  <a:lnTo>
                    <a:pt x="17119" y="13147"/>
                  </a:lnTo>
                  <a:lnTo>
                    <a:pt x="17216" y="15493"/>
                  </a:lnTo>
                  <a:lnTo>
                    <a:pt x="17296" y="14320"/>
                  </a:lnTo>
                  <a:lnTo>
                    <a:pt x="17376" y="14107"/>
                  </a:lnTo>
                  <a:lnTo>
                    <a:pt x="17457" y="14187"/>
                  </a:lnTo>
                  <a:lnTo>
                    <a:pt x="17553" y="15520"/>
                  </a:lnTo>
                  <a:lnTo>
                    <a:pt x="17633" y="15120"/>
                  </a:lnTo>
                  <a:lnTo>
                    <a:pt x="17714" y="13787"/>
                  </a:lnTo>
                  <a:lnTo>
                    <a:pt x="17794" y="14853"/>
                  </a:lnTo>
                  <a:lnTo>
                    <a:pt x="17890" y="14800"/>
                  </a:lnTo>
                  <a:lnTo>
                    <a:pt x="17971" y="17173"/>
                  </a:lnTo>
                  <a:lnTo>
                    <a:pt x="18051" y="15493"/>
                  </a:lnTo>
                  <a:lnTo>
                    <a:pt x="18131" y="17680"/>
                  </a:lnTo>
                  <a:lnTo>
                    <a:pt x="18228" y="15760"/>
                  </a:lnTo>
                  <a:lnTo>
                    <a:pt x="18308" y="16827"/>
                  </a:lnTo>
                  <a:lnTo>
                    <a:pt x="18388" y="15093"/>
                  </a:lnTo>
                  <a:lnTo>
                    <a:pt x="18468" y="15627"/>
                  </a:lnTo>
                  <a:lnTo>
                    <a:pt x="18565" y="15173"/>
                  </a:lnTo>
                  <a:lnTo>
                    <a:pt x="18645" y="15013"/>
                  </a:lnTo>
                  <a:lnTo>
                    <a:pt x="18725" y="13973"/>
                  </a:lnTo>
                  <a:lnTo>
                    <a:pt x="18806" y="14347"/>
                  </a:lnTo>
                  <a:lnTo>
                    <a:pt x="18902" y="16693"/>
                  </a:lnTo>
                  <a:lnTo>
                    <a:pt x="18982" y="15307"/>
                  </a:lnTo>
                  <a:lnTo>
                    <a:pt x="19063" y="14133"/>
                  </a:lnTo>
                  <a:lnTo>
                    <a:pt x="19143" y="16160"/>
                  </a:lnTo>
                  <a:lnTo>
                    <a:pt x="19239" y="17707"/>
                  </a:lnTo>
                  <a:lnTo>
                    <a:pt x="19320" y="14133"/>
                  </a:lnTo>
                  <a:lnTo>
                    <a:pt x="19400" y="13120"/>
                  </a:lnTo>
                  <a:lnTo>
                    <a:pt x="19480" y="16800"/>
                  </a:lnTo>
                  <a:lnTo>
                    <a:pt x="19577" y="14933"/>
                  </a:lnTo>
                  <a:lnTo>
                    <a:pt x="19657" y="12347"/>
                  </a:lnTo>
                  <a:lnTo>
                    <a:pt x="19737" y="11707"/>
                  </a:lnTo>
                  <a:lnTo>
                    <a:pt x="19817" y="14320"/>
                  </a:lnTo>
                  <a:lnTo>
                    <a:pt x="19914" y="14133"/>
                  </a:lnTo>
                  <a:lnTo>
                    <a:pt x="19994" y="11733"/>
                  </a:lnTo>
                  <a:lnTo>
                    <a:pt x="20074" y="11733"/>
                  </a:lnTo>
                  <a:lnTo>
                    <a:pt x="20155" y="13840"/>
                  </a:lnTo>
                  <a:lnTo>
                    <a:pt x="20251" y="17093"/>
                  </a:lnTo>
                  <a:lnTo>
                    <a:pt x="20331" y="13173"/>
                  </a:lnTo>
                  <a:lnTo>
                    <a:pt x="20412" y="12720"/>
                  </a:lnTo>
                  <a:lnTo>
                    <a:pt x="20508" y="14453"/>
                  </a:lnTo>
                  <a:lnTo>
                    <a:pt x="20588" y="14987"/>
                  </a:lnTo>
                  <a:lnTo>
                    <a:pt x="20669" y="14267"/>
                  </a:lnTo>
                  <a:lnTo>
                    <a:pt x="20749" y="14107"/>
                  </a:lnTo>
                  <a:lnTo>
                    <a:pt x="20845" y="17147"/>
                  </a:lnTo>
                  <a:lnTo>
                    <a:pt x="20926" y="17120"/>
                  </a:lnTo>
                  <a:lnTo>
                    <a:pt x="21006" y="19973"/>
                  </a:lnTo>
                  <a:lnTo>
                    <a:pt x="21086" y="16907"/>
                  </a:lnTo>
                  <a:lnTo>
                    <a:pt x="21182" y="17733"/>
                  </a:lnTo>
                  <a:lnTo>
                    <a:pt x="21263" y="17520"/>
                  </a:lnTo>
                  <a:lnTo>
                    <a:pt x="21343" y="17920"/>
                  </a:lnTo>
                  <a:lnTo>
                    <a:pt x="21423" y="17733"/>
                  </a:lnTo>
                  <a:lnTo>
                    <a:pt x="21520" y="17787"/>
                  </a:lnTo>
                  <a:lnTo>
                    <a:pt x="21600" y="17813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49" name="AutoShape 48"/>
            <p:cNvSpPr>
              <a:spLocks/>
            </p:cNvSpPr>
            <p:nvPr/>
          </p:nvSpPr>
          <p:spPr bwMode="auto">
            <a:xfrm>
              <a:off x="0" y="420"/>
              <a:ext cx="2690" cy="1110"/>
            </a:xfrm>
            <a:custGeom>
              <a:avLst/>
              <a:gdLst>
                <a:gd name="T0" fmla="*/ 5 w 21600"/>
                <a:gd name="T1" fmla="*/ 15 h 21600"/>
                <a:gd name="T2" fmla="*/ 12 w 21600"/>
                <a:gd name="T3" fmla="*/ 10 h 21600"/>
                <a:gd name="T4" fmla="*/ 18 w 21600"/>
                <a:gd name="T5" fmla="*/ 4 h 21600"/>
                <a:gd name="T6" fmla="*/ 25 w 21600"/>
                <a:gd name="T7" fmla="*/ 1 h 21600"/>
                <a:gd name="T8" fmla="*/ 31 w 21600"/>
                <a:gd name="T9" fmla="*/ 0 h 21600"/>
                <a:gd name="T10" fmla="*/ 38 w 21600"/>
                <a:gd name="T11" fmla="*/ 1 h 21600"/>
                <a:gd name="T12" fmla="*/ 45 w 21600"/>
                <a:gd name="T13" fmla="*/ 4 h 21600"/>
                <a:gd name="T14" fmla="*/ 51 w 21600"/>
                <a:gd name="T15" fmla="*/ 12 h 21600"/>
                <a:gd name="T16" fmla="*/ 58 w 21600"/>
                <a:gd name="T17" fmla="*/ 21 h 21600"/>
                <a:gd name="T18" fmla="*/ 64 w 21600"/>
                <a:gd name="T19" fmla="*/ 28 h 21600"/>
                <a:gd name="T20" fmla="*/ 71 w 21600"/>
                <a:gd name="T21" fmla="*/ 31 h 21600"/>
                <a:gd name="T22" fmla="*/ 77 w 21600"/>
                <a:gd name="T23" fmla="*/ 32 h 21600"/>
                <a:gd name="T24" fmla="*/ 84 w 21600"/>
                <a:gd name="T25" fmla="*/ 34 h 21600"/>
                <a:gd name="T26" fmla="*/ 90 w 21600"/>
                <a:gd name="T27" fmla="*/ 36 h 21600"/>
                <a:gd name="T28" fmla="*/ 97 w 21600"/>
                <a:gd name="T29" fmla="*/ 34 h 21600"/>
                <a:gd name="T30" fmla="*/ 103 w 21600"/>
                <a:gd name="T31" fmla="*/ 27 h 21600"/>
                <a:gd name="T32" fmla="*/ 110 w 21600"/>
                <a:gd name="T33" fmla="*/ 20 h 21600"/>
                <a:gd name="T34" fmla="*/ 117 w 21600"/>
                <a:gd name="T35" fmla="*/ 17 h 21600"/>
                <a:gd name="T36" fmla="*/ 123 w 21600"/>
                <a:gd name="T37" fmla="*/ 20 h 21600"/>
                <a:gd name="T38" fmla="*/ 130 w 21600"/>
                <a:gd name="T39" fmla="*/ 23 h 21600"/>
                <a:gd name="T40" fmla="*/ 136 w 21600"/>
                <a:gd name="T41" fmla="*/ 22 h 21600"/>
                <a:gd name="T42" fmla="*/ 143 w 21600"/>
                <a:gd name="T43" fmla="*/ 19 h 21600"/>
                <a:gd name="T44" fmla="*/ 149 w 21600"/>
                <a:gd name="T45" fmla="*/ 18 h 21600"/>
                <a:gd name="T46" fmla="*/ 156 w 21600"/>
                <a:gd name="T47" fmla="*/ 20 h 21600"/>
                <a:gd name="T48" fmla="*/ 162 w 21600"/>
                <a:gd name="T49" fmla="*/ 24 h 21600"/>
                <a:gd name="T50" fmla="*/ 169 w 21600"/>
                <a:gd name="T51" fmla="*/ 28 h 21600"/>
                <a:gd name="T52" fmla="*/ 175 w 21600"/>
                <a:gd name="T53" fmla="*/ 32 h 21600"/>
                <a:gd name="T54" fmla="*/ 182 w 21600"/>
                <a:gd name="T55" fmla="*/ 34 h 21600"/>
                <a:gd name="T56" fmla="*/ 188 w 21600"/>
                <a:gd name="T57" fmla="*/ 33 h 21600"/>
                <a:gd name="T58" fmla="*/ 195 w 21600"/>
                <a:gd name="T59" fmla="*/ 31 h 21600"/>
                <a:gd name="T60" fmla="*/ 202 w 21600"/>
                <a:gd name="T61" fmla="*/ 33 h 21600"/>
                <a:gd name="T62" fmla="*/ 208 w 21600"/>
                <a:gd name="T63" fmla="*/ 40 h 21600"/>
                <a:gd name="T64" fmla="*/ 215 w 21600"/>
                <a:gd name="T65" fmla="*/ 46 h 21600"/>
                <a:gd name="T66" fmla="*/ 221 w 21600"/>
                <a:gd name="T67" fmla="*/ 48 h 21600"/>
                <a:gd name="T68" fmla="*/ 228 w 21600"/>
                <a:gd name="T69" fmla="*/ 46 h 21600"/>
                <a:gd name="T70" fmla="*/ 234 w 21600"/>
                <a:gd name="T71" fmla="*/ 43 h 21600"/>
                <a:gd name="T72" fmla="*/ 241 w 21600"/>
                <a:gd name="T73" fmla="*/ 44 h 21600"/>
                <a:gd name="T74" fmla="*/ 247 w 21600"/>
                <a:gd name="T75" fmla="*/ 44 h 21600"/>
                <a:gd name="T76" fmla="*/ 254 w 21600"/>
                <a:gd name="T77" fmla="*/ 42 h 21600"/>
                <a:gd name="T78" fmla="*/ 260 w 21600"/>
                <a:gd name="T79" fmla="*/ 40 h 21600"/>
                <a:gd name="T80" fmla="*/ 267 w 21600"/>
                <a:gd name="T81" fmla="*/ 40 h 21600"/>
                <a:gd name="T82" fmla="*/ 273 w 21600"/>
                <a:gd name="T83" fmla="*/ 43 h 21600"/>
                <a:gd name="T84" fmla="*/ 280 w 21600"/>
                <a:gd name="T85" fmla="*/ 46 h 21600"/>
                <a:gd name="T86" fmla="*/ 286 w 21600"/>
                <a:gd name="T87" fmla="*/ 46 h 21600"/>
                <a:gd name="T88" fmla="*/ 293 w 21600"/>
                <a:gd name="T89" fmla="*/ 45 h 21600"/>
                <a:gd name="T90" fmla="*/ 300 w 21600"/>
                <a:gd name="T91" fmla="*/ 42 h 21600"/>
                <a:gd name="T92" fmla="*/ 306 w 21600"/>
                <a:gd name="T93" fmla="*/ 38 h 21600"/>
                <a:gd name="T94" fmla="*/ 313 w 21600"/>
                <a:gd name="T95" fmla="*/ 38 h 21600"/>
                <a:gd name="T96" fmla="*/ 319 w 21600"/>
                <a:gd name="T97" fmla="*/ 42 h 21600"/>
                <a:gd name="T98" fmla="*/ 326 w 21600"/>
                <a:gd name="T99" fmla="*/ 50 h 21600"/>
                <a:gd name="T100" fmla="*/ 332 w 21600"/>
                <a:gd name="T101" fmla="*/ 56 h 2160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1600"/>
                <a:gd name="T154" fmla="*/ 0 h 21600"/>
                <a:gd name="T155" fmla="*/ 21600 w 21600"/>
                <a:gd name="T156" fmla="*/ 21600 h 2160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1600" h="21600">
                  <a:moveTo>
                    <a:pt x="0" y="6227"/>
                  </a:moveTo>
                  <a:lnTo>
                    <a:pt x="80" y="6188"/>
                  </a:lnTo>
                  <a:lnTo>
                    <a:pt x="177" y="6071"/>
                  </a:lnTo>
                  <a:lnTo>
                    <a:pt x="257" y="5877"/>
                  </a:lnTo>
                  <a:lnTo>
                    <a:pt x="337" y="5604"/>
                  </a:lnTo>
                  <a:lnTo>
                    <a:pt x="418" y="5293"/>
                  </a:lnTo>
                  <a:lnTo>
                    <a:pt x="514" y="4904"/>
                  </a:lnTo>
                  <a:lnTo>
                    <a:pt x="594" y="4515"/>
                  </a:lnTo>
                  <a:lnTo>
                    <a:pt x="674" y="4048"/>
                  </a:lnTo>
                  <a:lnTo>
                    <a:pt x="755" y="3619"/>
                  </a:lnTo>
                  <a:lnTo>
                    <a:pt x="851" y="3152"/>
                  </a:lnTo>
                  <a:lnTo>
                    <a:pt x="931" y="2724"/>
                  </a:lnTo>
                  <a:lnTo>
                    <a:pt x="1012" y="2335"/>
                  </a:lnTo>
                  <a:lnTo>
                    <a:pt x="1092" y="1946"/>
                  </a:lnTo>
                  <a:lnTo>
                    <a:pt x="1188" y="1557"/>
                  </a:lnTo>
                  <a:lnTo>
                    <a:pt x="1269" y="1245"/>
                  </a:lnTo>
                  <a:lnTo>
                    <a:pt x="1349" y="973"/>
                  </a:lnTo>
                  <a:lnTo>
                    <a:pt x="1429" y="739"/>
                  </a:lnTo>
                  <a:lnTo>
                    <a:pt x="1526" y="545"/>
                  </a:lnTo>
                  <a:lnTo>
                    <a:pt x="1606" y="389"/>
                  </a:lnTo>
                  <a:lnTo>
                    <a:pt x="1686" y="234"/>
                  </a:lnTo>
                  <a:lnTo>
                    <a:pt x="1767" y="156"/>
                  </a:lnTo>
                  <a:lnTo>
                    <a:pt x="1863" y="78"/>
                  </a:lnTo>
                  <a:lnTo>
                    <a:pt x="1943" y="39"/>
                  </a:lnTo>
                  <a:lnTo>
                    <a:pt x="2023" y="0"/>
                  </a:lnTo>
                  <a:lnTo>
                    <a:pt x="2104" y="0"/>
                  </a:lnTo>
                  <a:lnTo>
                    <a:pt x="2200" y="39"/>
                  </a:lnTo>
                  <a:lnTo>
                    <a:pt x="2280" y="78"/>
                  </a:lnTo>
                  <a:lnTo>
                    <a:pt x="2361" y="195"/>
                  </a:lnTo>
                  <a:lnTo>
                    <a:pt x="2441" y="311"/>
                  </a:lnTo>
                  <a:lnTo>
                    <a:pt x="2537" y="467"/>
                  </a:lnTo>
                  <a:lnTo>
                    <a:pt x="2618" y="701"/>
                  </a:lnTo>
                  <a:lnTo>
                    <a:pt x="2698" y="973"/>
                  </a:lnTo>
                  <a:lnTo>
                    <a:pt x="2778" y="1284"/>
                  </a:lnTo>
                  <a:lnTo>
                    <a:pt x="2875" y="1674"/>
                  </a:lnTo>
                  <a:lnTo>
                    <a:pt x="2955" y="2141"/>
                  </a:lnTo>
                  <a:lnTo>
                    <a:pt x="3035" y="2646"/>
                  </a:lnTo>
                  <a:lnTo>
                    <a:pt x="3116" y="3230"/>
                  </a:lnTo>
                  <a:lnTo>
                    <a:pt x="3212" y="3853"/>
                  </a:lnTo>
                  <a:lnTo>
                    <a:pt x="3292" y="4515"/>
                  </a:lnTo>
                  <a:lnTo>
                    <a:pt x="3372" y="5215"/>
                  </a:lnTo>
                  <a:lnTo>
                    <a:pt x="3453" y="5916"/>
                  </a:lnTo>
                  <a:lnTo>
                    <a:pt x="3549" y="6655"/>
                  </a:lnTo>
                  <a:lnTo>
                    <a:pt x="3629" y="7356"/>
                  </a:lnTo>
                  <a:lnTo>
                    <a:pt x="3710" y="8017"/>
                  </a:lnTo>
                  <a:lnTo>
                    <a:pt x="3790" y="8679"/>
                  </a:lnTo>
                  <a:lnTo>
                    <a:pt x="3886" y="9263"/>
                  </a:lnTo>
                  <a:lnTo>
                    <a:pt x="3967" y="9808"/>
                  </a:lnTo>
                  <a:lnTo>
                    <a:pt x="4047" y="10236"/>
                  </a:lnTo>
                  <a:lnTo>
                    <a:pt x="4127" y="10625"/>
                  </a:lnTo>
                  <a:lnTo>
                    <a:pt x="4224" y="10936"/>
                  </a:lnTo>
                  <a:lnTo>
                    <a:pt x="4304" y="11209"/>
                  </a:lnTo>
                  <a:lnTo>
                    <a:pt x="4384" y="11403"/>
                  </a:lnTo>
                  <a:lnTo>
                    <a:pt x="4465" y="11520"/>
                  </a:lnTo>
                  <a:lnTo>
                    <a:pt x="4561" y="11637"/>
                  </a:lnTo>
                  <a:lnTo>
                    <a:pt x="4641" y="11676"/>
                  </a:lnTo>
                  <a:lnTo>
                    <a:pt x="4721" y="11754"/>
                  </a:lnTo>
                  <a:lnTo>
                    <a:pt x="4802" y="11792"/>
                  </a:lnTo>
                  <a:lnTo>
                    <a:pt x="4898" y="11870"/>
                  </a:lnTo>
                  <a:lnTo>
                    <a:pt x="4978" y="11948"/>
                  </a:lnTo>
                  <a:lnTo>
                    <a:pt x="5059" y="12026"/>
                  </a:lnTo>
                  <a:lnTo>
                    <a:pt x="5139" y="12182"/>
                  </a:lnTo>
                  <a:lnTo>
                    <a:pt x="5235" y="12337"/>
                  </a:lnTo>
                  <a:lnTo>
                    <a:pt x="5316" y="12532"/>
                  </a:lnTo>
                  <a:lnTo>
                    <a:pt x="5396" y="12726"/>
                  </a:lnTo>
                  <a:lnTo>
                    <a:pt x="5476" y="12960"/>
                  </a:lnTo>
                  <a:lnTo>
                    <a:pt x="5573" y="13155"/>
                  </a:lnTo>
                  <a:lnTo>
                    <a:pt x="5653" y="13349"/>
                  </a:lnTo>
                  <a:lnTo>
                    <a:pt x="5733" y="13505"/>
                  </a:lnTo>
                  <a:lnTo>
                    <a:pt x="5814" y="13583"/>
                  </a:lnTo>
                  <a:lnTo>
                    <a:pt x="5910" y="13622"/>
                  </a:lnTo>
                  <a:lnTo>
                    <a:pt x="5990" y="13583"/>
                  </a:lnTo>
                  <a:lnTo>
                    <a:pt x="6070" y="13427"/>
                  </a:lnTo>
                  <a:lnTo>
                    <a:pt x="6151" y="13194"/>
                  </a:lnTo>
                  <a:lnTo>
                    <a:pt x="6247" y="12882"/>
                  </a:lnTo>
                  <a:lnTo>
                    <a:pt x="6327" y="12493"/>
                  </a:lnTo>
                  <a:lnTo>
                    <a:pt x="6408" y="11987"/>
                  </a:lnTo>
                  <a:lnTo>
                    <a:pt x="6488" y="11442"/>
                  </a:lnTo>
                  <a:lnTo>
                    <a:pt x="6584" y="10858"/>
                  </a:lnTo>
                  <a:lnTo>
                    <a:pt x="6665" y="10236"/>
                  </a:lnTo>
                  <a:lnTo>
                    <a:pt x="6745" y="9613"/>
                  </a:lnTo>
                  <a:lnTo>
                    <a:pt x="6841" y="8990"/>
                  </a:lnTo>
                  <a:lnTo>
                    <a:pt x="6922" y="8406"/>
                  </a:lnTo>
                  <a:lnTo>
                    <a:pt x="7002" y="7901"/>
                  </a:lnTo>
                  <a:lnTo>
                    <a:pt x="7082" y="7434"/>
                  </a:lnTo>
                  <a:lnTo>
                    <a:pt x="7179" y="7083"/>
                  </a:lnTo>
                  <a:lnTo>
                    <a:pt x="7259" y="6811"/>
                  </a:lnTo>
                  <a:lnTo>
                    <a:pt x="7339" y="6655"/>
                  </a:lnTo>
                  <a:lnTo>
                    <a:pt x="7419" y="6577"/>
                  </a:lnTo>
                  <a:lnTo>
                    <a:pt x="7516" y="6616"/>
                  </a:lnTo>
                  <a:lnTo>
                    <a:pt x="7596" y="6694"/>
                  </a:lnTo>
                  <a:lnTo>
                    <a:pt x="7676" y="6889"/>
                  </a:lnTo>
                  <a:lnTo>
                    <a:pt x="7757" y="7122"/>
                  </a:lnTo>
                  <a:lnTo>
                    <a:pt x="7853" y="7356"/>
                  </a:lnTo>
                  <a:lnTo>
                    <a:pt x="7933" y="7628"/>
                  </a:lnTo>
                  <a:lnTo>
                    <a:pt x="8014" y="7901"/>
                  </a:lnTo>
                  <a:lnTo>
                    <a:pt x="8094" y="8173"/>
                  </a:lnTo>
                  <a:lnTo>
                    <a:pt x="8190" y="8368"/>
                  </a:lnTo>
                  <a:lnTo>
                    <a:pt x="8271" y="8523"/>
                  </a:lnTo>
                  <a:lnTo>
                    <a:pt x="8351" y="8640"/>
                  </a:lnTo>
                  <a:lnTo>
                    <a:pt x="8431" y="8679"/>
                  </a:lnTo>
                  <a:lnTo>
                    <a:pt x="8528" y="8679"/>
                  </a:lnTo>
                  <a:lnTo>
                    <a:pt x="8608" y="8562"/>
                  </a:lnTo>
                  <a:lnTo>
                    <a:pt x="8688" y="8445"/>
                  </a:lnTo>
                  <a:lnTo>
                    <a:pt x="8768" y="8290"/>
                  </a:lnTo>
                  <a:lnTo>
                    <a:pt x="8865" y="8056"/>
                  </a:lnTo>
                  <a:lnTo>
                    <a:pt x="8945" y="7862"/>
                  </a:lnTo>
                  <a:lnTo>
                    <a:pt x="9025" y="7628"/>
                  </a:lnTo>
                  <a:lnTo>
                    <a:pt x="9106" y="7434"/>
                  </a:lnTo>
                  <a:lnTo>
                    <a:pt x="9202" y="7239"/>
                  </a:lnTo>
                  <a:lnTo>
                    <a:pt x="9282" y="7083"/>
                  </a:lnTo>
                  <a:lnTo>
                    <a:pt x="9363" y="6966"/>
                  </a:lnTo>
                  <a:lnTo>
                    <a:pt x="9443" y="6889"/>
                  </a:lnTo>
                  <a:lnTo>
                    <a:pt x="9539" y="6850"/>
                  </a:lnTo>
                  <a:lnTo>
                    <a:pt x="9620" y="6889"/>
                  </a:lnTo>
                  <a:lnTo>
                    <a:pt x="9700" y="6966"/>
                  </a:lnTo>
                  <a:lnTo>
                    <a:pt x="9780" y="7122"/>
                  </a:lnTo>
                  <a:lnTo>
                    <a:pt x="9877" y="7278"/>
                  </a:lnTo>
                  <a:lnTo>
                    <a:pt x="9957" y="7472"/>
                  </a:lnTo>
                  <a:lnTo>
                    <a:pt x="10037" y="7745"/>
                  </a:lnTo>
                  <a:lnTo>
                    <a:pt x="10117" y="7978"/>
                  </a:lnTo>
                  <a:lnTo>
                    <a:pt x="10214" y="8290"/>
                  </a:lnTo>
                  <a:lnTo>
                    <a:pt x="10294" y="8562"/>
                  </a:lnTo>
                  <a:lnTo>
                    <a:pt x="10374" y="8874"/>
                  </a:lnTo>
                  <a:lnTo>
                    <a:pt x="10455" y="9185"/>
                  </a:lnTo>
                  <a:lnTo>
                    <a:pt x="10551" y="9496"/>
                  </a:lnTo>
                  <a:lnTo>
                    <a:pt x="10631" y="9846"/>
                  </a:lnTo>
                  <a:lnTo>
                    <a:pt x="10712" y="10158"/>
                  </a:lnTo>
                  <a:lnTo>
                    <a:pt x="10792" y="10469"/>
                  </a:lnTo>
                  <a:lnTo>
                    <a:pt x="10888" y="10781"/>
                  </a:lnTo>
                  <a:lnTo>
                    <a:pt x="10969" y="11092"/>
                  </a:lnTo>
                  <a:lnTo>
                    <a:pt x="11049" y="11403"/>
                  </a:lnTo>
                  <a:lnTo>
                    <a:pt x="11129" y="11715"/>
                  </a:lnTo>
                  <a:lnTo>
                    <a:pt x="11226" y="11987"/>
                  </a:lnTo>
                  <a:lnTo>
                    <a:pt x="11306" y="12221"/>
                  </a:lnTo>
                  <a:lnTo>
                    <a:pt x="11386" y="12454"/>
                  </a:lnTo>
                  <a:lnTo>
                    <a:pt x="11466" y="12610"/>
                  </a:lnTo>
                  <a:lnTo>
                    <a:pt x="11563" y="12765"/>
                  </a:lnTo>
                  <a:lnTo>
                    <a:pt x="11643" y="12882"/>
                  </a:lnTo>
                  <a:lnTo>
                    <a:pt x="11723" y="12921"/>
                  </a:lnTo>
                  <a:lnTo>
                    <a:pt x="11804" y="12921"/>
                  </a:lnTo>
                  <a:lnTo>
                    <a:pt x="11900" y="12843"/>
                  </a:lnTo>
                  <a:lnTo>
                    <a:pt x="11980" y="12765"/>
                  </a:lnTo>
                  <a:lnTo>
                    <a:pt x="12061" y="12649"/>
                  </a:lnTo>
                  <a:lnTo>
                    <a:pt x="12141" y="12493"/>
                  </a:lnTo>
                  <a:lnTo>
                    <a:pt x="12237" y="12337"/>
                  </a:lnTo>
                  <a:lnTo>
                    <a:pt x="12318" y="12182"/>
                  </a:lnTo>
                  <a:lnTo>
                    <a:pt x="12398" y="12026"/>
                  </a:lnTo>
                  <a:lnTo>
                    <a:pt x="12478" y="11909"/>
                  </a:lnTo>
                  <a:lnTo>
                    <a:pt x="12575" y="11870"/>
                  </a:lnTo>
                  <a:lnTo>
                    <a:pt x="12655" y="11831"/>
                  </a:lnTo>
                  <a:lnTo>
                    <a:pt x="12735" y="11909"/>
                  </a:lnTo>
                  <a:lnTo>
                    <a:pt x="12815" y="12065"/>
                  </a:lnTo>
                  <a:lnTo>
                    <a:pt x="12912" y="12259"/>
                  </a:lnTo>
                  <a:lnTo>
                    <a:pt x="12992" y="12571"/>
                  </a:lnTo>
                  <a:lnTo>
                    <a:pt x="13072" y="12960"/>
                  </a:lnTo>
                  <a:lnTo>
                    <a:pt x="13153" y="13388"/>
                  </a:lnTo>
                  <a:lnTo>
                    <a:pt x="13249" y="13894"/>
                  </a:lnTo>
                  <a:lnTo>
                    <a:pt x="13329" y="14439"/>
                  </a:lnTo>
                  <a:lnTo>
                    <a:pt x="13410" y="14984"/>
                  </a:lnTo>
                  <a:lnTo>
                    <a:pt x="13506" y="15568"/>
                  </a:lnTo>
                  <a:lnTo>
                    <a:pt x="13586" y="16112"/>
                  </a:lnTo>
                  <a:lnTo>
                    <a:pt x="13667" y="16618"/>
                  </a:lnTo>
                  <a:lnTo>
                    <a:pt x="13747" y="17085"/>
                  </a:lnTo>
                  <a:lnTo>
                    <a:pt x="13843" y="17475"/>
                  </a:lnTo>
                  <a:lnTo>
                    <a:pt x="13924" y="17786"/>
                  </a:lnTo>
                  <a:lnTo>
                    <a:pt x="14004" y="17981"/>
                  </a:lnTo>
                  <a:lnTo>
                    <a:pt x="14084" y="18136"/>
                  </a:lnTo>
                  <a:lnTo>
                    <a:pt x="14181" y="18175"/>
                  </a:lnTo>
                  <a:lnTo>
                    <a:pt x="14261" y="18136"/>
                  </a:lnTo>
                  <a:lnTo>
                    <a:pt x="14341" y="18058"/>
                  </a:lnTo>
                  <a:lnTo>
                    <a:pt x="14421" y="17903"/>
                  </a:lnTo>
                  <a:lnTo>
                    <a:pt x="14518" y="17669"/>
                  </a:lnTo>
                  <a:lnTo>
                    <a:pt x="14598" y="17475"/>
                  </a:lnTo>
                  <a:lnTo>
                    <a:pt x="14678" y="17241"/>
                  </a:lnTo>
                  <a:lnTo>
                    <a:pt x="14759" y="17008"/>
                  </a:lnTo>
                  <a:lnTo>
                    <a:pt x="14855" y="16813"/>
                  </a:lnTo>
                  <a:lnTo>
                    <a:pt x="14935" y="16618"/>
                  </a:lnTo>
                  <a:lnTo>
                    <a:pt x="15016" y="16502"/>
                  </a:lnTo>
                  <a:lnTo>
                    <a:pt x="15096" y="16424"/>
                  </a:lnTo>
                  <a:lnTo>
                    <a:pt x="15192" y="16346"/>
                  </a:lnTo>
                  <a:lnTo>
                    <a:pt x="15273" y="16346"/>
                  </a:lnTo>
                  <a:lnTo>
                    <a:pt x="15353" y="16385"/>
                  </a:lnTo>
                  <a:lnTo>
                    <a:pt x="15433" y="16463"/>
                  </a:lnTo>
                  <a:lnTo>
                    <a:pt x="15530" y="16502"/>
                  </a:lnTo>
                  <a:lnTo>
                    <a:pt x="15610" y="16579"/>
                  </a:lnTo>
                  <a:lnTo>
                    <a:pt x="15690" y="16657"/>
                  </a:lnTo>
                  <a:lnTo>
                    <a:pt x="15770" y="16696"/>
                  </a:lnTo>
                  <a:lnTo>
                    <a:pt x="15867" y="16696"/>
                  </a:lnTo>
                  <a:lnTo>
                    <a:pt x="15947" y="16657"/>
                  </a:lnTo>
                  <a:lnTo>
                    <a:pt x="16027" y="16618"/>
                  </a:lnTo>
                  <a:lnTo>
                    <a:pt x="16108" y="16502"/>
                  </a:lnTo>
                  <a:lnTo>
                    <a:pt x="16204" y="16385"/>
                  </a:lnTo>
                  <a:lnTo>
                    <a:pt x="16284" y="16229"/>
                  </a:lnTo>
                  <a:lnTo>
                    <a:pt x="16365" y="16035"/>
                  </a:lnTo>
                  <a:lnTo>
                    <a:pt x="16445" y="15840"/>
                  </a:lnTo>
                  <a:lnTo>
                    <a:pt x="16541" y="15645"/>
                  </a:lnTo>
                  <a:lnTo>
                    <a:pt x="16622" y="15451"/>
                  </a:lnTo>
                  <a:lnTo>
                    <a:pt x="16702" y="15295"/>
                  </a:lnTo>
                  <a:lnTo>
                    <a:pt x="16782" y="15139"/>
                  </a:lnTo>
                  <a:lnTo>
                    <a:pt x="16879" y="15062"/>
                  </a:lnTo>
                  <a:lnTo>
                    <a:pt x="16959" y="15023"/>
                  </a:lnTo>
                  <a:lnTo>
                    <a:pt x="17039" y="15062"/>
                  </a:lnTo>
                  <a:lnTo>
                    <a:pt x="17119" y="15101"/>
                  </a:lnTo>
                  <a:lnTo>
                    <a:pt x="17216" y="15217"/>
                  </a:lnTo>
                  <a:lnTo>
                    <a:pt x="17296" y="15373"/>
                  </a:lnTo>
                  <a:lnTo>
                    <a:pt x="17376" y="15606"/>
                  </a:lnTo>
                  <a:lnTo>
                    <a:pt x="17457" y="15801"/>
                  </a:lnTo>
                  <a:lnTo>
                    <a:pt x="17553" y="16074"/>
                  </a:lnTo>
                  <a:lnTo>
                    <a:pt x="17633" y="16307"/>
                  </a:lnTo>
                  <a:lnTo>
                    <a:pt x="17714" y="16579"/>
                  </a:lnTo>
                  <a:lnTo>
                    <a:pt x="17794" y="16813"/>
                  </a:lnTo>
                  <a:lnTo>
                    <a:pt x="17890" y="17008"/>
                  </a:lnTo>
                  <a:lnTo>
                    <a:pt x="17971" y="17202"/>
                  </a:lnTo>
                  <a:lnTo>
                    <a:pt x="18051" y="17358"/>
                  </a:lnTo>
                  <a:lnTo>
                    <a:pt x="18131" y="17475"/>
                  </a:lnTo>
                  <a:lnTo>
                    <a:pt x="18228" y="17552"/>
                  </a:lnTo>
                  <a:lnTo>
                    <a:pt x="18308" y="17591"/>
                  </a:lnTo>
                  <a:lnTo>
                    <a:pt x="18388" y="17591"/>
                  </a:lnTo>
                  <a:lnTo>
                    <a:pt x="18468" y="17552"/>
                  </a:lnTo>
                  <a:lnTo>
                    <a:pt x="18565" y="17475"/>
                  </a:lnTo>
                  <a:lnTo>
                    <a:pt x="18645" y="17358"/>
                  </a:lnTo>
                  <a:lnTo>
                    <a:pt x="18725" y="17241"/>
                  </a:lnTo>
                  <a:lnTo>
                    <a:pt x="18806" y="17046"/>
                  </a:lnTo>
                  <a:lnTo>
                    <a:pt x="18902" y="16891"/>
                  </a:lnTo>
                  <a:lnTo>
                    <a:pt x="18982" y="16696"/>
                  </a:lnTo>
                  <a:lnTo>
                    <a:pt x="19063" y="16463"/>
                  </a:lnTo>
                  <a:lnTo>
                    <a:pt x="19143" y="16229"/>
                  </a:lnTo>
                  <a:lnTo>
                    <a:pt x="19239" y="15996"/>
                  </a:lnTo>
                  <a:lnTo>
                    <a:pt x="19320" y="15723"/>
                  </a:lnTo>
                  <a:lnTo>
                    <a:pt x="19400" y="15490"/>
                  </a:lnTo>
                  <a:lnTo>
                    <a:pt x="19480" y="15217"/>
                  </a:lnTo>
                  <a:lnTo>
                    <a:pt x="19577" y="14984"/>
                  </a:lnTo>
                  <a:lnTo>
                    <a:pt x="19657" y="14750"/>
                  </a:lnTo>
                  <a:lnTo>
                    <a:pt x="19737" y="14556"/>
                  </a:lnTo>
                  <a:lnTo>
                    <a:pt x="19817" y="14361"/>
                  </a:lnTo>
                  <a:lnTo>
                    <a:pt x="19914" y="14244"/>
                  </a:lnTo>
                  <a:lnTo>
                    <a:pt x="19994" y="14166"/>
                  </a:lnTo>
                  <a:lnTo>
                    <a:pt x="20074" y="14166"/>
                  </a:lnTo>
                  <a:lnTo>
                    <a:pt x="20155" y="14244"/>
                  </a:lnTo>
                  <a:lnTo>
                    <a:pt x="20251" y="14400"/>
                  </a:lnTo>
                  <a:lnTo>
                    <a:pt x="20331" y="14634"/>
                  </a:lnTo>
                  <a:lnTo>
                    <a:pt x="20412" y="14945"/>
                  </a:lnTo>
                  <a:lnTo>
                    <a:pt x="20508" y="15334"/>
                  </a:lnTo>
                  <a:lnTo>
                    <a:pt x="20588" y="15801"/>
                  </a:lnTo>
                  <a:lnTo>
                    <a:pt x="20669" y="16346"/>
                  </a:lnTo>
                  <a:lnTo>
                    <a:pt x="20749" y="16969"/>
                  </a:lnTo>
                  <a:lnTo>
                    <a:pt x="20845" y="17591"/>
                  </a:lnTo>
                  <a:lnTo>
                    <a:pt x="20926" y="18253"/>
                  </a:lnTo>
                  <a:lnTo>
                    <a:pt x="21006" y="18915"/>
                  </a:lnTo>
                  <a:lnTo>
                    <a:pt x="21086" y="19537"/>
                  </a:lnTo>
                  <a:lnTo>
                    <a:pt x="21182" y="20082"/>
                  </a:lnTo>
                  <a:lnTo>
                    <a:pt x="21263" y="20588"/>
                  </a:lnTo>
                  <a:lnTo>
                    <a:pt x="21343" y="21016"/>
                  </a:lnTo>
                  <a:lnTo>
                    <a:pt x="21423" y="21328"/>
                  </a:lnTo>
                  <a:lnTo>
                    <a:pt x="21520" y="21522"/>
                  </a:lnTo>
                  <a:lnTo>
                    <a:pt x="21600" y="21600"/>
                  </a:ln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50" name="Line 49"/>
            <p:cNvSpPr>
              <a:spLocks noChangeShapeType="1"/>
            </p:cNvSpPr>
            <p:nvPr/>
          </p:nvSpPr>
          <p:spPr bwMode="auto">
            <a:xfrm flipH="1">
              <a:off x="1246" y="1260"/>
              <a:ext cx="456" cy="2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 rot="10800000" flipH="1">
              <a:off x="1276" y="450"/>
              <a:ext cx="272" cy="2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Rectangle 51"/>
            <p:cNvSpPr>
              <a:spLocks/>
            </p:cNvSpPr>
            <p:nvPr/>
          </p:nvSpPr>
          <p:spPr bwMode="auto">
            <a:xfrm>
              <a:off x="1231" y="161"/>
              <a:ext cx="1272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45720" rIns="82296"/>
            <a:lstStyle/>
            <a:p>
              <a:pPr defTabSz="822325">
                <a:spcBef>
                  <a:spcPts val="1213"/>
                </a:spcBef>
              </a:pPr>
              <a:r>
                <a:rPr lang="en-US" altLang="ja-JP" sz="2200">
                  <a:solidFill>
                    <a:srgbClr val="CC0000"/>
                  </a:solidFill>
                  <a:latin typeface="Times New Roman" pitchFamily="18" charset="0"/>
                  <a:ea typeface="HG明朝B"/>
                  <a:cs typeface="Times New Roman" pitchFamily="18" charset="0"/>
                  <a:sym typeface="Times New Roman" pitchFamily="18" charset="0"/>
                </a:rPr>
                <a:t>Log-spectrum</a:t>
              </a:r>
            </a:p>
          </p:txBody>
        </p:sp>
        <p:sp>
          <p:nvSpPr>
            <p:cNvPr id="53" name="Rectangle 52"/>
            <p:cNvSpPr>
              <a:spLocks/>
            </p:cNvSpPr>
            <p:nvPr/>
          </p:nvSpPr>
          <p:spPr bwMode="auto">
            <a:xfrm>
              <a:off x="334" y="1492"/>
              <a:ext cx="1504" cy="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45720" rIns="82296"/>
            <a:lstStyle/>
            <a:p>
              <a:pPr defTabSz="822325">
                <a:spcBef>
                  <a:spcPts val="1213"/>
                </a:spcBef>
              </a:pPr>
              <a:r>
                <a:rPr lang="en-US" altLang="ja-JP" sz="2200">
                  <a:solidFill>
                    <a:srgbClr val="333399"/>
                  </a:solidFill>
                  <a:latin typeface="Times New Roman" pitchFamily="18" charset="0"/>
                  <a:ea typeface="HG明朝B"/>
                  <a:cs typeface="Times New Roman" pitchFamily="18" charset="0"/>
                  <a:sym typeface="Times New Roman" pitchFamily="18" charset="0"/>
                </a:rPr>
                <a:t>Spectral envelope</a:t>
              </a:r>
            </a:p>
          </p:txBody>
        </p:sp>
      </p:grpSp>
      <p:sp>
        <p:nvSpPr>
          <p:cNvPr id="54" name="Rectangle 53"/>
          <p:cNvSpPr>
            <a:spLocks/>
          </p:cNvSpPr>
          <p:nvPr/>
        </p:nvSpPr>
        <p:spPr bwMode="auto">
          <a:xfrm>
            <a:off x="2428645" y="5597525"/>
            <a:ext cx="1295400" cy="65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63499" dir="2999972" algn="ctr" rotWithShape="0">
              <a:schemeClr val="bg2">
                <a:alpha val="79999"/>
              </a:schemeClr>
            </a:outerShdw>
          </a:effectLst>
        </p:spPr>
        <p:txBody>
          <a:bodyPr lIns="0" tIns="0" rIns="0" bIns="0" anchor="ctr">
            <a:spAutoFit/>
          </a:bodyPr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2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chin" charset="0"/>
                <a:ea typeface="+mn-ea"/>
                <a:sym typeface="Cochin" charset="0"/>
              </a:rPr>
              <a:t>Stopping condition</a:t>
            </a:r>
          </a:p>
        </p:txBody>
      </p:sp>
      <p:sp>
        <p:nvSpPr>
          <p:cNvPr id="55" name="AutoShape 54"/>
          <p:cNvSpPr>
            <a:spLocks/>
          </p:cNvSpPr>
          <p:nvPr/>
        </p:nvSpPr>
        <p:spPr bwMode="auto">
          <a:xfrm rot="10800000">
            <a:off x="1914295" y="5807075"/>
            <a:ext cx="481012" cy="239713"/>
          </a:xfrm>
          <a:prstGeom prst="rightArrow">
            <a:avLst>
              <a:gd name="adj1" fmla="val 36000"/>
              <a:gd name="adj2" fmla="val 99996"/>
            </a:avLst>
          </a:prstGeom>
          <a:solidFill>
            <a:srgbClr val="00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50800" dir="3000029" algn="ctr" rotWithShape="0">
              <a:srgbClr val="000000">
                <a:alpha val="79999"/>
              </a:srgbClr>
            </a:outerShdw>
          </a:effectLst>
        </p:spPr>
        <p:txBody>
          <a:bodyPr lIns="0" tIns="0" rIns="0" bIns="0"/>
          <a:lstStyle/>
          <a:p>
            <a:pPr algn="ctr" defTabSz="822325"/>
            <a:endParaRPr lang="ja-JP" altLang="ja-JP" sz="2900">
              <a:solidFill>
                <a:srgbClr val="2E2F30"/>
              </a:solidFill>
              <a:latin typeface="Cochin"/>
              <a:ea typeface="HG明朝B"/>
              <a:cs typeface="HG明朝B"/>
              <a:sym typeface="Cochi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entr" presetSubtype="8648562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0" presetClass="entr" presetSubtype="864872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3000"/>
                            </p:stCondLst>
                            <p:childTnLst>
                              <p:par>
                                <p:cTn id="85" presetID="0" presetClass="entr" presetSubtype="8649304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0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4500"/>
                            </p:stCondLst>
                            <p:childTnLst>
                              <p:par>
                                <p:cTn id="9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0" presetClass="entr" presetSubtype="8649092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4" grpId="0" animBg="1"/>
      <p:bldP spid="36" grpId="0" autoUpdateAnimBg="0"/>
      <p:bldP spid="37" grpId="0" animBg="1"/>
      <p:bldP spid="38" grpId="0" autoUpdateAnimBg="0"/>
      <p:bldP spid="39" grpId="0" animBg="1"/>
      <p:bldP spid="40" grpId="0" autoUpdateAnimBg="0"/>
      <p:bldP spid="42" grpId="0" animBg="1"/>
      <p:bldP spid="43" grpId="0" animBg="1"/>
      <p:bldP spid="44" grpId="0" autoUpdateAnimBg="0"/>
      <p:bldP spid="45" grpId="0" animBg="1"/>
      <p:bldP spid="54" grpId="0" autoUpdateAnimBg="0"/>
      <p:bldP spid="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2"/>
          <p:cNvSpPr>
            <a:spLocks/>
          </p:cNvSpPr>
          <p:nvPr/>
        </p:nvSpPr>
        <p:spPr bwMode="auto">
          <a:xfrm rot="7532263">
            <a:off x="5549788" y="4205173"/>
            <a:ext cx="2343150" cy="1290638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6" name="Oval 3"/>
          <p:cNvSpPr>
            <a:spLocks/>
          </p:cNvSpPr>
          <p:nvPr/>
        </p:nvSpPr>
        <p:spPr bwMode="auto">
          <a:xfrm rot="5693946">
            <a:off x="7865157" y="4612367"/>
            <a:ext cx="1257300" cy="68580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7" name="Oval 4"/>
          <p:cNvSpPr>
            <a:spLocks/>
          </p:cNvSpPr>
          <p:nvPr/>
        </p:nvSpPr>
        <p:spPr bwMode="auto">
          <a:xfrm rot="2890790">
            <a:off x="6690407" y="3890055"/>
            <a:ext cx="1028700" cy="68580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8" name="Oval 5"/>
          <p:cNvSpPr>
            <a:spLocks/>
          </p:cNvSpPr>
          <p:nvPr/>
        </p:nvSpPr>
        <p:spPr bwMode="auto">
          <a:xfrm rot="7575231">
            <a:off x="6672944" y="3505880"/>
            <a:ext cx="1200150" cy="68580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9" name="Oval 6"/>
          <p:cNvSpPr>
            <a:spLocks/>
          </p:cNvSpPr>
          <p:nvPr/>
        </p:nvSpPr>
        <p:spPr bwMode="auto">
          <a:xfrm rot="5693946">
            <a:off x="5624401" y="4892561"/>
            <a:ext cx="1109662" cy="68580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pic>
        <p:nvPicPr>
          <p:cNvPr id="10" name="Picture 8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269" y="3083605"/>
            <a:ext cx="4184650" cy="11779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>
            <a:outerShdw dist="38099" dir="2700000" algn="ctr" rotWithShape="0">
              <a:srgbClr val="000000">
                <a:alpha val="75000"/>
              </a:srgbClr>
            </a:outerShdw>
          </a:effectLst>
        </p:spPr>
      </p:pic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4002769" y="5187042"/>
            <a:ext cx="433388" cy="217488"/>
            <a:chOff x="0" y="0"/>
            <a:chExt cx="304" cy="152"/>
          </a:xfrm>
        </p:grpSpPr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H="1">
              <a:off x="0" y="0"/>
              <a:ext cx="1" cy="15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1" y="0"/>
              <a:ext cx="301" cy="152"/>
              <a:chOff x="0" y="0"/>
              <a:chExt cx="301" cy="152"/>
            </a:xfrm>
          </p:grpSpPr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 flipH="1">
                <a:off x="300" y="0"/>
                <a:ext cx="1" cy="15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>
                <a:outerShdw dist="25399" dir="3000037" algn="ctr" rotWithShape="0">
                  <a:srgbClr val="000000">
                    <a:alpha val="70000"/>
                  </a:srgbClr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 rot="10800000" flipH="1">
                <a:off x="0" y="150"/>
                <a:ext cx="300" cy="2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ffectLst>
                <a:outerShdw dist="25399" dir="3000037" algn="ctr" rotWithShape="0">
                  <a:srgbClr val="000000">
                    <a:alpha val="70000"/>
                  </a:srgbClr>
                </a:outerShdw>
              </a:effectLst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1835832" y="5209267"/>
            <a:ext cx="646112" cy="606425"/>
            <a:chOff x="0" y="0"/>
            <a:chExt cx="452" cy="424"/>
          </a:xfrm>
        </p:grpSpPr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18" y="0"/>
              <a:ext cx="416" cy="424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0" y="19"/>
              <a:ext cx="452" cy="385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9" name="Group 17"/>
          <p:cNvGrpSpPr>
            <a:grpSpLocks/>
          </p:cNvGrpSpPr>
          <p:nvPr/>
        </p:nvGrpSpPr>
        <p:grpSpPr bwMode="auto">
          <a:xfrm>
            <a:off x="927782" y="5175930"/>
            <a:ext cx="320675" cy="536575"/>
            <a:chOff x="0" y="0"/>
            <a:chExt cx="223" cy="375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H="1">
              <a:off x="222" y="0"/>
              <a:ext cx="3" cy="37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 flipH="1">
              <a:off x="0" y="0"/>
              <a:ext cx="2" cy="37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 rot="10800000" flipH="1">
              <a:off x="1" y="373"/>
              <a:ext cx="221" cy="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2321607" y="5187042"/>
            <a:ext cx="342900" cy="617538"/>
            <a:chOff x="0" y="0"/>
            <a:chExt cx="239" cy="431"/>
          </a:xfrm>
        </p:grpSpPr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238" y="0"/>
              <a:ext cx="3" cy="43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 flipH="1">
              <a:off x="0" y="0"/>
              <a:ext cx="3" cy="43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rot="10800000" flipH="1">
              <a:off x="1" y="428"/>
              <a:ext cx="237" cy="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3532869" y="5152117"/>
            <a:ext cx="684213" cy="835025"/>
            <a:chOff x="0" y="0"/>
            <a:chExt cx="479" cy="584"/>
          </a:xfrm>
        </p:grpSpPr>
        <p:sp>
          <p:nvSpPr>
            <p:cNvPr id="28" name="Line 26"/>
            <p:cNvSpPr>
              <a:spLocks noChangeShapeType="1"/>
            </p:cNvSpPr>
            <p:nvPr/>
          </p:nvSpPr>
          <p:spPr bwMode="auto">
            <a:xfrm flipH="1">
              <a:off x="478" y="184"/>
              <a:ext cx="1" cy="38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0" y="0"/>
              <a:ext cx="2" cy="58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 rot="10800000" flipH="1">
              <a:off x="7" y="568"/>
              <a:ext cx="471" cy="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1" name="Group 29"/>
          <p:cNvGrpSpPr>
            <a:grpSpLocks/>
          </p:cNvGrpSpPr>
          <p:nvPr/>
        </p:nvGrpSpPr>
        <p:grpSpPr bwMode="auto">
          <a:xfrm>
            <a:off x="784907" y="4123417"/>
            <a:ext cx="1854200" cy="698500"/>
            <a:chOff x="0" y="0"/>
            <a:chExt cx="1298" cy="488"/>
          </a:xfrm>
        </p:grpSpPr>
        <p:sp>
          <p:nvSpPr>
            <p:cNvPr id="32" name="AutoShape 30"/>
            <p:cNvSpPr>
              <a:spLocks/>
            </p:cNvSpPr>
            <p:nvPr/>
          </p:nvSpPr>
          <p:spPr bwMode="auto">
            <a:xfrm rot="-5400000">
              <a:off x="122" y="73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33" name="AutoShape 31"/>
            <p:cNvSpPr>
              <a:spLocks/>
            </p:cNvSpPr>
            <p:nvPr/>
          </p:nvSpPr>
          <p:spPr bwMode="auto">
            <a:xfrm rot="-5400000">
              <a:off x="246" y="118"/>
              <a:ext cx="91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34" name="AutoShape 32"/>
            <p:cNvSpPr>
              <a:spLocks/>
            </p:cNvSpPr>
            <p:nvPr/>
          </p:nvSpPr>
          <p:spPr bwMode="auto">
            <a:xfrm rot="-5400000">
              <a:off x="373" y="164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35" name="AutoShape 33"/>
            <p:cNvSpPr>
              <a:spLocks/>
            </p:cNvSpPr>
            <p:nvPr/>
          </p:nvSpPr>
          <p:spPr bwMode="auto">
            <a:xfrm rot="-5400000">
              <a:off x="499" y="209"/>
              <a:ext cx="91" cy="33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5 h 21600"/>
                <a:gd name="T6" fmla="*/ 0 w 21600"/>
                <a:gd name="T7" fmla="*/ 5 h 216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600" h="21600">
                  <a:moveTo>
                    <a:pt x="21600" y="0"/>
                  </a:moveTo>
                  <a:cubicBezTo>
                    <a:pt x="9671" y="0"/>
                    <a:pt x="0" y="806"/>
                    <a:pt x="0" y="1800"/>
                  </a:cubicBezTo>
                  <a:lnTo>
                    <a:pt x="0" y="19800"/>
                  </a:lnTo>
                  <a:cubicBezTo>
                    <a:pt x="0" y="20794"/>
                    <a:pt x="9671" y="21600"/>
                    <a:pt x="21600" y="21600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zh-CN" altLang="en-US"/>
            </a:p>
          </p:txBody>
        </p:sp>
        <p:sp>
          <p:nvSpPr>
            <p:cNvPr id="36" name="Rectangle 34"/>
            <p:cNvSpPr>
              <a:spLocks/>
            </p:cNvSpPr>
            <p:nvPr/>
          </p:nvSpPr>
          <p:spPr bwMode="auto">
            <a:xfrm>
              <a:off x="858" y="0"/>
              <a:ext cx="440" cy="4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ctr" defTabSz="822325"/>
              <a:r>
                <a:rPr lang="en-US" altLang="ja-JP" sz="4300">
                  <a:solidFill>
                    <a:srgbClr val="0000FF"/>
                  </a:solidFill>
                  <a:latin typeface="Cochin"/>
                  <a:ea typeface="HG明朝B"/>
                  <a:cs typeface="HG明朝B"/>
                  <a:sym typeface="Cochin"/>
                </a:rPr>
                <a:t>…</a:t>
              </a:r>
            </a:p>
          </p:txBody>
        </p:sp>
      </p:grpSp>
      <p:pic>
        <p:nvPicPr>
          <p:cNvPr id="37" name="Picture 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269" y="4923517"/>
            <a:ext cx="241300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8" name="Picture 3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96057" y="4923517"/>
            <a:ext cx="228600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9" name="Picture 3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50069" y="4923517"/>
            <a:ext cx="241300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0" name="Picture 3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16982" y="4912405"/>
            <a:ext cx="204787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" name="Picture 3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736069" y="4912405"/>
            <a:ext cx="481013" cy="206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2" name="Picture 4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63119" y="4936217"/>
            <a:ext cx="479425" cy="204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3" name="Picture 4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478769" y="4901292"/>
            <a:ext cx="503238" cy="217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4" name="Picture 4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181907" y="4901292"/>
            <a:ext cx="228600" cy="217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5" name="Oval 43"/>
          <p:cNvSpPr>
            <a:spLocks/>
          </p:cNvSpPr>
          <p:nvPr/>
        </p:nvSpPr>
        <p:spPr bwMode="auto">
          <a:xfrm>
            <a:off x="8381094" y="4512355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6" name="Oval 44"/>
          <p:cNvSpPr>
            <a:spLocks/>
          </p:cNvSpPr>
          <p:nvPr/>
        </p:nvSpPr>
        <p:spPr bwMode="auto">
          <a:xfrm>
            <a:off x="7479394" y="3586842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7" name="Oval 45"/>
          <p:cNvSpPr>
            <a:spLocks/>
          </p:cNvSpPr>
          <p:nvPr/>
        </p:nvSpPr>
        <p:spPr bwMode="auto">
          <a:xfrm>
            <a:off x="6050644" y="4936217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8" name="Oval 46"/>
          <p:cNvSpPr>
            <a:spLocks/>
          </p:cNvSpPr>
          <p:nvPr/>
        </p:nvSpPr>
        <p:spPr bwMode="auto">
          <a:xfrm>
            <a:off x="7273019" y="4307567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9" name="Oval 47"/>
          <p:cNvSpPr>
            <a:spLocks/>
          </p:cNvSpPr>
          <p:nvPr/>
        </p:nvSpPr>
        <p:spPr bwMode="auto">
          <a:xfrm>
            <a:off x="8427132" y="5164817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50" name="Oval 48"/>
          <p:cNvSpPr>
            <a:spLocks/>
          </p:cNvSpPr>
          <p:nvPr/>
        </p:nvSpPr>
        <p:spPr bwMode="auto">
          <a:xfrm>
            <a:off x="7250794" y="5323567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51" name="Oval 49"/>
          <p:cNvSpPr>
            <a:spLocks/>
          </p:cNvSpPr>
          <p:nvPr/>
        </p:nvSpPr>
        <p:spPr bwMode="auto">
          <a:xfrm>
            <a:off x="6941232" y="3998005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52" name="Oval 50"/>
          <p:cNvSpPr>
            <a:spLocks/>
          </p:cNvSpPr>
          <p:nvPr/>
        </p:nvSpPr>
        <p:spPr bwMode="auto">
          <a:xfrm>
            <a:off x="6152244" y="5380717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5033057" y="6226855"/>
            <a:ext cx="3783012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5490257" y="3278867"/>
            <a:ext cx="1587" cy="3233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55" name="Group 53"/>
          <p:cNvGrpSpPr>
            <a:grpSpLocks/>
          </p:cNvGrpSpPr>
          <p:nvPr/>
        </p:nvGrpSpPr>
        <p:grpSpPr bwMode="auto">
          <a:xfrm>
            <a:off x="1248457" y="5152117"/>
            <a:ext cx="2286000" cy="377825"/>
            <a:chOff x="0" y="0"/>
            <a:chExt cx="1600" cy="263"/>
          </a:xfrm>
        </p:grpSpPr>
        <p:sp>
          <p:nvSpPr>
            <p:cNvPr id="56" name="Line 54"/>
            <p:cNvSpPr>
              <a:spLocks noChangeShapeType="1"/>
            </p:cNvSpPr>
            <p:nvPr/>
          </p:nvSpPr>
          <p:spPr bwMode="auto">
            <a:xfrm flipH="1">
              <a:off x="1591" y="0"/>
              <a:ext cx="2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 flipH="1">
              <a:off x="0" y="0"/>
              <a:ext cx="1" cy="26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8" name="Line 56"/>
            <p:cNvSpPr>
              <a:spLocks noChangeShapeType="1"/>
            </p:cNvSpPr>
            <p:nvPr/>
          </p:nvSpPr>
          <p:spPr bwMode="auto">
            <a:xfrm rot="10800000" flipH="1">
              <a:off x="8" y="262"/>
              <a:ext cx="1583" cy="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9" name="Group 57"/>
          <p:cNvGrpSpPr>
            <a:grpSpLocks/>
          </p:cNvGrpSpPr>
          <p:nvPr/>
        </p:nvGrpSpPr>
        <p:grpSpPr bwMode="auto">
          <a:xfrm>
            <a:off x="6879319" y="3929742"/>
            <a:ext cx="647700" cy="606425"/>
            <a:chOff x="0" y="0"/>
            <a:chExt cx="452" cy="424"/>
          </a:xfrm>
        </p:grpSpPr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18" y="0"/>
              <a:ext cx="416" cy="424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 flipH="1">
              <a:off x="0" y="19"/>
              <a:ext cx="452" cy="385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62" name="Rectangle 60"/>
          <p:cNvSpPr>
            <a:spLocks/>
          </p:cNvSpPr>
          <p:nvPr/>
        </p:nvSpPr>
        <p:spPr bwMode="auto">
          <a:xfrm>
            <a:off x="1713594" y="4661580"/>
            <a:ext cx="446088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22325"/>
            <a:r>
              <a:rPr lang="en-US" altLang="ja-JP" sz="2900">
                <a:latin typeface="Cochin"/>
                <a:ea typeface="HG明朝B"/>
                <a:cs typeface="HG明朝B"/>
                <a:sym typeface="Cochin"/>
              </a:rPr>
              <a:t>…</a:t>
            </a:r>
          </a:p>
        </p:txBody>
      </p:sp>
      <p:sp>
        <p:nvSpPr>
          <p:cNvPr id="63" name="Rectangle 61"/>
          <p:cNvSpPr>
            <a:spLocks/>
          </p:cNvSpPr>
          <p:nvPr/>
        </p:nvSpPr>
        <p:spPr bwMode="auto">
          <a:xfrm>
            <a:off x="2970894" y="4661580"/>
            <a:ext cx="446088" cy="490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22325"/>
            <a:r>
              <a:rPr lang="en-US" altLang="ja-JP" sz="2900">
                <a:latin typeface="Cochin"/>
                <a:ea typeface="HG明朝B"/>
                <a:cs typeface="HG明朝B"/>
                <a:sym typeface="Cochin"/>
              </a:rPr>
              <a:t>…</a:t>
            </a:r>
          </a:p>
        </p:txBody>
      </p:sp>
      <p:sp>
        <p:nvSpPr>
          <p:cNvPr id="64" name="Rectangle 62"/>
          <p:cNvSpPr>
            <a:spLocks/>
          </p:cNvSpPr>
          <p:nvPr/>
        </p:nvSpPr>
        <p:spPr bwMode="auto">
          <a:xfrm>
            <a:off x="181657" y="1997755"/>
            <a:ext cx="8836025" cy="4921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8223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2500" dirty="0">
                <a:solidFill>
                  <a:srgbClr val="FF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chin" charset="0"/>
                <a:ea typeface="+mn-ea"/>
                <a:sym typeface="Cochin" charset="0"/>
              </a:rPr>
              <a:t>Time-constrained: only 2 adjacent clusters</a:t>
            </a:r>
            <a:r>
              <a:rPr lang="zh-CN" altLang="en-US" sz="2500" dirty="0">
                <a:solidFill>
                  <a:srgbClr val="FF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chin" charset="0"/>
                <a:ea typeface="+mn-ea"/>
                <a:sym typeface="Cochin" charset="0"/>
              </a:rPr>
              <a:t> </a:t>
            </a:r>
            <a:r>
              <a:rPr lang="en-US" altLang="zh-CN" sz="2500" dirty="0">
                <a:solidFill>
                  <a:srgbClr val="FF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chin" charset="0"/>
                <a:ea typeface="+mn-ea"/>
                <a:sym typeface="Cochin" charset="0"/>
              </a:rPr>
              <a:t>can be merged</a:t>
            </a:r>
            <a:endParaRPr lang="en-US" altLang="ja-JP" sz="2500" dirty="0">
              <a:solidFill>
                <a:srgbClr val="FF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chin" charset="0"/>
              <a:ea typeface="+mn-ea"/>
              <a:sym typeface="Cochin" charset="0"/>
            </a:endParaRPr>
          </a:p>
        </p:txBody>
      </p:sp>
      <p:sp>
        <p:nvSpPr>
          <p:cNvPr id="65" name="Rectangle 63"/>
          <p:cNvSpPr>
            <a:spLocks/>
          </p:cNvSpPr>
          <p:nvPr/>
        </p:nvSpPr>
        <p:spPr bwMode="auto">
          <a:xfrm rot="16200000">
            <a:off x="2193813" y="5999049"/>
            <a:ext cx="628650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pPr algn="ctr" defTabSz="822325"/>
            <a:r>
              <a:rPr lang="en-US" altLang="ja-JP" sz="4300">
                <a:solidFill>
                  <a:srgbClr val="FF0000"/>
                </a:solidFill>
                <a:latin typeface="Cochin"/>
                <a:ea typeface="HG明朝B"/>
                <a:cs typeface="HG明朝B"/>
                <a:sym typeface="Cochin"/>
              </a:rPr>
              <a:t>…</a:t>
            </a:r>
          </a:p>
        </p:txBody>
      </p:sp>
      <p:pic>
        <p:nvPicPr>
          <p:cNvPr id="66" name="Picture 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7032" y="3404280"/>
            <a:ext cx="239712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7" name="Picture 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33307" y="3821792"/>
            <a:ext cx="204787" cy="165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8" name="Picture 6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6694" y="4147230"/>
            <a:ext cx="206375" cy="182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9" name="Picture 6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141132" y="4718730"/>
            <a:ext cx="481012" cy="204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0" name="Picture 6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23694" y="5209267"/>
            <a:ext cx="481013" cy="206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1" name="Picture 6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409544" y="5152117"/>
            <a:ext cx="241300" cy="184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2" name="Picture 7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427132" y="4294867"/>
            <a:ext cx="503237" cy="217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3" name="Picture 7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598582" y="4993367"/>
            <a:ext cx="228600" cy="215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pSp>
        <p:nvGrpSpPr>
          <p:cNvPr id="74" name="Group 72"/>
          <p:cNvGrpSpPr>
            <a:grpSpLocks/>
          </p:cNvGrpSpPr>
          <p:nvPr/>
        </p:nvGrpSpPr>
        <p:grpSpPr bwMode="auto">
          <a:xfrm>
            <a:off x="1016682" y="2893105"/>
            <a:ext cx="2674937" cy="2201862"/>
            <a:chOff x="0" y="0"/>
            <a:chExt cx="1872" cy="1541"/>
          </a:xfrm>
        </p:grpSpPr>
        <p:sp>
          <p:nvSpPr>
            <p:cNvPr id="75" name="Line 73"/>
            <p:cNvSpPr>
              <a:spLocks noChangeShapeType="1"/>
            </p:cNvSpPr>
            <p:nvPr/>
          </p:nvSpPr>
          <p:spPr bwMode="auto">
            <a:xfrm rot="10800000">
              <a:off x="0" y="0"/>
              <a:ext cx="8" cy="15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 rot="10800000">
              <a:off x="248" y="0"/>
              <a:ext cx="8" cy="15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auto">
            <a:xfrm rot="10800000">
              <a:off x="1624" y="0"/>
              <a:ext cx="8" cy="15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auto">
            <a:xfrm rot="10800000">
              <a:off x="1864" y="0"/>
              <a:ext cx="8" cy="154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9" name="Group 77"/>
          <p:cNvGrpSpPr>
            <a:grpSpLocks/>
          </p:cNvGrpSpPr>
          <p:nvPr/>
        </p:nvGrpSpPr>
        <p:grpSpPr bwMode="auto">
          <a:xfrm>
            <a:off x="886507" y="2443842"/>
            <a:ext cx="647700" cy="606425"/>
            <a:chOff x="0" y="0"/>
            <a:chExt cx="452" cy="424"/>
          </a:xfrm>
        </p:grpSpPr>
        <p:sp>
          <p:nvSpPr>
            <p:cNvPr id="80" name="Line 78"/>
            <p:cNvSpPr>
              <a:spLocks noChangeShapeType="1"/>
            </p:cNvSpPr>
            <p:nvPr/>
          </p:nvSpPr>
          <p:spPr bwMode="auto">
            <a:xfrm>
              <a:off x="18" y="0"/>
              <a:ext cx="416" cy="424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 flipH="1">
              <a:off x="0" y="19"/>
              <a:ext cx="452" cy="385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2" name="Group 80"/>
          <p:cNvGrpSpPr>
            <a:grpSpLocks/>
          </p:cNvGrpSpPr>
          <p:nvPr/>
        </p:nvGrpSpPr>
        <p:grpSpPr bwMode="auto">
          <a:xfrm>
            <a:off x="3194732" y="2558142"/>
            <a:ext cx="647700" cy="606425"/>
            <a:chOff x="0" y="0"/>
            <a:chExt cx="452" cy="424"/>
          </a:xfrm>
        </p:grpSpPr>
        <p:sp>
          <p:nvSpPr>
            <p:cNvPr id="83" name="Line 81"/>
            <p:cNvSpPr>
              <a:spLocks noChangeShapeType="1"/>
            </p:cNvSpPr>
            <p:nvPr/>
          </p:nvSpPr>
          <p:spPr bwMode="auto">
            <a:xfrm>
              <a:off x="18" y="0"/>
              <a:ext cx="416" cy="424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auto">
            <a:xfrm flipH="1">
              <a:off x="0" y="19"/>
              <a:ext cx="452" cy="385"/>
            </a:xfrm>
            <a:prstGeom prst="line">
              <a:avLst/>
            </a:prstGeom>
            <a:noFill/>
            <a:ln w="63500">
              <a:solidFill>
                <a:srgbClr val="8000FF"/>
              </a:solidFill>
              <a:round/>
              <a:headEnd/>
              <a:tailEnd/>
            </a:ln>
            <a:effectLst>
              <a:outerShdw dist="25399" dir="3000037" algn="ctr" rotWithShape="0">
                <a:srgbClr val="000000">
                  <a:alpha val="70000"/>
                </a:srgbClr>
              </a:outerShdw>
            </a:effectLst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500"/>
                            </p:stCondLst>
                            <p:childTnLst>
                              <p:par>
                                <p:cTn id="8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6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Background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4124" y="1492878"/>
            <a:ext cx="7851958" cy="4006223"/>
          </a:xfrm>
        </p:spPr>
        <p:txBody>
          <a:bodyPr>
            <a:noAutofit/>
          </a:bodyPr>
          <a:lstStyle/>
          <a:p>
            <a:r>
              <a:rPr lang="en-US" altLang="zh-CN" sz="2100" dirty="0"/>
              <a:t>English speaking </a:t>
            </a:r>
            <a:r>
              <a:rPr lang="en-US" altLang="zh-CN" sz="2100" dirty="0" smtClean="0"/>
              <a:t>tests have </a:t>
            </a:r>
            <a:r>
              <a:rPr lang="en-US" altLang="zh-CN" sz="2100" dirty="0"/>
              <a:t>become mandatory in college and senior high school entrance examinations in many cities in </a:t>
            </a:r>
            <a:r>
              <a:rPr lang="en-US" altLang="zh-CN" sz="2100" dirty="0" smtClean="0"/>
              <a:t>China</a:t>
            </a:r>
          </a:p>
          <a:p>
            <a:pPr lvl="1"/>
            <a:r>
              <a:rPr lang="en-US" altLang="zh-CN" sz="2000" dirty="0" smtClean="0"/>
              <a:t>Most of them are assessed manually </a:t>
            </a:r>
          </a:p>
          <a:p>
            <a:pPr lvl="2"/>
            <a:r>
              <a:rPr lang="en-US" altLang="zh-CN" sz="1800" dirty="0" smtClean="0"/>
              <a:t>Cost a lot time and efforts</a:t>
            </a:r>
          </a:p>
          <a:p>
            <a:pPr lvl="2"/>
            <a:r>
              <a:rPr lang="en-US" altLang="zh-CN" sz="1800" dirty="0" smtClean="0"/>
              <a:t>Difficult to recruit enough qualified experts</a:t>
            </a:r>
          </a:p>
          <a:p>
            <a:r>
              <a:rPr lang="en-US" altLang="zh-CN" sz="2100" dirty="0" smtClean="0"/>
              <a:t>Recent advances in automatic scoring based on ASR</a:t>
            </a:r>
          </a:p>
          <a:p>
            <a:pPr lvl="1"/>
            <a:r>
              <a:rPr lang="en-US" altLang="zh-CN" sz="1800" dirty="0" smtClean="0"/>
              <a:t>Used in high-stakes </a:t>
            </a:r>
            <a:r>
              <a:rPr lang="en-US" altLang="zh-CN" sz="1800" dirty="0" smtClean="0"/>
              <a:t>English tests (J. Cheng, 2011)</a:t>
            </a:r>
            <a:endParaRPr lang="en-US" altLang="zh-CN" sz="1800" dirty="0" smtClean="0"/>
          </a:p>
          <a:p>
            <a:pPr lvl="1"/>
            <a:r>
              <a:rPr lang="en-US" altLang="zh-CN" sz="1800" dirty="0" smtClean="0"/>
              <a:t>Comparable performances with human raters</a:t>
            </a:r>
          </a:p>
          <a:p>
            <a:pPr lvl="1"/>
            <a:r>
              <a:rPr lang="en-US" altLang="zh-CN" sz="1800" dirty="0"/>
              <a:t>Many educators remain skeptical </a:t>
            </a:r>
            <a:r>
              <a:rPr lang="en-US" altLang="zh-CN" sz="1800" dirty="0" smtClean="0"/>
              <a:t>about the technology</a:t>
            </a:r>
            <a:endParaRPr lang="zh-CN" alt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31299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"/>
          <p:cNvSpPr>
            <a:spLocks/>
          </p:cNvSpPr>
          <p:nvPr/>
        </p:nvSpPr>
        <p:spPr bwMode="auto">
          <a:xfrm rot="16349374">
            <a:off x="2605088" y="1817688"/>
            <a:ext cx="3406775" cy="5311775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5" name="Oval 2"/>
          <p:cNvSpPr>
            <a:spLocks/>
          </p:cNvSpPr>
          <p:nvPr/>
        </p:nvSpPr>
        <p:spPr bwMode="auto">
          <a:xfrm rot="4057192">
            <a:off x="4394994" y="3182144"/>
            <a:ext cx="2446338" cy="211455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6" name="Oval 3"/>
          <p:cNvSpPr>
            <a:spLocks/>
          </p:cNvSpPr>
          <p:nvPr/>
        </p:nvSpPr>
        <p:spPr bwMode="auto">
          <a:xfrm rot="6506095">
            <a:off x="1643063" y="3406775"/>
            <a:ext cx="2628900" cy="2000250"/>
          </a:xfrm>
          <a:prstGeom prst="ellipse">
            <a:avLst/>
          </a:prstGeom>
          <a:solidFill>
            <a:srgbClr val="CCFF66">
              <a:alpha val="49803"/>
            </a:srgbClr>
          </a:solidFill>
          <a:ln w="50800">
            <a:solidFill>
              <a:srgbClr val="8000FF">
                <a:alpha val="49803"/>
              </a:srgbClr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2617788" y="3648075"/>
            <a:ext cx="307975" cy="742950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8" name="Rectangle 6"/>
          <p:cNvSpPr>
            <a:spLocks/>
          </p:cNvSpPr>
          <p:nvPr/>
        </p:nvSpPr>
        <p:spPr bwMode="auto">
          <a:xfrm>
            <a:off x="2286000" y="2857500"/>
            <a:ext cx="476250" cy="43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5720" rIns="82296">
            <a:spAutoFit/>
          </a:bodyPr>
          <a:lstStyle/>
          <a:p>
            <a:r>
              <a:rPr lang="en-US" altLang="ja-JP" sz="220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(p)</a:t>
            </a:r>
          </a:p>
        </p:txBody>
      </p:sp>
      <p:sp>
        <p:nvSpPr>
          <p:cNvPr id="9" name="Rectangle 7"/>
          <p:cNvSpPr>
            <a:spLocks/>
          </p:cNvSpPr>
          <p:nvPr/>
        </p:nvSpPr>
        <p:spPr bwMode="auto">
          <a:xfrm>
            <a:off x="4732338" y="2711450"/>
            <a:ext cx="474662" cy="43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5720" rIns="82296">
            <a:spAutoFit/>
          </a:bodyPr>
          <a:lstStyle/>
          <a:p>
            <a:r>
              <a:rPr lang="en-US" altLang="ja-JP" sz="220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(q)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 flipH="1">
            <a:off x="2960688" y="3648075"/>
            <a:ext cx="193675" cy="788988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 flipH="1">
            <a:off x="2867025" y="4357688"/>
            <a:ext cx="104775" cy="1004887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3006725" y="4414838"/>
            <a:ext cx="433388" cy="261937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 flipH="1">
            <a:off x="2994025" y="4197350"/>
            <a:ext cx="584200" cy="239713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rot="10800000" flipH="1">
            <a:off x="2411413" y="4414838"/>
            <a:ext cx="538162" cy="285750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314950" y="3351213"/>
            <a:ext cx="263525" cy="936625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 flipH="1">
            <a:off x="5246688" y="4287838"/>
            <a:ext cx="388937" cy="571500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>
            <a:off x="5611813" y="4322763"/>
            <a:ext cx="652462" cy="547687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983163" y="4094163"/>
            <a:ext cx="582612" cy="160337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2844800" y="4551363"/>
            <a:ext cx="1520825" cy="809625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H="1">
            <a:off x="3463925" y="4586288"/>
            <a:ext cx="857250" cy="20637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rot="10800000">
            <a:off x="2628900" y="3694113"/>
            <a:ext cx="1646238" cy="822325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rot="10800000">
            <a:off x="4275138" y="4516438"/>
            <a:ext cx="1050925" cy="342900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4332288" y="4276725"/>
            <a:ext cx="1497012" cy="263525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 flipH="1">
            <a:off x="4321175" y="3373438"/>
            <a:ext cx="925513" cy="1189037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rot="10800000">
            <a:off x="4297363" y="4516438"/>
            <a:ext cx="1978025" cy="377825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 flipH="1">
            <a:off x="2378075" y="4562475"/>
            <a:ext cx="1885950" cy="217488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 flipH="1">
            <a:off x="4011613" y="2208213"/>
            <a:ext cx="1268412" cy="0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>
            <a:off x="5829300" y="2219325"/>
            <a:ext cx="742950" cy="11113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>
            <a:off x="7040563" y="2219325"/>
            <a:ext cx="741362" cy="11113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0" name="Rectangle 28"/>
          <p:cNvSpPr>
            <a:spLocks/>
          </p:cNvSpPr>
          <p:nvPr/>
        </p:nvSpPr>
        <p:spPr bwMode="auto">
          <a:xfrm>
            <a:off x="5572125" y="2570163"/>
            <a:ext cx="2532168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5720" rIns="82296">
            <a:spAutoFit/>
          </a:bodyPr>
          <a:lstStyle/>
          <a:p>
            <a:r>
              <a:rPr lang="en-US" altLang="ja-JP" sz="1600" dirty="0"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Based on Euclid distances</a:t>
            </a: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 flipH="1">
            <a:off x="4435475" y="4071938"/>
            <a:ext cx="628650" cy="433387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 rot="10800000">
            <a:off x="3143250" y="3625850"/>
            <a:ext cx="1200150" cy="879475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rot="10800000">
            <a:off x="2936875" y="4402138"/>
            <a:ext cx="1406525" cy="171450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4011613" y="1614488"/>
            <a:ext cx="1268412" cy="0"/>
          </a:xfrm>
          <a:prstGeom prst="line">
            <a:avLst/>
          </a:prstGeom>
          <a:noFill/>
          <a:ln w="50800">
            <a:solidFill>
              <a:srgbClr val="66CCFF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>
            <a:off x="5829300" y="1624013"/>
            <a:ext cx="742950" cy="12700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7040563" y="1624013"/>
            <a:ext cx="741362" cy="12700"/>
          </a:xfrm>
          <a:prstGeom prst="line">
            <a:avLst/>
          </a:prstGeom>
          <a:noFill/>
          <a:ln w="50800">
            <a:solidFill>
              <a:srgbClr val="408000"/>
            </a:solidFill>
            <a:prstDash val="dash"/>
            <a:round/>
            <a:headEnd/>
            <a:tailEnd/>
          </a:ln>
        </p:spPr>
        <p:txBody>
          <a:bodyPr lIns="82296" tIns="41148" rIns="82296" bIns="41148"/>
          <a:lstStyle/>
          <a:p>
            <a:endParaRPr lang="zh-CN" altLang="en-US"/>
          </a:p>
        </p:txBody>
      </p:sp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2">
            <a:lum bright="-100000"/>
          </a:blip>
          <a:srcRect/>
          <a:stretch>
            <a:fillRect/>
          </a:stretch>
        </p:blipFill>
        <p:spPr bwMode="auto">
          <a:xfrm>
            <a:off x="2549525" y="1762125"/>
            <a:ext cx="5165725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8" name="Oval 37"/>
          <p:cNvSpPr>
            <a:spLocks/>
          </p:cNvSpPr>
          <p:nvPr/>
        </p:nvSpPr>
        <p:spPr bwMode="auto">
          <a:xfrm>
            <a:off x="6251575" y="48148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39" name="Oval 38"/>
          <p:cNvSpPr>
            <a:spLocks/>
          </p:cNvSpPr>
          <p:nvPr/>
        </p:nvSpPr>
        <p:spPr bwMode="auto">
          <a:xfrm>
            <a:off x="5154613" y="4733925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0" name="Oval 39"/>
          <p:cNvSpPr>
            <a:spLocks/>
          </p:cNvSpPr>
          <p:nvPr/>
        </p:nvSpPr>
        <p:spPr bwMode="auto">
          <a:xfrm>
            <a:off x="5761038" y="4151313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1" name="Oval 40"/>
          <p:cNvSpPr>
            <a:spLocks/>
          </p:cNvSpPr>
          <p:nvPr/>
        </p:nvSpPr>
        <p:spPr bwMode="auto">
          <a:xfrm>
            <a:off x="4937125" y="40147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2" name="Oval 41"/>
          <p:cNvSpPr>
            <a:spLocks/>
          </p:cNvSpPr>
          <p:nvPr/>
        </p:nvSpPr>
        <p:spPr bwMode="auto">
          <a:xfrm>
            <a:off x="5211763" y="3248025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3" name="Oval 42"/>
          <p:cNvSpPr>
            <a:spLocks/>
          </p:cNvSpPr>
          <p:nvPr/>
        </p:nvSpPr>
        <p:spPr bwMode="auto">
          <a:xfrm>
            <a:off x="3074988" y="3511550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4" name="Oval 43"/>
          <p:cNvSpPr>
            <a:spLocks/>
          </p:cNvSpPr>
          <p:nvPr/>
        </p:nvSpPr>
        <p:spPr bwMode="auto">
          <a:xfrm>
            <a:off x="2560638" y="35448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5" name="Oval 44"/>
          <p:cNvSpPr>
            <a:spLocks/>
          </p:cNvSpPr>
          <p:nvPr/>
        </p:nvSpPr>
        <p:spPr bwMode="auto">
          <a:xfrm>
            <a:off x="2365375" y="464343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6" name="Oval 45"/>
          <p:cNvSpPr>
            <a:spLocks/>
          </p:cNvSpPr>
          <p:nvPr/>
        </p:nvSpPr>
        <p:spPr bwMode="auto">
          <a:xfrm>
            <a:off x="2789238" y="52720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7" name="Oval 46"/>
          <p:cNvSpPr>
            <a:spLocks/>
          </p:cNvSpPr>
          <p:nvPr/>
        </p:nvSpPr>
        <p:spPr bwMode="auto">
          <a:xfrm>
            <a:off x="3349625" y="45735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8" name="Oval 47"/>
          <p:cNvSpPr>
            <a:spLocks/>
          </p:cNvSpPr>
          <p:nvPr/>
        </p:nvSpPr>
        <p:spPr bwMode="auto">
          <a:xfrm>
            <a:off x="3521075" y="4116388"/>
            <a:ext cx="171450" cy="171450"/>
          </a:xfrm>
          <a:prstGeom prst="ellipse">
            <a:avLst/>
          </a:prstGeom>
          <a:solidFill>
            <a:schemeClr val="accent1"/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sp>
        <p:nvSpPr>
          <p:cNvPr id="49" name="Rectangle 48"/>
          <p:cNvSpPr>
            <a:spLocks/>
          </p:cNvSpPr>
          <p:nvPr/>
        </p:nvSpPr>
        <p:spPr bwMode="auto">
          <a:xfrm>
            <a:off x="2627313" y="3979863"/>
            <a:ext cx="677862" cy="75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25399" dir="3000037" algn="ctr" rotWithShape="0">
              <a:srgbClr val="000000">
                <a:alpha val="70000"/>
              </a:srgbClr>
            </a:outerShdw>
          </a:effectLst>
        </p:spPr>
        <p:txBody>
          <a:bodyPr wrap="none" lIns="45720" rIns="82296">
            <a:spAutoFit/>
          </a:bodyPr>
          <a:lstStyle/>
          <a:p>
            <a:r>
              <a:rPr lang="en-US" altLang="ja-JP" sz="430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×</a:t>
            </a:r>
          </a:p>
        </p:txBody>
      </p:sp>
      <p:sp>
        <p:nvSpPr>
          <p:cNvPr id="50" name="Rectangle 49"/>
          <p:cNvSpPr>
            <a:spLocks/>
          </p:cNvSpPr>
          <p:nvPr/>
        </p:nvSpPr>
        <p:spPr bwMode="auto">
          <a:xfrm>
            <a:off x="4052888" y="4110038"/>
            <a:ext cx="677862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25399" dir="3000037" algn="ctr" rotWithShape="0">
              <a:srgbClr val="000000">
                <a:alpha val="70000"/>
              </a:srgbClr>
            </a:outerShdw>
          </a:effectLst>
        </p:spPr>
        <p:txBody>
          <a:bodyPr wrap="none" lIns="45720" rIns="82296">
            <a:spAutoFit/>
          </a:bodyPr>
          <a:lstStyle/>
          <a:p>
            <a:r>
              <a:rPr lang="en-US" altLang="ja-JP" sz="430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×</a:t>
            </a:r>
          </a:p>
        </p:txBody>
      </p:sp>
      <p:sp>
        <p:nvSpPr>
          <p:cNvPr id="51" name="Rectangle 50"/>
          <p:cNvSpPr>
            <a:spLocks/>
          </p:cNvSpPr>
          <p:nvPr/>
        </p:nvSpPr>
        <p:spPr bwMode="auto">
          <a:xfrm>
            <a:off x="5221288" y="3849688"/>
            <a:ext cx="676275" cy="75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25399" dir="3000037" algn="ctr" rotWithShape="0">
              <a:srgbClr val="000000">
                <a:alpha val="70000"/>
              </a:srgbClr>
            </a:outerShdw>
          </a:effectLst>
        </p:spPr>
        <p:txBody>
          <a:bodyPr wrap="none" lIns="45720" rIns="82296">
            <a:spAutoFit/>
          </a:bodyPr>
          <a:lstStyle/>
          <a:p>
            <a:r>
              <a:rPr lang="en-US" altLang="ja-JP" sz="4300">
                <a:solidFill>
                  <a:srgbClr val="FF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×</a:t>
            </a:r>
          </a:p>
        </p:txBody>
      </p:sp>
      <p:pic>
        <p:nvPicPr>
          <p:cNvPr id="52" name="Picture 51"/>
          <p:cNvPicPr>
            <a:picLocks noChangeAspect="1" noChangeArrowheads="1"/>
          </p:cNvPicPr>
          <p:nvPr/>
        </p:nvPicPr>
        <p:blipFill>
          <a:blip r:embed="rId3">
            <a:lum bright="-100000"/>
          </a:blip>
          <a:srcRect/>
          <a:stretch>
            <a:fillRect/>
          </a:stretch>
        </p:blipFill>
        <p:spPr bwMode="auto">
          <a:xfrm>
            <a:off x="4786313" y="2357438"/>
            <a:ext cx="428625" cy="219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3" name="Rectangle 52"/>
          <p:cNvSpPr>
            <a:spLocks/>
          </p:cNvSpPr>
          <p:nvPr/>
        </p:nvSpPr>
        <p:spPr bwMode="auto">
          <a:xfrm>
            <a:off x="3146425" y="2295525"/>
            <a:ext cx="1339850" cy="43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5720" rIns="82296">
            <a:spAutoFit/>
          </a:bodyPr>
          <a:lstStyle/>
          <a:p>
            <a:r>
              <a:rPr lang="en-US" altLang="ja-JP" sz="220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    (         )</a:t>
            </a:r>
          </a:p>
        </p:txBody>
      </p:sp>
      <p:pic>
        <p:nvPicPr>
          <p:cNvPr id="54" name="Picture 5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2525" y="2425700"/>
            <a:ext cx="593725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5" name="AutoShape 55"/>
          <p:cNvSpPr>
            <a:spLocks/>
          </p:cNvSpPr>
          <p:nvPr/>
        </p:nvSpPr>
        <p:spPr bwMode="auto">
          <a:xfrm>
            <a:off x="4071938" y="6376988"/>
            <a:ext cx="492125" cy="285750"/>
          </a:xfrm>
          <a:prstGeom prst="rightArrow">
            <a:avLst>
              <a:gd name="adj1" fmla="val 36000"/>
              <a:gd name="adj2" fmla="val 84110"/>
            </a:avLst>
          </a:prstGeom>
          <a:solidFill>
            <a:srgbClr val="FF00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25399" dir="3000037" algn="ctr" rotWithShape="0">
              <a:srgbClr val="000000">
                <a:alpha val="70000"/>
              </a:srgbClr>
            </a:outerShdw>
          </a:effectLst>
        </p:spPr>
        <p:txBody>
          <a:bodyPr lIns="0" tIns="0" rIns="0" bIns="0"/>
          <a:lstStyle/>
          <a:p>
            <a:endParaRPr lang="ja-JP" altLang="en-US">
              <a:ea typeface="HG明朝B"/>
              <a:cs typeface="HG明朝B"/>
            </a:endParaRPr>
          </a:p>
        </p:txBody>
      </p:sp>
      <p:pic>
        <p:nvPicPr>
          <p:cNvPr id="56" name="Picture 58"/>
          <p:cNvPicPr>
            <a:picLocks noChangeAspect="1" noChangeArrowheads="1"/>
          </p:cNvPicPr>
          <p:nvPr/>
        </p:nvPicPr>
        <p:blipFill>
          <a:blip r:embed="rId5">
            <a:lum bright="-100000"/>
          </a:blip>
          <a:srcRect/>
          <a:stretch>
            <a:fillRect/>
          </a:stretch>
        </p:blipFill>
        <p:spPr bwMode="auto">
          <a:xfrm>
            <a:off x="1071563" y="6376988"/>
            <a:ext cx="2800350" cy="285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57" name="Rectangle 61"/>
          <p:cNvSpPr>
            <a:spLocks/>
          </p:cNvSpPr>
          <p:nvPr/>
        </p:nvSpPr>
        <p:spPr bwMode="auto">
          <a:xfrm>
            <a:off x="701902" y="1798411"/>
            <a:ext cx="1646285" cy="2462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ctr">
            <a:spAutoFit/>
          </a:bodyPr>
          <a:lstStyle/>
          <a:p>
            <a:r>
              <a:rPr lang="en-US" altLang="ja-JP" sz="1600" dirty="0">
                <a:ea typeface="MS PGothic" pitchFamily="34" charset="-128"/>
              </a:rPr>
              <a:t>Ward’s method</a:t>
            </a:r>
            <a:r>
              <a:rPr lang="ja-JP" altLang="en-US" sz="1600" dirty="0">
                <a:ea typeface="MS PGothic" pitchFamily="34" charset="-128"/>
              </a:rPr>
              <a:t>：</a:t>
            </a:r>
          </a:p>
        </p:txBody>
      </p:sp>
      <p:grpSp>
        <p:nvGrpSpPr>
          <p:cNvPr id="58" name="Group 63"/>
          <p:cNvGrpSpPr>
            <a:grpSpLocks/>
          </p:cNvGrpSpPr>
          <p:nvPr/>
        </p:nvGrpSpPr>
        <p:grpSpPr bwMode="auto">
          <a:xfrm>
            <a:off x="4857750" y="6286500"/>
            <a:ext cx="1684338" cy="475646"/>
            <a:chOff x="0" y="0"/>
            <a:chExt cx="944" cy="353"/>
          </a:xfrm>
        </p:grpSpPr>
        <p:sp>
          <p:nvSpPr>
            <p:cNvPr id="59" name="Rectangle 64"/>
            <p:cNvSpPr>
              <a:spLocks/>
            </p:cNvSpPr>
            <p:nvPr/>
          </p:nvSpPr>
          <p:spPr bwMode="auto">
            <a:xfrm>
              <a:off x="608" y="128"/>
              <a:ext cx="113" cy="2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>
              <a:spAutoFit/>
            </a:bodyPr>
            <a:lstStyle/>
            <a:p>
              <a:r>
                <a:rPr lang="en-US" altLang="ja-JP" b="1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  <a:sym typeface="Arial" pitchFamily="34" charset="0"/>
                </a:rPr>
                <a:t>•</a:t>
              </a:r>
            </a:p>
          </p:txBody>
        </p:sp>
        <p:sp>
          <p:nvSpPr>
            <p:cNvPr id="60" name="Rectangle 65"/>
            <p:cNvSpPr>
              <a:spLocks/>
            </p:cNvSpPr>
            <p:nvPr/>
          </p:nvSpPr>
          <p:spPr bwMode="auto">
            <a:xfrm>
              <a:off x="536" y="0"/>
              <a:ext cx="113" cy="2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50800" tIns="50800" bIns="50800">
              <a:spAutoFit/>
            </a:bodyPr>
            <a:lstStyle/>
            <a:p>
              <a:r>
                <a:rPr lang="en-US" altLang="ja-JP" b="1">
                  <a:solidFill>
                    <a:srgbClr val="000000"/>
                  </a:solidFill>
                  <a:latin typeface="Arial" pitchFamily="34" charset="0"/>
                  <a:ea typeface="MS PGothic" pitchFamily="34" charset="-128"/>
                  <a:cs typeface="Arial" pitchFamily="34" charset="0"/>
                  <a:sym typeface="Arial" pitchFamily="34" charset="0"/>
                </a:rPr>
                <a:t>•</a:t>
              </a:r>
            </a:p>
          </p:txBody>
        </p:sp>
        <p:pic>
          <p:nvPicPr>
            <p:cNvPr id="61" name="Picture 66"/>
            <p:cNvPicPr>
              <a:picLocks noChangeAspect="1" noChangeArrowheads="1"/>
            </p:cNvPicPr>
            <p:nvPr/>
          </p:nvPicPr>
          <p:blipFill>
            <a:blip r:embed="rId6">
              <a:lum bright="-100000"/>
            </a:blip>
            <a:srcRect/>
            <a:stretch>
              <a:fillRect/>
            </a:stretch>
          </p:blipFill>
          <p:spPr bwMode="auto">
            <a:xfrm>
              <a:off x="0" y="88"/>
              <a:ext cx="944" cy="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62" name="Rectangle 29"/>
          <p:cNvSpPr>
            <a:spLocks/>
          </p:cNvSpPr>
          <p:nvPr/>
        </p:nvSpPr>
        <p:spPr bwMode="auto">
          <a:xfrm>
            <a:off x="5195886" y="2287815"/>
            <a:ext cx="324550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5720" rIns="82296">
            <a:spAutoFit/>
          </a:bodyPr>
          <a:lstStyle/>
          <a:p>
            <a:r>
              <a:rPr lang="en-US" altLang="ja-JP" dirty="0">
                <a:latin typeface="Arial" pitchFamily="34" charset="0"/>
                <a:ea typeface="MS PGothic" pitchFamily="34" charset="-128"/>
                <a:cs typeface="Arial" pitchFamily="34" charset="0"/>
                <a:sym typeface="Arial" pitchFamily="34" charset="0"/>
              </a:rPr>
              <a:t>:</a:t>
            </a:r>
            <a:r>
              <a:rPr lang="en-US" altLang="ja-JP" sz="1600" dirty="0">
                <a:latin typeface="Arial" pitchFamily="34" charset="0"/>
                <a:ea typeface="HG明朝B"/>
                <a:cs typeface="Arial" pitchFamily="34" charset="0"/>
              </a:rPr>
              <a:t>with</a:t>
            </a:r>
            <a:r>
              <a:rPr lang="en-US" altLang="ja-JP" sz="1600" dirty="0">
                <a:latin typeface="Arial" pitchFamily="34" charset="0"/>
                <a:ea typeface="Arial Unicode MS" pitchFamily="34" charset="-122"/>
                <a:cs typeface="Arial" pitchFamily="34" charset="0"/>
              </a:rPr>
              <a:t>in-group error sum of squares</a:t>
            </a:r>
            <a:endParaRPr lang="ja-JP" altLang="en-US" sz="1600" dirty="0">
              <a:solidFill>
                <a:srgbClr val="000000"/>
              </a:solidFill>
              <a:latin typeface="Arial" pitchFamily="34" charset="0"/>
              <a:ea typeface="Arial Unicode MS" pitchFamily="34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96120" presetClass="entr" presetSubtype="8669580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0" presetClass="entr" presetSubtype="924084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0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7500"/>
                            </p:stCondLst>
                            <p:childTnLst>
                              <p:par>
                                <p:cTn id="7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8000"/>
                            </p:stCondLst>
                            <p:childTnLst>
                              <p:par>
                                <p:cTn id="81" presetID="0" presetClass="entr" presetSubtype="8668434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500"/>
                            </p:stCondLst>
                            <p:childTnLst>
                              <p:par>
                                <p:cTn id="84" presetID="0" presetClass="entr" presetSubtype="924097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9000"/>
                            </p:stCondLst>
                            <p:childTnLst>
                              <p:par>
                                <p:cTn id="87" presetID="0" presetClass="entr" presetSubtype="924133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entr" presetSubtype="8670065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500"/>
                            </p:stCondLst>
                            <p:childTnLst>
                              <p:par>
                                <p:cTn id="1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4500"/>
                            </p:stCondLst>
                            <p:childTnLst>
                              <p:par>
                                <p:cTn id="1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0"/>
                            </p:stCondLst>
                            <p:childTnLst>
                              <p:par>
                                <p:cTn id="1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5500"/>
                            </p:stCondLst>
                            <p:childTnLst>
                              <p:par>
                                <p:cTn id="1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6000"/>
                            </p:stCondLst>
                            <p:childTnLst>
                              <p:par>
                                <p:cTn id="1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6500"/>
                            </p:stCondLst>
                            <p:childTnLst>
                              <p:par>
                                <p:cTn id="1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49" grpId="0" autoUpdateAnimBg="0"/>
      <p:bldP spid="50" grpId="0" autoUpdateAnimBg="0"/>
      <p:bldP spid="51" grpId="0" autoUpdateAnimBg="0"/>
      <p:bldP spid="5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Objectives of this research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8641" y="1611085"/>
            <a:ext cx="7400159" cy="4158018"/>
          </a:xfrm>
        </p:spPr>
        <p:txBody>
          <a:bodyPr>
            <a:normAutofit lnSpcReduction="10000"/>
          </a:bodyPr>
          <a:lstStyle/>
          <a:p>
            <a:r>
              <a:rPr lang="en-US" altLang="zh-CN" sz="2800" dirty="0" smtClean="0"/>
              <a:t>Try to </a:t>
            </a:r>
            <a:r>
              <a:rPr lang="en-US" altLang="zh-CN" sz="2800" dirty="0"/>
              <a:t>find out the answers to these research questions: </a:t>
            </a:r>
          </a:p>
          <a:p>
            <a:pPr lvl="1"/>
            <a:r>
              <a:rPr lang="en-US" altLang="zh-CN" sz="2400" dirty="0"/>
              <a:t>1) how different are non-expert teachers' performances compared to experts? </a:t>
            </a:r>
          </a:p>
          <a:p>
            <a:pPr lvl="1"/>
            <a:r>
              <a:rPr lang="en-US" altLang="zh-CN" sz="2400" dirty="0"/>
              <a:t>2) Will showing them the ‘facts’ of different aspects of </a:t>
            </a:r>
            <a:r>
              <a:rPr lang="en-US" altLang="zh-CN" sz="2400" dirty="0" smtClean="0"/>
              <a:t>pronunciation </a:t>
            </a:r>
            <a:r>
              <a:rPr lang="en-US" altLang="zh-CN" sz="2400" dirty="0" err="1" smtClean="0"/>
              <a:t>proficency</a:t>
            </a:r>
            <a:r>
              <a:rPr lang="en-US" altLang="zh-CN" sz="2400" dirty="0" smtClean="0"/>
              <a:t> </a:t>
            </a:r>
            <a:r>
              <a:rPr lang="en-US" altLang="zh-CN" sz="2400" dirty="0"/>
              <a:t>based on acoustic features and experts’ </a:t>
            </a:r>
            <a:r>
              <a:rPr lang="en-US" altLang="zh-CN" sz="2400" dirty="0"/>
              <a:t>judgement changes their minds? </a:t>
            </a:r>
          </a:p>
          <a:p>
            <a:pPr lvl="1"/>
            <a:r>
              <a:rPr lang="en-US" altLang="zh-CN" sz="2400" dirty="0"/>
              <a:t>3) How can we better utilize automatic scorings technology to assist human raters instead of replacing </a:t>
            </a:r>
            <a:r>
              <a:rPr lang="en-US" altLang="zh-CN" sz="2400" dirty="0" smtClean="0"/>
              <a:t>them?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27751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Experiments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29110" y="1741715"/>
            <a:ext cx="6686550" cy="3777623"/>
          </a:xfrm>
        </p:spPr>
        <p:txBody>
          <a:bodyPr>
            <a:noAutofit/>
          </a:bodyPr>
          <a:lstStyle/>
          <a:p>
            <a:r>
              <a:rPr lang="en-US" altLang="zh-CN" sz="2400" dirty="0"/>
              <a:t>Examined how experts and non-experts perform in assessing real speaking tests</a:t>
            </a:r>
          </a:p>
          <a:p>
            <a:r>
              <a:rPr lang="en-US" altLang="zh-CN" sz="2400" dirty="0"/>
              <a:t>Extracted acoustic features and conducted automatic scoring on the same data</a:t>
            </a:r>
          </a:p>
          <a:p>
            <a:r>
              <a:rPr lang="en-US" altLang="zh-CN" sz="2400" dirty="0"/>
              <a:t>Presented to the non-expert teachers the results of multi-dimensional automatic scores on different aspects of pronunciation fluency when assessing an utterance, and examined how that might change their judgments.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05065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/>
              <a:t>Speech data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1725" y="1886857"/>
            <a:ext cx="7403195" cy="4724400"/>
          </a:xfrm>
        </p:spPr>
        <p:txBody>
          <a:bodyPr/>
          <a:lstStyle/>
          <a:p>
            <a:r>
              <a:rPr lang="en-US" altLang="zh-CN" sz="2400" dirty="0"/>
              <a:t>The recording data of the English speaking test in Shenzhen High School Unified </a:t>
            </a:r>
            <a:r>
              <a:rPr lang="en-US" altLang="zh-CN" sz="2400" dirty="0" smtClean="0"/>
              <a:t>Examination</a:t>
            </a:r>
          </a:p>
          <a:p>
            <a:pPr lvl="1"/>
            <a:r>
              <a:rPr lang="en-US" altLang="zh-CN" sz="2000" dirty="0" smtClean="0"/>
              <a:t>repeating </a:t>
            </a:r>
            <a:r>
              <a:rPr lang="en-US" altLang="zh-CN" sz="2000" dirty="0"/>
              <a:t>of a </a:t>
            </a:r>
            <a:r>
              <a:rPr lang="en-US" altLang="zh-CN" sz="2000" dirty="0" smtClean="0"/>
              <a:t>one-minute-long video clip</a:t>
            </a:r>
          </a:p>
          <a:p>
            <a:pPr lvl="2"/>
            <a:r>
              <a:rPr lang="en-US" altLang="zh-CN" sz="1800" dirty="0" smtClean="0"/>
              <a:t>Watch and listen to a video clip with English subtitles twice</a:t>
            </a:r>
          </a:p>
          <a:p>
            <a:pPr lvl="2"/>
            <a:r>
              <a:rPr lang="en-US" altLang="zh-CN" sz="1800" dirty="0" smtClean="0"/>
              <a:t>Read aloud the subtitles on the video</a:t>
            </a:r>
          </a:p>
          <a:p>
            <a:pPr lvl="1"/>
            <a:r>
              <a:rPr lang="en-US" altLang="zh-CN" sz="2000" dirty="0" smtClean="0"/>
              <a:t>300 utterances</a:t>
            </a:r>
          </a:p>
          <a:p>
            <a:pPr lvl="2"/>
            <a:r>
              <a:rPr lang="en-US" altLang="zh-CN" sz="1800" dirty="0" smtClean="0"/>
              <a:t>50 from each of the 6 proficiency level groups</a:t>
            </a:r>
          </a:p>
          <a:p>
            <a:pPr lvl="2"/>
            <a:r>
              <a:rPr lang="en-US" altLang="zh-CN" sz="1800" dirty="0" smtClean="0"/>
              <a:t>Develop set : 150; Test set 150</a:t>
            </a:r>
          </a:p>
        </p:txBody>
      </p:sp>
    </p:spTree>
    <p:extLst>
      <p:ext uri="{BB962C8B-B14F-4D97-AF65-F5344CB8AC3E}">
        <p14:creationId xmlns:p14="http://schemas.microsoft.com/office/powerpoint/2010/main" xmlns="" val="31891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51611" y="323860"/>
            <a:ext cx="7158359" cy="1280891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Proficiency Level Groups of the Test-takers</a:t>
            </a:r>
            <a:endParaRPr lang="zh-CN" altLang="en-US" sz="3200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1091821" y="1371600"/>
          <a:ext cx="7342495" cy="5374007"/>
        </p:xfrm>
        <a:graphic>
          <a:graphicData uri="http://schemas.openxmlformats.org/drawingml/2006/table">
            <a:tbl>
              <a:tblPr/>
              <a:tblGrid>
                <a:gridCol w="1787028"/>
                <a:gridCol w="5555467"/>
              </a:tblGrid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latin typeface="Calibri"/>
                          <a:ea typeface="宋体"/>
                          <a:cs typeface="Times New Roman"/>
                        </a:rPr>
                        <a:t>Proficiency</a:t>
                      </a:r>
                      <a:r>
                        <a:rPr lang="en-US" sz="2000" kern="100" baseline="0" dirty="0" smtClean="0">
                          <a:latin typeface="Calibri"/>
                          <a:ea typeface="宋体"/>
                          <a:cs typeface="Times New Roman"/>
                        </a:rPr>
                        <a:t> </a:t>
                      </a:r>
                      <a:r>
                        <a:rPr lang="en-US" sz="2000" kern="100" dirty="0" smtClean="0">
                          <a:latin typeface="Calibri"/>
                          <a:ea typeface="宋体"/>
                          <a:cs typeface="Times New Roman"/>
                        </a:rPr>
                        <a:t>Level</a:t>
                      </a:r>
                      <a:endParaRPr lang="zh-CN" sz="20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Calibri"/>
                          <a:ea typeface="宋体"/>
                          <a:cs typeface="Times New Roman"/>
                        </a:rPr>
                        <a:t>Scoring Standards</a:t>
                      </a:r>
                      <a:endParaRPr lang="zh-CN" sz="20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5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Fluent and native-like in pronunciation and  intonation without any mistakes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4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Fluent and intelligible with minor unnaturalness in pronunciation or intonation. Very few linguistic or phonetic mistakes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Have some errors in pronunciation or unnaturalness in intonation, but most part of the speech is intelligible.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Large amount of pronunciation errors and unnatural intonation, but parts of the speech are still intelligible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latin typeface="Calibri"/>
                          <a:ea typeface="宋体"/>
                          <a:cs typeface="Times New Roman"/>
                        </a:rPr>
                        <a:t>Severe errors in pronunciation and most  part of the speech is unintelligible</a:t>
                      </a:r>
                      <a:endParaRPr lang="zh-CN" sz="2000" kern="10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2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Calibri"/>
                          <a:ea typeface="宋体"/>
                          <a:cs typeface="Times New Roman"/>
                        </a:rPr>
                        <a:t>0</a:t>
                      </a:r>
                      <a:endParaRPr lang="zh-CN" sz="20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latin typeface="Calibri"/>
                          <a:ea typeface="宋体"/>
                          <a:cs typeface="Times New Roman"/>
                        </a:rPr>
                        <a:t>Completely unintelligible, silence or speaking something unrelated to the presented subtitle text</a:t>
                      </a:r>
                      <a:endParaRPr lang="zh-CN" sz="2000" kern="100" dirty="0"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0960" marR="609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Human Assessment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41946" y="1392073"/>
            <a:ext cx="7124131" cy="4244454"/>
          </a:xfrm>
        </p:spPr>
        <p:txBody>
          <a:bodyPr/>
          <a:lstStyle/>
          <a:p>
            <a:r>
              <a:rPr lang="en-US" altLang="zh-CN" sz="2000" dirty="0" smtClean="0"/>
              <a:t>Participants</a:t>
            </a:r>
          </a:p>
          <a:p>
            <a:pPr lvl="1"/>
            <a:r>
              <a:rPr lang="en-US" altLang="zh-CN" sz="1800" dirty="0"/>
              <a:t>2 phonetically trained </a:t>
            </a:r>
            <a:r>
              <a:rPr lang="en-US" altLang="zh-CN" sz="1800" dirty="0" smtClean="0"/>
              <a:t>experts</a:t>
            </a:r>
          </a:p>
          <a:p>
            <a:pPr lvl="1"/>
            <a:r>
              <a:rPr lang="en-US" altLang="zh-CN" sz="1800" dirty="0" smtClean="0"/>
              <a:t>14 </a:t>
            </a:r>
            <a:r>
              <a:rPr lang="en-US" altLang="zh-CN" sz="1800" dirty="0"/>
              <a:t>non-expert high school English </a:t>
            </a:r>
            <a:r>
              <a:rPr lang="en-US" altLang="zh-CN" sz="1800" dirty="0" smtClean="0"/>
              <a:t>teachers</a:t>
            </a:r>
          </a:p>
          <a:p>
            <a:pPr lvl="1"/>
            <a:r>
              <a:rPr lang="en-US" altLang="zh-CN" sz="1800" dirty="0" smtClean="0"/>
              <a:t>10 </a:t>
            </a:r>
            <a:r>
              <a:rPr lang="en-US" altLang="zh-CN" sz="1800" dirty="0"/>
              <a:t>college students majored in English </a:t>
            </a:r>
            <a:r>
              <a:rPr lang="en-US" altLang="zh-CN" sz="1800" dirty="0" smtClean="0"/>
              <a:t>education</a:t>
            </a:r>
          </a:p>
          <a:p>
            <a:r>
              <a:rPr lang="en-US" altLang="zh-CN" sz="2000" dirty="0" smtClean="0"/>
              <a:t>Results</a:t>
            </a:r>
          </a:p>
          <a:p>
            <a:pPr lvl="1"/>
            <a:r>
              <a:rPr lang="en-US" altLang="zh-CN" sz="1800" dirty="0"/>
              <a:t>The correlation between the two experts is 0.821. The 24 non-experts were clustered into 4 groups according to similarity of the scores among </a:t>
            </a:r>
            <a:r>
              <a:rPr lang="en-US" altLang="zh-CN" sz="1800" dirty="0" smtClean="0"/>
              <a:t>raters</a:t>
            </a:r>
          </a:p>
          <a:p>
            <a:pPr lvl="1"/>
            <a:endParaRPr lang="zh-CN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8795464"/>
              </p:ext>
            </p:extLst>
          </p:nvPr>
        </p:nvGraphicFramePr>
        <p:xfrm>
          <a:off x="1945467" y="4256598"/>
          <a:ext cx="4881564" cy="1361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72820"/>
                <a:gridCol w="985520"/>
                <a:gridCol w="952183"/>
                <a:gridCol w="993458"/>
                <a:gridCol w="977583"/>
              </a:tblGrid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Group A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Group B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Group C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Group D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A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0.801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0.775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0.743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0.734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  <a:tr h="45378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Expert B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0.810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0.769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>
                          <a:effectLst/>
                        </a:rPr>
                        <a:t>0.751</a:t>
                      </a:r>
                      <a:endParaRPr lang="zh-CN" sz="16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effectLst/>
                        </a:rPr>
                        <a:t>0.725</a:t>
                      </a:r>
                      <a:endParaRPr lang="zh-CN" sz="16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86692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Expert Annotation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36373" y="1648496"/>
            <a:ext cx="7392087" cy="4546243"/>
          </a:xfrm>
        </p:spPr>
        <p:txBody>
          <a:bodyPr>
            <a:normAutofit fontScale="40000" lnSpcReduction="20000"/>
          </a:bodyPr>
          <a:lstStyle/>
          <a:p>
            <a:r>
              <a:rPr lang="en-US" altLang="zh-CN" sz="5400" dirty="0"/>
              <a:t>Perceptual dimensions annotated by an experienced expert include: </a:t>
            </a:r>
          </a:p>
          <a:p>
            <a:pPr lvl="1"/>
            <a:r>
              <a:rPr lang="en-US" altLang="zh-CN" sz="4400" dirty="0"/>
              <a:t>1)	Intelligibility: understanding of what has been said (0: very poor,5:excellent)</a:t>
            </a:r>
          </a:p>
          <a:p>
            <a:pPr lvl="1"/>
            <a:r>
              <a:rPr lang="en-US" altLang="zh-CN" sz="4400" dirty="0"/>
              <a:t>2)	Fluency: indicate the level of interruptions, hesitations, filled pauses (0: very poor, 5:excellent)</a:t>
            </a:r>
          </a:p>
          <a:p>
            <a:pPr lvl="1"/>
            <a:r>
              <a:rPr lang="en-US" altLang="zh-CN" sz="4400" dirty="0"/>
              <a:t>3)	Correctness: indicate if all the phonemes have been correctly pronounced (0: very poor, 5: excellent)</a:t>
            </a:r>
          </a:p>
          <a:p>
            <a:pPr lvl="1"/>
            <a:r>
              <a:rPr lang="en-US" altLang="zh-CN" sz="4400" dirty="0"/>
              <a:t>4)	Intonation: indicate to which extent the pitch and stress patterns clearly resembles the ones in English (0: unnatural , 5: natural)</a:t>
            </a:r>
          </a:p>
          <a:p>
            <a:pPr lvl="1"/>
            <a:r>
              <a:rPr lang="en-US" altLang="zh-CN" sz="4400" dirty="0"/>
              <a:t>5)	Rhythm: indicate to which extent the timing resembles the one in English ( 0: unnatural, 5:natural</a:t>
            </a:r>
            <a:r>
              <a:rPr lang="en-US" altLang="zh-CN" sz="4400" dirty="0" smtClean="0"/>
              <a:t>)</a:t>
            </a:r>
          </a:p>
          <a:p>
            <a:r>
              <a:rPr lang="en-US" altLang="zh-CN" sz="5400" dirty="0"/>
              <a:t>60 utterances (10 from each proficiency level group) from the development data were annotated</a:t>
            </a:r>
          </a:p>
          <a:p>
            <a:endParaRPr lang="zh-CN" alt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160008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/>
              <a:t>Acoustic Models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93761" y="2133604"/>
            <a:ext cx="7034699" cy="4434625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Data from Wall Street Journal CSR Corpus and TIMIT were used to train CD-DNN-HMM and </a:t>
            </a:r>
            <a:r>
              <a:rPr lang="en-US" altLang="zh-CN" sz="2000" dirty="0" smtClean="0"/>
              <a:t>CD-GMM-HMM</a:t>
            </a:r>
          </a:p>
          <a:p>
            <a:r>
              <a:rPr lang="en-US" altLang="zh-CN" sz="2000" dirty="0" smtClean="0"/>
              <a:t>The </a:t>
            </a:r>
            <a:r>
              <a:rPr lang="en-US" altLang="zh-CN" sz="2000" dirty="0"/>
              <a:t>DNN training in this study follow the procedure described in (G.E</a:t>
            </a:r>
            <a:r>
              <a:rPr lang="en-US" altLang="zh-CN" sz="2000" dirty="0" smtClean="0"/>
              <a:t>. Dahl</a:t>
            </a:r>
            <a:r>
              <a:rPr lang="en-US" altLang="zh-CN" sz="2000" dirty="0"/>
              <a:t>. et al, </a:t>
            </a:r>
            <a:r>
              <a:rPr lang="en-US" altLang="zh-CN" sz="2000" dirty="0" smtClean="0"/>
              <a:t>2012) </a:t>
            </a:r>
            <a:r>
              <a:rPr lang="en-US" altLang="zh-CN" sz="2000" dirty="0"/>
              <a:t>using KAIDI. </a:t>
            </a:r>
            <a:endParaRPr lang="en-US" altLang="zh-CN" sz="2000" dirty="0" smtClean="0"/>
          </a:p>
          <a:p>
            <a:r>
              <a:rPr lang="en-US" altLang="zh-CN" sz="2000" dirty="0" smtClean="0"/>
              <a:t>Similar </a:t>
            </a:r>
            <a:r>
              <a:rPr lang="en-US" altLang="zh-CN" sz="2000" dirty="0"/>
              <a:t>word error rate reduction has been achieved on test set of WSJ corpus as reported in </a:t>
            </a:r>
            <a:r>
              <a:rPr lang="en-US" altLang="zh-CN" sz="2000" dirty="0" smtClean="0"/>
              <a:t>(W</a:t>
            </a:r>
            <a:r>
              <a:rPr lang="en-US" altLang="zh-CN" sz="2000" dirty="0"/>
              <a:t>. Hu, et </a:t>
            </a:r>
            <a:r>
              <a:rPr lang="en-US" altLang="zh-CN" sz="2000" dirty="0" smtClean="0"/>
              <a:t>al, 2013)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06233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丝状">
  <a:themeElements>
    <a:clrScheme name="丝状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丝状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丝状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1111</Words>
  <Application>Microsoft Office PowerPoint</Application>
  <PresentationFormat>全屏显示(4:3)</PresentationFormat>
  <Paragraphs>209</Paragraphs>
  <Slides>20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23" baseType="lpstr">
      <vt:lpstr>丝状</vt:lpstr>
      <vt:lpstr>公式</vt:lpstr>
      <vt:lpstr>Microsoft Equation 3.0</vt:lpstr>
      <vt:lpstr>Investigation of the Effects of Automatic Scoring Technology on Human Raters' Performances in L2 Speech Proficiency Assessment</vt:lpstr>
      <vt:lpstr>Background</vt:lpstr>
      <vt:lpstr>Objectives of this research</vt:lpstr>
      <vt:lpstr>Experiments</vt:lpstr>
      <vt:lpstr>Speech data</vt:lpstr>
      <vt:lpstr>Proficiency Level Groups of the Test-takers</vt:lpstr>
      <vt:lpstr>Human Assessment</vt:lpstr>
      <vt:lpstr>Expert Annotation</vt:lpstr>
      <vt:lpstr>Acoustic Models</vt:lpstr>
      <vt:lpstr>GOP(Goodness of Pronunciation) Scores</vt:lpstr>
      <vt:lpstr>Other feature scores</vt:lpstr>
      <vt:lpstr>Correlations between Feature Scores and the Average of Experts’ Scores</vt:lpstr>
      <vt:lpstr>Human-machine Hybrid Scoring</vt:lpstr>
      <vt:lpstr>Scoring Procedure</vt:lpstr>
      <vt:lpstr>Results</vt:lpstr>
      <vt:lpstr>Conclusion</vt:lpstr>
      <vt:lpstr>幻灯片 17</vt:lpstr>
      <vt:lpstr>Clustering</vt:lpstr>
      <vt:lpstr>幻灯片 19</vt:lpstr>
      <vt:lpstr>幻灯片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Investigation of the Effects of Automatic Scoring Technology on Human Raters' Performances in L2 Speech Proficiency Assessment</dc:title>
  <dc:creator>Luo Dean</dc:creator>
  <cp:lastModifiedBy>admin</cp:lastModifiedBy>
  <cp:revision>46</cp:revision>
  <dcterms:created xsi:type="dcterms:W3CDTF">2016-10-14T13:22:20Z</dcterms:created>
  <dcterms:modified xsi:type="dcterms:W3CDTF">2016-10-17T03:20:27Z</dcterms:modified>
</cp:coreProperties>
</file>