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0"/>
  </p:notesMasterIdLst>
  <p:handoutMasterIdLst>
    <p:handoutMasterId r:id="rId21"/>
  </p:handoutMasterIdLst>
  <p:sldIdLst>
    <p:sldId id="256" r:id="rId3"/>
    <p:sldId id="487" r:id="rId4"/>
    <p:sldId id="473" r:id="rId5"/>
    <p:sldId id="474" r:id="rId6"/>
    <p:sldId id="476" r:id="rId7"/>
    <p:sldId id="484" r:id="rId8"/>
    <p:sldId id="381" r:id="rId9"/>
    <p:sldId id="478" r:id="rId10"/>
    <p:sldId id="477" r:id="rId11"/>
    <p:sldId id="485" r:id="rId12"/>
    <p:sldId id="482" r:id="rId13"/>
    <p:sldId id="486" r:id="rId14"/>
    <p:sldId id="479" r:id="rId15"/>
    <p:sldId id="483" r:id="rId16"/>
    <p:sldId id="480" r:id="rId17"/>
    <p:sldId id="488" r:id="rId18"/>
    <p:sldId id="261"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ston"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A3"/>
    <a:srgbClr val="FFFFFF"/>
    <a:srgbClr val="FE2B20"/>
    <a:srgbClr val="1A92C2"/>
    <a:srgbClr val="404040"/>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243" autoAdjust="0"/>
  </p:normalViewPr>
  <p:slideViewPr>
    <p:cSldViewPr snapToGrid="0">
      <p:cViewPr>
        <p:scale>
          <a:sx n="75" d="100"/>
          <a:sy n="75" d="100"/>
        </p:scale>
        <p:origin x="582" y="-90"/>
      </p:cViewPr>
      <p:guideLst/>
    </p:cSldViewPr>
  </p:slideViewPr>
  <p:notesTextViewPr>
    <p:cViewPr>
      <p:scale>
        <a:sx n="1" d="1"/>
        <a:sy n="1" d="1"/>
      </p:scale>
      <p:origin x="0" y="0"/>
    </p:cViewPr>
  </p:notesText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D87DA2-5E96-4124-B7C8-E739B7D58220}" type="datetimeFigureOut">
              <a:rPr lang="zh-CN" altLang="en-US" smtClean="0"/>
              <a:t>2017/9/16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7AE2A7-C83A-457B-9CC7-DDC1BFF9AE1B}" type="slidenum">
              <a:rPr lang="zh-CN" altLang="en-US" smtClean="0"/>
              <a:t>‹#›</a:t>
            </a:fld>
            <a:endParaRPr lang="zh-CN" altLang="en-US"/>
          </a:p>
        </p:txBody>
      </p:sp>
    </p:spTree>
    <p:extLst>
      <p:ext uri="{BB962C8B-B14F-4D97-AF65-F5344CB8AC3E}">
        <p14:creationId xmlns:p14="http://schemas.microsoft.com/office/powerpoint/2010/main" val="280302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2017/9/16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extLst>
      <p:ext uri="{BB962C8B-B14F-4D97-AF65-F5344CB8AC3E}">
        <p14:creationId xmlns:p14="http://schemas.microsoft.com/office/powerpoint/2010/main" val="345589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每个神经元的状态不仅与连接到它的输入有关，而且与前一时刻神经元的状态有关。</a:t>
            </a:r>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2</a:t>
            </a:fld>
            <a:endParaRPr lang="zh-CN" altLang="en-US"/>
          </a:p>
        </p:txBody>
      </p:sp>
    </p:spTree>
    <p:extLst>
      <p:ext uri="{BB962C8B-B14F-4D97-AF65-F5344CB8AC3E}">
        <p14:creationId xmlns:p14="http://schemas.microsoft.com/office/powerpoint/2010/main" val="110904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13</a:t>
            </a:fld>
            <a:endParaRPr lang="zh-CN" altLang="en-US"/>
          </a:p>
        </p:txBody>
      </p:sp>
    </p:spTree>
    <p:extLst>
      <p:ext uri="{BB962C8B-B14F-4D97-AF65-F5344CB8AC3E}">
        <p14:creationId xmlns:p14="http://schemas.microsoft.com/office/powerpoint/2010/main" val="182370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14</a:t>
            </a:fld>
            <a:endParaRPr lang="zh-CN" altLang="en-US"/>
          </a:p>
        </p:txBody>
      </p:sp>
    </p:spTree>
    <p:extLst>
      <p:ext uri="{BB962C8B-B14F-4D97-AF65-F5344CB8AC3E}">
        <p14:creationId xmlns:p14="http://schemas.microsoft.com/office/powerpoint/2010/main" val="99942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15</a:t>
            </a:fld>
            <a:endParaRPr lang="zh-CN" altLang="en-US"/>
          </a:p>
        </p:txBody>
      </p:sp>
    </p:spTree>
    <p:extLst>
      <p:ext uri="{BB962C8B-B14F-4D97-AF65-F5344CB8AC3E}">
        <p14:creationId xmlns:p14="http://schemas.microsoft.com/office/powerpoint/2010/main" val="66480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this paper, we have proposed a novel face alignment method based on 2-level cascaded auto-encoder networks. Our method can estimate an initial face shape according to the input and then refine the initial shape in a cascaded manner. Furthermore, we separate the loss functions of different facial components and fuse two features together to make our model more robust to the variations and occlusions. Finally, we also present a smart training method to prevent over-fitting in training process.  </a:t>
            </a:r>
            <a:endParaRPr lang="zh-CN" altLang="zh-CN" sz="120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16</a:t>
            </a:fld>
            <a:endParaRPr lang="zh-CN" altLang="en-US"/>
          </a:p>
        </p:txBody>
      </p:sp>
    </p:spTree>
    <p:extLst>
      <p:ext uri="{BB962C8B-B14F-4D97-AF65-F5344CB8AC3E}">
        <p14:creationId xmlns:p14="http://schemas.microsoft.com/office/powerpoint/2010/main" val="273305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每个神经元的状态不仅与连接到它的输入有关，而且与前一时刻神经元的状态有关。</a:t>
            </a:r>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3</a:t>
            </a:fld>
            <a:endParaRPr lang="zh-CN" altLang="en-US"/>
          </a:p>
        </p:txBody>
      </p:sp>
    </p:spTree>
    <p:extLst>
      <p:ext uri="{BB962C8B-B14F-4D97-AF65-F5344CB8AC3E}">
        <p14:creationId xmlns:p14="http://schemas.microsoft.com/office/powerpoint/2010/main" val="115898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4</a:t>
            </a:fld>
            <a:endParaRPr lang="zh-CN" altLang="en-US"/>
          </a:p>
        </p:txBody>
      </p:sp>
    </p:spTree>
    <p:extLst>
      <p:ext uri="{BB962C8B-B14F-4D97-AF65-F5344CB8AC3E}">
        <p14:creationId xmlns:p14="http://schemas.microsoft.com/office/powerpoint/2010/main" val="407432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5</a:t>
            </a:fld>
            <a:endParaRPr lang="zh-CN" altLang="en-US"/>
          </a:p>
        </p:txBody>
      </p:sp>
    </p:spTree>
    <p:extLst>
      <p:ext uri="{BB962C8B-B14F-4D97-AF65-F5344CB8AC3E}">
        <p14:creationId xmlns:p14="http://schemas.microsoft.com/office/powerpoint/2010/main" val="359796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8</a:t>
            </a:fld>
            <a:endParaRPr lang="zh-CN" altLang="en-US"/>
          </a:p>
        </p:txBody>
      </p:sp>
    </p:spTree>
    <p:extLst>
      <p:ext uri="{BB962C8B-B14F-4D97-AF65-F5344CB8AC3E}">
        <p14:creationId xmlns:p14="http://schemas.microsoft.com/office/powerpoint/2010/main" val="247219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9</a:t>
            </a:fld>
            <a:endParaRPr lang="zh-CN" altLang="en-US"/>
          </a:p>
        </p:txBody>
      </p:sp>
    </p:spTree>
    <p:extLst>
      <p:ext uri="{BB962C8B-B14F-4D97-AF65-F5344CB8AC3E}">
        <p14:creationId xmlns:p14="http://schemas.microsoft.com/office/powerpoint/2010/main" val="316010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10</a:t>
            </a:fld>
            <a:endParaRPr lang="zh-CN" altLang="en-US"/>
          </a:p>
        </p:txBody>
      </p:sp>
    </p:spTree>
    <p:extLst>
      <p:ext uri="{BB962C8B-B14F-4D97-AF65-F5344CB8AC3E}">
        <p14:creationId xmlns:p14="http://schemas.microsoft.com/office/powerpoint/2010/main" val="34154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11</a:t>
            </a:fld>
            <a:endParaRPr lang="zh-CN" altLang="en-US"/>
          </a:p>
        </p:txBody>
      </p:sp>
    </p:spTree>
    <p:extLst>
      <p:ext uri="{BB962C8B-B14F-4D97-AF65-F5344CB8AC3E}">
        <p14:creationId xmlns:p14="http://schemas.microsoft.com/office/powerpoint/2010/main" val="167696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464DB0-CCE3-4363-801A-A01AADC6398D}" type="slidenum">
              <a:rPr lang="zh-CN" altLang="en-US" smtClean="0"/>
              <a:t>12</a:t>
            </a:fld>
            <a:endParaRPr lang="zh-CN" altLang="en-US"/>
          </a:p>
        </p:txBody>
      </p:sp>
    </p:spTree>
    <p:extLst>
      <p:ext uri="{BB962C8B-B14F-4D97-AF65-F5344CB8AC3E}">
        <p14:creationId xmlns:p14="http://schemas.microsoft.com/office/powerpoint/2010/main" val="13269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278607" y="387351"/>
            <a:ext cx="328136" cy="410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userDrawn="1"/>
        </p:nvSpPr>
        <p:spPr>
          <a:xfrm>
            <a:off x="-3334" y="-8890"/>
            <a:ext cx="281940" cy="3962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8420006" y="6318000"/>
            <a:ext cx="405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灯片编号占位符 15"/>
          <p:cNvSpPr>
            <a:spLocks noGrp="1"/>
          </p:cNvSpPr>
          <p:nvPr>
            <p:ph type="sldNum" sz="quarter" idx="12"/>
          </p:nvPr>
        </p:nvSpPr>
        <p:spPr>
          <a:xfrm>
            <a:off x="8101012" y="6405439"/>
            <a:ext cx="1042988"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
        <p:nvSpPr>
          <p:cNvPr id="2" name="矩形 1"/>
          <p:cNvSpPr/>
          <p:nvPr userDrawn="1"/>
        </p:nvSpPr>
        <p:spPr>
          <a:xfrm>
            <a:off x="699612" y="-8890"/>
            <a:ext cx="8444389" cy="807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37064819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24642273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28359107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37470467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7" name="矩形 6"/>
          <p:cNvSpPr/>
          <p:nvPr userDrawn="1"/>
        </p:nvSpPr>
        <p:spPr>
          <a:xfrm>
            <a:off x="229020" y="592771"/>
            <a:ext cx="410400" cy="410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7"/>
          <p:cNvSpPr/>
          <p:nvPr userDrawn="1"/>
        </p:nvSpPr>
        <p:spPr>
          <a:xfrm>
            <a:off x="0" y="201929"/>
            <a:ext cx="396000" cy="39624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8420006" y="6318000"/>
            <a:ext cx="405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灯片编号占位符 15"/>
          <p:cNvSpPr>
            <a:spLocks noGrp="1"/>
          </p:cNvSpPr>
          <p:nvPr>
            <p:ph type="sldNum" sz="quarter" idx="12"/>
          </p:nvPr>
        </p:nvSpPr>
        <p:spPr>
          <a:xfrm>
            <a:off x="8101012" y="6405439"/>
            <a:ext cx="1042988"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
        <p:nvSpPr>
          <p:cNvPr id="2" name="矩形 1"/>
          <p:cNvSpPr/>
          <p:nvPr userDrawn="1"/>
        </p:nvSpPr>
        <p:spPr>
          <a:xfrm>
            <a:off x="886175" y="189229"/>
            <a:ext cx="7938831" cy="807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3915870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6767050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9344717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11792350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8293531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6129370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2A4C821-51AF-415E-BF5B-CDCDE3466362}" type="datetime1">
              <a:rPr lang="zh-CN" altLang="en-US" smtClean="0"/>
              <a:t>2017/9/16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16030066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0657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2017/9/16</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2017/9/16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extLst>
      <p:ext uri="{BB962C8B-B14F-4D97-AF65-F5344CB8AC3E}">
        <p14:creationId xmlns:p14="http://schemas.microsoft.com/office/powerpoint/2010/main" val="13446604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4.emf"/><Relationship Id="rId11" Type="http://schemas.openxmlformats.org/officeDocument/2006/relationships/image" Target="../media/image29.png"/><Relationship Id="rId5" Type="http://schemas.openxmlformats.org/officeDocument/2006/relationships/package" Target="../embeddings/Microsoft_Visio___1.vsdx"/><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3843607"/>
            <a:ext cx="9144000" cy="1242060"/>
          </a:xfrm>
          <a:prstGeom prst="rect">
            <a:avLst/>
          </a:prstGeom>
          <a:solidFill>
            <a:srgbClr val="45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462531"/>
            <a:ext cx="9144000" cy="14547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24814" y="2672547"/>
            <a:ext cx="9677400" cy="954107"/>
          </a:xfrm>
          <a:prstGeom prst="rect">
            <a:avLst/>
          </a:prstGeom>
          <a:noFill/>
        </p:spPr>
        <p:txBody>
          <a:bodyPr wrap="square" rtlCol="0">
            <a:spAutoFit/>
          </a:bodyPr>
          <a:lstStyle/>
          <a:p>
            <a:pPr algn="ctr"/>
            <a:r>
              <a:rPr lang="en-US" altLang="zh-CN" sz="2800" b="1" dirty="0">
                <a:solidFill>
                  <a:schemeClr val="bg1"/>
                </a:solidFill>
                <a:latin typeface="Arial Unicode MS" panose="020B0604020202020204" charset="-122"/>
                <a:ea typeface="Arial Unicode MS" panose="020B0604020202020204" charset="-122"/>
              </a:rPr>
              <a:t>ROBUST FACE ALIGNMENT WITH CASCADED COARSE-TO-FINE AUTO-ENCODER NETWORK</a:t>
            </a:r>
          </a:p>
        </p:txBody>
      </p:sp>
      <p:sp>
        <p:nvSpPr>
          <p:cNvPr id="15" name="矩形 14"/>
          <p:cNvSpPr/>
          <p:nvPr/>
        </p:nvSpPr>
        <p:spPr>
          <a:xfrm>
            <a:off x="8067847" y="2195843"/>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815847" y="197790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9361171" y="2874438"/>
            <a:ext cx="555624" cy="489478"/>
          </a:xfrm>
          <a:custGeom>
            <a:avLst/>
            <a:gdLst>
              <a:gd name="T0" fmla="*/ 17 w 68"/>
              <a:gd name="T1" fmla="*/ 26 h 60"/>
              <a:gd name="T2" fmla="*/ 33 w 68"/>
              <a:gd name="T3" fmla="*/ 31 h 60"/>
              <a:gd name="T4" fmla="*/ 33 w 68"/>
              <a:gd name="T5" fmla="*/ 31 h 60"/>
              <a:gd name="T6" fmla="*/ 49 w 68"/>
              <a:gd name="T7" fmla="*/ 26 h 60"/>
              <a:gd name="T8" fmla="*/ 34 w 68"/>
              <a:gd name="T9" fmla="*/ 18 h 60"/>
              <a:gd name="T10" fmla="*/ 59 w 68"/>
              <a:gd name="T11" fmla="*/ 16 h 60"/>
              <a:gd name="T12" fmla="*/ 55 w 68"/>
              <a:gd name="T13" fmla="*/ 23 h 60"/>
              <a:gd name="T14" fmla="*/ 56 w 68"/>
              <a:gd name="T15" fmla="*/ 15 h 60"/>
              <a:gd name="T16" fmla="*/ 56 w 68"/>
              <a:gd name="T17" fmla="*/ 12 h 60"/>
              <a:gd name="T18" fmla="*/ 52 w 68"/>
              <a:gd name="T19" fmla="*/ 23 h 60"/>
              <a:gd name="T20" fmla="*/ 68 w 68"/>
              <a:gd name="T21" fmla="*/ 32 h 60"/>
              <a:gd name="T22" fmla="*/ 68 w 68"/>
              <a:gd name="T23" fmla="*/ 34 h 60"/>
              <a:gd name="T24" fmla="*/ 67 w 68"/>
              <a:gd name="T25" fmla="*/ 34 h 60"/>
              <a:gd name="T26" fmla="*/ 29 w 68"/>
              <a:gd name="T27" fmla="*/ 50 h 60"/>
              <a:gd name="T28" fmla="*/ 68 w 68"/>
              <a:gd name="T29" fmla="*/ 45 h 60"/>
              <a:gd name="T30" fmla="*/ 30 w 68"/>
              <a:gd name="T31" fmla="*/ 60 h 60"/>
              <a:gd name="T32" fmla="*/ 28 w 68"/>
              <a:gd name="T33" fmla="*/ 59 h 60"/>
              <a:gd name="T34" fmla="*/ 3 w 68"/>
              <a:gd name="T35" fmla="*/ 25 h 60"/>
              <a:gd name="T36" fmla="*/ 14 w 68"/>
              <a:gd name="T37" fmla="*/ 23 h 60"/>
              <a:gd name="T38" fmla="*/ 1 w 68"/>
              <a:gd name="T39" fmla="*/ 10 h 60"/>
              <a:gd name="T40" fmla="*/ 32 w 68"/>
              <a:gd name="T41" fmla="*/ 0 h 60"/>
              <a:gd name="T42" fmla="*/ 65 w 68"/>
              <a:gd name="T43" fmla="*/ 9 h 60"/>
              <a:gd name="T44" fmla="*/ 59 w 68"/>
              <a:gd name="T45" fmla="*/ 14 h 60"/>
              <a:gd name="T46" fmla="*/ 59 w 68"/>
              <a:gd name="T47" fmla="*/ 16 h 60"/>
              <a:gd name="T48" fmla="*/ 58 w 68"/>
              <a:gd name="T49" fmla="*/ 9 h 60"/>
              <a:gd name="T50" fmla="*/ 33 w 68"/>
              <a:gd name="T51" fmla="*/ 4 h 60"/>
              <a:gd name="T52" fmla="*/ 33 w 68"/>
              <a:gd name="T53" fmla="*/ 8 h 60"/>
              <a:gd name="T54" fmla="*/ 54 w 68"/>
              <a:gd name="T55" fmla="*/ 10 h 60"/>
              <a:gd name="T56" fmla="*/ 32 w 68"/>
              <a:gd name="T57" fmla="*/ 53 h 60"/>
              <a:gd name="T58" fmla="*/ 67 w 68"/>
              <a:gd name="T59" fmla="*/ 42 h 60"/>
              <a:gd name="T60" fmla="*/ 32 w 68"/>
              <a:gd name="T61" fmla="*/ 49 h 60"/>
              <a:gd name="T62" fmla="*/ 67 w 68"/>
              <a:gd name="T63" fmla="*/ 40 h 60"/>
              <a:gd name="T64" fmla="*/ 32 w 68"/>
              <a:gd name="T65" fmla="*/ 49 h 60"/>
              <a:gd name="T66" fmla="*/ 32 w 68"/>
              <a:gd name="T67" fmla="*/ 47 h 60"/>
              <a:gd name="T68" fmla="*/ 67 w 68"/>
              <a:gd name="T6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0">
                <a:moveTo>
                  <a:pt x="17" y="14"/>
                </a:moveTo>
                <a:cubicBezTo>
                  <a:pt x="17" y="26"/>
                  <a:pt x="17" y="26"/>
                  <a:pt x="17" y="26"/>
                </a:cubicBezTo>
                <a:cubicBezTo>
                  <a:pt x="17" y="26"/>
                  <a:pt x="18" y="27"/>
                  <a:pt x="18" y="27"/>
                </a:cubicBezTo>
                <a:cubicBezTo>
                  <a:pt x="22" y="28"/>
                  <a:pt x="29" y="31"/>
                  <a:pt x="33" y="31"/>
                </a:cubicBezTo>
                <a:cubicBezTo>
                  <a:pt x="33" y="31"/>
                  <a:pt x="33" y="31"/>
                  <a:pt x="33" y="31"/>
                </a:cubicBezTo>
                <a:cubicBezTo>
                  <a:pt x="33" y="31"/>
                  <a:pt x="33" y="31"/>
                  <a:pt x="33" y="31"/>
                </a:cubicBezTo>
                <a:cubicBezTo>
                  <a:pt x="36" y="31"/>
                  <a:pt x="39" y="30"/>
                  <a:pt x="41" y="30"/>
                </a:cubicBezTo>
                <a:cubicBezTo>
                  <a:pt x="45" y="29"/>
                  <a:pt x="47" y="27"/>
                  <a:pt x="49" y="26"/>
                </a:cubicBezTo>
                <a:cubicBezTo>
                  <a:pt x="49" y="14"/>
                  <a:pt x="49" y="14"/>
                  <a:pt x="49" y="14"/>
                </a:cubicBezTo>
                <a:cubicBezTo>
                  <a:pt x="34" y="18"/>
                  <a:pt x="34" y="18"/>
                  <a:pt x="34" y="18"/>
                </a:cubicBezTo>
                <a:cubicBezTo>
                  <a:pt x="17" y="14"/>
                  <a:pt x="17" y="14"/>
                  <a:pt x="17" y="14"/>
                </a:cubicBezTo>
                <a:close/>
                <a:moveTo>
                  <a:pt x="59" y="16"/>
                </a:moveTo>
                <a:cubicBezTo>
                  <a:pt x="61" y="23"/>
                  <a:pt x="61" y="23"/>
                  <a:pt x="61" y="23"/>
                </a:cubicBezTo>
                <a:cubicBezTo>
                  <a:pt x="59" y="25"/>
                  <a:pt x="57" y="25"/>
                  <a:pt x="55" y="23"/>
                </a:cubicBezTo>
                <a:cubicBezTo>
                  <a:pt x="56" y="16"/>
                  <a:pt x="56" y="16"/>
                  <a:pt x="56" y="16"/>
                </a:cubicBezTo>
                <a:cubicBezTo>
                  <a:pt x="56" y="16"/>
                  <a:pt x="56" y="16"/>
                  <a:pt x="56" y="15"/>
                </a:cubicBezTo>
                <a:cubicBezTo>
                  <a:pt x="56" y="15"/>
                  <a:pt x="56" y="14"/>
                  <a:pt x="56" y="14"/>
                </a:cubicBezTo>
                <a:cubicBezTo>
                  <a:pt x="56" y="12"/>
                  <a:pt x="56" y="12"/>
                  <a:pt x="56" y="12"/>
                </a:cubicBezTo>
                <a:cubicBezTo>
                  <a:pt x="52" y="13"/>
                  <a:pt x="52" y="13"/>
                  <a:pt x="52" y="13"/>
                </a:cubicBezTo>
                <a:cubicBezTo>
                  <a:pt x="52" y="23"/>
                  <a:pt x="52" y="23"/>
                  <a:pt x="52" y="23"/>
                </a:cubicBezTo>
                <a:cubicBezTo>
                  <a:pt x="68" y="30"/>
                  <a:pt x="68" y="30"/>
                  <a:pt x="68" y="30"/>
                </a:cubicBezTo>
                <a:cubicBezTo>
                  <a:pt x="68" y="32"/>
                  <a:pt x="68" y="32"/>
                  <a:pt x="68" y="32"/>
                </a:cubicBezTo>
                <a:cubicBezTo>
                  <a:pt x="68" y="34"/>
                  <a:pt x="68" y="34"/>
                  <a:pt x="68" y="34"/>
                </a:cubicBezTo>
                <a:cubicBezTo>
                  <a:pt x="68" y="34"/>
                  <a:pt x="68" y="34"/>
                  <a:pt x="68" y="34"/>
                </a:cubicBezTo>
                <a:cubicBezTo>
                  <a:pt x="68" y="34"/>
                  <a:pt x="68" y="34"/>
                  <a:pt x="68" y="34"/>
                </a:cubicBezTo>
                <a:cubicBezTo>
                  <a:pt x="67" y="34"/>
                  <a:pt x="67" y="34"/>
                  <a:pt x="67" y="34"/>
                </a:cubicBezTo>
                <a:cubicBezTo>
                  <a:pt x="30" y="44"/>
                  <a:pt x="30" y="44"/>
                  <a:pt x="30" y="44"/>
                </a:cubicBezTo>
                <a:cubicBezTo>
                  <a:pt x="29" y="46"/>
                  <a:pt x="29" y="48"/>
                  <a:pt x="29" y="50"/>
                </a:cubicBezTo>
                <a:cubicBezTo>
                  <a:pt x="29" y="52"/>
                  <a:pt x="29" y="54"/>
                  <a:pt x="30" y="56"/>
                </a:cubicBezTo>
                <a:cubicBezTo>
                  <a:pt x="68" y="45"/>
                  <a:pt x="68" y="45"/>
                  <a:pt x="68" y="45"/>
                </a:cubicBezTo>
                <a:cubicBezTo>
                  <a:pt x="68" y="48"/>
                  <a:pt x="68" y="48"/>
                  <a:pt x="68" y="48"/>
                </a:cubicBezTo>
                <a:cubicBezTo>
                  <a:pt x="30" y="60"/>
                  <a:pt x="30" y="60"/>
                  <a:pt x="30" y="60"/>
                </a:cubicBezTo>
                <a:cubicBezTo>
                  <a:pt x="29" y="60"/>
                  <a:pt x="29" y="60"/>
                  <a:pt x="29" y="60"/>
                </a:cubicBezTo>
                <a:cubicBezTo>
                  <a:pt x="28" y="59"/>
                  <a:pt x="28" y="59"/>
                  <a:pt x="28" y="59"/>
                </a:cubicBezTo>
                <a:cubicBezTo>
                  <a:pt x="3" y="38"/>
                  <a:pt x="3" y="38"/>
                  <a:pt x="3" y="38"/>
                </a:cubicBezTo>
                <a:cubicBezTo>
                  <a:pt x="2" y="34"/>
                  <a:pt x="1" y="30"/>
                  <a:pt x="3" y="25"/>
                </a:cubicBezTo>
                <a:cubicBezTo>
                  <a:pt x="3" y="25"/>
                  <a:pt x="3" y="25"/>
                  <a:pt x="3" y="25"/>
                </a:cubicBezTo>
                <a:cubicBezTo>
                  <a:pt x="14" y="23"/>
                  <a:pt x="14" y="23"/>
                  <a:pt x="14" y="23"/>
                </a:cubicBezTo>
                <a:cubicBezTo>
                  <a:pt x="14" y="13"/>
                  <a:pt x="14" y="13"/>
                  <a:pt x="14" y="13"/>
                </a:cubicBezTo>
                <a:cubicBezTo>
                  <a:pt x="1" y="10"/>
                  <a:pt x="1" y="10"/>
                  <a:pt x="1" y="10"/>
                </a:cubicBezTo>
                <a:cubicBezTo>
                  <a:pt x="0" y="8"/>
                  <a:pt x="0" y="8"/>
                  <a:pt x="0" y="8"/>
                </a:cubicBezTo>
                <a:cubicBezTo>
                  <a:pt x="32" y="0"/>
                  <a:pt x="32" y="0"/>
                  <a:pt x="32" y="0"/>
                </a:cubicBezTo>
                <a:cubicBezTo>
                  <a:pt x="65" y="7"/>
                  <a:pt x="65" y="7"/>
                  <a:pt x="65" y="7"/>
                </a:cubicBezTo>
                <a:cubicBezTo>
                  <a:pt x="65" y="9"/>
                  <a:pt x="65" y="9"/>
                  <a:pt x="65" y="9"/>
                </a:cubicBezTo>
                <a:cubicBezTo>
                  <a:pt x="59" y="11"/>
                  <a:pt x="59" y="11"/>
                  <a:pt x="59" y="11"/>
                </a:cubicBezTo>
                <a:cubicBezTo>
                  <a:pt x="59" y="14"/>
                  <a:pt x="59" y="14"/>
                  <a:pt x="59" y="14"/>
                </a:cubicBezTo>
                <a:cubicBezTo>
                  <a:pt x="59" y="14"/>
                  <a:pt x="59" y="15"/>
                  <a:pt x="59" y="15"/>
                </a:cubicBezTo>
                <a:cubicBezTo>
                  <a:pt x="59" y="16"/>
                  <a:pt x="59" y="16"/>
                  <a:pt x="59" y="16"/>
                </a:cubicBezTo>
                <a:close/>
                <a:moveTo>
                  <a:pt x="54" y="10"/>
                </a:moveTo>
                <a:cubicBezTo>
                  <a:pt x="58" y="9"/>
                  <a:pt x="58" y="9"/>
                  <a:pt x="58" y="9"/>
                </a:cubicBezTo>
                <a:cubicBezTo>
                  <a:pt x="36" y="5"/>
                  <a:pt x="36" y="5"/>
                  <a:pt x="36" y="5"/>
                </a:cubicBezTo>
                <a:cubicBezTo>
                  <a:pt x="36" y="4"/>
                  <a:pt x="34" y="4"/>
                  <a:pt x="33" y="4"/>
                </a:cubicBezTo>
                <a:cubicBezTo>
                  <a:pt x="31" y="4"/>
                  <a:pt x="29" y="5"/>
                  <a:pt x="29" y="6"/>
                </a:cubicBezTo>
                <a:cubicBezTo>
                  <a:pt x="29" y="7"/>
                  <a:pt x="31" y="8"/>
                  <a:pt x="33" y="8"/>
                </a:cubicBezTo>
                <a:cubicBezTo>
                  <a:pt x="34" y="8"/>
                  <a:pt x="35" y="8"/>
                  <a:pt x="36" y="7"/>
                </a:cubicBezTo>
                <a:cubicBezTo>
                  <a:pt x="54" y="10"/>
                  <a:pt x="54" y="10"/>
                  <a:pt x="54" y="10"/>
                </a:cubicBezTo>
                <a:close/>
                <a:moveTo>
                  <a:pt x="32" y="52"/>
                </a:moveTo>
                <a:cubicBezTo>
                  <a:pt x="32" y="53"/>
                  <a:pt x="32" y="53"/>
                  <a:pt x="32" y="53"/>
                </a:cubicBezTo>
                <a:cubicBezTo>
                  <a:pt x="67" y="43"/>
                  <a:pt x="67" y="43"/>
                  <a:pt x="67" y="43"/>
                </a:cubicBezTo>
                <a:cubicBezTo>
                  <a:pt x="67" y="42"/>
                  <a:pt x="67" y="42"/>
                  <a:pt x="67" y="42"/>
                </a:cubicBezTo>
                <a:cubicBezTo>
                  <a:pt x="32" y="52"/>
                  <a:pt x="32" y="52"/>
                  <a:pt x="32" y="52"/>
                </a:cubicBezTo>
                <a:close/>
                <a:moveTo>
                  <a:pt x="32" y="49"/>
                </a:moveTo>
                <a:cubicBezTo>
                  <a:pt x="32" y="49"/>
                  <a:pt x="32" y="49"/>
                  <a:pt x="32" y="49"/>
                </a:cubicBezTo>
                <a:cubicBezTo>
                  <a:pt x="67" y="40"/>
                  <a:pt x="67" y="40"/>
                  <a:pt x="67" y="40"/>
                </a:cubicBezTo>
                <a:cubicBezTo>
                  <a:pt x="67" y="39"/>
                  <a:pt x="67" y="39"/>
                  <a:pt x="67" y="39"/>
                </a:cubicBezTo>
                <a:cubicBezTo>
                  <a:pt x="32" y="49"/>
                  <a:pt x="32" y="49"/>
                  <a:pt x="32" y="49"/>
                </a:cubicBezTo>
                <a:close/>
                <a:moveTo>
                  <a:pt x="31" y="46"/>
                </a:moveTo>
                <a:cubicBezTo>
                  <a:pt x="32" y="47"/>
                  <a:pt x="32" y="47"/>
                  <a:pt x="32" y="47"/>
                </a:cubicBezTo>
                <a:cubicBezTo>
                  <a:pt x="67" y="37"/>
                  <a:pt x="67" y="37"/>
                  <a:pt x="67" y="37"/>
                </a:cubicBezTo>
                <a:cubicBezTo>
                  <a:pt x="67" y="36"/>
                  <a:pt x="67" y="36"/>
                  <a:pt x="67" y="36"/>
                </a:cubicBezTo>
                <a:lnTo>
                  <a:pt x="31" y="4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2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142" y="-1"/>
            <a:ext cx="3410858" cy="97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 y="144146"/>
            <a:ext cx="2197735" cy="653415"/>
          </a:xfrm>
          <a:prstGeom prst="rect">
            <a:avLst/>
          </a:prstGeom>
        </p:spPr>
      </p:pic>
      <p:sp>
        <p:nvSpPr>
          <p:cNvPr id="2" name="文本框 1"/>
          <p:cNvSpPr txBox="1"/>
          <p:nvPr/>
        </p:nvSpPr>
        <p:spPr>
          <a:xfrm>
            <a:off x="-249872" y="4132739"/>
            <a:ext cx="9888855" cy="707886"/>
          </a:xfrm>
          <a:prstGeom prst="rect">
            <a:avLst/>
          </a:prstGeom>
          <a:noFill/>
        </p:spPr>
        <p:txBody>
          <a:bodyPr wrap="square" rtlCol="0">
            <a:spAutoFit/>
          </a:bodyPr>
          <a:lstStyle/>
          <a:p>
            <a:pPr algn="ctr"/>
            <a:r>
              <a:rPr lang="zh-CN" altLang="en-US" sz="2000" dirty="0">
                <a:solidFill>
                  <a:schemeClr val="bg1"/>
                </a:solidFill>
                <a:latin typeface="Arial Unicode MS" panose="020B0604020202020204" charset="-122"/>
                <a:ea typeface="Arial Unicode MS" panose="020B0604020202020204" charset="-122"/>
              </a:rPr>
              <a:t>Cheng Peng, Yongxin Ge, Mingjian Hong, Sheng Huang, Dan </a:t>
            </a:r>
            <a:r>
              <a:rPr lang="zh-CN" altLang="en-US" sz="2000" dirty="0" smtClean="0">
                <a:solidFill>
                  <a:schemeClr val="bg1"/>
                </a:solidFill>
                <a:latin typeface="Arial Unicode MS" panose="020B0604020202020204" charset="-122"/>
                <a:ea typeface="Arial Unicode MS" panose="020B0604020202020204" charset="-122"/>
              </a:rPr>
              <a:t>Yang</a:t>
            </a:r>
            <a:endParaRPr lang="en-US" altLang="zh-CN" sz="2000" dirty="0" smtClean="0">
              <a:solidFill>
                <a:schemeClr val="bg1"/>
              </a:solidFill>
              <a:latin typeface="Arial Unicode MS" panose="020B0604020202020204" charset="-122"/>
              <a:ea typeface="Arial Unicode MS" panose="020B0604020202020204" charset="-122"/>
            </a:endParaRPr>
          </a:p>
          <a:p>
            <a:pPr algn="ctr"/>
            <a:r>
              <a:rPr lang="en-US" altLang="zh-CN" sz="2000" dirty="0" smtClean="0">
                <a:solidFill>
                  <a:schemeClr val="bg1"/>
                </a:solidFill>
                <a:latin typeface="Arial Unicode MS" panose="020B0604020202020204" charset="-122"/>
                <a:ea typeface="Arial Unicode MS" panose="020B0604020202020204" charset="-122"/>
              </a:rPr>
              <a:t>Chongqing University</a:t>
            </a:r>
            <a:endParaRPr lang="zh-CN" altLang="en-US" sz="2000" dirty="0">
              <a:solidFill>
                <a:schemeClr val="bg1"/>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10</a:t>
            </a:fld>
            <a:endParaRPr lang="zh-CN" altLang="en-US" dirty="0"/>
          </a:p>
        </p:txBody>
      </p:sp>
      <p:sp>
        <p:nvSpPr>
          <p:cNvPr id="8" name="文本框 7"/>
          <p:cNvSpPr txBox="1"/>
          <p:nvPr/>
        </p:nvSpPr>
        <p:spPr>
          <a:xfrm>
            <a:off x="120491" y="1419239"/>
            <a:ext cx="483108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Arial" panose="020B0604020202020204" pitchFamily="34" charset="0"/>
              </a:rPr>
              <a:t>Crop the entire face </a:t>
            </a:r>
            <a:r>
              <a:rPr lang="en-US" altLang="zh-CN" sz="2000" dirty="0" smtClean="0">
                <a:latin typeface="Arial" panose="020B0604020202020204" pitchFamily="34" charset="0"/>
              </a:rPr>
              <a:t>into 4 </a:t>
            </a:r>
            <a:r>
              <a:rPr lang="en-US" altLang="zh-CN" sz="2000" dirty="0">
                <a:latin typeface="Arial" panose="020B0604020202020204" pitchFamily="34" charset="0"/>
              </a:rPr>
              <a:t>parts</a:t>
            </a:r>
            <a:r>
              <a:rPr lang="en-US" altLang="zh-CN" dirty="0"/>
              <a:t> </a:t>
            </a:r>
          </a:p>
        </p:txBody>
      </p:sp>
      <p:sp>
        <p:nvSpPr>
          <p:cNvPr id="6" name="文本框 5"/>
          <p:cNvSpPr txBox="1"/>
          <p:nvPr/>
        </p:nvSpPr>
        <p:spPr>
          <a:xfrm>
            <a:off x="120491" y="2516519"/>
            <a:ext cx="4390950" cy="707886"/>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Arial" panose="020B0604020202020204" pitchFamily="34" charset="0"/>
              </a:rPr>
              <a:t>Fuse SIFT features and local </a:t>
            </a:r>
            <a:r>
              <a:rPr lang="en-US" altLang="zh-CN" sz="2000" dirty="0" smtClean="0">
                <a:latin typeface="Arial" panose="020B0604020202020204" pitchFamily="34" charset="0"/>
              </a:rPr>
              <a:t>pixel</a:t>
            </a:r>
          </a:p>
          <a:p>
            <a:r>
              <a:rPr lang="en-US" altLang="zh-CN" sz="2000" dirty="0">
                <a:latin typeface="Arial" panose="020B0604020202020204" pitchFamily="34" charset="0"/>
              </a:rPr>
              <a:t> </a:t>
            </a:r>
            <a:r>
              <a:rPr lang="en-US" altLang="zh-CN" sz="2000" dirty="0" smtClean="0">
                <a:latin typeface="Arial" panose="020B0604020202020204" pitchFamily="34" charset="0"/>
              </a:rPr>
              <a:t>   </a:t>
            </a:r>
            <a:r>
              <a:rPr lang="en-US" altLang="zh-CN" sz="2000" dirty="0" smtClean="0">
                <a:latin typeface="Arial" panose="020B0604020202020204" pitchFamily="34" charset="0"/>
              </a:rPr>
              <a:t> </a:t>
            </a:r>
            <a:r>
              <a:rPr lang="en-US" altLang="zh-CN" sz="2000" dirty="0">
                <a:latin typeface="Arial" panose="020B0604020202020204" pitchFamily="34" charset="0"/>
              </a:rPr>
              <a:t>feature together</a:t>
            </a:r>
          </a:p>
        </p:txBody>
      </p:sp>
      <p:sp>
        <p:nvSpPr>
          <p:cNvPr id="7" name="文本框 6"/>
          <p:cNvSpPr txBox="1"/>
          <p:nvPr/>
        </p:nvSpPr>
        <p:spPr>
          <a:xfrm>
            <a:off x="120491" y="3919950"/>
            <a:ext cx="6497320" cy="39624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Arial" panose="020B0604020202020204" pitchFamily="34" charset="0"/>
              </a:rPr>
              <a:t>Objective </a:t>
            </a:r>
            <a:r>
              <a:rPr lang="en-US" altLang="zh-CN" sz="2000" dirty="0" smtClean="0">
                <a:latin typeface="Arial" panose="020B0604020202020204" pitchFamily="34" charset="0"/>
              </a:rPr>
              <a:t>function :</a:t>
            </a:r>
            <a:endParaRPr lang="en-US" altLang="zh-CN" sz="2000" dirty="0">
              <a:latin typeface="Arial" panose="020B0604020202020204" pitchFamily="34" charset="0"/>
            </a:endParaRPr>
          </a:p>
        </p:txBody>
      </p:sp>
      <p:pic>
        <p:nvPicPr>
          <p:cNvPr id="27" name="图片 27" descr="C:\Users\winston\Desktop\绘图2.png"/>
          <p:cNvPicPr/>
          <p:nvPr/>
        </p:nvPicPr>
        <p:blipFill>
          <a:blip r:embed="rId4">
            <a:extLst>
              <a:ext uri="{28A0092B-C50C-407E-A947-70E740481C1C}">
                <a14:useLocalDpi xmlns:a14="http://schemas.microsoft.com/office/drawing/2010/main" val="0"/>
              </a:ext>
            </a:extLst>
          </a:blip>
          <a:srcRect/>
          <a:stretch>
            <a:fillRect/>
          </a:stretch>
        </p:blipFill>
        <p:spPr bwMode="auto">
          <a:xfrm>
            <a:off x="4940404" y="2970417"/>
            <a:ext cx="3861435" cy="1706245"/>
          </a:xfrm>
          <a:prstGeom prst="rect">
            <a:avLst/>
          </a:prstGeom>
          <a:noFill/>
          <a:ln>
            <a:noFill/>
          </a:ln>
        </p:spPr>
      </p:pic>
      <p:graphicFrame>
        <p:nvGraphicFramePr>
          <p:cNvPr id="2" name="对象 1"/>
          <p:cNvGraphicFramePr/>
          <p:nvPr>
            <p:extLst>
              <p:ext uri="{D42A27DB-BD31-4B8C-83A1-F6EECF244321}">
                <p14:modId xmlns:p14="http://schemas.microsoft.com/office/powerpoint/2010/main" val="816125398"/>
              </p:ext>
            </p:extLst>
          </p:nvPr>
        </p:nvGraphicFramePr>
        <p:xfrm>
          <a:off x="4511441" y="975059"/>
          <a:ext cx="4514094" cy="1766613"/>
        </p:xfrm>
        <a:graphic>
          <a:graphicData uri="http://schemas.openxmlformats.org/presentationml/2006/ole">
            <mc:AlternateContent xmlns:mc="http://schemas.openxmlformats.org/markup-compatibility/2006">
              <mc:Choice xmlns:v="urn:schemas-microsoft-com:vml" Requires="v">
                <p:oleObj spid="_x0000_s3107" r:id="rId5" imgW="3575685" imgH="1379855" progId="Visio.Drawing.15">
                  <p:embed/>
                </p:oleObj>
              </mc:Choice>
              <mc:Fallback>
                <p:oleObj r:id="rId5" imgW="3575685" imgH="1379855" progId="Visio.Drawing.15">
                  <p:embed/>
                  <p:pic>
                    <p:nvPicPr>
                      <p:cNvPr id="0" name="图片 9"/>
                      <p:cNvPicPr/>
                      <p:nvPr/>
                    </p:nvPicPr>
                    <p:blipFill>
                      <a:blip r:embed="rId6"/>
                      <a:stretch>
                        <a:fillRect/>
                      </a:stretch>
                    </p:blipFill>
                    <p:spPr>
                      <a:xfrm>
                        <a:off x="4511441" y="975059"/>
                        <a:ext cx="4514094" cy="1766613"/>
                      </a:xfrm>
                      <a:prstGeom prst="rect">
                        <a:avLst/>
                      </a:prstGeom>
                    </p:spPr>
                  </p:pic>
                </p:oleObj>
              </mc:Fallback>
            </mc:AlternateContent>
          </a:graphicData>
        </a:graphic>
      </p:graphicFrame>
      <p:sp>
        <p:nvSpPr>
          <p:cNvPr id="10" name="文本框 9"/>
          <p:cNvSpPr txBox="1"/>
          <p:nvPr/>
        </p:nvSpPr>
        <p:spPr>
          <a:xfrm>
            <a:off x="1000800" y="266400"/>
            <a:ext cx="7305000" cy="584775"/>
          </a:xfrm>
          <a:prstGeom prst="rect">
            <a:avLst/>
          </a:prstGeom>
          <a:noFill/>
        </p:spPr>
        <p:txBody>
          <a:bodyPr wrap="square" rtlCol="0">
            <a:spAutoFit/>
          </a:bodyPr>
          <a:lstStyle/>
          <a:p>
            <a:r>
              <a:rPr lang="en-US" altLang="zh-CN" sz="3200" dirty="0" smtClean="0">
                <a:solidFill>
                  <a:schemeClr val="bg1"/>
                </a:solidFill>
                <a:latin typeface="Times New Roman" panose="02020603050405020304" charset="0"/>
                <a:sym typeface="+mn-ea"/>
              </a:rPr>
              <a:t>Contribution</a:t>
            </a:r>
            <a:endParaRPr lang="en-US" altLang="zh-CN" sz="3200" dirty="0">
              <a:solidFill>
                <a:schemeClr val="bg1"/>
              </a:solidFill>
              <a:latin typeface="Times New Roman" panose="02020603050405020304" charset="0"/>
              <a:sym typeface="+mn-ea"/>
            </a:endParaRPr>
          </a:p>
        </p:txBody>
      </p:sp>
      <mc:AlternateContent xmlns:mc="http://schemas.openxmlformats.org/markup-compatibility/2006" xmlns:a14="http://schemas.microsoft.com/office/drawing/2010/main">
        <mc:Choice Requires="a14">
          <p:sp>
            <p:nvSpPr>
              <p:cNvPr id="5" name="矩形 4"/>
              <p:cNvSpPr/>
              <p:nvPr/>
            </p:nvSpPr>
            <p:spPr>
              <a:xfrm>
                <a:off x="4287745" y="4969853"/>
                <a:ext cx="4961486" cy="676083"/>
              </a:xfrm>
              <a:prstGeom prst="rect">
                <a:avLst/>
              </a:prstGeom>
            </p:spPr>
            <p:txBody>
              <a:bodyPr wrap="none">
                <a:spAutoFit/>
              </a:bodyPr>
              <a:lstStyle/>
              <a:p>
                <a14:m>
                  <m:oMath xmlns:m="http://schemas.openxmlformats.org/officeDocument/2006/math">
                    <m:r>
                      <m:rPr>
                        <m:sty m:val="p"/>
                      </m:rPr>
                      <a:rPr lang="zh-CN" altLang="en-US" smtClean="0">
                        <a:latin typeface="Cambria Math" panose="02040503050406030204" pitchFamily="18" charset="0"/>
                      </a:rPr>
                      <m:t>a</m:t>
                    </m:r>
                    <m:r>
                      <m:rPr>
                        <m:sty m:val="p"/>
                      </m:rPr>
                      <a:rPr lang="zh-CN" altLang="en-US" i="0">
                        <a:latin typeface="Cambria Math" panose="02040503050406030204" pitchFamily="18" charset="0"/>
                      </a:rPr>
                      <m:t>rg</m:t>
                    </m:r>
                    <m:func>
                      <m:funcPr>
                        <m:ctrlPr>
                          <a:rPr lang="zh-CN" altLang="en-US" i="1">
                            <a:latin typeface="Cambria Math" panose="02040503050406030204" pitchFamily="18" charset="0"/>
                          </a:rPr>
                        </m:ctrlPr>
                      </m:funcPr>
                      <m:fName>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min</m:t>
                            </m:r>
                          </m:e>
                          <m:lim>
                            <m:r>
                              <a:rPr lang="zh-CN" altLang="en-US" i="1">
                                <a:latin typeface="Cambria Math" panose="02040503050406030204" pitchFamily="18" charset="0"/>
                              </a:rPr>
                              <m:t>𝑙</m:t>
                            </m:r>
                            <m:r>
                              <a:rPr lang="zh-CN" altLang="en-US" i="0">
                                <a:latin typeface="Cambria Math" panose="02040503050406030204" pitchFamily="18" charset="0"/>
                              </a:rPr>
                              <m:t>,</m:t>
                            </m:r>
                            <m:r>
                              <a:rPr lang="zh-CN" altLang="en-US" i="1">
                                <a:latin typeface="Cambria Math" panose="02040503050406030204" pitchFamily="18" charset="0"/>
                              </a:rPr>
                              <m:t>𝑦</m:t>
                            </m:r>
                          </m:lim>
                        </m:limLow>
                      </m:fName>
                      <m:e>
                        <m:sSubSup>
                          <m:sSubSupPr>
                            <m:ctrlPr>
                              <a:rPr lang="zh-CN" altLang="en-US" i="1">
                                <a:latin typeface="Cambria Math" panose="02040503050406030204" pitchFamily="18" charset="0"/>
                              </a:rPr>
                            </m:ctrlPr>
                          </m:sSubSupPr>
                          <m:e>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a:rPr lang="zh-CN" altLang="en-US" i="1">
                                        <a:latin typeface="Cambria Math" panose="02040503050406030204" pitchFamily="18" charset="0"/>
                                      </a:rPr>
                                      <m:t>𝑗</m:t>
                                    </m:r>
                                  </m:sub>
                                  <m:sup>
                                    <m:r>
                                      <a:rPr lang="en-US" altLang="zh-CN" b="0" i="1" smtClean="0">
                                        <a:solidFill>
                                          <a:srgbClr val="FF0000"/>
                                        </a:solidFill>
                                        <a:latin typeface="Cambria Math" panose="02040503050406030204" pitchFamily="18" charset="0"/>
                                      </a:rPr>
                                      <m:t>𝑛</m:t>
                                    </m:r>
                                  </m:sup>
                                </m:sSub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𝑙</m:t>
                                    </m:r>
                                  </m:e>
                                  <m:sup>
                                    <m:r>
                                      <a:rPr lang="en-US" altLang="zh-CN" b="0" i="1" smtClean="0">
                                        <a:solidFill>
                                          <a:srgbClr val="FF0000"/>
                                        </a:solidFill>
                                        <a:latin typeface="Cambria Math" panose="02040503050406030204" pitchFamily="18" charset="0"/>
                                      </a:rPr>
                                      <m:t>𝑛</m:t>
                                    </m:r>
                                  </m:sup>
                                </m:sSup>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en-US" altLang="zh-CN" b="0" i="1" smtClean="0">
                                            <a:latin typeface="Cambria Math" panose="02040503050406030204" pitchFamily="18" charset="0"/>
                                          </a:rPr>
                                          <m:t>𝑓</m:t>
                                        </m:r>
                                      </m:e>
                                      <m:sub>
                                        <m:r>
                                          <a:rPr lang="zh-CN" altLang="en-US" i="1">
                                            <a:latin typeface="Cambria Math" panose="02040503050406030204" pitchFamily="18" charset="0"/>
                                          </a:rPr>
                                          <m:t>𝑘</m:t>
                                        </m:r>
                                      </m:sub>
                                      <m:sup>
                                        <m:r>
                                          <a:rPr lang="en-US" altLang="zh-CN" b="0" i="1" smtClean="0">
                                            <a:solidFill>
                                              <a:srgbClr val="FF0000"/>
                                            </a:solidFill>
                                            <a:latin typeface="Cambria Math" panose="02040503050406030204" pitchFamily="18" charset="0"/>
                                          </a:rPr>
                                          <m:t>𝑛</m:t>
                                        </m:r>
                                      </m:sup>
                                    </m:sSubSup>
                                    <m:d>
                                      <m:dPr>
                                        <m:ctrlPr>
                                          <a:rPr lang="zh-CN" altLang="en-US" i="1">
                                            <a:latin typeface="Cambria Math" panose="02040503050406030204" pitchFamily="18" charset="0"/>
                                          </a:rPr>
                                        </m:ctrlPr>
                                      </m:dPr>
                                      <m:e>
                                        <m:r>
                                          <a:rPr lang="en-US" altLang="zh-CN" b="0" i="1" smtClean="0">
                                            <a:latin typeface="Cambria Math" panose="02040503050406030204" pitchFamily="18" charset="0"/>
                                          </a:rPr>
                                          <m:t>𝑆𝐼𝐹𝑇</m:t>
                                        </m:r>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m:rPr>
                                                    <m:sty m:val="p"/>
                                                  </m:rPr>
                                                  <a:rPr lang="en-US" altLang="zh-CN" b="0" i="0" smtClean="0">
                                                    <a:latin typeface="Cambria Math" panose="02040503050406030204" pitchFamily="18" charset="0"/>
                                                  </a:rPr>
                                                  <m:t>j</m:t>
                                                </m:r>
                                                <m:r>
                                                  <a:rPr lang="zh-CN" altLang="en-US" i="0">
                                                    <a:latin typeface="Cambria Math" panose="02040503050406030204" pitchFamily="18" charset="0"/>
                                                  </a:rPr>
                                                  <m:t>−1</m:t>
                                                </m:r>
                                              </m:sub>
                                              <m:sup>
                                                <m:r>
                                                  <a:rPr lang="en-US" altLang="zh-CN" b="0" i="1" smtClean="0">
                                                    <a:solidFill>
                                                      <a:srgbClr val="FF0000"/>
                                                    </a:solidFill>
                                                    <a:latin typeface="Cambria Math" panose="02040503050406030204" pitchFamily="18" charset="0"/>
                                                  </a:rPr>
                                                  <m:t>𝑛</m:t>
                                                </m:r>
                                              </m:sup>
                                            </m:sSubSup>
                                          </m:e>
                                        </m:d>
                                      </m:e>
                                    </m:d>
                                  </m:e>
                                </m:d>
                              </m:e>
                            </m:d>
                          </m:e>
                          <m:sub>
                            <m:r>
                              <a:rPr lang="zh-CN" altLang="en-US" i="0">
                                <a:latin typeface="Cambria Math" panose="02040503050406030204" pitchFamily="18" charset="0"/>
                              </a:rPr>
                              <m:t>2</m:t>
                            </m:r>
                          </m:sub>
                          <m:sup>
                            <m:r>
                              <a:rPr lang="zh-CN" altLang="en-US" i="0">
                                <a:latin typeface="Cambria Math" panose="02040503050406030204" pitchFamily="18" charset="0"/>
                              </a:rPr>
                              <m:t>2</m:t>
                            </m:r>
                          </m:sup>
                        </m:sSubSup>
                      </m:e>
                    </m:func>
                  </m:oMath>
                </a14:m>
                <a:r>
                  <a:rPr lang="zh-CN" altLang="en-US" dirty="0" smtClean="0"/>
                  <a:t>  </a:t>
                </a:r>
                <a14:m>
                  <m:oMath xmlns:m="http://schemas.openxmlformats.org/officeDocument/2006/math">
                    <m:r>
                      <m:rPr>
                        <m:sty m:val="p"/>
                      </m:rPr>
                      <a:rPr lang="en-US" altLang="zh-CN" b="0" i="0" dirty="0" smtClean="0">
                        <a:latin typeface="Cambria Math" panose="02040503050406030204" pitchFamily="18" charset="0"/>
                        <a:ea typeface="Cambria Math" panose="02040503050406030204" pitchFamily="18" charset="0"/>
                      </a:rPr>
                      <m:t>n</m:t>
                    </m:r>
                    <m:r>
                      <a:rPr lang="en-US" altLang="zh-CN" i="1" dirty="0" smtClean="0">
                        <a:latin typeface="Cambria Math" panose="02040503050406030204" pitchFamily="18" charset="0"/>
                        <a:ea typeface="Cambria Math" panose="02040503050406030204" pitchFamily="18" charset="0"/>
                      </a:rPr>
                      <m:t>∈</m:t>
                    </m:r>
                  </m:oMath>
                </a14:m>
                <a:r>
                  <a:rPr lang="en-US" altLang="zh-CN" dirty="0" smtClean="0"/>
                  <a:t>[1,4]</a:t>
                </a:r>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4287745" y="4969853"/>
                <a:ext cx="4961486" cy="676083"/>
              </a:xfrm>
              <a:prstGeom prst="rect">
                <a:avLst/>
              </a:prstGeom>
              <a:blipFill rotWithShape="0">
                <a:blip r:embed="rId8"/>
                <a:stretch>
                  <a:fillRect r="-2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000800" y="4415220"/>
                <a:ext cx="17785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 </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𝑗</m:t>
                          </m:r>
                          <m:r>
                            <a:rPr lang="zh-CN" altLang="en-US" i="0">
                              <a:latin typeface="Cambria Math" panose="02040503050406030204" pitchFamily="18" charset="0"/>
                            </a:rPr>
                            <m:t>−1</m:t>
                          </m:r>
                        </m:sub>
                      </m:sSub>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000800" y="4415220"/>
                <a:ext cx="1778564" cy="391646"/>
              </a:xfrm>
              <a:prstGeom prst="rect">
                <a:avLst/>
              </a:prstGeom>
              <a:blipFill rotWithShape="0">
                <a:blip r:embed="rId9"/>
                <a:stretch>
                  <a:fillRect b="-7692"/>
                </a:stretch>
              </a:blipFill>
            </p:spPr>
            <p:txBody>
              <a:bodyPr/>
              <a:lstStyle/>
              <a:p>
                <a:r>
                  <a:rPr lang="zh-CN" altLang="en-US">
                    <a:noFill/>
                  </a:rPr>
                  <a:t> </a:t>
                </a:r>
              </a:p>
            </p:txBody>
          </p:sp>
        </mc:Fallback>
      </mc:AlternateContent>
      <p:sp>
        <p:nvSpPr>
          <p:cNvPr id="12" name="矩形 11"/>
          <p:cNvSpPr/>
          <p:nvPr/>
        </p:nvSpPr>
        <p:spPr>
          <a:xfrm>
            <a:off x="4029455" y="5135927"/>
            <a:ext cx="410690" cy="369332"/>
          </a:xfrm>
          <a:prstGeom prst="rect">
            <a:avLst/>
          </a:prstGeom>
        </p:spPr>
        <p:txBody>
          <a:bodyPr wrap="none">
            <a:spAutoFit/>
          </a:bodyPr>
          <a:lstStyle/>
          <a:p>
            <a:r>
              <a:rPr lang="en-US" altLang="zh-CN" dirty="0">
                <a:latin typeface="Arial" panose="020B0604020202020204" pitchFamily="34" charset="0"/>
                <a:sym typeface="Wingdings" panose="05000000000000000000" pitchFamily="2" charset="2"/>
              </a:rPr>
              <a:t></a:t>
            </a:r>
            <a:endParaRPr lang="zh-CN" altLang="en-US" dirty="0"/>
          </a:p>
        </p:txBody>
      </p:sp>
      <mc:AlternateContent xmlns:mc="http://schemas.openxmlformats.org/markup-compatibility/2006" xmlns:a14="http://schemas.microsoft.com/office/drawing/2010/main">
        <mc:Choice Requires="a14">
          <p:sp>
            <p:nvSpPr>
              <p:cNvPr id="14" name="矩形 13"/>
              <p:cNvSpPr/>
              <p:nvPr/>
            </p:nvSpPr>
            <p:spPr>
              <a:xfrm>
                <a:off x="-44609" y="4982553"/>
                <a:ext cx="4271554" cy="676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a</m:t>
                      </m:r>
                      <m:r>
                        <m:rPr>
                          <m:sty m:val="p"/>
                        </m:rPr>
                        <a:rPr lang="zh-CN" altLang="en-US" i="0">
                          <a:latin typeface="Cambria Math" panose="02040503050406030204" pitchFamily="18" charset="0"/>
                        </a:rPr>
                        <m:t>rg</m:t>
                      </m:r>
                      <m:func>
                        <m:funcPr>
                          <m:ctrlPr>
                            <a:rPr lang="zh-CN" altLang="en-US" i="1">
                              <a:latin typeface="Cambria Math" panose="02040503050406030204" pitchFamily="18" charset="0"/>
                            </a:rPr>
                          </m:ctrlPr>
                        </m:funcPr>
                        <m:fName>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min</m:t>
                              </m:r>
                            </m:e>
                            <m:lim>
                              <m:r>
                                <a:rPr lang="zh-CN" altLang="en-US" i="1">
                                  <a:latin typeface="Cambria Math" panose="02040503050406030204" pitchFamily="18" charset="0"/>
                                </a:rPr>
                                <m:t>𝑙</m:t>
                              </m:r>
                              <m:r>
                                <a:rPr lang="zh-CN" altLang="en-US" i="0">
                                  <a:latin typeface="Cambria Math" panose="02040503050406030204" pitchFamily="18" charset="0"/>
                                </a:rPr>
                                <m:t>,</m:t>
                              </m:r>
                              <m:r>
                                <a:rPr lang="zh-CN" altLang="en-US" i="1">
                                  <a:latin typeface="Cambria Math" panose="02040503050406030204" pitchFamily="18" charset="0"/>
                                </a:rPr>
                                <m:t>𝑦</m:t>
                              </m:r>
                            </m:lim>
                          </m:limLow>
                        </m:fName>
                        <m:e>
                          <m:sSubSup>
                            <m:sSubSupPr>
                              <m:ctrlPr>
                                <a:rPr lang="zh-CN" altLang="en-US" i="1">
                                  <a:latin typeface="Cambria Math" panose="02040503050406030204" pitchFamily="18" charset="0"/>
                                </a:rPr>
                              </m:ctrlPr>
                            </m:sSubSupPr>
                            <m:e>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a:rPr lang="zh-CN" altLang="en-US" i="1">
                                          <a:latin typeface="Cambria Math" panose="02040503050406030204" pitchFamily="18" charset="0"/>
                                        </a:rPr>
                                        <m:t>𝑗</m:t>
                                      </m:r>
                                    </m:sub>
                                    <m:sup/>
                                  </m:sSub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𝑙</m:t>
                                      </m:r>
                                    </m:e>
                                    <m:sup/>
                                  </m:sSup>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en-US" altLang="zh-CN" b="0" i="1" smtClean="0">
                                              <a:latin typeface="Cambria Math" panose="02040503050406030204" pitchFamily="18" charset="0"/>
                                            </a:rPr>
                                            <m:t>𝑓</m:t>
                                          </m:r>
                                        </m:e>
                                        <m:sub>
                                          <m:r>
                                            <a:rPr lang="zh-CN" altLang="en-US" i="1">
                                              <a:latin typeface="Cambria Math" panose="02040503050406030204" pitchFamily="18" charset="0"/>
                                            </a:rPr>
                                            <m:t>𝑘</m:t>
                                          </m:r>
                                        </m:sub>
                                        <m:sup/>
                                      </m:sSubSup>
                                      <m:d>
                                        <m:dPr>
                                          <m:ctrlPr>
                                            <a:rPr lang="zh-CN" altLang="en-US" i="1">
                                              <a:latin typeface="Cambria Math" panose="02040503050406030204" pitchFamily="18" charset="0"/>
                                            </a:rPr>
                                          </m:ctrlPr>
                                        </m:dPr>
                                        <m:e>
                                          <m:r>
                                            <a:rPr lang="en-US" altLang="zh-CN" b="0" i="1" smtClean="0">
                                              <a:latin typeface="Cambria Math" panose="02040503050406030204" pitchFamily="18" charset="0"/>
                                            </a:rPr>
                                            <m:t>𝑆𝐼𝐹𝑇</m:t>
                                          </m:r>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m:rPr>
                                                      <m:sty m:val="p"/>
                                                    </m:rPr>
                                                    <a:rPr lang="en-US" altLang="zh-CN" b="0" i="0" smtClean="0">
                                                      <a:latin typeface="Cambria Math" panose="02040503050406030204" pitchFamily="18" charset="0"/>
                                                    </a:rPr>
                                                    <m:t>j</m:t>
                                                  </m:r>
                                                  <m:r>
                                                    <a:rPr lang="zh-CN" altLang="en-US" i="0">
                                                      <a:latin typeface="Cambria Math" panose="02040503050406030204" pitchFamily="18" charset="0"/>
                                                    </a:rPr>
                                                    <m:t>−1</m:t>
                                                  </m:r>
                                                </m:sub>
                                                <m:sup/>
                                              </m:sSubSup>
                                            </m:e>
                                          </m:d>
                                        </m:e>
                                      </m:d>
                                    </m:e>
                                  </m:d>
                                </m:e>
                              </m:d>
                            </m:e>
                            <m:sub>
                              <m:r>
                                <a:rPr lang="zh-CN" altLang="en-US" i="0">
                                  <a:latin typeface="Cambria Math" panose="02040503050406030204" pitchFamily="18" charset="0"/>
                                </a:rPr>
                                <m:t>2</m:t>
                              </m:r>
                            </m:sub>
                            <m:sup>
                              <m:r>
                                <a:rPr lang="zh-CN" altLang="en-US" i="0">
                                  <a:latin typeface="Cambria Math" panose="02040503050406030204" pitchFamily="18" charset="0"/>
                                </a:rPr>
                                <m:t>2</m:t>
                              </m:r>
                            </m:sup>
                          </m:sSubSup>
                        </m:e>
                      </m:func>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4609" y="4982553"/>
                <a:ext cx="4271554" cy="676083"/>
              </a:xfrm>
              <a:prstGeom prst="rect">
                <a:avLst/>
              </a:prstGeom>
              <a:blipFill rotWithShape="0">
                <a:blip r:embed="rId10"/>
                <a:stretch>
                  <a:fillRect/>
                </a:stretch>
              </a:blipFill>
            </p:spPr>
            <p:txBody>
              <a:bodyPr/>
              <a:lstStyle/>
              <a:p>
                <a:r>
                  <a:rPr lang="zh-CN" altLang="en-US">
                    <a:noFill/>
                  </a:rPr>
                  <a:t> </a:t>
                </a:r>
              </a:p>
            </p:txBody>
          </p:sp>
        </mc:Fallback>
      </mc:AlternateContent>
      <p:sp>
        <p:nvSpPr>
          <p:cNvPr id="15" name="矩形 14"/>
          <p:cNvSpPr/>
          <p:nvPr/>
        </p:nvSpPr>
        <p:spPr>
          <a:xfrm>
            <a:off x="272891" y="5955667"/>
            <a:ext cx="410690" cy="369332"/>
          </a:xfrm>
          <a:prstGeom prst="rect">
            <a:avLst/>
          </a:prstGeom>
        </p:spPr>
        <p:txBody>
          <a:bodyPr wrap="none">
            <a:spAutoFit/>
          </a:bodyPr>
          <a:lstStyle/>
          <a:p>
            <a:r>
              <a:rPr lang="en-US" altLang="zh-CN" dirty="0">
                <a:latin typeface="Arial" panose="020B0604020202020204" pitchFamily="34" charset="0"/>
                <a:sym typeface="Wingdings" panose="05000000000000000000" pitchFamily="2" charset="2"/>
              </a:rPr>
              <a:t></a:t>
            </a:r>
            <a:endParaRPr lang="zh-CN" altLang="en-US" dirty="0"/>
          </a:p>
        </p:txBody>
      </p:sp>
      <mc:AlternateContent xmlns:mc="http://schemas.openxmlformats.org/markup-compatibility/2006" xmlns:a14="http://schemas.microsoft.com/office/drawing/2010/main">
        <mc:Choice Requires="a14">
          <p:sp>
            <p:nvSpPr>
              <p:cNvPr id="16" name="矩形 15"/>
              <p:cNvSpPr/>
              <p:nvPr/>
            </p:nvSpPr>
            <p:spPr>
              <a:xfrm>
                <a:off x="683581" y="5758830"/>
                <a:ext cx="6055632" cy="676083"/>
              </a:xfrm>
              <a:prstGeom prst="rect">
                <a:avLst/>
              </a:prstGeom>
            </p:spPr>
            <p:txBody>
              <a:bodyPr wrap="none">
                <a:spAutoFit/>
              </a:bodyPr>
              <a:lstStyle/>
              <a:p>
                <a14:m>
                  <m:oMath xmlns:m="http://schemas.openxmlformats.org/officeDocument/2006/math">
                    <m:r>
                      <m:rPr>
                        <m:sty m:val="p"/>
                      </m:rPr>
                      <a:rPr lang="zh-CN" altLang="en-US" smtClean="0">
                        <a:latin typeface="Cambria Math" panose="02040503050406030204" pitchFamily="18" charset="0"/>
                      </a:rPr>
                      <m:t>a</m:t>
                    </m:r>
                    <m:r>
                      <m:rPr>
                        <m:sty m:val="p"/>
                      </m:rPr>
                      <a:rPr lang="zh-CN" altLang="en-US" i="0">
                        <a:latin typeface="Cambria Math" panose="02040503050406030204" pitchFamily="18" charset="0"/>
                      </a:rPr>
                      <m:t>rg</m:t>
                    </m:r>
                    <m:func>
                      <m:funcPr>
                        <m:ctrlPr>
                          <a:rPr lang="zh-CN" altLang="en-US" i="1">
                            <a:latin typeface="Cambria Math" panose="02040503050406030204" pitchFamily="18" charset="0"/>
                          </a:rPr>
                        </m:ctrlPr>
                      </m:funcPr>
                      <m:fName>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min</m:t>
                            </m:r>
                          </m:e>
                          <m:lim>
                            <m:r>
                              <a:rPr lang="zh-CN" altLang="en-US" i="1">
                                <a:latin typeface="Cambria Math" panose="02040503050406030204" pitchFamily="18" charset="0"/>
                              </a:rPr>
                              <m:t>𝑙</m:t>
                            </m:r>
                            <m:r>
                              <a:rPr lang="zh-CN" altLang="en-US" i="0">
                                <a:latin typeface="Cambria Math" panose="02040503050406030204" pitchFamily="18" charset="0"/>
                              </a:rPr>
                              <m:t>,</m:t>
                            </m:r>
                            <m:r>
                              <a:rPr lang="zh-CN" altLang="en-US" i="1">
                                <a:latin typeface="Cambria Math" panose="02040503050406030204" pitchFamily="18" charset="0"/>
                              </a:rPr>
                              <m:t>𝑦</m:t>
                            </m:r>
                          </m:lim>
                        </m:limLow>
                      </m:fName>
                      <m:e>
                        <m:sSubSup>
                          <m:sSubSupPr>
                            <m:ctrlPr>
                              <a:rPr lang="zh-CN" altLang="en-US" i="1">
                                <a:latin typeface="Cambria Math" panose="02040503050406030204" pitchFamily="18" charset="0"/>
                              </a:rPr>
                            </m:ctrlPr>
                          </m:sSubSupPr>
                          <m:e>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a:rPr lang="zh-CN" altLang="en-US" i="1">
                                        <a:latin typeface="Cambria Math" panose="02040503050406030204" pitchFamily="18" charset="0"/>
                                      </a:rPr>
                                      <m:t>𝑗</m:t>
                                    </m:r>
                                  </m:sub>
                                  <m:sup>
                                    <m:r>
                                      <a:rPr lang="en-US" altLang="zh-CN" b="0" i="1" smtClean="0">
                                        <a:latin typeface="Cambria Math" panose="02040503050406030204" pitchFamily="18" charset="0"/>
                                      </a:rPr>
                                      <m:t>𝑛</m:t>
                                    </m:r>
                                  </m:sup>
                                </m:sSub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𝑙</m:t>
                                    </m:r>
                                  </m:e>
                                  <m:sup>
                                    <m:r>
                                      <a:rPr lang="en-US" altLang="zh-CN" b="0" i="1" smtClean="0">
                                        <a:latin typeface="Cambria Math" panose="02040503050406030204" pitchFamily="18" charset="0"/>
                                      </a:rPr>
                                      <m:t>𝑛</m:t>
                                    </m:r>
                                  </m:sup>
                                </m:sSup>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en-US" altLang="zh-CN" b="0" i="1" smtClean="0">
                                            <a:latin typeface="Cambria Math" panose="02040503050406030204" pitchFamily="18" charset="0"/>
                                          </a:rPr>
                                          <m:t>𝑓</m:t>
                                        </m:r>
                                      </m:e>
                                      <m:sub>
                                        <m:r>
                                          <a:rPr lang="zh-CN" altLang="en-US" i="1">
                                            <a:latin typeface="Cambria Math" panose="02040503050406030204" pitchFamily="18" charset="0"/>
                                          </a:rPr>
                                          <m:t>𝑘</m:t>
                                        </m:r>
                                      </m:sub>
                                      <m:sup>
                                        <m:r>
                                          <a:rPr lang="en-US" altLang="zh-CN" b="0" i="1" smtClean="0">
                                            <a:latin typeface="Cambria Math" panose="02040503050406030204" pitchFamily="18" charset="0"/>
                                          </a:rPr>
                                          <m:t>𝑛</m:t>
                                        </m:r>
                                      </m:sup>
                                    </m:sSubSup>
                                    <m:d>
                                      <m:dPr>
                                        <m:ctrlPr>
                                          <a:rPr lang="zh-CN" altLang="en-US" i="1">
                                            <a:latin typeface="Cambria Math" panose="02040503050406030204" pitchFamily="18" charset="0"/>
                                          </a:rPr>
                                        </m:ctrlPr>
                                      </m:dPr>
                                      <m:e>
                                        <m:r>
                                          <a:rPr lang="en-US" altLang="zh-CN" b="0" i="1" smtClean="0">
                                            <a:latin typeface="Cambria Math" panose="02040503050406030204" pitchFamily="18" charset="0"/>
                                          </a:rPr>
                                          <m:t>𝑆𝐼𝐹𝑇</m:t>
                                        </m:r>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𝑆</m:t>
                                                </m:r>
                                              </m:e>
                                              <m:sub>
                                                <m:r>
                                                  <m:rPr>
                                                    <m:sty m:val="p"/>
                                                  </m:rPr>
                                                  <a:rPr lang="en-US" altLang="zh-CN" b="0" i="0" smtClean="0">
                                                    <a:latin typeface="Cambria Math" panose="02040503050406030204" pitchFamily="18" charset="0"/>
                                                  </a:rPr>
                                                  <m:t>j</m:t>
                                                </m:r>
                                                <m:r>
                                                  <a:rPr lang="zh-CN" altLang="en-US" i="0">
                                                    <a:latin typeface="Cambria Math" panose="02040503050406030204" pitchFamily="18" charset="0"/>
                                                  </a:rPr>
                                                  <m:t>−1</m:t>
                                                </m:r>
                                              </m:sub>
                                              <m:sup>
                                                <m:r>
                                                  <a:rPr lang="en-US" altLang="zh-CN" b="0" i="1" smtClean="0">
                                                    <a:latin typeface="Cambria Math" panose="02040503050406030204" pitchFamily="18" charset="0"/>
                                                  </a:rPr>
                                                  <m:t>𝑛</m:t>
                                                </m:r>
                                              </m:sup>
                                            </m:sSubSup>
                                          </m:e>
                                        </m:d>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𝐿𝑃</m:t>
                                        </m:r>
                                        <m:d>
                                          <m:dPr>
                                            <m:ctrlPr>
                                              <a:rPr lang="zh-CN" altLang="en-US" i="1">
                                                <a:solidFill>
                                                  <a:srgbClr val="FF0000"/>
                                                </a:solidFill>
                                                <a:latin typeface="Cambria Math" panose="02040503050406030204" pitchFamily="18" charset="0"/>
                                              </a:rPr>
                                            </m:ctrlPr>
                                          </m:dPr>
                                          <m:e>
                                            <m:sSubSup>
                                              <m:sSubSupPr>
                                                <m:ctrlPr>
                                                  <a:rPr lang="zh-CN" altLang="en-US" i="1">
                                                    <a:solidFill>
                                                      <a:srgbClr val="FF0000"/>
                                                    </a:solidFill>
                                                    <a:latin typeface="Cambria Math" panose="02040503050406030204" pitchFamily="18" charset="0"/>
                                                  </a:rPr>
                                                </m:ctrlPr>
                                              </m:sSubSupPr>
                                              <m:e>
                                                <m:r>
                                                  <a:rPr lang="zh-CN" altLang="en-US" i="1">
                                                    <a:solidFill>
                                                      <a:srgbClr val="FF0000"/>
                                                    </a:solidFill>
                                                    <a:latin typeface="Cambria Math" panose="02040503050406030204" pitchFamily="18" charset="0"/>
                                                  </a:rPr>
                                                  <m:t>𝑆</m:t>
                                                </m:r>
                                              </m:e>
                                              <m:sub>
                                                <m:r>
                                                  <m:rPr>
                                                    <m:sty m:val="p"/>
                                                  </m:rPr>
                                                  <a:rPr lang="en-US" altLang="zh-CN">
                                                    <a:solidFill>
                                                      <a:srgbClr val="FF0000"/>
                                                    </a:solidFill>
                                                    <a:latin typeface="Cambria Math" panose="02040503050406030204" pitchFamily="18" charset="0"/>
                                                  </a:rPr>
                                                  <m:t>j</m:t>
                                                </m:r>
                                                <m:r>
                                                  <a:rPr lang="zh-CN" altLang="en-US">
                                                    <a:solidFill>
                                                      <a:srgbClr val="FF0000"/>
                                                    </a:solidFill>
                                                    <a:latin typeface="Cambria Math" panose="02040503050406030204" pitchFamily="18" charset="0"/>
                                                  </a:rPr>
                                                  <m:t>−1</m:t>
                                                </m:r>
                                              </m:sub>
                                              <m:sup>
                                                <m:r>
                                                  <a:rPr lang="en-US" altLang="zh-CN" i="1">
                                                    <a:solidFill>
                                                      <a:srgbClr val="FF0000"/>
                                                    </a:solidFill>
                                                    <a:latin typeface="Cambria Math" panose="02040503050406030204" pitchFamily="18" charset="0"/>
                                                  </a:rPr>
                                                  <m:t>𝑛</m:t>
                                                </m:r>
                                              </m:sup>
                                            </m:sSubSup>
                                          </m:e>
                                        </m:d>
                                      </m:e>
                                    </m:d>
                                  </m:e>
                                </m:d>
                              </m:e>
                            </m:d>
                          </m:e>
                          <m:sub>
                            <m:r>
                              <a:rPr lang="zh-CN" altLang="en-US" i="0">
                                <a:latin typeface="Cambria Math" panose="02040503050406030204" pitchFamily="18" charset="0"/>
                              </a:rPr>
                              <m:t>2</m:t>
                            </m:r>
                          </m:sub>
                          <m:sup>
                            <m:r>
                              <a:rPr lang="zh-CN" altLang="en-US" i="0">
                                <a:latin typeface="Cambria Math" panose="02040503050406030204" pitchFamily="18" charset="0"/>
                              </a:rPr>
                              <m:t>2</m:t>
                            </m:r>
                          </m:sup>
                        </m:sSubSup>
                      </m:e>
                    </m:func>
                  </m:oMath>
                </a14:m>
                <a:r>
                  <a:rPr lang="zh-CN" altLang="en-US" dirty="0" smtClean="0"/>
                  <a:t>  </a:t>
                </a:r>
                <a14:m>
                  <m:oMath xmlns:m="http://schemas.openxmlformats.org/officeDocument/2006/math">
                    <m:r>
                      <m:rPr>
                        <m:sty m:val="p"/>
                      </m:rPr>
                      <a:rPr lang="en-US" altLang="zh-CN" b="0" i="0" dirty="0" smtClean="0">
                        <a:latin typeface="Cambria Math" panose="02040503050406030204" pitchFamily="18" charset="0"/>
                        <a:ea typeface="Cambria Math" panose="02040503050406030204" pitchFamily="18" charset="0"/>
                      </a:rPr>
                      <m:t>n</m:t>
                    </m:r>
                    <m:r>
                      <a:rPr lang="en-US" altLang="zh-CN" i="1" dirty="0" smtClean="0">
                        <a:latin typeface="Cambria Math" panose="02040503050406030204" pitchFamily="18" charset="0"/>
                        <a:ea typeface="Cambria Math" panose="02040503050406030204" pitchFamily="18" charset="0"/>
                      </a:rPr>
                      <m:t>∈</m:t>
                    </m:r>
                  </m:oMath>
                </a14:m>
                <a:r>
                  <a:rPr lang="en-US" altLang="zh-CN" dirty="0" smtClean="0"/>
                  <a:t>[1,4]</a:t>
                </a:r>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83581" y="5758830"/>
                <a:ext cx="6055632" cy="676083"/>
              </a:xfrm>
              <a:prstGeom prst="rect">
                <a:avLst/>
              </a:prstGeom>
              <a:blipFill rotWithShape="0">
                <a:blip r:embed="rId11"/>
                <a:stretch>
                  <a:fillRect r="-805"/>
                </a:stretch>
              </a:blipFill>
            </p:spPr>
            <p:txBody>
              <a:bodyPr/>
              <a:lstStyle/>
              <a:p>
                <a:r>
                  <a:rPr lang="zh-CN" altLang="en-US">
                    <a:noFill/>
                  </a:rPr>
                  <a:t> </a:t>
                </a:r>
              </a:p>
            </p:txBody>
          </p:sp>
        </mc:Fallback>
      </mc:AlternateContent>
      <p:sp>
        <p:nvSpPr>
          <p:cNvPr id="17" name="文本框 16"/>
          <p:cNvSpPr txBox="1"/>
          <p:nvPr/>
        </p:nvSpPr>
        <p:spPr>
          <a:xfrm>
            <a:off x="109324" y="1556961"/>
            <a:ext cx="483108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latin typeface="Arial" panose="020B0604020202020204" pitchFamily="34" charset="0"/>
              </a:rPr>
              <a:t>Motivation I</a:t>
            </a:r>
            <a:r>
              <a:rPr lang="en-US" altLang="zh-CN" dirty="0" smtClean="0"/>
              <a:t> </a:t>
            </a:r>
            <a:endParaRPr lang="en-US" altLang="zh-CN" dirty="0"/>
          </a:p>
        </p:txBody>
      </p:sp>
      <p:sp>
        <p:nvSpPr>
          <p:cNvPr id="18" name="文本框 17"/>
          <p:cNvSpPr txBox="1"/>
          <p:nvPr/>
        </p:nvSpPr>
        <p:spPr>
          <a:xfrm>
            <a:off x="109324" y="2661041"/>
            <a:ext cx="483108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smtClean="0">
                <a:latin typeface="Arial" panose="020B0604020202020204" pitchFamily="34" charset="0"/>
              </a:rPr>
              <a:t>Motivation II</a:t>
            </a:r>
            <a:r>
              <a:rPr lang="en-US" altLang="zh-CN" dirty="0" smtClean="0"/>
              <a:t> </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500"/>
                            </p:stCondLst>
                            <p:childTnLst>
                              <p:par>
                                <p:cTn id="45" presetID="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5" grpId="0"/>
      <p:bldP spid="12" grpId="0"/>
      <p:bldP spid="15" grpId="0"/>
      <p:bldP spid="16" grpId="0"/>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11</a:t>
            </a:fld>
            <a:endParaRPr lang="zh-CN" altLang="en-US" dirty="0"/>
          </a:p>
        </p:txBody>
      </p:sp>
      <p:grpSp>
        <p:nvGrpSpPr>
          <p:cNvPr id="7" name="组合 6"/>
          <p:cNvGrpSpPr/>
          <p:nvPr/>
        </p:nvGrpSpPr>
        <p:grpSpPr>
          <a:xfrm>
            <a:off x="1441767" y="4752340"/>
            <a:ext cx="1097280" cy="1341120"/>
            <a:chOff x="1680" y="7212"/>
            <a:chExt cx="1728" cy="2112"/>
          </a:xfrm>
        </p:grpSpPr>
        <p:sp>
          <p:nvSpPr>
            <p:cNvPr id="5" name="矩形 4"/>
            <p:cNvSpPr/>
            <p:nvPr/>
          </p:nvSpPr>
          <p:spPr>
            <a:xfrm>
              <a:off x="1680" y="8100"/>
              <a:ext cx="1728" cy="1224"/>
            </a:xfrm>
            <a:prstGeom prst="rect">
              <a:avLst/>
            </a:prstGeom>
            <a:solidFill>
              <a:schemeClr val="accent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solidFill>
                    <a:schemeClr val="bg1"/>
                  </a:solidFill>
                </a:rPr>
                <a:t>Training set I</a:t>
              </a:r>
            </a:p>
          </p:txBody>
        </p:sp>
        <p:cxnSp>
          <p:nvCxnSpPr>
            <p:cNvPr id="6" name="直接箭头连接符 5"/>
            <p:cNvCxnSpPr>
              <a:stCxn id="5" idx="0"/>
            </p:cNvCxnSpPr>
            <p:nvPr/>
          </p:nvCxnSpPr>
          <p:spPr>
            <a:xfrm flipV="1">
              <a:off x="2544" y="7212"/>
              <a:ext cx="0" cy="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451610" y="4752340"/>
            <a:ext cx="1097280" cy="1341120"/>
            <a:chOff x="1680" y="7212"/>
            <a:chExt cx="1728" cy="2112"/>
          </a:xfrm>
        </p:grpSpPr>
        <p:sp>
          <p:nvSpPr>
            <p:cNvPr id="9" name="矩形 8"/>
            <p:cNvSpPr/>
            <p:nvPr/>
          </p:nvSpPr>
          <p:spPr>
            <a:xfrm>
              <a:off x="1680" y="8100"/>
              <a:ext cx="1728" cy="1224"/>
            </a:xfrm>
            <a:prstGeom prst="rect">
              <a:avLst/>
            </a:prstGeom>
            <a:solidFill>
              <a:schemeClr val="accent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solidFill>
                    <a:schemeClr val="bg1"/>
                  </a:solidFill>
                </a:rPr>
                <a:t>Training set II</a:t>
              </a:r>
            </a:p>
          </p:txBody>
        </p:sp>
        <p:cxnSp>
          <p:nvCxnSpPr>
            <p:cNvPr id="10" name="直接箭头连接符 9"/>
            <p:cNvCxnSpPr>
              <a:stCxn id="9" idx="0"/>
            </p:cNvCxnSpPr>
            <p:nvPr/>
          </p:nvCxnSpPr>
          <p:spPr>
            <a:xfrm flipV="1">
              <a:off x="2544" y="7212"/>
              <a:ext cx="0" cy="888"/>
            </a:xfrm>
            <a:prstGeom prst="straightConnector1">
              <a:avLst/>
            </a:prstGeom>
            <a:ln>
              <a:headEnd type="none"/>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717993" y="2508534"/>
            <a:ext cx="1728000" cy="108000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Training set</a:t>
            </a:r>
          </a:p>
        </p:txBody>
      </p:sp>
      <p:cxnSp>
        <p:nvCxnSpPr>
          <p:cNvPr id="16" name="直接箭头连接符 15"/>
          <p:cNvCxnSpPr/>
          <p:nvPr/>
        </p:nvCxnSpPr>
        <p:spPr>
          <a:xfrm flipV="1">
            <a:off x="3578541" y="1877212"/>
            <a:ext cx="1572895" cy="577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578541" y="3114671"/>
            <a:ext cx="16884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578541" y="3706119"/>
            <a:ext cx="1515110" cy="721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386705" y="1085820"/>
            <a:ext cx="1728000" cy="108000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Training set </a:t>
            </a:r>
            <a:r>
              <a:rPr lang="en-US" altLang="zh-CN" dirty="0" smtClean="0"/>
              <a:t>I</a:t>
            </a:r>
            <a:endParaRPr lang="en-US" altLang="zh-CN" dirty="0"/>
          </a:p>
        </p:txBody>
      </p:sp>
      <p:sp>
        <p:nvSpPr>
          <p:cNvPr id="20" name="矩形 19"/>
          <p:cNvSpPr/>
          <p:nvPr/>
        </p:nvSpPr>
        <p:spPr>
          <a:xfrm>
            <a:off x="5386705" y="2549655"/>
            <a:ext cx="1728000" cy="108000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Training set II</a:t>
            </a:r>
          </a:p>
        </p:txBody>
      </p:sp>
      <p:sp>
        <p:nvSpPr>
          <p:cNvPr id="21" name="矩形 20"/>
          <p:cNvSpPr/>
          <p:nvPr/>
        </p:nvSpPr>
        <p:spPr>
          <a:xfrm>
            <a:off x="5386705" y="4010614"/>
            <a:ext cx="1728000" cy="108000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t>Training set III</a:t>
            </a:r>
          </a:p>
        </p:txBody>
      </p:sp>
      <p:sp>
        <p:nvSpPr>
          <p:cNvPr id="22" name="矩形 21"/>
          <p:cNvSpPr/>
          <p:nvPr/>
        </p:nvSpPr>
        <p:spPr>
          <a:xfrm>
            <a:off x="449262" y="1385486"/>
            <a:ext cx="1097280" cy="670560"/>
          </a:xfrm>
          <a:prstGeom prst="rect">
            <a:avLst/>
          </a:prstGeom>
          <a:solidFill>
            <a:schemeClr val="accent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solidFill>
                  <a:schemeClr val="bg1"/>
                </a:solidFill>
              </a:rPr>
              <a:t>Shape I</a:t>
            </a:r>
          </a:p>
        </p:txBody>
      </p:sp>
      <p:sp>
        <p:nvSpPr>
          <p:cNvPr id="23" name="矩形 22"/>
          <p:cNvSpPr/>
          <p:nvPr/>
        </p:nvSpPr>
        <p:spPr>
          <a:xfrm>
            <a:off x="2416808" y="1385486"/>
            <a:ext cx="1226185" cy="670560"/>
          </a:xfrm>
          <a:prstGeom prst="rect">
            <a:avLst/>
          </a:prstGeom>
          <a:solidFill>
            <a:schemeClr val="accent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a:solidFill>
                  <a:schemeClr val="bg1"/>
                </a:solidFill>
              </a:rPr>
              <a:t>Shape II</a:t>
            </a:r>
          </a:p>
        </p:txBody>
      </p:sp>
      <p:sp>
        <p:nvSpPr>
          <p:cNvPr id="24" name="加号 23"/>
          <p:cNvSpPr/>
          <p:nvPr/>
        </p:nvSpPr>
        <p:spPr>
          <a:xfrm>
            <a:off x="1847848" y="1571583"/>
            <a:ext cx="332105" cy="2882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464944" y="1380448"/>
            <a:ext cx="1097915" cy="670560"/>
          </a:xfrm>
          <a:prstGeom prst="rect">
            <a:avLst/>
          </a:prstGeom>
          <a:solidFill>
            <a:schemeClr val="accent1"/>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solidFill>
                  <a:schemeClr val="bg1"/>
                </a:solidFill>
              </a:rPr>
              <a:t>Shape</a:t>
            </a:r>
            <a:r>
              <a:rPr lang="en-US" altLang="zh-CN" dirty="0"/>
              <a:t> </a:t>
            </a:r>
          </a:p>
        </p:txBody>
      </p:sp>
      <p:cxnSp>
        <p:nvCxnSpPr>
          <p:cNvPr id="26" name="直接箭头连接符 25"/>
          <p:cNvCxnSpPr/>
          <p:nvPr/>
        </p:nvCxnSpPr>
        <p:spPr>
          <a:xfrm flipV="1">
            <a:off x="3365500" y="4922435"/>
            <a:ext cx="7620" cy="458470"/>
          </a:xfrm>
          <a:prstGeom prst="straightConnector1">
            <a:avLst/>
          </a:prstGeom>
          <a:ln w="9525">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000800" y="266400"/>
            <a:ext cx="7305000" cy="1077218"/>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Smart Training</a:t>
            </a:r>
          </a:p>
          <a:p>
            <a:endParaRPr lang="en-US" altLang="zh-CN" sz="3200" dirty="0">
              <a:solidFill>
                <a:schemeClr val="bg1"/>
              </a:solidFill>
              <a:latin typeface="Times New Roman" panose="02020603050405020304" charset="0"/>
              <a:sym typeface="+mn-ea"/>
            </a:endParaRPr>
          </a:p>
        </p:txBody>
      </p:sp>
      <p:pic>
        <p:nvPicPr>
          <p:cNvPr id="11" name="图片 10"/>
          <p:cNvPicPr>
            <a:picLocks noChangeAspect="1"/>
          </p:cNvPicPr>
          <p:nvPr/>
        </p:nvPicPr>
        <p:blipFill>
          <a:blip r:embed="rId3"/>
          <a:stretch>
            <a:fillRect/>
          </a:stretch>
        </p:blipFill>
        <p:spPr>
          <a:xfrm>
            <a:off x="787717" y="1108710"/>
            <a:ext cx="7313295" cy="3878409"/>
          </a:xfrm>
          <a:prstGeom prst="rect">
            <a:avLst/>
          </a:prstGeom>
        </p:spPr>
      </p:pic>
      <p:sp>
        <p:nvSpPr>
          <p:cNvPr id="2" name="文本框 1"/>
          <p:cNvSpPr txBox="1"/>
          <p:nvPr/>
        </p:nvSpPr>
        <p:spPr>
          <a:xfrm>
            <a:off x="2895916" y="5418687"/>
            <a:ext cx="3860484" cy="369332"/>
          </a:xfrm>
          <a:prstGeom prst="rect">
            <a:avLst/>
          </a:prstGeom>
          <a:noFill/>
        </p:spPr>
        <p:txBody>
          <a:bodyPr wrap="square" rtlCol="0">
            <a:spAutoFit/>
          </a:bodyPr>
          <a:lstStyle/>
          <a:p>
            <a:r>
              <a:rPr lang="en-US" altLang="zh-CN" dirty="0" smtClean="0"/>
              <a:t>Split the training set into 3 parts</a:t>
            </a:r>
            <a:endParaRPr lang="zh-CN" altLang="en-US" dirty="0"/>
          </a:p>
        </p:txBody>
      </p:sp>
      <p:sp>
        <p:nvSpPr>
          <p:cNvPr id="3" name="文本框 2"/>
          <p:cNvSpPr txBox="1"/>
          <p:nvPr/>
        </p:nvSpPr>
        <p:spPr>
          <a:xfrm>
            <a:off x="4199573" y="5478845"/>
            <a:ext cx="3746500" cy="369332"/>
          </a:xfrm>
          <a:prstGeom prst="rect">
            <a:avLst/>
          </a:prstGeom>
          <a:noFill/>
        </p:spPr>
        <p:txBody>
          <a:bodyPr wrap="square" rtlCol="0">
            <a:spAutoFit/>
          </a:bodyPr>
          <a:lstStyle/>
          <a:p>
            <a:r>
              <a:rPr lang="en-US" altLang="zh-CN" dirty="0" smtClean="0"/>
              <a:t>Repeat this operation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5"/>
                                        </p:tgtEl>
                                        <p:attrNameLst>
                                          <p:attrName>ppt_x</p:attrName>
                                        </p:attrNameLst>
                                      </p:cBhvr>
                                      <p:tavLst>
                                        <p:tav tm="0">
                                          <p:val>
                                            <p:strVal val="ppt_x"/>
                                          </p:val>
                                        </p:tav>
                                        <p:tav tm="100000">
                                          <p:val>
                                            <p:strVal val="ppt_x"/>
                                          </p:val>
                                        </p:tav>
                                      </p:tavLst>
                                    </p:anim>
                                    <p:anim calcmode="lin" valueType="num">
                                      <p:cBhvr additive="base">
                                        <p:cTn id="34" dur="500"/>
                                        <p:tgtEl>
                                          <p:spTgt spid="15"/>
                                        </p:tgtEl>
                                        <p:attrNameLst>
                                          <p:attrName>ppt_y</p:attrName>
                                        </p:attrNameLst>
                                      </p:cBhvr>
                                      <p:tavLst>
                                        <p:tav tm="0">
                                          <p:val>
                                            <p:strVal val="ppt_y"/>
                                          </p:val>
                                        </p:tav>
                                        <p:tav tm="100000">
                                          <p:val>
                                            <p:strVal val="1+ppt_h/2"/>
                                          </p:val>
                                        </p:tav>
                                      </p:tavLst>
                                    </p:anim>
                                    <p:set>
                                      <p:cBhvr>
                                        <p:cTn id="35" dur="1" fill="hold">
                                          <p:stCondLst>
                                            <p:cond delay="499"/>
                                          </p:stCondLst>
                                        </p:cTn>
                                        <p:tgtEl>
                                          <p:spTgt spid="15"/>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16"/>
                                        </p:tgtEl>
                                        <p:attrNameLst>
                                          <p:attrName>ppt_x</p:attrName>
                                        </p:attrNameLst>
                                      </p:cBhvr>
                                      <p:tavLst>
                                        <p:tav tm="0">
                                          <p:val>
                                            <p:strVal val="ppt_x"/>
                                          </p:val>
                                        </p:tav>
                                        <p:tav tm="100000">
                                          <p:val>
                                            <p:strVal val="ppt_x"/>
                                          </p:val>
                                        </p:tav>
                                      </p:tavLst>
                                    </p:anim>
                                    <p:anim calcmode="lin" valueType="num">
                                      <p:cBhvr additive="base">
                                        <p:cTn id="38" dur="500"/>
                                        <p:tgtEl>
                                          <p:spTgt spid="16"/>
                                        </p:tgtEl>
                                        <p:attrNameLst>
                                          <p:attrName>ppt_y</p:attrName>
                                        </p:attrNameLst>
                                      </p:cBhvr>
                                      <p:tavLst>
                                        <p:tav tm="0">
                                          <p:val>
                                            <p:strVal val="ppt_y"/>
                                          </p:val>
                                        </p:tav>
                                        <p:tav tm="100000">
                                          <p:val>
                                            <p:strVal val="1+ppt_h/2"/>
                                          </p:val>
                                        </p:tav>
                                      </p:tavLst>
                                    </p:anim>
                                    <p:set>
                                      <p:cBhvr>
                                        <p:cTn id="39" dur="1" fill="hold">
                                          <p:stCondLst>
                                            <p:cond delay="499"/>
                                          </p:stCondLst>
                                        </p:cTn>
                                        <p:tgtEl>
                                          <p:spTgt spid="16"/>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19"/>
                                        </p:tgtEl>
                                        <p:attrNameLst>
                                          <p:attrName>ppt_x</p:attrName>
                                        </p:attrNameLst>
                                      </p:cBhvr>
                                      <p:tavLst>
                                        <p:tav tm="0">
                                          <p:val>
                                            <p:strVal val="ppt_x"/>
                                          </p:val>
                                        </p:tav>
                                        <p:tav tm="100000">
                                          <p:val>
                                            <p:strVal val="ppt_x"/>
                                          </p:val>
                                        </p:tav>
                                      </p:tavLst>
                                    </p:anim>
                                    <p:anim calcmode="lin" valueType="num">
                                      <p:cBhvr additive="base">
                                        <p:cTn id="42" dur="500"/>
                                        <p:tgtEl>
                                          <p:spTgt spid="19"/>
                                        </p:tgtEl>
                                        <p:attrNameLst>
                                          <p:attrName>ppt_y</p:attrName>
                                        </p:attrNameLst>
                                      </p:cBhvr>
                                      <p:tavLst>
                                        <p:tav tm="0">
                                          <p:val>
                                            <p:strVal val="ppt_y"/>
                                          </p:val>
                                        </p:tav>
                                        <p:tav tm="100000">
                                          <p:val>
                                            <p:strVal val="1+ppt_h/2"/>
                                          </p:val>
                                        </p:tav>
                                      </p:tavLst>
                                    </p:anim>
                                    <p:set>
                                      <p:cBhvr>
                                        <p:cTn id="43" dur="1" fill="hold">
                                          <p:stCondLst>
                                            <p:cond delay="499"/>
                                          </p:stCondLst>
                                        </p:cTn>
                                        <p:tgtEl>
                                          <p:spTgt spid="19"/>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20"/>
                                        </p:tgtEl>
                                        <p:attrNameLst>
                                          <p:attrName>ppt_x</p:attrName>
                                        </p:attrNameLst>
                                      </p:cBhvr>
                                      <p:tavLst>
                                        <p:tav tm="0">
                                          <p:val>
                                            <p:strVal val="ppt_x"/>
                                          </p:val>
                                        </p:tav>
                                        <p:tav tm="100000">
                                          <p:val>
                                            <p:strVal val="ppt_x"/>
                                          </p:val>
                                        </p:tav>
                                      </p:tavLst>
                                    </p:anim>
                                    <p:anim calcmode="lin" valueType="num">
                                      <p:cBhvr additive="base">
                                        <p:cTn id="46" dur="500"/>
                                        <p:tgtEl>
                                          <p:spTgt spid="20"/>
                                        </p:tgtEl>
                                        <p:attrNameLst>
                                          <p:attrName>ppt_y</p:attrName>
                                        </p:attrNameLst>
                                      </p:cBhvr>
                                      <p:tavLst>
                                        <p:tav tm="0">
                                          <p:val>
                                            <p:strVal val="ppt_y"/>
                                          </p:val>
                                        </p:tav>
                                        <p:tav tm="100000">
                                          <p:val>
                                            <p:strVal val="1+ppt_h/2"/>
                                          </p:val>
                                        </p:tav>
                                      </p:tavLst>
                                    </p:anim>
                                    <p:set>
                                      <p:cBhvr>
                                        <p:cTn id="47" dur="1" fill="hold">
                                          <p:stCondLst>
                                            <p:cond delay="499"/>
                                          </p:stCondLst>
                                        </p:cTn>
                                        <p:tgtEl>
                                          <p:spTgt spid="20"/>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21"/>
                                        </p:tgtEl>
                                        <p:attrNameLst>
                                          <p:attrName>ppt_x</p:attrName>
                                        </p:attrNameLst>
                                      </p:cBhvr>
                                      <p:tavLst>
                                        <p:tav tm="0">
                                          <p:val>
                                            <p:strVal val="ppt_x"/>
                                          </p:val>
                                        </p:tav>
                                        <p:tav tm="100000">
                                          <p:val>
                                            <p:strVal val="ppt_x"/>
                                          </p:val>
                                        </p:tav>
                                      </p:tavLst>
                                    </p:anim>
                                    <p:anim calcmode="lin" valueType="num">
                                      <p:cBhvr additive="base">
                                        <p:cTn id="50" dur="500"/>
                                        <p:tgtEl>
                                          <p:spTgt spid="21"/>
                                        </p:tgtEl>
                                        <p:attrNameLst>
                                          <p:attrName>ppt_y</p:attrName>
                                        </p:attrNameLst>
                                      </p:cBhvr>
                                      <p:tavLst>
                                        <p:tav tm="0">
                                          <p:val>
                                            <p:strVal val="ppt_y"/>
                                          </p:val>
                                        </p:tav>
                                        <p:tav tm="100000">
                                          <p:val>
                                            <p:strVal val="1+ppt_h/2"/>
                                          </p:val>
                                        </p:tav>
                                      </p:tavLst>
                                    </p:anim>
                                    <p:set>
                                      <p:cBhvr>
                                        <p:cTn id="51" dur="1" fill="hold">
                                          <p:stCondLst>
                                            <p:cond delay="499"/>
                                          </p:stCondLst>
                                        </p:cTn>
                                        <p:tgtEl>
                                          <p:spTgt spid="21"/>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18"/>
                                        </p:tgtEl>
                                        <p:attrNameLst>
                                          <p:attrName>ppt_x</p:attrName>
                                        </p:attrNameLst>
                                      </p:cBhvr>
                                      <p:tavLst>
                                        <p:tav tm="0">
                                          <p:val>
                                            <p:strVal val="ppt_x"/>
                                          </p:val>
                                        </p:tav>
                                        <p:tav tm="100000">
                                          <p:val>
                                            <p:strVal val="ppt_x"/>
                                          </p:val>
                                        </p:tav>
                                      </p:tavLst>
                                    </p:anim>
                                    <p:anim calcmode="lin" valueType="num">
                                      <p:cBhvr additive="base">
                                        <p:cTn id="54" dur="500"/>
                                        <p:tgtEl>
                                          <p:spTgt spid="18"/>
                                        </p:tgtEl>
                                        <p:attrNameLst>
                                          <p:attrName>ppt_y</p:attrName>
                                        </p:attrNameLst>
                                      </p:cBhvr>
                                      <p:tavLst>
                                        <p:tav tm="0">
                                          <p:val>
                                            <p:strVal val="ppt_y"/>
                                          </p:val>
                                        </p:tav>
                                        <p:tav tm="100000">
                                          <p:val>
                                            <p:strVal val="1+ppt_h/2"/>
                                          </p:val>
                                        </p:tav>
                                      </p:tavLst>
                                    </p:anim>
                                    <p:set>
                                      <p:cBhvr>
                                        <p:cTn id="55" dur="1" fill="hold">
                                          <p:stCondLst>
                                            <p:cond delay="499"/>
                                          </p:stCondLst>
                                        </p:cTn>
                                        <p:tgtEl>
                                          <p:spTgt spid="18"/>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ppt_x"/>
                                          </p:val>
                                        </p:tav>
                                      </p:tavLst>
                                    </p:anim>
                                    <p:anim calcmode="lin" valueType="num">
                                      <p:cBhvr additive="base">
                                        <p:cTn id="58" dur="500"/>
                                        <p:tgtEl>
                                          <p:spTgt spid="17"/>
                                        </p:tgtEl>
                                        <p:attrNameLst>
                                          <p:attrName>ppt_y</p:attrName>
                                        </p:attrNameLst>
                                      </p:cBhvr>
                                      <p:tavLst>
                                        <p:tav tm="0">
                                          <p:val>
                                            <p:strVal val="ppt_y"/>
                                          </p:val>
                                        </p:tav>
                                        <p:tav tm="100000">
                                          <p:val>
                                            <p:strVal val="1+ppt_h/2"/>
                                          </p:val>
                                        </p:tav>
                                      </p:tavLst>
                                    </p:anim>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500"/>
                            </p:stCondLst>
                            <p:childTnLst>
                              <p:par>
                                <p:cTn id="61" presetID="2" presetClass="exit" presetSubtype="4" fill="hold" grpId="1" nodeType="afterEffect">
                                  <p:stCondLst>
                                    <p:cond delay="0"/>
                                  </p:stCondLst>
                                  <p:childTnLst>
                                    <p:anim calcmode="lin" valueType="num">
                                      <p:cBhvr additive="base">
                                        <p:cTn id="62" dur="500"/>
                                        <p:tgtEl>
                                          <p:spTgt spid="2"/>
                                        </p:tgtEl>
                                        <p:attrNameLst>
                                          <p:attrName>ppt_x</p:attrName>
                                        </p:attrNameLst>
                                      </p:cBhvr>
                                      <p:tavLst>
                                        <p:tav tm="0">
                                          <p:val>
                                            <p:strVal val="ppt_x"/>
                                          </p:val>
                                        </p:tav>
                                        <p:tav tm="100000">
                                          <p:val>
                                            <p:strVal val="ppt_x"/>
                                          </p:val>
                                        </p:tav>
                                      </p:tavLst>
                                    </p:anim>
                                    <p:anim calcmode="lin" valueType="num">
                                      <p:cBhvr additive="base">
                                        <p:cTn id="63" dur="500"/>
                                        <p:tgtEl>
                                          <p:spTgt spid="2"/>
                                        </p:tgtEl>
                                        <p:attrNameLst>
                                          <p:attrName>ppt_y</p:attrName>
                                        </p:attrNameLst>
                                      </p:cBhvr>
                                      <p:tavLst>
                                        <p:tav tm="0">
                                          <p:val>
                                            <p:strVal val="ppt_y"/>
                                          </p:val>
                                        </p:tav>
                                        <p:tav tm="100000">
                                          <p:val>
                                            <p:strVal val="1+ppt_h/2"/>
                                          </p:val>
                                        </p:tav>
                                      </p:tavLst>
                                    </p:anim>
                                    <p:set>
                                      <p:cBhvr>
                                        <p:cTn id="64" dur="1" fill="hold">
                                          <p:stCondLst>
                                            <p:cond delay="499"/>
                                          </p:stCondLst>
                                        </p:cTn>
                                        <p:tgtEl>
                                          <p:spTgt spid="2"/>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grpId="3" nodeType="clickEffect">
                                  <p:stCondLst>
                                    <p:cond delay="0"/>
                                  </p:stCondLst>
                                  <p:childTnLst>
                                    <p:animMotion origin="layout" path="M 1.11111E-6 -1.48148E-6 L 0.14878 0.58496 " pathEditMode="relative" rAng="0" ptsTypes="AA">
                                      <p:cBhvr>
                                        <p:cTn id="120" dur="2000" fill="hold"/>
                                        <p:tgtEl>
                                          <p:spTgt spid="25"/>
                                        </p:tgtEl>
                                        <p:attrNameLst>
                                          <p:attrName>ppt_x</p:attrName>
                                          <p:attrName>ppt_y</p:attrName>
                                        </p:attrNameLst>
                                      </p:cBhvr>
                                      <p:rCtr x="7431" y="29236"/>
                                    </p:animMotion>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3"/>
                                        </p:tgtEl>
                                        <p:attrNameLst>
                                          <p:attrName>style.visibility</p:attrName>
                                        </p:attrNameLst>
                                      </p:cBhvr>
                                      <p:to>
                                        <p:strVal val="visible"/>
                                      </p:to>
                                    </p:set>
                                    <p:anim calcmode="lin" valueType="num">
                                      <p:cBhvr additive="base">
                                        <p:cTn id="129" dur="500" fill="hold"/>
                                        <p:tgtEl>
                                          <p:spTgt spid="3"/>
                                        </p:tgtEl>
                                        <p:attrNameLst>
                                          <p:attrName>ppt_x</p:attrName>
                                        </p:attrNameLst>
                                      </p:cBhvr>
                                      <p:tavLst>
                                        <p:tav tm="0">
                                          <p:val>
                                            <p:strVal val="#ppt_x"/>
                                          </p:val>
                                        </p:tav>
                                        <p:tav tm="100000">
                                          <p:val>
                                            <p:strVal val="#ppt_x"/>
                                          </p:val>
                                        </p:tav>
                                      </p:tavLst>
                                    </p:anim>
                                    <p:anim calcmode="lin" valueType="num">
                                      <p:cBhvr additive="base">
                                        <p:cTn id="1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19" grpId="1" animBg="1"/>
      <p:bldP spid="20" grpId="0" animBg="1"/>
      <p:bldP spid="20" grpId="1" animBg="1"/>
      <p:bldP spid="21" grpId="0" animBg="1"/>
      <p:bldP spid="21" grpId="1" animBg="1"/>
      <p:bldP spid="22" grpId="0" bldLvl="0" animBg="1"/>
      <p:bldP spid="22" grpId="1" bldLvl="0" animBg="1"/>
      <p:bldP spid="23" grpId="0" bldLvl="0" animBg="1"/>
      <p:bldP spid="23" grpId="1" bldLvl="0" animBg="1"/>
      <p:bldP spid="24" grpId="0" bldLvl="0" animBg="1"/>
      <p:bldP spid="24" grpId="1" bldLvl="0" animBg="1"/>
      <p:bldP spid="25" grpId="0" bldLvl="0" animBg="1"/>
      <p:bldP spid="25" grpId="3" bldLvl="0" animBg="1"/>
      <p:bldP spid="2" grpId="0"/>
      <p:bldP spid="2"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12</a:t>
            </a:fld>
            <a:endParaRPr lang="zh-CN" altLang="en-US" dirty="0"/>
          </a:p>
        </p:txBody>
      </p:sp>
      <mc:AlternateContent xmlns:mc="http://schemas.openxmlformats.org/markup-compatibility/2006">
        <mc:Choice xmlns:a14="http://schemas.microsoft.com/office/drawing/2010/main" Requires="a14">
          <p:sp>
            <p:nvSpPr>
              <p:cNvPr id="2" name="文本框 1"/>
              <p:cNvSpPr txBox="1"/>
              <p:nvPr/>
            </p:nvSpPr>
            <p:spPr>
              <a:xfrm>
                <a:off x="495300" y="1309371"/>
                <a:ext cx="8001000" cy="3134128"/>
              </a:xfrm>
              <a:prstGeom prst="rect">
                <a:avLst/>
              </a:prstGeom>
              <a:noFill/>
            </p:spPr>
            <p:txBody>
              <a:bodyPr wrap="square" rtlCol="0">
                <a:spAutoFit/>
              </a:bodyPr>
              <a:lstStyle/>
              <a:p>
                <a:r>
                  <a:rPr lang="en-US" altLang="zh-CN" sz="2000" dirty="0" smtClean="0">
                    <a:latin typeface="Arial" panose="020B0604020202020204" pitchFamily="34" charset="0"/>
                  </a:rPr>
                  <a:t>We use </a:t>
                </a:r>
                <a:r>
                  <a:rPr lang="en-US" altLang="zh-CN" sz="2000" dirty="0" smtClean="0">
                    <a:solidFill>
                      <a:srgbClr val="FF0000"/>
                    </a:solidFill>
                    <a:latin typeface="Arial" panose="020B0604020202020204" pitchFamily="34" charset="0"/>
                  </a:rPr>
                  <a:t>NRMSE</a:t>
                </a:r>
                <a:r>
                  <a:rPr lang="en-US" altLang="zh-CN" sz="2000" dirty="0" smtClean="0">
                    <a:latin typeface="Arial" panose="020B0604020202020204" pitchFamily="34" charset="0"/>
                  </a:rPr>
                  <a:t> to evaluate the performances of different method.</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NRMSE----Normalized Root Mean Squared Error :</a:t>
                </a:r>
              </a:p>
              <a:p>
                <a:endParaRPr lang="en-US" altLang="zh-CN" sz="2000" dirty="0">
                  <a:sym typeface="+mn-ea"/>
                </a:endParaRPr>
              </a:p>
              <a:p>
                <a:pPr/>
                <a14:m>
                  <m:oMathPara xmlns:m="http://schemas.openxmlformats.org/officeDocument/2006/math">
                    <m:oMathParaPr>
                      <m:jc m:val="centerGroup"/>
                    </m:oMathParaPr>
                    <m:oMath xmlns:m="http://schemas.openxmlformats.org/officeDocument/2006/math">
                      <m:f>
                        <m:fPr>
                          <m:ctrlPr>
                            <a:rPr lang="en-US" altLang="zh-CN" sz="2000" i="1" smtClean="0">
                              <a:latin typeface="Cambria Math" panose="02040503050406030204" pitchFamily="18" charset="0"/>
                              <a:ea typeface="Cambria Math" panose="02040503050406030204" pitchFamily="18" charset="0"/>
                              <a:sym typeface="+mn-ea"/>
                            </a:rPr>
                          </m:ctrlPr>
                        </m:fPr>
                        <m:num>
                          <m:rad>
                            <m:radPr>
                              <m:degHide m:val="on"/>
                              <m:ctrlPr>
                                <a:rPr lang="en-US" altLang="zh-CN" sz="2000" i="1">
                                  <a:latin typeface="Cambria Math" panose="02040503050406030204" pitchFamily="18" charset="0"/>
                                  <a:ea typeface="Cambria Math" panose="02040503050406030204" pitchFamily="18" charset="0"/>
                                  <a:sym typeface="+mn-ea"/>
                                </a:rPr>
                              </m:ctrlPr>
                            </m:radPr>
                            <m:deg/>
                            <m:e>
                              <m:f>
                                <m:fPr>
                                  <m:ctrlPr>
                                    <a:rPr lang="en-US" altLang="zh-CN" sz="2000" i="1">
                                      <a:latin typeface="Cambria Math" panose="02040503050406030204" pitchFamily="18" charset="0"/>
                                      <a:ea typeface="Cambria Math" panose="02040503050406030204" pitchFamily="18" charset="0"/>
                                      <a:sym typeface="+mn-ea"/>
                                    </a:rPr>
                                  </m:ctrlPr>
                                </m:fPr>
                                <m:num>
                                  <m:nary>
                                    <m:naryPr>
                                      <m:chr m:val="∑"/>
                                      <m:limLoc m:val="subSup"/>
                                      <m:ctrlPr>
                                        <a:rPr lang="en-US" altLang="zh-CN" sz="2000" i="1">
                                          <a:latin typeface="Cambria Math" panose="02040503050406030204" pitchFamily="18" charset="0"/>
                                          <a:ea typeface="Cambria Math" panose="02040503050406030204" pitchFamily="18" charset="0"/>
                                          <a:sym typeface="+mn-ea"/>
                                        </a:rPr>
                                      </m:ctrlPr>
                                    </m:naryPr>
                                    <m:sub>
                                      <m:r>
                                        <m:rPr>
                                          <m:brk m:alnAt="25"/>
                                        </m:rPr>
                                        <a:rPr lang="en-US" altLang="zh-CN" sz="2000" i="1">
                                          <a:latin typeface="Cambria Math" panose="02040503050406030204" pitchFamily="18" charset="0"/>
                                          <a:ea typeface="Cambria Math" panose="02040503050406030204" pitchFamily="18" charset="0"/>
                                          <a:sym typeface="+mn-ea"/>
                                        </a:rPr>
                                        <m:t>𝑖</m:t>
                                      </m:r>
                                      <m:r>
                                        <a:rPr lang="en-US" altLang="zh-CN" sz="2000" i="1">
                                          <a:latin typeface="Cambria Math" panose="02040503050406030204" pitchFamily="18" charset="0"/>
                                          <a:ea typeface="Cambria Math" panose="02040503050406030204" pitchFamily="18" charset="0"/>
                                          <a:sym typeface="+mn-ea"/>
                                        </a:rPr>
                                        <m:t>=1</m:t>
                                      </m:r>
                                    </m:sub>
                                    <m:sup>
                                      <m:r>
                                        <a:rPr lang="en-US" altLang="zh-CN" sz="2000" i="1">
                                          <a:latin typeface="Cambria Math" panose="02040503050406030204" pitchFamily="18" charset="0"/>
                                          <a:ea typeface="Cambria Math" panose="02040503050406030204" pitchFamily="18" charset="0"/>
                                          <a:sym typeface="+mn-ea"/>
                                        </a:rPr>
                                        <m:t>𝑛</m:t>
                                      </m:r>
                                    </m:sup>
                                    <m:e>
                                      <m:sSup>
                                        <m:sSupPr>
                                          <m:ctrlPr>
                                            <a:rPr lang="en-US" altLang="zh-CN" sz="2000" i="1">
                                              <a:latin typeface="Cambria Math" panose="02040503050406030204" pitchFamily="18" charset="0"/>
                                              <a:ea typeface="Cambria Math" panose="02040503050406030204" pitchFamily="18" charset="0"/>
                                              <a:sym typeface="+mn-ea"/>
                                            </a:rPr>
                                          </m:ctrlPr>
                                        </m:sSupPr>
                                        <m:e>
                                          <m:r>
                                            <a:rPr lang="en-US" altLang="zh-CN" sz="2000" i="1">
                                              <a:latin typeface="Cambria Math" panose="02040503050406030204" pitchFamily="18" charset="0"/>
                                              <a:ea typeface="Cambria Math" panose="02040503050406030204" pitchFamily="18" charset="0"/>
                                              <a:sym typeface="+mn-ea"/>
                                            </a:rPr>
                                            <m:t>(</m:t>
                                          </m:r>
                                          <m:sSubSup>
                                            <m:sSubSupPr>
                                              <m:ctrlPr>
                                                <a:rPr lang="en-US" altLang="zh-CN" sz="2000" i="1">
                                                  <a:latin typeface="Cambria Math" panose="02040503050406030204" pitchFamily="18" charset="0"/>
                                                  <a:ea typeface="Cambria Math" panose="02040503050406030204" pitchFamily="18" charset="0"/>
                                                  <a:sym typeface="+mn-ea"/>
                                                </a:rPr>
                                              </m:ctrlPr>
                                            </m:sSubSupPr>
                                            <m:e>
                                              <m:r>
                                                <a:rPr lang="en-US" altLang="zh-CN" sz="2000" i="1">
                                                  <a:latin typeface="Cambria Math" panose="02040503050406030204" pitchFamily="18" charset="0"/>
                                                  <a:ea typeface="Cambria Math" panose="02040503050406030204" pitchFamily="18" charset="0"/>
                                                  <a:sym typeface="+mn-ea"/>
                                                </a:rPr>
                                                <m:t>𝑆</m:t>
                                              </m:r>
                                            </m:e>
                                            <m:sub>
                                              <m:r>
                                                <a:rPr lang="en-US" altLang="zh-CN" sz="2000" i="1">
                                                  <a:latin typeface="Cambria Math" panose="02040503050406030204" pitchFamily="18" charset="0"/>
                                                  <a:ea typeface="Cambria Math" panose="02040503050406030204" pitchFamily="18" charset="0"/>
                                                  <a:sym typeface="+mn-ea"/>
                                                </a:rPr>
                                                <m:t>𝑖</m:t>
                                              </m:r>
                                            </m:sub>
                                            <m:sup/>
                                          </m:sSubSup>
                                          <m:r>
                                            <a:rPr lang="en-US" altLang="zh-CN" sz="2000" i="1">
                                              <a:latin typeface="Cambria Math" panose="02040503050406030204" pitchFamily="18" charset="0"/>
                                              <a:ea typeface="Cambria Math" panose="02040503050406030204" pitchFamily="18" charset="0"/>
                                              <a:sym typeface="+mn-ea"/>
                                            </a:rPr>
                                            <m:t>−</m:t>
                                          </m:r>
                                          <m:sSubSup>
                                            <m:sSubSupPr>
                                              <m:ctrlPr>
                                                <a:rPr lang="en-US" altLang="zh-CN" sz="2000" i="1">
                                                  <a:latin typeface="Cambria Math" panose="02040503050406030204" pitchFamily="18" charset="0"/>
                                                  <a:ea typeface="Cambria Math" panose="02040503050406030204" pitchFamily="18" charset="0"/>
                                                  <a:sym typeface="+mn-ea"/>
                                                </a:rPr>
                                              </m:ctrlPr>
                                            </m:sSubSupPr>
                                            <m:e>
                                              <m:r>
                                                <a:rPr lang="en-US" altLang="zh-CN" sz="2000" i="1">
                                                  <a:latin typeface="Cambria Math" panose="02040503050406030204" pitchFamily="18" charset="0"/>
                                                  <a:ea typeface="Cambria Math" panose="02040503050406030204" pitchFamily="18" charset="0"/>
                                                  <a:sym typeface="+mn-ea"/>
                                                </a:rPr>
                                                <m:t>𝑆</m:t>
                                              </m:r>
                                            </m:e>
                                            <m:sub>
                                              <m:r>
                                                <a:rPr lang="en-US" altLang="zh-CN" sz="2000" i="1">
                                                  <a:latin typeface="Cambria Math" panose="02040503050406030204" pitchFamily="18" charset="0"/>
                                                  <a:ea typeface="Cambria Math" panose="02040503050406030204" pitchFamily="18" charset="0"/>
                                                  <a:sym typeface="+mn-ea"/>
                                                </a:rPr>
                                                <m:t>𝑖</m:t>
                                              </m:r>
                                            </m:sub>
                                            <m:sup>
                                              <m:r>
                                                <a:rPr lang="en-US" altLang="zh-CN" sz="2000" i="1">
                                                  <a:latin typeface="Cambria Math" panose="02040503050406030204" pitchFamily="18" charset="0"/>
                                                  <a:ea typeface="Cambria Math" panose="02040503050406030204" pitchFamily="18" charset="0"/>
                                                  <a:sym typeface="+mn-ea"/>
                                                </a:rPr>
                                                <m:t>𝑔</m:t>
                                              </m:r>
                                            </m:sup>
                                          </m:sSubSup>
                                          <m:r>
                                            <a:rPr lang="en-US" altLang="zh-CN" sz="2000" i="1">
                                              <a:latin typeface="Cambria Math" panose="02040503050406030204" pitchFamily="18" charset="0"/>
                                              <a:ea typeface="Cambria Math" panose="02040503050406030204" pitchFamily="18" charset="0"/>
                                              <a:sym typeface="+mn-ea"/>
                                            </a:rPr>
                                            <m:t>)</m:t>
                                          </m:r>
                                        </m:e>
                                        <m:sup>
                                          <m:r>
                                            <a:rPr lang="en-US" altLang="zh-CN" sz="2000" i="1">
                                              <a:latin typeface="Cambria Math" panose="02040503050406030204" pitchFamily="18" charset="0"/>
                                              <a:ea typeface="Cambria Math" panose="02040503050406030204" pitchFamily="18" charset="0"/>
                                              <a:sym typeface="+mn-ea"/>
                                            </a:rPr>
                                            <m:t>2</m:t>
                                          </m:r>
                                        </m:sup>
                                      </m:sSup>
                                      <m:r>
                                        <m:rPr>
                                          <m:nor/>
                                        </m:rPr>
                                        <a:rPr lang="en-US" altLang="zh-CN" sz="2000" dirty="0">
                                          <a:sym typeface="+mn-ea"/>
                                        </a:rPr>
                                        <m:t>+</m:t>
                                      </m:r>
                                      <m:sSup>
                                        <m:sSupPr>
                                          <m:ctrlPr>
                                            <a:rPr lang="en-US" altLang="zh-CN" sz="2000" i="1">
                                              <a:latin typeface="Cambria Math" panose="02040503050406030204" pitchFamily="18" charset="0"/>
                                              <a:ea typeface="Cambria Math" panose="02040503050406030204" pitchFamily="18" charset="0"/>
                                              <a:sym typeface="+mn-ea"/>
                                            </a:rPr>
                                          </m:ctrlPr>
                                        </m:sSupPr>
                                        <m:e>
                                          <m:r>
                                            <a:rPr lang="en-US" altLang="zh-CN" sz="2000" i="1">
                                              <a:latin typeface="Cambria Math" panose="02040503050406030204" pitchFamily="18" charset="0"/>
                                              <a:ea typeface="Cambria Math" panose="02040503050406030204" pitchFamily="18" charset="0"/>
                                              <a:sym typeface="+mn-ea"/>
                                            </a:rPr>
                                            <m:t>(</m:t>
                                          </m:r>
                                          <m:sSubSup>
                                            <m:sSubSupPr>
                                              <m:ctrlPr>
                                                <a:rPr lang="en-US" altLang="zh-CN" sz="2000" i="1">
                                                  <a:latin typeface="Cambria Math" panose="02040503050406030204" pitchFamily="18" charset="0"/>
                                                  <a:ea typeface="Cambria Math" panose="02040503050406030204" pitchFamily="18" charset="0"/>
                                                  <a:sym typeface="+mn-ea"/>
                                                </a:rPr>
                                              </m:ctrlPr>
                                            </m:sSubSupPr>
                                            <m:e>
                                              <m:r>
                                                <a:rPr lang="en-US" altLang="zh-CN" sz="2000" i="1">
                                                  <a:latin typeface="Cambria Math" panose="02040503050406030204" pitchFamily="18" charset="0"/>
                                                  <a:ea typeface="Cambria Math" panose="02040503050406030204" pitchFamily="18" charset="0"/>
                                                  <a:sym typeface="+mn-ea"/>
                                                </a:rPr>
                                                <m:t>𝑆</m:t>
                                              </m:r>
                                            </m:e>
                                            <m:sub>
                                              <m:r>
                                                <a:rPr lang="en-US" altLang="zh-CN" sz="2000" i="1">
                                                  <a:latin typeface="Cambria Math" panose="02040503050406030204" pitchFamily="18" charset="0"/>
                                                  <a:ea typeface="Cambria Math" panose="02040503050406030204" pitchFamily="18" charset="0"/>
                                                  <a:sym typeface="+mn-ea"/>
                                                </a:rPr>
                                                <m:t>𝑖</m:t>
                                              </m:r>
                                              <m:r>
                                                <a:rPr lang="en-US" altLang="zh-CN" sz="2000" i="1">
                                                  <a:latin typeface="Cambria Math" panose="02040503050406030204" pitchFamily="18" charset="0"/>
                                                  <a:ea typeface="Cambria Math" panose="02040503050406030204" pitchFamily="18" charset="0"/>
                                                  <a:sym typeface="+mn-ea"/>
                                                </a:rPr>
                                                <m:t>+</m:t>
                                              </m:r>
                                              <m:r>
                                                <a:rPr lang="en-US" altLang="zh-CN" sz="2000" i="1">
                                                  <a:latin typeface="Cambria Math" panose="02040503050406030204" pitchFamily="18" charset="0"/>
                                                  <a:ea typeface="Cambria Math" panose="02040503050406030204" pitchFamily="18" charset="0"/>
                                                  <a:sym typeface="+mn-ea"/>
                                                </a:rPr>
                                                <m:t>𝑛</m:t>
                                              </m:r>
                                              <m:r>
                                                <a:rPr lang="en-US" altLang="zh-CN" sz="2000" i="1">
                                                  <a:latin typeface="Cambria Math" panose="02040503050406030204" pitchFamily="18" charset="0"/>
                                                  <a:ea typeface="Cambria Math" panose="02040503050406030204" pitchFamily="18" charset="0"/>
                                                  <a:sym typeface="+mn-ea"/>
                                                </a:rPr>
                                                <m:t>/2</m:t>
                                              </m:r>
                                            </m:sub>
                                            <m:sup/>
                                          </m:sSubSup>
                                          <m:r>
                                            <a:rPr lang="en-US" altLang="zh-CN" sz="2000" i="1">
                                              <a:latin typeface="Cambria Math" panose="02040503050406030204" pitchFamily="18" charset="0"/>
                                              <a:ea typeface="Cambria Math" panose="02040503050406030204" pitchFamily="18" charset="0"/>
                                              <a:sym typeface="+mn-ea"/>
                                            </a:rPr>
                                            <m:t>−</m:t>
                                          </m:r>
                                          <m:sSubSup>
                                            <m:sSubSupPr>
                                              <m:ctrlPr>
                                                <a:rPr lang="en-US" altLang="zh-CN" sz="2000" i="1">
                                                  <a:latin typeface="Cambria Math" panose="02040503050406030204" pitchFamily="18" charset="0"/>
                                                  <a:ea typeface="Cambria Math" panose="02040503050406030204" pitchFamily="18" charset="0"/>
                                                  <a:sym typeface="+mn-ea"/>
                                                </a:rPr>
                                              </m:ctrlPr>
                                            </m:sSubSupPr>
                                            <m:e>
                                              <m:r>
                                                <a:rPr lang="en-US" altLang="zh-CN" sz="2000" i="1">
                                                  <a:latin typeface="Cambria Math" panose="02040503050406030204" pitchFamily="18" charset="0"/>
                                                  <a:ea typeface="Cambria Math" panose="02040503050406030204" pitchFamily="18" charset="0"/>
                                                  <a:sym typeface="+mn-ea"/>
                                                </a:rPr>
                                                <m:t>𝑆</m:t>
                                              </m:r>
                                            </m:e>
                                            <m:sub>
                                              <m:r>
                                                <a:rPr lang="en-US" altLang="zh-CN" sz="2000" i="1">
                                                  <a:latin typeface="Cambria Math" panose="02040503050406030204" pitchFamily="18" charset="0"/>
                                                  <a:ea typeface="Cambria Math" panose="02040503050406030204" pitchFamily="18" charset="0"/>
                                                  <a:sym typeface="+mn-ea"/>
                                                </a:rPr>
                                                <m:t>𝑖</m:t>
                                              </m:r>
                                              <m:r>
                                                <a:rPr lang="en-US" altLang="zh-CN" sz="2000" i="1">
                                                  <a:latin typeface="Cambria Math" panose="02040503050406030204" pitchFamily="18" charset="0"/>
                                                  <a:ea typeface="Cambria Math" panose="02040503050406030204" pitchFamily="18" charset="0"/>
                                                  <a:sym typeface="+mn-ea"/>
                                                </a:rPr>
                                                <m:t>+</m:t>
                                              </m:r>
                                              <m:r>
                                                <a:rPr lang="en-US" altLang="zh-CN" sz="2000" i="1">
                                                  <a:latin typeface="Cambria Math" panose="02040503050406030204" pitchFamily="18" charset="0"/>
                                                  <a:ea typeface="Cambria Math" panose="02040503050406030204" pitchFamily="18" charset="0"/>
                                                  <a:sym typeface="+mn-ea"/>
                                                </a:rPr>
                                                <m:t>𝑛</m:t>
                                              </m:r>
                                              <m:r>
                                                <a:rPr lang="en-US" altLang="zh-CN" sz="2000" i="1">
                                                  <a:latin typeface="Cambria Math" panose="02040503050406030204" pitchFamily="18" charset="0"/>
                                                  <a:ea typeface="Cambria Math" panose="02040503050406030204" pitchFamily="18" charset="0"/>
                                                  <a:sym typeface="+mn-ea"/>
                                                </a:rPr>
                                                <m:t>/2</m:t>
                                              </m:r>
                                            </m:sub>
                                            <m:sup>
                                              <m:r>
                                                <a:rPr lang="en-US" altLang="zh-CN" sz="2000" i="1">
                                                  <a:latin typeface="Cambria Math" panose="02040503050406030204" pitchFamily="18" charset="0"/>
                                                  <a:ea typeface="Cambria Math" panose="02040503050406030204" pitchFamily="18" charset="0"/>
                                                  <a:sym typeface="+mn-ea"/>
                                                </a:rPr>
                                                <m:t>𝑔</m:t>
                                              </m:r>
                                            </m:sup>
                                          </m:sSubSup>
                                          <m:r>
                                            <a:rPr lang="en-US" altLang="zh-CN" sz="2000" i="1">
                                              <a:latin typeface="Cambria Math" panose="02040503050406030204" pitchFamily="18" charset="0"/>
                                              <a:ea typeface="Cambria Math" panose="02040503050406030204" pitchFamily="18" charset="0"/>
                                              <a:sym typeface="+mn-ea"/>
                                            </a:rPr>
                                            <m:t>)</m:t>
                                          </m:r>
                                        </m:e>
                                        <m:sup>
                                          <m:r>
                                            <a:rPr lang="en-US" altLang="zh-CN" sz="2000" i="1">
                                              <a:latin typeface="Cambria Math" panose="02040503050406030204" pitchFamily="18" charset="0"/>
                                              <a:ea typeface="Cambria Math" panose="02040503050406030204" pitchFamily="18" charset="0"/>
                                              <a:sym typeface="+mn-ea"/>
                                            </a:rPr>
                                            <m:t>2</m:t>
                                          </m:r>
                                        </m:sup>
                                      </m:sSup>
                                    </m:e>
                                  </m:nary>
                                </m:num>
                                <m:den>
                                  <m:r>
                                    <a:rPr lang="en-US" altLang="zh-CN" sz="2000" i="1">
                                      <a:latin typeface="Cambria Math" panose="02040503050406030204" pitchFamily="18" charset="0"/>
                                      <a:ea typeface="Cambria Math" panose="02040503050406030204" pitchFamily="18" charset="0"/>
                                      <a:sym typeface="+mn-ea"/>
                                    </a:rPr>
                                    <m:t>𝑛</m:t>
                                  </m:r>
                                </m:den>
                              </m:f>
                            </m:e>
                          </m:rad>
                        </m:num>
                        <m:den>
                          <m:r>
                            <a:rPr lang="en-US" altLang="zh-CN" sz="2000" b="0" i="1" smtClean="0">
                              <a:latin typeface="Cambria Math" panose="02040503050406030204" pitchFamily="18" charset="0"/>
                              <a:ea typeface="Cambria Math" panose="02040503050406030204" pitchFamily="18" charset="0"/>
                              <a:sym typeface="+mn-ea"/>
                            </a:rPr>
                            <m:t>𝐷</m:t>
                          </m:r>
                        </m:den>
                      </m:f>
                    </m:oMath>
                  </m:oMathPara>
                </a14:m>
                <a:endParaRPr lang="en-US" altLang="zh-CN" sz="2000" dirty="0">
                  <a:sym typeface="+mn-ea"/>
                </a:endParaRPr>
              </a:p>
              <a:p>
                <a:endParaRPr lang="en-US" altLang="zh-CN" sz="2000" dirty="0">
                  <a:sym typeface="+mn-ea"/>
                </a:endParaRPr>
              </a:p>
              <a:p>
                <a:r>
                  <a:rPr lang="en-US" altLang="zh-CN" sz="2000" dirty="0">
                    <a:latin typeface="Arial" panose="020B0604020202020204" pitchFamily="34" charset="0"/>
                    <a:sym typeface="+mn-ea"/>
                  </a:rPr>
                  <a:t>NRMSE computes the </a:t>
                </a:r>
                <a:r>
                  <a:rPr lang="en-US" altLang="zh-CN" sz="2000" dirty="0">
                    <a:solidFill>
                      <a:srgbClr val="FF0000"/>
                    </a:solidFill>
                    <a:latin typeface="Arial" panose="020B0604020202020204" pitchFamily="34" charset="0"/>
                    <a:sym typeface="+mn-ea"/>
                  </a:rPr>
                  <a:t>Euclidean distances</a:t>
                </a:r>
                <a:r>
                  <a:rPr lang="en-US" altLang="zh-CN" sz="2000" dirty="0">
                    <a:latin typeface="Arial" panose="020B0604020202020204" pitchFamily="34" charset="0"/>
                    <a:sym typeface="+mn-ea"/>
                  </a:rPr>
                  <a:t> between each facial landmark, and normalized by the </a:t>
                </a:r>
                <a:r>
                  <a:rPr lang="en-US" altLang="zh-CN" sz="2000" dirty="0" smtClean="0">
                    <a:latin typeface="Arial" panose="020B0604020202020204" pitchFamily="34" charset="0"/>
                    <a:sym typeface="+mn-ea"/>
                  </a:rPr>
                  <a:t>ground </a:t>
                </a:r>
                <a:r>
                  <a:rPr lang="en-US" altLang="zh-CN" sz="2000" dirty="0">
                    <a:latin typeface="Arial" panose="020B0604020202020204" pitchFamily="34" charset="0"/>
                    <a:sym typeface="+mn-ea"/>
                  </a:rPr>
                  <a:t>truth inter-ocular </a:t>
                </a:r>
                <a:r>
                  <a:rPr lang="en-US" altLang="zh-CN" sz="2000" dirty="0" smtClean="0">
                    <a:latin typeface="Arial" panose="020B0604020202020204" pitchFamily="34" charset="0"/>
                    <a:sym typeface="+mn-ea"/>
                  </a:rPr>
                  <a:t>distance</a:t>
                </a:r>
                <a:r>
                  <a:rPr lang="en-US" altLang="zh-CN" sz="2000" dirty="0">
                    <a:solidFill>
                      <a:srgbClr val="FF0000"/>
                    </a:solidFill>
                    <a:latin typeface="Arial" panose="020B0604020202020204" pitchFamily="34" charset="0"/>
                    <a:sym typeface="+mn-ea"/>
                  </a:rPr>
                  <a:t> D</a:t>
                </a:r>
                <a:r>
                  <a:rPr lang="en-US" altLang="zh-CN" sz="2000" dirty="0" smtClean="0">
                    <a:latin typeface="Arial" panose="020B0604020202020204" pitchFamily="34" charset="0"/>
                    <a:sym typeface="+mn-ea"/>
                  </a:rPr>
                  <a:t>. </a:t>
                </a:r>
                <a:endParaRPr lang="en-US" altLang="zh-CN" sz="2000" dirty="0">
                  <a:latin typeface="Arial" panose="020B0604020202020204" pitchFamily="34" charset="0"/>
                  <a:sym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495300" y="1309371"/>
                <a:ext cx="8001000" cy="3134128"/>
              </a:xfrm>
              <a:prstGeom prst="rect">
                <a:avLst/>
              </a:prstGeom>
              <a:blipFill rotWithShape="0">
                <a:blip r:embed="rId4"/>
                <a:stretch>
                  <a:fillRect l="-762" t="-973" r="-1447" b="-2724"/>
                </a:stretch>
              </a:blipFill>
            </p:spPr>
            <p:txBody>
              <a:bodyPr/>
              <a:lstStyle/>
              <a:p>
                <a:r>
                  <a:rPr lang="zh-CN" altLang="en-US">
                    <a:noFill/>
                  </a:rPr>
                  <a:t> </a:t>
                </a:r>
              </a:p>
            </p:txBody>
          </p:sp>
        </mc:Fallback>
      </mc:AlternateContent>
      <p:graphicFrame>
        <p:nvGraphicFramePr>
          <p:cNvPr id="3" name="对象 2">
            <a:hlinkClick r:id="" action="ppaction://ole?verb=0"/>
          </p:cNvPr>
          <p:cNvGraphicFramePr>
            <a:graphicFrameLocks noChangeAspect="1"/>
          </p:cNvGraphicFramePr>
          <p:nvPr>
            <p:extLst>
              <p:ext uri="{D42A27DB-BD31-4B8C-83A1-F6EECF244321}">
                <p14:modId xmlns:p14="http://schemas.microsoft.com/office/powerpoint/2010/main" val="1468592156"/>
              </p:ext>
            </p:extLst>
          </p:nvPr>
        </p:nvGraphicFramePr>
        <p:xfrm>
          <a:off x="2265363" y="2124075"/>
          <a:ext cx="268287" cy="368300"/>
        </p:xfrm>
        <a:graphic>
          <a:graphicData uri="http://schemas.openxmlformats.org/presentationml/2006/ole">
            <mc:AlternateContent xmlns:mc="http://schemas.openxmlformats.org/markup-compatibility/2006">
              <mc:Choice xmlns:v="urn:schemas-microsoft-com:vml" Requires="v">
                <p:oleObj spid="_x0000_s4128" name="公式" r:id="rId5" imgW="126720" imgH="215640" progId="Equation.3">
                  <p:embed/>
                </p:oleObj>
              </mc:Choice>
              <mc:Fallback>
                <p:oleObj name="公式" r:id="rId5" imgW="126720" imgH="215640" progId="Equation.3">
                  <p:embed/>
                  <p:pic>
                    <p:nvPicPr>
                      <p:cNvPr id="0" name="图片 1024"/>
                      <p:cNvPicPr/>
                      <p:nvPr/>
                    </p:nvPicPr>
                    <p:blipFill>
                      <a:blip r:embed="rId6"/>
                      <a:stretch>
                        <a:fillRect/>
                      </a:stretch>
                    </p:blipFill>
                    <p:spPr>
                      <a:xfrm>
                        <a:off x="2265363" y="2124075"/>
                        <a:ext cx="268287" cy="368300"/>
                      </a:xfrm>
                      <a:prstGeom prst="rect">
                        <a:avLst/>
                      </a:prstGeom>
                    </p:spPr>
                  </p:pic>
                </p:oleObj>
              </mc:Fallback>
            </mc:AlternateContent>
          </a:graphicData>
        </a:graphic>
      </p:graphicFrame>
      <p:sp>
        <p:nvSpPr>
          <p:cNvPr id="7" name="文本框 6"/>
          <p:cNvSpPr txBox="1"/>
          <p:nvPr/>
        </p:nvSpPr>
        <p:spPr>
          <a:xfrm>
            <a:off x="1000800" y="266400"/>
            <a:ext cx="5781676" cy="584775"/>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Evaluation of  the Performances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13</a:t>
            </a:fld>
            <a:endParaRPr lang="zh-CN" altLang="en-US" dirty="0"/>
          </a:p>
        </p:txBody>
      </p:sp>
      <p:sp>
        <p:nvSpPr>
          <p:cNvPr id="2" name="内容占位符 1"/>
          <p:cNvSpPr>
            <a:spLocks noGrp="1"/>
          </p:cNvSpPr>
          <p:nvPr>
            <p:ph idx="4294967295"/>
          </p:nvPr>
        </p:nvSpPr>
        <p:spPr>
          <a:xfrm>
            <a:off x="1512770" y="4656139"/>
            <a:ext cx="5269706" cy="334961"/>
          </a:xfrm>
        </p:spPr>
        <p:txBody>
          <a:bodyPr>
            <a:normAutofit fontScale="92500" lnSpcReduction="10000"/>
          </a:bodyPr>
          <a:lstStyle/>
          <a:p>
            <a:pPr marL="457200" lvl="1" indent="0">
              <a:buNone/>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sym typeface="+mn-ea"/>
              </a:rPr>
              <a:t>Random rotation,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sym typeface="+mn-ea"/>
              </a:rPr>
              <a:t>flipping and translation</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lvl="1"/>
            <a:endParaRPr lang="en-US" altLang="zh-CN" sz="1800" dirty="0"/>
          </a:p>
          <a:p>
            <a:endParaRPr lang="en-US" altLang="zh-CN" sz="2000" dirty="0"/>
          </a:p>
        </p:txBody>
      </p:sp>
      <p:sp>
        <p:nvSpPr>
          <p:cNvPr id="5" name="文本框 4"/>
          <p:cNvSpPr txBox="1"/>
          <p:nvPr/>
        </p:nvSpPr>
        <p:spPr>
          <a:xfrm>
            <a:off x="1000800" y="266400"/>
            <a:ext cx="5781676" cy="584775"/>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Experimental </a:t>
            </a:r>
            <a:r>
              <a:rPr lang="en-US" altLang="zh-CN" sz="3200" dirty="0" smtClean="0">
                <a:solidFill>
                  <a:schemeClr val="bg1"/>
                </a:solidFill>
                <a:latin typeface="Times New Roman" panose="02020603050405020304" charset="0"/>
                <a:sym typeface="+mn-ea"/>
              </a:rPr>
              <a:t>Datasets</a:t>
            </a:r>
            <a:endParaRPr lang="en-US" altLang="zh-CN" sz="3200" dirty="0">
              <a:solidFill>
                <a:schemeClr val="bg1"/>
              </a:solidFill>
              <a:latin typeface="Times New Roman" panose="02020603050405020304" charset="0"/>
              <a:sym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2997544881"/>
              </p:ext>
            </p:extLst>
          </p:nvPr>
        </p:nvGraphicFramePr>
        <p:xfrm>
          <a:off x="1206500" y="2266463"/>
          <a:ext cx="6477001" cy="1679724"/>
        </p:xfrm>
        <a:graphic>
          <a:graphicData uri="http://schemas.openxmlformats.org/drawingml/2006/table">
            <a:tbl>
              <a:tblPr firstRow="1" bandRow="1">
                <a:tableStyleId>{5C22544A-7EE6-4342-B048-85BDC9FD1C3A}</a:tableStyleId>
              </a:tblPr>
              <a:tblGrid>
                <a:gridCol w="1806602"/>
                <a:gridCol w="1565721"/>
                <a:gridCol w="1565721"/>
                <a:gridCol w="1538957"/>
              </a:tblGrid>
              <a:tr h="419931">
                <a:tc>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latin typeface="Arial Unicode MS" panose="020B0604020202020204" pitchFamily="34" charset="-122"/>
                          <a:ea typeface="Arial Unicode MS" panose="020B0604020202020204" pitchFamily="34" charset="-122"/>
                          <a:cs typeface="Arial Unicode MS" panose="020B0604020202020204" pitchFamily="34" charset="-122"/>
                        </a:rPr>
                        <a:t>LFPW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dirty="0" smtClean="0">
                          <a:latin typeface="Arial Unicode MS" panose="020B0604020202020204" pitchFamily="34" charset="-122"/>
                          <a:ea typeface="Arial Unicode MS" panose="020B0604020202020204" pitchFamily="34" charset="-122"/>
                          <a:cs typeface="Arial Unicode MS" panose="020B0604020202020204" pitchFamily="34" charset="-122"/>
                        </a:rPr>
                        <a:t>HELEN</a:t>
                      </a:r>
                    </a:p>
                  </a:txBody>
                  <a:tcPr/>
                </a:tc>
                <a:tc>
                  <a:txBody>
                    <a:bodyPr/>
                    <a:lstStyle/>
                    <a:p>
                      <a:pPr algn="ctr"/>
                      <a:r>
                        <a:rPr lang="en-US" altLang="zh-CN" b="0" dirty="0" smtClean="0">
                          <a:latin typeface="Arial Unicode MS" panose="020B0604020202020204" pitchFamily="34" charset="-122"/>
                          <a:ea typeface="Arial Unicode MS" panose="020B0604020202020204" pitchFamily="34" charset="-122"/>
                          <a:cs typeface="Arial Unicode MS" panose="020B0604020202020204" pitchFamily="34" charset="-122"/>
                        </a:rPr>
                        <a:t>AFW</a:t>
                      </a:r>
                      <a:endParaRPr lang="zh-CN" altLang="en-US" b="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r>
              <a:tr h="419931">
                <a:tc>
                  <a:txBody>
                    <a:bodyPr/>
                    <a:lstStyle/>
                    <a:p>
                      <a:r>
                        <a:rPr lang="en-US" altLang="zh-CN" dirty="0" smtClean="0"/>
                        <a:t>Training images</a:t>
                      </a:r>
                      <a:endParaRPr lang="zh-CN" altLang="en-US" dirty="0"/>
                    </a:p>
                  </a:txBody>
                  <a:tcPr/>
                </a:tc>
                <a:tc>
                  <a:txBody>
                    <a:bodyPr/>
                    <a:lstStyle/>
                    <a:p>
                      <a:pPr algn="ctr"/>
                      <a:r>
                        <a:rPr lang="en-US" altLang="zh-CN" dirty="0" smtClean="0"/>
                        <a:t>811</a:t>
                      </a:r>
                      <a:endParaRPr lang="zh-CN" altLang="en-US" dirty="0"/>
                    </a:p>
                  </a:txBody>
                  <a:tcPr/>
                </a:tc>
                <a:tc>
                  <a:txBody>
                    <a:bodyPr/>
                    <a:lstStyle/>
                    <a:p>
                      <a:pPr algn="ctr"/>
                      <a:r>
                        <a:rPr lang="en-US" altLang="zh-CN" dirty="0" smtClean="0"/>
                        <a:t>2000</a:t>
                      </a:r>
                      <a:endParaRPr lang="zh-CN" altLang="en-US" dirty="0"/>
                    </a:p>
                  </a:txBody>
                  <a:tcPr/>
                </a:tc>
                <a:tc>
                  <a:txBody>
                    <a:bodyPr/>
                    <a:lstStyle/>
                    <a:p>
                      <a:pPr algn="ctr"/>
                      <a:r>
                        <a:rPr lang="en-US" altLang="zh-CN" dirty="0" smtClean="0"/>
                        <a:t>337</a:t>
                      </a:r>
                      <a:endParaRPr lang="zh-CN" altLang="en-US" dirty="0"/>
                    </a:p>
                  </a:txBody>
                  <a:tcPr/>
                </a:tc>
              </a:tr>
              <a:tr h="4199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Testing images</a:t>
                      </a:r>
                      <a:endParaRPr lang="zh-CN" altLang="en-US" dirty="0" smtClean="0"/>
                    </a:p>
                  </a:txBody>
                  <a:tcPr/>
                </a:tc>
                <a:tc>
                  <a:txBody>
                    <a:bodyPr/>
                    <a:lstStyle/>
                    <a:p>
                      <a:pPr algn="ctr"/>
                      <a:r>
                        <a:rPr lang="en-US" altLang="zh-CN" dirty="0" smtClean="0"/>
                        <a:t>214</a:t>
                      </a:r>
                      <a:endParaRPr lang="zh-CN" altLang="en-US" dirty="0"/>
                    </a:p>
                  </a:txBody>
                  <a:tcPr/>
                </a:tc>
                <a:tc>
                  <a:txBody>
                    <a:bodyPr/>
                    <a:lstStyle/>
                    <a:p>
                      <a:pPr algn="ctr"/>
                      <a:r>
                        <a:rPr lang="en-US" altLang="zh-CN" dirty="0" smtClean="0"/>
                        <a:t>300</a:t>
                      </a:r>
                      <a:endParaRPr lang="zh-CN" altLang="en-US" dirty="0"/>
                    </a:p>
                  </a:txBody>
                  <a:tcPr/>
                </a:tc>
                <a:tc>
                  <a:txBody>
                    <a:bodyPr/>
                    <a:lstStyle/>
                    <a:p>
                      <a:pPr algn="ctr"/>
                      <a:r>
                        <a:rPr lang="en-US" altLang="zh-CN" dirty="0" smtClean="0"/>
                        <a:t>0</a:t>
                      </a:r>
                      <a:endParaRPr lang="zh-CN" altLang="en-US" dirty="0"/>
                    </a:p>
                  </a:txBody>
                  <a:tcPr/>
                </a:tc>
              </a:tr>
              <a:tr h="419931">
                <a:tc>
                  <a:txBody>
                    <a:bodyPr/>
                    <a:lstStyle/>
                    <a:p>
                      <a:r>
                        <a:rPr lang="en-US" altLang="zh-CN" dirty="0" smtClean="0"/>
                        <a:t>Landmarks</a:t>
                      </a:r>
                      <a:endParaRPr lang="zh-CN" altLang="en-US" dirty="0"/>
                    </a:p>
                  </a:txBody>
                  <a:tcPr/>
                </a:tc>
                <a:tc>
                  <a:txBody>
                    <a:bodyPr/>
                    <a:lstStyle/>
                    <a:p>
                      <a:pPr algn="ctr"/>
                      <a:r>
                        <a:rPr lang="en-US" altLang="zh-CN" dirty="0" smtClean="0"/>
                        <a:t>68</a:t>
                      </a:r>
                      <a:endParaRPr lang="zh-CN" altLang="en-US" dirty="0"/>
                    </a:p>
                  </a:txBody>
                  <a:tcPr/>
                </a:tc>
                <a:tc>
                  <a:txBody>
                    <a:bodyPr/>
                    <a:lstStyle/>
                    <a:p>
                      <a:pPr algn="ctr"/>
                      <a:r>
                        <a:rPr lang="en-US" altLang="zh-CN" dirty="0" smtClean="0"/>
                        <a:t>68</a:t>
                      </a:r>
                      <a:endParaRPr lang="zh-CN" altLang="en-US" dirty="0"/>
                    </a:p>
                  </a:txBody>
                  <a:tcPr/>
                </a:tc>
                <a:tc>
                  <a:txBody>
                    <a:bodyPr/>
                    <a:lstStyle/>
                    <a:p>
                      <a:pPr algn="ctr"/>
                      <a:r>
                        <a:rPr lang="en-US" altLang="zh-CN" dirty="0" smtClean="0"/>
                        <a:t>68</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14</a:t>
            </a:fld>
            <a:endParaRPr lang="zh-CN" altLang="en-US" dirty="0"/>
          </a:p>
        </p:txBody>
      </p:sp>
      <p:pic>
        <p:nvPicPr>
          <p:cNvPr id="19" name="图片 19"/>
          <p:cNvPicPr/>
          <p:nvPr/>
        </p:nvPicPr>
        <p:blipFill>
          <a:blip r:embed="rId3">
            <a:extLst>
              <a:ext uri="{28A0092B-C50C-407E-A947-70E740481C1C}">
                <a14:useLocalDpi xmlns:a14="http://schemas.microsoft.com/office/drawing/2010/main" val="0"/>
              </a:ext>
            </a:extLst>
          </a:blip>
          <a:stretch>
            <a:fillRect/>
          </a:stretch>
        </p:blipFill>
        <p:spPr>
          <a:xfrm>
            <a:off x="1064896" y="1554481"/>
            <a:ext cx="6811645" cy="4083685"/>
          </a:xfrm>
          <a:prstGeom prst="rect">
            <a:avLst/>
          </a:prstGeom>
        </p:spPr>
      </p:pic>
      <p:sp>
        <p:nvSpPr>
          <p:cNvPr id="5" name="文本框 4"/>
          <p:cNvSpPr txBox="1"/>
          <p:nvPr/>
        </p:nvSpPr>
        <p:spPr>
          <a:xfrm>
            <a:off x="1000800" y="266400"/>
            <a:ext cx="7901900" cy="1077218"/>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Comparison on Different Stages of  2-LCAN</a:t>
            </a:r>
          </a:p>
          <a:p>
            <a:endParaRPr lang="en-US" altLang="zh-CN" sz="3200" dirty="0">
              <a:solidFill>
                <a:schemeClr val="bg1"/>
              </a:solidFill>
              <a:latin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15</a:t>
            </a:fld>
            <a:endParaRPr lang="zh-CN" altLang="en-US" dirty="0"/>
          </a:p>
        </p:txBody>
      </p:sp>
      <p:pic>
        <p:nvPicPr>
          <p:cNvPr id="17" name="图片 17"/>
          <p:cNvPicPr/>
          <p:nvPr/>
        </p:nvPicPr>
        <p:blipFill>
          <a:blip r:embed="rId3" cstate="print">
            <a:extLst>
              <a:ext uri="{28A0092B-C50C-407E-A947-70E740481C1C}">
                <a14:useLocalDpi xmlns:a14="http://schemas.microsoft.com/office/drawing/2010/main" val="0"/>
              </a:ext>
            </a:extLst>
          </a:blip>
          <a:stretch>
            <a:fillRect/>
          </a:stretch>
        </p:blipFill>
        <p:spPr>
          <a:xfrm>
            <a:off x="0" y="2006600"/>
            <a:ext cx="4604385" cy="3265171"/>
          </a:xfrm>
          <a:prstGeom prst="rect">
            <a:avLst/>
          </a:prstGeom>
        </p:spPr>
      </p:pic>
      <p:pic>
        <p:nvPicPr>
          <p:cNvPr id="16" name="图片 16"/>
          <p:cNvPicPr/>
          <p:nvPr/>
        </p:nvPicPr>
        <p:blipFill>
          <a:blip r:embed="rId4" cstate="print">
            <a:extLst>
              <a:ext uri="{28A0092B-C50C-407E-A947-70E740481C1C}">
                <a14:useLocalDpi xmlns:a14="http://schemas.microsoft.com/office/drawing/2010/main" val="0"/>
              </a:ext>
            </a:extLst>
          </a:blip>
          <a:stretch>
            <a:fillRect/>
          </a:stretch>
        </p:blipFill>
        <p:spPr>
          <a:xfrm>
            <a:off x="4578984" y="2006600"/>
            <a:ext cx="4539615" cy="3265171"/>
          </a:xfrm>
          <a:prstGeom prst="rect">
            <a:avLst/>
          </a:prstGeom>
        </p:spPr>
      </p:pic>
      <p:sp>
        <p:nvSpPr>
          <p:cNvPr id="2" name="文本框 1"/>
          <p:cNvSpPr txBox="1"/>
          <p:nvPr/>
        </p:nvSpPr>
        <p:spPr>
          <a:xfrm>
            <a:off x="351472" y="1513840"/>
            <a:ext cx="3901440" cy="368300"/>
          </a:xfrm>
          <a:prstGeom prst="rect">
            <a:avLst/>
          </a:prstGeom>
          <a:noFill/>
        </p:spPr>
        <p:txBody>
          <a:bodyPr wrap="square" rtlCol="0">
            <a:spAutoFit/>
          </a:bodyPr>
          <a:lstStyle/>
          <a:p>
            <a:pPr algn="ctr"/>
            <a:r>
              <a:rPr lang="en-US" altLang="zh-CN" dirty="0">
                <a:latin typeface="Arial" panose="020B0604020202020204" pitchFamily="34" charset="0"/>
              </a:rPr>
              <a:t>LFPW Dataset</a:t>
            </a:r>
          </a:p>
        </p:txBody>
      </p:sp>
      <p:sp>
        <p:nvSpPr>
          <p:cNvPr id="3" name="文本框 2"/>
          <p:cNvSpPr txBox="1"/>
          <p:nvPr/>
        </p:nvSpPr>
        <p:spPr>
          <a:xfrm>
            <a:off x="4923471" y="1513840"/>
            <a:ext cx="3901440" cy="368300"/>
          </a:xfrm>
          <a:prstGeom prst="rect">
            <a:avLst/>
          </a:prstGeom>
          <a:noFill/>
        </p:spPr>
        <p:txBody>
          <a:bodyPr wrap="square" rtlCol="0">
            <a:spAutoFit/>
          </a:bodyPr>
          <a:lstStyle/>
          <a:p>
            <a:pPr algn="ctr"/>
            <a:r>
              <a:rPr lang="en-US" altLang="zh-CN" dirty="0">
                <a:latin typeface="Arial" panose="020B0604020202020204" pitchFamily="34" charset="0"/>
              </a:rPr>
              <a:t>HELEN Dataset</a:t>
            </a:r>
          </a:p>
        </p:txBody>
      </p:sp>
      <p:sp>
        <p:nvSpPr>
          <p:cNvPr id="8" name="文本框 7"/>
          <p:cNvSpPr txBox="1"/>
          <p:nvPr/>
        </p:nvSpPr>
        <p:spPr>
          <a:xfrm>
            <a:off x="1000800" y="266400"/>
            <a:ext cx="5781676" cy="583565"/>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Evaluation on LFPW and HELEN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16</a:t>
            </a:fld>
            <a:endParaRPr lang="zh-CN" altLang="en-US" dirty="0"/>
          </a:p>
        </p:txBody>
      </p:sp>
      <p:sp>
        <p:nvSpPr>
          <p:cNvPr id="8" name="文本框 7"/>
          <p:cNvSpPr txBox="1"/>
          <p:nvPr/>
        </p:nvSpPr>
        <p:spPr>
          <a:xfrm>
            <a:off x="1000800" y="266400"/>
            <a:ext cx="5781676" cy="583565"/>
          </a:xfrm>
          <a:prstGeom prst="rect">
            <a:avLst/>
          </a:prstGeom>
          <a:noFill/>
        </p:spPr>
        <p:txBody>
          <a:bodyPr wrap="square" rtlCol="0">
            <a:spAutoFit/>
          </a:bodyPr>
          <a:lstStyle/>
          <a:p>
            <a:r>
              <a:rPr lang="en-US" altLang="zh-CN" sz="3200" dirty="0" smtClean="0">
                <a:solidFill>
                  <a:schemeClr val="bg1"/>
                </a:solidFill>
                <a:latin typeface="Times New Roman" panose="02020603050405020304" charset="0"/>
                <a:sym typeface="+mn-ea"/>
              </a:rPr>
              <a:t>Summary</a:t>
            </a:r>
            <a:endParaRPr lang="en-US" altLang="zh-CN" sz="3200" dirty="0">
              <a:solidFill>
                <a:schemeClr val="bg1"/>
              </a:solidFill>
              <a:latin typeface="Times New Roman" panose="02020603050405020304" charset="0"/>
              <a:sym typeface="+mn-ea"/>
            </a:endParaRPr>
          </a:p>
        </p:txBody>
      </p:sp>
      <p:sp>
        <p:nvSpPr>
          <p:cNvPr id="9" name="内容占位符 2"/>
          <p:cNvSpPr txBox="1">
            <a:spLocks/>
          </p:cNvSpPr>
          <p:nvPr/>
        </p:nvSpPr>
        <p:spPr>
          <a:xfrm>
            <a:off x="292100" y="1276350"/>
            <a:ext cx="8712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Factoriz</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ing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loss functions of different facial components </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Fusing SIFT features and local pixel features together</a:t>
            </a:r>
          </a:p>
          <a:p>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smart training method</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336689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28675" y="549275"/>
            <a:ext cx="10801350" cy="5759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28674" y="2705725"/>
            <a:ext cx="10801350" cy="1446550"/>
          </a:xfrm>
          <a:prstGeom prst="rect">
            <a:avLst/>
          </a:prstGeom>
          <a:noFill/>
        </p:spPr>
        <p:txBody>
          <a:bodyPr wrap="square" rtlCol="0">
            <a:spAutoFit/>
          </a:bodyPr>
          <a:lstStyle/>
          <a:p>
            <a:pPr algn="ctr"/>
            <a:r>
              <a:rPr lang="en-US" altLang="zh-CN" sz="8800" b="1" dirty="0">
                <a:solidFill>
                  <a:schemeClr val="bg1"/>
                </a:solidFill>
              </a:rPr>
              <a:t>THANKS</a:t>
            </a:r>
            <a:endParaRPr lang="zh-CN" alt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ppt_w+.3"/>
                                          </p:val>
                                        </p:tav>
                                        <p:tav tm="100000">
                                          <p:val>
                                            <p:strVal val="#ppt_w"/>
                                          </p:val>
                                        </p:tav>
                                      </p:tavLst>
                                    </p:anim>
                                    <p:anim calcmode="lin" valueType="num">
                                      <p:cBhvr>
                                        <p:cTn id="8" dur="750" fill="hold"/>
                                        <p:tgtEl>
                                          <p:spTgt spid="8"/>
                                        </p:tgtEl>
                                        <p:attrNameLst>
                                          <p:attrName>ppt_h</p:attrName>
                                        </p:attrNameLst>
                                      </p:cBhvr>
                                      <p:tavLst>
                                        <p:tav tm="0">
                                          <p:val>
                                            <p:strVal val="#ppt_h"/>
                                          </p:val>
                                        </p:tav>
                                        <p:tav tm="100000">
                                          <p:val>
                                            <p:strVal val="#ppt_h"/>
                                          </p:val>
                                        </p:tav>
                                      </p:tavLst>
                                    </p:anim>
                                    <p:animEffect transition="in" filter="fade">
                                      <p:cBhvr>
                                        <p:cTn id="9" dur="750"/>
                                        <p:tgtEl>
                                          <p:spTgt spid="8"/>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6" presetClass="emph" presetSubtype="0" autoRev="1" fill="hold" grpId="1" nodeType="withEffect">
                                  <p:stCondLst>
                                    <p:cond delay="800"/>
                                  </p:stCondLst>
                                  <p:childTnLst>
                                    <p:animScale>
                                      <p:cBhvr>
                                        <p:cTn id="16" dur="250" fill="hold"/>
                                        <p:tgtEl>
                                          <p:spTgt spid="10"/>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timgsa.baidu.com/timg?image&amp;quality=80&amp;size=b9999_10000&amp;sec=1505311253864&amp;di=b86cc7fe0070fc1cb0bf356665402f19&amp;imgtype=0&amp;src=http%3A%2F%2Fimg.hibor.com.cn%2FdongfangcaifuImg%2F201507251316431600007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945" y="2170706"/>
            <a:ext cx="5715000" cy="3638551"/>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2"/>
          </p:nvPr>
        </p:nvSpPr>
        <p:spPr/>
        <p:txBody>
          <a:bodyPr/>
          <a:lstStyle/>
          <a:p>
            <a:fld id="{51D91E7F-84B6-4064-9D4E-CC7D244BCA04}" type="slidenum">
              <a:rPr lang="zh-CN" altLang="en-US" smtClean="0"/>
              <a:t>2</a:t>
            </a:fld>
            <a:endParaRPr lang="zh-CN" altLang="en-US" dirty="0"/>
          </a:p>
        </p:txBody>
      </p:sp>
      <p:sp>
        <p:nvSpPr>
          <p:cNvPr id="12" name="矩形 11"/>
          <p:cNvSpPr/>
          <p:nvPr/>
        </p:nvSpPr>
        <p:spPr>
          <a:xfrm>
            <a:off x="521051" y="1479168"/>
            <a:ext cx="2151551" cy="400110"/>
          </a:xfrm>
          <a:prstGeom prst="rect">
            <a:avLst/>
          </a:prstGeom>
        </p:spPr>
        <p:txBody>
          <a:bodyPr wrap="none">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Face recognition </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文本框 1"/>
          <p:cNvSpPr txBox="1"/>
          <p:nvPr/>
        </p:nvSpPr>
        <p:spPr>
          <a:xfrm>
            <a:off x="1000800" y="266400"/>
            <a:ext cx="5781676" cy="583565"/>
          </a:xfrm>
          <a:prstGeom prst="rect">
            <a:avLst/>
          </a:prstGeom>
          <a:noFill/>
        </p:spPr>
        <p:txBody>
          <a:bodyPr wrap="square" rtlCol="0">
            <a:spAutoFit/>
          </a:bodyPr>
          <a:lstStyle/>
          <a:p>
            <a:r>
              <a:rPr lang="en-US" sz="3200" dirty="0" smtClean="0">
                <a:solidFill>
                  <a:schemeClr val="bg1"/>
                </a:solidFill>
                <a:latin typeface="Times New Roman" panose="02020603050405020304" charset="0"/>
                <a:sym typeface="+mn-ea"/>
              </a:rPr>
              <a:t>Face Alignment</a:t>
            </a:r>
            <a:endParaRPr lang="en-US" sz="3200" dirty="0">
              <a:solidFill>
                <a:schemeClr val="bg1"/>
              </a:solidFill>
              <a:latin typeface="Times New Roman" panose="02020603050405020304" charset="0"/>
              <a:sym typeface="+mn-ea"/>
            </a:endParaRPr>
          </a:p>
        </p:txBody>
      </p:sp>
      <p:pic>
        <p:nvPicPr>
          <p:cNvPr id="5122" name="Picture 2" descr="https://timgsa.baidu.com/timg?image&amp;quality=80&amp;size=b9999_10000&amp;sec=1505905538&amp;di=2e7350a261a5d5e55a0efd830587cee5&amp;imgtype=jpg&amp;er=1&amp;src=http%3A%2F%2Fwww.flw197.com%2Fimage%2Fwww.opzoon.com%2Fcn%2Fuploadfile%2F2016%2F0407%2F201604070459252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128" y="2708536"/>
            <a:ext cx="4730599" cy="354794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21050" y="2308426"/>
            <a:ext cx="5187639" cy="400110"/>
          </a:xfrm>
          <a:prstGeom prst="rect">
            <a:avLst/>
          </a:prstGeom>
        </p:spPr>
        <p:txBody>
          <a:bodyPr wrap="none">
            <a:spAutoFit/>
          </a:bodyPr>
          <a:lstStyle/>
          <a:p>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Expression analysis &amp; Gender identification </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矩形 6"/>
          <p:cNvSpPr/>
          <p:nvPr/>
        </p:nvSpPr>
        <p:spPr>
          <a:xfrm>
            <a:off x="521050" y="3137684"/>
            <a:ext cx="2250937" cy="400110"/>
          </a:xfrm>
          <a:prstGeom prst="rect">
            <a:avLst/>
          </a:prstGeom>
        </p:spPr>
        <p:txBody>
          <a:bodyPr wrap="none">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3D  face modeling</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126" name="Picture 6" descr="https://timgsa.baidu.com/timg?image&amp;quality=80&amp;size=b9999_10000&amp;sec=1505311764371&amp;di=37fcbdf864a443f84259467b03a46cae&amp;imgtype=0&amp;src=http%3A%2F%2Fforum.xitek.com%2F200812%2F2647%2F264758%2F264758_12304295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792" y="2846256"/>
            <a:ext cx="5029220" cy="35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additive="base">
                                        <p:cTn id="12" dur="500" fill="hold"/>
                                        <p:tgtEl>
                                          <p:spTgt spid="5124"/>
                                        </p:tgtEl>
                                        <p:attrNameLst>
                                          <p:attrName>ppt_x</p:attrName>
                                        </p:attrNameLst>
                                      </p:cBhvr>
                                      <p:tavLst>
                                        <p:tav tm="0">
                                          <p:val>
                                            <p:strVal val="#ppt_x"/>
                                          </p:val>
                                        </p:tav>
                                        <p:tav tm="100000">
                                          <p:val>
                                            <p:strVal val="#ppt_x"/>
                                          </p:val>
                                        </p:tav>
                                      </p:tavLst>
                                    </p:anim>
                                    <p:anim calcmode="lin" valueType="num">
                                      <p:cBhvr additive="base">
                                        <p:cTn id="13"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childTnLst>
                          </p:cTn>
                        </p:par>
                        <p:par>
                          <p:cTn id="19" fill="hold">
                            <p:stCondLst>
                              <p:cond delay="500"/>
                            </p:stCondLst>
                            <p:childTnLst>
                              <p:par>
                                <p:cTn id="20" presetID="2" presetClass="entr" presetSubtype="8" fill="hold" grpId="0" nodeType="after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additive="base">
                                        <p:cTn id="27" dur="500" fill="hold"/>
                                        <p:tgtEl>
                                          <p:spTgt spid="5122"/>
                                        </p:tgtEl>
                                        <p:attrNameLst>
                                          <p:attrName>ppt_x</p:attrName>
                                        </p:attrNameLst>
                                      </p:cBhvr>
                                      <p:tavLst>
                                        <p:tav tm="0">
                                          <p:val>
                                            <p:strVal val="#ppt_x"/>
                                          </p:val>
                                        </p:tav>
                                        <p:tav tm="100000">
                                          <p:val>
                                            <p:strVal val="#ppt_x"/>
                                          </p:val>
                                        </p:tav>
                                      </p:tavLst>
                                    </p:anim>
                                    <p:anim calcmode="lin" valueType="num">
                                      <p:cBhvr additive="base">
                                        <p:cTn id="2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5122"/>
                                        </p:tgtEl>
                                      </p:cBhvr>
                                    </p:animEffect>
                                    <p:set>
                                      <p:cBhvr>
                                        <p:cTn id="33" dur="1" fill="hold">
                                          <p:stCondLst>
                                            <p:cond delay="499"/>
                                          </p:stCondLst>
                                        </p:cTn>
                                        <p:tgtEl>
                                          <p:spTgt spid="5122"/>
                                        </p:tgtEl>
                                        <p:attrNameLst>
                                          <p:attrName>style.visibility</p:attrName>
                                        </p:attrNameLst>
                                      </p:cBhvr>
                                      <p:to>
                                        <p:strVal val="hidden"/>
                                      </p:to>
                                    </p:set>
                                  </p:childTnLst>
                                </p:cTn>
                              </p:par>
                            </p:childTnLst>
                          </p:cTn>
                        </p:par>
                        <p:par>
                          <p:cTn id="34" fill="hold">
                            <p:stCondLst>
                              <p:cond delay="500"/>
                            </p:stCondLst>
                            <p:childTnLst>
                              <p:par>
                                <p:cTn id="35" presetID="2" presetClass="entr" presetSubtype="8" fill="hold" grpId="0" nodeType="afterEffect">
                                  <p:stCondLst>
                                    <p:cond delay="0"/>
                                  </p:stCondLst>
                                  <p:iterate type="lt">
                                    <p:tmPct val="0"/>
                                  </p:iterate>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5126"/>
                                        </p:tgtEl>
                                        <p:attrNameLst>
                                          <p:attrName>style.visibility</p:attrName>
                                        </p:attrNameLst>
                                      </p:cBhvr>
                                      <p:to>
                                        <p:strVal val="visible"/>
                                      </p:to>
                                    </p:set>
                                    <p:anim calcmode="lin" valueType="num">
                                      <p:cBhvr additive="base">
                                        <p:cTn id="42" dur="500" fill="hold"/>
                                        <p:tgtEl>
                                          <p:spTgt spid="5126"/>
                                        </p:tgtEl>
                                        <p:attrNameLst>
                                          <p:attrName>ppt_x</p:attrName>
                                        </p:attrNameLst>
                                      </p:cBhvr>
                                      <p:tavLst>
                                        <p:tav tm="0">
                                          <p:val>
                                            <p:strVal val="#ppt_x"/>
                                          </p:val>
                                        </p:tav>
                                        <p:tav tm="100000">
                                          <p:val>
                                            <p:strVal val="#ppt_x"/>
                                          </p:val>
                                        </p:tav>
                                      </p:tavLst>
                                    </p:anim>
                                    <p:anim calcmode="lin" valueType="num">
                                      <p:cBhvr additive="base">
                                        <p:cTn id="43"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6" grpId="0"/>
      <p:bldP spid="6" grpId="1"/>
      <p:bldP spid="6" grpId="2"/>
      <p:bldP spid="7" grpId="0"/>
      <p:bldP spid="7" grpId="1"/>
      <p:bldP spid="7"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3</a:t>
            </a:fld>
            <a:endParaRPr lang="zh-CN" altLang="en-US" dirty="0"/>
          </a:p>
        </p:txBody>
      </p:sp>
      <p:sp>
        <p:nvSpPr>
          <p:cNvPr id="12" name="矩形 11"/>
          <p:cNvSpPr/>
          <p:nvPr/>
        </p:nvSpPr>
        <p:spPr>
          <a:xfrm>
            <a:off x="338171" y="1300399"/>
            <a:ext cx="5113900" cy="400110"/>
          </a:xfrm>
          <a:prstGeom prst="rect">
            <a:avLst/>
          </a:prstGeom>
        </p:spPr>
        <p:txBody>
          <a:bodyPr wrap="none">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Face alignment (</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Face landmark detection</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文本框 1"/>
          <p:cNvSpPr txBox="1"/>
          <p:nvPr/>
        </p:nvSpPr>
        <p:spPr>
          <a:xfrm>
            <a:off x="1000800" y="266400"/>
            <a:ext cx="5781676" cy="583565"/>
          </a:xfrm>
          <a:prstGeom prst="rect">
            <a:avLst/>
          </a:prstGeom>
          <a:noFill/>
        </p:spPr>
        <p:txBody>
          <a:bodyPr wrap="square" rtlCol="0">
            <a:spAutoFit/>
          </a:bodyPr>
          <a:lstStyle/>
          <a:p>
            <a:r>
              <a:rPr lang="en-US" sz="3200" dirty="0" smtClean="0">
                <a:solidFill>
                  <a:schemeClr val="bg1"/>
                </a:solidFill>
                <a:latin typeface="Times New Roman" panose="02020603050405020304" charset="0"/>
                <a:sym typeface="+mn-ea"/>
              </a:rPr>
              <a:t>Face Alignment</a:t>
            </a:r>
            <a:endParaRPr lang="en-US" sz="3200" dirty="0">
              <a:solidFill>
                <a:schemeClr val="bg1"/>
              </a:solidFill>
              <a:latin typeface="Times New Roman" panose="02020603050405020304" charset="0"/>
              <a:sym typeface="+mn-ea"/>
            </a:endParaRPr>
          </a:p>
        </p:txBody>
      </p:sp>
      <p:pic>
        <p:nvPicPr>
          <p:cNvPr id="6146" name="Picture 2" descr="https://timgsa.baidu.com/timg?image&amp;quality=80&amp;size=b9999_10000&amp;sec=1505312064582&amp;di=036ee43ee5a5f9534814cbd958878aa4&amp;imgtype=0&amp;src=http%3A%2F%2Ffile06.16sucai.com%2F2016%2F0503%2F68656f9127058845ff93ee46f3efea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0" y="1976955"/>
            <a:ext cx="6082340" cy="405305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2387985" y="2407835"/>
            <a:ext cx="1514286" cy="1647619"/>
          </a:xfrm>
          <a:prstGeom prst="rect">
            <a:avLst/>
          </a:prstGeom>
        </p:spPr>
      </p:pic>
      <p:pic>
        <p:nvPicPr>
          <p:cNvPr id="8" name="图片 7"/>
          <p:cNvPicPr>
            <a:picLocks noChangeAspect="1"/>
          </p:cNvPicPr>
          <p:nvPr/>
        </p:nvPicPr>
        <p:blipFill>
          <a:blip r:embed="rId5"/>
          <a:stretch>
            <a:fillRect/>
          </a:stretch>
        </p:blipFill>
        <p:spPr>
          <a:xfrm>
            <a:off x="445472" y="2827499"/>
            <a:ext cx="1514285" cy="1632965"/>
          </a:xfrm>
          <a:prstGeom prst="rect">
            <a:avLst/>
          </a:prstGeom>
        </p:spPr>
      </p:pic>
      <p:sp>
        <p:nvSpPr>
          <p:cNvPr id="11" name="流程图: 联系 10"/>
          <p:cNvSpPr/>
          <p:nvPr/>
        </p:nvSpPr>
        <p:spPr>
          <a:xfrm>
            <a:off x="7172325" y="2514600"/>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联系 28"/>
          <p:cNvSpPr/>
          <p:nvPr/>
        </p:nvSpPr>
        <p:spPr>
          <a:xfrm>
            <a:off x="7685648" y="2454275"/>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联系 29"/>
          <p:cNvSpPr/>
          <p:nvPr/>
        </p:nvSpPr>
        <p:spPr>
          <a:xfrm>
            <a:off x="7470404" y="2730500"/>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联系 30"/>
          <p:cNvSpPr/>
          <p:nvPr/>
        </p:nvSpPr>
        <p:spPr>
          <a:xfrm>
            <a:off x="7292975" y="2990850"/>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31"/>
          <p:cNvSpPr/>
          <p:nvPr/>
        </p:nvSpPr>
        <p:spPr>
          <a:xfrm>
            <a:off x="7701523" y="2942326"/>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联系 33"/>
          <p:cNvSpPr/>
          <p:nvPr/>
        </p:nvSpPr>
        <p:spPr>
          <a:xfrm>
            <a:off x="7353300" y="4678680"/>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流程图: 联系 34"/>
          <p:cNvSpPr/>
          <p:nvPr/>
        </p:nvSpPr>
        <p:spPr>
          <a:xfrm>
            <a:off x="7940020" y="4618355"/>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联系 35"/>
          <p:cNvSpPr/>
          <p:nvPr/>
        </p:nvSpPr>
        <p:spPr>
          <a:xfrm>
            <a:off x="7793598" y="4860533"/>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联系 36"/>
          <p:cNvSpPr/>
          <p:nvPr/>
        </p:nvSpPr>
        <p:spPr>
          <a:xfrm>
            <a:off x="7470404" y="5154930"/>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联系 37"/>
          <p:cNvSpPr/>
          <p:nvPr/>
        </p:nvSpPr>
        <p:spPr>
          <a:xfrm>
            <a:off x="7990449" y="5062484"/>
            <a:ext cx="82550" cy="6032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3"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42" presetClass="path" presetSubtype="0" accel="50000" decel="50000" fill="hold" nodeType="afterEffect">
                                  <p:stCondLst>
                                    <p:cond delay="0"/>
                                  </p:stCondLst>
                                  <p:childTnLst>
                                    <p:animMotion origin="layout" path="M 5.55556E-7 -4.07407E-6 L 0.47778 -0.05555 " pathEditMode="relative" rAng="0" ptsTypes="AA">
                                      <p:cBhvr>
                                        <p:cTn id="24" dur="2000" fill="hold"/>
                                        <p:tgtEl>
                                          <p:spTgt spid="6"/>
                                        </p:tgtEl>
                                        <p:attrNameLst>
                                          <p:attrName>ppt_x</p:attrName>
                                          <p:attrName>ppt_y</p:attrName>
                                        </p:attrNameLst>
                                      </p:cBhvr>
                                      <p:rCtr x="23889" y="-277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
                            </p:stCondLst>
                            <p:childTnLst>
                              <p:par>
                                <p:cTn id="44" presetID="42" presetClass="path" presetSubtype="0" accel="50000" decel="50000" fill="hold" nodeType="afterEffect">
                                  <p:stCondLst>
                                    <p:cond delay="0"/>
                                  </p:stCondLst>
                                  <p:childTnLst>
                                    <p:animMotion origin="layout" path="M -3.61111E-6 0 L 0.7 0.19583 " pathEditMode="relative" rAng="0" ptsTypes="AA">
                                      <p:cBhvr>
                                        <p:cTn id="45" dur="2000" fill="hold"/>
                                        <p:tgtEl>
                                          <p:spTgt spid="8"/>
                                        </p:tgtEl>
                                        <p:attrNameLst>
                                          <p:attrName>ppt_x</p:attrName>
                                          <p:attrName>ppt_y</p:attrName>
                                        </p:attrNameLst>
                                      </p:cBhvr>
                                      <p:rCtr x="35000" y="9792"/>
                                    </p:animMotion>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P spid="12" grpId="3"/>
      <p:bldP spid="11" grpId="0" animBg="1"/>
      <p:bldP spid="29" grpId="0" animBg="1"/>
      <p:bldP spid="30" grpId="0" animBg="1"/>
      <p:bldP spid="31" grpId="0" animBg="1"/>
      <p:bldP spid="32" grpId="0" animBg="1"/>
      <p:bldP spid="34" grpId="0" animBg="1"/>
      <p:bldP spid="35" grpId="0" animBg="1"/>
      <p:bldP spid="36" grpId="0" animBg="1"/>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4</a:t>
            </a:fld>
            <a:endParaRPr lang="zh-CN" altLang="en-US" dirty="0"/>
          </a:p>
        </p:txBody>
      </p:sp>
      <p:sp>
        <p:nvSpPr>
          <p:cNvPr id="2" name="文本框 1"/>
          <p:cNvSpPr txBox="1"/>
          <p:nvPr/>
        </p:nvSpPr>
        <p:spPr>
          <a:xfrm>
            <a:off x="421984" y="1403488"/>
            <a:ext cx="3956532" cy="400110"/>
          </a:xfrm>
          <a:prstGeom prst="rect">
            <a:avLst/>
          </a:prstGeom>
          <a:noFill/>
        </p:spPr>
        <p:txBody>
          <a:bodyPr wrap="none" rtlCol="0" anchor="t">
            <a:spAutoFit/>
          </a:bodyPr>
          <a:lstStyle/>
          <a:p>
            <a:pPr algn="l"/>
            <a:r>
              <a:rPr lang="en-US" altLang="zh-CN" sz="2000" dirty="0" smtClean="0">
                <a:latin typeface="Arial" panose="020B0604020202020204" pitchFamily="34" charset="0"/>
                <a:ea typeface="Gulim" pitchFamily="2" charset="-127"/>
                <a:sym typeface="+mn-ea"/>
              </a:rPr>
              <a:t>3 types of face landmark marking</a:t>
            </a:r>
            <a:endParaRPr lang="en-US" altLang="zh-CN" sz="2000" dirty="0">
              <a:latin typeface="Arial" panose="020B0604020202020204" pitchFamily="34" charset="0"/>
              <a:ea typeface="Gulim" pitchFamily="2" charset="-127"/>
              <a:sym typeface="+mn-ea"/>
            </a:endParaRPr>
          </a:p>
        </p:txBody>
      </p:sp>
      <p:pic>
        <p:nvPicPr>
          <p:cNvPr id="3" name="图片 2"/>
          <p:cNvPicPr>
            <a:picLocks noChangeAspect="1"/>
          </p:cNvPicPr>
          <p:nvPr/>
        </p:nvPicPr>
        <p:blipFill>
          <a:blip r:embed="rId3"/>
          <a:stretch>
            <a:fillRect/>
          </a:stretch>
        </p:blipFill>
        <p:spPr>
          <a:xfrm>
            <a:off x="476200" y="2244398"/>
            <a:ext cx="1924050" cy="1914525"/>
          </a:xfrm>
          <a:prstGeom prst="rect">
            <a:avLst/>
          </a:prstGeom>
        </p:spPr>
      </p:pic>
      <p:pic>
        <p:nvPicPr>
          <p:cNvPr id="5" name="图片 4"/>
          <p:cNvPicPr>
            <a:picLocks noChangeAspect="1"/>
          </p:cNvPicPr>
          <p:nvPr/>
        </p:nvPicPr>
        <p:blipFill>
          <a:blip r:embed="rId4"/>
          <a:stretch>
            <a:fillRect/>
          </a:stretch>
        </p:blipFill>
        <p:spPr>
          <a:xfrm>
            <a:off x="6356730" y="2261859"/>
            <a:ext cx="1933575" cy="1905000"/>
          </a:xfrm>
          <a:prstGeom prst="rect">
            <a:avLst/>
          </a:prstGeom>
        </p:spPr>
      </p:pic>
      <p:pic>
        <p:nvPicPr>
          <p:cNvPr id="6" name="图片 5"/>
          <p:cNvPicPr>
            <a:picLocks noChangeAspect="1"/>
          </p:cNvPicPr>
          <p:nvPr/>
        </p:nvPicPr>
        <p:blipFill>
          <a:blip r:embed="rId5"/>
          <a:stretch>
            <a:fillRect/>
          </a:stretch>
        </p:blipFill>
        <p:spPr>
          <a:xfrm>
            <a:off x="3406965" y="2261859"/>
            <a:ext cx="1943100" cy="1943100"/>
          </a:xfrm>
          <a:prstGeom prst="rect">
            <a:avLst/>
          </a:prstGeom>
        </p:spPr>
      </p:pic>
      <p:sp>
        <p:nvSpPr>
          <p:cNvPr id="7" name="文本框 6"/>
          <p:cNvSpPr txBox="1"/>
          <p:nvPr/>
        </p:nvSpPr>
        <p:spPr>
          <a:xfrm>
            <a:off x="244425" y="4644832"/>
            <a:ext cx="2387600" cy="396240"/>
          </a:xfrm>
          <a:prstGeom prst="rect">
            <a:avLst/>
          </a:prstGeom>
          <a:noFill/>
        </p:spPr>
        <p:txBody>
          <a:bodyPr wrap="square" rtlCol="0">
            <a:spAutoFit/>
          </a:bodyPr>
          <a:lstStyle/>
          <a:p>
            <a:r>
              <a:rPr lang="en-US" altLang="zh-CN" sz="2000" dirty="0">
                <a:latin typeface="Arial" panose="020B0604020202020204" pitchFamily="34" charset="0"/>
              </a:rPr>
              <a:t>5 facial landmarks</a:t>
            </a:r>
          </a:p>
        </p:txBody>
      </p:sp>
      <p:sp>
        <p:nvSpPr>
          <p:cNvPr id="8" name="文本框 7"/>
          <p:cNvSpPr txBox="1"/>
          <p:nvPr/>
        </p:nvSpPr>
        <p:spPr>
          <a:xfrm>
            <a:off x="3077082" y="4644832"/>
            <a:ext cx="2602865" cy="396240"/>
          </a:xfrm>
          <a:prstGeom prst="rect">
            <a:avLst/>
          </a:prstGeom>
          <a:noFill/>
        </p:spPr>
        <p:txBody>
          <a:bodyPr wrap="square" rtlCol="0">
            <a:spAutoFit/>
          </a:bodyPr>
          <a:lstStyle/>
          <a:p>
            <a:r>
              <a:rPr lang="en-US" altLang="zh-CN" sz="2000">
                <a:latin typeface="Arial" panose="020B0604020202020204" pitchFamily="34" charset="0"/>
              </a:rPr>
              <a:t>49 facial landmarks</a:t>
            </a:r>
          </a:p>
        </p:txBody>
      </p:sp>
      <p:sp>
        <p:nvSpPr>
          <p:cNvPr id="9" name="文本框 8"/>
          <p:cNvSpPr txBox="1"/>
          <p:nvPr/>
        </p:nvSpPr>
        <p:spPr>
          <a:xfrm>
            <a:off x="6125004" y="4607995"/>
            <a:ext cx="2857500" cy="396240"/>
          </a:xfrm>
          <a:prstGeom prst="rect">
            <a:avLst/>
          </a:prstGeom>
          <a:noFill/>
        </p:spPr>
        <p:txBody>
          <a:bodyPr wrap="square" rtlCol="0">
            <a:spAutoFit/>
          </a:bodyPr>
          <a:lstStyle/>
          <a:p>
            <a:r>
              <a:rPr lang="en-US" altLang="zh-CN" sz="2000" dirty="0">
                <a:latin typeface="Arial" panose="020B0604020202020204" pitchFamily="34" charset="0"/>
              </a:rPr>
              <a:t>69 facial landmarks</a:t>
            </a:r>
          </a:p>
        </p:txBody>
      </p:sp>
      <p:sp>
        <p:nvSpPr>
          <p:cNvPr id="10" name="右箭头 9"/>
          <p:cNvSpPr/>
          <p:nvPr/>
        </p:nvSpPr>
        <p:spPr>
          <a:xfrm>
            <a:off x="1624965" y="5363207"/>
            <a:ext cx="5410835"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62600" y="5505450"/>
            <a:ext cx="1676400" cy="396240"/>
          </a:xfrm>
          <a:prstGeom prst="rect">
            <a:avLst/>
          </a:prstGeom>
          <a:noFill/>
        </p:spPr>
        <p:txBody>
          <a:bodyPr wrap="square" rtlCol="0">
            <a:spAutoFit/>
          </a:bodyPr>
          <a:lstStyle/>
          <a:p>
            <a:pPr algn="ctr"/>
            <a:r>
              <a:rPr lang="en-US" altLang="zh-CN" sz="2000" dirty="0">
                <a:solidFill>
                  <a:srgbClr val="00B050"/>
                </a:solidFill>
                <a:latin typeface="Arial" panose="020B0604020202020204" pitchFamily="34" charset="0"/>
              </a:rPr>
              <a:t>easy</a:t>
            </a:r>
          </a:p>
        </p:txBody>
      </p:sp>
      <p:sp>
        <p:nvSpPr>
          <p:cNvPr id="13" name="文本框 12"/>
          <p:cNvSpPr txBox="1"/>
          <p:nvPr/>
        </p:nvSpPr>
        <p:spPr>
          <a:xfrm>
            <a:off x="7262812" y="5505450"/>
            <a:ext cx="1676400" cy="39624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rPr>
              <a:t>difficult</a:t>
            </a:r>
          </a:p>
        </p:txBody>
      </p:sp>
      <p:sp>
        <p:nvSpPr>
          <p:cNvPr id="15" name="文本框 14"/>
          <p:cNvSpPr txBox="1"/>
          <p:nvPr/>
        </p:nvSpPr>
        <p:spPr>
          <a:xfrm>
            <a:off x="1000800" y="266400"/>
            <a:ext cx="5781676" cy="583565"/>
          </a:xfrm>
          <a:prstGeom prst="rect">
            <a:avLst/>
          </a:prstGeom>
          <a:noFill/>
        </p:spPr>
        <p:txBody>
          <a:bodyPr wrap="square" rtlCol="0">
            <a:spAutoFit/>
          </a:bodyPr>
          <a:lstStyle/>
          <a:p>
            <a:r>
              <a:rPr lang="en-US" sz="3200" dirty="0" smtClean="0">
                <a:solidFill>
                  <a:schemeClr val="bg1"/>
                </a:solidFill>
                <a:latin typeface="Times New Roman" panose="02020603050405020304" charset="0"/>
                <a:sym typeface="+mn-ea"/>
              </a:rPr>
              <a:t>Face Landmark Marking</a:t>
            </a:r>
            <a:endParaRPr lang="en-US" sz="3200" dirty="0">
              <a:solidFill>
                <a:schemeClr val="bg1"/>
              </a:solidFill>
              <a:latin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1"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5</a:t>
            </a:fld>
            <a:endParaRPr lang="zh-CN" altLang="en-US" dirty="0"/>
          </a:p>
        </p:txBody>
      </p:sp>
      <p:sp>
        <p:nvSpPr>
          <p:cNvPr id="3" name="文本框 2"/>
          <p:cNvSpPr txBox="1"/>
          <p:nvPr/>
        </p:nvSpPr>
        <p:spPr>
          <a:xfrm>
            <a:off x="317500" y="1269970"/>
            <a:ext cx="3587848" cy="400110"/>
          </a:xfrm>
          <a:prstGeom prst="rect">
            <a:avLst/>
          </a:prstGeom>
          <a:noFill/>
        </p:spPr>
        <p:txBody>
          <a:bodyPr wrap="square" rtlCol="0">
            <a:spAutoFit/>
          </a:bodyPr>
          <a:lstStyle/>
          <a:p>
            <a:r>
              <a:rPr lang="en-US" altLang="zh-CN" sz="2000" dirty="0">
                <a:latin typeface="Arial" panose="020B0604020202020204" pitchFamily="34" charset="0"/>
                <a:ea typeface="Gulim" pitchFamily="2" charset="-127"/>
                <a:sym typeface="+mn-ea"/>
              </a:rPr>
              <a:t>Partial faces are </a:t>
            </a:r>
            <a:r>
              <a:rPr lang="en-US" altLang="zh-CN" sz="2000" dirty="0" smtClean="0">
                <a:latin typeface="Arial" panose="020B0604020202020204" pitchFamily="34" charset="0"/>
                <a:ea typeface="Gulim" pitchFamily="2" charset="-127"/>
                <a:sym typeface="+mn-ea"/>
              </a:rPr>
              <a:t>occluded</a:t>
            </a:r>
            <a:endParaRPr lang="en-US" altLang="zh-CN" sz="2000" dirty="0">
              <a:latin typeface="Times New Roman" panose="02020603050405020304" charset="0"/>
              <a:ea typeface="Gulim" pitchFamily="2" charset="-127"/>
              <a:sym typeface="+mn-ea"/>
            </a:endParaRPr>
          </a:p>
        </p:txBody>
      </p:sp>
      <p:pic>
        <p:nvPicPr>
          <p:cNvPr id="8" name="图片 7"/>
          <p:cNvPicPr>
            <a:picLocks noChangeAspect="1"/>
          </p:cNvPicPr>
          <p:nvPr/>
        </p:nvPicPr>
        <p:blipFill>
          <a:blip r:embed="rId3"/>
          <a:stretch>
            <a:fillRect/>
          </a:stretch>
        </p:blipFill>
        <p:spPr>
          <a:xfrm>
            <a:off x="4176956" y="3181195"/>
            <a:ext cx="1961905" cy="1923810"/>
          </a:xfrm>
          <a:prstGeom prst="rect">
            <a:avLst/>
          </a:prstGeom>
        </p:spPr>
      </p:pic>
      <p:sp>
        <p:nvSpPr>
          <p:cNvPr id="9" name="文本框 8"/>
          <p:cNvSpPr txBox="1"/>
          <p:nvPr/>
        </p:nvSpPr>
        <p:spPr>
          <a:xfrm>
            <a:off x="1000800" y="266400"/>
            <a:ext cx="5781676" cy="584775"/>
          </a:xfrm>
          <a:prstGeom prst="rect">
            <a:avLst/>
          </a:prstGeom>
          <a:noFill/>
        </p:spPr>
        <p:txBody>
          <a:bodyPr wrap="square" rtlCol="0">
            <a:spAutoFit/>
          </a:bodyPr>
          <a:lstStyle/>
          <a:p>
            <a:r>
              <a:rPr lang="en-US" altLang="zh-CN" sz="3200" dirty="0" smtClean="0">
                <a:solidFill>
                  <a:schemeClr val="bg1"/>
                </a:solidFill>
                <a:latin typeface="Times New Roman" panose="02020603050405020304" charset="0"/>
                <a:sym typeface="+mn-ea"/>
              </a:rPr>
              <a:t>Challenges</a:t>
            </a:r>
            <a:endParaRPr lang="en-US" altLang="zh-CN" sz="3200" dirty="0">
              <a:solidFill>
                <a:schemeClr val="bg1"/>
              </a:solidFill>
              <a:latin typeface="Times New Roman" panose="02020603050405020304" charset="0"/>
              <a:sym typeface="+mn-ea"/>
            </a:endParaRPr>
          </a:p>
        </p:txBody>
      </p:sp>
      <p:pic>
        <p:nvPicPr>
          <p:cNvPr id="11" name="图片 10"/>
          <p:cNvPicPr>
            <a:picLocks noChangeAspect="1"/>
          </p:cNvPicPr>
          <p:nvPr/>
        </p:nvPicPr>
        <p:blipFill>
          <a:blip r:embed="rId4"/>
          <a:stretch>
            <a:fillRect/>
          </a:stretch>
        </p:blipFill>
        <p:spPr>
          <a:xfrm>
            <a:off x="504124" y="3369426"/>
            <a:ext cx="1620000" cy="1746965"/>
          </a:xfrm>
          <a:prstGeom prst="rect">
            <a:avLst/>
          </a:prstGeom>
        </p:spPr>
      </p:pic>
      <p:sp>
        <p:nvSpPr>
          <p:cNvPr id="12" name="文本框 11"/>
          <p:cNvSpPr txBox="1"/>
          <p:nvPr/>
        </p:nvSpPr>
        <p:spPr>
          <a:xfrm>
            <a:off x="317500" y="1816130"/>
            <a:ext cx="3949700" cy="400110"/>
          </a:xfrm>
          <a:prstGeom prst="rect">
            <a:avLst/>
          </a:prstGeom>
          <a:noFill/>
        </p:spPr>
        <p:txBody>
          <a:bodyPr wrap="square" rtlCol="0">
            <a:spAutoFit/>
          </a:bodyPr>
          <a:lstStyle/>
          <a:p>
            <a:r>
              <a:rPr lang="en-US" altLang="zh-CN" sz="2000" dirty="0" smtClean="0">
                <a:latin typeface="Arial" panose="020B0604020202020204" pitchFamily="34" charset="0"/>
                <a:ea typeface="Gulim" pitchFamily="2" charset="-127"/>
                <a:sym typeface="+mn-ea"/>
              </a:rPr>
              <a:t>Partial </a:t>
            </a:r>
            <a:r>
              <a:rPr lang="en-US" altLang="zh-CN" sz="2000" dirty="0">
                <a:latin typeface="Arial" panose="020B0604020202020204" pitchFamily="34" charset="0"/>
                <a:ea typeface="Gulim" pitchFamily="2" charset="-127"/>
                <a:sym typeface="+mn-ea"/>
              </a:rPr>
              <a:t>faces are in the shadow</a:t>
            </a:r>
            <a:r>
              <a:rPr lang="zh-CN" altLang="en-US" sz="2000" dirty="0">
                <a:latin typeface="Times New Roman" panose="02020603050405020304" charset="0"/>
                <a:ea typeface="Gulim" pitchFamily="2" charset="-127"/>
                <a:sym typeface="+mn-ea"/>
              </a:rPr>
              <a:t> </a:t>
            </a:r>
            <a:endParaRPr lang="en-US" altLang="zh-CN" sz="2000" dirty="0">
              <a:latin typeface="Times New Roman" panose="02020603050405020304" charset="0"/>
              <a:ea typeface="Gulim" pitchFamily="2" charset="-127"/>
              <a:sym typeface="+mn-ea"/>
            </a:endParaRPr>
          </a:p>
        </p:txBody>
      </p:sp>
      <p:sp>
        <p:nvSpPr>
          <p:cNvPr id="13" name="文本框 12"/>
          <p:cNvSpPr txBox="1"/>
          <p:nvPr/>
        </p:nvSpPr>
        <p:spPr>
          <a:xfrm>
            <a:off x="317500" y="2362290"/>
            <a:ext cx="3276600" cy="400110"/>
          </a:xfrm>
          <a:prstGeom prst="rect">
            <a:avLst/>
          </a:prstGeom>
          <a:noFill/>
        </p:spPr>
        <p:txBody>
          <a:bodyPr wrap="square" rtlCol="0">
            <a:spAutoFit/>
          </a:bodyPr>
          <a:lstStyle/>
          <a:p>
            <a:r>
              <a:rPr lang="en-US" altLang="zh-CN" sz="2000" dirty="0">
                <a:latin typeface="Arial" panose="020B0604020202020204" pitchFamily="34" charset="0"/>
                <a:ea typeface="Gulim" pitchFamily="2" charset="-127"/>
                <a:sym typeface="+mn-ea"/>
              </a:rPr>
              <a:t>L</a:t>
            </a:r>
            <a:r>
              <a:rPr lang="zh-CN" altLang="en-US" sz="2000" dirty="0">
                <a:latin typeface="Arial" panose="020B0604020202020204" pitchFamily="34" charset="0"/>
                <a:ea typeface="Gulim" pitchFamily="2" charset="-127"/>
                <a:sym typeface="+mn-ea"/>
              </a:rPr>
              <a:t>arge variations in </a:t>
            </a:r>
            <a:r>
              <a:rPr lang="zh-CN" altLang="en-US" sz="2000" dirty="0" smtClean="0">
                <a:latin typeface="Arial" panose="020B0604020202020204" pitchFamily="34" charset="0"/>
                <a:ea typeface="Gulim" pitchFamily="2" charset="-127"/>
                <a:sym typeface="+mn-ea"/>
              </a:rPr>
              <a:t>shape</a:t>
            </a:r>
            <a:endParaRPr lang="en-US" altLang="zh-CN" dirty="0">
              <a:latin typeface="Times New Roman" panose="02020603050405020304" charset="0"/>
            </a:endParaRPr>
          </a:p>
        </p:txBody>
      </p:sp>
      <p:sp>
        <p:nvSpPr>
          <p:cNvPr id="14" name="文本框 13"/>
          <p:cNvSpPr txBox="1"/>
          <p:nvPr/>
        </p:nvSpPr>
        <p:spPr>
          <a:xfrm>
            <a:off x="317500" y="2908450"/>
            <a:ext cx="3346450" cy="400110"/>
          </a:xfrm>
          <a:prstGeom prst="rect">
            <a:avLst/>
          </a:prstGeom>
          <a:noFill/>
        </p:spPr>
        <p:txBody>
          <a:bodyPr wrap="square" rtlCol="0">
            <a:spAutoFit/>
          </a:bodyPr>
          <a:lstStyle/>
          <a:p>
            <a:r>
              <a:rPr lang="en-US" altLang="zh-CN" sz="2000" dirty="0" smtClean="0">
                <a:latin typeface="Arial" panose="020B0604020202020204" pitchFamily="34" charset="0"/>
                <a:ea typeface="Gulim" pitchFamily="2" charset="-127"/>
                <a:sym typeface="+mn-ea"/>
              </a:rPr>
              <a:t>Large </a:t>
            </a:r>
            <a:r>
              <a:rPr lang="en-US" altLang="zh-CN" sz="2000" dirty="0">
                <a:latin typeface="Arial" panose="020B0604020202020204" pitchFamily="34" charset="0"/>
                <a:ea typeface="Gulim" pitchFamily="2" charset="-127"/>
                <a:sym typeface="+mn-ea"/>
              </a:rPr>
              <a:t>changes in </a:t>
            </a:r>
            <a:r>
              <a:rPr lang="en-US" altLang="zh-CN" sz="2000" dirty="0" smtClean="0">
                <a:latin typeface="Arial" panose="020B0604020202020204" pitchFamily="34" charset="0"/>
                <a:ea typeface="Gulim" pitchFamily="2" charset="-127"/>
                <a:sym typeface="+mn-ea"/>
              </a:rPr>
              <a:t>posture</a:t>
            </a:r>
            <a:endParaRPr lang="en-US" altLang="zh-CN" sz="2000" dirty="0">
              <a:latin typeface="Arial" panose="020B0604020202020204" pitchFamily="34" charset="0"/>
              <a:ea typeface="Gulim" pitchFamily="2" charset="-127"/>
              <a:sym typeface="+mn-ea"/>
            </a:endParaRPr>
          </a:p>
        </p:txBody>
      </p:sp>
      <p:sp>
        <p:nvSpPr>
          <p:cNvPr id="15" name="文本框 14"/>
          <p:cNvSpPr txBox="1"/>
          <p:nvPr/>
        </p:nvSpPr>
        <p:spPr>
          <a:xfrm>
            <a:off x="317500" y="5323308"/>
            <a:ext cx="8382000" cy="70104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sym typeface="+mn-ea"/>
              </a:rPr>
              <a:t>Missing descripion of landmarks in partial </a:t>
            </a:r>
            <a:r>
              <a:rPr lang="en-US" altLang="zh-CN" sz="2000" dirty="0" smtClean="0">
                <a:solidFill>
                  <a:srgbClr val="FF0000"/>
                </a:solidFill>
                <a:latin typeface="Arial" panose="020B0604020202020204" pitchFamily="34" charset="0"/>
                <a:sym typeface="+mn-ea"/>
              </a:rPr>
              <a:t>faces </a:t>
            </a:r>
            <a:r>
              <a:rPr lang="en-US" altLang="zh-CN" sz="2000" dirty="0" smtClean="0">
                <a:latin typeface="Arial" panose="020B0604020202020204" pitchFamily="34" charset="0"/>
                <a:sym typeface="+mn-ea"/>
              </a:rPr>
              <a:t>&amp; </a:t>
            </a:r>
            <a:r>
              <a:rPr lang="en-US" altLang="zh-CN" sz="2000" dirty="0" smtClean="0">
                <a:solidFill>
                  <a:srgbClr val="FF0000"/>
                </a:solidFill>
                <a:latin typeface="Arial" panose="020B0604020202020204" pitchFamily="34" charset="0"/>
                <a:sym typeface="+mn-ea"/>
              </a:rPr>
              <a:t>Making </a:t>
            </a:r>
            <a:r>
              <a:rPr lang="en-US" altLang="zh-CN" sz="2000" dirty="0">
                <a:solidFill>
                  <a:srgbClr val="FF0000"/>
                </a:solidFill>
                <a:latin typeface="Arial" panose="020B0604020202020204" pitchFamily="34" charset="0"/>
                <a:sym typeface="+mn-ea"/>
              </a:rPr>
              <a:t>face alignment works more difficult</a:t>
            </a:r>
          </a:p>
        </p:txBody>
      </p:sp>
      <p:grpSp>
        <p:nvGrpSpPr>
          <p:cNvPr id="20" name="组合 19"/>
          <p:cNvGrpSpPr/>
          <p:nvPr/>
        </p:nvGrpSpPr>
        <p:grpSpPr>
          <a:xfrm>
            <a:off x="4324217" y="1269970"/>
            <a:ext cx="1620000" cy="1637291"/>
            <a:chOff x="4347909" y="1114781"/>
            <a:chExt cx="1620000" cy="1637291"/>
          </a:xfrm>
        </p:grpSpPr>
        <p:pic>
          <p:nvPicPr>
            <p:cNvPr id="10" name="图片 9"/>
            <p:cNvPicPr>
              <a:picLocks noChangeAspect="1"/>
            </p:cNvPicPr>
            <p:nvPr/>
          </p:nvPicPr>
          <p:blipFill>
            <a:blip r:embed="rId5"/>
            <a:stretch>
              <a:fillRect/>
            </a:stretch>
          </p:blipFill>
          <p:spPr>
            <a:xfrm>
              <a:off x="4347909" y="1114781"/>
              <a:ext cx="1620000" cy="1637291"/>
            </a:xfrm>
            <a:prstGeom prst="rect">
              <a:avLst/>
            </a:prstGeom>
          </p:spPr>
        </p:pic>
        <p:sp>
          <p:nvSpPr>
            <p:cNvPr id="16" name="矩形 15"/>
            <p:cNvSpPr/>
            <p:nvPr/>
          </p:nvSpPr>
          <p:spPr>
            <a:xfrm>
              <a:off x="5207000" y="1409700"/>
              <a:ext cx="393700" cy="260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581422" y="1258049"/>
            <a:ext cx="1719913" cy="2038590"/>
            <a:chOff x="6581422" y="1258049"/>
            <a:chExt cx="1719913" cy="2038590"/>
          </a:xfrm>
        </p:grpSpPr>
        <p:pic>
          <p:nvPicPr>
            <p:cNvPr id="6" name="图片 5"/>
            <p:cNvPicPr>
              <a:picLocks noChangeAspect="1"/>
            </p:cNvPicPr>
            <p:nvPr/>
          </p:nvPicPr>
          <p:blipFill>
            <a:blip r:embed="rId6"/>
            <a:stretch>
              <a:fillRect/>
            </a:stretch>
          </p:blipFill>
          <p:spPr>
            <a:xfrm>
              <a:off x="6581422" y="1258049"/>
              <a:ext cx="1719913" cy="2038590"/>
            </a:xfrm>
            <a:prstGeom prst="rect">
              <a:avLst/>
            </a:prstGeom>
          </p:spPr>
        </p:pic>
        <p:sp>
          <p:nvSpPr>
            <p:cNvPr id="17" name="矩形 16"/>
            <p:cNvSpPr/>
            <p:nvPr/>
          </p:nvSpPr>
          <p:spPr>
            <a:xfrm>
              <a:off x="7010400" y="1739929"/>
              <a:ext cx="977899" cy="1441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292350" y="4777148"/>
            <a:ext cx="1442045" cy="400110"/>
          </a:xfrm>
          <a:prstGeom prst="rect">
            <a:avLst/>
          </a:prstGeom>
          <a:noFill/>
        </p:spPr>
        <p:txBody>
          <a:bodyPr wrap="squar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Big smile</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文本框 18"/>
          <p:cNvSpPr txBox="1"/>
          <p:nvPr/>
        </p:nvSpPr>
        <p:spPr>
          <a:xfrm>
            <a:off x="6546254" y="4766365"/>
            <a:ext cx="1442045" cy="400110"/>
          </a:xfrm>
          <a:prstGeom prst="rect">
            <a:avLst/>
          </a:prstGeom>
          <a:noFill/>
        </p:spPr>
        <p:txBody>
          <a:bodyPr wrap="squar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Half face</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6</a:t>
            </a:fld>
            <a:endParaRPr lang="zh-CN" altLang="en-US" dirty="0"/>
          </a:p>
        </p:txBody>
      </p:sp>
      <p:sp>
        <p:nvSpPr>
          <p:cNvPr id="2" name="文本框 1"/>
          <p:cNvSpPr txBox="1"/>
          <p:nvPr/>
        </p:nvSpPr>
        <p:spPr>
          <a:xfrm>
            <a:off x="304800" y="1257300"/>
            <a:ext cx="8515350" cy="396240"/>
          </a:xfrm>
          <a:prstGeom prst="rect">
            <a:avLst/>
          </a:prstGeom>
          <a:noFill/>
        </p:spPr>
        <p:txBody>
          <a:bodyPr wrap="square" rtlCol="0">
            <a:spAutoFit/>
          </a:bodyPr>
          <a:lstStyle/>
          <a:p>
            <a:r>
              <a:rPr lang="en-US" altLang="zh-CN" sz="2000" dirty="0">
                <a:latin typeface="Arial" panose="020B0604020202020204" pitchFamily="34" charset="0"/>
              </a:rPr>
              <a:t>Face Alignment     </a:t>
            </a:r>
            <a:r>
              <a:rPr lang="en-US" altLang="zh-CN" sz="2000" dirty="0">
                <a:latin typeface="Arial" panose="020B0604020202020204" pitchFamily="34" charset="0"/>
                <a:sym typeface="Wingdings" panose="05000000000000000000" pitchFamily="2" charset="2"/>
              </a:rPr>
              <a:t></a:t>
            </a:r>
            <a:r>
              <a:rPr lang="en-US" altLang="zh-CN" sz="2000" dirty="0">
                <a:latin typeface="Arial" panose="020B0604020202020204" pitchFamily="34" charset="0"/>
              </a:rPr>
              <a:t>    Shape Regression </a:t>
            </a:r>
          </a:p>
        </p:txBody>
      </p:sp>
      <p:sp>
        <p:nvSpPr>
          <p:cNvPr id="22" name="文本框 21"/>
          <p:cNvSpPr txBox="1"/>
          <p:nvPr/>
        </p:nvSpPr>
        <p:spPr>
          <a:xfrm>
            <a:off x="1000800" y="266400"/>
            <a:ext cx="5781676" cy="584775"/>
          </a:xfrm>
          <a:prstGeom prst="rect">
            <a:avLst/>
          </a:prstGeom>
          <a:noFill/>
        </p:spPr>
        <p:txBody>
          <a:bodyPr wrap="square" rtlCol="0">
            <a:spAutoFit/>
          </a:bodyPr>
          <a:lstStyle/>
          <a:p>
            <a:r>
              <a:rPr lang="en-US" altLang="zh-CN" sz="3200" dirty="0" smtClean="0">
                <a:solidFill>
                  <a:schemeClr val="bg1"/>
                </a:solidFill>
                <a:latin typeface="Times New Roman" panose="02020603050405020304" charset="0"/>
                <a:sym typeface="+mn-ea"/>
              </a:rPr>
              <a:t>Traditional Methods</a:t>
            </a:r>
            <a:endParaRPr lang="en-US" altLang="zh-CN" sz="3200" dirty="0">
              <a:solidFill>
                <a:schemeClr val="bg1"/>
              </a:solidFill>
              <a:latin typeface="Times New Roman" panose="02020603050405020304" charset="0"/>
              <a:sym typeface="+mn-ea"/>
            </a:endParaRPr>
          </a:p>
        </p:txBody>
      </p:sp>
      <p:sp>
        <p:nvSpPr>
          <p:cNvPr id="7" name="矩形 6"/>
          <p:cNvSpPr/>
          <p:nvPr/>
        </p:nvSpPr>
        <p:spPr>
          <a:xfrm>
            <a:off x="304800" y="1741190"/>
            <a:ext cx="8370570" cy="461665"/>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SDM</a:t>
            </a:r>
            <a:r>
              <a:rPr lang="en-US" altLang="zh-CN" sz="2400" baseline="30000" dirty="0"/>
              <a:t> </a:t>
            </a:r>
            <a:r>
              <a:rPr lang="en-US" altLang="zh-CN" sz="2400" baseline="30000" dirty="0" smtClean="0"/>
              <a:t>[</a:t>
            </a:r>
            <a:r>
              <a:rPr lang="en-US" altLang="zh-CN" sz="2400" baseline="30000" dirty="0"/>
              <a:t>1</a:t>
            </a:r>
            <a:r>
              <a:rPr lang="en-US" altLang="zh-CN" sz="2400" baseline="30000" dirty="0" smtClean="0"/>
              <a:t>]</a:t>
            </a:r>
            <a:endParaRPr lang="en-US" altLang="zh-CN" sz="2400" dirty="0" smtClean="0">
              <a:latin typeface="Times New Roman" panose="02020603050405020304" pitchFamily="18" charset="0"/>
              <a:cs typeface="Times New Roman" panose="02020603050405020304" pitchFamily="18" charset="0"/>
            </a:endParaRPr>
          </a:p>
        </p:txBody>
      </p:sp>
      <p:sp>
        <p:nvSpPr>
          <p:cNvPr id="8" name="文本框 7"/>
          <p:cNvSpPr txBox="1"/>
          <p:nvPr/>
        </p:nvSpPr>
        <p:spPr>
          <a:xfrm>
            <a:off x="386438" y="5714576"/>
            <a:ext cx="8039124" cy="646331"/>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[1] </a:t>
            </a:r>
            <a:r>
              <a:rPr lang="en-US" altLang="zh-CN" dirty="0" err="1">
                <a:latin typeface="Times New Roman" panose="02020603050405020304" pitchFamily="18" charset="0"/>
                <a:cs typeface="Times New Roman" panose="02020603050405020304" pitchFamily="18" charset="0"/>
              </a:rPr>
              <a:t>Xiong</a:t>
            </a:r>
            <a:r>
              <a:rPr lang="en-US" altLang="zh-CN" dirty="0">
                <a:latin typeface="Times New Roman" panose="02020603050405020304" pitchFamily="18" charset="0"/>
                <a:cs typeface="Times New Roman" panose="02020603050405020304" pitchFamily="18" charset="0"/>
              </a:rPr>
              <a:t>, X., De la Torre, F.: Supervised descent method and its applications to face</a:t>
            </a:r>
          </a:p>
          <a:p>
            <a:r>
              <a:rPr lang="en-US" altLang="zh-CN" dirty="0">
                <a:latin typeface="Times New Roman" panose="02020603050405020304" pitchFamily="18" charset="0"/>
                <a:cs typeface="Times New Roman" panose="02020603050405020304" pitchFamily="18" charset="0"/>
              </a:rPr>
              <a:t>alignment. In CVPR, pp. 532–539. IEEE (2013</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152400" y="2433414"/>
            <a:ext cx="5038252" cy="2398563"/>
          </a:xfrm>
          <a:prstGeom prst="rect">
            <a:avLst/>
          </a:prstGeom>
        </p:spPr>
      </p:pic>
      <p:pic>
        <p:nvPicPr>
          <p:cNvPr id="11" name="图片 10"/>
          <p:cNvPicPr>
            <a:picLocks noChangeAspect="1"/>
          </p:cNvPicPr>
          <p:nvPr/>
        </p:nvPicPr>
        <p:blipFill>
          <a:blip r:embed="rId3"/>
          <a:stretch>
            <a:fillRect/>
          </a:stretch>
        </p:blipFill>
        <p:spPr>
          <a:xfrm>
            <a:off x="5031450" y="2586234"/>
            <a:ext cx="3312474" cy="518152"/>
          </a:xfrm>
          <a:prstGeom prst="rect">
            <a:avLst/>
          </a:prstGeom>
        </p:spPr>
      </p:pic>
      <p:pic>
        <p:nvPicPr>
          <p:cNvPr id="13" name="图片 12"/>
          <p:cNvPicPr>
            <a:picLocks noChangeAspect="1"/>
          </p:cNvPicPr>
          <p:nvPr/>
        </p:nvPicPr>
        <p:blipFill>
          <a:blip r:embed="rId4"/>
          <a:stretch>
            <a:fillRect/>
          </a:stretch>
        </p:blipFill>
        <p:spPr>
          <a:xfrm>
            <a:off x="5017135" y="4518597"/>
            <a:ext cx="3069231" cy="504000"/>
          </a:xfrm>
          <a:prstGeom prst="rect">
            <a:avLst/>
          </a:prstGeom>
        </p:spPr>
      </p:pic>
      <p:pic>
        <p:nvPicPr>
          <p:cNvPr id="14" name="图片 13"/>
          <p:cNvPicPr>
            <a:picLocks noChangeAspect="1"/>
          </p:cNvPicPr>
          <p:nvPr/>
        </p:nvPicPr>
        <p:blipFill>
          <a:blip r:embed="rId5"/>
          <a:stretch>
            <a:fillRect/>
          </a:stretch>
        </p:blipFill>
        <p:spPr>
          <a:xfrm>
            <a:off x="5793615" y="4014597"/>
            <a:ext cx="1977721" cy="504000"/>
          </a:xfrm>
          <a:prstGeom prst="rect">
            <a:avLst/>
          </a:prstGeom>
        </p:spPr>
      </p:pic>
      <p:sp>
        <p:nvSpPr>
          <p:cNvPr id="15" name="下箭头 14"/>
          <p:cNvSpPr/>
          <p:nvPr/>
        </p:nvSpPr>
        <p:spPr>
          <a:xfrm>
            <a:off x="6141587" y="3182763"/>
            <a:ext cx="203200" cy="756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6"/>
          <a:stretch>
            <a:fillRect/>
          </a:stretch>
        </p:blipFill>
        <p:spPr>
          <a:xfrm>
            <a:off x="4610100" y="2202854"/>
            <a:ext cx="4171576" cy="447905"/>
          </a:xfrm>
          <a:prstGeom prst="rect">
            <a:avLst/>
          </a:prstGeom>
        </p:spPr>
      </p:pic>
      <p:sp>
        <p:nvSpPr>
          <p:cNvPr id="30" name="文本框 29"/>
          <p:cNvSpPr txBox="1"/>
          <p:nvPr/>
        </p:nvSpPr>
        <p:spPr>
          <a:xfrm>
            <a:off x="6344787" y="3138215"/>
            <a:ext cx="2758400" cy="338554"/>
          </a:xfrm>
          <a:prstGeom prst="rect">
            <a:avLst/>
          </a:prstGeom>
          <a:noFill/>
        </p:spPr>
        <p:txBody>
          <a:bodyPr wrap="square" rtlCol="0">
            <a:spAutoFit/>
          </a:bodyPr>
          <a:lstStyle/>
          <a:p>
            <a:r>
              <a:rPr lang="en-US" altLang="zh-CN" sz="1600" dirty="0" err="1" smtClean="0">
                <a:latin typeface="Times New Roman" panose="02020603050405020304" pitchFamily="18" charset="0"/>
                <a:cs typeface="Times New Roman" panose="02020603050405020304" pitchFamily="18" charset="0"/>
              </a:rPr>
              <a:t>Jacobian</a:t>
            </a:r>
            <a:r>
              <a:rPr lang="en-US" altLang="zh-CN" sz="1600" dirty="0" smtClean="0">
                <a:latin typeface="Times New Roman" panose="02020603050405020304" pitchFamily="18" charset="0"/>
                <a:cs typeface="Times New Roman" panose="02020603050405020304" pitchFamily="18" charset="0"/>
              </a:rPr>
              <a:t> &amp; Hessian matrices</a:t>
            </a:r>
            <a:endParaRPr lang="en-US" altLang="zh-CN" sz="16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6344787" y="3668835"/>
            <a:ext cx="2758400"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Linear regression</a:t>
            </a:r>
            <a:endParaRPr lang="en-US" altLang="zh-CN"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7</a:t>
            </a:fld>
            <a:endParaRPr lang="zh-CN" altLang="en-US" dirty="0"/>
          </a:p>
        </p:txBody>
      </p:sp>
      <p:pic>
        <p:nvPicPr>
          <p:cNvPr id="3" name="图片 2"/>
          <p:cNvPicPr>
            <a:picLocks noChangeAspect="1"/>
          </p:cNvPicPr>
          <p:nvPr/>
        </p:nvPicPr>
        <p:blipFill>
          <a:blip r:embed="rId3"/>
          <a:stretch>
            <a:fillRect/>
          </a:stretch>
        </p:blipFill>
        <p:spPr>
          <a:xfrm>
            <a:off x="1948497" y="1061993"/>
            <a:ext cx="6357303" cy="3355341"/>
          </a:xfrm>
          <a:prstGeom prst="rect">
            <a:avLst/>
          </a:prstGeom>
        </p:spPr>
      </p:pic>
      <p:sp>
        <p:nvSpPr>
          <p:cNvPr id="5" name="文本框 4"/>
          <p:cNvSpPr txBox="1"/>
          <p:nvPr/>
        </p:nvSpPr>
        <p:spPr>
          <a:xfrm>
            <a:off x="165100" y="5810030"/>
            <a:ext cx="8356600" cy="640080"/>
          </a:xfrm>
          <a:prstGeom prst="rect">
            <a:avLst/>
          </a:prstGeom>
          <a:noFill/>
        </p:spPr>
        <p:txBody>
          <a:bodyPr wrap="square" rtlCol="0">
            <a:spAutoFit/>
          </a:bodyPr>
          <a:lstStyle/>
          <a:p>
            <a:r>
              <a:rPr lang="en-US" altLang="zh-CN" dirty="0" smtClean="0">
                <a:latin typeface="Times New Roman" panose="02020603050405020304" charset="0"/>
              </a:rPr>
              <a:t>[2] </a:t>
            </a:r>
            <a:r>
              <a:rPr lang="zh-CN" altLang="en-US" dirty="0">
                <a:latin typeface="Times New Roman" panose="02020603050405020304" charset="0"/>
              </a:rPr>
              <a:t>Zhang, J., Shan, S., Kan, M., Chen, X.: Coarse-to-fine auto-encoder networks (CFAN) for real-time face alignment. In ECCV, pp. 1-16, 2014.</a:t>
            </a:r>
          </a:p>
        </p:txBody>
      </p:sp>
      <p:graphicFrame>
        <p:nvGraphicFramePr>
          <p:cNvPr id="6" name="对象 5">
            <a:hlinkClick r:id="" action="ppaction://ole?verb=0"/>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081"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4114800" y="3321050"/>
                        <a:ext cx="914400" cy="215900"/>
                      </a:xfrm>
                      <a:prstGeom prst="rect">
                        <a:avLst/>
                      </a:prstGeom>
                    </p:spPr>
                  </p:pic>
                </p:oleObj>
              </mc:Fallback>
            </mc:AlternateContent>
          </a:graphicData>
        </a:graphic>
      </p:graphicFrame>
      <p:sp>
        <p:nvSpPr>
          <p:cNvPr id="7" name="文本框 6"/>
          <p:cNvSpPr txBox="1"/>
          <p:nvPr/>
        </p:nvSpPr>
        <p:spPr>
          <a:xfrm>
            <a:off x="165100" y="4464734"/>
            <a:ext cx="8945880" cy="646331"/>
          </a:xfrm>
          <a:prstGeom prst="rect">
            <a:avLst/>
          </a:prstGeom>
          <a:noFill/>
        </p:spPr>
        <p:txBody>
          <a:bodyPr wrap="square" rtlCol="0">
            <a:spAutoFit/>
          </a:bodyPr>
          <a:lstStyle/>
          <a:p>
            <a:r>
              <a:rPr lang="en-US" altLang="zh-CN" dirty="0">
                <a:latin typeface="Arial" panose="020B0604020202020204" pitchFamily="34" charset="0"/>
              </a:rPr>
              <a:t>Extracting features by deep learning methods </a:t>
            </a:r>
          </a:p>
          <a:p>
            <a:pPr marL="285750" indent="-285750">
              <a:buFont typeface="Arial" panose="020B0604020202020204" pitchFamily="34" charset="0"/>
              <a:buChar char="•"/>
            </a:pPr>
            <a:r>
              <a:rPr lang="en-US" altLang="zh-CN" dirty="0">
                <a:latin typeface="Arial" panose="020B0604020202020204" pitchFamily="34" charset="0"/>
                <a:sym typeface="Wingdings" panose="05000000000000000000" pitchFamily="2" charset="2"/>
              </a:rPr>
              <a:t>CNN, AE, RNN</a:t>
            </a:r>
            <a:endParaRPr lang="en-US" altLang="zh-CN" dirty="0">
              <a:latin typeface="Arial" panose="020B0604020202020204" pitchFamily="34" charset="0"/>
            </a:endParaRPr>
          </a:p>
        </p:txBody>
      </p:sp>
      <p:sp>
        <p:nvSpPr>
          <p:cNvPr id="8" name="文本框 7"/>
          <p:cNvSpPr txBox="1"/>
          <p:nvPr/>
        </p:nvSpPr>
        <p:spPr>
          <a:xfrm>
            <a:off x="165100" y="5138238"/>
            <a:ext cx="8945880" cy="646331"/>
          </a:xfrm>
          <a:prstGeom prst="rect">
            <a:avLst/>
          </a:prstGeom>
          <a:noFill/>
        </p:spPr>
        <p:txBody>
          <a:bodyPr wrap="square" rtlCol="0">
            <a:spAutoFit/>
          </a:bodyPr>
          <a:lstStyle/>
          <a:p>
            <a:r>
              <a:rPr lang="en-US" altLang="zh-CN" dirty="0">
                <a:latin typeface="Arial" panose="020B0604020202020204" pitchFamily="34" charset="0"/>
              </a:rPr>
              <a:t>Cascaded Shape Regression </a:t>
            </a:r>
          </a:p>
          <a:p>
            <a:pPr marL="285750" indent="-285750">
              <a:buFont typeface="Arial" panose="020B0604020202020204" pitchFamily="34" charset="0"/>
              <a:buChar char="•"/>
            </a:pPr>
            <a:r>
              <a:rPr lang="en-US" altLang="zh-CN" dirty="0">
                <a:latin typeface="Arial" panose="020B0604020202020204" pitchFamily="34" charset="0"/>
              </a:rPr>
              <a:t>refining residual of shape stage-by-stage</a:t>
            </a:r>
          </a:p>
        </p:txBody>
      </p:sp>
      <p:sp>
        <p:nvSpPr>
          <p:cNvPr id="9" name="文本框 8"/>
          <p:cNvSpPr txBox="1"/>
          <p:nvPr/>
        </p:nvSpPr>
        <p:spPr>
          <a:xfrm>
            <a:off x="1000800" y="266400"/>
            <a:ext cx="7305000" cy="584775"/>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Cascaded Shape Regression Methods</a:t>
            </a:r>
            <a:r>
              <a:rPr lang="en-US" altLang="zh-CN" sz="3200" baseline="30000" dirty="0">
                <a:solidFill>
                  <a:schemeClr val="bg1"/>
                </a:solidFill>
              </a:rPr>
              <a:t> </a:t>
            </a:r>
            <a:endParaRPr lang="en-US" altLang="zh-CN" sz="3200" dirty="0">
              <a:solidFill>
                <a:schemeClr val="bg1"/>
              </a:solidFill>
              <a:latin typeface="Times New Roman" panose="02020603050405020304" charset="0"/>
              <a:sym typeface="+mn-ea"/>
            </a:endParaRPr>
          </a:p>
        </p:txBody>
      </p:sp>
      <p:sp>
        <p:nvSpPr>
          <p:cNvPr id="10" name="矩形 9"/>
          <p:cNvSpPr/>
          <p:nvPr/>
        </p:nvSpPr>
        <p:spPr>
          <a:xfrm>
            <a:off x="403900" y="1322090"/>
            <a:ext cx="1397000" cy="461665"/>
          </a:xfrm>
          <a:prstGeom prst="rect">
            <a:avLst/>
          </a:prstGeom>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CFAN</a:t>
            </a:r>
            <a:r>
              <a:rPr lang="en-US" altLang="zh-CN" sz="2400" baseline="30000" dirty="0" smtClean="0"/>
              <a:t> [2]</a:t>
            </a:r>
            <a:endParaRPr lang="en-US" altLang="zh-CN"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8</a:t>
            </a:fld>
            <a:endParaRPr lang="zh-CN" altLang="en-US" dirty="0"/>
          </a:p>
        </p:txBody>
      </p:sp>
      <p:sp>
        <p:nvSpPr>
          <p:cNvPr id="3" name="内容占位符 2"/>
          <p:cNvSpPr>
            <a:spLocks noGrp="1"/>
          </p:cNvSpPr>
          <p:nvPr>
            <p:ph idx="4294967295"/>
          </p:nvPr>
        </p:nvSpPr>
        <p:spPr>
          <a:xfrm>
            <a:off x="292100" y="1276350"/>
            <a:ext cx="8712200" cy="4351338"/>
          </a:xfrm>
        </p:spPr>
        <p:txBody>
          <a:bodyPr>
            <a:normAutofit/>
          </a:bodyPr>
          <a:lstStyle/>
          <a:p>
            <a:r>
              <a:rPr lang="en-US" altLang="zh-CN" sz="2000" dirty="0" smtClean="0">
                <a:latin typeface="Arial" panose="020B0604020202020204" pitchFamily="34" charset="0"/>
                <a:ea typeface="Arial Unicode MS" panose="020B0604020202020204" charset="-122"/>
              </a:rPr>
              <a:t>Ignoring </a:t>
            </a:r>
            <a:r>
              <a:rPr lang="en-US" altLang="zh-CN" sz="2000" dirty="0">
                <a:latin typeface="Arial" panose="020B0604020202020204" pitchFamily="34" charset="0"/>
                <a:ea typeface="Arial Unicode MS" panose="020B0604020202020204" charset="-122"/>
              </a:rPr>
              <a:t>the difficulty of localizing distinct landmarks are unbalanced</a:t>
            </a:r>
          </a:p>
          <a:p>
            <a:pPr marL="0" indent="0">
              <a:buNone/>
            </a:pPr>
            <a:r>
              <a:rPr lang="en-US" altLang="zh-CN" sz="2000" dirty="0" smtClean="0">
                <a:latin typeface="Arial" panose="020B0604020202020204" pitchFamily="34" charset="0"/>
                <a:ea typeface="Arial Unicode MS" panose="020B0604020202020204" charset="-122"/>
              </a:rPr>
              <a:t>   </a:t>
            </a:r>
            <a:r>
              <a:rPr lang="en-US" altLang="zh-CN" sz="2000" dirty="0" smtClean="0">
                <a:solidFill>
                  <a:srgbClr val="FF0000"/>
                </a:solidFill>
                <a:latin typeface="Arial" panose="020B0604020202020204" pitchFamily="34" charset="0"/>
                <a:ea typeface="Arial Unicode MS" panose="020B0604020202020204" charset="-122"/>
              </a:rPr>
              <a:t>Divide one </a:t>
            </a:r>
            <a:r>
              <a:rPr lang="en-US" altLang="zh-CN" sz="2000" dirty="0" err="1" smtClean="0">
                <a:solidFill>
                  <a:srgbClr val="FF0000"/>
                </a:solidFill>
                <a:latin typeface="Arial" panose="020B0604020202020204" pitchFamily="34" charset="0"/>
                <a:ea typeface="Arial Unicode MS" panose="020B0604020202020204" charset="-122"/>
              </a:rPr>
              <a:t>regressor</a:t>
            </a:r>
            <a:r>
              <a:rPr lang="en-US" altLang="zh-CN" sz="2000" dirty="0" smtClean="0">
                <a:solidFill>
                  <a:srgbClr val="FF0000"/>
                </a:solidFill>
                <a:latin typeface="Arial" panose="020B0604020202020204" pitchFamily="34" charset="0"/>
                <a:ea typeface="Arial Unicode MS" panose="020B0604020202020204" charset="-122"/>
              </a:rPr>
              <a:t> into five </a:t>
            </a:r>
            <a:r>
              <a:rPr lang="en-US" altLang="zh-CN" sz="2000" dirty="0" err="1" smtClean="0">
                <a:solidFill>
                  <a:srgbClr val="FF0000"/>
                </a:solidFill>
                <a:latin typeface="Arial" panose="020B0604020202020204" pitchFamily="34" charset="0"/>
                <a:ea typeface="Arial Unicode MS" panose="020B0604020202020204" charset="-122"/>
              </a:rPr>
              <a:t>regressors</a:t>
            </a:r>
            <a:endParaRPr lang="en-US" altLang="zh-CN" sz="2000" dirty="0">
              <a:solidFill>
                <a:srgbClr val="FF0000"/>
              </a:solidFill>
              <a:latin typeface="Arial" panose="020B0604020202020204" pitchFamily="34" charset="0"/>
              <a:ea typeface="Arial Unicode MS" panose="020B0604020202020204" charset="-122"/>
            </a:endParaRPr>
          </a:p>
          <a:p>
            <a:endParaRPr lang="en-US" altLang="zh-CN" sz="2000" dirty="0">
              <a:latin typeface="Arial" panose="020B0604020202020204" pitchFamily="34" charset="0"/>
              <a:ea typeface="Arial Unicode MS" panose="020B0604020202020204" charset="-122"/>
            </a:endParaRPr>
          </a:p>
          <a:p>
            <a:r>
              <a:rPr lang="en-US" altLang="zh-CN" sz="2000" dirty="0">
                <a:latin typeface="Arial" panose="020B0604020202020204" pitchFamily="34" charset="0"/>
              </a:rPr>
              <a:t>Sift </a:t>
            </a:r>
            <a:r>
              <a:rPr lang="en-US" altLang="zh-CN" sz="2000" dirty="0" smtClean="0">
                <a:latin typeface="Arial" panose="020B0604020202020204" pitchFamily="34" charset="0"/>
                <a:sym typeface="+mn-ea"/>
              </a:rPr>
              <a:t>can </a:t>
            </a:r>
            <a:r>
              <a:rPr lang="en-US" altLang="zh-CN" sz="2000" dirty="0">
                <a:latin typeface="Arial" panose="020B0604020202020204" pitchFamily="34" charset="0"/>
                <a:sym typeface="+mn-ea"/>
              </a:rPr>
              <a:t>easily </a:t>
            </a:r>
            <a:r>
              <a:rPr lang="en-US" altLang="zh-CN" sz="2000" dirty="0">
                <a:latin typeface="Arial" panose="020B0604020202020204" pitchFamily="34" charset="0"/>
              </a:rPr>
              <a:t>suffer from partial occlusion and shadow</a:t>
            </a:r>
          </a:p>
          <a:p>
            <a:pPr marL="0" indent="0">
              <a:buNone/>
            </a:pPr>
            <a:r>
              <a:rPr lang="en-US" altLang="zh-CN" sz="2000" dirty="0" smtClean="0">
                <a:latin typeface="Arial" panose="020B0604020202020204" pitchFamily="34" charset="0"/>
              </a:rPr>
              <a:t>   </a:t>
            </a:r>
            <a:r>
              <a:rPr lang="en-US" altLang="zh-CN" sz="2000" dirty="0" smtClean="0">
                <a:solidFill>
                  <a:srgbClr val="FF0000"/>
                </a:solidFill>
                <a:latin typeface="Arial" panose="020B0604020202020204" pitchFamily="34" charset="0"/>
              </a:rPr>
              <a:t>Extract local pixel features</a:t>
            </a:r>
            <a:endParaRPr lang="en-US" altLang="zh-CN" sz="2000" dirty="0">
              <a:solidFill>
                <a:srgbClr val="FF0000"/>
              </a:solidFill>
              <a:latin typeface="Arial" panose="020B0604020202020204" pitchFamily="34" charset="0"/>
            </a:endParaRPr>
          </a:p>
          <a:p>
            <a:endParaRPr lang="en-US" altLang="zh-CN" sz="2000" dirty="0">
              <a:latin typeface="Arial" panose="020B0604020202020204" pitchFamily="34" charset="0"/>
            </a:endParaRPr>
          </a:p>
          <a:p>
            <a:r>
              <a:rPr lang="en-US" altLang="zh-CN" sz="2000" dirty="0">
                <a:latin typeface="Arial" panose="020B0604020202020204" pitchFamily="34" charset="0"/>
              </a:rPr>
              <a:t>Deep </a:t>
            </a:r>
            <a:r>
              <a:rPr lang="en-US" altLang="zh-CN" sz="2000" dirty="0" smtClean="0">
                <a:latin typeface="Arial" panose="020B0604020202020204" pitchFamily="34" charset="0"/>
              </a:rPr>
              <a:t>neural </a:t>
            </a:r>
            <a:r>
              <a:rPr lang="en-US" altLang="zh-CN" sz="2000" dirty="0">
                <a:latin typeface="Arial" panose="020B0604020202020204" pitchFamily="34" charset="0"/>
              </a:rPr>
              <a:t>network is easy to be </a:t>
            </a:r>
            <a:r>
              <a:rPr lang="en-US" altLang="zh-CN" sz="2000" dirty="0" smtClean="0">
                <a:latin typeface="Arial" panose="020B0604020202020204" pitchFamily="34" charset="0"/>
              </a:rPr>
              <a:t>over-fitting</a:t>
            </a:r>
          </a:p>
          <a:p>
            <a:pPr marL="0" indent="0">
              <a:buNone/>
            </a:pPr>
            <a:r>
              <a:rPr lang="en-US" altLang="zh-CN" sz="2000" dirty="0" smtClean="0">
                <a:latin typeface="Arial" panose="020B0604020202020204" pitchFamily="34" charset="0"/>
              </a:rPr>
              <a:t>   </a:t>
            </a:r>
            <a:r>
              <a:rPr lang="en-US" altLang="zh-CN" sz="2000" dirty="0" smtClean="0">
                <a:solidFill>
                  <a:srgbClr val="FF0000"/>
                </a:solidFill>
                <a:latin typeface="Arial" panose="020B0604020202020204" pitchFamily="34" charset="0"/>
              </a:rPr>
              <a:t>Smart training</a:t>
            </a:r>
            <a:endParaRPr lang="en-US" altLang="zh-CN" sz="2000" dirty="0">
              <a:solidFill>
                <a:srgbClr val="FF0000"/>
              </a:solidFill>
              <a:latin typeface="Arial" panose="020B0604020202020204" pitchFamily="34" charset="0"/>
            </a:endParaRPr>
          </a:p>
        </p:txBody>
      </p:sp>
      <p:sp>
        <p:nvSpPr>
          <p:cNvPr id="5" name="文本框 4"/>
          <p:cNvSpPr txBox="1"/>
          <p:nvPr/>
        </p:nvSpPr>
        <p:spPr>
          <a:xfrm>
            <a:off x="1000800" y="266400"/>
            <a:ext cx="7305000" cy="584775"/>
          </a:xfrm>
          <a:prstGeom prst="rect">
            <a:avLst/>
          </a:prstGeom>
          <a:noFill/>
        </p:spPr>
        <p:txBody>
          <a:bodyPr wrap="square" rtlCol="0">
            <a:spAutoFit/>
          </a:bodyPr>
          <a:lstStyle/>
          <a:p>
            <a:r>
              <a:rPr lang="en-US" altLang="zh-CN" sz="3200" dirty="0">
                <a:solidFill>
                  <a:schemeClr val="bg1"/>
                </a:solidFill>
                <a:latin typeface="Times New Roman" panose="02020603050405020304" charset="0"/>
                <a:sym typeface="+mn-ea"/>
              </a:rPr>
              <a:t>Motivation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1D91E7F-84B6-4064-9D4E-CC7D244BCA04}" type="slidenum">
              <a:rPr lang="zh-CN" altLang="en-US" smtClean="0"/>
              <a:t>9</a:t>
            </a:fld>
            <a:endParaRPr lang="zh-CN" altLang="en-US" dirty="0"/>
          </a:p>
        </p:txBody>
      </p:sp>
      <p:pic>
        <p:nvPicPr>
          <p:cNvPr id="3" name="图片 4"/>
          <p:cNvPicPr/>
          <p:nvPr/>
        </p:nvPicPr>
        <p:blipFill>
          <a:blip r:embed="rId3">
            <a:extLst>
              <a:ext uri="{28A0092B-C50C-407E-A947-70E740481C1C}">
                <a14:useLocalDpi xmlns:a14="http://schemas.microsoft.com/office/drawing/2010/main" val="0"/>
              </a:ext>
            </a:extLst>
          </a:blip>
          <a:stretch>
            <a:fillRect/>
          </a:stretch>
        </p:blipFill>
        <p:spPr>
          <a:xfrm>
            <a:off x="144800" y="1212035"/>
            <a:ext cx="8766175" cy="3357246"/>
          </a:xfrm>
          <a:prstGeom prst="rect">
            <a:avLst/>
          </a:prstGeom>
        </p:spPr>
      </p:pic>
      <p:sp>
        <p:nvSpPr>
          <p:cNvPr id="6" name="文本框 5"/>
          <p:cNvSpPr txBox="1"/>
          <p:nvPr/>
        </p:nvSpPr>
        <p:spPr>
          <a:xfrm>
            <a:off x="1000800" y="266400"/>
            <a:ext cx="7305000" cy="584775"/>
          </a:xfrm>
          <a:prstGeom prst="rect">
            <a:avLst/>
          </a:prstGeom>
          <a:noFill/>
        </p:spPr>
        <p:txBody>
          <a:bodyPr wrap="square" rtlCol="0">
            <a:spAutoFit/>
          </a:bodyPr>
          <a:lstStyle/>
          <a:p>
            <a:r>
              <a:rPr lang="en-US" altLang="zh-CN" sz="3200" dirty="0" smtClean="0">
                <a:solidFill>
                  <a:schemeClr val="bg1"/>
                </a:solidFill>
                <a:latin typeface="Times New Roman" panose="02020603050405020304" charset="0"/>
                <a:sym typeface="+mn-ea"/>
              </a:rPr>
              <a:t>Flowchart</a:t>
            </a:r>
            <a:endParaRPr lang="en-US" altLang="zh-CN" sz="3200" dirty="0">
              <a:solidFill>
                <a:schemeClr val="bg1"/>
              </a:solidFill>
              <a:latin typeface="Times New Roman" panose="02020603050405020304" charset="0"/>
              <a:sym typeface="+mn-ea"/>
            </a:endParaRPr>
          </a:p>
        </p:txBody>
      </p:sp>
      <p:sp>
        <p:nvSpPr>
          <p:cNvPr id="7" name="文本框 6"/>
          <p:cNvSpPr txBox="1"/>
          <p:nvPr/>
        </p:nvSpPr>
        <p:spPr>
          <a:xfrm>
            <a:off x="395625" y="4801603"/>
            <a:ext cx="8515350" cy="396240"/>
          </a:xfrm>
          <a:prstGeom prst="rect">
            <a:avLst/>
          </a:prstGeom>
          <a:noFill/>
        </p:spPr>
        <p:txBody>
          <a:bodyPr wrap="square" rtlCol="0">
            <a:spAutoFit/>
          </a:bodyPr>
          <a:lstStyle/>
          <a:p>
            <a:r>
              <a:rPr lang="en-US" altLang="zh-CN" sz="2000" dirty="0" smtClean="0">
                <a:latin typeface="Arial" panose="020B0604020202020204" pitchFamily="34" charset="0"/>
              </a:rPr>
              <a:t>The 1</a:t>
            </a:r>
            <a:r>
              <a:rPr lang="en-US" altLang="zh-CN" sz="2000" baseline="30000" dirty="0" smtClean="0">
                <a:latin typeface="Arial" panose="020B0604020202020204" pitchFamily="34" charset="0"/>
              </a:rPr>
              <a:t>st</a:t>
            </a:r>
            <a:r>
              <a:rPr lang="en-US" altLang="zh-CN" sz="2000" dirty="0" smtClean="0">
                <a:latin typeface="Arial" panose="020B0604020202020204" pitchFamily="34" charset="0"/>
              </a:rPr>
              <a:t> LCAN  </a:t>
            </a:r>
            <a:r>
              <a:rPr lang="en-US" altLang="zh-CN" sz="2000" dirty="0" smtClean="0">
                <a:latin typeface="Arial" panose="020B0604020202020204" pitchFamily="34" charset="0"/>
                <a:sym typeface="Wingdings" panose="05000000000000000000" pitchFamily="2" charset="2"/>
              </a:rPr>
              <a:t>  initial shape</a:t>
            </a:r>
            <a:endParaRPr lang="en-US" altLang="zh-CN" sz="2000" dirty="0">
              <a:latin typeface="Arial" panose="020B0604020202020204" pitchFamily="34" charset="0"/>
            </a:endParaRPr>
          </a:p>
        </p:txBody>
      </p:sp>
      <mc:AlternateContent xmlns:mc="http://schemas.openxmlformats.org/markup-compatibility/2006">
        <mc:Choice xmlns:a14="http://schemas.microsoft.com/office/drawing/2010/main" Requires="a14">
          <p:sp>
            <p:nvSpPr>
              <p:cNvPr id="5" name="矩形 4"/>
              <p:cNvSpPr/>
              <p:nvPr/>
            </p:nvSpPr>
            <p:spPr>
              <a:xfrm>
                <a:off x="3286006" y="5430165"/>
                <a:ext cx="6009600" cy="8007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𝐹</m:t>
                      </m:r>
                      <m:r>
                        <a:rPr lang="zh-CN" altLang="en-US" i="0">
                          <a:latin typeface="Cambria Math" panose="02040503050406030204" pitchFamily="18" charset="0"/>
                        </a:rPr>
                        <m:t>=</m:t>
                      </m:r>
                      <m:r>
                        <m:rPr>
                          <m:sty m:val="p"/>
                        </m:rPr>
                        <a:rPr lang="zh-CN" altLang="en-US" i="0">
                          <a:latin typeface="Cambria Math" panose="02040503050406030204" pitchFamily="18" charset="0"/>
                        </a:rPr>
                        <m:t>arg</m:t>
                      </m:r>
                      <m:func>
                        <m:funcPr>
                          <m:ctrlPr>
                            <a:rPr lang="zh-CN" altLang="en-US" i="1">
                              <a:latin typeface="Cambria Math" panose="02040503050406030204" pitchFamily="18" charset="0"/>
                            </a:rPr>
                          </m:ctrlPr>
                        </m:funcPr>
                        <m:fName>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min</m:t>
                              </m:r>
                            </m:e>
                            <m:lim>
                              <m:r>
                                <a:rPr lang="zh-CN" altLang="en-US" i="1">
                                  <a:latin typeface="Cambria Math" panose="02040503050406030204" pitchFamily="18" charset="0"/>
                                </a:rPr>
                                <m:t>𝑙</m:t>
                              </m:r>
                              <m:r>
                                <a:rPr lang="zh-CN" altLang="en-US" i="0">
                                  <a:latin typeface="Cambria Math" panose="02040503050406030204" pitchFamily="18" charset="0"/>
                                </a:rPr>
                                <m:t>,</m:t>
                              </m:r>
                              <m:r>
                                <a:rPr lang="zh-CN" altLang="en-US" i="1">
                                  <a:latin typeface="Cambria Math" panose="02040503050406030204" pitchFamily="18" charset="0"/>
                                </a:rPr>
                                <m:t>𝑓</m:t>
                              </m:r>
                            </m:lim>
                          </m:limLow>
                        </m:fName>
                        <m:e>
                          <m:nary>
                            <m:naryPr>
                              <m:chr m:val="∑"/>
                              <m:limLoc m:val="undOvr"/>
                              <m:supHide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𝑋</m:t>
                              </m:r>
                            </m:sub>
                            <m:sup/>
                            <m:e>
                              <m:sSubSup>
                                <m:sSubSupPr>
                                  <m:ctrlPr>
                                    <a:rPr lang="zh-CN" altLang="en-US" i="1">
                                      <a:latin typeface="Cambria Math" panose="02040503050406030204" pitchFamily="18" charset="0"/>
                                    </a:rPr>
                                  </m:ctrlPr>
                                </m:sSubSupPr>
                                <m:e>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𝑔</m:t>
                                              </m:r>
                                            </m:sub>
                                          </m:sSub>
                                          <m:r>
                                            <a:rPr lang="zh-CN" altLang="en-US" i="0">
                                              <a:latin typeface="Cambria Math" panose="02040503050406030204" pitchFamily="18" charset="0"/>
                                            </a:rPr>
                                            <m:t>−</m:t>
                                          </m:r>
                                          <m:r>
                                            <a:rPr lang="zh-CN" altLang="en-US" i="1" smtClean="0">
                                              <a:solidFill>
                                                <a:srgbClr val="FF0000"/>
                                              </a:solidFill>
                                              <a:latin typeface="Cambria Math" panose="02040503050406030204" pitchFamily="18" charset="0"/>
                                            </a:rPr>
                                            <m:t>𝑙</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smtClean="0">
                                                  <a:solidFill>
                                                    <a:srgbClr val="0053A3"/>
                                                  </a:solidFill>
                                                  <a:latin typeface="Cambria Math" panose="02040503050406030204" pitchFamily="18" charset="0"/>
                                                </a:rPr>
                                                <m:t>𝑓</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e>
                                      </m:d>
                                    </m:e>
                                  </m:d>
                                </m:e>
                                <m:sub>
                                  <m:r>
                                    <a:rPr lang="zh-CN" altLang="en-US" i="0">
                                      <a:latin typeface="Cambria Math" panose="02040503050406030204" pitchFamily="18" charset="0"/>
                                    </a:rPr>
                                    <m:t>2</m:t>
                                  </m:r>
                                </m:sub>
                                <m:sup>
                                  <m:r>
                                    <a:rPr lang="zh-CN" altLang="en-US" i="0">
                                      <a:latin typeface="Cambria Math" panose="02040503050406030204" pitchFamily="18" charset="0"/>
                                    </a:rPr>
                                    <m:t>2</m:t>
                                  </m:r>
                                </m:sup>
                              </m:sSubSup>
                            </m:e>
                          </m:nary>
                        </m:e>
                      </m:func>
                    </m:oMath>
                  </m:oMathPara>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3286006" y="5430165"/>
                <a:ext cx="6009600" cy="8007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395625" y="5289240"/>
                <a:ext cx="3693775" cy="1015663"/>
              </a:xfrm>
              <a:prstGeom prst="rect">
                <a:avLst/>
              </a:prstGeom>
              <a:noFill/>
            </p:spPr>
            <p:txBody>
              <a:bodyPr wrap="square" rtlCol="0">
                <a:spAutoFit/>
              </a:bodyPr>
              <a:lstStyle/>
              <a:p>
                <a:r>
                  <a:rPr lang="en-US" altLang="zh-CN" sz="2000" dirty="0" smtClean="0">
                    <a:latin typeface="Arial" panose="020B0604020202020204" pitchFamily="34" charset="0"/>
                  </a:rPr>
                  <a:t>Objective function : </a:t>
                </a:r>
              </a:p>
              <a:p>
                <a14:m>
                  <m:oMath xmlns:m="http://schemas.openxmlformats.org/officeDocument/2006/math">
                    <m:r>
                      <a:rPr lang="en-US" altLang="zh-CN" sz="2000" b="0" i="1" smtClean="0">
                        <a:solidFill>
                          <a:srgbClr val="0053A3"/>
                        </a:solidFill>
                        <a:latin typeface="Cambria Math" panose="02040503050406030204" pitchFamily="18" charset="0"/>
                        <a:cs typeface="Times New Roman" panose="02020603050405020304" pitchFamily="18" charset="0"/>
                      </a:rPr>
                      <m:t>𝑓</m:t>
                    </m:r>
                  </m:oMath>
                </a14:m>
                <a:r>
                  <a:rPr lang="en-US" altLang="zh-CN" sz="2000" b="0" dirty="0" smtClean="0">
                    <a:latin typeface="Times New Roman" panose="02020603050405020304" pitchFamily="18" charset="0"/>
                    <a:cs typeface="Times New Roman" panose="02020603050405020304" pitchFamily="18" charset="0"/>
                  </a:rPr>
                  <a:t> is</a:t>
                </a:r>
                <a:r>
                  <a:rPr lang="en-US" altLang="zh-CN" sz="2000" b="0" i="1"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encoding function</a:t>
                </a:r>
                <a:endParaRPr lang="en-US" altLang="zh-CN" sz="2000" b="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altLang="zh-CN" sz="2000" b="0" i="1" smtClean="0">
                        <a:solidFill>
                          <a:srgbClr val="FF0000"/>
                        </a:solidFill>
                        <a:latin typeface="Cambria Math" panose="02040503050406030204" pitchFamily="18" charset="0"/>
                        <a:cs typeface="Times New Roman" panose="02020603050405020304" pitchFamily="18" charset="0"/>
                      </a:rPr>
                      <m:t>𝑙</m:t>
                    </m:r>
                  </m:oMath>
                </a14:m>
                <a:r>
                  <a:rPr lang="en-US" altLang="zh-CN" sz="2000" dirty="0" smtClean="0">
                    <a:latin typeface="Times New Roman" panose="02020603050405020304" pitchFamily="18" charset="0"/>
                    <a:cs typeface="Times New Roman" panose="02020603050405020304" pitchFamily="18" charset="0"/>
                  </a:rPr>
                  <a:t>  is linear </a:t>
                </a:r>
                <a:r>
                  <a:rPr lang="en-US" altLang="zh-CN" sz="2000" dirty="0">
                    <a:latin typeface="Times New Roman" panose="02020603050405020304" pitchFamily="18" charset="0"/>
                    <a:cs typeface="Times New Roman" panose="02020603050405020304" pitchFamily="18" charset="0"/>
                  </a:rPr>
                  <a:t>regression function</a:t>
                </a:r>
              </a:p>
            </p:txBody>
          </p:sp>
        </mc:Choice>
        <mc:Fallback>
          <p:sp>
            <p:nvSpPr>
              <p:cNvPr id="9" name="文本框 8"/>
              <p:cNvSpPr txBox="1">
                <a:spLocks noRot="1" noChangeAspect="1" noMove="1" noResize="1" noEditPoints="1" noAdjustHandles="1" noChangeArrowheads="1" noChangeShapeType="1" noTextEdit="1"/>
              </p:cNvSpPr>
              <p:nvPr/>
            </p:nvSpPr>
            <p:spPr>
              <a:xfrm>
                <a:off x="395625" y="5289240"/>
                <a:ext cx="3693775" cy="1015663"/>
              </a:xfrm>
              <a:prstGeom prst="rect">
                <a:avLst/>
              </a:prstGeom>
              <a:blipFill rotWithShape="0">
                <a:blip r:embed="rId5"/>
                <a:stretch>
                  <a:fillRect l="-1815" t="-3012" b="-1024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698</Words>
  <Application>Microsoft Office PowerPoint</Application>
  <PresentationFormat>全屏显示(4:3)</PresentationFormat>
  <Paragraphs>161</Paragraphs>
  <Slides>17</Slides>
  <Notes>13</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3</vt:i4>
      </vt:variant>
      <vt:variant>
        <vt:lpstr>幻灯片标题</vt:lpstr>
      </vt:variant>
      <vt:variant>
        <vt:i4>17</vt:i4>
      </vt:variant>
    </vt:vector>
  </HeadingPairs>
  <TitlesOfParts>
    <vt:vector size="35" baseType="lpstr">
      <vt:lpstr>Arial Unicode MS</vt:lpstr>
      <vt:lpstr>Gulim</vt:lpstr>
      <vt:lpstr>华文楷体</vt:lpstr>
      <vt:lpstr>宋体</vt:lpstr>
      <vt:lpstr>微软雅黑</vt:lpstr>
      <vt:lpstr>Arial</vt:lpstr>
      <vt:lpstr>Calibri</vt:lpstr>
      <vt:lpstr>Calibri Light</vt:lpstr>
      <vt:lpstr>Cambria Math</vt:lpstr>
      <vt:lpstr>Consolas</vt:lpstr>
      <vt:lpstr>Times New Roman</vt:lpstr>
      <vt:lpstr>Verdana</vt:lpstr>
      <vt:lpstr>Wingdings</vt:lpstr>
      <vt:lpstr>Office 主题</vt:lpstr>
      <vt:lpstr>1_Office 主题</vt:lpstr>
      <vt:lpstr>Equation.KSEE3</vt:lpstr>
      <vt:lpstr>Microsoft Visio 绘图</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cheng peng</cp:lastModifiedBy>
  <cp:revision>736</cp:revision>
  <dcterms:created xsi:type="dcterms:W3CDTF">2015-10-24T01:57:00Z</dcterms:created>
  <dcterms:modified xsi:type="dcterms:W3CDTF">2017-09-16T11:11:19Z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蓝色扁平化学术答辩模板第六部.pptx</vt:lpwstr>
  </property>
  <property fmtid="{D5CDD505-2E9C-101B-9397-08002B2CF9AE}" pid="3" name="fileid">
    <vt:lpwstr>786060</vt:lpwstr>
  </property>
  <property fmtid="{D5CDD505-2E9C-101B-9397-08002B2CF9AE}" pid="4" name="KSOProductBuildVer">
    <vt:lpwstr>2052-10.1.0.6747</vt:lpwstr>
  </property>
</Properties>
</file>