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0697" y="1598135"/>
            <a:ext cx="9885161" cy="9931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548" y="12260986"/>
            <a:ext cx="2540776" cy="87378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nline主视觉1008_0002_组 5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l="13378" t="0" r="27362" b="0"/>
          <a:stretch>
            <a:fillRect/>
          </a:stretch>
        </p:blipFill>
        <p:spPr>
          <a:xfrm>
            <a:off x="0" y="0"/>
            <a:ext cx="24383999" cy="13715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548" y="740808"/>
            <a:ext cx="1151959" cy="190886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48" y="740808"/>
            <a:ext cx="1151959" cy="190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548" y="12260986"/>
            <a:ext cx="2540776" cy="87378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18241740" y="12697878"/>
            <a:ext cx="54577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solidFill>
                  <a:srgbClr val="53585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2018 © Alimama Online All Rights Reserved.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拷贝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28036"/>
          <a:stretch>
            <a:fillRect/>
          </a:stretch>
        </p:blipFill>
        <p:spPr>
          <a:xfrm>
            <a:off x="782548" y="740808"/>
            <a:ext cx="1151959" cy="137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548" y="12260986"/>
            <a:ext cx="2540776" cy="87378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0059913" y="6246474"/>
            <a:ext cx="5648309" cy="1155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pc="1720" sz="4000">
                <a:solidFill>
                  <a:srgbClr val="899A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6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48130" y="6212926"/>
            <a:ext cx="3458824" cy="118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df"/>
          <p:cNvPicPr>
            <a:picLocks noChangeAspect="1"/>
          </p:cNvPicPr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441888" y="2799819"/>
            <a:ext cx="8078116" cy="811636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模板字体中文/雅黑-英文/Helvi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7F8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072158" y="8262350"/>
            <a:ext cx="320830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698500">
              <a:defRPr b="1" spc="210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May 14th, 2019</a:t>
            </a:r>
          </a:p>
        </p:txBody>
      </p:sp>
      <p:sp>
        <p:nvSpPr>
          <p:cNvPr id="84" name="Shape 84"/>
          <p:cNvSpPr/>
          <p:nvPr/>
        </p:nvSpPr>
        <p:spPr>
          <a:xfrm>
            <a:off x="896836" y="1791997"/>
            <a:ext cx="18419034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698500">
              <a:defRPr b="1" spc="560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Improve Diverse Text Generation</a:t>
            </a:r>
          </a:p>
          <a:p>
            <a:pPr algn="l" defTabSz="698500">
              <a:defRPr b="1" spc="560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by Self Labeling Conditional</a:t>
            </a:r>
          </a:p>
          <a:p>
            <a:pPr algn="l" defTabSz="698500">
              <a:defRPr b="1" spc="560"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Variational Auto Encoder</a:t>
            </a:r>
          </a:p>
        </p:txBody>
      </p:sp>
      <p:sp>
        <p:nvSpPr>
          <p:cNvPr id="85" name="Shape 85"/>
          <p:cNvSpPr/>
          <p:nvPr/>
        </p:nvSpPr>
        <p:spPr>
          <a:xfrm>
            <a:off x="1076129" y="7536883"/>
            <a:ext cx="417277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698500">
              <a:defRPr b="1" spc="294"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Alibaba Group</a:t>
            </a:r>
          </a:p>
        </p:txBody>
      </p:sp>
      <p:sp>
        <p:nvSpPr>
          <p:cNvPr id="86" name="Shape 86"/>
          <p:cNvSpPr/>
          <p:nvPr/>
        </p:nvSpPr>
        <p:spPr>
          <a:xfrm>
            <a:off x="27940" y="5579602"/>
            <a:ext cx="1483039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Yuchi Zhang*, Yongliang Wang, Liping Zhang, Zhiqiang Zhang, Kun Gai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Related Work</a:t>
            </a:r>
          </a:p>
        </p:txBody>
      </p:sp>
      <p:pic>
        <p:nvPicPr>
          <p:cNvPr id="13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2467" y="3245444"/>
            <a:ext cx="7289801" cy="360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53188" y="8015675"/>
            <a:ext cx="6350001" cy="170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8562976" y="4416223"/>
            <a:ext cx="39262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KL Annealing</a:t>
            </a:r>
          </a:p>
        </p:txBody>
      </p:sp>
      <p:sp>
        <p:nvSpPr>
          <p:cNvPr id="135" name="Shape 135"/>
          <p:cNvSpPr/>
          <p:nvPr/>
        </p:nvSpPr>
        <p:spPr>
          <a:xfrm>
            <a:off x="18351697" y="8434775"/>
            <a:ext cx="71602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Bag of word (BOW) Loss</a:t>
            </a:r>
          </a:p>
        </p:txBody>
      </p:sp>
      <p:sp>
        <p:nvSpPr>
          <p:cNvPr id="136" name="Shape 136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Advantages</a:t>
            </a:r>
          </a:p>
          <a:p>
            <a:pPr lvl="1">
              <a:defRPr sz="3800"/>
            </a:pPr>
            <a:r>
              <a:t>Mitigate the KL-Vanishing Problem</a:t>
            </a:r>
          </a:p>
          <a:p>
            <a:pPr/>
            <a:r>
              <a:t>Disadvantages</a:t>
            </a:r>
          </a:p>
          <a:p>
            <a:pPr lvl="1">
              <a:defRPr sz="3800"/>
            </a:pPr>
            <a:r>
              <a:t>Heuristic: To what extent?  </a:t>
            </a:r>
          </a:p>
          <a:p>
            <a:pPr lvl="1">
              <a:defRPr sz="3800"/>
            </a:pPr>
            <a:r>
              <a:t>Harm the accuracy of generation</a:t>
            </a:r>
          </a:p>
        </p:txBody>
      </p:sp>
      <p:sp>
        <p:nvSpPr>
          <p:cNvPr id="137" name="Shape 137"/>
          <p:cNvSpPr/>
          <p:nvPr/>
        </p:nvSpPr>
        <p:spPr>
          <a:xfrm>
            <a:off x="11854953" y="10417520"/>
            <a:ext cx="105143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Free bits, Word Dropout and so on…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l_cva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932175"/>
            <a:ext cx="24384001" cy="974047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</a:t>
            </a:r>
          </a:p>
        </p:txBody>
      </p:sp>
      <p:pic>
        <p:nvPicPr>
          <p:cNvPr id="14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4504" y="5008643"/>
            <a:ext cx="7467601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867121" y="5021343"/>
            <a:ext cx="344576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Labeling Loss:</a:t>
            </a:r>
          </a:p>
        </p:txBody>
      </p:sp>
      <p:pic>
        <p:nvPicPr>
          <p:cNvPr id="1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6222" y="6498237"/>
            <a:ext cx="9067801" cy="142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9022" y="8393338"/>
            <a:ext cx="9779001" cy="144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3847079" y="3691771"/>
            <a:ext cx="54438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Objective Function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73504" y="10494574"/>
            <a:ext cx="7823201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400282" y="10545374"/>
            <a:ext cx="362458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Recovery Loss: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</a:t>
            </a:r>
          </a:p>
        </p:txBody>
      </p:sp>
      <p:sp>
        <p:nvSpPr>
          <p:cNvPr id="152" name="Shape 152"/>
          <p:cNvSpPr/>
          <p:nvPr/>
        </p:nvSpPr>
        <p:spPr>
          <a:xfrm>
            <a:off x="939375" y="3363676"/>
            <a:ext cx="79959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Alternative Training Process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0812" y="3231958"/>
            <a:ext cx="10007601" cy="835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892224" y="8810951"/>
            <a:ext cx="45256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Labeling Phase</a:t>
            </a:r>
          </a:p>
        </p:txBody>
      </p:sp>
      <p:sp>
        <p:nvSpPr>
          <p:cNvPr id="155" name="Shape 155"/>
          <p:cNvSpPr/>
          <p:nvPr/>
        </p:nvSpPr>
        <p:spPr>
          <a:xfrm>
            <a:off x="844851" y="4869835"/>
            <a:ext cx="36664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CVAE Phase</a:t>
            </a:r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156" y="6256193"/>
            <a:ext cx="8382001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290" y="10317110"/>
            <a:ext cx="7975601" cy="99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3738" y="8061948"/>
            <a:ext cx="8255001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</a:t>
            </a:r>
          </a:p>
        </p:txBody>
      </p:sp>
      <p:sp>
        <p:nvSpPr>
          <p:cNvPr id="161" name="Shape 16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603250" indent="-603250" defTabSz="784225">
              <a:spcBef>
                <a:spcPts val="4900"/>
              </a:spcBef>
              <a:defRPr sz="4940"/>
            </a:pPr>
            <a:r>
              <a:t>Dataset</a:t>
            </a:r>
          </a:p>
          <a:p>
            <a:pPr lvl="1" marL="1206500" indent="-603250" defTabSz="784225">
              <a:spcBef>
                <a:spcPts val="4900"/>
              </a:spcBef>
              <a:defRPr sz="3609"/>
            </a:pPr>
            <a:r>
              <a:t>Daily Dialogue: 13118 Multi-turn dialogue sessions, 11118/1000/1000 for training/evaluation/tesing</a:t>
            </a:r>
          </a:p>
          <a:p>
            <a:pPr lvl="1" marL="1206500" indent="-603250" defTabSz="784225">
              <a:spcBef>
                <a:spcPts val="4900"/>
              </a:spcBef>
              <a:defRPr sz="3609">
                <a:solidFill>
                  <a:schemeClr val="accent5"/>
                </a:solidFill>
              </a:defRPr>
            </a:pPr>
            <a:r>
              <a:t>EGOODS Dataset</a:t>
            </a:r>
          </a:p>
          <a:p>
            <a:pPr marL="603250" indent="-603250" defTabSz="784225">
              <a:spcBef>
                <a:spcPts val="4900"/>
              </a:spcBef>
              <a:defRPr sz="4940"/>
            </a:pPr>
            <a:r>
              <a:t>Evaluation Metrics</a:t>
            </a:r>
          </a:p>
          <a:p>
            <a:pPr lvl="1" marL="1206500" indent="-603250" defTabSz="784225">
              <a:spcBef>
                <a:spcPts val="4900"/>
              </a:spcBef>
              <a:defRPr sz="3609"/>
            </a:pPr>
            <a:r>
              <a:t>BLEU-prec/rec</a:t>
            </a:r>
          </a:p>
          <a:p>
            <a:pPr lvl="1" marL="1206500" indent="-603250" defTabSz="784225">
              <a:spcBef>
                <a:spcPts val="4900"/>
              </a:spcBef>
              <a:defRPr sz="3609"/>
            </a:pPr>
            <a:r>
              <a:t>Distinct-1/2: # of distinct words (uni/bi grams) divided by # of total words in generated sentences</a:t>
            </a:r>
          </a:p>
          <a:p>
            <a:pPr lvl="1" marL="1206500" indent="-603250" defTabSz="784225">
              <a:spcBef>
                <a:spcPts val="4900"/>
              </a:spcBef>
              <a:defRPr sz="3609"/>
            </a:pPr>
            <a:r>
              <a:t>Human Evaluation: 7 experts are hired to judge Fluency, Coherence and Diversity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EGOODS Dataset</a:t>
            </a:r>
          </a:p>
        </p:txBody>
      </p:sp>
      <p:sp>
        <p:nvSpPr>
          <p:cNvPr id="164" name="Shape 16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90550" indent="-590550" defTabSz="767715">
              <a:spcBef>
                <a:spcPts val="4800"/>
              </a:spcBef>
              <a:defRPr sz="4836"/>
            </a:pPr>
            <a:r>
              <a:t>Native one-to-many dataset</a:t>
            </a:r>
          </a:p>
          <a:p>
            <a:pPr marL="590550" indent="-590550" defTabSz="767715">
              <a:spcBef>
                <a:spcPts val="4800"/>
              </a:spcBef>
              <a:defRPr sz="4836"/>
            </a:pPr>
            <a:r>
              <a:t>Item description corpus collected from tabao</a:t>
            </a:r>
          </a:p>
          <a:p>
            <a:pPr marL="590550" indent="-590550" defTabSz="767715">
              <a:spcBef>
                <a:spcPts val="4800"/>
              </a:spcBef>
              <a:defRPr sz="4836"/>
            </a:pPr>
            <a:r>
              <a:t>3001140 source-target pairs from 789582 items</a:t>
            </a:r>
          </a:p>
          <a:p>
            <a:pPr marL="590550" indent="-590550" defTabSz="767715">
              <a:spcBef>
                <a:spcPts val="4800"/>
              </a:spcBef>
              <a:defRPr sz="4836"/>
            </a:pPr>
            <a:r>
              <a:t>One Source: The item description by its seller</a:t>
            </a:r>
          </a:p>
          <a:p>
            <a:pPr marL="590550" indent="-590550" defTabSz="767715">
              <a:spcBef>
                <a:spcPts val="4800"/>
              </a:spcBef>
              <a:defRPr sz="4836"/>
            </a:pPr>
            <a:r>
              <a:t>Multi Targets：Several recommendation sentences of this item written by third-party who is payed to make these sentences more attractive to customers </a:t>
            </a:r>
          </a:p>
          <a:p>
            <a:pPr marL="590550" indent="-590550" defTabSz="767715">
              <a:spcBef>
                <a:spcPts val="4800"/>
              </a:spcBef>
              <a:defRPr sz="4836"/>
            </a:pPr>
            <a:r>
              <a:t>2961319/19536/20287 pairs in Training/Validation/Testing Sets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</a:t>
            </a:r>
          </a:p>
        </p:txBody>
      </p:sp>
      <p:pic>
        <p:nvPicPr>
          <p:cNvPr id="1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1057" y="3733800"/>
            <a:ext cx="9829801" cy="624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99795" y="3733800"/>
            <a:ext cx="9880601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</a:t>
            </a:r>
          </a:p>
        </p:txBody>
      </p:sp>
      <p:pic>
        <p:nvPicPr>
          <p:cNvPr id="1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575" y="3851159"/>
            <a:ext cx="9296401" cy="335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howcase_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9076" y="3107528"/>
            <a:ext cx="10932713" cy="9607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Experiments</a:t>
            </a:r>
          </a:p>
        </p:txBody>
      </p:sp>
      <p:pic>
        <p:nvPicPr>
          <p:cNvPr id="175" name="mater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9790" y="-1"/>
            <a:ext cx="1283521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78" name="Shape 17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Diversity plays an important role</a:t>
            </a:r>
          </a:p>
          <a:p>
            <a:pPr/>
            <a:r>
              <a:t>SLCVAE achieves higher diversity while the accuracy is as same as that of baselines</a:t>
            </a:r>
          </a:p>
          <a:p>
            <a:pPr/>
            <a:r>
              <a:t>Future work: Gaussian Mixture Modeling instead of single Gaussian latent, Compared to more related works by more experiments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89" name="Shape 8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  <a:p>
            <a:pPr/>
            <a:r>
              <a:t>Related Work</a:t>
            </a:r>
          </a:p>
          <a:p>
            <a:pPr/>
            <a:r>
              <a:t>Method</a:t>
            </a:r>
          </a:p>
          <a:p>
            <a:pPr/>
            <a:r>
              <a:t>Experiment</a:t>
            </a:r>
          </a:p>
          <a:p>
            <a:pPr/>
            <a:r>
              <a:t>EGOODS Dataset</a:t>
            </a:r>
          </a:p>
          <a:p>
            <a:pPr/>
            <a: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  <p:sp>
        <p:nvSpPr>
          <p:cNvPr id="92" name="Shape 9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Semantically Meaningful</a:t>
            </a:r>
          </a:p>
          <a:p>
            <a:pPr/>
            <a:r>
              <a:t>Grammatically Correct</a:t>
            </a:r>
          </a:p>
          <a:p>
            <a:pPr>
              <a:def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pPr>
            <a:r>
              <a:t>Diverse</a:t>
            </a:r>
          </a:p>
        </p:txBody>
      </p:sp>
      <p:sp>
        <p:nvSpPr>
          <p:cNvPr id="93" name="Shape 93"/>
          <p:cNvSpPr/>
          <p:nvPr/>
        </p:nvSpPr>
        <p:spPr>
          <a:xfrm>
            <a:off x="1575048" y="4643911"/>
            <a:ext cx="163137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What should generated sentences of high quality satisfy?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ialog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752" y="6179844"/>
            <a:ext cx="8661401" cy="220980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0856401" y="6852945"/>
            <a:ext cx="101015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 Domain Dialogue Generation</a:t>
            </a:r>
          </a:p>
        </p:txBody>
      </p:sp>
      <p:sp>
        <p:nvSpPr>
          <p:cNvPr id="97" name="Shape 97"/>
          <p:cNvSpPr/>
          <p:nvPr/>
        </p:nvSpPr>
        <p:spPr>
          <a:xfrm>
            <a:off x="10911426" y="5798633"/>
            <a:ext cx="31134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Example 1</a:t>
            </a:r>
          </a:p>
        </p:txBody>
      </p:sp>
      <p:sp>
        <p:nvSpPr>
          <p:cNvPr id="98" name="Shape 98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nxhxx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834" y="2341719"/>
            <a:ext cx="5677901" cy="10094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ca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2860" y="3206217"/>
            <a:ext cx="12832513" cy="313264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1228344" y="8785848"/>
            <a:ext cx="98215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Ecommerce Applications @ Tabao</a:t>
            </a:r>
          </a:p>
        </p:txBody>
      </p:sp>
      <p:sp>
        <p:nvSpPr>
          <p:cNvPr id="103" name="Shape 103"/>
          <p:cNvSpPr/>
          <p:nvPr/>
        </p:nvSpPr>
        <p:spPr>
          <a:xfrm>
            <a:off x="11212658" y="7781742"/>
            <a:ext cx="31134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Example 2</a:t>
            </a:r>
          </a:p>
        </p:txBody>
      </p:sp>
      <p:sp>
        <p:nvSpPr>
          <p:cNvPr id="104" name="Shape 104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  <p:sp>
        <p:nvSpPr>
          <p:cNvPr id="105" name="Shape 105"/>
          <p:cNvSpPr/>
          <p:nvPr/>
        </p:nvSpPr>
        <p:spPr>
          <a:xfrm>
            <a:off x="11209113" y="10392418"/>
            <a:ext cx="1090231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one-to-many / one source, multi target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Related Work</a:t>
            </a:r>
          </a:p>
        </p:txBody>
      </p:sp>
      <p:sp>
        <p:nvSpPr>
          <p:cNvPr id="108" name="Shape 10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Seq2Seq: No Diversity</a:t>
            </a:r>
          </a:p>
          <a:p>
            <a:pPr/>
            <a:r>
              <a:t>MMI-AntiLM, Diverse BS: Cannot handle one-to-many problems well</a:t>
            </a:r>
          </a:p>
          <a:p>
            <a:pPr/>
            <a:r>
              <a:t>VAE/CVAE: KL Vanishing</a:t>
            </a:r>
          </a:p>
          <a:p>
            <a:pPr/>
            <a:r>
              <a:t>KL Anneal/Free Bits/Word Dropout/BOW Loss: Better but still limited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VAE_comple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8892" y="2658952"/>
            <a:ext cx="10147101" cy="435479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11583776" y="5457641"/>
            <a:ext cx="12668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VAE</a:t>
            </a:r>
          </a:p>
        </p:txBody>
      </p:sp>
      <p:sp>
        <p:nvSpPr>
          <p:cNvPr id="112" name="Shape 112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Related Work</a:t>
            </a:r>
          </a:p>
        </p:txBody>
      </p:sp>
      <p:pic>
        <p:nvPicPr>
          <p:cNvPr id="113" name="CVAE-p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832" y="8366949"/>
            <a:ext cx="12784495" cy="5245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41577" y="5419541"/>
            <a:ext cx="92456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3168073" y="4480806"/>
            <a:ext cx="45745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Maximize the ELBO</a:t>
            </a:r>
          </a:p>
        </p:txBody>
      </p:sp>
      <p:pic>
        <p:nvPicPr>
          <p:cNvPr id="116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55877" y="7047378"/>
            <a:ext cx="9017001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1329141" y="7426142"/>
            <a:ext cx="17252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CVAE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Related Work</a:t>
            </a:r>
          </a:p>
        </p:txBody>
      </p:sp>
      <p:sp>
        <p:nvSpPr>
          <p:cNvPr id="120" name="Shape 120"/>
          <p:cNvSpPr/>
          <p:nvPr>
            <p:ph type="body" idx="4294967295"/>
          </p:nvPr>
        </p:nvSpPr>
        <p:spPr>
          <a:xfrm>
            <a:off x="2044446" y="3615039"/>
            <a:ext cx="21005801" cy="9207501"/>
          </a:xfrm>
          <a:prstGeom prst="rect">
            <a:avLst/>
          </a:prstGeom>
        </p:spPr>
        <p:txBody>
          <a:bodyPr/>
          <a:lstStyle/>
          <a:p>
            <a:pPr/>
            <a:r>
              <a:t>Fatal problem of vanilla VAE/CVAE: KL-Vanishing</a:t>
            </a:r>
          </a:p>
          <a:p>
            <a:pPr/>
            <a:r>
              <a:t>Our analysis of KL-Vanishing taking VAE as an example</a:t>
            </a:r>
          </a:p>
          <a:p>
            <a:pPr lvl="1">
              <a:defRPr sz="3800"/>
            </a:pPr>
            <a:r>
              <a:t>The second term of (1)                       reaches its global minimum of 0 when  </a:t>
            </a:r>
          </a:p>
          <a:p>
            <a:pPr lvl="1">
              <a:defRPr sz="3800"/>
            </a:pPr>
            <a:r>
              <a:t>According to Jensen’s Inequality:                                                                                     equal sign holds when    is independent of </a:t>
            </a:r>
          </a:p>
        </p:txBody>
      </p:sp>
      <p:pic>
        <p:nvPicPr>
          <p:cNvPr id="12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2906" y="8586866"/>
            <a:ext cx="2357396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39961" y="10432388"/>
            <a:ext cx="322292" cy="32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29516" y="9758315"/>
            <a:ext cx="11010281" cy="867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30200" y="8605183"/>
            <a:ext cx="2766168" cy="395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08321" y="10483303"/>
            <a:ext cx="322292" cy="288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Related Work</a:t>
            </a:r>
          </a:p>
        </p:txBody>
      </p:sp>
      <p:pic>
        <p:nvPicPr>
          <p:cNvPr id="12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14393" y="4491339"/>
            <a:ext cx="9601201" cy="548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885" y="4977874"/>
            <a:ext cx="11523230" cy="5008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