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2"/>
  </p:sldMasterIdLst>
  <p:notesMasterIdLst>
    <p:notesMasterId r:id="rId4"/>
  </p:notesMasterIdLst>
  <p:handoutMasterIdLst>
    <p:handoutMasterId r:id="rId5"/>
  </p:handoutMasterIdLst>
  <p:sldIdLst>
    <p:sldId id="256" r:id="rId3"/>
  </p:sldIdLst>
  <p:sldSz cx="43891200" cy="32918400"/>
  <p:notesSz cx="6858000" cy="9144000"/>
  <p:defaultTextStyle>
    <a:defPPr>
      <a:defRPr lang="en-US"/>
    </a:defPPr>
    <a:lvl1pPr marL="0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1pPr>
    <a:lvl2pPr marL="1843430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2pPr>
    <a:lvl3pPr marL="3686861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3pPr>
    <a:lvl4pPr marL="5530291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4pPr>
    <a:lvl5pPr marL="737372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5pPr>
    <a:lvl6pPr marL="921715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6pPr>
    <a:lvl7pPr marL="1106058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7pPr>
    <a:lvl8pPr marL="12904013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8pPr>
    <a:lvl9pPr marL="14747443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CC"/>
    <a:srgbClr val="81B7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340" autoAdjust="0"/>
    <p:restoredTop sz="93460" autoAdjust="0"/>
  </p:normalViewPr>
  <p:slideViewPr>
    <p:cSldViewPr snapToGrid="0">
      <p:cViewPr>
        <p:scale>
          <a:sx n="40" d="100"/>
          <a:sy n="40" d="100"/>
        </p:scale>
        <p:origin x="15" y="-5277"/>
      </p:cViewPr>
      <p:guideLst/>
    </p:cSldViewPr>
  </p:slideViewPr>
  <p:outlineViewPr>
    <p:cViewPr>
      <p:scale>
        <a:sx n="33" d="100"/>
        <a:sy n="33" d="100"/>
      </p:scale>
      <p:origin x="0" y="-432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5" d="100"/>
          <a:sy n="65" d="100"/>
        </p:scale>
        <p:origin x="2796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C0B079-A316-4C9B-B165-DF9EA8325D2C}" type="datetimeFigureOut">
              <a:rPr lang="en-US" smtClean="0"/>
              <a:t>2/3/2017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A0EAE6-B4B6-49B7-9049-B371250BE0F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24663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F28AB8-57D1-494F-9851-055AD867E790}" type="datetimeFigureOut">
              <a:rPr lang="en-US" smtClean="0"/>
              <a:t>2/3/2017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C7F044-5458-4B2E-BFA0-52AAA1C529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4808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C7F044-5458-4B2E-BFA0-52AAA1C529D4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46003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00" y="990600"/>
            <a:ext cx="31089600" cy="251454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1" name="Text Placeholder 6"/>
          <p:cNvSpPr>
            <a:spLocks noGrp="1"/>
          </p:cNvSpPr>
          <p:nvPr>
            <p:ph type="body" sz="quarter" idx="36"/>
          </p:nvPr>
        </p:nvSpPr>
        <p:spPr bwMode="auto">
          <a:xfrm>
            <a:off x="6400800" y="3588603"/>
            <a:ext cx="31089600" cy="830997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1pPr>
            <a:lvl2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2pPr>
            <a:lvl3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3pPr>
            <a:lvl4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4pPr>
            <a:lvl5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5pPr>
            <a:lvl6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6pPr>
            <a:lvl7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7pPr>
            <a:lvl8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8pPr>
            <a:lvl9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8D94D-2FF1-47CE-871E-03C4B9AA9215}" type="datetime1">
              <a:rPr lang="en-US" smtClean="0"/>
              <a:t>2/3/2017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1 Taken from [Marchesini et al., 2015].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4C631-C489-4C11-812F-2172FBEAE82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143000" y="5852160"/>
            <a:ext cx="12801600" cy="1219200"/>
          </a:xfrm>
          <a:prstGeom prst="round1Rect">
            <a:avLst/>
          </a:prstGeom>
          <a:solidFill>
            <a:schemeClr val="accent2"/>
          </a:solidFill>
        </p:spPr>
        <p:txBody>
          <a:bodyPr lIns="365760" anchor="ctr">
            <a:noAutofit/>
          </a:bodyPr>
          <a:lstStyle>
            <a:lvl1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19" name="Content Placeholder 17"/>
          <p:cNvSpPr>
            <a:spLocks noGrp="1"/>
          </p:cNvSpPr>
          <p:nvPr>
            <p:ph sz="quarter" idx="24" hasCustomPrompt="1"/>
          </p:nvPr>
        </p:nvSpPr>
        <p:spPr>
          <a:xfrm>
            <a:off x="1143000" y="7071360"/>
            <a:ext cx="12801600" cy="6858000"/>
          </a:xfrm>
        </p:spPr>
        <p:txBody>
          <a:bodyPr lIns="365760" tIns="182880"/>
          <a:lstStyle>
            <a:lvl1pPr>
              <a:defRPr baseline="0"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dirty="0" smtClean="0"/>
              <a:t>Use this placeholder to add text or other content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</a:t>
            </a:r>
          </a:p>
          <a:p>
            <a:pPr lvl="6"/>
            <a:r>
              <a:rPr lang="en-US" dirty="0" smtClean="0"/>
              <a:t>Seven</a:t>
            </a:r>
          </a:p>
          <a:p>
            <a:pPr lvl="7"/>
            <a:r>
              <a:rPr lang="en-US" dirty="0" smtClean="0"/>
              <a:t>Eight</a:t>
            </a:r>
          </a:p>
          <a:p>
            <a:pPr lvl="8"/>
            <a:r>
              <a:rPr lang="en-US" dirty="0" smtClean="0"/>
              <a:t>Nine</a:t>
            </a:r>
            <a:endParaRPr lang="en-US" dirty="0"/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7" hasCustomPrompt="1"/>
          </p:nvPr>
        </p:nvSpPr>
        <p:spPr>
          <a:xfrm>
            <a:off x="1143000" y="15032736"/>
            <a:ext cx="12801600" cy="1219200"/>
          </a:xfrm>
          <a:prstGeom prst="round1Rect">
            <a:avLst/>
          </a:prstGeom>
          <a:solidFill>
            <a:schemeClr val="accent3"/>
          </a:solidFill>
        </p:spPr>
        <p:txBody>
          <a:bodyPr lIns="365760" anchor="ctr">
            <a:noAutofit/>
          </a:bodyPr>
          <a:lstStyle>
            <a:lvl1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20" name="Content Placeholder 17"/>
          <p:cNvSpPr>
            <a:spLocks noGrp="1"/>
          </p:cNvSpPr>
          <p:nvPr>
            <p:ph sz="quarter" idx="25" hasCustomPrompt="1"/>
          </p:nvPr>
        </p:nvSpPr>
        <p:spPr>
          <a:xfrm>
            <a:off x="1143000" y="16251936"/>
            <a:ext cx="12801600" cy="9088165"/>
          </a:xfrm>
        </p:spPr>
        <p:txBody>
          <a:bodyPr lIns="365760" tIns="182880"/>
          <a:lstStyle>
            <a:lvl1pPr>
              <a:defRPr baseline="0"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dirty="0" smtClean="0"/>
              <a:t>Use this placeholder to add text or other content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</a:t>
            </a:r>
          </a:p>
          <a:p>
            <a:pPr lvl="6"/>
            <a:r>
              <a:rPr lang="en-US" dirty="0" smtClean="0"/>
              <a:t>Seven</a:t>
            </a:r>
          </a:p>
          <a:p>
            <a:pPr lvl="7"/>
            <a:r>
              <a:rPr lang="en-US" dirty="0" smtClean="0"/>
              <a:t>Eight</a:t>
            </a:r>
          </a:p>
          <a:p>
            <a:pPr lvl="8"/>
            <a:r>
              <a:rPr lang="en-US" dirty="0" smtClean="0"/>
              <a:t>Nine</a:t>
            </a:r>
            <a:endParaRPr lang="en-US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9" hasCustomPrompt="1"/>
          </p:nvPr>
        </p:nvSpPr>
        <p:spPr>
          <a:xfrm>
            <a:off x="1143000" y="25831800"/>
            <a:ext cx="12801600" cy="1219200"/>
          </a:xfrm>
          <a:prstGeom prst="round1Rect">
            <a:avLst/>
          </a:prstGeom>
          <a:solidFill>
            <a:schemeClr val="accent4"/>
          </a:solidFill>
        </p:spPr>
        <p:txBody>
          <a:bodyPr lIns="365760" anchor="ctr">
            <a:noAutofit/>
          </a:bodyPr>
          <a:lstStyle>
            <a:lvl1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21" name="Content Placeholder 17"/>
          <p:cNvSpPr>
            <a:spLocks noGrp="1"/>
          </p:cNvSpPr>
          <p:nvPr>
            <p:ph sz="quarter" idx="26" hasCustomPrompt="1"/>
          </p:nvPr>
        </p:nvSpPr>
        <p:spPr>
          <a:xfrm>
            <a:off x="1143000" y="27057096"/>
            <a:ext cx="12801600" cy="4572000"/>
          </a:xfrm>
        </p:spPr>
        <p:txBody>
          <a:bodyPr lIns="365760" tIns="182880"/>
          <a:lstStyle>
            <a:lvl1pPr>
              <a:defRPr baseline="0"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dirty="0" smtClean="0"/>
              <a:t>Use this placeholder to add text or other content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</a:t>
            </a:r>
          </a:p>
          <a:p>
            <a:pPr lvl="6"/>
            <a:r>
              <a:rPr lang="en-US" dirty="0" smtClean="0"/>
              <a:t>Seven</a:t>
            </a:r>
          </a:p>
          <a:p>
            <a:pPr lvl="7"/>
            <a:r>
              <a:rPr lang="en-US" dirty="0" smtClean="0"/>
              <a:t>Eight</a:t>
            </a:r>
          </a:p>
          <a:p>
            <a:pPr lvl="8"/>
            <a:r>
              <a:rPr lang="en-US" dirty="0" smtClean="0"/>
              <a:t>Nine</a:t>
            </a:r>
            <a:endParaRPr lang="en-US" dirty="0"/>
          </a:p>
        </p:txBody>
      </p:sp>
      <p:sp>
        <p:nvSpPr>
          <p:cNvPr id="15" name="Text Placeholder 6"/>
          <p:cNvSpPr>
            <a:spLocks noGrp="1"/>
          </p:cNvSpPr>
          <p:nvPr>
            <p:ph type="body" sz="quarter" idx="21" hasCustomPrompt="1"/>
          </p:nvPr>
        </p:nvSpPr>
        <p:spPr>
          <a:xfrm>
            <a:off x="15544800" y="5852160"/>
            <a:ext cx="12801600" cy="1219200"/>
          </a:xfrm>
          <a:prstGeom prst="round1Rect">
            <a:avLst/>
          </a:prstGeom>
          <a:solidFill>
            <a:schemeClr val="accent5"/>
          </a:solidFill>
        </p:spPr>
        <p:txBody>
          <a:bodyPr lIns="365760" anchor="ctr">
            <a:noAutofit/>
          </a:bodyPr>
          <a:lstStyle>
            <a:lvl1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22" name="Content Placeholder 17"/>
          <p:cNvSpPr>
            <a:spLocks noGrp="1"/>
          </p:cNvSpPr>
          <p:nvPr>
            <p:ph sz="quarter" idx="27" hasCustomPrompt="1"/>
          </p:nvPr>
        </p:nvSpPr>
        <p:spPr>
          <a:xfrm>
            <a:off x="15544800" y="7071360"/>
            <a:ext cx="12801600" cy="4572000"/>
          </a:xfrm>
        </p:spPr>
        <p:txBody>
          <a:bodyPr lIns="365760" tIns="182880"/>
          <a:lstStyle>
            <a:lvl1pPr>
              <a:defRPr baseline="0"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dirty="0" smtClean="0"/>
              <a:t>Use this placeholder to add text or other content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</a:t>
            </a:r>
          </a:p>
          <a:p>
            <a:pPr lvl="6"/>
            <a:r>
              <a:rPr lang="en-US" dirty="0" smtClean="0"/>
              <a:t>Seven</a:t>
            </a:r>
          </a:p>
          <a:p>
            <a:pPr lvl="7"/>
            <a:r>
              <a:rPr lang="en-US" dirty="0" smtClean="0"/>
              <a:t>Eight</a:t>
            </a:r>
          </a:p>
          <a:p>
            <a:pPr lvl="8"/>
            <a:r>
              <a:rPr lang="en-US" dirty="0" smtClean="0"/>
              <a:t>Nine</a:t>
            </a:r>
            <a:endParaRPr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23" hasCustomPrompt="1"/>
          </p:nvPr>
        </p:nvSpPr>
        <p:spPr>
          <a:xfrm>
            <a:off x="15544800" y="11948160"/>
            <a:ext cx="12801600" cy="6172200"/>
          </a:xfrm>
        </p:spPr>
        <p:txBody>
          <a:bodyPr lIns="365760" tIns="182880"/>
          <a:lstStyle>
            <a:lvl1pPr>
              <a:defRPr baseline="0"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dirty="0" smtClean="0"/>
              <a:t>Use this placeholder to add text or other content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</a:t>
            </a:r>
          </a:p>
          <a:p>
            <a:pPr lvl="6"/>
            <a:r>
              <a:rPr lang="en-US" dirty="0" smtClean="0"/>
              <a:t>Seven</a:t>
            </a:r>
          </a:p>
          <a:p>
            <a:pPr lvl="7"/>
            <a:r>
              <a:rPr lang="en-US" dirty="0" smtClean="0"/>
              <a:t>Eight</a:t>
            </a:r>
          </a:p>
          <a:p>
            <a:pPr lvl="8"/>
            <a:r>
              <a:rPr lang="en-US" dirty="0" smtClean="0"/>
              <a:t>Nine</a:t>
            </a:r>
            <a:endParaRPr lang="en-US" dirty="0"/>
          </a:p>
        </p:txBody>
      </p:sp>
      <p:sp>
        <p:nvSpPr>
          <p:cNvPr id="23" name="Content Placeholder 17"/>
          <p:cNvSpPr>
            <a:spLocks noGrp="1"/>
          </p:cNvSpPr>
          <p:nvPr>
            <p:ph sz="quarter" idx="28" hasCustomPrompt="1"/>
          </p:nvPr>
        </p:nvSpPr>
        <p:spPr>
          <a:xfrm>
            <a:off x="15544800" y="23469600"/>
            <a:ext cx="12801600" cy="1752600"/>
          </a:xfrm>
        </p:spPr>
        <p:txBody>
          <a:bodyPr tIns="182880"/>
          <a:lstStyle>
            <a:lvl1pPr>
              <a:defRPr baseline="0"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dirty="0" smtClean="0"/>
              <a:t>Use this placeholder to add text or other content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24" name="Text Placeholder 6"/>
          <p:cNvSpPr>
            <a:spLocks noGrp="1"/>
          </p:cNvSpPr>
          <p:nvPr>
            <p:ph type="body" sz="quarter" idx="29" hasCustomPrompt="1"/>
          </p:nvPr>
        </p:nvSpPr>
        <p:spPr>
          <a:xfrm>
            <a:off x="15544800" y="25831800"/>
            <a:ext cx="12801600" cy="1219200"/>
          </a:xfrm>
          <a:prstGeom prst="round1Rect">
            <a:avLst/>
          </a:prstGeom>
          <a:solidFill>
            <a:schemeClr val="accent6"/>
          </a:solidFill>
        </p:spPr>
        <p:txBody>
          <a:bodyPr lIns="365760" anchor="ctr">
            <a:noAutofit/>
          </a:bodyPr>
          <a:lstStyle>
            <a:lvl1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25" name="Content Placeholder 17"/>
          <p:cNvSpPr>
            <a:spLocks noGrp="1"/>
          </p:cNvSpPr>
          <p:nvPr>
            <p:ph sz="quarter" idx="30" hasCustomPrompt="1"/>
          </p:nvPr>
        </p:nvSpPr>
        <p:spPr>
          <a:xfrm>
            <a:off x="15544800" y="27057096"/>
            <a:ext cx="12801600" cy="4572000"/>
          </a:xfrm>
        </p:spPr>
        <p:txBody>
          <a:bodyPr lIns="365760" tIns="182880"/>
          <a:lstStyle>
            <a:lvl1pPr>
              <a:defRPr baseline="0"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dirty="0" smtClean="0"/>
              <a:t>Use this placeholder to add text or other content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</a:t>
            </a:r>
          </a:p>
          <a:p>
            <a:pPr lvl="6"/>
            <a:r>
              <a:rPr lang="en-US" dirty="0" smtClean="0"/>
              <a:t>Seven</a:t>
            </a:r>
          </a:p>
          <a:p>
            <a:pPr lvl="7"/>
            <a:r>
              <a:rPr lang="en-US" dirty="0" smtClean="0"/>
              <a:t>Eight</a:t>
            </a:r>
          </a:p>
          <a:p>
            <a:pPr lvl="8"/>
            <a:r>
              <a:rPr lang="en-US" dirty="0" smtClean="0"/>
              <a:t>Nine</a:t>
            </a:r>
            <a:endParaRPr lang="en-US" dirty="0"/>
          </a:p>
        </p:txBody>
      </p:sp>
      <p:sp>
        <p:nvSpPr>
          <p:cNvPr id="26" name="Text Placeholder 6"/>
          <p:cNvSpPr>
            <a:spLocks noGrp="1"/>
          </p:cNvSpPr>
          <p:nvPr>
            <p:ph type="body" sz="quarter" idx="31" hasCustomPrompt="1"/>
          </p:nvPr>
        </p:nvSpPr>
        <p:spPr>
          <a:xfrm>
            <a:off x="29900880" y="5852160"/>
            <a:ext cx="12801600" cy="1219200"/>
          </a:xfrm>
          <a:prstGeom prst="round1Rect">
            <a:avLst/>
          </a:prstGeom>
          <a:solidFill>
            <a:schemeClr val="accent6"/>
          </a:solidFill>
        </p:spPr>
        <p:txBody>
          <a:bodyPr lIns="365760" anchor="ctr">
            <a:noAutofit/>
          </a:bodyPr>
          <a:lstStyle>
            <a:lvl1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27" name="Content Placeholder 17"/>
          <p:cNvSpPr>
            <a:spLocks noGrp="1"/>
          </p:cNvSpPr>
          <p:nvPr>
            <p:ph sz="quarter" idx="32" hasCustomPrompt="1"/>
          </p:nvPr>
        </p:nvSpPr>
        <p:spPr>
          <a:xfrm>
            <a:off x="29900880" y="7071360"/>
            <a:ext cx="12801600" cy="7315200"/>
          </a:xfrm>
        </p:spPr>
        <p:txBody>
          <a:bodyPr lIns="365760" tIns="182880"/>
          <a:lstStyle>
            <a:lvl1pPr>
              <a:defRPr baseline="0"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dirty="0" smtClean="0"/>
              <a:t>Use this placeholder to add text or other content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</a:t>
            </a:r>
          </a:p>
          <a:p>
            <a:pPr lvl="6"/>
            <a:r>
              <a:rPr lang="en-US" dirty="0" smtClean="0"/>
              <a:t>Seven</a:t>
            </a:r>
          </a:p>
          <a:p>
            <a:pPr lvl="7"/>
            <a:r>
              <a:rPr lang="en-US" dirty="0" smtClean="0"/>
              <a:t>Eight</a:t>
            </a:r>
          </a:p>
          <a:p>
            <a:pPr lvl="8"/>
            <a:r>
              <a:rPr lang="en-US" dirty="0" smtClean="0"/>
              <a:t>Nine</a:t>
            </a:r>
            <a:endParaRPr lang="en-US" dirty="0"/>
          </a:p>
        </p:txBody>
      </p:sp>
      <p:sp>
        <p:nvSpPr>
          <p:cNvPr id="28" name="Content Placeholder 17"/>
          <p:cNvSpPr>
            <a:spLocks noGrp="1"/>
          </p:cNvSpPr>
          <p:nvPr>
            <p:ph sz="quarter" idx="33" hasCustomPrompt="1"/>
          </p:nvPr>
        </p:nvSpPr>
        <p:spPr>
          <a:xfrm>
            <a:off x="29900880" y="15837408"/>
            <a:ext cx="12801600" cy="7315200"/>
          </a:xfrm>
        </p:spPr>
        <p:txBody>
          <a:bodyPr lIns="365760" tIns="182880"/>
          <a:lstStyle>
            <a:lvl1pPr>
              <a:defRPr baseline="0"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dirty="0" smtClean="0"/>
              <a:t>Use this placeholder to add text or other content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</a:t>
            </a:r>
          </a:p>
          <a:p>
            <a:pPr lvl="6"/>
            <a:r>
              <a:rPr lang="en-US" dirty="0" smtClean="0"/>
              <a:t>Seven</a:t>
            </a:r>
          </a:p>
          <a:p>
            <a:pPr lvl="7"/>
            <a:r>
              <a:rPr lang="en-US" dirty="0" smtClean="0"/>
              <a:t>Eight</a:t>
            </a:r>
          </a:p>
          <a:p>
            <a:pPr lvl="8"/>
            <a:r>
              <a:rPr lang="en-US" dirty="0" smtClean="0"/>
              <a:t>Nine</a:t>
            </a:r>
            <a:endParaRPr lang="en-US" dirty="0"/>
          </a:p>
        </p:txBody>
      </p:sp>
      <p:sp>
        <p:nvSpPr>
          <p:cNvPr id="29" name="Text Placeholder 6"/>
          <p:cNvSpPr>
            <a:spLocks noGrp="1"/>
          </p:cNvSpPr>
          <p:nvPr>
            <p:ph type="body" sz="quarter" idx="34" hasCustomPrompt="1"/>
          </p:nvPr>
        </p:nvSpPr>
        <p:spPr>
          <a:xfrm>
            <a:off x="29900880" y="25831800"/>
            <a:ext cx="12801600" cy="1219200"/>
          </a:xfrm>
          <a:prstGeom prst="round1Rect">
            <a:avLst/>
          </a:prstGeom>
          <a:solidFill>
            <a:schemeClr val="accent1"/>
          </a:solidFill>
        </p:spPr>
        <p:txBody>
          <a:bodyPr lIns="365760" anchor="ctr">
            <a:noAutofit/>
          </a:bodyPr>
          <a:lstStyle>
            <a:lvl1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30" name="Content Placeholder 17"/>
          <p:cNvSpPr>
            <a:spLocks noGrp="1"/>
          </p:cNvSpPr>
          <p:nvPr>
            <p:ph sz="quarter" idx="35" hasCustomPrompt="1"/>
          </p:nvPr>
        </p:nvSpPr>
        <p:spPr>
          <a:xfrm>
            <a:off x="29900880" y="27057096"/>
            <a:ext cx="12801600" cy="4572000"/>
          </a:xfrm>
        </p:spPr>
        <p:txBody>
          <a:bodyPr lIns="365760" tIns="182880"/>
          <a:lstStyle>
            <a:lvl1pPr>
              <a:defRPr baseline="0"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dirty="0" smtClean="0"/>
              <a:t>Use this placeholder to add text or other content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</a:t>
            </a:r>
          </a:p>
          <a:p>
            <a:pPr lvl="6"/>
            <a:r>
              <a:rPr lang="en-US" dirty="0" smtClean="0"/>
              <a:t>Seven</a:t>
            </a:r>
          </a:p>
          <a:p>
            <a:pPr lvl="7"/>
            <a:r>
              <a:rPr lang="en-US" dirty="0" smtClean="0"/>
              <a:t>Eight</a:t>
            </a:r>
          </a:p>
          <a:p>
            <a:pPr lvl="8"/>
            <a:r>
              <a:rPr lang="en-US" dirty="0" smtClean="0"/>
              <a:t>Nine</a:t>
            </a:r>
            <a:endParaRPr lang="en-US" dirty="0"/>
          </a:p>
        </p:txBody>
      </p:sp>
      <p:sp>
        <p:nvSpPr>
          <p:cNvPr id="32" name="Instructions"/>
          <p:cNvSpPr/>
          <p:nvPr userDrawn="1"/>
        </p:nvSpPr>
        <p:spPr>
          <a:xfrm>
            <a:off x="43891200" y="2552699"/>
            <a:ext cx="12447270" cy="329184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4320" rIns="274320" rtlCol="0" anchor="t"/>
          <a:lstStyle/>
          <a:p>
            <a:pPr lvl="0">
              <a:spcBef>
                <a:spcPts val="1200"/>
              </a:spcBef>
            </a:pPr>
            <a:r>
              <a:rPr sz="96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Printing:</a:t>
            </a:r>
          </a:p>
          <a:p>
            <a:pPr lvl="0">
              <a:spcBef>
                <a:spcPts val="1200"/>
              </a:spcBef>
            </a:pPr>
            <a:r>
              <a:rPr lang="en-US" sz="660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This poster is 48” wide by 36” high. It’s designed to be printed on a large-format printer.</a:t>
            </a:r>
          </a:p>
          <a:p>
            <a:pPr lvl="0">
              <a:spcBef>
                <a:spcPts val="300"/>
              </a:spcBef>
            </a:pPr>
            <a:endParaRPr sz="6000" dirty="0">
              <a:solidFill>
                <a:prstClr val="white">
                  <a:lumMod val="50000"/>
                </a:prstClr>
              </a:solidFill>
              <a:latin typeface="Calibri Light" panose="020F0302020204030204" pitchFamily="34" charset="0"/>
              <a:cs typeface="Calibri" panose="020F0502020204030204" pitchFamily="34" charset="0"/>
            </a:endParaRPr>
          </a:p>
          <a:p>
            <a:pPr lvl="0">
              <a:spcBef>
                <a:spcPts val="1200"/>
              </a:spcBef>
            </a:pPr>
            <a:r>
              <a:rPr sz="88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Customizing the Content:</a:t>
            </a:r>
          </a:p>
          <a:p>
            <a:pPr lvl="0">
              <a:spcBef>
                <a:spcPts val="1200"/>
              </a:spcBef>
            </a:pPr>
            <a:r>
              <a:rPr sz="66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The placeholders in this </a:t>
            </a:r>
            <a:r>
              <a:rPr lang="en-US" sz="660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poster </a:t>
            </a:r>
            <a:r>
              <a:rPr sz="660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are </a:t>
            </a:r>
            <a:r>
              <a:rPr sz="66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formatted for you. </a:t>
            </a:r>
            <a:r>
              <a:rPr lang="en-US" sz="660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Type</a:t>
            </a:r>
            <a:r>
              <a:rPr lang="en-US" sz="6600" baseline="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 in the placeholders </a:t>
            </a:r>
            <a:r>
              <a:rPr lang="en-US" sz="660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to add text, or c</a:t>
            </a:r>
            <a:r>
              <a:rPr lang="en-US" sz="6600" baseline="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lick an icon to add a table, chart, SmartArt graphic, picture or multimedia file.</a:t>
            </a:r>
          </a:p>
          <a:p>
            <a:pPr lvl="0">
              <a:spcBef>
                <a:spcPts val="2400"/>
              </a:spcBef>
            </a:pPr>
            <a:r>
              <a:rPr lang="en-US" sz="660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T</a:t>
            </a:r>
            <a:r>
              <a:rPr sz="660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o </a:t>
            </a:r>
            <a:r>
              <a:rPr sz="66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add or remove bullet points from text, just click the Bullets button on the Home tab.</a:t>
            </a:r>
          </a:p>
          <a:p>
            <a:pPr lvl="0">
              <a:spcBef>
                <a:spcPts val="2400"/>
              </a:spcBef>
            </a:pPr>
            <a:r>
              <a:rPr sz="66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If you need more placeholders for titles, </a:t>
            </a:r>
            <a:r>
              <a:rPr lang="en-US" sz="660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content</a:t>
            </a:r>
            <a:r>
              <a:rPr sz="660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 </a:t>
            </a:r>
            <a:r>
              <a:rPr sz="66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or body text, just make a copy of what you need and drag it into place. PowerPoint’s Smart Guides will help you align it with everything else.</a:t>
            </a:r>
          </a:p>
          <a:p>
            <a:pPr lvl="0">
              <a:spcBef>
                <a:spcPts val="2400"/>
              </a:spcBef>
            </a:pPr>
            <a:r>
              <a:rPr sz="66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Want to use your own pictures instead of ours? No problem! Just </a:t>
            </a:r>
            <a:r>
              <a:rPr lang="en-US" sz="660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right-</a:t>
            </a:r>
            <a:r>
              <a:rPr sz="660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click </a:t>
            </a:r>
            <a:r>
              <a:rPr sz="66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a </a:t>
            </a:r>
            <a:r>
              <a:rPr sz="660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picture</a:t>
            </a:r>
            <a:r>
              <a:rPr lang="en-US" sz="660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 and choose Change Picture. Maintain the</a:t>
            </a:r>
            <a:r>
              <a:rPr lang="en-US" sz="6600" baseline="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 proportion of pictures as you r</a:t>
            </a:r>
            <a:r>
              <a:rPr lang="en-US" sz="660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esize</a:t>
            </a:r>
            <a:r>
              <a:rPr lang="en-US" sz="6600" baseline="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 by dragging a corner.</a:t>
            </a:r>
            <a:endParaRPr sz="6600" dirty="0">
              <a:solidFill>
                <a:prstClr val="white">
                  <a:lumMod val="50000"/>
                </a:prstClr>
              </a:solidFill>
              <a:latin typeface="Calibri Light" panose="020F03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90772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9168" userDrawn="1">
          <p15:clr>
            <a:srgbClr val="A4A3A4"/>
          </p15:clr>
        </p15:guide>
        <p15:guide id="2" pos="18480" userDrawn="1">
          <p15:clr>
            <a:srgbClr val="A4A3A4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 bwMode="invGray">
          <a:xfrm>
            <a:off x="0" y="0"/>
            <a:ext cx="43891200" cy="50292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6400800" y="990600"/>
            <a:ext cx="31089600" cy="251454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00" y="6019800"/>
            <a:ext cx="31089600" cy="236296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3000" y="32114698"/>
            <a:ext cx="987552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F8DDA7-D1B7-4043-9130-9A4B941B7EA7}" type="datetime1">
              <a:rPr lang="en-US" smtClean="0"/>
              <a:t>2/3/2017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018520" y="32114698"/>
            <a:ext cx="2185416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1 Taken from [Marchesini et al., 2015].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872680" y="32114698"/>
            <a:ext cx="987552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B4C631-C489-4C11-812F-2172FBEAE8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8807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sz="88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0368" userDrawn="1">
          <p15:clr>
            <a:srgbClr val="A4A3A4"/>
          </p15:clr>
        </p15:guide>
        <p15:guide id="2" pos="720" userDrawn="1">
          <p15:clr>
            <a:srgbClr val="A4A3A4"/>
          </p15:clr>
        </p15:guide>
        <p15:guide id="3" pos="26928" userDrawn="1">
          <p15:clr>
            <a:srgbClr val="A4A3A4"/>
          </p15:clr>
        </p15:guide>
        <p15:guide id="4" pos="13824" userDrawn="1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tags" Target="../tags/tag13.xml"/><Relationship Id="rId18" Type="http://schemas.openxmlformats.org/officeDocument/2006/relationships/image" Target="../media/image2.png"/><Relationship Id="rId26" Type="http://schemas.openxmlformats.org/officeDocument/2006/relationships/image" Target="../media/image10.png"/><Relationship Id="rId21" Type="http://schemas.openxmlformats.org/officeDocument/2006/relationships/image" Target="../media/image5.png"/><Relationship Id="rId34" Type="http://schemas.openxmlformats.org/officeDocument/2006/relationships/image" Target="../media/image18.png"/><Relationship Id="rId7" Type="http://schemas.openxmlformats.org/officeDocument/2006/relationships/tags" Target="../tags/tag7.xml"/><Relationship Id="rId12" Type="http://schemas.openxmlformats.org/officeDocument/2006/relationships/tags" Target="../tags/tag12.xml"/><Relationship Id="rId17" Type="http://schemas.openxmlformats.org/officeDocument/2006/relationships/image" Target="../media/image1.png"/><Relationship Id="rId25" Type="http://schemas.openxmlformats.org/officeDocument/2006/relationships/image" Target="../media/image9.png"/><Relationship Id="rId33" Type="http://schemas.openxmlformats.org/officeDocument/2006/relationships/image" Target="../media/image17.png"/><Relationship Id="rId2" Type="http://schemas.openxmlformats.org/officeDocument/2006/relationships/tags" Target="../tags/tag2.xml"/><Relationship Id="rId16" Type="http://schemas.openxmlformats.org/officeDocument/2006/relationships/notesSlide" Target="../notesSlides/notesSlide1.xml"/><Relationship Id="rId20" Type="http://schemas.openxmlformats.org/officeDocument/2006/relationships/image" Target="../media/image4.png"/><Relationship Id="rId29" Type="http://schemas.openxmlformats.org/officeDocument/2006/relationships/image" Target="../media/image13.png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24" Type="http://schemas.openxmlformats.org/officeDocument/2006/relationships/image" Target="../media/image8.png"/><Relationship Id="rId32" Type="http://schemas.openxmlformats.org/officeDocument/2006/relationships/image" Target="../media/image16.jpg"/><Relationship Id="rId37" Type="http://schemas.openxmlformats.org/officeDocument/2006/relationships/image" Target="../media/image21.png"/><Relationship Id="rId5" Type="http://schemas.openxmlformats.org/officeDocument/2006/relationships/tags" Target="../tags/tag5.xml"/><Relationship Id="rId15" Type="http://schemas.openxmlformats.org/officeDocument/2006/relationships/slideLayout" Target="../slideLayouts/slideLayout1.xml"/><Relationship Id="rId23" Type="http://schemas.openxmlformats.org/officeDocument/2006/relationships/image" Target="../media/image7.png"/><Relationship Id="rId28" Type="http://schemas.openxmlformats.org/officeDocument/2006/relationships/image" Target="../media/image12.png"/><Relationship Id="rId36" Type="http://schemas.openxmlformats.org/officeDocument/2006/relationships/image" Target="../media/image20.png"/><Relationship Id="rId10" Type="http://schemas.openxmlformats.org/officeDocument/2006/relationships/tags" Target="../tags/tag10.xml"/><Relationship Id="rId19" Type="http://schemas.openxmlformats.org/officeDocument/2006/relationships/image" Target="../media/image3.jpg"/><Relationship Id="rId31" Type="http://schemas.openxmlformats.org/officeDocument/2006/relationships/image" Target="../media/image15.jpg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Relationship Id="rId22" Type="http://schemas.openxmlformats.org/officeDocument/2006/relationships/image" Target="../media/image6.png"/><Relationship Id="rId27" Type="http://schemas.openxmlformats.org/officeDocument/2006/relationships/image" Target="../media/image11.png"/><Relationship Id="rId30" Type="http://schemas.openxmlformats.org/officeDocument/2006/relationships/image" Target="../media/image14.jpg"/><Relationship Id="rId35" Type="http://schemas.openxmlformats.org/officeDocument/2006/relationships/image" Target="../media/image19.png"/><Relationship Id="rId8" Type="http://schemas.openxmlformats.org/officeDocument/2006/relationships/tags" Target="../tags/tag8.xml"/><Relationship Id="rId3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Rounded Rectangle 78"/>
          <p:cNvSpPr/>
          <p:nvPr/>
        </p:nvSpPr>
        <p:spPr>
          <a:xfrm>
            <a:off x="29664483" y="13236094"/>
            <a:ext cx="13124308" cy="2230597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noFill/>
              </a:rPr>
              <a:t>gf</a:t>
            </a:r>
          </a:p>
        </p:txBody>
      </p:sp>
      <p:sp>
        <p:nvSpPr>
          <p:cNvPr id="42" name="Rounded Rectangle 41"/>
          <p:cNvSpPr/>
          <p:nvPr/>
        </p:nvSpPr>
        <p:spPr>
          <a:xfrm>
            <a:off x="29585712" y="7733715"/>
            <a:ext cx="13124308" cy="4998997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noFill/>
              </a:rPr>
              <a:t>gf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40841" y="990600"/>
            <a:ext cx="40264080" cy="2514540"/>
          </a:xfrm>
        </p:spPr>
        <p:txBody>
          <a:bodyPr>
            <a:noAutofit/>
          </a:bodyPr>
          <a:lstStyle/>
          <a:p>
            <a:pPr algn="ctr"/>
            <a:r>
              <a:rPr lang="en-US" sz="9400" dirty="0" smtClean="0"/>
              <a:t>NON-CONVEX PHASE RETRIEVAL FROM STFT MEASUREMENTS </a:t>
            </a:r>
            <a:endParaRPr lang="en-US" sz="9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6"/>
          </p:nvPr>
        </p:nvSpPr>
        <p:spPr>
          <a:xfrm>
            <a:off x="4847847" y="3509872"/>
            <a:ext cx="34194750" cy="869766"/>
          </a:xfrm>
        </p:spPr>
        <p:txBody>
          <a:bodyPr/>
          <a:lstStyle/>
          <a:p>
            <a:pPr algn="ctr"/>
            <a:r>
              <a:rPr lang="en-US" sz="5400" dirty="0" smtClean="0">
                <a:latin typeface="+mj-lt"/>
              </a:rPr>
              <a:t>   Tamir Bendory (PACM, Princeton </a:t>
            </a:r>
            <a:r>
              <a:rPr lang="en-US" sz="5400" dirty="0">
                <a:latin typeface="+mj-lt"/>
              </a:rPr>
              <a:t>University</a:t>
            </a:r>
            <a:r>
              <a:rPr lang="en-US" sz="5400" dirty="0" smtClean="0">
                <a:latin typeface="+mj-lt"/>
              </a:rPr>
              <a:t>) and  Yonina C. Eldar (EE, Technion – Israel Institute of Technology)</a:t>
            </a:r>
            <a:endParaRPr lang="en-US" sz="5400" dirty="0">
              <a:latin typeface="+mj-lt"/>
            </a:endParaRPr>
          </a:p>
        </p:txBody>
      </p:sp>
      <p:sp>
        <p:nvSpPr>
          <p:cNvPr id="31" name="Text Placeholder 30"/>
          <p:cNvSpPr>
            <a:spLocks noGrp="1"/>
          </p:cNvSpPr>
          <p:nvPr>
            <p:ph type="body" sz="quarter" idx="21"/>
          </p:nvPr>
        </p:nvSpPr>
        <p:spPr>
          <a:xfrm>
            <a:off x="15544799" y="5852160"/>
            <a:ext cx="14048509" cy="1219200"/>
          </a:xfrm>
          <a:solidFill>
            <a:schemeClr val="accent5"/>
          </a:solidFill>
        </p:spPr>
        <p:txBody>
          <a:bodyPr/>
          <a:lstStyle/>
          <a:p>
            <a:r>
              <a:rPr lang="fr-BE" sz="5400" dirty="0" smtClean="0"/>
              <a:t>Contribution</a:t>
            </a:r>
            <a:endParaRPr lang="en-US" sz="5400" dirty="0"/>
          </a:p>
        </p:txBody>
      </p:sp>
      <p:sp>
        <p:nvSpPr>
          <p:cNvPr id="38" name="Text Placeholder 37"/>
          <p:cNvSpPr>
            <a:spLocks noGrp="1"/>
          </p:cNvSpPr>
          <p:nvPr>
            <p:ph type="body" sz="quarter" idx="29"/>
          </p:nvPr>
        </p:nvSpPr>
        <p:spPr>
          <a:xfrm>
            <a:off x="15544799" y="12517537"/>
            <a:ext cx="13862731" cy="1219200"/>
          </a:xfrm>
          <a:solidFill>
            <a:schemeClr val="accent5"/>
          </a:solidFill>
        </p:spPr>
        <p:txBody>
          <a:bodyPr/>
          <a:lstStyle/>
          <a:p>
            <a:r>
              <a:rPr lang="en-US" dirty="0" smtClean="0"/>
              <a:t>Initialization algorithm</a:t>
            </a:r>
            <a:endParaRPr lang="en-US" dirty="0"/>
          </a:p>
        </p:txBody>
      </p:sp>
      <p:sp>
        <p:nvSpPr>
          <p:cNvPr id="41" name="Content Placeholder 40"/>
          <p:cNvSpPr>
            <a:spLocks noGrp="1"/>
          </p:cNvSpPr>
          <p:nvPr>
            <p:ph sz="quarter" idx="32"/>
          </p:nvPr>
        </p:nvSpPr>
        <p:spPr>
          <a:xfrm>
            <a:off x="29900880" y="7071360"/>
            <a:ext cx="12801600" cy="35534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 smtClean="0">
                <a:solidFill>
                  <a:schemeClr val="tx1"/>
                </a:solidFill>
                <a:latin typeface="+mj-lt"/>
              </a:rPr>
              <a:t>                                                                                                                                              </a:t>
            </a:r>
            <a:endParaRPr lang="en-US" sz="40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34"/>
          </p:nvPr>
        </p:nvSpPr>
        <p:spPr>
          <a:xfrm>
            <a:off x="29987191" y="27903949"/>
            <a:ext cx="12801600" cy="1219200"/>
          </a:xfrm>
          <a:solidFill>
            <a:schemeClr val="accent6"/>
          </a:solidFill>
        </p:spPr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57" name="Content Placeholder 19 1"/>
          <p:cNvSpPr>
            <a:spLocks noGrp="1"/>
          </p:cNvSpPr>
          <p:nvPr>
            <p:ph type="body" sz="quarter" idx="17"/>
          </p:nvPr>
        </p:nvSpPr>
        <p:spPr>
          <a:xfrm>
            <a:off x="1188720" y="5852160"/>
            <a:ext cx="12801600" cy="1219200"/>
          </a:xfrm>
        </p:spPr>
        <p:txBody>
          <a:bodyPr/>
          <a:lstStyle/>
          <a:p>
            <a:r>
              <a:rPr lang="en-US" dirty="0" smtClean="0"/>
              <a:t>Burer–Monteiro for SDP’s</a:t>
            </a:r>
            <a:endParaRPr lang="en-US" dirty="0"/>
          </a:p>
        </p:txBody>
      </p:sp>
      <p:sp>
        <p:nvSpPr>
          <p:cNvPr id="58" name="Content Placeholder 19 2"/>
          <p:cNvSpPr txBox="1">
            <a:spLocks/>
          </p:cNvSpPr>
          <p:nvPr/>
        </p:nvSpPr>
        <p:spPr>
          <a:xfrm>
            <a:off x="29794199" y="15827435"/>
            <a:ext cx="12801600" cy="1219200"/>
          </a:xfrm>
          <a:prstGeom prst="round1Rect">
            <a:avLst/>
          </a:prstGeom>
          <a:solidFill>
            <a:schemeClr val="accent6"/>
          </a:solidFill>
        </p:spPr>
        <p:txBody>
          <a:bodyPr vert="horz" lIns="365760" tIns="45720" rIns="91440" bIns="45720" rtlCol="0" anchor="ctr">
            <a:noAutofit/>
          </a:bodyPr>
          <a:lstStyle>
            <a:lvl1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2pPr>
            <a:lvl3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3pPr>
            <a:lvl4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4pPr>
            <a:lvl5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5pPr>
            <a:lvl6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6pPr>
            <a:lvl7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7pPr>
            <a:lvl8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8pPr>
            <a:lvl9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9pPr>
          </a:lstStyle>
          <a:p>
            <a:r>
              <a:rPr lang="en-US" dirty="0" smtClean="0"/>
              <a:t>Numerical examples</a:t>
            </a:r>
          </a:p>
        </p:txBody>
      </p:sp>
      <p:sp>
        <p:nvSpPr>
          <p:cNvPr id="78" name="Content Placeholder 77"/>
          <p:cNvSpPr>
            <a:spLocks noGrp="1"/>
          </p:cNvSpPr>
          <p:nvPr>
            <p:ph sz="quarter" idx="25"/>
          </p:nvPr>
        </p:nvSpPr>
        <p:spPr>
          <a:xfrm>
            <a:off x="1188720" y="7071360"/>
            <a:ext cx="12679679" cy="908816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We can solve semidefinite programs in poly time: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36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1143000" y="5852159"/>
            <a:ext cx="14167690" cy="1992429"/>
          </a:xfrm>
        </p:spPr>
        <p:txBody>
          <a:bodyPr/>
          <a:lstStyle/>
          <a:p>
            <a:r>
              <a:rPr lang="en-US" dirty="0" smtClean="0"/>
              <a:t>Phase retrieval from STFT measurements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143000" y="8159289"/>
            <a:ext cx="14126252" cy="187435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smtClean="0">
                <a:solidFill>
                  <a:srgbClr val="002060"/>
                </a:solidFill>
              </a:rPr>
              <a:t>Goal:</a:t>
            </a:r>
            <a:r>
              <a:rPr lang="en-US" sz="6000" dirty="0" smtClean="0">
                <a:solidFill>
                  <a:srgbClr val="002060"/>
                </a:solidFill>
              </a:rPr>
              <a:t> </a:t>
            </a:r>
            <a:endParaRPr lang="en-US" sz="4000" dirty="0" smtClean="0"/>
          </a:p>
          <a:p>
            <a:r>
              <a:rPr lang="en-US" sz="4000" dirty="0" smtClean="0"/>
              <a:t>Recovering                from its phaseless short-time Fourier transform (STFT)  measurements</a:t>
            </a:r>
          </a:p>
          <a:p>
            <a:endParaRPr lang="en-US" sz="6000" dirty="0" smtClean="0"/>
          </a:p>
          <a:p>
            <a:r>
              <a:rPr lang="en-US" sz="6000" b="1" dirty="0" smtClean="0"/>
              <a:t>    </a:t>
            </a:r>
            <a:r>
              <a:rPr lang="en-US" sz="4000" dirty="0" smtClean="0"/>
              <a:t> -  kth row of a DFT matrix</a:t>
            </a:r>
            <a:r>
              <a:rPr lang="en-US" sz="4000" dirty="0"/>
              <a:t>, </a:t>
            </a:r>
            <a:r>
              <a:rPr lang="en-US" sz="4000" dirty="0" smtClean="0"/>
              <a:t>    - STFT </a:t>
            </a:r>
            <a:r>
              <a:rPr lang="en-US" sz="4000" dirty="0"/>
              <a:t>window of length </a:t>
            </a:r>
            <a:r>
              <a:rPr lang="en-US" sz="4000" dirty="0" smtClean="0"/>
              <a:t>W</a:t>
            </a:r>
            <a:endParaRPr lang="en-US" sz="4000" b="1" dirty="0"/>
          </a:p>
          <a:p>
            <a:r>
              <a:rPr lang="en-US" sz="4000" b="1" dirty="0" smtClean="0"/>
              <a:t>           </a:t>
            </a:r>
            <a:r>
              <a:rPr lang="en-US" sz="4000" dirty="0" smtClean="0"/>
              <a:t>- diagonal matrix with the entries  </a:t>
            </a:r>
          </a:p>
          <a:p>
            <a:r>
              <a:rPr lang="en-US" sz="6000" b="1" dirty="0" smtClean="0"/>
              <a:t>        </a:t>
            </a:r>
          </a:p>
          <a:p>
            <a:r>
              <a:rPr lang="en-US" sz="6000" b="1" dirty="0" smtClean="0">
                <a:solidFill>
                  <a:srgbClr val="002060"/>
                </a:solidFill>
              </a:rPr>
              <a:t>Applications</a:t>
            </a:r>
            <a:r>
              <a:rPr lang="en-US" sz="6000" b="1" baseline="30000" dirty="0" smtClean="0">
                <a:solidFill>
                  <a:srgbClr val="002060"/>
                </a:solidFill>
              </a:rPr>
              <a:t>1</a:t>
            </a:r>
            <a:r>
              <a:rPr lang="en-US" sz="6000" b="1" dirty="0" smtClean="0">
                <a:solidFill>
                  <a:srgbClr val="002060"/>
                </a:solidFill>
              </a:rPr>
              <a:t>:</a:t>
            </a:r>
          </a:p>
          <a:p>
            <a:endParaRPr lang="en-US" sz="6000" b="1" dirty="0">
              <a:solidFill>
                <a:srgbClr val="002060"/>
              </a:solidFill>
            </a:endParaRPr>
          </a:p>
          <a:p>
            <a:pPr marL="857250" indent="-857250">
              <a:buFont typeface="Arial" panose="020B0604020202020204" pitchFamily="34" charset="0"/>
              <a:buChar char="•"/>
            </a:pPr>
            <a:r>
              <a:rPr lang="en-US" sz="4000" b="1" dirty="0" smtClean="0"/>
              <a:t>Ptychography </a:t>
            </a:r>
          </a:p>
          <a:p>
            <a:r>
              <a:rPr lang="en-US" sz="3200" b="1" dirty="0" smtClean="0"/>
              <a:t>       (</a:t>
            </a:r>
            <a:r>
              <a:rPr lang="en-US" sz="3200" dirty="0" smtClean="0"/>
              <a:t>High-resolution microscopy</a:t>
            </a:r>
            <a:r>
              <a:rPr lang="en-US" sz="3200" b="1" dirty="0" smtClean="0"/>
              <a:t>)</a:t>
            </a:r>
            <a:endParaRPr lang="en-US" sz="3200" baseline="30000" dirty="0"/>
          </a:p>
          <a:p>
            <a:endParaRPr lang="en-US" sz="4000" b="1" dirty="0" smtClean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4000" b="1" dirty="0" smtClean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b="1" dirty="0" smtClean="0"/>
              <a:t>  XFROG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    </a:t>
            </a:r>
            <a:r>
              <a:rPr lang="en-US" sz="3200" dirty="0" smtClean="0"/>
              <a:t>(</a:t>
            </a:r>
            <a:r>
              <a:rPr lang="en-US" sz="3200" dirty="0" smtClean="0"/>
              <a:t>Measuring </a:t>
            </a:r>
            <a:r>
              <a:rPr lang="en-US" sz="3200" dirty="0"/>
              <a:t>ultra-short laser </a:t>
            </a:r>
            <a:r>
              <a:rPr lang="en-US" sz="3200" dirty="0" smtClean="0"/>
              <a:t>pulses)</a:t>
            </a:r>
          </a:p>
          <a:p>
            <a:endParaRPr lang="en-US" sz="6000" dirty="0" smtClean="0"/>
          </a:p>
          <a:p>
            <a:r>
              <a:rPr lang="en-US" sz="6000" b="1" dirty="0" smtClean="0">
                <a:solidFill>
                  <a:srgbClr val="002060"/>
                </a:solidFill>
              </a:rPr>
              <a:t>Challenge:</a:t>
            </a:r>
            <a:endParaRPr lang="en-US" sz="6000" b="1" dirty="0">
              <a:solidFill>
                <a:srgbClr val="002060"/>
              </a:solidFill>
            </a:endParaRPr>
          </a:p>
          <a:p>
            <a:r>
              <a:rPr lang="en-US" sz="4000" dirty="0" smtClean="0"/>
              <a:t>Designing an </a:t>
            </a:r>
            <a:r>
              <a:rPr lang="en-US" sz="4000" b="1" dirty="0" smtClean="0"/>
              <a:t>efficient</a:t>
            </a:r>
            <a:r>
              <a:rPr lang="en-US" sz="4000" dirty="0" smtClean="0"/>
              <a:t> algorithm with theoretical analysis.</a:t>
            </a:r>
          </a:p>
          <a:p>
            <a:endParaRPr lang="en-US" sz="4000" dirty="0"/>
          </a:p>
          <a:p>
            <a:r>
              <a:rPr lang="en-US" sz="6000" b="1" dirty="0" smtClean="0">
                <a:solidFill>
                  <a:srgbClr val="002060"/>
                </a:solidFill>
              </a:rPr>
              <a:t>Proposed solution:</a:t>
            </a:r>
          </a:p>
          <a:p>
            <a:r>
              <a:rPr lang="en-US" sz="4000" dirty="0" smtClean="0"/>
              <a:t>Recovery </a:t>
            </a:r>
            <a:r>
              <a:rPr lang="en-US" sz="4000" dirty="0"/>
              <a:t>by </a:t>
            </a:r>
            <a:r>
              <a:rPr lang="en-US" sz="4000" dirty="0" smtClean="0"/>
              <a:t>minimizing </a:t>
            </a:r>
            <a:r>
              <a:rPr lang="en-US" sz="4000" dirty="0"/>
              <a:t>the </a:t>
            </a:r>
            <a:r>
              <a:rPr lang="en-US" sz="4000" b="1" dirty="0" smtClean="0"/>
              <a:t>non-convex</a:t>
            </a:r>
            <a:r>
              <a:rPr lang="en-US" sz="4000" dirty="0" smtClean="0"/>
              <a:t> least-squares</a:t>
            </a:r>
          </a:p>
          <a:p>
            <a:endParaRPr lang="en-US" sz="4000" dirty="0"/>
          </a:p>
          <a:p>
            <a:endParaRPr lang="en-US" sz="4000" dirty="0" smtClean="0"/>
          </a:p>
          <a:p>
            <a:endParaRPr lang="en-US" sz="4000" dirty="0"/>
          </a:p>
          <a:p>
            <a:endParaRPr lang="en-US" sz="4000" dirty="0" smtClean="0"/>
          </a:p>
          <a:p>
            <a:r>
              <a:rPr lang="en-US" sz="4000" dirty="0" smtClean="0"/>
              <a:t> </a:t>
            </a:r>
            <a:endParaRPr lang="en-US" sz="4000" dirty="0"/>
          </a:p>
        </p:txBody>
      </p:sp>
      <p:pic>
        <p:nvPicPr>
          <p:cNvPr id="47" name="Picture 46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5263" y="9191659"/>
            <a:ext cx="1603048" cy="448000"/>
          </a:xfrm>
          <a:prstGeom prst="rect">
            <a:avLst/>
          </a:prstGeom>
        </p:spPr>
      </p:pic>
      <p:pic>
        <p:nvPicPr>
          <p:cNvPr id="48" name="Picture 47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8416" y="10606606"/>
            <a:ext cx="5177905" cy="566857"/>
          </a:xfrm>
          <a:prstGeom prst="rect">
            <a:avLst/>
          </a:prstGeom>
        </p:spPr>
      </p:pic>
      <p:pic>
        <p:nvPicPr>
          <p:cNvPr id="20" name="Content Placeholder 19"/>
          <p:cNvPicPr>
            <a:picLocks noGrp="1" noChangeAspect="1"/>
          </p:cNvPicPr>
          <p:nvPr>
            <p:ph sz="quarter" idx="30"/>
          </p:nvPr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8330" y="14018265"/>
            <a:ext cx="5974306" cy="3382672"/>
          </a:xfrm>
        </p:spPr>
      </p:pic>
      <p:pic>
        <p:nvPicPr>
          <p:cNvPr id="8" name="Picture 7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4706" y="11548354"/>
            <a:ext cx="454095" cy="49981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8711" y="17947779"/>
            <a:ext cx="6798457" cy="2365630"/>
          </a:xfrm>
          <a:prstGeom prst="rect">
            <a:avLst/>
          </a:prstGeom>
        </p:spPr>
      </p:pic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>
          <a:xfrm>
            <a:off x="406672" y="32063699"/>
            <a:ext cx="8072315" cy="653671"/>
          </a:xfrm>
        </p:spPr>
        <p:txBody>
          <a:bodyPr/>
          <a:lstStyle/>
          <a:p>
            <a:pPr algn="l"/>
            <a:r>
              <a:rPr lang="en-US" sz="2000" dirty="0" smtClean="0">
                <a:solidFill>
                  <a:schemeClr val="tx1"/>
                </a:solidFill>
              </a:rPr>
              <a:t>1  The figures are taken from [Marchesini et al., 2015] and [Trebino, 2012]</a:t>
            </a:r>
            <a:endParaRPr lang="en-US" sz="2000" dirty="0">
              <a:solidFill>
                <a:schemeClr val="tx1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2622" y="12262876"/>
            <a:ext cx="1014857" cy="42361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0172" y="12121976"/>
            <a:ext cx="3565714" cy="600381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2064" y="11698161"/>
            <a:ext cx="234667" cy="326095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69747" y="17312327"/>
            <a:ext cx="10371046" cy="1334856"/>
          </a:xfrm>
          <a:prstGeom prst="rect">
            <a:avLst/>
          </a:prstGeom>
        </p:spPr>
      </p:pic>
      <p:sp>
        <p:nvSpPr>
          <p:cNvPr id="29" name="TextBox 28"/>
          <p:cNvSpPr txBox="1"/>
          <p:nvPr/>
        </p:nvSpPr>
        <p:spPr>
          <a:xfrm>
            <a:off x="1307169" y="26016280"/>
            <a:ext cx="650156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Observation: </a:t>
            </a:r>
          </a:p>
          <a:p>
            <a:r>
              <a:rPr lang="en-US" sz="4000" dirty="0" smtClean="0"/>
              <a:t>While </a:t>
            </a:r>
            <a:r>
              <a:rPr lang="en-US" sz="4000" dirty="0" smtClean="0"/>
              <a:t>the loss function is  non-convex, it has a non-trivial </a:t>
            </a:r>
            <a:r>
              <a:rPr lang="en-US" sz="4000" b="1" dirty="0" smtClean="0"/>
              <a:t>basin of attraction</a:t>
            </a:r>
          </a:p>
          <a:p>
            <a:r>
              <a:rPr lang="en-US" sz="2000" dirty="0" smtClean="0"/>
              <a:t>                                                                     </a:t>
            </a:r>
          </a:p>
        </p:txBody>
      </p:sp>
      <p:pic>
        <p:nvPicPr>
          <p:cNvPr id="52" name="Picture 51"/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2622" y="24003897"/>
            <a:ext cx="11306667" cy="764952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2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1452" y="25174781"/>
            <a:ext cx="4449302" cy="4221132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2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82595" y="21054632"/>
            <a:ext cx="13370734" cy="8811955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80" name="Picture 79"/>
          <p:cNvPicPr>
            <a:picLocks noChangeAspect="1"/>
          </p:cNvPicPr>
          <p:nvPr>
            <p:custDataLst>
              <p:tags r:id="rId10"/>
            </p:custDataLst>
          </p:nvPr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72288" y="14193680"/>
            <a:ext cx="2550857" cy="618667"/>
          </a:xfrm>
          <a:prstGeom prst="rect">
            <a:avLst/>
          </a:prstGeom>
        </p:spPr>
      </p:pic>
      <p:pic>
        <p:nvPicPr>
          <p:cNvPr id="64" name="Picture 63"/>
          <p:cNvPicPr>
            <a:picLocks noChangeAspect="1"/>
          </p:cNvPicPr>
          <p:nvPr/>
        </p:nvPicPr>
        <p:blipFill>
          <a:blip r:embed="rId3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44879" y="23541169"/>
            <a:ext cx="5343525" cy="3943350"/>
          </a:xfrm>
          <a:prstGeom prst="rect">
            <a:avLst/>
          </a:prstGeom>
        </p:spPr>
      </p:pic>
      <p:pic>
        <p:nvPicPr>
          <p:cNvPr id="65" name="Picture 64"/>
          <p:cNvPicPr>
            <a:picLocks noChangeAspect="1"/>
          </p:cNvPicPr>
          <p:nvPr/>
        </p:nvPicPr>
        <p:blipFill>
          <a:blip r:embed="rId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85988" y="17534786"/>
            <a:ext cx="6052864" cy="4539648"/>
          </a:xfrm>
          <a:prstGeom prst="rect">
            <a:avLst/>
          </a:prstGeom>
        </p:spPr>
      </p:pic>
      <p:pic>
        <p:nvPicPr>
          <p:cNvPr id="66" name="Picture 65"/>
          <p:cNvPicPr>
            <a:picLocks noChangeAspect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38852" y="17512489"/>
            <a:ext cx="6112322" cy="4584242"/>
          </a:xfrm>
          <a:prstGeom prst="rect">
            <a:avLst/>
          </a:prstGeom>
        </p:spPr>
      </p:pic>
      <p:sp>
        <p:nvSpPr>
          <p:cNvPr id="67" name="TextBox 66"/>
          <p:cNvSpPr txBox="1"/>
          <p:nvPr/>
        </p:nvSpPr>
        <p:spPr>
          <a:xfrm>
            <a:off x="30191242" y="29758105"/>
            <a:ext cx="1251123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dirty="0"/>
              <a:t>T. Bendory and Y. C. Eldar, "Non-Convex Phase Retrieval from STFT </a:t>
            </a:r>
            <a:r>
              <a:rPr lang="en-US" sz="2800" dirty="0" smtClean="0"/>
              <a:t>Measurements“. </a:t>
            </a:r>
            <a:r>
              <a:rPr lang="en-US" sz="2800" dirty="0"/>
              <a:t>arXiv preprint arXiv:1607.08218 (</a:t>
            </a:r>
            <a:r>
              <a:rPr lang="en-US" sz="2800" dirty="0" smtClean="0"/>
              <a:t>2016)</a:t>
            </a:r>
          </a:p>
          <a:p>
            <a:pPr marL="514350" indent="-514350">
              <a:buFont typeface="+mj-lt"/>
              <a:buAutoNum type="arabicPeriod"/>
            </a:pP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T. Bendory and Y. C. Eldar, "Phase Retrieval from STFT Measurements via Non-convex Optimization", The 42nd IEEE International Conference on Acoustics, Speech and Signal Processing (ICASSP), March </a:t>
            </a:r>
            <a:r>
              <a:rPr lang="en-US" sz="2800" dirty="0" smtClean="0"/>
              <a:t>2017.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287388" y="29866621"/>
            <a:ext cx="12360244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solidFill>
                  <a:srgbClr val="002060"/>
                </a:solidFill>
              </a:rPr>
              <a:t>Key for recovery:</a:t>
            </a:r>
          </a:p>
          <a:p>
            <a:r>
              <a:rPr lang="en-US" sz="5000" dirty="0" smtClean="0"/>
              <a:t>Initializing within the basin of attraction</a:t>
            </a:r>
            <a:endParaRPr lang="en-US" sz="5000" dirty="0"/>
          </a:p>
        </p:txBody>
      </p:sp>
      <p:sp>
        <p:nvSpPr>
          <p:cNvPr id="45" name="Text Placeholder 44"/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r>
              <a:rPr lang="en-US" dirty="0" smtClean="0"/>
              <a:t>theory</a:t>
            </a:r>
            <a:endParaRPr lang="en-US" dirty="0"/>
          </a:p>
        </p:txBody>
      </p:sp>
      <p:pic>
        <p:nvPicPr>
          <p:cNvPr id="19" name="Picture 18"/>
          <p:cNvPicPr>
            <a:picLocks noChangeAspect="1"/>
          </p:cNvPicPr>
          <p:nvPr>
            <p:custDataLst>
              <p:tags r:id="rId11"/>
            </p:custDataLst>
          </p:nvPr>
        </p:nvPicPr>
        <p:blipFill>
          <a:blip r:embed="rId3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37945" y="11114631"/>
            <a:ext cx="8536382" cy="1216000"/>
          </a:xfrm>
          <a:prstGeom prst="rect">
            <a:avLst/>
          </a:prstGeom>
        </p:spPr>
      </p:pic>
      <p:sp>
        <p:nvSpPr>
          <p:cNvPr id="71" name="TextBox 70"/>
          <p:cNvSpPr txBox="1"/>
          <p:nvPr/>
        </p:nvSpPr>
        <p:spPr>
          <a:xfrm>
            <a:off x="29885988" y="8047058"/>
            <a:ext cx="1277639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002060"/>
                </a:solidFill>
              </a:rPr>
              <a:t>Theorem: </a:t>
            </a:r>
          </a:p>
          <a:p>
            <a:r>
              <a:rPr lang="en-US" sz="4000" dirty="0" smtClean="0"/>
              <a:t>Suppose that </a:t>
            </a:r>
            <a:r>
              <a:rPr lang="en-US" sz="4000" dirty="0"/>
              <a:t>L=1</a:t>
            </a:r>
            <a:r>
              <a:rPr lang="en-US" sz="4000" dirty="0" smtClean="0"/>
              <a:t>,                                               for </a:t>
            </a:r>
            <a:r>
              <a:rPr lang="en-US" sz="4000" dirty="0"/>
              <a:t>some    </a:t>
            </a:r>
          </a:p>
          <a:p>
            <a:r>
              <a:rPr lang="en-US" sz="6000" dirty="0"/>
              <a:t>                          </a:t>
            </a:r>
            <a:r>
              <a:rPr lang="en-US" sz="4000" dirty="0" smtClean="0"/>
              <a:t>(and some mild additional conditions). Then, </a:t>
            </a:r>
            <a:r>
              <a:rPr lang="en-US" sz="6000" dirty="0" smtClean="0"/>
              <a:t>                                                                                                                                          </a:t>
            </a:r>
            <a:endParaRPr lang="en-US" sz="6000" dirty="0"/>
          </a:p>
        </p:txBody>
      </p:sp>
      <p:pic>
        <p:nvPicPr>
          <p:cNvPr id="72" name="Picture 71"/>
          <p:cNvPicPr>
            <a:picLocks noChangeAspect="1"/>
          </p:cNvPicPr>
          <p:nvPr>
            <p:custDataLst>
              <p:tags r:id="rId12"/>
            </p:custDataLst>
          </p:nvPr>
        </p:nvPicPr>
        <p:blipFill>
          <a:blip r:embed="rId3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99018" y="8565044"/>
            <a:ext cx="5080382" cy="911238"/>
          </a:xfrm>
          <a:prstGeom prst="rect">
            <a:avLst/>
          </a:prstGeom>
        </p:spPr>
      </p:pic>
      <p:pic>
        <p:nvPicPr>
          <p:cNvPr id="73" name="Picture 72"/>
          <p:cNvPicPr>
            <a:picLocks noChangeAspect="1"/>
          </p:cNvPicPr>
          <p:nvPr>
            <p:custDataLst>
              <p:tags r:id="rId13"/>
            </p:custDataLst>
          </p:nvPr>
        </p:nvPicPr>
        <p:blipFill>
          <a:blip r:embed="rId3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90047" y="9469867"/>
            <a:ext cx="4397714" cy="707048"/>
          </a:xfrm>
          <a:prstGeom prst="rect">
            <a:avLst/>
          </a:prstGeom>
        </p:spPr>
      </p:pic>
      <p:sp>
        <p:nvSpPr>
          <p:cNvPr id="74" name="TextBox 73"/>
          <p:cNvSpPr txBox="1"/>
          <p:nvPr/>
        </p:nvSpPr>
        <p:spPr>
          <a:xfrm>
            <a:off x="29769664" y="13465358"/>
            <a:ext cx="1392446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002060"/>
                </a:solidFill>
              </a:rPr>
              <a:t>Corollary:</a:t>
            </a:r>
            <a:endParaRPr lang="en-US" sz="4000" dirty="0">
              <a:solidFill>
                <a:srgbClr val="002060"/>
              </a:solidFill>
            </a:endParaRPr>
          </a:p>
          <a:p>
            <a:r>
              <a:rPr lang="en-US" sz="4000" dirty="0" smtClean="0"/>
              <a:t>For  L=1 and                         -  </a:t>
            </a:r>
            <a:r>
              <a:rPr lang="en-US" sz="4000" b="1" dirty="0" smtClean="0"/>
              <a:t>efficient and stable</a:t>
            </a:r>
            <a:r>
              <a:rPr lang="en-US" sz="4000" dirty="0" smtClean="0"/>
              <a:t> recovery.</a:t>
            </a:r>
          </a:p>
          <a:p>
            <a:endParaRPr lang="en-US" sz="4000" dirty="0"/>
          </a:p>
        </p:txBody>
      </p:sp>
      <p:sp>
        <p:nvSpPr>
          <p:cNvPr id="55" name="TextBox 54"/>
          <p:cNvSpPr txBox="1"/>
          <p:nvPr/>
        </p:nvSpPr>
        <p:spPr>
          <a:xfrm>
            <a:off x="15637726" y="30573972"/>
            <a:ext cx="1412183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 smtClean="0"/>
              <a:t>The extension </a:t>
            </a:r>
            <a:r>
              <a:rPr lang="en-US" sz="4000" dirty="0"/>
              <a:t>of the algorithm for L&gt;1 </a:t>
            </a:r>
            <a:r>
              <a:rPr lang="en-US" sz="4000" dirty="0" smtClean="0"/>
              <a:t>is based </a:t>
            </a:r>
            <a:r>
              <a:rPr lang="en-US" sz="4000" dirty="0"/>
              <a:t>on the smoothness of typical STFT window. 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30673964" y="22119028"/>
            <a:ext cx="10972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(left) initialization (right) final estimation</a:t>
            </a:r>
            <a:r>
              <a:rPr lang="en-US" sz="4000" dirty="0"/>
              <a:t> </a:t>
            </a:r>
            <a:r>
              <a:rPr lang="en-US" sz="4000" dirty="0" smtClean="0"/>
              <a:t> (N=23, W=7, L=1 and SNR of 20 db). 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30507710" y="24003897"/>
            <a:ext cx="432970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Comparison of the gradient algorithm (GD) with the classical Griffin-Lim algorithm (GLA). </a:t>
            </a:r>
          </a:p>
        </p:txBody>
      </p:sp>
      <p:cxnSp>
        <p:nvCxnSpPr>
          <p:cNvPr id="83" name="Straight Arrow Connector 82"/>
          <p:cNvCxnSpPr/>
          <p:nvPr/>
        </p:nvCxnSpPr>
        <p:spPr>
          <a:xfrm flipV="1">
            <a:off x="35042827" y="25405861"/>
            <a:ext cx="1223498" cy="1"/>
          </a:xfrm>
          <a:prstGeom prst="straightConnector1">
            <a:avLst/>
          </a:prstGeom>
          <a:ln w="76200" cmpd="sng">
            <a:solidFill>
              <a:schemeClr val="accent4"/>
            </a:solidFill>
            <a:prstDash val="soli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/>
          <p:cNvPicPr>
            <a:picLocks noChangeAspect="1"/>
          </p:cNvPicPr>
          <p:nvPr/>
        </p:nvPicPr>
        <p:blipFill>
          <a:blip r:embed="rId3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1357375" y="42839"/>
            <a:ext cx="2476846" cy="2457793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5637726" y="14696672"/>
            <a:ext cx="1352628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Core idea:</a:t>
            </a:r>
            <a:r>
              <a:rPr lang="en-US" sz="4000" dirty="0" smtClean="0"/>
              <a:t> By taking the 1D DFT of the data with respect to the frequency variable, the measurements can be written as multiple systems of linear equations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5637726" y="19275224"/>
            <a:ext cx="1291722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We aim at constructing a matrix that </a:t>
            </a:r>
            <a:r>
              <a:rPr lang="en-US" sz="4000" smtClean="0"/>
              <a:t>estimates                  </a:t>
            </a:r>
            <a:r>
              <a:rPr lang="en-US" sz="4000" dirty="0" smtClean="0"/>
              <a:t>.</a:t>
            </a:r>
          </a:p>
          <a:p>
            <a:r>
              <a:rPr lang="en-US" sz="4000" dirty="0" smtClean="0"/>
              <a:t>For  L=1, the initialization algorithm is as follows:</a:t>
            </a:r>
          </a:p>
        </p:txBody>
      </p:sp>
      <p:sp>
        <p:nvSpPr>
          <p:cNvPr id="6" name="Rectangle 5"/>
          <p:cNvSpPr/>
          <p:nvPr/>
        </p:nvSpPr>
        <p:spPr>
          <a:xfrm>
            <a:off x="15608969" y="8066658"/>
            <a:ext cx="1344436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000" dirty="0">
                <a:solidFill>
                  <a:srgbClr val="002060"/>
                </a:solidFill>
              </a:rPr>
              <a:t>Previous works considered </a:t>
            </a:r>
            <a:r>
              <a:rPr lang="en-US" sz="5000" dirty="0" smtClean="0">
                <a:solidFill>
                  <a:srgbClr val="002060"/>
                </a:solidFill>
              </a:rPr>
              <a:t>random </a:t>
            </a:r>
            <a:r>
              <a:rPr lang="en-US" sz="5000" dirty="0">
                <a:solidFill>
                  <a:srgbClr val="002060"/>
                </a:solidFill>
              </a:rPr>
              <a:t>setups or inefficient algorithms. We propose an efficient algorithm for </a:t>
            </a:r>
            <a:r>
              <a:rPr lang="en-US" sz="5000" dirty="0" smtClean="0">
                <a:solidFill>
                  <a:srgbClr val="002060"/>
                </a:solidFill>
              </a:rPr>
              <a:t>a deterministic setup, followed by theoretical </a:t>
            </a:r>
            <a:r>
              <a:rPr lang="en-US" sz="5000" dirty="0">
                <a:solidFill>
                  <a:srgbClr val="002060"/>
                </a:solidFill>
              </a:rPr>
              <a:t>analysis.  </a:t>
            </a:r>
          </a:p>
        </p:txBody>
      </p:sp>
      <p:pic>
        <p:nvPicPr>
          <p:cNvPr id="11" name="Picture 10"/>
          <p:cNvPicPr>
            <a:picLocks noChangeAspect="1"/>
          </p:cNvPicPr>
          <p:nvPr>
            <p:custDataLst>
              <p:tags r:id="rId14"/>
            </p:custDataLst>
          </p:nvPr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75805" y="19470877"/>
            <a:ext cx="1877333" cy="353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1198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10.2362"/>
  <p:tag name="ORIGINALWIDTH" val="394.4507"/>
  <p:tag name="LATEXADDIN" val="\documentclass{article}&#10;\usepackage{amsmath}&#10;\usepackage{amsfonts}&#10;\pagestyle{empty}&#10;\begin{document}&#10;&#10;&#10;$x\in\mathbb{C}^N$&#10;&#10;\end{document}"/>
  <p:tag name="IGUANATEXSIZE" val="40"/>
  <p:tag name="IGUANATEXCURSOR" val="121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52.2309"/>
  <p:tag name="ORIGINALWIDTH" val="627.6715"/>
  <p:tag name="LATEXADDIN" val="\documentclass{article}&#10;\usepackage{amsmath}&#10;\usepackage{amsfonts}&#10;\pagestyle{empty}&#10;\begin{document}&#10;&#10;&#10;$W \geq \lceil\frac{N+1}{2}\rceil$&#10;&#10;\end{document}"/>
  <p:tag name="IGUANATEXSIZE" val="40"/>
  <p:tag name="IGUANATEXCURSOR" val="133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299.2126"/>
  <p:tag name="ORIGINALWIDTH" val="2100.487"/>
  <p:tag name="LATEXADDIN" val="\documentclass{article}&#10;\usepackage{amsmath}&#10;\usepackage{amsfonts}&#10;\pagestyle{empty}&#10;\begin{document}&#10;&#10;&#10;\[&#10;d^{2}\left({x}_{0},{x}\right)\leq 1-\sqrt{1-2B\frac{N-2W+1}{N}}.&#10;\]&#10;&#10;\end{document}"/>
  <p:tag name="IGUANATEXSIZE" val="40"/>
  <p:tag name="IGUANATEXCURSOR" val="170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224.222"/>
  <p:tag name="ORIGINALWIDTH" val="1250.094"/>
  <p:tag name="LATEXADDIN" val="\documentclass{article}&#10;\usepackage{amsmath}&#10;\usepackage{amsfonts}&#10;\pagestyle{empty}&#10;\begin{document}&#10;&#10;$\|x\|_2=1,\thinspace \|x\|_\infty\leq \sqrt{\frac{B}{N}}$&#10;&#10;&#10;\end{document}"/>
  <p:tag name="IGUANATEXSIZE" val="40"/>
  <p:tag name="IGUANATEXCURSOR" val="143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73.9783"/>
  <p:tag name="ORIGINALWIDTH" val="1082.115"/>
  <p:tag name="LATEXADDIN" val="\documentclass{article}&#10;\usepackage{amsmath}&#10;\usepackage{amsfonts}&#10;\pagestyle{empty}&#10;\begin{document}&#10;&#10;&#10;$0&lt;B\leq\frac{N}{2\left(N-2W+1\right)}$&#10;&#10;\end{document}"/>
  <p:tag name="IGUANATEXSIZE" val="40"/>
  <p:tag name="IGUANATEXCURSOR" val="143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86.98914"/>
  <p:tag name="ORIGINALWIDTH" val="461.9423"/>
  <p:tag name="LATEXADDIN" val="\documentclass{article}&#10;\usepackage{amsmath}&#10;\usepackage{amsfonts}&#10;\pagestyle{empty}&#10;\begin{document}&#10;&#10;&#10;$X=xx^*$&#10;&#10;\end{document}"/>
  <p:tag name="IGUANATEXSIZE" val="40"/>
  <p:tag name="IGUANATEXCURSOR" val="112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39.4826"/>
  <p:tag name="ORIGINALWIDTH" val="1274.091"/>
  <p:tag name="LATEXADDIN" val="\documentclass{article}&#10;\usepackage{amsmath}&#10;\usepackage{amsfonts}&#10;\pagestyle{empty}&#10;\begin{document}&#10;&#10;&#10;$\vert X[m,k] \vert^2 = \vert f_k^*D_{mL}x\vert ^2$&#10;&#10;\end{document}"/>
  <p:tag name="IGUANATEXSIZE" val="40"/>
  <p:tag name="IGUANATEXCURSOR" val="154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22.9846"/>
  <p:tag name="ORIGINALWIDTH" val="111.7361"/>
  <p:tag name="LATEXADDIN" val="\documentclass{article}&#10;\usepackage{amsmath}&#10;\usepackage{amsfonts}&#10;\pagestyle{empty}&#10;\begin{document}&#10;&#10;&#10;$f_k^*$&#10;&#10;&#10;\end{document}"/>
  <p:tag name="IGUANATEXSIZE" val="40"/>
  <p:tag name="IGUANATEXCURSOR" val="111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04.237"/>
  <p:tag name="ORIGINALWIDTH" val="249.7188"/>
  <p:tag name="LATEXADDIN" val="\documentclass{article}&#10;\usepackage{amsmath}&#10;\usepackage{amsfonts}&#10;\pagestyle{empty}&#10;\begin{document}&#10;&#10;&#10;&#10;$D_{mL}$&#10;&#10;\end{document}"/>
  <p:tag name="IGUANATEXSIZE" val="40"/>
  <p:tag name="IGUANATEXCURSOR" val="106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47.7315"/>
  <p:tag name="ORIGINALWIDTH" val="877.3903"/>
  <p:tag name="LATEXADDIN" val="\documentclass{article}&#10;\usepackage{amsmath}&#10;\usepackage{amsfonts}&#10;\pagestyle{empty}&#10;\begin{document}&#10;&#10;&#10;$\{g[mL-n]\}_{n=0}^{N-1}$&#10;&#10;\end{document}"/>
  <p:tag name="IGUANATEXSIZE" val="40"/>
  <p:tag name="IGUANATEXCURSOR" val="127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80.24"/>
  <p:tag name="ORIGINALWIDTH" val="57.74276"/>
  <p:tag name="LATEXADDIN" val="\documentclass{article}&#10;\usepackage{amsmath}&#10;\usepackage{amsfonts}&#10;\pagestyle{empty}&#10;\begin{document}&#10;&#10;&#10;$g$&#10;&#10;\end{document}"/>
  <p:tag name="IGUANATEXSIZE" val="40"/>
  <p:tag name="IGUANATEXCURSOR" val="106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328.459"/>
  <p:tag name="ORIGINALWIDTH" val="2551.931"/>
  <p:tag name="LATEXADDIN" val="\documentclass{article}&#10;\usepackage{amsmath}&#10;\usepackage{amsfonts}&#10;\pagestyle{empty}&#10;\begin{document}&#10;\begin{align*}&#10;Y_\ell&amp;=G_\ell\mbox{diag}(X,\ell),\thinspace \ell=-(W-1),\dots,(W-1),  \\  X&amp;=xx^*, \thinspace G_\ell\in\mathbb{C}^{N/L\times N}, \thinspace Y_\ell\in\mathbb{C}^{N/L}&#10;\end{align*}&#10;&#10;\end{document}"/>
  <p:tag name="IGUANATEXSIZE" val="40"/>
  <p:tag name="IGUANATEXCURSOR" val="282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88.2265"/>
  <p:tag name="ORIGINALWIDTH" val="2782.152"/>
  <p:tag name="LATEXADDIN" val="\documentclass{article}&#10;\usepackage{amsmath}&#10;\usepackage{amsfonts}&#10;\pagestyle{empty}&#10;\begin{document}&#10;&#10;&#10;$\min_{z\in\mathbb{C}^N}\sum_{m,k}\left( \vert X[m,k]\vert^2 -z^*\left( D_{mL}f_kf_k^*D_{mL}^* \right)z \right)^2$&#10;&#10;\end{document}"/>
  <p:tag name="IGUANATEXSIZE" val="40"/>
  <p:tag name="IGUANATEXCURSOR" val="198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2471.691"/>
  <p:tag name="ORIGINALWIDTH" val="3719.535"/>
  <p:tag name="LATEXADDIN" val="\documentclass{article}&#10;\usepackage{float}&#10;\usepackage{amsmath}&#10;\usepackage{amsfonts}&#10;\usepackage{graphicx}&#10;\newfloat{algorithm}{tbp}{loa}&#10;\providecommand{\algorithmname}{Algorithm}&#10;\floatname{algorithm}{\protect\algorithmname}&#10;&#10;\pagestyle{empty}&#10;\begin{document}&#10;&#10;&#10;\begin{algorithm}&#10;\textbf{Input:} The measurements $\vert X[m,k]\vert^2$.\\&#10;\textbf{Output:} ${x}_{0}$: estimation of \textbf{${x}$}. &#10;\begin{enumerate}&#10;\item Compute ${Y}\left[m,\ell\right]$, the 1D DFT of $\vert X[m,k]\vert^2$&#10;&#10;\item Construct a matrix ${X}_{0}$ such that &#10;\[&#10;\mbox{diag}\left({X}_{0},\ell\right)=\begin{cases}&#10;{G}_{\ell}^{\dagger}{Y}_{\ell} &amp; \ell=-\left(W-1\right),\cdots,\left(W-1\right),\\&#10;0 &amp; \mbox{otherwise,}&#10;\end{cases}&#10;\]&#10;\item Let ${x}_{p}$ be the principle (unit-norm) eigenvector of&#10;${X}_{0}$. Then, &#10;\[&#10;{x}_{0}=\sqrt{\sum_{n\in P}\left({G}_{0}^{\dagger}{Y}_{0}\right)[n]}{x}_{p},&#10;\]&#10;where $P:=\left\{ n\thinspace:\thinspace\left({G}_{0}^{\dagger}{Y}_{0}\right)[n]&gt;0\right\} $. &#10;\end{enumerate}&#10;\end{algorithm}&#10;&#10;&#10;\end{document}"/>
  <p:tag name="IGUANATEXSIZE" val="30"/>
  <p:tag name="IGUANATEXCURSOR" val="1024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heme/theme1.xml><?xml version="1.0" encoding="utf-8"?>
<a:theme xmlns:a="http://schemas.openxmlformats.org/drawingml/2006/main" name="Medical Poster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4C5A6A"/>
      </a:hlink>
      <a:folHlink>
        <a:srgbClr val="808DA0"/>
      </a:folHlink>
    </a:clrScheme>
    <a:fontScheme name="Cambria-Calibri">
      <a:majorFont>
        <a:latin typeface="Cambria" panose="02040503050406030204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/>
        </a:solidFill>
        <a:ln>
          <a:noFill/>
        </a:ln>
      </a:spPr>
      <a:bodyPr rtlCol="0" anchor="ctr"/>
      <a:lstStyle>
        <a:defPPr algn="ctr">
          <a:defRPr sz="6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accent4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6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55A68E73-61CB-4542-8C48-DCBB2482A3D5}" vid="{6A3CA63D-1E3C-4681-8668-89277FEB3FEB}"/>
    </a:ext>
  </a:extLst>
</a:theme>
</file>

<file path=ppt/theme/theme2.xml><?xml version="1.0" encoding="utf-8"?>
<a:theme xmlns:a="http://schemas.openxmlformats.org/drawingml/2006/main" name="Office Theme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4C5A6A"/>
      </a:hlink>
      <a:folHlink>
        <a:srgbClr val="808DA0"/>
      </a:folHlink>
    </a:clrScheme>
    <a:fontScheme name="Cambria-Calibri">
      <a:majorFont>
        <a:latin typeface="Cambria" panose="02040503050406030204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4C5A6A"/>
      </a:hlink>
      <a:folHlink>
        <a:srgbClr val="808DA0"/>
      </a:folHlink>
    </a:clrScheme>
    <a:fontScheme name="Cambria-Calibri">
      <a:majorFont>
        <a:latin typeface="Cambria" panose="02040503050406030204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A1110015-E380-4C53-980C-698226C61CA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Poster (blue and brown design)</Template>
  <TotalTime>0</TotalTime>
  <Words>342</Words>
  <Application>Microsoft Office PowerPoint</Application>
  <PresentationFormat>Custom</PresentationFormat>
  <Paragraphs>60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Cambria</vt:lpstr>
      <vt:lpstr>Medical Poster</vt:lpstr>
      <vt:lpstr>NON-CONVEX PHASE RETRIEVAL FROM STFT MEASUREMENTS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2016-11-14T17:27:52Z</dcterms:created>
  <dcterms:modified xsi:type="dcterms:W3CDTF">2017-02-03T16:08:44Z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TC040015519991</vt:lpwstr>
  </property>
</Properties>
</file>