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61" r:id="rId3"/>
    <p:sldId id="262" r:id="rId4"/>
    <p:sldId id="257" r:id="rId5"/>
    <p:sldId id="266" r:id="rId6"/>
    <p:sldId id="269" r:id="rId7"/>
    <p:sldId id="267" r:id="rId8"/>
    <p:sldId id="268" r:id="rId9"/>
    <p:sldId id="284" r:id="rId10"/>
    <p:sldId id="270" r:id="rId11"/>
    <p:sldId id="274" r:id="rId12"/>
    <p:sldId id="275" r:id="rId13"/>
    <p:sldId id="276" r:id="rId14"/>
    <p:sldId id="278" r:id="rId15"/>
    <p:sldId id="277" r:id="rId16"/>
    <p:sldId id="271" r:id="rId17"/>
    <p:sldId id="279" r:id="rId18"/>
    <p:sldId id="286" r:id="rId19"/>
    <p:sldId id="285" r:id="rId20"/>
    <p:sldId id="291" r:id="rId21"/>
    <p:sldId id="287" r:id="rId22"/>
    <p:sldId id="272" r:id="rId23"/>
    <p:sldId id="280" r:id="rId24"/>
    <p:sldId id="281" r:id="rId25"/>
    <p:sldId id="282" r:id="rId26"/>
    <p:sldId id="288" r:id="rId27"/>
    <p:sldId id="273" r:id="rId28"/>
    <p:sldId id="283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5"/>
    <p:restoredTop sz="86684"/>
  </p:normalViewPr>
  <p:slideViewPr>
    <p:cSldViewPr snapToGrid="0" snapToObjects="1">
      <p:cViewPr varScale="1">
        <p:scale>
          <a:sx n="64" d="100"/>
          <a:sy n="64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6F4AC-B06E-474E-8671-4D029D63BF4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80E78-1501-F747-87F7-761228C0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80E78-1501-F747-87F7-761228C05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80E78-1501-F747-87F7-761228C056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image on top is from inside of a car and the one in the bottom is aerial 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80E78-1501-F747-87F7-761228C056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80E78-1501-F747-87F7-761228C056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Limitation: the changes are simple and high-level. Data are changed as a whole. Changes in style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80E78-1501-F747-87F7-761228C056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2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80E78-1501-F747-87F7-761228C056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GAN for data augmentation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80E78-1501-F747-87F7-761228C056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9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252111-09DC-3F45-9308-87ED38CDA5A1}"/>
              </a:ext>
            </a:extLst>
          </p:cNvPr>
          <p:cNvSpPr/>
          <p:nvPr userDrawn="1"/>
        </p:nvSpPr>
        <p:spPr>
          <a:xfrm>
            <a:off x="0" y="1600200"/>
            <a:ext cx="9144000" cy="21170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3213"/>
            <a:ext cx="7772400" cy="1874630"/>
          </a:xfrm>
        </p:spPr>
        <p:txBody>
          <a:bodyPr anchor="b">
            <a:normAutofit/>
          </a:bodyPr>
          <a:lstStyle>
            <a:lvl1pPr algn="ctr"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0649"/>
            <a:ext cx="6858000" cy="947151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Placeholder 19">
            <a:extLst>
              <a:ext uri="{FF2B5EF4-FFF2-40B4-BE49-F238E27FC236}">
                <a16:creationId xmlns:a16="http://schemas.microsoft.com/office/drawing/2014/main" xmlns="" id="{EA6C332A-A1A2-6C4F-A288-CDAA61B9A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093" y="159026"/>
            <a:ext cx="1114698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B4BBC7-D70F-2245-B3FD-F7836740C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796" y="166194"/>
            <a:ext cx="1399260" cy="7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8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E0F3-88B7-CC49-B201-26EA77CCD614}" type="datetime1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0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30404"/>
            <a:ext cx="7886700" cy="11535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5860122-48AB-C149-BC1D-630906B785BC}"/>
              </a:ext>
            </a:extLst>
          </p:cNvPr>
          <p:cNvSpPr/>
          <p:nvPr userDrawn="1"/>
        </p:nvSpPr>
        <p:spPr>
          <a:xfrm>
            <a:off x="-4762" y="2947095"/>
            <a:ext cx="9144000" cy="1500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5722CC8-4606-0C4A-B2B5-B1A9B144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91" y="3017566"/>
            <a:ext cx="8711648" cy="135924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92088"/>
            <a:ext cx="3886200" cy="4773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92087"/>
            <a:ext cx="3886200" cy="4773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976-792D-7847-B971-862A13F7FC92}" type="datetime1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6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8267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11573"/>
            <a:ext cx="3868340" cy="3863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6767" y="129330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11573"/>
            <a:ext cx="3887391" cy="3863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D92-77F5-3847-82E3-19CBB84342A1}" type="datetime1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6F9CD1-2A42-054E-B643-222F5DC5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16" y="71679"/>
            <a:ext cx="7272959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9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B85A-5655-B940-961D-0DBFC1ED14CC}" type="datetime1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9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A9F8-5D0E-7E4D-9A0C-36A83B11418A}" type="datetime1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86D2-A7AC-0141-9C88-8A429E8874D7}" type="datetime1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0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6CCBEC-39AC-FF41-8DEA-F0EB5E895E8C}"/>
              </a:ext>
            </a:extLst>
          </p:cNvPr>
          <p:cNvSpPr/>
          <p:nvPr userDrawn="1"/>
        </p:nvSpPr>
        <p:spPr>
          <a:xfrm>
            <a:off x="0" y="6502812"/>
            <a:ext cx="9144000" cy="3651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3FDF61-1C69-D24E-BA2F-3711F162C14F}"/>
              </a:ext>
            </a:extLst>
          </p:cNvPr>
          <p:cNvSpPr/>
          <p:nvPr userDrawn="1"/>
        </p:nvSpPr>
        <p:spPr>
          <a:xfrm>
            <a:off x="636996" y="6255124"/>
            <a:ext cx="947187" cy="50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19D162-B98D-A443-AC13-C05CAA92C797}"/>
              </a:ext>
            </a:extLst>
          </p:cNvPr>
          <p:cNvSpPr/>
          <p:nvPr userDrawn="1"/>
        </p:nvSpPr>
        <p:spPr>
          <a:xfrm>
            <a:off x="0" y="0"/>
            <a:ext cx="9144000" cy="9839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780" y="71679"/>
            <a:ext cx="8676863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2088"/>
            <a:ext cx="7886700" cy="477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8900" y="6565589"/>
            <a:ext cx="1771367" cy="240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1C13D3-0A44-0943-96FF-A01ED0151A4B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3168" y="6565589"/>
            <a:ext cx="2873959" cy="240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9733" y="6565589"/>
            <a:ext cx="1845910" cy="240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B6E2D7-E1D9-294F-B005-C911AA485CE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Placeholder 19">
            <a:extLst>
              <a:ext uri="{FF2B5EF4-FFF2-40B4-BE49-F238E27FC236}">
                <a16:creationId xmlns:a16="http://schemas.microsoft.com/office/drawing/2014/main" xmlns="" id="{0B91D681-D20C-0348-BE78-26298EF50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4" y="6246068"/>
            <a:ext cx="700849" cy="511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8A844A-7371-9D4E-AB01-E13804D1582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7" y="6255124"/>
            <a:ext cx="905756" cy="4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3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A8EB8-6635-8B43-9D12-4CD36D8FC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20206"/>
            <a:ext cx="7772400" cy="2203713"/>
          </a:xfrm>
        </p:spPr>
        <p:txBody>
          <a:bodyPr>
            <a:normAutofit/>
          </a:bodyPr>
          <a:lstStyle/>
          <a:p>
            <a:r>
              <a:rPr lang="en-US" sz="4000" dirty="0"/>
              <a:t>Unconstrained Flood Event Detection Using Adversarial Data Augmentation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A158DE-DF1D-D944-88BC-1C9C1E9B5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060277"/>
            <a:ext cx="7772400" cy="23622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Samira Pouyanfar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Yudong</a:t>
            </a:r>
            <a:r>
              <a:rPr lang="en-US" dirty="0"/>
              <a:t> Tao</a:t>
            </a:r>
            <a:r>
              <a:rPr lang="en-US" baseline="30000" dirty="0"/>
              <a:t>2</a:t>
            </a:r>
            <a:r>
              <a:rPr lang="en-US" dirty="0"/>
              <a:t>, Saad Sadiq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Haiman</a:t>
            </a:r>
            <a:r>
              <a:rPr lang="en-US" dirty="0"/>
              <a:t> Tian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Yuexuan</a:t>
            </a:r>
            <a:r>
              <a:rPr lang="en-US" dirty="0"/>
              <a:t> Tu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Tianyi</a:t>
            </a:r>
            <a:r>
              <a:rPr lang="en-US" dirty="0"/>
              <a:t> Wang</a:t>
            </a:r>
            <a:r>
              <a:rPr lang="en-US" baseline="30000" dirty="0"/>
              <a:t>1</a:t>
            </a:r>
            <a:r>
              <a:rPr lang="en-US" dirty="0"/>
              <a:t>, Shu-Ching Chen</a:t>
            </a:r>
            <a:r>
              <a:rPr lang="en-US" baseline="30000" dirty="0"/>
              <a:t>1</a:t>
            </a:r>
            <a:r>
              <a:rPr lang="en-US" dirty="0"/>
              <a:t>, Mei-Ling Shyu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1800" baseline="30000" dirty="0"/>
              <a:t>1 </a:t>
            </a:r>
            <a:r>
              <a:rPr lang="en-US" sz="1800" dirty="0"/>
              <a:t>School of </a:t>
            </a:r>
            <a:r>
              <a:rPr lang="en-US" sz="1800" dirty="0" smtClean="0"/>
              <a:t>Computing </a:t>
            </a:r>
            <a:r>
              <a:rPr lang="en-US" sz="1800" dirty="0"/>
              <a:t>and Information </a:t>
            </a:r>
            <a:r>
              <a:rPr lang="en-US" sz="1800" dirty="0" smtClean="0"/>
              <a:t>Sciences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Florida International University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Miami, FL, USA</a:t>
            </a:r>
          </a:p>
          <a:p>
            <a:pPr>
              <a:spcBef>
                <a:spcPts val="0"/>
              </a:spcBef>
            </a:pPr>
            <a:r>
              <a:rPr lang="en-US" sz="1800" baseline="30000" dirty="0"/>
              <a:t>2 </a:t>
            </a:r>
            <a:r>
              <a:rPr lang="en-US" sz="1800" dirty="0"/>
              <a:t>Department of Electrical and Computer Engineering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 University of Miami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Coral Gables, FL, USA</a:t>
            </a:r>
          </a:p>
        </p:txBody>
      </p:sp>
    </p:spTree>
    <p:extLst>
      <p:ext uri="{BB962C8B-B14F-4D97-AF65-F5344CB8AC3E}">
        <p14:creationId xmlns:p14="http://schemas.microsoft.com/office/powerpoint/2010/main" val="7001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FAA2B-47A1-3E4E-BD11-5240886D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58F6E-C137-4144-86DD-6D591C08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2342"/>
            <a:ext cx="7886700" cy="4193357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b="1" dirty="0">
                <a:solidFill>
                  <a:srgbClr val="00B0F0"/>
                </a:solidFill>
              </a:rPr>
              <a:t>Related Work</a:t>
            </a:r>
          </a:p>
          <a:p>
            <a:r>
              <a:rPr lang="en-US" dirty="0"/>
              <a:t>Proposed Framework</a:t>
            </a:r>
          </a:p>
          <a:p>
            <a:r>
              <a:rPr lang="en-US" dirty="0"/>
              <a:t>Experiments &amp; Analysis</a:t>
            </a:r>
          </a:p>
          <a:p>
            <a:r>
              <a:rPr lang="en-US" dirty="0"/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38937A-0C97-1948-948D-342F6984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71FDB-4A1A-744E-9734-1E77AA96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Data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470BB-8E07-6D45-A490-4640EEC48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strategy that enables us to significantly increase the diversity of data available for training models, without actually collecting new data</a:t>
            </a:r>
          </a:p>
          <a:p>
            <a:r>
              <a:rPr lang="en-US" dirty="0"/>
              <a:t>Rotation</a:t>
            </a:r>
          </a:p>
          <a:p>
            <a:r>
              <a:rPr lang="en-US" dirty="0"/>
              <a:t>Shear</a:t>
            </a:r>
          </a:p>
          <a:p>
            <a:r>
              <a:rPr lang="en-US" dirty="0"/>
              <a:t>Flip</a:t>
            </a:r>
          </a:p>
          <a:p>
            <a:r>
              <a:rPr lang="en-US" dirty="0"/>
              <a:t>Shift</a:t>
            </a:r>
          </a:p>
          <a:p>
            <a:r>
              <a:rPr lang="en-US" dirty="0"/>
              <a:t>Brightness</a:t>
            </a:r>
          </a:p>
          <a:p>
            <a:r>
              <a:rPr lang="en-US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71CCD7-6E45-1045-A25D-D0A2143A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10</a:t>
            </a:fld>
            <a:endParaRPr lang="en-US"/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xmlns="" id="{B0D2106E-3BB8-9B45-AD30-3252E1FAD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9601" y="2909900"/>
            <a:ext cx="5474532" cy="23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E4355A-DB88-C749-8486-D17EF025287A}"/>
              </a:ext>
            </a:extLst>
          </p:cNvPr>
          <p:cNvSpPr txBox="1"/>
          <p:nvPr/>
        </p:nvSpPr>
        <p:spPr>
          <a:xfrm>
            <a:off x="3708687" y="5332844"/>
            <a:ext cx="1000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Original</a:t>
            </a:r>
          </a:p>
          <a:p>
            <a:pPr algn="ctr"/>
            <a:r>
              <a:rPr lang="en-US" sz="2000" dirty="0"/>
              <a:t>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F18649-6C01-5D4B-9A03-ECA435EA480D}"/>
              </a:ext>
            </a:extLst>
          </p:cNvPr>
          <p:cNvSpPr txBox="1"/>
          <p:nvPr/>
        </p:nvSpPr>
        <p:spPr>
          <a:xfrm>
            <a:off x="6329220" y="5351618"/>
            <a:ext cx="140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Augmented</a:t>
            </a:r>
          </a:p>
          <a:p>
            <a:pPr algn="ctr"/>
            <a:r>
              <a:rPr lang="en-US" sz="200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827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71FDB-4A1A-744E-9734-1E77AA96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Conventional Data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470BB-8E07-6D45-A490-4640EEC48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</a:t>
            </a:r>
            <a:r>
              <a:rPr lang="en-US" dirty="0" smtClean="0"/>
              <a:t>types </a:t>
            </a:r>
            <a:r>
              <a:rPr lang="en-US" dirty="0"/>
              <a:t>of modifications</a:t>
            </a:r>
          </a:p>
          <a:p>
            <a:pPr lvl="1"/>
            <a:r>
              <a:rPr lang="en-US" dirty="0"/>
              <a:t>Changes in </a:t>
            </a:r>
            <a:r>
              <a:rPr lang="en-US" dirty="0" smtClean="0"/>
              <a:t>shape </a:t>
            </a:r>
            <a:endParaRPr lang="en-US" dirty="0"/>
          </a:p>
          <a:p>
            <a:pPr lvl="1"/>
            <a:r>
              <a:rPr lang="en-US" dirty="0"/>
              <a:t>Changes in </a:t>
            </a:r>
            <a:r>
              <a:rPr lang="en-US" dirty="0" smtClean="0"/>
              <a:t>color</a:t>
            </a:r>
            <a:endParaRPr lang="en-US" dirty="0"/>
          </a:p>
          <a:p>
            <a:r>
              <a:rPr lang="en-US" dirty="0"/>
              <a:t>Modify images as a whole</a:t>
            </a:r>
          </a:p>
          <a:p>
            <a:r>
              <a:rPr lang="en-US" dirty="0"/>
              <a:t>Cannot generate nighttime images from daytime 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71CCD7-6E45-1045-A25D-D0A2143A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0590FAC3-001E-4641-831E-EDE284D40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218" y="4042765"/>
            <a:ext cx="1832239" cy="18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xmlns="" id="{41736C2E-E978-C342-BE53-058202FF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548" y="4042765"/>
            <a:ext cx="1832239" cy="18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A55ED75F-2C07-3C41-B970-3BFE4F530D40}"/>
              </a:ext>
            </a:extLst>
          </p:cNvPr>
          <p:cNvSpPr/>
          <p:nvPr/>
        </p:nvSpPr>
        <p:spPr>
          <a:xfrm>
            <a:off x="4520486" y="4791200"/>
            <a:ext cx="978794" cy="33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2FEFEA-E279-BA41-B24C-B2ED674FE0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7951">
            <a:off x="4684111" y="4466524"/>
            <a:ext cx="523871" cy="9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71FDB-4A1A-744E-9734-1E77AA96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Adversarial Network (GAN)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470BB-8E07-6D45-A490-4640EEC4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088"/>
            <a:ext cx="4075872" cy="4773612"/>
          </a:xfrm>
        </p:spPr>
        <p:txBody>
          <a:bodyPr/>
          <a:lstStyle/>
          <a:p>
            <a:r>
              <a:rPr lang="en-US" b="1" dirty="0"/>
              <a:t>Generator</a:t>
            </a:r>
            <a:r>
              <a:rPr lang="en-US" dirty="0"/>
              <a:t>: </a:t>
            </a:r>
            <a:r>
              <a:rPr lang="en-US" dirty="0" smtClean="0"/>
              <a:t>generates </a:t>
            </a:r>
            <a:r>
              <a:rPr lang="en-US" dirty="0"/>
              <a:t>fake </a:t>
            </a:r>
            <a:r>
              <a:rPr lang="en-US" dirty="0" smtClean="0"/>
              <a:t>samples and </a:t>
            </a:r>
            <a:r>
              <a:rPr lang="en-US" dirty="0"/>
              <a:t>tries to fool the Discriminator</a:t>
            </a:r>
          </a:p>
          <a:p>
            <a:r>
              <a:rPr lang="en-US" b="1" dirty="0"/>
              <a:t>Discriminator</a:t>
            </a:r>
            <a:r>
              <a:rPr lang="en-US" dirty="0"/>
              <a:t>: tries to distinguish between real and fake samples</a:t>
            </a:r>
          </a:p>
          <a:p>
            <a:r>
              <a:rPr lang="en-US" dirty="0"/>
              <a:t>Train them against each other</a:t>
            </a:r>
          </a:p>
          <a:p>
            <a:r>
              <a:rPr lang="en-US" dirty="0"/>
              <a:t>Repeat this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get better Generator and Discriminator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71CCD7-6E45-1045-A25D-D0A2143A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12</a:t>
            </a:fld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5A8FEEE4-2AD0-3243-85B1-B79DB4C6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522" y="2247022"/>
            <a:ext cx="4247156" cy="23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0450C-3AC5-7F4C-81A7-4F515D9B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 for Data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A1A56-5A9F-8846-8EFD-B4BDFE22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088"/>
            <a:ext cx="7886700" cy="4773612"/>
          </a:xfrm>
        </p:spPr>
        <p:txBody>
          <a:bodyPr>
            <a:normAutofit/>
          </a:bodyPr>
          <a:lstStyle/>
          <a:p>
            <a:r>
              <a:rPr lang="en-US" dirty="0"/>
              <a:t>Using GAN to generate class-conditional fake images to improve the performance of classification and handle class imbalance</a:t>
            </a:r>
          </a:p>
          <a:p>
            <a:r>
              <a:rPr lang="en-US" dirty="0"/>
              <a:t>Used to improve Liver Lesion Classification</a:t>
            </a:r>
          </a:p>
          <a:p>
            <a:endParaRPr lang="en-US" dirty="0"/>
          </a:p>
          <a:p>
            <a:r>
              <a:rPr lang="en-US" dirty="0"/>
              <a:t>Limitation:</a:t>
            </a:r>
          </a:p>
          <a:p>
            <a:pPr lvl="1"/>
            <a:r>
              <a:rPr lang="en-US" dirty="0"/>
              <a:t>Small size images</a:t>
            </a:r>
          </a:p>
          <a:p>
            <a:pPr lvl="1"/>
            <a:r>
              <a:rPr lang="en-US" dirty="0"/>
              <a:t>Grey Scale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67B927-3512-3040-BAE5-73937336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DD0234-5ED4-234B-9E79-D61F1F690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9"/>
          <a:stretch/>
        </p:blipFill>
        <p:spPr>
          <a:xfrm>
            <a:off x="4019671" y="2971800"/>
            <a:ext cx="5036276" cy="2535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CC3191-FDB3-6E4D-9F42-3FBD4AFCD865}"/>
              </a:ext>
            </a:extLst>
          </p:cNvPr>
          <p:cNvSpPr txBox="1"/>
          <p:nvPr/>
        </p:nvSpPr>
        <p:spPr>
          <a:xfrm>
            <a:off x="1579196" y="5929920"/>
            <a:ext cx="74767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Image sources: [1] </a:t>
            </a:r>
            <a:r>
              <a:rPr lang="en-US" sz="1050" dirty="0" err="1"/>
              <a:t>Mariani</a:t>
            </a:r>
            <a:r>
              <a:rPr lang="en-US" sz="1050" dirty="0"/>
              <a:t>, Giovanni,</a:t>
            </a:r>
            <a:r>
              <a:rPr lang="en-US" sz="1050" i="1" dirty="0"/>
              <a:t> et al</a:t>
            </a:r>
            <a:r>
              <a:rPr lang="en-US" sz="1050" dirty="0"/>
              <a:t>. "BAGAN: Data Augmentation with Balancing GAN." </a:t>
            </a:r>
            <a:r>
              <a:rPr lang="en-US" sz="1050" dirty="0" err="1"/>
              <a:t>CoRR</a:t>
            </a:r>
            <a:r>
              <a:rPr lang="en-US" sz="1050" dirty="0"/>
              <a:t>, abs/1803.09655 (2018), and</a:t>
            </a:r>
          </a:p>
          <a:p>
            <a:r>
              <a:rPr lang="en-US" sz="1050" dirty="0"/>
              <a:t>[2] </a:t>
            </a:r>
            <a:r>
              <a:rPr lang="en-US" sz="1050" dirty="0" err="1"/>
              <a:t>Frid</a:t>
            </a:r>
            <a:r>
              <a:rPr lang="en-US" sz="1050" dirty="0"/>
              <a:t>-Adar, </a:t>
            </a:r>
            <a:r>
              <a:rPr lang="en-US" sz="1050" dirty="0" err="1"/>
              <a:t>Maayan</a:t>
            </a:r>
            <a:r>
              <a:rPr lang="en-US" sz="1050" dirty="0"/>
              <a:t>, </a:t>
            </a:r>
            <a:r>
              <a:rPr lang="en-US" sz="1050" i="1" dirty="0"/>
              <a:t>et al</a:t>
            </a:r>
            <a:r>
              <a:rPr lang="en-US" sz="1050" dirty="0"/>
              <a:t>. "GAN-based synthetic medical image augmentation for increased CNN performance in liver lesion classification." Neurocomputing321 (2018): 321-331.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8440CE-E5B1-2342-BF7D-81DD0299B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3429000"/>
            <a:ext cx="1583606" cy="1684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DC424A-DB4C-8648-B081-A0F45A3DBF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629" y="3429000"/>
            <a:ext cx="1702042" cy="16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71FDB-4A1A-744E-9734-1E77AA96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CycleGAN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71CCD7-6E45-1045-A25D-D0A2143A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14</a:t>
            </a:fld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5D0B23D1-F31C-9740-8B90-E050DC79D7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327671"/>
            <a:ext cx="7886700" cy="38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CCDB3D-BD23-9B4D-9A33-A7F4F73FB5AB}"/>
              </a:ext>
            </a:extLst>
          </p:cNvPr>
          <p:cNvSpPr txBox="1"/>
          <p:nvPr/>
        </p:nvSpPr>
        <p:spPr>
          <a:xfrm>
            <a:off x="628651" y="1373564"/>
            <a:ext cx="7886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Style </a:t>
            </a:r>
            <a:r>
              <a:rPr lang="en-US" sz="2800" dirty="0" smtClean="0"/>
              <a:t>transfer </a:t>
            </a:r>
            <a:r>
              <a:rPr lang="en-US" sz="2800" dirty="0"/>
              <a:t>with unpaired image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we use style transfer for image augmentation?</a:t>
            </a:r>
          </a:p>
        </p:txBody>
      </p:sp>
    </p:spTree>
    <p:extLst>
      <p:ext uri="{BB962C8B-B14F-4D97-AF65-F5344CB8AC3E}">
        <p14:creationId xmlns:p14="http://schemas.microsoft.com/office/powerpoint/2010/main" val="15034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FAA2B-47A1-3E4E-BD11-5240886D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58F6E-C137-4144-86DD-6D591C08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2342"/>
            <a:ext cx="7886700" cy="4193357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Related Work</a:t>
            </a:r>
          </a:p>
          <a:p>
            <a:r>
              <a:rPr lang="en-US" b="1" dirty="0">
                <a:solidFill>
                  <a:srgbClr val="00B0F0"/>
                </a:solidFill>
              </a:rPr>
              <a:t>Proposed Framework</a:t>
            </a:r>
          </a:p>
          <a:p>
            <a:r>
              <a:rPr lang="en-US" dirty="0"/>
              <a:t>Experiments &amp; Analysis</a:t>
            </a:r>
          </a:p>
          <a:p>
            <a:r>
              <a:rPr lang="en-US" dirty="0"/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E7C673-1FF0-C648-915B-EEE420E6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A3BBF2-01C5-4448-BD28-0A7D096C4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56" y="1575887"/>
            <a:ext cx="4960466" cy="4295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F5B79-837D-0E4B-B43C-EE0E1BF9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2C13F-D287-E74B-B349-1A05E48A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66" y="1292088"/>
            <a:ext cx="3405511" cy="4773612"/>
          </a:xfrm>
        </p:spPr>
        <p:txBody>
          <a:bodyPr/>
          <a:lstStyle/>
          <a:p>
            <a:r>
              <a:rPr lang="en-US" dirty="0"/>
              <a:t>Given a flood detection </a:t>
            </a:r>
            <a:r>
              <a:rPr lang="en-US" dirty="0" smtClean="0"/>
              <a:t>dataset</a:t>
            </a:r>
            <a:endParaRPr lang="en-US" dirty="0"/>
          </a:p>
          <a:p>
            <a:r>
              <a:rPr lang="en-US" dirty="0"/>
              <a:t>Crawl images of each target style (e.g., nighttime)</a:t>
            </a:r>
          </a:p>
          <a:p>
            <a:r>
              <a:rPr lang="en-US" dirty="0"/>
              <a:t>Train </a:t>
            </a:r>
            <a:r>
              <a:rPr lang="en-US" dirty="0" err="1"/>
              <a:t>CycleGAN</a:t>
            </a:r>
            <a:r>
              <a:rPr lang="en-US" dirty="0"/>
              <a:t> for data augmentation</a:t>
            </a:r>
          </a:p>
          <a:p>
            <a:r>
              <a:rPr lang="en-US" dirty="0"/>
              <a:t>Train </a:t>
            </a:r>
            <a:r>
              <a:rPr lang="en-US" dirty="0" smtClean="0"/>
              <a:t>a classification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with </a:t>
            </a:r>
            <a:r>
              <a:rPr lang="en-US" dirty="0" smtClean="0"/>
              <a:t>the augmented </a:t>
            </a:r>
            <a:r>
              <a:rPr lang="en-US" dirty="0"/>
              <a:t>dataset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1F2518-86C9-6E43-8C48-8F87967E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5956FB2-955F-814E-9C02-9D09DA10DAB8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D9CA1D-EB77-2343-9C6B-D17D58B3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056" y="3675442"/>
            <a:ext cx="1056068" cy="2195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FE1019-9E6A-E442-816E-53677B9AF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675" y="1629710"/>
            <a:ext cx="4617968" cy="561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346F02-BB13-8E41-BEC0-757DA3EC86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056" y="2244571"/>
            <a:ext cx="4960466" cy="1184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B367EF-2A2B-E04A-90E1-1F50F6B3C0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002" y="3482821"/>
            <a:ext cx="3775523" cy="23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2BF78-FF68-1B46-B655-FB3ECA9E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Image Crawling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019F91-E854-4B42-8B7D-ECF8D2AC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1842"/>
            <a:ext cx="7886700" cy="4383857"/>
          </a:xfrm>
        </p:spPr>
        <p:txBody>
          <a:bodyPr/>
          <a:lstStyle/>
          <a:p>
            <a:r>
              <a:rPr lang="en-US" dirty="0"/>
              <a:t>Style images are all collected from Google Images with manual </a:t>
            </a:r>
            <a:r>
              <a:rPr lang="en-US" dirty="0" smtClean="0"/>
              <a:t>cleaning</a:t>
            </a:r>
            <a:endParaRPr lang="en-US" dirty="0"/>
          </a:p>
          <a:p>
            <a:r>
              <a:rPr lang="en-US" dirty="0"/>
              <a:t>Automatically crawled based on </a:t>
            </a:r>
            <a:r>
              <a:rPr lang="en-US" dirty="0" smtClean="0"/>
              <a:t>keywords </a:t>
            </a:r>
            <a:r>
              <a:rPr lang="en-US" dirty="0"/>
              <a:t>of </a:t>
            </a:r>
            <a:r>
              <a:rPr lang="en-US" dirty="0" smtClean="0"/>
              <a:t>the desired </a:t>
            </a:r>
            <a:r>
              <a:rPr lang="en-US" dirty="0"/>
              <a:t>context, </a:t>
            </a:r>
            <a:r>
              <a:rPr lang="en-US" dirty="0" smtClean="0"/>
              <a:t>including</a:t>
            </a:r>
            <a:r>
              <a:rPr lang="en-US" dirty="0" smtClean="0"/>
              <a:t> </a:t>
            </a:r>
            <a:r>
              <a:rPr lang="en-US" dirty="0"/>
              <a:t>night, rainy,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D9259F-9504-9D47-AF0B-CD4AC04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7241FC-97D8-904D-9D35-50B239DC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334263"/>
            <a:ext cx="8420100" cy="10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44B45-AF7C-844C-AA4C-CE77C59C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</a:t>
            </a:r>
            <a:r>
              <a:rPr lang="en-US" dirty="0" err="1"/>
              <a:t>CycleGAN</a:t>
            </a:r>
            <a:r>
              <a:rPr lang="en-US" dirty="0"/>
              <a:t> for Image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746193-E947-9643-87A1-B5DF7E06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088"/>
            <a:ext cx="7886700" cy="1927630"/>
          </a:xfrm>
        </p:spPr>
        <p:txBody>
          <a:bodyPr/>
          <a:lstStyle/>
          <a:p>
            <a:r>
              <a:rPr lang="en-US" dirty="0"/>
              <a:t>Train Discriminator in </a:t>
            </a:r>
            <a:r>
              <a:rPr lang="en-US" dirty="0" err="1"/>
              <a:t>CycleGAN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02DA39-67F7-D249-B904-2D2F4357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90F106-36EA-6D48-BC40-491A772FF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04" y="3327164"/>
            <a:ext cx="7330592" cy="273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74047-8595-B340-B909-4EB40AE94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016" y="1894102"/>
            <a:ext cx="6787967" cy="10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FAA2B-47A1-3E4E-BD11-5240886D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58F6E-C137-4144-86DD-6D591C08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2342"/>
            <a:ext cx="7886700" cy="4193357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Related Work</a:t>
            </a:r>
          </a:p>
          <a:p>
            <a:r>
              <a:rPr lang="en-US" dirty="0"/>
              <a:t>Proposed Framework</a:t>
            </a:r>
          </a:p>
          <a:p>
            <a:r>
              <a:rPr lang="en-US" dirty="0"/>
              <a:t>Experiments &amp; Analysis</a:t>
            </a:r>
          </a:p>
          <a:p>
            <a:r>
              <a:rPr lang="en-US" dirty="0"/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495E33-9A04-6447-B614-B7B54207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44B45-AF7C-844C-AA4C-CE77C59C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</a:t>
            </a:r>
            <a:r>
              <a:rPr lang="en-US" dirty="0" err="1"/>
              <a:t>CycleGAN</a:t>
            </a:r>
            <a:r>
              <a:rPr lang="en-US" dirty="0"/>
              <a:t> for Image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746193-E947-9643-87A1-B5DF7E06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088"/>
            <a:ext cx="7886700" cy="1927630"/>
          </a:xfrm>
        </p:spPr>
        <p:txBody>
          <a:bodyPr/>
          <a:lstStyle/>
          <a:p>
            <a:r>
              <a:rPr lang="en-US" dirty="0"/>
              <a:t>Train Generator in </a:t>
            </a:r>
            <a:r>
              <a:rPr lang="en-US" dirty="0" err="1"/>
              <a:t>CycleGAN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02DA39-67F7-D249-B904-2D2F4357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90F106-36EA-6D48-BC40-491A772FF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04" y="3327164"/>
            <a:ext cx="7330592" cy="2738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7C9827-209B-284F-9F7D-6E991AE35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28" y="1854824"/>
            <a:ext cx="6825343" cy="11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8ADED-3523-E748-9745-2959F692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EFDEFC-FE3A-4144-879D-7CA110FA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088"/>
            <a:ext cx="3685093" cy="4773612"/>
          </a:xfrm>
        </p:spPr>
        <p:txBody>
          <a:bodyPr>
            <a:normAutofit/>
          </a:bodyPr>
          <a:lstStyle/>
          <a:p>
            <a:r>
              <a:rPr lang="en-US" dirty="0"/>
              <a:t>Online Augmentation: Randomly select from one of the </a:t>
            </a:r>
            <a:r>
              <a:rPr lang="en-US" dirty="0" smtClean="0"/>
              <a:t>styles </a:t>
            </a:r>
            <a:r>
              <a:rPr lang="en-US" dirty="0"/>
              <a:t>during training</a:t>
            </a:r>
          </a:p>
          <a:p>
            <a:r>
              <a:rPr lang="en-US" dirty="0"/>
              <a:t>ResNet50 is applied here for classification</a:t>
            </a:r>
          </a:p>
          <a:p>
            <a:r>
              <a:rPr lang="en-US" dirty="0"/>
              <a:t>Test images are directly fed into </a:t>
            </a:r>
            <a:r>
              <a:rPr lang="en-US" dirty="0" smtClean="0"/>
              <a:t>the trained </a:t>
            </a:r>
            <a:r>
              <a:rPr lang="en-US" dirty="0"/>
              <a:t>CNN model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produce the prediction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D851C5-1FCA-5941-A6B7-1B2CD1B7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48545E-43EB-E443-B90A-4291025646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3743" y="2236002"/>
            <a:ext cx="4561900" cy="28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FAA2B-47A1-3E4E-BD11-5240886D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58F6E-C137-4144-86DD-6D591C08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2342"/>
            <a:ext cx="7886700" cy="4193357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Related Work</a:t>
            </a:r>
          </a:p>
          <a:p>
            <a:r>
              <a:rPr lang="en-US" dirty="0"/>
              <a:t>Proposed Framework</a:t>
            </a:r>
          </a:p>
          <a:p>
            <a:r>
              <a:rPr lang="en-US" b="1" dirty="0">
                <a:solidFill>
                  <a:srgbClr val="00B0F0"/>
                </a:solidFill>
              </a:rPr>
              <a:t>Experiments &amp; Analysis</a:t>
            </a:r>
          </a:p>
          <a:p>
            <a:r>
              <a:rPr lang="en-US" dirty="0"/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B2A665-BC3D-F744-BAED-78340B1E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65D61-15DA-1B46-B032-FFBD4FF2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Detection Datasets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E4D7BFA8-D0AD-9540-87FB-FA35F2B53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483527"/>
              </p:ext>
            </p:extLst>
          </p:nvPr>
        </p:nvGraphicFramePr>
        <p:xfrm>
          <a:off x="1260701" y="3239535"/>
          <a:ext cx="6810375" cy="2847975"/>
        </p:xfrm>
        <a:graphic>
          <a:graphicData uri="http://schemas.openxmlformats.org/drawingml/2006/table">
            <a:tbl>
              <a:tblPr/>
              <a:tblGrid>
                <a:gridCol w="1362075">
                  <a:extLst>
                    <a:ext uri="{9D8B030D-6E8A-4147-A177-3AD203B41FA5}">
                      <a16:colId xmlns:a16="http://schemas.microsoft.com/office/drawing/2014/main" xmlns="" val="1044562732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xmlns="" val="1342640152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xmlns="" val="2998030607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xmlns="" val="147894269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xmlns="" val="3820275897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Training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Testing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Style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53144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Non-Flood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1866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1364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933724"/>
                  </a:ext>
                </a:extLst>
              </a:tr>
              <a:tr h="400050">
                <a:tc rowSpan="5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8645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5072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21000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740943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3627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9617014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Night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0851334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Rainy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73894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Blurry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  <a:endParaRPr lang="en-US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918808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C711E0-5BDD-194E-9D1E-8B2FE293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44A14AD6-13E9-A345-B6F5-9DF2A7F41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1C2AC26-0F1E-0742-B5B0-0BF31006BA5D}"/>
              </a:ext>
            </a:extLst>
          </p:cNvPr>
          <p:cNvSpPr txBox="1">
            <a:spLocks/>
          </p:cNvSpPr>
          <p:nvPr/>
        </p:nvSpPr>
        <p:spPr>
          <a:xfrm>
            <a:off x="628650" y="1292088"/>
            <a:ext cx="8074479" cy="477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 </a:t>
            </a:r>
            <a:r>
              <a:rPr lang="en-US" dirty="0" smtClean="0"/>
              <a:t>dataset </a:t>
            </a:r>
            <a:r>
              <a:rPr lang="en-US" dirty="0"/>
              <a:t>collected from </a:t>
            </a:r>
            <a:r>
              <a:rPr lang="en-US" dirty="0" err="1"/>
              <a:t>Youtube</a:t>
            </a:r>
            <a:r>
              <a:rPr lang="en-US" dirty="0"/>
              <a:t> and Twitter using keyword “Harvey”</a:t>
            </a:r>
          </a:p>
          <a:p>
            <a:r>
              <a:rPr lang="en-US" dirty="0"/>
              <a:t>Manual annotation of “Flood” vs. “Non-Flood”</a:t>
            </a:r>
          </a:p>
          <a:p>
            <a:r>
              <a:rPr lang="en-US" dirty="0"/>
              <a:t>Manual annotation of styles for the testing set</a:t>
            </a:r>
          </a:p>
        </p:txBody>
      </p:sp>
    </p:spTree>
    <p:extLst>
      <p:ext uri="{BB962C8B-B14F-4D97-AF65-F5344CB8AC3E}">
        <p14:creationId xmlns:p14="http://schemas.microsoft.com/office/powerpoint/2010/main" val="39342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6E954-4DEB-5143-931A-56ACB701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Synthetic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D6BE3B-2989-A746-ABEB-7FF9D2AB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23</a:t>
            </a:fld>
            <a:endParaRPr lang="en-US"/>
          </a:p>
        </p:txBody>
      </p:sp>
      <p:pic>
        <p:nvPicPr>
          <p:cNvPr id="15370" name="Picture 10">
            <a:extLst>
              <a:ext uri="{FF2B5EF4-FFF2-40B4-BE49-F238E27FC236}">
                <a16:creationId xmlns:a16="http://schemas.microsoft.com/office/drawing/2014/main" xmlns="" id="{89014961-8858-894B-803D-C8E925E3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980" y="1398802"/>
            <a:ext cx="1961860" cy="19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>
            <a:extLst>
              <a:ext uri="{FF2B5EF4-FFF2-40B4-BE49-F238E27FC236}">
                <a16:creationId xmlns:a16="http://schemas.microsoft.com/office/drawing/2014/main" xmlns="" id="{D1D11A9A-4A1C-2940-BBD7-B07C2DB8B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981" y="1365034"/>
            <a:ext cx="2026696" cy="20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>
            <a:extLst>
              <a:ext uri="{FF2B5EF4-FFF2-40B4-BE49-F238E27FC236}">
                <a16:creationId xmlns:a16="http://schemas.microsoft.com/office/drawing/2014/main" xmlns="" id="{454BBC58-7761-8F47-A858-84251127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819" y="1309859"/>
            <a:ext cx="2101851" cy="21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>
            <a:extLst>
              <a:ext uri="{FF2B5EF4-FFF2-40B4-BE49-F238E27FC236}">
                <a16:creationId xmlns:a16="http://schemas.microsoft.com/office/drawing/2014/main" xmlns="" id="{D1DAF471-4166-C543-B569-A2D94196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12" y="3644839"/>
            <a:ext cx="1961860" cy="19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>
            <a:extLst>
              <a:ext uri="{FF2B5EF4-FFF2-40B4-BE49-F238E27FC236}">
                <a16:creationId xmlns:a16="http://schemas.microsoft.com/office/drawing/2014/main" xmlns="" id="{3750BDDB-D818-9341-ACEB-0254D924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980" y="3644839"/>
            <a:ext cx="1921072" cy="192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>
            <a:extLst>
              <a:ext uri="{FF2B5EF4-FFF2-40B4-BE49-F238E27FC236}">
                <a16:creationId xmlns:a16="http://schemas.microsoft.com/office/drawing/2014/main" xmlns="" id="{D1C944D9-C564-7640-92EC-B519CE579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971" y="3592026"/>
            <a:ext cx="2026696" cy="20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>
            <a:extLst>
              <a:ext uri="{FF2B5EF4-FFF2-40B4-BE49-F238E27FC236}">
                <a16:creationId xmlns:a16="http://schemas.microsoft.com/office/drawing/2014/main" xmlns="" id="{1BCA0E24-5AA8-1844-97C7-E59A906E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586" y="3592026"/>
            <a:ext cx="2026696" cy="20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BCA628-4829-A84B-99B0-8DB35D563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512" y="1420393"/>
            <a:ext cx="1961860" cy="197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46B30F-A435-BF46-BCCB-9A0F879B7F6E}"/>
              </a:ext>
            </a:extLst>
          </p:cNvPr>
          <p:cNvSpPr txBox="1"/>
          <p:nvPr/>
        </p:nvSpPr>
        <p:spPr>
          <a:xfrm>
            <a:off x="769889" y="5635793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original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19FF4AC-F10D-7D4B-97FE-8B035ADDC5D0}"/>
              </a:ext>
            </a:extLst>
          </p:cNvPr>
          <p:cNvSpPr txBox="1"/>
          <p:nvPr/>
        </p:nvSpPr>
        <p:spPr>
          <a:xfrm>
            <a:off x="2984694" y="5639611"/>
            <a:ext cx="1058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blurry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C5FC82-4C3C-484E-B555-2B39B10D5288}"/>
              </a:ext>
            </a:extLst>
          </p:cNvPr>
          <p:cNvSpPr txBox="1"/>
          <p:nvPr/>
        </p:nvSpPr>
        <p:spPr>
          <a:xfrm>
            <a:off x="5177324" y="5635793"/>
            <a:ext cx="89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rainy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1D2D398-113B-624A-B536-910D3E7D540C}"/>
              </a:ext>
            </a:extLst>
          </p:cNvPr>
          <p:cNvSpPr txBox="1"/>
          <p:nvPr/>
        </p:nvSpPr>
        <p:spPr>
          <a:xfrm>
            <a:off x="7348966" y="5635793"/>
            <a:ext cx="92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16806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D0489-5173-CF4C-B191-2DE35B9F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Recall on Rare Contexts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C39B21-6312-534D-B821-28079F11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746D710C-D197-E14A-AF01-E6C3A251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42" y="1860727"/>
            <a:ext cx="70335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Recall scores on the</a:t>
            </a:r>
            <a:r>
              <a:rPr lang="en-US" alt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flood testing dataset separated by style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281E556-C18F-244D-B76B-074E33904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27684"/>
              </p:ext>
            </p:extLst>
          </p:nvPr>
        </p:nvGraphicFramePr>
        <p:xfrm>
          <a:off x="515417" y="2998106"/>
          <a:ext cx="8360226" cy="1935480"/>
        </p:xfrm>
        <a:graphic>
          <a:graphicData uri="http://schemas.openxmlformats.org/drawingml/2006/table">
            <a:tbl>
              <a:tblPr/>
              <a:tblGrid>
                <a:gridCol w="1525654">
                  <a:extLst>
                    <a:ext uri="{9D8B030D-6E8A-4147-A177-3AD203B41FA5}">
                      <a16:colId xmlns:a16="http://schemas.microsoft.com/office/drawing/2014/main" xmlns="" val="4280373895"/>
                    </a:ext>
                  </a:extLst>
                </a:gridCol>
                <a:gridCol w="1261088">
                  <a:extLst>
                    <a:ext uri="{9D8B030D-6E8A-4147-A177-3AD203B41FA5}">
                      <a16:colId xmlns:a16="http://schemas.microsoft.com/office/drawing/2014/main" xmlns="" val="3049022436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xmlns="" val="505953163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xmlns="" val="3342490995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xmlns="" val="1834130101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xmlns="" val="1125953888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night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rainy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blurry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avg. noisy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flood (total)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90514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ResNet50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0.785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0.795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0.791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0.790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0.898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0945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Ours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0.831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0.927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0.873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0.877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5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2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D0489-5173-CF4C-B191-2DE35B9F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Other Style Transfer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C39B21-6312-534D-B821-28079F11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8918712-4573-EA4C-9468-F960D91C7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16302"/>
              </p:ext>
            </p:extLst>
          </p:nvPr>
        </p:nvGraphicFramePr>
        <p:xfrm>
          <a:off x="377929" y="1954292"/>
          <a:ext cx="8388142" cy="2514600"/>
        </p:xfrm>
        <a:graphic>
          <a:graphicData uri="http://schemas.openxmlformats.org/drawingml/2006/table">
            <a:tbl>
              <a:tblPr/>
              <a:tblGrid>
                <a:gridCol w="2910015">
                  <a:extLst>
                    <a:ext uri="{9D8B030D-6E8A-4147-A177-3AD203B41FA5}">
                      <a16:colId xmlns:a16="http://schemas.microsoft.com/office/drawing/2014/main" xmlns="" val="707945211"/>
                    </a:ext>
                  </a:extLst>
                </a:gridCol>
                <a:gridCol w="1510958">
                  <a:extLst>
                    <a:ext uri="{9D8B030D-6E8A-4147-A177-3AD203B41FA5}">
                      <a16:colId xmlns:a16="http://schemas.microsoft.com/office/drawing/2014/main" xmlns="" val="340370194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653283742"/>
                    </a:ext>
                  </a:extLst>
                </a:gridCol>
                <a:gridCol w="1159328">
                  <a:extLst>
                    <a:ext uri="{9D8B030D-6E8A-4147-A177-3AD203B41FA5}">
                      <a16:colId xmlns:a16="http://schemas.microsoft.com/office/drawing/2014/main" xmlns="" val="1504934290"/>
                    </a:ext>
                  </a:extLst>
                </a:gridCol>
                <a:gridCol w="1550541">
                  <a:extLst>
                    <a:ext uri="{9D8B030D-6E8A-4147-A177-3AD203B41FA5}">
                      <a16:colId xmlns:a16="http://schemas.microsoft.com/office/drawing/2014/main" xmlns="" val="8870771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Precision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Recall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F1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Accuracy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03435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ResNet50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0.916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0.898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0.907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0.855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31664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MSGNet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[1]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0.855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0.970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0.909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0.847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47687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Style transfer [2]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0.853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0.978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0.911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0.849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5861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Ours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0.896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0.916</a:t>
                      </a:r>
                      <a:endParaRPr lang="en-US" sz="280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0.864</a:t>
                      </a:r>
                      <a:endParaRPr lang="en-US" sz="2800" dirty="0">
                        <a:effectLst/>
                      </a:endParaRPr>
                    </a:p>
                  </a:txBody>
                  <a:tcPr marL="66675" marR="66675" marT="38100" marB="38100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76931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02E277-ECFA-864F-B172-28B99F2F03C6}"/>
              </a:ext>
            </a:extLst>
          </p:cNvPr>
          <p:cNvSpPr txBox="1"/>
          <p:nvPr/>
        </p:nvSpPr>
        <p:spPr>
          <a:xfrm>
            <a:off x="467137" y="5121183"/>
            <a:ext cx="8676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Hang Zhang and Kristin Dana, “Multi-style generative network for real-time transfer,” in European Conference on Computer Vision, 2018, pp. 349–365.</a:t>
            </a:r>
            <a:br>
              <a:rPr lang="en-US" sz="1400" dirty="0"/>
            </a:br>
            <a:r>
              <a:rPr lang="en-US" sz="1400" dirty="0"/>
              <a:t>[2] Leon A </a:t>
            </a:r>
            <a:r>
              <a:rPr lang="en-US" sz="1400" dirty="0" err="1"/>
              <a:t>Gatys</a:t>
            </a:r>
            <a:r>
              <a:rPr lang="en-US" sz="1400" dirty="0"/>
              <a:t>, Alexander S Ecker, and Matthias </a:t>
            </a:r>
            <a:r>
              <a:rPr lang="en-US" sz="1400" dirty="0" err="1"/>
              <a:t>Bethge</a:t>
            </a:r>
            <a:r>
              <a:rPr lang="en-US" sz="1400" dirty="0"/>
              <a:t>, “A neural algorithm of artistic style,” </a:t>
            </a:r>
            <a:r>
              <a:rPr lang="en-US" sz="1400" dirty="0" err="1"/>
              <a:t>CoRR</a:t>
            </a:r>
            <a:r>
              <a:rPr lang="en-US" sz="1400" dirty="0"/>
              <a:t>, vol. abs/1508.06576, 2015.</a:t>
            </a:r>
          </a:p>
        </p:txBody>
      </p:sp>
    </p:spTree>
    <p:extLst>
      <p:ext uri="{BB962C8B-B14F-4D97-AF65-F5344CB8AC3E}">
        <p14:creationId xmlns:p14="http://schemas.microsoft.com/office/powerpoint/2010/main" val="26136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FAA2B-47A1-3E4E-BD11-5240886D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58F6E-C137-4144-86DD-6D591C08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2342"/>
            <a:ext cx="7886700" cy="4193357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Related Work</a:t>
            </a:r>
          </a:p>
          <a:p>
            <a:r>
              <a:rPr lang="en-US" dirty="0"/>
              <a:t>Proposed Framework</a:t>
            </a:r>
          </a:p>
          <a:p>
            <a:r>
              <a:rPr lang="en-US" dirty="0"/>
              <a:t>Experiments &amp; Analysis</a:t>
            </a:r>
          </a:p>
          <a:p>
            <a:r>
              <a:rPr lang="en-US" b="1" dirty="0">
                <a:solidFill>
                  <a:srgbClr val="00B0F0"/>
                </a:solidFill>
              </a:rPr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8E4AF6-0A0D-6B42-AC4A-A6ED4358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8F3F6-7998-1E4A-A8A0-D9EB6999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F1AD78-E5BE-5141-B097-4FAFDC96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6" y="1363628"/>
            <a:ext cx="8065645" cy="4452556"/>
          </a:xfrm>
        </p:spPr>
        <p:txBody>
          <a:bodyPr/>
          <a:lstStyle/>
          <a:p>
            <a:r>
              <a:rPr lang="en-US" dirty="0"/>
              <a:t>We employed </a:t>
            </a:r>
            <a:r>
              <a:rPr lang="en-US" dirty="0" err="1"/>
              <a:t>CycleGAN</a:t>
            </a:r>
            <a:r>
              <a:rPr lang="en-US" dirty="0"/>
              <a:t> for style transfer to improve the generalizability of </a:t>
            </a:r>
            <a:r>
              <a:rPr lang="en-US" dirty="0" smtClean="0"/>
              <a:t>a deep </a:t>
            </a:r>
            <a:r>
              <a:rPr lang="en-US" dirty="0"/>
              <a:t>learning model</a:t>
            </a:r>
          </a:p>
          <a:p>
            <a:r>
              <a:rPr lang="en-US" dirty="0"/>
              <a:t>Reduce annotation and collection effort to build large-scale datasets to train </a:t>
            </a:r>
            <a:r>
              <a:rPr lang="en-US" dirty="0" smtClean="0"/>
              <a:t>a deep </a:t>
            </a:r>
            <a:r>
              <a:rPr lang="en-US" dirty="0"/>
              <a:t>learning model that works for various contexts</a:t>
            </a:r>
          </a:p>
          <a:p>
            <a:r>
              <a:rPr lang="en-US" dirty="0"/>
              <a:t>The proposed model can detect flood from real-time images collected from public </a:t>
            </a:r>
            <a:r>
              <a:rPr lang="en-US" dirty="0" smtClean="0"/>
              <a:t>cameras </a:t>
            </a:r>
            <a:r>
              <a:rPr lang="en-US" dirty="0"/>
              <a:t>(e.g. network cameras) and assist the community for better decision-making and faster and more reliable emergency responses during a disastrous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88F56C-168B-E444-AB09-12D2760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8F3F6-7998-1E4A-A8A0-D9EB6999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F1AD78-E5BE-5141-B097-4FAFDC965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Automatically clean the style images to improve the performance</a:t>
            </a:r>
          </a:p>
          <a:p>
            <a:r>
              <a:rPr lang="en-US" dirty="0"/>
              <a:t>Integrate classification into style transfer to build </a:t>
            </a:r>
            <a:r>
              <a:rPr lang="en-US" dirty="0" smtClean="0"/>
              <a:t>an end-to-end </a:t>
            </a:r>
            <a:r>
              <a:rPr lang="en-US" dirty="0"/>
              <a:t>model</a:t>
            </a:r>
          </a:p>
          <a:p>
            <a:r>
              <a:rPr lang="en-US" dirty="0"/>
              <a:t>Extend the current model to various disastrous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88F56C-168B-E444-AB09-12D2760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FAA2B-47A1-3E4E-BD11-5240886D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58F6E-C137-4144-86DD-6D591C08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2342"/>
            <a:ext cx="7886700" cy="4193357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Introduction</a:t>
            </a:r>
          </a:p>
          <a:p>
            <a:r>
              <a:rPr lang="en-US" dirty="0"/>
              <a:t>Related Work</a:t>
            </a:r>
          </a:p>
          <a:p>
            <a:r>
              <a:rPr lang="en-US" dirty="0"/>
              <a:t>Proposed Framework</a:t>
            </a:r>
          </a:p>
          <a:p>
            <a:r>
              <a:rPr lang="en-US" dirty="0"/>
              <a:t>Experiments &amp; Analysis</a:t>
            </a:r>
          </a:p>
          <a:p>
            <a:r>
              <a:rPr lang="en-US" dirty="0"/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AA9FA4-174A-3749-AE68-74E2E479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404356F-DA1A-C248-A561-E2FE726C9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600" dirty="0" err="1"/>
              <a:t>Yudong</a:t>
            </a:r>
            <a:r>
              <a:rPr lang="en-US" sz="1600" dirty="0"/>
              <a:t> Tao</a:t>
            </a:r>
          </a:p>
          <a:p>
            <a:pPr algn="r"/>
            <a:r>
              <a:rPr lang="en-US" sz="1600" dirty="0" smtClean="0"/>
              <a:t>yxt128@miami.edu</a:t>
            </a: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E99CC11-62AA-7B4E-A36B-251F8FAB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861519-2A2E-064A-9222-762D3CDD76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97738" y="6565900"/>
            <a:ext cx="1846262" cy="239713"/>
          </a:xfrm>
        </p:spPr>
        <p:txBody>
          <a:bodyPr/>
          <a:lstStyle/>
          <a:p>
            <a:fld id="{3EB6E2D7-E1D9-294F-B005-C911AA485C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ED9BB-7224-2246-A650-CA13608F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AD5E5FE-810D-DE45-945C-19F0E18031D8}"/>
              </a:ext>
            </a:extLst>
          </p:cNvPr>
          <p:cNvSpPr/>
          <p:nvPr/>
        </p:nvSpPr>
        <p:spPr>
          <a:xfrm>
            <a:off x="404351" y="1292088"/>
            <a:ext cx="8265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dirty="0"/>
              <a:t>Deep learning achievements heavily depend on the existence of clean, annotated, and large-scale datasets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dirty="0"/>
              <a:t>Collecting such datasets is expensive and laborious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dirty="0"/>
              <a:t>However, in many real-world applications, it is challenging to collect large-scale clean data for a diverse set of scenarios and conditions</a:t>
            </a:r>
          </a:p>
        </p:txBody>
      </p:sp>
      <p:pic>
        <p:nvPicPr>
          <p:cNvPr id="1026" name="Picture 2" descr="Image result for Imagenet">
            <a:extLst>
              <a:ext uri="{FF2B5EF4-FFF2-40B4-BE49-F238E27FC236}">
                <a16:creationId xmlns:a16="http://schemas.microsoft.com/office/drawing/2014/main" xmlns="" id="{5A3B32F0-AC60-754C-A0AE-D028A8563B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11" y="3840171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bject detection datasets">
            <a:extLst>
              <a:ext uri="{FF2B5EF4-FFF2-40B4-BE49-F238E27FC236}">
                <a16:creationId xmlns:a16="http://schemas.microsoft.com/office/drawing/2014/main" xmlns="" id="{C7B9F332-1BF6-E84C-B982-93AF2ABC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743" y="3429000"/>
            <a:ext cx="2285546" cy="25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E6A9CC-10E9-0F46-8FD0-D663D3A8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D84B5-5990-1045-8AA1-C267800D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Exemplary Real-World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E49A8B-8EB0-CF43-8139-87D9CCA4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341"/>
            <a:ext cx="7886700" cy="4426322"/>
          </a:xfrm>
        </p:spPr>
        <p:txBody>
          <a:bodyPr/>
          <a:lstStyle/>
          <a:p>
            <a:r>
              <a:rPr lang="en-US" dirty="0"/>
              <a:t>Flood Event Detection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8B4E3D1-30B3-7D47-A1C7-EED9E5127D40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77" y="2528168"/>
            <a:ext cx="228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BC9795DB-BFB9-6C44-833A-34F41979EFDD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77" y="4473305"/>
            <a:ext cx="2286000" cy="12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39C96B0-75BF-1B4C-9CE7-16F1DD7DCF18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575" y="2528168"/>
            <a:ext cx="228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CCF1B6C-B93F-AE44-9FF7-00C6915DE947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575" y="4473375"/>
            <a:ext cx="2286000" cy="12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C1DBD2DE-A864-354C-A92F-CBB8768F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046" y="446539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5D23B8CD-2E67-834A-BAC7-8BEA56572FF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126" y="2528168"/>
            <a:ext cx="228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F4F0B1-8C33-0B49-8A6E-81710733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D84B5-5990-1045-8AA1-C267800D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Event Detection in Different Scenarios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515DC1E-F70E-A143-8A2F-2EABD1F0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ABBA3223-640F-B548-992B-206FB073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05" y="2327496"/>
            <a:ext cx="293914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FA227879-B809-454E-9141-CF4625CB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05" y="4292807"/>
            <a:ext cx="294190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53EE1EE-F52E-0D4A-B94F-DCE61A0A0A61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575" y="2528168"/>
            <a:ext cx="228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CB5381B2-4DD8-304D-B3A2-2B909981605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575" y="4473375"/>
            <a:ext cx="2286000" cy="12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CC7504DD-F7DF-F74F-87AB-89066150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046" y="446539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xmlns="" id="{D2788BA1-CB41-A04E-890B-84D7136954F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126" y="2528168"/>
            <a:ext cx="228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E7619C91-02FC-A548-8652-C03AE25BEC77}"/>
              </a:ext>
            </a:extLst>
          </p:cNvPr>
          <p:cNvSpPr txBox="1">
            <a:spLocks/>
          </p:cNvSpPr>
          <p:nvPr/>
        </p:nvSpPr>
        <p:spPr>
          <a:xfrm>
            <a:off x="628650" y="1592341"/>
            <a:ext cx="7886700" cy="442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Daytime vs. Nighttime</a:t>
            </a:r>
          </a:p>
        </p:txBody>
      </p:sp>
    </p:spTree>
    <p:extLst>
      <p:ext uri="{BB962C8B-B14F-4D97-AF65-F5344CB8AC3E}">
        <p14:creationId xmlns:p14="http://schemas.microsoft.com/office/powerpoint/2010/main" val="30687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D84B5-5990-1045-8AA1-C267800D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Event Detection in Different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6EB5B1-5C9E-E24D-A5C1-0F937055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7641A77D-5C0D-134E-9ECD-D080F23B9626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77" y="2528168"/>
            <a:ext cx="228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C730BE24-3673-C443-87D1-1CB7CDED14F9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77" y="4473305"/>
            <a:ext cx="2286000" cy="12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E8A600D-D953-7645-9018-801EFACB801C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575" y="2528168"/>
            <a:ext cx="228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38AAA18A-5AAC-F94F-AD78-76FC1AE78E96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575" y="4473375"/>
            <a:ext cx="2286000" cy="12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202B6600-BE4C-2048-89F1-60B8C0A0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165" y="4289824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xmlns="" id="{4DAB596E-B346-B640-B507-0089BE79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554" y="2345288"/>
            <a:ext cx="293914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8A4A97C-8EE4-1747-B5E0-D1F31DC3045C}"/>
              </a:ext>
            </a:extLst>
          </p:cNvPr>
          <p:cNvSpPr txBox="1">
            <a:spLocks/>
          </p:cNvSpPr>
          <p:nvPr/>
        </p:nvSpPr>
        <p:spPr>
          <a:xfrm>
            <a:off x="628650" y="1592341"/>
            <a:ext cx="7886700" cy="442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Rainy and Blurry</a:t>
            </a:r>
          </a:p>
        </p:txBody>
      </p:sp>
    </p:spTree>
    <p:extLst>
      <p:ext uri="{BB962C8B-B14F-4D97-AF65-F5344CB8AC3E}">
        <p14:creationId xmlns:p14="http://schemas.microsoft.com/office/powerpoint/2010/main" val="40627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D84B5-5990-1045-8AA1-C267800D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Event Detection in Different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1E40AF-FC98-DA43-8C90-B6F8D04B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7B09E981-2AFF-A74D-9C4D-5EC45F7AAFAA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77" y="2528168"/>
            <a:ext cx="228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E12B4420-D8AF-BA4F-85E9-C99AE092E9C9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77" y="4473305"/>
            <a:ext cx="2286000" cy="12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9D5D789-2307-CD4F-8986-6FF46FF3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4857" y="2345288"/>
            <a:ext cx="293914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4624B1D4-1AD3-4E47-8714-B301AA84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095" y="4289824"/>
            <a:ext cx="294190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BE71BEBB-56F8-9E4B-93AB-B0DFC3CA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046" y="446539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xmlns="" id="{E93775F3-AEAC-3B4F-A6E3-CBD61F68D468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126" y="2528168"/>
            <a:ext cx="2286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DA843E09-8826-0B4F-AA5F-D8D43393196E}"/>
              </a:ext>
            </a:extLst>
          </p:cNvPr>
          <p:cNvSpPr txBox="1">
            <a:spLocks/>
          </p:cNvSpPr>
          <p:nvPr/>
        </p:nvSpPr>
        <p:spPr>
          <a:xfrm>
            <a:off x="628650" y="1592341"/>
            <a:ext cx="7886700" cy="442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Different Views</a:t>
            </a:r>
          </a:p>
        </p:txBody>
      </p:sp>
    </p:spTree>
    <p:extLst>
      <p:ext uri="{BB962C8B-B14F-4D97-AF65-F5344CB8AC3E}">
        <p14:creationId xmlns:p14="http://schemas.microsoft.com/office/powerpoint/2010/main" val="13887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F8B84-81A5-C94E-AD8F-D313116B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FF62BC-9161-3043-B7EA-CDAF50B6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a flood event detection model</a:t>
            </a:r>
          </a:p>
          <a:p>
            <a:r>
              <a:rPr lang="en-US" dirty="0" smtClean="0"/>
              <a:t>Require:</a:t>
            </a:r>
            <a:endParaRPr lang="en-US" dirty="0"/>
          </a:p>
          <a:p>
            <a:pPr lvl="1"/>
            <a:r>
              <a:rPr lang="en-US" dirty="0"/>
              <a:t>Tens of </a:t>
            </a:r>
            <a:r>
              <a:rPr lang="en-US" dirty="0" smtClean="0"/>
              <a:t>thousands </a:t>
            </a:r>
            <a:r>
              <a:rPr lang="en-US" dirty="0"/>
              <a:t>of training images in various scenarios with or without flood event</a:t>
            </a:r>
          </a:p>
          <a:p>
            <a:pPr lvl="1"/>
            <a:r>
              <a:rPr lang="en-US" dirty="0"/>
              <a:t>Manual label for all the training images</a:t>
            </a:r>
          </a:p>
          <a:p>
            <a:endParaRPr lang="en-US" dirty="0"/>
          </a:p>
          <a:p>
            <a:r>
              <a:rPr lang="en-US" dirty="0"/>
              <a:t>Is it possible to train a flood event detection model with reduced human efforts to build the dataset?</a:t>
            </a:r>
          </a:p>
          <a:p>
            <a:r>
              <a:rPr lang="en-US" dirty="0"/>
              <a:t>Yes, by using synthetic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A6D9F0-CC6E-2643-97F2-699F4AA7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E2D7-E1D9-294F-B005-C911AA485C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28410</TotalTime>
  <Words>963</Words>
  <Application>Microsoft Office PowerPoint</Application>
  <PresentationFormat>On-screen Show (4:3)</PresentationFormat>
  <Paragraphs>254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等线</vt:lpstr>
      <vt:lpstr>等线 Light</vt:lpstr>
      <vt:lpstr>Office Theme</vt:lpstr>
      <vt:lpstr>Unconstrained Flood Event Detection Using Adversarial Data Augmentation</vt:lpstr>
      <vt:lpstr>Agenda</vt:lpstr>
      <vt:lpstr>Agenda</vt:lpstr>
      <vt:lpstr>Introduction</vt:lpstr>
      <vt:lpstr>Exemplary Real-World Application</vt:lpstr>
      <vt:lpstr>Flood Event Detection in Different Scenarios</vt:lpstr>
      <vt:lpstr>Flood Event Detection in Different Scenarios</vt:lpstr>
      <vt:lpstr>Flood Event Detection in Different Scenarios</vt:lpstr>
      <vt:lpstr>Objective</vt:lpstr>
      <vt:lpstr>Agenda</vt:lpstr>
      <vt:lpstr>Conventional Data Augmentation</vt:lpstr>
      <vt:lpstr>Limitations of Conventional Data Augmentation</vt:lpstr>
      <vt:lpstr>Generative Adversarial Network (GAN)</vt:lpstr>
      <vt:lpstr>GAN for Data Augmentation</vt:lpstr>
      <vt:lpstr>CycleGAN</vt:lpstr>
      <vt:lpstr>Agenda</vt:lpstr>
      <vt:lpstr>Proposed Framework</vt:lpstr>
      <vt:lpstr>Style Image Crawling</vt:lpstr>
      <vt:lpstr>Train CycleGAN for Image Augmentation</vt:lpstr>
      <vt:lpstr>Train CycleGAN for Image Augmentation</vt:lpstr>
      <vt:lpstr>CNN Classification</vt:lpstr>
      <vt:lpstr>Agenda</vt:lpstr>
      <vt:lpstr>Flood Detection Datasets</vt:lpstr>
      <vt:lpstr>Examples of Synthetic Data</vt:lpstr>
      <vt:lpstr>Improved Recall on Rare Contexts</vt:lpstr>
      <vt:lpstr>Comparison with Other Style Transfer Models</vt:lpstr>
      <vt:lpstr>Agenda</vt:lpstr>
      <vt:lpstr>Conclusion</vt:lpstr>
      <vt:lpstr>Future Work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Yudong</dc:creator>
  <cp:lastModifiedBy>Administrator</cp:lastModifiedBy>
  <cp:revision>245</cp:revision>
  <dcterms:created xsi:type="dcterms:W3CDTF">2019-07-02T18:08:36Z</dcterms:created>
  <dcterms:modified xsi:type="dcterms:W3CDTF">2019-09-18T04:20:41Z</dcterms:modified>
</cp:coreProperties>
</file>