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4005" r:id="rId2"/>
  </p:sldMasterIdLst>
  <p:notesMasterIdLst>
    <p:notesMasterId r:id="rId31"/>
  </p:notesMasterIdLst>
  <p:handoutMasterIdLst>
    <p:handoutMasterId r:id="rId32"/>
  </p:handoutMasterIdLst>
  <p:sldIdLst>
    <p:sldId id="256" r:id="rId3"/>
    <p:sldId id="316" r:id="rId4"/>
    <p:sldId id="319" r:id="rId5"/>
    <p:sldId id="259" r:id="rId6"/>
    <p:sldId id="261" r:id="rId7"/>
    <p:sldId id="315" r:id="rId8"/>
    <p:sldId id="263" r:id="rId9"/>
    <p:sldId id="264" r:id="rId10"/>
    <p:sldId id="270" r:id="rId11"/>
    <p:sldId id="266" r:id="rId12"/>
    <p:sldId id="267" r:id="rId13"/>
    <p:sldId id="268" r:id="rId14"/>
    <p:sldId id="313" r:id="rId15"/>
    <p:sldId id="277" r:id="rId16"/>
    <p:sldId id="289" r:id="rId17"/>
    <p:sldId id="290" r:id="rId18"/>
    <p:sldId id="295" r:id="rId19"/>
    <p:sldId id="297" r:id="rId20"/>
    <p:sldId id="304" r:id="rId21"/>
    <p:sldId id="294" r:id="rId22"/>
    <p:sldId id="282" r:id="rId23"/>
    <p:sldId id="314" r:id="rId24"/>
    <p:sldId id="278" r:id="rId25"/>
    <p:sldId id="287" r:id="rId26"/>
    <p:sldId id="308" r:id="rId27"/>
    <p:sldId id="284" r:id="rId28"/>
    <p:sldId id="310" r:id="rId29"/>
    <p:sldId id="31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6EF9A7-259F-D74F-A96F-FEC73C118BA8}">
          <p14:sldIdLst>
            <p14:sldId id="256"/>
            <p14:sldId id="316"/>
            <p14:sldId id="319"/>
            <p14:sldId id="259"/>
            <p14:sldId id="261"/>
            <p14:sldId id="315"/>
            <p14:sldId id="263"/>
            <p14:sldId id="264"/>
            <p14:sldId id="270"/>
            <p14:sldId id="266"/>
            <p14:sldId id="267"/>
            <p14:sldId id="268"/>
            <p14:sldId id="313"/>
            <p14:sldId id="277"/>
            <p14:sldId id="289"/>
            <p14:sldId id="290"/>
            <p14:sldId id="295"/>
            <p14:sldId id="297"/>
            <p14:sldId id="304"/>
            <p14:sldId id="294"/>
            <p14:sldId id="282"/>
          </p14:sldIdLst>
        </p14:section>
        <p14:section name="&quot;Just in case...&quot;" id="{18863AC1-87DD-BD4F-A254-48B17B1816CA}">
          <p14:sldIdLst>
            <p14:sldId id="314"/>
            <p14:sldId id="278"/>
            <p14:sldId id="287"/>
            <p14:sldId id="308"/>
            <p14:sldId id="284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EDE8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1031" autoAdjust="0"/>
  </p:normalViewPr>
  <p:slideViewPr>
    <p:cSldViewPr>
      <p:cViewPr varScale="1">
        <p:scale>
          <a:sx n="80" d="100"/>
          <a:sy n="80" d="100"/>
        </p:scale>
        <p:origin x="1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D4B8B-DD51-EA46-8355-92689764D3E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D721-7A49-9F45-B14E-C7291C155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3E9A6DF1-2FC5-4311-A744-A45F74E83CBE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4CBD156E-894B-4F79-9919-621A9FF4B8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48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D70B00-4826-4880-824F-F7A5AD0DB4FB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5092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Note: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</a:rPr>
                      <m:t>𝐺</m:t>
                    </m:r>
                    <m:d>
                      <m:dPr>
                        <m:ctrlPr>
                          <a:rPr lang="en-US" sz="1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sz="1200" b="0" i="1" smtClean="0">
                        <a:latin typeface="Cambria Math" charset="0"/>
                      </a:rPr>
                      <m:t>largest</m:t>
                    </m:r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1" smtClean="0">
                        <a:latin typeface="Cambria Math" charset="0"/>
                      </a:rPr>
                      <m:t>grain</m:t>
                    </m:r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1" smtClean="0">
                        <a:latin typeface="Cambria Math" charset="0"/>
                      </a:rPr>
                      <m:t>size</m:t>
                    </m:r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1" smtClean="0">
                        <a:latin typeface="Cambria Math" charset="0"/>
                      </a:rPr>
                      <m:t>in</m:t>
                    </m:r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a:rPr lang="en-US" sz="1200" b="0" i="1" smtClean="0">
                        <a:latin typeface="Cambria Math" charset="0"/>
                      </a:rPr>
                      <m:t>𝑥</m:t>
                    </m:r>
                    <m:r>
                      <a:rPr lang="en-US" sz="1200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1200" dirty="0"/>
              </a:p>
              <a:p>
                <a:endParaRPr lang="en-US" dirty="0" smtClean="0"/>
              </a:p>
              <a:p>
                <a:r>
                  <a:rPr lang="en-US" dirty="0" smtClean="0"/>
                  <a:t>Note: Z is a function of 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Note: </a:t>
                </a:r>
                <a:r>
                  <a:rPr lang="en-US" sz="1200" b="0" i="0" smtClean="0">
                    <a:latin typeface="Cambria Math" charset="0"/>
                  </a:rPr>
                  <a:t>𝐺(𝑥)</a:t>
                </a:r>
                <a:r>
                  <a:rPr lang="en-US" sz="1200" i="0">
                    <a:latin typeface="Cambria Math" charset="0"/>
                    <a:ea typeface="Cambria Math" charset="0"/>
                    <a:cs typeface="Cambria Math" charset="0"/>
                  </a:rPr>
                  <a:t>∝</a:t>
                </a:r>
                <a:r>
                  <a:rPr lang="en-US" sz="1200" b="0" i="0" smtClean="0">
                    <a:latin typeface="Cambria Math" charset="0"/>
                  </a:rPr>
                  <a:t>largest grain size in 𝑥.</a:t>
                </a:r>
                <a:endParaRPr lang="en-US" sz="1200" dirty="0"/>
              </a:p>
              <a:p>
                <a:endParaRPr lang="en-US" dirty="0" smtClean="0"/>
              </a:p>
              <a:p>
                <a:r>
                  <a:rPr lang="en-US" dirty="0" smtClean="0"/>
                  <a:t>Note</a:t>
                </a:r>
                <a:r>
                  <a:rPr lang="en-US" dirty="0" smtClean="0"/>
                  <a:t>: Z is a function of T.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53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grain size desired = t</a:t>
            </a:r>
          </a:p>
          <a:p>
            <a:endParaRPr lang="en-US" dirty="0" smtClean="0"/>
          </a:p>
          <a:p>
            <a:r>
              <a:rPr lang="en-US" dirty="0" smtClean="0"/>
              <a:t>In fact, t</a:t>
            </a:r>
            <a:r>
              <a:rPr lang="en-US" baseline="0" dirty="0" smtClean="0"/>
              <a:t> is the minimum size of the largest grain size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2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r>
              <a:rPr lang="en-US" baseline="0" dirty="0" smtClean="0"/>
              <a:t> for this condition is in the “In case” section of this PPT.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87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used MATLAB’s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polyfit</a:t>
            </a:r>
            <a:r>
              <a:rPr lang="en-US" baseline="0" smtClean="0"/>
              <a:t>” function.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42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end: How do we formulate G(x)?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05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them: The grain structure you see has already undergrown some growth from an initial structure containing many tiny grains.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5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43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Phase-field</a:t>
            </a:r>
            <a:r>
              <a:rPr lang="en-US" baseline="0" dirty="0" smtClean="0"/>
              <a:t> model: Models interfacial dynamics. Usually helpful when we want to reconstruct the interface between 2 regions in a material.</a:t>
            </a:r>
          </a:p>
          <a:p>
            <a:r>
              <a:rPr lang="en-US" baseline="0" dirty="0" smtClean="0"/>
              <a:t>Definitely not helpful to study the size of grains in a Q-state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13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Hammersley-Clifford</a:t>
                </a:r>
                <a:r>
                  <a:rPr lang="en-US" baseline="0" dirty="0" smtClean="0"/>
                  <a:t> Theorem states: x can be modeled by Markov property </a:t>
                </a:r>
                <a:r>
                  <a:rPr lang="en-US" baseline="0" dirty="0" smtClean="0">
                    <a:sym typeface="Wingdings"/>
                  </a:rPr>
                  <a:t> p(x) is Gibbs density function.</a:t>
                </a:r>
              </a:p>
              <a:p>
                <a:endParaRPr lang="en-US" baseline="0" dirty="0" smtClean="0">
                  <a:sym typeface="Wingdings"/>
                </a:endParaRPr>
              </a:p>
              <a:p>
                <a:r>
                  <a:rPr lang="en-US" baseline="0" dirty="0" smtClean="0">
                    <a:sym typeface="Wingdings"/>
                  </a:rPr>
                  <a:t>Boltzmann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charset="0"/>
                            <a:sym typeface="Wingdings"/>
                          </a:rPr>
                          <m:t>𝑘</m:t>
                        </m:r>
                      </m:e>
                      <m:sub>
                        <m:r>
                          <a:rPr lang="en-US" b="0" i="1" baseline="0" smtClean="0">
                            <a:latin typeface="Cambria Math" charset="0"/>
                            <a:sym typeface="Wingdings"/>
                          </a:rPr>
                          <m:t>𝐵</m:t>
                        </m:r>
                      </m:sub>
                    </m:sSub>
                    <m:r>
                      <a:rPr lang="en-US" b="0" i="1" baseline="0" smtClean="0">
                        <a:latin typeface="Cambria Math" charset="0"/>
                        <a:sym typeface="Wingdings"/>
                      </a:rPr>
                      <m:t>=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1.38064852 × 10−23 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𝑚</m:t>
                    </m:r>
                    <m:r>
                      <a:rPr lang="ro-RO" b="0" i="1" baseline="30000" smtClean="0">
                        <a:latin typeface="Cambria Math" charset="0"/>
                        <a:sym typeface="Wingdings"/>
                      </a:rPr>
                      <m:t>2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𝑘𝑔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𝑠</m:t>
                    </m:r>
                    <m:r>
                      <a:rPr lang="ro-RO" b="0" i="1" baseline="30000" smtClean="0">
                        <a:latin typeface="Cambria Math" charset="0"/>
                        <a:sym typeface="Wingdings"/>
                      </a:rPr>
                      <m:t>−2 </m:t>
                    </m:r>
                    <m:r>
                      <a:rPr lang="ro-RO" b="0" i="1" baseline="0" smtClean="0">
                        <a:latin typeface="Cambria Math" charset="0"/>
                        <a:sym typeface="Wingdings"/>
                      </a:rPr>
                      <m:t>𝐾</m:t>
                    </m:r>
                    <m:r>
                      <a:rPr lang="ro-RO" b="0" i="1" baseline="30000" smtClean="0">
                        <a:latin typeface="Cambria Math" charset="0"/>
                        <a:sym typeface="Wingdings"/>
                      </a:rPr>
                      <m:t>−1</m:t>
                    </m:r>
                  </m:oMath>
                </a14:m>
                <a:endParaRPr lang="en-US" baseline="30000" dirty="0" smtClean="0"/>
              </a:p>
              <a:p>
                <a:endParaRPr lang="en-US" baseline="300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Note: Z is a function of T.</a:t>
                </a: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Hammersley</a:t>
                </a:r>
                <a:r>
                  <a:rPr lang="en-US" dirty="0" smtClean="0"/>
                  <a:t>-Clifford</a:t>
                </a:r>
                <a:r>
                  <a:rPr lang="en-US" baseline="0" dirty="0" smtClean="0"/>
                  <a:t> Theorem states: x can be modeled by Markov property </a:t>
                </a:r>
                <a:r>
                  <a:rPr lang="en-US" baseline="0" dirty="0" smtClean="0">
                    <a:sym typeface="Wingdings"/>
                  </a:rPr>
                  <a:t> p(x) is Gibbs density function</a:t>
                </a:r>
                <a:r>
                  <a:rPr lang="en-US" baseline="0" dirty="0" smtClean="0">
                    <a:sym typeface="Wingdings"/>
                  </a:rPr>
                  <a:t>.</a:t>
                </a:r>
              </a:p>
              <a:p>
                <a:endParaRPr lang="en-US" baseline="0" dirty="0" smtClean="0">
                  <a:sym typeface="Wingdings"/>
                </a:endParaRPr>
              </a:p>
              <a:p>
                <a:r>
                  <a:rPr lang="en-US" baseline="0" dirty="0" smtClean="0">
                    <a:sym typeface="Wingdings"/>
                  </a:rPr>
                  <a:t>Boltzmann constant, </a:t>
                </a:r>
                <a:r>
                  <a:rPr lang="en-US" b="0" i="0" baseline="0" smtClean="0">
                    <a:latin typeface="Cambria Math" charset="0"/>
                    <a:sym typeface="Wingdings"/>
                  </a:rPr>
                  <a:t>𝑘_𝐵=</a:t>
                </a:r>
                <a:r>
                  <a:rPr lang="ro-RO" b="0" i="0" baseline="0" smtClean="0">
                    <a:latin typeface="Cambria Math" charset="0"/>
                    <a:sym typeface="Wingdings"/>
                  </a:rPr>
                  <a:t>1.38064852 × 10-23 𝑚</a:t>
                </a:r>
                <a:r>
                  <a:rPr lang="ro-RO" b="0" i="0" baseline="30000" smtClean="0">
                    <a:latin typeface="Cambria Math" charset="0"/>
                    <a:sym typeface="Wingdings"/>
                  </a:rPr>
                  <a:t>2</a:t>
                </a:r>
                <a:r>
                  <a:rPr lang="ro-RO" b="0" i="0" baseline="0" smtClean="0">
                    <a:latin typeface="Cambria Math" charset="0"/>
                    <a:sym typeface="Wingdings"/>
                  </a:rPr>
                  <a:t> 𝑘𝑔 𝑠</a:t>
                </a:r>
                <a:r>
                  <a:rPr lang="ro-RO" b="0" i="0" baseline="30000" smtClean="0">
                    <a:latin typeface="Cambria Math" charset="0"/>
                    <a:sym typeface="Wingdings"/>
                  </a:rPr>
                  <a:t>-2 </a:t>
                </a:r>
                <a:r>
                  <a:rPr lang="ro-RO" b="0" i="0" baseline="0" smtClean="0">
                    <a:latin typeface="Cambria Math" charset="0"/>
                    <a:sym typeface="Wingdings"/>
                  </a:rPr>
                  <a:t>𝐾</a:t>
                </a:r>
                <a:r>
                  <a:rPr lang="ro-RO" b="0" i="0" baseline="30000" smtClean="0">
                    <a:latin typeface="Cambria Math" charset="0"/>
                    <a:sym typeface="Wingdings"/>
                  </a:rPr>
                  <a:t>-1</a:t>
                </a:r>
                <a:endParaRPr lang="en-US" baseline="30000" dirty="0" smtClean="0"/>
              </a:p>
              <a:p>
                <a:endParaRPr lang="en-US" baseline="300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Note: Z is a function of T.</a:t>
                </a:r>
              </a:p>
              <a:p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25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this is generic Metropolis sampling</a:t>
            </a:r>
            <a:r>
              <a:rPr lang="en-US" dirty="0" smtClean="0"/>
              <a:t>. Mention that,</a:t>
            </a:r>
            <a:r>
              <a:rPr lang="en-US" baseline="0" dirty="0" smtClean="0"/>
              <a:t> that is how it done in Prof. Holm’s paper.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86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that the orientation is a 3-tuple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76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Theta1 and </a:t>
            </a:r>
            <a:r>
              <a:rPr lang="en-US" dirty="0" err="1" smtClean="0"/>
              <a:t>theta_m</a:t>
            </a:r>
            <a:r>
              <a:rPr lang="en-US" baseline="0" dirty="0" smtClean="0"/>
              <a:t> are models for the grain.</a:t>
            </a:r>
            <a:endParaRPr lang="en-US" dirty="0" smtClean="0"/>
          </a:p>
          <a:p>
            <a:r>
              <a:rPr lang="en-US" dirty="0" smtClean="0"/>
              <a:t>Theta is in degrees</a:t>
            </a:r>
          </a:p>
          <a:p>
            <a:r>
              <a:rPr lang="en-US" dirty="0" smtClean="0"/>
              <a:t>Energy is in Joule</a:t>
            </a:r>
          </a:p>
          <a:p>
            <a:r>
              <a:rPr lang="en-US" dirty="0" smtClean="0"/>
              <a:t>Mobility is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D156E-894B-4F79-9919-621A9FF4B81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29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" y="609600"/>
            <a:ext cx="7924800" cy="1525588"/>
            <a:chOff x="384" y="1104"/>
            <a:chExt cx="4992" cy="961"/>
          </a:xfrm>
        </p:grpSpPr>
        <p:pic>
          <p:nvPicPr>
            <p:cNvPr id="5" name="Picture 7" descr="griffin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104"/>
              <a:ext cx="1056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 flipV="1">
              <a:off x="1584" y="1775"/>
              <a:ext cx="379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Arial" pitchFamily="34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1584" y="1872"/>
              <a:ext cx="336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Arial" pitchFamily="34" charset="0"/>
              </a:endParaRPr>
            </a:p>
          </p:txBody>
        </p:sp>
      </p:grpSp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6477000" cy="16033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EE6A-857C-406F-B6F0-CF921465B801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038F-C5A3-48A8-AAC3-A181F72D54F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F67A-A5F8-49B6-98D6-C22FB9916EC4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F589-B594-4368-93F5-939CF8CBE90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8DC5-5C87-41B4-B536-659A98D1A82D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9D0E-36B7-48AC-A1DF-5062968B9CF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21E3-4F53-4DB7-92D6-22BBE97EEEDB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443D-E3A5-4BC9-A8C5-E64796FF5F6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3754-D21D-43E9-9AC9-2CD024B61FF3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9D58-735C-45D5-8B8D-A6A582A1442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3249-CC83-4624-B5F5-EEBD6D927820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2D25-6B1D-4966-B3C4-464DC39373C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712C-EDA2-47FC-AD67-05BE42A8041F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4C29-5B24-4A6E-A69A-5F8C533EDF5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E4B-7B3B-4CB4-97F8-A347B2BEB501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5494-BF6D-46C4-AEF6-F09B1AFABDF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6F79-B3D9-43C2-A00F-BDE988F15252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7BB6-2059-457F-96B1-EBEC0A8F988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885950" y="6248400"/>
            <a:ext cx="1257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dirty="0">
                <a:latin typeface="Arial" pitchFamily="34" charset="0"/>
              </a:rPr>
              <a:t>Introduction</a:t>
            </a:r>
            <a:endParaRPr kumimoji="0" lang="zh-TW" altLang="en-US" sz="160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86150" y="6248400"/>
            <a:ext cx="14605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>
                <a:solidFill>
                  <a:srgbClr val="FF0000"/>
                </a:solidFill>
                <a:latin typeface="Arial" pitchFamily="34" charset="0"/>
              </a:rPr>
              <a:t>Methodology</a:t>
            </a:r>
            <a:endParaRPr kumimoji="0" lang="zh-TW" altLang="en-US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276850" y="6248400"/>
            <a:ext cx="21209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dirty="0">
                <a:latin typeface="Arial" pitchFamily="34" charset="0"/>
              </a:rPr>
              <a:t>Experimental Results</a:t>
            </a:r>
            <a:endParaRPr kumimoji="0" lang="zh-TW" altLang="en-US" sz="160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C142-0E88-49B9-B8A6-916A12BD5731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5DDC-53EF-45B0-8F44-EE5AD0E94D1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885950" y="6248400"/>
            <a:ext cx="1257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dirty="0">
                <a:latin typeface="Arial" pitchFamily="34" charset="0"/>
              </a:rPr>
              <a:t>Introduction</a:t>
            </a:r>
            <a:endParaRPr kumimoji="0" lang="zh-TW" altLang="en-US" sz="160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86150" y="6248400"/>
            <a:ext cx="13589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dirty="0">
                <a:latin typeface="Arial" pitchFamily="34" charset="0"/>
              </a:rPr>
              <a:t>Methodology</a:t>
            </a:r>
            <a:endParaRPr kumimoji="0" lang="zh-TW" altLang="en-US" sz="160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276850" y="6248400"/>
            <a:ext cx="22717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>
                <a:solidFill>
                  <a:srgbClr val="FF0000"/>
                </a:solidFill>
                <a:latin typeface="Arial" pitchFamily="34" charset="0"/>
              </a:rPr>
              <a:t>Experimental Results</a:t>
            </a:r>
            <a:endParaRPr kumimoji="0" lang="zh-TW" altLang="en-US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A01B-3B6D-4803-9256-BA3AF6F5BF2F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A77D-2DBB-4A5C-B712-B08634CD949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404B-49DD-4BA4-8F56-466B48B87F97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2F69-587C-4745-AFC7-91BDC7BC5F0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F0BF-6F1D-4746-9C3B-8AA0AA8986B7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0BB7-5389-4763-A5A8-6E150F65C37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F2E9-B7DB-430D-A95C-2B55D0394EE9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2D59-D596-457E-9ED7-DABD52F3E56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418E-D40D-48E2-90BA-4786C6082938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5742D-C3A8-4B2C-8418-4A79B4C6E4D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fld id="{AA58E1B1-35B6-405D-A21C-17F44E4A77D9}" type="datetime1">
              <a:rPr lang="en-US" altLang="zh-TW"/>
              <a:pPr>
                <a:defRPr/>
              </a:pPr>
              <a:t>12/10/15</a:t>
            </a:fld>
            <a:endParaRPr lang="en-US" altLang="ko-KR" dirty="0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fld id="{9FCCBFC1-28F1-4A03-B805-EEB39450948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304800" y="11430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838200" y="1295400"/>
            <a:ext cx="7467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87" r:id="rId2"/>
    <p:sldLayoutId id="2147484002" r:id="rId3"/>
    <p:sldLayoutId id="2147484003" r:id="rId4"/>
    <p:sldLayoutId id="2147484004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7C71-1F02-4A8F-B33A-C4D54BCE2A50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D58F-CA5E-4845-9EB8-3CA720B7E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81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2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uminium.matter.org.uk/content/html/eng/default.asp?catid=100&amp;pageid=105008003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2209800" y="225425"/>
            <a:ext cx="6705600" cy="1603375"/>
          </a:xfrm>
        </p:spPr>
        <p:txBody>
          <a:bodyPr/>
          <a:lstStyle/>
          <a:p>
            <a:r>
              <a:rPr lang="en-US" altLang="zh-TW" sz="2400" b="1" dirty="0"/>
              <a:t>RARE EVENT SIMULATION FOR GIBBS DISTRIBUTIONS AND ITS APPLICATION TO </a:t>
            </a:r>
            <a:r>
              <a:rPr lang="en-US" altLang="zh-TW" sz="2400" b="1" dirty="0" smtClean="0"/>
              <a:t>GRAIN GROWTH IN CRYSTALS</a:t>
            </a:r>
            <a:endParaRPr lang="en-US" altLang="zh-TW" sz="2400" b="1" dirty="0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TW" sz="2600" dirty="0" smtClean="0"/>
              <a:t>Shruthi Kubatur</a:t>
            </a:r>
          </a:p>
          <a:p>
            <a:pPr eaLnBrk="1" hangingPunct="1"/>
            <a:r>
              <a:rPr lang="en-US" altLang="zh-TW" sz="2600" dirty="0" smtClean="0"/>
              <a:t>Prof. Mary L. Comer</a:t>
            </a:r>
          </a:p>
          <a:p>
            <a:pPr eaLnBrk="1" hangingPunct="1"/>
            <a:r>
              <a:rPr lang="en-US" altLang="zh-TW" sz="1800" dirty="0" smtClean="0"/>
              <a:t>School of Electrical and Computer Engineering</a:t>
            </a:r>
          </a:p>
          <a:p>
            <a:pPr eaLnBrk="1" hangingPunct="1"/>
            <a:r>
              <a:rPr lang="en-US" altLang="zh-TW" sz="1800" dirty="0" smtClean="0"/>
              <a:t>Purdue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659" y="2363568"/>
            <a:ext cx="313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IEEE GlobalSIP, Orlando, FL</a:t>
            </a:r>
          </a:p>
          <a:p>
            <a:pPr algn="ctr"/>
            <a:r>
              <a:rPr lang="en-US" dirty="0" smtClean="0"/>
              <a:t>December 16,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Concepts Needed to Define Grain Boundary Energy and Mobility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Boundaries between grains have important properties: boundary energy and boundary mobility.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orientation at site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represented by the 3-tuple: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Boundary </a:t>
                </a:r>
                <a:r>
                  <a:rPr lang="en-US" dirty="0" err="1" smtClean="0"/>
                  <a:t>misorientation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angle: 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b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41725"/>
            <a:ext cx="3927241" cy="321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5836" y="41148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“Euler angles”</a:t>
            </a:r>
            <a:endParaRPr lang="en-US" sz="1600" dirty="0"/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2274784" y="3423423"/>
            <a:ext cx="158411" cy="122434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07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Grain Boundary Energy +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49825"/>
          </a:xfrm>
        </p:spPr>
        <p:txBody>
          <a:bodyPr/>
          <a:lstStyle/>
          <a:p>
            <a:r>
              <a:rPr lang="en-US" b="1" dirty="0" smtClean="0"/>
              <a:t>Boundary energy</a:t>
            </a:r>
            <a:r>
              <a:rPr lang="en-US" dirty="0" smtClean="0"/>
              <a:t>: Read-Shockley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Boundary mobility</a:t>
            </a:r>
            <a:r>
              <a:rPr lang="en-US" dirty="0" smtClean="0"/>
              <a:t>: Huang and Humphreys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4241800" cy="134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47625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59751"/>
            <a:ext cx="3378200" cy="2527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07191"/>
            <a:ext cx="3378200" cy="2527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7600" y="6332150"/>
                <a:ext cx="149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latin typeface="Cambria Math" charset="0"/>
                        </a:rPr>
                        <m:t> = 5, </m:t>
                      </m:r>
                      <m:r>
                        <a:rPr lang="en-US" i="1" dirty="0" smtClean="0">
                          <a:latin typeface="Cambria Math" charset="0"/>
                        </a:rPr>
                        <m:t>𝑑</m:t>
                      </m:r>
                      <m:r>
                        <a:rPr lang="en-US" i="1" dirty="0" smtClean="0">
                          <a:latin typeface="Cambria Math" charset="0"/>
                        </a:rPr>
                        <m:t> =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332150"/>
                <a:ext cx="149246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224" t="-144444" r="-2857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>
            <a:off x="5219700" y="6483350"/>
            <a:ext cx="190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01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Adapting the Hamiltonian and the acceptance probability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33400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Total system energy is redefined to reflect boundary energy of all grains: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Acceptance probability,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 smtClean="0"/>
                  <a:t>, is redefined to reflect boundary mobility: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𝑎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𝑛𝑒𝑥𝑡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/>
                          </m:sSubSup>
                        </m:e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is-I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bg-BG" sz="22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is-I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sz="2000" dirty="0" smtClean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 is the mobility between lattice sites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is the maximum mobility in system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334000"/>
              </a:xfrm>
              <a:blipFill rotWithShape="0">
                <a:blip r:embed="rId2"/>
                <a:stretch>
                  <a:fillRect l="-912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2342" y="2362200"/>
                <a:ext cx="2521524" cy="96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𝐸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s-IS" sz="22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342" y="2362200"/>
                <a:ext cx="2521524" cy="96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Abnormal Grain Growth (AGG)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49825"/>
          </a:xfrm>
        </p:spPr>
        <p:txBody>
          <a:bodyPr/>
          <a:lstStyle/>
          <a:p>
            <a:endParaRPr lang="en-US" sz="2200" dirty="0" smtClean="0"/>
          </a:p>
          <a:p>
            <a:r>
              <a:rPr lang="en-US" sz="2200" b="1" i="1" dirty="0"/>
              <a:t>V</a:t>
            </a:r>
            <a:r>
              <a:rPr lang="en-US" sz="2200" b="1" i="1" dirty="0" smtClean="0"/>
              <a:t>ery rarely </a:t>
            </a:r>
            <a:r>
              <a:rPr lang="en-US" sz="2200" dirty="0" smtClean="0"/>
              <a:t>grains can grow abnormally large and it is an important phenomenon.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We turn to importance sampling to simulate AGG.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1000" y="6324600"/>
            <a:ext cx="8420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37407" y="6474023"/>
            <a:ext cx="7644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Image courtesy of Dept. of Materials Science and Engineering, Kumamoto University, Japan.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590800"/>
            <a:ext cx="41275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6400" y="26347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192" y="518160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In-situ SEM-EBSD image of abnormal grain growth in </a:t>
            </a:r>
            <a:r>
              <a:rPr lang="en-US" dirty="0" err="1" smtClean="0"/>
              <a:t>nanocrystalline</a:t>
            </a:r>
            <a:r>
              <a:rPr lang="en-US" dirty="0" smtClean="0"/>
              <a:t> nickel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</a:t>
            </a:r>
            <a:r>
              <a:rPr lang="en-US" b="1" dirty="0" smtClean="0"/>
              <a:t>Sampling: The Basics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915400" cy="5715000"/>
              </a:xfrm>
            </p:spPr>
            <p:txBody>
              <a:bodyPr/>
              <a:lstStyle/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𝕏</m:t>
                    </m:r>
                  </m:oMath>
                </a14:m>
                <a:r>
                  <a:rPr lang="en-US" sz="1800" dirty="0" smtClean="0"/>
                  <a:t> be a R.V. describing an experiment, with PDF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𝕏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sz="1800" i="1" dirty="0" smtClean="0"/>
                  <a:t>A</a:t>
                </a:r>
                <a:r>
                  <a:rPr lang="en-US" sz="1800" dirty="0" smtClean="0"/>
                  <a:t> be an event of interest.</a:t>
                </a:r>
                <a:endParaRPr lang="en-US" sz="1800" dirty="0"/>
              </a:p>
              <a:p>
                <a:r>
                  <a:rPr lang="en-US" sz="1800" dirty="0" smtClean="0"/>
                  <a:t>Want to calculate: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charset="0"/>
                      </a:rPr>
                      <m:t>𝜌</m:t>
                    </m:r>
                    <m:r>
                      <a:rPr lang="en-US" sz="1800" b="0" i="1" dirty="0" smtClean="0">
                        <a:latin typeface="Cambria Math" charset="0"/>
                      </a:rPr>
                      <m:t>≔</m:t>
                    </m:r>
                    <m:r>
                      <a:rPr lang="en-US" sz="1800" i="1" dirty="0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𝕏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  <m:r>
                          <a:rPr lang="en-US" sz="1800" i="1">
                            <a:latin typeface="Cambria Math" charset="0"/>
                          </a:rPr>
                          <m:t>∈ </m:t>
                        </m:r>
                        <m:r>
                          <m:rPr>
                            <m:nor/>
                          </m:rPr>
                          <a:rPr lang="en-US" sz="1800" i="1" dirty="0"/>
                          <m:t>A</m:t>
                        </m:r>
                      </m:e>
                    </m:d>
                    <m:r>
                      <a:rPr lang="en-US" sz="1800" i="1" dirty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b="0" i="1" dirty="0" smtClean="0">
                  <a:latin typeface="Cambria Math" charset="0"/>
                </a:endParaRPr>
              </a:p>
              <a:p>
                <a:endParaRPr lang="en-US" sz="1800" b="0" i="1" dirty="0" smtClean="0">
                  <a:latin typeface="Cambria Math" charset="0"/>
                </a:endParaRPr>
              </a:p>
              <a:p>
                <a:r>
                  <a:rPr lang="en-US" b="1" dirty="0" smtClean="0"/>
                  <a:t>Monte-Carlo: 	</a:t>
                </a:r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ind.</a:t>
                </a:r>
                <a:r>
                  <a:rPr lang="en-US" dirty="0" smtClean="0"/>
                  <a:t>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(⋅)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			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𝜌</m:t>
                        </m:r>
                      </m:e>
                    </m:acc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Imp. Sampling</a:t>
                </a:r>
                <a:r>
                  <a:rPr lang="en-US" dirty="0" smtClean="0"/>
                  <a:t>:  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𝐼𝑆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ind.</a:t>
                </a:r>
                <a:r>
                  <a:rPr lang="en-US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𝐼𝑆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(⋅)</m:t>
                    </m:r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</a:rPr>
                          <m:t>𝐼𝑆</m:t>
                        </m:r>
                      </m:sub>
                    </m:sSub>
                    <m:r>
                      <a:rPr lang="en-US" sz="2400" i="1" dirty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𝐼𝑆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dirty="0">
                            <a:latin typeface="Cambria Math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𝐼𝑆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nary>
                    <m:f>
                      <m:f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</a:rPr>
                          <m:t>𝑞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914400" lvl="2" indent="0">
                  <a:buNone/>
                </a:pPr>
                <a:endParaRPr lang="en-US" sz="2400" dirty="0" smtClean="0"/>
              </a:p>
              <a:p>
                <a:pPr marL="114300" indent="0">
                  <a:buNone/>
                </a:pPr>
                <a:r>
                  <a:rPr lang="en-US" b="1" dirty="0" smtClean="0"/>
                  <a:t>	     Goal of IS:</a:t>
                </a:r>
                <a:r>
                  <a:rPr lang="en-US" dirty="0" smtClean="0"/>
                  <a:t> can use significantly fewer samples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				  (i.e., 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𝐼𝑆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≪</m:t>
                    </m:r>
                    <m:r>
                      <a:rPr lang="en-US" i="1" dirty="0" smtClean="0">
                        <a:latin typeface="Cambria Math" charset="0"/>
                      </a:rPr>
                      <m:t>𝑚</m:t>
                    </m:r>
                    <m:r>
                      <a:rPr lang="en-US" b="0" i="0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915400" cy="5715000"/>
              </a:xfrm>
              <a:blipFill rotWithShape="0">
                <a:blip r:embed="rId2"/>
                <a:stretch>
                  <a:fillRect l="-958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00200" y="5638800"/>
            <a:ext cx="6477000" cy="10826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85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948998" y="1465875"/>
            <a:ext cx="3505200" cy="1371600"/>
          </a:xfrm>
          <a:prstGeom prst="rect">
            <a:avLst/>
          </a:prstGeom>
          <a:solidFill>
            <a:srgbClr val="F8EDE8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Importance Sampling Density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798" y="1285682"/>
                <a:ext cx="8229600" cy="403649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bg-BG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3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𝑊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1800" b="0" i="1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charset="0"/>
                        </a:rPr>
                        <m:t>where</m:t>
                      </m:r>
                      <m:r>
                        <a:rPr lang="en-US" sz="18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𝑊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is-IS" sz="1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s-IS" sz="180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0" i="1" smtClean="0">
                              <a:latin typeface="Cambria Math" charset="0"/>
                            </a:rPr>
                            <m:t> −</m:t>
                          </m:r>
                        </m:e>
                      </m:nary>
                      <m:r>
                        <a:rPr lang="en-US" sz="1800" b="0" i="1" smtClean="0">
                          <a:latin typeface="Cambria Math" charset="0"/>
                        </a:rPr>
                        <m:t>𝑔</m:t>
                      </m:r>
                      <m:nary>
                        <m:naryPr>
                          <m:chr m:val="∑"/>
                          <m:ctrlPr>
                            <a:rPr lang="is-IS" sz="1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98" y="1285682"/>
                <a:ext cx="8229600" cy="403649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20039" y="6268453"/>
            <a:ext cx="2133600" cy="476250"/>
          </a:xfrm>
        </p:spPr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540514"/>
                <a:ext cx="78378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We use Metropolis sampling to draw 2D samples from this density by replacing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1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𝑊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i="1" dirty="0" smtClean="0"/>
                  <a:t>.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40514"/>
                <a:ext cx="7837835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r="-233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66193" y="3919388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93" y="3919388"/>
                <a:ext cx="72487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1321" y="3908824"/>
                <a:ext cx="727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21" y="3908824"/>
                <a:ext cx="72757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 bwMode="auto">
          <a:xfrm>
            <a:off x="4038600" y="3017668"/>
            <a:ext cx="1048239" cy="868532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79814" y="3017669"/>
            <a:ext cx="1430586" cy="8685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3017" y="4362985"/>
                <a:ext cx="6616107" cy="1264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      1,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charset="0"/>
                                </a:rPr>
                                <m:t>site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charset="0"/>
                                </a:rPr>
                                <m:t>belongs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charset="0"/>
                                </a:rPr>
                                <m:t>to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charset="0"/>
                                </a:rPr>
                                <m:t>the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𝑎𝑏𝑛𝑜𝑟𝑚𝑎𝑙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𝑔𝑟𝑎𝑖𝑛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−1, 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charset="0"/>
                                </a:rPr>
                                <m:t>otherwise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=#</m:t>
                    </m:r>
                  </m:oMath>
                </a14:m>
                <a:r>
                  <a:rPr lang="en-US" dirty="0"/>
                  <a:t> of neighboring sites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belonging to the abnormal grain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17" y="4362985"/>
                <a:ext cx="6616107" cy="12641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6200" y="6550223"/>
            <a:ext cx="8505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50000" dirty="0" smtClean="0"/>
              <a:t>1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P</a:t>
            </a:r>
            <a:r>
              <a:rPr lang="en-US" sz="1400" dirty="0"/>
              <a:t>. </a:t>
            </a:r>
            <a:r>
              <a:rPr lang="en-US" sz="1400" dirty="0" err="1"/>
              <a:t>Baldi</a:t>
            </a:r>
            <a:r>
              <a:rPr lang="en-US" sz="1400" dirty="0"/>
              <a:t>, </a:t>
            </a:r>
            <a:r>
              <a:rPr lang="en-US" sz="1400" dirty="0" smtClean="0"/>
              <a:t>et al., </a:t>
            </a:r>
            <a:r>
              <a:rPr lang="en-US" sz="1400" dirty="0"/>
              <a:t>“Importance sampling for </a:t>
            </a:r>
            <a:r>
              <a:rPr lang="en-US" sz="1400" dirty="0" err="1"/>
              <a:t>gibbs</a:t>
            </a:r>
            <a:r>
              <a:rPr lang="en-US" sz="1400" dirty="0"/>
              <a:t> random fields," </a:t>
            </a:r>
            <a:r>
              <a:rPr lang="en-US" sz="1400" i="1" dirty="0"/>
              <a:t>The Annals of Applied Probability</a:t>
            </a:r>
            <a:r>
              <a:rPr lang="en-US" sz="1400" dirty="0"/>
              <a:t>, 1993.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6747" y="2133600"/>
            <a:ext cx="1708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Note: </a:t>
            </a:r>
            <a:r>
              <a:rPr lang="en-US" sz="1600" dirty="0" smtClean="0"/>
              <a:t>The form E – </a:t>
            </a:r>
            <a:r>
              <a:rPr lang="en-US" sz="1600" dirty="0" err="1" smtClean="0"/>
              <a:t>gG</a:t>
            </a:r>
            <a:r>
              <a:rPr lang="en-US" sz="1600" dirty="0" smtClean="0"/>
              <a:t> leads </a:t>
            </a:r>
            <a:r>
              <a:rPr lang="en-US" sz="1600" dirty="0" smtClean="0"/>
              <a:t>to</a:t>
            </a:r>
          </a:p>
          <a:p>
            <a:r>
              <a:rPr lang="en-US" sz="1600" dirty="0" smtClean="0"/>
              <a:t>asymptotically</a:t>
            </a:r>
            <a:r>
              <a:rPr lang="en-US" sz="1600" dirty="0" smtClean="0"/>
              <a:t> </a:t>
            </a:r>
            <a:r>
              <a:rPr lang="en-US" sz="1600" dirty="0" smtClean="0"/>
              <a:t>efficient importance sampling</a:t>
            </a:r>
            <a:r>
              <a:rPr lang="en-US" sz="1600" baseline="30000" dirty="0" smtClean="0"/>
              <a:t>1</a:t>
            </a:r>
            <a:endParaRPr lang="en-US" sz="1600" baseline="30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336747" y="2142063"/>
            <a:ext cx="1600200" cy="152616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200" y="6530170"/>
            <a:ext cx="8305800" cy="20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33400" y="5484946"/>
            <a:ext cx="8153400" cy="763454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Bent-Up Arrow 20"/>
          <p:cNvSpPr/>
          <p:nvPr/>
        </p:nvSpPr>
        <p:spPr bwMode="auto">
          <a:xfrm rot="16200000" flipH="1">
            <a:off x="7461489" y="3605765"/>
            <a:ext cx="608690" cy="86658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138341" y="2922304"/>
            <a:ext cx="4077858" cy="13926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12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4" grpId="0"/>
      <p:bldP spid="15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Results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1447800"/>
                <a:ext cx="8229600" cy="5562601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We </a:t>
                </a:r>
                <a:r>
                  <a:rPr lang="en-US" b="1" dirty="0" smtClean="0"/>
                  <a:t>vary the IS parameter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𝒈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to observe effects on largest grain size achieved.</a:t>
                </a:r>
              </a:p>
              <a:p>
                <a:pPr marL="0" indent="0">
                  <a:buNone/>
                </a:pPr>
                <a:endParaRPr lang="en-US" b="1" i="1" dirty="0" smtClean="0"/>
              </a:p>
              <a:p>
                <a:endParaRPr lang="en-US" b="1" i="1" dirty="0"/>
              </a:p>
              <a:p>
                <a:r>
                  <a:rPr lang="en-US" dirty="0" smtClean="0"/>
                  <a:t>All </a:t>
                </a:r>
                <a:r>
                  <a:rPr lang="en-US" b="1" dirty="0" smtClean="0"/>
                  <a:t>simulation parameters </a:t>
                </a:r>
                <a:r>
                  <a:rPr lang="en-US" dirty="0" smtClean="0"/>
                  <a:t>(except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) are kept constant.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</a:rPr>
                      <m:t>𝑇</m:t>
                    </m:r>
                    <m:r>
                      <a:rPr lang="en-US" sz="1800" b="0" i="1" smtClean="0">
                        <a:latin typeface="Cambria Math" charset="0"/>
                      </a:rPr>
                      <m:t>=0.1</m:t>
                    </m:r>
                  </m:oMath>
                </a14:m>
                <a:r>
                  <a:rPr lang="en-US" sz="1800" b="0" dirty="0" smtClean="0"/>
                  <a:t> 	</a:t>
                </a:r>
                <a:r>
                  <a:rPr lang="en-US" sz="18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(temperature)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𝑤</m:t>
                    </m:r>
                    <m:r>
                      <a:rPr lang="en-US" sz="1800" b="0" i="1" smtClean="0">
                        <a:latin typeface="Cambria Math" charset="0"/>
                      </a:rPr>
                      <m:t>=0.8</m:t>
                    </m:r>
                  </m:oMath>
                </a14:m>
                <a:r>
                  <a:rPr lang="en-US" sz="1800" dirty="0" smtClean="0"/>
                  <a:t> 	</a:t>
                </a:r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(velocity weight to identify abnormal grain)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𝑝</m:t>
                    </m:r>
                    <m:r>
                      <a:rPr lang="en-US" sz="1800" b="0" i="1" smtClean="0">
                        <a:latin typeface="Cambria Math" charset="0"/>
                      </a:rPr>
                      <m:t>=5</m:t>
                    </m:r>
                  </m:oMath>
                </a14:m>
                <a:r>
                  <a:rPr lang="en-US" sz="1800" dirty="0" smtClean="0"/>
                  <a:t> 	</a:t>
                </a:r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(determines how instantaneous the grain velocity is)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=0°</m:t>
                    </m:r>
                  </m:oMath>
                </a14:m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	(Read-</a:t>
                </a:r>
                <a:r>
                  <a:rPr lang="en-US" sz="1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Schockley</a:t>
                </a:r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threshold)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=45°</m:t>
                    </m:r>
                  </m:oMath>
                </a14:m>
                <a:r>
                  <a:rPr 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(Huang-Humphreys threshold)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447800"/>
                <a:ext cx="8229600" cy="5562601"/>
              </a:xfrm>
              <a:blipFill rotWithShape="0">
                <a:blip r:embed="rId3"/>
                <a:stretch>
                  <a:fillRect l="-103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13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Normal Grain Growth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𝒈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14600"/>
            <a:ext cx="2909888" cy="2909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06362"/>
            <a:ext cx="2895600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6594" y="1693131"/>
                <a:ext cx="6353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This is a special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−0⋅</m:t>
                    </m:r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94" y="1693131"/>
                <a:ext cx="635340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6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65353" y="6364986"/>
            <a:ext cx="516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Grain growth after 20,000 MCS of Metropolis algorithm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69982" y="5467199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Grain boundaries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15756" y="5493149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Randomly colored grains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89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Abnormal Grain Growth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𝒈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𝟎𝟑</m:t>
                    </m:r>
                  </m:oMath>
                </a14:m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1765353" y="6364986"/>
            <a:ext cx="516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Grain growth after 20,000 MCS of Metropolis algorithm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69982" y="5467199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Grain boundaries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15756" y="5493149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Randomly colored grains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43" y="2506362"/>
            <a:ext cx="2895600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06362"/>
            <a:ext cx="28956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631" y="1812892"/>
            <a:ext cx="621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grain size (as a fraction of the whole area) </a:t>
            </a:r>
            <a:r>
              <a:rPr lang="en-US" smtClean="0"/>
              <a:t>= 0.081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Abnormal Grain Growth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𝒈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𝟐𝟒</m:t>
                    </m:r>
                  </m:oMath>
                </a14:m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1765353" y="6364986"/>
            <a:ext cx="516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Grain growth after 20,000 </a:t>
            </a:r>
            <a:r>
              <a:rPr lang="en-US" sz="1600" dirty="0"/>
              <a:t>MCS of </a:t>
            </a:r>
            <a:r>
              <a:rPr lang="en-US" sz="1600" dirty="0" smtClean="0"/>
              <a:t>Metropolis algorithm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69982" y="5467199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Grain boundaries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15756" y="5493149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Randomly colored grains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1631" y="1812892"/>
            <a:ext cx="628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grain size (as a fraction of the whole area) = 0.667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43" y="2514600"/>
            <a:ext cx="28956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14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Roadmap of Our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/>
          <a:lstStyle/>
          <a:p>
            <a:r>
              <a:rPr lang="en-US" dirty="0" smtClean="0"/>
              <a:t>Many physical phenomena are modeled by Gibbs distribution.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e.g., grain growth in polycrystalline materials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Characterizing rare events for these phenomena is very important.</a:t>
            </a:r>
          </a:p>
          <a:p>
            <a:endParaRPr lang="en-US" dirty="0"/>
          </a:p>
          <a:p>
            <a:r>
              <a:rPr lang="en-US" dirty="0" smtClean="0"/>
              <a:t>We propose a method for simulating rare events in images using importance sampling for Gibbs based image models.</a:t>
            </a:r>
          </a:p>
          <a:p>
            <a:endParaRPr lang="en-US" dirty="0"/>
          </a:p>
          <a:p>
            <a:r>
              <a:rPr lang="en-US" dirty="0" smtClean="0"/>
              <a:t>We demonstrate the use of this method for grain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09945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Introduced the phenomenon of microstructure evolution / grain growth in polycrystalline materials.</a:t>
            </a:r>
          </a:p>
          <a:p>
            <a:endParaRPr lang="en-US" dirty="0" smtClean="0"/>
          </a:p>
          <a:p>
            <a:r>
              <a:rPr lang="en-US" dirty="0" smtClean="0"/>
              <a:t>Expressed grain growth simulation in a signal processing framework.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Introduced a general importance sampling (I.S.) framework for Gibbs random fields.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Applied our I.S. framework to solve a specific materials science problem: simulation of  abnormal grain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9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3055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Thank you!</a:t>
            </a:r>
            <a:endParaRPr lang="en-US" sz="4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470484"/>
            <a:ext cx="64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 more on our importance sampling simulation of abnormal grain growth, come to our talk at Electronic Imaging in San Francisco, Feb 2016.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S. Kubatur, M. Comer, “</a:t>
            </a:r>
            <a:r>
              <a:rPr lang="en-US" sz="2000" i="1" dirty="0"/>
              <a:t>Simulation of abnormal grain growth in polycrystalline materials</a:t>
            </a:r>
            <a:r>
              <a:rPr lang="en-US" sz="2000" dirty="0"/>
              <a:t>”, </a:t>
            </a:r>
            <a:r>
              <a:rPr lang="en-US" sz="2000" i="1" dirty="0" smtClean="0"/>
              <a:t>Accepted at Computational Imaging Symposium, Electronic Imaging</a:t>
            </a:r>
            <a:r>
              <a:rPr lang="en-US" sz="2000" dirty="0" smtClean="0"/>
              <a:t>, Feb 2016</a:t>
            </a:r>
            <a:r>
              <a:rPr lang="en-US" sz="2000" dirty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4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667000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“Just in case” slides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a “Good” IS Distribution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4830763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Good IS distribution: one which is “asymptotically efficient”.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Asymptotic efficiency: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lim</m:t>
                        </m:r>
                      </m:e>
                      <m:li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𝐼𝑆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→∞ </m:t>
                        </m:r>
                      </m:lim>
                    </m:limLow>
                    <m:r>
                      <a:rPr lang="en-US" b="0" i="1" smtClean="0">
                        <a:latin typeface="Cambria Math" charset="0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𝐼𝑆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Condition for an IS distribution,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𝒒</m:t>
                    </m:r>
                    <m:r>
                      <a:rPr lang="en-US" b="1" i="1" smtClean="0">
                        <a:latin typeface="Cambria Math" charset="0"/>
                      </a:rPr>
                      <m:t>(⋅)</m:t>
                    </m:r>
                  </m:oMath>
                </a14:m>
                <a:r>
                  <a:rPr lang="en-US" b="1" dirty="0" smtClean="0"/>
                  <a:t>, to be efficient: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200" dirty="0" smtClean="0"/>
                  <a:t> is the rate fn. </a:t>
                </a:r>
                <a:r>
                  <a:rPr lang="en-US" sz="2200" dirty="0"/>
                  <a:t>o</a:t>
                </a:r>
                <a:r>
                  <a:rPr lang="en-US" sz="2200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𝕏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𝕏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𝕏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𝐼</m:t>
                    </m:r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is the rate fn.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sz="2200" b="0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p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sz="22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𝕏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4830763"/>
              </a:xfrm>
              <a:blipFill rotWithShape="0">
                <a:blip r:embed="rId3"/>
                <a:stretch>
                  <a:fillRect l="-929" r="-42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76600" y="4267200"/>
            <a:ext cx="23622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88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Advantages of This Choice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𝑮</m:t>
                    </m:r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26075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The form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𝐺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allows us to update its value </a:t>
                </a:r>
                <a:r>
                  <a:rPr lang="en-US" sz="2000" i="1" dirty="0" smtClean="0"/>
                  <a:t>locally </a:t>
                </a:r>
              </a:p>
              <a:p>
                <a:pPr marL="0" indent="0">
                  <a:buNone/>
                </a:pPr>
                <a:r>
                  <a:rPr lang="en-US" sz="2000" i="1" dirty="0" smtClean="0"/>
                  <a:t>      </a:t>
                </a:r>
                <a:r>
                  <a:rPr lang="en-US" sz="1600" dirty="0" smtClean="0"/>
                  <a:t>(by just considering the immediate neighborhood of the lattice site in question)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𝑮</m:t>
                    </m:r>
                  </m:oMath>
                </a14:m>
                <a:r>
                  <a:rPr lang="en-US" sz="2000" b="1" dirty="0" smtClean="0"/>
                  <a:t> penalizes shrinking of abnormal grain.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𝑮</m:t>
                    </m:r>
                  </m:oMath>
                </a14:m>
                <a:r>
                  <a:rPr lang="en-US" sz="2000" b="1" dirty="0" smtClean="0"/>
                  <a:t> encourages growth of abnormal grain.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26075"/>
              </a:xfrm>
              <a:blipFill rotWithShape="0">
                <a:blip r:embed="rId3"/>
                <a:stretch>
                  <a:fillRect l="-741" t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54756" y="29797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10331" y="29797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62731" y="29797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62731" y="31321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54756" y="3132132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54756" y="32845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62731" y="32845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07156" y="32845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10331" y="3133553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4041" y="29779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49616" y="29779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02016" y="29779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02016" y="31303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94041" y="3130378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94041" y="32827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02016" y="32827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846441" y="32827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46441" y="3130378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7406" y="3404189"/>
                <a:ext cx="814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06" y="3404189"/>
                <a:ext cx="8140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2377175" y="320657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15606" y="3404188"/>
                <a:ext cx="921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06" y="3404188"/>
                <a:ext cx="92127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4453" y="4035623"/>
                <a:ext cx="3236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=(−1)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1+1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−1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1+1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=−4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53" y="4035623"/>
                <a:ext cx="3236720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764011" y="2673178"/>
            <a:ext cx="3350789" cy="16764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69635" y="29718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125210" y="29718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277610" y="29718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277610" y="31242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69635" y="3124200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969635" y="3276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77610" y="3276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122035" y="3276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122035" y="3122485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854825" y="29718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010400" y="29718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800" y="29718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2800" y="31242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4825" y="3124200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854825" y="3276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162800" y="3276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007225" y="3276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007225" y="3124200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91200" y="3398011"/>
                <a:ext cx="814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398011"/>
                <a:ext cx="8140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 bwMode="auto">
          <a:xfrm>
            <a:off x="6490969" y="3200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29400" y="3398010"/>
                <a:ext cx="921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398010"/>
                <a:ext cx="92127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33442" y="4012315"/>
                <a:ext cx="3435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=(−1)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7+1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−1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7+1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=−16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42" y="4012315"/>
                <a:ext cx="3435492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 bwMode="auto">
          <a:xfrm>
            <a:off x="4877805" y="2667000"/>
            <a:ext cx="3350789" cy="16764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852745" y="51895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008320" y="51895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60720" y="5189532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160720" y="53419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52745" y="53419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852745" y="54943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160720" y="54943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005145" y="5494332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008320" y="5343353"/>
            <a:ext cx="1524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692030" y="5187778"/>
            <a:ext cx="460375" cy="457200"/>
            <a:chOff x="2359025" y="3505200"/>
            <a:chExt cx="460375" cy="4572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2359025" y="35052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14600" y="35052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667000" y="3505200"/>
              <a:ext cx="152400" cy="152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67000" y="36576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359025" y="36576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359025" y="38100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667000" y="38100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11425" y="3810000"/>
              <a:ext cx="1524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511425" y="3657600"/>
              <a:ext cx="152400" cy="152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75395" y="5613989"/>
                <a:ext cx="921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95" y="5613989"/>
                <a:ext cx="92127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 bwMode="auto">
          <a:xfrm>
            <a:off x="2375164" y="541637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513595" y="5613988"/>
                <a:ext cx="814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95" y="5613988"/>
                <a:ext cx="8140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35024" y="6204449"/>
                <a:ext cx="31020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=1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1+1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−(−1)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1+1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24" y="6204449"/>
                <a:ext cx="3102068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 bwMode="auto">
          <a:xfrm>
            <a:off x="762000" y="4882978"/>
            <a:ext cx="3350789" cy="16764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967624" y="5181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123199" y="5181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275599" y="5181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275599" y="53340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967624" y="5334000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967624" y="54864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75599" y="54864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120024" y="54864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120024" y="5332285"/>
            <a:ext cx="1524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6852814" y="5181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008389" y="5181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160789" y="5181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160789" y="53340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852814" y="5334000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852814" y="54864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160789" y="54864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005214" y="54864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005214" y="53340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789189" y="5607811"/>
                <a:ext cx="921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189" y="5607811"/>
                <a:ext cx="92127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 bwMode="auto">
          <a:xfrm>
            <a:off x="6488958" y="5410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27389" y="5607810"/>
                <a:ext cx="814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16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389" y="5607810"/>
                <a:ext cx="8140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950461" y="6215695"/>
                <a:ext cx="320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=1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7+1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−(−1)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7+1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=16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461" y="6215695"/>
                <a:ext cx="3201454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/>
          <p:cNvSpPr/>
          <p:nvPr/>
        </p:nvSpPr>
        <p:spPr bwMode="auto">
          <a:xfrm>
            <a:off x="4875794" y="4876800"/>
            <a:ext cx="3350789" cy="16764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96294" y="2017223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 grain</a:t>
            </a:r>
          </a:p>
          <a:p>
            <a:r>
              <a:rPr lang="en-US" sz="1400" dirty="0" smtClean="0"/>
              <a:t>Abnormal grain</a:t>
            </a:r>
            <a:endParaRPr lang="en-US" sz="1400" dirty="0"/>
          </a:p>
        </p:txBody>
      </p:sp>
      <p:sp>
        <p:nvSpPr>
          <p:cNvPr id="104" name="Rectangle 103"/>
          <p:cNvSpPr/>
          <p:nvPr/>
        </p:nvSpPr>
        <p:spPr bwMode="auto">
          <a:xfrm>
            <a:off x="7477060" y="23241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477060" y="2126433"/>
            <a:ext cx="152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7314" y="1354702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computationally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efficient</a:t>
            </a:r>
            <a:r>
              <a:rPr lang="en-US" sz="1400" b="1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25" name="Right Arrow 24"/>
          <p:cNvSpPr/>
          <p:nvPr/>
        </p:nvSpPr>
        <p:spPr bwMode="auto">
          <a:xfrm flipV="1">
            <a:off x="7157614" y="1447800"/>
            <a:ext cx="393064" cy="17622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8" grpId="0"/>
      <p:bldP spid="29" grpId="0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5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100" grpId="0"/>
      <p:bldP spid="101" grpId="0"/>
      <p:bldP spid="102" grpId="0" animBg="1"/>
      <p:bldP spid="103" grpId="0"/>
      <p:bldP spid="104" grpId="0" animBg="1"/>
      <p:bldP spid="1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90" y="1622439"/>
            <a:ext cx="6000220" cy="448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Degree-3 polynomial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i="1" dirty="0" smtClean="0"/>
                  <a:t>vs.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7300" y="6096000"/>
                <a:ext cx="643890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Suppose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≈0.3</m:t>
                    </m:r>
                  </m:oMath>
                </a14:m>
                <a:r>
                  <a:rPr lang="en-US" dirty="0" smtClean="0"/>
                  <a:t>, then the required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b="0" i="1" smtClean="0">
                        <a:latin typeface="Cambria Math" charset="0"/>
                      </a:rPr>
                      <m:t>≈0.16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6096000"/>
                <a:ext cx="6438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61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>
            <a:off x="2362200" y="4267200"/>
            <a:ext cx="2895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257800" y="42672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66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of Coin-tossing Experiment and Grain Growth Experiment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8968851"/>
                  </p:ext>
                </p:extLst>
              </p:nvPr>
            </p:nvGraphicFramePr>
            <p:xfrm>
              <a:off x="419100" y="2057400"/>
              <a:ext cx="8229600" cy="19591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Coin-tossing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Grain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growth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 –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</a:rPr>
                                <m:t>, ..,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 – lattice of</a:t>
                          </a:r>
                          <a:r>
                            <a:rPr lang="en-US" baseline="0" dirty="0" smtClean="0"/>
                            <a:t> size n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b="0" baseline="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is-IS" b="0" i="1" smtClean="0"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is-I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[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𝑔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b="0" i="1" smtClean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]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IS:</a:t>
                          </a:r>
                          <a:r>
                            <a:rPr lang="en-US" baseline="0" dirty="0" smtClean="0"/>
                            <a:t> Biased coin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IS: </a:t>
                          </a:r>
                          <a:r>
                            <a:rPr lang="en-US" dirty="0" err="1" smtClean="0"/>
                            <a:t>Baldi’s</a:t>
                          </a:r>
                          <a:r>
                            <a:rPr lang="en-US" dirty="0" smtClean="0"/>
                            <a:t> choice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8968851"/>
                  </p:ext>
                </p:extLst>
              </p:nvPr>
            </p:nvGraphicFramePr>
            <p:xfrm>
              <a:off x="419100" y="2057400"/>
              <a:ext cx="8229600" cy="19591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Coin-tossing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Grain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growth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71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8" t="-106452" r="-100444" b="-3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96" t="-106452" r="-593" b="-345161"/>
                          </a:stretch>
                        </a:blipFill>
                      </a:tcPr>
                    </a:tc>
                  </a:tr>
                  <a:tr h="840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8" t="-92754" r="-100444" b="-5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96" t="-92754" r="-593" b="-550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IS:</a:t>
                          </a:r>
                          <a:r>
                            <a:rPr lang="en-US" baseline="0" dirty="0" smtClean="0"/>
                            <a:t> Biased coin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IS: </a:t>
                          </a:r>
                          <a:r>
                            <a:rPr lang="en-US" dirty="0" err="1" smtClean="0"/>
                            <a:t>Baldi’s</a:t>
                          </a:r>
                          <a:r>
                            <a:rPr lang="en-US" dirty="0" smtClean="0"/>
                            <a:t> choice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39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76200"/>
                <a:ext cx="9067800" cy="1143000"/>
              </a:xfrm>
            </p:spPr>
            <p:txBody>
              <a:bodyPr/>
              <a:lstStyle/>
              <a:p>
                <a:r>
                  <a:rPr lang="en-US" b="1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𝑻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𝚫</m:t>
                    </m:r>
                    <m:r>
                      <a:rPr lang="en-US" b="1" i="0" smtClean="0">
                        <a:latin typeface="Cambria Math" charset="0"/>
                      </a:rPr>
                      <m:t>𝐄</m:t>
                    </m:r>
                  </m:oMath>
                </a14:m>
                <a:r>
                  <a:rPr lang="en-US" b="1" dirty="0" smtClean="0"/>
                  <a:t> on system equilibrium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76200"/>
                <a:ext cx="90678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1447800"/>
            <a:ext cx="6813550" cy="51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Euler Angle </a:t>
            </a:r>
            <a:r>
              <a:rPr lang="en-US" b="1" dirty="0"/>
              <a:t>V</a:t>
            </a:r>
            <a:r>
              <a:rPr lang="en-US" b="1" dirty="0" smtClean="0"/>
              <a:t>isualization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aluminium.matter.org.uk/content/html/eng/default.asp?catid=100&amp;pageid=1050080039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194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Sampling for Gibbs Random Field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4038600"/>
              </a:xfrm>
            </p:spPr>
            <p:txBody>
              <a:bodyPr/>
              <a:lstStyle/>
              <a:p>
                <a:r>
                  <a:rPr lang="en-US" u="sng" dirty="0" smtClean="0"/>
                  <a:t>Recall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Gibbs distribution: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bg-BG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bg-BG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Importance sampling density for Gibbs </a:t>
                </a:r>
                <a:r>
                  <a:rPr lang="en-US" b="1" dirty="0" smtClean="0"/>
                  <a:t>distribution:</a:t>
                </a:r>
                <a:endParaRPr lang="en-US" b="1" dirty="0" smtClean="0"/>
              </a:p>
              <a:p>
                <a:endParaRPr lang="en-US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bg-BG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−(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𝑔𝐺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s.t.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4038600"/>
              </a:xfrm>
              <a:blipFill rotWithShape="0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5648533" y="33147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Notation: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48533" y="3710781"/>
                <a:ext cx="350749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𝑥</m:t>
                    </m:r>
                    <m:r>
                      <a:rPr lang="en-US" sz="1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1400" dirty="0" smtClean="0"/>
                  <a:t> 2D grain configuration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𝑛</m:t>
                    </m:r>
                    <m:r>
                      <a:rPr lang="en-US" sz="1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1400" dirty="0" smtClean="0"/>
                  <a:t> lattice size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1400" dirty="0" smtClean="0"/>
                  <a:t> size of the largest grain 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𝑥</m:t>
                    </m:r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𝑡</m:t>
                    </m:r>
                    <m:r>
                      <a:rPr lang="en-US" sz="1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: pre-set threshold (typically ~ 0.3-0.5)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𝐺</m:t>
                    </m:r>
                    <m:d>
                      <m:d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⋅</m:t>
                        </m:r>
                      </m:e>
                    </m:d>
                    <m:r>
                      <a:rPr lang="en-US" sz="1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1400" dirty="0" smtClean="0"/>
                  <a:t> potential related to abnormal growth </a:t>
                </a:r>
                <a:endParaRPr lang="en-US" sz="1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33" y="3710781"/>
                <a:ext cx="3507499" cy="1169551"/>
              </a:xfrm>
              <a:prstGeom prst="rect">
                <a:avLst/>
              </a:prstGeom>
              <a:blipFill rotWithShape="0">
                <a:blip r:embed="rId4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5648533" y="3314701"/>
            <a:ext cx="3419267" cy="16418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8600" y="62452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04789" y="6483350"/>
            <a:ext cx="840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P</a:t>
            </a:r>
            <a:r>
              <a:rPr lang="en-US" sz="1400" dirty="0"/>
              <a:t>. </a:t>
            </a:r>
            <a:r>
              <a:rPr lang="en-US" sz="1400" dirty="0" err="1"/>
              <a:t>Baldi</a:t>
            </a:r>
            <a:r>
              <a:rPr lang="en-US" sz="1400" dirty="0"/>
              <a:t>, et al., “Importance sampling for </a:t>
            </a:r>
            <a:r>
              <a:rPr lang="en-US" sz="1400" dirty="0" err="1"/>
              <a:t>gibbs</a:t>
            </a:r>
            <a:r>
              <a:rPr lang="en-US" sz="1400" dirty="0"/>
              <a:t> random fields," </a:t>
            </a:r>
            <a:r>
              <a:rPr lang="en-US" sz="1400" i="1" dirty="0"/>
              <a:t>The Annals of Applied Probability</a:t>
            </a:r>
            <a:r>
              <a:rPr lang="en-US" sz="1400" dirty="0"/>
              <a:t>, 1993.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Polycrystalline Microstructure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5025"/>
          </a:xfrm>
        </p:spPr>
        <p:txBody>
          <a:bodyPr/>
          <a:lstStyle/>
          <a:p>
            <a:r>
              <a:rPr lang="en-US" dirty="0"/>
              <a:t>Polycrystalline materials are made up of </a:t>
            </a:r>
            <a:r>
              <a:rPr lang="en-US" dirty="0" smtClean="0"/>
              <a:t>“grains” </a:t>
            </a:r>
            <a:r>
              <a:rPr lang="en-US" dirty="0"/>
              <a:t>that have varying sizes and 3D orientations.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50734"/>
            <a:ext cx="3078639" cy="2688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018" y="2903220"/>
            <a:ext cx="3188970" cy="2811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679" y="5707814"/>
            <a:ext cx="321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 typical polycrystalline microstructure</a:t>
            </a:r>
          </a:p>
          <a:p>
            <a:pPr algn="ctr"/>
            <a:r>
              <a:rPr lang="en-US" sz="1400" dirty="0" smtClean="0"/>
              <a:t>(with several grains)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83036" y="5710336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Segmented image of the microstructure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31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Microstructure Evolution</a:t>
            </a:r>
            <a:r>
              <a:rPr lang="en-US" sz="2400" b="1" baseline="60000" dirty="0" smtClean="0"/>
              <a:t>1</a:t>
            </a:r>
            <a:endParaRPr lang="en-US" sz="2400" b="1" baseline="6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These grains undergo evolution in a process known as grain growth.</a:t>
            </a:r>
            <a:endParaRPr lang="en-US" sz="2200" dirty="0"/>
          </a:p>
          <a:p>
            <a:r>
              <a:rPr lang="en-US" sz="2200" dirty="0" smtClean="0"/>
              <a:t>Each grain has a different orientation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But the materials </a:t>
            </a:r>
            <a:r>
              <a:rPr lang="en-US" sz="2200" dirty="0"/>
              <a:t>science community does not model </a:t>
            </a:r>
            <a:r>
              <a:rPr lang="en-US" sz="2200" dirty="0" smtClean="0"/>
              <a:t>grain </a:t>
            </a:r>
            <a:r>
              <a:rPr lang="en-US" sz="2200" dirty="0"/>
              <a:t>growth with modern probability </a:t>
            </a:r>
            <a:r>
              <a:rPr lang="en-US" sz="2200" dirty="0" smtClean="0"/>
              <a:t>theory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3" y="2441144"/>
            <a:ext cx="3349580" cy="251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1" y="2441144"/>
            <a:ext cx="3349580" cy="2512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2925" y="4810780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Initial structure</a:t>
            </a:r>
          </a:p>
          <a:p>
            <a:pPr algn="ctr"/>
            <a:r>
              <a:rPr lang="en-US" sz="1400" dirty="0" smtClean="0"/>
              <a:t>(from “Dream3D”)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56043" y="491850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Structure after grain growth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63380"/>
            <a:ext cx="1039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050" dirty="0" err="1" smtClean="0"/>
              <a:t>Rollett</a:t>
            </a:r>
            <a:r>
              <a:rPr lang="en-US" sz="1050" dirty="0" smtClean="0"/>
              <a:t> et al, </a:t>
            </a:r>
            <a:r>
              <a:rPr lang="en-US" sz="1400" dirty="0" smtClean="0"/>
              <a:t>“</a:t>
            </a:r>
            <a:r>
              <a:rPr lang="en-US" sz="1050" dirty="0" smtClean="0"/>
              <a:t>Abnormal grain growth in Potts model incorporating grain boundary complexion transitions that increase mobility of individual boundaries</a:t>
            </a:r>
            <a:r>
              <a:rPr lang="en-US" sz="1400" dirty="0" smtClean="0"/>
              <a:t>”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52545"/>
            <a:ext cx="4233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 used interchangeably with “grain growth” in this presentation.</a:t>
            </a:r>
            <a:endParaRPr lang="en-US" sz="11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" y="6324600"/>
            <a:ext cx="8420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69746" y="2971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grains</a:t>
            </a:r>
            <a:endParaRPr lang="en-US" i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908641" y="3046005"/>
            <a:ext cx="1961105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791200" y="3242469"/>
            <a:ext cx="2062505" cy="503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940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Study Microstructure Evolution?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Materials can undergo stress, growth, fractures, etc.</a:t>
            </a:r>
          </a:p>
          <a:p>
            <a:pPr marL="457200" lvl="1" indent="0">
              <a:buNone/>
            </a:pPr>
            <a:r>
              <a:rPr lang="en-US" dirty="0" smtClean="0"/>
              <a:t>=&gt; Material failure is a prominent problem.</a:t>
            </a:r>
          </a:p>
          <a:p>
            <a:endParaRPr lang="en-US" dirty="0"/>
          </a:p>
          <a:p>
            <a:r>
              <a:rPr lang="en-US" dirty="0" smtClean="0"/>
              <a:t>Accurate models of material behavior helps analysis and prevention of failure.</a:t>
            </a:r>
          </a:p>
          <a:p>
            <a:pPr marL="457200" lvl="1" indent="0">
              <a:buNone/>
            </a:pPr>
            <a:r>
              <a:rPr lang="en-US" dirty="0" smtClean="0"/>
              <a:t>=&gt; Better models lead to better materials system design.</a:t>
            </a:r>
          </a:p>
          <a:p>
            <a:endParaRPr lang="en-US" dirty="0"/>
          </a:p>
          <a:p>
            <a:r>
              <a:rPr lang="en-US" dirty="0" smtClean="0"/>
              <a:t>It is important to model impactful abnormalities like abnormal grain growth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piezoelectric </a:t>
            </a:r>
            <a:r>
              <a:rPr lang="en-US" dirty="0" smtClean="0"/>
              <a:t>ceramics, occurrence </a:t>
            </a:r>
            <a:r>
              <a:rPr lang="en-US" dirty="0"/>
              <a:t>of AGG may bring about the degradation of piezoelectric </a:t>
            </a:r>
            <a:r>
              <a:rPr lang="en-US" dirty="0" smtClean="0"/>
              <a:t>effect.</a:t>
            </a:r>
          </a:p>
          <a:p>
            <a:pPr lvl="1"/>
            <a:r>
              <a:rPr lang="en-US" dirty="0" smtClean="0"/>
              <a:t>AGG causes silicon carbide fractures to toughen – with applications </a:t>
            </a:r>
            <a:r>
              <a:rPr lang="en-US" dirty="0"/>
              <a:t>in ballistic </a:t>
            </a:r>
            <a:r>
              <a:rPr lang="en-US" dirty="0" smtClean="0"/>
              <a:t>armor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5802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 for Simulating Grain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Modeling grain growth through physical experimentation is very slow =&gt; direct observation is impractical</a:t>
            </a:r>
          </a:p>
          <a:p>
            <a:endParaRPr lang="en-US" dirty="0"/>
          </a:p>
          <a:p>
            <a:r>
              <a:rPr lang="en-US" dirty="0" smtClean="0"/>
              <a:t>Solution: Computational simulation.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Computational simulation models: Potts model, phase-field model,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use Potts model</a:t>
            </a:r>
            <a:r>
              <a:rPr lang="en-US" baseline="30000" dirty="0" smtClean="0"/>
              <a:t>1</a:t>
            </a:r>
            <a:r>
              <a:rPr lang="en-US" dirty="0" smtClean="0"/>
              <a:t> with Metropolis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19257" y="6578025"/>
            <a:ext cx="8629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Holm </a:t>
            </a:r>
            <a:r>
              <a:rPr lang="en-US" sz="1400" dirty="0"/>
              <a:t>et al, “On abnormal </a:t>
            </a:r>
            <a:r>
              <a:rPr lang="en-US" sz="1400" dirty="0" err="1"/>
              <a:t>subgrain</a:t>
            </a:r>
            <a:r>
              <a:rPr lang="en-US" sz="1400" dirty="0"/>
              <a:t> growth and the origin of recrystallization nuclei”, </a:t>
            </a:r>
            <a:r>
              <a:rPr lang="en-US" sz="1400" i="1" dirty="0" err="1"/>
              <a:t>Acta</a:t>
            </a:r>
            <a:r>
              <a:rPr lang="en-US" sz="1400" i="1" dirty="0"/>
              <a:t> </a:t>
            </a:r>
            <a:r>
              <a:rPr lang="en-US" sz="1400" i="1" dirty="0" err="1"/>
              <a:t>Materialia</a:t>
            </a:r>
            <a:r>
              <a:rPr lang="en-US" sz="1400" dirty="0"/>
              <a:t>, 2003.</a:t>
            </a:r>
            <a:endParaRPr lang="en-US" sz="1400" baseline="30000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19257" y="6553200"/>
            <a:ext cx="846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09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Potts Model + Gibbs Random Field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2D material is represented on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lattice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Given (</a:t>
                </a:r>
                <a:r>
                  <a:rPr lang="en-US" sz="2000" dirty="0" err="1" smtClean="0"/>
                  <a:t>vectorized</a:t>
                </a:r>
                <a:r>
                  <a:rPr lang="en-US" sz="2000" dirty="0" smtClean="0"/>
                  <a:t>) configuration is called 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,..,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Each lattice site,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, has an “orientation” (or “state”),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000" dirty="0" smtClean="0"/>
                  <a:t>labeled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∈{1, 2,….., </m:t>
                    </m:r>
                    <m:r>
                      <a:rPr lang="en-US" sz="2000" b="0" i="1" smtClean="0">
                        <a:latin typeface="Cambria Math" charset="0"/>
                      </a:rPr>
                      <m:t>𝑄</m:t>
                    </m:r>
                    <m:r>
                      <a:rPr lang="en-US" sz="20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since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 smtClean="0"/>
                  <a:t> distinct orientations.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 depends conditionally only on states of neighboring lattice sites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	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has Markov property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=&gt;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𝑝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a Gibbs distribution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Recall:</a:t>
                </a:r>
                <a:endParaRPr lang="en-US" u="sng" dirty="0"/>
              </a:p>
              <a:p>
                <a:r>
                  <a:rPr lang="en-US" sz="2000" dirty="0" smtClean="0"/>
                  <a:t>Markov property: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≠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∈</m:t>
                        </m:r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Gibbs distribution: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bg-BG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𝐸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Energy: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(1− 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000" dirty="0"/>
                  <a:t> =&gt; Potts model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631" b="-27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3200" y="4876800"/>
                <a:ext cx="215937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Z</a:t>
                </a:r>
                <a:r>
                  <a:rPr lang="en-US" sz="1600" dirty="0" smtClean="0"/>
                  <a:t>: partition fn.</a:t>
                </a:r>
              </a:p>
              <a:p>
                <a:r>
                  <a:rPr lang="en-US" sz="1600" i="1" dirty="0" smtClean="0"/>
                  <a:t>E(x)</a:t>
                </a:r>
                <a:r>
                  <a:rPr lang="en-US" sz="1600" dirty="0" smtClean="0"/>
                  <a:t>:</a:t>
                </a:r>
                <a:r>
                  <a:rPr lang="en-US" sz="1600" i="1" dirty="0" smtClean="0"/>
                  <a:t> </a:t>
                </a:r>
                <a:r>
                  <a:rPr lang="en-US" sz="1600" dirty="0" smtClean="0"/>
                  <a:t>Hamiltonian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1600" dirty="0" smtClean="0"/>
              </a:p>
              <a:p>
                <a:r>
                  <a:rPr lang="en-US" sz="1600" i="1" dirty="0" smtClean="0"/>
                  <a:t>k</a:t>
                </a:r>
                <a:r>
                  <a:rPr lang="en-US" sz="1600" i="1" baseline="-25000" dirty="0" smtClean="0"/>
                  <a:t>B</a:t>
                </a:r>
                <a:r>
                  <a:rPr lang="en-US" sz="1600" dirty="0" smtClean="0"/>
                  <a:t>: Boltzmann const.</a:t>
                </a:r>
              </a:p>
              <a:p>
                <a:r>
                  <a:rPr lang="en-US" sz="1600" i="1" dirty="0" smtClean="0"/>
                  <a:t>T</a:t>
                </a:r>
                <a:r>
                  <a:rPr lang="en-US" sz="1600" dirty="0" smtClean="0"/>
                  <a:t>: Temperature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876800"/>
                <a:ext cx="2159374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412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6553200" y="4876799"/>
            <a:ext cx="2133600" cy="132343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941801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“Gibbs Random Field”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4533899"/>
            <a:ext cx="3048000" cy="685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2" name="Elbow Connector 11"/>
          <p:cNvCxnSpPr>
            <a:stCxn id="8" idx="0"/>
          </p:cNvCxnSpPr>
          <p:nvPr/>
        </p:nvCxnSpPr>
        <p:spPr bwMode="auto">
          <a:xfrm rot="5400000" flipH="1" flipV="1">
            <a:off x="4882255" y="3570110"/>
            <a:ext cx="424934" cy="15026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337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Metropolis </a:t>
            </a:r>
            <a:r>
              <a:rPr lang="en-US" b="1" dirty="0" smtClean="0"/>
              <a:t>Sampling </a:t>
            </a:r>
            <a:r>
              <a:rPr lang="en-US" b="1" dirty="0" smtClean="0"/>
              <a:t>for Grain </a:t>
            </a:r>
            <a:r>
              <a:rPr lang="en-US" b="1" dirty="0" smtClean="0"/>
              <a:t>Growth</a:t>
            </a:r>
            <a:r>
              <a:rPr lang="en-US" b="1" baseline="30000" dirty="0" smtClean="0"/>
              <a:t>1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93837"/>
                <a:ext cx="8229600" cy="483076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A site,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is chosen at random; current state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Among all unlike states in neighborhood of </a:t>
                </a:r>
                <a:r>
                  <a:rPr lang="en-US" sz="22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, 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is chosen at random.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Δ</m:t>
                    </m:r>
                    <m:r>
                      <a:rPr lang="en-US" sz="2200" b="0" i="1" smtClean="0">
                        <a:latin typeface="Cambria Math" charset="0"/>
                      </a:rPr>
                      <m:t>𝐸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−</m:t>
                    </m:r>
                    <m:r>
                      <a:rPr lang="en-US" sz="22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is-IS" sz="22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/>
                  <a:t> is computed.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Δ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≤0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  <m:sSubSup>
                      <m:sSub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𝑛𝑒𝑥𝑡</m:t>
                            </m:r>
                          </m:e>
                        </m:d>
                      </m:sup>
                    </m:sSub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  <m:sSubSup>
                      <m:sSub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with probability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     Else: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    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     </m:t>
                        </m:r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𝑛𝑒𝑥𝑡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 charset="0"/>
                      </a:rPr>
                      <m:t>←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0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probability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charset="0"/>
                                    </a:rPr>
                                    <m:t>                   </m:t>
                                  </m:r>
                                  <m:r>
                                    <a:rPr lang="en-US" sz="2000" b="0" i="1" dirty="0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box>
                                    <m:boxPr>
                                      <m:ctrlPr>
                                        <a:rPr lang="uk-UA" sz="2000" i="1" dirty="0">
                                          <a:latin typeface="Cambria Math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uk-UA" sz="2000" i="1" dirty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 dirty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2000" i="1" dirty="0">
                                              <a:latin typeface="Cambria Math" charset="0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probability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a:rPr lang="en-US" sz="2000" b="0" i="1" dirty="0" smtClean="0">
                                  <a:latin typeface="Cambria Math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box>
                                    <m:boxPr>
                                      <m:ctrlPr>
                                        <a:rPr lang="uk-UA" sz="2000" i="1" dirty="0">
                                          <a:latin typeface="Cambria Math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uk-UA" sz="2000" i="1" dirty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 dirty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2000" i="1" dirty="0">
                                              <a:latin typeface="Cambria Math" charset="0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mr>
                        </m:m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93837"/>
                <a:ext cx="8229600" cy="4830763"/>
              </a:xfrm>
              <a:blipFill rotWithShape="0"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5494-BF6D-46C4-AEF6-F09B1AFABDF4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623994" y="3657600"/>
                <a:ext cx="2520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600" i="1" dirty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1600" b="0" i="1" dirty="0" smtClean="0">
                        <a:latin typeface="Cambria Math" charset="0"/>
                      </a:rPr>
                      <m:t>≤1</m:t>
                    </m:r>
                  </m:oMath>
                </a14:m>
                <a:r>
                  <a:rPr lang="en-US" sz="1600" dirty="0" smtClean="0"/>
                  <a:t>: computed using </a:t>
                </a:r>
              </a:p>
              <a:p>
                <a:pPr algn="ctr"/>
                <a:r>
                  <a:rPr lang="en-US" sz="1600" b="1" dirty="0"/>
                  <a:t>g</a:t>
                </a:r>
                <a:r>
                  <a:rPr lang="en-US" sz="1600" b="1" dirty="0" smtClean="0"/>
                  <a:t>rain boundary mobility</a:t>
                </a:r>
                <a:endParaRPr lang="en-US" sz="16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94" y="3657600"/>
                <a:ext cx="2520006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726" t="-3125" r="-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46101" y="2691825"/>
                <a:ext cx="2406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charset="0"/>
                      </a:rPr>
                      <m:t>𝐸</m:t>
                    </m:r>
                    <m:r>
                      <a:rPr lang="en-US" sz="1600" b="0" i="1" dirty="0" smtClean="0">
                        <a:latin typeface="Cambria Math" charset="0"/>
                      </a:rPr>
                      <m:t>(⋅)</m:t>
                    </m:r>
                  </m:oMath>
                </a14:m>
                <a:r>
                  <a:rPr lang="en-US" sz="1600" dirty="0" smtClean="0"/>
                  <a:t>: computed using </a:t>
                </a:r>
              </a:p>
              <a:p>
                <a:pPr algn="ctr"/>
                <a:r>
                  <a:rPr lang="en-US" sz="1600" b="1" dirty="0"/>
                  <a:t>g</a:t>
                </a:r>
                <a:r>
                  <a:rPr lang="en-US" sz="1600" b="1" dirty="0" smtClean="0"/>
                  <a:t>rain boundary energy</a:t>
                </a:r>
                <a:endParaRPr lang="en-US" sz="1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101" y="2691825"/>
                <a:ext cx="2406428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761" t="-3125" r="-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746101" y="2667000"/>
            <a:ext cx="2321469" cy="5847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11559" y="3657600"/>
            <a:ext cx="2356011" cy="573881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 flipV="1">
            <a:off x="1828800" y="2971800"/>
            <a:ext cx="4925828" cy="304798"/>
          </a:xfrm>
          <a:prstGeom prst="bentConnector3">
            <a:avLst>
              <a:gd name="adj1" fmla="val -4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1676400" y="3276600"/>
            <a:ext cx="228600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895600" y="3276600"/>
            <a:ext cx="228600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25" name="Straight Connector 24"/>
          <p:cNvCxnSpPr>
            <a:stCxn id="23" idx="0"/>
          </p:cNvCxnSpPr>
          <p:nvPr/>
        </p:nvCxnSpPr>
        <p:spPr bwMode="auto">
          <a:xfrm flipV="1">
            <a:off x="3009900" y="2975115"/>
            <a:ext cx="0" cy="301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75798" y="4191000"/>
            <a:ext cx="261268" cy="4572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12894" y="4953000"/>
            <a:ext cx="297506" cy="4572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55316" y="5562600"/>
            <a:ext cx="302462" cy="4572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6838850" y="4419600"/>
            <a:ext cx="7294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813742" y="5419840"/>
            <a:ext cx="0" cy="142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28" idx="3"/>
          </p:cNvCxnSpPr>
          <p:nvPr/>
        </p:nvCxnSpPr>
        <p:spPr bwMode="auto">
          <a:xfrm>
            <a:off x="6237066" y="4419600"/>
            <a:ext cx="14617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696200" y="41910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81000" y="6245225"/>
            <a:ext cx="8305800" cy="793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1000" y="6477000"/>
            <a:ext cx="8678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sz="1400" dirty="0"/>
              <a:t>Holm et al, “On abnormal </a:t>
            </a:r>
            <a:r>
              <a:rPr lang="en-US" sz="1400" dirty="0" err="1"/>
              <a:t>subgrain</a:t>
            </a:r>
            <a:r>
              <a:rPr lang="en-US" sz="1400" dirty="0"/>
              <a:t> growth and the origin of recrystallization nuclei”, </a:t>
            </a:r>
            <a:r>
              <a:rPr lang="en-US" sz="1400" i="1" dirty="0" err="1"/>
              <a:t>Acta</a:t>
            </a:r>
            <a:r>
              <a:rPr lang="en-US" sz="1400" i="1" dirty="0"/>
              <a:t> </a:t>
            </a:r>
            <a:r>
              <a:rPr lang="en-US" sz="1400" i="1" dirty="0" err="1"/>
              <a:t>Materialia</a:t>
            </a:r>
            <a:r>
              <a:rPr lang="en-US" sz="1400" dirty="0"/>
              <a:t>, 2003.</a:t>
            </a:r>
            <a:endParaRPr lang="en-US" sz="1400" baseline="30000" dirty="0"/>
          </a:p>
          <a:p>
            <a:endParaRPr lang="en-US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893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22" grpId="0" animBg="1"/>
      <p:bldP spid="23" grpId="0" animBg="1"/>
      <p:bldP spid="28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PurdueEngr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ICIP08</Template>
  <TotalTime>16544</TotalTime>
  <Words>1330</Words>
  <Application>Microsoft Macintosh PowerPoint</Application>
  <PresentationFormat>On-screen Show (4:3)</PresentationFormat>
  <Paragraphs>344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Cambria Math</vt:lpstr>
      <vt:lpstr>ＭＳ Ｐゴシック</vt:lpstr>
      <vt:lpstr>Wingdings</vt:lpstr>
      <vt:lpstr>新細明體</vt:lpstr>
      <vt:lpstr>Arial</vt:lpstr>
      <vt:lpstr>PurdueEngr</vt:lpstr>
      <vt:lpstr>Custom Design</vt:lpstr>
      <vt:lpstr>RARE EVENT SIMULATION FOR GIBBS DISTRIBUTIONS AND ITS APPLICATION TO GRAIN GROWTH IN CRYSTALS</vt:lpstr>
      <vt:lpstr>Roadmap of Our Work</vt:lpstr>
      <vt:lpstr>Importance Sampling for Gibbs Random Field</vt:lpstr>
      <vt:lpstr>Polycrystalline Microstructure</vt:lpstr>
      <vt:lpstr>Microstructure Evolution1</vt:lpstr>
      <vt:lpstr>Why Study Microstructure Evolution?</vt:lpstr>
      <vt:lpstr>Need for Simulating Grain Growth</vt:lpstr>
      <vt:lpstr>Potts Model + Gibbs Random Field</vt:lpstr>
      <vt:lpstr>Metropolis Sampling for Grain Growth1</vt:lpstr>
      <vt:lpstr>Concepts Needed to Define Grain Boundary Energy and Mobility</vt:lpstr>
      <vt:lpstr>Grain Boundary Energy + Mobility</vt:lpstr>
      <vt:lpstr>Adapting the Hamiltonian and the acceptance probability</vt:lpstr>
      <vt:lpstr>Abnormal Grain Growth (AGG)</vt:lpstr>
      <vt:lpstr>Importance Sampling: The Basics</vt:lpstr>
      <vt:lpstr>Our Importance Sampling Density</vt:lpstr>
      <vt:lpstr>Experimental Results</vt:lpstr>
      <vt:lpstr>Normal Grain Growth (g=0)</vt:lpstr>
      <vt:lpstr>Abnormal Grain Growth (g=0.03)</vt:lpstr>
      <vt:lpstr>Abnormal Grain Growth (g=0.24)</vt:lpstr>
      <vt:lpstr>Conclusion</vt:lpstr>
      <vt:lpstr>PowerPoint Presentation</vt:lpstr>
      <vt:lpstr>PowerPoint Presentation</vt:lpstr>
      <vt:lpstr>Finding a “Good” IS Distribution</vt:lpstr>
      <vt:lpstr>Advantages of This Choice of G </vt:lpstr>
      <vt:lpstr>Degree-3 polynomial (t vs. g)</vt:lpstr>
      <vt:lpstr>Comparison of Coin-tossing Experiment and Grain Growth Experiment</vt:lpstr>
      <vt:lpstr>Influence of T and ΔE on system equilibrium</vt:lpstr>
      <vt:lpstr>Euler Angle Visualization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Evaluation for Segmentation of Microscope Image of Materials</dc:title>
  <dc:creator>chuangh</dc:creator>
  <cp:lastModifiedBy>Shruthi S Kubatur</cp:lastModifiedBy>
  <cp:revision>1093</cp:revision>
  <cp:lastPrinted>2015-11-17T00:06:11Z</cp:lastPrinted>
  <dcterms:created xsi:type="dcterms:W3CDTF">2010-04-29T21:05:43Z</dcterms:created>
  <dcterms:modified xsi:type="dcterms:W3CDTF">2015-12-10T17:29:19Z</dcterms:modified>
</cp:coreProperties>
</file>