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2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B470-5C68-9A45-BE31-C12EC213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142F6-CD3D-0046-AD35-BCAD580C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408E5-8B88-0B4C-B37D-D77FC930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27E6-2911-0E44-88DD-6BF160F7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EDACC-09F1-DD40-8D28-30CC4D0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1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838E-C37B-924A-B4AE-D64D4E66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E2D9-7974-064F-99DF-50B565D84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F7FA-4803-9C4A-B524-AF1CD11C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AC1D4-65E8-2645-91FC-8173793A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9D2-D531-E344-9009-B6B168F9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2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7540D-8A69-ED44-AE8C-84CB6CE87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EA011-2FB5-D947-8B89-67479745E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504E-A5F3-0A45-8A14-D608A2D9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0FF9B-7AE5-A84A-B748-A1AB344F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9FEA-8B84-1742-A00B-8AFC9BC9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OfSurrey - Clean 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482305" y="6575394"/>
            <a:ext cx="2709697" cy="282607"/>
          </a:xfrm>
        </p:spPr>
        <p:txBody>
          <a:bodyPr/>
          <a:lstStyle>
            <a:lvl1pPr algn="r">
              <a:defRPr>
                <a:solidFill>
                  <a:srgbClr val="203D75"/>
                </a:solidFill>
              </a:defRPr>
            </a:lvl1pPr>
          </a:lstStyle>
          <a:p>
            <a:fld id="{F5ECA7A5-C7BF-4944-940F-9CAA50696FEE}" type="datetime1">
              <a:rPr lang="en-GB" smtClean="0"/>
              <a:t>19/04/2018</a:t>
            </a:fld>
            <a:endParaRPr lang="en-US" dirty="0"/>
          </a:p>
        </p:txBody>
      </p:sp>
      <p:pic>
        <p:nvPicPr>
          <p:cNvPr id="14" name="Picture 13" descr="s3a_logo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1"/>
          <a:stretch/>
        </p:blipFill>
        <p:spPr>
          <a:xfrm>
            <a:off x="368338" y="7519352"/>
            <a:ext cx="4848005" cy="1419461"/>
          </a:xfrm>
          <a:prstGeom prst="rect">
            <a:avLst/>
          </a:prstGeom>
        </p:spPr>
      </p:pic>
      <p:pic>
        <p:nvPicPr>
          <p:cNvPr id="17" name="Picture 16" descr="s3a_logo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1"/>
          <a:stretch/>
        </p:blipFill>
        <p:spPr>
          <a:xfrm>
            <a:off x="571538" y="7722552"/>
            <a:ext cx="4848005" cy="1419461"/>
          </a:xfrm>
          <a:prstGeom prst="rect">
            <a:avLst/>
          </a:prstGeom>
        </p:spPr>
      </p:pic>
      <p:pic>
        <p:nvPicPr>
          <p:cNvPr id="18" name="Picture 17" descr="s3a_logo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1"/>
          <a:stretch/>
        </p:blipFill>
        <p:spPr>
          <a:xfrm>
            <a:off x="774738" y="7925752"/>
            <a:ext cx="4848005" cy="1419461"/>
          </a:xfrm>
          <a:prstGeom prst="rect">
            <a:avLst/>
          </a:prstGeom>
        </p:spPr>
      </p:pic>
      <p:pic>
        <p:nvPicPr>
          <p:cNvPr id="19" name="Picture 18" descr="s3a_logo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1"/>
          <a:stretch/>
        </p:blipFill>
        <p:spPr>
          <a:xfrm>
            <a:off x="977938" y="8128952"/>
            <a:ext cx="4848005" cy="1419461"/>
          </a:xfrm>
          <a:prstGeom prst="rect">
            <a:avLst/>
          </a:prstGeom>
        </p:spPr>
      </p:pic>
      <p:pic>
        <p:nvPicPr>
          <p:cNvPr id="20" name="Picture 19" descr="s3a_logo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1"/>
          <a:stretch/>
        </p:blipFill>
        <p:spPr>
          <a:xfrm>
            <a:off x="1181138" y="8332152"/>
            <a:ext cx="4848005" cy="1419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298" y="5690451"/>
            <a:ext cx="3428501" cy="10069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587" y="457912"/>
            <a:ext cx="1030260" cy="293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92341" y="267038"/>
            <a:ext cx="1693279" cy="6754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2351" y="327155"/>
            <a:ext cx="1738835" cy="5057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/>
          <a:srcRect t="9611" b="12676"/>
          <a:stretch/>
        </p:blipFill>
        <p:spPr>
          <a:xfrm>
            <a:off x="7697917" y="164076"/>
            <a:ext cx="1272705" cy="739677"/>
          </a:xfrm>
          <a:prstGeom prst="rect">
            <a:avLst/>
          </a:prstGeom>
        </p:spPr>
      </p:pic>
      <p:pic>
        <p:nvPicPr>
          <p:cNvPr id="28" name="Picture 27" descr="UniversityofSurreyColourPowerpoin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352" y="234908"/>
            <a:ext cx="2029387" cy="5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E492-9E7A-2245-84EE-C840A18E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D47AA-87B2-2349-9F09-FB30F3DA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62AA-DCEA-CD46-836E-BEE7A88F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A48F-DC5C-0944-A4F0-24E0CC8A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2A295-6549-844E-B7D4-5075DA8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9B53-FFCC-B54C-AC1C-709ACBB1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E1327-C0C6-D14E-9E4A-21178048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5FB2-3BC0-CD42-8C58-81F3E1EA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AF1C-35CD-E24B-BFFD-38769659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059B7-6A31-1743-970F-1F1E3190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B13D-4F42-A14E-8562-840A663C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6D0F-2C7C-DC42-9E93-EA09F5B5D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B9B5B-6B17-C24A-A92F-1C17D767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F6B3C-9821-1848-A340-E1BC28F8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2E3F-7638-2649-8129-C9FA928E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1AA90-B535-2C41-AF15-746A7FB0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3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3375-BB4F-644E-9CFB-00FA29E0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4FB24-57DF-CC48-A48A-FDAD091BA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E062D-A091-C246-9097-5E19CC36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B5417-3240-8C48-9C04-6E5C97E0D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FBC3A-7BC6-9441-A832-1A27E1753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9613C-4EEC-9545-ACA3-74DF93E1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23997-EA0B-9B4C-8FF7-EF92B956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BF4B1-5D21-C24D-B08E-0E3DEC23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3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145B-3CB6-DA44-8609-07E68CEB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A6159-A2A8-1144-815C-29968349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4A6C0-401A-2942-9DC4-785EF03C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456B2-DE2A-494D-A707-9E4A3FF8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2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32C1C-D1F6-C846-93CB-1DB983DB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5E953-B4B6-0643-90D5-2AA3965C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514AD-9294-A14B-9E3E-73AE80C7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B182-3EA6-CB4A-BB5A-89F5855A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A423C-A186-624D-B048-197176E5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C54CD-A1A6-0E43-A24B-4AF448DA8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4E954-7318-D946-9DDA-B2ACAE8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65355-AA78-8644-970D-21B072F2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35D2C-0375-6048-B764-BB9C12BE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6CDA-C8B7-D045-8CB9-4EA538E3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EDB94-54F3-2D47-93AF-9E7846A7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AD3CA-0B68-F543-8EB1-6BA6056A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86760-4A24-D043-BA2D-8D43517B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81A11-1179-7948-BFA3-382FC403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51BE5-7F99-A94A-8A2C-8FCDB4F9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0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30F83-1D6E-CC49-A794-A5DEB9CD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807B1-D197-6449-A67E-DE8F504F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D094-E460-9741-95D2-84330CB60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05BC-2BD5-4145-927C-64CC7A8F36E4}" type="datetimeFigureOut">
              <a:rPr lang="en-GB" smtClean="0"/>
              <a:t>19/04/2018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BE96-E82D-F34C-9A30-7357F1F13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4B391-F432-264D-BB61-C2B8EC583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8B06-46EB-D34B-921D-8575B3E6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0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B52E5C-DFE5-A344-AD54-A504BE521240}"/>
              </a:ext>
            </a:extLst>
          </p:cNvPr>
          <p:cNvSpPr txBox="1">
            <a:spLocks/>
          </p:cNvSpPr>
          <p:nvPr/>
        </p:nvSpPr>
        <p:spPr>
          <a:xfrm>
            <a:off x="-370658" y="877248"/>
            <a:ext cx="12562660" cy="109869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ITERATIVE DEEP NEURAL NETWORKS FOR SPEAKER-INDEPENDENT </a:t>
            </a:r>
            <a:br>
              <a:rPr lang="en-GB"/>
            </a:br>
            <a:r>
              <a:rPr lang="en-GB"/>
              <a:t>BINAURAL BLIND SPEECH SEPARATION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57840-7898-FB45-AD48-A8E6CC0327A1}"/>
              </a:ext>
            </a:extLst>
          </p:cNvPr>
          <p:cNvSpPr txBox="1">
            <a:spLocks/>
          </p:cNvSpPr>
          <p:nvPr/>
        </p:nvSpPr>
        <p:spPr>
          <a:xfrm>
            <a:off x="0" y="1464745"/>
            <a:ext cx="11736739" cy="1098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i="0" kern="1200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Qingju</a:t>
            </a: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Liu, Yong Xu, Philip Coleman, Philip Jackson, </a:t>
            </a:r>
            <a:r>
              <a:rPr lang="en-GB" sz="1800" b="0" i="0" kern="1200" baseline="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Wenwu</a:t>
            </a: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Wang, </a:t>
            </a:r>
          </a:p>
          <a:p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University of Surrey, United Kingdom</a:t>
            </a:r>
            <a:endParaRPr lang="en-US" sz="1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507173-0013-6544-9FF9-AD0613AE1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65604"/>
              </p:ext>
            </p:extLst>
          </p:nvPr>
        </p:nvGraphicFramePr>
        <p:xfrm>
          <a:off x="215075" y="2857223"/>
          <a:ext cx="11410866" cy="2688553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901811">
                  <a:extLst>
                    <a:ext uri="{9D8B030D-6E8A-4147-A177-3AD203B41FA5}">
                      <a16:colId xmlns:a16="http://schemas.microsoft.com/office/drawing/2014/main" val="2402488096"/>
                    </a:ext>
                  </a:extLst>
                </a:gridCol>
                <a:gridCol w="1901811">
                  <a:extLst>
                    <a:ext uri="{9D8B030D-6E8A-4147-A177-3AD203B41FA5}">
                      <a16:colId xmlns:a16="http://schemas.microsoft.com/office/drawing/2014/main" val="311936237"/>
                    </a:ext>
                  </a:extLst>
                </a:gridCol>
                <a:gridCol w="1901811">
                  <a:extLst>
                    <a:ext uri="{9D8B030D-6E8A-4147-A177-3AD203B41FA5}">
                      <a16:colId xmlns:a16="http://schemas.microsoft.com/office/drawing/2014/main" val="1549741045"/>
                    </a:ext>
                  </a:extLst>
                </a:gridCol>
                <a:gridCol w="1901811">
                  <a:extLst>
                    <a:ext uri="{9D8B030D-6E8A-4147-A177-3AD203B41FA5}">
                      <a16:colId xmlns:a16="http://schemas.microsoft.com/office/drawing/2014/main" val="2801828946"/>
                    </a:ext>
                  </a:extLst>
                </a:gridCol>
                <a:gridCol w="1901811">
                  <a:extLst>
                    <a:ext uri="{9D8B030D-6E8A-4147-A177-3AD203B41FA5}">
                      <a16:colId xmlns:a16="http://schemas.microsoft.com/office/drawing/2014/main" val="887115484"/>
                    </a:ext>
                  </a:extLst>
                </a:gridCol>
                <a:gridCol w="1901811">
                  <a:extLst>
                    <a:ext uri="{9D8B030D-6E8A-4147-A177-3AD203B41FA5}">
                      <a16:colId xmlns:a16="http://schemas.microsoft.com/office/drawing/2014/main" val="3666651191"/>
                    </a:ext>
                  </a:extLst>
                </a:gridCol>
              </a:tblGrid>
              <a:tr h="7449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Raw-MLP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Raw-</a:t>
                      </a:r>
                      <a:r>
                        <a:rPr lang="en-GB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Convert</a:t>
                      </a:r>
                      <a:r>
                        <a:rPr lang="en-GB" dirty="0"/>
                        <a:t>-MLP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Convert-Hybrid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484805"/>
                  </a:ext>
                </a:extLst>
              </a:tr>
              <a:tr h="971787">
                <a:tc>
                  <a:txBody>
                    <a:bodyPr/>
                    <a:lstStyle/>
                    <a:p>
                      <a:r>
                        <a:rPr lang="en-GB" dirty="0"/>
                        <a:t>Talker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84686"/>
                  </a:ext>
                </a:extLst>
              </a:tr>
              <a:tr h="971787">
                <a:tc>
                  <a:txBody>
                    <a:bodyPr/>
                    <a:lstStyle/>
                    <a:p>
                      <a:r>
                        <a:rPr lang="en-GB" dirty="0"/>
                        <a:t>Talker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319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E95AA1D-443F-F548-B0A2-AD41380A27B4}"/>
              </a:ext>
            </a:extLst>
          </p:cNvPr>
          <p:cNvSpPr txBox="1"/>
          <p:nvPr/>
        </p:nvSpPr>
        <p:spPr>
          <a:xfrm>
            <a:off x="5225143" y="6044540"/>
            <a:ext cx="101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Mixture:</a:t>
            </a:r>
          </a:p>
        </p:txBody>
      </p:sp>
      <p:sp>
        <p:nvSpPr>
          <p:cNvPr id="14" name="Action Button: Sound 13">
            <a:hlinkClick r:id="" action="ppaction://noaction" highlightClick="1">
              <a:snd r:embed="rId2" name="Mixture.wav"/>
            </a:hlinkClick>
            <a:extLst>
              <a:ext uri="{FF2B5EF4-FFF2-40B4-BE49-F238E27FC236}">
                <a16:creationId xmlns:a16="http://schemas.microsoft.com/office/drawing/2014/main" id="{2977FA18-8A01-E24E-BE1E-C7E341D93B3E}"/>
              </a:ext>
            </a:extLst>
          </p:cNvPr>
          <p:cNvSpPr/>
          <p:nvPr/>
        </p:nvSpPr>
        <p:spPr>
          <a:xfrm>
            <a:off x="6386513" y="5872018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Sound 14">
            <a:hlinkClick r:id="" action="ppaction://noaction" highlightClick="1">
              <a:snd r:embed="rId3" name="Zhang_est1.wav"/>
            </a:hlinkClick>
            <a:extLst>
              <a:ext uri="{FF2B5EF4-FFF2-40B4-BE49-F238E27FC236}">
                <a16:creationId xmlns:a16="http://schemas.microsoft.com/office/drawing/2014/main" id="{5C6FCC32-BD87-C049-9DC9-F48CA31DC042}"/>
              </a:ext>
            </a:extLst>
          </p:cNvPr>
          <p:cNvSpPr/>
          <p:nvPr/>
        </p:nvSpPr>
        <p:spPr>
          <a:xfrm>
            <a:off x="2667000" y="3709843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ction Button: Sound 15">
            <a:hlinkClick r:id="" action="ppaction://noaction" highlightClick="1">
              <a:snd r:embed="rId4" name="RawMLP_est1.wav"/>
            </a:hlinkClick>
            <a:extLst>
              <a:ext uri="{FF2B5EF4-FFF2-40B4-BE49-F238E27FC236}">
                <a16:creationId xmlns:a16="http://schemas.microsoft.com/office/drawing/2014/main" id="{FC49457D-A6BB-A54B-8963-3C9C9D3BDD3A}"/>
              </a:ext>
            </a:extLst>
          </p:cNvPr>
          <p:cNvSpPr/>
          <p:nvPr/>
        </p:nvSpPr>
        <p:spPr>
          <a:xfrm>
            <a:off x="4611190" y="3714113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ction Button: Sound 16">
            <a:hlinkClick r:id="" action="ppaction://noaction" highlightClick="1">
              <a:snd r:embed="rId5" name="RawHybrid_est1.wav"/>
            </a:hlinkClick>
            <a:extLst>
              <a:ext uri="{FF2B5EF4-FFF2-40B4-BE49-F238E27FC236}">
                <a16:creationId xmlns:a16="http://schemas.microsoft.com/office/drawing/2014/main" id="{8C136765-8206-114E-A270-9ABB8B5B46E0}"/>
              </a:ext>
            </a:extLst>
          </p:cNvPr>
          <p:cNvSpPr/>
          <p:nvPr/>
        </p:nvSpPr>
        <p:spPr>
          <a:xfrm>
            <a:off x="6526804" y="3718383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Sound 17">
            <a:hlinkClick r:id="" action="ppaction://noaction" highlightClick="1">
              <a:snd r:embed="rId6" name="ConvertMLP_est1.wav"/>
            </a:hlinkClick>
            <a:extLst>
              <a:ext uri="{FF2B5EF4-FFF2-40B4-BE49-F238E27FC236}">
                <a16:creationId xmlns:a16="http://schemas.microsoft.com/office/drawing/2014/main" id="{8ADDE2E8-3C34-7446-93A6-20099CE025D5}"/>
              </a:ext>
            </a:extLst>
          </p:cNvPr>
          <p:cNvSpPr/>
          <p:nvPr/>
        </p:nvSpPr>
        <p:spPr>
          <a:xfrm>
            <a:off x="8413842" y="3722653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tion Button: Sound 18">
            <a:hlinkClick r:id="" action="ppaction://noaction" highlightClick="1">
              <a:snd r:embed="rId7" name="ConvertHybrid_est1.wav"/>
            </a:hlinkClick>
            <a:extLst>
              <a:ext uri="{FF2B5EF4-FFF2-40B4-BE49-F238E27FC236}">
                <a16:creationId xmlns:a16="http://schemas.microsoft.com/office/drawing/2014/main" id="{516AAB91-BDE7-9548-A1FC-76AED97258AB}"/>
              </a:ext>
            </a:extLst>
          </p:cNvPr>
          <p:cNvSpPr/>
          <p:nvPr/>
        </p:nvSpPr>
        <p:spPr>
          <a:xfrm>
            <a:off x="10358032" y="3726923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ction Button: Sound 19">
            <a:hlinkClick r:id="" action="ppaction://noaction" highlightClick="1">
              <a:snd r:embed="rId8" name="Zhang_est2.wav"/>
            </a:hlinkClick>
            <a:extLst>
              <a:ext uri="{FF2B5EF4-FFF2-40B4-BE49-F238E27FC236}">
                <a16:creationId xmlns:a16="http://schemas.microsoft.com/office/drawing/2014/main" id="{5D8EBECA-71B2-764C-8857-AC085C6FD625}"/>
              </a:ext>
            </a:extLst>
          </p:cNvPr>
          <p:cNvSpPr/>
          <p:nvPr/>
        </p:nvSpPr>
        <p:spPr>
          <a:xfrm>
            <a:off x="2667000" y="4693816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ction Button: Sound 20">
            <a:hlinkClick r:id="" action="ppaction://noaction" highlightClick="1">
              <a:snd r:embed="rId9" name="RawMLP_est2.wav"/>
            </a:hlinkClick>
            <a:extLst>
              <a:ext uri="{FF2B5EF4-FFF2-40B4-BE49-F238E27FC236}">
                <a16:creationId xmlns:a16="http://schemas.microsoft.com/office/drawing/2014/main" id="{89C76635-0915-E04B-9A56-375434BEB275}"/>
              </a:ext>
            </a:extLst>
          </p:cNvPr>
          <p:cNvSpPr/>
          <p:nvPr/>
        </p:nvSpPr>
        <p:spPr>
          <a:xfrm>
            <a:off x="4611190" y="4698086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ction Button: Sound 21">
            <a:hlinkClick r:id="" action="ppaction://noaction" highlightClick="1">
              <a:snd r:embed="rId10" name="RawHybrid_est2.wav"/>
            </a:hlinkClick>
            <a:extLst>
              <a:ext uri="{FF2B5EF4-FFF2-40B4-BE49-F238E27FC236}">
                <a16:creationId xmlns:a16="http://schemas.microsoft.com/office/drawing/2014/main" id="{E08896CE-BA63-4547-A808-DB6E837B489E}"/>
              </a:ext>
            </a:extLst>
          </p:cNvPr>
          <p:cNvSpPr/>
          <p:nvPr/>
        </p:nvSpPr>
        <p:spPr>
          <a:xfrm>
            <a:off x="6526804" y="4702356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ction Button: Sound 22">
            <a:hlinkClick r:id="" action="ppaction://noaction" highlightClick="1">
              <a:snd r:embed="rId11" name="ConvertMLP_est2.wav"/>
            </a:hlinkClick>
            <a:extLst>
              <a:ext uri="{FF2B5EF4-FFF2-40B4-BE49-F238E27FC236}">
                <a16:creationId xmlns:a16="http://schemas.microsoft.com/office/drawing/2014/main" id="{EEFD53D1-4DF7-2049-B0D5-896D9EC41A49}"/>
              </a:ext>
            </a:extLst>
          </p:cNvPr>
          <p:cNvSpPr/>
          <p:nvPr/>
        </p:nvSpPr>
        <p:spPr>
          <a:xfrm>
            <a:off x="8413842" y="4706626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ction Button: Sound 23">
            <a:hlinkClick r:id="" action="ppaction://noaction" highlightClick="1">
              <a:snd r:embed="rId12" name="ConvertHybrid_est2.wav"/>
            </a:hlinkClick>
            <a:extLst>
              <a:ext uri="{FF2B5EF4-FFF2-40B4-BE49-F238E27FC236}">
                <a16:creationId xmlns:a16="http://schemas.microsoft.com/office/drawing/2014/main" id="{CA46A3B0-322B-7F4A-8A31-D7F9A58A2AC3}"/>
              </a:ext>
            </a:extLst>
          </p:cNvPr>
          <p:cNvSpPr/>
          <p:nvPr/>
        </p:nvSpPr>
        <p:spPr>
          <a:xfrm>
            <a:off x="10358032" y="4710896"/>
            <a:ext cx="657225" cy="714375"/>
          </a:xfrm>
          <a:prstGeom prst="actionButtonSou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S3A Ecosystem Update</dc:title>
  <dc:creator>Coleman P  Dr (Music and Media)</dc:creator>
  <cp:lastModifiedBy>Coleman P  Dr (Music and Media)</cp:lastModifiedBy>
  <cp:revision>4</cp:revision>
  <dcterms:created xsi:type="dcterms:W3CDTF">2018-04-19T14:55:31Z</dcterms:created>
  <dcterms:modified xsi:type="dcterms:W3CDTF">2018-04-19T17:06:04Z</dcterms:modified>
</cp:coreProperties>
</file>