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7" r:id="rId9"/>
    <p:sldId id="263" r:id="rId10"/>
    <p:sldId id="264" r:id="rId11"/>
    <p:sldId id="265" r:id="rId12"/>
    <p:sldId id="266" r:id="rId13"/>
    <p:sldId id="269" r:id="rId14"/>
    <p:sldId id="270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792" autoAdjust="0"/>
  </p:normalViewPr>
  <p:slideViewPr>
    <p:cSldViewPr snapToGrid="0">
      <p:cViewPr varScale="1">
        <p:scale>
          <a:sx n="63" d="100"/>
          <a:sy n="63" d="100"/>
        </p:scale>
        <p:origin x="9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7F8D-0FEC-44C8-BEA9-8191E34D508D}" type="datetimeFigureOut">
              <a:rPr lang="zh-CN" altLang="en-US" smtClean="0"/>
              <a:t>2020/7/26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DE73-D03B-43D8-91DA-C834B8FAE6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355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7F8D-0FEC-44C8-BEA9-8191E34D508D}" type="datetimeFigureOut">
              <a:rPr lang="zh-CN" altLang="en-US" smtClean="0"/>
              <a:t>2020/7/26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DE73-D03B-43D8-91DA-C834B8FAE6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3642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7F8D-0FEC-44C8-BEA9-8191E34D508D}" type="datetimeFigureOut">
              <a:rPr lang="zh-CN" altLang="en-US" smtClean="0"/>
              <a:t>2020/7/26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DE73-D03B-43D8-91DA-C834B8FAE6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4516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7F8D-0FEC-44C8-BEA9-8191E34D508D}" type="datetimeFigureOut">
              <a:rPr lang="zh-CN" altLang="en-US" smtClean="0"/>
              <a:t>2020/7/26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DE73-D03B-43D8-91DA-C834B8FAE6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1873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7F8D-0FEC-44C8-BEA9-8191E34D508D}" type="datetimeFigureOut">
              <a:rPr lang="zh-CN" altLang="en-US" smtClean="0"/>
              <a:t>2020/7/26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DE73-D03B-43D8-91DA-C834B8FAE6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647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7F8D-0FEC-44C8-BEA9-8191E34D508D}" type="datetimeFigureOut">
              <a:rPr lang="zh-CN" altLang="en-US" smtClean="0"/>
              <a:t>2020/7/26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DE73-D03B-43D8-91DA-C834B8FAE6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6512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7F8D-0FEC-44C8-BEA9-8191E34D508D}" type="datetimeFigureOut">
              <a:rPr lang="zh-CN" altLang="en-US" smtClean="0"/>
              <a:t>2020/7/26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DE73-D03B-43D8-91DA-C834B8FAE6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867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7F8D-0FEC-44C8-BEA9-8191E34D508D}" type="datetimeFigureOut">
              <a:rPr lang="zh-CN" altLang="en-US" smtClean="0"/>
              <a:t>2020/7/26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DE73-D03B-43D8-91DA-C834B8FAE6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2554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7F8D-0FEC-44C8-BEA9-8191E34D508D}" type="datetimeFigureOut">
              <a:rPr lang="zh-CN" altLang="en-US" smtClean="0"/>
              <a:t>2020/7/26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DE73-D03B-43D8-91DA-C834B8FAE6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7119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7F8D-0FEC-44C8-BEA9-8191E34D508D}" type="datetimeFigureOut">
              <a:rPr lang="zh-CN" altLang="en-US" smtClean="0"/>
              <a:t>2020/7/26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DE73-D03B-43D8-91DA-C834B8FAE6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9586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7F8D-0FEC-44C8-BEA9-8191E34D508D}" type="datetimeFigureOut">
              <a:rPr lang="zh-CN" altLang="en-US" smtClean="0"/>
              <a:t>2020/7/26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DE73-D03B-43D8-91DA-C834B8FAE6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0082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17F8D-0FEC-44C8-BEA9-8191E34D508D}" type="datetimeFigureOut">
              <a:rPr lang="zh-CN" altLang="en-US" smtClean="0"/>
              <a:t>2020/7/26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6DE73-D03B-43D8-91DA-C834B8FAE6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5162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46743" y="1669138"/>
            <a:ext cx="116985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SELECTIVE COMPLEMENTARY FEATURES FOR MULTI-PERSON POSE ESTIMATION</a:t>
            </a:r>
            <a:endParaRPr lang="zh-CN" altLang="en-US" sz="4400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01029" y="232229"/>
            <a:ext cx="7344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ICIP 2020 IEEE International Conference on Image Processing</a:t>
            </a:r>
            <a:endParaRPr lang="zh-CN" altLang="en-US" sz="20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86114" y="4151086"/>
            <a:ext cx="9419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Buwei</a:t>
            </a:r>
            <a:r>
              <a:rPr lang="en-US" altLang="zh-CN" sz="24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Li</a:t>
            </a:r>
            <a:r>
              <a:rPr lang="en-US" altLang="zh-CN" sz="2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, Kai Liu, Yi Ji, </a:t>
            </a:r>
            <a:r>
              <a:rPr lang="en-US" altLang="zh-CN" sz="2400" dirty="0" err="1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Jianyu</a:t>
            </a:r>
            <a:r>
              <a:rPr lang="en-US" altLang="zh-CN" sz="2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Yang and </a:t>
            </a:r>
            <a:r>
              <a:rPr lang="en-US" altLang="zh-CN" sz="2400" dirty="0" err="1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Chunping</a:t>
            </a:r>
            <a:r>
              <a:rPr lang="en-US" altLang="zh-CN" sz="2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Liu</a:t>
            </a:r>
            <a:r>
              <a:rPr lang="zh-CN" altLang="en-US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＊</a:t>
            </a:r>
            <a:endParaRPr lang="en-US" altLang="zh-CN" sz="24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endParaRPr lang="en-US" altLang="zh-CN" sz="24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School </a:t>
            </a:r>
            <a:r>
              <a:rPr lang="en-US" altLang="zh-CN" sz="2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of Computer Science and Technology, Soochow </a:t>
            </a: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2772596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615"/>
    </mc:Choice>
    <mc:Fallback>
      <p:transition spd="slow" advTm="2461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85313" y="139942"/>
            <a:ext cx="11421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Experiments</a:t>
            </a:r>
            <a:r>
              <a:rPr lang="en-US" altLang="zh-CN" sz="4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40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00657" y="1080055"/>
            <a:ext cx="860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Ablation Study</a:t>
            </a:r>
            <a:endParaRPr lang="zh-CN" altLang="en-US" sz="2800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919" y="1835502"/>
            <a:ext cx="5878163" cy="382730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454400" y="3570514"/>
            <a:ext cx="5109029" cy="391886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447146" y="4666337"/>
            <a:ext cx="5109029" cy="391886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447143" y="2503718"/>
            <a:ext cx="5109029" cy="391886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454404" y="5050966"/>
            <a:ext cx="5109029" cy="391886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0803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809"/>
    </mc:Choice>
    <mc:Fallback>
      <p:transition spd="slow" advTm="2980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85313" y="139942"/>
            <a:ext cx="11421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Experiments</a:t>
            </a:r>
            <a:r>
              <a:rPr lang="en-US" altLang="zh-CN" sz="4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40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00657" y="1080055"/>
            <a:ext cx="860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Comparison </a:t>
            </a:r>
            <a:r>
              <a:rPr lang="en-US" altLang="zh-CN" sz="28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with Existing Methods</a:t>
            </a:r>
          </a:p>
          <a:p>
            <a:endParaRPr lang="zh-CN" altLang="en-US" sz="28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762" y="2081875"/>
            <a:ext cx="9590476" cy="336190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630680" y="4831080"/>
            <a:ext cx="9128760" cy="50292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4814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377"/>
    </mc:Choice>
    <mc:Fallback>
      <p:transition spd="slow" advTm="3937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85313" y="139942"/>
            <a:ext cx="11421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Experiments</a:t>
            </a:r>
            <a:r>
              <a:rPr lang="en-US" altLang="zh-CN" sz="4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40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00657" y="1080055"/>
            <a:ext cx="860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Qualitative </a:t>
            </a:r>
            <a:r>
              <a:rPr lang="en-US" altLang="zh-CN" sz="28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Results</a:t>
            </a:r>
          </a:p>
          <a:p>
            <a:endParaRPr lang="en-US" altLang="zh-CN" sz="2800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endParaRPr lang="zh-CN" altLang="en-US" sz="2800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706" y="2409779"/>
            <a:ext cx="1578126" cy="210416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52" y="2411047"/>
            <a:ext cx="3159287" cy="21029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284" y="2407398"/>
            <a:ext cx="2805557" cy="210416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041" y="2409780"/>
            <a:ext cx="1440580" cy="210416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080" y="2409780"/>
            <a:ext cx="2808918" cy="210416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647825" y="3562803"/>
            <a:ext cx="368300" cy="555625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130425" y="3886653"/>
            <a:ext cx="215900" cy="200025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737769" y="3277847"/>
            <a:ext cx="247650" cy="17145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295775" y="3228634"/>
            <a:ext cx="357188" cy="369094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717904" y="4000159"/>
            <a:ext cx="281617" cy="1524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350544" y="3835853"/>
            <a:ext cx="121444" cy="176213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555456" y="3523909"/>
            <a:ext cx="166688" cy="152401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5974556" y="3695359"/>
            <a:ext cx="152400" cy="391319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9058965" y="4378779"/>
            <a:ext cx="227909" cy="134374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8232775" y="3562803"/>
            <a:ext cx="584200" cy="523875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1301413" y="3364366"/>
            <a:ext cx="140493" cy="84931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1203781" y="2957172"/>
            <a:ext cx="130969" cy="223838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0656094" y="3502478"/>
            <a:ext cx="228600" cy="384175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0656094" y="3092903"/>
            <a:ext cx="228600" cy="164306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10944225" y="3364366"/>
            <a:ext cx="121444" cy="180975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2830286" y="4810266"/>
            <a:ext cx="2579075" cy="421117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6836228" y="4810266"/>
            <a:ext cx="2579075" cy="438556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2641602" y="5573486"/>
            <a:ext cx="3004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Self-Occlusion Case</a:t>
            </a:r>
            <a:endParaRPr lang="zh-CN" altLang="en-US" sz="24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959599" y="5580744"/>
            <a:ext cx="2373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Occlusion Case</a:t>
            </a:r>
            <a:endParaRPr lang="zh-CN" altLang="en-US" sz="24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88671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117"/>
    </mc:Choice>
    <mc:Fallback>
      <p:transition spd="slow" advTm="17117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85313" y="139942"/>
            <a:ext cx="11421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Conclusion</a:t>
            </a:r>
            <a:r>
              <a:rPr lang="en-US" altLang="zh-CN" sz="40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</a:t>
            </a:r>
            <a:r>
              <a:rPr lang="en-US" altLang="zh-CN" sz="4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40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07870" y="1402080"/>
            <a:ext cx="817626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Exploit the trade-off between the low-level and high-level feature </a:t>
            </a:r>
            <a:r>
              <a:rPr lang="en-US" altLang="zh-CN" sz="28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maps</a:t>
            </a:r>
          </a:p>
          <a:p>
            <a:endParaRPr lang="en-US" altLang="zh-CN" dirty="0"/>
          </a:p>
          <a:p>
            <a:endParaRPr lang="zh-CN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Propose </a:t>
            </a:r>
            <a:r>
              <a:rPr lang="en-US" altLang="zh-CN" sz="28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 novel and effective approach with </a:t>
            </a:r>
            <a:r>
              <a:rPr lang="en-US" altLang="zh-CN" sz="28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Information Complement Module and Attention Reﬁnement Residual Bottleneck for multi-person pose estimation</a:t>
            </a:r>
            <a:endParaRPr lang="zh-CN" altLang="en-US" sz="28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4896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633"/>
    </mc:Choice>
    <mc:Fallback>
      <p:transition spd="slow" advTm="37633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811780" y="2828836"/>
            <a:ext cx="6568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Thank You!</a:t>
            </a:r>
            <a:endParaRPr lang="zh-CN" altLang="en-US" sz="72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9077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32"/>
    </mc:Choice>
    <mc:Fallback>
      <p:transition spd="slow" advTm="413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85313" y="139942"/>
            <a:ext cx="11421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</a:t>
            </a:r>
            <a:r>
              <a:rPr lang="en-US" altLang="zh-CN" sz="40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utline</a:t>
            </a:r>
            <a:endParaRPr lang="zh-CN" altLang="en-US" sz="4000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70742" y="1059545"/>
            <a:ext cx="7155543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Multi-Person Pose Estimation</a:t>
            </a:r>
          </a:p>
          <a:p>
            <a:r>
              <a:rPr lang="en-US" altLang="zh-CN" sz="2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  Definition and Challenges</a:t>
            </a:r>
            <a:endParaRPr lang="zh-CN" altLang="en-US" sz="24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Our Approach</a:t>
            </a:r>
          </a:p>
          <a:p>
            <a:r>
              <a:rPr lang="en-US" altLang="zh-CN" sz="2400" dirty="0"/>
              <a:t> </a:t>
            </a:r>
            <a:r>
              <a:rPr lang="en-US" altLang="zh-CN" sz="2400" dirty="0" smtClean="0"/>
              <a:t>    </a:t>
            </a: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Attention Refinement Residual Bottleneck</a:t>
            </a:r>
          </a:p>
          <a:p>
            <a:r>
              <a:rPr lang="en-US" altLang="zh-CN" sz="2400" dirty="0" smtClean="0"/>
              <a:t>     </a:t>
            </a: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Information Complement Module</a:t>
            </a:r>
          </a:p>
          <a:p>
            <a:endParaRPr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Experiments</a:t>
            </a:r>
          </a:p>
          <a:p>
            <a:r>
              <a:rPr lang="en-US" altLang="zh-CN" sz="2400" dirty="0" smtClean="0"/>
              <a:t>     </a:t>
            </a: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Ablation Study</a:t>
            </a:r>
          </a:p>
          <a:p>
            <a:r>
              <a:rPr lang="en-US" altLang="zh-CN" sz="2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  Comparison with Existing Methods</a:t>
            </a:r>
          </a:p>
          <a:p>
            <a:r>
              <a:rPr lang="en-US" altLang="zh-CN" sz="2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  Some Qualitative Results</a:t>
            </a:r>
          </a:p>
          <a:p>
            <a:endParaRPr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Conclusions</a:t>
            </a:r>
            <a:endParaRPr lang="zh-CN" altLang="en-US" sz="2800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6678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76"/>
    </mc:Choice>
    <mc:Fallback>
      <p:transition spd="slow" advTm="647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85313" y="139942"/>
            <a:ext cx="11421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Multi-Person Pose Estimation</a:t>
            </a:r>
            <a:endParaRPr lang="zh-CN" altLang="en-US" sz="4000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00657" y="1080055"/>
            <a:ext cx="10790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Definition: </a:t>
            </a: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Localize the human </a:t>
            </a:r>
            <a:r>
              <a:rPr lang="en-US" altLang="zh-CN" sz="2400" dirty="0" err="1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keypoints</a:t>
            </a: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for all persons in a natural image</a:t>
            </a:r>
            <a:r>
              <a:rPr lang="en-US" altLang="zh-CN" sz="28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</a:p>
          <a:p>
            <a:endParaRPr lang="en-US" altLang="zh-CN" sz="2800" b="1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en-US" altLang="zh-CN" sz="2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  </a:t>
            </a:r>
            <a:endParaRPr lang="zh-CN" altLang="en-US" sz="28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075" y="2046516"/>
            <a:ext cx="2248384" cy="34342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631" y="2046515"/>
            <a:ext cx="2248383" cy="3434285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5286267" y="3415314"/>
            <a:ext cx="1538514" cy="696686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286267" y="3541482"/>
            <a:ext cx="1538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target</a:t>
            </a:r>
            <a:endParaRPr lang="zh-CN" altLang="en-US" sz="2400" dirty="0"/>
          </a:p>
        </p:txBody>
      </p:sp>
      <p:sp>
        <p:nvSpPr>
          <p:cNvPr id="11" name="右箭头 10"/>
          <p:cNvSpPr/>
          <p:nvPr/>
        </p:nvSpPr>
        <p:spPr>
          <a:xfrm>
            <a:off x="4157014" y="3589488"/>
            <a:ext cx="1129253" cy="3483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>
            <a:off x="6842166" y="3582231"/>
            <a:ext cx="1129253" cy="3483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8892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928"/>
    </mc:Choice>
    <mc:Fallback>
      <p:transition spd="slow" advTm="2292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85313" y="139942"/>
            <a:ext cx="11421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Multi-Person Pose Estimation</a:t>
            </a:r>
            <a:endParaRPr lang="zh-CN" altLang="en-US" sz="4000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00657" y="1080055"/>
            <a:ext cx="10790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Challenges: </a:t>
            </a: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Complex Background, Self-Occlusion and Occlusion, </a:t>
            </a:r>
            <a:r>
              <a:rPr lang="en-US" altLang="zh-CN" sz="2400" dirty="0" err="1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etc</a:t>
            </a:r>
            <a:r>
              <a:rPr lang="en-US" altLang="zh-CN" sz="28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</a:p>
          <a:p>
            <a:endParaRPr lang="en-US" altLang="zh-CN" sz="2800" b="1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en-US" altLang="zh-CN" sz="2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  </a:t>
            </a:r>
            <a:endParaRPr lang="zh-CN" altLang="en-US" sz="2800" b="1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0" y="1974813"/>
            <a:ext cx="5852160" cy="389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427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868"/>
    </mc:Choice>
    <mc:Fallback>
      <p:transition spd="slow" advTm="5586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85313" y="139942"/>
            <a:ext cx="11421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Our Approach </a:t>
            </a:r>
            <a:endParaRPr lang="zh-CN" altLang="en-US" sz="4000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00657" y="1080055"/>
            <a:ext cx="8603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Attention Refinement Residual Bottleneck (ARRB)</a:t>
            </a:r>
          </a:p>
          <a:p>
            <a:r>
              <a:rPr lang="en-US" altLang="zh-CN" sz="2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  </a:t>
            </a:r>
            <a:endParaRPr lang="zh-CN" altLang="en-US" sz="2800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47" y="2099513"/>
            <a:ext cx="6323554" cy="33433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5085" y="2162646"/>
            <a:ext cx="4857143" cy="70476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5526" y="3316453"/>
            <a:ext cx="4847619" cy="4476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0819" y="4083547"/>
            <a:ext cx="4352381" cy="7714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0507" y="5153297"/>
            <a:ext cx="1025015" cy="2894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09728" y="5151120"/>
            <a:ext cx="440201" cy="30119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885046" y="2162646"/>
            <a:ext cx="4891161" cy="704762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885046" y="3305646"/>
            <a:ext cx="4891161" cy="549866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885046" y="4143846"/>
            <a:ext cx="4891161" cy="704762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885046" y="5073486"/>
            <a:ext cx="4891161" cy="475907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2037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393"/>
    </mc:Choice>
    <mc:Fallback>
      <p:transition spd="slow" advTm="1113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85313" y="139942"/>
            <a:ext cx="11421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Our Approach </a:t>
            </a:r>
            <a:endParaRPr lang="zh-CN" altLang="en-US" sz="4000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00657" y="1080055"/>
            <a:ext cx="8603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Information Complement Module (ICM)</a:t>
            </a:r>
          </a:p>
          <a:p>
            <a:r>
              <a:rPr lang="en-US" altLang="zh-CN" sz="2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  </a:t>
            </a:r>
            <a:endParaRPr lang="zh-CN" altLang="en-US" sz="28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57" y="2204834"/>
            <a:ext cx="10238095" cy="305714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7077" y="5261977"/>
            <a:ext cx="4124325" cy="7239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287077" y="5261977"/>
            <a:ext cx="4124325" cy="7239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100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081"/>
    </mc:Choice>
    <mc:Fallback>
      <p:transition spd="slow" advTm="580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82040" y="3825240"/>
            <a:ext cx="786384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85313" y="139942"/>
            <a:ext cx="11421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Experiments</a:t>
            </a:r>
            <a:r>
              <a:rPr lang="en-US" altLang="zh-CN" sz="4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40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700657" y="1080055"/>
                <a:ext cx="10790686" cy="507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 smtClean="0"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COCO dataset</a:t>
                </a:r>
              </a:p>
              <a:p>
                <a:endParaRPr lang="en-US" altLang="zh-CN" sz="2400" dirty="0" smtClean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 smtClean="0"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200K images and 250K person instances labeled with 17 </a:t>
                </a:r>
                <a:r>
                  <a:rPr lang="en-US" altLang="zh-CN" sz="2400" dirty="0" err="1" smtClean="0"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keypoints</a:t>
                </a:r>
                <a:endParaRPr lang="en-US" altLang="zh-CN" sz="2400" dirty="0" smtClean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  <a:p>
                <a:endParaRPr lang="en-US" altLang="zh-CN" sz="2400" dirty="0" smtClean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  <a:p>
                <a:endParaRPr lang="en-US" altLang="zh-CN" sz="2400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  <a:p>
                <a:r>
                  <a:rPr lang="en-US" altLang="zh-CN" sz="2800" b="1" dirty="0" smtClean="0"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Evaluation Metrics</a:t>
                </a:r>
              </a:p>
              <a:p>
                <a:endParaRPr lang="en-US" altLang="zh-CN" sz="2800" b="1" dirty="0" smtClean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Cambria Math" panose="02040503050406030204" pitchFamily="18" charset="0"/>
                  </a:rPr>
                  <a:t>AP</a:t>
                </a:r>
                <a:r>
                  <a:rPr lang="en-US" altLang="zh-CN" sz="2400" dirty="0" smtClean="0"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, AP at OKS=0.50:0.05:0.95 (primary challenge metric)</a:t>
                </a:r>
                <a:endParaRPr lang="en-US" altLang="zh-CN" sz="2400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AP</m:t>
                        </m:r>
                      </m:e>
                      <m:sub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.50</m:t>
                        </m:r>
                      </m:sub>
                    </m:sSub>
                  </m:oMath>
                </a14:m>
                <a:r>
                  <a:rPr lang="en-US" altLang="zh-CN" sz="2400" dirty="0" smtClean="0"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, AP at OKS=0.50</a:t>
                </a:r>
                <a:endParaRPr lang="en-US" altLang="zh-CN" sz="2400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AP</m:t>
                        </m:r>
                      </m:e>
                      <m:sub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75</m:t>
                        </m:r>
                      </m:sub>
                    </m:sSub>
                  </m:oMath>
                </a14:m>
                <a:r>
                  <a:rPr lang="en-US" altLang="zh-CN" sz="2400" dirty="0" smtClean="0"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, AP at OKS=0.75</a:t>
                </a:r>
                <a:endParaRPr lang="zh-CN" altLang="en-US" sz="2400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AP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altLang="zh-CN" sz="2400" dirty="0" smtClean="0"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, AP for medium objects: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𝑎𝑟𝑒𝑎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96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sz="2400" dirty="0" smtClean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AP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i="1">
                            <a:latin typeface="Cambria Math" panose="02040503050406030204" pitchFamily="18" charset="0"/>
                          </a:rPr>
                          <m:t>L</m:t>
                        </m:r>
                      </m:sub>
                    </m:sSub>
                  </m:oMath>
                </a14:m>
                <a:r>
                  <a:rPr lang="en-US" altLang="zh-CN" sz="2400" dirty="0" smtClean="0"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, AP for large objects: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𝑎𝑟𝑒𝑎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96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sz="2400" dirty="0" smtClean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Cambria Math" panose="02040503050406030204" pitchFamily="18" charset="0"/>
                  </a:rPr>
                  <a:t>AR</a:t>
                </a:r>
                <a:r>
                  <a:rPr lang="en-US" altLang="zh-CN" sz="2400" dirty="0" smtClean="0"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, AR at OKS=0.50:0.05:0.95</a:t>
                </a:r>
                <a:endParaRPr lang="zh-CN" altLang="en-US" sz="2400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657" y="1080055"/>
                <a:ext cx="10790686" cy="5078313"/>
              </a:xfrm>
              <a:prstGeom prst="rect">
                <a:avLst/>
              </a:prstGeom>
              <a:blipFill rotWithShape="0">
                <a:blip r:embed="rId3"/>
                <a:stretch>
                  <a:fillRect l="-1186" t="-1200" b="-19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871039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530"/>
    </mc:Choice>
    <mc:Fallback>
      <p:transition spd="slow" advTm="385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85313" y="139942"/>
            <a:ext cx="11421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Experiments</a:t>
            </a:r>
            <a:r>
              <a:rPr lang="en-US" altLang="zh-CN" sz="4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40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00657" y="1080055"/>
            <a:ext cx="860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Ablation Study</a:t>
            </a:r>
            <a:endParaRPr lang="zh-CN" altLang="en-US" sz="2800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919" y="1835502"/>
            <a:ext cx="5878163" cy="382730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454400" y="3570514"/>
            <a:ext cx="5109029" cy="391886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447146" y="4317997"/>
            <a:ext cx="5109029" cy="391886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454400" y="2518954"/>
            <a:ext cx="5109029" cy="391886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5177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069"/>
    </mc:Choice>
    <mc:Fallback>
      <p:transition spd="slow" advTm="2806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85313" y="139942"/>
            <a:ext cx="11421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Experiments</a:t>
            </a:r>
            <a:r>
              <a:rPr lang="en-US" altLang="zh-CN" sz="4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40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00657" y="1080055"/>
            <a:ext cx="860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Ablation Study</a:t>
            </a:r>
            <a:endParaRPr lang="zh-CN" altLang="en-US" sz="2800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919" y="1835502"/>
            <a:ext cx="5878163" cy="382730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454400" y="2888343"/>
            <a:ext cx="5109029" cy="1451428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3310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776"/>
    </mc:Choice>
    <mc:Fallback>
      <p:transition spd="slow" advTm="11776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7|11.7|28.9|14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7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2300</TotalTime>
  <Words>202</Words>
  <Application>Microsoft Office PowerPoint</Application>
  <PresentationFormat>宽屏</PresentationFormat>
  <Paragraphs>66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 Unicode MS</vt:lpstr>
      <vt:lpstr>宋体</vt:lpstr>
      <vt:lpstr>Arial</vt:lpstr>
      <vt:lpstr>Calibri</vt:lpstr>
      <vt:lpstr>Calibri Light</vt:lpstr>
      <vt:lpstr>Cambria Math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 步炜</dc:creator>
  <cp:lastModifiedBy>李 步炜</cp:lastModifiedBy>
  <cp:revision>50</cp:revision>
  <dcterms:created xsi:type="dcterms:W3CDTF">2020-07-20T15:38:35Z</dcterms:created>
  <dcterms:modified xsi:type="dcterms:W3CDTF">2020-07-26T17:25:58Z</dcterms:modified>
</cp:coreProperties>
</file>