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87" r:id="rId14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25B"/>
    <a:srgbClr val="D1D1D1"/>
    <a:srgbClr val="C3CBC8"/>
    <a:srgbClr val="AEBEB8"/>
    <a:srgbClr val="8DA59A"/>
    <a:srgbClr val="567265"/>
    <a:srgbClr val="2F4B3D"/>
    <a:srgbClr val="D9D9D9"/>
    <a:srgbClr val="E0E0E0"/>
    <a:srgbClr val="C7C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3898" autoAdjust="0"/>
  </p:normalViewPr>
  <p:slideViewPr>
    <p:cSldViewPr snapToGrid="0" snapToObjects="1">
      <p:cViewPr varScale="1">
        <p:scale>
          <a:sx n="93" d="100"/>
          <a:sy n="93" d="100"/>
        </p:scale>
        <p:origin x="3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188DB-E110-407B-9440-9ACEF812DCF2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B134D-6C7A-430A-BB71-A42B112EB5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86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3B134D-6C7A-430A-BB71-A42B112EB59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96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5521568"/>
            <a:ext cx="12192000" cy="1336431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67" y="5736893"/>
            <a:ext cx="3055326" cy="905782"/>
          </a:xfrm>
          <a:prstGeom prst="rect">
            <a:avLst/>
          </a:prstGeom>
        </p:spPr>
      </p:pic>
      <p:sp>
        <p:nvSpPr>
          <p:cNvPr id="5" name="CasellaDiTesto 4"/>
          <p:cNvSpPr txBox="1"/>
          <p:nvPr userDrawn="1"/>
        </p:nvSpPr>
        <p:spPr>
          <a:xfrm>
            <a:off x="221131" y="5774284"/>
            <a:ext cx="523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 dirty="0">
                <a:solidFill>
                  <a:schemeClr val="bg1"/>
                </a:solidFill>
              </a:rPr>
              <a:t>Wi</a:t>
            </a:r>
            <a:r>
              <a:rPr lang="en-US" sz="2000" baseline="0" dirty="0">
                <a:solidFill>
                  <a:schemeClr val="bg1"/>
                </a:solidFill>
              </a:rPr>
              <a:t>reless </a:t>
            </a:r>
            <a:r>
              <a:rPr lang="en-US" sz="2000" b="1" baseline="0" dirty="0">
                <a:solidFill>
                  <a:schemeClr val="bg1"/>
                </a:solidFill>
              </a:rPr>
              <a:t>Sy</a:t>
            </a:r>
            <a:r>
              <a:rPr lang="en-US" sz="2000" baseline="0" dirty="0">
                <a:solidFill>
                  <a:schemeClr val="bg1"/>
                </a:solidFill>
              </a:rPr>
              <a:t>stem </a:t>
            </a:r>
            <a:r>
              <a:rPr lang="en-US" sz="2000" b="1" baseline="0" dirty="0">
                <a:solidFill>
                  <a:schemeClr val="bg1"/>
                </a:solidFill>
              </a:rPr>
              <a:t>La</a:t>
            </a:r>
            <a:r>
              <a:rPr lang="en-US" sz="2000" baseline="0" dirty="0">
                <a:solidFill>
                  <a:schemeClr val="bg1"/>
                </a:solidFill>
              </a:rPr>
              <a:t>b (</a:t>
            </a:r>
            <a:r>
              <a:rPr lang="en-US" sz="2000" b="1" baseline="0" dirty="0" err="1">
                <a:solidFill>
                  <a:schemeClr val="bg1"/>
                </a:solidFill>
              </a:rPr>
              <a:t>Wisy</a:t>
            </a:r>
            <a:r>
              <a:rPr lang="en-US" sz="2000" baseline="0" dirty="0" err="1">
                <a:solidFill>
                  <a:schemeClr val="bg1"/>
                </a:solidFill>
              </a:rPr>
              <a:t>Lab</a:t>
            </a:r>
            <a:r>
              <a:rPr lang="en-US" sz="2000" baseline="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000" baseline="0" dirty="0">
                <a:solidFill>
                  <a:schemeClr val="bg1"/>
                </a:solidFill>
              </a:rPr>
              <a:t>Department of Electronics, Information and Bioengineering</a:t>
            </a:r>
          </a:p>
        </p:txBody>
      </p:sp>
      <p:pic>
        <p:nvPicPr>
          <p:cNvPr id="1026" name="Picture 2" descr="AIMC">
            <a:extLst>
              <a:ext uri="{FF2B5EF4-FFF2-40B4-BE49-F238E27FC236}">
                <a16:creationId xmlns:a16="http://schemas.microsoft.com/office/drawing/2014/main" id="{497A117D-DC41-4645-473B-BCD5572EF4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prstClr val="black"/>
              <a:srgbClr val="3672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3244" r="4621" b="16731"/>
          <a:stretch/>
        </p:blipFill>
        <p:spPr bwMode="auto">
          <a:xfrm>
            <a:off x="7343595" y="5754646"/>
            <a:ext cx="1089865" cy="8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761999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0" name="CasellaDiTesto 129"/>
          <p:cNvSpPr txBox="1"/>
          <p:nvPr userDrawn="1"/>
        </p:nvSpPr>
        <p:spPr>
          <a:xfrm>
            <a:off x="124465" y="6490900"/>
            <a:ext cx="267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Silvia Mura –silvia.mura@polimi.it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22" y="6478518"/>
            <a:ext cx="2757993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370617-AD4F-2610-5B74-A254253C7AB9}"/>
              </a:ext>
            </a:extLst>
          </p:cNvPr>
          <p:cNvSpPr txBox="1"/>
          <p:nvPr userDrawn="1"/>
        </p:nvSpPr>
        <p:spPr>
          <a:xfrm>
            <a:off x="4856239" y="6478518"/>
            <a:ext cx="2498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rgbClr val="FFFFFF"/>
                </a:solidFill>
                <a:latin typeface="Arial"/>
                <a:cs typeface="Arial"/>
              </a:rPr>
              <a:t>Wireless System Lab (</a:t>
            </a:r>
            <a:r>
              <a:rPr lang="it-IT" sz="1200" b="1" dirty="0" err="1">
                <a:solidFill>
                  <a:srgbClr val="FFFFFF"/>
                </a:solidFill>
                <a:latin typeface="Arial"/>
                <a:cs typeface="Arial"/>
              </a:rPr>
              <a:t>WisyLab</a:t>
            </a:r>
            <a:r>
              <a:rPr lang="it-IT" sz="120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magine 254">
            <a:extLst>
              <a:ext uri="{FF2B5EF4-FFF2-40B4-BE49-F238E27FC236}">
                <a16:creationId xmlns:a16="http://schemas.microsoft.com/office/drawing/2014/main" id="{652D544D-21C1-F34C-973C-B8772D097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5071" y="-262250"/>
            <a:ext cx="7719443" cy="6725940"/>
          </a:xfrm>
          <a:prstGeom prst="rect">
            <a:avLst/>
          </a:prstGeom>
        </p:spPr>
      </p:pic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31" y="6346379"/>
            <a:ext cx="3706832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340886FB-3DFD-448E-AE25-DF217ACAE3F1}"/>
              </a:ext>
            </a:extLst>
          </p:cNvPr>
          <p:cNvSpPr txBox="1"/>
          <p:nvPr userDrawn="1"/>
        </p:nvSpPr>
        <p:spPr>
          <a:xfrm>
            <a:off x="210371" y="6363506"/>
            <a:ext cx="2441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FFFF"/>
                </a:solidFill>
                <a:latin typeface="Arial"/>
                <a:cs typeface="Arial"/>
              </a:rPr>
              <a:t>Nome Cognome Autore</a:t>
            </a:r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 – DEIB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8" name="Rettangolo 127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367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1" name="CasellaDiTesto 130"/>
          <p:cNvSpPr txBox="1"/>
          <p:nvPr userDrawn="1"/>
        </p:nvSpPr>
        <p:spPr>
          <a:xfrm>
            <a:off x="124465" y="6490900"/>
            <a:ext cx="267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baseline="0" dirty="0">
                <a:solidFill>
                  <a:srgbClr val="FFFFFF"/>
                </a:solidFill>
                <a:latin typeface="Arial"/>
                <a:cs typeface="Arial"/>
              </a:rPr>
              <a:t>Silvia Mura– silvia.mura@polimi.it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56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22" y="6478518"/>
            <a:ext cx="2757993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11/04/2024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b.polimi.it/" TargetMode="External"/><Relationship Id="rId2" Type="http://schemas.openxmlformats.org/officeDocument/2006/relationships/hyperlink" Target="mailto:stefano.tubaro@polimi.it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8639" y="1110296"/>
            <a:ext cx="10247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36725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RIS LOCALIZATION AND SPATIALLY WIDEBAND FILTERING EFFECTS</a:t>
            </a:r>
            <a:endParaRPr lang="en-US" sz="3200" b="1" dirty="0">
              <a:solidFill>
                <a:srgbClr val="36725B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-35640" y="289173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6725B"/>
                </a:solidFill>
                <a:latin typeface="Garamond" panose="02020404030301010803" pitchFamily="18" charset="0"/>
              </a:rPr>
              <a:t>Dario Tagliaferri</a:t>
            </a:r>
          </a:p>
          <a:p>
            <a:pPr algn="ctr"/>
            <a:r>
              <a:rPr lang="en-US" sz="2000" dirty="0">
                <a:solidFill>
                  <a:srgbClr val="36725B"/>
                </a:solidFill>
                <a:latin typeface="Garamond" panose="02020404030301010803" pitchFamily="18" charset="0"/>
              </a:rPr>
              <a:t>Marouan Mizmizi </a:t>
            </a:r>
          </a:p>
          <a:p>
            <a:pPr algn="ctr"/>
            <a:r>
              <a:rPr lang="en-US" sz="2000" u="sng" dirty="0">
                <a:solidFill>
                  <a:srgbClr val="36725B"/>
                </a:solidFill>
                <a:latin typeface="Garamond" panose="02020404030301010803" pitchFamily="18" charset="0"/>
              </a:rPr>
              <a:t>Silvia Mura</a:t>
            </a:r>
          </a:p>
          <a:p>
            <a:pPr algn="ctr"/>
            <a:r>
              <a:rPr lang="en-US" sz="2000" dirty="0">
                <a:solidFill>
                  <a:srgbClr val="36725B"/>
                </a:solidFill>
                <a:latin typeface="Garamond" panose="02020404030301010803" pitchFamily="18" charset="0"/>
              </a:rPr>
              <a:t>Umberto Spagnolini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225027-1305-7F8F-B7C5-38D4290F9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6"/>
          <a:stretch/>
        </p:blipFill>
        <p:spPr>
          <a:xfrm>
            <a:off x="35640" y="2411526"/>
            <a:ext cx="3564295" cy="31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70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431E86-03B3-7C42-8AF8-957503CAE7EE}"/>
              </a:ext>
            </a:extLst>
          </p:cNvPr>
          <p:cNvSpPr txBox="1"/>
          <p:nvPr/>
        </p:nvSpPr>
        <p:spPr>
          <a:xfrm>
            <a:off x="5771136" y="2499925"/>
            <a:ext cx="473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3A70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  <a:p>
            <a:pPr algn="ctr"/>
            <a:endParaRPr lang="it-IT" sz="2400" b="1" i="1" dirty="0">
              <a:solidFill>
                <a:srgbClr val="5493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2EAB33-E222-8744-A578-699991589200}"/>
              </a:ext>
            </a:extLst>
          </p:cNvPr>
          <p:cNvSpPr txBox="1"/>
          <p:nvPr/>
        </p:nvSpPr>
        <p:spPr>
          <a:xfrm>
            <a:off x="6338596" y="3420455"/>
            <a:ext cx="3601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Silvia Mura</a:t>
            </a:r>
          </a:p>
          <a:p>
            <a:pPr algn="ctr"/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silvia.mura@polimi.it</a:t>
            </a:r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www.deib.polimi.it</a:t>
            </a:r>
            <a:r>
              <a:rPr lang="it-IT" sz="1400" dirty="0">
                <a:solidFill>
                  <a:srgbClr val="3871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005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408F5-E606-4393-B7D8-200EE5A2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Introduction</a:t>
            </a:r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224" name="Immagine 223">
            <a:extLst>
              <a:ext uri="{FF2B5EF4-FFF2-40B4-BE49-F238E27FC236}">
                <a16:creationId xmlns:a16="http://schemas.microsoft.com/office/drawing/2014/main" id="{E42747A5-DC0E-02AD-36DD-17A5E8E7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0" t="37619" r="59264" b="29206"/>
          <a:stretch/>
        </p:blipFill>
        <p:spPr>
          <a:xfrm>
            <a:off x="9260746" y="3033857"/>
            <a:ext cx="2939496" cy="2375637"/>
          </a:xfrm>
          <a:prstGeom prst="rect">
            <a:avLst/>
          </a:prstGeom>
        </p:spPr>
      </p:pic>
      <p:sp>
        <p:nvSpPr>
          <p:cNvPr id="226" name="CasellaDiTesto 225">
            <a:extLst>
              <a:ext uri="{FF2B5EF4-FFF2-40B4-BE49-F238E27FC236}">
                <a16:creationId xmlns:a16="http://schemas.microsoft.com/office/drawing/2014/main" id="{5CC317D8-3A4C-D404-033C-453DF5C8C8DC}"/>
              </a:ext>
            </a:extLst>
          </p:cNvPr>
          <p:cNvSpPr txBox="1"/>
          <p:nvPr/>
        </p:nvSpPr>
        <p:spPr>
          <a:xfrm>
            <a:off x="162782" y="817351"/>
            <a:ext cx="857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Reconfigurable intelligent surface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s (RISs) are discrete </a:t>
            </a:r>
            <a:r>
              <a:rPr lang="en-US" sz="20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metasurfaces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 made of small and  passive elements with tunable reflection coefficients</a:t>
            </a:r>
            <a:r>
              <a:rPr lang="en-US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. </a:t>
            </a:r>
            <a:endParaRPr lang="it-IT" sz="2000" dirty="0">
              <a:latin typeface="Garamond" panose="02020404030301010803" pitchFamily="18" charset="0"/>
            </a:endParaRPr>
          </a:p>
        </p:txBody>
      </p:sp>
      <p:sp>
        <p:nvSpPr>
          <p:cNvPr id="228" name="CasellaDiTesto 227">
            <a:extLst>
              <a:ext uri="{FF2B5EF4-FFF2-40B4-BE49-F238E27FC236}">
                <a16:creationId xmlns:a16="http://schemas.microsoft.com/office/drawing/2014/main" id="{29B4193B-334D-B963-01B6-7B415A104602}"/>
              </a:ext>
            </a:extLst>
          </p:cNvPr>
          <p:cNvSpPr txBox="1"/>
          <p:nvPr/>
        </p:nvSpPr>
        <p:spPr>
          <a:xfrm>
            <a:off x="131025" y="1525237"/>
            <a:ext cx="7279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Mounting RIS on targets </a:t>
            </a: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is a novel approach that can </a:t>
            </a:r>
            <a:r>
              <a:rPr lang="en-US" sz="20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improve target visibility and positioning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381" name="Group 62">
            <a:extLst>
              <a:ext uri="{FF2B5EF4-FFF2-40B4-BE49-F238E27FC236}">
                <a16:creationId xmlns:a16="http://schemas.microsoft.com/office/drawing/2014/main" id="{EB8A602C-0C80-4598-85F4-3E821F0360C5}"/>
              </a:ext>
            </a:extLst>
          </p:cNvPr>
          <p:cNvGrpSpPr/>
          <p:nvPr/>
        </p:nvGrpSpPr>
        <p:grpSpPr>
          <a:xfrm>
            <a:off x="8685726" y="902256"/>
            <a:ext cx="1648747" cy="1687265"/>
            <a:chOff x="588878" y="1652518"/>
            <a:chExt cx="2772770" cy="2377615"/>
          </a:xfrm>
        </p:grpSpPr>
        <p:sp>
          <p:nvSpPr>
            <p:cNvPr id="382" name="Rectangle 6">
              <a:extLst>
                <a:ext uri="{FF2B5EF4-FFF2-40B4-BE49-F238E27FC236}">
                  <a16:creationId xmlns:a16="http://schemas.microsoft.com/office/drawing/2014/main" id="{B77CC7CE-DF72-4D7B-8133-991F87939BF5}"/>
                </a:ext>
              </a:extLst>
            </p:cNvPr>
            <p:cNvSpPr/>
            <p:nvPr/>
          </p:nvSpPr>
          <p:spPr>
            <a:xfrm>
              <a:off x="960120" y="3034558"/>
              <a:ext cx="1457960" cy="607166"/>
            </a:xfrm>
            <a:custGeom>
              <a:avLst/>
              <a:gdLst>
                <a:gd name="connsiteX0" fmla="*/ 0 w 1982804"/>
                <a:gd name="connsiteY0" fmla="*/ 0 h 1022684"/>
                <a:gd name="connsiteX1" fmla="*/ 1982804 w 1982804"/>
                <a:gd name="connsiteY1" fmla="*/ 0 h 1022684"/>
                <a:gd name="connsiteX2" fmla="*/ 1982804 w 1982804"/>
                <a:gd name="connsiteY2" fmla="*/ 1022684 h 1022684"/>
                <a:gd name="connsiteX3" fmla="*/ 0 w 1982804"/>
                <a:gd name="connsiteY3" fmla="*/ 1022684 h 1022684"/>
                <a:gd name="connsiteX4" fmla="*/ 0 w 1982804"/>
                <a:gd name="connsiteY4" fmla="*/ 0 h 1022684"/>
                <a:gd name="connsiteX0" fmla="*/ 644892 w 1982804"/>
                <a:gd name="connsiteY0" fmla="*/ 0 h 1022684"/>
                <a:gd name="connsiteX1" fmla="*/ 1982804 w 1982804"/>
                <a:gd name="connsiteY1" fmla="*/ 0 h 1022684"/>
                <a:gd name="connsiteX2" fmla="*/ 1982804 w 1982804"/>
                <a:gd name="connsiteY2" fmla="*/ 1022684 h 1022684"/>
                <a:gd name="connsiteX3" fmla="*/ 0 w 1982804"/>
                <a:gd name="connsiteY3" fmla="*/ 1022684 h 1022684"/>
                <a:gd name="connsiteX4" fmla="*/ 644892 w 1982804"/>
                <a:gd name="connsiteY4" fmla="*/ 0 h 1022684"/>
                <a:gd name="connsiteX0" fmla="*/ 644892 w 1982804"/>
                <a:gd name="connsiteY0" fmla="*/ 0 h 1022684"/>
                <a:gd name="connsiteX1" fmla="*/ 1982804 w 1982804"/>
                <a:gd name="connsiteY1" fmla="*/ 0 h 1022684"/>
                <a:gd name="connsiteX2" fmla="*/ 1395663 w 1982804"/>
                <a:gd name="connsiteY2" fmla="*/ 1013059 h 1022684"/>
                <a:gd name="connsiteX3" fmla="*/ 0 w 1982804"/>
                <a:gd name="connsiteY3" fmla="*/ 1022684 h 1022684"/>
                <a:gd name="connsiteX4" fmla="*/ 644892 w 1982804"/>
                <a:gd name="connsiteY4" fmla="*/ 0 h 1022684"/>
                <a:gd name="connsiteX0" fmla="*/ 644892 w 1982804"/>
                <a:gd name="connsiteY0" fmla="*/ 0 h 1022684"/>
                <a:gd name="connsiteX1" fmla="*/ 1982804 w 1982804"/>
                <a:gd name="connsiteY1" fmla="*/ 0 h 1022684"/>
                <a:gd name="connsiteX2" fmla="*/ 1395663 w 1982804"/>
                <a:gd name="connsiteY2" fmla="*/ 1013059 h 1022684"/>
                <a:gd name="connsiteX3" fmla="*/ 0 w 1982804"/>
                <a:gd name="connsiteY3" fmla="*/ 1022684 h 1022684"/>
                <a:gd name="connsiteX4" fmla="*/ 644892 w 1982804"/>
                <a:gd name="connsiteY4" fmla="*/ 0 h 10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2804" h="1022684">
                  <a:moveTo>
                    <a:pt x="644892" y="0"/>
                  </a:moveTo>
                  <a:lnTo>
                    <a:pt x="1982804" y="0"/>
                  </a:lnTo>
                  <a:lnTo>
                    <a:pt x="1395663" y="1013059"/>
                  </a:lnTo>
                  <a:lnTo>
                    <a:pt x="0" y="1022684"/>
                  </a:lnTo>
                  <a:lnTo>
                    <a:pt x="644892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cxnSp>
          <p:nvCxnSpPr>
            <p:cNvPr id="383" name="Straight Arrow Connector 19">
              <a:extLst>
                <a:ext uri="{FF2B5EF4-FFF2-40B4-BE49-F238E27FC236}">
                  <a16:creationId xmlns:a16="http://schemas.microsoft.com/office/drawing/2014/main" id="{A0D9221B-18A1-4618-97B5-6E8F7C739EC4}"/>
                </a:ext>
              </a:extLst>
            </p:cNvPr>
            <p:cNvCxnSpPr>
              <a:cxnSpLocks/>
            </p:cNvCxnSpPr>
            <p:nvPr/>
          </p:nvCxnSpPr>
          <p:spPr>
            <a:xfrm>
              <a:off x="698831" y="1821168"/>
              <a:ext cx="1096496" cy="12682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4" name="Straight Arrow Connector 20">
              <a:extLst>
                <a:ext uri="{FF2B5EF4-FFF2-40B4-BE49-F238E27FC236}">
                  <a16:creationId xmlns:a16="http://schemas.microsoft.com/office/drawing/2014/main" id="{1D5A37CD-699B-46EE-AAFD-6467D767FE38}"/>
                </a:ext>
              </a:extLst>
            </p:cNvPr>
            <p:cNvCxnSpPr>
              <a:cxnSpLocks/>
            </p:cNvCxnSpPr>
            <p:nvPr/>
          </p:nvCxnSpPr>
          <p:spPr>
            <a:xfrm>
              <a:off x="639074" y="1847540"/>
              <a:ext cx="1072620" cy="1241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5" name="Straight Arrow Connector 21">
              <a:extLst>
                <a:ext uri="{FF2B5EF4-FFF2-40B4-BE49-F238E27FC236}">
                  <a16:creationId xmlns:a16="http://schemas.microsoft.com/office/drawing/2014/main" id="{F81ED7AB-4F63-49CF-AAF0-E41E862F7DE2}"/>
                </a:ext>
              </a:extLst>
            </p:cNvPr>
            <p:cNvCxnSpPr>
              <a:cxnSpLocks/>
            </p:cNvCxnSpPr>
            <p:nvPr/>
          </p:nvCxnSpPr>
          <p:spPr>
            <a:xfrm>
              <a:off x="588878" y="1883586"/>
              <a:ext cx="1031642" cy="12057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6" name="Straight Arrow Connector 22">
              <a:extLst>
                <a:ext uri="{FF2B5EF4-FFF2-40B4-BE49-F238E27FC236}">
                  <a16:creationId xmlns:a16="http://schemas.microsoft.com/office/drawing/2014/main" id="{319280DA-BE4B-4035-99DC-3F67B67F31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8859" y="2229192"/>
              <a:ext cx="1562789" cy="8527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7" name="Straight Arrow Connector 32">
              <a:extLst>
                <a:ext uri="{FF2B5EF4-FFF2-40B4-BE49-F238E27FC236}">
                  <a16:creationId xmlns:a16="http://schemas.microsoft.com/office/drawing/2014/main" id="{800B9456-1C6C-4558-ACE8-F78C077C49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1335" y="2164777"/>
              <a:ext cx="1624893" cy="8855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8" name="Straight Arrow Connector 33">
              <a:extLst>
                <a:ext uri="{FF2B5EF4-FFF2-40B4-BE49-F238E27FC236}">
                  <a16:creationId xmlns:a16="http://schemas.microsoft.com/office/drawing/2014/main" id="{0944AAED-AE83-46BB-A182-C2B97E77B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5841" y="2102246"/>
              <a:ext cx="1703460" cy="9501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9" name="Straight Connector 47">
              <a:extLst>
                <a:ext uri="{FF2B5EF4-FFF2-40B4-BE49-F238E27FC236}">
                  <a16:creationId xmlns:a16="http://schemas.microsoft.com/office/drawing/2014/main" id="{4A8AA505-8E92-47BD-B9F2-AB1E5E399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7567" y="1652518"/>
              <a:ext cx="12235" cy="1399923"/>
            </a:xfrm>
            <a:prstGeom prst="line">
              <a:avLst/>
            </a:prstGeom>
            <a:ln w="12700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0" name="Arc 51">
              <a:extLst>
                <a:ext uri="{FF2B5EF4-FFF2-40B4-BE49-F238E27FC236}">
                  <a16:creationId xmlns:a16="http://schemas.microsoft.com/office/drawing/2014/main" id="{5489AD50-D3CB-4F98-BE14-9A8BAD2CAE9D}"/>
                </a:ext>
              </a:extLst>
            </p:cNvPr>
            <p:cNvSpPr/>
            <p:nvPr/>
          </p:nvSpPr>
          <p:spPr>
            <a:xfrm rot="17775177">
              <a:off x="1322108" y="2435052"/>
              <a:ext cx="521044" cy="491543"/>
            </a:xfrm>
            <a:prstGeom prst="arc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391" name="Arc 52">
              <a:extLst>
                <a:ext uri="{FF2B5EF4-FFF2-40B4-BE49-F238E27FC236}">
                  <a16:creationId xmlns:a16="http://schemas.microsoft.com/office/drawing/2014/main" id="{D04AF43F-67E8-498A-A7B9-A9378D7AA046}"/>
                </a:ext>
              </a:extLst>
            </p:cNvPr>
            <p:cNvSpPr/>
            <p:nvPr/>
          </p:nvSpPr>
          <p:spPr>
            <a:xfrm>
              <a:off x="1525127" y="2418635"/>
              <a:ext cx="671317" cy="711431"/>
            </a:xfrm>
            <a:prstGeom prst="arc">
              <a:avLst>
                <a:gd name="adj1" fmla="val 14747465"/>
                <a:gd name="adj2" fmla="val 2108364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cxnSp>
          <p:nvCxnSpPr>
            <p:cNvPr id="394" name="Straight Connector 55">
              <a:extLst>
                <a:ext uri="{FF2B5EF4-FFF2-40B4-BE49-F238E27FC236}">
                  <a16:creationId xmlns:a16="http://schemas.microsoft.com/office/drawing/2014/main" id="{8D57648B-FCE1-4101-9446-13F118766D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120" y="3052441"/>
              <a:ext cx="751574" cy="977692"/>
            </a:xfrm>
            <a:prstGeom prst="line">
              <a:avLst/>
            </a:prstGeom>
            <a:ln w="12700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5" name="Straight Connector 58">
              <a:extLst>
                <a:ext uri="{FF2B5EF4-FFF2-40B4-BE49-F238E27FC236}">
                  <a16:creationId xmlns:a16="http://schemas.microsoft.com/office/drawing/2014/main" id="{9978549E-B134-46F3-95B8-670355170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9802" y="3063813"/>
              <a:ext cx="1142443" cy="18152"/>
            </a:xfrm>
            <a:prstGeom prst="line">
              <a:avLst/>
            </a:prstGeom>
            <a:ln w="12700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6" name="Group 162">
            <a:extLst>
              <a:ext uri="{FF2B5EF4-FFF2-40B4-BE49-F238E27FC236}">
                <a16:creationId xmlns:a16="http://schemas.microsoft.com/office/drawing/2014/main" id="{9EB2895D-E511-4A60-BE4D-321675C6293E}"/>
              </a:ext>
            </a:extLst>
          </p:cNvPr>
          <p:cNvGrpSpPr/>
          <p:nvPr/>
        </p:nvGrpSpPr>
        <p:grpSpPr>
          <a:xfrm>
            <a:off x="10655798" y="848810"/>
            <a:ext cx="1264895" cy="1720895"/>
            <a:chOff x="9499614" y="1774689"/>
            <a:chExt cx="2120226" cy="2377615"/>
          </a:xfrm>
        </p:grpSpPr>
        <p:sp>
          <p:nvSpPr>
            <p:cNvPr id="397" name="Rectangle 6">
              <a:extLst>
                <a:ext uri="{FF2B5EF4-FFF2-40B4-BE49-F238E27FC236}">
                  <a16:creationId xmlns:a16="http://schemas.microsoft.com/office/drawing/2014/main" id="{68EF6CA8-3045-4D38-BA7C-B6648405228C}"/>
                </a:ext>
              </a:extLst>
            </p:cNvPr>
            <p:cNvSpPr/>
            <p:nvPr/>
          </p:nvSpPr>
          <p:spPr>
            <a:xfrm>
              <a:off x="9499614" y="3156729"/>
              <a:ext cx="1457960" cy="607166"/>
            </a:xfrm>
            <a:custGeom>
              <a:avLst/>
              <a:gdLst>
                <a:gd name="connsiteX0" fmla="*/ 0 w 1982804"/>
                <a:gd name="connsiteY0" fmla="*/ 0 h 1022684"/>
                <a:gd name="connsiteX1" fmla="*/ 1982804 w 1982804"/>
                <a:gd name="connsiteY1" fmla="*/ 0 h 1022684"/>
                <a:gd name="connsiteX2" fmla="*/ 1982804 w 1982804"/>
                <a:gd name="connsiteY2" fmla="*/ 1022684 h 1022684"/>
                <a:gd name="connsiteX3" fmla="*/ 0 w 1982804"/>
                <a:gd name="connsiteY3" fmla="*/ 1022684 h 1022684"/>
                <a:gd name="connsiteX4" fmla="*/ 0 w 1982804"/>
                <a:gd name="connsiteY4" fmla="*/ 0 h 1022684"/>
                <a:gd name="connsiteX0" fmla="*/ 644892 w 1982804"/>
                <a:gd name="connsiteY0" fmla="*/ 0 h 1022684"/>
                <a:gd name="connsiteX1" fmla="*/ 1982804 w 1982804"/>
                <a:gd name="connsiteY1" fmla="*/ 0 h 1022684"/>
                <a:gd name="connsiteX2" fmla="*/ 1982804 w 1982804"/>
                <a:gd name="connsiteY2" fmla="*/ 1022684 h 1022684"/>
                <a:gd name="connsiteX3" fmla="*/ 0 w 1982804"/>
                <a:gd name="connsiteY3" fmla="*/ 1022684 h 1022684"/>
                <a:gd name="connsiteX4" fmla="*/ 644892 w 1982804"/>
                <a:gd name="connsiteY4" fmla="*/ 0 h 1022684"/>
                <a:gd name="connsiteX0" fmla="*/ 644892 w 1982804"/>
                <a:gd name="connsiteY0" fmla="*/ 0 h 1022684"/>
                <a:gd name="connsiteX1" fmla="*/ 1982804 w 1982804"/>
                <a:gd name="connsiteY1" fmla="*/ 0 h 1022684"/>
                <a:gd name="connsiteX2" fmla="*/ 1395663 w 1982804"/>
                <a:gd name="connsiteY2" fmla="*/ 1013059 h 1022684"/>
                <a:gd name="connsiteX3" fmla="*/ 0 w 1982804"/>
                <a:gd name="connsiteY3" fmla="*/ 1022684 h 1022684"/>
                <a:gd name="connsiteX4" fmla="*/ 644892 w 1982804"/>
                <a:gd name="connsiteY4" fmla="*/ 0 h 1022684"/>
                <a:gd name="connsiteX0" fmla="*/ 644892 w 1982804"/>
                <a:gd name="connsiteY0" fmla="*/ 0 h 1022684"/>
                <a:gd name="connsiteX1" fmla="*/ 1982804 w 1982804"/>
                <a:gd name="connsiteY1" fmla="*/ 0 h 1022684"/>
                <a:gd name="connsiteX2" fmla="*/ 1395663 w 1982804"/>
                <a:gd name="connsiteY2" fmla="*/ 1013059 h 1022684"/>
                <a:gd name="connsiteX3" fmla="*/ 0 w 1982804"/>
                <a:gd name="connsiteY3" fmla="*/ 1022684 h 1022684"/>
                <a:gd name="connsiteX4" fmla="*/ 644892 w 1982804"/>
                <a:gd name="connsiteY4" fmla="*/ 0 h 102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2804" h="1022684">
                  <a:moveTo>
                    <a:pt x="644892" y="0"/>
                  </a:moveTo>
                  <a:lnTo>
                    <a:pt x="1982804" y="0"/>
                  </a:lnTo>
                  <a:lnTo>
                    <a:pt x="1395663" y="1013059"/>
                  </a:lnTo>
                  <a:lnTo>
                    <a:pt x="0" y="1022684"/>
                  </a:lnTo>
                  <a:lnTo>
                    <a:pt x="644892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cxnSp>
          <p:nvCxnSpPr>
            <p:cNvPr id="398" name="Straight Arrow Connector 66">
              <a:extLst>
                <a:ext uri="{FF2B5EF4-FFF2-40B4-BE49-F238E27FC236}">
                  <a16:creationId xmlns:a16="http://schemas.microsoft.com/office/drawing/2014/main" id="{0BE803EB-65E9-43EE-BAF1-1DB2B7300E72}"/>
                </a:ext>
              </a:extLst>
            </p:cNvPr>
            <p:cNvCxnSpPr>
              <a:cxnSpLocks/>
            </p:cNvCxnSpPr>
            <p:nvPr/>
          </p:nvCxnSpPr>
          <p:spPr>
            <a:xfrm>
              <a:off x="9603251" y="2436041"/>
              <a:ext cx="805801" cy="9621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9" name="Straight Arrow Connector 67">
              <a:extLst>
                <a:ext uri="{FF2B5EF4-FFF2-40B4-BE49-F238E27FC236}">
                  <a16:creationId xmlns:a16="http://schemas.microsoft.com/office/drawing/2014/main" id="{96EADFAB-F119-4F96-9D93-08D44DB082E1}"/>
                </a:ext>
              </a:extLst>
            </p:cNvPr>
            <p:cNvCxnSpPr>
              <a:cxnSpLocks/>
            </p:cNvCxnSpPr>
            <p:nvPr/>
          </p:nvCxnSpPr>
          <p:spPr>
            <a:xfrm>
              <a:off x="9555626" y="2480491"/>
              <a:ext cx="649783" cy="874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0" name="Straight Arrow Connector 68">
              <a:extLst>
                <a:ext uri="{FF2B5EF4-FFF2-40B4-BE49-F238E27FC236}">
                  <a16:creationId xmlns:a16="http://schemas.microsoft.com/office/drawing/2014/main" id="{90B806AB-B00B-4E64-A104-6FB041226CA4}"/>
                </a:ext>
              </a:extLst>
            </p:cNvPr>
            <p:cNvCxnSpPr>
              <a:cxnSpLocks/>
            </p:cNvCxnSpPr>
            <p:nvPr/>
          </p:nvCxnSpPr>
          <p:spPr>
            <a:xfrm>
              <a:off x="9520735" y="2523318"/>
              <a:ext cx="438937" cy="8199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1" name="Straight Arrow Connector 69">
              <a:extLst>
                <a:ext uri="{FF2B5EF4-FFF2-40B4-BE49-F238E27FC236}">
                  <a16:creationId xmlns:a16="http://schemas.microsoft.com/office/drawing/2014/main" id="{52B13526-B35F-496F-83CA-84EDFA2E7B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4562" y="2465321"/>
              <a:ext cx="1225278" cy="8970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2" name="Straight Arrow Connector 70">
              <a:extLst>
                <a:ext uri="{FF2B5EF4-FFF2-40B4-BE49-F238E27FC236}">
                  <a16:creationId xmlns:a16="http://schemas.microsoft.com/office/drawing/2014/main" id="{783EF050-6D07-4E2D-BC41-275DDF583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3510" y="2389121"/>
              <a:ext cx="1618705" cy="9511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3" name="Straight Arrow Connector 71">
              <a:extLst>
                <a:ext uri="{FF2B5EF4-FFF2-40B4-BE49-F238E27FC236}">
                  <a16:creationId xmlns:a16="http://schemas.microsoft.com/office/drawing/2014/main" id="{97CA7CA6-464C-4A89-9DDC-C1A1883713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2902" y="2430396"/>
              <a:ext cx="1388363" cy="9128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4" name="Straight Connector 73">
              <a:extLst>
                <a:ext uri="{FF2B5EF4-FFF2-40B4-BE49-F238E27FC236}">
                  <a16:creationId xmlns:a16="http://schemas.microsoft.com/office/drawing/2014/main" id="{05B2C27B-645F-4801-A2C7-A0DAFC04B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7061" y="1774689"/>
              <a:ext cx="12235" cy="1399923"/>
            </a:xfrm>
            <a:prstGeom prst="line">
              <a:avLst/>
            </a:prstGeom>
            <a:ln w="12700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5" name="Straight Connector 78">
              <a:extLst>
                <a:ext uri="{FF2B5EF4-FFF2-40B4-BE49-F238E27FC236}">
                  <a16:creationId xmlns:a16="http://schemas.microsoft.com/office/drawing/2014/main" id="{FBAFC10B-3B8E-43AA-B44A-77FAD93472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9614" y="3174612"/>
              <a:ext cx="751574" cy="977692"/>
            </a:xfrm>
            <a:prstGeom prst="line">
              <a:avLst/>
            </a:prstGeom>
            <a:ln w="12700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6" name="Straight Connector 79">
              <a:extLst>
                <a:ext uri="{FF2B5EF4-FFF2-40B4-BE49-F238E27FC236}">
                  <a16:creationId xmlns:a16="http://schemas.microsoft.com/office/drawing/2014/main" id="{F81AC8FD-DD11-4762-9A19-4E9A8C1D14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9296" y="3185984"/>
              <a:ext cx="1142443" cy="18152"/>
            </a:xfrm>
            <a:prstGeom prst="line">
              <a:avLst/>
            </a:prstGeom>
            <a:ln w="12700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10" name="Immagine 409">
            <a:extLst>
              <a:ext uri="{FF2B5EF4-FFF2-40B4-BE49-F238E27FC236}">
                <a16:creationId xmlns:a16="http://schemas.microsoft.com/office/drawing/2014/main" id="{AFF7686D-92B0-058B-2B4D-BCADE672A9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39" t="75422" r="37487" b="21085"/>
          <a:stretch/>
        </p:blipFill>
        <p:spPr>
          <a:xfrm>
            <a:off x="8920408" y="954118"/>
            <a:ext cx="340338" cy="152400"/>
          </a:xfrm>
          <a:prstGeom prst="rect">
            <a:avLst/>
          </a:prstGeom>
        </p:spPr>
      </p:pic>
      <p:pic>
        <p:nvPicPr>
          <p:cNvPr id="411" name="Immagine 410">
            <a:extLst>
              <a:ext uri="{FF2B5EF4-FFF2-40B4-BE49-F238E27FC236}">
                <a16:creationId xmlns:a16="http://schemas.microsoft.com/office/drawing/2014/main" id="{A5B84B0C-4C03-E998-8146-04AB11662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07" t="75014" r="30853" b="20941"/>
          <a:stretch/>
        </p:blipFill>
        <p:spPr>
          <a:xfrm>
            <a:off x="8961048" y="1165155"/>
            <a:ext cx="380856" cy="142834"/>
          </a:xfrm>
          <a:prstGeom prst="rect">
            <a:avLst/>
          </a:prstGeom>
        </p:spPr>
      </p:pic>
      <p:pic>
        <p:nvPicPr>
          <p:cNvPr id="414" name="Immagine 413">
            <a:extLst>
              <a:ext uri="{FF2B5EF4-FFF2-40B4-BE49-F238E27FC236}">
                <a16:creationId xmlns:a16="http://schemas.microsoft.com/office/drawing/2014/main" id="{BA8D6E6C-2FEB-1B78-38B1-BA2201186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053" y="2284644"/>
            <a:ext cx="4272952" cy="3410639"/>
          </a:xfrm>
          <a:prstGeom prst="rect">
            <a:avLst/>
          </a:prstGeom>
        </p:spPr>
      </p:pic>
      <p:pic>
        <p:nvPicPr>
          <p:cNvPr id="416" name="Picture 16">
            <a:extLst>
              <a:ext uri="{FF2B5EF4-FFF2-40B4-BE49-F238E27FC236}">
                <a16:creationId xmlns:a16="http://schemas.microsoft.com/office/drawing/2014/main" id="{A24AC0C2-E8F6-9C2B-A666-72745A76FB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293"/>
          <a:stretch/>
        </p:blipFill>
        <p:spPr>
          <a:xfrm>
            <a:off x="7186131" y="4273672"/>
            <a:ext cx="1374324" cy="1387291"/>
          </a:xfrm>
          <a:prstGeom prst="rect">
            <a:avLst/>
          </a:prstGeom>
        </p:spPr>
      </p:pic>
      <p:pic>
        <p:nvPicPr>
          <p:cNvPr id="419" name="Immagine 418">
            <a:extLst>
              <a:ext uri="{FF2B5EF4-FFF2-40B4-BE49-F238E27FC236}">
                <a16:creationId xmlns:a16="http://schemas.microsoft.com/office/drawing/2014/main" id="{A196062C-32E6-8762-9067-49D5F2DEF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2" y="2306412"/>
            <a:ext cx="4164514" cy="3300762"/>
          </a:xfrm>
          <a:prstGeom prst="rect">
            <a:avLst/>
          </a:prstGeom>
        </p:spPr>
      </p:pic>
      <p:sp>
        <p:nvSpPr>
          <p:cNvPr id="420" name="CasellaDiTesto 419">
            <a:extLst>
              <a:ext uri="{FF2B5EF4-FFF2-40B4-BE49-F238E27FC236}">
                <a16:creationId xmlns:a16="http://schemas.microsoft.com/office/drawing/2014/main" id="{D2AA2AE3-6B8A-F167-D842-CFB80EA11FA7}"/>
              </a:ext>
            </a:extLst>
          </p:cNvPr>
          <p:cNvSpPr txBox="1"/>
          <p:nvPr/>
        </p:nvSpPr>
        <p:spPr>
          <a:xfrm>
            <a:off x="1251317" y="5840594"/>
            <a:ext cx="2653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Car </a:t>
            </a:r>
            <a:r>
              <a:rPr lang="it-IT" sz="2000" dirty="0" err="1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as</a:t>
            </a:r>
            <a:r>
              <a:rPr lang="it-IT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 Extended Target</a:t>
            </a:r>
          </a:p>
        </p:txBody>
      </p:sp>
      <p:sp>
        <p:nvSpPr>
          <p:cNvPr id="421" name="CasellaDiTesto 420">
            <a:extLst>
              <a:ext uri="{FF2B5EF4-FFF2-40B4-BE49-F238E27FC236}">
                <a16:creationId xmlns:a16="http://schemas.microsoft.com/office/drawing/2014/main" id="{B7887225-0330-9577-4800-F66CA6F5A1BF}"/>
              </a:ext>
            </a:extLst>
          </p:cNvPr>
          <p:cNvSpPr txBox="1"/>
          <p:nvPr/>
        </p:nvSpPr>
        <p:spPr>
          <a:xfrm>
            <a:off x="5249020" y="5743656"/>
            <a:ext cx="3712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Car </a:t>
            </a:r>
            <a:r>
              <a:rPr lang="it-IT" sz="2000" dirty="0" err="1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as</a:t>
            </a:r>
            <a:r>
              <a:rPr lang="it-IT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 Extended Target with corner </a:t>
            </a:r>
            <a:r>
              <a:rPr lang="it-IT" sz="2000" dirty="0" err="1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reflector</a:t>
            </a:r>
            <a:r>
              <a:rPr lang="it-IT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 on top</a:t>
            </a:r>
          </a:p>
        </p:txBody>
      </p:sp>
      <p:sp>
        <p:nvSpPr>
          <p:cNvPr id="422" name="Rettangolo 421">
            <a:extLst>
              <a:ext uri="{FF2B5EF4-FFF2-40B4-BE49-F238E27FC236}">
                <a16:creationId xmlns:a16="http://schemas.microsoft.com/office/drawing/2014/main" id="{A2DA8077-5D80-D889-AF49-954A10E175D9}"/>
              </a:ext>
            </a:extLst>
          </p:cNvPr>
          <p:cNvSpPr/>
          <p:nvPr/>
        </p:nvSpPr>
        <p:spPr>
          <a:xfrm>
            <a:off x="131025" y="2295596"/>
            <a:ext cx="8620081" cy="40730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423" name="Freccia a destra 422">
            <a:extLst>
              <a:ext uri="{FF2B5EF4-FFF2-40B4-BE49-F238E27FC236}">
                <a16:creationId xmlns:a16="http://schemas.microsoft.com/office/drawing/2014/main" id="{58042C3A-93EF-2176-CB8B-FA9216C80B47}"/>
              </a:ext>
            </a:extLst>
          </p:cNvPr>
          <p:cNvSpPr/>
          <p:nvPr/>
        </p:nvSpPr>
        <p:spPr>
          <a:xfrm>
            <a:off x="8906474" y="4158343"/>
            <a:ext cx="259297" cy="25099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425" name="CasellaDiTesto 424">
            <a:extLst>
              <a:ext uri="{FF2B5EF4-FFF2-40B4-BE49-F238E27FC236}">
                <a16:creationId xmlns:a16="http://schemas.microsoft.com/office/drawing/2014/main" id="{844B09B9-A06B-2ABF-8C49-04CD00374406}"/>
              </a:ext>
            </a:extLst>
          </p:cNvPr>
          <p:cNvSpPr txBox="1"/>
          <p:nvPr/>
        </p:nvSpPr>
        <p:spPr>
          <a:xfrm>
            <a:off x="9153802" y="5228855"/>
            <a:ext cx="2939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it-IT" sz="2000" dirty="0">
                <a:latin typeface="Garamond" panose="02020404030301010803" pitchFamily="18" charset="0"/>
              </a:rPr>
            </a:br>
            <a:r>
              <a:rPr lang="it-IT" sz="20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Installing</a:t>
            </a:r>
            <a:r>
              <a:rPr lang="it-IT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 RIS </a:t>
            </a:r>
            <a:r>
              <a:rPr lang="it-IT" sz="2000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onto</a:t>
            </a:r>
            <a:r>
              <a:rPr lang="it-IT" sz="20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 targets</a:t>
            </a:r>
            <a:endParaRPr lang="it-IT" sz="20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7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D98D33-8D49-5F41-7F26-59448513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System Model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76937C-7EE3-92B7-C548-C48FAFF01804}"/>
              </a:ext>
            </a:extLst>
          </p:cNvPr>
          <p:cNvSpPr txBox="1"/>
          <p:nvPr/>
        </p:nvSpPr>
        <p:spPr>
          <a:xfrm>
            <a:off x="156398" y="1070091"/>
            <a:ext cx="549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latin typeface="Garamond" panose="02020404030301010803" pitchFamily="18" charset="0"/>
              </a:rPr>
              <a:t>Tx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signal</a:t>
            </a:r>
            <a:r>
              <a:rPr lang="it-IT" sz="2000" dirty="0">
                <a:latin typeface="Garamond" panose="02020404030301010803" pitchFamily="18" charset="0"/>
              </a:rPr>
              <a:t> by the sensing terminal (radar, ISAC BS)</a:t>
            </a:r>
          </a:p>
        </p:txBody>
      </p:sp>
      <p:pic>
        <p:nvPicPr>
          <p:cNvPr id="8" name="Immagine 7" descr="Immagine che contiene Carattere, calligrafia, tipografia, bianco&#10;&#10;Descrizione generata automaticamente">
            <a:extLst>
              <a:ext uri="{FF2B5EF4-FFF2-40B4-BE49-F238E27FC236}">
                <a16:creationId xmlns:a16="http://schemas.microsoft.com/office/drawing/2014/main" id="{2FED4773-12F3-1DBC-A26C-2393288B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32" y="1557918"/>
            <a:ext cx="1696999" cy="392370"/>
          </a:xfrm>
          <a:prstGeom prst="rect">
            <a:avLst/>
          </a:prstGeom>
        </p:spPr>
      </p:pic>
      <p:pic>
        <p:nvPicPr>
          <p:cNvPr id="9" name="Immagine 8" descr="Immagine che contiene Carattere, tipografia, bianco, calligrafia&#10;&#10;Descrizione generata automaticamente">
            <a:extLst>
              <a:ext uri="{FF2B5EF4-FFF2-40B4-BE49-F238E27FC236}">
                <a16:creationId xmlns:a16="http://schemas.microsoft.com/office/drawing/2014/main" id="{FDDEBCBB-502E-78E8-5C90-B8AA0E9D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08" y="2564557"/>
            <a:ext cx="1926683" cy="40756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49E59E-C64A-4EF4-2E13-A057362A3845}"/>
              </a:ext>
            </a:extLst>
          </p:cNvPr>
          <p:cNvSpPr txBox="1"/>
          <p:nvPr/>
        </p:nvSpPr>
        <p:spPr>
          <a:xfrm>
            <a:off x="1607381" y="3460525"/>
            <a:ext cx="2101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Garamond" panose="02020404030301010803" pitchFamily="18" charset="0"/>
              </a:rPr>
              <a:t>Local RIS </a:t>
            </a:r>
            <a:r>
              <a:rPr lang="it-IT" sz="1400" dirty="0" err="1">
                <a:latin typeface="Garamond" panose="02020404030301010803" pitchFamily="18" charset="0"/>
              </a:rPr>
              <a:t>element</a:t>
            </a:r>
            <a:r>
              <a:rPr lang="it-IT" sz="1400" dirty="0">
                <a:latin typeface="Garamond" panose="02020404030301010803" pitchFamily="18" charset="0"/>
              </a:rPr>
              <a:t> position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A072E9-9324-7876-72DB-98F6FE49DBBA}"/>
              </a:ext>
            </a:extLst>
          </p:cNvPr>
          <p:cNvSpPr txBox="1"/>
          <p:nvPr/>
        </p:nvSpPr>
        <p:spPr>
          <a:xfrm>
            <a:off x="1504412" y="2968931"/>
            <a:ext cx="2162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RIS position </a:t>
            </a:r>
            <a:r>
              <a:rPr lang="it-IT" sz="1400" dirty="0">
                <a:latin typeface="Garamond" panose="02020404030301010803" pitchFamily="18" charset="0"/>
              </a:rPr>
              <a:t>(</a:t>
            </a:r>
            <a:r>
              <a:rPr lang="it-IT" sz="1400" dirty="0" err="1">
                <a:latin typeface="Garamond" panose="02020404030301010803" pitchFamily="18" charset="0"/>
              </a:rPr>
              <a:t>phase</a:t>
            </a:r>
            <a:r>
              <a:rPr lang="it-IT" sz="1400" dirty="0">
                <a:latin typeface="Garamond" panose="02020404030301010803" pitchFamily="18" charset="0"/>
              </a:rPr>
              <a:t> center)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08EB982-8BAB-845D-C072-42F2E57B89C5}"/>
              </a:ext>
            </a:extLst>
          </p:cNvPr>
          <p:cNvSpPr txBox="1"/>
          <p:nvPr/>
        </p:nvSpPr>
        <p:spPr>
          <a:xfrm>
            <a:off x="1278420" y="3199750"/>
            <a:ext cx="2725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>
                <a:solidFill>
                  <a:schemeClr val="accent3"/>
                </a:solidFill>
                <a:latin typeface="Garamond" panose="02020404030301010803" pitchFamily="18" charset="0"/>
              </a:rPr>
              <a:t>Rotation</a:t>
            </a:r>
            <a:r>
              <a:rPr lang="it-IT" sz="1400" b="1" dirty="0">
                <a:solidFill>
                  <a:schemeClr val="accent3"/>
                </a:solidFill>
                <a:latin typeface="Garamond" panose="02020404030301010803" pitchFamily="18" charset="0"/>
              </a:rPr>
              <a:t> </a:t>
            </a:r>
            <a:r>
              <a:rPr lang="it-IT" sz="1400" b="1" dirty="0" err="1">
                <a:solidFill>
                  <a:schemeClr val="accent3"/>
                </a:solidFill>
                <a:latin typeface="Garamond" panose="02020404030301010803" pitchFamily="18" charset="0"/>
              </a:rPr>
              <a:t>matrix</a:t>
            </a:r>
            <a:r>
              <a:rPr lang="it-IT" sz="1400" b="1" dirty="0">
                <a:solidFill>
                  <a:schemeClr val="accent3"/>
                </a:solidFill>
                <a:latin typeface="Garamond" panose="02020404030301010803" pitchFamily="18" charset="0"/>
              </a:rPr>
              <a:t> (RIS </a:t>
            </a:r>
            <a:r>
              <a:rPr lang="it-IT" sz="1400" b="1" dirty="0" err="1">
                <a:solidFill>
                  <a:schemeClr val="accent3"/>
                </a:solidFill>
                <a:latin typeface="Garamond" panose="02020404030301010803" pitchFamily="18" charset="0"/>
              </a:rPr>
              <a:t>orientation</a:t>
            </a:r>
            <a:r>
              <a:rPr lang="it-IT" sz="1400" b="1" dirty="0">
                <a:solidFill>
                  <a:schemeClr val="accent3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E1FA0C1-3AB6-A7E4-A9A8-4110546DC48E}"/>
              </a:ext>
            </a:extLst>
          </p:cNvPr>
          <p:cNvSpPr/>
          <p:nvPr/>
        </p:nvSpPr>
        <p:spPr>
          <a:xfrm>
            <a:off x="2880800" y="2619462"/>
            <a:ext cx="444630" cy="2538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0BFA59A-21DF-5669-1B18-06D30A49AAE4}"/>
              </a:ext>
            </a:extLst>
          </p:cNvPr>
          <p:cNvSpPr/>
          <p:nvPr/>
        </p:nvSpPr>
        <p:spPr>
          <a:xfrm>
            <a:off x="2443073" y="2635790"/>
            <a:ext cx="245777" cy="23904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1AD9BA0-412C-6D9D-2458-896CDAF20A03}"/>
              </a:ext>
            </a:extLst>
          </p:cNvPr>
          <p:cNvSpPr txBox="1"/>
          <p:nvPr/>
        </p:nvSpPr>
        <p:spPr>
          <a:xfrm>
            <a:off x="200710" y="215491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Position of RIS </a:t>
            </a:r>
            <a:r>
              <a:rPr lang="it-IT" sz="2000" dirty="0" err="1">
                <a:latin typeface="Garamond" panose="02020404030301010803" pitchFamily="18" charset="0"/>
              </a:rPr>
              <a:t>elements</a:t>
            </a:r>
            <a:r>
              <a:rPr lang="it-IT" sz="2000" dirty="0">
                <a:latin typeface="Garamond" panose="02020404030301010803" pitchFamily="18" charset="0"/>
              </a:rPr>
              <a:t> in global </a:t>
            </a:r>
            <a:r>
              <a:rPr lang="it-IT" sz="2000" dirty="0" err="1">
                <a:latin typeface="Garamond" panose="02020404030301010803" pitchFamily="18" charset="0"/>
              </a:rPr>
              <a:t>coordinates</a:t>
            </a:r>
            <a:endParaRPr lang="it-IT" sz="2000" dirty="0">
              <a:latin typeface="Garamond" panose="02020404030301010803" pitchFamily="18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EF7BE8A9-03F3-2D2C-D00C-917C703F210D}"/>
              </a:ext>
            </a:extLst>
          </p:cNvPr>
          <p:cNvGrpSpPr/>
          <p:nvPr/>
        </p:nvGrpSpPr>
        <p:grpSpPr>
          <a:xfrm>
            <a:off x="5527589" y="760024"/>
            <a:ext cx="6559132" cy="4062347"/>
            <a:chOff x="5366657" y="760024"/>
            <a:chExt cx="6720064" cy="406234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B33FC24-B76D-017D-933E-4C755938C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504" t="26508" r="10416" b="13968"/>
            <a:stretch/>
          </p:blipFill>
          <p:spPr>
            <a:xfrm>
              <a:off x="5366657" y="760024"/>
              <a:ext cx="6720064" cy="4062347"/>
            </a:xfrm>
            <a:prstGeom prst="rect">
              <a:avLst/>
            </a:prstGeom>
          </p:spPr>
        </p:pic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016DB09D-6C2F-0A40-114C-172EBE2B1026}"/>
                </a:ext>
              </a:extLst>
            </p:cNvPr>
            <p:cNvSpPr/>
            <p:nvPr/>
          </p:nvSpPr>
          <p:spPr>
            <a:xfrm>
              <a:off x="5453744" y="3199750"/>
              <a:ext cx="3125379" cy="13923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</p:grpSp>
      <p:sp>
        <p:nvSpPr>
          <p:cNvPr id="35" name="Rettangolo 34">
            <a:extLst>
              <a:ext uri="{FF2B5EF4-FFF2-40B4-BE49-F238E27FC236}">
                <a16:creationId xmlns:a16="http://schemas.microsoft.com/office/drawing/2014/main" id="{C5BD8FE8-5D2E-EA1C-AC5F-EFEEC90003FD}"/>
              </a:ext>
            </a:extLst>
          </p:cNvPr>
          <p:cNvSpPr/>
          <p:nvPr/>
        </p:nvSpPr>
        <p:spPr>
          <a:xfrm>
            <a:off x="4256567" y="3034194"/>
            <a:ext cx="3125379" cy="139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77E18222-5DCC-1A96-A716-C1ABB56FF1BD}"/>
              </a:ext>
            </a:extLst>
          </p:cNvPr>
          <p:cNvGrpSpPr/>
          <p:nvPr/>
        </p:nvGrpSpPr>
        <p:grpSpPr>
          <a:xfrm>
            <a:off x="200709" y="3846105"/>
            <a:ext cx="6352491" cy="2006803"/>
            <a:chOff x="317500" y="3514039"/>
            <a:chExt cx="6051719" cy="1811252"/>
          </a:xfrm>
        </p:grpSpPr>
        <p:pic>
          <p:nvPicPr>
            <p:cNvPr id="24" name="Immagine 23" descr="Immagine che contiene testo, Carattere, calligrafia, bianco&#10;&#10;Descrizione generata automaticamente">
              <a:extLst>
                <a:ext uri="{FF2B5EF4-FFF2-40B4-BE49-F238E27FC236}">
                  <a16:creationId xmlns:a16="http://schemas.microsoft.com/office/drawing/2014/main" id="{B8525121-5009-34CB-F9EA-DC1BFB435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42" b="75061"/>
            <a:stretch/>
          </p:blipFill>
          <p:spPr>
            <a:xfrm>
              <a:off x="747840" y="4133447"/>
              <a:ext cx="5621379" cy="465137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3621731-F883-6959-0D69-C89E9A4CDE02}"/>
                </a:ext>
              </a:extLst>
            </p:cNvPr>
            <p:cNvSpPr txBox="1"/>
            <p:nvPr/>
          </p:nvSpPr>
          <p:spPr>
            <a:xfrm>
              <a:off x="317500" y="3514039"/>
              <a:ext cx="2865156" cy="361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2000" dirty="0">
                  <a:latin typeface="Garamond" panose="02020404030301010803" pitchFamily="18" charset="0"/>
                </a:rPr>
                <a:t>Rx </a:t>
              </a:r>
              <a:r>
                <a:rPr lang="it-IT" sz="2000" dirty="0" err="1">
                  <a:latin typeface="Garamond" panose="02020404030301010803" pitchFamily="18" charset="0"/>
                </a:rPr>
                <a:t>signal</a:t>
              </a:r>
              <a:r>
                <a:rPr lang="it-IT" sz="2000" dirty="0">
                  <a:latin typeface="Garamond" panose="02020404030301010803" pitchFamily="18" charset="0"/>
                </a:rPr>
                <a:t> in time domain:</a:t>
              </a:r>
            </a:p>
          </p:txBody>
        </p:sp>
        <p:pic>
          <p:nvPicPr>
            <p:cNvPr id="30" name="Immagine 29" descr="Immagine che contiene testo, Carattere, linea, schermata&#10;&#10;Descrizione generata automaticamente">
              <a:extLst>
                <a:ext uri="{FF2B5EF4-FFF2-40B4-BE49-F238E27FC236}">
                  <a16:creationId xmlns:a16="http://schemas.microsoft.com/office/drawing/2014/main" id="{94E55959-DE3E-DB7F-6E45-A9A11C154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552" y="4806911"/>
              <a:ext cx="3280706" cy="518380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323C8EDD-1E35-5499-6D39-5E7830F3340D}"/>
                </a:ext>
              </a:extLst>
            </p:cNvPr>
            <p:cNvSpPr txBox="1"/>
            <p:nvPr/>
          </p:nvSpPr>
          <p:spPr>
            <a:xfrm>
              <a:off x="601403" y="4890960"/>
              <a:ext cx="747244" cy="3333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Garamond" panose="02020404030301010803" pitchFamily="18" charset="0"/>
                </a:rPr>
                <a:t>Delays</a:t>
              </a:r>
            </a:p>
          </p:txBody>
        </p: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D7192544-A6A6-D15E-B2BB-2D079C305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04" t="66352" r="39556" b="13968"/>
          <a:stretch/>
        </p:blipFill>
        <p:spPr>
          <a:xfrm>
            <a:off x="6738257" y="4519568"/>
            <a:ext cx="5318480" cy="18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ED87705A-3FFC-ADF5-4EA8-93065EB85EB7}"/>
              </a:ext>
            </a:extLst>
          </p:cNvPr>
          <p:cNvGrpSpPr/>
          <p:nvPr/>
        </p:nvGrpSpPr>
        <p:grpSpPr>
          <a:xfrm>
            <a:off x="7179825" y="3320481"/>
            <a:ext cx="5339604" cy="3052365"/>
            <a:chOff x="6809836" y="799684"/>
            <a:chExt cx="5339604" cy="305236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3E0ADE9-85A2-0AE2-56DF-9B87C52B3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504" t="26508" r="10416" b="13968"/>
            <a:stretch/>
          </p:blipFill>
          <p:spPr>
            <a:xfrm>
              <a:off x="6809836" y="799684"/>
              <a:ext cx="5339604" cy="3052365"/>
            </a:xfrm>
            <a:prstGeom prst="rect">
              <a:avLst/>
            </a:prstGeom>
          </p:spPr>
        </p:pic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588E7CEC-8747-C9A0-69C5-7B357B3E0392}"/>
                </a:ext>
              </a:extLst>
            </p:cNvPr>
            <p:cNvSpPr/>
            <p:nvPr/>
          </p:nvSpPr>
          <p:spPr>
            <a:xfrm>
              <a:off x="6809836" y="2743200"/>
              <a:ext cx="3019964" cy="1108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</p:grpSp>
      <p:pic>
        <p:nvPicPr>
          <p:cNvPr id="47" name="Immagine 46">
            <a:extLst>
              <a:ext uri="{FF2B5EF4-FFF2-40B4-BE49-F238E27FC236}">
                <a16:creationId xmlns:a16="http://schemas.microsoft.com/office/drawing/2014/main" id="{58E55522-8287-CB23-B0BF-57C0B0200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84" t="26508" r="19159" b="50312"/>
          <a:stretch/>
        </p:blipFill>
        <p:spPr>
          <a:xfrm>
            <a:off x="4581139" y="4825408"/>
            <a:ext cx="2598686" cy="14393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0D98D33-8D49-5F41-7F26-594485137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System Model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C1A05A-8637-E5FF-A8BA-7B34CF498F2A}"/>
              </a:ext>
            </a:extLst>
          </p:cNvPr>
          <p:cNvSpPr txBox="1"/>
          <p:nvPr/>
        </p:nvSpPr>
        <p:spPr>
          <a:xfrm>
            <a:off x="524753" y="867247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Rx </a:t>
            </a:r>
            <a:r>
              <a:rPr lang="it-IT" sz="2000" dirty="0" err="1">
                <a:latin typeface="Garamond" panose="02020404030301010803" pitchFamily="18" charset="0"/>
              </a:rPr>
              <a:t>signal</a:t>
            </a:r>
            <a:r>
              <a:rPr lang="it-IT" sz="2000" dirty="0">
                <a:latin typeface="Garamond" panose="02020404030301010803" pitchFamily="18" charset="0"/>
              </a:rPr>
              <a:t> in frequency domain</a:t>
            </a:r>
          </a:p>
        </p:txBody>
      </p:sp>
      <p:pic>
        <p:nvPicPr>
          <p:cNvPr id="5" name="Immagine 4" descr="Immagine che contiene testo, Carattere, calligrafia, bianco&#10;&#10;Descrizione generata automaticamente">
            <a:extLst>
              <a:ext uri="{FF2B5EF4-FFF2-40B4-BE49-F238E27FC236}">
                <a16:creationId xmlns:a16="http://schemas.microsoft.com/office/drawing/2014/main" id="{B93E8D02-1889-5EF6-9274-F80E97103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19"/>
          <a:stretch/>
        </p:blipFill>
        <p:spPr>
          <a:xfrm>
            <a:off x="3181810" y="1413795"/>
            <a:ext cx="6003693" cy="71831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30B8897-2769-ADEC-0EEF-0080E2DD3A86}"/>
              </a:ext>
            </a:extLst>
          </p:cNvPr>
          <p:cNvSpPr txBox="1"/>
          <p:nvPr/>
        </p:nvSpPr>
        <p:spPr>
          <a:xfrm>
            <a:off x="6728150" y="1918974"/>
            <a:ext cx="524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FF9500"/>
                </a:solidFill>
                <a:latin typeface="Garamond" panose="02020404030301010803" pitchFamily="18" charset="0"/>
              </a:rPr>
              <a:t>Narrowband</a:t>
            </a:r>
            <a:r>
              <a:rPr lang="it-IT" b="1" dirty="0">
                <a:solidFill>
                  <a:srgbClr val="FF9500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rgbClr val="FF9500"/>
                </a:solidFill>
                <a:latin typeface="Garamond" panose="02020404030301010803" pitchFamily="18" charset="0"/>
              </a:rPr>
              <a:t>approx</a:t>
            </a:r>
            <a:r>
              <a:rPr lang="it-IT" dirty="0">
                <a:solidFill>
                  <a:srgbClr val="FF9500"/>
                </a:solidFill>
                <a:latin typeface="Garamond" panose="02020404030301010803" pitchFamily="18" charset="0"/>
              </a:rPr>
              <a:t>. (RIS </a:t>
            </a:r>
            <a:r>
              <a:rPr lang="it-IT" dirty="0" err="1">
                <a:solidFill>
                  <a:srgbClr val="FF9500"/>
                </a:solidFill>
                <a:latin typeface="Garamond" panose="02020404030301010803" pitchFamily="18" charset="0"/>
              </a:rPr>
              <a:t>behavior</a:t>
            </a:r>
            <a:r>
              <a:rPr lang="it-IT" dirty="0">
                <a:solidFill>
                  <a:srgbClr val="FF95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9500"/>
                </a:solidFill>
                <a:latin typeface="Garamond" panose="02020404030301010803" pitchFamily="18" charset="0"/>
              </a:rPr>
              <a:t>independent</a:t>
            </a:r>
            <a:r>
              <a:rPr lang="it-IT" dirty="0">
                <a:solidFill>
                  <a:srgbClr val="FF9500"/>
                </a:solidFill>
                <a:latin typeface="Garamond" panose="02020404030301010803" pitchFamily="18" charset="0"/>
              </a:rPr>
              <a:t> on </a:t>
            </a:r>
            <a:r>
              <a:rPr lang="it-IT" dirty="0" err="1">
                <a:solidFill>
                  <a:srgbClr val="FF9500"/>
                </a:solidFill>
                <a:latin typeface="Garamond" panose="02020404030301010803" pitchFamily="18" charset="0"/>
              </a:rPr>
              <a:t>baseband</a:t>
            </a:r>
            <a:r>
              <a:rPr lang="it-IT" dirty="0">
                <a:solidFill>
                  <a:srgbClr val="FF9500"/>
                </a:solidFill>
                <a:latin typeface="Garamond" panose="02020404030301010803" pitchFamily="18" charset="0"/>
              </a:rPr>
              <a:t> frequency), no </a:t>
            </a:r>
            <a:r>
              <a:rPr lang="it-IT" dirty="0" err="1">
                <a:solidFill>
                  <a:srgbClr val="FF9500"/>
                </a:solidFill>
                <a:latin typeface="Garamond" panose="02020404030301010803" pitchFamily="18" charset="0"/>
              </a:rPr>
              <a:t>beam</a:t>
            </a:r>
            <a:r>
              <a:rPr lang="it-IT" dirty="0">
                <a:solidFill>
                  <a:srgbClr val="FF9500"/>
                </a:solidFill>
                <a:latin typeface="Garamond" panose="02020404030301010803" pitchFamily="18" charset="0"/>
              </a:rPr>
              <a:t> </a:t>
            </a:r>
            <a:r>
              <a:rPr lang="it-IT" dirty="0" err="1">
                <a:solidFill>
                  <a:srgbClr val="FF9500"/>
                </a:solidFill>
                <a:latin typeface="Garamond" panose="02020404030301010803" pitchFamily="18" charset="0"/>
              </a:rPr>
              <a:t>squinting</a:t>
            </a:r>
            <a:r>
              <a:rPr lang="it-IT" dirty="0">
                <a:solidFill>
                  <a:srgbClr val="FF9500"/>
                </a:solidFill>
                <a:latin typeface="Garamond" panose="02020404030301010803" pitchFamily="18" charset="0"/>
              </a:rPr>
              <a:t>/splitting</a:t>
            </a:r>
          </a:p>
        </p:txBody>
      </p:sp>
      <p:pic>
        <p:nvPicPr>
          <p:cNvPr id="19" name="Immagine 18" descr="Immagine che contiene testo, Carattere, linea, schermata&#10;&#10;Descrizione generata automaticamente">
            <a:extLst>
              <a:ext uri="{FF2B5EF4-FFF2-40B4-BE49-F238E27FC236}">
                <a16:creationId xmlns:a16="http://schemas.microsoft.com/office/drawing/2014/main" id="{07B6D150-9A90-9505-083E-FD4E39CE5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6" y="5620608"/>
            <a:ext cx="3652688" cy="76274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3686E34-647D-556D-A2F4-FFC269F791D3}"/>
              </a:ext>
            </a:extLst>
          </p:cNvPr>
          <p:cNvSpPr txBox="1"/>
          <p:nvPr/>
        </p:nvSpPr>
        <p:spPr>
          <a:xfrm>
            <a:off x="190621" y="5091136"/>
            <a:ext cx="4485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Scattering </a:t>
            </a:r>
            <a:r>
              <a:rPr lang="it-IT" sz="2000" dirty="0" err="1">
                <a:latin typeface="Garamond" panose="02020404030301010803" pitchFamily="18" charset="0"/>
              </a:rPr>
              <a:t>amplitude</a:t>
            </a:r>
            <a:r>
              <a:rPr lang="it-IT" sz="2000" dirty="0">
                <a:latin typeface="Garamond" panose="02020404030301010803" pitchFamily="18" charset="0"/>
              </a:rPr>
              <a:t> single RIS </a:t>
            </a:r>
            <a:r>
              <a:rPr lang="it-IT" sz="2000" dirty="0" err="1">
                <a:latin typeface="Garamond" panose="02020404030301010803" pitchFamily="18" charset="0"/>
              </a:rPr>
              <a:t>element</a:t>
            </a:r>
            <a:endParaRPr lang="it-IT" sz="2000" dirty="0">
              <a:latin typeface="Garamond" panose="02020404030301010803" pitchFamily="18" charset="0"/>
            </a:endParaRPr>
          </a:p>
        </p:txBody>
      </p:sp>
      <p:pic>
        <p:nvPicPr>
          <p:cNvPr id="22" name="Immagine 21" descr="Immagine che contiene testo, Carattere, linea, bianco&#10;&#10;Descrizione generata automaticamente">
            <a:extLst>
              <a:ext uri="{FF2B5EF4-FFF2-40B4-BE49-F238E27FC236}">
                <a16:creationId xmlns:a16="http://schemas.microsoft.com/office/drawing/2014/main" id="{EF219C98-AD2A-483B-FF4D-73469B315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" y="4001497"/>
            <a:ext cx="3844537" cy="1090593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DB7984A-185C-5492-AD7C-1B9CBFF39FC2}"/>
              </a:ext>
            </a:extLst>
          </p:cNvPr>
          <p:cNvSpPr txBox="1"/>
          <p:nvPr/>
        </p:nvSpPr>
        <p:spPr>
          <a:xfrm>
            <a:off x="259234" y="3558608"/>
            <a:ext cx="6378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RIS </a:t>
            </a:r>
            <a:r>
              <a:rPr lang="it-IT" sz="2000" dirty="0" err="1">
                <a:latin typeface="Garamond" panose="02020404030301010803" pitchFamily="18" charset="0"/>
              </a:rPr>
              <a:t>configuration</a:t>
            </a:r>
            <a:r>
              <a:rPr lang="it-IT" sz="2000" dirty="0">
                <a:latin typeface="Garamond" panose="02020404030301010803" pitchFamily="18" charset="0"/>
              </a:rPr>
              <a:t> </a:t>
            </a:r>
            <a:r>
              <a:rPr lang="it-IT" sz="2000" dirty="0" err="1">
                <a:latin typeface="Garamond" panose="02020404030301010803" pitchFamily="18" charset="0"/>
              </a:rPr>
              <a:t>phase</a:t>
            </a:r>
            <a:r>
              <a:rPr lang="it-IT" sz="2000" dirty="0">
                <a:latin typeface="Garamond" panose="02020404030301010803" pitchFamily="18" charset="0"/>
              </a:rPr>
              <a:t> (</a:t>
            </a:r>
            <a:r>
              <a:rPr lang="it-IT" sz="2000" dirty="0" err="1">
                <a:latin typeface="Garamond" panose="02020404030301010803" pitchFamily="18" charset="0"/>
              </a:rPr>
              <a:t>near</a:t>
            </a:r>
            <a:r>
              <a:rPr lang="it-IT" sz="2000" dirty="0">
                <a:latin typeface="Garamond" panose="02020404030301010803" pitchFamily="18" charset="0"/>
              </a:rPr>
              <a:t>-field (NF) vs. far-field (FF))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FEAB812-31A4-082B-D493-7CAF7714431B}"/>
              </a:ext>
            </a:extLst>
          </p:cNvPr>
          <p:cNvSpPr/>
          <p:nvPr/>
        </p:nvSpPr>
        <p:spPr>
          <a:xfrm>
            <a:off x="384694" y="2606121"/>
            <a:ext cx="5580677" cy="77159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451A2D1D-8BAE-F591-CBFA-CA7D26A1DA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20" t="55373" r="53683" b="42760"/>
          <a:stretch/>
        </p:blipFill>
        <p:spPr>
          <a:xfrm>
            <a:off x="5409571" y="952372"/>
            <a:ext cx="1372858" cy="308302"/>
          </a:xfrm>
          <a:prstGeom prst="rect">
            <a:avLst/>
          </a:prstGeom>
        </p:spPr>
      </p:pic>
      <p:sp>
        <p:nvSpPr>
          <p:cNvPr id="42" name="Parentesi graffa chiusa 41">
            <a:extLst>
              <a:ext uri="{FF2B5EF4-FFF2-40B4-BE49-F238E27FC236}">
                <a16:creationId xmlns:a16="http://schemas.microsoft.com/office/drawing/2014/main" id="{FDCCFBB6-319D-BADF-8488-EEA623C1175C}"/>
              </a:ext>
            </a:extLst>
          </p:cNvPr>
          <p:cNvSpPr/>
          <p:nvPr/>
        </p:nvSpPr>
        <p:spPr>
          <a:xfrm rot="16200000">
            <a:off x="5755198" y="-403228"/>
            <a:ext cx="454863" cy="3605330"/>
          </a:xfrm>
          <a:prstGeom prst="rightBrace">
            <a:avLst>
              <a:gd name="adj1" fmla="val 8333"/>
              <a:gd name="adj2" fmla="val 5108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2008D01-1502-9865-9A7E-C7B9337F1461}"/>
              </a:ext>
            </a:extLst>
          </p:cNvPr>
          <p:cNvSpPr/>
          <p:nvPr/>
        </p:nvSpPr>
        <p:spPr>
          <a:xfrm>
            <a:off x="6226629" y="2611707"/>
            <a:ext cx="5749066" cy="718312"/>
          </a:xfrm>
          <a:prstGeom prst="rect">
            <a:avLst/>
          </a:prstGeom>
          <a:noFill/>
          <a:ln w="25400">
            <a:solidFill>
              <a:srgbClr val="FF9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F6C3A1-5D63-4215-C82E-5712C890A392}"/>
              </a:ext>
            </a:extLst>
          </p:cNvPr>
          <p:cNvSpPr txBox="1"/>
          <p:nvPr/>
        </p:nvSpPr>
        <p:spPr>
          <a:xfrm>
            <a:off x="1615413" y="2137870"/>
            <a:ext cx="234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B050"/>
                </a:solidFill>
                <a:latin typeface="Garamond" panose="02020404030301010803" pitchFamily="18" charset="0"/>
              </a:rPr>
              <a:t>Far field </a:t>
            </a:r>
            <a:r>
              <a:rPr lang="it-IT" dirty="0" err="1">
                <a:solidFill>
                  <a:srgbClr val="00B050"/>
                </a:solidFill>
                <a:latin typeface="Garamond" panose="02020404030301010803" pitchFamily="18" charset="0"/>
              </a:rPr>
              <a:t>approx</a:t>
            </a:r>
            <a:r>
              <a:rPr lang="it-IT" b="1" dirty="0">
                <a:solidFill>
                  <a:srgbClr val="00B050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DDBEAE83-E372-FA21-8608-FE48A8626E46}"/>
              </a:ext>
            </a:extLst>
          </p:cNvPr>
          <p:cNvSpPr/>
          <p:nvPr/>
        </p:nvSpPr>
        <p:spPr>
          <a:xfrm>
            <a:off x="9544604" y="3404293"/>
            <a:ext cx="2692929" cy="110884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49" name="Immagine 48" descr="Immagine che contiene testo, Carattere, calligrafia, bianco&#10;&#10;Descrizione generata automaticamente">
            <a:extLst>
              <a:ext uri="{FF2B5EF4-FFF2-40B4-BE49-F238E27FC236}">
                <a16:creationId xmlns:a16="http://schemas.microsoft.com/office/drawing/2014/main" id="{18724E2E-96D8-59FE-546A-5729FA1BE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68832" b="412"/>
          <a:stretch/>
        </p:blipFill>
        <p:spPr>
          <a:xfrm>
            <a:off x="6381689" y="2703443"/>
            <a:ext cx="5476995" cy="544397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CD64172-2B65-38A3-4760-5889B0B40928}"/>
              </a:ext>
            </a:extLst>
          </p:cNvPr>
          <p:cNvSpPr txBox="1"/>
          <p:nvPr/>
        </p:nvSpPr>
        <p:spPr>
          <a:xfrm>
            <a:off x="9274629" y="1458139"/>
            <a:ext cx="2701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Garamond" panose="02020404030301010803" pitchFamily="18" charset="0"/>
              </a:rPr>
              <a:t>Generic</a:t>
            </a:r>
            <a:r>
              <a:rPr lang="it-IT" sz="1600" b="1" dirty="0">
                <a:latin typeface="Garamond" panose="02020404030301010803" pitchFamily="18" charset="0"/>
              </a:rPr>
              <a:t> </a:t>
            </a:r>
            <a:r>
              <a:rPr lang="it-IT" sz="1600" b="1" dirty="0" err="1">
                <a:latin typeface="Garamond" panose="02020404030301010803" pitchFamily="18" charset="0"/>
              </a:rPr>
              <a:t>Condition</a:t>
            </a:r>
            <a:r>
              <a:rPr lang="it-IT" sz="1600" b="1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51" name="Immagine 50" descr="Immagine che contiene testo, Carattere, calligrafia, bianco&#10;&#10;Descrizione generata automaticamente">
            <a:extLst>
              <a:ext uri="{FF2B5EF4-FFF2-40B4-BE49-F238E27FC236}">
                <a16:creationId xmlns:a16="http://schemas.microsoft.com/office/drawing/2014/main" id="{DA76F01B-5995-9233-F906-C91B7FFC0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" t="41667" r="7046" b="28623"/>
          <a:stretch/>
        </p:blipFill>
        <p:spPr>
          <a:xfrm>
            <a:off x="555172" y="2728589"/>
            <a:ext cx="5074660" cy="5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4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103282-12F3-08D8-42FD-B6CF0A62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Spatially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Wideband</a:t>
            </a:r>
            <a:r>
              <a:rPr lang="it-IT" dirty="0">
                <a:latin typeface="Garamond" panose="02020404030301010803" pitchFamily="18" charset="0"/>
              </a:rPr>
              <a:t> Filtering </a:t>
            </a:r>
            <a:r>
              <a:rPr lang="it-IT" dirty="0" err="1">
                <a:latin typeface="Garamond" panose="02020404030301010803" pitchFamily="18" charset="0"/>
              </a:rPr>
              <a:t>Effects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953FC1-ABED-7D94-2E8F-D7D59663A9F3}"/>
              </a:ext>
            </a:extLst>
          </p:cNvPr>
          <p:cNvSpPr txBox="1"/>
          <p:nvPr/>
        </p:nvSpPr>
        <p:spPr>
          <a:xfrm>
            <a:off x="9390" y="101248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Wideband phenomena </a:t>
            </a:r>
            <a:r>
              <a:rPr lang="en-US" sz="18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alters the RIS response as signal frequency shifts within the utilized bandwidth, resulting in either </a:t>
            </a:r>
            <a:r>
              <a:rPr lang="en-US" sz="18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reflection beam squinting </a:t>
            </a:r>
            <a:r>
              <a:rPr lang="en-US" sz="18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in far-field or </a:t>
            </a:r>
            <a:r>
              <a:rPr lang="en-US" sz="18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defocusing </a:t>
            </a:r>
            <a:r>
              <a:rPr lang="en-US" sz="18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in near-field .</a:t>
            </a:r>
            <a:endParaRPr lang="it-IT" sz="1800" dirty="0">
              <a:solidFill>
                <a:srgbClr val="0D0D0D"/>
              </a:solidFill>
              <a:highlight>
                <a:srgbClr val="FFFFFF"/>
              </a:highlight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3A4A4D95-BA2F-9BAF-AB56-0DC3E35E15DD}"/>
              </a:ext>
            </a:extLst>
          </p:cNvPr>
          <p:cNvGrpSpPr/>
          <p:nvPr/>
        </p:nvGrpSpPr>
        <p:grpSpPr>
          <a:xfrm>
            <a:off x="8791773" y="2652758"/>
            <a:ext cx="2417977" cy="1552484"/>
            <a:chOff x="9168598" y="1379738"/>
            <a:chExt cx="2852742" cy="2076702"/>
          </a:xfrm>
        </p:grpSpPr>
        <p:cxnSp>
          <p:nvCxnSpPr>
            <p:cNvPr id="9" name="Connettore 1 6">
              <a:extLst>
                <a:ext uri="{FF2B5EF4-FFF2-40B4-BE49-F238E27FC236}">
                  <a16:creationId xmlns:a16="http://schemas.microsoft.com/office/drawing/2014/main" id="{BF823415-58B7-B223-61B8-BA97E922D3C8}"/>
                </a:ext>
              </a:extLst>
            </p:cNvPr>
            <p:cNvCxnSpPr/>
            <p:nvPr/>
          </p:nvCxnSpPr>
          <p:spPr>
            <a:xfrm>
              <a:off x="10344940" y="2835178"/>
              <a:ext cx="1676400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455C017C-B93D-E5DE-4754-38F223E1C17E}"/>
                </a:ext>
              </a:extLst>
            </p:cNvPr>
            <p:cNvCxnSpPr>
              <a:cxnSpLocks/>
            </p:cNvCxnSpPr>
            <p:nvPr/>
          </p:nvCxnSpPr>
          <p:spPr>
            <a:xfrm>
              <a:off x="9982502" y="1836536"/>
              <a:ext cx="1230923" cy="9986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5827D4EC-96E3-CE29-A19F-5BB39588C023}"/>
                </a:ext>
              </a:extLst>
            </p:cNvPr>
            <p:cNvCxnSpPr>
              <a:cxnSpLocks/>
            </p:cNvCxnSpPr>
            <p:nvPr/>
          </p:nvCxnSpPr>
          <p:spPr>
            <a:xfrm>
              <a:off x="11213425" y="1598925"/>
              <a:ext cx="0" cy="185751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D1AAC944-359B-609A-1E76-0FD1D297C70E}"/>
                </a:ext>
              </a:extLst>
            </p:cNvPr>
            <p:cNvSpPr txBox="1"/>
            <p:nvPr/>
          </p:nvSpPr>
          <p:spPr>
            <a:xfrm>
              <a:off x="9168598" y="1379738"/>
              <a:ext cx="1686374" cy="494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latin typeface="Garamond" panose="02020404030301010803" pitchFamily="18" charset="0"/>
                </a:rPr>
                <a:t>Incident</a:t>
              </a:r>
              <a:r>
                <a:rPr lang="it-IT" dirty="0">
                  <a:latin typeface="Garamond" panose="02020404030301010803" pitchFamily="18" charset="0"/>
                </a:rPr>
                <a:t> </a:t>
              </a:r>
              <a:r>
                <a:rPr lang="it-IT" dirty="0" err="1">
                  <a:latin typeface="Garamond" panose="02020404030301010803" pitchFamily="18" charset="0"/>
                </a:rPr>
                <a:t>wave</a:t>
              </a:r>
              <a:endParaRPr lang="it-IT" dirty="0">
                <a:latin typeface="Garamond" panose="02020404030301010803" pitchFamily="18" charset="0"/>
              </a:endParaRPr>
            </a:p>
          </p:txBody>
        </p:sp>
        <p:sp>
          <p:nvSpPr>
            <p:cNvPr id="13" name="Arco 12">
              <a:extLst>
                <a:ext uri="{FF2B5EF4-FFF2-40B4-BE49-F238E27FC236}">
                  <a16:creationId xmlns:a16="http://schemas.microsoft.com/office/drawing/2014/main" id="{5E0A49E6-DFB5-0C6F-D4C6-E0881939928B}"/>
                </a:ext>
              </a:extLst>
            </p:cNvPr>
            <p:cNvSpPr/>
            <p:nvPr/>
          </p:nvSpPr>
          <p:spPr>
            <a:xfrm rot="17003737">
              <a:off x="10720078" y="2256906"/>
              <a:ext cx="751254" cy="631662"/>
            </a:xfrm>
            <a:prstGeom prst="arc">
              <a:avLst/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Garamond" panose="02020404030301010803" pitchFamily="18" charset="0"/>
              </a:endParaRPr>
            </a:p>
          </p:txBody>
        </p: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A4740800-9634-1E42-2EE8-FDCFF746B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6955" y="1886263"/>
              <a:ext cx="209929" cy="346383"/>
            </a:xfrm>
            <a:prstGeom prst="rect">
              <a:avLst/>
            </a:prstGeom>
          </p:spPr>
        </p:pic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C22FC67F-A56B-FD41-FF86-28A8783ED4DE}"/>
              </a:ext>
            </a:extLst>
          </p:cNvPr>
          <p:cNvSpPr/>
          <p:nvPr/>
        </p:nvSpPr>
        <p:spPr>
          <a:xfrm>
            <a:off x="8791773" y="2652758"/>
            <a:ext cx="2794802" cy="1552484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7EF006-E5CE-05A2-3649-5EB7BF0310CF}"/>
              </a:ext>
            </a:extLst>
          </p:cNvPr>
          <p:cNvSpPr txBox="1"/>
          <p:nvPr/>
        </p:nvSpPr>
        <p:spPr>
          <a:xfrm>
            <a:off x="1175633" y="5611914"/>
            <a:ext cx="9300905" cy="707886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For wideband incident signals large RIS exhibit </a:t>
            </a:r>
            <a:r>
              <a:rPr lang="en-US" sz="2000" b="1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reflection beam squinting effects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  <a:cs typeface="Arial" panose="020B0604020202020204" pitchFamily="34" charset="0"/>
              </a:rPr>
              <a:t>This frequency-dependent behavior filters the impinging signal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39F39AB-A855-F91B-3049-7520ED2FF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3" t="61968" r="40278" b="7847"/>
          <a:stretch/>
        </p:blipFill>
        <p:spPr>
          <a:xfrm>
            <a:off x="4713457" y="1572589"/>
            <a:ext cx="3835193" cy="3838463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44F094A-9C3D-0769-F8BB-755F966F5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3" t="34027" r="40278" b="37613"/>
          <a:stretch/>
        </p:blipFill>
        <p:spPr>
          <a:xfrm>
            <a:off x="762000" y="1711612"/>
            <a:ext cx="3934177" cy="36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0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ABF684-1AF9-987A-68E7-38EC58EB0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Garamond" panose="02020404030301010803" pitchFamily="18" charset="0"/>
              </a:rPr>
              <a:t>Cramer Rao </a:t>
            </a:r>
            <a:r>
              <a:rPr lang="it-IT" dirty="0" err="1">
                <a:latin typeface="Garamond" panose="02020404030301010803" pitchFamily="18" charset="0"/>
              </a:rPr>
              <a:t>Bound</a:t>
            </a:r>
            <a:r>
              <a:rPr lang="it-IT" dirty="0">
                <a:latin typeface="Garamond" panose="02020404030301010803" pitchFamily="18" charset="0"/>
              </a:rPr>
              <a:t> and </a:t>
            </a:r>
            <a:r>
              <a:rPr lang="it-IT" dirty="0" err="1">
                <a:latin typeface="Garamond" panose="02020404030301010803" pitchFamily="18" charset="0"/>
              </a:rPr>
              <a:t>Metrics</a:t>
            </a:r>
            <a:r>
              <a:rPr lang="it-IT" dirty="0">
                <a:latin typeface="Garamond" panose="02020404030301010803" pitchFamily="18" charset="0"/>
              </a:rPr>
              <a:t>  Definition</a:t>
            </a:r>
          </a:p>
        </p:txBody>
      </p:sp>
      <p:pic>
        <p:nvPicPr>
          <p:cNvPr id="6" name="Immagine 5" descr="Immagine che contiene Carattere, diagramma, bianco, linea&#10;&#10;Descrizione generata automaticamente">
            <a:extLst>
              <a:ext uri="{FF2B5EF4-FFF2-40B4-BE49-F238E27FC236}">
                <a16:creationId xmlns:a16="http://schemas.microsoft.com/office/drawing/2014/main" id="{43D7BE93-375B-429F-AEE8-2CC635BC4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292738"/>
            <a:ext cx="1858596" cy="10303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50AD7D-81D7-B771-1D3C-114BEEDFC8C2}"/>
              </a:ext>
            </a:extLst>
          </p:cNvPr>
          <p:cNvSpPr txBox="1"/>
          <p:nvPr/>
        </p:nvSpPr>
        <p:spPr>
          <a:xfrm>
            <a:off x="384695" y="979566"/>
            <a:ext cx="3799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000" dirty="0">
                <a:latin typeface="Garamond" panose="02020404030301010803" pitchFamily="18" charset="0"/>
              </a:rPr>
              <a:t>Fisher information </a:t>
            </a:r>
            <a:r>
              <a:rPr lang="it-IT" sz="2000" dirty="0" err="1">
                <a:latin typeface="Garamond" panose="02020404030301010803" pitchFamily="18" charset="0"/>
              </a:rPr>
              <a:t>matrix</a:t>
            </a:r>
            <a:r>
              <a:rPr lang="it-IT" sz="2000" dirty="0">
                <a:latin typeface="Garamond" panose="02020404030301010803" pitchFamily="18" charset="0"/>
              </a:rPr>
              <a:t> (FIM)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CAEC9A-5192-E73B-B424-A435707BB0CD}"/>
              </a:ext>
            </a:extLst>
          </p:cNvPr>
          <p:cNvSpPr txBox="1"/>
          <p:nvPr/>
        </p:nvSpPr>
        <p:spPr>
          <a:xfrm>
            <a:off x="384695" y="3689758"/>
            <a:ext cx="1628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latin typeface="Garamond" panose="02020404030301010803" pitchFamily="18" charset="0"/>
              </a:rPr>
              <a:t>Derivatives</a:t>
            </a:r>
            <a:endParaRPr lang="it-IT" sz="2000" dirty="0">
              <a:latin typeface="Garamond" panose="02020404030301010803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648D499-BE2F-8EF6-3203-33799EC5D2DE}"/>
              </a:ext>
            </a:extLst>
          </p:cNvPr>
          <p:cNvSpPr/>
          <p:nvPr/>
        </p:nvSpPr>
        <p:spPr>
          <a:xfrm>
            <a:off x="1415143" y="1807892"/>
            <a:ext cx="478971" cy="41218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63A41A4-1E0F-3BAD-9511-62253F92A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2" y="4115034"/>
            <a:ext cx="7772400" cy="683897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B0A3CBD6-1ABB-9FB1-3D78-A26EECBEC2E7}"/>
              </a:ext>
            </a:extLst>
          </p:cNvPr>
          <p:cNvGrpSpPr/>
          <p:nvPr/>
        </p:nvGrpSpPr>
        <p:grpSpPr>
          <a:xfrm>
            <a:off x="464597" y="4876011"/>
            <a:ext cx="7772400" cy="1454775"/>
            <a:chOff x="464597" y="4876011"/>
            <a:chExt cx="7772400" cy="1454775"/>
          </a:xfrm>
        </p:grpSpPr>
        <p:pic>
          <p:nvPicPr>
            <p:cNvPr id="13" name="Immagine 12" descr="Immagine che contiene testo, Carattere, bianco, calligrafia&#10;&#10;Descrizione generata automaticamente">
              <a:extLst>
                <a:ext uri="{FF2B5EF4-FFF2-40B4-BE49-F238E27FC236}">
                  <a16:creationId xmlns:a16="http://schemas.microsoft.com/office/drawing/2014/main" id="{70354901-3312-58B0-D2C3-6AD66252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97" y="4876011"/>
              <a:ext cx="7772400" cy="1378501"/>
            </a:xfrm>
            <a:prstGeom prst="rect">
              <a:avLst/>
            </a:prstGeom>
          </p:spPr>
        </p:pic>
        <p:pic>
          <p:nvPicPr>
            <p:cNvPr id="14" name="Immagine 13" descr="Immagine che contiene testo, Carattere, bianco, calligrafia&#10;&#10;Descrizione generata automaticamente">
              <a:extLst>
                <a:ext uri="{FF2B5EF4-FFF2-40B4-BE49-F238E27FC236}">
                  <a16:creationId xmlns:a16="http://schemas.microsoft.com/office/drawing/2014/main" id="{858E6BE6-9421-3197-AE8F-51D1D6271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0" t="44950" r="71638" b="43984"/>
            <a:stretch/>
          </p:blipFill>
          <p:spPr>
            <a:xfrm>
              <a:off x="2434631" y="6178238"/>
              <a:ext cx="359230" cy="152548"/>
            </a:xfrm>
            <a:prstGeom prst="rect">
              <a:avLst/>
            </a:prstGeom>
          </p:spPr>
        </p:pic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1D981EB6-CDA6-215D-15B9-E1E7E5388C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44" t="46190" r="44841" b="47026"/>
          <a:stretch/>
        </p:blipFill>
        <p:spPr>
          <a:xfrm>
            <a:off x="755650" y="2465397"/>
            <a:ext cx="4746008" cy="824251"/>
          </a:xfrm>
          <a:prstGeom prst="rect">
            <a:avLst/>
          </a:prstGeom>
        </p:spPr>
      </p:pic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DED26EA9-95E2-36A5-B3BD-20E7F8B8F0B9}"/>
              </a:ext>
            </a:extLst>
          </p:cNvPr>
          <p:cNvSpPr/>
          <p:nvPr/>
        </p:nvSpPr>
        <p:spPr>
          <a:xfrm>
            <a:off x="1578429" y="2323047"/>
            <a:ext cx="108857" cy="1423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F1D6D63-B61A-3032-165A-29DFD1D1F3ED}"/>
              </a:ext>
            </a:extLst>
          </p:cNvPr>
          <p:cNvSpPr/>
          <p:nvPr/>
        </p:nvSpPr>
        <p:spPr>
          <a:xfrm>
            <a:off x="755650" y="2508941"/>
            <a:ext cx="4915807" cy="82425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7B02A46-C249-0935-1411-B8B89837CF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136" t="66032" r="17921" b="24949"/>
          <a:stretch/>
        </p:blipFill>
        <p:spPr>
          <a:xfrm>
            <a:off x="8294915" y="2423973"/>
            <a:ext cx="3254829" cy="79963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CCBCCB8-DC9B-2D83-DC47-483A85DA285C}"/>
              </a:ext>
            </a:extLst>
          </p:cNvPr>
          <p:cNvSpPr txBox="1"/>
          <p:nvPr/>
        </p:nvSpPr>
        <p:spPr>
          <a:xfrm>
            <a:off x="8746671" y="203856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  <a:latin typeface="Garamond" panose="02020404030301010803" pitchFamily="18" charset="0"/>
              </a:rPr>
              <a:t>Position </a:t>
            </a:r>
            <a:r>
              <a:rPr lang="it-IT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Error</a:t>
            </a:r>
            <a:r>
              <a:rPr lang="it-IT" b="1" dirty="0">
                <a:solidFill>
                  <a:schemeClr val="accent2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Bound</a:t>
            </a:r>
            <a:endParaRPr lang="it-IT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C0B092C5-16B5-DFB4-F2FD-677F5107134A}"/>
              </a:ext>
            </a:extLst>
          </p:cNvPr>
          <p:cNvSpPr/>
          <p:nvPr/>
        </p:nvSpPr>
        <p:spPr>
          <a:xfrm>
            <a:off x="6858000" y="3378267"/>
            <a:ext cx="859971" cy="551478"/>
          </a:xfrm>
          <a:prstGeom prst="rightArrow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DB75F8F-92F7-4513-DBE5-71EB61486F6E}"/>
              </a:ext>
            </a:extLst>
          </p:cNvPr>
          <p:cNvSpPr/>
          <p:nvPr/>
        </p:nvSpPr>
        <p:spPr>
          <a:xfrm>
            <a:off x="8327573" y="1978395"/>
            <a:ext cx="3628711" cy="162478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16BE47F-FB36-E6E9-91F5-C0ABCF073230}"/>
              </a:ext>
            </a:extLst>
          </p:cNvPr>
          <p:cNvSpPr/>
          <p:nvPr/>
        </p:nvSpPr>
        <p:spPr>
          <a:xfrm>
            <a:off x="8327573" y="3712736"/>
            <a:ext cx="3628711" cy="162478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>
              <a:latin typeface="Garamond" panose="02020404030301010803" pitchFamily="18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711C910-ABC1-5FB9-D9EB-C00AE1F650FD}"/>
              </a:ext>
            </a:extLst>
          </p:cNvPr>
          <p:cNvSpPr txBox="1"/>
          <p:nvPr/>
        </p:nvSpPr>
        <p:spPr>
          <a:xfrm>
            <a:off x="8720363" y="3643765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Orientation</a:t>
            </a:r>
            <a:r>
              <a:rPr lang="it-IT" b="1" dirty="0">
                <a:solidFill>
                  <a:schemeClr val="accent2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Error</a:t>
            </a:r>
            <a:r>
              <a:rPr lang="it-IT" b="1" dirty="0">
                <a:solidFill>
                  <a:schemeClr val="accent2"/>
                </a:solidFill>
                <a:latin typeface="Garamond" panose="02020404030301010803" pitchFamily="18" charset="0"/>
              </a:rPr>
              <a:t> </a:t>
            </a:r>
            <a:r>
              <a:rPr lang="it-IT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Bound</a:t>
            </a:r>
            <a:endParaRPr lang="it-IT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1C080D98-9817-3D10-CD0E-78FD447EB8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417" t="36584" r="24504" b="58042"/>
          <a:stretch/>
        </p:blipFill>
        <p:spPr>
          <a:xfrm>
            <a:off x="8720363" y="3973576"/>
            <a:ext cx="2448380" cy="815961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7B75483-59A1-4F03-73E0-9CFC3685C2D2}"/>
              </a:ext>
            </a:extLst>
          </p:cNvPr>
          <p:cNvSpPr txBox="1"/>
          <p:nvPr/>
        </p:nvSpPr>
        <p:spPr>
          <a:xfrm>
            <a:off x="4843241" y="794790"/>
            <a:ext cx="7112282" cy="1077218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36725B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AIM:</a:t>
            </a:r>
            <a:r>
              <a:rPr lang="en-US" sz="2400" b="1" i="0" dirty="0"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 </a:t>
            </a:r>
            <a:r>
              <a:rPr lang="en-US" sz="2000" b="1" i="0" dirty="0"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3D position plus 3D orientation (i.e., pose) estimation of a RIS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, that can be located on a desired target, in a generic bistatic, and </a:t>
            </a:r>
            <a:r>
              <a:rPr lang="en-US" sz="2000" b="1" i="0" dirty="0"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spatially wideband setting</a:t>
            </a:r>
            <a:endParaRPr lang="it-IT" sz="2000" b="1" dirty="0">
              <a:latin typeface="Garamond" panose="02020404030301010803" pitchFamily="18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87F8EEB4-2994-5D7F-8916-AD9C4C2573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85" t="46968" r="46712" b="50359"/>
          <a:stretch/>
        </p:blipFill>
        <p:spPr>
          <a:xfrm>
            <a:off x="95419" y="4134626"/>
            <a:ext cx="1078675" cy="295187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ED2201E6-9B7E-2CA4-D354-7A7290AB7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85" t="46968" r="46712" b="50359"/>
          <a:stretch/>
        </p:blipFill>
        <p:spPr>
          <a:xfrm>
            <a:off x="395581" y="4984220"/>
            <a:ext cx="1078675" cy="29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1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128279-C55A-B278-7B85-777544C2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Numerical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Results</a:t>
            </a:r>
            <a:endParaRPr lang="it-IT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E5343E27-0C54-0D43-EB18-21D640D31D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7473758"/>
                  </p:ext>
                </p:extLst>
              </p:nvPr>
            </p:nvGraphicFramePr>
            <p:xfrm>
              <a:off x="9536313" y="1029071"/>
              <a:ext cx="2584154" cy="17515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92077">
                      <a:extLst>
                        <a:ext uri="{9D8B030D-6E8A-4147-A177-3AD203B41FA5}">
                          <a16:colId xmlns:a16="http://schemas.microsoft.com/office/drawing/2014/main" val="3990854781"/>
                        </a:ext>
                      </a:extLst>
                    </a:gridCol>
                    <a:gridCol w="1292077">
                      <a:extLst>
                        <a:ext uri="{9D8B030D-6E8A-4147-A177-3AD203B41FA5}">
                          <a16:colId xmlns:a16="http://schemas.microsoft.com/office/drawing/2014/main" val="3611321256"/>
                        </a:ext>
                      </a:extLst>
                    </a:gridCol>
                  </a:tblGrid>
                  <a:tr h="2664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it-IT" sz="1100" b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78.5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3048132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B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1-10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5540529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Rx antenna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20 x 20 (y-z </a:t>
                          </a:r>
                          <a:r>
                            <a:rPr lang="it-IT" sz="1100" dirty="0" err="1"/>
                            <a:t>axis</a:t>
                          </a:r>
                          <a:r>
                            <a:rPr lang="it-IT" sz="1100" dirty="0"/>
                            <a:t>)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750651"/>
                      </a:ext>
                    </a:extLst>
                  </a:tr>
                  <a:tr h="4118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𝑟𝑖𝑠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5 x 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1100" b="0" smtClean="0">
                                  <a:latin typeface="Cambria Math" panose="02040503050406030204" pitchFamily="18" charset="0"/>
                                </a:rPr>
                                <m:t>−35 </m:t>
                              </m:r>
                              <m:r>
                                <m:rPr>
                                  <m:sty m:val="p"/>
                                </m:rPr>
                                <a:rPr lang="it-IT" sz="1100" b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it-IT" sz="1100" b="0" smtClean="0">
                                  <a:latin typeface="Cambria Math" panose="02040503050406030204" pitchFamily="18" charset="0"/>
                                </a:rPr>
                                <m:t> 35</m:t>
                              </m:r>
                              <m:sSup>
                                <m:sSupPr>
                                  <m:ctrlPr>
                                    <a:rPr lang="it-IT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937618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𝑡𝑥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  23 dBm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7372205"/>
                      </a:ext>
                    </a:extLst>
                  </a:tr>
                  <a:tr h="2456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-173 dBm/Hz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735813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E5343E27-0C54-0D43-EB18-21D640D31D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7473758"/>
                  </p:ext>
                </p:extLst>
              </p:nvPr>
            </p:nvGraphicFramePr>
            <p:xfrm>
              <a:off x="9536313" y="1029071"/>
              <a:ext cx="2584154" cy="17515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92077">
                      <a:extLst>
                        <a:ext uri="{9D8B030D-6E8A-4147-A177-3AD203B41FA5}">
                          <a16:colId xmlns:a16="http://schemas.microsoft.com/office/drawing/2014/main" val="3990854781"/>
                        </a:ext>
                      </a:extLst>
                    </a:gridCol>
                    <a:gridCol w="1292077">
                      <a:extLst>
                        <a:ext uri="{9D8B030D-6E8A-4147-A177-3AD203B41FA5}">
                          <a16:colId xmlns:a16="http://schemas.microsoft.com/office/drawing/2014/main" val="3611321256"/>
                        </a:ext>
                      </a:extLst>
                    </a:gridCol>
                  </a:tblGrid>
                  <a:tr h="26644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2273" r="-100469" b="-570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78.5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3048132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B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1-10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5540529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Rx antenna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20 x 20 (y-z </a:t>
                          </a:r>
                          <a:r>
                            <a:rPr lang="it-IT" sz="1100" dirty="0" err="1"/>
                            <a:t>axis</a:t>
                          </a:r>
                          <a:r>
                            <a:rPr lang="it-IT" sz="1100" dirty="0"/>
                            <a:t>)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750651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190000" r="-100469" b="-13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0943" t="-190000" r="-943" b="-13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937618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461364" r="-100469" b="-11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  23 dBm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737220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574419" r="-100469" b="-13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-173 dBm/Hz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735813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697A128E-0139-36B9-743E-57DC07A49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2" t="16032" r="22619" b="6350"/>
          <a:stretch/>
        </p:blipFill>
        <p:spPr>
          <a:xfrm>
            <a:off x="-76384" y="870709"/>
            <a:ext cx="4822555" cy="41445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8A9E19E-3885-098A-70F8-F557FB341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31" t="15701" r="22520" b="7143"/>
          <a:stretch/>
        </p:blipFill>
        <p:spPr>
          <a:xfrm>
            <a:off x="4677861" y="889391"/>
            <a:ext cx="4821129" cy="41258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12C3C7B6-7B08-20D9-660C-E44BB8666232}"/>
                  </a:ext>
                </a:extLst>
              </p:cNvPr>
              <p:cNvSpPr txBox="1"/>
              <p:nvPr/>
            </p:nvSpPr>
            <p:spPr>
              <a:xfrm>
                <a:off x="1524066" y="4908938"/>
                <a:ext cx="6144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1800" b="0" smtClean="0">
                            <a:latin typeface="Cambria Math" panose="02040503050406030204" pitchFamily="18" charset="0"/>
                          </a:rPr>
                          <m:t>𝑟𝑖𝑠</m:t>
                        </m:r>
                      </m:sub>
                    </m:sSub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 = 10 x 10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12C3C7B6-7B08-20D9-660C-E44BB8666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66" y="4908938"/>
                <a:ext cx="6144984" cy="369332"/>
              </a:xfrm>
              <a:prstGeom prst="rect">
                <a:avLst/>
              </a:prstGeom>
              <a:blipFill>
                <a:blip r:embed="rId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1867A62-48F2-B44F-5461-3AD3DB5D52B6}"/>
                  </a:ext>
                </a:extLst>
              </p:cNvPr>
              <p:cNvSpPr txBox="1"/>
              <p:nvPr/>
            </p:nvSpPr>
            <p:spPr>
              <a:xfrm>
                <a:off x="6347605" y="4966013"/>
                <a:ext cx="61449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sz="1800" b="0" smtClean="0">
                            <a:latin typeface="Cambria Math" panose="02040503050406030204" pitchFamily="18" charset="0"/>
                          </a:rPr>
                          <m:t>𝑟𝑖𝑠</m:t>
                        </m:r>
                      </m:sub>
                    </m:sSub>
                  </m:oMath>
                </a14:m>
                <a:r>
                  <a:rPr lang="it-IT" dirty="0">
                    <a:latin typeface="Garamond" panose="02020404030301010803" pitchFamily="18" charset="0"/>
                  </a:rPr>
                  <a:t> = 20 x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1867A62-48F2-B44F-5461-3AD3DB5D5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605" y="4966013"/>
                <a:ext cx="6144984" cy="369332"/>
              </a:xfrm>
              <a:prstGeom prst="rect">
                <a:avLst/>
              </a:prstGeom>
              <a:blipFill>
                <a:blip r:embed="rId6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9F338E5-9041-97AB-80C5-1066EB75C478}"/>
              </a:ext>
            </a:extLst>
          </p:cNvPr>
          <p:cNvSpPr txBox="1"/>
          <p:nvPr/>
        </p:nvSpPr>
        <p:spPr>
          <a:xfrm>
            <a:off x="9580293" y="3124725"/>
            <a:ext cx="27562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0" i="0" dirty="0"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The narrowband model is commonly considered in literature [1]</a:t>
            </a:r>
            <a:endParaRPr lang="it-IT" sz="1400" dirty="0">
              <a:latin typeface="Garamond" panose="02020404030301010803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CC90C92-BFAA-B048-1309-913C0569ED15}"/>
              </a:ext>
            </a:extLst>
          </p:cNvPr>
          <p:cNvSpPr/>
          <p:nvPr/>
        </p:nvSpPr>
        <p:spPr>
          <a:xfrm>
            <a:off x="1623646" y="1387388"/>
            <a:ext cx="304800" cy="1279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7361BA6-E5FA-4DF7-4313-158EF1D17A23}"/>
              </a:ext>
            </a:extLst>
          </p:cNvPr>
          <p:cNvSpPr/>
          <p:nvPr/>
        </p:nvSpPr>
        <p:spPr>
          <a:xfrm>
            <a:off x="2613404" y="1818949"/>
            <a:ext cx="229443" cy="1301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FA8FF16-A361-9094-AA92-46E178AA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56" y="1386401"/>
            <a:ext cx="117104" cy="1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F1AB581-4B1F-5D4D-03BD-7D21EF40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21" y="1818949"/>
            <a:ext cx="117104" cy="1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C2E226D7-EB0F-5AB7-4E08-C1A1FF34EF84}"/>
              </a:ext>
            </a:extLst>
          </p:cNvPr>
          <p:cNvSpPr/>
          <p:nvPr/>
        </p:nvSpPr>
        <p:spPr>
          <a:xfrm>
            <a:off x="6347605" y="1423865"/>
            <a:ext cx="304800" cy="1279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2A8C99B-D07B-5CD8-3FCC-4C90AB85C14D}"/>
              </a:ext>
            </a:extLst>
          </p:cNvPr>
          <p:cNvSpPr/>
          <p:nvPr/>
        </p:nvSpPr>
        <p:spPr>
          <a:xfrm>
            <a:off x="7367648" y="1849736"/>
            <a:ext cx="229443" cy="1301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latin typeface="Garamond" panose="02020404030301010803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417665B-1AFF-DB42-61D4-B26538DB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03" y="1417064"/>
            <a:ext cx="117104" cy="1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0FFC54C-8D8C-0095-F010-37FCC4B6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21" y="1843622"/>
            <a:ext cx="117104" cy="1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C78DBBF-B022-0325-4351-F3FD5E64A315}"/>
              </a:ext>
            </a:extLst>
          </p:cNvPr>
          <p:cNvSpPr txBox="1"/>
          <p:nvPr/>
        </p:nvSpPr>
        <p:spPr>
          <a:xfrm>
            <a:off x="313887" y="5370778"/>
            <a:ext cx="1152913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Increasing B results in an increase in PEB in spatially wideband modeling.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PEB remains constant for narrowband far-field modeling and underestimates the true PEB.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 PEB gap between NF and FF increases by augmenting the RIS size</a:t>
            </a:r>
          </a:p>
        </p:txBody>
      </p:sp>
    </p:spTree>
    <p:extLst>
      <p:ext uri="{BB962C8B-B14F-4D97-AF65-F5344CB8AC3E}">
        <p14:creationId xmlns:p14="http://schemas.microsoft.com/office/powerpoint/2010/main" val="200652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128279-C55A-B278-7B85-777544C2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Numerical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Results</a:t>
            </a:r>
            <a:endParaRPr lang="it-IT" dirty="0"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E5343E27-0C54-0D43-EB18-21D640D31D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0749985"/>
                  </p:ext>
                </p:extLst>
              </p:nvPr>
            </p:nvGraphicFramePr>
            <p:xfrm>
              <a:off x="8105447" y="4544808"/>
              <a:ext cx="2584154" cy="17515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92077">
                      <a:extLst>
                        <a:ext uri="{9D8B030D-6E8A-4147-A177-3AD203B41FA5}">
                          <a16:colId xmlns:a16="http://schemas.microsoft.com/office/drawing/2014/main" val="3990854781"/>
                        </a:ext>
                      </a:extLst>
                    </a:gridCol>
                    <a:gridCol w="1292077">
                      <a:extLst>
                        <a:ext uri="{9D8B030D-6E8A-4147-A177-3AD203B41FA5}">
                          <a16:colId xmlns:a16="http://schemas.microsoft.com/office/drawing/2014/main" val="3611321256"/>
                        </a:ext>
                      </a:extLst>
                    </a:gridCol>
                  </a:tblGrid>
                  <a:tr h="2664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it-IT" sz="1100" b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78.5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3048132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B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1-10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5540529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Rx antenna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20 x 20 (y-z </a:t>
                          </a:r>
                          <a:r>
                            <a:rPr lang="it-IT" sz="1100" dirty="0" err="1"/>
                            <a:t>axis</a:t>
                          </a:r>
                          <a:r>
                            <a:rPr lang="it-IT" sz="1100" dirty="0"/>
                            <a:t>)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750651"/>
                      </a:ext>
                    </a:extLst>
                  </a:tr>
                  <a:tr h="4118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𝑟𝑖𝑠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5 x 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1100" b="0" smtClean="0">
                                  <a:latin typeface="Cambria Math" panose="02040503050406030204" pitchFamily="18" charset="0"/>
                                </a:rPr>
                                <m:t>−35 </m:t>
                              </m:r>
                              <m:r>
                                <m:rPr>
                                  <m:sty m:val="p"/>
                                </m:rPr>
                                <a:rPr lang="it-IT" sz="1100" b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it-IT" sz="1100" b="0" smtClean="0">
                                  <a:latin typeface="Cambria Math" panose="02040503050406030204" pitchFamily="18" charset="0"/>
                                </a:rPr>
                                <m:t> 35</m:t>
                              </m:r>
                              <m:sSup>
                                <m:sSupPr>
                                  <m:ctrlPr>
                                    <a:rPr lang="it-IT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it-IT" sz="1100" b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937618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𝑡𝑥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  23 dBm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7372205"/>
                      </a:ext>
                    </a:extLst>
                  </a:tr>
                  <a:tr h="24565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it-IT" sz="1100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-173 dBm/Hz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73581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5">
                <a:extLst>
                  <a:ext uri="{FF2B5EF4-FFF2-40B4-BE49-F238E27FC236}">
                    <a16:creationId xmlns:a16="http://schemas.microsoft.com/office/drawing/2014/main" id="{E5343E27-0C54-0D43-EB18-21D640D31D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0749985"/>
                  </p:ext>
                </p:extLst>
              </p:nvPr>
            </p:nvGraphicFramePr>
            <p:xfrm>
              <a:off x="8105447" y="4544808"/>
              <a:ext cx="2584154" cy="175921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92077">
                      <a:extLst>
                        <a:ext uri="{9D8B030D-6E8A-4147-A177-3AD203B41FA5}">
                          <a16:colId xmlns:a16="http://schemas.microsoft.com/office/drawing/2014/main" val="3990854781"/>
                        </a:ext>
                      </a:extLst>
                    </a:gridCol>
                    <a:gridCol w="1292077">
                      <a:extLst>
                        <a:ext uri="{9D8B030D-6E8A-4147-A177-3AD203B41FA5}">
                          <a16:colId xmlns:a16="http://schemas.microsoft.com/office/drawing/2014/main" val="3611321256"/>
                        </a:ext>
                      </a:extLst>
                    </a:gridCol>
                  </a:tblGrid>
                  <a:tr h="26644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2273" r="-100469" b="-5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78.5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3048132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B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1-10 GHz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5540529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Rx antenna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20 x 20 (y-z </a:t>
                          </a:r>
                          <a:r>
                            <a:rPr lang="it-IT" sz="1100" dirty="0" err="1"/>
                            <a:t>axis</a:t>
                          </a:r>
                          <a:r>
                            <a:rPr lang="it-IT" sz="1100" dirty="0"/>
                            <a:t>)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1750651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187324" r="-100469" b="-1309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100943" t="-187324" r="-943" b="-1309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6937618"/>
                      </a:ext>
                    </a:extLst>
                  </a:tr>
                  <a:tr h="26644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463636" r="-100469" b="-11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  23 dBm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737220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69" t="-576744" r="-100469" b="-13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100" dirty="0"/>
                            <a:t>-173 dBm/Hz</a:t>
                          </a:r>
                          <a:endParaRPr lang="it-IT" sz="1100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73581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C78DBBF-B022-0325-4351-F3FD5E64A315}"/>
              </a:ext>
            </a:extLst>
          </p:cNvPr>
          <p:cNvSpPr txBox="1"/>
          <p:nvPr/>
        </p:nvSpPr>
        <p:spPr>
          <a:xfrm>
            <a:off x="6612466" y="1366897"/>
            <a:ext cx="5213620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Increasing the size of the RIS enhances its frequency-selectivity, narrowing the reflection beamwidth and enhancing the spatially wideband effect.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D0D0D"/>
                </a:solidFill>
                <a:highlight>
                  <a:srgbClr val="FFFFFF"/>
                </a:highlight>
                <a:latin typeface="Garamond" panose="02020404030301010803" pitchFamily="18" charset="0"/>
              </a:rPr>
              <a:t>This</a:t>
            </a:r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 results in an OEB that worsens with increasing B, except for very small RIS sizes.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For known positions, this effect is observed only above a certain RIS size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Below this size, the lower OEB value is achieved with B = 4 GHz, striking a balance between frequency-selectivity (more dominant for larger B) and beneficial pose-dependent filtering (more dominant for smaller B).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20B327-D026-BDD0-9FDC-45FB677F0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3" t="15005" r="22222" b="6173"/>
          <a:stretch/>
        </p:blipFill>
        <p:spPr>
          <a:xfrm>
            <a:off x="534020" y="1172847"/>
            <a:ext cx="5447886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1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00676-A3C2-25C7-9789-E86E24FC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Garamond" panose="02020404030301010803" pitchFamily="18" charset="0"/>
              </a:rPr>
              <a:t>Conclusions</a:t>
            </a:r>
            <a:endParaRPr lang="it-IT" dirty="0">
              <a:latin typeface="Garamond" panose="02020404030301010803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37D5E6-9056-D3BF-282D-BC229B34BC03}"/>
              </a:ext>
            </a:extLst>
          </p:cNvPr>
          <p:cNvSpPr txBox="1"/>
          <p:nvPr/>
        </p:nvSpPr>
        <p:spPr>
          <a:xfrm>
            <a:off x="169333" y="1244600"/>
            <a:ext cx="1173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The analysis underscores the importance of considering 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spatially wideband effects in RIS-based localization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, especially in scenarios with large sensing signal bandwidths.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By 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deriving the CRB 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under various modeling assumptions, including 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NF/FF and wideband/narrowband 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scenarios, the study provides a comprehensive understanding of the localization performance.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The discussion on the </a:t>
            </a:r>
            <a:r>
              <a:rPr lang="en-US" b="1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trends of PEB and OEB with varying bandwidth and RIS size offers insights into the factors influencing localization accuracy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The observation that spatially wideband PEB can be tighter than narrowband PEB under certain conditions highlights the unique characteristics of RIS behavior.</a:t>
            </a:r>
          </a:p>
          <a:p>
            <a:pPr marL="285750" indent="-285750" algn="l">
              <a:buFont typeface="Wingdings" panose="05000000000000000000" pitchFamily="2" charset="2"/>
              <a:buChar char="v"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Garamond" panose="02020404030301010803" pitchFamily="18" charset="0"/>
            </a:endParaRPr>
          </a:p>
          <a:p>
            <a:pPr algn="l"/>
            <a:r>
              <a:rPr lang="en-US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Future Research Directions</a:t>
            </a: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Garamond" panose="02020404030301010803" pitchFamily="18" charset="0"/>
              </a:rPr>
              <a:t>: further exploration into optimizing spectral shaping to minimize PEB/OEB, leveraging the spatially wideband behavior of RIS. This presents opportunities for enhancing localization accuracy in practical applications.</a:t>
            </a:r>
          </a:p>
          <a:p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52705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85B21F3832B664EACBD0ACF22D8D2CF" ma:contentTypeVersion="10" ma:contentTypeDescription="Creare un nuovo documento." ma:contentTypeScope="" ma:versionID="78228ce90ba149db22dbc96af372eca8">
  <xsd:schema xmlns:xsd="http://www.w3.org/2001/XMLSchema" xmlns:xs="http://www.w3.org/2001/XMLSchema" xmlns:p="http://schemas.microsoft.com/office/2006/metadata/properties" xmlns:ns2="00d844ec-6388-45f0-b3b5-d4d7ab683fe0" targetNamespace="http://schemas.microsoft.com/office/2006/metadata/properties" ma:root="true" ma:fieldsID="627e510f791a9c99fd5cbf77cdea01ce" ns2:_="">
    <xsd:import namespace="00d844ec-6388-45f0-b3b5-d4d7ab683f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844ec-6388-45f0-b3b5-d4d7ab683f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2F446B-50F3-4620-AAB6-AC6BC0C471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56A65B-9B89-46DB-96A2-0CDF0DF39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844ec-6388-45f0-b3b5-d4d7ab683f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696B0D-FDA1-4AF1-A084-11F5E5115656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0d844ec-6388-45f0-b3b5-d4d7ab683fe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651</Words>
  <Application>Microsoft Office PowerPoint</Application>
  <PresentationFormat>Widescreen</PresentationFormat>
  <Paragraphs>89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 Math</vt:lpstr>
      <vt:lpstr>Garamond</vt:lpstr>
      <vt:lpstr>Wingdings</vt:lpstr>
      <vt:lpstr>POLI</vt:lpstr>
      <vt:lpstr>Presentazione standard di PowerPoint</vt:lpstr>
      <vt:lpstr>Introduction</vt:lpstr>
      <vt:lpstr>System Model</vt:lpstr>
      <vt:lpstr>System Model</vt:lpstr>
      <vt:lpstr>Spatially Wideband Filtering Effects</vt:lpstr>
      <vt:lpstr>Cramer Rao Bound and Metrics  Definition</vt:lpstr>
      <vt:lpstr>Numerical Results</vt:lpstr>
      <vt:lpstr>Numerical Results</vt:lpstr>
      <vt:lpstr>Conclusions</vt:lpstr>
      <vt:lpstr>Presentazione standard di PowerPoint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Silvia Mura</cp:lastModifiedBy>
  <cp:revision>316</cp:revision>
  <dcterms:created xsi:type="dcterms:W3CDTF">2015-05-26T12:27:57Z</dcterms:created>
  <dcterms:modified xsi:type="dcterms:W3CDTF">2024-04-11T09:19:46Z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0x010100A85B21F3832B664EACBD0ACF22D8D2CF</vt:lpwstr>
  </property>
</Properties>
</file>