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43200638" cy="30600650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734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6832" algn="l" rtl="0" fontAlgn="base">
      <a:spcBef>
        <a:spcPct val="0"/>
      </a:spcBef>
      <a:spcAft>
        <a:spcPct val="0"/>
      </a:spcAft>
      <a:defRPr sz="734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3653" algn="l" rtl="0" fontAlgn="base">
      <a:spcBef>
        <a:spcPct val="0"/>
      </a:spcBef>
      <a:spcAft>
        <a:spcPct val="0"/>
      </a:spcAft>
      <a:defRPr sz="734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0481" algn="l" rtl="0" fontAlgn="base">
      <a:spcBef>
        <a:spcPct val="0"/>
      </a:spcBef>
      <a:spcAft>
        <a:spcPct val="0"/>
      </a:spcAft>
      <a:defRPr sz="734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27314" algn="l" rtl="0" fontAlgn="base">
      <a:spcBef>
        <a:spcPct val="0"/>
      </a:spcBef>
      <a:spcAft>
        <a:spcPct val="0"/>
      </a:spcAft>
      <a:defRPr sz="734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034137" algn="l" defTabSz="813653" rtl="0" eaLnBrk="1" latinLnBrk="0" hangingPunct="1">
      <a:defRPr sz="734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440968" algn="l" defTabSz="813653" rtl="0" eaLnBrk="1" latinLnBrk="0" hangingPunct="1">
      <a:defRPr sz="734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847800" algn="l" defTabSz="813653" rtl="0" eaLnBrk="1" latinLnBrk="0" hangingPunct="1">
      <a:defRPr sz="734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254628" algn="l" defTabSz="813653" rtl="0" eaLnBrk="1" latinLnBrk="0" hangingPunct="1">
      <a:defRPr sz="734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1499" userDrawn="1">
          <p15:clr>
            <a:srgbClr val="A4A3A4"/>
          </p15:clr>
        </p15:guide>
        <p15:guide id="2" pos="15136" userDrawn="1">
          <p15:clr>
            <a:srgbClr val="A4A3A4"/>
          </p15:clr>
        </p15:guide>
        <p15:guide id="3" orient="horz" pos="9638" userDrawn="1">
          <p15:clr>
            <a:srgbClr val="A4A3A4"/>
          </p15:clr>
        </p15:guide>
        <p15:guide id="4" pos="1360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 Ding" initials="ND" lastIdx="4" clrIdx="0"/>
  <p:cmAuthor id="1" name="David Huang" initials="DH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6F8E8"/>
    <a:srgbClr val="FFE2A7"/>
    <a:srgbClr val="FFC247"/>
    <a:srgbClr val="A5C040"/>
    <a:srgbClr val="ABE2F3"/>
    <a:srgbClr val="FFCC99"/>
    <a:srgbClr val="FFCC66"/>
    <a:srgbClr val="ABF3DB"/>
    <a:srgbClr val="3F74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4C8429-7810-43DC-8F4A-86C911AC26EE}" v="1" dt="2019-05-07T10:12:10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49" autoAdjust="0"/>
    <p:restoredTop sz="97098" autoAdjust="0"/>
  </p:normalViewPr>
  <p:slideViewPr>
    <p:cSldViewPr>
      <p:cViewPr>
        <p:scale>
          <a:sx n="30" d="100"/>
          <a:sy n="30" d="100"/>
        </p:scale>
        <p:origin x="-658" y="-2131"/>
      </p:cViewPr>
      <p:guideLst>
        <p:guide orient="horz" pos="11499"/>
        <p:guide pos="15136"/>
        <p:guide orient="horz" pos="9638"/>
        <p:guide pos="136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rshini Gunendradasan" userId="75263879-753b-45d9-b1cd-e4f9be59e232" providerId="ADAL" clId="{634C8429-7810-43DC-8F4A-86C911AC26EE}"/>
    <pc:docChg chg="custSel modSld">
      <pc:chgData name="Tharshini Gunendradasan" userId="75263879-753b-45d9-b1cd-e4f9be59e232" providerId="ADAL" clId="{634C8429-7810-43DC-8F4A-86C911AC26EE}" dt="2019-05-07T10:13:58.596" v="24" actId="20577"/>
      <pc:docMkLst>
        <pc:docMk/>
      </pc:docMkLst>
      <pc:sldChg chg="addSp delSp modSp">
        <pc:chgData name="Tharshini Gunendradasan" userId="75263879-753b-45d9-b1cd-e4f9be59e232" providerId="ADAL" clId="{634C8429-7810-43DC-8F4A-86C911AC26EE}" dt="2019-05-07T10:13:58.596" v="24" actId="20577"/>
        <pc:sldMkLst>
          <pc:docMk/>
          <pc:sldMk cId="0" sldId="257"/>
        </pc:sldMkLst>
        <pc:spChg chg="mod">
          <ac:chgData name="Tharshini Gunendradasan" userId="75263879-753b-45d9-b1cd-e4f9be59e232" providerId="ADAL" clId="{634C8429-7810-43DC-8F4A-86C911AC26EE}" dt="2019-05-07T10:12:49.288" v="7" actId="20577"/>
          <ac:spMkLst>
            <pc:docMk/>
            <pc:sldMk cId="0" sldId="257"/>
            <ac:spMk id="16" creationId="{00000000-0000-0000-0000-000000000000}"/>
          </ac:spMkLst>
        </pc:spChg>
        <pc:spChg chg="mod">
          <ac:chgData name="Tharshini Gunendradasan" userId="75263879-753b-45d9-b1cd-e4f9be59e232" providerId="ADAL" clId="{634C8429-7810-43DC-8F4A-86C911AC26EE}" dt="2019-05-07T10:13:58.596" v="24" actId="20577"/>
          <ac:spMkLst>
            <pc:docMk/>
            <pc:sldMk cId="0" sldId="257"/>
            <ac:spMk id="145" creationId="{27796554-E128-4F93-9434-ED4671FDC2DA}"/>
          </ac:spMkLst>
        </pc:spChg>
        <pc:picChg chg="del">
          <ac:chgData name="Tharshini Gunendradasan" userId="75263879-753b-45d9-b1cd-e4f9be59e232" providerId="ADAL" clId="{634C8429-7810-43DC-8F4A-86C911AC26EE}" dt="2019-05-07T10:12:07.785" v="0" actId="478"/>
          <ac:picMkLst>
            <pc:docMk/>
            <pc:sldMk cId="0" sldId="257"/>
            <ac:picMk id="7" creationId="{48088262-E51F-4C95-87BF-53555F37D2CA}"/>
          </ac:picMkLst>
        </pc:picChg>
        <pc:picChg chg="add mod">
          <ac:chgData name="Tharshini Gunendradasan" userId="75263879-753b-45d9-b1cd-e4f9be59e232" providerId="ADAL" clId="{634C8429-7810-43DC-8F4A-86C911AC26EE}" dt="2019-05-07T10:12:39.097" v="6" actId="1076"/>
          <ac:picMkLst>
            <pc:docMk/>
            <pc:sldMk cId="0" sldId="257"/>
            <ac:picMk id="17" creationId="{6C7523E6-8307-4F16-BEFF-F212E2446B1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5954" cy="497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>
              <a:defRPr sz="1100" dirty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46" y="1"/>
            <a:ext cx="2945954" cy="497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>
            <a:lvl1pPr algn="r">
              <a:defRPr sz="1100" dirty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1525" y="744538"/>
            <a:ext cx="525462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64" y="4715484"/>
            <a:ext cx="5437551" cy="4466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7681"/>
            <a:ext cx="2945954" cy="497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>
              <a:defRPr sz="1100" dirty="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46" y="9427681"/>
            <a:ext cx="2945954" cy="497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212" tIns="44106" rIns="88212" bIns="44106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F4DEEB88-1D05-4592-BF0C-B441E4C102A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06129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19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6832" algn="l" rtl="0" eaLnBrk="0" fontAlgn="base" hangingPunct="0">
      <a:spcBef>
        <a:spcPct val="30000"/>
      </a:spcBef>
      <a:spcAft>
        <a:spcPct val="0"/>
      </a:spcAft>
      <a:defRPr sz="1019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3653" algn="l" rtl="0" eaLnBrk="0" fontAlgn="base" hangingPunct="0">
      <a:spcBef>
        <a:spcPct val="30000"/>
      </a:spcBef>
      <a:spcAft>
        <a:spcPct val="0"/>
      </a:spcAft>
      <a:defRPr sz="1019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0481" algn="l" rtl="0" eaLnBrk="0" fontAlgn="base" hangingPunct="0">
      <a:spcBef>
        <a:spcPct val="30000"/>
      </a:spcBef>
      <a:spcAft>
        <a:spcPct val="0"/>
      </a:spcAft>
      <a:defRPr sz="1019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27314" algn="l" rtl="0" eaLnBrk="0" fontAlgn="base" hangingPunct="0">
      <a:spcBef>
        <a:spcPct val="30000"/>
      </a:spcBef>
      <a:spcAft>
        <a:spcPct val="0"/>
      </a:spcAft>
      <a:defRPr sz="1019" kern="1200">
        <a:solidFill>
          <a:schemeClr val="tx1"/>
        </a:solidFill>
        <a:latin typeface="Arial" charset="0"/>
        <a:ea typeface="+mn-ea"/>
        <a:cs typeface="Arial" charset="0"/>
      </a:defRPr>
    </a:lvl5pPr>
    <a:lvl6pPr marL="2034137" algn="l" defTabSz="813653" rtl="0" eaLnBrk="1" latinLnBrk="0" hangingPunct="1">
      <a:defRPr sz="1019" kern="1200">
        <a:solidFill>
          <a:schemeClr val="tx1"/>
        </a:solidFill>
        <a:latin typeface="+mn-lt"/>
        <a:ea typeface="+mn-ea"/>
        <a:cs typeface="+mn-cs"/>
      </a:defRPr>
    </a:lvl6pPr>
    <a:lvl7pPr marL="2440968" algn="l" defTabSz="813653" rtl="0" eaLnBrk="1" latinLnBrk="0" hangingPunct="1">
      <a:defRPr sz="1019" kern="1200">
        <a:solidFill>
          <a:schemeClr val="tx1"/>
        </a:solidFill>
        <a:latin typeface="+mn-lt"/>
        <a:ea typeface="+mn-ea"/>
        <a:cs typeface="+mn-cs"/>
      </a:defRPr>
    </a:lvl7pPr>
    <a:lvl8pPr marL="2847800" algn="l" defTabSz="813653" rtl="0" eaLnBrk="1" latinLnBrk="0" hangingPunct="1">
      <a:defRPr sz="1019" kern="1200">
        <a:solidFill>
          <a:schemeClr val="tx1"/>
        </a:solidFill>
        <a:latin typeface="+mn-lt"/>
        <a:ea typeface="+mn-ea"/>
        <a:cs typeface="+mn-cs"/>
      </a:defRPr>
    </a:lvl8pPr>
    <a:lvl9pPr marL="3254628" algn="l" defTabSz="813653" rtl="0" eaLnBrk="1" latinLnBrk="0" hangingPunct="1">
      <a:defRPr sz="10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FAD343-645A-425B-B74F-4B32BCABEAF2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1525" y="744538"/>
            <a:ext cx="5254625" cy="3724275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91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256" y="9505678"/>
            <a:ext cx="36720142" cy="655934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80503" y="17340584"/>
            <a:ext cx="30239643" cy="7820451"/>
          </a:xfrm>
        </p:spPr>
        <p:txBody>
          <a:bodyPr/>
          <a:lstStyle>
            <a:lvl1pPr marL="0" indent="0" algn="ctr">
              <a:buNone/>
              <a:defRPr/>
            </a:lvl1pPr>
            <a:lvl2pPr marL="386921" indent="0" algn="ctr">
              <a:buNone/>
              <a:defRPr/>
            </a:lvl2pPr>
            <a:lvl3pPr marL="773845" indent="0" algn="ctr">
              <a:buNone/>
              <a:defRPr/>
            </a:lvl3pPr>
            <a:lvl4pPr marL="1160761" indent="0" algn="ctr">
              <a:buNone/>
              <a:defRPr/>
            </a:lvl4pPr>
            <a:lvl5pPr marL="1547686" indent="0" algn="ctr">
              <a:buNone/>
              <a:defRPr/>
            </a:lvl5pPr>
            <a:lvl6pPr marL="1934606" indent="0" algn="ctr">
              <a:buNone/>
              <a:defRPr/>
            </a:lvl6pPr>
            <a:lvl7pPr marL="2321531" indent="0" algn="ctr">
              <a:buNone/>
              <a:defRPr/>
            </a:lvl7pPr>
            <a:lvl8pPr marL="2708447" indent="0" algn="ctr">
              <a:buNone/>
              <a:defRPr/>
            </a:lvl8pPr>
            <a:lvl9pPr marL="309537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4AFB-6862-4271-B424-8930251D83B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173D0-52E0-4325-930A-0803425D67E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321871" y="1225772"/>
            <a:ext cx="9719142" cy="261088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59639" y="1225772"/>
            <a:ext cx="29008317" cy="26108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F6824-D890-4E2F-B984-3BF31CAF3B00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7C175-4D62-471B-9E15-9E2EFD24629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805" y="19663591"/>
            <a:ext cx="36721741" cy="6077401"/>
          </a:xfrm>
        </p:spPr>
        <p:txBody>
          <a:bodyPr anchor="t"/>
          <a:lstStyle>
            <a:lvl1pPr algn="l">
              <a:defRPr sz="3391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11805" y="12969297"/>
            <a:ext cx="36721741" cy="6694296"/>
          </a:xfrm>
        </p:spPr>
        <p:txBody>
          <a:bodyPr anchor="b"/>
          <a:lstStyle>
            <a:lvl1pPr marL="0" indent="0">
              <a:buNone/>
              <a:defRPr sz="1651"/>
            </a:lvl1pPr>
            <a:lvl2pPr marL="386921" indent="0">
              <a:buNone/>
              <a:defRPr sz="1548"/>
            </a:lvl2pPr>
            <a:lvl3pPr marL="773845" indent="0">
              <a:buNone/>
              <a:defRPr sz="1356"/>
            </a:lvl3pPr>
            <a:lvl4pPr marL="1160761" indent="0">
              <a:buNone/>
              <a:defRPr sz="1165"/>
            </a:lvl4pPr>
            <a:lvl5pPr marL="1547686" indent="0">
              <a:buNone/>
              <a:defRPr sz="1165"/>
            </a:lvl5pPr>
            <a:lvl6pPr marL="1934606" indent="0">
              <a:buNone/>
              <a:defRPr sz="1165"/>
            </a:lvl6pPr>
            <a:lvl7pPr marL="2321531" indent="0">
              <a:buNone/>
              <a:defRPr sz="1165"/>
            </a:lvl7pPr>
            <a:lvl8pPr marL="2708447" indent="0">
              <a:buNone/>
              <a:defRPr sz="1165"/>
            </a:lvl8pPr>
            <a:lvl9pPr marL="3095372" indent="0">
              <a:buNone/>
              <a:defRPr sz="11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D4B8F-1C42-4F2E-994C-2A7E4F09F6B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59636" y="7140922"/>
            <a:ext cx="19362930" cy="20193729"/>
          </a:xfrm>
        </p:spPr>
        <p:txBody>
          <a:bodyPr/>
          <a:lstStyle>
            <a:lvl1pPr>
              <a:defRPr sz="2329"/>
            </a:lvl1pPr>
            <a:lvl2pPr>
              <a:defRPr sz="2035"/>
            </a:lvl2pPr>
            <a:lvl3pPr>
              <a:defRPr sz="1651"/>
            </a:lvl3pPr>
            <a:lvl4pPr>
              <a:defRPr sz="1548"/>
            </a:lvl4pPr>
            <a:lvl5pPr>
              <a:defRPr sz="1548"/>
            </a:lvl5pPr>
            <a:lvl6pPr>
              <a:defRPr sz="1548"/>
            </a:lvl6pPr>
            <a:lvl7pPr>
              <a:defRPr sz="1548"/>
            </a:lvl7pPr>
            <a:lvl8pPr>
              <a:defRPr sz="1548"/>
            </a:lvl8pPr>
            <a:lvl9pPr>
              <a:defRPr sz="15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76489" y="7140922"/>
            <a:ext cx="19364531" cy="20193729"/>
          </a:xfrm>
        </p:spPr>
        <p:txBody>
          <a:bodyPr/>
          <a:lstStyle>
            <a:lvl1pPr>
              <a:defRPr sz="2329"/>
            </a:lvl1pPr>
            <a:lvl2pPr>
              <a:defRPr sz="2035"/>
            </a:lvl2pPr>
            <a:lvl3pPr>
              <a:defRPr sz="1651"/>
            </a:lvl3pPr>
            <a:lvl4pPr>
              <a:defRPr sz="1548"/>
            </a:lvl4pPr>
            <a:lvl5pPr>
              <a:defRPr sz="1548"/>
            </a:lvl5pPr>
            <a:lvl6pPr>
              <a:defRPr sz="1548"/>
            </a:lvl6pPr>
            <a:lvl7pPr>
              <a:defRPr sz="1548"/>
            </a:lvl7pPr>
            <a:lvl8pPr>
              <a:defRPr sz="1548"/>
            </a:lvl8pPr>
            <a:lvl9pPr>
              <a:defRPr sz="15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84C58-CD08-4E1B-9EB2-99FF1B46586F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59634" y="6850147"/>
            <a:ext cx="19088768" cy="2854753"/>
          </a:xfrm>
        </p:spPr>
        <p:txBody>
          <a:bodyPr anchor="b"/>
          <a:lstStyle>
            <a:lvl1pPr marL="0" indent="0">
              <a:buNone/>
              <a:defRPr sz="2035" b="1"/>
            </a:lvl1pPr>
            <a:lvl2pPr marL="386921" indent="0">
              <a:buNone/>
              <a:defRPr sz="1651" b="1"/>
            </a:lvl2pPr>
            <a:lvl3pPr marL="773845" indent="0">
              <a:buNone/>
              <a:defRPr sz="1548" b="1"/>
            </a:lvl3pPr>
            <a:lvl4pPr marL="1160761" indent="0">
              <a:buNone/>
              <a:defRPr sz="1356" b="1"/>
            </a:lvl4pPr>
            <a:lvl5pPr marL="1547686" indent="0">
              <a:buNone/>
              <a:defRPr sz="1356" b="1"/>
            </a:lvl5pPr>
            <a:lvl6pPr marL="1934606" indent="0">
              <a:buNone/>
              <a:defRPr sz="1356" b="1"/>
            </a:lvl6pPr>
            <a:lvl7pPr marL="2321531" indent="0">
              <a:buNone/>
              <a:defRPr sz="1356" b="1"/>
            </a:lvl7pPr>
            <a:lvl8pPr marL="2708447" indent="0">
              <a:buNone/>
              <a:defRPr sz="1356" b="1"/>
            </a:lvl8pPr>
            <a:lvl9pPr marL="3095372" indent="0">
              <a:buNone/>
              <a:defRPr sz="13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59634" y="9704897"/>
            <a:ext cx="19088768" cy="17629754"/>
          </a:xfrm>
        </p:spPr>
        <p:txBody>
          <a:bodyPr/>
          <a:lstStyle>
            <a:lvl1pPr>
              <a:defRPr sz="2035"/>
            </a:lvl1pPr>
            <a:lvl2pPr>
              <a:defRPr sz="1651"/>
            </a:lvl2pPr>
            <a:lvl3pPr>
              <a:defRPr sz="1548"/>
            </a:lvl3pPr>
            <a:lvl4pPr>
              <a:defRPr sz="1356"/>
            </a:lvl4pPr>
            <a:lvl5pPr>
              <a:defRPr sz="1356"/>
            </a:lvl5pPr>
            <a:lvl6pPr>
              <a:defRPr sz="1356"/>
            </a:lvl6pPr>
            <a:lvl7pPr>
              <a:defRPr sz="1356"/>
            </a:lvl7pPr>
            <a:lvl8pPr>
              <a:defRPr sz="1356"/>
            </a:lvl8pPr>
            <a:lvl9pPr>
              <a:defRPr sz="13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945844" y="6850147"/>
            <a:ext cx="19095178" cy="2854753"/>
          </a:xfrm>
        </p:spPr>
        <p:txBody>
          <a:bodyPr anchor="b"/>
          <a:lstStyle>
            <a:lvl1pPr marL="0" indent="0">
              <a:buNone/>
              <a:defRPr sz="2035" b="1"/>
            </a:lvl1pPr>
            <a:lvl2pPr marL="386921" indent="0">
              <a:buNone/>
              <a:defRPr sz="1651" b="1"/>
            </a:lvl2pPr>
            <a:lvl3pPr marL="773845" indent="0">
              <a:buNone/>
              <a:defRPr sz="1548" b="1"/>
            </a:lvl3pPr>
            <a:lvl4pPr marL="1160761" indent="0">
              <a:buNone/>
              <a:defRPr sz="1356" b="1"/>
            </a:lvl4pPr>
            <a:lvl5pPr marL="1547686" indent="0">
              <a:buNone/>
              <a:defRPr sz="1356" b="1"/>
            </a:lvl5pPr>
            <a:lvl6pPr marL="1934606" indent="0">
              <a:buNone/>
              <a:defRPr sz="1356" b="1"/>
            </a:lvl6pPr>
            <a:lvl7pPr marL="2321531" indent="0">
              <a:buNone/>
              <a:defRPr sz="1356" b="1"/>
            </a:lvl7pPr>
            <a:lvl8pPr marL="2708447" indent="0">
              <a:buNone/>
              <a:defRPr sz="1356" b="1"/>
            </a:lvl8pPr>
            <a:lvl9pPr marL="3095372" indent="0">
              <a:buNone/>
              <a:defRPr sz="13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945844" y="9704897"/>
            <a:ext cx="19095178" cy="17629754"/>
          </a:xfrm>
        </p:spPr>
        <p:txBody>
          <a:bodyPr/>
          <a:lstStyle>
            <a:lvl1pPr>
              <a:defRPr sz="2035"/>
            </a:lvl1pPr>
            <a:lvl2pPr>
              <a:defRPr sz="1651"/>
            </a:lvl2pPr>
            <a:lvl3pPr>
              <a:defRPr sz="1548"/>
            </a:lvl3pPr>
            <a:lvl4pPr>
              <a:defRPr sz="1356"/>
            </a:lvl4pPr>
            <a:lvl5pPr>
              <a:defRPr sz="1356"/>
            </a:lvl5pPr>
            <a:lvl6pPr>
              <a:defRPr sz="1356"/>
            </a:lvl6pPr>
            <a:lvl7pPr>
              <a:defRPr sz="1356"/>
            </a:lvl7pPr>
            <a:lvl8pPr>
              <a:defRPr sz="1356"/>
            </a:lvl8pPr>
            <a:lvl9pPr>
              <a:defRPr sz="13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8149F-1D77-4A08-8AF4-325A80D966B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C746D-6992-4CA7-843B-936063451B72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99F2EC-0974-4789-988B-4AB31935BEEC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638" y="1217733"/>
            <a:ext cx="14213161" cy="5185788"/>
          </a:xfrm>
        </p:spPr>
        <p:txBody>
          <a:bodyPr anchor="b"/>
          <a:lstStyle>
            <a:lvl1pPr algn="l">
              <a:defRPr sz="1651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90658" y="1217735"/>
            <a:ext cx="24150352" cy="26116900"/>
          </a:xfrm>
        </p:spPr>
        <p:txBody>
          <a:bodyPr/>
          <a:lstStyle>
            <a:lvl1pPr>
              <a:defRPr sz="2717"/>
            </a:lvl1pPr>
            <a:lvl2pPr>
              <a:defRPr sz="2329"/>
            </a:lvl2pPr>
            <a:lvl3pPr>
              <a:defRPr sz="2035"/>
            </a:lvl3pPr>
            <a:lvl4pPr>
              <a:defRPr sz="1651"/>
            </a:lvl4pPr>
            <a:lvl5pPr>
              <a:defRPr sz="1651"/>
            </a:lvl5pPr>
            <a:lvl6pPr>
              <a:defRPr sz="1651"/>
            </a:lvl6pPr>
            <a:lvl7pPr>
              <a:defRPr sz="1651"/>
            </a:lvl7pPr>
            <a:lvl8pPr>
              <a:defRPr sz="1651"/>
            </a:lvl8pPr>
            <a:lvl9pPr>
              <a:defRPr sz="165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9638" y="6403532"/>
            <a:ext cx="14213161" cy="20931117"/>
          </a:xfrm>
        </p:spPr>
        <p:txBody>
          <a:bodyPr/>
          <a:lstStyle>
            <a:lvl1pPr marL="0" indent="0">
              <a:buNone/>
              <a:defRPr sz="1165"/>
            </a:lvl1pPr>
            <a:lvl2pPr marL="386921" indent="0">
              <a:buNone/>
              <a:defRPr sz="968"/>
            </a:lvl2pPr>
            <a:lvl3pPr marL="773845" indent="0">
              <a:buNone/>
              <a:defRPr sz="875"/>
            </a:lvl3pPr>
            <a:lvl4pPr marL="1160761" indent="0">
              <a:buNone/>
              <a:defRPr sz="776"/>
            </a:lvl4pPr>
            <a:lvl5pPr marL="1547686" indent="0">
              <a:buNone/>
              <a:defRPr sz="776"/>
            </a:lvl5pPr>
            <a:lvl6pPr marL="1934606" indent="0">
              <a:buNone/>
              <a:defRPr sz="776"/>
            </a:lvl6pPr>
            <a:lvl7pPr marL="2321531" indent="0">
              <a:buNone/>
              <a:defRPr sz="776"/>
            </a:lvl7pPr>
            <a:lvl8pPr marL="2708447" indent="0">
              <a:buNone/>
              <a:defRPr sz="776"/>
            </a:lvl8pPr>
            <a:lvl9pPr marL="3095372" indent="0">
              <a:buNone/>
              <a:defRPr sz="7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6724D-FA41-4738-A084-2D150E36B8FE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66975" y="21421102"/>
            <a:ext cx="25920383" cy="2528636"/>
          </a:xfrm>
        </p:spPr>
        <p:txBody>
          <a:bodyPr anchor="b"/>
          <a:lstStyle>
            <a:lvl1pPr algn="l">
              <a:defRPr sz="1651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466975" y="2734277"/>
            <a:ext cx="25920383" cy="18360711"/>
          </a:xfrm>
        </p:spPr>
        <p:txBody>
          <a:bodyPr/>
          <a:lstStyle>
            <a:lvl1pPr marL="0" indent="0">
              <a:buNone/>
              <a:defRPr sz="2717"/>
            </a:lvl1pPr>
            <a:lvl2pPr marL="386921" indent="0">
              <a:buNone/>
              <a:defRPr sz="2329"/>
            </a:lvl2pPr>
            <a:lvl3pPr marL="773845" indent="0">
              <a:buNone/>
              <a:defRPr sz="2035"/>
            </a:lvl3pPr>
            <a:lvl4pPr marL="1160761" indent="0">
              <a:buNone/>
              <a:defRPr sz="1651"/>
            </a:lvl4pPr>
            <a:lvl5pPr marL="1547686" indent="0">
              <a:buNone/>
              <a:defRPr sz="1651"/>
            </a:lvl5pPr>
            <a:lvl6pPr marL="1934606" indent="0">
              <a:buNone/>
              <a:defRPr sz="1651"/>
            </a:lvl6pPr>
            <a:lvl7pPr marL="2321531" indent="0">
              <a:buNone/>
              <a:defRPr sz="1651"/>
            </a:lvl7pPr>
            <a:lvl8pPr marL="2708447" indent="0">
              <a:buNone/>
              <a:defRPr sz="1651"/>
            </a:lvl8pPr>
            <a:lvl9pPr marL="3095372" indent="0">
              <a:buNone/>
              <a:defRPr sz="1651"/>
            </a:lvl9pPr>
          </a:lstStyle>
          <a:p>
            <a:pPr lvl="0"/>
            <a:endParaRPr lang="en-AU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66975" y="23949750"/>
            <a:ext cx="25920383" cy="3590534"/>
          </a:xfrm>
        </p:spPr>
        <p:txBody>
          <a:bodyPr/>
          <a:lstStyle>
            <a:lvl1pPr marL="0" indent="0">
              <a:buNone/>
              <a:defRPr sz="1165"/>
            </a:lvl1pPr>
            <a:lvl2pPr marL="386921" indent="0">
              <a:buNone/>
              <a:defRPr sz="968"/>
            </a:lvl2pPr>
            <a:lvl3pPr marL="773845" indent="0">
              <a:buNone/>
              <a:defRPr sz="875"/>
            </a:lvl3pPr>
            <a:lvl4pPr marL="1160761" indent="0">
              <a:buNone/>
              <a:defRPr sz="776"/>
            </a:lvl4pPr>
            <a:lvl5pPr marL="1547686" indent="0">
              <a:buNone/>
              <a:defRPr sz="776"/>
            </a:lvl5pPr>
            <a:lvl6pPr marL="1934606" indent="0">
              <a:buNone/>
              <a:defRPr sz="776"/>
            </a:lvl6pPr>
            <a:lvl7pPr marL="2321531" indent="0">
              <a:buNone/>
              <a:defRPr sz="776"/>
            </a:lvl7pPr>
            <a:lvl8pPr marL="2708447" indent="0">
              <a:buNone/>
              <a:defRPr sz="776"/>
            </a:lvl8pPr>
            <a:lvl9pPr marL="3095372" indent="0">
              <a:buNone/>
              <a:defRPr sz="77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C3B6-0636-4160-8167-F9EA2EBB4CAA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59636" y="1225762"/>
            <a:ext cx="38881377" cy="509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3977" tIns="181989" rIns="363977" bIns="18198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636" y="7140922"/>
            <a:ext cx="38881377" cy="20193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3977" tIns="181989" rIns="363977" bIns="1819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59649" y="27866394"/>
            <a:ext cx="10079880" cy="2125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3977" tIns="181989" rIns="363977" bIns="181989" numCol="1" anchor="t" anchorCtr="0" compatLnSpc="1">
            <a:prstTxWarp prst="textNoShape">
              <a:avLst/>
            </a:prstTxWarp>
          </a:bodyPr>
          <a:lstStyle>
            <a:lvl1pPr>
              <a:defRPr sz="5435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759905" y="27866394"/>
            <a:ext cx="13680869" cy="2125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3977" tIns="181989" rIns="363977" bIns="181989" numCol="1" anchor="t" anchorCtr="0" compatLnSpc="1">
            <a:prstTxWarp prst="textNoShape">
              <a:avLst/>
            </a:prstTxWarp>
          </a:bodyPr>
          <a:lstStyle>
            <a:lvl1pPr algn="ctr">
              <a:defRPr sz="5435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961141" y="27866394"/>
            <a:ext cx="10079880" cy="2125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3977" tIns="181989" rIns="363977" bIns="181989" numCol="1" anchor="t" anchorCtr="0" compatLnSpc="1">
            <a:prstTxWarp prst="textNoShape">
              <a:avLst/>
            </a:prstTxWarp>
          </a:bodyPr>
          <a:lstStyle>
            <a:lvl1pPr algn="r">
              <a:defRPr sz="5435"/>
            </a:lvl1pPr>
          </a:lstStyle>
          <a:p>
            <a:pPr>
              <a:defRPr/>
            </a:pPr>
            <a:fld id="{419AA2E0-90E0-43A3-B26E-AF6861152008}" type="slidenum">
              <a:rPr lang="en-AU"/>
              <a:pPr>
                <a:defRPr/>
              </a:pPr>
              <a:t>‹#›</a:t>
            </a:fld>
            <a:endParaRPr lang="en-A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30657" rtl="0" eaLnBrk="0" fontAlgn="base" hangingPunct="0">
        <a:spcBef>
          <a:spcPct val="0"/>
        </a:spcBef>
        <a:spcAft>
          <a:spcPct val="0"/>
        </a:spcAft>
        <a:defRPr sz="16978">
          <a:solidFill>
            <a:schemeClr val="tx2"/>
          </a:solidFill>
          <a:latin typeface="+mj-lt"/>
          <a:ea typeface="+mj-ea"/>
          <a:cs typeface="+mj-cs"/>
        </a:defRPr>
      </a:lvl1pPr>
      <a:lvl2pPr algn="ctr" defTabSz="3530657" rtl="0" eaLnBrk="0" fontAlgn="base" hangingPunct="0">
        <a:spcBef>
          <a:spcPct val="0"/>
        </a:spcBef>
        <a:spcAft>
          <a:spcPct val="0"/>
        </a:spcAft>
        <a:defRPr sz="16978">
          <a:solidFill>
            <a:schemeClr val="tx2"/>
          </a:solidFill>
          <a:latin typeface="Arial" charset="0"/>
          <a:cs typeface="Arial" charset="0"/>
        </a:defRPr>
      </a:lvl2pPr>
      <a:lvl3pPr algn="ctr" defTabSz="3530657" rtl="0" eaLnBrk="0" fontAlgn="base" hangingPunct="0">
        <a:spcBef>
          <a:spcPct val="0"/>
        </a:spcBef>
        <a:spcAft>
          <a:spcPct val="0"/>
        </a:spcAft>
        <a:defRPr sz="16978">
          <a:solidFill>
            <a:schemeClr val="tx2"/>
          </a:solidFill>
          <a:latin typeface="Arial" charset="0"/>
          <a:cs typeface="Arial" charset="0"/>
        </a:defRPr>
      </a:lvl3pPr>
      <a:lvl4pPr algn="ctr" defTabSz="3530657" rtl="0" eaLnBrk="0" fontAlgn="base" hangingPunct="0">
        <a:spcBef>
          <a:spcPct val="0"/>
        </a:spcBef>
        <a:spcAft>
          <a:spcPct val="0"/>
        </a:spcAft>
        <a:defRPr sz="16978">
          <a:solidFill>
            <a:schemeClr val="tx2"/>
          </a:solidFill>
          <a:latin typeface="Arial" charset="0"/>
          <a:cs typeface="Arial" charset="0"/>
        </a:defRPr>
      </a:lvl4pPr>
      <a:lvl5pPr algn="ctr" defTabSz="3530657" rtl="0" eaLnBrk="0" fontAlgn="base" hangingPunct="0">
        <a:spcBef>
          <a:spcPct val="0"/>
        </a:spcBef>
        <a:spcAft>
          <a:spcPct val="0"/>
        </a:spcAft>
        <a:defRPr sz="16978">
          <a:solidFill>
            <a:schemeClr val="tx2"/>
          </a:solidFill>
          <a:latin typeface="Arial" charset="0"/>
          <a:cs typeface="Arial" charset="0"/>
        </a:defRPr>
      </a:lvl5pPr>
      <a:lvl6pPr marL="386921" algn="ctr" defTabSz="3530657" rtl="0" fontAlgn="base">
        <a:spcBef>
          <a:spcPct val="0"/>
        </a:spcBef>
        <a:spcAft>
          <a:spcPct val="0"/>
        </a:spcAft>
        <a:defRPr sz="16978">
          <a:solidFill>
            <a:schemeClr val="tx2"/>
          </a:solidFill>
          <a:latin typeface="Arial" charset="0"/>
          <a:cs typeface="Arial" charset="0"/>
        </a:defRPr>
      </a:lvl6pPr>
      <a:lvl7pPr marL="773845" algn="ctr" defTabSz="3530657" rtl="0" fontAlgn="base">
        <a:spcBef>
          <a:spcPct val="0"/>
        </a:spcBef>
        <a:spcAft>
          <a:spcPct val="0"/>
        </a:spcAft>
        <a:defRPr sz="16978">
          <a:solidFill>
            <a:schemeClr val="tx2"/>
          </a:solidFill>
          <a:latin typeface="Arial" charset="0"/>
          <a:cs typeface="Arial" charset="0"/>
        </a:defRPr>
      </a:lvl7pPr>
      <a:lvl8pPr marL="1160761" algn="ctr" defTabSz="3530657" rtl="0" fontAlgn="base">
        <a:spcBef>
          <a:spcPct val="0"/>
        </a:spcBef>
        <a:spcAft>
          <a:spcPct val="0"/>
        </a:spcAft>
        <a:defRPr sz="16978">
          <a:solidFill>
            <a:schemeClr val="tx2"/>
          </a:solidFill>
          <a:latin typeface="Arial" charset="0"/>
          <a:cs typeface="Arial" charset="0"/>
        </a:defRPr>
      </a:lvl8pPr>
      <a:lvl9pPr marL="1547686" algn="ctr" defTabSz="3530657" rtl="0" fontAlgn="base">
        <a:spcBef>
          <a:spcPct val="0"/>
        </a:spcBef>
        <a:spcAft>
          <a:spcPct val="0"/>
        </a:spcAft>
        <a:defRPr sz="16978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324666" indent="-1324666" algn="l" defTabSz="3530657" rtl="0" eaLnBrk="0" fontAlgn="base" hangingPunct="0">
        <a:spcBef>
          <a:spcPct val="20000"/>
        </a:spcBef>
        <a:spcAft>
          <a:spcPct val="0"/>
        </a:spcAft>
        <a:buChar char="•"/>
        <a:defRPr sz="12320">
          <a:solidFill>
            <a:schemeClr val="tx1"/>
          </a:solidFill>
          <a:latin typeface="+mn-lt"/>
          <a:ea typeface="+mn-ea"/>
          <a:cs typeface="+mn-cs"/>
        </a:defRPr>
      </a:lvl1pPr>
      <a:lvl2pPr marL="2868323" indent="-1102990" algn="l" defTabSz="3530657" rtl="0" eaLnBrk="0" fontAlgn="base" hangingPunct="0">
        <a:spcBef>
          <a:spcPct val="20000"/>
        </a:spcBef>
        <a:spcAft>
          <a:spcPct val="0"/>
        </a:spcAft>
        <a:buChar char="–"/>
        <a:defRPr sz="10865">
          <a:solidFill>
            <a:schemeClr val="tx1"/>
          </a:solidFill>
          <a:latin typeface="+mn-lt"/>
          <a:cs typeface="+mn-cs"/>
        </a:defRPr>
      </a:lvl2pPr>
      <a:lvl3pPr marL="4413318" indent="-882662" algn="l" defTabSz="3530657" rtl="0" eaLnBrk="0" fontAlgn="base" hangingPunct="0">
        <a:spcBef>
          <a:spcPct val="20000"/>
        </a:spcBef>
        <a:spcAft>
          <a:spcPct val="0"/>
        </a:spcAft>
        <a:buChar char="•"/>
        <a:defRPr sz="9312">
          <a:solidFill>
            <a:schemeClr val="tx1"/>
          </a:solidFill>
          <a:latin typeface="+mn-lt"/>
          <a:cs typeface="+mn-cs"/>
        </a:defRPr>
      </a:lvl3pPr>
      <a:lvl4pPr marL="6178651" indent="-882662" algn="l" defTabSz="3530657" rtl="0" eaLnBrk="0" fontAlgn="base" hangingPunct="0">
        <a:spcBef>
          <a:spcPct val="20000"/>
        </a:spcBef>
        <a:spcAft>
          <a:spcPct val="0"/>
        </a:spcAft>
        <a:buChar char="–"/>
        <a:defRPr sz="7666">
          <a:solidFill>
            <a:schemeClr val="tx1"/>
          </a:solidFill>
          <a:latin typeface="+mn-lt"/>
          <a:cs typeface="+mn-cs"/>
        </a:defRPr>
      </a:lvl4pPr>
      <a:lvl5pPr marL="7943980" indent="-882662" algn="l" defTabSz="3530657" rtl="0" eaLnBrk="0" fontAlgn="base" hangingPunct="0">
        <a:spcBef>
          <a:spcPct val="20000"/>
        </a:spcBef>
        <a:spcAft>
          <a:spcPct val="0"/>
        </a:spcAft>
        <a:buChar char="»"/>
        <a:defRPr sz="7666">
          <a:solidFill>
            <a:schemeClr val="tx1"/>
          </a:solidFill>
          <a:latin typeface="+mn-lt"/>
          <a:cs typeface="+mn-cs"/>
        </a:defRPr>
      </a:lvl5pPr>
      <a:lvl6pPr marL="8330899" indent="-882662" algn="l" defTabSz="3530657" rtl="0" fontAlgn="base">
        <a:spcBef>
          <a:spcPct val="20000"/>
        </a:spcBef>
        <a:spcAft>
          <a:spcPct val="0"/>
        </a:spcAft>
        <a:buChar char="»"/>
        <a:defRPr sz="7666">
          <a:solidFill>
            <a:schemeClr val="tx1"/>
          </a:solidFill>
          <a:latin typeface="+mn-lt"/>
          <a:cs typeface="+mn-cs"/>
        </a:defRPr>
      </a:lvl6pPr>
      <a:lvl7pPr marL="8717825" indent="-882662" algn="l" defTabSz="3530657" rtl="0" fontAlgn="base">
        <a:spcBef>
          <a:spcPct val="20000"/>
        </a:spcBef>
        <a:spcAft>
          <a:spcPct val="0"/>
        </a:spcAft>
        <a:buChar char="»"/>
        <a:defRPr sz="7666">
          <a:solidFill>
            <a:schemeClr val="tx1"/>
          </a:solidFill>
          <a:latin typeface="+mn-lt"/>
          <a:cs typeface="+mn-cs"/>
        </a:defRPr>
      </a:lvl7pPr>
      <a:lvl8pPr marL="9104745" indent="-882662" algn="l" defTabSz="3530657" rtl="0" fontAlgn="base">
        <a:spcBef>
          <a:spcPct val="20000"/>
        </a:spcBef>
        <a:spcAft>
          <a:spcPct val="0"/>
        </a:spcAft>
        <a:buChar char="»"/>
        <a:defRPr sz="7666">
          <a:solidFill>
            <a:schemeClr val="tx1"/>
          </a:solidFill>
          <a:latin typeface="+mn-lt"/>
          <a:cs typeface="+mn-cs"/>
        </a:defRPr>
      </a:lvl8pPr>
      <a:lvl9pPr marL="9491665" indent="-882662" algn="l" defTabSz="3530657" rtl="0" fontAlgn="base">
        <a:spcBef>
          <a:spcPct val="20000"/>
        </a:spcBef>
        <a:spcAft>
          <a:spcPct val="0"/>
        </a:spcAft>
        <a:buChar char="»"/>
        <a:defRPr sz="7666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773845" rtl="0" eaLnBrk="1" latinLnBrk="0" hangingPunct="1">
        <a:defRPr sz="1548" kern="1200">
          <a:solidFill>
            <a:schemeClr val="tx1"/>
          </a:solidFill>
          <a:latin typeface="+mn-lt"/>
          <a:ea typeface="+mn-ea"/>
          <a:cs typeface="+mn-cs"/>
        </a:defRPr>
      </a:lvl1pPr>
      <a:lvl2pPr marL="386921" algn="l" defTabSz="773845" rtl="0" eaLnBrk="1" latinLnBrk="0" hangingPunct="1">
        <a:defRPr sz="1548" kern="1200">
          <a:solidFill>
            <a:schemeClr val="tx1"/>
          </a:solidFill>
          <a:latin typeface="+mn-lt"/>
          <a:ea typeface="+mn-ea"/>
          <a:cs typeface="+mn-cs"/>
        </a:defRPr>
      </a:lvl2pPr>
      <a:lvl3pPr marL="773845" algn="l" defTabSz="773845" rtl="0" eaLnBrk="1" latinLnBrk="0" hangingPunct="1">
        <a:defRPr sz="1548" kern="1200">
          <a:solidFill>
            <a:schemeClr val="tx1"/>
          </a:solidFill>
          <a:latin typeface="+mn-lt"/>
          <a:ea typeface="+mn-ea"/>
          <a:cs typeface="+mn-cs"/>
        </a:defRPr>
      </a:lvl3pPr>
      <a:lvl4pPr marL="1160761" algn="l" defTabSz="773845" rtl="0" eaLnBrk="1" latinLnBrk="0" hangingPunct="1">
        <a:defRPr sz="1548" kern="1200">
          <a:solidFill>
            <a:schemeClr val="tx1"/>
          </a:solidFill>
          <a:latin typeface="+mn-lt"/>
          <a:ea typeface="+mn-ea"/>
          <a:cs typeface="+mn-cs"/>
        </a:defRPr>
      </a:lvl4pPr>
      <a:lvl5pPr marL="1547686" algn="l" defTabSz="773845" rtl="0" eaLnBrk="1" latinLnBrk="0" hangingPunct="1">
        <a:defRPr sz="1548" kern="1200">
          <a:solidFill>
            <a:schemeClr val="tx1"/>
          </a:solidFill>
          <a:latin typeface="+mn-lt"/>
          <a:ea typeface="+mn-ea"/>
          <a:cs typeface="+mn-cs"/>
        </a:defRPr>
      </a:lvl5pPr>
      <a:lvl6pPr marL="1934606" algn="l" defTabSz="773845" rtl="0" eaLnBrk="1" latinLnBrk="0" hangingPunct="1">
        <a:defRPr sz="1548" kern="1200">
          <a:solidFill>
            <a:schemeClr val="tx1"/>
          </a:solidFill>
          <a:latin typeface="+mn-lt"/>
          <a:ea typeface="+mn-ea"/>
          <a:cs typeface="+mn-cs"/>
        </a:defRPr>
      </a:lvl6pPr>
      <a:lvl7pPr marL="2321531" algn="l" defTabSz="773845" rtl="0" eaLnBrk="1" latinLnBrk="0" hangingPunct="1">
        <a:defRPr sz="1548" kern="1200">
          <a:solidFill>
            <a:schemeClr val="tx1"/>
          </a:solidFill>
          <a:latin typeface="+mn-lt"/>
          <a:ea typeface="+mn-ea"/>
          <a:cs typeface="+mn-cs"/>
        </a:defRPr>
      </a:lvl7pPr>
      <a:lvl8pPr marL="2708447" algn="l" defTabSz="773845" rtl="0" eaLnBrk="1" latinLnBrk="0" hangingPunct="1">
        <a:defRPr sz="1548" kern="1200">
          <a:solidFill>
            <a:schemeClr val="tx1"/>
          </a:solidFill>
          <a:latin typeface="+mn-lt"/>
          <a:ea typeface="+mn-ea"/>
          <a:cs typeface="+mn-cs"/>
        </a:defRPr>
      </a:lvl8pPr>
      <a:lvl9pPr marL="3095372" algn="l" defTabSz="773845" rtl="0" eaLnBrk="1" latinLnBrk="0" hangingPunct="1">
        <a:defRPr sz="15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0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8.emf"/><Relationship Id="rId5" Type="http://schemas.openxmlformats.org/officeDocument/2006/relationships/image" Target="../media/image3.JPG"/><Relationship Id="rId15" Type="http://schemas.openxmlformats.org/officeDocument/2006/relationships/image" Target="../media/image9.emf"/><Relationship Id="rId10" Type="http://schemas.openxmlformats.org/officeDocument/2006/relationships/image" Target="../media/image7.emf"/><Relationship Id="rId4" Type="http://schemas.openxmlformats.org/officeDocument/2006/relationships/image" Target="../media/image2.emf"/><Relationship Id="rId9" Type="http://schemas.openxmlformats.org/officeDocument/2006/relationships/image" Target="../media/image6.emf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Rectangle 5294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372" tIns="38686" rIns="77372" bIns="38686" anchor="ctr">
            <a:spAutoFit/>
          </a:bodyPr>
          <a:lstStyle/>
          <a:p>
            <a:endParaRPr lang="en-US" sz="3534"/>
          </a:p>
        </p:txBody>
      </p:sp>
      <p:sp>
        <p:nvSpPr>
          <p:cNvPr id="1047" name="Rectangle 5316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372" tIns="38686" rIns="77372" bIns="38686" anchor="ctr">
            <a:spAutoFit/>
          </a:bodyPr>
          <a:lstStyle/>
          <a:p>
            <a:endParaRPr lang="en-US" sz="3534"/>
          </a:p>
        </p:txBody>
      </p:sp>
      <p:sp>
        <p:nvSpPr>
          <p:cNvPr id="1051" name="Rectangle 5497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372" tIns="38686" rIns="77372" bIns="38686" anchor="ctr">
            <a:spAutoFit/>
          </a:bodyPr>
          <a:lstStyle/>
          <a:p>
            <a:endParaRPr lang="en-US" sz="3534"/>
          </a:p>
        </p:txBody>
      </p:sp>
      <p:sp>
        <p:nvSpPr>
          <p:cNvPr id="1054" name="Rectangle 5835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372" tIns="38686" rIns="77372" bIns="38686" anchor="ctr">
            <a:spAutoFit/>
          </a:bodyPr>
          <a:lstStyle/>
          <a:p>
            <a:endParaRPr lang="en-US" sz="3534"/>
          </a:p>
        </p:txBody>
      </p:sp>
      <p:sp>
        <p:nvSpPr>
          <p:cNvPr id="1055" name="Rectangle 5837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372" tIns="38686" rIns="77372" bIns="38686" anchor="ctr">
            <a:spAutoFit/>
          </a:bodyPr>
          <a:lstStyle/>
          <a:p>
            <a:endParaRPr lang="en-US" sz="3534"/>
          </a:p>
        </p:txBody>
      </p:sp>
      <p:sp>
        <p:nvSpPr>
          <p:cNvPr id="1057" name="Rectangle 5843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372" tIns="38686" rIns="77372" bIns="38686" anchor="ctr">
            <a:spAutoFit/>
          </a:bodyPr>
          <a:lstStyle/>
          <a:p>
            <a:endParaRPr lang="en-US" sz="3534"/>
          </a:p>
        </p:txBody>
      </p:sp>
      <p:sp>
        <p:nvSpPr>
          <p:cNvPr id="1063" name="Rectangle 5871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372" tIns="38686" rIns="77372" bIns="38686" anchor="ctr">
            <a:spAutoFit/>
          </a:bodyPr>
          <a:lstStyle/>
          <a:p>
            <a:endParaRPr lang="en-US" sz="3534"/>
          </a:p>
        </p:txBody>
      </p:sp>
      <p:sp>
        <p:nvSpPr>
          <p:cNvPr id="1065" name="Rectangle 5935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7372" tIns="38686" rIns="77372" bIns="38686" anchor="ctr">
            <a:spAutoFit/>
          </a:bodyPr>
          <a:lstStyle/>
          <a:p>
            <a:endParaRPr lang="en-US" sz="3534"/>
          </a:p>
        </p:txBody>
      </p:sp>
      <p:sp>
        <p:nvSpPr>
          <p:cNvPr id="1096" name="Rectangle 72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372" tIns="38686" rIns="77372" bIns="38686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 sz="3534"/>
          </a:p>
        </p:txBody>
      </p:sp>
      <p:sp>
        <p:nvSpPr>
          <p:cNvPr id="1123" name="Rectangle 99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372" tIns="38686" rIns="77372" bIns="38686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 sz="3534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372" tIns="38686" rIns="77372" bIns="38686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 sz="3534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372" tIns="38686" rIns="77372" bIns="38686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534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199891" y="354355"/>
            <a:ext cx="158865" cy="626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7372" tIns="38686" rIns="77372" bIns="38686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3534"/>
          </a:p>
        </p:txBody>
      </p:sp>
      <p:sp>
        <p:nvSpPr>
          <p:cNvPr id="171" name="Rectangle 3"/>
          <p:cNvSpPr>
            <a:spLocks noChangeArrowheads="1"/>
          </p:cNvSpPr>
          <p:nvPr/>
        </p:nvSpPr>
        <p:spPr bwMode="auto">
          <a:xfrm>
            <a:off x="1199890" y="29578804"/>
            <a:ext cx="41465059" cy="179618"/>
          </a:xfrm>
          <a:prstGeom prst="rect">
            <a:avLst/>
          </a:prstGeom>
          <a:solidFill>
            <a:srgbClr val="FF0D00"/>
          </a:solidFill>
          <a:ln w="9525">
            <a:noFill/>
            <a:miter lim="800000"/>
            <a:headEnd/>
            <a:tailEnd/>
          </a:ln>
        </p:spPr>
        <p:txBody>
          <a:bodyPr wrap="none" lIns="77372" tIns="38686" rIns="77372" bIns="38686" anchor="ctr"/>
          <a:lstStyle/>
          <a:p>
            <a:endParaRPr lang="en-US" sz="3534"/>
          </a:p>
        </p:txBody>
      </p:sp>
      <p:sp>
        <p:nvSpPr>
          <p:cNvPr id="172" name="Rectangle 3"/>
          <p:cNvSpPr>
            <a:spLocks noChangeArrowheads="1"/>
          </p:cNvSpPr>
          <p:nvPr/>
        </p:nvSpPr>
        <p:spPr bwMode="auto">
          <a:xfrm>
            <a:off x="1242380" y="4254695"/>
            <a:ext cx="41479193" cy="700009"/>
          </a:xfrm>
          <a:prstGeom prst="rect">
            <a:avLst/>
          </a:prstGeom>
          <a:solidFill>
            <a:srgbClr val="FF0D00"/>
          </a:solidFill>
          <a:ln w="9525">
            <a:noFill/>
            <a:miter lim="800000"/>
            <a:headEnd/>
            <a:tailEnd/>
          </a:ln>
        </p:spPr>
        <p:txBody>
          <a:bodyPr wrap="none" lIns="77372" tIns="38686" rIns="77372" bIns="38686" anchor="ctr"/>
          <a:lstStyle/>
          <a:p>
            <a:endParaRPr lang="en-US" sz="3534" dirty="0"/>
          </a:p>
        </p:txBody>
      </p:sp>
      <p:sp>
        <p:nvSpPr>
          <p:cNvPr id="185" name="Rectangle 3"/>
          <p:cNvSpPr>
            <a:spLocks noChangeArrowheads="1"/>
          </p:cNvSpPr>
          <p:nvPr/>
        </p:nvSpPr>
        <p:spPr bwMode="auto">
          <a:xfrm>
            <a:off x="1199885" y="29998578"/>
            <a:ext cx="41465059" cy="179618"/>
          </a:xfrm>
          <a:prstGeom prst="rect">
            <a:avLst/>
          </a:prstGeom>
          <a:solidFill>
            <a:srgbClr val="FFD700"/>
          </a:solidFill>
          <a:ln w="9525">
            <a:noFill/>
            <a:miter lim="800000"/>
            <a:headEnd/>
            <a:tailEnd/>
          </a:ln>
        </p:spPr>
        <p:txBody>
          <a:bodyPr wrap="none" lIns="77372" tIns="38686" rIns="77372" bIns="38686" anchor="ctr"/>
          <a:lstStyle/>
          <a:p>
            <a:endParaRPr lang="en-US" sz="3534"/>
          </a:p>
        </p:txBody>
      </p:sp>
      <p:grpSp>
        <p:nvGrpSpPr>
          <p:cNvPr id="23" name="Group 22"/>
          <p:cNvGrpSpPr/>
          <p:nvPr/>
        </p:nvGrpSpPr>
        <p:grpSpPr>
          <a:xfrm>
            <a:off x="1077891" y="5165725"/>
            <a:ext cx="23325122" cy="2980206"/>
            <a:chOff x="25176" y="5743453"/>
            <a:chExt cx="26250585" cy="4250892"/>
          </a:xfrm>
        </p:grpSpPr>
        <p:sp>
          <p:nvSpPr>
            <p:cNvPr id="210" name="AutoShape 46"/>
            <p:cNvSpPr>
              <a:spLocks noChangeArrowheads="1"/>
            </p:cNvSpPr>
            <p:nvPr/>
          </p:nvSpPr>
          <p:spPr bwMode="auto">
            <a:xfrm>
              <a:off x="75500" y="5743453"/>
              <a:ext cx="26200261" cy="4250892"/>
            </a:xfrm>
            <a:prstGeom prst="roundRect">
              <a:avLst>
                <a:gd name="adj" fmla="val 4778"/>
              </a:avLst>
            </a:prstGeom>
            <a:noFill/>
            <a:ln w="28575">
              <a:solidFill>
                <a:srgbClr val="FF0D00"/>
              </a:solidFill>
              <a:round/>
              <a:headEnd/>
              <a:tailEnd/>
            </a:ln>
            <a:effectLst>
              <a:glow rad="139700">
                <a:srgbClr val="FFCCCC">
                  <a:alpha val="40000"/>
                </a:srgbClr>
              </a:glow>
            </a:effectLst>
          </p:spPr>
          <p:txBody>
            <a:bodyPr wrap="square" lIns="77372" tIns="38686" rIns="77372" bIns="38686" anchor="t" anchorCtr="0">
              <a:noAutofit/>
            </a:bodyPr>
            <a:lstStyle/>
            <a:p>
              <a:r>
                <a:rPr lang="en-US" sz="3000" dirty="0">
                  <a:solidFill>
                    <a:srgbClr val="CC0A00"/>
                  </a:solidFill>
                  <a:effectLst>
                    <a:glow>
                      <a:schemeClr val="accent3">
                        <a:lumMod val="65000"/>
                        <a:alpha val="40000"/>
                      </a:schemeClr>
                    </a:glow>
                  </a:effectLst>
                  <a:latin typeface="Impact" pitchFamily="34" charset="0"/>
                </a:rPr>
                <a:t>1. Motivation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5176" y="6531164"/>
              <a:ext cx="26085336" cy="3330809"/>
            </a:xfrm>
            <a:prstGeom prst="rect">
              <a:avLst/>
            </a:prstGeom>
            <a:noFill/>
          </p:spPr>
          <p:txBody>
            <a:bodyPr wrap="square" lIns="77372" tIns="38686" rIns="77372" bIns="38686" rtlCol="0">
              <a:spAutoFit/>
            </a:bodyPr>
            <a:lstStyle/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r>
                <a:rPr lang="en-AU" sz="2600" dirty="0"/>
                <a:t>Humans are excellent spectrum </a:t>
              </a:r>
              <a:r>
                <a:rPr lang="en-AU" sz="2600" dirty="0" err="1"/>
                <a:t>analyzers</a:t>
              </a:r>
              <a:r>
                <a:rPr lang="en-AU" sz="2600" dirty="0"/>
                <a:t> and it is hypothesized that some properties of the human auditory system, specifically high roll-off magnitude response, are beneficial in identifying spoofing attacks </a:t>
              </a:r>
            </a:p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r>
                <a:rPr lang="en-AU" sz="2600" dirty="0"/>
                <a:t>A Transmission Line Cochlear (TLC) model which more accurately resembles the human auditory system is proposed for the front-end of feature extraction for replay spoofing attack detection</a:t>
              </a:r>
            </a:p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r>
                <a:rPr lang="en-AU" sz="2600" dirty="0"/>
                <a:t>Amplitude Modulation (AM) and Frequency Modulation (FM) features are extracted from the TLC front-end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E8B5677-A094-4EDC-A3F2-38956E0DAF32}"/>
              </a:ext>
            </a:extLst>
          </p:cNvPr>
          <p:cNvGrpSpPr/>
          <p:nvPr/>
        </p:nvGrpSpPr>
        <p:grpSpPr>
          <a:xfrm>
            <a:off x="-793268" y="402110"/>
            <a:ext cx="46642909" cy="4663889"/>
            <a:chOff x="-793268" y="665347"/>
            <a:chExt cx="45895777" cy="4628366"/>
          </a:xfrm>
        </p:grpSpPr>
        <p:sp>
          <p:nvSpPr>
            <p:cNvPr id="183" name="Rectangle 3"/>
            <p:cNvSpPr>
              <a:spLocks noChangeArrowheads="1"/>
            </p:cNvSpPr>
            <p:nvPr/>
          </p:nvSpPr>
          <p:spPr bwMode="auto">
            <a:xfrm>
              <a:off x="1199886" y="665347"/>
              <a:ext cx="40800867" cy="3813113"/>
            </a:xfrm>
            <a:prstGeom prst="rect">
              <a:avLst/>
            </a:prstGeom>
            <a:solidFill>
              <a:srgbClr val="FFD700"/>
            </a:solidFill>
            <a:ln w="9525">
              <a:solidFill>
                <a:schemeClr val="bg2">
                  <a:lumMod val="60000"/>
                  <a:lumOff val="40000"/>
                </a:schemeClr>
              </a:solidFill>
              <a:miter lim="800000"/>
              <a:headEnd/>
              <a:tailEnd/>
            </a:ln>
          </p:spPr>
          <p:txBody>
            <a:bodyPr wrap="none" lIns="77372" tIns="38686" rIns="77372" bIns="38686" anchor="ctr"/>
            <a:lstStyle/>
            <a:p>
              <a:endParaRPr lang="en-US" sz="3534"/>
            </a:p>
          </p:txBody>
        </p:sp>
        <p:sp>
          <p:nvSpPr>
            <p:cNvPr id="1033" name="Text Box 7"/>
            <p:cNvSpPr txBox="1">
              <a:spLocks noChangeArrowheads="1"/>
            </p:cNvSpPr>
            <p:nvPr/>
          </p:nvSpPr>
          <p:spPr bwMode="auto">
            <a:xfrm>
              <a:off x="-793268" y="2509646"/>
              <a:ext cx="45895777" cy="1970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88665" tIns="44330" rIns="88665" bIns="44330">
              <a:normAutofit fontScale="92500" lnSpcReduction="10000"/>
            </a:bodyPr>
            <a:lstStyle/>
            <a:p>
              <a:pPr algn="ctr"/>
              <a:r>
                <a:rPr lang="en-US" sz="3506" i="1" dirty="0">
                  <a:latin typeface="+mj-lt"/>
                  <a:cs typeface="Arial" pitchFamily="34" charset="0"/>
                </a:rPr>
                <a:t>Tharshini Gunendradasan</a:t>
              </a:r>
              <a:r>
                <a:rPr lang="en-US" sz="3506" baseline="30000" dirty="0">
                  <a:latin typeface="+mj-lt"/>
                  <a:cs typeface="Arial" pitchFamily="34" charset="0"/>
                </a:rPr>
                <a:t>1 </a:t>
              </a:r>
              <a:r>
                <a:rPr lang="en-US" sz="3506" i="1" dirty="0"/>
                <a:t>,</a:t>
              </a:r>
              <a:r>
                <a:rPr lang="en-US" i="1" dirty="0"/>
                <a:t> </a:t>
              </a:r>
              <a:r>
                <a:rPr lang="en-US" sz="3500" i="1" dirty="0"/>
                <a:t>Saad Irtza</a:t>
              </a:r>
              <a:r>
                <a:rPr lang="en-US" sz="3500" i="1" baseline="30000" dirty="0"/>
                <a:t>1 </a:t>
              </a:r>
              <a:r>
                <a:rPr lang="en-US" sz="3506" i="1" dirty="0"/>
                <a:t>,</a:t>
              </a:r>
              <a:r>
                <a:rPr lang="en-US" sz="3506" i="1" dirty="0" err="1"/>
                <a:t>Eliathamby</a:t>
              </a:r>
              <a:r>
                <a:rPr lang="en-US" sz="3506" i="1" dirty="0"/>
                <a:t> Ambikairajah</a:t>
              </a:r>
              <a:r>
                <a:rPr lang="en-US" sz="3506" i="1" baseline="30000" dirty="0"/>
                <a:t>1,2</a:t>
              </a:r>
              <a:r>
                <a:rPr lang="en-US" sz="3506" i="1" dirty="0"/>
                <a:t> , Julien Epps</a:t>
              </a:r>
              <a:r>
                <a:rPr lang="en-US" sz="3506" i="1" baseline="30000" dirty="0"/>
                <a:t>1,2</a:t>
              </a:r>
              <a:endParaRPr lang="en-US" sz="3506" i="1" baseline="30000" dirty="0">
                <a:latin typeface="+mj-lt"/>
                <a:cs typeface="Arial" pitchFamily="34" charset="0"/>
              </a:endParaRPr>
            </a:p>
            <a:p>
              <a:pPr algn="ctr"/>
              <a:r>
                <a:rPr lang="en-US" sz="3506" baseline="30000" dirty="0">
                  <a:latin typeface="+mj-lt"/>
                  <a:cs typeface="Arial" pitchFamily="34" charset="0"/>
                </a:rPr>
                <a:t>1 </a:t>
              </a:r>
              <a:r>
                <a:rPr lang="en-AU" sz="3506" dirty="0">
                  <a:latin typeface="+mj-lt"/>
                  <a:cs typeface="Arial" pitchFamily="34" charset="0"/>
                </a:rPr>
                <a:t>The School of Electrical Engineering and Telecommunications, The University of New South Wales, Sydney, Australia</a:t>
              </a:r>
            </a:p>
            <a:p>
              <a:pPr algn="ctr"/>
              <a:r>
                <a:rPr lang="en-AU" sz="3506" dirty="0">
                  <a:latin typeface="+mj-lt"/>
                  <a:cs typeface="Arial" pitchFamily="34" charset="0"/>
                </a:rPr>
                <a:t> </a:t>
              </a:r>
              <a:r>
                <a:rPr lang="en-US" sz="3506" baseline="30000" dirty="0">
                  <a:latin typeface="+mj-lt"/>
                  <a:cs typeface="Arial" pitchFamily="34" charset="0"/>
                </a:rPr>
                <a:t>2 </a:t>
              </a:r>
              <a:r>
                <a:rPr lang="en-AU" sz="3506" dirty="0">
                  <a:latin typeface="+mj-lt"/>
                  <a:cs typeface="Arial" pitchFamily="34" charset="0"/>
                </a:rPr>
                <a:t>Data61, CSIRO, Australia</a:t>
              </a:r>
            </a:p>
            <a:p>
              <a:pPr algn="ctr"/>
              <a:endParaRPr lang="en-US" sz="3391" dirty="0">
                <a:solidFill>
                  <a:schemeClr val="bg1"/>
                </a:solidFill>
                <a:latin typeface="+mj-lt"/>
                <a:cs typeface="Arial" pitchFamily="34" charset="0"/>
              </a:endParaRPr>
            </a:p>
          </p:txBody>
        </p:sp>
        <p:sp>
          <p:nvSpPr>
            <p:cNvPr id="174" name="Text Box 7"/>
            <p:cNvSpPr txBox="1">
              <a:spLocks noChangeArrowheads="1"/>
            </p:cNvSpPr>
            <p:nvPr/>
          </p:nvSpPr>
          <p:spPr bwMode="auto">
            <a:xfrm>
              <a:off x="1559719" y="4556125"/>
              <a:ext cx="39687499" cy="737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77349" tIns="38672" rIns="77349" bIns="38672">
              <a:normAutofit/>
            </a:bodyPr>
            <a:lstStyle/>
            <a:p>
              <a:pPr algn="ctr"/>
              <a:r>
                <a:rPr lang="en-US" sz="3506" dirty="0">
                  <a:solidFill>
                    <a:srgbClr val="000000"/>
                  </a:solidFill>
                </a:rPr>
                <a:t>tharshini.gunendradasan@student.unsw.edu.au,  s.irtza@unsw.edu.au, e.ambikairajah@unsw.edu.au,  j.epps@unsw.edu.au  </a:t>
              </a:r>
              <a:endParaRPr lang="en-US" sz="3506" dirty="0">
                <a:solidFill>
                  <a:srgbClr val="000000"/>
                </a:solidFill>
                <a:latin typeface="Optima" pitchFamily="34" charset="0"/>
              </a:endParaRPr>
            </a:p>
          </p:txBody>
        </p:sp>
        <p:pic>
          <p:nvPicPr>
            <p:cNvPr id="1157" name="Picture 133" descr="Home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19541" y="1207164"/>
              <a:ext cx="6668305" cy="2638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10275473" y="866958"/>
              <a:ext cx="23741526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0" b="1" dirty="0"/>
                <a:t>TRANSMISSION LINE COCHLEAR MODEL BASED AM-FM FEATURES FOR REPLAY ATTACK DETECTION</a:t>
              </a:r>
              <a:endParaRPr lang="en-US" sz="6000" dirty="0"/>
            </a:p>
          </p:txBody>
        </p:sp>
      </p:grpSp>
      <p:sp>
        <p:nvSpPr>
          <p:cNvPr id="82" name="AutoShape 46">
            <a:extLst>
              <a:ext uri="{FF2B5EF4-FFF2-40B4-BE49-F238E27FC236}">
                <a16:creationId xmlns:a16="http://schemas.microsoft.com/office/drawing/2014/main" id="{AD5676AB-1CB1-48F2-9A0D-E4AB5BED7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70366" y="5165724"/>
            <a:ext cx="7694577" cy="15732315"/>
          </a:xfrm>
          <a:prstGeom prst="roundRect">
            <a:avLst>
              <a:gd name="adj" fmla="val 4778"/>
            </a:avLst>
          </a:prstGeom>
          <a:noFill/>
          <a:ln w="28575">
            <a:solidFill>
              <a:srgbClr val="FF0D00"/>
            </a:solidFill>
            <a:round/>
            <a:headEnd/>
            <a:tailEnd/>
          </a:ln>
          <a:effectLst>
            <a:glow rad="139700">
              <a:srgbClr val="FFCCCC">
                <a:alpha val="40000"/>
              </a:srgbClr>
            </a:glow>
          </a:effectLst>
        </p:spPr>
        <p:txBody>
          <a:bodyPr wrap="square" lIns="77372" tIns="38686" rIns="77372" bIns="38686" anchor="t" anchorCtr="0">
            <a:noAutofit/>
          </a:bodyPr>
          <a:lstStyle/>
          <a:p>
            <a:r>
              <a:rPr lang="en-US" sz="3000" dirty="0">
                <a:solidFill>
                  <a:srgbClr val="CC0A00"/>
                </a:solidFill>
                <a:effectLst>
                  <a:glow>
                    <a:schemeClr val="accent3">
                      <a:lumMod val="65000"/>
                      <a:alpha val="40000"/>
                    </a:schemeClr>
                  </a:glow>
                </a:effectLst>
                <a:latin typeface="Impact" pitchFamily="34" charset="0"/>
              </a:rPr>
              <a:t>7. Results on ASV spoof 2017  version 1 and version 2 database</a:t>
            </a:r>
          </a:p>
          <a:p>
            <a:endParaRPr lang="en-US" sz="3506" dirty="0">
              <a:solidFill>
                <a:srgbClr val="CC0A00"/>
              </a:solidFill>
              <a:effectLst>
                <a:glow>
                  <a:schemeClr val="accent3">
                    <a:lumMod val="65000"/>
                    <a:alpha val="40000"/>
                  </a:schemeClr>
                </a:glow>
              </a:effectLst>
              <a:latin typeface="Impact" pitchFamily="34" charset="0"/>
            </a:endParaRPr>
          </a:p>
          <a:p>
            <a:endParaRPr lang="en-US" sz="3506" dirty="0">
              <a:solidFill>
                <a:srgbClr val="CC0A00"/>
              </a:solidFill>
              <a:effectLst>
                <a:glow>
                  <a:schemeClr val="accent3">
                    <a:lumMod val="65000"/>
                    <a:alpha val="40000"/>
                  </a:schemeClr>
                </a:glow>
              </a:effectLst>
              <a:latin typeface="Impact" pitchFamily="34" charset="0"/>
            </a:endParaRPr>
          </a:p>
          <a:p>
            <a:endParaRPr lang="en-US" sz="3506" dirty="0">
              <a:solidFill>
                <a:srgbClr val="CC0A00"/>
              </a:solidFill>
              <a:effectLst>
                <a:glow>
                  <a:schemeClr val="accent3">
                    <a:lumMod val="65000"/>
                    <a:alpha val="40000"/>
                  </a:schemeClr>
                </a:glow>
              </a:effectLst>
              <a:latin typeface="Impact" pitchFamily="34" charset="0"/>
            </a:endParaRPr>
          </a:p>
          <a:p>
            <a:endParaRPr lang="en-US" sz="3506" dirty="0">
              <a:solidFill>
                <a:srgbClr val="CC0A00"/>
              </a:solidFill>
              <a:effectLst>
                <a:glow>
                  <a:schemeClr val="accent3">
                    <a:lumMod val="65000"/>
                    <a:alpha val="40000"/>
                  </a:schemeClr>
                </a:glow>
              </a:effectLst>
              <a:latin typeface="Impact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3D22C6B-B0A9-4773-B8C7-43822C764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639878"/>
              </p:ext>
            </p:extLst>
          </p:nvPr>
        </p:nvGraphicFramePr>
        <p:xfrm>
          <a:off x="35217164" y="6365038"/>
          <a:ext cx="6963131" cy="945948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11720">
                  <a:extLst>
                    <a:ext uri="{9D8B030D-6E8A-4147-A177-3AD203B41FA5}">
                      <a16:colId xmlns:a16="http://schemas.microsoft.com/office/drawing/2014/main" val="1743059180"/>
                    </a:ext>
                  </a:extLst>
                </a:gridCol>
                <a:gridCol w="812208">
                  <a:extLst>
                    <a:ext uri="{9D8B030D-6E8A-4147-A177-3AD203B41FA5}">
                      <a16:colId xmlns:a16="http://schemas.microsoft.com/office/drawing/2014/main" val="1009458678"/>
                    </a:ext>
                  </a:extLst>
                </a:gridCol>
                <a:gridCol w="4385504">
                  <a:extLst>
                    <a:ext uri="{9D8B030D-6E8A-4147-A177-3AD203B41FA5}">
                      <a16:colId xmlns:a16="http://schemas.microsoft.com/office/drawing/2014/main" val="3971931239"/>
                    </a:ext>
                  </a:extLst>
                </a:gridCol>
                <a:gridCol w="1253699">
                  <a:extLst>
                    <a:ext uri="{9D8B030D-6E8A-4147-A177-3AD203B41FA5}">
                      <a16:colId xmlns:a16="http://schemas.microsoft.com/office/drawing/2014/main" val="3488101247"/>
                    </a:ext>
                  </a:extLst>
                </a:gridCol>
              </a:tblGrid>
              <a:tr h="485263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Feature set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EER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141827"/>
                  </a:ext>
                </a:extLst>
              </a:tr>
              <a:tr h="524091">
                <a:tc rowSpan="8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AM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Parallel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HT-IACC [22]) (BW), 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>
                          <a:effectLst/>
                        </a:rPr>
                        <a:t>19.27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277904"/>
                  </a:ext>
                </a:extLst>
              </a:tr>
              <a:tr h="524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HT-IACC [22] (GA), 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12.12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663311"/>
                  </a:ext>
                </a:extLst>
              </a:tr>
              <a:tr h="5588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ESA-IACC [22] (BW), 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21.43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1346181"/>
                  </a:ext>
                </a:extLst>
              </a:tr>
              <a:tr h="5588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ESA-IACC [22] (GA), 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12.00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840427"/>
                  </a:ext>
                </a:extLst>
              </a:tr>
              <a:tr h="5588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VESA-IACC [19] (GA), </a:t>
                      </a:r>
                      <a:r>
                        <a:rPr lang="en-AU" sz="2400" dirty="0">
                          <a:effectLst/>
                        </a:rPr>
                        <a:t>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11.94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347834"/>
                  </a:ext>
                </a:extLst>
              </a:tr>
              <a:tr h="7291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AM-</a:t>
                      </a:r>
                      <a:r>
                        <a:rPr lang="en-US" sz="2400" dirty="0" err="1">
                          <a:effectLst/>
                        </a:rPr>
                        <a:t>ConvRBM</a:t>
                      </a:r>
                      <a:r>
                        <a:rPr lang="en-US" sz="2400" dirty="0">
                          <a:effectLst/>
                        </a:rPr>
                        <a:t>-CC [18] (CV), </a:t>
                      </a:r>
                      <a:r>
                        <a:rPr lang="en-AU" sz="2400" dirty="0">
                          <a:effectLst/>
                        </a:rPr>
                        <a:t>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12.76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10413"/>
                  </a:ext>
                </a:extLst>
              </a:tr>
              <a:tr h="524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</a:rPr>
                        <a:t>TLC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TLC-AM (V1)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8.51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1565944"/>
                  </a:ext>
                </a:extLst>
              </a:tr>
              <a:tr h="524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TLC-AM (V2)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8.68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2A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920458"/>
                  </a:ext>
                </a:extLst>
              </a:tr>
              <a:tr h="524091">
                <a:tc rowSpan="8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FM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Parallel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HT-IFCC [22] (BW), 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39.40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236650"/>
                  </a:ext>
                </a:extLst>
              </a:tr>
              <a:tr h="524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HT-IFCC [22] (GA), 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14.62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827807"/>
                  </a:ext>
                </a:extLst>
              </a:tr>
              <a:tr h="5588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ESA-IFCC [22] (BW), 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28.69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3110108"/>
                  </a:ext>
                </a:extLst>
              </a:tr>
              <a:tr h="5588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ESA-IFCC [22] (GA), 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12.79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36998"/>
                  </a:ext>
                </a:extLst>
              </a:tr>
              <a:tr h="524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VESA-IFCC [19] (BW), </a:t>
                      </a:r>
                      <a:r>
                        <a:rPr lang="en-AU" sz="2400" dirty="0">
                          <a:effectLst/>
                        </a:rPr>
                        <a:t>(V1) 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11.79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633286"/>
                  </a:ext>
                </a:extLst>
              </a:tr>
              <a:tr h="72915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FM- </a:t>
                      </a:r>
                      <a:r>
                        <a:rPr lang="en-US" sz="2400" dirty="0" err="1">
                          <a:effectLst/>
                        </a:rPr>
                        <a:t>ConvRBM</a:t>
                      </a:r>
                      <a:r>
                        <a:rPr lang="en-US" sz="2400" dirty="0">
                          <a:effectLst/>
                        </a:rPr>
                        <a:t>-CC [18] (CV), </a:t>
                      </a:r>
                      <a:r>
                        <a:rPr lang="en-AU" sz="2400" dirty="0">
                          <a:effectLst/>
                        </a:rPr>
                        <a:t>(V1)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dirty="0">
                          <a:effectLst/>
                        </a:rPr>
                        <a:t>14.96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589285"/>
                  </a:ext>
                </a:extLst>
              </a:tr>
              <a:tr h="524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</a:rPr>
                        <a:t>TLC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TLC-FM (V1)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10.11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79361"/>
                  </a:ext>
                </a:extLst>
              </a:tr>
              <a:tr h="52409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</a:rPr>
                        <a:t>TLC</a:t>
                      </a:r>
                      <a:endParaRPr lang="en-US" sz="24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TLC-FM (V2)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400" b="1" dirty="0">
                          <a:effectLst/>
                        </a:rPr>
                        <a:t>11.30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F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816416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F25950-D5B1-4FE5-B11A-ECAA80995A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525120"/>
              </p:ext>
            </p:extLst>
          </p:nvPr>
        </p:nvGraphicFramePr>
        <p:xfrm>
          <a:off x="35198691" y="16101033"/>
          <a:ext cx="6981604" cy="460949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6153983">
                  <a:extLst>
                    <a:ext uri="{9D8B030D-6E8A-4147-A177-3AD203B41FA5}">
                      <a16:colId xmlns:a16="http://schemas.microsoft.com/office/drawing/2014/main" val="3643533974"/>
                    </a:ext>
                  </a:extLst>
                </a:gridCol>
                <a:gridCol w="827621">
                  <a:extLst>
                    <a:ext uri="{9D8B030D-6E8A-4147-A177-3AD203B41FA5}">
                      <a16:colId xmlns:a16="http://schemas.microsoft.com/office/drawing/2014/main" val="2717926653"/>
                    </a:ext>
                  </a:extLst>
                </a:gridCol>
              </a:tblGrid>
              <a:tr h="575787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b="1" dirty="0">
                          <a:effectLst/>
                        </a:rPr>
                        <a:t>Fused features set</a:t>
                      </a:r>
                      <a:endParaRPr lang="en-US" sz="2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b="1" dirty="0">
                          <a:effectLst/>
                        </a:rPr>
                        <a:t>EER</a:t>
                      </a:r>
                      <a:endParaRPr lang="en-US" sz="2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5972848"/>
                  </a:ext>
                </a:extLst>
              </a:tr>
              <a:tr h="578983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dirty="0">
                          <a:effectLst/>
                        </a:rPr>
                        <a:t>VESA-IACC+ VESA-IFCC [19], </a:t>
                      </a:r>
                      <a:r>
                        <a:rPr lang="en-AU" sz="2500" dirty="0">
                          <a:effectLst/>
                        </a:rPr>
                        <a:t>(V1)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dirty="0">
                          <a:effectLst/>
                        </a:rPr>
                        <a:t>7.11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9953269"/>
                  </a:ext>
                </a:extLst>
              </a:tr>
              <a:tr h="57578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</a:rPr>
                        <a:t>AM-ConvRBM-CC + FM-ConvRBM-CC [18], </a:t>
                      </a:r>
                      <a:r>
                        <a:rPr lang="en-AU" sz="2200" dirty="0">
                          <a:effectLst/>
                        </a:rPr>
                        <a:t>(V1)</a:t>
                      </a:r>
                      <a:endParaRPr lang="en-US" sz="2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dirty="0">
                          <a:effectLst/>
                        </a:rPr>
                        <a:t>8.89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797584"/>
                  </a:ext>
                </a:extLst>
              </a:tr>
              <a:tr h="57578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500" b="1" dirty="0">
                          <a:effectLst/>
                        </a:rPr>
                        <a:t>TLC-AM+ TLC-FM (V1)</a:t>
                      </a:r>
                      <a:endParaRPr lang="en-US" sz="2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b="1" dirty="0">
                          <a:effectLst/>
                        </a:rPr>
                        <a:t>7.32</a:t>
                      </a:r>
                      <a:endParaRPr lang="en-US" sz="2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195443"/>
                  </a:ext>
                </a:extLst>
              </a:tr>
              <a:tr h="57578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500" b="1" dirty="0">
                          <a:effectLst/>
                        </a:rPr>
                        <a:t>TLC-AM+ TLC-FM (V2)</a:t>
                      </a:r>
                      <a:endParaRPr lang="en-US" sz="2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b="1" dirty="0">
                          <a:effectLst/>
                        </a:rPr>
                        <a:t>7.59</a:t>
                      </a:r>
                      <a:endParaRPr lang="en-US" sz="25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820446"/>
                  </a:ext>
                </a:extLst>
              </a:tr>
              <a:tr h="57578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500" dirty="0">
                          <a:effectLst/>
                        </a:rPr>
                        <a:t>HT-IACC+ HT-IFCC [22], (V1)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dirty="0">
                          <a:effectLst/>
                        </a:rPr>
                        <a:t>10.03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270562"/>
                  </a:ext>
                </a:extLst>
              </a:tr>
              <a:tr h="57578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500" dirty="0">
                          <a:effectLst/>
                        </a:rPr>
                        <a:t>ESA-IACC + ESA-IFCC [22], (V1)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dirty="0">
                          <a:effectLst/>
                        </a:rPr>
                        <a:t>9.64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974821"/>
                  </a:ext>
                </a:extLst>
              </a:tr>
              <a:tr h="575787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dirty="0">
                          <a:effectLst/>
                        </a:rPr>
                        <a:t>CQCC [28], </a:t>
                      </a:r>
                      <a:r>
                        <a:rPr lang="en-AU" sz="2500" dirty="0">
                          <a:effectLst/>
                        </a:rPr>
                        <a:t>(V2)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500" dirty="0">
                          <a:effectLst/>
                        </a:rPr>
                        <a:t>12.24</a:t>
                      </a:r>
                      <a:endParaRPr lang="en-US" sz="2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007280"/>
                  </a:ext>
                </a:extLst>
              </a:tr>
            </a:tbl>
          </a:graphicData>
        </a:graphic>
      </p:graphicFrame>
      <p:grpSp>
        <p:nvGrpSpPr>
          <p:cNvPr id="41" name="Group 40">
            <a:extLst>
              <a:ext uri="{FF2B5EF4-FFF2-40B4-BE49-F238E27FC236}">
                <a16:creationId xmlns:a16="http://schemas.microsoft.com/office/drawing/2014/main" id="{070B4F83-D481-47A2-B114-A50669202875}"/>
              </a:ext>
            </a:extLst>
          </p:cNvPr>
          <p:cNvGrpSpPr/>
          <p:nvPr/>
        </p:nvGrpSpPr>
        <p:grpSpPr>
          <a:xfrm>
            <a:off x="34814460" y="21138196"/>
            <a:ext cx="7694418" cy="9742803"/>
            <a:chOff x="27465626" y="21076561"/>
            <a:chExt cx="7566123" cy="7733764"/>
          </a:xfrm>
        </p:grpSpPr>
        <p:sp>
          <p:nvSpPr>
            <p:cNvPr id="70" name="AutoShape 46">
              <a:extLst>
                <a:ext uri="{FF2B5EF4-FFF2-40B4-BE49-F238E27FC236}">
                  <a16:creationId xmlns:a16="http://schemas.microsoft.com/office/drawing/2014/main" id="{767C2825-654C-45D8-9F87-F52061E40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63828" y="21076561"/>
              <a:ext cx="7367921" cy="6358637"/>
            </a:xfrm>
            <a:prstGeom prst="roundRect">
              <a:avLst>
                <a:gd name="adj" fmla="val 4778"/>
              </a:avLst>
            </a:prstGeom>
            <a:noFill/>
            <a:ln w="28575">
              <a:solidFill>
                <a:srgbClr val="FF0D00"/>
              </a:solidFill>
              <a:round/>
              <a:headEnd/>
              <a:tailEnd/>
            </a:ln>
            <a:effectLst>
              <a:glow rad="139700">
                <a:srgbClr val="FFCCCC">
                  <a:alpha val="40000"/>
                </a:srgbClr>
              </a:glow>
            </a:effectLst>
          </p:spPr>
          <p:txBody>
            <a:bodyPr wrap="square" lIns="77372" tIns="38686" rIns="77372" bIns="38686" anchor="t" anchorCtr="0">
              <a:noAutofit/>
            </a:bodyPr>
            <a:lstStyle/>
            <a:p>
              <a:r>
                <a:rPr lang="en-US" sz="3000" dirty="0">
                  <a:solidFill>
                    <a:srgbClr val="CC0A00"/>
                  </a:solidFill>
                  <a:effectLst>
                    <a:glow>
                      <a:schemeClr val="accent3">
                        <a:lumMod val="65000"/>
                        <a:alpha val="40000"/>
                      </a:schemeClr>
                    </a:glow>
                  </a:effectLst>
                  <a:latin typeface="Impact" pitchFamily="34" charset="0"/>
                </a:rPr>
                <a:t>8.   Conclusion</a:t>
              </a:r>
              <a:endParaRPr lang="en-US" sz="3000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sym typeface="Symbol" pitchFamily="18" charset="2"/>
              </a:endParaRPr>
            </a:p>
            <a:p>
              <a:endParaRPr lang="en-US" sz="4074" dirty="0"/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27796554-E128-4F93-9434-ED4671FDC2DA}"/>
                </a:ext>
              </a:extLst>
            </p:cNvPr>
            <p:cNvSpPr txBox="1"/>
            <p:nvPr/>
          </p:nvSpPr>
          <p:spPr>
            <a:xfrm>
              <a:off x="27465626" y="21793596"/>
              <a:ext cx="7364804" cy="7016729"/>
            </a:xfrm>
            <a:prstGeom prst="rect">
              <a:avLst/>
            </a:prstGeom>
            <a:noFill/>
          </p:spPr>
          <p:txBody>
            <a:bodyPr wrap="square" lIns="77372" tIns="38686" rIns="77372" bIns="38686" rtlCol="0">
              <a:spAutoFit/>
            </a:bodyPr>
            <a:lstStyle/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r>
                <a:rPr lang="en-AU" sz="2700" dirty="0"/>
                <a:t>The proposed transmission line cochlear model represents the cochlea as a cascade of digital filters</a:t>
              </a:r>
            </a:p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r>
                <a:rPr lang="en-AU" sz="2700" dirty="0"/>
                <a:t>The TLC model gives steeper high-frequency roll-off compared with parallel filter bank auditory models, capturing information within narrow frequency bands </a:t>
              </a:r>
            </a:p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r>
                <a:rPr lang="en-AU" sz="2700" dirty="0"/>
                <a:t>Individually both TLC-AM and TLC-FM features show significantly improved performance over other individual AM and FM features extracted from parallel </a:t>
              </a:r>
              <a:r>
                <a:rPr lang="en-AU" sz="2700"/>
                <a:t>filter banks</a:t>
              </a:r>
              <a:endParaRPr lang="en-AU" sz="2700" dirty="0"/>
            </a:p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r>
                <a:rPr lang="en-AU" sz="2700" dirty="0"/>
                <a:t>Fusion of TLC-AM and TLC-FM  showed  improved performance in distinguishing replay attack from genuine speech</a:t>
              </a:r>
            </a:p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endParaRPr lang="en-AU" sz="2700" dirty="0"/>
            </a:p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endParaRPr lang="en-AU" sz="2700" dirty="0"/>
            </a:p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endParaRPr lang="en-AU" sz="2700" dirty="0"/>
            </a:p>
            <a:p>
              <a:pPr marL="870574" lvl="1" indent="-483654" algn="just">
                <a:spcAft>
                  <a:spcPts val="1018"/>
                </a:spcAft>
                <a:buFont typeface="Wingdings" panose="05000000000000000000" pitchFamily="2" charset="2"/>
                <a:buChar char="§"/>
              </a:pPr>
              <a:endParaRPr lang="en-AU" sz="2500" dirty="0"/>
            </a:p>
          </p:txBody>
        </p:sp>
      </p:grp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1D283C59-102F-4B0D-AF8E-83EEBCF694B5}"/>
              </a:ext>
            </a:extLst>
          </p:cNvPr>
          <p:cNvGrpSpPr/>
          <p:nvPr/>
        </p:nvGrpSpPr>
        <p:grpSpPr>
          <a:xfrm>
            <a:off x="24652402" y="23660591"/>
            <a:ext cx="10108032" cy="5474811"/>
            <a:chOff x="11160921" y="8056119"/>
            <a:chExt cx="9946120" cy="5077251"/>
          </a:xfrm>
        </p:grpSpPr>
        <p:sp>
          <p:nvSpPr>
            <p:cNvPr id="169" name="AutoShape 46">
              <a:extLst>
                <a:ext uri="{FF2B5EF4-FFF2-40B4-BE49-F238E27FC236}">
                  <a16:creationId xmlns:a16="http://schemas.microsoft.com/office/drawing/2014/main" id="{712FA577-A8D9-4BF8-A1AD-C3E10B0297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60921" y="8056119"/>
              <a:ext cx="9918649" cy="5077251"/>
            </a:xfrm>
            <a:prstGeom prst="roundRect">
              <a:avLst>
                <a:gd name="adj" fmla="val 4778"/>
              </a:avLst>
            </a:prstGeom>
            <a:noFill/>
            <a:ln w="28575">
              <a:solidFill>
                <a:srgbClr val="FF0D00"/>
              </a:solidFill>
              <a:round/>
              <a:headEnd/>
              <a:tailEnd/>
            </a:ln>
            <a:effectLst>
              <a:glow rad="139700">
                <a:srgbClr val="FFCCCC">
                  <a:alpha val="40000"/>
                </a:srgbClr>
              </a:glow>
            </a:effectLst>
          </p:spPr>
          <p:txBody>
            <a:bodyPr wrap="square" lIns="77372" tIns="38686" rIns="77372" bIns="38686" anchor="t" anchorCtr="0">
              <a:noAutofit/>
            </a:bodyPr>
            <a:lstStyle/>
            <a:p>
              <a:r>
                <a:rPr lang="en-US" sz="3000" dirty="0">
                  <a:solidFill>
                    <a:srgbClr val="CC0A00"/>
                  </a:solidFill>
                  <a:effectLst>
                    <a:glow>
                      <a:schemeClr val="accent3">
                        <a:lumMod val="65000"/>
                        <a:alpha val="40000"/>
                      </a:schemeClr>
                    </a:glow>
                  </a:effectLst>
                  <a:latin typeface="Impact" pitchFamily="34" charset="0"/>
                </a:rPr>
                <a:t>6.  Effect of high frequency roll-off of TLC model in spoofing detection</a:t>
              </a:r>
            </a:p>
            <a:p>
              <a:pPr marL="609324" indent="-304662"/>
              <a:endParaRPr lang="en-US" sz="2717" dirty="0">
                <a:latin typeface="Arial" pitchFamily="34" charset="0"/>
                <a:cs typeface="Arial" pitchFamily="34" charset="0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sym typeface="Symbol" pitchFamily="18" charset="2"/>
              </a:endParaRPr>
            </a:p>
            <a:p>
              <a:endParaRPr lang="en-US" sz="4074" dirty="0"/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D78F4D60-8D58-4431-846B-847B45DE7ACB}"/>
                </a:ext>
              </a:extLst>
            </p:cNvPr>
            <p:cNvSpPr txBox="1"/>
            <p:nvPr/>
          </p:nvSpPr>
          <p:spPr>
            <a:xfrm>
              <a:off x="15580689" y="8782941"/>
              <a:ext cx="5526352" cy="4195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AU" sz="2400" dirty="0"/>
                <a:t>TLC model gives minimum EER with a large number of filters (N=90), for Gammatone filters this is at a low number of filters (N=50)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en-US" sz="2400" dirty="0"/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en-AU" sz="2400" dirty="0"/>
                <a:t>The sharp roll-off achieved by the TLC model helps to capture non-overlapping information from the adjacent bands, which allows utilizing a large number of filters to obtain accurate details in narrow frequency bands</a:t>
              </a:r>
              <a:endParaRPr lang="en-US" sz="2400" dirty="0"/>
            </a:p>
          </p:txBody>
        </p:sp>
        <p:pic>
          <p:nvPicPr>
            <p:cNvPr id="175" name="Picture 174">
              <a:extLst>
                <a:ext uri="{FF2B5EF4-FFF2-40B4-BE49-F238E27FC236}">
                  <a16:creationId xmlns:a16="http://schemas.microsoft.com/office/drawing/2014/main" id="{6CDABE6F-E459-451C-8A74-6B643A62FF3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229639" y="9143944"/>
              <a:ext cx="4853106" cy="3628138"/>
            </a:xfrm>
            <a:prstGeom prst="rect">
              <a:avLst/>
            </a:prstGeom>
          </p:spPr>
        </p:pic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A2DF1B8-F322-4708-BCE0-BBAD3E626389}"/>
              </a:ext>
            </a:extLst>
          </p:cNvPr>
          <p:cNvGrpSpPr/>
          <p:nvPr/>
        </p:nvGrpSpPr>
        <p:grpSpPr>
          <a:xfrm>
            <a:off x="1085623" y="7193907"/>
            <a:ext cx="23317390" cy="4448818"/>
            <a:chOff x="7308547" y="6918325"/>
            <a:chExt cx="22943890" cy="4414933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8F165E79-6606-41DC-9831-E5308EEC0E50}"/>
                </a:ext>
              </a:extLst>
            </p:cNvPr>
            <p:cNvGrpSpPr/>
            <p:nvPr/>
          </p:nvGrpSpPr>
          <p:grpSpPr>
            <a:xfrm>
              <a:off x="7308547" y="8046710"/>
              <a:ext cx="22943890" cy="3286548"/>
              <a:chOff x="-5276917" y="14035717"/>
              <a:chExt cx="27586165" cy="3286548"/>
            </a:xfrm>
          </p:grpSpPr>
          <p:grpSp>
            <p:nvGrpSpPr>
              <p:cNvPr id="113" name="Group 112">
                <a:extLst>
                  <a:ext uri="{FF2B5EF4-FFF2-40B4-BE49-F238E27FC236}">
                    <a16:creationId xmlns:a16="http://schemas.microsoft.com/office/drawing/2014/main" id="{534E3160-3428-429C-A54F-A6DE7569ED26}"/>
                  </a:ext>
                </a:extLst>
              </p:cNvPr>
              <p:cNvGrpSpPr/>
              <p:nvPr/>
            </p:nvGrpSpPr>
            <p:grpSpPr>
              <a:xfrm>
                <a:off x="-4918032" y="14424129"/>
                <a:ext cx="3717859" cy="2898136"/>
                <a:chOff x="-4714525" y="13495119"/>
                <a:chExt cx="3717859" cy="2898136"/>
              </a:xfrm>
            </p:grpSpPr>
            <p:pic>
              <p:nvPicPr>
                <p:cNvPr id="114" name="Picture 113" descr="A close up of a map&#10;&#10;Description automatically generated">
                  <a:extLst>
                    <a:ext uri="{FF2B5EF4-FFF2-40B4-BE49-F238E27FC236}">
                      <a16:creationId xmlns:a16="http://schemas.microsoft.com/office/drawing/2014/main" id="{76D94E8E-60D2-4B3B-98B7-5B425AB6324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69591"/>
                <a:stretch/>
              </p:blipFill>
              <p:spPr>
                <a:xfrm>
                  <a:off x="-4714525" y="13495119"/>
                  <a:ext cx="3556328" cy="2898136"/>
                </a:xfrm>
                <a:prstGeom prst="rect">
                  <a:avLst/>
                </a:prstGeom>
              </p:spPr>
            </p:pic>
            <p:sp>
              <p:nvSpPr>
                <p:cNvPr id="115" name="Rectangle 114">
                  <a:extLst>
                    <a:ext uri="{FF2B5EF4-FFF2-40B4-BE49-F238E27FC236}">
                      <a16:creationId xmlns:a16="http://schemas.microsoft.com/office/drawing/2014/main" id="{9422018A-0EE0-4B39-829B-F9EF3FEAD846}"/>
                    </a:ext>
                  </a:extLst>
                </p:cNvPr>
                <p:cNvSpPr/>
                <p:nvPr/>
              </p:nvSpPr>
              <p:spPr bwMode="auto">
                <a:xfrm>
                  <a:off x="-2129091" y="14716884"/>
                  <a:ext cx="1132425" cy="392581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417195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8200" b="0" i="0" u="none" strike="noStrike" cap="none" normalizeH="0" baseline="0" dirty="0">
                    <a:solidFill>
                      <a:schemeClr val="tx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4CFC18F1-BA29-4AF0-83C5-3378532FBEC9}"/>
                  </a:ext>
                </a:extLst>
              </p:cNvPr>
              <p:cNvGrpSpPr/>
              <p:nvPr/>
            </p:nvGrpSpPr>
            <p:grpSpPr>
              <a:xfrm>
                <a:off x="-5276917" y="14035717"/>
                <a:ext cx="27586165" cy="2957506"/>
                <a:chOff x="-7316391" y="14803504"/>
                <a:chExt cx="27586165" cy="2957506"/>
              </a:xfrm>
            </p:grpSpPr>
            <p:grpSp>
              <p:nvGrpSpPr>
                <p:cNvPr id="5" name="Group 4">
                  <a:extLst>
                    <a:ext uri="{FF2B5EF4-FFF2-40B4-BE49-F238E27FC236}">
                      <a16:creationId xmlns:a16="http://schemas.microsoft.com/office/drawing/2014/main" id="{ECE77C1F-A35F-4CB7-B35C-F11397631299}"/>
                    </a:ext>
                  </a:extLst>
                </p:cNvPr>
                <p:cNvGrpSpPr/>
                <p:nvPr/>
              </p:nvGrpSpPr>
              <p:grpSpPr>
                <a:xfrm>
                  <a:off x="-7316391" y="14803504"/>
                  <a:ext cx="27586165" cy="2957506"/>
                  <a:chOff x="-7086941" y="13535563"/>
                  <a:chExt cx="27586165" cy="2957506"/>
                </a:xfrm>
              </p:grpSpPr>
              <p:sp>
                <p:nvSpPr>
                  <p:cNvPr id="88" name="AutoShape 46"/>
                  <p:cNvSpPr>
                    <a:spLocks noChangeArrowheads="1"/>
                  </p:cNvSpPr>
                  <p:nvPr/>
                </p:nvSpPr>
                <p:spPr bwMode="auto">
                  <a:xfrm>
                    <a:off x="-7086941" y="13535563"/>
                    <a:ext cx="27586165" cy="2957506"/>
                  </a:xfrm>
                  <a:prstGeom prst="roundRect">
                    <a:avLst>
                      <a:gd name="adj" fmla="val 4778"/>
                    </a:avLst>
                  </a:prstGeom>
                  <a:noFill/>
                  <a:ln w="28575">
                    <a:solidFill>
                      <a:srgbClr val="FF0D00"/>
                    </a:solidFill>
                    <a:round/>
                    <a:headEnd/>
                    <a:tailEnd/>
                  </a:ln>
                  <a:effectLst>
                    <a:glow rad="139700">
                      <a:srgbClr val="FFCCCC">
                        <a:alpha val="40000"/>
                      </a:srgbClr>
                    </a:glow>
                  </a:effectLst>
                </p:spPr>
                <p:txBody>
                  <a:bodyPr wrap="square" lIns="77372" tIns="38686" rIns="77372" bIns="38686" anchor="t" anchorCtr="0">
                    <a:noAutofit/>
                  </a:bodyPr>
                  <a:lstStyle/>
                  <a:p>
                    <a:r>
                      <a:rPr lang="en-US" sz="3000" dirty="0">
                        <a:solidFill>
                          <a:srgbClr val="CC0A00"/>
                        </a:solidFill>
                        <a:effectLst>
                          <a:glow>
                            <a:schemeClr val="accent3">
                              <a:lumMod val="65000"/>
                              <a:alpha val="40000"/>
                            </a:schemeClr>
                          </a:glow>
                        </a:effectLst>
                        <a:latin typeface="Impact" pitchFamily="34" charset="0"/>
                      </a:rPr>
                      <a:t>2. Human auditory system </a:t>
                    </a:r>
                    <a:endParaRPr lang="en-US" sz="3000" b="1" dirty="0">
                      <a:solidFill>
                        <a:srgbClr val="CC0000"/>
                      </a:solidFill>
                      <a:latin typeface="Impact" pitchFamily="34" charset="0"/>
                      <a:sym typeface="Symbol" pitchFamily="18" charset="2"/>
                    </a:endParaRPr>
                  </a:p>
                  <a:p>
                    <a:endParaRPr lang="en-US" sz="4074" b="1" dirty="0">
                      <a:solidFill>
                        <a:srgbClr val="CC0000"/>
                      </a:solidFill>
                      <a:latin typeface="Impact" pitchFamily="34" charset="0"/>
                      <a:sym typeface="Symbol" pitchFamily="18" charset="2"/>
                    </a:endParaRPr>
                  </a:p>
                  <a:p>
                    <a:endParaRPr lang="en-US" sz="4074" b="1" dirty="0">
                      <a:solidFill>
                        <a:srgbClr val="CC0000"/>
                      </a:solidFill>
                      <a:latin typeface="Impact" pitchFamily="34" charset="0"/>
                      <a:sym typeface="Symbol" pitchFamily="18" charset="2"/>
                    </a:endParaRPr>
                  </a:p>
                  <a:p>
                    <a:endParaRPr lang="en-US" sz="4074" b="1" dirty="0">
                      <a:solidFill>
                        <a:srgbClr val="CC0000"/>
                      </a:solidFill>
                      <a:latin typeface="Impact" pitchFamily="34" charset="0"/>
                      <a:sym typeface="Symbol" pitchFamily="18" charset="2"/>
                    </a:endParaRPr>
                  </a:p>
                  <a:p>
                    <a:endParaRPr lang="en-US" sz="4074" b="1" dirty="0">
                      <a:solidFill>
                        <a:srgbClr val="CC0000"/>
                      </a:solidFill>
                      <a:sym typeface="Symbol" pitchFamily="18" charset="2"/>
                    </a:endParaRPr>
                  </a:p>
                  <a:p>
                    <a:endParaRPr lang="en-US" sz="4074" dirty="0"/>
                  </a:p>
                </p:txBody>
              </p:sp>
              <p:pic>
                <p:nvPicPr>
                  <p:cNvPr id="10" name="Picture 9" descr="A picture containing screenshot&#10;&#10;Description automatically generated">
                    <a:extLst>
                      <a:ext uri="{FF2B5EF4-FFF2-40B4-BE49-F238E27FC236}">
                        <a16:creationId xmlns:a16="http://schemas.microsoft.com/office/drawing/2014/main" id="{5590C198-347A-448A-B090-9B820A70CF8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-2049173" y="14128329"/>
                    <a:ext cx="6587272" cy="2128810"/>
                  </a:xfrm>
                  <a:prstGeom prst="rect">
                    <a:avLst/>
                  </a:prstGeom>
                </p:spPr>
              </p:pic>
            </p:grpSp>
            <p:sp>
              <p:nvSpPr>
                <p:cNvPr id="164" name="TextBox 163">
                  <a:extLst>
                    <a:ext uri="{FF2B5EF4-FFF2-40B4-BE49-F238E27FC236}">
                      <a16:creationId xmlns:a16="http://schemas.microsoft.com/office/drawing/2014/main" id="{32980BFC-00FC-444E-A609-1D916611C1D1}"/>
                    </a:ext>
                  </a:extLst>
                </p:cNvPr>
                <p:cNvSpPr txBox="1"/>
                <p:nvPr/>
              </p:nvSpPr>
              <p:spPr>
                <a:xfrm>
                  <a:off x="4563361" y="15025190"/>
                  <a:ext cx="15486676" cy="2459904"/>
                </a:xfrm>
                <a:prstGeom prst="rect">
                  <a:avLst/>
                </a:prstGeom>
                <a:noFill/>
              </p:spPr>
              <p:txBody>
                <a:bodyPr wrap="square" lIns="77372" tIns="38686" rIns="77372" bIns="38686" rtlCol="0">
                  <a:spAutoFit/>
                </a:bodyPr>
                <a:lstStyle/>
                <a:p>
                  <a:pPr marL="342900" indent="-342900" algn="just">
                    <a:buFont typeface="Wingdings" panose="05000000000000000000" pitchFamily="2" charset="2"/>
                    <a:buChar char="§"/>
                  </a:pPr>
                  <a:r>
                    <a:rPr lang="en-AU" sz="2600" dirty="0"/>
                    <a:t>The </a:t>
                  </a:r>
                  <a:r>
                    <a:rPr lang="en-AU" sz="2600" b="1" dirty="0"/>
                    <a:t>inner ear </a:t>
                  </a:r>
                  <a:r>
                    <a:rPr lang="en-AU" sz="2600" dirty="0"/>
                    <a:t>consists of the cochlea, responsible for converting the vibrations of sound waves into electrochemical impulses </a:t>
                  </a:r>
                </a:p>
                <a:p>
                  <a:pPr marL="342900" indent="-342900" algn="just">
                    <a:buFont typeface="Wingdings" panose="05000000000000000000" pitchFamily="2" charset="2"/>
                    <a:buChar char="§"/>
                  </a:pPr>
                  <a:endParaRPr lang="en-AU" sz="2600" dirty="0"/>
                </a:p>
                <a:p>
                  <a:pPr marL="342900" indent="-342900" algn="just">
                    <a:buFont typeface="Wingdings" panose="05000000000000000000" pitchFamily="2" charset="2"/>
                    <a:buChar char="§"/>
                  </a:pPr>
                  <a:r>
                    <a:rPr lang="en-AU" sz="2600" dirty="0"/>
                    <a:t>The basilar membrane resonates according to the frequency content of the incoming speech signal. For low frequency the apex will resonate, the base will resonate for high frequency</a:t>
                  </a:r>
                </a:p>
              </p:txBody>
            </p:sp>
          </p:grpSp>
        </p:grp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EBD6A16-E530-4EB2-A59C-7BE0E857DE53}"/>
                </a:ext>
              </a:extLst>
            </p:cNvPr>
            <p:cNvSpPr/>
            <p:nvPr/>
          </p:nvSpPr>
          <p:spPr bwMode="auto">
            <a:xfrm>
              <a:off x="16540585" y="6918325"/>
              <a:ext cx="970335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17195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8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73B5F0C-CA5B-4836-9A2D-2A10603B6B1F}"/>
              </a:ext>
            </a:extLst>
          </p:cNvPr>
          <p:cNvGrpSpPr/>
          <p:nvPr/>
        </p:nvGrpSpPr>
        <p:grpSpPr>
          <a:xfrm>
            <a:off x="1007427" y="11492281"/>
            <a:ext cx="23413728" cy="18028631"/>
            <a:chOff x="1254782" y="17573332"/>
            <a:chExt cx="23868679" cy="16264831"/>
          </a:xfrm>
        </p:grpSpPr>
        <p:sp>
          <p:nvSpPr>
            <p:cNvPr id="208" name="AutoShape 46"/>
            <p:cNvSpPr>
              <a:spLocks noChangeArrowheads="1"/>
            </p:cNvSpPr>
            <p:nvPr/>
          </p:nvSpPr>
          <p:spPr bwMode="auto">
            <a:xfrm>
              <a:off x="1407319" y="17573332"/>
              <a:ext cx="23716142" cy="15928987"/>
            </a:xfrm>
            <a:prstGeom prst="roundRect">
              <a:avLst>
                <a:gd name="adj" fmla="val 4778"/>
              </a:avLst>
            </a:prstGeom>
            <a:noFill/>
            <a:ln w="28575">
              <a:solidFill>
                <a:srgbClr val="FF0D00"/>
              </a:solidFill>
              <a:round/>
              <a:headEnd/>
              <a:tailEnd/>
            </a:ln>
            <a:effectLst>
              <a:glow rad="139700">
                <a:srgbClr val="FFCCCC">
                  <a:alpha val="40000"/>
                </a:srgbClr>
              </a:glow>
            </a:effectLst>
          </p:spPr>
          <p:txBody>
            <a:bodyPr wrap="square" lIns="77372" tIns="38686" rIns="77372" bIns="38686" anchor="t" anchorCtr="0">
              <a:noAutofit/>
            </a:bodyPr>
            <a:lstStyle/>
            <a:p>
              <a:r>
                <a:rPr lang="en-US" sz="3000" dirty="0">
                  <a:solidFill>
                    <a:srgbClr val="CC0A00"/>
                  </a:solidFill>
                  <a:effectLst>
                    <a:glow>
                      <a:schemeClr val="accent3">
                        <a:lumMod val="65000"/>
                        <a:alpha val="40000"/>
                      </a:schemeClr>
                    </a:glow>
                  </a:effectLst>
                  <a:latin typeface="Impact" pitchFamily="34" charset="0"/>
                </a:rPr>
                <a:t>3. Transmission line cochlear model</a:t>
              </a:r>
            </a:p>
            <a:p>
              <a:endParaRPr lang="en-US" sz="3686" dirty="0">
                <a:solidFill>
                  <a:srgbClr val="CC0A00"/>
                </a:solidFill>
                <a:effectLst>
                  <a:glow>
                    <a:schemeClr val="accent3">
                      <a:lumMod val="65000"/>
                      <a:alpha val="40000"/>
                    </a:schemeClr>
                  </a:glow>
                </a:effectLst>
                <a:latin typeface="Impact" pitchFamily="34" charset="0"/>
              </a:endParaRPr>
            </a:p>
            <a:p>
              <a:endParaRPr lang="en-US" sz="3686" dirty="0">
                <a:solidFill>
                  <a:srgbClr val="CC0A00"/>
                </a:solidFill>
                <a:effectLst>
                  <a:glow>
                    <a:schemeClr val="accent3">
                      <a:lumMod val="65000"/>
                      <a:alpha val="40000"/>
                    </a:schemeClr>
                  </a:glow>
                </a:effectLst>
                <a:latin typeface="Impact" pitchFamily="34" charset="0"/>
              </a:endParaRPr>
            </a:p>
            <a:p>
              <a:pPr marL="609324" indent="-304662"/>
              <a:endParaRPr lang="en-US" sz="2717" dirty="0">
                <a:latin typeface="Arial" pitchFamily="34" charset="0"/>
                <a:cs typeface="Arial" pitchFamily="34" charset="0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latin typeface="Impact" pitchFamily="34" charset="0"/>
                <a:sym typeface="Symbol" pitchFamily="18" charset="2"/>
              </a:endParaRPr>
            </a:p>
            <a:p>
              <a:endParaRPr lang="en-US" sz="4074" b="1" dirty="0">
                <a:solidFill>
                  <a:srgbClr val="CC0000"/>
                </a:solidFill>
                <a:sym typeface="Symbol" pitchFamily="18" charset="2"/>
              </a:endParaRPr>
            </a:p>
            <a:p>
              <a:endParaRPr lang="en-US" sz="4074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FE2816EF-B755-4520-AA5D-C0387E490DC7}"/>
                    </a:ext>
                  </a:extLst>
                </p:cNvPr>
                <p:cNvSpPr txBox="1"/>
                <p:nvPr/>
              </p:nvSpPr>
              <p:spPr>
                <a:xfrm>
                  <a:off x="1254782" y="29189490"/>
                  <a:ext cx="23716143" cy="4648673"/>
                </a:xfrm>
                <a:prstGeom prst="rect">
                  <a:avLst/>
                </a:prstGeom>
                <a:noFill/>
              </p:spPr>
              <p:txBody>
                <a:bodyPr wrap="square" lIns="77372" tIns="38686" rIns="77372" bIns="38686" rtlCol="0">
                  <a:spAutoFit/>
                </a:bodyPr>
                <a:lstStyle/>
                <a:p>
                  <a:pPr marL="870574" lvl="1" indent="-483654" algn="just">
                    <a:spcAft>
                      <a:spcPts val="1018"/>
                    </a:spcAft>
                    <a:buFont typeface="Wingdings" panose="05000000000000000000" pitchFamily="2" charset="2"/>
                    <a:buChar char="§"/>
                  </a:pPr>
                  <a:r>
                    <a:rPr lang="en-AU" sz="2600" dirty="0">
                      <a:latin typeface="Arial "/>
                      <a:cs typeface="Calibri" panose="020F0502020204030204" pitchFamily="34" charset="0"/>
                    </a:rPr>
                    <a:t>Pressure along the basilar membrane is represented using a set of filters cascaded in series</a:t>
                  </a:r>
                </a:p>
                <a:p>
                  <a:pPr marL="870574" lvl="1" indent="-483654" algn="just">
                    <a:spcAft>
                      <a:spcPts val="1018"/>
                    </a:spcAft>
                    <a:buFont typeface="Wingdings" panose="05000000000000000000" pitchFamily="2" charset="2"/>
                    <a:buChar char="§"/>
                  </a:pPr>
                  <a:r>
                    <a:rPr lang="en-AU" sz="2600" dirty="0">
                      <a:latin typeface="Arial "/>
                      <a:cs typeface="Calibri" panose="020F0502020204030204" pitchFamily="34" charset="0"/>
                    </a:rPr>
                    <a:t>Each filter section consists of lowpass, resonant and notch filters</a:t>
                  </a:r>
                </a:p>
                <a:p>
                  <a:pPr marL="1657769" lvl="3" indent="-457200" algn="just">
                    <a:spcAft>
                      <a:spcPts val="1018"/>
                    </a:spcAft>
                    <a:buFont typeface="Calibri" panose="020F0502020204030204" pitchFamily="34" charset="0"/>
                    <a:buChar char="—"/>
                  </a:pPr>
                  <a:r>
                    <a:rPr lang="en-AU" sz="2600" dirty="0">
                      <a:latin typeface="+mj-lt"/>
                      <a:cs typeface="Calibri" panose="020F0502020204030204" pitchFamily="34" charset="0"/>
                    </a:rPr>
                    <a:t>  </a:t>
                  </a:r>
                  <a:r>
                    <a:rPr lang="en-AU" sz="2600" dirty="0">
                      <a:latin typeface="Arial "/>
                      <a:cs typeface="Calibri" panose="020F0502020204030204" pitchFamily="34" charset="0"/>
                    </a:rPr>
                    <a:t>The pressure transfer function of the filter section k</a:t>
                  </a:r>
                  <a:r>
                    <a:rPr lang="en-AU" sz="2600" dirty="0">
                      <a:latin typeface="+mj-lt"/>
                      <a:cs typeface="Calibri" panose="020F0502020204030204" pitchFamily="34" charset="0"/>
                    </a:rPr>
                    <a:t>: </a:t>
                  </a:r>
                  <a:r>
                    <a:rPr lang="en-AU" sz="2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</m:d>
                      <m:r>
                        <a:rPr lang="en-US" sz="2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𝐾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a14:m>
                  <a:endParaRPr lang="en-AU" sz="26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844120" lvl="1" indent="-457200" algn="just">
                    <a:spcAft>
                      <a:spcPts val="1018"/>
                    </a:spcAft>
                    <a:buFont typeface="Wingdings" panose="05000000000000000000" pitchFamily="2" charset="2"/>
                    <a:buChar char="§"/>
                  </a:pPr>
                  <a:r>
                    <a:rPr lang="en-AU" sz="2600" dirty="0">
                      <a:cs typeface="Calibri" panose="020F0502020204030204" pitchFamily="34" charset="0"/>
                    </a:rPr>
                    <a:t>Displacement of the basilar membrane is tapped at the intermediate point of the filter section</a:t>
                  </a:r>
                </a:p>
                <a:p>
                  <a:pPr marL="1657769" lvl="3" indent="-457200" algn="just">
                    <a:spcAft>
                      <a:spcPts val="1018"/>
                    </a:spcAft>
                    <a:buFont typeface="Arial" panose="020B0604020202020204" pitchFamily="34" charset="0"/>
                    <a:buChar char="—"/>
                  </a:pPr>
                  <a:r>
                    <a:rPr lang="en-AU" sz="2600" dirty="0">
                      <a:cs typeface="Calibri" panose="020F0502020204030204" pitchFamily="34" charset="0"/>
                    </a:rPr>
                    <a:t>  Displacement transfer function: </a:t>
                  </a:r>
                  <a:r>
                    <a:rPr lang="en-AU" sz="2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𝑧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𝐾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den>
                      </m:f>
                      <m:r>
                        <a:rPr lang="en-US" sz="26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p>
                              <m:r>
                                <a:rPr lang="en-US" sz="2600" i="1"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sup>
                          </m:sSup>
                        </m:den>
                      </m:f>
                    </m:oMath>
                  </a14:m>
                  <a:endParaRPr lang="en-AU" sz="26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844120" lvl="1" indent="-457200" algn="just">
                    <a:spcAft>
                      <a:spcPts val="1018"/>
                    </a:spcAft>
                    <a:buFont typeface="Wingdings" panose="05000000000000000000" pitchFamily="2" charset="2"/>
                    <a:buChar char="§"/>
                  </a:pPr>
                  <a:r>
                    <a:rPr lang="en-AU" sz="2600" dirty="0">
                      <a:cs typeface="Calibri" panose="020F0502020204030204" pitchFamily="34" charset="0"/>
                    </a:rPr>
                    <a:t>Spatial differentiation is performed on the basilar membrane displacement to represents the fluid coupling effect between the adjacent sections of the membrane</a:t>
                  </a:r>
                </a:p>
                <a:p>
                  <a:pPr marL="1657769" lvl="3" indent="-457200" algn="just">
                    <a:spcAft>
                      <a:spcPts val="1018"/>
                    </a:spcAft>
                    <a:buFont typeface="Arial" panose="020B0604020202020204" pitchFamily="34" charset="0"/>
                    <a:buChar char="—"/>
                  </a:pPr>
                  <a:r>
                    <a:rPr lang="en-AU" sz="2600" dirty="0">
                      <a:cs typeface="Calibri" panose="020F0502020204030204" pitchFamily="34" charset="0"/>
                    </a:rPr>
                    <a:t>   Spatial differentiation: </a:t>
                  </a:r>
                  <a:r>
                    <a:rPr lang="en-AU" sz="2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6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]=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  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+1</m:t>
                          </m:r>
                        </m:sub>
                      </m:sSub>
                      <m:r>
                        <a:rPr lang="en-US" sz="26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]−</m:t>
                      </m:r>
                      <m:sSub>
                        <m:sSubPr>
                          <m:ctrlPr>
                            <a:rPr lang="en-US" sz="2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6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600" i="1"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600" i="1">
                          <a:latin typeface="Cambria Math" panose="02040503050406030204" pitchFamily="18" charset="0"/>
                        </a:rPr>
                        <m:t>]</m:t>
                      </m:r>
                    </m:oMath>
                  </a14:m>
                  <a:r>
                    <a:rPr lang="en-US" sz="26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endParaRPr lang="en-AU" sz="26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1200569" lvl="3">
                    <a:spcAft>
                      <a:spcPts val="1018"/>
                    </a:spcAft>
                  </a:pPr>
                  <a:endParaRPr lang="en-AU" sz="25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FE2816EF-B755-4520-AA5D-C0387E490DC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54782" y="29189490"/>
                  <a:ext cx="23716143" cy="4648673"/>
                </a:xfrm>
                <a:prstGeom prst="rect">
                  <a:avLst/>
                </a:prstGeom>
                <a:blipFill>
                  <a:blip r:embed="rId7"/>
                  <a:stretch>
                    <a:fillRect t="-1182" r="-52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B89CDB3-0712-4019-9169-0771E43E9F46}"/>
              </a:ext>
            </a:extLst>
          </p:cNvPr>
          <p:cNvGrpSpPr/>
          <p:nvPr/>
        </p:nvGrpSpPr>
        <p:grpSpPr>
          <a:xfrm>
            <a:off x="24133661" y="5115936"/>
            <a:ext cx="11098122" cy="6959851"/>
            <a:chOff x="24133661" y="4912885"/>
            <a:chExt cx="11098122" cy="695985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5F5AE6E9-6567-4A13-AC27-FA452EFD5A25}"/>
                </a:ext>
              </a:extLst>
            </p:cNvPr>
            <p:cNvGrpSpPr/>
            <p:nvPr/>
          </p:nvGrpSpPr>
          <p:grpSpPr>
            <a:xfrm>
              <a:off x="24133661" y="4912885"/>
              <a:ext cx="10598853" cy="6959851"/>
              <a:chOff x="14186819" y="20933231"/>
              <a:chExt cx="10429081" cy="6906839"/>
            </a:xfrm>
          </p:grpSpPr>
          <p:sp>
            <p:nvSpPr>
              <p:cNvPr id="214" name="AutoShape 46"/>
              <p:cNvSpPr>
                <a:spLocks noChangeArrowheads="1"/>
              </p:cNvSpPr>
              <p:nvPr/>
            </p:nvSpPr>
            <p:spPr bwMode="auto">
              <a:xfrm>
                <a:off x="14663704" y="20933231"/>
                <a:ext cx="9952196" cy="6906839"/>
              </a:xfrm>
              <a:prstGeom prst="roundRect">
                <a:avLst>
                  <a:gd name="adj" fmla="val 4778"/>
                </a:avLst>
              </a:prstGeom>
              <a:noFill/>
              <a:ln w="28575">
                <a:solidFill>
                  <a:srgbClr val="FF0D00"/>
                </a:solidFill>
                <a:round/>
                <a:headEnd/>
                <a:tailEnd/>
              </a:ln>
              <a:effectLst>
                <a:glow rad="139700">
                  <a:srgbClr val="FFCCCC">
                    <a:alpha val="40000"/>
                  </a:srgbClr>
                </a:glow>
              </a:effectLst>
            </p:spPr>
            <p:txBody>
              <a:bodyPr wrap="square" lIns="77372" tIns="38686" rIns="77372" bIns="38686" anchor="t" anchorCtr="0">
                <a:noAutofit/>
              </a:bodyPr>
              <a:lstStyle/>
              <a:p>
                <a:r>
                  <a:rPr lang="en-US" sz="3000" dirty="0">
                    <a:solidFill>
                      <a:srgbClr val="CC0A00"/>
                    </a:solidFill>
                    <a:effectLst>
                      <a:glow>
                        <a:schemeClr val="accent3">
                          <a:lumMod val="65000"/>
                          <a:alpha val="40000"/>
                        </a:schemeClr>
                      </a:glow>
                    </a:effectLst>
                    <a:latin typeface="Impact" pitchFamily="34" charset="0"/>
                  </a:rPr>
                  <a:t>4.   Pressure and displacement along the basilar membrane for </a:t>
                </a:r>
              </a:p>
              <a:p>
                <a:r>
                  <a:rPr lang="en-US" sz="3000" dirty="0">
                    <a:solidFill>
                      <a:srgbClr val="CC0A00"/>
                    </a:solidFill>
                    <a:effectLst>
                      <a:glow>
                        <a:schemeClr val="accent3">
                          <a:lumMod val="65000"/>
                          <a:alpha val="40000"/>
                        </a:schemeClr>
                      </a:glow>
                    </a:effectLst>
                    <a:latin typeface="Impact" pitchFamily="34" charset="0"/>
                  </a:rPr>
                  <a:t>          input sinusoidal signal of frequency 1kHz</a:t>
                </a:r>
              </a:p>
              <a:p>
                <a:pPr marL="609324" indent="-304662"/>
                <a:endParaRPr lang="en-US" sz="2717" dirty="0">
                  <a:latin typeface="Arial" pitchFamily="34" charset="0"/>
                  <a:cs typeface="Arial" pitchFamily="34" charset="0"/>
                </a:endParaRPr>
              </a:p>
              <a:p>
                <a:endParaRPr lang="en-US" sz="4074" b="1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b="1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b="1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b="1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b="1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b="1" dirty="0">
                  <a:solidFill>
                    <a:srgbClr val="CC0000"/>
                  </a:solidFill>
                  <a:sym typeface="Symbol" pitchFamily="18" charset="2"/>
                </a:endParaRPr>
              </a:p>
              <a:p>
                <a:endParaRPr lang="en-US" sz="4074" dirty="0"/>
              </a:p>
            </p:txBody>
          </p:sp>
          <p:sp>
            <p:nvSpPr>
              <p:cNvPr id="141" name="TextBox 140">
                <a:extLst>
                  <a:ext uri="{FF2B5EF4-FFF2-40B4-BE49-F238E27FC236}">
                    <a16:creationId xmlns:a16="http://schemas.microsoft.com/office/drawing/2014/main" id="{BC712FCE-045C-479D-8B8E-5D49CFC7154F}"/>
                  </a:ext>
                </a:extLst>
              </p:cNvPr>
              <p:cNvSpPr txBox="1"/>
              <p:nvPr/>
            </p:nvSpPr>
            <p:spPr>
              <a:xfrm>
                <a:off x="14186819" y="26216033"/>
                <a:ext cx="5808237" cy="841113"/>
              </a:xfrm>
              <a:prstGeom prst="rect">
                <a:avLst/>
              </a:prstGeom>
              <a:noFill/>
            </p:spPr>
            <p:txBody>
              <a:bodyPr wrap="square" lIns="77372" tIns="38686" rIns="77372" bIns="38686" rtlCol="0">
                <a:spAutoFit/>
              </a:bodyPr>
              <a:lstStyle/>
              <a:p>
                <a:pPr marL="870574" lvl="1" indent="-301752" algn="just">
                  <a:spcAft>
                    <a:spcPts val="1018"/>
                  </a:spcAft>
                  <a:buFont typeface="Wingdings" panose="05000000000000000000" pitchFamily="2" charset="2"/>
                  <a:buChar char="§"/>
                </a:pPr>
                <a:r>
                  <a:rPr lang="en-AU" sz="2500" dirty="0"/>
                  <a:t>Pressure along the membrane dies off after 1kHz resonant point</a:t>
                </a:r>
              </a:p>
            </p:txBody>
          </p:sp>
          <p:sp>
            <p:nvSpPr>
              <p:cNvPr id="142" name="TextBox 141">
                <a:extLst>
                  <a:ext uri="{FF2B5EF4-FFF2-40B4-BE49-F238E27FC236}">
                    <a16:creationId xmlns:a16="http://schemas.microsoft.com/office/drawing/2014/main" id="{3604DD47-4571-4FC3-B465-AE59B0891C99}"/>
                  </a:ext>
                </a:extLst>
              </p:cNvPr>
              <p:cNvSpPr txBox="1"/>
              <p:nvPr/>
            </p:nvSpPr>
            <p:spPr>
              <a:xfrm>
                <a:off x="19235602" y="25976735"/>
                <a:ext cx="5233839" cy="1604694"/>
              </a:xfrm>
              <a:prstGeom prst="rect">
                <a:avLst/>
              </a:prstGeom>
              <a:noFill/>
            </p:spPr>
            <p:txBody>
              <a:bodyPr wrap="square" lIns="77372" tIns="38686" rIns="77372" bIns="38686" rtlCol="0">
                <a:spAutoFit/>
              </a:bodyPr>
              <a:lstStyle/>
              <a:p>
                <a:pPr marL="870574" lvl="1" indent="-301752" algn="just">
                  <a:spcAft>
                    <a:spcPts val="1018"/>
                  </a:spcAft>
                  <a:buFont typeface="Wingdings" panose="05000000000000000000" pitchFamily="2" charset="2"/>
                  <a:buChar char="§"/>
                </a:pPr>
                <a:r>
                  <a:rPr lang="en-AU" sz="2500" dirty="0"/>
                  <a:t>Basilar membrane resonates with high amplitude at 1kHz resonant point after spatial differentiation </a:t>
                </a:r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CAA72D11-0A0E-4BFB-BB1D-C3D85B88D893}"/>
                </a:ext>
              </a:extLst>
            </p:cNvPr>
            <p:cNvGrpSpPr/>
            <p:nvPr/>
          </p:nvGrpSpPr>
          <p:grpSpPr>
            <a:xfrm>
              <a:off x="24686775" y="5752323"/>
              <a:ext cx="10545008" cy="3927320"/>
              <a:chOff x="27693210" y="6994525"/>
              <a:chExt cx="11376362" cy="4236946"/>
            </a:xfrm>
          </p:grpSpPr>
          <p:grpSp>
            <p:nvGrpSpPr>
              <p:cNvPr id="207" name="Group 206">
                <a:extLst>
                  <a:ext uri="{FF2B5EF4-FFF2-40B4-BE49-F238E27FC236}">
                    <a16:creationId xmlns:a16="http://schemas.microsoft.com/office/drawing/2014/main" id="{18AE9494-1EE5-4B5B-B133-F219A13DD36B}"/>
                  </a:ext>
                </a:extLst>
              </p:cNvPr>
              <p:cNvGrpSpPr/>
              <p:nvPr/>
            </p:nvGrpSpPr>
            <p:grpSpPr>
              <a:xfrm>
                <a:off x="27693210" y="7009991"/>
                <a:ext cx="5969551" cy="4221480"/>
                <a:chOff x="27693210" y="7009991"/>
                <a:chExt cx="5969551" cy="4221480"/>
              </a:xfrm>
            </p:grpSpPr>
            <p:grpSp>
              <p:nvGrpSpPr>
                <p:cNvPr id="226" name="Group 225">
                  <a:extLst>
                    <a:ext uri="{FF2B5EF4-FFF2-40B4-BE49-F238E27FC236}">
                      <a16:creationId xmlns:a16="http://schemas.microsoft.com/office/drawing/2014/main" id="{16F67BC8-FD00-440A-B28C-B8B7D129B7BF}"/>
                    </a:ext>
                  </a:extLst>
                </p:cNvPr>
                <p:cNvGrpSpPr/>
                <p:nvPr/>
              </p:nvGrpSpPr>
              <p:grpSpPr>
                <a:xfrm>
                  <a:off x="27693210" y="7009991"/>
                  <a:ext cx="5969551" cy="3977624"/>
                  <a:chOff x="2535663" y="1136671"/>
                  <a:chExt cx="4322536" cy="3108890"/>
                </a:xfrm>
              </p:grpSpPr>
              <p:pic>
                <p:nvPicPr>
                  <p:cNvPr id="232" name="Picture 231">
                    <a:extLst>
                      <a:ext uri="{FF2B5EF4-FFF2-40B4-BE49-F238E27FC236}">
                        <a16:creationId xmlns:a16="http://schemas.microsoft.com/office/drawing/2014/main" id="{EE793532-46AE-41B2-AA64-1BC979399DA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8"/>
                  <a:srcRect l="13386" t="8248" r="11735" b="12072"/>
                  <a:stretch/>
                </p:blipFill>
                <p:spPr>
                  <a:xfrm>
                    <a:off x="3207469" y="1504950"/>
                    <a:ext cx="3400425" cy="2705100"/>
                  </a:xfrm>
                  <a:prstGeom prst="rect">
                    <a:avLst/>
                  </a:prstGeom>
                </p:spPr>
              </p:pic>
              <p:cxnSp>
                <p:nvCxnSpPr>
                  <p:cNvPr id="233" name="Straight Connector 232">
                    <a:extLst>
                      <a:ext uri="{FF2B5EF4-FFF2-40B4-BE49-F238E27FC236}">
                        <a16:creationId xmlns:a16="http://schemas.microsoft.com/office/drawing/2014/main" id="{62136189-B95C-4D39-908D-DA002F1D1D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2876365" y="2850750"/>
                    <a:ext cx="3494395" cy="12253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4" name="Straight Connector 233">
                    <a:extLst>
                      <a:ext uri="{FF2B5EF4-FFF2-40B4-BE49-F238E27FC236}">
                        <a16:creationId xmlns:a16="http://schemas.microsoft.com/office/drawing/2014/main" id="{D611AEF9-95AA-49A1-B2A7-ED40FEA52A51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2871094" y="1455938"/>
                    <a:ext cx="0" cy="2789623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5" name="Straight Connector 234">
                    <a:extLst>
                      <a:ext uri="{FF2B5EF4-FFF2-40B4-BE49-F238E27FC236}">
                        <a16:creationId xmlns:a16="http://schemas.microsoft.com/office/drawing/2014/main" id="{08D7A095-4068-4DAD-9311-1C9BB69E65D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015883" y="2738161"/>
                    <a:ext cx="0" cy="256434"/>
                  </a:xfrm>
                  <a:prstGeom prst="line">
                    <a:avLst/>
                  </a:prstGeom>
                  <a:ln w="285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36" name="TextBox 235">
                    <a:extLst>
                      <a:ext uri="{FF2B5EF4-FFF2-40B4-BE49-F238E27FC236}">
                        <a16:creationId xmlns:a16="http://schemas.microsoft.com/office/drawing/2014/main" id="{4F43A63E-92A5-4363-8758-20D650935704}"/>
                      </a:ext>
                    </a:extLst>
                  </p:cNvPr>
                  <p:cNvSpPr txBox="1"/>
                  <p:nvPr/>
                </p:nvSpPr>
                <p:spPr>
                  <a:xfrm flipH="1">
                    <a:off x="4693954" y="2977232"/>
                    <a:ext cx="697964" cy="33677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200" dirty="0"/>
                      <a:t>1kHz</a:t>
                    </a:r>
                  </a:p>
                </p:txBody>
              </p:sp>
              <p:sp>
                <p:nvSpPr>
                  <p:cNvPr id="237" name="TextBox 236">
                    <a:extLst>
                      <a:ext uri="{FF2B5EF4-FFF2-40B4-BE49-F238E27FC236}">
                        <a16:creationId xmlns:a16="http://schemas.microsoft.com/office/drawing/2014/main" id="{5DF15E4B-0373-4959-8A2B-1A7629B87A91}"/>
                      </a:ext>
                    </a:extLst>
                  </p:cNvPr>
                  <p:cNvSpPr txBox="1"/>
                  <p:nvPr/>
                </p:nvSpPr>
                <p:spPr>
                  <a:xfrm>
                    <a:off x="5010846" y="2526224"/>
                    <a:ext cx="1847353" cy="28866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800" dirty="0"/>
                      <a:t>Basilar membrane</a:t>
                    </a:r>
                  </a:p>
                </p:txBody>
              </p:sp>
              <p:sp>
                <p:nvSpPr>
                  <p:cNvPr id="238" name="TextBox 237">
                    <a:extLst>
                      <a:ext uri="{FF2B5EF4-FFF2-40B4-BE49-F238E27FC236}">
                        <a16:creationId xmlns:a16="http://schemas.microsoft.com/office/drawing/2014/main" id="{BD76E3E9-4FDF-4B01-91D4-BB392E188464}"/>
                      </a:ext>
                    </a:extLst>
                  </p:cNvPr>
                  <p:cNvSpPr txBox="1"/>
                  <p:nvPr/>
                </p:nvSpPr>
                <p:spPr>
                  <a:xfrm>
                    <a:off x="2535663" y="1136671"/>
                    <a:ext cx="378862" cy="1611705"/>
                  </a:xfrm>
                  <a:prstGeom prst="rect">
                    <a:avLst/>
                  </a:prstGeom>
                  <a:noFill/>
                </p:spPr>
                <p:txBody>
                  <a:bodyPr vert="vert270" wrap="square" rtlCol="0">
                    <a:spAutoFit/>
                  </a:bodyPr>
                  <a:lstStyle/>
                  <a:p>
                    <a:pPr algn="ctr"/>
                    <a:r>
                      <a:rPr lang="en-US" sz="2200" dirty="0"/>
                      <a:t>Pressure</a:t>
                    </a:r>
                  </a:p>
                </p:txBody>
              </p:sp>
            </p:grpSp>
            <p:grpSp>
              <p:nvGrpSpPr>
                <p:cNvPr id="227" name="Group 226">
                  <a:extLst>
                    <a:ext uri="{FF2B5EF4-FFF2-40B4-BE49-F238E27FC236}">
                      <a16:creationId xmlns:a16="http://schemas.microsoft.com/office/drawing/2014/main" id="{49BA60E8-C6B0-4281-A581-26E73A7ECDAC}"/>
                    </a:ext>
                  </a:extLst>
                </p:cNvPr>
                <p:cNvGrpSpPr/>
                <p:nvPr/>
              </p:nvGrpSpPr>
              <p:grpSpPr>
                <a:xfrm>
                  <a:off x="28254623" y="9203044"/>
                  <a:ext cx="4728761" cy="2028427"/>
                  <a:chOff x="28254623" y="9203044"/>
                  <a:chExt cx="4728761" cy="2028427"/>
                </a:xfrm>
              </p:grpSpPr>
              <p:cxnSp>
                <p:nvCxnSpPr>
                  <p:cNvPr id="228" name="Straight Arrow Connector 227">
                    <a:extLst>
                      <a:ext uri="{FF2B5EF4-FFF2-40B4-BE49-F238E27FC236}">
                        <a16:creationId xmlns:a16="http://schemas.microsoft.com/office/drawing/2014/main" id="{C75D5558-A0BD-4EF7-9843-85891C3A2BD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 flipH="1" flipV="1">
                    <a:off x="28254623" y="9218721"/>
                    <a:ext cx="326472" cy="1768894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sp>
                <p:nvSpPr>
                  <p:cNvPr id="229" name="TextBox 228">
                    <a:extLst>
                      <a:ext uri="{FF2B5EF4-FFF2-40B4-BE49-F238E27FC236}">
                        <a16:creationId xmlns:a16="http://schemas.microsoft.com/office/drawing/2014/main" id="{95103DB0-CEA8-418C-9352-BEC45F4DAA21}"/>
                      </a:ext>
                    </a:extLst>
                  </p:cNvPr>
                  <p:cNvSpPr txBox="1"/>
                  <p:nvPr/>
                </p:nvSpPr>
                <p:spPr>
                  <a:xfrm>
                    <a:off x="28591390" y="10800584"/>
                    <a:ext cx="2362200" cy="43088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200" dirty="0"/>
                      <a:t>High frequency</a:t>
                    </a:r>
                  </a:p>
                </p:txBody>
              </p:sp>
              <p:cxnSp>
                <p:nvCxnSpPr>
                  <p:cNvPr id="230" name="Straight Arrow Connector 229">
                    <a:extLst>
                      <a:ext uri="{FF2B5EF4-FFF2-40B4-BE49-F238E27FC236}">
                        <a16:creationId xmlns:a16="http://schemas.microsoft.com/office/drawing/2014/main" id="{AB4AF346-0F2E-4F63-BBF2-A9FF7C7E5E2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 flipV="1">
                    <a:off x="32102326" y="9203044"/>
                    <a:ext cx="168811" cy="1022419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sp>
                <p:nvSpPr>
                  <p:cNvPr id="231" name="TextBox 230">
                    <a:extLst>
                      <a:ext uri="{FF2B5EF4-FFF2-40B4-BE49-F238E27FC236}">
                        <a16:creationId xmlns:a16="http://schemas.microsoft.com/office/drawing/2014/main" id="{8C952992-0B36-4FBC-B7CF-B3EC1309D1CC}"/>
                      </a:ext>
                    </a:extLst>
                  </p:cNvPr>
                  <p:cNvSpPr txBox="1"/>
                  <p:nvPr/>
                </p:nvSpPr>
                <p:spPr>
                  <a:xfrm>
                    <a:off x="30621184" y="10117917"/>
                    <a:ext cx="2362200" cy="43088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200" dirty="0"/>
                      <a:t>Low frequency</a:t>
                    </a:r>
                  </a:p>
                </p:txBody>
              </p:sp>
            </p:grpSp>
          </p:grpSp>
          <p:grpSp>
            <p:nvGrpSpPr>
              <p:cNvPr id="209" name="Group 208">
                <a:extLst>
                  <a:ext uri="{FF2B5EF4-FFF2-40B4-BE49-F238E27FC236}">
                    <a16:creationId xmlns:a16="http://schemas.microsoft.com/office/drawing/2014/main" id="{0DF72EB3-A229-4161-AFC0-27346E9491E8}"/>
                  </a:ext>
                </a:extLst>
              </p:cNvPr>
              <p:cNvGrpSpPr/>
              <p:nvPr/>
            </p:nvGrpSpPr>
            <p:grpSpPr>
              <a:xfrm>
                <a:off x="33716120" y="6994525"/>
                <a:ext cx="5353452" cy="4036831"/>
                <a:chOff x="33716120" y="6994525"/>
                <a:chExt cx="5353452" cy="4036831"/>
              </a:xfrm>
            </p:grpSpPr>
            <p:grpSp>
              <p:nvGrpSpPr>
                <p:cNvPr id="211" name="Group 210">
                  <a:extLst>
                    <a:ext uri="{FF2B5EF4-FFF2-40B4-BE49-F238E27FC236}">
                      <a16:creationId xmlns:a16="http://schemas.microsoft.com/office/drawing/2014/main" id="{FE76D6B5-BC49-41E7-BA8F-BF0979684B33}"/>
                    </a:ext>
                  </a:extLst>
                </p:cNvPr>
                <p:cNvGrpSpPr/>
                <p:nvPr/>
              </p:nvGrpSpPr>
              <p:grpSpPr>
                <a:xfrm>
                  <a:off x="33716120" y="6994525"/>
                  <a:ext cx="5324057" cy="3993089"/>
                  <a:chOff x="6342629" y="763553"/>
                  <a:chExt cx="4753703" cy="3576556"/>
                </a:xfrm>
              </p:grpSpPr>
              <p:pic>
                <p:nvPicPr>
                  <p:cNvPr id="218" name="Picture 217">
                    <a:extLst>
                      <a:ext uri="{FF2B5EF4-FFF2-40B4-BE49-F238E27FC236}">
                        <a16:creationId xmlns:a16="http://schemas.microsoft.com/office/drawing/2014/main" id="{0E9C10DF-3A60-4F2A-8A47-8FAC5FBE0C0E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9"/>
                  <a:srcRect l="13936" t="8529" r="10269" b="12525"/>
                  <a:stretch/>
                </p:blipFill>
                <p:spPr>
                  <a:xfrm>
                    <a:off x="6866292" y="1225783"/>
                    <a:ext cx="3442004" cy="2680272"/>
                  </a:xfrm>
                  <a:prstGeom prst="rect">
                    <a:avLst/>
                  </a:prstGeom>
                </p:spPr>
              </p:pic>
              <p:grpSp>
                <p:nvGrpSpPr>
                  <p:cNvPr id="219" name="Group 218">
                    <a:extLst>
                      <a:ext uri="{FF2B5EF4-FFF2-40B4-BE49-F238E27FC236}">
                        <a16:creationId xmlns:a16="http://schemas.microsoft.com/office/drawing/2014/main" id="{AFD26585-199F-4238-86E0-E379DD1FFE03}"/>
                      </a:ext>
                    </a:extLst>
                  </p:cNvPr>
                  <p:cNvGrpSpPr/>
                  <p:nvPr/>
                </p:nvGrpSpPr>
                <p:grpSpPr>
                  <a:xfrm>
                    <a:off x="6342629" y="763553"/>
                    <a:ext cx="4753703" cy="3576556"/>
                    <a:chOff x="2764221" y="584483"/>
                    <a:chExt cx="4753703" cy="3576556"/>
                  </a:xfrm>
                </p:grpSpPr>
                <p:cxnSp>
                  <p:nvCxnSpPr>
                    <p:cNvPr id="220" name="Straight Connector 219">
                      <a:extLst>
                        <a:ext uri="{FF2B5EF4-FFF2-40B4-BE49-F238E27FC236}">
                          <a16:creationId xmlns:a16="http://schemas.microsoft.com/office/drawing/2014/main" id="{03E4FBBA-A824-4DBA-8CC1-62D53BC3633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112473" y="2850749"/>
                      <a:ext cx="3459776" cy="6751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1" name="Straight Connector 220">
                      <a:extLst>
                        <a:ext uri="{FF2B5EF4-FFF2-40B4-BE49-F238E27FC236}">
                          <a16:creationId xmlns:a16="http://schemas.microsoft.com/office/drawing/2014/main" id="{BEC063C2-A5C2-468F-9DEF-AF772F0002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112473" y="993434"/>
                      <a:ext cx="0" cy="3167605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2" name="Straight Connector 221">
                      <a:extLst>
                        <a:ext uri="{FF2B5EF4-FFF2-40B4-BE49-F238E27FC236}">
                          <a16:creationId xmlns:a16="http://schemas.microsoft.com/office/drawing/2014/main" id="{6BAE67EC-7090-48F1-90F9-BDA62EA726F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015883" y="2738161"/>
                      <a:ext cx="0" cy="256434"/>
                    </a:xfrm>
                    <a:prstGeom prst="line">
                      <a:avLst/>
                    </a:prstGeom>
                    <a:ln w="285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23" name="TextBox 222">
                      <a:extLst>
                        <a:ext uri="{FF2B5EF4-FFF2-40B4-BE49-F238E27FC236}">
                          <a16:creationId xmlns:a16="http://schemas.microsoft.com/office/drawing/2014/main" id="{0A297338-2537-4B46-A676-FCD9AF3B5621}"/>
                        </a:ext>
                      </a:extLst>
                    </p:cNvPr>
                    <p:cNvSpPr txBox="1"/>
                    <p:nvPr/>
                  </p:nvSpPr>
                  <p:spPr>
                    <a:xfrm flipH="1">
                      <a:off x="5124533" y="2954974"/>
                      <a:ext cx="677960" cy="250103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800" dirty="0"/>
                        <a:t>1kHz</a:t>
                      </a:r>
                    </a:p>
                  </p:txBody>
                </p:sp>
                <p:sp>
                  <p:nvSpPr>
                    <p:cNvPr id="224" name="TextBox 223">
                      <a:extLst>
                        <a:ext uri="{FF2B5EF4-FFF2-40B4-BE49-F238E27FC236}">
                          <a16:creationId xmlns:a16="http://schemas.microsoft.com/office/drawing/2014/main" id="{2F7D0511-C762-4F50-8574-F2CF122CF2F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142887" y="2474443"/>
                      <a:ext cx="2375037" cy="356886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800" dirty="0"/>
                        <a:t>Basilar membrane</a:t>
                      </a:r>
                    </a:p>
                  </p:txBody>
                </p:sp>
                <p:sp>
                  <p:nvSpPr>
                    <p:cNvPr id="225" name="TextBox 224">
                      <a:extLst>
                        <a:ext uri="{FF2B5EF4-FFF2-40B4-BE49-F238E27FC236}">
                          <a16:creationId xmlns:a16="http://schemas.microsoft.com/office/drawing/2014/main" id="{9F1E81A5-4149-4E2B-BAEC-A4A0BCCAE95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764221" y="584483"/>
                      <a:ext cx="312628" cy="3443441"/>
                    </a:xfrm>
                    <a:prstGeom prst="rect">
                      <a:avLst/>
                    </a:prstGeom>
                    <a:noFill/>
                  </p:spPr>
                  <p:txBody>
                    <a:bodyPr vert="vert270" wrap="square" rtlCol="0">
                      <a:spAutoFit/>
                    </a:bodyPr>
                    <a:lstStyle/>
                    <a:p>
                      <a:pPr algn="ctr"/>
                      <a:r>
                        <a:rPr lang="en-US" sz="1800" dirty="0"/>
                        <a:t>Membrane displacement</a:t>
                      </a:r>
                    </a:p>
                  </p:txBody>
                </p:sp>
              </p:grpSp>
            </p:grpSp>
            <p:grpSp>
              <p:nvGrpSpPr>
                <p:cNvPr id="212" name="Group 211">
                  <a:extLst>
                    <a:ext uri="{FF2B5EF4-FFF2-40B4-BE49-F238E27FC236}">
                      <a16:creationId xmlns:a16="http://schemas.microsoft.com/office/drawing/2014/main" id="{CAD872BC-1A5D-4722-9FA7-051FB9146A03}"/>
                    </a:ext>
                  </a:extLst>
                </p:cNvPr>
                <p:cNvGrpSpPr/>
                <p:nvPr/>
              </p:nvGrpSpPr>
              <p:grpSpPr>
                <a:xfrm>
                  <a:off x="34086456" y="9520362"/>
                  <a:ext cx="4983116" cy="1510994"/>
                  <a:chOff x="28054812" y="9218721"/>
                  <a:chExt cx="4983116" cy="1510994"/>
                </a:xfrm>
              </p:grpSpPr>
              <p:cxnSp>
                <p:nvCxnSpPr>
                  <p:cNvPr id="213" name="Straight Arrow Connector 212">
                    <a:extLst>
                      <a:ext uri="{FF2B5EF4-FFF2-40B4-BE49-F238E27FC236}">
                        <a16:creationId xmlns:a16="http://schemas.microsoft.com/office/drawing/2014/main" id="{FB0634CF-D7BC-4DFB-AB54-4E01EDF8E8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 flipH="1" flipV="1">
                    <a:off x="28254623" y="9218721"/>
                    <a:ext cx="112689" cy="1091473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sp>
                <p:nvSpPr>
                  <p:cNvPr id="215" name="TextBox 214">
                    <a:extLst>
                      <a:ext uri="{FF2B5EF4-FFF2-40B4-BE49-F238E27FC236}">
                        <a16:creationId xmlns:a16="http://schemas.microsoft.com/office/drawing/2014/main" id="{3514BCB7-BC64-4F83-B133-BD7EF5B371C4}"/>
                      </a:ext>
                    </a:extLst>
                  </p:cNvPr>
                  <p:cNvSpPr txBox="1"/>
                  <p:nvPr/>
                </p:nvSpPr>
                <p:spPr>
                  <a:xfrm>
                    <a:off x="28054812" y="10298828"/>
                    <a:ext cx="2362200" cy="43088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200" dirty="0"/>
                      <a:t>High frequency</a:t>
                    </a:r>
                  </a:p>
                </p:txBody>
              </p:sp>
              <p:cxnSp>
                <p:nvCxnSpPr>
                  <p:cNvPr id="216" name="Straight Arrow Connector 215">
                    <a:extLst>
                      <a:ext uri="{FF2B5EF4-FFF2-40B4-BE49-F238E27FC236}">
                        <a16:creationId xmlns:a16="http://schemas.microsoft.com/office/drawing/2014/main" id="{B7F24211-1E85-4BDD-B2CE-6202A3E3BA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 flipV="1">
                    <a:off x="31208966" y="9240534"/>
                    <a:ext cx="313242" cy="877383"/>
                  </a:xfrm>
                  <a:prstGeom prst="straightConnector1">
                    <a:avLst/>
                  </a:prstGeom>
                  <a:solidFill>
                    <a:schemeClr val="accent1"/>
                  </a:solidFill>
                  <a:ln w="9525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sp>
                <p:nvSpPr>
                  <p:cNvPr id="217" name="TextBox 216">
                    <a:extLst>
                      <a:ext uri="{FF2B5EF4-FFF2-40B4-BE49-F238E27FC236}">
                        <a16:creationId xmlns:a16="http://schemas.microsoft.com/office/drawing/2014/main" id="{B4063C00-6860-4EDF-8B62-CCA8059919FD}"/>
                      </a:ext>
                    </a:extLst>
                  </p:cNvPr>
                  <p:cNvSpPr txBox="1"/>
                  <p:nvPr/>
                </p:nvSpPr>
                <p:spPr>
                  <a:xfrm>
                    <a:off x="30227616" y="10028876"/>
                    <a:ext cx="2810312" cy="46485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200" dirty="0"/>
                      <a:t>Low frequency</a:t>
                    </a:r>
                  </a:p>
                </p:txBody>
              </p:sp>
            </p:grpSp>
          </p:grpSp>
        </p:grp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EBCC72-CA82-4875-8137-573F30692060}"/>
              </a:ext>
            </a:extLst>
          </p:cNvPr>
          <p:cNvGrpSpPr/>
          <p:nvPr/>
        </p:nvGrpSpPr>
        <p:grpSpPr>
          <a:xfrm>
            <a:off x="24311858" y="12308231"/>
            <a:ext cx="10420658" cy="11194410"/>
            <a:chOff x="34703889" y="5063861"/>
            <a:chExt cx="10420658" cy="1119441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5CC05FBD-BC9D-4C0C-BD54-B917944EBEC3}"/>
                </a:ext>
              </a:extLst>
            </p:cNvPr>
            <p:cNvGrpSpPr/>
            <p:nvPr/>
          </p:nvGrpSpPr>
          <p:grpSpPr>
            <a:xfrm>
              <a:off x="34703889" y="5063861"/>
              <a:ext cx="10420658" cy="11194410"/>
              <a:chOff x="14209230" y="12106947"/>
              <a:chExt cx="10020813" cy="12346130"/>
            </a:xfrm>
          </p:grpSpPr>
          <p:sp>
            <p:nvSpPr>
              <p:cNvPr id="342" name="AutoShape 46"/>
              <p:cNvSpPr>
                <a:spLocks noChangeArrowheads="1"/>
              </p:cNvSpPr>
              <p:nvPr/>
            </p:nvSpPr>
            <p:spPr bwMode="auto">
              <a:xfrm>
                <a:off x="14533899" y="12106947"/>
                <a:ext cx="9696144" cy="12346130"/>
              </a:xfrm>
              <a:prstGeom prst="roundRect">
                <a:avLst>
                  <a:gd name="adj" fmla="val 4778"/>
                </a:avLst>
              </a:prstGeom>
              <a:noFill/>
              <a:ln w="28575">
                <a:solidFill>
                  <a:srgbClr val="FF0D00"/>
                </a:solidFill>
                <a:round/>
                <a:headEnd/>
                <a:tailEnd/>
              </a:ln>
              <a:effectLst>
                <a:glow rad="139700">
                  <a:srgbClr val="FFCCCC">
                    <a:alpha val="40000"/>
                  </a:srgbClr>
                </a:glow>
              </a:effectLst>
            </p:spPr>
            <p:txBody>
              <a:bodyPr wrap="square" lIns="77372" tIns="38686" rIns="77372" bIns="38686" anchor="t" anchorCtr="0">
                <a:noAutofit/>
              </a:bodyPr>
              <a:lstStyle/>
              <a:p>
                <a:r>
                  <a:rPr lang="en-US" sz="3000" dirty="0">
                    <a:solidFill>
                      <a:srgbClr val="CC0A00"/>
                    </a:solidFill>
                    <a:effectLst>
                      <a:glow>
                        <a:schemeClr val="accent3">
                          <a:lumMod val="65000"/>
                          <a:alpha val="40000"/>
                        </a:schemeClr>
                      </a:glow>
                    </a:effectLst>
                    <a:latin typeface="Impact" pitchFamily="34" charset="0"/>
                  </a:rPr>
                  <a:t>5. Frequency response of transmission line cochlear model and parallel filter bank model</a:t>
                </a:r>
              </a:p>
              <a:p>
                <a:pPr marL="609324" indent="-304662"/>
                <a:endParaRPr lang="en-US" sz="2717" dirty="0">
                  <a:latin typeface="Arial" pitchFamily="34" charset="0"/>
                  <a:cs typeface="Arial" pitchFamily="34" charset="0"/>
                </a:endParaRPr>
              </a:p>
              <a:p>
                <a:endParaRPr lang="en-US" sz="4074" b="1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b="1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b="1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b="1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dirty="0">
                  <a:solidFill>
                    <a:srgbClr val="CC0000"/>
                  </a:solidFill>
                  <a:latin typeface="Impact" pitchFamily="34" charset="0"/>
                  <a:sym typeface="Symbol" pitchFamily="18" charset="2"/>
                </a:endParaRPr>
              </a:p>
              <a:p>
                <a:endParaRPr lang="en-US" sz="4074" b="1" dirty="0">
                  <a:solidFill>
                    <a:srgbClr val="CC0000"/>
                  </a:solidFill>
                  <a:sym typeface="Symbol" pitchFamily="18" charset="2"/>
                </a:endParaRPr>
              </a:p>
              <a:p>
                <a:endParaRPr lang="en-US" sz="4074" dirty="0"/>
              </a:p>
            </p:txBody>
          </p:sp>
          <p:pic>
            <p:nvPicPr>
              <p:cNvPr id="121" name="Picture 120">
                <a:extLst>
                  <a:ext uri="{FF2B5EF4-FFF2-40B4-BE49-F238E27FC236}">
                    <a16:creationId xmlns:a16="http://schemas.microsoft.com/office/drawing/2014/main" id="{E8B7E5F7-8150-46FE-B177-5A32D0912806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6024403" y="13323101"/>
                <a:ext cx="6521576" cy="4215014"/>
              </a:xfrm>
              <a:prstGeom prst="rect">
                <a:avLst/>
              </a:prstGeom>
            </p:spPr>
          </p:pic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7BDC7DEB-11DE-4986-A741-D5DA97BD6953}"/>
                  </a:ext>
                </a:extLst>
              </p:cNvPr>
              <p:cNvSpPr txBox="1"/>
              <p:nvPr/>
            </p:nvSpPr>
            <p:spPr>
              <a:xfrm>
                <a:off x="14209230" y="17514293"/>
                <a:ext cx="9877679" cy="934770"/>
              </a:xfrm>
              <a:prstGeom prst="rect">
                <a:avLst/>
              </a:prstGeom>
              <a:noFill/>
            </p:spPr>
            <p:txBody>
              <a:bodyPr wrap="square" lIns="77372" tIns="38686" rIns="77372" bIns="38686" rtlCol="0">
                <a:spAutoFit/>
              </a:bodyPr>
              <a:lstStyle/>
              <a:p>
                <a:pPr marL="870574" lvl="1" indent="-301752" algn="just">
                  <a:spcAft>
                    <a:spcPts val="1018"/>
                  </a:spcAft>
                  <a:buFont typeface="Wingdings" panose="05000000000000000000" pitchFamily="2" charset="2"/>
                  <a:buChar char="§"/>
                </a:pPr>
                <a:r>
                  <a:rPr lang="en-AU" sz="2500" dirty="0"/>
                  <a:t>Transmission line cochlear model have very sharp-off frequency response compared with Gammatone filters</a:t>
                </a:r>
              </a:p>
            </p:txBody>
          </p:sp>
        </p:grpSp>
        <p:grpSp>
          <p:nvGrpSpPr>
            <p:cNvPr id="180" name="Group 179">
              <a:extLst>
                <a:ext uri="{FF2B5EF4-FFF2-40B4-BE49-F238E27FC236}">
                  <a16:creationId xmlns:a16="http://schemas.microsoft.com/office/drawing/2014/main" id="{209B3280-807C-4D2F-BD06-74B8D6784D20}"/>
                </a:ext>
              </a:extLst>
            </p:cNvPr>
            <p:cNvGrpSpPr/>
            <p:nvPr/>
          </p:nvGrpSpPr>
          <p:grpSpPr>
            <a:xfrm>
              <a:off x="36644703" y="10588576"/>
              <a:ext cx="6819287" cy="4797265"/>
              <a:chOff x="9782174" y="3708580"/>
              <a:chExt cx="12494090" cy="8789407"/>
            </a:xfrm>
          </p:grpSpPr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0B31312F-6A94-4E26-80BB-16CDA30A3D48}"/>
                  </a:ext>
                </a:extLst>
              </p:cNvPr>
              <p:cNvGrpSpPr/>
              <p:nvPr/>
            </p:nvGrpSpPr>
            <p:grpSpPr>
              <a:xfrm>
                <a:off x="9782174" y="3708580"/>
                <a:ext cx="12494090" cy="8789407"/>
                <a:chOff x="6446478" y="1502404"/>
                <a:chExt cx="3349804" cy="2504285"/>
              </a:xfrm>
            </p:grpSpPr>
            <p:pic>
              <p:nvPicPr>
                <p:cNvPr id="186" name="Picture 185">
                  <a:extLst>
                    <a:ext uri="{FF2B5EF4-FFF2-40B4-BE49-F238E27FC236}">
                      <a16:creationId xmlns:a16="http://schemas.microsoft.com/office/drawing/2014/main" id="{54CB1A86-73B9-4EB4-BE7D-A9D55A4C321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446478" y="1502404"/>
                  <a:ext cx="3349804" cy="2504285"/>
                </a:xfrm>
                <a:prstGeom prst="rect">
                  <a:avLst/>
                </a:prstGeom>
              </p:spPr>
            </p:pic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F29D66D8-9D5E-4501-8A88-BCDAC3B228F2}"/>
                    </a:ext>
                  </a:extLst>
                </p:cNvPr>
                <p:cNvGrpSpPr/>
                <p:nvPr/>
              </p:nvGrpSpPr>
              <p:grpSpPr>
                <a:xfrm>
                  <a:off x="8092928" y="2943807"/>
                  <a:ext cx="1672148" cy="548023"/>
                  <a:chOff x="8092928" y="2943807"/>
                  <a:chExt cx="1672148" cy="548023"/>
                </a:xfrm>
              </p:grpSpPr>
              <p:cxnSp>
                <p:nvCxnSpPr>
                  <p:cNvPr id="190" name="Straight Arrow Connector 189">
                    <a:extLst>
                      <a:ext uri="{FF2B5EF4-FFF2-40B4-BE49-F238E27FC236}">
                        <a16:creationId xmlns:a16="http://schemas.microsoft.com/office/drawing/2014/main" id="{662E680D-5980-4683-9A78-DE9657D6FF2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8820048" y="2943807"/>
                    <a:ext cx="294623" cy="300675"/>
                  </a:xfrm>
                  <a:prstGeom prst="straightConnector1">
                    <a:avLst/>
                  </a:prstGeom>
                  <a:ln w="1905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05" name="TextBox 204">
                        <a:extLst>
                          <a:ext uri="{FF2B5EF4-FFF2-40B4-BE49-F238E27FC236}">
                            <a16:creationId xmlns:a16="http://schemas.microsoft.com/office/drawing/2014/main" id="{E711EA37-9C06-4F0A-9DBB-98F20ADB9903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8092928" y="3266897"/>
                        <a:ext cx="1672148" cy="22493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14:m>
                          <m:oMath xmlns:m="http://schemas.openxmlformats.org/officeDocument/2006/math">
                            <m:r>
                              <a:rPr lang="en-US" sz="2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</m:oMath>
                        </a14:m>
                        <a:r>
                          <a:rPr lang="en-US" sz="2200" dirty="0"/>
                          <a:t>150 dB/octave</a:t>
                        </a:r>
                      </a:p>
                    </p:txBody>
                  </p:sp>
                </mc:Choice>
                <mc:Fallback xmlns="">
                  <p:sp>
                    <p:nvSpPr>
                      <p:cNvPr id="205" name="TextBox 204">
                        <a:extLst>
                          <a:ext uri="{FF2B5EF4-FFF2-40B4-BE49-F238E27FC236}">
                            <a16:creationId xmlns:a16="http://schemas.microsoft.com/office/drawing/2014/main" id="{E711EA37-9C06-4F0A-9DBB-98F20ADB9903}"/>
                          </a:ext>
                        </a:extLst>
                      </p:cNvPr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092928" y="3266897"/>
                        <a:ext cx="1672148" cy="224933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 t="-8571" b="-30000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cxnSp>
              <p:nvCxnSpPr>
                <p:cNvPr id="188" name="Straight Arrow Connector 187">
                  <a:extLst>
                    <a:ext uri="{FF2B5EF4-FFF2-40B4-BE49-F238E27FC236}">
                      <a16:creationId xmlns:a16="http://schemas.microsoft.com/office/drawing/2014/main" id="{4373A7A6-C65C-4128-A8C7-E7D95D667F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8374038" y="2055817"/>
                  <a:ext cx="566366" cy="175008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9" name="Straight Arrow Connector 188">
                  <a:extLst>
                    <a:ext uri="{FF2B5EF4-FFF2-40B4-BE49-F238E27FC236}">
                      <a16:creationId xmlns:a16="http://schemas.microsoft.com/office/drawing/2014/main" id="{AF22EA74-581E-4730-9B51-9482FE41E2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571412" y="2983428"/>
                  <a:ext cx="551887" cy="189257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2" name="TextBox 181">
                    <a:extLst>
                      <a:ext uri="{FF2B5EF4-FFF2-40B4-BE49-F238E27FC236}">
                        <a16:creationId xmlns:a16="http://schemas.microsoft.com/office/drawing/2014/main" id="{30DBD8B5-2392-4799-97E8-4F1D62F1E7AA}"/>
                      </a:ext>
                    </a:extLst>
                  </p:cNvPr>
                  <p:cNvSpPr txBox="1"/>
                  <p:nvPr/>
                </p:nvSpPr>
                <p:spPr>
                  <a:xfrm>
                    <a:off x="14839720" y="4874986"/>
                    <a:ext cx="6236771" cy="78945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oMath>
                    </a14:m>
                    <a:r>
                      <a:rPr lang="en-US" sz="2200" dirty="0"/>
                      <a:t>24 dB/octave</a:t>
                    </a:r>
                  </a:p>
                </p:txBody>
              </p:sp>
            </mc:Choice>
            <mc:Fallback xmlns="">
              <p:sp>
                <p:nvSpPr>
                  <p:cNvPr id="182" name="TextBox 181">
                    <a:extLst>
                      <a:ext uri="{FF2B5EF4-FFF2-40B4-BE49-F238E27FC236}">
                        <a16:creationId xmlns:a16="http://schemas.microsoft.com/office/drawing/2014/main" id="{30DBD8B5-2392-4799-97E8-4F1D62F1E7A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839720" y="4874986"/>
                    <a:ext cx="6236771" cy="789458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t="-8571" b="-30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4" name="TextBox 183">
                    <a:extLst>
                      <a:ext uri="{FF2B5EF4-FFF2-40B4-BE49-F238E27FC236}">
                        <a16:creationId xmlns:a16="http://schemas.microsoft.com/office/drawing/2014/main" id="{62ED1038-B6C4-407A-8E08-2CE208BE9A92}"/>
                      </a:ext>
                    </a:extLst>
                  </p:cNvPr>
                  <p:cNvSpPr txBox="1"/>
                  <p:nvPr/>
                </p:nvSpPr>
                <p:spPr>
                  <a:xfrm>
                    <a:off x="12032796" y="8061440"/>
                    <a:ext cx="3890304" cy="78945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n-US" sz="2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oMath>
                    </a14:m>
                    <a:r>
                      <a:rPr lang="en-US" sz="2200" dirty="0"/>
                      <a:t>6 dB/octave</a:t>
                    </a:r>
                  </a:p>
                </p:txBody>
              </p:sp>
            </mc:Choice>
            <mc:Fallback xmlns="">
              <p:sp>
                <p:nvSpPr>
                  <p:cNvPr id="184" name="TextBox 183">
                    <a:extLst>
                      <a:ext uri="{FF2B5EF4-FFF2-40B4-BE49-F238E27FC236}">
                        <a16:creationId xmlns:a16="http://schemas.microsoft.com/office/drawing/2014/main" id="{62ED1038-B6C4-407A-8E08-2CE208BE9A9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032796" y="8061440"/>
                    <a:ext cx="3890304" cy="789458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t="-8451" b="-2816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1C3341A-5A6C-44BE-A38E-8129C056F55A}"/>
                </a:ext>
              </a:extLst>
            </p:cNvPr>
            <p:cNvSpPr txBox="1"/>
            <p:nvPr/>
          </p:nvSpPr>
          <p:spPr>
            <a:xfrm>
              <a:off x="35155036" y="15313487"/>
              <a:ext cx="9846722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just">
                <a:buFont typeface="Wingdings" panose="05000000000000000000" pitchFamily="2" charset="2"/>
                <a:buChar char="§"/>
              </a:pPr>
              <a:r>
                <a:rPr lang="en-US" sz="2500" dirty="0"/>
                <a:t>Frequency response of the proposed cochlear model approximately matches human cochlear measurements</a:t>
              </a:r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5B23328D-3D6C-4333-8805-81AF9E197FA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8814752" y="23152072"/>
            <a:ext cx="5623980" cy="420443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C7523E6-8307-4F16-BEFF-F212E2446B1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228921" y="12161767"/>
            <a:ext cx="22959538" cy="108091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19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1719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24311</TotalTime>
  <Words>848</Words>
  <Application>Microsoft Office PowerPoint</Application>
  <PresentationFormat>Custom</PresentationFormat>
  <Paragraphs>147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</vt:lpstr>
      <vt:lpstr>Calibri</vt:lpstr>
      <vt:lpstr>Cambria Math</vt:lpstr>
      <vt:lpstr>Impact</vt:lpstr>
      <vt:lpstr>Optima</vt:lpstr>
      <vt:lpstr>Times New Roman</vt:lpstr>
      <vt:lpstr>Wingdings</vt:lpstr>
      <vt:lpstr>Default Design</vt:lpstr>
      <vt:lpstr>PowerPoint Presentation</vt:lpstr>
    </vt:vector>
  </TitlesOfParts>
  <Company>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HadisN</dc:creator>
  <cp:lastModifiedBy>Tharshini Gunendradasan</cp:lastModifiedBy>
  <cp:revision>1482</cp:revision>
  <cp:lastPrinted>2017-02-15T02:55:38Z</cp:lastPrinted>
  <dcterms:created xsi:type="dcterms:W3CDTF">2007-04-08T23:46:29Z</dcterms:created>
  <dcterms:modified xsi:type="dcterms:W3CDTF">2019-05-07T10:14:01Z</dcterms:modified>
</cp:coreProperties>
</file>