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2" r:id="rId2"/>
    <p:sldMasterId id="2147483698" r:id="rId3"/>
    <p:sldMasterId id="2147483706" r:id="rId4"/>
    <p:sldMasterId id="2147483681" r:id="rId5"/>
    <p:sldMasterId id="2147483671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339" r:id="rId9"/>
    <p:sldId id="331" r:id="rId10"/>
    <p:sldId id="338" r:id="rId11"/>
    <p:sldId id="306" r:id="rId12"/>
    <p:sldId id="333" r:id="rId13"/>
    <p:sldId id="334" r:id="rId14"/>
    <p:sldId id="335" r:id="rId15"/>
    <p:sldId id="336" r:id="rId16"/>
    <p:sldId id="33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542AA3-95D5-4A95-A878-7313205D3289}">
          <p14:sldIdLst>
            <p14:sldId id="256"/>
            <p14:sldId id="257"/>
            <p14:sldId id="339"/>
            <p14:sldId id="331"/>
            <p14:sldId id="338"/>
            <p14:sldId id="306"/>
            <p14:sldId id="333"/>
            <p14:sldId id="334"/>
            <p14:sldId id="335"/>
            <p14:sldId id="336"/>
            <p14:sldId id="337"/>
          </p14:sldIdLst>
        </p14:section>
        <p14:section name="Untitled Section" id="{A1F21FB2-B2A1-4C34-B997-2969E4A299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kh Tania" initials="ST" lastIdx="1" clrIdx="0">
    <p:extLst>
      <p:ext uri="{19B8F6BF-5375-455C-9EA6-DF929625EA0E}">
        <p15:presenceInfo xmlns:p15="http://schemas.microsoft.com/office/powerpoint/2012/main" userId="S-1-5-21-1937483146-3875524956-3858663766-186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66"/>
    <a:srgbClr val="000000"/>
    <a:srgbClr val="00CCFF"/>
    <a:srgbClr val="0099CC"/>
    <a:srgbClr val="3333FF"/>
    <a:srgbClr val="666699"/>
    <a:srgbClr val="0066CC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343" autoAdjust="0"/>
  </p:normalViewPr>
  <p:slideViewPr>
    <p:cSldViewPr snapToGrid="0" snapToObjects="1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3721-2BB9-E449-8855-DB1EDB7A7F90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E37F-65DF-2F40-B86C-0D95321FD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B40F-1D48-214C-B3ED-13D83F74CBD9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A0A4-37F0-1340-86CA-F84E6CE4B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438"/>
            <a:ext cx="10363200" cy="171973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95378"/>
            <a:ext cx="103632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438"/>
            <a:ext cx="103632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95378"/>
            <a:ext cx="103632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438"/>
            <a:ext cx="103632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95378"/>
            <a:ext cx="10363200" cy="22434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0972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2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10972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6868"/>
            <a:ext cx="10363200" cy="19219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874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109697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612775"/>
            <a:ext cx="1109697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9"/>
            <a:ext cx="11096976" cy="618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6268"/>
            <a:ext cx="10972800" cy="3369732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438"/>
            <a:ext cx="103632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95378"/>
            <a:ext cx="103632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438"/>
            <a:ext cx="103632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95378"/>
            <a:ext cx="103632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3601"/>
            <a:ext cx="10972800" cy="4165599"/>
          </a:xfrm>
        </p:spPr>
        <p:txBody>
          <a:bodyPr anchor="ctr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017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80268"/>
            <a:ext cx="109728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0"/>
            <a:r>
              <a:rPr lang="en-AU" dirty="0" smtClean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09600" y="3302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</a:rPr>
              <a:t>School of Science, Engineering and Information Technology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017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80268"/>
            <a:ext cx="109728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3302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</a:rPr>
              <a:t>Faculty,</a:t>
            </a:r>
            <a:r>
              <a:rPr lang="en-US" sz="1800" baseline="0" dirty="0" smtClean="0">
                <a:solidFill>
                  <a:schemeClr val="tx2"/>
                </a:solidFill>
              </a:rPr>
              <a:t> school or centre title here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24056"/>
            <a:ext cx="4707467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757" y="6224056"/>
            <a:ext cx="1241777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017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80268"/>
            <a:ext cx="109728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09600" y="3302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</a:rPr>
              <a:t>Faculty,</a:t>
            </a:r>
            <a:r>
              <a:rPr lang="en-US" sz="1800" baseline="0" dirty="0" smtClean="0">
                <a:solidFill>
                  <a:schemeClr val="tx2"/>
                </a:solidFill>
              </a:rPr>
              <a:t> school or centre title here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017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80268"/>
            <a:ext cx="109728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3302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</a:rPr>
              <a:t>Faculty,</a:t>
            </a:r>
            <a:r>
              <a:rPr lang="en-US" sz="1800" baseline="0" dirty="0" smtClean="0">
                <a:solidFill>
                  <a:schemeClr val="tx2"/>
                </a:solidFill>
              </a:rPr>
              <a:t> school or centre title here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24056"/>
            <a:ext cx="4707467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757" y="6224056"/>
            <a:ext cx="1241777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1"/>
            <a:ext cx="626533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https://bit.ly/2FZbMc7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1"/>
            <a:ext cx="128693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9" r:id="rId6"/>
    <p:sldLayoutId id="214748368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ee.oulu.fi/~gyzhao/Papers/2010/WLD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0" dirty="0"/>
              <a:t>AN ENHANCED LOCAL TEXTURE DESCRIPTOR FOR IMAGE SEGMENTATION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AU" dirty="0" smtClean="0"/>
              <a:t>Authors: Sheikh Tania, Manzur </a:t>
            </a:r>
            <a:r>
              <a:rPr lang="en-AU" dirty="0"/>
              <a:t>Murshed, Shyh Wei Teng, Gour </a:t>
            </a:r>
            <a:r>
              <a:rPr lang="en-AU" dirty="0" smtClean="0"/>
              <a:t>Karmakar</a:t>
            </a:r>
          </a:p>
          <a:p>
            <a:pPr algn="r"/>
            <a:r>
              <a:rPr lang="en-AU" dirty="0"/>
              <a:t>Federation University Australia, Gippsland Campus, Churchill Vic 3842, Australia</a:t>
            </a:r>
          </a:p>
          <a:p>
            <a:pPr algn="r"/>
            <a:endParaRPr lang="en-AU" dirty="0" smtClean="0"/>
          </a:p>
          <a:p>
            <a:pPr algn="r"/>
            <a:r>
              <a:rPr lang="en-AU" dirty="0" smtClean="0"/>
              <a:t>Presented </a:t>
            </a:r>
            <a:r>
              <a:rPr lang="en-AU" dirty="0"/>
              <a:t>by</a:t>
            </a:r>
          </a:p>
          <a:p>
            <a:pPr algn="r"/>
            <a:r>
              <a:rPr lang="en-AU" dirty="0"/>
              <a:t>Sheikh Tania</a:t>
            </a:r>
          </a:p>
          <a:p>
            <a:endParaRPr lang="en-AU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Performance </a:t>
            </a:r>
            <a:r>
              <a:rPr lang="en-AU" dirty="0" smtClean="0"/>
              <a:t>comparison of ICM and ICM</a:t>
            </a:r>
            <a:r>
              <a:rPr lang="en-AU" sz="2000" dirty="0" smtClean="0"/>
              <a:t>RM_WLD </a:t>
            </a:r>
            <a:r>
              <a:rPr lang="en-AU" dirty="0"/>
              <a:t>using </a:t>
            </a:r>
            <a:r>
              <a:rPr lang="en-AU" dirty="0" smtClean="0"/>
              <a:t>BSDS500 and MSRC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68482"/>
              </p:ext>
            </p:extLst>
          </p:nvPr>
        </p:nvGraphicFramePr>
        <p:xfrm>
          <a:off x="718089" y="2204187"/>
          <a:ext cx="109728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849746563"/>
                    </a:ext>
                  </a:extLst>
                </a:gridCol>
                <a:gridCol w="3404461">
                  <a:extLst>
                    <a:ext uri="{9D8B030D-6E8A-4147-A177-3AD203B41FA5}">
                      <a16:colId xmlns:a16="http://schemas.microsoft.com/office/drawing/2014/main" val="3567825442"/>
                    </a:ext>
                  </a:extLst>
                </a:gridCol>
                <a:gridCol w="1363850">
                  <a:extLst>
                    <a:ext uri="{9D8B030D-6E8A-4147-A177-3AD203B41FA5}">
                      <a16:colId xmlns:a16="http://schemas.microsoft.com/office/drawing/2014/main" val="3310394351"/>
                    </a:ext>
                  </a:extLst>
                </a:gridCol>
                <a:gridCol w="1270861">
                  <a:extLst>
                    <a:ext uri="{9D8B030D-6E8A-4147-A177-3AD203B41FA5}">
                      <a16:colId xmlns:a16="http://schemas.microsoft.com/office/drawing/2014/main" val="2000491706"/>
                    </a:ext>
                  </a:extLst>
                </a:gridCol>
                <a:gridCol w="1276028">
                  <a:extLst>
                    <a:ext uri="{9D8B030D-6E8A-4147-A177-3AD203B41FA5}">
                      <a16:colId xmlns:a16="http://schemas.microsoft.com/office/drawing/2014/main" val="12324513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31618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Dataset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Algorithm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SC↑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PRI↑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VI↓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Time↓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3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BSDS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</a:p>
                    <a:p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(T:6,</a:t>
                      </a:r>
                      <a:r>
                        <a:rPr lang="en-AU" sz="1800" baseline="0" dirty="0" smtClean="0"/>
                        <a:t> D:8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D:6</a:t>
                      </a:r>
                      <a:r>
                        <a:rPr lang="en-AU" sz="1800" dirty="0" smtClean="0"/>
                        <a:t>)</a:t>
                      </a:r>
                      <a:endParaRPr lang="en-A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0.673</a:t>
                      </a:r>
                    </a:p>
                    <a:p>
                      <a:r>
                        <a:rPr lang="en-AU" dirty="0" smtClean="0"/>
                        <a:t>0.673</a:t>
                      </a:r>
                    </a:p>
                    <a:p>
                      <a:r>
                        <a:rPr lang="en-AU" dirty="0" smtClean="0"/>
                        <a:t>0.676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0.859</a:t>
                      </a:r>
                    </a:p>
                    <a:p>
                      <a:r>
                        <a:rPr lang="en-AU" dirty="0" smtClean="0"/>
                        <a:t>0.861</a:t>
                      </a:r>
                    </a:p>
                    <a:p>
                      <a:r>
                        <a:rPr lang="en-AU" dirty="0" smtClean="0"/>
                        <a:t>0.862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1.426</a:t>
                      </a:r>
                    </a:p>
                    <a:p>
                      <a:r>
                        <a:rPr lang="en-AU" dirty="0" smtClean="0"/>
                        <a:t>1.431</a:t>
                      </a:r>
                    </a:p>
                    <a:p>
                      <a:r>
                        <a:rPr lang="en-AU" dirty="0" smtClean="0"/>
                        <a:t>1.419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1.8 s</a:t>
                      </a:r>
                    </a:p>
                    <a:p>
                      <a:r>
                        <a:rPr lang="en-AU" dirty="0" smtClean="0"/>
                        <a:t>1.6 s</a:t>
                      </a:r>
                    </a:p>
                    <a:p>
                      <a:r>
                        <a:rPr lang="en-AU" dirty="0" smtClean="0"/>
                        <a:t>1.6 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6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MSRC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</a:p>
                    <a:p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(T:6,</a:t>
                      </a:r>
                      <a:r>
                        <a:rPr lang="en-AU" sz="1800" baseline="0" dirty="0" smtClean="0"/>
                        <a:t> D:8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D:6</a:t>
                      </a:r>
                      <a:r>
                        <a:rPr lang="en-AU" sz="1800" dirty="0" smtClean="0"/>
                        <a:t>)</a:t>
                      </a:r>
                      <a:endParaRPr lang="en-A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0.761</a:t>
                      </a:r>
                    </a:p>
                    <a:p>
                      <a:r>
                        <a:rPr lang="en-AU" dirty="0" smtClean="0"/>
                        <a:t>0.764</a:t>
                      </a:r>
                    </a:p>
                    <a:p>
                      <a:r>
                        <a:rPr lang="en-AU" dirty="0" smtClean="0"/>
                        <a:t>0.763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0.854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0.854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0.955</a:t>
                      </a:r>
                    </a:p>
                    <a:p>
                      <a:r>
                        <a:rPr lang="en-AU" dirty="0" smtClean="0"/>
                        <a:t>0.949</a:t>
                      </a:r>
                    </a:p>
                    <a:p>
                      <a:r>
                        <a:rPr lang="en-AU" dirty="0" smtClean="0"/>
                        <a:t>0.951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 s</a:t>
                      </a:r>
                    </a:p>
                    <a:p>
                      <a:r>
                        <a:rPr lang="en-AU" dirty="0" smtClean="0"/>
                        <a:t>1.0 s</a:t>
                      </a:r>
                    </a:p>
                    <a:p>
                      <a:r>
                        <a:rPr lang="en-AU" dirty="0" smtClean="0"/>
                        <a:t>1.0 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998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7200" dirty="0" smtClean="0"/>
              <a:t>Thank you all…</a:t>
            </a:r>
            <a:endParaRPr lang="en-AU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the presentation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 smtClean="0"/>
              <a:t>Motivation and major </a:t>
            </a:r>
            <a:r>
              <a:rPr lang="en-AU" sz="2600" b="1" dirty="0" smtClean="0"/>
              <a:t>contribution</a:t>
            </a:r>
            <a:endParaRPr lang="en-AU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 smtClean="0"/>
              <a:t>Proposed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	</a:t>
            </a:r>
            <a:r>
              <a:rPr lang="en-AU" sz="2600" dirty="0" smtClean="0"/>
              <a:t>Types of texture features &amp; their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     Overview of </a:t>
            </a:r>
            <a:r>
              <a:rPr lang="en-AU" sz="2600" dirty="0" smtClean="0"/>
              <a:t>Iterative Contraction and Merging (ICM) </a:t>
            </a:r>
            <a:r>
              <a:rPr lang="en-AU" sz="2600" dirty="0" smtClean="0"/>
              <a:t>and </a:t>
            </a:r>
            <a:r>
              <a:rPr lang="en-AU" sz="2600" dirty="0" smtClean="0"/>
              <a:t>Weber Local Descriptor(WLD)</a:t>
            </a:r>
            <a:endParaRPr lang="en-A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	</a:t>
            </a:r>
            <a:r>
              <a:rPr lang="en-AU" sz="2600" dirty="0" smtClean="0"/>
              <a:t>Proposed technique to reduce the length of texture feature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 smtClean="0"/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	Quantitative results and comparison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 smtClean="0"/>
              <a:t>Conclusion</a:t>
            </a:r>
            <a:endParaRPr lang="en-AU" sz="2600" b="1" dirty="0"/>
          </a:p>
          <a:p>
            <a:endParaRPr lang="en-AU" sz="2600" dirty="0" smtClean="0"/>
          </a:p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Image segmentation is a prerequisite in many real time applications.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Incorporating lots </a:t>
            </a:r>
            <a:r>
              <a:rPr lang="en-AU" dirty="0"/>
              <a:t>of features </a:t>
            </a:r>
            <a:r>
              <a:rPr lang="en-AU" dirty="0" smtClean="0"/>
              <a:t>in </a:t>
            </a:r>
            <a:r>
              <a:rPr lang="en-AU" dirty="0"/>
              <a:t>region-based segmentation algorithms </a:t>
            </a:r>
            <a:r>
              <a:rPr lang="en-AU" dirty="0" smtClean="0"/>
              <a:t>results </a:t>
            </a:r>
            <a:r>
              <a:rPr lang="en-AU" dirty="0"/>
              <a:t>in more storage and computational cost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Reducing the size of any feature accelerates the efficiency of real time systems.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Sparse Vs. Dense Descriptor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3" y="1417638"/>
            <a:ext cx="5224447" cy="39142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808" y="6477001"/>
            <a:ext cx="5876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https://bit.ly/309GPJ7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46" y="1494692"/>
            <a:ext cx="51874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Sparse Descriptor: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Scale </a:t>
            </a:r>
            <a:r>
              <a:rPr lang="en-AU" sz="2000" dirty="0"/>
              <a:t>invariant feature </a:t>
            </a:r>
            <a:r>
              <a:rPr lang="en-AU" sz="2000" dirty="0" smtClean="0"/>
              <a:t>transform (SIFT)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Rotation </a:t>
            </a:r>
            <a:r>
              <a:rPr lang="en-AU" sz="2000" dirty="0"/>
              <a:t>invariant feature </a:t>
            </a:r>
            <a:r>
              <a:rPr lang="en-AU" sz="2000" dirty="0" smtClean="0"/>
              <a:t>transform (RIFT)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Intensity Domain Spin Image</a:t>
            </a:r>
          </a:p>
          <a:p>
            <a:endParaRPr lang="en-AU" sz="2000" dirty="0"/>
          </a:p>
          <a:p>
            <a:r>
              <a:rPr lang="en-AU" sz="2000" b="1" dirty="0" smtClean="0"/>
              <a:t>Dense Descriptor: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Local Binary Pattern (LBP)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Local </a:t>
            </a:r>
            <a:r>
              <a:rPr lang="en-AU" sz="2000" dirty="0" smtClean="0"/>
              <a:t>Ternary </a:t>
            </a:r>
            <a:r>
              <a:rPr lang="en-AU" sz="2000" dirty="0"/>
              <a:t>Pattern (</a:t>
            </a:r>
            <a:r>
              <a:rPr lang="en-AU" sz="2000" dirty="0" smtClean="0"/>
              <a:t>LTP)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Weber Local Descriptor(WLD)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Iterative contraction and </a:t>
            </a:r>
            <a:r>
              <a:rPr lang="en-AU" dirty="0" smtClean="0"/>
              <a:t>Merging (ICM)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9038"/>
            <a:ext cx="10972800" cy="48360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 hierarchical </a:t>
            </a:r>
            <a:r>
              <a:rPr lang="en-AU" dirty="0"/>
              <a:t>image </a:t>
            </a:r>
            <a:r>
              <a:rPr lang="en-AU" dirty="0" smtClean="0"/>
              <a:t>segmentation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First step is pixel based contraction and merging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Second step is region based </a:t>
            </a:r>
            <a:r>
              <a:rPr lang="en-AU" dirty="0"/>
              <a:t>contraction and </a:t>
            </a:r>
            <a:r>
              <a:rPr lang="en-AU" dirty="0" smtClean="0"/>
              <a:t>merging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Region features used: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AU" dirty="0" smtClean="0"/>
              <a:t>colour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AU" dirty="0" smtClean="0"/>
              <a:t>region size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AU" dirty="0" smtClean="0"/>
              <a:t>Texture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AU" dirty="0" smtClean="0"/>
              <a:t>spatial intertwining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AU" dirty="0" smtClean="0"/>
              <a:t>border colour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139"/>
          </a:xfrm>
        </p:spPr>
        <p:txBody>
          <a:bodyPr/>
          <a:lstStyle/>
          <a:p>
            <a:r>
              <a:rPr lang="en-AU" dirty="0" smtClean="0"/>
              <a:t>Weber Local Descriptor (WLD)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51" y="871015"/>
            <a:ext cx="5212497" cy="5115969"/>
          </a:xfrm>
        </p:spPr>
      </p:pic>
      <p:sp>
        <p:nvSpPr>
          <p:cNvPr id="8" name="TextBox 7"/>
          <p:cNvSpPr txBox="1"/>
          <p:nvPr/>
        </p:nvSpPr>
        <p:spPr>
          <a:xfrm>
            <a:off x="852319" y="6491516"/>
            <a:ext cx="7065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94592" y="1755981"/>
            <a:ext cx="4756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Two major components: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Differential Excitation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Gradient Orientation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716" y="6507076"/>
            <a:ext cx="400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hlinkClick r:id="rId4"/>
              </a:rPr>
              <a:t>http://www.ee.oulu.fi/~gyzhao/Papers/2010/WLD.pdf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6619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Weber Local Descriptor (WLD)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83536"/>
              </p:ext>
            </p:extLst>
          </p:nvPr>
        </p:nvGraphicFramePr>
        <p:xfrm>
          <a:off x="1233856" y="1400543"/>
          <a:ext cx="242374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49">
                  <a:extLst>
                    <a:ext uri="{9D8B030D-6E8A-4147-A177-3AD203B41FA5}">
                      <a16:colId xmlns:a16="http://schemas.microsoft.com/office/drawing/2014/main" val="3954821737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028430600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386587096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288191622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03031347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20043792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051799572"/>
                    </a:ext>
                  </a:extLst>
                </a:gridCol>
              </a:tblGrid>
              <a:tr h="35413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799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5676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99198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X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247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30515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439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68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51904"/>
              </p:ext>
            </p:extLst>
          </p:nvPr>
        </p:nvGraphicFramePr>
        <p:xfrm>
          <a:off x="4692165" y="1428996"/>
          <a:ext cx="242374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49">
                  <a:extLst>
                    <a:ext uri="{9D8B030D-6E8A-4147-A177-3AD203B41FA5}">
                      <a16:colId xmlns:a16="http://schemas.microsoft.com/office/drawing/2014/main" val="3954821737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028430600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386587096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288191622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03031347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20043792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051799572"/>
                    </a:ext>
                  </a:extLst>
                </a:gridCol>
              </a:tblGrid>
              <a:tr h="35413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799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5676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99198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X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247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30515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439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6834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510037"/>
              </p:ext>
            </p:extLst>
          </p:nvPr>
        </p:nvGraphicFramePr>
        <p:xfrm>
          <a:off x="8015656" y="1418127"/>
          <a:ext cx="242374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49">
                  <a:extLst>
                    <a:ext uri="{9D8B030D-6E8A-4147-A177-3AD203B41FA5}">
                      <a16:colId xmlns:a16="http://schemas.microsoft.com/office/drawing/2014/main" val="3954821737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028430600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386587096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288191622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303031347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2200437925"/>
                    </a:ext>
                  </a:extLst>
                </a:gridCol>
                <a:gridCol w="346249">
                  <a:extLst>
                    <a:ext uri="{9D8B030D-6E8A-4147-A177-3AD203B41FA5}">
                      <a16:colId xmlns:a16="http://schemas.microsoft.com/office/drawing/2014/main" val="1051799572"/>
                    </a:ext>
                  </a:extLst>
                </a:gridCol>
              </a:tblGrid>
              <a:tr h="354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799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56764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99198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X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2477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30515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4391"/>
                  </a:ext>
                </a:extLst>
              </a:tr>
              <a:tr h="354135"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•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68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3856" y="4271160"/>
            <a:ext cx="7347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Number of bin for </a:t>
            </a:r>
            <a:r>
              <a:rPr lang="en-AU" sz="2000" dirty="0" smtClean="0"/>
              <a:t>excitation, T: </a:t>
            </a:r>
            <a:r>
              <a:rPr lang="en-AU" sz="2000" dirty="0" smtClean="0"/>
              <a:t>6</a:t>
            </a:r>
          </a:p>
          <a:p>
            <a:endParaRPr lang="en-AU" sz="2000" dirty="0" smtClean="0"/>
          </a:p>
          <a:p>
            <a:r>
              <a:rPr lang="en-AU" sz="2000" dirty="0"/>
              <a:t>Number of bin for </a:t>
            </a:r>
            <a:r>
              <a:rPr lang="en-AU" sz="2000" dirty="0" smtClean="0"/>
              <a:t>orientation, D: </a:t>
            </a:r>
            <a:r>
              <a:rPr lang="en-AU" sz="2000" dirty="0" smtClean="0"/>
              <a:t>8</a:t>
            </a:r>
            <a:endParaRPr lang="en-AU" sz="2000" dirty="0"/>
          </a:p>
          <a:p>
            <a:endParaRPr lang="en-AU" sz="2000" dirty="0" smtClean="0"/>
          </a:p>
          <a:p>
            <a:r>
              <a:rPr lang="en-AU" sz="2000" dirty="0" smtClean="0"/>
              <a:t>Total Length of </a:t>
            </a:r>
            <a:r>
              <a:rPr lang="en-AU" sz="2000" dirty="0" smtClean="0"/>
              <a:t>WLD feature </a:t>
            </a:r>
            <a:r>
              <a:rPr lang="en-AU" sz="2000" dirty="0" smtClean="0"/>
              <a:t>: 144 (48 + 48 + 48)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621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5270"/>
          </a:xfrm>
        </p:spPr>
        <p:txBody>
          <a:bodyPr/>
          <a:lstStyle/>
          <a:p>
            <a:r>
              <a:rPr lang="en-AU" dirty="0" smtClean="0"/>
              <a:t>Proposed </a:t>
            </a:r>
            <a:r>
              <a:rPr lang="en-AU" dirty="0" smtClean="0"/>
              <a:t>Radial Mean WLD (RM_WLD)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06" y="2769577"/>
            <a:ext cx="3073532" cy="3117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123" y="1195754"/>
            <a:ext cx="10146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Radial average of pixel intensities represent complementary information of the pixel intensities of three different circular neighbourhood.</a:t>
            </a:r>
          </a:p>
          <a:p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Total Length of </a:t>
            </a:r>
            <a:r>
              <a:rPr lang="en-AU" sz="2000" dirty="0" smtClean="0"/>
              <a:t>RM_WLD </a:t>
            </a:r>
            <a:r>
              <a:rPr lang="en-AU" sz="2000" dirty="0"/>
              <a:t>feature </a:t>
            </a:r>
            <a:r>
              <a:rPr lang="en-AU" sz="2000" dirty="0" smtClean="0"/>
              <a:t>: 48</a:t>
            </a:r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1" y="2769577"/>
            <a:ext cx="3079035" cy="313108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10991" y="4009292"/>
            <a:ext cx="1046285" cy="439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2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Performance comparison of ICM and </a:t>
            </a:r>
            <a:r>
              <a:rPr lang="en-AU" dirty="0" smtClean="0"/>
              <a:t>ICM</a:t>
            </a:r>
            <a:r>
              <a:rPr lang="en-AU" sz="2000" dirty="0" smtClean="0"/>
              <a:t>RM_WLD </a:t>
            </a:r>
            <a:r>
              <a:rPr lang="en-AU" dirty="0" smtClean="0"/>
              <a:t>using BSDS500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854256"/>
              </p:ext>
            </p:extLst>
          </p:nvPr>
        </p:nvGraphicFramePr>
        <p:xfrm>
          <a:off x="609600" y="1642267"/>
          <a:ext cx="10972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138">
                  <a:extLst>
                    <a:ext uri="{9D8B030D-6E8A-4147-A177-3AD203B41FA5}">
                      <a16:colId xmlns:a16="http://schemas.microsoft.com/office/drawing/2014/main" val="1408175895"/>
                    </a:ext>
                  </a:extLst>
                </a:gridCol>
                <a:gridCol w="2215662">
                  <a:extLst>
                    <a:ext uri="{9D8B030D-6E8A-4147-A177-3AD203B41FA5}">
                      <a16:colId xmlns:a16="http://schemas.microsoft.com/office/drawing/2014/main" val="2509730195"/>
                    </a:ext>
                  </a:extLst>
                </a:gridCol>
                <a:gridCol w="870438">
                  <a:extLst>
                    <a:ext uri="{9D8B030D-6E8A-4147-A177-3AD203B41FA5}">
                      <a16:colId xmlns:a16="http://schemas.microsoft.com/office/drawing/2014/main" val="15151112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3429493"/>
                    </a:ext>
                  </a:extLst>
                </a:gridCol>
                <a:gridCol w="975947">
                  <a:extLst>
                    <a:ext uri="{9D8B030D-6E8A-4147-A177-3AD203B41FA5}">
                      <a16:colId xmlns:a16="http://schemas.microsoft.com/office/drawing/2014/main" val="3404907586"/>
                    </a:ext>
                  </a:extLst>
                </a:gridCol>
                <a:gridCol w="1049215">
                  <a:extLst>
                    <a:ext uri="{9D8B030D-6E8A-4147-A177-3AD203B41FA5}">
                      <a16:colId xmlns:a16="http://schemas.microsoft.com/office/drawing/2014/main" val="2637492070"/>
                    </a:ext>
                  </a:extLst>
                </a:gridCol>
              </a:tblGrid>
              <a:tr h="360434">
                <a:tc>
                  <a:txBody>
                    <a:bodyPr/>
                    <a:lstStyle/>
                    <a:p>
                      <a:r>
                        <a:rPr lang="en-AU" dirty="0" smtClean="0"/>
                        <a:t>Combination of feature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Algorithm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SC↑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PRI↑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VI↓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Time</a:t>
                      </a:r>
                      <a:r>
                        <a:rPr lang="en-AU" dirty="0" smtClean="0"/>
                        <a:t>↓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59608"/>
                  </a:ext>
                </a:extLst>
              </a:tr>
              <a:tr h="1155364">
                <a:tc>
                  <a:txBody>
                    <a:bodyPr/>
                    <a:lstStyle/>
                    <a:p>
                      <a:r>
                        <a:rPr lang="en-AU" dirty="0" smtClean="0"/>
                        <a:t>Colour + Size + Texture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</a:p>
                    <a:p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(T:6,</a:t>
                      </a:r>
                      <a:r>
                        <a:rPr lang="en-AU" sz="1800" baseline="0" dirty="0" smtClean="0"/>
                        <a:t> D:8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D:6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D:1</a:t>
                      </a:r>
                      <a:r>
                        <a:rPr lang="en-AU" sz="18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0.640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0.642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0.640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0.839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0.839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1.597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1.582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1.585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1.6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1.4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1.4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1.3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64317"/>
                  </a:ext>
                </a:extLst>
              </a:tr>
              <a:tr h="11553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Colour + Size + Texture+ Spatial intertwining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</a:p>
                    <a:p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(T:6,</a:t>
                      </a:r>
                      <a:r>
                        <a:rPr lang="en-AU" sz="1800" baseline="0" dirty="0" smtClean="0"/>
                        <a:t> D:8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D:6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D:1</a:t>
                      </a:r>
                      <a:r>
                        <a:rPr lang="en-AU" sz="1800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0.651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0.651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0.651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1.531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1.8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1.6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1.6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87815"/>
                  </a:ext>
                </a:extLst>
              </a:tr>
              <a:tr h="14219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Colour + Size + Texture+ Spatial intertwining</a:t>
                      </a:r>
                    </a:p>
                    <a:p>
                      <a:r>
                        <a:rPr lang="en-AU" dirty="0" smtClean="0"/>
                        <a:t>+ Border colour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</a:p>
                    <a:p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(T:6,</a:t>
                      </a:r>
                      <a:r>
                        <a:rPr lang="en-AU" sz="1800" baseline="0" dirty="0" smtClean="0"/>
                        <a:t> D:8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D:6</a:t>
                      </a:r>
                      <a:r>
                        <a:rPr lang="en-AU" sz="1800" dirty="0" smtClean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ICM</a:t>
                      </a:r>
                      <a:r>
                        <a:rPr lang="en-AU" sz="1000" dirty="0" smtClean="0"/>
                        <a:t>RM_WLD</a:t>
                      </a:r>
                      <a:r>
                        <a:rPr lang="en-AU" sz="1800" dirty="0" smtClean="0"/>
                        <a:t>(T:8,</a:t>
                      </a:r>
                      <a:r>
                        <a:rPr lang="en-AU" sz="1800" baseline="0" dirty="0" smtClean="0"/>
                        <a:t> D:1</a:t>
                      </a:r>
                      <a:r>
                        <a:rPr lang="en-AU" sz="1800" dirty="0" smtClean="0"/>
                        <a:t>)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0.678</a:t>
                      </a:r>
                    </a:p>
                    <a:p>
                      <a:r>
                        <a:rPr lang="en-AU" dirty="0" smtClean="0"/>
                        <a:t>0.680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0.682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0.683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0.860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0.862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0.862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0.861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1.402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1.405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1.400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1.400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1.8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1.6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1.6 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1416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U Cov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dU Divid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dU Cover B">
  <a:themeElements>
    <a:clrScheme name="Custom 2">
      <a:dk1>
        <a:srgbClr val="004A8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dU Divid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dU Foot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dU Footer 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FedUni_4to3_Template_2013</Template>
  <TotalTime>11497</TotalTime>
  <Words>547</Words>
  <Application>Microsoft Office PowerPoint</Application>
  <PresentationFormat>Widescreen</PresentationFormat>
  <Paragraphs>231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Century Gothic</vt:lpstr>
      <vt:lpstr>Lucida Grande</vt:lpstr>
      <vt:lpstr>Wingdings</vt:lpstr>
      <vt:lpstr>FedU Cover A</vt:lpstr>
      <vt:lpstr>FedU Divider A</vt:lpstr>
      <vt:lpstr>FedU Cover B</vt:lpstr>
      <vt:lpstr>FedU Divider B</vt:lpstr>
      <vt:lpstr>FedU Footer B</vt:lpstr>
      <vt:lpstr>FedU Footer C</vt:lpstr>
      <vt:lpstr>AN ENHANCED LOCAL TEXTURE DESCRIPTOR FOR IMAGE SEGMENTATION</vt:lpstr>
      <vt:lpstr>Overview of the presentation</vt:lpstr>
      <vt:lpstr>Motivation</vt:lpstr>
      <vt:lpstr>Sparse Vs. Dense Descriptor</vt:lpstr>
      <vt:lpstr>Iterative contraction and Merging (ICM)</vt:lpstr>
      <vt:lpstr>Weber Local Descriptor (WLD)</vt:lpstr>
      <vt:lpstr>Weber Local Descriptor (WLD)</vt:lpstr>
      <vt:lpstr>Proposed Radial Mean WLD (RM_WLD) </vt:lpstr>
      <vt:lpstr>Performance comparison of ICM and ICMRM_WLD using BSDS500</vt:lpstr>
      <vt:lpstr>Performance comparison of ICM and ICMRM_WLD using BSDS500 and MSRC</vt:lpstr>
      <vt:lpstr>PowerPoint Presentation</vt:lpstr>
    </vt:vector>
  </TitlesOfParts>
  <Company>Federation University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Sheikh Tania</dc:creator>
  <cp:lastModifiedBy>Sheikh Tania</cp:lastModifiedBy>
  <cp:revision>321</cp:revision>
  <dcterms:created xsi:type="dcterms:W3CDTF">2018-12-04T00:22:45Z</dcterms:created>
  <dcterms:modified xsi:type="dcterms:W3CDTF">2020-07-23T12:05:18Z</dcterms:modified>
</cp:coreProperties>
</file>