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1182157b68a_2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1182157b68a_2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117eb01cfaf_2_1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117eb01cfaf_2_1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11613aaa0a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Google Shape;238;g11613aaa0a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f1c5b16545_0_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8" name="Google Shape;258;gf1c5b16545_0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1165fa8eb6f_3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Google Shape;281;g1165fa8eb6f_3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1165fa8eb6f_3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6" name="Google Shape;296;g1165fa8eb6f_3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115fbe7139b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4" name="Google Shape;304;g115fbe7139b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g115fbe7139b_0_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3" name="Google Shape;313;g115fbe7139b_0_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gf6bbd927af_0_1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2" name="Google Shape;322;gf6bbd927af_0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f5d79f96e7_1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f5d79f96e7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165fa8eb6f_3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165fa8eb6f_3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f5d79f96e7_1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f5d79f96e7_1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17eb01cfaf_1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117eb01cfaf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182157b68a_2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1182157b68a_2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f1c5b1654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f1c5b1654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182157b68a_2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1182157b68a_2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1182157b68a_2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1182157b68a_2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://pizzachili.dcc.uchile.cl/repcorpus/real/" TargetMode="External"/><Relationship Id="rId4" Type="http://schemas.openxmlformats.org/officeDocument/2006/relationships/hyperlink" Target="https://github.com/jamie-jjd/figiss/blob/main/data/compressed_corpus/chr19.15.xz" TargetMode="External"/><Relationship Id="rId5" Type="http://schemas.openxmlformats.org/officeDocument/2006/relationships/image" Target="../media/image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hyperlink" Target="https://github.com/jamie-jjd/figiss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192000" y="1515950"/>
            <a:ext cx="8760000" cy="59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FM-Indexing Grammars Induced by Suffix Sorting for Long Patterns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924450" y="2457150"/>
            <a:ext cx="7295100" cy="4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Jin-Jie Deng</a:t>
            </a:r>
            <a:r>
              <a:rPr baseline="30000"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Wing-Kai Hon</a:t>
            </a:r>
            <a:r>
              <a:rPr baseline="30000"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Dominik Köppl</a:t>
            </a:r>
            <a:r>
              <a:rPr baseline="30000"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Kunihiko Sadakane</a:t>
            </a:r>
            <a:r>
              <a:rPr baseline="30000"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lang="en" sz="20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2000" u="sng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689250" y="3294250"/>
            <a:ext cx="21423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Tsing Hua University</a:t>
            </a:r>
            <a:r>
              <a:rPr baseline="30000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endParaRPr baseline="30000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Hsinchu, Taiwan</a:t>
            </a:r>
            <a:endParaRPr sz="1600">
              <a:solidFill>
                <a:schemeClr val="dk1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831550" y="3294250"/>
            <a:ext cx="33285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Tokyo Medical and Dental University</a:t>
            </a:r>
            <a:r>
              <a:rPr baseline="30000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 baseline="30000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Tokyo, Japan</a:t>
            </a:r>
            <a:endParaRPr baseline="30000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6105650" y="3294250"/>
            <a:ext cx="23424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University of Tokyo</a:t>
            </a:r>
            <a:r>
              <a:rPr baseline="30000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endParaRPr baseline="30000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Tokyo, Japan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" name="Google Shape;59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2"/>
          <p:cNvSpPr txBox="1"/>
          <p:nvPr>
            <p:ph idx="1" type="body"/>
          </p:nvPr>
        </p:nvSpPr>
        <p:spPr>
          <a:xfrm>
            <a:off x="439550" y="781075"/>
            <a:ext cx="7287900" cy="5727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Counting characters in co-lexicographic order for last step in counting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0" name="Google Shape;210;p22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Geometric BWT: counting long patterns 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1" name="Google Shape;211;p22"/>
          <p:cNvSpPr txBox="1"/>
          <p:nvPr/>
        </p:nvSpPr>
        <p:spPr>
          <a:xfrm>
            <a:off x="939125" y="1734775"/>
            <a:ext cx="35739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Example: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λ = 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abb·abb·aba·bba·b##·$##</a:t>
            </a:r>
            <a:endParaRPr i="1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abbab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count(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= 3: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urier New"/>
              <a:buAutoNum type="arabicPeriod"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count(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,abb·ab#)     = 2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urier New"/>
              <a:buAutoNum type="arabicPeriod"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count(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,#ab·bab)     = 0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urier New"/>
              <a:buAutoNum type="arabicPeriod"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count(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,##a·bba·b##) = 1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2" name="Google Shape;212;p22"/>
          <p:cNvSpPr txBox="1"/>
          <p:nvPr/>
        </p:nvSpPr>
        <p:spPr>
          <a:xfrm>
            <a:off x="4884300" y="2148900"/>
            <a:ext cx="3957900" cy="19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                  </a:t>
            </a:r>
            <a:r>
              <a:rPr baseline="-25000"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L</a:t>
            </a:r>
            <a:endParaRPr i="1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$##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·abb·abb·aba·bba·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b##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·bba·b##·$##·abb·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·aba·bba·b##·$##·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·abb·aba·bba·b##·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$##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b##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·$##·abb·abb·aba·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bba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bba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·b##·$##·abb·abb·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i="1" sz="18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13" name="Google Shape;213;p22"/>
          <p:cNvCxnSpPr/>
          <p:nvPr/>
        </p:nvCxnSpPr>
        <p:spPr>
          <a:xfrm rot="10800000">
            <a:off x="7538950" y="4057500"/>
            <a:ext cx="3864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14" name="Google Shape;214;p22"/>
          <p:cNvSpPr/>
          <p:nvPr/>
        </p:nvSpPr>
        <p:spPr>
          <a:xfrm>
            <a:off x="2936525" y="4289575"/>
            <a:ext cx="381600" cy="227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22"/>
          <p:cNvSpPr/>
          <p:nvPr/>
        </p:nvSpPr>
        <p:spPr>
          <a:xfrm>
            <a:off x="2461075" y="4289575"/>
            <a:ext cx="381600" cy="227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16" name="Google Shape;216;p22"/>
          <p:cNvCxnSpPr>
            <a:stCxn id="214" idx="2"/>
            <a:endCxn id="215" idx="2"/>
          </p:cNvCxnSpPr>
          <p:nvPr/>
        </p:nvCxnSpPr>
        <p:spPr>
          <a:xfrm rot="5400000">
            <a:off x="2889275" y="4279825"/>
            <a:ext cx="600" cy="475500"/>
          </a:xfrm>
          <a:prstGeom prst="curvedConnector3">
            <a:avLst>
              <a:gd fmla="val 39687500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217" name="Google Shape;217;p22"/>
          <p:cNvSpPr/>
          <p:nvPr/>
        </p:nvSpPr>
        <p:spPr>
          <a:xfrm>
            <a:off x="4960375" y="3761275"/>
            <a:ext cx="475500" cy="227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22"/>
          <p:cNvSpPr/>
          <p:nvPr/>
        </p:nvSpPr>
        <p:spPr>
          <a:xfrm>
            <a:off x="7469200" y="3761275"/>
            <a:ext cx="525900" cy="227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19" name="Google Shape;219;p22"/>
          <p:cNvCxnSpPr>
            <a:stCxn id="217" idx="3"/>
            <a:endCxn id="218" idx="1"/>
          </p:cNvCxnSpPr>
          <p:nvPr/>
        </p:nvCxnSpPr>
        <p:spPr>
          <a:xfrm>
            <a:off x="5435875" y="3875125"/>
            <a:ext cx="2033400" cy="600"/>
          </a:xfrm>
          <a:prstGeom prst="curvedConnector3">
            <a:avLst>
              <a:gd fmla="val 49998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220" name="Google Shape;220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21" name="Google Shape;221;p22"/>
          <p:cNvSpPr/>
          <p:nvPr/>
        </p:nvSpPr>
        <p:spPr>
          <a:xfrm>
            <a:off x="4254725" y="4256575"/>
            <a:ext cx="258300" cy="293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22" name="Google Shape;222;p22"/>
          <p:cNvCxnSpPr>
            <a:stCxn id="218" idx="1"/>
            <a:endCxn id="221" idx="3"/>
          </p:cNvCxnSpPr>
          <p:nvPr/>
        </p:nvCxnSpPr>
        <p:spPr>
          <a:xfrm flipH="1">
            <a:off x="4513000" y="3875125"/>
            <a:ext cx="2956200" cy="528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stealth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3"/>
          <p:cNvSpPr/>
          <p:nvPr/>
        </p:nvSpPr>
        <p:spPr>
          <a:xfrm>
            <a:off x="7296950" y="5264250"/>
            <a:ext cx="1270200" cy="869400"/>
          </a:xfrm>
          <a:prstGeom prst="rect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23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Geometric BWT</a:t>
            </a: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en" sz="2420">
                <a:latin typeface="Times New Roman"/>
                <a:ea typeface="Times New Roman"/>
                <a:cs typeface="Times New Roman"/>
                <a:sym typeface="Times New Roman"/>
              </a:rPr>
              <a:t>counting short patterns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9" name="Google Shape;229;p23"/>
          <p:cNvSpPr txBox="1"/>
          <p:nvPr>
            <p:ph idx="1" type="body"/>
          </p:nvPr>
        </p:nvSpPr>
        <p:spPr>
          <a:xfrm>
            <a:off x="694725" y="781600"/>
            <a:ext cx="7198200" cy="8694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Short: single λ-factor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Table lookup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0" name="Google Shape;230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1" name="Google Shape;231;p23"/>
          <p:cNvSpPr txBox="1"/>
          <p:nvPr/>
        </p:nvSpPr>
        <p:spPr>
          <a:xfrm>
            <a:off x="1586475" y="1844175"/>
            <a:ext cx="3573900" cy="215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Example: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λ = 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abb·abb·aba·bba·b##·$##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bb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count(T,P) = 3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32" name="Google Shape;232;p23"/>
          <p:cNvSpPr txBox="1"/>
          <p:nvPr/>
        </p:nvSpPr>
        <p:spPr>
          <a:xfrm>
            <a:off x="5236575" y="1983875"/>
            <a:ext cx="825600" cy="215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  :5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  :8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 :3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ba :2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bb :3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aba:1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abb:2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bba:1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33" name="Google Shape;233;p23"/>
          <p:cNvSpPr/>
          <p:nvPr/>
        </p:nvSpPr>
        <p:spPr>
          <a:xfrm>
            <a:off x="3223875" y="3627575"/>
            <a:ext cx="258300" cy="293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34" name="Google Shape;234;p23"/>
          <p:cNvCxnSpPr>
            <a:stCxn id="235" idx="1"/>
            <a:endCxn id="233" idx="3"/>
          </p:cNvCxnSpPr>
          <p:nvPr/>
        </p:nvCxnSpPr>
        <p:spPr>
          <a:xfrm flipH="1">
            <a:off x="3482175" y="3184475"/>
            <a:ext cx="1817400" cy="590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stealth"/>
          </a:ln>
        </p:spPr>
      </p:cxnSp>
      <p:sp>
        <p:nvSpPr>
          <p:cNvPr id="235" name="Google Shape;235;p23"/>
          <p:cNvSpPr/>
          <p:nvPr/>
        </p:nvSpPr>
        <p:spPr>
          <a:xfrm>
            <a:off x="5299575" y="3037625"/>
            <a:ext cx="699600" cy="293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4"/>
          <p:cNvSpPr/>
          <p:nvPr/>
        </p:nvSpPr>
        <p:spPr>
          <a:xfrm>
            <a:off x="7296950" y="5264250"/>
            <a:ext cx="1270200" cy="869400"/>
          </a:xfrm>
          <a:prstGeom prst="rect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24"/>
          <p:cNvSpPr txBox="1"/>
          <p:nvPr>
            <p:ph idx="1" type="body"/>
          </p:nvPr>
        </p:nvSpPr>
        <p:spPr>
          <a:xfrm>
            <a:off x="6900" y="535000"/>
            <a:ext cx="4565100" cy="448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Borrowed from SAIS [Nong et al. ‘09] and applied in GCIS [Nunes et al. ‘18]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S-type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■"/>
            </a:pP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&lt;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+ 1] or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■"/>
            </a:pP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=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+ 1] and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+ 1] is S-type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L-type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■"/>
            </a:pP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&gt;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+ 1] or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■"/>
            </a:pP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=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+ 1] and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+ 1] is L-type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S*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-type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■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$ or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■"/>
            </a:pP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is S-type or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- 1] is L-type 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S*-factor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■"/>
            </a:pP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..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3" marL="18288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●"/>
            </a:pP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is S*-type and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+ 1] is S*-type, or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3" marL="18288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●"/>
            </a:pP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= 1 and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+ 1] is S*-type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2" name="Google Shape;242;p24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S*-factorization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3" name="Google Shape;243;p24"/>
          <p:cNvSpPr txBox="1"/>
          <p:nvPr/>
        </p:nvSpPr>
        <p:spPr>
          <a:xfrm>
            <a:off x="4567425" y="1645700"/>
            <a:ext cx="41520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Example: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 | a  a  b | a  b  b | a  b | $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L   S* S  L   S* L  L   S* L   S*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4" name="Google Shape;244;p24"/>
          <p:cNvSpPr/>
          <p:nvPr/>
        </p:nvSpPr>
        <p:spPr>
          <a:xfrm flipH="1">
            <a:off x="6347025" y="2177075"/>
            <a:ext cx="172800" cy="2535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24"/>
          <p:cNvSpPr txBox="1"/>
          <p:nvPr/>
        </p:nvSpPr>
        <p:spPr>
          <a:xfrm>
            <a:off x="5069550" y="2919563"/>
            <a:ext cx="2934000" cy="615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Separator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of S*-factorization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(only for visualization)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246" name="Google Shape;246;p24"/>
          <p:cNvCxnSpPr>
            <a:stCxn id="244" idx="2"/>
            <a:endCxn id="245" idx="0"/>
          </p:cNvCxnSpPr>
          <p:nvPr/>
        </p:nvCxnSpPr>
        <p:spPr>
          <a:xfrm>
            <a:off x="6433425" y="2430575"/>
            <a:ext cx="103200" cy="489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stealth"/>
          </a:ln>
        </p:spPr>
      </p:cxnSp>
      <p:sp>
        <p:nvSpPr>
          <p:cNvPr id="247" name="Google Shape;247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48" name="Google Shape;248;p24"/>
          <p:cNvSpPr txBox="1"/>
          <p:nvPr/>
        </p:nvSpPr>
        <p:spPr>
          <a:xfrm>
            <a:off x="5617125" y="1578050"/>
            <a:ext cx="902700" cy="400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S*-factor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9" name="Google Shape;249;p24"/>
          <p:cNvSpPr/>
          <p:nvPr/>
        </p:nvSpPr>
        <p:spPr>
          <a:xfrm flipH="1">
            <a:off x="8331600" y="2177075"/>
            <a:ext cx="289200" cy="400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24"/>
          <p:cNvSpPr/>
          <p:nvPr/>
        </p:nvSpPr>
        <p:spPr>
          <a:xfrm flipH="1">
            <a:off x="7877625" y="2177075"/>
            <a:ext cx="235500" cy="400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24"/>
          <p:cNvSpPr/>
          <p:nvPr/>
        </p:nvSpPr>
        <p:spPr>
          <a:xfrm flipH="1">
            <a:off x="6857725" y="2177075"/>
            <a:ext cx="490800" cy="400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24"/>
          <p:cNvSpPr/>
          <p:nvPr/>
        </p:nvSpPr>
        <p:spPr>
          <a:xfrm flipH="1">
            <a:off x="5795775" y="2177075"/>
            <a:ext cx="235500" cy="400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24"/>
          <p:cNvSpPr/>
          <p:nvPr/>
        </p:nvSpPr>
        <p:spPr>
          <a:xfrm flipH="1">
            <a:off x="5461625" y="2177075"/>
            <a:ext cx="548700" cy="400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24"/>
          <p:cNvSpPr/>
          <p:nvPr/>
        </p:nvSpPr>
        <p:spPr>
          <a:xfrm flipH="1">
            <a:off x="5469451" y="2177075"/>
            <a:ext cx="803100" cy="400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55" name="Google Shape;255;p24"/>
          <p:cNvCxnSpPr>
            <a:stCxn id="254" idx="0"/>
            <a:endCxn id="248" idx="2"/>
          </p:cNvCxnSpPr>
          <p:nvPr/>
        </p:nvCxnSpPr>
        <p:spPr>
          <a:xfrm flipH="1" rot="10800000">
            <a:off x="5871001" y="1978175"/>
            <a:ext cx="197400" cy="198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stealth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25"/>
          <p:cNvSpPr/>
          <p:nvPr/>
        </p:nvSpPr>
        <p:spPr>
          <a:xfrm>
            <a:off x="7296950" y="5264250"/>
            <a:ext cx="1270200" cy="869400"/>
          </a:xfrm>
          <a:prstGeom prst="rect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25"/>
          <p:cNvSpPr txBox="1"/>
          <p:nvPr>
            <p:ph idx="1" type="body"/>
          </p:nvPr>
        </p:nvSpPr>
        <p:spPr>
          <a:xfrm>
            <a:off x="311700" y="619075"/>
            <a:ext cx="8520600" cy="86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S*-λ-Factorization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Geometric-BWT using (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S*-λ-)factors instead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2" name="Google Shape;262;p25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FIGISS: construction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3" name="Google Shape;263;p25"/>
          <p:cNvSpPr txBox="1"/>
          <p:nvPr/>
        </p:nvSpPr>
        <p:spPr>
          <a:xfrm>
            <a:off x="1688250" y="1522050"/>
            <a:ext cx="6242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  b  b  a  b  b  a  b  a  b  b  a  b  $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S* L  L  S* L  L  S* L  S* L  L  S* L  S*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4" name="Google Shape;264;p25"/>
          <p:cNvSpPr txBox="1"/>
          <p:nvPr/>
        </p:nvSpPr>
        <p:spPr>
          <a:xfrm>
            <a:off x="1638000" y="2891225"/>
            <a:ext cx="5868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  b  b | a  b  b | a  b | a  b  b | a  b | $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S* L  L   S* L  L   S* L   S* L  L   S* L   S*</a:t>
            </a:r>
            <a:endParaRPr i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5" name="Google Shape;265;p25"/>
          <p:cNvSpPr txBox="1"/>
          <p:nvPr/>
        </p:nvSpPr>
        <p:spPr>
          <a:xfrm>
            <a:off x="996450" y="4336600"/>
            <a:ext cx="71511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  b · b  # | a  b · b  # | a  b | a  b · b  # | a  b | $  #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S* L   L      S* L   L      S* L   S* L   L      S* L   S*</a:t>
            </a:r>
            <a:endParaRPr i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grpSp>
        <p:nvGrpSpPr>
          <p:cNvPr id="266" name="Google Shape;266;p25"/>
          <p:cNvGrpSpPr/>
          <p:nvPr/>
        </p:nvGrpSpPr>
        <p:grpSpPr>
          <a:xfrm>
            <a:off x="4571807" y="2086925"/>
            <a:ext cx="3247671" cy="804300"/>
            <a:chOff x="4572000" y="1858325"/>
            <a:chExt cx="3042600" cy="804300"/>
          </a:xfrm>
        </p:grpSpPr>
        <p:cxnSp>
          <p:nvCxnSpPr>
            <p:cNvPr id="267" name="Google Shape;267;p25"/>
            <p:cNvCxnSpPr/>
            <p:nvPr/>
          </p:nvCxnSpPr>
          <p:spPr>
            <a:xfrm>
              <a:off x="4572000" y="1858325"/>
              <a:ext cx="0" cy="8043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sp>
          <p:nvSpPr>
            <p:cNvPr id="268" name="Google Shape;268;p25"/>
            <p:cNvSpPr txBox="1"/>
            <p:nvPr/>
          </p:nvSpPr>
          <p:spPr>
            <a:xfrm>
              <a:off x="4647900" y="2044900"/>
              <a:ext cx="29667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applying S*-factorization on text</a:t>
              </a:r>
              <a:endParaRPr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269" name="Google Shape;269;p25"/>
          <p:cNvGrpSpPr/>
          <p:nvPr/>
        </p:nvGrpSpPr>
        <p:grpSpPr>
          <a:xfrm>
            <a:off x="4572000" y="3506825"/>
            <a:ext cx="3735600" cy="829800"/>
            <a:chOff x="4572000" y="3278225"/>
            <a:chExt cx="3735600" cy="829800"/>
          </a:xfrm>
        </p:grpSpPr>
        <p:cxnSp>
          <p:nvCxnSpPr>
            <p:cNvPr id="270" name="Google Shape;270;p25"/>
            <p:cNvCxnSpPr>
              <a:stCxn id="264" idx="2"/>
              <a:endCxn id="265" idx="0"/>
            </p:cNvCxnSpPr>
            <p:nvPr/>
          </p:nvCxnSpPr>
          <p:spPr>
            <a:xfrm>
              <a:off x="4572000" y="3278225"/>
              <a:ext cx="0" cy="8298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triangle"/>
            </a:ln>
          </p:spPr>
        </p:cxnSp>
        <p:sp>
          <p:nvSpPr>
            <p:cNvPr id="271" name="Google Shape;271;p25"/>
            <p:cNvSpPr txBox="1"/>
            <p:nvPr/>
          </p:nvSpPr>
          <p:spPr>
            <a:xfrm>
              <a:off x="4647900" y="3403350"/>
              <a:ext cx="3659700" cy="677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</a:t>
              </a:r>
              <a:r>
                <a:rPr lang="en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pplying λ-factorization on S*-factors</a:t>
              </a:r>
              <a:endParaRPr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(e. </a:t>
              </a:r>
              <a:r>
                <a:rPr lang="en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</a:t>
              </a:r>
              <a:r>
                <a:rPr lang="en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 λ = 2) </a:t>
              </a:r>
              <a:endParaRPr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272" name="Google Shape;272;p25"/>
          <p:cNvGrpSpPr/>
          <p:nvPr/>
        </p:nvGrpSpPr>
        <p:grpSpPr>
          <a:xfrm>
            <a:off x="996450" y="3560288"/>
            <a:ext cx="3461700" cy="1093288"/>
            <a:chOff x="996450" y="3331688"/>
            <a:chExt cx="3461700" cy="1093288"/>
          </a:xfrm>
        </p:grpSpPr>
        <p:sp>
          <p:nvSpPr>
            <p:cNvPr id="273" name="Google Shape;273;p25"/>
            <p:cNvSpPr/>
            <p:nvPr/>
          </p:nvSpPr>
          <p:spPr>
            <a:xfrm flipH="1">
              <a:off x="2982175" y="4171400"/>
              <a:ext cx="502800" cy="253500"/>
            </a:xfrm>
            <a:prstGeom prst="rect">
              <a:avLst/>
            </a:prstGeom>
            <a:noFill/>
            <a:ln cap="flat" cmpd="sng" w="9525">
              <a:solidFill>
                <a:schemeClr val="dk2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4" name="Google Shape;274;p25"/>
            <p:cNvSpPr txBox="1"/>
            <p:nvPr/>
          </p:nvSpPr>
          <p:spPr>
            <a:xfrm>
              <a:off x="996450" y="3331688"/>
              <a:ext cx="3461700" cy="615600"/>
            </a:xfrm>
            <a:prstGeom prst="rect">
              <a:avLst/>
            </a:prstGeom>
            <a:noFill/>
            <a:ln cap="flat" cmpd="sng" w="9525">
              <a:solidFill>
                <a:srgbClr val="000000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(S*-λ-)factor</a:t>
              </a:r>
              <a:endParaRPr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(contiguous characters in between separators)</a:t>
              </a:r>
              <a:endParaRPr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275" name="Google Shape;275;p25"/>
            <p:cNvCxnSpPr>
              <a:stCxn id="273" idx="0"/>
              <a:endCxn id="274" idx="2"/>
            </p:cNvCxnSpPr>
            <p:nvPr/>
          </p:nvCxnSpPr>
          <p:spPr>
            <a:xfrm rot="10800000">
              <a:off x="2727175" y="3947300"/>
              <a:ext cx="506400" cy="224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dash"/>
              <a:round/>
              <a:headEnd len="med" w="med" type="none"/>
              <a:tailEnd len="med" w="med" type="stealth"/>
            </a:ln>
          </p:spPr>
        </p:cxnSp>
        <p:sp>
          <p:nvSpPr>
            <p:cNvPr id="276" name="Google Shape;276;p25"/>
            <p:cNvSpPr/>
            <p:nvPr/>
          </p:nvSpPr>
          <p:spPr>
            <a:xfrm flipH="1">
              <a:off x="2216975" y="4171475"/>
              <a:ext cx="502800" cy="253500"/>
            </a:xfrm>
            <a:prstGeom prst="rect">
              <a:avLst/>
            </a:prstGeom>
            <a:noFill/>
            <a:ln cap="flat" cmpd="sng" w="9525">
              <a:solidFill>
                <a:schemeClr val="dk2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77" name="Google Shape;277;p25"/>
            <p:cNvCxnSpPr>
              <a:stCxn id="276" idx="0"/>
              <a:endCxn id="274" idx="2"/>
            </p:cNvCxnSpPr>
            <p:nvPr/>
          </p:nvCxnSpPr>
          <p:spPr>
            <a:xfrm flipH="1" rot="10800000">
              <a:off x="2468375" y="3947375"/>
              <a:ext cx="258900" cy="224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dash"/>
              <a:round/>
              <a:headEnd len="med" w="med" type="none"/>
              <a:tailEnd len="med" w="med" type="stealth"/>
            </a:ln>
          </p:spPr>
        </p:cxnSp>
      </p:grpSp>
      <p:sp>
        <p:nvSpPr>
          <p:cNvPr id="278" name="Google Shape;278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26"/>
          <p:cNvSpPr txBox="1"/>
          <p:nvPr>
            <p:ph type="title"/>
          </p:nvPr>
        </p:nvSpPr>
        <p:spPr>
          <a:xfrm>
            <a:off x="311700" y="836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420">
                <a:latin typeface="Times New Roman"/>
                <a:ea typeface="Times New Roman"/>
                <a:cs typeface="Times New Roman"/>
                <a:sym typeface="Times New Roman"/>
              </a:rPr>
              <a:t>FIGISS: counting</a:t>
            </a:r>
            <a:endParaRPr sz="242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4" name="Google Shape;284;p26"/>
          <p:cNvSpPr txBox="1"/>
          <p:nvPr>
            <p:ph idx="1" type="body"/>
          </p:nvPr>
        </p:nvSpPr>
        <p:spPr>
          <a:xfrm>
            <a:off x="311700" y="543325"/>
            <a:ext cx="8520600" cy="167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Applying S*-λ-factorization on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  <a:endParaRPr i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 most 2 different rightmost factors due to S- and L- types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Factors in the middle part of factorization are deterministic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 most λ different leftmost factors  </a:t>
            </a:r>
            <a:endParaRPr i="1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Counting patterns is similar to what geometric BWT does but on (S*-λ-)factors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5" name="Google Shape;285;p26"/>
          <p:cNvSpPr txBox="1"/>
          <p:nvPr/>
        </p:nvSpPr>
        <p:spPr>
          <a:xfrm>
            <a:off x="974850" y="2202725"/>
            <a:ext cx="71943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Example: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  b · b  # | a  b · b  # | a  b | a  b · b  # | a  b | $  #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S* L   L      S* L   L      S* L   S* L   L      S* L   S*</a:t>
            </a:r>
            <a:endParaRPr i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abbabba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86" name="Google Shape;286;p26"/>
          <p:cNvSpPr txBox="1"/>
          <p:nvPr/>
        </p:nvSpPr>
        <p:spPr>
          <a:xfrm>
            <a:off x="1612250" y="3741325"/>
            <a:ext cx="2152200" cy="12621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AutoNum type="arabicPeriod"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  b · b  # |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S* L   L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AutoNum type="arabicPeriod"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 a · b  b |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S*  L  L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87" name="Google Shape;287;p26"/>
          <p:cNvSpPr txBox="1"/>
          <p:nvPr/>
        </p:nvSpPr>
        <p:spPr>
          <a:xfrm>
            <a:off x="4237200" y="3621150"/>
            <a:ext cx="2050800" cy="615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| 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  b · b  # |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| S* L   L    |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88" name="Google Shape;288;p26"/>
          <p:cNvSpPr txBox="1"/>
          <p:nvPr/>
        </p:nvSpPr>
        <p:spPr>
          <a:xfrm>
            <a:off x="4237200" y="4395750"/>
            <a:ext cx="2050800" cy="615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| 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  b · b  a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| S* L   L  </a:t>
            </a:r>
            <a:r>
              <a:rPr lang="en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L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89" name="Google Shape;289;p26"/>
          <p:cNvCxnSpPr>
            <a:stCxn id="286" idx="3"/>
            <a:endCxn id="287" idx="1"/>
          </p:cNvCxnSpPr>
          <p:nvPr/>
        </p:nvCxnSpPr>
        <p:spPr>
          <a:xfrm flipH="1" rot="10800000">
            <a:off x="3764450" y="3928975"/>
            <a:ext cx="472800" cy="443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stealth"/>
            <a:tailEnd len="med" w="med" type="none"/>
          </a:ln>
        </p:spPr>
      </p:cxnSp>
      <p:cxnSp>
        <p:nvCxnSpPr>
          <p:cNvPr id="290" name="Google Shape;290;p26"/>
          <p:cNvCxnSpPr>
            <a:stCxn id="286" idx="3"/>
            <a:endCxn id="288" idx="1"/>
          </p:cNvCxnSpPr>
          <p:nvPr/>
        </p:nvCxnSpPr>
        <p:spPr>
          <a:xfrm>
            <a:off x="3764450" y="4372375"/>
            <a:ext cx="472800" cy="331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stealth"/>
            <a:tailEnd len="med" w="med" type="none"/>
          </a:ln>
        </p:spPr>
      </p:cxnSp>
      <p:cxnSp>
        <p:nvCxnSpPr>
          <p:cNvPr id="291" name="Google Shape;291;p26"/>
          <p:cNvCxnSpPr>
            <a:stCxn id="287" idx="3"/>
            <a:endCxn id="292" idx="1"/>
          </p:cNvCxnSpPr>
          <p:nvPr/>
        </p:nvCxnSpPr>
        <p:spPr>
          <a:xfrm>
            <a:off x="6288000" y="3928950"/>
            <a:ext cx="472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stealth"/>
            <a:tailEnd len="med" w="med" type="none"/>
          </a:ln>
        </p:spPr>
      </p:cxnSp>
      <p:sp>
        <p:nvSpPr>
          <p:cNvPr id="292" name="Google Shape;292;p26"/>
          <p:cNvSpPr txBox="1"/>
          <p:nvPr/>
        </p:nvSpPr>
        <p:spPr>
          <a:xfrm>
            <a:off x="6760750" y="3621150"/>
            <a:ext cx="771000" cy="615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| a #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S</a:t>
            </a:r>
            <a:endParaRPr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93" name="Google Shape;293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27"/>
          <p:cNvSpPr txBox="1"/>
          <p:nvPr>
            <p:ph type="title"/>
          </p:nvPr>
        </p:nvSpPr>
        <p:spPr>
          <a:xfrm>
            <a:off x="311700" y="1552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Experiments: d</a:t>
            </a: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ataset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99" name="Google Shape;299;p27"/>
          <p:cNvSpPr txBox="1"/>
          <p:nvPr>
            <p:ph idx="1" type="body"/>
          </p:nvPr>
        </p:nvSpPr>
        <p:spPr>
          <a:xfrm>
            <a:off x="217225" y="727950"/>
            <a:ext cx="3755100" cy="41325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Texts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Cere, E. Coli, and Para are from </a:t>
            </a:r>
            <a:r>
              <a:rPr lang="en" sz="1600" u="sng">
                <a:solidFill>
                  <a:schemeClr val="accent5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Pizza &amp; Chili Repetitive Corpus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Chr19.15 is </a:t>
            </a:r>
            <a:r>
              <a:rPr lang="en" sz="1600" u="sng">
                <a:solidFill>
                  <a:schemeClr val="accent5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concatenation of 15 individual sequences of the human chromosome 19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 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’)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length of text (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S*-λ-factorized text)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’): number of maximal character runs in BWT of text (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S*-λ-factorized text)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σ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(σ’): size of alphabet (set of factors)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00" name="Google Shape;300;p2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972325" y="1331000"/>
            <a:ext cx="4915174" cy="2926410"/>
          </a:xfrm>
          <a:prstGeom prst="rect">
            <a:avLst/>
          </a:prstGeom>
          <a:noFill/>
          <a:ln>
            <a:noFill/>
          </a:ln>
        </p:spPr>
      </p:pic>
      <p:sp>
        <p:nvSpPr>
          <p:cNvPr id="301" name="Google Shape;301;p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28"/>
          <p:cNvSpPr/>
          <p:nvPr/>
        </p:nvSpPr>
        <p:spPr>
          <a:xfrm>
            <a:off x="7296950" y="5264250"/>
            <a:ext cx="1270200" cy="869400"/>
          </a:xfrm>
          <a:prstGeom prst="rect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28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Experiments: construction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8" name="Google Shape;308;p28"/>
          <p:cNvSpPr txBox="1"/>
          <p:nvPr>
            <p:ph idx="1" type="body"/>
          </p:nvPr>
        </p:nvSpPr>
        <p:spPr>
          <a:xfrm>
            <a:off x="106500" y="843075"/>
            <a:ext cx="3225900" cy="390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FIGISS-λ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○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λ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= 1, 4, and 7 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Pros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Space-efficient 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■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Final space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■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Peak memory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Slow construction time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09" name="Google Shape;309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56200" y="906812"/>
            <a:ext cx="5677924" cy="3654776"/>
          </a:xfrm>
          <a:prstGeom prst="rect">
            <a:avLst/>
          </a:prstGeom>
          <a:noFill/>
          <a:ln>
            <a:noFill/>
          </a:ln>
        </p:spPr>
      </p:pic>
      <p:sp>
        <p:nvSpPr>
          <p:cNvPr id="310" name="Google Shape;310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29"/>
          <p:cNvSpPr/>
          <p:nvPr/>
        </p:nvSpPr>
        <p:spPr>
          <a:xfrm>
            <a:off x="7296950" y="5264250"/>
            <a:ext cx="1270200" cy="869400"/>
          </a:xfrm>
          <a:prstGeom prst="rect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p29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Experiments: counting time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17" name="Google Shape;317;p29"/>
          <p:cNvSpPr txBox="1"/>
          <p:nvPr>
            <p:ph idx="1" type="body"/>
          </p:nvPr>
        </p:nvSpPr>
        <p:spPr>
          <a:xfrm>
            <a:off x="73025" y="931025"/>
            <a:ext cx="3600300" cy="392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●"/>
            </a:pPr>
            <a:r>
              <a:rPr lang="en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Competitive with RLFM when counting long patterns</a:t>
            </a:r>
            <a:endParaRPr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●"/>
            </a:pPr>
            <a:r>
              <a:rPr lang="en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FIGISS-4 &amp; FIGISS-7</a:t>
            </a:r>
            <a:endParaRPr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Char char="○"/>
            </a:pPr>
            <a:r>
              <a:rPr lang="en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Space-time trade-off</a:t>
            </a:r>
            <a:endParaRPr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FIGISS-4</a:t>
            </a:r>
            <a:r>
              <a:rPr lang="en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is relatively larger but faster</a:t>
            </a:r>
            <a:endParaRPr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FIGISS-</a:t>
            </a:r>
            <a:r>
              <a:rPr lang="en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 is relatively smaller but slower</a:t>
            </a:r>
            <a:endParaRPr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18" name="Google Shape;318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73325" y="790550"/>
            <a:ext cx="5235170" cy="4201974"/>
          </a:xfrm>
          <a:prstGeom prst="rect">
            <a:avLst/>
          </a:prstGeom>
          <a:noFill/>
          <a:ln>
            <a:noFill/>
          </a:ln>
        </p:spPr>
      </p:pic>
      <p:sp>
        <p:nvSpPr>
          <p:cNvPr id="319" name="Google Shape;319;p2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30"/>
          <p:cNvSpPr/>
          <p:nvPr/>
        </p:nvSpPr>
        <p:spPr>
          <a:xfrm>
            <a:off x="7296950" y="5264250"/>
            <a:ext cx="1270200" cy="869400"/>
          </a:xfrm>
          <a:prstGeom prst="rect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30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Summary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6" name="Google Shape;326;p30"/>
          <p:cNvSpPr txBox="1"/>
          <p:nvPr>
            <p:ph idx="1" type="body"/>
          </p:nvPr>
        </p:nvSpPr>
        <p:spPr>
          <a:xfrm>
            <a:off x="311700" y="853800"/>
            <a:ext cx="8520600" cy="388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FIGISS is a text index on text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supporting counting queries for a pattern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Pros : S*-λ-factorization for compressing the text and skipping backward-searching steps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 : Additional costs for factorizing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 looking up grammar rules during counting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Experiments show that FIGISS is 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■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space-efficient in terms of final index space and peak memory during construction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■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competitive for counting long patterns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Implementation is on github: </a:t>
            </a:r>
            <a:r>
              <a:rPr lang="en" sz="16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https://github.com/jamie-jjd/figiss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Future Work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Supporting locating queries like r-index but on S*-λ-factorized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endParaRPr i="1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Recursive application of the S*-factorization like [Akagi et al. ‘21] [Diaź et al. ‘21]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Alternative factorization using string synchronizing sets [Kempa &amp; Kociumaka ‘19]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7" name="Google Shape;327;p3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oogle Shape;64;p14"/>
          <p:cNvGrpSpPr/>
          <p:nvPr/>
        </p:nvGrpSpPr>
        <p:grpSpPr>
          <a:xfrm>
            <a:off x="1805125" y="2473100"/>
            <a:ext cx="2695500" cy="1693200"/>
            <a:chOff x="1805125" y="2168300"/>
            <a:chExt cx="2695500" cy="1693200"/>
          </a:xfrm>
        </p:grpSpPr>
        <p:grpSp>
          <p:nvGrpSpPr>
            <p:cNvPr id="65" name="Google Shape;65;p14"/>
            <p:cNvGrpSpPr/>
            <p:nvPr/>
          </p:nvGrpSpPr>
          <p:grpSpPr>
            <a:xfrm>
              <a:off x="1805125" y="2168300"/>
              <a:ext cx="2695500" cy="1693200"/>
              <a:chOff x="1804975" y="2409775"/>
              <a:chExt cx="2695500" cy="1693200"/>
            </a:xfrm>
          </p:grpSpPr>
          <p:sp>
            <p:nvSpPr>
              <p:cNvPr id="66" name="Google Shape;66;p14"/>
              <p:cNvSpPr txBox="1"/>
              <p:nvPr/>
            </p:nvSpPr>
            <p:spPr>
              <a:xfrm>
                <a:off x="1804975" y="2409775"/>
                <a:ext cx="2695500" cy="1693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Example:</a:t>
                </a:r>
                <a:endParaRPr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i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en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T </a:t>
                </a:r>
                <a:r>
                  <a:rPr lang="en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= abbabbababbab$</a:t>
                </a:r>
                <a:endParaRPr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i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en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P</a:t>
                </a:r>
                <a:r>
                  <a:rPr lang="en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 = abbab</a:t>
                </a:r>
                <a:endParaRPr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count(</a:t>
                </a:r>
                <a:r>
                  <a:rPr i="1" lang="en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T</a:t>
                </a:r>
                <a:r>
                  <a:rPr lang="en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,</a:t>
                </a:r>
                <a:r>
                  <a:rPr i="1" lang="en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P</a:t>
                </a:r>
                <a:r>
                  <a:rPr lang="en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) = 3 </a:t>
                </a:r>
                <a:endParaRPr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</p:txBody>
          </p:sp>
          <p:cxnSp>
            <p:nvCxnSpPr>
              <p:cNvPr id="67" name="Google Shape;67;p14"/>
              <p:cNvCxnSpPr/>
              <p:nvPr/>
            </p:nvCxnSpPr>
            <p:spPr>
              <a:xfrm>
                <a:off x="2330300" y="3134675"/>
                <a:ext cx="519000" cy="30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68" name="Google Shape;68;p14"/>
            <p:cNvCxnSpPr/>
            <p:nvPr/>
          </p:nvCxnSpPr>
          <p:spPr>
            <a:xfrm>
              <a:off x="2663975" y="2946025"/>
              <a:ext cx="519000" cy="30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9" name="Google Shape;69;p14"/>
            <p:cNvCxnSpPr/>
            <p:nvPr/>
          </p:nvCxnSpPr>
          <p:spPr>
            <a:xfrm>
              <a:off x="3182975" y="2893200"/>
              <a:ext cx="519000" cy="30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70" name="Google Shape;70;p14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Text i</a:t>
            </a: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ndex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1" name="Google Shape;71;p14"/>
          <p:cNvSpPr txBox="1"/>
          <p:nvPr>
            <p:ph idx="1" type="body"/>
          </p:nvPr>
        </p:nvSpPr>
        <p:spPr>
          <a:xfrm>
            <a:off x="169825" y="791850"/>
            <a:ext cx="8807100" cy="142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Given an input text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on integer alphabet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Σ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t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ext index 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 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data structure built on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supporting the following query for a pattern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count(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return number of occurrences of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in </a:t>
            </a:r>
            <a:r>
              <a:rPr i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endParaRPr i="1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2" name="Google Shape;72;p14"/>
          <p:cNvSpPr/>
          <p:nvPr/>
        </p:nvSpPr>
        <p:spPr>
          <a:xfrm>
            <a:off x="3711875" y="3000300"/>
            <a:ext cx="161100" cy="199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73" name="Google Shape;73;p14"/>
          <p:cNvCxnSpPr>
            <a:stCxn id="72" idx="3"/>
            <a:endCxn id="74" idx="1"/>
          </p:cNvCxnSpPr>
          <p:nvPr/>
        </p:nvCxnSpPr>
        <p:spPr>
          <a:xfrm>
            <a:off x="3872975" y="3099900"/>
            <a:ext cx="4344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stealth"/>
          </a:ln>
        </p:spPr>
      </p:cxnSp>
      <p:sp>
        <p:nvSpPr>
          <p:cNvPr id="74" name="Google Shape;74;p14"/>
          <p:cNvSpPr txBox="1"/>
          <p:nvPr/>
        </p:nvSpPr>
        <p:spPr>
          <a:xfrm>
            <a:off x="4307450" y="2700450"/>
            <a:ext cx="1676700" cy="7989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Special character being smaller than all characters in text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5" name="Google Shape;75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5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420">
                <a:latin typeface="Times New Roman"/>
                <a:ea typeface="Times New Roman"/>
                <a:cs typeface="Times New Roman"/>
                <a:sym typeface="Times New Roman"/>
              </a:rPr>
              <a:t>(compressed) T</a:t>
            </a:r>
            <a:r>
              <a:rPr lang="en" sz="2420">
                <a:latin typeface="Times New Roman"/>
                <a:ea typeface="Times New Roman"/>
                <a:cs typeface="Times New Roman"/>
                <a:sym typeface="Times New Roman"/>
              </a:rPr>
              <a:t>ext indexes</a:t>
            </a:r>
            <a:endParaRPr sz="242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" name="Google Shape;81;p15"/>
          <p:cNvSpPr txBox="1"/>
          <p:nvPr>
            <p:ph idx="1" type="body"/>
          </p:nvPr>
        </p:nvSpPr>
        <p:spPr>
          <a:xfrm>
            <a:off x="311700" y="8635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BWT-based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FM-index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[Ferragina &amp; Manzini ‘00]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RLFM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[Mäkinen &amp; Navarro ‘05]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RLCSA               [Sirén ‘12]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Geometric BWT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[Chien et al ‘15]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Faster-Minuter    [Gog et al. ‘16] 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r-index                [Gagie et al. ‘20]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sr-index              [Cobas et al. ‘21]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Grammar-based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GCIIS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                             [Akagi et al. ‘21] [Diaź et al. ‘21]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lnSpc>
                <a:spcPct val="11413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Optimal-time dictionary-compressed indexes [Christiansen et al. ‘20]</a:t>
            </a:r>
            <a:endParaRPr sz="1600">
              <a:solidFill>
                <a:schemeClr val="dk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ESP-index                                                        [Maruyama et al. ‘13]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○"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LZ-index                                                          [Navarro ‘09]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2" name="Google Shape;82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6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FM-index</a:t>
            </a:r>
            <a:r>
              <a:rPr lang="en" sz="16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[Ferragina &amp; Manzini ‘00]</a:t>
            </a: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: construction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8" name="Google Shape;88;p16"/>
          <p:cNvSpPr txBox="1"/>
          <p:nvPr/>
        </p:nvSpPr>
        <p:spPr>
          <a:xfrm>
            <a:off x="3502350" y="699650"/>
            <a:ext cx="2139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abbabbababbab$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grpSp>
        <p:nvGrpSpPr>
          <p:cNvPr id="89" name="Google Shape;89;p16"/>
          <p:cNvGrpSpPr/>
          <p:nvPr/>
        </p:nvGrpSpPr>
        <p:grpSpPr>
          <a:xfrm>
            <a:off x="1292400" y="1162775"/>
            <a:ext cx="1752900" cy="3581050"/>
            <a:chOff x="492825" y="1240025"/>
            <a:chExt cx="1752900" cy="3581050"/>
          </a:xfrm>
        </p:grpSpPr>
        <p:sp>
          <p:nvSpPr>
            <p:cNvPr id="90" name="Google Shape;90;p16"/>
            <p:cNvSpPr txBox="1"/>
            <p:nvPr/>
          </p:nvSpPr>
          <p:spPr>
            <a:xfrm>
              <a:off x="492825" y="1619475"/>
              <a:ext cx="1752900" cy="3201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abbabbababbab$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bbabbababbab$a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babbababbab$ab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abbababbab$abb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bbababbab$abba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bababbab$abbab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ababbab$abbabb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babbab$abbabba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abbab$abbabbab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bbab$abbabbaba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bab$abbabbabab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ab$abbabbababb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b$abbabbababba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$abbabbababbab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91" name="Google Shape;91;p16"/>
            <p:cNvSpPr txBox="1"/>
            <p:nvPr/>
          </p:nvSpPr>
          <p:spPr>
            <a:xfrm>
              <a:off x="599025" y="1240025"/>
              <a:ext cx="15405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|</a:t>
              </a:r>
              <a:r>
                <a:rPr i="1" lang="en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</a:t>
              </a:r>
              <a:r>
                <a:rPr lang="en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| rotations of </a:t>
              </a:r>
              <a:r>
                <a:rPr i="1" lang="en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</a:t>
              </a:r>
              <a:endParaRPr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92" name="Google Shape;92;p16"/>
          <p:cNvGrpSpPr/>
          <p:nvPr/>
        </p:nvGrpSpPr>
        <p:grpSpPr>
          <a:xfrm>
            <a:off x="3189150" y="1162775"/>
            <a:ext cx="2456100" cy="3581050"/>
            <a:chOff x="2046000" y="1506950"/>
            <a:chExt cx="2456100" cy="3581050"/>
          </a:xfrm>
        </p:grpSpPr>
        <p:sp>
          <p:nvSpPr>
            <p:cNvPr id="93" name="Google Shape;93;p16"/>
            <p:cNvSpPr txBox="1"/>
            <p:nvPr/>
          </p:nvSpPr>
          <p:spPr>
            <a:xfrm>
              <a:off x="2397600" y="1886400"/>
              <a:ext cx="1752900" cy="3201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$abbabbababbab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ab$abbabbababb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ababbab$abbabb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abbab$abbabbab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abbababbab$abb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abbabbababbab$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b$abbabbababba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bab$abbabbabab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bababbab$abbab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babbab$abbabba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babbababbab$ab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bbab$abbabbaba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bbababbab$abba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bbabbababbab$a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94" name="Google Shape;94;p16"/>
            <p:cNvSpPr txBox="1"/>
            <p:nvPr/>
          </p:nvSpPr>
          <p:spPr>
            <a:xfrm>
              <a:off x="2046000" y="1506950"/>
              <a:ext cx="24561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sorted</a:t>
              </a:r>
              <a:r>
                <a:rPr lang="en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in lexicographic order</a:t>
              </a:r>
              <a:endParaRPr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cxnSp>
        <p:nvCxnSpPr>
          <p:cNvPr id="95" name="Google Shape;95;p16"/>
          <p:cNvCxnSpPr>
            <a:stCxn id="90" idx="3"/>
            <a:endCxn id="93" idx="1"/>
          </p:cNvCxnSpPr>
          <p:nvPr/>
        </p:nvCxnSpPr>
        <p:spPr>
          <a:xfrm>
            <a:off x="3045300" y="3143025"/>
            <a:ext cx="495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cxnSp>
        <p:nvCxnSpPr>
          <p:cNvPr id="96" name="Google Shape;96;p16"/>
          <p:cNvCxnSpPr>
            <a:stCxn id="93" idx="3"/>
            <a:endCxn id="97" idx="1"/>
          </p:cNvCxnSpPr>
          <p:nvPr/>
        </p:nvCxnSpPr>
        <p:spPr>
          <a:xfrm>
            <a:off x="5293650" y="3143025"/>
            <a:ext cx="495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grpSp>
        <p:nvGrpSpPr>
          <p:cNvPr id="98" name="Google Shape;98;p16"/>
          <p:cNvGrpSpPr/>
          <p:nvPr/>
        </p:nvGrpSpPr>
        <p:grpSpPr>
          <a:xfrm>
            <a:off x="5789100" y="1162775"/>
            <a:ext cx="1879589" cy="3688750"/>
            <a:chOff x="4921632" y="1096425"/>
            <a:chExt cx="2139300" cy="3688750"/>
          </a:xfrm>
        </p:grpSpPr>
        <p:sp>
          <p:nvSpPr>
            <p:cNvPr id="97" name="Google Shape;97;p16"/>
            <p:cNvSpPr txBox="1"/>
            <p:nvPr/>
          </p:nvSpPr>
          <p:spPr>
            <a:xfrm>
              <a:off x="4921632" y="1368175"/>
              <a:ext cx="2139300" cy="341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F 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           </a:t>
              </a:r>
              <a:r>
                <a:rPr i="1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L</a:t>
              </a:r>
              <a:endParaRPr i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$</a:t>
              </a:r>
              <a:r>
                <a:rPr baseline="-25000" lang="en"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abbabbababba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  <a:endParaRPr baseline="-25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r>
                <a:rPr baseline="-25000" lang="en"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b$abbabbabab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  <a:endParaRPr baseline="-25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babbab$abbab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3</a:t>
              </a:r>
              <a:endParaRPr baseline="-25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r>
                <a:rPr baseline="-25000" lang="en">
                  <a:latin typeface="Courier New"/>
                  <a:ea typeface="Courier New"/>
                  <a:cs typeface="Courier New"/>
                  <a:sym typeface="Courier New"/>
                </a:rPr>
                <a:t>3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bbab$abbabba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4</a:t>
              </a:r>
              <a:endParaRPr baseline="-25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4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bbababbab$ab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5</a:t>
              </a:r>
              <a:endParaRPr baseline="-25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5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bbabbababbab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$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  <a:endParaRPr baseline="-25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$abbabbababb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  <a:endParaRPr baseline="-25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ab$abbabbaba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6</a:t>
              </a:r>
              <a:endParaRPr baseline="-25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3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ababbab$abba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7</a:t>
              </a:r>
              <a:endParaRPr baseline="-25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4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abbab$abbabb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  <a:endParaRPr baseline="-25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5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abbababbab$a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8</a:t>
              </a:r>
              <a:endParaRPr baseline="-25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6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bab$abbabbab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3</a:t>
              </a:r>
              <a:endParaRPr baseline="-25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7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bababbab$abb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4</a:t>
              </a:r>
              <a:endParaRPr baseline="-25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8</a:t>
              </a:r>
              <a:r>
                <a:rPr lang="en">
                  <a:solidFill>
                    <a:srgbClr val="D9D9D9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babbababbab$</a:t>
              </a:r>
              <a:r>
                <a:rPr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</a:t>
              </a:r>
              <a:r>
                <a:rPr baseline="-25000" lang="en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5</a:t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99" name="Google Shape;99;p16"/>
            <p:cNvSpPr txBox="1"/>
            <p:nvPr/>
          </p:nvSpPr>
          <p:spPr>
            <a:xfrm>
              <a:off x="5461340" y="1096425"/>
              <a:ext cx="10599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FM-index</a:t>
              </a:r>
              <a:endParaRPr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100" name="Google Shape;100;p16"/>
          <p:cNvSpPr/>
          <p:nvPr/>
        </p:nvSpPr>
        <p:spPr>
          <a:xfrm>
            <a:off x="7337300" y="1474125"/>
            <a:ext cx="245100" cy="33378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6"/>
          <p:cNvSpPr txBox="1"/>
          <p:nvPr/>
        </p:nvSpPr>
        <p:spPr>
          <a:xfrm>
            <a:off x="6778800" y="547175"/>
            <a:ext cx="2053500" cy="615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BWT of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endParaRPr i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[Burrows &amp; Wheeler ‘94]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02" name="Google Shape;102;p16"/>
          <p:cNvCxnSpPr>
            <a:stCxn id="100" idx="0"/>
            <a:endCxn id="101" idx="2"/>
          </p:cNvCxnSpPr>
          <p:nvPr/>
        </p:nvCxnSpPr>
        <p:spPr>
          <a:xfrm rot="-5400000">
            <a:off x="7476950" y="1145625"/>
            <a:ext cx="311400" cy="345600"/>
          </a:xfrm>
          <a:prstGeom prst="curvedConnector3">
            <a:avLst>
              <a:gd fmla="val 49992" name="adj1"/>
            </a:avLst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stealth"/>
          </a:ln>
        </p:spPr>
      </p:cxnSp>
      <p:sp>
        <p:nvSpPr>
          <p:cNvPr id="103" name="Google Shape;103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FM-index: counting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" name="Google Shape;109;p17"/>
          <p:cNvSpPr txBox="1"/>
          <p:nvPr>
            <p:ph idx="1" type="body"/>
          </p:nvPr>
        </p:nvSpPr>
        <p:spPr>
          <a:xfrm>
            <a:off x="192575" y="647850"/>
            <a:ext cx="6351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count(</a:t>
            </a: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i="1"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is reduced to |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| 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steps of 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backward-searching 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0" name="Google Shape;110;p17"/>
          <p:cNvSpPr txBox="1"/>
          <p:nvPr/>
        </p:nvSpPr>
        <p:spPr>
          <a:xfrm>
            <a:off x="1953325" y="1783775"/>
            <a:ext cx="2850900" cy="215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Example: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abbabbababbab$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  b  b  a  b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count(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= 3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1" name="Google Shape;111;p17"/>
          <p:cNvSpPr txBox="1"/>
          <p:nvPr/>
        </p:nvSpPr>
        <p:spPr>
          <a:xfrm>
            <a:off x="4796775" y="1112100"/>
            <a:ext cx="2639100" cy="38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</a:t>
            </a:r>
            <a:endParaRPr i="1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$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abbabbababba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aseline="-25000" lang="en" sz="1600"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b$abbabbabab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aseline="-25000" lang="en" sz="1600"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babbab$abbab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bbab$abbabba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bbababbab$ab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bbabbababbab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$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$abbabbababb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ab$abbabbaba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ababbab$abba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7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abbab$abbabb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abbababbab$a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8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bab$abbabbab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7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bababbab$abb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8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babbababbab$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2" name="Google Shape;112;p17"/>
          <p:cNvSpPr/>
          <p:nvPr/>
        </p:nvSpPr>
        <p:spPr>
          <a:xfrm>
            <a:off x="3904925" y="2872750"/>
            <a:ext cx="286200" cy="238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3" name="Google Shape;113;p17"/>
          <p:cNvCxnSpPr>
            <a:stCxn id="112" idx="2"/>
            <a:endCxn id="114" idx="2"/>
          </p:cNvCxnSpPr>
          <p:nvPr/>
        </p:nvCxnSpPr>
        <p:spPr>
          <a:xfrm rot="5400000">
            <a:off x="3887075" y="2950600"/>
            <a:ext cx="600" cy="321300"/>
          </a:xfrm>
          <a:prstGeom prst="curvedConnector3">
            <a:avLst>
              <a:gd fmla="val 39687500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cxnSp>
        <p:nvCxnSpPr>
          <p:cNvPr id="115" name="Google Shape;115;p17"/>
          <p:cNvCxnSpPr>
            <a:stCxn id="116" idx="3"/>
            <a:endCxn id="117" idx="1"/>
          </p:cNvCxnSpPr>
          <p:nvPr/>
        </p:nvCxnSpPr>
        <p:spPr>
          <a:xfrm>
            <a:off x="5399213" y="3930725"/>
            <a:ext cx="14115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18" name="Google Shape;118;p17"/>
          <p:cNvSpPr/>
          <p:nvPr/>
        </p:nvSpPr>
        <p:spPr>
          <a:xfrm>
            <a:off x="3579150" y="3609025"/>
            <a:ext cx="217200" cy="238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9" name="Google Shape;119;p17"/>
          <p:cNvCxnSpPr>
            <a:stCxn id="120" idx="1"/>
            <a:endCxn id="118" idx="3"/>
          </p:cNvCxnSpPr>
          <p:nvPr/>
        </p:nvCxnSpPr>
        <p:spPr>
          <a:xfrm flipH="1">
            <a:off x="3796325" y="2563625"/>
            <a:ext cx="1316700" cy="1164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stealth"/>
          </a:ln>
        </p:spPr>
      </p:cxnSp>
      <p:sp>
        <p:nvSpPr>
          <p:cNvPr id="117" name="Google Shape;117;p17"/>
          <p:cNvSpPr/>
          <p:nvPr/>
        </p:nvSpPr>
        <p:spPr>
          <a:xfrm>
            <a:off x="6810700" y="2946125"/>
            <a:ext cx="286200" cy="1969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17"/>
          <p:cNvSpPr/>
          <p:nvPr/>
        </p:nvSpPr>
        <p:spPr>
          <a:xfrm>
            <a:off x="5113013" y="2946125"/>
            <a:ext cx="286200" cy="1969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17"/>
          <p:cNvSpPr/>
          <p:nvPr/>
        </p:nvSpPr>
        <p:spPr>
          <a:xfrm>
            <a:off x="5113025" y="1725425"/>
            <a:ext cx="286200" cy="1220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22" name="Google Shape;122;p17"/>
          <p:cNvCxnSpPr>
            <a:stCxn id="117" idx="1"/>
            <a:endCxn id="121" idx="3"/>
          </p:cNvCxnSpPr>
          <p:nvPr/>
        </p:nvCxnSpPr>
        <p:spPr>
          <a:xfrm rot="10800000">
            <a:off x="5399200" y="2335625"/>
            <a:ext cx="1411500" cy="1595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14" name="Google Shape;114;p17"/>
          <p:cNvSpPr/>
          <p:nvPr/>
        </p:nvSpPr>
        <p:spPr>
          <a:xfrm>
            <a:off x="3583675" y="2872750"/>
            <a:ext cx="286200" cy="238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23" name="Google Shape;123;p17"/>
          <p:cNvCxnSpPr>
            <a:stCxn id="114" idx="2"/>
            <a:endCxn id="124" idx="2"/>
          </p:cNvCxnSpPr>
          <p:nvPr/>
        </p:nvCxnSpPr>
        <p:spPr>
          <a:xfrm rot="5400000">
            <a:off x="3534625" y="2919400"/>
            <a:ext cx="600" cy="383700"/>
          </a:xfrm>
          <a:prstGeom prst="curvedConnector3">
            <a:avLst>
              <a:gd fmla="val 39687500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24" name="Google Shape;124;p17"/>
          <p:cNvSpPr/>
          <p:nvPr/>
        </p:nvSpPr>
        <p:spPr>
          <a:xfrm>
            <a:off x="3200125" y="2872750"/>
            <a:ext cx="286200" cy="238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7"/>
          <p:cNvSpPr/>
          <p:nvPr/>
        </p:nvSpPr>
        <p:spPr>
          <a:xfrm>
            <a:off x="6810700" y="1725425"/>
            <a:ext cx="286200" cy="1220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26" name="Google Shape;126;p17"/>
          <p:cNvCxnSpPr>
            <a:stCxn id="121" idx="3"/>
            <a:endCxn id="125" idx="1"/>
          </p:cNvCxnSpPr>
          <p:nvPr/>
        </p:nvCxnSpPr>
        <p:spPr>
          <a:xfrm>
            <a:off x="5399225" y="2335775"/>
            <a:ext cx="14115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cxnSp>
        <p:nvCxnSpPr>
          <p:cNvPr id="127" name="Google Shape;127;p17"/>
          <p:cNvCxnSpPr>
            <a:stCxn id="125" idx="1"/>
            <a:endCxn id="128" idx="3"/>
          </p:cNvCxnSpPr>
          <p:nvPr/>
        </p:nvCxnSpPr>
        <p:spPr>
          <a:xfrm flipH="1">
            <a:off x="5382100" y="2335775"/>
            <a:ext cx="1428600" cy="1341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28" name="Google Shape;128;p17"/>
          <p:cNvSpPr/>
          <p:nvPr/>
        </p:nvSpPr>
        <p:spPr>
          <a:xfrm>
            <a:off x="5095775" y="3205000"/>
            <a:ext cx="286200" cy="9453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17"/>
          <p:cNvSpPr/>
          <p:nvPr/>
        </p:nvSpPr>
        <p:spPr>
          <a:xfrm>
            <a:off x="2816575" y="2872750"/>
            <a:ext cx="286200" cy="238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30" name="Google Shape;130;p17"/>
          <p:cNvCxnSpPr>
            <a:stCxn id="124" idx="2"/>
            <a:endCxn id="129" idx="2"/>
          </p:cNvCxnSpPr>
          <p:nvPr/>
        </p:nvCxnSpPr>
        <p:spPr>
          <a:xfrm rot="5400000">
            <a:off x="3151075" y="2919400"/>
            <a:ext cx="600" cy="383700"/>
          </a:xfrm>
          <a:prstGeom prst="curvedConnector3">
            <a:avLst>
              <a:gd fmla="val 39687500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31" name="Google Shape;131;p17"/>
          <p:cNvSpPr/>
          <p:nvPr/>
        </p:nvSpPr>
        <p:spPr>
          <a:xfrm>
            <a:off x="6827975" y="3205000"/>
            <a:ext cx="286200" cy="9453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32" name="Google Shape;132;p17"/>
          <p:cNvCxnSpPr>
            <a:stCxn id="128" idx="3"/>
            <a:endCxn id="131" idx="1"/>
          </p:cNvCxnSpPr>
          <p:nvPr/>
        </p:nvCxnSpPr>
        <p:spPr>
          <a:xfrm>
            <a:off x="5381975" y="3677650"/>
            <a:ext cx="14460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33" name="Google Shape;133;p17"/>
          <p:cNvSpPr/>
          <p:nvPr/>
        </p:nvSpPr>
        <p:spPr>
          <a:xfrm>
            <a:off x="5113025" y="4150300"/>
            <a:ext cx="286200" cy="765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34" name="Google Shape;134;p17"/>
          <p:cNvCxnSpPr>
            <a:stCxn id="131" idx="1"/>
            <a:endCxn id="133" idx="3"/>
          </p:cNvCxnSpPr>
          <p:nvPr/>
        </p:nvCxnSpPr>
        <p:spPr>
          <a:xfrm flipH="1">
            <a:off x="5399375" y="3677650"/>
            <a:ext cx="1428600" cy="855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35" name="Google Shape;135;p17"/>
          <p:cNvSpPr/>
          <p:nvPr/>
        </p:nvSpPr>
        <p:spPr>
          <a:xfrm>
            <a:off x="6810700" y="4150300"/>
            <a:ext cx="286200" cy="765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36" name="Google Shape;136;p17"/>
          <p:cNvCxnSpPr>
            <a:stCxn id="133" idx="3"/>
            <a:endCxn id="135" idx="1"/>
          </p:cNvCxnSpPr>
          <p:nvPr/>
        </p:nvCxnSpPr>
        <p:spPr>
          <a:xfrm>
            <a:off x="5399225" y="4532800"/>
            <a:ext cx="14115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20" name="Google Shape;120;p17"/>
          <p:cNvSpPr/>
          <p:nvPr/>
        </p:nvSpPr>
        <p:spPr>
          <a:xfrm>
            <a:off x="5113025" y="2181125"/>
            <a:ext cx="286200" cy="765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37" name="Google Shape;137;p17"/>
          <p:cNvCxnSpPr>
            <a:stCxn id="135" idx="1"/>
            <a:endCxn id="120" idx="3"/>
          </p:cNvCxnSpPr>
          <p:nvPr/>
        </p:nvCxnSpPr>
        <p:spPr>
          <a:xfrm rot="10800000">
            <a:off x="5399200" y="2563600"/>
            <a:ext cx="1411500" cy="1969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38" name="Google Shape;138;p17"/>
          <p:cNvSpPr/>
          <p:nvPr/>
        </p:nvSpPr>
        <p:spPr>
          <a:xfrm>
            <a:off x="2433025" y="2872750"/>
            <a:ext cx="286200" cy="238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39" name="Google Shape;139;p17"/>
          <p:cNvCxnSpPr>
            <a:stCxn id="129" idx="2"/>
            <a:endCxn id="138" idx="2"/>
          </p:cNvCxnSpPr>
          <p:nvPr/>
        </p:nvCxnSpPr>
        <p:spPr>
          <a:xfrm rot="5400000">
            <a:off x="2767525" y="2919400"/>
            <a:ext cx="600" cy="383700"/>
          </a:xfrm>
          <a:prstGeom prst="curvedConnector3">
            <a:avLst>
              <a:gd fmla="val 39687500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40" name="Google Shape;140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8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RLFM </a:t>
            </a: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[Mäkinen &amp; Navarro ‘05]</a:t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6" name="Google Shape;146;p18"/>
          <p:cNvSpPr txBox="1"/>
          <p:nvPr>
            <p:ph idx="1" type="body"/>
          </p:nvPr>
        </p:nvSpPr>
        <p:spPr>
          <a:xfrm>
            <a:off x="418400" y="1022525"/>
            <a:ext cx="7550400" cy="48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Storing run-length-encoded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to improve space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7" name="Google Shape;147;p18"/>
          <p:cNvSpPr txBox="1"/>
          <p:nvPr/>
        </p:nvSpPr>
        <p:spPr>
          <a:xfrm>
            <a:off x="2846400" y="1954075"/>
            <a:ext cx="34512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Example: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 = 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bbbbb$abbabaaa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 $ a b a b a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(run-characters)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5 1 1 2 1 1 3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(lengths)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48" name="Google Shape;148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9"/>
          <p:cNvSpPr txBox="1"/>
          <p:nvPr>
            <p:ph idx="1" type="body"/>
          </p:nvPr>
        </p:nvSpPr>
        <p:spPr>
          <a:xfrm>
            <a:off x="311700" y="619075"/>
            <a:ext cx="8520600" cy="8055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Char char="●"/>
            </a:pP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</a:t>
            </a: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rouping </a:t>
            </a:r>
            <a:r>
              <a:rPr i="1"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λ </a:t>
            </a: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consecutive characters to a meta-character fitting into a single machine word</a:t>
            </a:r>
            <a:endParaRPr sz="17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Char char="○"/>
            </a:pPr>
            <a:r>
              <a:rPr i="1"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λ </a:t>
            </a:r>
            <a:r>
              <a:rPr lang="en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fixed integer</a:t>
            </a:r>
            <a:endParaRPr sz="17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4" name="Google Shape;154;p19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λ-factorization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5" name="Google Shape;155;p19"/>
          <p:cNvSpPr txBox="1"/>
          <p:nvPr/>
        </p:nvSpPr>
        <p:spPr>
          <a:xfrm>
            <a:off x="1079525" y="2811850"/>
            <a:ext cx="4216800" cy="18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Example: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8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abbabbababbab$</a:t>
            </a:r>
            <a:endParaRPr sz="18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8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λ</a:t>
            </a:r>
            <a:r>
              <a:rPr i="1"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sz="18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abb·abb·aba·bba·b##·$##</a:t>
            </a:r>
            <a:endParaRPr sz="1800"/>
          </a:p>
        </p:txBody>
      </p:sp>
      <p:sp>
        <p:nvSpPr>
          <p:cNvPr id="156" name="Google Shape;156;p19"/>
          <p:cNvSpPr/>
          <p:nvPr/>
        </p:nvSpPr>
        <p:spPr>
          <a:xfrm flipH="1">
            <a:off x="3243800" y="4349700"/>
            <a:ext cx="117600" cy="173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9"/>
          <p:cNvSpPr txBox="1"/>
          <p:nvPr/>
        </p:nvSpPr>
        <p:spPr>
          <a:xfrm>
            <a:off x="5130475" y="3427600"/>
            <a:ext cx="2934000" cy="615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Separator of λ-factorization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(only for visualization)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58" name="Google Shape;158;p19"/>
          <p:cNvGrpSpPr/>
          <p:nvPr/>
        </p:nvGrpSpPr>
        <p:grpSpPr>
          <a:xfrm>
            <a:off x="2033450" y="1632963"/>
            <a:ext cx="5119200" cy="269075"/>
            <a:chOff x="1980125" y="1808725"/>
            <a:chExt cx="5119200" cy="269075"/>
          </a:xfrm>
        </p:grpSpPr>
        <p:grpSp>
          <p:nvGrpSpPr>
            <p:cNvPr id="159" name="Google Shape;159;p19"/>
            <p:cNvGrpSpPr/>
            <p:nvPr/>
          </p:nvGrpSpPr>
          <p:grpSpPr>
            <a:xfrm>
              <a:off x="1980125" y="1808725"/>
              <a:ext cx="5119200" cy="269063"/>
              <a:chOff x="1980125" y="1808725"/>
              <a:chExt cx="5119200" cy="269063"/>
            </a:xfrm>
          </p:grpSpPr>
          <p:sp>
            <p:nvSpPr>
              <p:cNvPr id="160" name="Google Shape;160;p19"/>
              <p:cNvSpPr/>
              <p:nvPr/>
            </p:nvSpPr>
            <p:spPr>
              <a:xfrm>
                <a:off x="1980125" y="1811100"/>
                <a:ext cx="639900" cy="265500"/>
              </a:xfrm>
              <a:prstGeom prst="rect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</p:txBody>
          </p:sp>
          <p:sp>
            <p:nvSpPr>
              <p:cNvPr id="161" name="Google Shape;161;p19"/>
              <p:cNvSpPr/>
              <p:nvPr/>
            </p:nvSpPr>
            <p:spPr>
              <a:xfrm>
                <a:off x="2620025" y="1811100"/>
                <a:ext cx="639900" cy="265500"/>
              </a:xfrm>
              <a:prstGeom prst="rect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</p:txBody>
          </p:sp>
          <p:sp>
            <p:nvSpPr>
              <p:cNvPr id="162" name="Google Shape;162;p19"/>
              <p:cNvSpPr/>
              <p:nvPr/>
            </p:nvSpPr>
            <p:spPr>
              <a:xfrm>
                <a:off x="3259925" y="1811100"/>
                <a:ext cx="639900" cy="265500"/>
              </a:xfrm>
              <a:prstGeom prst="rect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</p:txBody>
          </p:sp>
          <p:sp>
            <p:nvSpPr>
              <p:cNvPr id="163" name="Google Shape;163;p19"/>
              <p:cNvSpPr/>
              <p:nvPr/>
            </p:nvSpPr>
            <p:spPr>
              <a:xfrm>
                <a:off x="3899825" y="1808725"/>
                <a:ext cx="639900" cy="265500"/>
              </a:xfrm>
              <a:prstGeom prst="rect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</p:txBody>
          </p:sp>
          <p:sp>
            <p:nvSpPr>
              <p:cNvPr id="164" name="Google Shape;164;p19"/>
              <p:cNvSpPr/>
              <p:nvPr/>
            </p:nvSpPr>
            <p:spPr>
              <a:xfrm>
                <a:off x="4539725" y="1812288"/>
                <a:ext cx="639900" cy="265500"/>
              </a:xfrm>
              <a:prstGeom prst="rect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</p:txBody>
          </p:sp>
          <p:sp>
            <p:nvSpPr>
              <p:cNvPr id="165" name="Google Shape;165;p19"/>
              <p:cNvSpPr/>
              <p:nvPr/>
            </p:nvSpPr>
            <p:spPr>
              <a:xfrm>
                <a:off x="5819525" y="1812288"/>
                <a:ext cx="639900" cy="265500"/>
              </a:xfrm>
              <a:prstGeom prst="rect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</p:txBody>
          </p:sp>
          <p:sp>
            <p:nvSpPr>
              <p:cNvPr id="166" name="Google Shape;166;p19"/>
              <p:cNvSpPr/>
              <p:nvPr/>
            </p:nvSpPr>
            <p:spPr>
              <a:xfrm>
                <a:off x="6459425" y="1809913"/>
                <a:ext cx="639900" cy="265500"/>
              </a:xfrm>
              <a:prstGeom prst="rect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a</a:t>
                </a:r>
                <a:endParaRPr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</p:txBody>
          </p:sp>
        </p:grpSp>
        <p:sp>
          <p:nvSpPr>
            <p:cNvPr id="167" name="Google Shape;167;p19"/>
            <p:cNvSpPr/>
            <p:nvPr/>
          </p:nvSpPr>
          <p:spPr>
            <a:xfrm>
              <a:off x="1980125" y="1812300"/>
              <a:ext cx="5119200" cy="265500"/>
            </a:xfrm>
            <a:prstGeom prst="rect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sp>
        <p:nvSpPr>
          <p:cNvPr id="168" name="Google Shape;168;p19"/>
          <p:cNvSpPr txBox="1"/>
          <p:nvPr/>
        </p:nvSpPr>
        <p:spPr>
          <a:xfrm>
            <a:off x="2142000" y="2110413"/>
            <a:ext cx="4860000" cy="615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Random access is in unit of machine word (e.g. 8 bytes),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ut single character only occupy partial word (e.g. 1 byte)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69" name="Google Shape;169;p19"/>
          <p:cNvCxnSpPr>
            <a:stCxn id="167" idx="3"/>
            <a:endCxn id="168" idx="3"/>
          </p:cNvCxnSpPr>
          <p:nvPr/>
        </p:nvCxnSpPr>
        <p:spPr>
          <a:xfrm flipH="1">
            <a:off x="7002050" y="1769288"/>
            <a:ext cx="150600" cy="648900"/>
          </a:xfrm>
          <a:prstGeom prst="curvedConnector3">
            <a:avLst>
              <a:gd fmla="val -158118" name="adj1"/>
            </a:avLst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stealth"/>
          </a:ln>
        </p:spPr>
      </p:cxnSp>
      <p:cxnSp>
        <p:nvCxnSpPr>
          <p:cNvPr id="170" name="Google Shape;170;p19"/>
          <p:cNvCxnSpPr>
            <a:stCxn id="156" idx="0"/>
            <a:endCxn id="157" idx="1"/>
          </p:cNvCxnSpPr>
          <p:nvPr/>
        </p:nvCxnSpPr>
        <p:spPr>
          <a:xfrm rot="-5400000">
            <a:off x="3909350" y="3128550"/>
            <a:ext cx="614400" cy="1827900"/>
          </a:xfrm>
          <a:prstGeom prst="curvedConnector2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stealth"/>
          </a:ln>
        </p:spPr>
      </p:cxnSp>
      <p:sp>
        <p:nvSpPr>
          <p:cNvPr id="171" name="Google Shape;171;p19"/>
          <p:cNvSpPr/>
          <p:nvPr/>
        </p:nvSpPr>
        <p:spPr>
          <a:xfrm flipH="1">
            <a:off x="4169582" y="4349700"/>
            <a:ext cx="152700" cy="173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9"/>
          <p:cNvSpPr txBox="1"/>
          <p:nvPr/>
        </p:nvSpPr>
        <p:spPr>
          <a:xfrm>
            <a:off x="5130475" y="4128713"/>
            <a:ext cx="2934000" cy="615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hitespace c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haracter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(only for visualization)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73" name="Google Shape;173;p19"/>
          <p:cNvCxnSpPr>
            <a:stCxn id="171" idx="2"/>
            <a:endCxn id="172" idx="2"/>
          </p:cNvCxnSpPr>
          <p:nvPr/>
        </p:nvCxnSpPr>
        <p:spPr>
          <a:xfrm flipH="1" rot="-5400000">
            <a:off x="5311232" y="3458100"/>
            <a:ext cx="220800" cy="2351400"/>
          </a:xfrm>
          <a:prstGeom prst="curvedConnector3">
            <a:avLst>
              <a:gd fmla="val 207897" name="adj1"/>
            </a:avLst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stealth"/>
          </a:ln>
        </p:spPr>
      </p:cxnSp>
      <p:sp>
        <p:nvSpPr>
          <p:cNvPr id="174" name="Google Shape;174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75" name="Google Shape;175;p19"/>
          <p:cNvSpPr txBox="1"/>
          <p:nvPr/>
        </p:nvSpPr>
        <p:spPr>
          <a:xfrm>
            <a:off x="2876450" y="4659913"/>
            <a:ext cx="852300" cy="400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λ-factor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6" name="Google Shape;176;p19"/>
          <p:cNvSpPr/>
          <p:nvPr/>
        </p:nvSpPr>
        <p:spPr>
          <a:xfrm flipH="1">
            <a:off x="2238025" y="4301975"/>
            <a:ext cx="471000" cy="2691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77" name="Google Shape;177;p19"/>
          <p:cNvCxnSpPr>
            <a:stCxn id="176" idx="2"/>
            <a:endCxn id="175" idx="1"/>
          </p:cNvCxnSpPr>
          <p:nvPr/>
        </p:nvCxnSpPr>
        <p:spPr>
          <a:xfrm flipH="1" rot="-5400000">
            <a:off x="2530525" y="4514075"/>
            <a:ext cx="288900" cy="402900"/>
          </a:xfrm>
          <a:prstGeom prst="curvedConnector2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stealth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0"/>
          <p:cNvSpPr txBox="1"/>
          <p:nvPr>
            <p:ph idx="1" type="body"/>
          </p:nvPr>
        </p:nvSpPr>
        <p:spPr>
          <a:xfrm>
            <a:off x="416050" y="715675"/>
            <a:ext cx="7057800" cy="7332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FM-index on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λ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-factorized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endParaRPr i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Universal table for count of all substrings of λ-factors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3" name="Google Shape;183;p20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Geometric BWT </a:t>
            </a:r>
            <a:r>
              <a:rPr lang="en" sz="1400">
                <a:latin typeface="Times New Roman"/>
                <a:ea typeface="Times New Roman"/>
                <a:cs typeface="Times New Roman"/>
                <a:sym typeface="Times New Roman"/>
              </a:rPr>
              <a:t>[Chien et al. ‘15]</a:t>
            </a: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: construction 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4" name="Google Shape;184;p20"/>
          <p:cNvSpPr txBox="1"/>
          <p:nvPr/>
        </p:nvSpPr>
        <p:spPr>
          <a:xfrm>
            <a:off x="2785050" y="1487700"/>
            <a:ext cx="35739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Example: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λ = 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abb·abb·aba·bba·b##·$##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5" name="Google Shape;185;p20"/>
          <p:cNvSpPr txBox="1"/>
          <p:nvPr/>
        </p:nvSpPr>
        <p:spPr>
          <a:xfrm>
            <a:off x="1909500" y="2819375"/>
            <a:ext cx="3185700" cy="19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                   </a:t>
            </a:r>
            <a:r>
              <a:rPr baseline="-25000"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</a:t>
            </a:r>
            <a:endParaRPr i="1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$##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·abb·abb·aba·bba·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b##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·bba·b##·$##·abb·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·aba·bba·b##·$##·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·abb·aba·bba·b##·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$##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b##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·$##·abb·abb·aba·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bba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bba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·b##·$##·abb·abb·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6" name="Google Shape;186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7" name="Google Shape;187;p20"/>
          <p:cNvSpPr txBox="1"/>
          <p:nvPr/>
        </p:nvSpPr>
        <p:spPr>
          <a:xfrm>
            <a:off x="5533350" y="2696225"/>
            <a:ext cx="825600" cy="215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  :5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  :8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 :3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ba :2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bb :3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aba:1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abb:2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bba:1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1"/>
          <p:cNvSpPr txBox="1"/>
          <p:nvPr>
            <p:ph idx="1" type="body"/>
          </p:nvPr>
        </p:nvSpPr>
        <p:spPr>
          <a:xfrm>
            <a:off x="311700" y="619075"/>
            <a:ext cx="8520600" cy="11196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Long: multiple λ-factors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 most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λ 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types of possible occurrences for 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≈ |</a:t>
            </a:r>
            <a:r>
              <a:rPr i="1"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| / λ steps of backward-searching for each type of occurrence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3" name="Google Shape;193;p21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Geometric BWT</a:t>
            </a: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 counting long patterns 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4" name="Google Shape;194;p21"/>
          <p:cNvSpPr txBox="1"/>
          <p:nvPr/>
        </p:nvSpPr>
        <p:spPr>
          <a:xfrm>
            <a:off x="925650" y="1810600"/>
            <a:ext cx="37710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Example: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λ = 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abb·abb·aba·bba·b##·$##</a:t>
            </a:r>
            <a:endParaRPr i="1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= abbab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count(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= 3: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urier New"/>
              <a:buAutoNum type="arabicPeriod"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count(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,abb·ab#)     = 2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urier New"/>
              <a:buAutoNum type="arabicPeriod"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count(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,#ab·bab)     = 0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urier New"/>
              <a:buAutoNum type="arabicPeriod"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count(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,##a·bba·b##) = 1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5" name="Google Shape;195;p21"/>
          <p:cNvSpPr txBox="1"/>
          <p:nvPr/>
        </p:nvSpPr>
        <p:spPr>
          <a:xfrm>
            <a:off x="5043250" y="2339500"/>
            <a:ext cx="3299100" cy="19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                   </a:t>
            </a:r>
            <a:r>
              <a:rPr baseline="-25000"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i="1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</a:t>
            </a:r>
            <a:endParaRPr i="1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$##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·abb·abb·aba·bba·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b##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·bba·b##·$##·abb·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·aba·bba·b##·$##·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abb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·abb·aba·bba·b##·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$##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b##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·$##·abb·abb·aba·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bba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bba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sz="1600">
                <a:solidFill>
                  <a:srgbClr val="D9D9D9"/>
                </a:solidFill>
                <a:latin typeface="Courier New"/>
                <a:ea typeface="Courier New"/>
                <a:cs typeface="Courier New"/>
                <a:sym typeface="Courier New"/>
              </a:rPr>
              <a:t>·b##·$##·abb·abb·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aba</a:t>
            </a:r>
            <a:r>
              <a:rPr baseline="-25000"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6" name="Google Shape;196;p21"/>
          <p:cNvSpPr/>
          <p:nvPr/>
        </p:nvSpPr>
        <p:spPr>
          <a:xfrm>
            <a:off x="5043250" y="3684525"/>
            <a:ext cx="599100" cy="4839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97" name="Google Shape;197;p21"/>
          <p:cNvCxnSpPr>
            <a:stCxn id="196" idx="3"/>
          </p:cNvCxnSpPr>
          <p:nvPr/>
        </p:nvCxnSpPr>
        <p:spPr>
          <a:xfrm>
            <a:off x="5642350" y="3926475"/>
            <a:ext cx="1980300" cy="12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98" name="Google Shape;198;p21"/>
          <p:cNvSpPr/>
          <p:nvPr/>
        </p:nvSpPr>
        <p:spPr>
          <a:xfrm>
            <a:off x="3419650" y="4393350"/>
            <a:ext cx="381600" cy="227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99" name="Google Shape;199;p21"/>
          <p:cNvCxnSpPr>
            <a:stCxn id="198" idx="2"/>
            <a:endCxn id="200" idx="2"/>
          </p:cNvCxnSpPr>
          <p:nvPr/>
        </p:nvCxnSpPr>
        <p:spPr>
          <a:xfrm rot="5400000">
            <a:off x="3358750" y="4369950"/>
            <a:ext cx="600" cy="502800"/>
          </a:xfrm>
          <a:prstGeom prst="curvedConnector3">
            <a:avLst>
              <a:gd fmla="val 39687500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201" name="Google Shape;201;p21"/>
          <p:cNvSpPr/>
          <p:nvPr/>
        </p:nvSpPr>
        <p:spPr>
          <a:xfrm>
            <a:off x="7587850" y="3690825"/>
            <a:ext cx="599100" cy="4839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21"/>
          <p:cNvSpPr/>
          <p:nvPr/>
        </p:nvSpPr>
        <p:spPr>
          <a:xfrm>
            <a:off x="2916950" y="4393350"/>
            <a:ext cx="381600" cy="227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21"/>
          <p:cNvSpPr/>
          <p:nvPr/>
        </p:nvSpPr>
        <p:spPr>
          <a:xfrm>
            <a:off x="5043250" y="3926550"/>
            <a:ext cx="599100" cy="238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03" name="Google Shape;203;p21"/>
          <p:cNvCxnSpPr>
            <a:stCxn id="201" idx="1"/>
            <a:endCxn id="202" idx="3"/>
          </p:cNvCxnSpPr>
          <p:nvPr/>
        </p:nvCxnSpPr>
        <p:spPr>
          <a:xfrm flipH="1">
            <a:off x="5642350" y="3932775"/>
            <a:ext cx="1945500" cy="112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04" name="Google Shape;204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