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95" r:id="rId6"/>
    <p:sldId id="286" r:id="rId7"/>
    <p:sldId id="288" r:id="rId8"/>
    <p:sldId id="289" r:id="rId9"/>
    <p:sldId id="290" r:id="rId10"/>
    <p:sldId id="291" r:id="rId11"/>
    <p:sldId id="298" r:id="rId12"/>
    <p:sldId id="292" r:id="rId13"/>
    <p:sldId id="293" r:id="rId14"/>
    <p:sldId id="299" r:id="rId15"/>
    <p:sldId id="300" r:id="rId16"/>
    <p:sldId id="334" r:id="rId17"/>
    <p:sldId id="335" r:id="rId18"/>
    <p:sldId id="336" r:id="rId19"/>
    <p:sldId id="337" r:id="rId20"/>
    <p:sldId id="338" r:id="rId21"/>
    <p:sldId id="339" r:id="rId22"/>
    <p:sldId id="340" r:id="rId23"/>
    <p:sldId id="34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pl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2F416F"/>
    <a:srgbClr val="000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44" y="-210"/>
      </p:cViewPr>
      <p:guideLst>
        <p:guide orient="horz" pos="2176"/>
        <p:guide pos="36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5.wmf"/><Relationship Id="rId8" Type="http://schemas.openxmlformats.org/officeDocument/2006/relationships/image" Target="../media/image14.wmf"/><Relationship Id="rId7" Type="http://schemas.openxmlformats.org/officeDocument/2006/relationships/image" Target="../media/image13.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8.wmf"/><Relationship Id="rId17" Type="http://schemas.openxmlformats.org/officeDocument/2006/relationships/image" Target="../media/image23.wmf"/><Relationship Id="rId16" Type="http://schemas.openxmlformats.org/officeDocument/2006/relationships/image" Target="../media/image22.wmf"/><Relationship Id="rId15" Type="http://schemas.openxmlformats.org/officeDocument/2006/relationships/image" Target="../media/image21.wmf"/><Relationship Id="rId14" Type="http://schemas.openxmlformats.org/officeDocument/2006/relationships/image" Target="../media/image20.wmf"/><Relationship Id="rId13" Type="http://schemas.openxmlformats.org/officeDocument/2006/relationships/image" Target="../media/image19.wmf"/><Relationship Id="rId12" Type="http://schemas.openxmlformats.org/officeDocument/2006/relationships/image" Target="../media/image18.wmf"/><Relationship Id="rId11" Type="http://schemas.openxmlformats.org/officeDocument/2006/relationships/image" Target="../media/image17.wmf"/><Relationship Id="rId10" Type="http://schemas.openxmlformats.org/officeDocument/2006/relationships/image" Target="../media/image16.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3CD57-76C0-440B-A1E2-25AD60AFEB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5B169-541D-46CD-8186-0E0A106DF8A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更多精品素材：</a:t>
            </a:r>
            <a:r>
              <a:rPr lang="en-US" altLang="zh-CN" dirty="0" smtClean="0"/>
              <a:t>http://shop248912786.taobao.com </a:t>
            </a:r>
            <a:r>
              <a:rPr lang="zh-CN" altLang="en-US" smtClean="0"/>
              <a:t>（下拉可隐藏）</a:t>
            </a:r>
            <a:endParaRPr lang="zh-CN" altLang="en-US"/>
          </a:p>
        </p:txBody>
      </p:sp>
      <p:sp>
        <p:nvSpPr>
          <p:cNvPr id="4" name="灯片编号占位符 3"/>
          <p:cNvSpPr>
            <a:spLocks noGrp="1"/>
          </p:cNvSpPr>
          <p:nvPr>
            <p:ph type="sldNum" sz="quarter" idx="10"/>
          </p:nvPr>
        </p:nvSpPr>
        <p:spPr/>
        <p:txBody>
          <a:bodyPr/>
          <a:lstStyle/>
          <a:p>
            <a:fld id="{A325B169-541D-46CD-8186-0E0A106DF8A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Gradient descent method is used to reduce</a:t>
            </a:r>
            <a:r>
              <a:rPr lang="en-US" altLang="zh-CN"/>
              <a:t> </a:t>
            </a:r>
            <a:r>
              <a:rPr lang="zh-CN" altLang="en-US"/>
              <a:t>image TV by </a:t>
            </a:r>
            <a:r>
              <a:rPr lang="en-US" altLang="zh-CN"/>
              <a:t>this equation.</a:t>
            </a:r>
            <a:endParaRPr lang="en-US" altLang="zh-CN"/>
          </a:p>
          <a:p>
            <a:r>
              <a:rPr lang="en-US" altLang="zh-CN"/>
              <a:t>Bivariate shrinkage is widely used in removal of Gaussian noise.</a:t>
            </a:r>
            <a:endParaRPr lang="en-US" altLang="zh-CN"/>
          </a:p>
          <a:p>
            <a:r>
              <a:rPr lang="en-US" altLang="zh-CN"/>
              <a:t>Finally, we ensure that the solution is in the solution space.</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 fourth part is </a:t>
            </a:r>
            <a:r>
              <a:rPr lang="en-US" altLang="zh-CN" dirty="0">
                <a:solidFill>
                  <a:srgbClr val="002060"/>
                </a:solidFill>
                <a:latin typeface="+mj-ea"/>
                <a:ea typeface="+mj-ea"/>
                <a:sym typeface="+mn-lt"/>
              </a:rPr>
              <a:t>Simulation results and analyses.</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It is known that the privacy-assured performance is of great significance for image</a:t>
            </a:r>
            <a:r>
              <a:rPr lang="en-US" altLang="zh-CN"/>
              <a:t> </a:t>
            </a:r>
            <a:r>
              <a:rPr lang="zh-CN" altLang="en-US"/>
              <a:t>processing.</a:t>
            </a:r>
            <a:r>
              <a:rPr lang="en-US" altLang="zh-CN"/>
              <a:t> We compare the key space to demonstrate the privacy-assured performance of the proposed scheme. From Table 1, we can see that the proposed scheme has an advantage over other schemes in terms of key space and it can overcome the disadvantage of other schemes.</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Subsequently, we analyze the the resisting cryptographic attacks capability of the</a:t>
            </a:r>
            <a:r>
              <a:rPr lang="en-US" altLang="zh-CN"/>
              <a:t> </a:t>
            </a:r>
            <a:r>
              <a:rPr lang="zh-CN" altLang="en-US"/>
              <a:t>proposed scheme, including COA, KPA and CPA.</a:t>
            </a:r>
            <a:r>
              <a:rPr lang="en-US" altLang="zh-CN"/>
              <a:t> We prove three theorem to demonstrate that the proposed scheme can resist the above cryptographic attacks. Theorem 1 demonstrates that the diffused image can not infer in the case of COA. It is known that the the measurement Y will leak the energy of the diffused image Xd. Since the diffused image is acquired by using the permutation-diffusion structure for the original image, the energy of original image can not be obtained. Therefore, it is impossible that the original image can be obtained without knowing keys.</a:t>
            </a:r>
            <a:endParaRPr lang="en-US" altLang="zh-CN"/>
          </a:p>
          <a:p>
            <a:r>
              <a:rPr lang="en-US" altLang="zh-CN"/>
              <a:t>Theorem 2 gives the fact that the proposed scheme can resit KPA.</a:t>
            </a:r>
            <a:endParaRPr lang="en-US" altLang="zh-CN"/>
          </a:p>
          <a:p>
            <a:r>
              <a:rPr lang="en-US" altLang="zh-CN"/>
              <a:t>And theorem 3 shows that the proposed scheme can resist CPA.</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relationship between the recovery performance and sampling rate with three</a:t>
            </a:r>
            <a:r>
              <a:rPr lang="en-US" altLang="zh-CN"/>
              <a:t> </a:t>
            </a:r>
            <a:r>
              <a:rPr lang="zh-CN" altLang="en-US"/>
              <a:t>configurations is presented in Table 2. From this table, it can be seen that the</a:t>
            </a:r>
            <a:r>
              <a:rPr lang="en-US" altLang="zh-CN"/>
              <a:t> </a:t>
            </a:r>
            <a:r>
              <a:rPr lang="zh-CN" altLang="en-US"/>
              <a:t>PSNR gain of the proposed scheme has an advantage over </a:t>
            </a:r>
            <a:r>
              <a:rPr lang="en-US" altLang="zh-CN"/>
              <a:t>l</a:t>
            </a:r>
            <a:r>
              <a:rPr lang="zh-CN" altLang="en-US"/>
              <a:t>1 norm regularization</a:t>
            </a:r>
            <a:r>
              <a:rPr lang="en-US" altLang="zh-CN"/>
              <a:t> </a:t>
            </a:r>
            <a:r>
              <a:rPr lang="zh-CN" altLang="en-US"/>
              <a:t>configurations, and it has remarkable benefit for block-based</a:t>
            </a:r>
            <a:r>
              <a:rPr lang="en-US" altLang="zh-CN"/>
              <a:t> l</a:t>
            </a:r>
            <a:r>
              <a:rPr lang="zh-CN" altLang="en-US"/>
              <a:t>0 norm regularization at</a:t>
            </a:r>
            <a:r>
              <a:rPr lang="en-US" altLang="zh-CN"/>
              <a:t> </a:t>
            </a:r>
            <a:r>
              <a:rPr lang="zh-CN" altLang="en-US"/>
              <a:t>higher sampling rate. Therefore, the proposed scheme not only improves security but</a:t>
            </a:r>
            <a:r>
              <a:rPr lang="en-US" altLang="zh-CN"/>
              <a:t> </a:t>
            </a:r>
            <a:r>
              <a:rPr lang="zh-CN" altLang="en-US"/>
              <a:t>also acquires better recovery performance in comparison with [5].</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design a privacy-assured and multi-prior recovered CS strategy</a:t>
            </a:r>
            <a:r>
              <a:rPr lang="en-US" altLang="zh-CN"/>
              <a:t> </a:t>
            </a:r>
            <a:r>
              <a:rPr lang="zh-CN" altLang="en-US"/>
              <a:t>for image compression-encryption applications. The privacy-assured CS and multiprior regularization recovery can address the problems of low-security and low-quality</a:t>
            </a:r>
            <a:r>
              <a:rPr lang="en-US" altLang="zh-CN"/>
              <a:t> </a:t>
            </a:r>
            <a:r>
              <a:rPr lang="zh-CN" altLang="en-US"/>
              <a:t>recovery, respectively. For the low-security challenge, the permutation-diffusion structure is embedded to the CS encoding process, which can resist cryptographic attacks</a:t>
            </a:r>
            <a:r>
              <a:rPr lang="en-US" altLang="zh-CN"/>
              <a:t> </a:t>
            </a:r>
            <a:r>
              <a:rPr lang="zh-CN" altLang="en-US"/>
              <a:t>and increase key space. For the low-quality recovery challenge, we employ the multiprior regularization recovery to enhance the recovery performance. The simulation</a:t>
            </a:r>
            <a:r>
              <a:rPr lang="en-US" altLang="zh-CN"/>
              <a:t> </a:t>
            </a:r>
            <a:r>
              <a:rPr lang="zh-CN" altLang="en-US"/>
              <a:t>results and analyses show the effectiveness and feasibility of the proposed scheme.</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CS  is not just a compression technology, it is a cryptosystem. Compression techniques are reflected in the signal from N-dimensional to M-dimensional.  The cryptosystem is that if the adversary does not know the measurement matrix, it cannot reconstruct the original signal. In addition to the measurement matrix, the prior information of the original signal helps to reconstruct the original signal.</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dirty="0">
                <a:solidFill>
                  <a:schemeClr val="bg1"/>
                </a:solidFill>
                <a:latin typeface="+mj-ea"/>
                <a:ea typeface="+mj-ea"/>
                <a:sym typeface="+mn-ea"/>
              </a:rPr>
              <a:t>Cryptographic attack models should be considered in our reseach. The first type of attack is COA, which means that the adversary only knows </a:t>
            </a:r>
            <a:r>
              <a:rPr lang="en-US" altLang="zh-CN">
                <a:solidFill>
                  <a:srgbClr val="7030A0"/>
                </a:solidFill>
                <a:latin typeface="Times New Roman" panose="02020603050405020304" pitchFamily="18" charset="0"/>
                <a:cs typeface="Times New Roman" panose="02020603050405020304" pitchFamily="18" charset="0"/>
                <a:sym typeface="+mn-ea"/>
              </a:rPr>
              <a:t>the ciphertext</a:t>
            </a:r>
            <a:r>
              <a:rPr lang="en-US" altLang="zh-CN">
                <a:latin typeface="Times New Roman" panose="02020603050405020304" pitchFamily="18" charset="0"/>
                <a:cs typeface="Times New Roman" panose="02020603050405020304" pitchFamily="18" charset="0"/>
                <a:sym typeface="+mn-ea"/>
              </a:rPr>
              <a:t> and attempts to </a:t>
            </a:r>
            <a:r>
              <a:rPr lang="en-US" altLang="zh-CN">
                <a:solidFill>
                  <a:srgbClr val="7030A0"/>
                </a:solidFill>
                <a:latin typeface="Times New Roman" panose="02020603050405020304" pitchFamily="18" charset="0"/>
                <a:cs typeface="Times New Roman" panose="02020603050405020304" pitchFamily="18" charset="0"/>
                <a:sym typeface="+mn-ea"/>
              </a:rPr>
              <a:t>find the corresponding key and plaintext</a:t>
            </a:r>
            <a:r>
              <a:rPr lang="en-US" altLang="zh-CN">
                <a:latin typeface="Times New Roman" panose="02020603050405020304" pitchFamily="18" charset="0"/>
                <a:cs typeface="Times New Roman" panose="02020603050405020304" pitchFamily="18" charset="0"/>
                <a:sym typeface="+mn-ea"/>
              </a:rPr>
              <a:t>. The second attack is KPA, which refers to the adversary can access the </a:t>
            </a:r>
            <a:r>
              <a:rPr lang="en-US" altLang="zh-CN">
                <a:solidFill>
                  <a:srgbClr val="7030A0"/>
                </a:solidFill>
                <a:latin typeface="Times New Roman" panose="02020603050405020304" pitchFamily="18" charset="0"/>
                <a:cs typeface="Times New Roman" panose="02020603050405020304" pitchFamily="18" charset="0"/>
                <a:sym typeface="+mn-ea"/>
              </a:rPr>
              <a:t>plaintext/ciphertext pairs and infer the secret measurement matrix. The third kind of attack is CPA, which means that the adver</a:t>
            </a:r>
            <a:r>
              <a:rPr lang="en-US" altLang="zh-CN">
                <a:latin typeface="Times New Roman" panose="02020603050405020304" pitchFamily="18" charset="0"/>
                <a:cs typeface="Times New Roman" panose="02020603050405020304" pitchFamily="18" charset="0"/>
                <a:sym typeface="+mn-ea"/>
              </a:rPr>
              <a:t>sary can </a:t>
            </a:r>
            <a:r>
              <a:rPr lang="en-US" altLang="zh-CN">
                <a:solidFill>
                  <a:srgbClr val="7030A0"/>
                </a:solidFill>
                <a:latin typeface="Times New Roman" panose="02020603050405020304" pitchFamily="18" charset="0"/>
                <a:cs typeface="Times New Roman" panose="02020603050405020304" pitchFamily="18" charset="0"/>
                <a:sym typeface="+mn-ea"/>
              </a:rPr>
              <a:t>select the identity matrix as a plaintext</a:t>
            </a:r>
            <a:r>
              <a:rPr lang="en-US" altLang="zh-CN">
                <a:latin typeface="Times New Roman" panose="02020603050405020304" pitchFamily="18" charset="0"/>
                <a:cs typeface="Times New Roman" panose="02020603050405020304" pitchFamily="18" charset="0"/>
                <a:sym typeface="+mn-ea"/>
              </a:rPr>
              <a:t> to </a:t>
            </a:r>
            <a:r>
              <a:rPr lang="en-US" altLang="zh-CN">
                <a:solidFill>
                  <a:srgbClr val="7030A0"/>
                </a:solidFill>
                <a:latin typeface="Times New Roman" panose="02020603050405020304" pitchFamily="18" charset="0"/>
                <a:cs typeface="Times New Roman" panose="02020603050405020304" pitchFamily="18" charset="0"/>
                <a:sym typeface="+mn-ea"/>
              </a:rPr>
              <a:t>infer the measurement matrix</a:t>
            </a:r>
            <a:r>
              <a:rPr lang="en-US" altLang="zh-CN">
                <a:latin typeface="Times New Roman" panose="02020603050405020304" pitchFamily="18" charset="0"/>
                <a:cs typeface="Times New Roman" panose="02020603050405020304" pitchFamily="18" charset="0"/>
                <a:sym typeface="+mn-ea"/>
              </a:rPr>
              <a:t>.</a:t>
            </a:r>
            <a:endParaRPr lang="en-US" altLang="zh-CN">
              <a:solidFill>
                <a:srgbClr val="7030A0"/>
              </a:solidFill>
              <a:latin typeface="Times New Roman" panose="02020603050405020304" pitchFamily="18" charset="0"/>
              <a:cs typeface="Times New Roman" panose="02020603050405020304" pitchFamily="18" charset="0"/>
              <a:sym typeface="+mn-ea"/>
            </a:endParaRPr>
          </a:p>
          <a:p>
            <a:endParaRPr lang="en-US" altLang="zh-CN" dirty="0">
              <a:solidFill>
                <a:schemeClr val="bg1"/>
              </a:solidFill>
              <a:latin typeface="+mj-ea"/>
              <a:ea typeface="+mj-ea"/>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 third part is our proposed solution, which consists of two parts: CS encoding and CS recovery.</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CS </a:t>
            </a:r>
            <a:r>
              <a:rPr lang="en-US" altLang="zh-CN"/>
              <a:t>encoding</a:t>
            </a:r>
            <a:r>
              <a:rPr lang="zh-CN" altLang="en-US"/>
              <a:t> includes</a:t>
            </a:r>
            <a:r>
              <a:rPr lang="en-US" altLang="zh-CN"/>
              <a:t> </a:t>
            </a:r>
            <a:r>
              <a:rPr lang="en-US" altLang="zh-CN" dirty="0">
                <a:solidFill>
                  <a:srgbClr val="002060"/>
                </a:solidFill>
                <a:latin typeface="+mj-ea"/>
                <a:ea typeface="+mj-ea"/>
                <a:sym typeface="+mn-ea"/>
              </a:rPr>
              <a:t>Image permutation-diffusion encryption and diffused image compression</a:t>
            </a:r>
            <a:r>
              <a:rPr lang="zh-CN" altLang="en-US"/>
              <a:t>, </a:t>
            </a:r>
            <a:r>
              <a:rPr lang="en-US" altLang="zh-CN"/>
              <a:t>and </a:t>
            </a:r>
            <a:r>
              <a:rPr lang="zh-CN" altLang="en-US"/>
              <a:t>CS recovery is mainly dedicated to </a:t>
            </a:r>
            <a:r>
              <a:rPr lang="en-US" altLang="zh-CN"/>
              <a:t>m</a:t>
            </a:r>
            <a:r>
              <a:rPr lang="en-US" altLang="zh-CN" dirty="0">
                <a:solidFill>
                  <a:srgbClr val="002060"/>
                </a:solidFill>
                <a:latin typeface="+mj-ea"/>
                <a:ea typeface="+mj-ea"/>
                <a:sym typeface="+mn-ea"/>
              </a:rPr>
              <a:t>ulti-prior regularization image recovery. This is the overall architecture of the proposed scheme.</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diffusion image</a:t>
            </a:r>
            <a:r>
              <a:rPr lang="en-US" altLang="zh-CN"/>
              <a:t> Xd</a:t>
            </a:r>
            <a:r>
              <a:rPr lang="zh-CN" altLang="en-US"/>
              <a:t> is compressed and encrypted</a:t>
            </a:r>
            <a:r>
              <a:rPr lang="en-US" altLang="zh-CN"/>
              <a:t> </a:t>
            </a:r>
            <a:r>
              <a:rPr lang="zh-CN" altLang="en-US">
                <a:sym typeface="+mn-ea"/>
              </a:rPr>
              <a:t>simultaneously</a:t>
            </a:r>
            <a:r>
              <a:rPr lang="zh-CN" altLang="en-US"/>
              <a:t> by </a:t>
            </a:r>
            <a:r>
              <a:rPr lang="en-US" altLang="zh-CN"/>
              <a:t>Phi</a:t>
            </a:r>
            <a:r>
              <a:rPr lang="zh-CN" altLang="en-US"/>
              <a:t> into Y. </a:t>
            </a:r>
            <a:r>
              <a:rPr lang="en-US" altLang="zh-CN"/>
              <a:t>Obviously, </a:t>
            </a:r>
            <a:r>
              <a:rPr lang="en-US" altLang="zh-CN">
                <a:latin typeface="Times New Roman" panose="02020603050405020304" pitchFamily="18" charset="0"/>
                <a:cs typeface="Times New Roman" panose="02020603050405020304" pitchFamily="18" charset="0"/>
                <a:sym typeface="+mn-ea"/>
              </a:rPr>
              <a:t>the size of the measurement is </a:t>
            </a:r>
            <a:r>
              <a:rPr lang="en-US" altLang="zh-CN">
                <a:solidFill>
                  <a:srgbClr val="7030A0"/>
                </a:solidFill>
                <a:latin typeface="Times New Roman" panose="02020603050405020304" pitchFamily="18" charset="0"/>
                <a:cs typeface="Times New Roman" panose="02020603050405020304" pitchFamily="18" charset="0"/>
                <a:sym typeface="+mn-ea"/>
              </a:rPr>
              <a:t>far less</a:t>
            </a:r>
            <a:r>
              <a:rPr lang="en-US" altLang="zh-CN">
                <a:latin typeface="Times New Roman" panose="02020603050405020304" pitchFamily="18" charset="0"/>
                <a:cs typeface="Times New Roman" panose="02020603050405020304" pitchFamily="18" charset="0"/>
                <a:sym typeface="+mn-ea"/>
              </a:rPr>
              <a:t> than that of the diffused image Xd, and it is</a:t>
            </a:r>
            <a:r>
              <a:rPr lang="en-US" altLang="zh-CN">
                <a:solidFill>
                  <a:srgbClr val="7030A0"/>
                </a:solidFill>
                <a:latin typeface="Times New Roman" panose="02020603050405020304" pitchFamily="18" charset="0"/>
                <a:cs typeface="Times New Roman" panose="02020603050405020304" pitchFamily="18" charset="0"/>
                <a:sym typeface="+mn-ea"/>
              </a:rPr>
              <a:t> infeasible</a:t>
            </a:r>
            <a:r>
              <a:rPr lang="en-US" altLang="zh-CN">
                <a:latin typeface="Times New Roman" panose="02020603050405020304" pitchFamily="18" charset="0"/>
                <a:cs typeface="Times New Roman" panose="02020603050405020304" pitchFamily="18" charset="0"/>
                <a:sym typeface="+mn-ea"/>
              </a:rPr>
              <a:t> to recover the diffused image if the receiver does not know the chaotic measurement matrix Phi. Additionaly, since the measurement need to be transmitted, it is </a:t>
            </a:r>
            <a:r>
              <a:rPr lang="en-US" altLang="zh-CN">
                <a:solidFill>
                  <a:srgbClr val="7030A0"/>
                </a:solidFill>
                <a:latin typeface="Times New Roman" panose="02020603050405020304" pitchFamily="18" charset="0"/>
                <a:cs typeface="Times New Roman" panose="02020603050405020304" pitchFamily="18" charset="0"/>
                <a:sym typeface="+mn-ea"/>
              </a:rPr>
              <a:t>quantized</a:t>
            </a:r>
            <a:r>
              <a:rPr lang="en-US" altLang="zh-CN">
                <a:latin typeface="Times New Roman" panose="02020603050405020304" pitchFamily="18" charset="0"/>
                <a:cs typeface="Times New Roman" panose="02020603050405020304" pitchFamily="18" charset="0"/>
                <a:sym typeface="+mn-ea"/>
              </a:rPr>
              <a:t> by uniform quantization operation.</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Image recovery exert an significant role in the CS-based cryptosystem. Therefore, the</a:t>
            </a:r>
            <a:r>
              <a:rPr lang="en-US" altLang="zh-CN"/>
              <a:t> </a:t>
            </a:r>
            <a:r>
              <a:rPr lang="zh-CN" altLang="en-US"/>
              <a:t>better recovery performance scheme is designed by using multi-prior regularization</a:t>
            </a:r>
            <a:r>
              <a:rPr lang="en-US" altLang="zh-CN"/>
              <a:t> </a:t>
            </a:r>
            <a:r>
              <a:rPr lang="zh-CN" altLang="en-US"/>
              <a:t>term.</a:t>
            </a:r>
            <a:r>
              <a:rPr lang="en-US" altLang="zh-CN"/>
              <a:t> This is the model we build for image reconstruction</a:t>
            </a:r>
            <a:r>
              <a:rPr lang="zh-CN" altLang="en-US"/>
              <a:t>，</a:t>
            </a:r>
            <a:r>
              <a:rPr lang="en-US" altLang="zh-CN"/>
              <a:t>where we employ l1 norm, TV and low-rank prior regularization term. This model requires solving. So, </a:t>
            </a:r>
            <a:r>
              <a:rPr lang="zh-CN" altLang="en-US"/>
              <a:t> </a:t>
            </a:r>
            <a:r>
              <a:rPr lang="en-US" altLang="zh-CN">
                <a:solidFill>
                  <a:srgbClr val="7030A0"/>
                </a:solidFill>
                <a:latin typeface="Times New Roman" panose="02020603050405020304" pitchFamily="18" charset="0"/>
                <a:cs typeface="Times New Roman" panose="02020603050405020304" pitchFamily="18" charset="0"/>
                <a:sym typeface="+mn-ea"/>
              </a:rPr>
              <a:t>The above optimization problem can be transformed into the gradient descent recursion of  the unknown image X, where g1(Xn) ensure that Xn is the solution space,  </a:t>
            </a:r>
            <a:r>
              <a:rPr lang="en-US" altLang="zh-CN">
                <a:solidFill>
                  <a:srgbClr val="7030A0"/>
                </a:solidFill>
                <a:latin typeface="Times New Roman" panose="02020603050405020304" pitchFamily="18" charset="0"/>
                <a:cs typeface="Times New Roman" panose="02020603050405020304" pitchFamily="18" charset="0"/>
                <a:sym typeface="+mn-ea"/>
              </a:rPr>
              <a:t>g2(Xn)</a:t>
            </a:r>
            <a:r>
              <a:rPr lang="en-US" altLang="zh-CN">
                <a:solidFill>
                  <a:srgbClr val="7030A0"/>
                </a:solidFill>
                <a:latin typeface="Times New Roman" panose="02020603050405020304" pitchFamily="18" charset="0"/>
                <a:cs typeface="Times New Roman" panose="02020603050405020304" pitchFamily="18" charset="0"/>
                <a:sym typeface="+mn-ea"/>
              </a:rPr>
              <a:t> is used to ensure the small  l1 norm in wavelet domain, g3(Xn) can decrease the image TV, and g4(Xn) is used to strengthen the low-rank property. Therefore, The solution process is this.</a:t>
            </a:r>
            <a:endParaRPr lang="en-US" altLang="zh-CN">
              <a:solidFill>
                <a:srgbClr val="7030A0"/>
              </a:solidFill>
              <a:latin typeface="Times New Roman" panose="02020603050405020304" pitchFamily="18" charset="0"/>
              <a:cs typeface="Times New Roman" panose="02020603050405020304" pitchFamily="18" charset="0"/>
            </a:endParaRPr>
          </a:p>
          <a:p>
            <a:endParaRPr lang="en-US" altLang="zh-CN">
              <a:solidFill>
                <a:srgbClr val="7030A0"/>
              </a:solidFill>
              <a:latin typeface="Times New Roman" panose="02020603050405020304" pitchFamily="18" charset="0"/>
              <a:cs typeface="Times New Roman" panose="02020603050405020304" pitchFamily="18" charset="0"/>
            </a:endParaRPr>
          </a:p>
          <a:p>
            <a:r>
              <a:rPr lang="en-US" altLang="zh-CN">
                <a:solidFill>
                  <a:srgbClr val="7030A0"/>
                </a:solidFill>
                <a:latin typeface="Times New Roman" panose="02020603050405020304" pitchFamily="18" charset="0"/>
                <a:cs typeface="Times New Roman" panose="02020603050405020304" pitchFamily="18" charset="0"/>
                <a:sym typeface="+mn-ea"/>
              </a:rPr>
              <a:t> </a:t>
            </a:r>
            <a:endParaRPr lang="en-US" altLang="zh-CN">
              <a:solidFill>
                <a:srgbClr val="7030A0"/>
              </a:solidFill>
              <a:latin typeface="Times New Roman" panose="02020603050405020304" pitchFamily="18" charset="0"/>
              <a:cs typeface="Times New Roman" panose="02020603050405020304" pitchFamily="18" charset="0"/>
            </a:endParaRPr>
          </a:p>
          <a:p>
            <a:endParaRPr lang="en-US" altLang="zh-CN">
              <a:solidFill>
                <a:srgbClr val="7030A0"/>
              </a:solidFill>
              <a:latin typeface="Times New Roman" panose="02020603050405020304" pitchFamily="18" charset="0"/>
              <a:cs typeface="Times New Roman" panose="02020603050405020304" pitchFamily="18" charset="0"/>
            </a:endParaRPr>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First of all, an initial value is given by addressing the minimin l2-norm solution, and the initial value of original image can be acquired by decryption operation. </a:t>
            </a:r>
            <a:endParaRPr lang="en-US" altLang="zh-CN"/>
          </a:p>
          <a:p>
            <a:r>
              <a:rPr lang="en-US" altLang="zh-CN"/>
              <a:t>Next, since a surrogate function is closer to the rank than the nuclear norm, we select the surrogate function to solve the rank minimization problem, where Xi denotes a combination of similar patch. </a:t>
            </a:r>
            <a:endParaRPr lang="en-US" altLang="zh-CN"/>
          </a:p>
          <a:p>
            <a:r>
              <a:rPr lang="en-US" altLang="zh-CN"/>
              <a:t>Then, the low-rank matrix optimization problem is contructed by this, and according to the first-order Taylor expansion of Rank(Xi) and ignoring the constants, the solution of low-rank matrix is acquired in the (k+1)-th iteration.</a:t>
            </a:r>
            <a:endParaRPr lang="en-US" altLang="zh-CN"/>
          </a:p>
          <a:p>
            <a:r>
              <a:rPr lang="en-US" altLang="zh-CN"/>
              <a:t>Based on the  the weighted singular value thresholding method, it is used to reconstruct the low-rank matrix in the (k + 1)-th iteration.</a:t>
            </a:r>
            <a:endParaRPr lang="en-US" altLang="zh-CN"/>
          </a:p>
          <a:p>
            <a:endParaRPr lang="en-US" altLang="zh-CN"/>
          </a:p>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6F090A6-CFD8-4834-A278-9FF1E5B78D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662FB4-D61E-4832-ACB9-254406CCC6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090A6-CFD8-4834-A278-9FF1E5B78D0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62FB4-D61E-4832-ACB9-254406CCC6A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5" Type="http://schemas.openxmlformats.org/officeDocument/2006/relationships/notesSlide" Target="../notesSlides/notesSlide8.xml"/><Relationship Id="rId24" Type="http://schemas.openxmlformats.org/officeDocument/2006/relationships/slideLayout" Target="../slideLayouts/slideLayout2.xml"/><Relationship Id="rId23" Type="http://schemas.openxmlformats.org/officeDocument/2006/relationships/image" Target="../media/image63.png"/><Relationship Id="rId22" Type="http://schemas.openxmlformats.org/officeDocument/2006/relationships/image" Target="../media/image62.png"/><Relationship Id="rId21" Type="http://schemas.openxmlformats.org/officeDocument/2006/relationships/image" Target="../media/image61.png"/><Relationship Id="rId20" Type="http://schemas.openxmlformats.org/officeDocument/2006/relationships/image" Target="../media/image60.png"/><Relationship Id="rId2" Type="http://schemas.openxmlformats.org/officeDocument/2006/relationships/image" Target="../media/image42.png"/><Relationship Id="rId19" Type="http://schemas.openxmlformats.org/officeDocument/2006/relationships/image" Target="../media/image59.png"/><Relationship Id="rId18" Type="http://schemas.openxmlformats.org/officeDocument/2006/relationships/image" Target="../media/image58.png"/><Relationship Id="rId17" Type="http://schemas.openxmlformats.org/officeDocument/2006/relationships/image" Target="../media/image57.png"/><Relationship Id="rId16" Type="http://schemas.openxmlformats.org/officeDocument/2006/relationships/image" Target="../media/image56.png"/><Relationship Id="rId15" Type="http://schemas.openxmlformats.org/officeDocument/2006/relationships/image" Target="../media/image55.png"/><Relationship Id="rId14" Type="http://schemas.openxmlformats.org/officeDocument/2006/relationships/image" Target="../media/image54.png"/><Relationship Id="rId13" Type="http://schemas.openxmlformats.org/officeDocument/2006/relationships/image" Target="../media/image53.png"/><Relationship Id="rId12" Type="http://schemas.openxmlformats.org/officeDocument/2006/relationships/image" Target="../media/image52.png"/><Relationship Id="rId11" Type="http://schemas.openxmlformats.org/officeDocument/2006/relationships/image" Target="../media/image51.png"/><Relationship Id="rId10" Type="http://schemas.openxmlformats.org/officeDocument/2006/relationships/image" Target="../media/image50.png"/><Relationship Id="rId1" Type="http://schemas.openxmlformats.org/officeDocument/2006/relationships/image" Target="../media/image41.png"/></Relationships>
</file>

<file path=ppt/slides/_rels/slide13.xml.rels><?xml version="1.0" encoding="UTF-8" standalone="yes"?>
<Relationships xmlns="http://schemas.openxmlformats.org/package/2006/relationships"><Relationship Id="rId9" Type="http://schemas.openxmlformats.org/officeDocument/2006/relationships/image" Target="../media/image72.png"/><Relationship Id="rId8" Type="http://schemas.openxmlformats.org/officeDocument/2006/relationships/image" Target="../media/image71.png"/><Relationship Id="rId7" Type="http://schemas.openxmlformats.org/officeDocument/2006/relationships/image" Target="../media/image70.pn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5" Type="http://schemas.openxmlformats.org/officeDocument/2006/relationships/notesSlide" Target="../notesSlides/notesSlide9.xml"/><Relationship Id="rId24" Type="http://schemas.openxmlformats.org/officeDocument/2006/relationships/slideLayout" Target="../slideLayouts/slideLayout2.xml"/><Relationship Id="rId23" Type="http://schemas.openxmlformats.org/officeDocument/2006/relationships/image" Target="../media/image86.png"/><Relationship Id="rId22" Type="http://schemas.openxmlformats.org/officeDocument/2006/relationships/image" Target="../media/image85.png"/><Relationship Id="rId21" Type="http://schemas.openxmlformats.org/officeDocument/2006/relationships/image" Target="../media/image84.png"/><Relationship Id="rId20" Type="http://schemas.openxmlformats.org/officeDocument/2006/relationships/image" Target="../media/image83.png"/><Relationship Id="rId2" Type="http://schemas.openxmlformats.org/officeDocument/2006/relationships/image" Target="../media/image65.png"/><Relationship Id="rId19" Type="http://schemas.openxmlformats.org/officeDocument/2006/relationships/image" Target="../media/image82.png"/><Relationship Id="rId18" Type="http://schemas.openxmlformats.org/officeDocument/2006/relationships/image" Target="../media/image81.png"/><Relationship Id="rId17" Type="http://schemas.openxmlformats.org/officeDocument/2006/relationships/image" Target="../media/image80.png"/><Relationship Id="rId16" Type="http://schemas.openxmlformats.org/officeDocument/2006/relationships/image" Target="../media/image79.png"/><Relationship Id="rId15" Type="http://schemas.openxmlformats.org/officeDocument/2006/relationships/image" Target="../media/image78.png"/><Relationship Id="rId14" Type="http://schemas.openxmlformats.org/officeDocument/2006/relationships/image" Target="../media/image77.png"/><Relationship Id="rId13" Type="http://schemas.openxmlformats.org/officeDocument/2006/relationships/image" Target="../media/image76.png"/><Relationship Id="rId12" Type="http://schemas.openxmlformats.org/officeDocument/2006/relationships/image" Target="../media/image75.png"/><Relationship Id="rId11" Type="http://schemas.openxmlformats.org/officeDocument/2006/relationships/image" Target="../media/image74.png"/><Relationship Id="rId10" Type="http://schemas.openxmlformats.org/officeDocument/2006/relationships/image" Target="../media/image73.png"/><Relationship Id="rId1" Type="http://schemas.openxmlformats.org/officeDocument/2006/relationships/image" Target="../media/image64.png"/></Relationships>
</file>

<file path=ppt/slides/_rels/slide14.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93.png"/><Relationship Id="rId7" Type="http://schemas.openxmlformats.org/officeDocument/2006/relationships/image" Target="../media/image92.png"/><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image" Target="../media/image87.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image" Target="../media/image6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9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9.wmf"/><Relationship Id="rId8" Type="http://schemas.openxmlformats.org/officeDocument/2006/relationships/oleObject" Target="../embeddings/oleObject3.bin"/><Relationship Id="rId7" Type="http://schemas.openxmlformats.org/officeDocument/2006/relationships/image" Target="../media/image8.wmf"/><Relationship Id="rId6" Type="http://schemas.openxmlformats.org/officeDocument/2006/relationships/oleObject" Target="../embeddings/oleObject2.bin"/><Relationship Id="rId5" Type="http://schemas.openxmlformats.org/officeDocument/2006/relationships/image" Target="../media/image7.wmf"/><Relationship Id="rId41" Type="http://schemas.openxmlformats.org/officeDocument/2006/relationships/notesSlide" Target="../notesSlides/notesSlide2.xml"/><Relationship Id="rId40" Type="http://schemas.openxmlformats.org/officeDocument/2006/relationships/vmlDrawing" Target="../drawings/vmlDrawing1.vml"/><Relationship Id="rId4" Type="http://schemas.openxmlformats.org/officeDocument/2006/relationships/oleObject" Target="../embeddings/oleObject1.bin"/><Relationship Id="rId39" Type="http://schemas.openxmlformats.org/officeDocument/2006/relationships/slideLayout" Target="../slideLayouts/slideLayout2.xml"/><Relationship Id="rId38" Type="http://schemas.openxmlformats.org/officeDocument/2006/relationships/image" Target="../media/image23.wmf"/><Relationship Id="rId37" Type="http://schemas.openxmlformats.org/officeDocument/2006/relationships/oleObject" Target="../embeddings/oleObject18.bin"/><Relationship Id="rId36" Type="http://schemas.openxmlformats.org/officeDocument/2006/relationships/image" Target="../media/image22.wmf"/><Relationship Id="rId35" Type="http://schemas.openxmlformats.org/officeDocument/2006/relationships/oleObject" Target="../embeddings/oleObject17.bin"/><Relationship Id="rId34" Type="http://schemas.openxmlformats.org/officeDocument/2006/relationships/image" Target="../media/image21.wmf"/><Relationship Id="rId33" Type="http://schemas.openxmlformats.org/officeDocument/2006/relationships/oleObject" Target="../embeddings/oleObject16.bin"/><Relationship Id="rId32" Type="http://schemas.openxmlformats.org/officeDocument/2006/relationships/oleObject" Target="../embeddings/oleObject15.bin"/><Relationship Id="rId31" Type="http://schemas.openxmlformats.org/officeDocument/2006/relationships/image" Target="../media/image20.wmf"/><Relationship Id="rId30" Type="http://schemas.openxmlformats.org/officeDocument/2006/relationships/oleObject" Target="../embeddings/oleObject14.bin"/><Relationship Id="rId3" Type="http://schemas.openxmlformats.org/officeDocument/2006/relationships/image" Target="../media/image6.png"/><Relationship Id="rId29" Type="http://schemas.openxmlformats.org/officeDocument/2006/relationships/image" Target="../media/image19.wmf"/><Relationship Id="rId28" Type="http://schemas.openxmlformats.org/officeDocument/2006/relationships/oleObject" Target="../embeddings/oleObject13.bin"/><Relationship Id="rId27" Type="http://schemas.openxmlformats.org/officeDocument/2006/relationships/image" Target="../media/image18.wmf"/><Relationship Id="rId26" Type="http://schemas.openxmlformats.org/officeDocument/2006/relationships/oleObject" Target="../embeddings/oleObject12.bin"/><Relationship Id="rId25" Type="http://schemas.openxmlformats.org/officeDocument/2006/relationships/image" Target="../media/image17.wmf"/><Relationship Id="rId24" Type="http://schemas.openxmlformats.org/officeDocument/2006/relationships/oleObject" Target="../embeddings/oleObject11.bin"/><Relationship Id="rId23" Type="http://schemas.openxmlformats.org/officeDocument/2006/relationships/image" Target="../media/image16.wmf"/><Relationship Id="rId22" Type="http://schemas.openxmlformats.org/officeDocument/2006/relationships/oleObject" Target="../embeddings/oleObject10.bin"/><Relationship Id="rId21" Type="http://schemas.openxmlformats.org/officeDocument/2006/relationships/image" Target="../media/image15.wmf"/><Relationship Id="rId20" Type="http://schemas.openxmlformats.org/officeDocument/2006/relationships/oleObject" Target="../embeddings/oleObject9.bin"/><Relationship Id="rId2" Type="http://schemas.openxmlformats.org/officeDocument/2006/relationships/image" Target="../media/image5.png"/><Relationship Id="rId19" Type="http://schemas.openxmlformats.org/officeDocument/2006/relationships/image" Target="../media/image14.wmf"/><Relationship Id="rId18" Type="http://schemas.openxmlformats.org/officeDocument/2006/relationships/oleObject" Target="../embeddings/oleObject8.bin"/><Relationship Id="rId17" Type="http://schemas.openxmlformats.org/officeDocument/2006/relationships/image" Target="../media/image13.wmf"/><Relationship Id="rId16" Type="http://schemas.openxmlformats.org/officeDocument/2006/relationships/oleObject" Target="../embeddings/oleObject7.bin"/><Relationship Id="rId15" Type="http://schemas.openxmlformats.org/officeDocument/2006/relationships/image" Target="../media/image12.wmf"/><Relationship Id="rId14" Type="http://schemas.openxmlformats.org/officeDocument/2006/relationships/oleObject" Target="../embeddings/oleObject6.bin"/><Relationship Id="rId13" Type="http://schemas.openxmlformats.org/officeDocument/2006/relationships/image" Target="../media/image11.wmf"/><Relationship Id="rId12" Type="http://schemas.openxmlformats.org/officeDocument/2006/relationships/oleObject" Target="../embeddings/oleObject5.bin"/><Relationship Id="rId11" Type="http://schemas.openxmlformats.org/officeDocument/2006/relationships/image" Target="../media/image10.wmf"/><Relationship Id="rId10" Type="http://schemas.openxmlformats.org/officeDocument/2006/relationships/oleObject" Target="../embeddings/oleObject4.bin"/><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p:nvPr/>
        </p:nvSpPr>
        <p:spPr>
          <a:xfrm>
            <a:off x="352425" y="356870"/>
            <a:ext cx="1890395" cy="1885315"/>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文本框 98"/>
          <p:cNvSpPr txBox="1"/>
          <p:nvPr/>
        </p:nvSpPr>
        <p:spPr>
          <a:xfrm>
            <a:off x="1876806" y="1910156"/>
            <a:ext cx="10314940" cy="953135"/>
          </a:xfrm>
          <a:prstGeom prst="rect">
            <a:avLst/>
          </a:prstGeom>
          <a:noFill/>
        </p:spPr>
        <p:txBody>
          <a:bodyPr wrap="none" rtlCol="0" anchor="ctr">
            <a:spAutoFit/>
          </a:bodyPr>
          <a:lstStyle/>
          <a:p>
            <a:pPr algn="ctr"/>
            <a:r>
              <a:rPr lang="en-US" altLang="zh-CN" sz="2800" b="1" dirty="0">
                <a:solidFill>
                  <a:srgbClr val="002060"/>
                </a:solidFill>
                <a:latin typeface="+mj-ea"/>
                <a:ea typeface="+mj-ea"/>
                <a:cs typeface="Times New Roman" panose="02020603050405020304" pitchFamily="18" charset="0"/>
                <a:sym typeface="+mn-ea"/>
              </a:rPr>
              <a:t>Privacy-Assured and Multi-Prior Recovered Compressed</a:t>
            </a:r>
            <a:endParaRPr lang="en-US" altLang="zh-CN" sz="2800" b="1" dirty="0">
              <a:solidFill>
                <a:srgbClr val="002060"/>
              </a:solidFill>
              <a:latin typeface="+mj-ea"/>
              <a:ea typeface="+mj-ea"/>
              <a:cs typeface="Times New Roman" panose="02020603050405020304" pitchFamily="18" charset="0"/>
            </a:endParaRPr>
          </a:p>
          <a:p>
            <a:pPr algn="ctr"/>
            <a:r>
              <a:rPr lang="en-US" altLang="zh-CN" sz="2800" b="1" dirty="0">
                <a:solidFill>
                  <a:srgbClr val="002060"/>
                </a:solidFill>
                <a:latin typeface="+mj-ea"/>
                <a:ea typeface="+mj-ea"/>
                <a:cs typeface="Times New Roman" panose="02020603050405020304" pitchFamily="18" charset="0"/>
                <a:sym typeface="+mn-ea"/>
              </a:rPr>
              <a:t>Sensing for Image Compression-Encryption Applications</a:t>
            </a:r>
            <a:endParaRPr lang="en-US" altLang="zh-CN" sz="2800" b="1" dirty="0">
              <a:solidFill>
                <a:srgbClr val="002060"/>
              </a:solidFill>
              <a:latin typeface="+mj-ea"/>
              <a:ea typeface="+mj-ea"/>
              <a:cs typeface="Times New Roman" panose="02020603050405020304" pitchFamily="18" charset="0"/>
              <a:sym typeface="+mn-ea"/>
            </a:endParaRPr>
          </a:p>
        </p:txBody>
      </p:sp>
      <p:sp>
        <p:nvSpPr>
          <p:cNvPr id="101" name="文本框 100"/>
          <p:cNvSpPr txBox="1"/>
          <p:nvPr/>
        </p:nvSpPr>
        <p:spPr>
          <a:xfrm>
            <a:off x="4807585" y="3365500"/>
            <a:ext cx="6287770" cy="460375"/>
          </a:xfrm>
          <a:prstGeom prst="rect">
            <a:avLst/>
          </a:prstGeom>
          <a:noFill/>
        </p:spPr>
        <p:txBody>
          <a:bodyPr wrap="square" rtlCol="0">
            <a:spAutoFit/>
          </a:bodyPr>
          <a:lstStyle/>
          <a:p>
            <a:pPr algn="ctr"/>
            <a:r>
              <a:rPr lang="en-US" altLang="zh-CN" sz="2400" b="1" dirty="0">
                <a:solidFill>
                  <a:srgbClr val="002060"/>
                </a:solidFill>
                <a:latin typeface="+mj-ea"/>
                <a:ea typeface="+mj-ea"/>
                <a:cs typeface="Times New Roman" panose="02020603050405020304" pitchFamily="18" charset="0"/>
                <a:sym typeface="华文细黑" panose="02010600040101010101" pitchFamily="2" charset="-122"/>
              </a:rPr>
              <a:t>Hui Huang* , Di Xiao*, Min Li*</a:t>
            </a:r>
            <a:endParaRPr lang="en-US" altLang="zh-CN" sz="2400" b="1" dirty="0" smtClean="0">
              <a:solidFill>
                <a:srgbClr val="002060"/>
              </a:solidFill>
              <a:latin typeface="+mj-ea"/>
              <a:ea typeface="+mj-ea"/>
              <a:cs typeface="Times New Roman" panose="02020603050405020304" pitchFamily="18" charset="0"/>
              <a:sym typeface="华文细黑" panose="02010600040101010101" pitchFamily="2" charset="-122"/>
            </a:endParaRPr>
          </a:p>
        </p:txBody>
      </p:sp>
      <p:pic>
        <p:nvPicPr>
          <p:cNvPr id="2" name="bgm">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73217" y="1032669"/>
            <a:ext cx="609600" cy="609600"/>
          </a:xfrm>
          <a:prstGeom prst="rect">
            <a:avLst/>
          </a:prstGeom>
        </p:spPr>
      </p:pic>
      <p:pic>
        <p:nvPicPr>
          <p:cNvPr id="49" name="图片 48"/>
          <p:cNvPicPr>
            <a:picLocks noChangeAspect="1"/>
          </p:cNvPicPr>
          <p:nvPr/>
        </p:nvPicPr>
        <p:blipFill>
          <a:blip r:embed="rId4"/>
          <a:srcRect l="11557" t="5509" r="6434" b="6197"/>
          <a:stretch>
            <a:fillRect/>
          </a:stretch>
        </p:blipFill>
        <p:spPr>
          <a:xfrm>
            <a:off x="370205" y="381000"/>
            <a:ext cx="1859280" cy="1861820"/>
          </a:xfrm>
          <a:prstGeom prst="ellipse">
            <a:avLst/>
          </a:prstGeom>
        </p:spPr>
      </p:pic>
      <p:sp>
        <p:nvSpPr>
          <p:cNvPr id="51" name="文本框 50"/>
          <p:cNvSpPr txBox="1"/>
          <p:nvPr/>
        </p:nvSpPr>
        <p:spPr>
          <a:xfrm>
            <a:off x="4432300" y="4340860"/>
            <a:ext cx="7160895" cy="1322070"/>
          </a:xfrm>
          <a:prstGeom prst="rect">
            <a:avLst/>
          </a:prstGeom>
          <a:noFill/>
        </p:spPr>
        <p:txBody>
          <a:bodyPr wrap="square" rtlCol="0" anchor="t">
            <a:spAutoFit/>
          </a:bodyPr>
          <a:p>
            <a:pPr algn="ctr"/>
            <a:r>
              <a:rPr lang="en-US" altLang="zh-CN" sz="2000" b="1" dirty="0">
                <a:solidFill>
                  <a:srgbClr val="002060"/>
                </a:solidFill>
                <a:latin typeface="+mj-ea"/>
                <a:ea typeface="+mj-ea"/>
                <a:cs typeface="Times New Roman" panose="02020603050405020304" pitchFamily="18" charset="0"/>
                <a:sym typeface="华文细黑" panose="02010600040101010101" pitchFamily="2" charset="-122"/>
              </a:rPr>
              <a:t>* College of Computer Science</a:t>
            </a:r>
            <a:endParaRPr lang="zh-CN" altLang="en-US" sz="2000" b="1" dirty="0">
              <a:solidFill>
                <a:srgbClr val="002060"/>
              </a:solidFill>
              <a:latin typeface="+mj-ea"/>
              <a:ea typeface="+mj-ea"/>
              <a:cs typeface="Times New Roman" panose="02020603050405020304" pitchFamily="18" charset="0"/>
              <a:sym typeface="华文细黑" panose="02010600040101010101" pitchFamily="2" charset="-122"/>
            </a:endParaRPr>
          </a:p>
          <a:p>
            <a:pPr algn="ctr"/>
            <a:r>
              <a:rPr lang="en-US" altLang="zh-CN" sz="2000" b="1" dirty="0">
                <a:solidFill>
                  <a:srgbClr val="002060"/>
                </a:solidFill>
                <a:latin typeface="+mj-ea"/>
                <a:ea typeface="+mj-ea"/>
                <a:cs typeface="Times New Roman" panose="02020603050405020304" pitchFamily="18" charset="0"/>
                <a:sym typeface="华文细黑" panose="02010600040101010101" pitchFamily="2" charset="-122"/>
              </a:rPr>
              <a:t>Chongqing University</a:t>
            </a:r>
            <a:endParaRPr lang="en-US" altLang="zh-CN" sz="2000" b="1" dirty="0">
              <a:solidFill>
                <a:srgbClr val="002060"/>
              </a:solidFill>
              <a:latin typeface="+mj-ea"/>
              <a:ea typeface="+mj-ea"/>
              <a:cs typeface="Times New Roman" panose="02020603050405020304" pitchFamily="18" charset="0"/>
              <a:sym typeface="华文细黑" panose="02010600040101010101" pitchFamily="2" charset="-122"/>
            </a:endParaRPr>
          </a:p>
          <a:p>
            <a:pPr algn="ctr"/>
            <a:r>
              <a:rPr lang="en-US" altLang="zh-CN" sz="2000" b="1" dirty="0">
                <a:solidFill>
                  <a:srgbClr val="002060"/>
                </a:solidFill>
                <a:latin typeface="+mj-ea"/>
                <a:ea typeface="+mj-ea"/>
                <a:cs typeface="Times New Roman" panose="02020603050405020304" pitchFamily="18" charset="0"/>
                <a:sym typeface="华文细黑" panose="02010600040101010101" pitchFamily="2" charset="-122"/>
              </a:rPr>
              <a:t>Chongqing 400044, China</a:t>
            </a:r>
            <a:endParaRPr lang="en-US" altLang="zh-CN" sz="2000" b="1" dirty="0">
              <a:solidFill>
                <a:srgbClr val="002060"/>
              </a:solidFill>
              <a:latin typeface="+mj-ea"/>
              <a:ea typeface="+mj-ea"/>
              <a:cs typeface="Times New Roman" panose="02020603050405020304" pitchFamily="18" charset="0"/>
              <a:sym typeface="华文细黑" panose="02010600040101010101" pitchFamily="2" charset="-122"/>
            </a:endParaRPr>
          </a:p>
          <a:p>
            <a:pPr algn="ctr"/>
            <a:r>
              <a:rPr lang="en-US" altLang="zh-CN" sz="2000" b="1" dirty="0">
                <a:solidFill>
                  <a:srgbClr val="002060"/>
                </a:solidFill>
                <a:latin typeface="+mj-ea"/>
                <a:ea typeface="+mj-ea"/>
                <a:cs typeface="Times New Roman" panose="02020603050405020304" pitchFamily="18" charset="0"/>
                <a:sym typeface="华文细黑" panose="02010600040101010101" pitchFamily="2" charset="-122"/>
              </a:rPr>
              <a:t>  Email: dixiao@cqu.edu.com</a:t>
            </a:r>
            <a:endParaRPr lang="en-US" altLang="zh-CN" sz="2000" b="1" dirty="0">
              <a:solidFill>
                <a:srgbClr val="002060"/>
              </a:solidFill>
              <a:latin typeface="+mj-ea"/>
              <a:ea typeface="+mj-ea"/>
              <a:cs typeface="Times New Roman" panose="02020603050405020304" pitchFamily="18" charset="0"/>
              <a:sym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bldLst>
      <p:bldP spid="48" grpId="0" bldLvl="0" animBg="1"/>
      <p:bldP spid="99" grpId="0"/>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 name="圆角矩形 25"/>
          <p:cNvSpPr/>
          <p:nvPr/>
        </p:nvSpPr>
        <p:spPr>
          <a:xfrm>
            <a:off x="8547100" y="1447800"/>
            <a:ext cx="2870200" cy="1079500"/>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圆角矩形 52"/>
          <p:cNvSpPr/>
          <p:nvPr/>
        </p:nvSpPr>
        <p:spPr>
          <a:xfrm>
            <a:off x="207645" y="454025"/>
            <a:ext cx="7617460"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Image permutation-diffusion encryption</a:t>
            </a:r>
            <a:endParaRPr lang="en-US" altLang="zh-CN" sz="2800" b="1" dirty="0">
              <a:solidFill>
                <a:schemeClr val="bg1"/>
              </a:solidFill>
              <a:latin typeface="+mj-ea"/>
              <a:ea typeface="+mj-ea"/>
              <a:sym typeface="+mn-ea"/>
            </a:endParaRPr>
          </a:p>
        </p:txBody>
      </p:sp>
      <p:pic>
        <p:nvPicPr>
          <p:cNvPr id="2" name="图片 1"/>
          <p:cNvPicPr>
            <a:picLocks noChangeAspect="1"/>
          </p:cNvPicPr>
          <p:nvPr/>
        </p:nvPicPr>
        <p:blipFill>
          <a:blip r:embed="rId1"/>
          <a:stretch>
            <a:fillRect/>
          </a:stretch>
        </p:blipFill>
        <p:spPr>
          <a:xfrm>
            <a:off x="4860925" y="1932305"/>
            <a:ext cx="314960" cy="301625"/>
          </a:xfrm>
          <a:prstGeom prst="rect">
            <a:avLst/>
          </a:prstGeom>
        </p:spPr>
      </p:pic>
      <p:pic>
        <p:nvPicPr>
          <p:cNvPr id="3" name="图片 2"/>
          <p:cNvPicPr>
            <a:picLocks noChangeAspect="1"/>
          </p:cNvPicPr>
          <p:nvPr/>
        </p:nvPicPr>
        <p:blipFill>
          <a:blip r:embed="rId2"/>
          <a:stretch>
            <a:fillRect/>
          </a:stretch>
        </p:blipFill>
        <p:spPr>
          <a:xfrm>
            <a:off x="5824220" y="1943735"/>
            <a:ext cx="428625" cy="313690"/>
          </a:xfrm>
          <a:prstGeom prst="rect">
            <a:avLst/>
          </a:prstGeom>
        </p:spPr>
      </p:pic>
      <p:cxnSp>
        <p:nvCxnSpPr>
          <p:cNvPr id="5" name="直接箭头连接符 4"/>
          <p:cNvCxnSpPr/>
          <p:nvPr/>
        </p:nvCxnSpPr>
        <p:spPr>
          <a:xfrm flipV="1">
            <a:off x="5175885" y="2067560"/>
            <a:ext cx="648335" cy="63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8" name="文本框 7"/>
          <p:cNvSpPr txBox="1"/>
          <p:nvPr/>
        </p:nvSpPr>
        <p:spPr>
          <a:xfrm>
            <a:off x="8657590" y="1478915"/>
            <a:ext cx="2872105" cy="1014730"/>
          </a:xfrm>
          <a:prstGeom prst="rect">
            <a:avLst/>
          </a:prstGeom>
          <a:noFill/>
        </p:spPr>
        <p:txBody>
          <a:bodyPr wrap="square" rtlCol="0">
            <a:spAutoFit/>
          </a:bodyPr>
          <a:p>
            <a:pPr algn="l"/>
            <a:r>
              <a:rPr lang="en-US" altLang="zh-CN" sz="2000">
                <a:latin typeface="Times New Roman" panose="02020603050405020304" pitchFamily="18" charset="0"/>
                <a:cs typeface="Times New Roman" panose="02020603050405020304" pitchFamily="18" charset="0"/>
              </a:rPr>
              <a:t>       </a:t>
            </a:r>
            <a:r>
              <a:rPr lang="en-US" altLang="zh-CN" sz="2000">
                <a:solidFill>
                  <a:srgbClr val="7030A0"/>
                </a:solidFill>
                <a:latin typeface="Times New Roman" panose="02020603050405020304" pitchFamily="18" charset="0"/>
                <a:cs typeface="Times New Roman" panose="02020603050405020304" pitchFamily="18" charset="0"/>
              </a:rPr>
              <a:t>The Original image </a:t>
            </a:r>
            <a:endParaRPr lang="en-US" altLang="zh-CN" sz="2000">
              <a:solidFill>
                <a:srgbClr val="7030A0"/>
              </a:solidFill>
              <a:latin typeface="Times New Roman" panose="02020603050405020304" pitchFamily="18" charset="0"/>
              <a:cs typeface="Times New Roman" panose="02020603050405020304" pitchFamily="18" charset="0"/>
            </a:endParaRPr>
          </a:p>
          <a:p>
            <a:pPr algn="l"/>
            <a:r>
              <a:rPr lang="en-US" altLang="zh-CN" sz="2000">
                <a:solidFill>
                  <a:srgbClr val="7030A0"/>
                </a:solidFill>
                <a:latin typeface="Times New Roman" panose="02020603050405020304" pitchFamily="18" charset="0"/>
                <a:cs typeface="Times New Roman" panose="02020603050405020304" pitchFamily="18" charset="0"/>
              </a:rPr>
              <a:t>       The index matrix</a:t>
            </a:r>
            <a:endParaRPr lang="en-US" altLang="zh-CN" sz="2000">
              <a:solidFill>
                <a:srgbClr val="7030A0"/>
              </a:solidFill>
              <a:latin typeface="Times New Roman" panose="02020603050405020304" pitchFamily="18" charset="0"/>
              <a:cs typeface="Times New Roman" panose="02020603050405020304" pitchFamily="18" charset="0"/>
            </a:endParaRPr>
          </a:p>
          <a:p>
            <a:pPr algn="l"/>
            <a:r>
              <a:rPr lang="en-US" altLang="zh-CN" sz="2000">
                <a:solidFill>
                  <a:srgbClr val="7030A0"/>
                </a:solidFill>
                <a:latin typeface="Times New Roman" panose="02020603050405020304" pitchFamily="18" charset="0"/>
                <a:cs typeface="Times New Roman" panose="02020603050405020304" pitchFamily="18" charset="0"/>
              </a:rPr>
              <a:t>       The permuted image</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5196840" y="1734185"/>
            <a:ext cx="526415" cy="284480"/>
          </a:xfrm>
          <a:prstGeom prst="rect">
            <a:avLst/>
          </a:prstGeom>
        </p:spPr>
      </p:pic>
      <p:sp>
        <p:nvSpPr>
          <p:cNvPr id="10" name="文本框 9"/>
          <p:cNvSpPr txBox="1"/>
          <p:nvPr/>
        </p:nvSpPr>
        <p:spPr>
          <a:xfrm>
            <a:off x="1838325" y="1821815"/>
            <a:ext cx="2137410" cy="521970"/>
          </a:xfrm>
          <a:prstGeom prst="rect">
            <a:avLst/>
          </a:prstGeom>
          <a:noFill/>
        </p:spPr>
        <p:txBody>
          <a:bodyPr wrap="square" rtlCol="0">
            <a:spAutoFit/>
          </a:bodyPr>
          <a:p>
            <a:r>
              <a:rPr lang="en-US" altLang="zh-CN" sz="2800" b="1">
                <a:solidFill>
                  <a:srgbClr val="7030A0"/>
                </a:solidFill>
                <a:latin typeface="Times New Roman" panose="02020603050405020304" pitchFamily="18" charset="0"/>
                <a:cs typeface="Times New Roman" panose="02020603050405020304" pitchFamily="18" charset="0"/>
              </a:rPr>
              <a:t>Permutation</a:t>
            </a:r>
            <a:endParaRPr lang="en-US" altLang="zh-CN" sz="2800" b="1">
              <a:solidFill>
                <a:srgbClr val="7030A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825625" y="3275965"/>
            <a:ext cx="2137410" cy="521970"/>
          </a:xfrm>
          <a:prstGeom prst="rect">
            <a:avLst/>
          </a:prstGeom>
          <a:noFill/>
        </p:spPr>
        <p:txBody>
          <a:bodyPr wrap="square" rtlCol="0">
            <a:spAutoFit/>
          </a:bodyPr>
          <a:p>
            <a:r>
              <a:rPr lang="en-US" altLang="zh-CN" sz="2800" b="1">
                <a:solidFill>
                  <a:srgbClr val="7030A0"/>
                </a:solidFill>
                <a:latin typeface="Times New Roman" panose="02020603050405020304" pitchFamily="18" charset="0"/>
                <a:cs typeface="Times New Roman" panose="02020603050405020304" pitchFamily="18" charset="0"/>
              </a:rPr>
              <a:t>Diffusion</a:t>
            </a:r>
            <a:endParaRPr lang="en-US" altLang="zh-CN" sz="2800" b="1">
              <a:solidFill>
                <a:srgbClr val="7030A0"/>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4"/>
          <a:stretch>
            <a:fillRect/>
          </a:stretch>
        </p:blipFill>
        <p:spPr>
          <a:xfrm>
            <a:off x="3510915" y="3230245"/>
            <a:ext cx="4552315" cy="727710"/>
          </a:xfrm>
          <a:prstGeom prst="rect">
            <a:avLst/>
          </a:prstGeom>
        </p:spPr>
      </p:pic>
      <p:pic>
        <p:nvPicPr>
          <p:cNvPr id="13" name="图片 12"/>
          <p:cNvPicPr>
            <a:picLocks noChangeAspect="1"/>
          </p:cNvPicPr>
          <p:nvPr/>
        </p:nvPicPr>
        <p:blipFill>
          <a:blip r:embed="rId5"/>
          <a:stretch>
            <a:fillRect/>
          </a:stretch>
        </p:blipFill>
        <p:spPr>
          <a:xfrm>
            <a:off x="1460500" y="4679315"/>
            <a:ext cx="6363970" cy="791845"/>
          </a:xfrm>
          <a:prstGeom prst="rect">
            <a:avLst/>
          </a:prstGeom>
        </p:spPr>
      </p:pic>
      <p:pic>
        <p:nvPicPr>
          <p:cNvPr id="15" name="图片 14"/>
          <p:cNvPicPr>
            <a:picLocks noChangeAspect="1"/>
          </p:cNvPicPr>
          <p:nvPr/>
        </p:nvPicPr>
        <p:blipFill>
          <a:blip r:embed="rId1"/>
          <a:stretch>
            <a:fillRect/>
          </a:stretch>
        </p:blipFill>
        <p:spPr>
          <a:xfrm>
            <a:off x="8715375" y="1572895"/>
            <a:ext cx="249555" cy="239395"/>
          </a:xfrm>
          <a:prstGeom prst="rect">
            <a:avLst/>
          </a:prstGeom>
        </p:spPr>
      </p:pic>
      <p:pic>
        <p:nvPicPr>
          <p:cNvPr id="17" name="图片 16"/>
          <p:cNvPicPr>
            <a:picLocks noChangeAspect="1"/>
          </p:cNvPicPr>
          <p:nvPr/>
        </p:nvPicPr>
        <p:blipFill>
          <a:blip r:embed="rId3"/>
          <a:stretch>
            <a:fillRect/>
          </a:stretch>
        </p:blipFill>
        <p:spPr>
          <a:xfrm>
            <a:off x="8687435" y="1844675"/>
            <a:ext cx="475615" cy="253365"/>
          </a:xfrm>
          <a:prstGeom prst="rect">
            <a:avLst/>
          </a:prstGeom>
        </p:spPr>
      </p:pic>
      <p:pic>
        <p:nvPicPr>
          <p:cNvPr id="18" name="图片 17"/>
          <p:cNvPicPr>
            <a:picLocks noChangeAspect="1"/>
          </p:cNvPicPr>
          <p:nvPr/>
        </p:nvPicPr>
        <p:blipFill>
          <a:blip r:embed="rId2"/>
          <a:stretch>
            <a:fillRect/>
          </a:stretch>
        </p:blipFill>
        <p:spPr>
          <a:xfrm>
            <a:off x="8687435" y="2130425"/>
            <a:ext cx="361950" cy="265430"/>
          </a:xfrm>
          <a:prstGeom prst="rect">
            <a:avLst/>
          </a:prstGeom>
        </p:spPr>
      </p:pic>
      <p:sp>
        <p:nvSpPr>
          <p:cNvPr id="19" name="文本框 18"/>
          <p:cNvSpPr txBox="1"/>
          <p:nvPr/>
        </p:nvSpPr>
        <p:spPr>
          <a:xfrm>
            <a:off x="8589010" y="3004185"/>
            <a:ext cx="2823210" cy="1014730"/>
          </a:xfrm>
          <a:prstGeom prst="rect">
            <a:avLst/>
          </a:prstGeom>
          <a:noFill/>
        </p:spPr>
        <p:txBody>
          <a:bodyPr wrap="square" rtlCol="0">
            <a:spAutoFit/>
          </a:bodyPr>
          <a:p>
            <a:pPr algn="just"/>
            <a:r>
              <a:rPr lang="en-US" altLang="zh-CN" sz="2000">
                <a:latin typeface="Times New Roman" panose="02020603050405020304" pitchFamily="18" charset="0"/>
                <a:cs typeface="Times New Roman" panose="02020603050405020304" pitchFamily="18" charset="0"/>
              </a:rPr>
              <a:t>    </a:t>
            </a:r>
            <a:r>
              <a:rPr lang="en-US" altLang="zh-CN" sz="2000">
                <a:solidFill>
                  <a:srgbClr val="7030A0"/>
                </a:solidFill>
                <a:latin typeface="Times New Roman" panose="02020603050405020304" pitchFamily="18" charset="0"/>
                <a:cs typeface="Times New Roman" panose="02020603050405020304" pitchFamily="18" charset="0"/>
              </a:rPr>
              <a:t> The chaotic matrix </a:t>
            </a:r>
            <a:endParaRPr lang="en-US" altLang="zh-CN" sz="2000">
              <a:solidFill>
                <a:srgbClr val="7030A0"/>
              </a:solidFill>
              <a:latin typeface="Times New Roman" panose="02020603050405020304" pitchFamily="18" charset="0"/>
              <a:cs typeface="Times New Roman" panose="02020603050405020304" pitchFamily="18" charset="0"/>
            </a:endParaRPr>
          </a:p>
          <a:p>
            <a:pPr algn="just"/>
            <a:r>
              <a:rPr lang="en-US" altLang="zh-CN" sz="2000">
                <a:solidFill>
                  <a:srgbClr val="7030A0"/>
                </a:solidFill>
                <a:latin typeface="Times New Roman" panose="02020603050405020304" pitchFamily="18" charset="0"/>
                <a:cs typeface="Times New Roman" panose="02020603050405020304" pitchFamily="18" charset="0"/>
              </a:rPr>
              <a:t>     The random binary interger matrix</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21" name="图片 20"/>
          <p:cNvPicPr>
            <a:picLocks noChangeAspect="1"/>
          </p:cNvPicPr>
          <p:nvPr/>
        </p:nvPicPr>
        <p:blipFill>
          <a:blip r:embed="rId6"/>
          <a:stretch>
            <a:fillRect/>
          </a:stretch>
        </p:blipFill>
        <p:spPr>
          <a:xfrm>
            <a:off x="8601710" y="3065145"/>
            <a:ext cx="345440" cy="262255"/>
          </a:xfrm>
          <a:prstGeom prst="rect">
            <a:avLst/>
          </a:prstGeom>
        </p:spPr>
      </p:pic>
      <p:pic>
        <p:nvPicPr>
          <p:cNvPr id="22" name="图片 21"/>
          <p:cNvPicPr>
            <a:picLocks noChangeAspect="1"/>
          </p:cNvPicPr>
          <p:nvPr/>
        </p:nvPicPr>
        <p:blipFill>
          <a:blip r:embed="rId7"/>
          <a:stretch>
            <a:fillRect/>
          </a:stretch>
        </p:blipFill>
        <p:spPr>
          <a:xfrm>
            <a:off x="8589010" y="3366135"/>
            <a:ext cx="327660" cy="290830"/>
          </a:xfrm>
          <a:prstGeom prst="rect">
            <a:avLst/>
          </a:prstGeom>
        </p:spPr>
      </p:pic>
      <p:sp>
        <p:nvSpPr>
          <p:cNvPr id="23" name="文本框 22"/>
          <p:cNvSpPr txBox="1"/>
          <p:nvPr/>
        </p:nvSpPr>
        <p:spPr>
          <a:xfrm>
            <a:off x="8568690" y="4679315"/>
            <a:ext cx="2601595" cy="706755"/>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      The chaotic matrix </a:t>
            </a:r>
            <a:endParaRPr lang="en-US" altLang="zh-CN" sz="2000">
              <a:solidFill>
                <a:srgbClr val="7030A0"/>
              </a:solidFill>
              <a:latin typeface="Times New Roman" panose="02020603050405020304" pitchFamily="18" charset="0"/>
              <a:cs typeface="Times New Roman" panose="02020603050405020304" pitchFamily="18" charset="0"/>
            </a:endParaRPr>
          </a:p>
          <a:p>
            <a:r>
              <a:rPr lang="en-US" altLang="zh-CN" sz="2000">
                <a:solidFill>
                  <a:srgbClr val="7030A0"/>
                </a:solidFill>
                <a:latin typeface="Times New Roman" panose="02020603050405020304" pitchFamily="18" charset="0"/>
                <a:cs typeface="Times New Roman" panose="02020603050405020304" pitchFamily="18" charset="0"/>
              </a:rPr>
              <a:t>      The diffused image</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24" name="图片 23"/>
          <p:cNvPicPr>
            <a:picLocks noChangeAspect="1"/>
          </p:cNvPicPr>
          <p:nvPr/>
        </p:nvPicPr>
        <p:blipFill>
          <a:blip r:embed="rId8"/>
          <a:stretch>
            <a:fillRect/>
          </a:stretch>
        </p:blipFill>
        <p:spPr>
          <a:xfrm>
            <a:off x="8627745" y="4735830"/>
            <a:ext cx="374015" cy="296545"/>
          </a:xfrm>
          <a:prstGeom prst="rect">
            <a:avLst/>
          </a:prstGeom>
        </p:spPr>
      </p:pic>
      <p:pic>
        <p:nvPicPr>
          <p:cNvPr id="25" name="图片 24"/>
          <p:cNvPicPr>
            <a:picLocks noChangeAspect="1"/>
          </p:cNvPicPr>
          <p:nvPr/>
        </p:nvPicPr>
        <p:blipFill>
          <a:blip r:embed="rId9"/>
          <a:stretch>
            <a:fillRect/>
          </a:stretch>
        </p:blipFill>
        <p:spPr>
          <a:xfrm>
            <a:off x="8618855" y="5060315"/>
            <a:ext cx="412115" cy="309880"/>
          </a:xfrm>
          <a:prstGeom prst="rect">
            <a:avLst/>
          </a:prstGeom>
        </p:spPr>
      </p:pic>
      <p:sp>
        <p:nvSpPr>
          <p:cNvPr id="27" name="圆角矩形 26"/>
          <p:cNvSpPr/>
          <p:nvPr/>
        </p:nvSpPr>
        <p:spPr>
          <a:xfrm>
            <a:off x="8542020" y="2987675"/>
            <a:ext cx="2870200" cy="1079500"/>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a:off x="8542020" y="4492625"/>
            <a:ext cx="2870200" cy="1079500"/>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1181735" y="1943100"/>
            <a:ext cx="307975" cy="29210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800" b="1"/>
              <a:t>1</a:t>
            </a:r>
            <a:endParaRPr lang="en-US" altLang="zh-CN" sz="2800" b="1"/>
          </a:p>
        </p:txBody>
      </p:sp>
      <p:sp>
        <p:nvSpPr>
          <p:cNvPr id="68" name="椭圆 67"/>
          <p:cNvSpPr/>
          <p:nvPr/>
        </p:nvSpPr>
        <p:spPr>
          <a:xfrm>
            <a:off x="1157605" y="3381375"/>
            <a:ext cx="356870" cy="31242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2032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800" b="1">
                <a:solidFill>
                  <a:schemeClr val="accent5">
                    <a:lumMod val="50000"/>
                  </a:schemeClr>
                </a:solidFill>
              </a:rPr>
              <a:t>2</a:t>
            </a:r>
            <a:endParaRPr lang="en-US" altLang="zh-CN" sz="2800" b="1">
              <a:solidFill>
                <a:schemeClr val="accent5">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6" grpId="0" animBg="1"/>
      <p:bldP spid="8" grpId="0"/>
      <p:bldP spid="10" grpId="0"/>
      <p:bldP spid="4" grpId="0" animBg="1"/>
      <p:bldP spid="11" grpId="0"/>
      <p:bldP spid="19" grpId="0"/>
      <p:bldP spid="23" grpId="0"/>
      <p:bldP spid="27" grpId="0" animBg="1"/>
      <p:bldP spid="28"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5748655"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Diffused image compression</a:t>
            </a:r>
            <a:endParaRPr lang="en-US" altLang="zh-CN" sz="2800" b="1" dirty="0">
              <a:solidFill>
                <a:schemeClr val="bg1"/>
              </a:solidFill>
              <a:latin typeface="+mj-ea"/>
              <a:ea typeface="+mj-ea"/>
              <a:sym typeface="+mn-ea"/>
            </a:endParaRPr>
          </a:p>
        </p:txBody>
      </p:sp>
      <p:pic>
        <p:nvPicPr>
          <p:cNvPr id="7" name="图片 6"/>
          <p:cNvPicPr>
            <a:picLocks noChangeAspect="1"/>
          </p:cNvPicPr>
          <p:nvPr/>
        </p:nvPicPr>
        <p:blipFill>
          <a:blip r:embed="rId1"/>
          <a:stretch>
            <a:fillRect/>
          </a:stretch>
        </p:blipFill>
        <p:spPr>
          <a:xfrm>
            <a:off x="6706235" y="2051685"/>
            <a:ext cx="444500" cy="310515"/>
          </a:xfrm>
          <a:prstGeom prst="rect">
            <a:avLst/>
          </a:prstGeom>
        </p:spPr>
      </p:pic>
      <p:pic>
        <p:nvPicPr>
          <p:cNvPr id="14" name="图片 13"/>
          <p:cNvPicPr>
            <a:picLocks noChangeAspect="1"/>
          </p:cNvPicPr>
          <p:nvPr/>
        </p:nvPicPr>
        <p:blipFill>
          <a:blip r:embed="rId2"/>
          <a:stretch>
            <a:fillRect/>
          </a:stretch>
        </p:blipFill>
        <p:spPr>
          <a:xfrm>
            <a:off x="6774180" y="1696720"/>
            <a:ext cx="313055" cy="306070"/>
          </a:xfrm>
          <a:prstGeom prst="rect">
            <a:avLst/>
          </a:prstGeom>
        </p:spPr>
      </p:pic>
      <p:sp>
        <p:nvSpPr>
          <p:cNvPr id="16" name="文本框 15"/>
          <p:cNvSpPr txBox="1"/>
          <p:nvPr/>
        </p:nvSpPr>
        <p:spPr>
          <a:xfrm>
            <a:off x="2266315" y="3023235"/>
            <a:ext cx="8307070" cy="3046095"/>
          </a:xfrm>
          <a:prstGeom prst="rect">
            <a:avLst/>
          </a:prstGeom>
          <a:noFill/>
        </p:spPr>
        <p:txBody>
          <a:bodyPr wrap="square" rtlCol="0">
            <a:spAutoFit/>
          </a:bodyPr>
          <a:p>
            <a:pPr algn="just"/>
            <a:r>
              <a:rPr lang="en-US" altLang="zh-CN" sz="2400">
                <a:latin typeface="Times New Roman" panose="02020603050405020304" pitchFamily="18" charset="0"/>
                <a:cs typeface="Times New Roman" panose="02020603050405020304" pitchFamily="18" charset="0"/>
              </a:rPr>
              <a:t>        It is obvious that the size of the measurement is </a:t>
            </a:r>
            <a:r>
              <a:rPr lang="en-US" altLang="zh-CN" sz="2400">
                <a:solidFill>
                  <a:srgbClr val="7030A0"/>
                </a:solidFill>
                <a:latin typeface="Times New Roman" panose="02020603050405020304" pitchFamily="18" charset="0"/>
                <a:cs typeface="Times New Roman" panose="02020603050405020304" pitchFamily="18" charset="0"/>
              </a:rPr>
              <a:t>far less</a:t>
            </a:r>
            <a:r>
              <a:rPr lang="en-US" altLang="zh-CN" sz="2400">
                <a:latin typeface="Times New Roman" panose="02020603050405020304" pitchFamily="18" charset="0"/>
                <a:cs typeface="Times New Roman" panose="02020603050405020304" pitchFamily="18" charset="0"/>
              </a:rPr>
              <a:t> than that of the diffused image       . </a:t>
            </a:r>
            <a:endParaRPr lang="en-US" altLang="zh-CN" sz="2400">
              <a:latin typeface="Times New Roman" panose="02020603050405020304" pitchFamily="18" charset="0"/>
              <a:cs typeface="Times New Roman" panose="02020603050405020304" pitchFamily="18" charset="0"/>
            </a:endParaRPr>
          </a:p>
          <a:p>
            <a:pPr algn="just"/>
            <a:endParaRPr lang="en-US" altLang="zh-CN" sz="2400">
              <a:latin typeface="Times New Roman" panose="02020603050405020304" pitchFamily="18" charset="0"/>
              <a:cs typeface="Times New Roman" panose="02020603050405020304" pitchFamily="18" charset="0"/>
            </a:endParaRPr>
          </a:p>
          <a:p>
            <a:pPr algn="just"/>
            <a:r>
              <a:rPr lang="en-US" altLang="zh-CN" sz="2400">
                <a:latin typeface="Times New Roman" panose="02020603050405020304" pitchFamily="18" charset="0"/>
                <a:cs typeface="Times New Roman" panose="02020603050405020304" pitchFamily="18" charset="0"/>
              </a:rPr>
              <a:t>        Intuitively, it is</a:t>
            </a:r>
            <a:r>
              <a:rPr lang="en-US" altLang="zh-CN" sz="2400">
                <a:solidFill>
                  <a:srgbClr val="7030A0"/>
                </a:solidFill>
                <a:latin typeface="Times New Roman" panose="02020603050405020304" pitchFamily="18" charset="0"/>
                <a:cs typeface="Times New Roman" panose="02020603050405020304" pitchFamily="18" charset="0"/>
              </a:rPr>
              <a:t> infeasible</a:t>
            </a:r>
            <a:r>
              <a:rPr lang="en-US" altLang="zh-CN" sz="2400">
                <a:latin typeface="Times New Roman" panose="02020603050405020304" pitchFamily="18" charset="0"/>
                <a:cs typeface="Times New Roman" panose="02020603050405020304" pitchFamily="18" charset="0"/>
              </a:rPr>
              <a:t> to recover the diffused image if the receiver does not know the chaotic measurement matrix     . </a:t>
            </a:r>
            <a:endParaRPr lang="en-US" altLang="zh-CN" sz="2400">
              <a:latin typeface="Times New Roman" panose="02020603050405020304" pitchFamily="18" charset="0"/>
              <a:cs typeface="Times New Roman" panose="02020603050405020304" pitchFamily="18" charset="0"/>
            </a:endParaRPr>
          </a:p>
          <a:p>
            <a:pPr algn="just"/>
            <a:endParaRPr lang="en-US" altLang="zh-CN" sz="2400">
              <a:latin typeface="Times New Roman" panose="02020603050405020304" pitchFamily="18" charset="0"/>
              <a:cs typeface="Times New Roman" panose="02020603050405020304" pitchFamily="18" charset="0"/>
            </a:endParaRPr>
          </a:p>
          <a:p>
            <a:pPr algn="just"/>
            <a:r>
              <a:rPr lang="en-US" altLang="zh-CN" sz="2400">
                <a:latin typeface="Times New Roman" panose="02020603050405020304" pitchFamily="18" charset="0"/>
                <a:cs typeface="Times New Roman" panose="02020603050405020304" pitchFamily="18" charset="0"/>
              </a:rPr>
              <a:t>        Since the measurement need to be transmitted, it is </a:t>
            </a:r>
            <a:r>
              <a:rPr lang="en-US" altLang="zh-CN" sz="2400">
                <a:solidFill>
                  <a:srgbClr val="7030A0"/>
                </a:solidFill>
                <a:latin typeface="Times New Roman" panose="02020603050405020304" pitchFamily="18" charset="0"/>
                <a:cs typeface="Times New Roman" panose="02020603050405020304" pitchFamily="18" charset="0"/>
              </a:rPr>
              <a:t>quantized</a:t>
            </a:r>
            <a:r>
              <a:rPr lang="en-US" altLang="zh-CN" sz="2400">
                <a:latin typeface="Times New Roman" panose="02020603050405020304" pitchFamily="18" charset="0"/>
                <a:cs typeface="Times New Roman" panose="02020603050405020304" pitchFamily="18" charset="0"/>
              </a:rPr>
              <a:t> by uniform quantization operation. </a:t>
            </a:r>
            <a:endParaRPr lang="en-US" altLang="zh-CN" sz="2400">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a:blip r:embed="rId3"/>
          <a:stretch>
            <a:fillRect/>
          </a:stretch>
        </p:blipFill>
        <p:spPr>
          <a:xfrm>
            <a:off x="2481580" y="2002790"/>
            <a:ext cx="1986280" cy="488950"/>
          </a:xfrm>
          <a:prstGeom prst="rect">
            <a:avLst/>
          </a:prstGeom>
        </p:spPr>
      </p:pic>
      <p:pic>
        <p:nvPicPr>
          <p:cNvPr id="18" name="图片 17"/>
          <p:cNvPicPr>
            <a:picLocks noChangeAspect="1"/>
          </p:cNvPicPr>
          <p:nvPr/>
        </p:nvPicPr>
        <p:blipFill>
          <a:blip r:embed="rId1"/>
          <a:stretch>
            <a:fillRect/>
          </a:stretch>
        </p:blipFill>
        <p:spPr>
          <a:xfrm>
            <a:off x="5542915" y="3489325"/>
            <a:ext cx="426720" cy="298450"/>
          </a:xfrm>
          <a:prstGeom prst="rect">
            <a:avLst/>
          </a:prstGeom>
        </p:spPr>
      </p:pic>
      <p:pic>
        <p:nvPicPr>
          <p:cNvPr id="19" name="图片 18"/>
          <p:cNvPicPr>
            <a:picLocks noChangeAspect="1"/>
          </p:cNvPicPr>
          <p:nvPr/>
        </p:nvPicPr>
        <p:blipFill>
          <a:blip r:embed="rId2"/>
          <a:stretch>
            <a:fillRect/>
          </a:stretch>
        </p:blipFill>
        <p:spPr>
          <a:xfrm>
            <a:off x="9243060" y="4589145"/>
            <a:ext cx="287655" cy="281305"/>
          </a:xfrm>
          <a:prstGeom prst="rect">
            <a:avLst/>
          </a:prstGeom>
        </p:spPr>
      </p:pic>
      <p:pic>
        <p:nvPicPr>
          <p:cNvPr id="20" name="图片 19"/>
          <p:cNvPicPr>
            <a:picLocks noChangeAspect="1"/>
          </p:cNvPicPr>
          <p:nvPr/>
        </p:nvPicPr>
        <p:blipFill>
          <a:blip r:embed="rId4"/>
          <a:stretch>
            <a:fillRect/>
          </a:stretch>
        </p:blipFill>
        <p:spPr>
          <a:xfrm>
            <a:off x="6753225" y="2423795"/>
            <a:ext cx="334010" cy="277495"/>
          </a:xfrm>
          <a:prstGeom prst="rect">
            <a:avLst/>
          </a:prstGeom>
        </p:spPr>
      </p:pic>
      <p:sp>
        <p:nvSpPr>
          <p:cNvPr id="22" name="文本框 21"/>
          <p:cNvSpPr txBox="1"/>
          <p:nvPr/>
        </p:nvSpPr>
        <p:spPr>
          <a:xfrm>
            <a:off x="6706235" y="1620520"/>
            <a:ext cx="3784600" cy="1198880"/>
          </a:xfrm>
          <a:prstGeom prst="rect">
            <a:avLst/>
          </a:prstGeom>
          <a:noFill/>
        </p:spPr>
        <p:txBody>
          <a:bodyPr wrap="square" rtlCol="0">
            <a:spAutoFit/>
          </a:bodyPr>
          <a:p>
            <a:r>
              <a:rPr lang="en-US" altLang="zh-CN" sz="2400">
                <a:solidFill>
                  <a:srgbClr val="7030A0"/>
                </a:solidFill>
                <a:latin typeface="Times New Roman" panose="02020603050405020304" pitchFamily="18" charset="0"/>
                <a:cs typeface="Times New Roman" panose="02020603050405020304" pitchFamily="18" charset="0"/>
              </a:rPr>
              <a:t>     The measurement matrix</a:t>
            </a:r>
            <a:endParaRPr lang="en-US" altLang="zh-CN" sz="2400">
              <a:solidFill>
                <a:srgbClr val="7030A0"/>
              </a:solidFill>
              <a:latin typeface="Times New Roman" panose="02020603050405020304" pitchFamily="18" charset="0"/>
              <a:cs typeface="Times New Roman" panose="02020603050405020304" pitchFamily="18" charset="0"/>
            </a:endParaRPr>
          </a:p>
          <a:p>
            <a:r>
              <a:rPr lang="en-US" altLang="zh-CN" sz="2400">
                <a:solidFill>
                  <a:srgbClr val="7030A0"/>
                </a:solidFill>
                <a:latin typeface="Times New Roman" panose="02020603050405020304" pitchFamily="18" charset="0"/>
                <a:cs typeface="Times New Roman" panose="02020603050405020304" pitchFamily="18" charset="0"/>
              </a:rPr>
              <a:t>     The diffused image</a:t>
            </a:r>
            <a:endParaRPr lang="en-US" altLang="zh-CN" sz="2400">
              <a:solidFill>
                <a:srgbClr val="7030A0"/>
              </a:solidFill>
              <a:latin typeface="Times New Roman" panose="02020603050405020304" pitchFamily="18" charset="0"/>
              <a:cs typeface="Times New Roman" panose="02020603050405020304" pitchFamily="18" charset="0"/>
            </a:endParaRPr>
          </a:p>
          <a:p>
            <a:r>
              <a:rPr lang="en-US" altLang="zh-CN" sz="2400">
                <a:solidFill>
                  <a:srgbClr val="7030A0"/>
                </a:solidFill>
                <a:latin typeface="Times New Roman" panose="02020603050405020304" pitchFamily="18" charset="0"/>
                <a:cs typeface="Times New Roman" panose="02020603050405020304" pitchFamily="18" charset="0"/>
              </a:rPr>
              <a:t>     The measurement</a:t>
            </a:r>
            <a:endParaRPr lang="en-US" altLang="zh-CN" sz="2400">
              <a:solidFill>
                <a:srgbClr val="7030A0"/>
              </a:solidFill>
              <a:latin typeface="Times New Roman" panose="02020603050405020304" pitchFamily="18" charset="0"/>
              <a:cs typeface="Times New Roman" panose="02020603050405020304" pitchFamily="18" charset="0"/>
            </a:endParaRPr>
          </a:p>
        </p:txBody>
      </p:sp>
      <p:sp>
        <p:nvSpPr>
          <p:cNvPr id="23" name="椭圆 22"/>
          <p:cNvSpPr/>
          <p:nvPr/>
        </p:nvSpPr>
        <p:spPr>
          <a:xfrm>
            <a:off x="2481580" y="3138170"/>
            <a:ext cx="231775" cy="2133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25" name="椭圆 24"/>
          <p:cNvSpPr/>
          <p:nvPr/>
        </p:nvSpPr>
        <p:spPr>
          <a:xfrm>
            <a:off x="2481580" y="4230370"/>
            <a:ext cx="231775" cy="2133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27" name="椭圆 26"/>
          <p:cNvSpPr/>
          <p:nvPr/>
        </p:nvSpPr>
        <p:spPr>
          <a:xfrm>
            <a:off x="2481580" y="5322570"/>
            <a:ext cx="231775" cy="2133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28" name="圆角矩形 27"/>
          <p:cNvSpPr/>
          <p:nvPr/>
        </p:nvSpPr>
        <p:spPr>
          <a:xfrm>
            <a:off x="6565900" y="1666875"/>
            <a:ext cx="3806825" cy="1079500"/>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7" name="圆角矩形 26"/>
          <p:cNvSpPr/>
          <p:nvPr/>
        </p:nvSpPr>
        <p:spPr>
          <a:xfrm>
            <a:off x="8764270" y="386080"/>
            <a:ext cx="3319780" cy="2108200"/>
          </a:xfrm>
          <a:prstGeom prst="roundRect">
            <a:avLst/>
          </a:prstGeom>
          <a:noFill/>
          <a:ln>
            <a:gradFill>
              <a:gsLst>
                <a:gs pos="0">
                  <a:srgbClr val="012D86"/>
                </a:gs>
                <a:gs pos="100000">
                  <a:srgbClr val="0E2557"/>
                </a:gs>
              </a:gsLst>
            </a:gra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圆角矩形 52"/>
          <p:cNvSpPr/>
          <p:nvPr/>
        </p:nvSpPr>
        <p:spPr>
          <a:xfrm>
            <a:off x="207645" y="454025"/>
            <a:ext cx="7862570"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Multi-prior regularization image recovery</a:t>
            </a:r>
            <a:endParaRPr lang="en-US" altLang="zh-CN" sz="2800" b="1" dirty="0">
              <a:solidFill>
                <a:schemeClr val="bg1"/>
              </a:solidFill>
              <a:latin typeface="+mj-ea"/>
              <a:ea typeface="+mj-ea"/>
              <a:sym typeface="+mn-ea"/>
            </a:endParaRPr>
          </a:p>
        </p:txBody>
      </p:sp>
      <p:pic>
        <p:nvPicPr>
          <p:cNvPr id="2" name="图片 1"/>
          <p:cNvPicPr>
            <a:picLocks noChangeAspect="1"/>
          </p:cNvPicPr>
          <p:nvPr/>
        </p:nvPicPr>
        <p:blipFill>
          <a:blip r:embed="rId1"/>
          <a:stretch>
            <a:fillRect/>
          </a:stretch>
        </p:blipFill>
        <p:spPr>
          <a:xfrm>
            <a:off x="24130" y="1607185"/>
            <a:ext cx="8655685" cy="869950"/>
          </a:xfrm>
          <a:prstGeom prst="rect">
            <a:avLst/>
          </a:prstGeom>
        </p:spPr>
      </p:pic>
      <p:sp>
        <p:nvSpPr>
          <p:cNvPr id="3" name="圆角矩形 2"/>
          <p:cNvSpPr/>
          <p:nvPr/>
        </p:nvSpPr>
        <p:spPr>
          <a:xfrm>
            <a:off x="4596765" y="1607185"/>
            <a:ext cx="4083050" cy="427990"/>
          </a:xfrm>
          <a:prstGeom prst="roundRect">
            <a:avLst/>
          </a:prstGeom>
          <a:noFill/>
          <a:ln>
            <a:solidFill>
              <a:srgbClr val="7030A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270500" y="1022985"/>
            <a:ext cx="2710180"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Prior regularization term</a:t>
            </a:r>
            <a:endParaRPr lang="en-US" altLang="zh-CN" sz="2000">
              <a:solidFill>
                <a:srgbClr val="7030A0"/>
              </a:solidFill>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flipV="1">
            <a:off x="5956300" y="1371600"/>
            <a:ext cx="152400" cy="1905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a:stretch>
            <a:fillRect/>
          </a:stretch>
        </p:blipFill>
        <p:spPr>
          <a:xfrm>
            <a:off x="9039225" y="1181735"/>
            <a:ext cx="2520950" cy="293370"/>
          </a:xfrm>
          <a:prstGeom prst="rect">
            <a:avLst/>
          </a:prstGeom>
        </p:spPr>
      </p:pic>
      <p:pic>
        <p:nvPicPr>
          <p:cNvPr id="9" name="图片 8"/>
          <p:cNvPicPr>
            <a:picLocks noChangeAspect="1"/>
          </p:cNvPicPr>
          <p:nvPr/>
        </p:nvPicPr>
        <p:blipFill>
          <a:blip r:embed="rId3"/>
          <a:stretch>
            <a:fillRect/>
          </a:stretch>
        </p:blipFill>
        <p:spPr>
          <a:xfrm>
            <a:off x="9394190" y="1479550"/>
            <a:ext cx="1861185" cy="281305"/>
          </a:xfrm>
          <a:prstGeom prst="rect">
            <a:avLst/>
          </a:prstGeom>
        </p:spPr>
      </p:pic>
      <p:pic>
        <p:nvPicPr>
          <p:cNvPr id="10" name="图片 9"/>
          <p:cNvPicPr>
            <a:picLocks noChangeAspect="1"/>
          </p:cNvPicPr>
          <p:nvPr/>
        </p:nvPicPr>
        <p:blipFill>
          <a:blip r:embed="rId4"/>
          <a:stretch>
            <a:fillRect/>
          </a:stretch>
        </p:blipFill>
        <p:spPr>
          <a:xfrm>
            <a:off x="9584690" y="1830705"/>
            <a:ext cx="1434465" cy="250825"/>
          </a:xfrm>
          <a:prstGeom prst="rect">
            <a:avLst/>
          </a:prstGeom>
        </p:spPr>
      </p:pic>
      <p:pic>
        <p:nvPicPr>
          <p:cNvPr id="11" name="图片 10"/>
          <p:cNvPicPr>
            <a:picLocks noChangeAspect="1"/>
          </p:cNvPicPr>
          <p:nvPr/>
        </p:nvPicPr>
        <p:blipFill>
          <a:blip r:embed="rId5"/>
          <a:stretch>
            <a:fillRect/>
          </a:stretch>
        </p:blipFill>
        <p:spPr>
          <a:xfrm>
            <a:off x="9546590" y="1193165"/>
            <a:ext cx="113030" cy="286385"/>
          </a:xfrm>
          <a:prstGeom prst="rect">
            <a:avLst/>
          </a:prstGeom>
        </p:spPr>
      </p:pic>
      <p:sp>
        <p:nvSpPr>
          <p:cNvPr id="12" name="文本框 11"/>
          <p:cNvSpPr txBox="1"/>
          <p:nvPr/>
        </p:nvSpPr>
        <p:spPr>
          <a:xfrm>
            <a:off x="8764270" y="482600"/>
            <a:ext cx="3492500" cy="706755"/>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    The estimated measurement</a:t>
            </a:r>
            <a:endParaRPr lang="en-US" altLang="zh-CN" sz="2000">
              <a:solidFill>
                <a:srgbClr val="7030A0"/>
              </a:solidFill>
              <a:latin typeface="Times New Roman" panose="02020603050405020304" pitchFamily="18" charset="0"/>
              <a:cs typeface="Times New Roman" panose="02020603050405020304" pitchFamily="18" charset="0"/>
            </a:endParaRPr>
          </a:p>
          <a:p>
            <a:r>
              <a:rPr lang="en-US" altLang="zh-CN" sz="2000">
                <a:solidFill>
                  <a:srgbClr val="7030A0"/>
                </a:solidFill>
                <a:latin typeface="Times New Roman" panose="02020603050405020304" pitchFamily="18" charset="0"/>
                <a:cs typeface="Times New Roman" panose="02020603050405020304" pitchFamily="18" charset="0"/>
              </a:rPr>
              <a:t>       The encryption operation</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6"/>
          <a:stretch>
            <a:fillRect/>
          </a:stretch>
        </p:blipFill>
        <p:spPr>
          <a:xfrm>
            <a:off x="8823325" y="537845"/>
            <a:ext cx="230505" cy="288290"/>
          </a:xfrm>
          <a:prstGeom prst="rect">
            <a:avLst/>
          </a:prstGeom>
        </p:spPr>
      </p:pic>
      <p:pic>
        <p:nvPicPr>
          <p:cNvPr id="15" name="图片 14"/>
          <p:cNvPicPr>
            <a:picLocks noChangeAspect="1"/>
          </p:cNvPicPr>
          <p:nvPr/>
        </p:nvPicPr>
        <p:blipFill>
          <a:blip r:embed="rId7"/>
          <a:stretch>
            <a:fillRect/>
          </a:stretch>
        </p:blipFill>
        <p:spPr>
          <a:xfrm>
            <a:off x="8938260" y="907415"/>
            <a:ext cx="382270" cy="236220"/>
          </a:xfrm>
          <a:prstGeom prst="rect">
            <a:avLst/>
          </a:prstGeom>
        </p:spPr>
      </p:pic>
      <p:pic>
        <p:nvPicPr>
          <p:cNvPr id="24" name="图片 23"/>
          <p:cNvPicPr>
            <a:picLocks noChangeAspect="1"/>
          </p:cNvPicPr>
          <p:nvPr/>
        </p:nvPicPr>
        <p:blipFill>
          <a:blip r:embed="rId8"/>
          <a:stretch>
            <a:fillRect/>
          </a:stretch>
        </p:blipFill>
        <p:spPr>
          <a:xfrm>
            <a:off x="9546590" y="2170430"/>
            <a:ext cx="779780" cy="285750"/>
          </a:xfrm>
          <a:prstGeom prst="rect">
            <a:avLst/>
          </a:prstGeom>
        </p:spPr>
      </p:pic>
      <p:pic>
        <p:nvPicPr>
          <p:cNvPr id="26" name="图片 25"/>
          <p:cNvPicPr>
            <a:picLocks noChangeAspect="1"/>
          </p:cNvPicPr>
          <p:nvPr/>
        </p:nvPicPr>
        <p:blipFill>
          <a:blip r:embed="rId9"/>
          <a:stretch>
            <a:fillRect/>
          </a:stretch>
        </p:blipFill>
        <p:spPr>
          <a:xfrm>
            <a:off x="10326370" y="2179955"/>
            <a:ext cx="847090" cy="245745"/>
          </a:xfrm>
          <a:prstGeom prst="rect">
            <a:avLst/>
          </a:prstGeom>
        </p:spPr>
      </p:pic>
      <p:pic>
        <p:nvPicPr>
          <p:cNvPr id="28" name="图片 27"/>
          <p:cNvPicPr>
            <a:picLocks noChangeAspect="1"/>
          </p:cNvPicPr>
          <p:nvPr/>
        </p:nvPicPr>
        <p:blipFill>
          <a:blip r:embed="rId10"/>
          <a:stretch>
            <a:fillRect/>
          </a:stretch>
        </p:blipFill>
        <p:spPr>
          <a:xfrm>
            <a:off x="22225" y="3400425"/>
            <a:ext cx="7700010" cy="1200150"/>
          </a:xfrm>
          <a:prstGeom prst="rect">
            <a:avLst/>
          </a:prstGeom>
        </p:spPr>
      </p:pic>
      <p:sp>
        <p:nvSpPr>
          <p:cNvPr id="29" name="文本框 28"/>
          <p:cNvSpPr txBox="1"/>
          <p:nvPr/>
        </p:nvSpPr>
        <p:spPr>
          <a:xfrm>
            <a:off x="-50800" y="2635885"/>
            <a:ext cx="8815070" cy="706755"/>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The above optimization problem can be transformed into the gradient descent recursion of  the unknown image </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11"/>
          <a:stretch>
            <a:fillRect/>
          </a:stretch>
        </p:blipFill>
        <p:spPr>
          <a:xfrm>
            <a:off x="3442335" y="3072765"/>
            <a:ext cx="205740" cy="187960"/>
          </a:xfrm>
          <a:prstGeom prst="rect">
            <a:avLst/>
          </a:prstGeom>
        </p:spPr>
      </p:pic>
      <p:sp>
        <p:nvSpPr>
          <p:cNvPr id="31" name="圆角矩形 30"/>
          <p:cNvSpPr/>
          <p:nvPr/>
        </p:nvSpPr>
        <p:spPr>
          <a:xfrm>
            <a:off x="8764905" y="2781300"/>
            <a:ext cx="3319780" cy="1782445"/>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p:cNvPicPr>
            <a:picLocks noChangeAspect="1"/>
          </p:cNvPicPr>
          <p:nvPr/>
        </p:nvPicPr>
        <p:blipFill>
          <a:blip r:embed="rId12"/>
          <a:stretch>
            <a:fillRect/>
          </a:stretch>
        </p:blipFill>
        <p:spPr>
          <a:xfrm>
            <a:off x="9469755" y="2961640"/>
            <a:ext cx="856615" cy="232410"/>
          </a:xfrm>
          <a:prstGeom prst="rect">
            <a:avLst/>
          </a:prstGeom>
        </p:spPr>
      </p:pic>
      <p:pic>
        <p:nvPicPr>
          <p:cNvPr id="33" name="图片 32"/>
          <p:cNvPicPr>
            <a:picLocks noChangeAspect="1"/>
          </p:cNvPicPr>
          <p:nvPr/>
        </p:nvPicPr>
        <p:blipFill>
          <a:blip r:embed="rId13"/>
          <a:stretch>
            <a:fillRect/>
          </a:stretch>
        </p:blipFill>
        <p:spPr>
          <a:xfrm>
            <a:off x="10364470" y="2872740"/>
            <a:ext cx="674370" cy="353060"/>
          </a:xfrm>
          <a:prstGeom prst="rect">
            <a:avLst/>
          </a:prstGeom>
        </p:spPr>
      </p:pic>
      <p:pic>
        <p:nvPicPr>
          <p:cNvPr id="34" name="图片 33"/>
          <p:cNvPicPr>
            <a:picLocks noChangeAspect="1"/>
          </p:cNvPicPr>
          <p:nvPr/>
        </p:nvPicPr>
        <p:blipFill>
          <a:blip r:embed="rId14"/>
          <a:stretch>
            <a:fillRect/>
          </a:stretch>
        </p:blipFill>
        <p:spPr>
          <a:xfrm>
            <a:off x="9469120" y="3281680"/>
            <a:ext cx="1621790" cy="347345"/>
          </a:xfrm>
          <a:prstGeom prst="rect">
            <a:avLst/>
          </a:prstGeom>
        </p:spPr>
      </p:pic>
      <p:pic>
        <p:nvPicPr>
          <p:cNvPr id="35" name="图片 34"/>
          <p:cNvPicPr>
            <a:picLocks noChangeAspect="1"/>
          </p:cNvPicPr>
          <p:nvPr/>
        </p:nvPicPr>
        <p:blipFill>
          <a:blip r:embed="rId15"/>
          <a:stretch>
            <a:fillRect/>
          </a:stretch>
        </p:blipFill>
        <p:spPr>
          <a:xfrm>
            <a:off x="9401810" y="3704590"/>
            <a:ext cx="1771650" cy="363220"/>
          </a:xfrm>
          <a:prstGeom prst="rect">
            <a:avLst/>
          </a:prstGeom>
        </p:spPr>
      </p:pic>
      <p:pic>
        <p:nvPicPr>
          <p:cNvPr id="36" name="图片 35"/>
          <p:cNvPicPr>
            <a:picLocks noChangeAspect="1"/>
          </p:cNvPicPr>
          <p:nvPr/>
        </p:nvPicPr>
        <p:blipFill>
          <a:blip r:embed="rId16"/>
          <a:stretch>
            <a:fillRect/>
          </a:stretch>
        </p:blipFill>
        <p:spPr>
          <a:xfrm>
            <a:off x="9438640" y="4143375"/>
            <a:ext cx="1722120" cy="379730"/>
          </a:xfrm>
          <a:prstGeom prst="rect">
            <a:avLst/>
          </a:prstGeom>
        </p:spPr>
      </p:pic>
      <p:pic>
        <p:nvPicPr>
          <p:cNvPr id="37" name="图片 36"/>
          <p:cNvPicPr>
            <a:picLocks noChangeAspect="1"/>
          </p:cNvPicPr>
          <p:nvPr/>
        </p:nvPicPr>
        <p:blipFill>
          <a:blip r:embed="rId17"/>
          <a:stretch>
            <a:fillRect/>
          </a:stretch>
        </p:blipFill>
        <p:spPr>
          <a:xfrm>
            <a:off x="697230" y="4954905"/>
            <a:ext cx="886460" cy="278130"/>
          </a:xfrm>
          <a:prstGeom prst="rect">
            <a:avLst/>
          </a:prstGeom>
        </p:spPr>
      </p:pic>
      <p:pic>
        <p:nvPicPr>
          <p:cNvPr id="40" name="图片 39"/>
          <p:cNvPicPr>
            <a:picLocks noChangeAspect="1"/>
          </p:cNvPicPr>
          <p:nvPr/>
        </p:nvPicPr>
        <p:blipFill>
          <a:blip r:embed="rId18"/>
          <a:stretch>
            <a:fillRect/>
          </a:stretch>
        </p:blipFill>
        <p:spPr>
          <a:xfrm>
            <a:off x="697230" y="5299075"/>
            <a:ext cx="885825" cy="333375"/>
          </a:xfrm>
          <a:prstGeom prst="rect">
            <a:avLst/>
          </a:prstGeom>
        </p:spPr>
      </p:pic>
      <p:pic>
        <p:nvPicPr>
          <p:cNvPr id="41" name="图片 40"/>
          <p:cNvPicPr>
            <a:picLocks noChangeAspect="1"/>
          </p:cNvPicPr>
          <p:nvPr/>
        </p:nvPicPr>
        <p:blipFill>
          <a:blip r:embed="rId19"/>
          <a:stretch>
            <a:fillRect/>
          </a:stretch>
        </p:blipFill>
        <p:spPr>
          <a:xfrm>
            <a:off x="669290" y="5714365"/>
            <a:ext cx="892175" cy="325755"/>
          </a:xfrm>
          <a:prstGeom prst="rect">
            <a:avLst/>
          </a:prstGeom>
        </p:spPr>
      </p:pic>
      <p:pic>
        <p:nvPicPr>
          <p:cNvPr id="42" name="图片 41"/>
          <p:cNvPicPr>
            <a:picLocks noChangeAspect="1"/>
          </p:cNvPicPr>
          <p:nvPr/>
        </p:nvPicPr>
        <p:blipFill>
          <a:blip r:embed="rId20"/>
          <a:stretch>
            <a:fillRect/>
          </a:stretch>
        </p:blipFill>
        <p:spPr>
          <a:xfrm>
            <a:off x="685800" y="6122035"/>
            <a:ext cx="832485" cy="302895"/>
          </a:xfrm>
          <a:prstGeom prst="rect">
            <a:avLst/>
          </a:prstGeom>
        </p:spPr>
      </p:pic>
      <p:sp>
        <p:nvSpPr>
          <p:cNvPr id="46" name="文本框 45"/>
          <p:cNvSpPr txBox="1"/>
          <p:nvPr/>
        </p:nvSpPr>
        <p:spPr>
          <a:xfrm>
            <a:off x="1518285" y="4862830"/>
            <a:ext cx="5259070"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ensure that       is the solution space of                 . </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47" name="图片 46"/>
          <p:cNvPicPr>
            <a:picLocks noChangeAspect="1"/>
          </p:cNvPicPr>
          <p:nvPr/>
        </p:nvPicPr>
        <p:blipFill>
          <a:blip r:embed="rId21"/>
          <a:stretch>
            <a:fillRect/>
          </a:stretch>
        </p:blipFill>
        <p:spPr>
          <a:xfrm>
            <a:off x="2755900" y="4956175"/>
            <a:ext cx="377825" cy="267335"/>
          </a:xfrm>
          <a:prstGeom prst="rect">
            <a:avLst/>
          </a:prstGeom>
        </p:spPr>
      </p:pic>
      <p:pic>
        <p:nvPicPr>
          <p:cNvPr id="49" name="图片 48"/>
          <p:cNvPicPr>
            <a:picLocks noChangeAspect="1"/>
          </p:cNvPicPr>
          <p:nvPr/>
        </p:nvPicPr>
        <p:blipFill>
          <a:blip r:embed="rId22"/>
          <a:stretch>
            <a:fillRect/>
          </a:stretch>
        </p:blipFill>
        <p:spPr>
          <a:xfrm>
            <a:off x="5575300" y="4941570"/>
            <a:ext cx="982345" cy="266700"/>
          </a:xfrm>
          <a:prstGeom prst="rect">
            <a:avLst/>
          </a:prstGeom>
        </p:spPr>
      </p:pic>
      <p:sp>
        <p:nvSpPr>
          <p:cNvPr id="50" name="文本框 49"/>
          <p:cNvSpPr txBox="1"/>
          <p:nvPr/>
        </p:nvSpPr>
        <p:spPr>
          <a:xfrm>
            <a:off x="1518285" y="5256530"/>
            <a:ext cx="570420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is used to ensure the small     norm in wavelet domain. </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51" name="图片 50"/>
          <p:cNvPicPr>
            <a:picLocks noChangeAspect="1"/>
          </p:cNvPicPr>
          <p:nvPr/>
        </p:nvPicPr>
        <p:blipFill>
          <a:blip r:embed="rId23"/>
          <a:stretch>
            <a:fillRect/>
          </a:stretch>
        </p:blipFill>
        <p:spPr>
          <a:xfrm>
            <a:off x="4305300" y="5320030"/>
            <a:ext cx="277495" cy="299720"/>
          </a:xfrm>
          <a:prstGeom prst="rect">
            <a:avLst/>
          </a:prstGeom>
        </p:spPr>
      </p:pic>
      <p:sp>
        <p:nvSpPr>
          <p:cNvPr id="52" name="文本框 51"/>
          <p:cNvSpPr txBox="1"/>
          <p:nvPr/>
        </p:nvSpPr>
        <p:spPr>
          <a:xfrm>
            <a:off x="1511300" y="5644515"/>
            <a:ext cx="329120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can decrease the image TV.</a:t>
            </a:r>
            <a:endParaRPr lang="en-US" altLang="zh-CN" sz="2000">
              <a:solidFill>
                <a:srgbClr val="7030A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1518285" y="6069330"/>
            <a:ext cx="459041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is used to strengthen the low-rank property.</a:t>
            </a:r>
            <a:endParaRPr lang="en-US" altLang="zh-CN" sz="2000">
              <a:solidFill>
                <a:srgbClr val="7030A0"/>
              </a:solidFill>
              <a:latin typeface="Times New Roman" panose="02020603050405020304" pitchFamily="18" charset="0"/>
              <a:cs typeface="Times New Roman" panose="02020603050405020304" pitchFamily="18" charset="0"/>
            </a:endParaRPr>
          </a:p>
        </p:txBody>
      </p:sp>
      <p:sp>
        <p:nvSpPr>
          <p:cNvPr id="55" name="圆角矩形 54"/>
          <p:cNvSpPr/>
          <p:nvPr/>
        </p:nvSpPr>
        <p:spPr>
          <a:xfrm>
            <a:off x="8764905" y="4826000"/>
            <a:ext cx="3319780" cy="1782445"/>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文本框 55"/>
          <p:cNvSpPr txBox="1"/>
          <p:nvPr/>
        </p:nvSpPr>
        <p:spPr>
          <a:xfrm>
            <a:off x="8823960" y="4748530"/>
            <a:ext cx="3260090" cy="1938020"/>
          </a:xfrm>
          <a:prstGeom prst="rect">
            <a:avLst/>
          </a:prstGeom>
          <a:noFill/>
        </p:spPr>
        <p:txBody>
          <a:bodyPr wrap="square" rtlCol="0">
            <a:spAutoFit/>
          </a:bodyPr>
          <a:p>
            <a:pPr algn="just"/>
            <a:r>
              <a:rPr lang="en-US" altLang="zh-CN" sz="2000">
                <a:solidFill>
                  <a:srgbClr val="7030A0"/>
                </a:solidFill>
                <a:latin typeface="Times New Roman" panose="02020603050405020304" pitchFamily="18" charset="0"/>
                <a:cs typeface="Times New Roman" panose="02020603050405020304" pitchFamily="18" charset="0"/>
              </a:rPr>
              <a:t>Solution: Strengthen the low-rank property       Decrease the image TV        Encourage the image sparsity      Ensure the iteration solution on its solution space  </a:t>
            </a:r>
            <a:endParaRPr lang="en-US" altLang="zh-CN" sz="2000">
              <a:solidFill>
                <a:srgbClr val="7030A0"/>
              </a:solidFill>
              <a:latin typeface="Times New Roman" panose="02020603050405020304" pitchFamily="18" charset="0"/>
              <a:cs typeface="Times New Roman" panose="02020603050405020304" pitchFamily="18" charset="0"/>
            </a:endParaRPr>
          </a:p>
        </p:txBody>
      </p:sp>
      <p:cxnSp>
        <p:nvCxnSpPr>
          <p:cNvPr id="60" name="直接箭头连接符 59"/>
          <p:cNvCxnSpPr/>
          <p:nvPr/>
        </p:nvCxnSpPr>
        <p:spPr>
          <a:xfrm>
            <a:off x="10603230" y="5281295"/>
            <a:ext cx="247650" cy="190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10450830" y="5560695"/>
            <a:ext cx="266700" cy="190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10918825" y="5868670"/>
            <a:ext cx="243205" cy="190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7" grpId="0" animBg="1"/>
      <p:bldP spid="12" grpId="0"/>
      <p:bldP spid="5" grpId="0"/>
      <p:bldP spid="29" grpId="0"/>
      <p:bldP spid="31" grpId="0" animBg="1"/>
      <p:bldP spid="46" grpId="0"/>
      <p:bldP spid="50" grpId="0"/>
      <p:bldP spid="52" grpId="0"/>
      <p:bldP spid="54" grpId="0"/>
      <p:bldP spid="55" grpId="0" animBg="1"/>
      <p:bldP spid="56"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7862570"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Multi-prior regularization image recovery</a:t>
            </a:r>
            <a:endParaRPr lang="en-US" altLang="zh-CN" sz="2800" b="1" dirty="0">
              <a:solidFill>
                <a:schemeClr val="bg1"/>
              </a:solidFill>
              <a:latin typeface="+mj-ea"/>
              <a:ea typeface="+mj-ea"/>
              <a:sym typeface="+mn-ea"/>
            </a:endParaRPr>
          </a:p>
        </p:txBody>
      </p:sp>
      <p:sp>
        <p:nvSpPr>
          <p:cNvPr id="5" name="文本框 4"/>
          <p:cNvSpPr txBox="1"/>
          <p:nvPr/>
        </p:nvSpPr>
        <p:spPr>
          <a:xfrm>
            <a:off x="1094740" y="2869565"/>
            <a:ext cx="357314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a combination of similar patch</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445000" y="1203325"/>
            <a:ext cx="1594485" cy="360045"/>
          </a:xfrm>
          <a:prstGeom prst="rect">
            <a:avLst/>
          </a:prstGeom>
        </p:spPr>
      </p:pic>
      <p:pic>
        <p:nvPicPr>
          <p:cNvPr id="7" name="图片 6"/>
          <p:cNvPicPr>
            <a:picLocks noChangeAspect="1"/>
          </p:cNvPicPr>
          <p:nvPr/>
        </p:nvPicPr>
        <p:blipFill>
          <a:blip r:embed="rId2"/>
          <a:stretch>
            <a:fillRect/>
          </a:stretch>
        </p:blipFill>
        <p:spPr>
          <a:xfrm>
            <a:off x="4407535" y="1744980"/>
            <a:ext cx="1776730" cy="368300"/>
          </a:xfrm>
          <a:prstGeom prst="rect">
            <a:avLst/>
          </a:prstGeom>
        </p:spPr>
      </p:pic>
      <p:sp>
        <p:nvSpPr>
          <p:cNvPr id="23" name="椭圆 22"/>
          <p:cNvSpPr/>
          <p:nvPr/>
        </p:nvSpPr>
        <p:spPr>
          <a:xfrm>
            <a:off x="855345" y="1229360"/>
            <a:ext cx="307975" cy="29210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800" b="1"/>
              <a:t>1</a:t>
            </a:r>
            <a:endParaRPr lang="en-US" altLang="zh-CN" sz="2800" b="1"/>
          </a:p>
        </p:txBody>
      </p:sp>
      <p:sp>
        <p:nvSpPr>
          <p:cNvPr id="14" name="文本框 13"/>
          <p:cNvSpPr txBox="1"/>
          <p:nvPr/>
        </p:nvSpPr>
        <p:spPr>
          <a:xfrm>
            <a:off x="1333500" y="1164590"/>
            <a:ext cx="1936115" cy="460375"/>
          </a:xfrm>
          <a:prstGeom prst="rect">
            <a:avLst/>
          </a:prstGeom>
          <a:noFill/>
        </p:spPr>
        <p:txBody>
          <a:bodyPr wrap="square" rtlCol="0">
            <a:spAutoFit/>
          </a:bodyPr>
          <a:p>
            <a:r>
              <a:rPr lang="en-US" altLang="zh-CN" sz="2400" b="1">
                <a:solidFill>
                  <a:srgbClr val="7030A0"/>
                </a:solidFill>
                <a:latin typeface="Times New Roman" panose="02020603050405020304" pitchFamily="18" charset="0"/>
                <a:cs typeface="Times New Roman" panose="02020603050405020304" pitchFamily="18" charset="0"/>
              </a:rPr>
              <a:t>Initialization:</a:t>
            </a:r>
            <a:endParaRPr lang="en-US" altLang="zh-CN" sz="2400" b="1">
              <a:solidFill>
                <a:srgbClr val="7030A0"/>
              </a:solidFill>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3"/>
          <a:stretch>
            <a:fillRect/>
          </a:stretch>
        </p:blipFill>
        <p:spPr>
          <a:xfrm>
            <a:off x="6551930" y="1293495"/>
            <a:ext cx="1877060" cy="269875"/>
          </a:xfrm>
          <a:prstGeom prst="rect">
            <a:avLst/>
          </a:prstGeom>
        </p:spPr>
      </p:pic>
      <p:cxnSp>
        <p:nvCxnSpPr>
          <p:cNvPr id="17" name="直接箭头连接符 16"/>
          <p:cNvCxnSpPr/>
          <p:nvPr/>
        </p:nvCxnSpPr>
        <p:spPr>
          <a:xfrm>
            <a:off x="8428990" y="1394460"/>
            <a:ext cx="247650" cy="190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676640" y="1180465"/>
            <a:ext cx="2710180"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The pseudoinverses of </a:t>
            </a:r>
            <a:endParaRPr lang="en-US" altLang="zh-CN" sz="2000">
              <a:solidFill>
                <a:srgbClr val="7030A0"/>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4"/>
          <a:stretch>
            <a:fillRect/>
          </a:stretch>
        </p:blipFill>
        <p:spPr>
          <a:xfrm>
            <a:off x="11094720" y="1293495"/>
            <a:ext cx="183515" cy="196850"/>
          </a:xfrm>
          <a:prstGeom prst="rect">
            <a:avLst/>
          </a:prstGeom>
        </p:spPr>
      </p:pic>
      <p:pic>
        <p:nvPicPr>
          <p:cNvPr id="20" name="图片 19"/>
          <p:cNvPicPr>
            <a:picLocks noChangeAspect="1"/>
          </p:cNvPicPr>
          <p:nvPr/>
        </p:nvPicPr>
        <p:blipFill>
          <a:blip r:embed="rId5"/>
          <a:stretch>
            <a:fillRect/>
          </a:stretch>
        </p:blipFill>
        <p:spPr>
          <a:xfrm>
            <a:off x="7985125" y="1651635"/>
            <a:ext cx="372110" cy="217170"/>
          </a:xfrm>
          <a:prstGeom prst="rect">
            <a:avLst/>
          </a:prstGeom>
        </p:spPr>
      </p:pic>
      <p:cxnSp>
        <p:nvCxnSpPr>
          <p:cNvPr id="21" name="直接箭头连接符 20"/>
          <p:cNvCxnSpPr/>
          <p:nvPr/>
        </p:nvCxnSpPr>
        <p:spPr>
          <a:xfrm>
            <a:off x="8402955" y="1743075"/>
            <a:ext cx="247650" cy="190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681720" y="1520825"/>
            <a:ext cx="284670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The decryption operation</a:t>
            </a:r>
            <a:endParaRPr lang="en-US" altLang="zh-CN" sz="2000">
              <a:solidFill>
                <a:srgbClr val="7030A0"/>
              </a:solidFill>
              <a:latin typeface="Times New Roman" panose="02020603050405020304" pitchFamily="18" charset="0"/>
              <a:cs typeface="Times New Roman" panose="02020603050405020304" pitchFamily="18" charset="0"/>
            </a:endParaRPr>
          </a:p>
        </p:txBody>
      </p:sp>
      <p:sp>
        <p:nvSpPr>
          <p:cNvPr id="25" name="圆角矩形 24"/>
          <p:cNvSpPr/>
          <p:nvPr/>
        </p:nvSpPr>
        <p:spPr>
          <a:xfrm>
            <a:off x="6454140" y="1180465"/>
            <a:ext cx="4948555" cy="762635"/>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椭圆 67"/>
          <p:cNvSpPr/>
          <p:nvPr/>
        </p:nvSpPr>
        <p:spPr>
          <a:xfrm>
            <a:off x="806450" y="2344420"/>
            <a:ext cx="356870" cy="31242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2032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800" b="1">
                <a:solidFill>
                  <a:schemeClr val="accent5">
                    <a:lumMod val="50000"/>
                  </a:schemeClr>
                </a:solidFill>
              </a:rPr>
              <a:t>2</a:t>
            </a:r>
            <a:endParaRPr lang="en-US" altLang="zh-CN" sz="2800" b="1">
              <a:solidFill>
                <a:schemeClr val="accent5">
                  <a:lumMod val="50000"/>
                </a:schemeClr>
              </a:solidFill>
            </a:endParaRPr>
          </a:p>
        </p:txBody>
      </p:sp>
      <p:sp>
        <p:nvSpPr>
          <p:cNvPr id="38" name="文本框 37"/>
          <p:cNvSpPr txBox="1"/>
          <p:nvPr/>
        </p:nvSpPr>
        <p:spPr>
          <a:xfrm>
            <a:off x="1320165" y="2252345"/>
            <a:ext cx="2833370" cy="460375"/>
          </a:xfrm>
          <a:prstGeom prst="rect">
            <a:avLst/>
          </a:prstGeom>
          <a:noFill/>
        </p:spPr>
        <p:txBody>
          <a:bodyPr wrap="square" rtlCol="0">
            <a:spAutoFit/>
          </a:bodyPr>
          <a:p>
            <a:r>
              <a:rPr lang="en-US" altLang="zh-CN" sz="2400" b="1">
                <a:solidFill>
                  <a:srgbClr val="7030A0"/>
                </a:solidFill>
                <a:latin typeface="Times New Roman" panose="02020603050405020304" pitchFamily="18" charset="0"/>
                <a:cs typeface="Times New Roman" panose="02020603050405020304" pitchFamily="18" charset="0"/>
              </a:rPr>
              <a:t>Rank minimization:</a:t>
            </a:r>
            <a:endParaRPr lang="en-US" altLang="zh-CN" sz="2400" b="1">
              <a:solidFill>
                <a:srgbClr val="7030A0"/>
              </a:solidFill>
              <a:latin typeface="Times New Roman" panose="02020603050405020304" pitchFamily="18" charset="0"/>
              <a:cs typeface="Times New Roman" panose="02020603050405020304" pitchFamily="18" charset="0"/>
            </a:endParaRPr>
          </a:p>
        </p:txBody>
      </p:sp>
      <p:pic>
        <p:nvPicPr>
          <p:cNvPr id="39" name="图片 38"/>
          <p:cNvPicPr>
            <a:picLocks noChangeAspect="1"/>
          </p:cNvPicPr>
          <p:nvPr/>
        </p:nvPicPr>
        <p:blipFill>
          <a:blip r:embed="rId6"/>
          <a:stretch>
            <a:fillRect/>
          </a:stretch>
        </p:blipFill>
        <p:spPr>
          <a:xfrm>
            <a:off x="4396740" y="2252345"/>
            <a:ext cx="4167505" cy="1047750"/>
          </a:xfrm>
          <a:prstGeom prst="rect">
            <a:avLst/>
          </a:prstGeom>
        </p:spPr>
      </p:pic>
      <p:cxnSp>
        <p:nvCxnSpPr>
          <p:cNvPr id="44" name="直接箭头连接符 43"/>
          <p:cNvCxnSpPr/>
          <p:nvPr/>
        </p:nvCxnSpPr>
        <p:spPr>
          <a:xfrm flipH="1">
            <a:off x="4396740" y="2633345"/>
            <a:ext cx="871220" cy="426720"/>
          </a:xfrm>
          <a:prstGeom prst="straightConnector1">
            <a:avLst/>
          </a:prstGeom>
          <a:ln>
            <a:gradFill>
              <a:gsLst>
                <a:gs pos="0">
                  <a:srgbClr val="7B32B2"/>
                </a:gs>
                <a:gs pos="100000">
                  <a:srgbClr val="401A5D"/>
                </a:gs>
              </a:gsLst>
            </a:gradFill>
            <a:tailEnd type="arrow"/>
          </a:ln>
        </p:spPr>
        <p:style>
          <a:lnRef idx="1">
            <a:schemeClr val="accent1"/>
          </a:lnRef>
          <a:fillRef idx="0">
            <a:schemeClr val="accent1"/>
          </a:fillRef>
          <a:effectRef idx="0">
            <a:schemeClr val="accent1"/>
          </a:effectRef>
          <a:fontRef idx="minor">
            <a:schemeClr val="tx1"/>
          </a:fontRef>
        </p:style>
      </p:cxnSp>
      <p:pic>
        <p:nvPicPr>
          <p:cNvPr id="59" name="图片 58"/>
          <p:cNvPicPr>
            <a:picLocks noChangeAspect="1"/>
          </p:cNvPicPr>
          <p:nvPr/>
        </p:nvPicPr>
        <p:blipFill>
          <a:blip r:embed="rId7"/>
          <a:stretch>
            <a:fillRect/>
          </a:stretch>
        </p:blipFill>
        <p:spPr>
          <a:xfrm>
            <a:off x="4396740" y="3424555"/>
            <a:ext cx="4864735" cy="1113790"/>
          </a:xfrm>
          <a:prstGeom prst="rect">
            <a:avLst/>
          </a:prstGeom>
        </p:spPr>
      </p:pic>
      <p:pic>
        <p:nvPicPr>
          <p:cNvPr id="45" name="图片 44"/>
          <p:cNvPicPr>
            <a:picLocks noChangeAspect="1"/>
          </p:cNvPicPr>
          <p:nvPr/>
        </p:nvPicPr>
        <p:blipFill>
          <a:blip r:embed="rId8"/>
          <a:stretch>
            <a:fillRect/>
          </a:stretch>
        </p:blipFill>
        <p:spPr>
          <a:xfrm>
            <a:off x="9067800" y="2514600"/>
            <a:ext cx="1771015" cy="306705"/>
          </a:xfrm>
          <a:prstGeom prst="rect">
            <a:avLst/>
          </a:prstGeom>
        </p:spPr>
      </p:pic>
      <p:pic>
        <p:nvPicPr>
          <p:cNvPr id="48" name="图片 47"/>
          <p:cNvPicPr>
            <a:picLocks noChangeAspect="1"/>
          </p:cNvPicPr>
          <p:nvPr/>
        </p:nvPicPr>
        <p:blipFill>
          <a:blip r:embed="rId9"/>
          <a:stretch>
            <a:fillRect/>
          </a:stretch>
        </p:blipFill>
        <p:spPr>
          <a:xfrm>
            <a:off x="8499475" y="3311525"/>
            <a:ext cx="2903855" cy="260350"/>
          </a:xfrm>
          <a:prstGeom prst="rect">
            <a:avLst/>
          </a:prstGeom>
        </p:spPr>
      </p:pic>
      <p:pic>
        <p:nvPicPr>
          <p:cNvPr id="57" name="图片 56"/>
          <p:cNvPicPr>
            <a:picLocks noChangeAspect="1"/>
          </p:cNvPicPr>
          <p:nvPr/>
        </p:nvPicPr>
        <p:blipFill>
          <a:blip r:embed="rId10"/>
          <a:stretch>
            <a:fillRect/>
          </a:stretch>
        </p:blipFill>
        <p:spPr>
          <a:xfrm>
            <a:off x="8967470" y="3680460"/>
            <a:ext cx="1851025" cy="286385"/>
          </a:xfrm>
          <a:prstGeom prst="rect">
            <a:avLst/>
          </a:prstGeom>
        </p:spPr>
      </p:pic>
      <p:sp>
        <p:nvSpPr>
          <p:cNvPr id="58" name="圆角矩形 57"/>
          <p:cNvSpPr/>
          <p:nvPr/>
        </p:nvSpPr>
        <p:spPr>
          <a:xfrm>
            <a:off x="8501380" y="3268345"/>
            <a:ext cx="2887345" cy="760095"/>
          </a:xfrm>
          <a:prstGeom prst="roundRect">
            <a:avLst/>
          </a:prstGeom>
          <a:noFill/>
          <a:ln>
            <a:solidFill>
              <a:srgbClr val="7030A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98550" y="3683635"/>
            <a:ext cx="357314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Low-rank matrix optimization</a:t>
            </a:r>
            <a:endParaRPr lang="zh-CN" altLang="en-US" sz="2000">
              <a:solidFill>
                <a:srgbClr val="7030A0"/>
              </a:solidFill>
              <a:latin typeface="Times New Roman" panose="02020603050405020304" pitchFamily="18" charset="0"/>
              <a:cs typeface="Times New Roman" panose="02020603050405020304" pitchFamily="18" charset="0"/>
            </a:endParaRPr>
          </a:p>
        </p:txBody>
      </p:sp>
      <p:cxnSp>
        <p:nvCxnSpPr>
          <p:cNvPr id="6" name="直接箭头连接符 5"/>
          <p:cNvCxnSpPr>
            <a:endCxn id="3" idx="3"/>
          </p:cNvCxnSpPr>
          <p:nvPr/>
        </p:nvCxnSpPr>
        <p:spPr>
          <a:xfrm flipV="1">
            <a:off x="4369435" y="3883025"/>
            <a:ext cx="302260" cy="4445"/>
          </a:xfrm>
          <a:prstGeom prst="straightConnector1">
            <a:avLst/>
          </a:prstGeom>
          <a:ln>
            <a:gradFill>
              <a:gsLst>
                <a:gs pos="0">
                  <a:srgbClr val="7B32B2"/>
                </a:gs>
                <a:gs pos="100000">
                  <a:srgbClr val="401A5D"/>
                </a:gs>
              </a:gsLst>
            </a:gradFill>
            <a:tailEnd type="arrow"/>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1"/>
          <a:stretch>
            <a:fillRect/>
          </a:stretch>
        </p:blipFill>
        <p:spPr>
          <a:xfrm>
            <a:off x="4445000" y="4558665"/>
            <a:ext cx="4523105" cy="998220"/>
          </a:xfrm>
          <a:prstGeom prst="rect">
            <a:avLst/>
          </a:prstGeom>
        </p:spPr>
      </p:pic>
      <p:pic>
        <p:nvPicPr>
          <p:cNvPr id="9" name="图片 8"/>
          <p:cNvPicPr>
            <a:picLocks noChangeAspect="1"/>
          </p:cNvPicPr>
          <p:nvPr/>
        </p:nvPicPr>
        <p:blipFill>
          <a:blip r:embed="rId12"/>
          <a:stretch>
            <a:fillRect/>
          </a:stretch>
        </p:blipFill>
        <p:spPr>
          <a:xfrm>
            <a:off x="4445000" y="5779135"/>
            <a:ext cx="3473450" cy="473710"/>
          </a:xfrm>
          <a:prstGeom prst="rect">
            <a:avLst/>
          </a:prstGeom>
        </p:spPr>
      </p:pic>
      <p:sp>
        <p:nvSpPr>
          <p:cNvPr id="10" name="圆角矩形 9"/>
          <p:cNvSpPr/>
          <p:nvPr/>
        </p:nvSpPr>
        <p:spPr>
          <a:xfrm>
            <a:off x="4445000" y="5757545"/>
            <a:ext cx="3540125" cy="528955"/>
          </a:xfrm>
          <a:prstGeom prst="roundRect">
            <a:avLst/>
          </a:prstGeom>
          <a:noFill/>
          <a:ln>
            <a:solidFill>
              <a:srgbClr val="C0000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13"/>
          <a:stretch>
            <a:fillRect/>
          </a:stretch>
        </p:blipFill>
        <p:spPr>
          <a:xfrm>
            <a:off x="8958580" y="4420870"/>
            <a:ext cx="2312670" cy="507365"/>
          </a:xfrm>
          <a:prstGeom prst="rect">
            <a:avLst/>
          </a:prstGeom>
        </p:spPr>
      </p:pic>
      <p:pic>
        <p:nvPicPr>
          <p:cNvPr id="12" name="图片 11"/>
          <p:cNvPicPr>
            <a:picLocks noChangeAspect="1"/>
          </p:cNvPicPr>
          <p:nvPr/>
        </p:nvPicPr>
        <p:blipFill>
          <a:blip r:embed="rId14"/>
          <a:stretch>
            <a:fillRect/>
          </a:stretch>
        </p:blipFill>
        <p:spPr>
          <a:xfrm>
            <a:off x="9164320" y="4966335"/>
            <a:ext cx="1515745" cy="445135"/>
          </a:xfrm>
          <a:prstGeom prst="rect">
            <a:avLst/>
          </a:prstGeom>
        </p:spPr>
      </p:pic>
      <p:sp>
        <p:nvSpPr>
          <p:cNvPr id="13" name="圆角矩形 12"/>
          <p:cNvSpPr/>
          <p:nvPr/>
        </p:nvSpPr>
        <p:spPr>
          <a:xfrm>
            <a:off x="8959215" y="4420235"/>
            <a:ext cx="2443480" cy="977900"/>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096010" y="4749800"/>
            <a:ext cx="357314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The first-order Taylor expansion</a:t>
            </a:r>
            <a:endParaRPr lang="zh-CN" altLang="en-US" sz="2000">
              <a:solidFill>
                <a:srgbClr val="7030A0"/>
              </a:solidFill>
              <a:latin typeface="Times New Roman" panose="02020603050405020304" pitchFamily="18" charset="0"/>
              <a:cs typeface="Times New Roman" panose="02020603050405020304" pitchFamily="18" charset="0"/>
            </a:endParaRPr>
          </a:p>
        </p:txBody>
      </p:sp>
      <p:cxnSp>
        <p:nvCxnSpPr>
          <p:cNvPr id="24" name="直接箭头连接符 23"/>
          <p:cNvCxnSpPr/>
          <p:nvPr/>
        </p:nvCxnSpPr>
        <p:spPr>
          <a:xfrm flipV="1">
            <a:off x="4585970" y="4973320"/>
            <a:ext cx="302260" cy="4445"/>
          </a:xfrm>
          <a:prstGeom prst="straightConnector1">
            <a:avLst/>
          </a:prstGeom>
          <a:ln>
            <a:gradFill>
              <a:gsLst>
                <a:gs pos="0">
                  <a:srgbClr val="7B32B2"/>
                </a:gs>
                <a:gs pos="100000">
                  <a:srgbClr val="401A5D"/>
                </a:gs>
              </a:gsLst>
            </a:gra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093470" y="5805170"/>
            <a:ext cx="357314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The low-rank solution</a:t>
            </a:r>
            <a:endParaRPr lang="zh-CN" altLang="en-US" sz="2000">
              <a:solidFill>
                <a:srgbClr val="7030A0"/>
              </a:solidFill>
              <a:latin typeface="Times New Roman" panose="02020603050405020304" pitchFamily="18" charset="0"/>
              <a:cs typeface="Times New Roman" panose="02020603050405020304" pitchFamily="18" charset="0"/>
            </a:endParaRPr>
          </a:p>
        </p:txBody>
      </p:sp>
      <p:cxnSp>
        <p:nvCxnSpPr>
          <p:cNvPr id="27" name="直接箭头连接符 26"/>
          <p:cNvCxnSpPr/>
          <p:nvPr/>
        </p:nvCxnSpPr>
        <p:spPr>
          <a:xfrm>
            <a:off x="3592830" y="6015355"/>
            <a:ext cx="653415" cy="1270"/>
          </a:xfrm>
          <a:prstGeom prst="straightConnector1">
            <a:avLst/>
          </a:prstGeom>
          <a:ln>
            <a:gradFill>
              <a:gsLst>
                <a:gs pos="0">
                  <a:srgbClr val="7B32B2"/>
                </a:gs>
                <a:gs pos="100000">
                  <a:srgbClr val="401A5D"/>
                </a:gs>
              </a:gsLst>
            </a:gradFill>
            <a:tailEnd type="arrow"/>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8509635" y="5716270"/>
            <a:ext cx="2887345" cy="692785"/>
          </a:xfrm>
          <a:prstGeom prst="roundRect">
            <a:avLst/>
          </a:prstGeom>
          <a:noFill/>
          <a:ln>
            <a:solidFill>
              <a:srgbClr val="7030A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9" name="图片 28"/>
          <p:cNvPicPr>
            <a:picLocks noChangeAspect="1"/>
          </p:cNvPicPr>
          <p:nvPr/>
        </p:nvPicPr>
        <p:blipFill>
          <a:blip r:embed="rId15"/>
          <a:stretch>
            <a:fillRect/>
          </a:stretch>
        </p:blipFill>
        <p:spPr>
          <a:xfrm>
            <a:off x="9239885" y="5737225"/>
            <a:ext cx="292735" cy="332105"/>
          </a:xfrm>
          <a:prstGeom prst="rect">
            <a:avLst/>
          </a:prstGeom>
        </p:spPr>
      </p:pic>
      <p:pic>
        <p:nvPicPr>
          <p:cNvPr id="30" name="图片 29"/>
          <p:cNvPicPr>
            <a:picLocks noChangeAspect="1"/>
          </p:cNvPicPr>
          <p:nvPr/>
        </p:nvPicPr>
        <p:blipFill>
          <a:blip r:embed="rId16"/>
          <a:stretch>
            <a:fillRect/>
          </a:stretch>
        </p:blipFill>
        <p:spPr>
          <a:xfrm>
            <a:off x="9567545" y="5822315"/>
            <a:ext cx="288925" cy="187325"/>
          </a:xfrm>
          <a:prstGeom prst="rect">
            <a:avLst/>
          </a:prstGeom>
        </p:spPr>
      </p:pic>
      <p:pic>
        <p:nvPicPr>
          <p:cNvPr id="31" name="图片 30"/>
          <p:cNvPicPr>
            <a:picLocks noChangeAspect="1"/>
          </p:cNvPicPr>
          <p:nvPr/>
        </p:nvPicPr>
        <p:blipFill>
          <a:blip r:embed="rId17"/>
          <a:stretch>
            <a:fillRect/>
          </a:stretch>
        </p:blipFill>
        <p:spPr>
          <a:xfrm>
            <a:off x="9891395" y="5756910"/>
            <a:ext cx="845185" cy="274955"/>
          </a:xfrm>
          <a:prstGeom prst="rect">
            <a:avLst/>
          </a:prstGeom>
        </p:spPr>
      </p:pic>
      <p:pic>
        <p:nvPicPr>
          <p:cNvPr id="32" name="图片 31"/>
          <p:cNvPicPr>
            <a:picLocks noChangeAspect="1"/>
          </p:cNvPicPr>
          <p:nvPr/>
        </p:nvPicPr>
        <p:blipFill>
          <a:blip r:embed="rId18"/>
          <a:stretch>
            <a:fillRect/>
          </a:stretch>
        </p:blipFill>
        <p:spPr>
          <a:xfrm>
            <a:off x="9101455" y="6072505"/>
            <a:ext cx="106680" cy="294640"/>
          </a:xfrm>
          <a:prstGeom prst="rect">
            <a:avLst/>
          </a:prstGeom>
        </p:spPr>
      </p:pic>
      <p:pic>
        <p:nvPicPr>
          <p:cNvPr id="33" name="图片 32"/>
          <p:cNvPicPr>
            <a:picLocks noChangeAspect="1"/>
          </p:cNvPicPr>
          <p:nvPr/>
        </p:nvPicPr>
        <p:blipFill>
          <a:blip r:embed="rId19"/>
          <a:stretch>
            <a:fillRect/>
          </a:stretch>
        </p:blipFill>
        <p:spPr>
          <a:xfrm>
            <a:off x="9194165" y="6082665"/>
            <a:ext cx="326390" cy="269240"/>
          </a:xfrm>
          <a:prstGeom prst="rect">
            <a:avLst/>
          </a:prstGeom>
        </p:spPr>
      </p:pic>
      <p:pic>
        <p:nvPicPr>
          <p:cNvPr id="34" name="图片 33"/>
          <p:cNvPicPr>
            <a:picLocks noChangeAspect="1"/>
          </p:cNvPicPr>
          <p:nvPr/>
        </p:nvPicPr>
        <p:blipFill>
          <a:blip r:embed="rId20"/>
          <a:stretch>
            <a:fillRect/>
          </a:stretch>
        </p:blipFill>
        <p:spPr>
          <a:xfrm>
            <a:off x="9694545" y="6082030"/>
            <a:ext cx="265430" cy="295910"/>
          </a:xfrm>
          <a:prstGeom prst="rect">
            <a:avLst/>
          </a:prstGeom>
        </p:spPr>
      </p:pic>
      <p:pic>
        <p:nvPicPr>
          <p:cNvPr id="35" name="图片 34"/>
          <p:cNvPicPr>
            <a:picLocks noChangeAspect="1"/>
          </p:cNvPicPr>
          <p:nvPr/>
        </p:nvPicPr>
        <p:blipFill>
          <a:blip r:embed="rId21"/>
          <a:stretch>
            <a:fillRect/>
          </a:stretch>
        </p:blipFill>
        <p:spPr>
          <a:xfrm>
            <a:off x="9571355" y="6213475"/>
            <a:ext cx="90170" cy="120650"/>
          </a:xfrm>
          <a:prstGeom prst="rect">
            <a:avLst/>
          </a:prstGeom>
        </p:spPr>
      </p:pic>
      <p:pic>
        <p:nvPicPr>
          <p:cNvPr id="36" name="图片 35"/>
          <p:cNvPicPr>
            <a:picLocks noChangeAspect="1"/>
          </p:cNvPicPr>
          <p:nvPr/>
        </p:nvPicPr>
        <p:blipFill>
          <a:blip r:embed="rId22"/>
          <a:stretch>
            <a:fillRect/>
          </a:stretch>
        </p:blipFill>
        <p:spPr>
          <a:xfrm>
            <a:off x="9959975" y="6088380"/>
            <a:ext cx="132080" cy="283210"/>
          </a:xfrm>
          <a:prstGeom prst="rect">
            <a:avLst/>
          </a:prstGeom>
        </p:spPr>
      </p:pic>
      <p:cxnSp>
        <p:nvCxnSpPr>
          <p:cNvPr id="37" name="直接箭头连接符 36"/>
          <p:cNvCxnSpPr/>
          <p:nvPr/>
        </p:nvCxnSpPr>
        <p:spPr>
          <a:xfrm>
            <a:off x="10140950" y="6210935"/>
            <a:ext cx="361950" cy="9525"/>
          </a:xfrm>
          <a:prstGeom prst="straightConnector1">
            <a:avLst/>
          </a:prstGeom>
          <a:ln>
            <a:gradFill>
              <a:gsLst>
                <a:gs pos="0">
                  <a:srgbClr val="7B32B2"/>
                </a:gs>
                <a:gs pos="100000">
                  <a:srgbClr val="401A5D"/>
                </a:gs>
              </a:gsLst>
            </a:gradFill>
            <a:tailEnd type="arrow"/>
          </a:ln>
        </p:spPr>
        <p:style>
          <a:lnRef idx="1">
            <a:schemeClr val="accent1"/>
          </a:lnRef>
          <a:fillRef idx="0">
            <a:schemeClr val="accent1"/>
          </a:fillRef>
          <a:effectRef idx="0">
            <a:schemeClr val="accent1"/>
          </a:effectRef>
          <a:fontRef idx="minor">
            <a:schemeClr val="tx1"/>
          </a:fontRef>
        </p:style>
      </p:cxnSp>
      <p:pic>
        <p:nvPicPr>
          <p:cNvPr id="40" name="图片 39"/>
          <p:cNvPicPr>
            <a:picLocks noChangeAspect="1"/>
          </p:cNvPicPr>
          <p:nvPr/>
        </p:nvPicPr>
        <p:blipFill>
          <a:blip r:embed="rId23"/>
          <a:stretch>
            <a:fillRect/>
          </a:stretch>
        </p:blipFill>
        <p:spPr>
          <a:xfrm>
            <a:off x="10547985" y="6054090"/>
            <a:ext cx="284480" cy="290830"/>
          </a:xfrm>
          <a:prstGeom prst="rect">
            <a:avLst/>
          </a:prstGeom>
        </p:spPr>
      </p:pic>
      <p:sp>
        <p:nvSpPr>
          <p:cNvPr id="41" name="圆角矩形 40"/>
          <p:cNvSpPr/>
          <p:nvPr/>
        </p:nvSpPr>
        <p:spPr>
          <a:xfrm>
            <a:off x="8582660" y="2396490"/>
            <a:ext cx="2820670" cy="533400"/>
          </a:xfrm>
          <a:prstGeom prst="roundRect">
            <a:avLst/>
          </a:prstGeom>
          <a:noFill/>
          <a:ln>
            <a:solidFill>
              <a:srgbClr val="7030A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p:bldP spid="58" grpId="0" animBg="1"/>
      <p:bldP spid="3" grpId="0"/>
      <p:bldP spid="13" grpId="0" animBg="1"/>
      <p:bldP spid="15" grpId="0"/>
      <p:bldP spid="10" grpId="0" animBg="1"/>
      <p:bldP spid="26" grpId="0"/>
      <p:bldP spid="28" grpId="0" animBg="1"/>
      <p:bldP spid="68" grpId="0" animBg="1"/>
      <p:bldP spid="38"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7862570"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Multi-prior regularization image recovery</a:t>
            </a:r>
            <a:endParaRPr lang="en-US" altLang="zh-CN" sz="2800" b="1" dirty="0">
              <a:solidFill>
                <a:schemeClr val="bg1"/>
              </a:solidFill>
              <a:latin typeface="+mj-ea"/>
              <a:ea typeface="+mj-ea"/>
              <a:sym typeface="+mn-ea"/>
            </a:endParaRPr>
          </a:p>
        </p:txBody>
      </p:sp>
      <p:sp>
        <p:nvSpPr>
          <p:cNvPr id="23" name="椭圆 22"/>
          <p:cNvSpPr/>
          <p:nvPr/>
        </p:nvSpPr>
        <p:spPr>
          <a:xfrm>
            <a:off x="855345" y="1343660"/>
            <a:ext cx="307975" cy="29210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400" b="1"/>
              <a:t>3</a:t>
            </a:r>
            <a:endParaRPr lang="en-US" altLang="zh-CN" sz="2400" b="1"/>
          </a:p>
        </p:txBody>
      </p:sp>
      <p:sp>
        <p:nvSpPr>
          <p:cNvPr id="14" name="文本框 13"/>
          <p:cNvSpPr txBox="1"/>
          <p:nvPr/>
        </p:nvSpPr>
        <p:spPr>
          <a:xfrm>
            <a:off x="1333500" y="1278890"/>
            <a:ext cx="2538730" cy="460375"/>
          </a:xfrm>
          <a:prstGeom prst="rect">
            <a:avLst/>
          </a:prstGeom>
          <a:noFill/>
        </p:spPr>
        <p:txBody>
          <a:bodyPr wrap="square" rtlCol="0">
            <a:spAutoFit/>
          </a:bodyPr>
          <a:p>
            <a:r>
              <a:rPr lang="en-US" altLang="zh-CN" sz="2400" b="1">
                <a:solidFill>
                  <a:srgbClr val="7030A0"/>
                </a:solidFill>
                <a:latin typeface="Times New Roman" panose="02020603050405020304" pitchFamily="18" charset="0"/>
                <a:cs typeface="Times New Roman" panose="02020603050405020304" pitchFamily="18" charset="0"/>
              </a:rPr>
              <a:t>Gradient descent:</a:t>
            </a:r>
            <a:endParaRPr lang="en-US" altLang="zh-CN" sz="2400" b="1">
              <a:solidFill>
                <a:srgbClr val="7030A0"/>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1"/>
          <a:stretch>
            <a:fillRect/>
          </a:stretch>
        </p:blipFill>
        <p:spPr>
          <a:xfrm>
            <a:off x="10967720" y="2309495"/>
            <a:ext cx="183515" cy="196850"/>
          </a:xfrm>
          <a:prstGeom prst="rect">
            <a:avLst/>
          </a:prstGeom>
        </p:spPr>
      </p:pic>
      <p:sp>
        <p:nvSpPr>
          <p:cNvPr id="25" name="圆角矩形 24"/>
          <p:cNvSpPr/>
          <p:nvPr/>
        </p:nvSpPr>
        <p:spPr>
          <a:xfrm>
            <a:off x="7943215" y="1319530"/>
            <a:ext cx="3806825" cy="1732915"/>
          </a:xfrm>
          <a:prstGeom prst="roundRect">
            <a:avLst/>
          </a:prstGeom>
          <a:noFill/>
          <a:ln>
            <a:solidFill>
              <a:srgbClr val="00206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椭圆 67"/>
          <p:cNvSpPr/>
          <p:nvPr/>
        </p:nvSpPr>
        <p:spPr>
          <a:xfrm>
            <a:off x="806450" y="2344420"/>
            <a:ext cx="356870" cy="31242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2032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a:solidFill>
                  <a:schemeClr val="accent5">
                    <a:lumMod val="50000"/>
                  </a:schemeClr>
                </a:solidFill>
              </a:rPr>
              <a:t>4</a:t>
            </a:r>
            <a:endParaRPr lang="en-US" altLang="zh-CN" sz="2400" b="1">
              <a:solidFill>
                <a:schemeClr val="accent5">
                  <a:lumMod val="50000"/>
                </a:schemeClr>
              </a:solidFill>
            </a:endParaRPr>
          </a:p>
        </p:txBody>
      </p:sp>
      <p:sp>
        <p:nvSpPr>
          <p:cNvPr id="38" name="文本框 37"/>
          <p:cNvSpPr txBox="1"/>
          <p:nvPr/>
        </p:nvSpPr>
        <p:spPr>
          <a:xfrm>
            <a:off x="1320165" y="2252345"/>
            <a:ext cx="2833370" cy="460375"/>
          </a:xfrm>
          <a:prstGeom prst="rect">
            <a:avLst/>
          </a:prstGeom>
          <a:noFill/>
        </p:spPr>
        <p:txBody>
          <a:bodyPr wrap="square" rtlCol="0">
            <a:spAutoFit/>
          </a:bodyPr>
          <a:p>
            <a:r>
              <a:rPr lang="en-US" altLang="zh-CN" sz="2400" b="1">
                <a:solidFill>
                  <a:srgbClr val="7030A0"/>
                </a:solidFill>
                <a:latin typeface="Times New Roman" panose="02020603050405020304" pitchFamily="18" charset="0"/>
                <a:cs typeface="Times New Roman" panose="02020603050405020304" pitchFamily="18" charset="0"/>
              </a:rPr>
              <a:t>Bivariate shrinkage:</a:t>
            </a:r>
            <a:endParaRPr lang="en-US" altLang="zh-CN" sz="2400" b="1">
              <a:solidFill>
                <a:srgbClr val="7030A0"/>
              </a:solidFill>
              <a:latin typeface="Times New Roman" panose="02020603050405020304" pitchFamily="18" charset="0"/>
              <a:cs typeface="Times New Roman" panose="02020603050405020304" pitchFamily="18" charset="0"/>
            </a:endParaRPr>
          </a:p>
        </p:txBody>
      </p:sp>
      <p:sp>
        <p:nvSpPr>
          <p:cNvPr id="28" name="圆角矩形 27"/>
          <p:cNvSpPr/>
          <p:nvPr/>
        </p:nvSpPr>
        <p:spPr>
          <a:xfrm>
            <a:off x="8302625" y="5168265"/>
            <a:ext cx="3408680" cy="551180"/>
          </a:xfrm>
          <a:prstGeom prst="roundRect">
            <a:avLst/>
          </a:prstGeom>
          <a:noFill/>
          <a:ln>
            <a:solidFill>
              <a:srgbClr val="7030A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1" name="图片 40"/>
          <p:cNvPicPr>
            <a:picLocks noChangeAspect="1"/>
          </p:cNvPicPr>
          <p:nvPr/>
        </p:nvPicPr>
        <p:blipFill>
          <a:blip r:embed="rId2"/>
          <a:stretch>
            <a:fillRect/>
          </a:stretch>
        </p:blipFill>
        <p:spPr>
          <a:xfrm>
            <a:off x="4042410" y="1193165"/>
            <a:ext cx="2637155" cy="746760"/>
          </a:xfrm>
          <a:prstGeom prst="rect">
            <a:avLst/>
          </a:prstGeom>
        </p:spPr>
      </p:pic>
      <p:pic>
        <p:nvPicPr>
          <p:cNvPr id="42" name="图片 41"/>
          <p:cNvPicPr>
            <a:picLocks noChangeAspect="1"/>
          </p:cNvPicPr>
          <p:nvPr/>
        </p:nvPicPr>
        <p:blipFill>
          <a:blip r:embed="rId3"/>
          <a:stretch>
            <a:fillRect/>
          </a:stretch>
        </p:blipFill>
        <p:spPr>
          <a:xfrm>
            <a:off x="8011160" y="1421130"/>
            <a:ext cx="3700145" cy="1435100"/>
          </a:xfrm>
          <a:prstGeom prst="rect">
            <a:avLst/>
          </a:prstGeom>
        </p:spPr>
      </p:pic>
      <p:pic>
        <p:nvPicPr>
          <p:cNvPr id="43" name="图片 42"/>
          <p:cNvPicPr>
            <a:picLocks noChangeAspect="1"/>
          </p:cNvPicPr>
          <p:nvPr/>
        </p:nvPicPr>
        <p:blipFill>
          <a:blip r:embed="rId4"/>
          <a:stretch>
            <a:fillRect/>
          </a:stretch>
        </p:blipFill>
        <p:spPr>
          <a:xfrm>
            <a:off x="4270375" y="2364105"/>
            <a:ext cx="1583055" cy="349250"/>
          </a:xfrm>
          <a:prstGeom prst="rect">
            <a:avLst/>
          </a:prstGeom>
        </p:spPr>
      </p:pic>
      <p:pic>
        <p:nvPicPr>
          <p:cNvPr id="46" name="图片 45"/>
          <p:cNvPicPr>
            <a:picLocks noChangeAspect="1"/>
          </p:cNvPicPr>
          <p:nvPr/>
        </p:nvPicPr>
        <p:blipFill>
          <a:blip r:embed="rId5"/>
          <a:stretch>
            <a:fillRect/>
          </a:stretch>
        </p:blipFill>
        <p:spPr>
          <a:xfrm>
            <a:off x="3125470" y="3055620"/>
            <a:ext cx="4350385" cy="1195070"/>
          </a:xfrm>
          <a:prstGeom prst="rect">
            <a:avLst/>
          </a:prstGeom>
        </p:spPr>
      </p:pic>
      <p:pic>
        <p:nvPicPr>
          <p:cNvPr id="47" name="图片 46"/>
          <p:cNvPicPr>
            <a:picLocks noChangeAspect="1"/>
          </p:cNvPicPr>
          <p:nvPr/>
        </p:nvPicPr>
        <p:blipFill>
          <a:blip r:embed="rId6"/>
          <a:stretch>
            <a:fillRect/>
          </a:stretch>
        </p:blipFill>
        <p:spPr>
          <a:xfrm>
            <a:off x="4305935" y="4346575"/>
            <a:ext cx="1572895" cy="367030"/>
          </a:xfrm>
          <a:prstGeom prst="rect">
            <a:avLst/>
          </a:prstGeom>
        </p:spPr>
      </p:pic>
      <p:sp>
        <p:nvSpPr>
          <p:cNvPr id="49" name="椭圆 48"/>
          <p:cNvSpPr/>
          <p:nvPr/>
        </p:nvSpPr>
        <p:spPr>
          <a:xfrm>
            <a:off x="842645" y="4772660"/>
            <a:ext cx="307975" cy="29210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400" b="1"/>
              <a:t>5</a:t>
            </a:r>
            <a:endParaRPr lang="en-US" altLang="zh-CN" sz="2400" b="1"/>
          </a:p>
        </p:txBody>
      </p:sp>
      <p:sp>
        <p:nvSpPr>
          <p:cNvPr id="50" name="文本框 49"/>
          <p:cNvSpPr txBox="1"/>
          <p:nvPr/>
        </p:nvSpPr>
        <p:spPr>
          <a:xfrm>
            <a:off x="1320800" y="4707890"/>
            <a:ext cx="4963795" cy="460375"/>
          </a:xfrm>
          <a:prstGeom prst="rect">
            <a:avLst/>
          </a:prstGeom>
          <a:noFill/>
        </p:spPr>
        <p:txBody>
          <a:bodyPr wrap="square" rtlCol="0">
            <a:spAutoFit/>
          </a:bodyPr>
          <a:p>
            <a:r>
              <a:rPr lang="en-US" altLang="zh-CN" sz="2400" b="1">
                <a:solidFill>
                  <a:srgbClr val="7030A0"/>
                </a:solidFill>
                <a:latin typeface="Times New Roman" panose="02020603050405020304" pitchFamily="18" charset="0"/>
                <a:cs typeface="Times New Roman" panose="02020603050405020304" pitchFamily="18" charset="0"/>
              </a:rPr>
              <a:t>Projection onto the solution space:</a:t>
            </a:r>
            <a:endParaRPr lang="en-US" altLang="zh-CN" sz="2400" b="1">
              <a:solidFill>
                <a:srgbClr val="7030A0"/>
              </a:solidFill>
              <a:latin typeface="Times New Roman" panose="02020603050405020304" pitchFamily="18" charset="0"/>
              <a:cs typeface="Times New Roman" panose="02020603050405020304" pitchFamily="18" charset="0"/>
            </a:endParaRPr>
          </a:p>
        </p:txBody>
      </p:sp>
      <p:pic>
        <p:nvPicPr>
          <p:cNvPr id="51" name="图片 50"/>
          <p:cNvPicPr>
            <a:picLocks noChangeAspect="1"/>
          </p:cNvPicPr>
          <p:nvPr/>
        </p:nvPicPr>
        <p:blipFill>
          <a:blip r:embed="rId7"/>
          <a:stretch>
            <a:fillRect/>
          </a:stretch>
        </p:blipFill>
        <p:spPr>
          <a:xfrm>
            <a:off x="3125470" y="5113020"/>
            <a:ext cx="4917440" cy="565150"/>
          </a:xfrm>
          <a:prstGeom prst="rect">
            <a:avLst/>
          </a:prstGeom>
        </p:spPr>
      </p:pic>
      <p:pic>
        <p:nvPicPr>
          <p:cNvPr id="52" name="图片 51"/>
          <p:cNvPicPr>
            <a:picLocks noChangeAspect="1"/>
          </p:cNvPicPr>
          <p:nvPr/>
        </p:nvPicPr>
        <p:blipFill>
          <a:blip r:embed="rId8"/>
          <a:stretch>
            <a:fillRect/>
          </a:stretch>
        </p:blipFill>
        <p:spPr>
          <a:xfrm>
            <a:off x="4749165" y="5701030"/>
            <a:ext cx="1670050" cy="541020"/>
          </a:xfrm>
          <a:prstGeom prst="rect">
            <a:avLst/>
          </a:prstGeom>
        </p:spPr>
      </p:pic>
      <p:pic>
        <p:nvPicPr>
          <p:cNvPr id="54" name="图片 53"/>
          <p:cNvPicPr>
            <a:picLocks noChangeAspect="1"/>
          </p:cNvPicPr>
          <p:nvPr/>
        </p:nvPicPr>
        <p:blipFill>
          <a:blip r:embed="rId9"/>
          <a:stretch>
            <a:fillRect/>
          </a:stretch>
        </p:blipFill>
        <p:spPr>
          <a:xfrm>
            <a:off x="9198610" y="5186680"/>
            <a:ext cx="1736725" cy="4660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3" grpId="0" animBg="1"/>
      <p:bldP spid="14" grpId="0"/>
      <p:bldP spid="25" grpId="0" animBg="1"/>
      <p:bldP spid="68" grpId="0" animBg="1"/>
      <p:bldP spid="38" grpId="0"/>
      <p:bldP spid="28" grpId="0" animBg="1"/>
      <p:bldP spid="4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noEditPoints="1"/>
          </p:cNvSpPr>
          <p:nvPr/>
        </p:nvSpPr>
        <p:spPr bwMode="auto">
          <a:xfrm>
            <a:off x="3586163" y="638810"/>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7"/>
          <p:cNvSpPr>
            <a:spLocks noEditPoints="1"/>
          </p:cNvSpPr>
          <p:nvPr/>
        </p:nvSpPr>
        <p:spPr bwMode="auto">
          <a:xfrm>
            <a:off x="3117850" y="638810"/>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2565400" y="638810"/>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1909763" y="638810"/>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30"/>
          <p:cNvSpPr>
            <a:spLocks noEditPoints="1"/>
          </p:cNvSpPr>
          <p:nvPr/>
        </p:nvSpPr>
        <p:spPr bwMode="auto">
          <a:xfrm>
            <a:off x="1131888" y="638810"/>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4349115" y="900430"/>
            <a:ext cx="3503295" cy="3203575"/>
          </a:xfrm>
          <a:prstGeom prst="ellipse">
            <a:avLst/>
          </a:prstGeom>
          <a:gradFill flip="none" rotWithShape="1">
            <a:gsLst>
              <a:gs pos="0">
                <a:srgbClr val="2F416F"/>
              </a:gs>
              <a:gs pos="100000">
                <a:srgbClr val="000B3F"/>
              </a:gs>
            </a:gsLst>
            <a:lin ang="13500000" scaled="1"/>
            <a:tileRect/>
          </a:gradFill>
          <a:ln w="25400">
            <a:solidFill>
              <a:srgbClr val="002060"/>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b="1" dirty="0">
              <a:solidFill>
                <a:schemeClr val="bg1"/>
              </a:solidFill>
              <a:sym typeface="+mn-lt"/>
            </a:endParaRPr>
          </a:p>
        </p:txBody>
      </p:sp>
      <p:sp>
        <p:nvSpPr>
          <p:cNvPr id="33" name="等腰三角形 32"/>
          <p:cNvSpPr/>
          <p:nvPr/>
        </p:nvSpPr>
        <p:spPr>
          <a:xfrm flipH="1">
            <a:off x="4691840" y="2188918"/>
            <a:ext cx="581623" cy="130022"/>
          </a:xfrm>
          <a:prstGeom prst="triangle">
            <a:avLst>
              <a:gd name="adj" fmla="val 316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圆角矩形 31"/>
          <p:cNvSpPr/>
          <p:nvPr/>
        </p:nvSpPr>
        <p:spPr>
          <a:xfrm>
            <a:off x="4390255" y="2318940"/>
            <a:ext cx="3420269" cy="7662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4" name="等腰三角形 33"/>
          <p:cNvSpPr/>
          <p:nvPr/>
        </p:nvSpPr>
        <p:spPr>
          <a:xfrm flipV="1">
            <a:off x="7759983" y="3452251"/>
            <a:ext cx="543278" cy="121450"/>
          </a:xfrm>
          <a:prstGeom prst="triangle">
            <a:avLst>
              <a:gd name="adj" fmla="val 255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rot="20469222">
            <a:off x="10677116" y="5137328"/>
            <a:ext cx="143715" cy="143715"/>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4025900" y="4631055"/>
            <a:ext cx="6772910" cy="398780"/>
          </a:xfrm>
          <a:prstGeom prst="rect">
            <a:avLst/>
          </a:prstGeom>
          <a:noFill/>
        </p:spPr>
        <p:txBody>
          <a:bodyPr wrap="square" rtlCol="0">
            <a:spAutoFit/>
          </a:bodyPr>
          <a:p>
            <a:r>
              <a:rPr lang="en-US" altLang="zh-CN" sz="2000" b="1" dirty="0">
                <a:solidFill>
                  <a:srgbClr val="002060"/>
                </a:solidFill>
                <a:latin typeface="+mj-ea"/>
                <a:ea typeface="+mj-ea"/>
              </a:rPr>
              <a:t>Privacy-assured performance evalution</a:t>
            </a:r>
            <a:endParaRPr lang="en-US" altLang="zh-CN" sz="2000" b="1" dirty="0">
              <a:solidFill>
                <a:srgbClr val="002060"/>
              </a:solidFill>
              <a:latin typeface="+mj-ea"/>
              <a:ea typeface="+mj-ea"/>
            </a:endParaRPr>
          </a:p>
        </p:txBody>
      </p:sp>
      <p:sp>
        <p:nvSpPr>
          <p:cNvPr id="11" name="文本框 10"/>
          <p:cNvSpPr txBox="1"/>
          <p:nvPr/>
        </p:nvSpPr>
        <p:spPr>
          <a:xfrm>
            <a:off x="4018915" y="5464175"/>
            <a:ext cx="5340985" cy="398780"/>
          </a:xfrm>
          <a:prstGeom prst="rect">
            <a:avLst/>
          </a:prstGeom>
          <a:noFill/>
        </p:spPr>
        <p:txBody>
          <a:bodyPr wrap="square" rtlCol="0">
            <a:spAutoFit/>
          </a:bodyPr>
          <a:p>
            <a:r>
              <a:rPr lang="en-US" altLang="zh-CN" sz="2000" b="1" dirty="0">
                <a:solidFill>
                  <a:srgbClr val="002060"/>
                </a:solidFill>
                <a:latin typeface="+mj-ea"/>
                <a:ea typeface="+mj-ea"/>
              </a:rPr>
              <a:t>Compression performance evalution</a:t>
            </a:r>
            <a:endParaRPr lang="en-US" altLang="zh-CN" sz="2000" b="1" dirty="0">
              <a:solidFill>
                <a:srgbClr val="002060"/>
              </a:solidFill>
              <a:latin typeface="+mj-ea"/>
              <a:ea typeface="+mj-ea"/>
            </a:endParaRPr>
          </a:p>
        </p:txBody>
      </p:sp>
      <p:sp>
        <p:nvSpPr>
          <p:cNvPr id="2" name="文本框 1"/>
          <p:cNvSpPr txBox="1"/>
          <p:nvPr/>
        </p:nvSpPr>
        <p:spPr>
          <a:xfrm>
            <a:off x="4668191" y="47322"/>
            <a:ext cx="1873838" cy="4862870"/>
          </a:xfrm>
          <a:prstGeom prst="rect">
            <a:avLst/>
          </a:prstGeom>
          <a:noFill/>
        </p:spPr>
        <p:txBody>
          <a:bodyPr wrap="square" rtlCol="0">
            <a:spAutoFit/>
          </a:bodyPr>
          <a:p>
            <a:r>
              <a:rPr lang="en-US" altLang="zh-CN" sz="31000" dirty="0">
                <a:solidFill>
                  <a:srgbClr val="FFFFFF"/>
                </a:solidFill>
                <a:latin typeface="Century Gothic" panose="020B0502020202020204" pitchFamily="34" charset="0"/>
                <a:cs typeface="+mn-ea"/>
                <a:sym typeface="+mn-lt"/>
              </a:rPr>
              <a:t>4</a:t>
            </a:r>
            <a:endParaRPr lang="zh-CN" altLang="en-US" sz="31000" dirty="0">
              <a:solidFill>
                <a:srgbClr val="FFFFFF"/>
              </a:solidFill>
              <a:latin typeface="Century Gothic" panose="020B0502020202020204" pitchFamily="34" charset="0"/>
              <a:cs typeface="+mn-ea"/>
              <a:sym typeface="+mn-lt"/>
            </a:endParaRPr>
          </a:p>
        </p:txBody>
      </p:sp>
      <p:sp>
        <p:nvSpPr>
          <p:cNvPr id="16" name="椭圆 15"/>
          <p:cNvSpPr/>
          <p:nvPr/>
        </p:nvSpPr>
        <p:spPr>
          <a:xfrm>
            <a:off x="3586480" y="471106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17" name="椭圆 16"/>
          <p:cNvSpPr/>
          <p:nvPr/>
        </p:nvSpPr>
        <p:spPr>
          <a:xfrm>
            <a:off x="3586480" y="553720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9" name="等腰三角形 8"/>
          <p:cNvSpPr/>
          <p:nvPr/>
        </p:nvSpPr>
        <p:spPr>
          <a:xfrm flipV="1">
            <a:off x="6988458" y="3075061"/>
            <a:ext cx="543278" cy="121450"/>
          </a:xfrm>
          <a:prstGeom prst="triangle">
            <a:avLst>
              <a:gd name="adj" fmla="val 255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占位符 1"/>
          <p:cNvSpPr txBox="1"/>
          <p:nvPr/>
        </p:nvSpPr>
        <p:spPr>
          <a:xfrm>
            <a:off x="4459605" y="2326005"/>
            <a:ext cx="3393440" cy="767715"/>
          </a:xfrm>
          <a:prstGeom prst="roundRect">
            <a:avLst>
              <a:gd name="adj" fmla="val 50000"/>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400" b="1" dirty="0">
                <a:solidFill>
                  <a:srgbClr val="002060"/>
                </a:solidFill>
                <a:latin typeface="+mj-ea"/>
                <a:ea typeface="+mj-ea"/>
                <a:sym typeface="+mn-lt"/>
              </a:rPr>
              <a:t>Simulation</a:t>
            </a:r>
            <a:r>
              <a:rPr lang="en-US" altLang="zh-CN" b="1" dirty="0">
                <a:solidFill>
                  <a:srgbClr val="002060"/>
                </a:solidFill>
                <a:latin typeface="+mj-ea"/>
                <a:ea typeface="+mj-ea"/>
                <a:sym typeface="+mn-lt"/>
              </a:rPr>
              <a:t> </a:t>
            </a:r>
            <a:r>
              <a:rPr lang="en-US" altLang="zh-CN" sz="2400" b="1" dirty="0">
                <a:solidFill>
                  <a:srgbClr val="002060"/>
                </a:solidFill>
                <a:latin typeface="+mj-ea"/>
                <a:ea typeface="+mj-ea"/>
                <a:sym typeface="+mn-lt"/>
              </a:rPr>
              <a:t>results and analyses</a:t>
            </a:r>
            <a:endParaRPr lang="en-US" altLang="zh-CN" sz="2400" b="1" spc="600" dirty="0">
              <a:solidFill>
                <a:srgbClr val="002060"/>
              </a:solidFill>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animBg="1"/>
      <p:bldP spid="4" grpId="0" animBg="1"/>
      <p:bldP spid="5" grpId="0" animBg="1"/>
      <p:bldP spid="6" grpId="0" animBg="1"/>
      <p:bldP spid="7" grpId="0" animBg="1"/>
      <p:bldP spid="10" grpId="0" animBg="1"/>
      <p:bldP spid="16"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7539355"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Privacy-assured performance evaluation</a:t>
            </a:r>
            <a:endParaRPr lang="en-US" altLang="zh-CN" sz="2800" b="1" dirty="0">
              <a:solidFill>
                <a:schemeClr val="bg1"/>
              </a:solidFill>
              <a:latin typeface="+mj-ea"/>
              <a:ea typeface="+mj-ea"/>
              <a:sym typeface="+mn-ea"/>
            </a:endParaRPr>
          </a:p>
        </p:txBody>
      </p:sp>
      <p:pic>
        <p:nvPicPr>
          <p:cNvPr id="4" name="图片 3"/>
          <p:cNvPicPr>
            <a:picLocks noChangeAspect="1"/>
          </p:cNvPicPr>
          <p:nvPr/>
        </p:nvPicPr>
        <p:blipFill>
          <a:blip r:embed="rId1"/>
          <a:stretch>
            <a:fillRect/>
          </a:stretch>
        </p:blipFill>
        <p:spPr>
          <a:xfrm>
            <a:off x="1222375" y="1703705"/>
            <a:ext cx="9516110" cy="1461135"/>
          </a:xfrm>
          <a:prstGeom prst="rect">
            <a:avLst/>
          </a:prstGeom>
        </p:spPr>
      </p:pic>
      <p:sp>
        <p:nvSpPr>
          <p:cNvPr id="5" name="文本框 4"/>
          <p:cNvSpPr txBox="1"/>
          <p:nvPr/>
        </p:nvSpPr>
        <p:spPr>
          <a:xfrm>
            <a:off x="1222375" y="1179195"/>
            <a:ext cx="7607300" cy="460375"/>
          </a:xfrm>
          <a:prstGeom prst="rect">
            <a:avLst/>
          </a:prstGeom>
          <a:noFill/>
        </p:spPr>
        <p:txBody>
          <a:bodyPr wrap="square" rtlCol="0">
            <a:spAutoFit/>
          </a:bodyPr>
          <a:p>
            <a:r>
              <a:rPr lang="en-US" altLang="zh-CN" sz="2400">
                <a:solidFill>
                  <a:srgbClr val="7030A0"/>
                </a:solidFill>
                <a:latin typeface="Times New Roman" panose="02020603050405020304" pitchFamily="18" charset="0"/>
                <a:cs typeface="Times New Roman" panose="02020603050405020304" pitchFamily="18" charset="0"/>
              </a:rPr>
              <a:t>Table 1: The key space and disadvantage of three schemes </a:t>
            </a:r>
            <a:endParaRPr lang="en-US" altLang="zh-CN" sz="2400">
              <a:solidFill>
                <a:srgbClr val="7030A0"/>
              </a:solidFill>
              <a:latin typeface="Times New Roman" panose="02020603050405020304" pitchFamily="18" charset="0"/>
              <a:cs typeface="Times New Roman" panose="02020603050405020304" pitchFamily="18" charset="0"/>
            </a:endParaRPr>
          </a:p>
        </p:txBody>
      </p:sp>
      <p:sp>
        <p:nvSpPr>
          <p:cNvPr id="16" name="椭圆 15"/>
          <p:cNvSpPr/>
          <p:nvPr/>
        </p:nvSpPr>
        <p:spPr>
          <a:xfrm>
            <a:off x="1288415" y="3279775"/>
            <a:ext cx="200025" cy="1752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7" name="文本框 6"/>
          <p:cNvSpPr txBox="1"/>
          <p:nvPr/>
        </p:nvSpPr>
        <p:spPr>
          <a:xfrm>
            <a:off x="1557020" y="3185795"/>
            <a:ext cx="9366885" cy="706755"/>
          </a:xfrm>
          <a:prstGeom prst="rect">
            <a:avLst/>
          </a:prstGeom>
          <a:noFill/>
        </p:spPr>
        <p:txBody>
          <a:bodyPr wrap="square" rtlCol="0">
            <a:spAutoFit/>
          </a:bodyPr>
          <a:p>
            <a:r>
              <a:rPr lang="zh-CN" altLang="en-US" sz="2000">
                <a:latin typeface="Times New Roman" panose="02020603050405020304" pitchFamily="18" charset="0"/>
                <a:cs typeface="Times New Roman" panose="02020603050405020304" pitchFamily="18" charset="0"/>
              </a:rPr>
              <a:t>Permutation-only encryption </a:t>
            </a:r>
            <a:r>
              <a:rPr lang="en-US" altLang="zh-CN" sz="2000">
                <a:latin typeface="Times New Roman" panose="02020603050405020304" pitchFamily="18" charset="0"/>
                <a:cs typeface="Times New Roman" panose="02020603050405020304" pitchFamily="18" charset="0"/>
              </a:rPr>
              <a:t>[10]</a:t>
            </a:r>
            <a:r>
              <a:rPr lang="zh-CN" altLang="en-US" sz="2000">
                <a:latin typeface="Times New Roman" panose="02020603050405020304" pitchFamily="18" charset="0"/>
                <a:cs typeface="Times New Roman" panose="02020603050405020304" pitchFamily="18" charset="0"/>
              </a:rPr>
              <a:t>: The random permutation matrices are used to encrypt the original image.</a:t>
            </a:r>
            <a:endParaRPr lang="zh-CN" altLang="en-US" sz="2000">
              <a:latin typeface="Times New Roman" panose="02020603050405020304" pitchFamily="18" charset="0"/>
              <a:cs typeface="Times New Roman" panose="02020603050405020304" pitchFamily="18" charset="0"/>
            </a:endParaRPr>
          </a:p>
        </p:txBody>
      </p:sp>
      <p:sp>
        <p:nvSpPr>
          <p:cNvPr id="8" name="椭圆 7"/>
          <p:cNvSpPr/>
          <p:nvPr/>
        </p:nvSpPr>
        <p:spPr>
          <a:xfrm>
            <a:off x="1285875" y="4033520"/>
            <a:ext cx="200025" cy="1752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9" name="文本框 8"/>
          <p:cNvSpPr txBox="1"/>
          <p:nvPr/>
        </p:nvSpPr>
        <p:spPr>
          <a:xfrm>
            <a:off x="1554480" y="3907155"/>
            <a:ext cx="9579610" cy="398780"/>
          </a:xfrm>
          <a:prstGeom prst="rect">
            <a:avLst/>
          </a:prstGeom>
          <a:noFill/>
        </p:spPr>
        <p:txBody>
          <a:bodyPr wrap="square" rtlCol="0">
            <a:spAutoFit/>
          </a:bodyPr>
          <a:p>
            <a:r>
              <a:rPr sz="2000">
                <a:latin typeface="Times New Roman" panose="02020603050405020304" pitchFamily="18" charset="0"/>
                <a:cs typeface="Times New Roman" panose="02020603050405020304" pitchFamily="18" charset="0"/>
              </a:rPr>
              <a:t>Diffusion-only encryption </a:t>
            </a:r>
            <a:r>
              <a:rPr lang="en-US" sz="2000">
                <a:latin typeface="Times New Roman" panose="02020603050405020304" pitchFamily="18" charset="0"/>
                <a:cs typeface="Times New Roman" panose="02020603050405020304" pitchFamily="18" charset="0"/>
              </a:rPr>
              <a:t>[5]</a:t>
            </a:r>
            <a:r>
              <a:rPr sz="2000">
                <a:latin typeface="Times New Roman" panose="02020603050405020304" pitchFamily="18" charset="0"/>
                <a:cs typeface="Times New Roman" panose="02020603050405020304" pitchFamily="18" charset="0"/>
              </a:rPr>
              <a:t>: The original image is encrypted by using NINPT.</a:t>
            </a:r>
            <a:endParaRPr sz="2000">
              <a:latin typeface="Times New Roman" panose="02020603050405020304" pitchFamily="18" charset="0"/>
              <a:cs typeface="Times New Roman" panose="02020603050405020304" pitchFamily="18" charset="0"/>
            </a:endParaRPr>
          </a:p>
        </p:txBody>
      </p:sp>
      <p:sp>
        <p:nvSpPr>
          <p:cNvPr id="10" name="椭圆 9"/>
          <p:cNvSpPr/>
          <p:nvPr/>
        </p:nvSpPr>
        <p:spPr>
          <a:xfrm>
            <a:off x="1294130" y="4561840"/>
            <a:ext cx="200025" cy="1752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11" name="文本框 10"/>
          <p:cNvSpPr txBox="1"/>
          <p:nvPr/>
        </p:nvSpPr>
        <p:spPr>
          <a:xfrm>
            <a:off x="1554480" y="4448810"/>
            <a:ext cx="9579610" cy="398780"/>
          </a:xfrm>
          <a:prstGeom prst="rect">
            <a:avLst/>
          </a:prstGeom>
          <a:noFill/>
        </p:spPr>
        <p:txBody>
          <a:bodyPr wrap="square" rtlCol="0">
            <a:spAutoFit/>
          </a:bodyPr>
          <a:p>
            <a:r>
              <a:rPr sz="2000">
                <a:latin typeface="Times New Roman" panose="02020603050405020304" pitchFamily="18" charset="0"/>
                <a:cs typeface="Times New Roman" panose="02020603050405020304" pitchFamily="18" charset="0"/>
              </a:rPr>
              <a:t>The proposed permutation-diffusion encryption.</a:t>
            </a:r>
            <a:endParaRPr sz="2000">
              <a:latin typeface="Times New Roman" panose="02020603050405020304" pitchFamily="18" charset="0"/>
              <a:cs typeface="Times New Roman" panose="02020603050405020304" pitchFamily="18" charset="0"/>
            </a:endParaRPr>
          </a:p>
        </p:txBody>
      </p:sp>
      <p:sp>
        <p:nvSpPr>
          <p:cNvPr id="13" name="文本框 12"/>
          <p:cNvSpPr txBox="1"/>
          <p:nvPr/>
        </p:nvSpPr>
        <p:spPr>
          <a:xfrm>
            <a:off x="1168400" y="4991100"/>
            <a:ext cx="9571990" cy="583565"/>
          </a:xfrm>
          <a:prstGeom prst="rect">
            <a:avLst/>
          </a:prstGeom>
          <a:noFill/>
        </p:spPr>
        <p:txBody>
          <a:bodyPr wrap="square" rtlCol="0">
            <a:spAutoFit/>
          </a:bodyPr>
          <a:p>
            <a:pPr algn="just"/>
            <a:r>
              <a:rPr lang="zh-CN" altLang="en-US" sz="1600">
                <a:solidFill>
                  <a:schemeClr val="tx1"/>
                </a:solidFill>
                <a:latin typeface="Times New Roman" panose="02020603050405020304" pitchFamily="18" charset="0"/>
                <a:cs typeface="Times New Roman" panose="02020603050405020304" pitchFamily="18" charset="0"/>
              </a:rPr>
              <a:t>[5] B. Zhang, D. Xiao, M. Wang, and J. Liang, </a:t>
            </a:r>
            <a:r>
              <a:rPr lang="en-US" altLang="zh-CN" sz="1600">
                <a:solidFill>
                  <a:schemeClr val="tx1"/>
                </a:solidFill>
                <a:latin typeface="Times New Roman" panose="02020603050405020304" pitchFamily="18" charset="0"/>
                <a:cs typeface="Times New Roman" panose="02020603050405020304" pitchFamily="18" charset="0"/>
              </a:rPr>
              <a:t>“</a:t>
            </a:r>
            <a:r>
              <a:rPr lang="zh-CN" altLang="en-US" sz="1600">
                <a:solidFill>
                  <a:schemeClr val="tx1"/>
                </a:solidFill>
                <a:latin typeface="Times New Roman" panose="02020603050405020304" pitchFamily="18" charset="0"/>
                <a:cs typeface="Times New Roman" panose="02020603050405020304" pitchFamily="18" charset="0"/>
              </a:rPr>
              <a:t>Privacy-preserving compressed</a:t>
            </a:r>
            <a:r>
              <a:rPr lang="en-US" altLang="zh-CN" sz="1600">
                <a:solidFill>
                  <a:schemeClr val="tx1"/>
                </a:solidFill>
                <a:latin typeface="Times New Roman" panose="02020603050405020304" pitchFamily="18" charset="0"/>
                <a:cs typeface="Times New Roman" panose="02020603050405020304" pitchFamily="18" charset="0"/>
              </a:rPr>
              <a:t> </a:t>
            </a:r>
            <a:r>
              <a:rPr lang="zh-CN" altLang="en-US" sz="1600">
                <a:solidFill>
                  <a:schemeClr val="tx1"/>
                </a:solidFill>
                <a:latin typeface="Times New Roman" panose="02020603050405020304" pitchFamily="18" charset="0"/>
                <a:cs typeface="Times New Roman" panose="02020603050405020304" pitchFamily="18" charset="0"/>
              </a:rPr>
              <a:t>sensing for</a:t>
            </a:r>
            <a:r>
              <a:rPr lang="en-US" altLang="zh-CN" sz="1600">
                <a:solidFill>
                  <a:schemeClr val="tx1"/>
                </a:solidFill>
                <a:latin typeface="Times New Roman" panose="02020603050405020304" pitchFamily="18" charset="0"/>
                <a:cs typeface="Times New Roman" panose="02020603050405020304" pitchFamily="18" charset="0"/>
              </a:rPr>
              <a:t> </a:t>
            </a:r>
            <a:r>
              <a:rPr lang="zh-CN" altLang="en-US" sz="1600">
                <a:solidFill>
                  <a:schemeClr val="tx1"/>
                </a:solidFill>
                <a:latin typeface="Times New Roman" panose="02020603050405020304" pitchFamily="18" charset="0"/>
                <a:cs typeface="Times New Roman" panose="02020603050405020304" pitchFamily="18" charset="0"/>
              </a:rPr>
              <a:t>image simultaneous compression-encryption applications,</a:t>
            </a:r>
            <a:r>
              <a:rPr lang="en-US" altLang="zh-CN" sz="1600">
                <a:solidFill>
                  <a:schemeClr val="tx1"/>
                </a:solidFill>
                <a:latin typeface="Times New Roman" panose="02020603050405020304" pitchFamily="18" charset="0"/>
                <a:cs typeface="Times New Roman" panose="02020603050405020304" pitchFamily="18" charset="0"/>
              </a:rPr>
              <a:t>”</a:t>
            </a:r>
            <a:r>
              <a:rPr lang="zh-CN" altLang="en-US" sz="1600">
                <a:solidFill>
                  <a:schemeClr val="tx1"/>
                </a:solidFill>
                <a:latin typeface="Times New Roman" panose="02020603050405020304" pitchFamily="18" charset="0"/>
                <a:cs typeface="Times New Roman" panose="02020603050405020304" pitchFamily="18" charset="0"/>
              </a:rPr>
              <a:t> in </a:t>
            </a:r>
            <a:r>
              <a:rPr lang="zh-CN" altLang="en-US" sz="1600" i="1">
                <a:solidFill>
                  <a:schemeClr val="tx1"/>
                </a:solidFill>
                <a:latin typeface="Times New Roman" panose="02020603050405020304" pitchFamily="18" charset="0"/>
                <a:cs typeface="Times New Roman" panose="02020603050405020304" pitchFamily="18" charset="0"/>
              </a:rPr>
              <a:t>2021 Data Compression</a:t>
            </a:r>
            <a:r>
              <a:rPr lang="en-US" altLang="zh-CN" sz="1600" i="1">
                <a:solidFill>
                  <a:schemeClr val="tx1"/>
                </a:solidFill>
                <a:latin typeface="Times New Roman" panose="02020603050405020304" pitchFamily="18" charset="0"/>
                <a:cs typeface="Times New Roman" panose="02020603050405020304" pitchFamily="18" charset="0"/>
              </a:rPr>
              <a:t> </a:t>
            </a:r>
            <a:r>
              <a:rPr lang="zh-CN" altLang="en-US" sz="1600" i="1">
                <a:solidFill>
                  <a:schemeClr val="tx1"/>
                </a:solidFill>
                <a:latin typeface="Times New Roman" panose="02020603050405020304" pitchFamily="18" charset="0"/>
                <a:cs typeface="Times New Roman" panose="02020603050405020304" pitchFamily="18" charset="0"/>
              </a:rPr>
              <a:t>Conference (DCC)</a:t>
            </a:r>
            <a:r>
              <a:rPr lang="zh-CN" altLang="en-US" sz="1600">
                <a:solidFill>
                  <a:schemeClr val="tx1"/>
                </a:solidFill>
                <a:latin typeface="Times New Roman" panose="02020603050405020304" pitchFamily="18" charset="0"/>
                <a:cs typeface="Times New Roman" panose="02020603050405020304" pitchFamily="18" charset="0"/>
              </a:rPr>
              <a:t>, 2021, pp. 283–292.</a:t>
            </a:r>
            <a:endParaRPr lang="zh-CN" altLang="en-US" sz="1600">
              <a:solidFill>
                <a:schemeClr val="tx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155700" y="5664200"/>
            <a:ext cx="9584055" cy="829945"/>
          </a:xfrm>
          <a:prstGeom prst="rect">
            <a:avLst/>
          </a:prstGeom>
          <a:noFill/>
        </p:spPr>
        <p:txBody>
          <a:bodyPr wrap="square" rtlCol="0">
            <a:spAutoFit/>
          </a:bodyPr>
          <a:p>
            <a:pPr algn="just"/>
            <a:r>
              <a:rPr lang="zh-CN" altLang="en-US" sz="1600">
                <a:solidFill>
                  <a:schemeClr val="tx1"/>
                </a:solidFill>
                <a:latin typeface="Times New Roman" panose="02020603050405020304" pitchFamily="18" charset="0"/>
                <a:cs typeface="Times New Roman" panose="02020603050405020304" pitchFamily="18" charset="0"/>
              </a:rPr>
              <a:t>[10] M. Wang, D. Xiao, and Y. Xiang, “Low-cost and confidentiality-preserving multi-image</a:t>
            </a:r>
            <a:r>
              <a:rPr lang="en-US" altLang="zh-CN" sz="1600">
                <a:solidFill>
                  <a:schemeClr val="tx1"/>
                </a:solidFill>
                <a:latin typeface="Times New Roman" panose="02020603050405020304" pitchFamily="18" charset="0"/>
                <a:cs typeface="Times New Roman" panose="02020603050405020304" pitchFamily="18" charset="0"/>
              </a:rPr>
              <a:t> </a:t>
            </a:r>
            <a:r>
              <a:rPr lang="zh-CN" altLang="en-US" sz="1600">
                <a:solidFill>
                  <a:schemeClr val="tx1"/>
                </a:solidFill>
                <a:latin typeface="Times New Roman" panose="02020603050405020304" pitchFamily="18" charset="0"/>
                <a:cs typeface="Times New Roman" panose="02020603050405020304" pitchFamily="18" charset="0"/>
              </a:rPr>
              <a:t>compressed acquisition and separate reconstruction for internet of multimedia things,”</a:t>
            </a:r>
            <a:r>
              <a:rPr lang="en-US" altLang="zh-CN" sz="1600">
                <a:solidFill>
                  <a:schemeClr val="tx1"/>
                </a:solidFill>
                <a:latin typeface="Times New Roman" panose="02020603050405020304" pitchFamily="18" charset="0"/>
                <a:cs typeface="Times New Roman" panose="02020603050405020304" pitchFamily="18" charset="0"/>
              </a:rPr>
              <a:t> </a:t>
            </a:r>
            <a:r>
              <a:rPr lang="zh-CN" altLang="en-US" sz="1600">
                <a:solidFill>
                  <a:schemeClr val="tx1"/>
                </a:solidFill>
                <a:latin typeface="Times New Roman" panose="02020603050405020304" pitchFamily="18" charset="0"/>
                <a:cs typeface="Times New Roman" panose="02020603050405020304" pitchFamily="18" charset="0"/>
              </a:rPr>
              <a:t>IEEE Internet of Things Journal, vol. 8, no. 3, pp. 1662–1673, 2021.</a:t>
            </a:r>
            <a:endParaRPr lang="zh-CN" altLang="en-US" sz="1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7539355"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Privacy-assured performance evaluation</a:t>
            </a:r>
            <a:endParaRPr lang="en-US" altLang="zh-CN" sz="2800" b="1" dirty="0">
              <a:solidFill>
                <a:schemeClr val="bg1"/>
              </a:solidFill>
              <a:latin typeface="+mj-ea"/>
              <a:ea typeface="+mj-ea"/>
              <a:sym typeface="+mn-ea"/>
            </a:endParaRPr>
          </a:p>
        </p:txBody>
      </p:sp>
      <p:pic>
        <p:nvPicPr>
          <p:cNvPr id="12" name="图片 11"/>
          <p:cNvPicPr>
            <a:picLocks noChangeAspect="1"/>
          </p:cNvPicPr>
          <p:nvPr/>
        </p:nvPicPr>
        <p:blipFill>
          <a:blip r:embed="rId1"/>
          <a:stretch>
            <a:fillRect/>
          </a:stretch>
        </p:blipFill>
        <p:spPr>
          <a:xfrm>
            <a:off x="928370" y="1410335"/>
            <a:ext cx="10344150" cy="1485900"/>
          </a:xfrm>
          <a:prstGeom prst="rect">
            <a:avLst/>
          </a:prstGeom>
        </p:spPr>
      </p:pic>
      <p:pic>
        <p:nvPicPr>
          <p:cNvPr id="13" name="图片 12"/>
          <p:cNvPicPr>
            <a:picLocks noChangeAspect="1"/>
          </p:cNvPicPr>
          <p:nvPr/>
        </p:nvPicPr>
        <p:blipFill>
          <a:blip r:embed="rId2"/>
          <a:stretch>
            <a:fillRect/>
          </a:stretch>
        </p:blipFill>
        <p:spPr>
          <a:xfrm>
            <a:off x="952500" y="3317240"/>
            <a:ext cx="10287000" cy="676275"/>
          </a:xfrm>
          <a:prstGeom prst="rect">
            <a:avLst/>
          </a:prstGeom>
        </p:spPr>
      </p:pic>
      <p:pic>
        <p:nvPicPr>
          <p:cNvPr id="14" name="图片 13"/>
          <p:cNvPicPr>
            <a:picLocks noChangeAspect="1"/>
          </p:cNvPicPr>
          <p:nvPr/>
        </p:nvPicPr>
        <p:blipFill>
          <a:blip r:embed="rId3"/>
          <a:stretch>
            <a:fillRect/>
          </a:stretch>
        </p:blipFill>
        <p:spPr>
          <a:xfrm>
            <a:off x="928370" y="4559935"/>
            <a:ext cx="10334625" cy="1343025"/>
          </a:xfrm>
          <a:prstGeom prst="rect">
            <a:avLst/>
          </a:prstGeom>
        </p:spPr>
      </p:pic>
      <p:sp>
        <p:nvSpPr>
          <p:cNvPr id="17" name="文本框 16"/>
          <p:cNvSpPr txBox="1"/>
          <p:nvPr/>
        </p:nvSpPr>
        <p:spPr>
          <a:xfrm>
            <a:off x="7842250" y="2548255"/>
            <a:ext cx="107632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COA</a:t>
            </a:r>
            <a:endParaRPr lang="en-US" altLang="zh-CN" sz="2000">
              <a:solidFill>
                <a:srgbClr val="7030A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7850505" y="3636010"/>
            <a:ext cx="107632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KPA</a:t>
            </a:r>
            <a:endParaRPr lang="en-US" altLang="zh-CN" sz="2000">
              <a:solidFill>
                <a:srgbClr val="7030A0"/>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7858760" y="5511800"/>
            <a:ext cx="1076325" cy="398780"/>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CPA</a:t>
            </a:r>
            <a:endParaRPr lang="en-US" altLang="zh-CN" sz="2000">
              <a:solidFill>
                <a:srgbClr val="7030A0"/>
              </a:solidFill>
              <a:latin typeface="Times New Roman" panose="02020603050405020304" pitchFamily="18" charset="0"/>
              <a:cs typeface="Times New Roman" panose="02020603050405020304" pitchFamily="18" charset="0"/>
            </a:endParaRPr>
          </a:p>
        </p:txBody>
      </p:sp>
      <p:sp>
        <p:nvSpPr>
          <p:cNvPr id="20" name="圆角矩形 19"/>
          <p:cNvSpPr/>
          <p:nvPr/>
        </p:nvSpPr>
        <p:spPr>
          <a:xfrm>
            <a:off x="7842250" y="2579370"/>
            <a:ext cx="829310" cy="336550"/>
          </a:xfrm>
          <a:prstGeom prst="roundRect">
            <a:avLst/>
          </a:prstGeom>
          <a:noFill/>
          <a:ln>
            <a:solidFill>
              <a:srgbClr val="C0000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7839710" y="3656330"/>
            <a:ext cx="829310" cy="336550"/>
          </a:xfrm>
          <a:prstGeom prst="roundRect">
            <a:avLst/>
          </a:prstGeom>
          <a:noFill/>
          <a:ln>
            <a:solidFill>
              <a:srgbClr val="C0000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7839710" y="5545455"/>
            <a:ext cx="829310" cy="336550"/>
          </a:xfrm>
          <a:prstGeom prst="roundRect">
            <a:avLst/>
          </a:prstGeom>
          <a:noFill/>
          <a:ln>
            <a:solidFill>
              <a:srgbClr val="C00000"/>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P spid="17" grpId="0"/>
      <p:bldP spid="20" grpId="0" animBg="1"/>
      <p:bldP spid="18" grpId="0"/>
      <p:bldP spid="21" grpId="0" animBg="1"/>
      <p:bldP spid="19"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7192010"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Compression performance evaluation</a:t>
            </a:r>
            <a:endParaRPr lang="en-US" altLang="zh-CN" sz="2800" b="1" dirty="0">
              <a:solidFill>
                <a:schemeClr val="bg1"/>
              </a:solidFill>
              <a:latin typeface="+mj-ea"/>
              <a:ea typeface="+mj-ea"/>
              <a:sym typeface="+mn-ea"/>
            </a:endParaRPr>
          </a:p>
        </p:txBody>
      </p:sp>
      <p:sp>
        <p:nvSpPr>
          <p:cNvPr id="3" name="文本框 2"/>
          <p:cNvSpPr txBox="1"/>
          <p:nvPr/>
        </p:nvSpPr>
        <p:spPr>
          <a:xfrm>
            <a:off x="1300480" y="1183005"/>
            <a:ext cx="9939655" cy="706755"/>
          </a:xfrm>
          <a:prstGeom prst="rect">
            <a:avLst/>
          </a:prstGeom>
          <a:noFill/>
        </p:spPr>
        <p:txBody>
          <a:bodyPr wrap="square" rtlCol="0">
            <a:spAutoFit/>
          </a:bodyPr>
          <a:p>
            <a:r>
              <a:rPr lang="en-US" altLang="zh-CN" sz="2000">
                <a:solidFill>
                  <a:srgbClr val="7030A0"/>
                </a:solidFill>
                <a:latin typeface="Times New Roman" panose="02020603050405020304" pitchFamily="18" charset="0"/>
                <a:cs typeface="Times New Roman" panose="02020603050405020304" pitchFamily="18" charset="0"/>
              </a:rPr>
              <a:t>Table 2: </a:t>
            </a:r>
            <a:r>
              <a:rPr lang="zh-CN" altLang="en-US" sz="2000">
                <a:solidFill>
                  <a:srgbClr val="7030A0"/>
                </a:solidFill>
                <a:latin typeface="Times New Roman" panose="02020603050405020304" pitchFamily="18" charset="0"/>
                <a:cs typeface="Times New Roman" panose="02020603050405020304" pitchFamily="18" charset="0"/>
              </a:rPr>
              <a:t>PSNR (in dB) value of the recovered test gray images by using three configurations with different sampling rates.</a:t>
            </a:r>
            <a:endParaRPr lang="zh-CN" altLang="en-US" sz="2000">
              <a:solidFill>
                <a:srgbClr val="7030A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858010" y="1991360"/>
            <a:ext cx="8609965" cy="44170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noEditPoints="1"/>
          </p:cNvSpPr>
          <p:nvPr/>
        </p:nvSpPr>
        <p:spPr bwMode="auto">
          <a:xfrm>
            <a:off x="3586163" y="1311910"/>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7"/>
          <p:cNvSpPr>
            <a:spLocks noEditPoints="1"/>
          </p:cNvSpPr>
          <p:nvPr/>
        </p:nvSpPr>
        <p:spPr bwMode="auto">
          <a:xfrm>
            <a:off x="3117850" y="1311910"/>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2565400" y="1311910"/>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1909763" y="1311910"/>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30"/>
          <p:cNvSpPr>
            <a:spLocks noEditPoints="1"/>
          </p:cNvSpPr>
          <p:nvPr/>
        </p:nvSpPr>
        <p:spPr bwMode="auto">
          <a:xfrm>
            <a:off x="1131888" y="1311910"/>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4349115" y="1573530"/>
            <a:ext cx="3503295" cy="3203575"/>
          </a:xfrm>
          <a:prstGeom prst="ellipse">
            <a:avLst/>
          </a:prstGeom>
          <a:gradFill flip="none" rotWithShape="1">
            <a:gsLst>
              <a:gs pos="0">
                <a:srgbClr val="2F416F"/>
              </a:gs>
              <a:gs pos="100000">
                <a:srgbClr val="000B3F"/>
              </a:gs>
            </a:gsLst>
            <a:lin ang="13500000" scaled="1"/>
            <a:tileRect/>
          </a:gradFill>
          <a:ln w="25400">
            <a:solidFill>
              <a:srgbClr val="002060"/>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b="1" dirty="0">
              <a:solidFill>
                <a:schemeClr val="bg1"/>
              </a:solidFill>
              <a:sym typeface="+mn-lt"/>
            </a:endParaRPr>
          </a:p>
        </p:txBody>
      </p:sp>
      <p:sp>
        <p:nvSpPr>
          <p:cNvPr id="32" name="圆角矩形 31"/>
          <p:cNvSpPr/>
          <p:nvPr/>
        </p:nvSpPr>
        <p:spPr>
          <a:xfrm>
            <a:off x="4390255" y="3144440"/>
            <a:ext cx="3420269" cy="7662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3" name="等腰三角形 32"/>
          <p:cNvSpPr/>
          <p:nvPr/>
        </p:nvSpPr>
        <p:spPr>
          <a:xfrm flipH="1">
            <a:off x="4691840" y="3014418"/>
            <a:ext cx="581623" cy="130022"/>
          </a:xfrm>
          <a:prstGeom prst="triangle">
            <a:avLst>
              <a:gd name="adj" fmla="val 316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flipV="1">
            <a:off x="6950358" y="3910721"/>
            <a:ext cx="543278" cy="121450"/>
          </a:xfrm>
          <a:prstGeom prst="triangle">
            <a:avLst>
              <a:gd name="adj" fmla="val 255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4906606" y="722815"/>
            <a:ext cx="1700447" cy="4862870"/>
          </a:xfrm>
          <a:prstGeom prst="rect">
            <a:avLst/>
          </a:prstGeom>
          <a:noFill/>
        </p:spPr>
        <p:txBody>
          <a:bodyPr wrap="square" rtlCol="0">
            <a:spAutoFit/>
          </a:bodyPr>
          <a:p>
            <a:r>
              <a:rPr lang="en-US" altLang="zh-CN" sz="31000" dirty="0">
                <a:solidFill>
                  <a:srgbClr val="FFFFFF"/>
                </a:solidFill>
                <a:latin typeface="Century Gothic" panose="020B0502020202020204" pitchFamily="34" charset="0"/>
                <a:cs typeface="+mn-ea"/>
                <a:sym typeface="+mn-lt"/>
              </a:rPr>
              <a:t>5</a:t>
            </a:r>
            <a:endParaRPr lang="zh-CN" altLang="en-US" sz="31000" dirty="0">
              <a:solidFill>
                <a:srgbClr val="FFFFFF"/>
              </a:solidFill>
              <a:latin typeface="Century Gothic" panose="020B0502020202020204" pitchFamily="34" charset="0"/>
              <a:cs typeface="+mn-ea"/>
              <a:sym typeface="+mn-lt"/>
            </a:endParaRPr>
          </a:p>
        </p:txBody>
      </p:sp>
      <p:sp>
        <p:nvSpPr>
          <p:cNvPr id="35" name="文本占位符 1"/>
          <p:cNvSpPr txBox="1"/>
          <p:nvPr/>
        </p:nvSpPr>
        <p:spPr>
          <a:xfrm>
            <a:off x="4691718" y="3144708"/>
            <a:ext cx="3070371" cy="767527"/>
          </a:xfrm>
          <a:prstGeom prst="roundRect">
            <a:avLst>
              <a:gd name="adj" fmla="val 50000"/>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b="1" dirty="0">
                <a:solidFill>
                  <a:srgbClr val="002060"/>
                </a:solidFill>
                <a:latin typeface="+mj-ea"/>
                <a:ea typeface="+mj-ea"/>
                <a:sym typeface="+mn-lt"/>
              </a:rPr>
              <a:t>Conclusion</a:t>
            </a:r>
            <a:endParaRPr lang="en-US" altLang="zh-CN" sz="2000" b="1" spc="600" dirty="0">
              <a:solidFill>
                <a:srgbClr val="002060"/>
              </a:solidFill>
              <a:latin typeface="+mj-ea"/>
              <a:ea typeface="+mj-ea"/>
              <a:cs typeface="+mn-ea"/>
              <a:sym typeface="+mn-lt"/>
            </a:endParaRPr>
          </a:p>
        </p:txBody>
      </p:sp>
      <p:sp>
        <p:nvSpPr>
          <p:cNvPr id="36" name="椭圆 35"/>
          <p:cNvSpPr/>
          <p:nvPr/>
        </p:nvSpPr>
        <p:spPr>
          <a:xfrm rot="20469222">
            <a:off x="11027001" y="4770298"/>
            <a:ext cx="143715" cy="143715"/>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Freeform 26"/>
          <p:cNvSpPr>
            <a:spLocks noEditPoints="1"/>
          </p:cNvSpPr>
          <p:nvPr/>
        </p:nvSpPr>
        <p:spPr bwMode="auto">
          <a:xfrm>
            <a:off x="3589338" y="1322705"/>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3" name="Freeform 27"/>
          <p:cNvSpPr>
            <a:spLocks noEditPoints="1"/>
          </p:cNvSpPr>
          <p:nvPr/>
        </p:nvSpPr>
        <p:spPr bwMode="auto">
          <a:xfrm>
            <a:off x="3121025" y="1322705"/>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 name="Freeform 28"/>
          <p:cNvSpPr>
            <a:spLocks noEditPoints="1"/>
          </p:cNvSpPr>
          <p:nvPr/>
        </p:nvSpPr>
        <p:spPr bwMode="auto">
          <a:xfrm>
            <a:off x="2568575" y="1322705"/>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5" name="Freeform 29"/>
          <p:cNvSpPr>
            <a:spLocks noEditPoints="1"/>
          </p:cNvSpPr>
          <p:nvPr/>
        </p:nvSpPr>
        <p:spPr bwMode="auto">
          <a:xfrm>
            <a:off x="1912938" y="1322705"/>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6" name="Freeform 30"/>
          <p:cNvSpPr>
            <a:spLocks noEditPoints="1"/>
          </p:cNvSpPr>
          <p:nvPr/>
        </p:nvSpPr>
        <p:spPr bwMode="auto">
          <a:xfrm>
            <a:off x="1135063" y="1322705"/>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animBg="1"/>
      <p:bldP spid="4" grpId="0" animBg="1"/>
      <p:bldP spid="5" grpId="0" animBg="1"/>
      <p:bldP spid="6"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21695" y="485877"/>
            <a:ext cx="2563970" cy="480124"/>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a:t>Content</a:t>
            </a:r>
            <a:endParaRPr lang="en-US" altLang="zh-CN" sz="2800" b="1"/>
          </a:p>
        </p:txBody>
      </p:sp>
      <p:sp>
        <p:nvSpPr>
          <p:cNvPr id="35" name="文本框 34"/>
          <p:cNvSpPr txBox="1"/>
          <p:nvPr/>
        </p:nvSpPr>
        <p:spPr>
          <a:xfrm>
            <a:off x="4832350" y="1591310"/>
            <a:ext cx="2580640" cy="521970"/>
          </a:xfrm>
          <a:prstGeom prst="rect">
            <a:avLst/>
          </a:prstGeom>
          <a:noFill/>
        </p:spPr>
        <p:txBody>
          <a:bodyPr wrap="square" rtlCol="0">
            <a:spAutoFit/>
          </a:bodyPr>
          <a:lstStyle/>
          <a:p>
            <a:r>
              <a:rPr lang="en-US" altLang="zh-CN" sz="2800" b="1">
                <a:solidFill>
                  <a:srgbClr val="002060"/>
                </a:solidFill>
                <a:sym typeface="+mn-lt"/>
              </a:rPr>
              <a:t>Introduction</a:t>
            </a:r>
            <a:endParaRPr lang="en-US" altLang="zh-CN" sz="2800" b="1" spc="300" dirty="0">
              <a:solidFill>
                <a:srgbClr val="002060"/>
              </a:solidFill>
              <a:latin typeface="+mj-ea"/>
              <a:ea typeface="+mj-ea"/>
              <a:cs typeface="+mn-ea"/>
              <a:sym typeface="+mn-lt"/>
            </a:endParaRPr>
          </a:p>
        </p:txBody>
      </p:sp>
      <p:sp>
        <p:nvSpPr>
          <p:cNvPr id="38" name="文本框 37"/>
          <p:cNvSpPr txBox="1"/>
          <p:nvPr/>
        </p:nvSpPr>
        <p:spPr>
          <a:xfrm>
            <a:off x="4792345" y="2459990"/>
            <a:ext cx="2930525" cy="521970"/>
          </a:xfrm>
          <a:prstGeom prst="rect">
            <a:avLst/>
          </a:prstGeom>
          <a:noFill/>
        </p:spPr>
        <p:txBody>
          <a:bodyPr wrap="square" rtlCol="0">
            <a:spAutoFit/>
          </a:bodyPr>
          <a:lstStyle/>
          <a:p>
            <a:r>
              <a:rPr lang="en-US" altLang="zh-CN" sz="2800" b="1">
                <a:solidFill>
                  <a:srgbClr val="002060"/>
                </a:solidFill>
                <a:sym typeface="+mn-lt"/>
              </a:rPr>
              <a:t>Preliminaries</a:t>
            </a:r>
            <a:endParaRPr lang="en-US" altLang="zh-CN" sz="2800" b="1">
              <a:solidFill>
                <a:schemeClr val="tx1"/>
              </a:solidFill>
              <a:sym typeface="+mn-lt"/>
            </a:endParaRPr>
          </a:p>
        </p:txBody>
      </p:sp>
      <p:sp>
        <p:nvSpPr>
          <p:cNvPr id="41" name="文本框 40"/>
          <p:cNvSpPr txBox="1"/>
          <p:nvPr/>
        </p:nvSpPr>
        <p:spPr>
          <a:xfrm>
            <a:off x="4770755" y="3328035"/>
            <a:ext cx="4658995" cy="521970"/>
          </a:xfrm>
          <a:prstGeom prst="rect">
            <a:avLst/>
          </a:prstGeom>
          <a:noFill/>
        </p:spPr>
        <p:txBody>
          <a:bodyPr wrap="square" rtlCol="0">
            <a:spAutoFit/>
          </a:bodyPr>
          <a:lstStyle/>
          <a:p>
            <a:r>
              <a:rPr lang="en-US" altLang="zh-CN" sz="2800" b="1">
                <a:solidFill>
                  <a:srgbClr val="002060"/>
                </a:solidFill>
                <a:sym typeface="+mn-lt"/>
              </a:rPr>
              <a:t>The Proposed Scheme</a:t>
            </a:r>
            <a:endParaRPr lang="en-US" altLang="zh-CN" sz="2800" b="1" dirty="0">
              <a:solidFill>
                <a:schemeClr val="tx1"/>
              </a:solidFill>
              <a:latin typeface="+mj-ea"/>
              <a:ea typeface="+mj-ea"/>
              <a:sym typeface="+mn-lt"/>
            </a:endParaRPr>
          </a:p>
        </p:txBody>
      </p:sp>
      <p:sp>
        <p:nvSpPr>
          <p:cNvPr id="44" name="文本框 43"/>
          <p:cNvSpPr txBox="1"/>
          <p:nvPr/>
        </p:nvSpPr>
        <p:spPr>
          <a:xfrm>
            <a:off x="4770755" y="4221480"/>
            <a:ext cx="6483350" cy="521970"/>
          </a:xfrm>
          <a:prstGeom prst="rect">
            <a:avLst/>
          </a:prstGeom>
          <a:noFill/>
        </p:spPr>
        <p:txBody>
          <a:bodyPr wrap="square" rtlCol="0">
            <a:spAutoFit/>
          </a:bodyPr>
          <a:lstStyle/>
          <a:p>
            <a:r>
              <a:rPr lang="en-US" altLang="zh-CN" sz="2800" b="1">
                <a:solidFill>
                  <a:srgbClr val="002060"/>
                </a:solidFill>
                <a:sym typeface="+mn-lt"/>
              </a:rPr>
              <a:t>Simulation Results and Analyses</a:t>
            </a:r>
            <a:endParaRPr lang="en-US" altLang="zh-CN" sz="2800" b="1" dirty="0">
              <a:solidFill>
                <a:schemeClr val="tx1"/>
              </a:solidFill>
              <a:latin typeface="+mj-ea"/>
              <a:ea typeface="+mj-ea"/>
              <a:sym typeface="+mn-lt"/>
            </a:endParaRPr>
          </a:p>
        </p:txBody>
      </p:sp>
      <p:sp>
        <p:nvSpPr>
          <p:cNvPr id="50" name="文本框 49"/>
          <p:cNvSpPr txBox="1"/>
          <p:nvPr/>
        </p:nvSpPr>
        <p:spPr>
          <a:xfrm>
            <a:off x="4770120" y="5003800"/>
            <a:ext cx="2580640" cy="607695"/>
          </a:xfrm>
          <a:prstGeom prst="rect">
            <a:avLst/>
          </a:prstGeom>
          <a:noFill/>
        </p:spPr>
        <p:txBody>
          <a:bodyPr wrap="square" rtlCol="0">
            <a:spAutoFit/>
          </a:bodyPr>
          <a:lstStyle/>
          <a:p>
            <a:pPr>
              <a:lnSpc>
                <a:spcPct val="120000"/>
              </a:lnSpc>
            </a:pPr>
            <a:r>
              <a:rPr lang="en-US" altLang="zh-CN" sz="2800" b="1">
                <a:solidFill>
                  <a:srgbClr val="002060"/>
                </a:solidFill>
                <a:sym typeface="+mn-lt"/>
              </a:rPr>
              <a:t>Conclusion</a:t>
            </a:r>
            <a:endParaRPr lang="en-US" altLang="zh-CN" sz="2800" b="1">
              <a:solidFill>
                <a:schemeClr val="tx1"/>
              </a:solidFill>
              <a:sym typeface="+mn-lt"/>
            </a:endParaRPr>
          </a:p>
        </p:txBody>
      </p:sp>
      <p:sp>
        <p:nvSpPr>
          <p:cNvPr id="68" name="椭圆 67"/>
          <p:cNvSpPr/>
          <p:nvPr/>
        </p:nvSpPr>
        <p:spPr>
          <a:xfrm>
            <a:off x="3209290" y="2445385"/>
            <a:ext cx="481330" cy="43688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2032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200" b="1">
                <a:solidFill>
                  <a:schemeClr val="accent5">
                    <a:lumMod val="50000"/>
                  </a:schemeClr>
                </a:solidFill>
              </a:rPr>
              <a:t>2</a:t>
            </a:r>
            <a:endParaRPr lang="en-US" altLang="zh-CN" sz="3200" b="1">
              <a:solidFill>
                <a:schemeClr val="accent5">
                  <a:lumMod val="50000"/>
                </a:schemeClr>
              </a:solidFill>
            </a:endParaRPr>
          </a:p>
        </p:txBody>
      </p:sp>
      <p:sp>
        <p:nvSpPr>
          <p:cNvPr id="51" name="椭圆 50"/>
          <p:cNvSpPr/>
          <p:nvPr/>
        </p:nvSpPr>
        <p:spPr>
          <a:xfrm>
            <a:off x="3263265" y="1631315"/>
            <a:ext cx="431165" cy="4425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800" b="1"/>
              <a:t>1</a:t>
            </a:r>
            <a:endParaRPr lang="en-US" altLang="zh-CN" sz="2800" b="1"/>
          </a:p>
        </p:txBody>
      </p:sp>
      <p:sp>
        <p:nvSpPr>
          <p:cNvPr id="56" name="椭圆 55"/>
          <p:cNvSpPr/>
          <p:nvPr/>
        </p:nvSpPr>
        <p:spPr>
          <a:xfrm>
            <a:off x="3234690" y="3269615"/>
            <a:ext cx="431165" cy="4425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800" b="1"/>
              <a:t>3</a:t>
            </a:r>
            <a:endParaRPr lang="en-US" altLang="zh-CN" sz="2800" b="1"/>
          </a:p>
        </p:txBody>
      </p:sp>
      <p:sp>
        <p:nvSpPr>
          <p:cNvPr id="57" name="椭圆 56"/>
          <p:cNvSpPr/>
          <p:nvPr/>
        </p:nvSpPr>
        <p:spPr>
          <a:xfrm>
            <a:off x="3184525" y="4179570"/>
            <a:ext cx="481330" cy="43688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190500" dist="2032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200" b="1">
                <a:solidFill>
                  <a:schemeClr val="accent5">
                    <a:lumMod val="50000"/>
                  </a:schemeClr>
                </a:solidFill>
              </a:rPr>
              <a:t>4</a:t>
            </a:r>
            <a:endParaRPr lang="en-US" altLang="zh-CN" sz="3200" b="1">
              <a:solidFill>
                <a:schemeClr val="accent5">
                  <a:lumMod val="50000"/>
                </a:schemeClr>
              </a:solidFill>
            </a:endParaRPr>
          </a:p>
        </p:txBody>
      </p:sp>
      <p:sp>
        <p:nvSpPr>
          <p:cNvPr id="58" name="椭圆 57"/>
          <p:cNvSpPr/>
          <p:nvPr/>
        </p:nvSpPr>
        <p:spPr>
          <a:xfrm>
            <a:off x="3209290" y="5083810"/>
            <a:ext cx="431165" cy="4425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r>
              <a:rPr lang="en-US" altLang="zh-CN" sz="2800" b="1"/>
              <a:t>5</a:t>
            </a: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P spid="68" grpId="0" bldLvl="0" animBg="1"/>
      <p:bldP spid="5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21695" y="485877"/>
            <a:ext cx="2563970" cy="480124"/>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a:t>Conclusion</a:t>
            </a:r>
            <a:endParaRPr lang="en-US" altLang="zh-CN" sz="2800" b="1"/>
          </a:p>
        </p:txBody>
      </p:sp>
      <p:sp>
        <p:nvSpPr>
          <p:cNvPr id="35" name="文本框 34"/>
          <p:cNvSpPr txBox="1"/>
          <p:nvPr/>
        </p:nvSpPr>
        <p:spPr>
          <a:xfrm>
            <a:off x="2407285" y="1585595"/>
            <a:ext cx="7893050" cy="1198880"/>
          </a:xfrm>
          <a:prstGeom prst="rect">
            <a:avLst/>
          </a:prstGeom>
          <a:noFill/>
        </p:spPr>
        <p:txBody>
          <a:bodyPr wrap="square" rtlCol="0">
            <a:spAutoFit/>
          </a:bodyPr>
          <a:lstStyle/>
          <a:p>
            <a:pPr algn="just"/>
            <a:r>
              <a:rPr lang="en-US" altLang="zh-CN" sz="2400">
                <a:latin typeface="Times New Roman" panose="02020603050405020304" pitchFamily="18" charset="0"/>
                <a:cs typeface="Times New Roman" panose="02020603050405020304" pitchFamily="18" charset="0"/>
                <a:sym typeface="+mn-lt"/>
              </a:rPr>
              <a:t>The </a:t>
            </a:r>
            <a:r>
              <a:rPr lang="en-US" altLang="zh-CN" sz="2400">
                <a:solidFill>
                  <a:srgbClr val="7030A0"/>
                </a:solidFill>
                <a:latin typeface="Times New Roman" panose="02020603050405020304" pitchFamily="18" charset="0"/>
                <a:cs typeface="Times New Roman" panose="02020603050405020304" pitchFamily="18" charset="0"/>
                <a:sym typeface="+mn-lt"/>
              </a:rPr>
              <a:t>permutation-diffusion</a:t>
            </a:r>
            <a:r>
              <a:rPr lang="en-US" altLang="zh-CN" sz="2400">
                <a:latin typeface="Times New Roman" panose="02020603050405020304" pitchFamily="18" charset="0"/>
                <a:cs typeface="Times New Roman" panose="02020603050405020304" pitchFamily="18" charset="0"/>
                <a:sym typeface="+mn-lt"/>
              </a:rPr>
              <a:t> structure is embedded to the CS encoding process, and it can resist cryptographic attacks and increase the key space while compressing.</a:t>
            </a:r>
            <a:endParaRPr lang="en-US" altLang="zh-CN" sz="2400">
              <a:latin typeface="Times New Roman" panose="02020603050405020304" pitchFamily="18" charset="0"/>
              <a:cs typeface="Times New Roman" panose="02020603050405020304" pitchFamily="18" charset="0"/>
              <a:sym typeface="+mn-lt"/>
            </a:endParaRPr>
          </a:p>
        </p:txBody>
      </p:sp>
      <p:sp>
        <p:nvSpPr>
          <p:cNvPr id="38" name="文本框 37"/>
          <p:cNvSpPr txBox="1"/>
          <p:nvPr/>
        </p:nvSpPr>
        <p:spPr>
          <a:xfrm>
            <a:off x="2393315" y="3942715"/>
            <a:ext cx="7907020" cy="1198880"/>
          </a:xfrm>
          <a:prstGeom prst="rect">
            <a:avLst/>
          </a:prstGeom>
          <a:noFill/>
        </p:spPr>
        <p:txBody>
          <a:bodyPr wrap="square" rtlCol="0">
            <a:spAutoFit/>
          </a:bodyPr>
          <a:lstStyle/>
          <a:p>
            <a:pPr algn="just"/>
            <a:r>
              <a:rPr lang="en-US" altLang="zh-CN" sz="2400">
                <a:latin typeface="Times New Roman" panose="02020603050405020304" pitchFamily="18" charset="0"/>
                <a:cs typeface="Times New Roman" panose="02020603050405020304" pitchFamily="18" charset="0"/>
                <a:sym typeface="+mn-lt"/>
              </a:rPr>
              <a:t>The </a:t>
            </a:r>
            <a:r>
              <a:rPr lang="en-US" altLang="zh-CN" sz="2400">
                <a:solidFill>
                  <a:srgbClr val="7030A0"/>
                </a:solidFill>
                <a:latin typeface="Times New Roman" panose="02020603050405020304" pitchFamily="18" charset="0"/>
                <a:cs typeface="Times New Roman" panose="02020603050405020304" pitchFamily="18" charset="0"/>
                <a:sym typeface="+mn-lt"/>
              </a:rPr>
              <a:t>multi-prior regularization recovery</a:t>
            </a:r>
            <a:r>
              <a:rPr lang="en-US" altLang="zh-CN" sz="2400">
                <a:latin typeface="Times New Roman" panose="02020603050405020304" pitchFamily="18" charset="0"/>
                <a:cs typeface="Times New Roman" panose="02020603050405020304" pitchFamily="18" charset="0"/>
                <a:sym typeface="+mn-lt"/>
              </a:rPr>
              <a:t> algorithm is designed to recover the original image from the measurement effectively, and it can improve the recovery performance.  </a:t>
            </a:r>
            <a:endParaRPr lang="en-US" altLang="zh-CN" sz="2400">
              <a:latin typeface="Times New Roman" panose="02020603050405020304" pitchFamily="18" charset="0"/>
              <a:cs typeface="Times New Roman" panose="02020603050405020304" pitchFamily="18" charset="0"/>
              <a:sym typeface="+mn-lt"/>
            </a:endParaRPr>
          </a:p>
        </p:txBody>
      </p:sp>
      <p:sp>
        <p:nvSpPr>
          <p:cNvPr id="3" name="椭圆 2"/>
          <p:cNvSpPr/>
          <p:nvPr/>
        </p:nvSpPr>
        <p:spPr>
          <a:xfrm>
            <a:off x="1794510" y="170815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5" name="椭圆 4"/>
          <p:cNvSpPr/>
          <p:nvPr/>
        </p:nvSpPr>
        <p:spPr>
          <a:xfrm>
            <a:off x="1794510" y="404685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P spid="3" grpId="0" bldLvl="0" animBg="1"/>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noEditPoints="1"/>
          </p:cNvSpPr>
          <p:nvPr/>
        </p:nvSpPr>
        <p:spPr bwMode="auto">
          <a:xfrm>
            <a:off x="3586163" y="1311910"/>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7"/>
          <p:cNvSpPr>
            <a:spLocks noEditPoints="1"/>
          </p:cNvSpPr>
          <p:nvPr/>
        </p:nvSpPr>
        <p:spPr bwMode="auto">
          <a:xfrm>
            <a:off x="3117850" y="1311910"/>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2565400" y="1311910"/>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1909763" y="1311910"/>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30"/>
          <p:cNvSpPr>
            <a:spLocks noEditPoints="1"/>
          </p:cNvSpPr>
          <p:nvPr/>
        </p:nvSpPr>
        <p:spPr bwMode="auto">
          <a:xfrm>
            <a:off x="1131888" y="1311910"/>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4349115" y="1562735"/>
            <a:ext cx="3503295" cy="3203575"/>
          </a:xfrm>
          <a:prstGeom prst="ellipse">
            <a:avLst/>
          </a:prstGeom>
          <a:gradFill flip="none" rotWithShape="1">
            <a:gsLst>
              <a:gs pos="0">
                <a:srgbClr val="2F416F"/>
              </a:gs>
              <a:gs pos="100000">
                <a:srgbClr val="000B3F"/>
              </a:gs>
            </a:gsLst>
            <a:lin ang="13500000" scaled="1"/>
            <a:tileRect/>
          </a:gradFill>
          <a:ln w="25400">
            <a:solidFill>
              <a:srgbClr val="002060"/>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800" b="1"/>
              <a:t>Thanks</a:t>
            </a:r>
            <a:endParaRPr lang="en-US" altLang="zh-CN" sz="4800" b="1"/>
          </a:p>
        </p:txBody>
      </p:sp>
      <p:sp>
        <p:nvSpPr>
          <p:cNvPr id="36" name="椭圆 35"/>
          <p:cNvSpPr/>
          <p:nvPr/>
        </p:nvSpPr>
        <p:spPr>
          <a:xfrm rot="20469222">
            <a:off x="11027001" y="4770298"/>
            <a:ext cx="143715" cy="143715"/>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Freeform 26"/>
          <p:cNvSpPr>
            <a:spLocks noEditPoints="1"/>
          </p:cNvSpPr>
          <p:nvPr/>
        </p:nvSpPr>
        <p:spPr bwMode="auto">
          <a:xfrm>
            <a:off x="3589338" y="1322705"/>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3" name="Freeform 27"/>
          <p:cNvSpPr>
            <a:spLocks noEditPoints="1"/>
          </p:cNvSpPr>
          <p:nvPr/>
        </p:nvSpPr>
        <p:spPr bwMode="auto">
          <a:xfrm>
            <a:off x="3121025" y="1322705"/>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 name="Freeform 28"/>
          <p:cNvSpPr>
            <a:spLocks noEditPoints="1"/>
          </p:cNvSpPr>
          <p:nvPr/>
        </p:nvSpPr>
        <p:spPr bwMode="auto">
          <a:xfrm>
            <a:off x="2568575" y="1322705"/>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5" name="Freeform 29"/>
          <p:cNvSpPr>
            <a:spLocks noEditPoints="1"/>
          </p:cNvSpPr>
          <p:nvPr/>
        </p:nvSpPr>
        <p:spPr bwMode="auto">
          <a:xfrm>
            <a:off x="1912938" y="1322705"/>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6" name="Freeform 30"/>
          <p:cNvSpPr>
            <a:spLocks noEditPoints="1"/>
          </p:cNvSpPr>
          <p:nvPr/>
        </p:nvSpPr>
        <p:spPr bwMode="auto">
          <a:xfrm>
            <a:off x="1135063" y="1322705"/>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animBg="1"/>
      <p:bldP spid="4" grpId="0" animBg="1"/>
      <p:bldP spid="5" grpId="0" animBg="1"/>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noEditPoints="1"/>
          </p:cNvSpPr>
          <p:nvPr/>
        </p:nvSpPr>
        <p:spPr bwMode="auto">
          <a:xfrm>
            <a:off x="3586163" y="638810"/>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7"/>
          <p:cNvSpPr>
            <a:spLocks noEditPoints="1"/>
          </p:cNvSpPr>
          <p:nvPr/>
        </p:nvSpPr>
        <p:spPr bwMode="auto">
          <a:xfrm>
            <a:off x="3117850" y="638810"/>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2565400" y="638810"/>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1909763" y="638810"/>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30"/>
          <p:cNvSpPr>
            <a:spLocks noEditPoints="1"/>
          </p:cNvSpPr>
          <p:nvPr/>
        </p:nvSpPr>
        <p:spPr bwMode="auto">
          <a:xfrm>
            <a:off x="1131888" y="638810"/>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4349115" y="900430"/>
            <a:ext cx="3503295" cy="3203575"/>
          </a:xfrm>
          <a:prstGeom prst="ellipse">
            <a:avLst/>
          </a:prstGeom>
          <a:gradFill flip="none" rotWithShape="1">
            <a:gsLst>
              <a:gs pos="0">
                <a:srgbClr val="2F416F"/>
              </a:gs>
              <a:gs pos="100000">
                <a:srgbClr val="000B3F"/>
              </a:gs>
            </a:gsLst>
            <a:lin ang="13500000" scaled="1"/>
            <a:tileRect/>
          </a:gradFill>
          <a:ln w="25400">
            <a:solidFill>
              <a:srgbClr val="002060"/>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b="1" dirty="0">
              <a:solidFill>
                <a:schemeClr val="bg1"/>
              </a:solidFill>
              <a:sym typeface="+mn-lt"/>
            </a:endParaRPr>
          </a:p>
        </p:txBody>
      </p:sp>
      <p:sp>
        <p:nvSpPr>
          <p:cNvPr id="31" name="文本框 30"/>
          <p:cNvSpPr txBox="1"/>
          <p:nvPr/>
        </p:nvSpPr>
        <p:spPr>
          <a:xfrm>
            <a:off x="4943917" y="113004"/>
            <a:ext cx="1700447" cy="4508927"/>
          </a:xfrm>
          <a:prstGeom prst="rect">
            <a:avLst/>
          </a:prstGeom>
          <a:noFill/>
        </p:spPr>
        <p:txBody>
          <a:bodyPr wrap="square" rtlCol="0">
            <a:spAutoFit/>
          </a:bodyPr>
          <a:lstStyle/>
          <a:p>
            <a:r>
              <a:rPr lang="en-US" altLang="zh-CN" sz="28700" dirty="0">
                <a:solidFill>
                  <a:srgbClr val="FFFFFF"/>
                </a:solidFill>
                <a:latin typeface="Century Gothic" panose="020B0502020202020204" pitchFamily="34" charset="0"/>
                <a:cs typeface="+mn-ea"/>
                <a:sym typeface="+mn-lt"/>
              </a:rPr>
              <a:t>1</a:t>
            </a:r>
            <a:endParaRPr lang="zh-CN" altLang="en-US" sz="28700" dirty="0">
              <a:solidFill>
                <a:srgbClr val="FFFFFF"/>
              </a:solidFill>
              <a:latin typeface="Century Gothic" panose="020B0502020202020204" pitchFamily="34" charset="0"/>
              <a:cs typeface="+mn-ea"/>
              <a:sym typeface="+mn-lt"/>
            </a:endParaRPr>
          </a:p>
        </p:txBody>
      </p:sp>
      <p:sp>
        <p:nvSpPr>
          <p:cNvPr id="32" name="圆角矩形 31"/>
          <p:cNvSpPr/>
          <p:nvPr/>
        </p:nvSpPr>
        <p:spPr>
          <a:xfrm>
            <a:off x="4390255" y="2471340"/>
            <a:ext cx="3420269" cy="7662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3" name="等腰三角形 32"/>
          <p:cNvSpPr/>
          <p:nvPr/>
        </p:nvSpPr>
        <p:spPr>
          <a:xfrm flipH="1">
            <a:off x="4691840" y="2341318"/>
            <a:ext cx="581623" cy="130022"/>
          </a:xfrm>
          <a:prstGeom prst="triangle">
            <a:avLst>
              <a:gd name="adj" fmla="val 316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flipV="1">
            <a:off x="6950358" y="3237621"/>
            <a:ext cx="543278" cy="121450"/>
          </a:xfrm>
          <a:prstGeom prst="triangle">
            <a:avLst>
              <a:gd name="adj" fmla="val 255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占位符 1"/>
          <p:cNvSpPr txBox="1"/>
          <p:nvPr/>
        </p:nvSpPr>
        <p:spPr>
          <a:xfrm>
            <a:off x="4630758" y="2478593"/>
            <a:ext cx="3070371" cy="767527"/>
          </a:xfrm>
          <a:prstGeom prst="roundRect">
            <a:avLst>
              <a:gd name="adj" fmla="val 50000"/>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b="1" dirty="0">
                <a:solidFill>
                  <a:srgbClr val="002060"/>
                </a:solidFill>
                <a:latin typeface="+mj-ea"/>
                <a:ea typeface="+mj-ea"/>
                <a:sym typeface="+mn-lt"/>
              </a:rPr>
              <a:t>Introduction</a:t>
            </a:r>
            <a:endParaRPr lang="en-US" altLang="zh-CN" sz="2000" b="1" spc="600" dirty="0">
              <a:solidFill>
                <a:srgbClr val="002060"/>
              </a:solidFill>
              <a:latin typeface="+mj-ea"/>
              <a:ea typeface="+mj-ea"/>
              <a:cs typeface="+mn-ea"/>
              <a:sym typeface="+mn-lt"/>
            </a:endParaRPr>
          </a:p>
        </p:txBody>
      </p:sp>
      <p:sp>
        <p:nvSpPr>
          <p:cNvPr id="36" name="椭圆 35"/>
          <p:cNvSpPr/>
          <p:nvPr/>
        </p:nvSpPr>
        <p:spPr>
          <a:xfrm rot="20469222">
            <a:off x="11027001" y="4770298"/>
            <a:ext cx="143715" cy="143715"/>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椭圆 50"/>
          <p:cNvSpPr/>
          <p:nvPr/>
        </p:nvSpPr>
        <p:spPr>
          <a:xfrm>
            <a:off x="5075555" y="4868545"/>
            <a:ext cx="233045" cy="238760"/>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37" name="文本框 36"/>
          <p:cNvSpPr txBox="1"/>
          <p:nvPr/>
        </p:nvSpPr>
        <p:spPr>
          <a:xfrm>
            <a:off x="5554345" y="4766945"/>
            <a:ext cx="2750820" cy="460375"/>
          </a:xfrm>
          <a:prstGeom prst="rect">
            <a:avLst/>
          </a:prstGeom>
          <a:noFill/>
        </p:spPr>
        <p:txBody>
          <a:bodyPr wrap="square" rtlCol="0">
            <a:spAutoFit/>
          </a:bodyPr>
          <a:p>
            <a:r>
              <a:rPr lang="en-US" altLang="zh-CN" sz="2400" b="1" dirty="0">
                <a:solidFill>
                  <a:srgbClr val="002060"/>
                </a:solidFill>
                <a:latin typeface="+mj-ea"/>
                <a:ea typeface="+mj-ea"/>
              </a:rPr>
              <a:t>Challenges</a:t>
            </a:r>
            <a:endParaRPr lang="en-US" altLang="zh-CN" sz="2400"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animBg="1"/>
      <p:bldP spid="4" grpId="0" animBg="1"/>
      <p:bldP spid="5" grpId="0" animBg="1"/>
      <p:bldP spid="6" grpId="0" animBg="1"/>
      <p:bldP spid="7" grpId="0" animBg="1"/>
      <p:bldP spid="10" grpId="0" animBg="1"/>
      <p:bldP spid="5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21695" y="485877"/>
            <a:ext cx="2563970" cy="480124"/>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a:t>Challenges</a:t>
            </a:r>
            <a:endParaRPr lang="en-US" altLang="zh-CN" sz="2800" b="1"/>
          </a:p>
        </p:txBody>
      </p:sp>
      <p:sp>
        <p:nvSpPr>
          <p:cNvPr id="35" name="文本框 34"/>
          <p:cNvSpPr txBox="1"/>
          <p:nvPr/>
        </p:nvSpPr>
        <p:spPr>
          <a:xfrm>
            <a:off x="2407285" y="1585595"/>
            <a:ext cx="8604885" cy="1568450"/>
          </a:xfrm>
          <a:prstGeom prst="rect">
            <a:avLst/>
          </a:prstGeom>
          <a:noFill/>
        </p:spPr>
        <p:txBody>
          <a:bodyPr wrap="square" rtlCol="0">
            <a:spAutoFit/>
          </a:bodyPr>
          <a:lstStyle/>
          <a:p>
            <a:pPr algn="just"/>
            <a:r>
              <a:rPr lang="en-US" altLang="zh-CN" sz="2400" b="1">
                <a:solidFill>
                  <a:schemeClr val="tx1"/>
                </a:solidFill>
                <a:latin typeface="Times New Roman" panose="02020603050405020304" pitchFamily="18" charset="0"/>
                <a:cs typeface="Times New Roman" panose="02020603050405020304" pitchFamily="18" charset="0"/>
                <a:sym typeface="+mn-lt"/>
              </a:rPr>
              <a:t>Low-security</a:t>
            </a:r>
            <a:r>
              <a:rPr lang="en-US" altLang="zh-CN" sz="2400">
                <a:solidFill>
                  <a:schemeClr val="tx1"/>
                </a:solidFill>
                <a:latin typeface="Times New Roman" panose="02020603050405020304" pitchFamily="18" charset="0"/>
                <a:cs typeface="Times New Roman" panose="02020603050405020304" pitchFamily="18" charset="0"/>
                <a:sym typeface="+mn-lt"/>
              </a:rPr>
              <a:t>: The compressive sensing (CS)-based cryptosystem </a:t>
            </a:r>
            <a:r>
              <a:rPr lang="en-US" altLang="zh-CN" sz="2400">
                <a:solidFill>
                  <a:srgbClr val="7030A0"/>
                </a:solidFill>
                <a:latin typeface="Times New Roman" panose="02020603050405020304" pitchFamily="18" charset="0"/>
                <a:cs typeface="Times New Roman" panose="02020603050405020304" pitchFamily="18" charset="0"/>
                <a:sym typeface="+mn-lt"/>
              </a:rPr>
              <a:t>cannot resist cryptographic attacks</a:t>
            </a:r>
            <a:r>
              <a:rPr lang="en-US" altLang="zh-CN" sz="2400">
                <a:solidFill>
                  <a:schemeClr val="tx1"/>
                </a:solidFill>
                <a:latin typeface="Times New Roman" panose="02020603050405020304" pitchFamily="18" charset="0"/>
                <a:cs typeface="Times New Roman" panose="02020603050405020304" pitchFamily="18" charset="0"/>
                <a:sym typeface="+mn-lt"/>
              </a:rPr>
              <a:t>, including ciphertext-only attack (COA), known-plaintext attack (KPA) and chosen-plaintext attack (CPA). Additionaly, </a:t>
            </a:r>
            <a:r>
              <a:rPr lang="en-US" altLang="zh-CN" sz="2400">
                <a:solidFill>
                  <a:srgbClr val="7030A0"/>
                </a:solidFill>
                <a:latin typeface="Times New Roman" panose="02020603050405020304" pitchFamily="18" charset="0"/>
                <a:cs typeface="Times New Roman" panose="02020603050405020304" pitchFamily="18" charset="0"/>
                <a:sym typeface="+mn-lt"/>
              </a:rPr>
              <a:t>key space is small</a:t>
            </a:r>
            <a:r>
              <a:rPr lang="en-US" altLang="zh-CN" sz="2400">
                <a:solidFill>
                  <a:schemeClr val="tx1"/>
                </a:solidFill>
                <a:latin typeface="Times New Roman" panose="02020603050405020304" pitchFamily="18" charset="0"/>
                <a:cs typeface="Times New Roman" panose="02020603050405020304" pitchFamily="18" charset="0"/>
                <a:sym typeface="+mn-lt"/>
              </a:rPr>
              <a:t>, which need to be improved.</a:t>
            </a:r>
            <a:endParaRPr lang="en-US" altLang="zh-CN" sz="2400">
              <a:solidFill>
                <a:schemeClr val="tx1"/>
              </a:solidFill>
              <a:latin typeface="Times New Roman" panose="02020603050405020304" pitchFamily="18" charset="0"/>
              <a:cs typeface="Times New Roman" panose="02020603050405020304" pitchFamily="18" charset="0"/>
              <a:sym typeface="+mn-lt"/>
            </a:endParaRPr>
          </a:p>
        </p:txBody>
      </p:sp>
      <p:sp>
        <p:nvSpPr>
          <p:cNvPr id="38" name="文本框 37"/>
          <p:cNvSpPr txBox="1"/>
          <p:nvPr/>
        </p:nvSpPr>
        <p:spPr>
          <a:xfrm>
            <a:off x="2304415" y="3955415"/>
            <a:ext cx="8707120" cy="1198880"/>
          </a:xfrm>
          <a:prstGeom prst="rect">
            <a:avLst/>
          </a:prstGeom>
          <a:noFill/>
        </p:spPr>
        <p:txBody>
          <a:bodyPr wrap="square" rtlCol="0">
            <a:spAutoFit/>
          </a:bodyPr>
          <a:lstStyle/>
          <a:p>
            <a:pPr algn="just"/>
            <a:r>
              <a:rPr lang="en-US" altLang="zh-CN" sz="2400" b="1">
                <a:solidFill>
                  <a:schemeClr val="tx1"/>
                </a:solidFill>
                <a:latin typeface="Times New Roman" panose="02020603050405020304" pitchFamily="18" charset="0"/>
                <a:cs typeface="Times New Roman" panose="02020603050405020304" pitchFamily="18" charset="0"/>
                <a:sym typeface="+mn-lt"/>
              </a:rPr>
              <a:t>Low-quality recovery</a:t>
            </a:r>
            <a:r>
              <a:rPr lang="en-US" altLang="zh-CN" sz="2400">
                <a:solidFill>
                  <a:schemeClr val="tx1"/>
                </a:solidFill>
                <a:latin typeface="Times New Roman" panose="02020603050405020304" pitchFamily="18" charset="0"/>
                <a:cs typeface="Times New Roman" panose="02020603050405020304" pitchFamily="18" charset="0"/>
                <a:sym typeface="+mn-lt"/>
              </a:rPr>
              <a:t>: The existing reconstruction algorithms </a:t>
            </a:r>
            <a:r>
              <a:rPr lang="en-US" altLang="zh-CN" sz="2400">
                <a:solidFill>
                  <a:srgbClr val="7030A0"/>
                </a:solidFill>
                <a:latin typeface="Times New Roman" panose="02020603050405020304" pitchFamily="18" charset="0"/>
                <a:cs typeface="Times New Roman" panose="02020603050405020304" pitchFamily="18" charset="0"/>
                <a:sym typeface="+mn-lt"/>
              </a:rPr>
              <a:t>without consider more prior  regularization term</a:t>
            </a:r>
            <a:r>
              <a:rPr lang="en-US" altLang="zh-CN" sz="2400">
                <a:solidFill>
                  <a:schemeClr val="tx1"/>
                </a:solidFill>
                <a:latin typeface="Times New Roman" panose="02020603050405020304" pitchFamily="18" charset="0"/>
                <a:cs typeface="Times New Roman" panose="02020603050405020304" pitchFamily="18" charset="0"/>
                <a:sym typeface="+mn-lt"/>
              </a:rPr>
              <a:t> to improve the recovery performance, which cannot provide better service.  </a:t>
            </a:r>
            <a:r>
              <a:rPr lang="en-US" altLang="zh-CN" sz="2400" b="1">
                <a:solidFill>
                  <a:srgbClr val="002060"/>
                </a:solidFill>
                <a:sym typeface="+mn-lt"/>
              </a:rPr>
              <a:t>   </a:t>
            </a:r>
            <a:endParaRPr lang="en-US" altLang="zh-CN" sz="2400" b="1">
              <a:solidFill>
                <a:srgbClr val="002060"/>
              </a:solidFill>
              <a:sym typeface="+mn-lt"/>
            </a:endParaRPr>
          </a:p>
        </p:txBody>
      </p:sp>
      <p:sp>
        <p:nvSpPr>
          <p:cNvPr id="3" name="椭圆 2"/>
          <p:cNvSpPr/>
          <p:nvPr/>
        </p:nvSpPr>
        <p:spPr>
          <a:xfrm>
            <a:off x="1794510" y="170815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5" name="椭圆 4"/>
          <p:cNvSpPr/>
          <p:nvPr/>
        </p:nvSpPr>
        <p:spPr>
          <a:xfrm>
            <a:off x="1794510" y="404685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P spid="3"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noEditPoints="1"/>
          </p:cNvSpPr>
          <p:nvPr/>
        </p:nvSpPr>
        <p:spPr bwMode="auto">
          <a:xfrm>
            <a:off x="3586163" y="638810"/>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7"/>
          <p:cNvSpPr>
            <a:spLocks noEditPoints="1"/>
          </p:cNvSpPr>
          <p:nvPr/>
        </p:nvSpPr>
        <p:spPr bwMode="auto">
          <a:xfrm>
            <a:off x="3117850" y="638810"/>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2565400" y="638810"/>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1909763" y="638810"/>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30"/>
          <p:cNvSpPr>
            <a:spLocks noEditPoints="1"/>
          </p:cNvSpPr>
          <p:nvPr/>
        </p:nvSpPr>
        <p:spPr bwMode="auto">
          <a:xfrm>
            <a:off x="1131888" y="638810"/>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4349115" y="889635"/>
            <a:ext cx="3503295" cy="3203575"/>
          </a:xfrm>
          <a:prstGeom prst="ellipse">
            <a:avLst/>
          </a:prstGeom>
          <a:gradFill flip="none" rotWithShape="1">
            <a:gsLst>
              <a:gs pos="0">
                <a:srgbClr val="2F416F"/>
              </a:gs>
              <a:gs pos="100000">
                <a:srgbClr val="000B3F"/>
              </a:gs>
            </a:gsLst>
            <a:lin ang="13500000" scaled="1"/>
            <a:tileRect/>
          </a:gradFill>
          <a:ln w="25400">
            <a:solidFill>
              <a:srgbClr val="002060"/>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b="1" dirty="0">
              <a:solidFill>
                <a:schemeClr val="bg1"/>
              </a:solidFill>
              <a:sym typeface="+mn-lt"/>
            </a:endParaRPr>
          </a:p>
        </p:txBody>
      </p:sp>
      <p:sp>
        <p:nvSpPr>
          <p:cNvPr id="32" name="圆角矩形 31"/>
          <p:cNvSpPr/>
          <p:nvPr/>
        </p:nvSpPr>
        <p:spPr>
          <a:xfrm>
            <a:off x="4390255" y="2318940"/>
            <a:ext cx="3420269" cy="7662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3" name="等腰三角形 32"/>
          <p:cNvSpPr/>
          <p:nvPr/>
        </p:nvSpPr>
        <p:spPr>
          <a:xfrm flipH="1">
            <a:off x="4691840" y="2188918"/>
            <a:ext cx="581623" cy="130022"/>
          </a:xfrm>
          <a:prstGeom prst="triangle">
            <a:avLst>
              <a:gd name="adj" fmla="val 316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flipV="1">
            <a:off x="6950358" y="3085221"/>
            <a:ext cx="543278" cy="121450"/>
          </a:xfrm>
          <a:prstGeom prst="triangle">
            <a:avLst>
              <a:gd name="adj" fmla="val 255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4985394" y="56242"/>
            <a:ext cx="1700447" cy="4862870"/>
          </a:xfrm>
          <a:prstGeom prst="rect">
            <a:avLst/>
          </a:prstGeom>
          <a:noFill/>
        </p:spPr>
        <p:txBody>
          <a:bodyPr wrap="square" rtlCol="0">
            <a:spAutoFit/>
          </a:bodyPr>
          <a:p>
            <a:r>
              <a:rPr lang="en-US" altLang="zh-CN" sz="30000" dirty="0">
                <a:solidFill>
                  <a:srgbClr val="FFFFFF"/>
                </a:solidFill>
                <a:latin typeface="Century Gothic" panose="020B0502020202020204" pitchFamily="34" charset="0"/>
                <a:cs typeface="+mn-ea"/>
                <a:sym typeface="+mn-lt"/>
              </a:rPr>
              <a:t>2</a:t>
            </a:r>
            <a:endParaRPr lang="zh-CN" altLang="en-US" sz="30000" dirty="0">
              <a:solidFill>
                <a:srgbClr val="FFFFFF"/>
              </a:solidFill>
              <a:latin typeface="Century Gothic" panose="020B0502020202020204" pitchFamily="34" charset="0"/>
              <a:cs typeface="+mn-ea"/>
              <a:sym typeface="+mn-lt"/>
            </a:endParaRPr>
          </a:p>
        </p:txBody>
      </p:sp>
      <p:sp>
        <p:nvSpPr>
          <p:cNvPr id="35" name="文本占位符 1"/>
          <p:cNvSpPr txBox="1"/>
          <p:nvPr/>
        </p:nvSpPr>
        <p:spPr>
          <a:xfrm>
            <a:off x="4630758" y="2326193"/>
            <a:ext cx="3070371" cy="767527"/>
          </a:xfrm>
          <a:prstGeom prst="roundRect">
            <a:avLst>
              <a:gd name="adj" fmla="val 50000"/>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b="1" dirty="0">
                <a:solidFill>
                  <a:srgbClr val="002060"/>
                </a:solidFill>
                <a:latin typeface="+mj-ea"/>
                <a:ea typeface="+mj-ea"/>
                <a:sym typeface="+mn-lt"/>
              </a:rPr>
              <a:t>Premilinaries</a:t>
            </a:r>
            <a:endParaRPr lang="en-US" altLang="zh-CN" sz="2000" b="1" spc="600" dirty="0">
              <a:solidFill>
                <a:srgbClr val="002060"/>
              </a:solidFill>
              <a:latin typeface="+mj-ea"/>
              <a:ea typeface="+mj-ea"/>
              <a:cs typeface="+mn-ea"/>
              <a:sym typeface="+mn-lt"/>
            </a:endParaRPr>
          </a:p>
        </p:txBody>
      </p:sp>
      <p:sp>
        <p:nvSpPr>
          <p:cNvPr id="36" name="椭圆 35"/>
          <p:cNvSpPr/>
          <p:nvPr/>
        </p:nvSpPr>
        <p:spPr>
          <a:xfrm rot="20469222">
            <a:off x="9643971" y="4770298"/>
            <a:ext cx="143715" cy="143715"/>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1036955" y="4766945"/>
            <a:ext cx="4700270" cy="460375"/>
          </a:xfrm>
          <a:prstGeom prst="rect">
            <a:avLst/>
          </a:prstGeom>
          <a:noFill/>
        </p:spPr>
        <p:txBody>
          <a:bodyPr wrap="square" rtlCol="0">
            <a:spAutoFit/>
          </a:bodyPr>
          <a:p>
            <a:r>
              <a:rPr lang="en-US" altLang="zh-CN" sz="2400" b="1" dirty="0">
                <a:solidFill>
                  <a:srgbClr val="002060"/>
                </a:solidFill>
                <a:latin typeface="+mj-ea"/>
                <a:ea typeface="+mj-ea"/>
              </a:rPr>
              <a:t>The CS-based cryptosystem</a:t>
            </a:r>
            <a:endParaRPr lang="en-US" altLang="zh-CN" sz="2400" b="1" dirty="0">
              <a:solidFill>
                <a:srgbClr val="002060"/>
              </a:solidFill>
              <a:latin typeface="+mj-ea"/>
              <a:ea typeface="+mj-ea"/>
            </a:endParaRPr>
          </a:p>
        </p:txBody>
      </p:sp>
      <p:sp>
        <p:nvSpPr>
          <p:cNvPr id="38" name="文本框 37"/>
          <p:cNvSpPr txBox="1"/>
          <p:nvPr/>
        </p:nvSpPr>
        <p:spPr>
          <a:xfrm>
            <a:off x="6986270" y="4766945"/>
            <a:ext cx="5340985" cy="460375"/>
          </a:xfrm>
          <a:prstGeom prst="rect">
            <a:avLst/>
          </a:prstGeom>
          <a:noFill/>
        </p:spPr>
        <p:txBody>
          <a:bodyPr wrap="square" rtlCol="0">
            <a:spAutoFit/>
          </a:bodyPr>
          <a:p>
            <a:r>
              <a:rPr lang="en-US" altLang="zh-CN" sz="2400" b="1" dirty="0">
                <a:solidFill>
                  <a:srgbClr val="002060"/>
                </a:solidFill>
                <a:latin typeface="+mj-ea"/>
                <a:ea typeface="+mj-ea"/>
              </a:rPr>
              <a:t>Cryptographic attack models</a:t>
            </a:r>
            <a:endParaRPr lang="en-US" altLang="zh-CN" sz="2400" b="1" dirty="0">
              <a:solidFill>
                <a:srgbClr val="002060"/>
              </a:solidFill>
              <a:latin typeface="+mj-ea"/>
              <a:ea typeface="+mj-ea"/>
            </a:endParaRPr>
          </a:p>
        </p:txBody>
      </p:sp>
      <p:sp>
        <p:nvSpPr>
          <p:cNvPr id="8" name="椭圆 7"/>
          <p:cNvSpPr/>
          <p:nvPr/>
        </p:nvSpPr>
        <p:spPr>
          <a:xfrm>
            <a:off x="715645" y="486537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9" name="椭圆 8"/>
          <p:cNvSpPr/>
          <p:nvPr/>
        </p:nvSpPr>
        <p:spPr>
          <a:xfrm>
            <a:off x="6653530" y="487108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animBg="1"/>
      <p:bldP spid="4" grpId="0" animBg="1"/>
      <p:bldP spid="5" grpId="0" animBg="1"/>
      <p:bldP spid="6" grpId="0" animBg="1"/>
      <p:bldP spid="7" grpId="0" animBg="1"/>
      <p:bldP spid="10" grpId="0" animBg="1"/>
      <p:bldP spid="2" grpId="0"/>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21615" y="454025"/>
            <a:ext cx="5516245"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The CS-based cryptosystem</a:t>
            </a:r>
            <a:endParaRPr lang="en-US" altLang="zh-CN" sz="2800" b="1" dirty="0">
              <a:solidFill>
                <a:schemeClr val="bg1"/>
              </a:solidFill>
              <a:latin typeface="+mj-ea"/>
              <a:ea typeface="+mj-ea"/>
            </a:endParaRPr>
          </a:p>
        </p:txBody>
      </p:sp>
      <p:pic>
        <p:nvPicPr>
          <p:cNvPr id="5" name="图片 4"/>
          <p:cNvPicPr>
            <a:picLocks noChangeAspect="1"/>
          </p:cNvPicPr>
          <p:nvPr/>
        </p:nvPicPr>
        <p:blipFill>
          <a:blip r:embed="rId1"/>
          <a:stretch>
            <a:fillRect/>
          </a:stretch>
        </p:blipFill>
        <p:spPr>
          <a:xfrm>
            <a:off x="7875270" y="1597025"/>
            <a:ext cx="114300" cy="628650"/>
          </a:xfrm>
          <a:prstGeom prst="rect">
            <a:avLst/>
          </a:prstGeom>
        </p:spPr>
      </p:pic>
      <p:pic>
        <p:nvPicPr>
          <p:cNvPr id="6" name="图片 5"/>
          <p:cNvPicPr>
            <a:picLocks noChangeAspect="1"/>
          </p:cNvPicPr>
          <p:nvPr/>
        </p:nvPicPr>
        <p:blipFill>
          <a:blip r:embed="rId2"/>
          <a:stretch>
            <a:fillRect/>
          </a:stretch>
        </p:blipFill>
        <p:spPr>
          <a:xfrm>
            <a:off x="8594090" y="1597025"/>
            <a:ext cx="1419225" cy="723900"/>
          </a:xfrm>
          <a:prstGeom prst="rect">
            <a:avLst/>
          </a:prstGeom>
        </p:spPr>
      </p:pic>
      <p:pic>
        <p:nvPicPr>
          <p:cNvPr id="7" name="图片 6"/>
          <p:cNvPicPr>
            <a:picLocks noChangeAspect="1"/>
          </p:cNvPicPr>
          <p:nvPr/>
        </p:nvPicPr>
        <p:blipFill>
          <a:blip r:embed="rId3"/>
          <a:stretch>
            <a:fillRect/>
          </a:stretch>
        </p:blipFill>
        <p:spPr>
          <a:xfrm>
            <a:off x="10170795" y="1597025"/>
            <a:ext cx="95250" cy="1276350"/>
          </a:xfrm>
          <a:prstGeom prst="rect">
            <a:avLst/>
          </a:prstGeom>
        </p:spPr>
      </p:pic>
      <p:graphicFrame>
        <p:nvGraphicFramePr>
          <p:cNvPr id="8" name="对象 7">
            <a:hlinkClick r:id="" action="ppaction://ole?verb="/>
          </p:cNvPr>
          <p:cNvGraphicFramePr>
            <a:graphicFrameLocks noChangeAspect="1"/>
          </p:cNvGraphicFramePr>
          <p:nvPr/>
        </p:nvGraphicFramePr>
        <p:xfrm>
          <a:off x="8063230" y="1728470"/>
          <a:ext cx="497840" cy="448310"/>
        </p:xfrm>
        <a:graphic>
          <a:graphicData uri="http://schemas.openxmlformats.org/presentationml/2006/ole">
            <mc:AlternateContent xmlns:mc="http://schemas.openxmlformats.org/markup-compatibility/2006">
              <mc:Choice xmlns:v="urn:schemas-microsoft-com:vml" Requires="v">
                <p:oleObj spid="_x0000_s1025" name="" r:id="rId4" imgW="127000" imgH="114300" progId="Equation.DSMT4">
                  <p:embed/>
                </p:oleObj>
              </mc:Choice>
              <mc:Fallback>
                <p:oleObj name="" r:id="rId4" imgW="127000" imgH="114300" progId="Equation.DSMT4">
                  <p:embed/>
                  <p:pic>
                    <p:nvPicPr>
                      <p:cNvPr id="0" name="图片 1024"/>
                      <p:cNvPicPr/>
                      <p:nvPr/>
                    </p:nvPicPr>
                    <p:blipFill>
                      <a:blip r:embed="rId5"/>
                      <a:stretch>
                        <a:fillRect/>
                      </a:stretch>
                    </p:blipFill>
                    <p:spPr>
                      <a:xfrm>
                        <a:off x="8063230" y="1728470"/>
                        <a:ext cx="497840" cy="448310"/>
                      </a:xfrm>
                      <a:prstGeom prst="rect">
                        <a:avLst/>
                      </a:prstGeom>
                    </p:spPr>
                  </p:pic>
                </p:oleObj>
              </mc:Fallback>
            </mc:AlternateContent>
          </a:graphicData>
        </a:graphic>
      </p:graphicFrame>
      <p:graphicFrame>
        <p:nvGraphicFramePr>
          <p:cNvPr id="2" name="对象 -2147482624"/>
          <p:cNvGraphicFramePr>
            <a:graphicFrameLocks noChangeAspect="1"/>
          </p:cNvGraphicFramePr>
          <p:nvPr/>
        </p:nvGraphicFramePr>
        <p:xfrm>
          <a:off x="2061845" y="5758180"/>
          <a:ext cx="1938655" cy="419100"/>
        </p:xfrm>
        <a:graphic>
          <a:graphicData uri="http://schemas.openxmlformats.org/presentationml/2006/ole">
            <mc:AlternateContent xmlns:mc="http://schemas.openxmlformats.org/markup-compatibility/2006">
              <mc:Choice xmlns:v="urn:schemas-microsoft-com:vml" Requires="v">
                <p:oleObj spid="_x0000_s3076" name="" r:id="rId6" imgW="939800" imgH="203200" progId="Equation.DSMT4">
                  <p:embed/>
                </p:oleObj>
              </mc:Choice>
              <mc:Fallback>
                <p:oleObj name="" r:id="rId6" imgW="939800" imgH="203200" progId="Equation.DSMT4">
                  <p:embed/>
                  <p:pic>
                    <p:nvPicPr>
                      <p:cNvPr id="0" name="图片 3075"/>
                      <p:cNvPicPr/>
                      <p:nvPr/>
                    </p:nvPicPr>
                    <p:blipFill>
                      <a:blip r:embed="rId7"/>
                      <a:stretch>
                        <a:fillRect/>
                      </a:stretch>
                    </p:blipFill>
                    <p:spPr>
                      <a:xfrm>
                        <a:off x="2061845" y="5758180"/>
                        <a:ext cx="1938655" cy="419100"/>
                      </a:xfrm>
                      <a:prstGeom prst="rect">
                        <a:avLst/>
                      </a:prstGeom>
                      <a:noFill/>
                      <a:ln w="38100">
                        <a:noFill/>
                        <a:miter/>
                      </a:ln>
                    </p:spPr>
                  </p:pic>
                </p:oleObj>
              </mc:Fallback>
            </mc:AlternateContent>
          </a:graphicData>
        </a:graphic>
      </p:graphicFrame>
      <p:graphicFrame>
        <p:nvGraphicFramePr>
          <p:cNvPr id="9" name="对象 -2147482624"/>
          <p:cNvGraphicFramePr>
            <a:graphicFrameLocks noChangeAspect="1"/>
          </p:cNvGraphicFramePr>
          <p:nvPr/>
        </p:nvGraphicFramePr>
        <p:xfrm>
          <a:off x="7821930" y="1096963"/>
          <a:ext cx="262255" cy="340995"/>
        </p:xfrm>
        <a:graphic>
          <a:graphicData uri="http://schemas.openxmlformats.org/presentationml/2006/ole">
            <mc:AlternateContent xmlns:mc="http://schemas.openxmlformats.org/markup-compatibility/2006">
              <mc:Choice xmlns:v="urn:schemas-microsoft-com:vml" Requires="v">
                <p:oleObj spid="_x0000_s10" name="" r:id="rId8" imgW="127000" imgH="165100" progId="Equation.DSMT4">
                  <p:embed/>
                </p:oleObj>
              </mc:Choice>
              <mc:Fallback>
                <p:oleObj name="" r:id="rId8" imgW="127000" imgH="165100" progId="Equation.DSMT4">
                  <p:embed/>
                  <p:pic>
                    <p:nvPicPr>
                      <p:cNvPr id="0" name="图片 3075"/>
                      <p:cNvPicPr/>
                      <p:nvPr/>
                    </p:nvPicPr>
                    <p:blipFill>
                      <a:blip r:embed="rId9"/>
                      <a:stretch>
                        <a:fillRect/>
                      </a:stretch>
                    </p:blipFill>
                    <p:spPr>
                      <a:xfrm>
                        <a:off x="7821930" y="1096963"/>
                        <a:ext cx="262255" cy="340995"/>
                      </a:xfrm>
                      <a:prstGeom prst="rect">
                        <a:avLst/>
                      </a:prstGeom>
                      <a:noFill/>
                      <a:ln w="38100">
                        <a:noFill/>
                        <a:miter/>
                      </a:ln>
                    </p:spPr>
                  </p:pic>
                </p:oleObj>
              </mc:Fallback>
            </mc:AlternateContent>
          </a:graphicData>
        </a:graphic>
      </p:graphicFrame>
      <p:graphicFrame>
        <p:nvGraphicFramePr>
          <p:cNvPr id="11" name="对象 -2147482624"/>
          <p:cNvGraphicFramePr>
            <a:graphicFrameLocks noChangeAspect="1"/>
          </p:cNvGraphicFramePr>
          <p:nvPr/>
        </p:nvGraphicFramePr>
        <p:xfrm>
          <a:off x="9161780" y="1060133"/>
          <a:ext cx="340995" cy="340995"/>
        </p:xfrm>
        <a:graphic>
          <a:graphicData uri="http://schemas.openxmlformats.org/presentationml/2006/ole">
            <mc:AlternateContent xmlns:mc="http://schemas.openxmlformats.org/markup-compatibility/2006">
              <mc:Choice xmlns:v="urn:schemas-microsoft-com:vml" Requires="v">
                <p:oleObj spid="_x0000_s12" name="" r:id="rId10" imgW="165100" imgH="165100" progId="Equation.DSMT4">
                  <p:embed/>
                </p:oleObj>
              </mc:Choice>
              <mc:Fallback>
                <p:oleObj name="" r:id="rId10" imgW="165100" imgH="165100" progId="Equation.DSMT4">
                  <p:embed/>
                  <p:pic>
                    <p:nvPicPr>
                      <p:cNvPr id="0" name="图片 3075"/>
                      <p:cNvPicPr/>
                      <p:nvPr/>
                    </p:nvPicPr>
                    <p:blipFill>
                      <a:blip r:embed="rId11"/>
                      <a:stretch>
                        <a:fillRect/>
                      </a:stretch>
                    </p:blipFill>
                    <p:spPr>
                      <a:xfrm>
                        <a:off x="9161780" y="1060133"/>
                        <a:ext cx="340995" cy="340995"/>
                      </a:xfrm>
                      <a:prstGeom prst="rect">
                        <a:avLst/>
                      </a:prstGeom>
                      <a:noFill/>
                      <a:ln w="38100">
                        <a:noFill/>
                        <a:miter/>
                      </a:ln>
                    </p:spPr>
                  </p:pic>
                </p:oleObj>
              </mc:Fallback>
            </mc:AlternateContent>
          </a:graphicData>
        </a:graphic>
      </p:graphicFrame>
      <p:graphicFrame>
        <p:nvGraphicFramePr>
          <p:cNvPr id="13" name="对象 -2147482624"/>
          <p:cNvGraphicFramePr>
            <a:graphicFrameLocks noChangeAspect="1"/>
          </p:cNvGraphicFramePr>
          <p:nvPr/>
        </p:nvGraphicFramePr>
        <p:xfrm>
          <a:off x="10076180" y="1124268"/>
          <a:ext cx="262255" cy="262255"/>
        </p:xfrm>
        <a:graphic>
          <a:graphicData uri="http://schemas.openxmlformats.org/presentationml/2006/ole">
            <mc:AlternateContent xmlns:mc="http://schemas.openxmlformats.org/markup-compatibility/2006">
              <mc:Choice xmlns:v="urn:schemas-microsoft-com:vml" Requires="v">
                <p:oleObj spid="_x0000_s14" name="" r:id="rId12" imgW="127000" imgH="127000" progId="Equation.DSMT4">
                  <p:embed/>
                </p:oleObj>
              </mc:Choice>
              <mc:Fallback>
                <p:oleObj name="" r:id="rId12" imgW="127000" imgH="127000" progId="Equation.DSMT4">
                  <p:embed/>
                  <p:pic>
                    <p:nvPicPr>
                      <p:cNvPr id="0" name="图片 3075"/>
                      <p:cNvPicPr/>
                      <p:nvPr/>
                    </p:nvPicPr>
                    <p:blipFill>
                      <a:blip r:embed="rId13"/>
                      <a:stretch>
                        <a:fillRect/>
                      </a:stretch>
                    </p:blipFill>
                    <p:spPr>
                      <a:xfrm>
                        <a:off x="10076180" y="1124268"/>
                        <a:ext cx="262255" cy="262255"/>
                      </a:xfrm>
                      <a:prstGeom prst="rect">
                        <a:avLst/>
                      </a:prstGeom>
                      <a:noFill/>
                      <a:ln w="38100">
                        <a:noFill/>
                        <a:miter/>
                      </a:ln>
                    </p:spPr>
                  </p:pic>
                </p:oleObj>
              </mc:Fallback>
            </mc:AlternateContent>
          </a:graphicData>
        </a:graphic>
      </p:graphicFrame>
      <p:graphicFrame>
        <p:nvGraphicFramePr>
          <p:cNvPr id="15" name="对象 -2147482624"/>
          <p:cNvGraphicFramePr>
            <a:graphicFrameLocks noChangeAspect="1"/>
          </p:cNvGraphicFramePr>
          <p:nvPr/>
        </p:nvGraphicFramePr>
        <p:xfrm>
          <a:off x="6817360" y="1521778"/>
          <a:ext cx="760095" cy="340995"/>
        </p:xfrm>
        <a:graphic>
          <a:graphicData uri="http://schemas.openxmlformats.org/presentationml/2006/ole">
            <mc:AlternateContent xmlns:mc="http://schemas.openxmlformats.org/markup-compatibility/2006">
              <mc:Choice xmlns:v="urn:schemas-microsoft-com:vml" Requires="v">
                <p:oleObj spid="_x0000_s16" name="" r:id="rId14" imgW="368300" imgH="165100" progId="Equation.DSMT4">
                  <p:embed/>
                </p:oleObj>
              </mc:Choice>
              <mc:Fallback>
                <p:oleObj name="" r:id="rId14" imgW="368300" imgH="165100" progId="Equation.DSMT4">
                  <p:embed/>
                  <p:pic>
                    <p:nvPicPr>
                      <p:cNvPr id="0" name="图片 3075"/>
                      <p:cNvPicPr/>
                      <p:nvPr/>
                    </p:nvPicPr>
                    <p:blipFill>
                      <a:blip r:embed="rId15"/>
                      <a:stretch>
                        <a:fillRect/>
                      </a:stretch>
                    </p:blipFill>
                    <p:spPr>
                      <a:xfrm>
                        <a:off x="6817360" y="1521778"/>
                        <a:ext cx="760095" cy="340995"/>
                      </a:xfrm>
                      <a:prstGeom prst="rect">
                        <a:avLst/>
                      </a:prstGeom>
                      <a:noFill/>
                      <a:ln w="38100">
                        <a:noFill/>
                        <a:miter/>
                      </a:ln>
                    </p:spPr>
                  </p:pic>
                </p:oleObj>
              </mc:Fallback>
            </mc:AlternateContent>
          </a:graphicData>
        </a:graphic>
      </p:graphicFrame>
      <p:sp>
        <p:nvSpPr>
          <p:cNvPr id="18" name="文本框 17"/>
          <p:cNvSpPr txBox="1"/>
          <p:nvPr/>
        </p:nvSpPr>
        <p:spPr>
          <a:xfrm>
            <a:off x="6295390" y="1870710"/>
            <a:ext cx="1814830" cy="398780"/>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Measurements</a:t>
            </a:r>
            <a:endParaRPr lang="en-US" altLang="zh-CN" sz="2000">
              <a:latin typeface="Times New Roman" panose="02020603050405020304" pitchFamily="18" charset="0"/>
              <a:cs typeface="Times New Roman" panose="02020603050405020304" pitchFamily="18" charset="0"/>
            </a:endParaRPr>
          </a:p>
        </p:txBody>
      </p:sp>
      <p:graphicFrame>
        <p:nvGraphicFramePr>
          <p:cNvPr id="19" name="对象 -2147482624"/>
          <p:cNvGraphicFramePr>
            <a:graphicFrameLocks noChangeAspect="1"/>
          </p:cNvGraphicFramePr>
          <p:nvPr/>
        </p:nvGraphicFramePr>
        <p:xfrm>
          <a:off x="8844598" y="2307908"/>
          <a:ext cx="918210" cy="366395"/>
        </p:xfrm>
        <a:graphic>
          <a:graphicData uri="http://schemas.openxmlformats.org/presentationml/2006/ole">
            <mc:AlternateContent xmlns:mc="http://schemas.openxmlformats.org/markup-compatibility/2006">
              <mc:Choice xmlns:v="urn:schemas-microsoft-com:vml" Requires="v">
                <p:oleObj spid="_x0000_s20" name="" r:id="rId16" imgW="444500" imgH="177165" progId="Equation.DSMT4">
                  <p:embed/>
                </p:oleObj>
              </mc:Choice>
              <mc:Fallback>
                <p:oleObj name="" r:id="rId16" imgW="444500" imgH="177165" progId="Equation.DSMT4">
                  <p:embed/>
                  <p:pic>
                    <p:nvPicPr>
                      <p:cNvPr id="0" name="图片 3075"/>
                      <p:cNvPicPr/>
                      <p:nvPr/>
                    </p:nvPicPr>
                    <p:blipFill>
                      <a:blip r:embed="rId17"/>
                      <a:stretch>
                        <a:fillRect/>
                      </a:stretch>
                    </p:blipFill>
                    <p:spPr>
                      <a:xfrm>
                        <a:off x="8844598" y="2307908"/>
                        <a:ext cx="918210" cy="366395"/>
                      </a:xfrm>
                      <a:prstGeom prst="rect">
                        <a:avLst/>
                      </a:prstGeom>
                      <a:noFill/>
                      <a:ln w="38100">
                        <a:noFill/>
                        <a:miter/>
                      </a:ln>
                    </p:spPr>
                  </p:pic>
                </p:oleObj>
              </mc:Fallback>
            </mc:AlternateContent>
          </a:graphicData>
        </a:graphic>
      </p:graphicFrame>
      <p:sp>
        <p:nvSpPr>
          <p:cNvPr id="21" name="文本框 20"/>
          <p:cNvSpPr txBox="1"/>
          <p:nvPr/>
        </p:nvSpPr>
        <p:spPr>
          <a:xfrm>
            <a:off x="8342630" y="2516505"/>
            <a:ext cx="1772920" cy="706755"/>
          </a:xfrm>
          <a:prstGeom prst="rect">
            <a:avLst/>
          </a:prstGeom>
          <a:noFill/>
        </p:spPr>
        <p:txBody>
          <a:bodyPr wrap="square" rtlCol="0">
            <a:spAutoFit/>
          </a:bodyPr>
          <a:p>
            <a:pPr algn="ctr"/>
            <a:r>
              <a:rPr lang="en-US" altLang="zh-CN" sz="2000">
                <a:latin typeface="Times New Roman" panose="02020603050405020304" pitchFamily="18" charset="0"/>
                <a:cs typeface="Times New Roman" panose="02020603050405020304" pitchFamily="18" charset="0"/>
              </a:rPr>
              <a:t>Measurement</a:t>
            </a:r>
            <a:endParaRPr lang="en-US" altLang="zh-CN" sz="2000">
              <a:latin typeface="Times New Roman" panose="02020603050405020304" pitchFamily="18" charset="0"/>
              <a:cs typeface="Times New Roman" panose="02020603050405020304" pitchFamily="18" charset="0"/>
            </a:endParaRPr>
          </a:p>
          <a:p>
            <a:pPr algn="ctr"/>
            <a:r>
              <a:rPr lang="en-US" altLang="zh-CN" sz="2000">
                <a:latin typeface="Times New Roman" panose="02020603050405020304" pitchFamily="18" charset="0"/>
                <a:cs typeface="Times New Roman" panose="02020603050405020304" pitchFamily="18" charset="0"/>
              </a:rPr>
              <a:t>matrix</a:t>
            </a:r>
            <a:endParaRPr lang="en-US" altLang="zh-CN" sz="2000">
              <a:latin typeface="Times New Roman" panose="02020603050405020304" pitchFamily="18" charset="0"/>
              <a:cs typeface="Times New Roman" panose="02020603050405020304" pitchFamily="18" charset="0"/>
            </a:endParaRPr>
          </a:p>
        </p:txBody>
      </p:sp>
      <p:graphicFrame>
        <p:nvGraphicFramePr>
          <p:cNvPr id="22" name="对象 -2147482624"/>
          <p:cNvGraphicFramePr>
            <a:graphicFrameLocks noChangeAspect="1"/>
          </p:cNvGraphicFramePr>
          <p:nvPr/>
        </p:nvGraphicFramePr>
        <p:xfrm>
          <a:off x="10602595" y="1509078"/>
          <a:ext cx="708025" cy="366395"/>
        </p:xfrm>
        <a:graphic>
          <a:graphicData uri="http://schemas.openxmlformats.org/presentationml/2006/ole">
            <mc:AlternateContent xmlns:mc="http://schemas.openxmlformats.org/markup-compatibility/2006">
              <mc:Choice xmlns:v="urn:schemas-microsoft-com:vml" Requires="v">
                <p:oleObj spid="_x0000_s23" name="" r:id="rId18" imgW="342900" imgH="177165" progId="Equation.DSMT4">
                  <p:embed/>
                </p:oleObj>
              </mc:Choice>
              <mc:Fallback>
                <p:oleObj name="" r:id="rId18" imgW="342900" imgH="177165" progId="Equation.DSMT4">
                  <p:embed/>
                  <p:pic>
                    <p:nvPicPr>
                      <p:cNvPr id="0" name="图片 3075"/>
                      <p:cNvPicPr/>
                      <p:nvPr/>
                    </p:nvPicPr>
                    <p:blipFill>
                      <a:blip r:embed="rId19"/>
                      <a:stretch>
                        <a:fillRect/>
                      </a:stretch>
                    </p:blipFill>
                    <p:spPr>
                      <a:xfrm>
                        <a:off x="10602595" y="1509078"/>
                        <a:ext cx="708025" cy="366395"/>
                      </a:xfrm>
                      <a:prstGeom prst="rect">
                        <a:avLst/>
                      </a:prstGeom>
                      <a:noFill/>
                      <a:ln w="38100">
                        <a:noFill/>
                        <a:miter/>
                      </a:ln>
                    </p:spPr>
                  </p:pic>
                </p:oleObj>
              </mc:Fallback>
            </mc:AlternateContent>
          </a:graphicData>
        </a:graphic>
      </p:graphicFrame>
      <p:sp>
        <p:nvSpPr>
          <p:cNvPr id="24" name="文本框 23"/>
          <p:cNvSpPr txBox="1"/>
          <p:nvPr/>
        </p:nvSpPr>
        <p:spPr>
          <a:xfrm>
            <a:off x="10097770" y="1825625"/>
            <a:ext cx="1772920" cy="398780"/>
          </a:xfrm>
          <a:prstGeom prst="rect">
            <a:avLst/>
          </a:prstGeom>
          <a:noFill/>
        </p:spPr>
        <p:txBody>
          <a:bodyPr wrap="square" rtlCol="0">
            <a:spAutoFit/>
          </a:bodyPr>
          <a:p>
            <a:pPr algn="ctr"/>
            <a:r>
              <a:rPr lang="en-US" altLang="zh-CN" sz="2000">
                <a:latin typeface="Times New Roman" panose="02020603050405020304" pitchFamily="18" charset="0"/>
                <a:cs typeface="Times New Roman" panose="02020603050405020304" pitchFamily="18" charset="0"/>
              </a:rPr>
              <a:t>Sparse signal</a:t>
            </a:r>
            <a:endParaRPr lang="en-US" altLang="zh-CN" sz="2000">
              <a:latin typeface="Times New Roman" panose="02020603050405020304" pitchFamily="18" charset="0"/>
              <a:cs typeface="Times New Roman" panose="02020603050405020304" pitchFamily="18" charset="0"/>
            </a:endParaRPr>
          </a:p>
        </p:txBody>
      </p:sp>
      <p:graphicFrame>
        <p:nvGraphicFramePr>
          <p:cNvPr id="25" name="对象 -2147482624"/>
          <p:cNvGraphicFramePr>
            <a:graphicFrameLocks noChangeAspect="1"/>
          </p:cNvGraphicFramePr>
          <p:nvPr/>
        </p:nvGraphicFramePr>
        <p:xfrm>
          <a:off x="10811828" y="2194878"/>
          <a:ext cx="289560" cy="366395"/>
        </p:xfrm>
        <a:graphic>
          <a:graphicData uri="http://schemas.openxmlformats.org/presentationml/2006/ole">
            <mc:AlternateContent xmlns:mc="http://schemas.openxmlformats.org/markup-compatibility/2006">
              <mc:Choice xmlns:v="urn:schemas-microsoft-com:vml" Requires="v">
                <p:oleObj spid="_x0000_s26" name="" r:id="rId20" imgW="139700" imgH="177165" progId="Equation.DSMT4">
                  <p:embed/>
                </p:oleObj>
              </mc:Choice>
              <mc:Fallback>
                <p:oleObj name="" r:id="rId20" imgW="139700" imgH="177165" progId="Equation.DSMT4">
                  <p:embed/>
                  <p:pic>
                    <p:nvPicPr>
                      <p:cNvPr id="0" name="图片 3075"/>
                      <p:cNvPicPr/>
                      <p:nvPr/>
                    </p:nvPicPr>
                    <p:blipFill>
                      <a:blip r:embed="rId21"/>
                      <a:stretch>
                        <a:fillRect/>
                      </a:stretch>
                    </p:blipFill>
                    <p:spPr>
                      <a:xfrm>
                        <a:off x="10811828" y="2194878"/>
                        <a:ext cx="289560" cy="366395"/>
                      </a:xfrm>
                      <a:prstGeom prst="rect">
                        <a:avLst/>
                      </a:prstGeom>
                      <a:noFill/>
                      <a:ln w="38100">
                        <a:noFill/>
                        <a:miter/>
                      </a:ln>
                    </p:spPr>
                  </p:pic>
                </p:oleObj>
              </mc:Fallback>
            </mc:AlternateContent>
          </a:graphicData>
        </a:graphic>
      </p:graphicFrame>
      <p:sp>
        <p:nvSpPr>
          <p:cNvPr id="27" name="文本框 26"/>
          <p:cNvSpPr txBox="1"/>
          <p:nvPr/>
        </p:nvSpPr>
        <p:spPr>
          <a:xfrm>
            <a:off x="10115550" y="2526665"/>
            <a:ext cx="1772920" cy="706755"/>
          </a:xfrm>
          <a:prstGeom prst="rect">
            <a:avLst/>
          </a:prstGeom>
          <a:noFill/>
        </p:spPr>
        <p:txBody>
          <a:bodyPr wrap="square" rtlCol="0">
            <a:spAutoFit/>
          </a:bodyPr>
          <a:p>
            <a:pPr algn="ctr"/>
            <a:r>
              <a:rPr lang="en-US" altLang="zh-CN" sz="2000">
                <a:latin typeface="Times New Roman" panose="02020603050405020304" pitchFamily="18" charset="0"/>
                <a:cs typeface="Times New Roman" panose="02020603050405020304" pitchFamily="18" charset="0"/>
              </a:rPr>
              <a:t>Nonzero</a:t>
            </a:r>
            <a:endParaRPr lang="en-US" altLang="zh-CN" sz="2000">
              <a:latin typeface="Times New Roman" panose="02020603050405020304" pitchFamily="18" charset="0"/>
              <a:cs typeface="Times New Roman" panose="02020603050405020304" pitchFamily="18" charset="0"/>
            </a:endParaRPr>
          </a:p>
          <a:p>
            <a:pPr algn="ctr"/>
            <a:r>
              <a:rPr lang="en-US" altLang="zh-CN" sz="2000">
                <a:latin typeface="Times New Roman" panose="02020603050405020304" pitchFamily="18" charset="0"/>
                <a:cs typeface="Times New Roman" panose="02020603050405020304" pitchFamily="18" charset="0"/>
              </a:rPr>
              <a:t>entries</a:t>
            </a:r>
            <a:endParaRPr lang="en-US" altLang="zh-CN" sz="2000">
              <a:latin typeface="Times New Roman" panose="02020603050405020304" pitchFamily="18" charset="0"/>
              <a:cs typeface="Times New Roman" panose="02020603050405020304" pitchFamily="18" charset="0"/>
            </a:endParaRPr>
          </a:p>
        </p:txBody>
      </p:sp>
      <p:sp>
        <p:nvSpPr>
          <p:cNvPr id="28" name="文本框 27"/>
          <p:cNvSpPr txBox="1"/>
          <p:nvPr/>
        </p:nvSpPr>
        <p:spPr>
          <a:xfrm>
            <a:off x="111125" y="1696085"/>
            <a:ext cx="5738495" cy="1568450"/>
          </a:xfrm>
          <a:prstGeom prst="rect">
            <a:avLst/>
          </a:prstGeom>
          <a:noFill/>
        </p:spPr>
        <p:txBody>
          <a:bodyPr wrap="square" rtlCol="0">
            <a:spAutoFit/>
          </a:bodyPr>
          <a:p>
            <a:pPr algn="just"/>
            <a:r>
              <a:rPr lang="zh-CN" altLang="en-US" sz="2400">
                <a:latin typeface="Times New Roman" panose="02020603050405020304" pitchFamily="18" charset="0"/>
                <a:cs typeface="Times New Roman" panose="02020603050405020304" pitchFamily="18" charset="0"/>
              </a:rPr>
              <a:t>A signal</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is called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-sparse if there exists a </a:t>
            </a:r>
            <a:r>
              <a:rPr lang="zh-CN" altLang="en-US" sz="2400">
                <a:solidFill>
                  <a:srgbClr val="7030A0"/>
                </a:solidFill>
                <a:latin typeface="Times New Roman" panose="02020603050405020304" pitchFamily="18" charset="0"/>
                <a:cs typeface="Times New Roman" panose="02020603050405020304" pitchFamily="18" charset="0"/>
              </a:rPr>
              <a:t>sparse representation</a:t>
            </a:r>
            <a:r>
              <a:rPr lang="zh-CN" altLang="en-US" sz="2400">
                <a:latin typeface="Times New Roman" panose="02020603050405020304" pitchFamily="18" charset="0"/>
                <a:cs typeface="Times New Roman" panose="02020603050405020304" pitchFamily="18" charset="0"/>
              </a:rPr>
              <a:t> basis</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satisfying</a:t>
            </a:r>
            <a:endParaRPr lang="zh-CN" altLang="en-US" sz="2400">
              <a:latin typeface="Times New Roman" panose="02020603050405020304" pitchFamily="18" charset="0"/>
              <a:cs typeface="Times New Roman" panose="02020603050405020304" pitchFamily="18" charset="0"/>
            </a:endParaRPr>
          </a:p>
          <a:p>
            <a:pPr algn="just"/>
            <a:endParaRPr lang="zh-CN" altLang="en-US" sz="2400">
              <a:latin typeface="Times New Roman" panose="02020603050405020304" pitchFamily="18" charset="0"/>
              <a:cs typeface="Times New Roman" panose="02020603050405020304" pitchFamily="18" charset="0"/>
            </a:endParaRPr>
          </a:p>
        </p:txBody>
      </p:sp>
      <p:sp>
        <p:nvSpPr>
          <p:cNvPr id="102" name="文本框 101"/>
          <p:cNvSpPr txBox="1"/>
          <p:nvPr/>
        </p:nvSpPr>
        <p:spPr>
          <a:xfrm>
            <a:off x="-635" y="2794635"/>
            <a:ext cx="6035675" cy="460375"/>
          </a:xfrm>
          <a:prstGeom prst="rect">
            <a:avLst/>
          </a:prstGeom>
          <a:noFill/>
          <a:ln w="9525">
            <a:noFill/>
          </a:ln>
        </p:spPr>
        <p:txBody>
          <a:bodyPr wrap="square">
            <a:spAutoFit/>
          </a:bodyPr>
          <a:p>
            <a:pPr indent="304800"/>
            <a:r>
              <a:rPr lang="en-US" sz="2400">
                <a:latin typeface="Times New Roman" panose="02020603050405020304" pitchFamily="18" charset="0"/>
                <a:ea typeface="宋体" panose="02010600030101010101" pitchFamily="2" charset="-122"/>
                <a:sym typeface="+mn-ea"/>
              </a:rPr>
              <a:t>                   </a:t>
            </a:r>
            <a:endParaRPr lang="en-US" altLang="en-US" sz="2400" b="0">
              <a:latin typeface="Times New Roman" panose="02020603050405020304" pitchFamily="18" charset="0"/>
              <a:ea typeface="宋体" panose="02010600030101010101" pitchFamily="2" charset="-122"/>
            </a:endParaRPr>
          </a:p>
        </p:txBody>
      </p:sp>
      <p:sp>
        <p:nvSpPr>
          <p:cNvPr id="103" name="文本框 102"/>
          <p:cNvSpPr txBox="1"/>
          <p:nvPr/>
        </p:nvSpPr>
        <p:spPr>
          <a:xfrm>
            <a:off x="323850" y="3938905"/>
            <a:ext cx="5080000" cy="460375"/>
          </a:xfrm>
          <a:prstGeom prst="rect">
            <a:avLst/>
          </a:prstGeom>
          <a:noFill/>
          <a:ln w="9525">
            <a:noFill/>
          </a:ln>
        </p:spPr>
        <p:txBody>
          <a:bodyPr>
            <a:spAutoFit/>
          </a:bodyPr>
          <a:p>
            <a:pPr indent="304800"/>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graphicFrame>
        <p:nvGraphicFramePr>
          <p:cNvPr id="37" name="对象 -2147482624"/>
          <p:cNvGraphicFramePr>
            <a:graphicFrameLocks noChangeAspect="1"/>
          </p:cNvGraphicFramePr>
          <p:nvPr/>
        </p:nvGraphicFramePr>
        <p:xfrm>
          <a:off x="1417955" y="1695768"/>
          <a:ext cx="969645" cy="393065"/>
        </p:xfrm>
        <a:graphic>
          <a:graphicData uri="http://schemas.openxmlformats.org/presentationml/2006/ole">
            <mc:AlternateContent xmlns:mc="http://schemas.openxmlformats.org/markup-compatibility/2006">
              <mc:Choice xmlns:v="urn:schemas-microsoft-com:vml" Requires="v">
                <p:oleObj spid="_x0000_s39" name="" r:id="rId22" imgW="469900" imgH="190500" progId="Equation.DSMT4">
                  <p:embed/>
                </p:oleObj>
              </mc:Choice>
              <mc:Fallback>
                <p:oleObj name="" r:id="rId22" imgW="469900" imgH="190500" progId="Equation.DSMT4">
                  <p:embed/>
                  <p:pic>
                    <p:nvPicPr>
                      <p:cNvPr id="0" name="图片 3075"/>
                      <p:cNvPicPr/>
                      <p:nvPr/>
                    </p:nvPicPr>
                    <p:blipFill>
                      <a:blip r:embed="rId23"/>
                      <a:stretch>
                        <a:fillRect/>
                      </a:stretch>
                    </p:blipFill>
                    <p:spPr>
                      <a:xfrm>
                        <a:off x="1417955" y="1695768"/>
                        <a:ext cx="969645" cy="393065"/>
                      </a:xfrm>
                      <a:prstGeom prst="rect">
                        <a:avLst/>
                      </a:prstGeom>
                      <a:noFill/>
                      <a:ln w="38100">
                        <a:noFill/>
                        <a:miter/>
                      </a:ln>
                    </p:spPr>
                  </p:pic>
                </p:oleObj>
              </mc:Fallback>
            </mc:AlternateContent>
          </a:graphicData>
        </a:graphic>
      </p:graphicFrame>
      <p:graphicFrame>
        <p:nvGraphicFramePr>
          <p:cNvPr id="40" name="对象 -2147482624"/>
          <p:cNvGraphicFramePr>
            <a:graphicFrameLocks noChangeAspect="1"/>
          </p:cNvGraphicFramePr>
          <p:nvPr/>
        </p:nvGraphicFramePr>
        <p:xfrm>
          <a:off x="3493453" y="1746885"/>
          <a:ext cx="288290" cy="365760"/>
        </p:xfrm>
        <a:graphic>
          <a:graphicData uri="http://schemas.openxmlformats.org/presentationml/2006/ole">
            <mc:AlternateContent xmlns:mc="http://schemas.openxmlformats.org/markup-compatibility/2006">
              <mc:Choice xmlns:v="urn:schemas-microsoft-com:vml" Requires="v">
                <p:oleObj spid="_x0000_s41" name="" r:id="rId24" imgW="139700" imgH="177165" progId="Equation.DSMT4">
                  <p:embed/>
                </p:oleObj>
              </mc:Choice>
              <mc:Fallback>
                <p:oleObj name="" r:id="rId24" imgW="139700" imgH="177165" progId="Equation.DSMT4">
                  <p:embed/>
                  <p:pic>
                    <p:nvPicPr>
                      <p:cNvPr id="0" name="图片 3075"/>
                      <p:cNvPicPr/>
                      <p:nvPr/>
                    </p:nvPicPr>
                    <p:blipFill>
                      <a:blip r:embed="rId25"/>
                      <a:stretch>
                        <a:fillRect/>
                      </a:stretch>
                    </p:blipFill>
                    <p:spPr>
                      <a:xfrm>
                        <a:off x="3493453" y="1746885"/>
                        <a:ext cx="288290" cy="365760"/>
                      </a:xfrm>
                      <a:prstGeom prst="rect">
                        <a:avLst/>
                      </a:prstGeom>
                      <a:noFill/>
                      <a:ln w="38100">
                        <a:noFill/>
                        <a:miter/>
                      </a:ln>
                    </p:spPr>
                  </p:pic>
                </p:oleObj>
              </mc:Fallback>
            </mc:AlternateContent>
          </a:graphicData>
        </a:graphic>
      </p:graphicFrame>
      <p:graphicFrame>
        <p:nvGraphicFramePr>
          <p:cNvPr id="42" name="对象 -2147482624"/>
          <p:cNvGraphicFramePr>
            <a:graphicFrameLocks noChangeAspect="1"/>
          </p:cNvGraphicFramePr>
          <p:nvPr/>
        </p:nvGraphicFramePr>
        <p:xfrm>
          <a:off x="4461510" y="2076768"/>
          <a:ext cx="1308735" cy="393065"/>
        </p:xfrm>
        <a:graphic>
          <a:graphicData uri="http://schemas.openxmlformats.org/presentationml/2006/ole">
            <mc:AlternateContent xmlns:mc="http://schemas.openxmlformats.org/markup-compatibility/2006">
              <mc:Choice xmlns:v="urn:schemas-microsoft-com:vml" Requires="v">
                <p:oleObj spid="_x0000_s43" name="" r:id="rId26" imgW="634365" imgH="190500" progId="Equation.DSMT4">
                  <p:embed/>
                </p:oleObj>
              </mc:Choice>
              <mc:Fallback>
                <p:oleObj name="" r:id="rId26" imgW="634365" imgH="190500" progId="Equation.DSMT4">
                  <p:embed/>
                  <p:pic>
                    <p:nvPicPr>
                      <p:cNvPr id="0" name="图片 3075"/>
                      <p:cNvPicPr/>
                      <p:nvPr/>
                    </p:nvPicPr>
                    <p:blipFill>
                      <a:blip r:embed="rId27"/>
                      <a:stretch>
                        <a:fillRect/>
                      </a:stretch>
                    </p:blipFill>
                    <p:spPr>
                      <a:xfrm>
                        <a:off x="4461510" y="2076768"/>
                        <a:ext cx="1308735" cy="393065"/>
                      </a:xfrm>
                      <a:prstGeom prst="rect">
                        <a:avLst/>
                      </a:prstGeom>
                      <a:noFill/>
                      <a:ln w="38100">
                        <a:noFill/>
                        <a:miter/>
                      </a:ln>
                    </p:spPr>
                  </p:pic>
                </p:oleObj>
              </mc:Fallback>
            </mc:AlternateContent>
          </a:graphicData>
        </a:graphic>
      </p:graphicFrame>
      <p:graphicFrame>
        <p:nvGraphicFramePr>
          <p:cNvPr id="44" name="对象 -2147482624"/>
          <p:cNvGraphicFramePr>
            <a:graphicFrameLocks noChangeAspect="1"/>
          </p:cNvGraphicFramePr>
          <p:nvPr/>
        </p:nvGraphicFramePr>
        <p:xfrm>
          <a:off x="2371725" y="2934335"/>
          <a:ext cx="942975" cy="365760"/>
        </p:xfrm>
        <a:graphic>
          <a:graphicData uri="http://schemas.openxmlformats.org/presentationml/2006/ole">
            <mc:AlternateContent xmlns:mc="http://schemas.openxmlformats.org/markup-compatibility/2006">
              <mc:Choice xmlns:v="urn:schemas-microsoft-com:vml" Requires="v">
                <p:oleObj spid="_x0000_s45" name="" r:id="rId28" imgW="457200" imgH="177165" progId="Equation.DSMT4">
                  <p:embed/>
                </p:oleObj>
              </mc:Choice>
              <mc:Fallback>
                <p:oleObj name="" r:id="rId28" imgW="457200" imgH="177165" progId="Equation.DSMT4">
                  <p:embed/>
                  <p:pic>
                    <p:nvPicPr>
                      <p:cNvPr id="0" name="图片 3075"/>
                      <p:cNvPicPr/>
                      <p:nvPr/>
                    </p:nvPicPr>
                    <p:blipFill>
                      <a:blip r:embed="rId29"/>
                      <a:stretch>
                        <a:fillRect/>
                      </a:stretch>
                    </p:blipFill>
                    <p:spPr>
                      <a:xfrm>
                        <a:off x="2371725" y="2934335"/>
                        <a:ext cx="942975" cy="365760"/>
                      </a:xfrm>
                      <a:prstGeom prst="rect">
                        <a:avLst/>
                      </a:prstGeom>
                      <a:noFill/>
                      <a:ln w="38100">
                        <a:noFill/>
                        <a:miter/>
                      </a:ln>
                    </p:spPr>
                  </p:pic>
                </p:oleObj>
              </mc:Fallback>
            </mc:AlternateContent>
          </a:graphicData>
        </a:graphic>
      </p:graphicFrame>
      <p:graphicFrame>
        <p:nvGraphicFramePr>
          <p:cNvPr id="46" name="对象 -2147482624"/>
          <p:cNvGraphicFramePr>
            <a:graphicFrameLocks noChangeAspect="1"/>
          </p:cNvGraphicFramePr>
          <p:nvPr/>
        </p:nvGraphicFramePr>
        <p:xfrm>
          <a:off x="3395345" y="3613150"/>
          <a:ext cx="2342515" cy="430530"/>
        </p:xfrm>
        <a:graphic>
          <a:graphicData uri="http://schemas.openxmlformats.org/presentationml/2006/ole">
            <mc:AlternateContent xmlns:mc="http://schemas.openxmlformats.org/markup-compatibility/2006">
              <mc:Choice xmlns:v="urn:schemas-microsoft-com:vml" Requires="v">
                <p:oleObj spid="_x0000_s47" name="" r:id="rId30" imgW="1244600" imgH="228600" progId="Equation.DSMT4">
                  <p:embed/>
                </p:oleObj>
              </mc:Choice>
              <mc:Fallback>
                <p:oleObj name="" r:id="rId30" imgW="1244600" imgH="228600" progId="Equation.DSMT4">
                  <p:embed/>
                  <p:pic>
                    <p:nvPicPr>
                      <p:cNvPr id="0" name="图片 3075"/>
                      <p:cNvPicPr/>
                      <p:nvPr/>
                    </p:nvPicPr>
                    <p:blipFill>
                      <a:blip r:embed="rId31"/>
                      <a:stretch>
                        <a:fillRect/>
                      </a:stretch>
                    </p:blipFill>
                    <p:spPr>
                      <a:xfrm>
                        <a:off x="3395345" y="3613150"/>
                        <a:ext cx="2342515" cy="430530"/>
                      </a:xfrm>
                      <a:prstGeom prst="rect">
                        <a:avLst/>
                      </a:prstGeom>
                      <a:noFill/>
                      <a:ln w="38100">
                        <a:noFill/>
                        <a:miter/>
                      </a:ln>
                    </p:spPr>
                  </p:pic>
                </p:oleObj>
              </mc:Fallback>
            </mc:AlternateContent>
          </a:graphicData>
        </a:graphic>
      </p:graphicFrame>
      <p:sp>
        <p:nvSpPr>
          <p:cNvPr id="48" name="文本框 47"/>
          <p:cNvSpPr txBox="1"/>
          <p:nvPr/>
        </p:nvSpPr>
        <p:spPr>
          <a:xfrm>
            <a:off x="76835" y="3597275"/>
            <a:ext cx="6009640" cy="2306955"/>
          </a:xfrm>
          <a:prstGeom prst="rect">
            <a:avLst/>
          </a:prstGeom>
          <a:noFill/>
        </p:spPr>
        <p:txBody>
          <a:bodyPr wrap="square" rtlCol="0">
            <a:spAutoFit/>
          </a:bodyPr>
          <a:p>
            <a:pPr algn="just"/>
            <a:r>
              <a:rPr lang="en-US" sz="2400">
                <a:latin typeface="Times New Roman" panose="02020603050405020304" pitchFamily="18" charset="0"/>
                <a:ea typeface="宋体" panose="02010600030101010101" pitchFamily="2" charset="-122"/>
                <a:sym typeface="+mn-ea"/>
              </a:rPr>
              <a:t>The measurement matrix                </a:t>
            </a:r>
            <a:endParaRPr lang="en-US" sz="2400">
              <a:latin typeface="Times New Roman" panose="02020603050405020304" pitchFamily="18" charset="0"/>
              <a:ea typeface="宋体" panose="02010600030101010101" pitchFamily="2" charset="-122"/>
              <a:sym typeface="+mn-ea"/>
            </a:endParaRPr>
          </a:p>
          <a:p>
            <a:pPr algn="just"/>
            <a:r>
              <a:rPr lang="en-US" sz="2400">
                <a:latin typeface="Times New Roman" panose="02020603050405020304" pitchFamily="18" charset="0"/>
                <a:ea typeface="宋体" panose="02010600030101010101" pitchFamily="2" charset="-122"/>
                <a:sym typeface="+mn-ea"/>
              </a:rPr>
              <a:t>that is incoherent with the sparse representation basis                  </a:t>
            </a:r>
            <a:r>
              <a:rPr lang="en-US" sz="2400">
                <a:latin typeface="Times New Roman" panose="02020603050405020304" pitchFamily="18" charset="0"/>
                <a:ea typeface="宋体" panose="02010600030101010101" pitchFamily="2" charset="-122"/>
                <a:sym typeface="+mn-ea"/>
              </a:rPr>
              <a:t>is generated to produce the </a:t>
            </a:r>
            <a:r>
              <a:rPr lang="en-US" sz="2400">
                <a:solidFill>
                  <a:srgbClr val="7030A0"/>
                </a:solidFill>
                <a:latin typeface="Times New Roman" panose="02020603050405020304" pitchFamily="18" charset="0"/>
                <a:ea typeface="宋体" panose="02010600030101010101" pitchFamily="2" charset="-122"/>
                <a:sym typeface="+mn-ea"/>
              </a:rPr>
              <a:t>linear measurement</a:t>
            </a:r>
            <a:r>
              <a:rPr lang="en-US" sz="2400">
                <a:latin typeface="Times New Roman" panose="02020603050405020304" pitchFamily="18" charset="0"/>
                <a:ea typeface="宋体" panose="02010600030101010101" pitchFamily="2" charset="-122"/>
                <a:sym typeface="+mn-ea"/>
              </a:rPr>
              <a:t>                by the random linear projection,</a:t>
            </a:r>
            <a:endParaRPr lang="en-US" altLang="en-US" sz="2400" b="0">
              <a:latin typeface="Times New Roman" panose="02020603050405020304" pitchFamily="18" charset="0"/>
              <a:ea typeface="宋体" panose="02010600030101010101" pitchFamily="2" charset="-122"/>
            </a:endParaRPr>
          </a:p>
          <a:p>
            <a:pPr algn="just"/>
            <a:endParaRPr lang="en-US" altLang="en-US" sz="2400">
              <a:latin typeface="Times New Roman" panose="02020603050405020304" pitchFamily="18" charset="0"/>
              <a:ea typeface="宋体" panose="02010600030101010101" pitchFamily="2" charset="-122"/>
              <a:sym typeface="+mn-ea"/>
            </a:endParaRPr>
          </a:p>
        </p:txBody>
      </p:sp>
      <p:graphicFrame>
        <p:nvGraphicFramePr>
          <p:cNvPr id="49" name="对象 -2147482624"/>
          <p:cNvGraphicFramePr>
            <a:graphicFrameLocks noChangeAspect="1"/>
          </p:cNvGraphicFramePr>
          <p:nvPr/>
        </p:nvGraphicFramePr>
        <p:xfrm>
          <a:off x="1012825" y="4398963"/>
          <a:ext cx="1308735" cy="393065"/>
        </p:xfrm>
        <a:graphic>
          <a:graphicData uri="http://schemas.openxmlformats.org/presentationml/2006/ole">
            <mc:AlternateContent xmlns:mc="http://schemas.openxmlformats.org/markup-compatibility/2006">
              <mc:Choice xmlns:v="urn:schemas-microsoft-com:vml" Requires="v">
                <p:oleObj spid="_x0000_s50" name="" r:id="rId32" imgW="634365" imgH="190500" progId="Equation.DSMT4">
                  <p:embed/>
                </p:oleObj>
              </mc:Choice>
              <mc:Fallback>
                <p:oleObj name="" r:id="rId32" imgW="634365" imgH="190500" progId="Equation.DSMT4">
                  <p:embed/>
                  <p:pic>
                    <p:nvPicPr>
                      <p:cNvPr id="0" name="图片 3075"/>
                      <p:cNvPicPr/>
                      <p:nvPr/>
                    </p:nvPicPr>
                    <p:blipFill>
                      <a:blip r:embed="rId27"/>
                      <a:stretch>
                        <a:fillRect/>
                      </a:stretch>
                    </p:blipFill>
                    <p:spPr>
                      <a:xfrm>
                        <a:off x="1012825" y="4398963"/>
                        <a:ext cx="1308735" cy="393065"/>
                      </a:xfrm>
                      <a:prstGeom prst="rect">
                        <a:avLst/>
                      </a:prstGeom>
                      <a:noFill/>
                      <a:ln w="38100">
                        <a:noFill/>
                        <a:miter/>
                      </a:ln>
                    </p:spPr>
                  </p:pic>
                </p:oleObj>
              </mc:Fallback>
            </mc:AlternateContent>
          </a:graphicData>
        </a:graphic>
      </p:graphicFrame>
      <p:graphicFrame>
        <p:nvGraphicFramePr>
          <p:cNvPr id="51" name="对象 -2147482624"/>
          <p:cNvGraphicFramePr>
            <a:graphicFrameLocks noChangeAspect="1"/>
          </p:cNvGraphicFramePr>
          <p:nvPr/>
        </p:nvGraphicFramePr>
        <p:xfrm>
          <a:off x="3004185" y="4664710"/>
          <a:ext cx="996315" cy="472440"/>
        </p:xfrm>
        <a:graphic>
          <a:graphicData uri="http://schemas.openxmlformats.org/presentationml/2006/ole">
            <mc:AlternateContent xmlns:mc="http://schemas.openxmlformats.org/markup-compatibility/2006">
              <mc:Choice xmlns:v="urn:schemas-microsoft-com:vml" Requires="v">
                <p:oleObj spid="_x0000_s52" name="" r:id="rId33" imgW="482600" imgH="228600" progId="Equation.DSMT4">
                  <p:embed/>
                </p:oleObj>
              </mc:Choice>
              <mc:Fallback>
                <p:oleObj name="" r:id="rId33" imgW="482600" imgH="228600" progId="Equation.DSMT4">
                  <p:embed/>
                  <p:pic>
                    <p:nvPicPr>
                      <p:cNvPr id="0" name="图片 3075"/>
                      <p:cNvPicPr/>
                      <p:nvPr/>
                    </p:nvPicPr>
                    <p:blipFill>
                      <a:blip r:embed="rId34"/>
                      <a:stretch>
                        <a:fillRect/>
                      </a:stretch>
                    </p:blipFill>
                    <p:spPr>
                      <a:xfrm>
                        <a:off x="3004185" y="4664710"/>
                        <a:ext cx="996315" cy="472440"/>
                      </a:xfrm>
                      <a:prstGeom prst="rect">
                        <a:avLst/>
                      </a:prstGeom>
                      <a:noFill/>
                      <a:ln w="38100">
                        <a:noFill/>
                        <a:miter/>
                      </a:ln>
                    </p:spPr>
                  </p:pic>
                </p:oleObj>
              </mc:Fallback>
            </mc:AlternateContent>
          </a:graphicData>
        </a:graphic>
      </p:graphicFrame>
      <p:cxnSp>
        <p:nvCxnSpPr>
          <p:cNvPr id="54" name="直接连接符 53"/>
          <p:cNvCxnSpPr/>
          <p:nvPr/>
        </p:nvCxnSpPr>
        <p:spPr>
          <a:xfrm flipH="1">
            <a:off x="6071870" y="1133475"/>
            <a:ext cx="13970" cy="5224780"/>
          </a:xfrm>
          <a:prstGeom prst="line">
            <a:avLst/>
          </a:prstGeom>
          <a:ln>
            <a:gradFill>
              <a:gsLst>
                <a:gs pos="0">
                  <a:srgbClr val="012D86"/>
                </a:gs>
                <a:gs pos="100000">
                  <a:srgbClr val="0E2557"/>
                </a:gs>
              </a:gsLst>
            </a:gra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289675" y="3271520"/>
            <a:ext cx="5429885" cy="2306955"/>
          </a:xfrm>
          <a:prstGeom prst="rect">
            <a:avLst/>
          </a:prstGeom>
          <a:noFill/>
        </p:spPr>
        <p:txBody>
          <a:bodyPr wrap="square" rtlCol="0">
            <a:spAutoFit/>
          </a:bodyPr>
          <a:p>
            <a:pPr algn="just"/>
            <a:r>
              <a:rPr lang="en-US" sz="2400">
                <a:latin typeface="Times New Roman" panose="02020603050405020304" pitchFamily="18" charset="0"/>
                <a:ea typeface="宋体" panose="02010600030101010101" pitchFamily="2" charset="-122"/>
                <a:sym typeface="+mn-ea"/>
              </a:rPr>
              <a:t>The measurement matrix      satisfies the restricted isometry property (RIP), which can preserve more signal information. </a:t>
            </a:r>
            <a:r>
              <a:rPr lang="en-US" sz="2400">
                <a:solidFill>
                  <a:srgbClr val="7030A0"/>
                </a:solidFill>
                <a:latin typeface="Times New Roman" panose="02020603050405020304" pitchFamily="18" charset="0"/>
                <a:ea typeface="宋体" panose="02010600030101010101" pitchFamily="2" charset="-122"/>
                <a:sym typeface="+mn-ea"/>
              </a:rPr>
              <a:t>Signal reconstruction</a:t>
            </a:r>
            <a:r>
              <a:rPr lang="en-US" sz="2400">
                <a:latin typeface="Times New Roman" panose="02020603050405020304" pitchFamily="18" charset="0"/>
                <a:ea typeface="宋体" panose="02010600030101010101" pitchFamily="2" charset="-122"/>
                <a:sym typeface="+mn-ea"/>
              </a:rPr>
              <a:t> can be achieved by using prior information of the original signal.           </a:t>
            </a:r>
            <a:r>
              <a:rPr lang="en-US" sz="2000">
                <a:latin typeface="Times New Roman" panose="02020603050405020304" pitchFamily="18" charset="0"/>
                <a:ea typeface="宋体" panose="02010600030101010101" pitchFamily="2" charset="-122"/>
                <a:sym typeface="+mn-ea"/>
              </a:rPr>
              <a:t> </a:t>
            </a:r>
            <a:endParaRPr lang="en-US" altLang="en-US" sz="2000">
              <a:latin typeface="Times New Roman" panose="02020603050405020304" pitchFamily="18" charset="0"/>
              <a:ea typeface="宋体" panose="02010600030101010101" pitchFamily="2" charset="-122"/>
              <a:sym typeface="+mn-ea"/>
            </a:endParaRPr>
          </a:p>
        </p:txBody>
      </p:sp>
      <p:graphicFrame>
        <p:nvGraphicFramePr>
          <p:cNvPr id="58" name="对象 -2147482624"/>
          <p:cNvGraphicFramePr>
            <a:graphicFrameLocks noChangeAspect="1"/>
          </p:cNvGraphicFramePr>
          <p:nvPr/>
        </p:nvGraphicFramePr>
        <p:xfrm>
          <a:off x="9706610" y="3330258"/>
          <a:ext cx="340995" cy="340995"/>
        </p:xfrm>
        <a:graphic>
          <a:graphicData uri="http://schemas.openxmlformats.org/presentationml/2006/ole">
            <mc:AlternateContent xmlns:mc="http://schemas.openxmlformats.org/markup-compatibility/2006">
              <mc:Choice xmlns:v="urn:schemas-microsoft-com:vml" Requires="v">
                <p:oleObj spid="_x0000_s59" name="" r:id="rId35" imgW="165100" imgH="165100" progId="Equation.DSMT4">
                  <p:embed/>
                </p:oleObj>
              </mc:Choice>
              <mc:Fallback>
                <p:oleObj name="" r:id="rId35" imgW="165100" imgH="165100" progId="Equation.DSMT4">
                  <p:embed/>
                  <p:pic>
                    <p:nvPicPr>
                      <p:cNvPr id="0" name="图片 3075"/>
                      <p:cNvPicPr/>
                      <p:nvPr/>
                    </p:nvPicPr>
                    <p:blipFill>
                      <a:blip r:embed="rId36"/>
                      <a:stretch>
                        <a:fillRect/>
                      </a:stretch>
                    </p:blipFill>
                    <p:spPr>
                      <a:xfrm>
                        <a:off x="9706610" y="3330258"/>
                        <a:ext cx="340995" cy="340995"/>
                      </a:xfrm>
                      <a:prstGeom prst="rect">
                        <a:avLst/>
                      </a:prstGeom>
                      <a:noFill/>
                      <a:ln w="38100">
                        <a:noFill/>
                        <a:miter/>
                      </a:ln>
                    </p:spPr>
                  </p:pic>
                </p:oleObj>
              </mc:Fallback>
            </mc:AlternateContent>
          </a:graphicData>
        </a:graphic>
      </p:graphicFrame>
      <p:graphicFrame>
        <p:nvGraphicFramePr>
          <p:cNvPr id="60" name="对象 -2147482624"/>
          <p:cNvGraphicFramePr>
            <a:graphicFrameLocks noChangeAspect="1"/>
          </p:cNvGraphicFramePr>
          <p:nvPr/>
        </p:nvGraphicFramePr>
        <p:xfrm>
          <a:off x="6596698" y="5506720"/>
          <a:ext cx="5057140" cy="707390"/>
        </p:xfrm>
        <a:graphic>
          <a:graphicData uri="http://schemas.openxmlformats.org/presentationml/2006/ole">
            <mc:AlternateContent xmlns:mc="http://schemas.openxmlformats.org/markup-compatibility/2006">
              <mc:Choice xmlns:v="urn:schemas-microsoft-com:vml" Requires="v">
                <p:oleObj spid="_x0000_s61" name="" r:id="rId37" imgW="2451100" imgH="342900" progId="Equation.DSMT4">
                  <p:embed/>
                </p:oleObj>
              </mc:Choice>
              <mc:Fallback>
                <p:oleObj name="" r:id="rId37" imgW="2451100" imgH="342900" progId="Equation.DSMT4">
                  <p:embed/>
                  <p:pic>
                    <p:nvPicPr>
                      <p:cNvPr id="0" name="图片 3075"/>
                      <p:cNvPicPr/>
                      <p:nvPr/>
                    </p:nvPicPr>
                    <p:blipFill>
                      <a:blip r:embed="rId38"/>
                      <a:stretch>
                        <a:fillRect/>
                      </a:stretch>
                    </p:blipFill>
                    <p:spPr>
                      <a:xfrm>
                        <a:off x="6596698" y="5506720"/>
                        <a:ext cx="5057140" cy="70739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21615" y="454025"/>
            <a:ext cx="5516245"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rPr>
              <a:t>Cryptographic attack models</a:t>
            </a:r>
            <a:endParaRPr lang="en-US" altLang="zh-CN" sz="2800" b="1" dirty="0">
              <a:solidFill>
                <a:schemeClr val="bg1"/>
              </a:solidFill>
              <a:latin typeface="+mj-ea"/>
              <a:ea typeface="+mj-ea"/>
            </a:endParaRPr>
          </a:p>
        </p:txBody>
      </p:sp>
      <p:sp>
        <p:nvSpPr>
          <p:cNvPr id="30" name="文本框 29"/>
          <p:cNvSpPr txBox="1"/>
          <p:nvPr/>
        </p:nvSpPr>
        <p:spPr>
          <a:xfrm>
            <a:off x="1781175" y="1445260"/>
            <a:ext cx="9672320" cy="82994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COA:  The adversary </a:t>
            </a:r>
            <a:r>
              <a:rPr lang="en-US" altLang="zh-CN" sz="2400">
                <a:solidFill>
                  <a:srgbClr val="7030A0"/>
                </a:solidFill>
                <a:latin typeface="Times New Roman" panose="02020603050405020304" pitchFamily="18" charset="0"/>
                <a:cs typeface="Times New Roman" panose="02020603050405020304" pitchFamily="18" charset="0"/>
              </a:rPr>
              <a:t>only knows the ciphertext</a:t>
            </a:r>
            <a:r>
              <a:rPr lang="en-US" altLang="zh-CN" sz="2400">
                <a:latin typeface="Times New Roman" panose="02020603050405020304" pitchFamily="18" charset="0"/>
                <a:cs typeface="Times New Roman" panose="02020603050405020304" pitchFamily="18" charset="0"/>
              </a:rPr>
              <a:t> and attempts to </a:t>
            </a:r>
            <a:r>
              <a:rPr lang="en-US" altLang="zh-CN" sz="2400">
                <a:solidFill>
                  <a:srgbClr val="7030A0"/>
                </a:solidFill>
                <a:latin typeface="Times New Roman" panose="02020603050405020304" pitchFamily="18" charset="0"/>
                <a:cs typeface="Times New Roman" panose="02020603050405020304" pitchFamily="18" charset="0"/>
              </a:rPr>
              <a:t>find the corresponding key and plaintext</a:t>
            </a:r>
            <a:r>
              <a:rPr lang="en-US" altLang="zh-CN" sz="2400">
                <a:latin typeface="Times New Roman" panose="02020603050405020304" pitchFamily="18" charset="0"/>
                <a:cs typeface="Times New Roman" panose="02020603050405020304" pitchFamily="18" charset="0"/>
              </a:rPr>
              <a:t>.</a:t>
            </a:r>
            <a:endParaRPr lang="en-US" altLang="zh-CN" sz="2400">
              <a:latin typeface="Times New Roman" panose="02020603050405020304" pitchFamily="18" charset="0"/>
              <a:cs typeface="Times New Roman" panose="02020603050405020304" pitchFamily="18" charset="0"/>
            </a:endParaRPr>
          </a:p>
        </p:txBody>
      </p:sp>
      <p:sp>
        <p:nvSpPr>
          <p:cNvPr id="31" name="文本框 30"/>
          <p:cNvSpPr txBox="1"/>
          <p:nvPr/>
        </p:nvSpPr>
        <p:spPr>
          <a:xfrm>
            <a:off x="1781175" y="2926080"/>
            <a:ext cx="9380220" cy="1198880"/>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KPA: The adversary can access the </a:t>
            </a:r>
            <a:r>
              <a:rPr lang="en-US" altLang="zh-CN" sz="2400">
                <a:solidFill>
                  <a:srgbClr val="7030A0"/>
                </a:solidFill>
                <a:latin typeface="Times New Roman" panose="02020603050405020304" pitchFamily="18" charset="0"/>
                <a:cs typeface="Times New Roman" panose="02020603050405020304" pitchFamily="18" charset="0"/>
              </a:rPr>
              <a:t>plaintext/ciphertext pairs</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dataset to </a:t>
            </a:r>
            <a:r>
              <a:rPr lang="en-US" altLang="zh-CN" sz="2400">
                <a:solidFill>
                  <a:srgbClr val="7030A0"/>
                </a:solidFill>
                <a:latin typeface="Times New Roman" panose="02020603050405020304" pitchFamily="18" charset="0"/>
                <a:cs typeface="Times New Roman" panose="02020603050405020304" pitchFamily="18" charset="0"/>
              </a:rPr>
              <a:t>infer the secret measurement matrix</a:t>
            </a:r>
            <a:r>
              <a:rPr lang="en-US" altLang="zh-CN" sz="2400">
                <a:latin typeface="Times New Roman" panose="02020603050405020304" pitchFamily="18" charset="0"/>
                <a:cs typeface="Times New Roman" panose="02020603050405020304" pitchFamily="18" charset="0"/>
              </a:rPr>
              <a:t> by using                          , where     represents pseudoinverse operation.</a:t>
            </a:r>
            <a:endParaRPr lang="en-US" altLang="zh-CN" sz="2400">
              <a:latin typeface="Times New Roman" panose="02020603050405020304" pitchFamily="18" charset="0"/>
              <a:cs typeface="Times New Roman" panose="02020603050405020304" pitchFamily="18" charset="0"/>
            </a:endParaRPr>
          </a:p>
        </p:txBody>
      </p:sp>
      <p:pic>
        <p:nvPicPr>
          <p:cNvPr id="32" name="图片 31"/>
          <p:cNvPicPr>
            <a:picLocks noChangeAspect="1"/>
          </p:cNvPicPr>
          <p:nvPr/>
        </p:nvPicPr>
        <p:blipFill>
          <a:blip r:embed="rId1"/>
          <a:stretch>
            <a:fillRect/>
          </a:stretch>
        </p:blipFill>
        <p:spPr>
          <a:xfrm>
            <a:off x="9270365" y="2988310"/>
            <a:ext cx="1313815" cy="347345"/>
          </a:xfrm>
          <a:prstGeom prst="rect">
            <a:avLst/>
          </a:prstGeom>
        </p:spPr>
      </p:pic>
      <p:pic>
        <p:nvPicPr>
          <p:cNvPr id="33" name="图片 32"/>
          <p:cNvPicPr>
            <a:picLocks noChangeAspect="1"/>
          </p:cNvPicPr>
          <p:nvPr/>
        </p:nvPicPr>
        <p:blipFill>
          <a:blip r:embed="rId2"/>
          <a:stretch>
            <a:fillRect/>
          </a:stretch>
        </p:blipFill>
        <p:spPr>
          <a:xfrm>
            <a:off x="8655685" y="3364230"/>
            <a:ext cx="1904365" cy="360045"/>
          </a:xfrm>
          <a:prstGeom prst="rect">
            <a:avLst/>
          </a:prstGeom>
        </p:spPr>
      </p:pic>
      <p:pic>
        <p:nvPicPr>
          <p:cNvPr id="34" name="图片 33"/>
          <p:cNvPicPr>
            <a:picLocks noChangeAspect="1"/>
          </p:cNvPicPr>
          <p:nvPr/>
        </p:nvPicPr>
        <p:blipFill>
          <a:blip r:embed="rId3"/>
          <a:stretch>
            <a:fillRect/>
          </a:stretch>
        </p:blipFill>
        <p:spPr>
          <a:xfrm>
            <a:off x="2629535" y="3769360"/>
            <a:ext cx="335280" cy="277495"/>
          </a:xfrm>
          <a:prstGeom prst="rect">
            <a:avLst/>
          </a:prstGeom>
        </p:spPr>
      </p:pic>
      <p:sp>
        <p:nvSpPr>
          <p:cNvPr id="36" name="文本框 35"/>
          <p:cNvSpPr txBox="1"/>
          <p:nvPr/>
        </p:nvSpPr>
        <p:spPr>
          <a:xfrm>
            <a:off x="1782445" y="4757420"/>
            <a:ext cx="9154795" cy="82994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CPA: The adversary can </a:t>
            </a:r>
            <a:r>
              <a:rPr lang="en-US" altLang="zh-CN" sz="2400">
                <a:solidFill>
                  <a:srgbClr val="7030A0"/>
                </a:solidFill>
                <a:latin typeface="Times New Roman" panose="02020603050405020304" pitchFamily="18" charset="0"/>
                <a:cs typeface="Times New Roman" panose="02020603050405020304" pitchFamily="18" charset="0"/>
              </a:rPr>
              <a:t>select the identity matrix as a plaintext</a:t>
            </a:r>
            <a:r>
              <a:rPr lang="en-US" altLang="zh-CN" sz="2400">
                <a:latin typeface="Times New Roman" panose="02020603050405020304" pitchFamily="18" charset="0"/>
                <a:cs typeface="Times New Roman" panose="02020603050405020304" pitchFamily="18" charset="0"/>
              </a:rPr>
              <a:t> to </a:t>
            </a:r>
            <a:r>
              <a:rPr lang="en-US" altLang="zh-CN" sz="2400">
                <a:solidFill>
                  <a:srgbClr val="7030A0"/>
                </a:solidFill>
                <a:latin typeface="Times New Roman" panose="02020603050405020304" pitchFamily="18" charset="0"/>
                <a:cs typeface="Times New Roman" panose="02020603050405020304" pitchFamily="18" charset="0"/>
              </a:rPr>
              <a:t>infer the measurement matrix</a:t>
            </a:r>
            <a:r>
              <a:rPr lang="en-US" altLang="zh-CN" sz="2400">
                <a:latin typeface="Times New Roman" panose="02020603050405020304" pitchFamily="18" charset="0"/>
                <a:cs typeface="Times New Roman" panose="02020603050405020304" pitchFamily="18" charset="0"/>
              </a:rPr>
              <a:t>.</a:t>
            </a:r>
            <a:endParaRPr lang="en-US" altLang="zh-CN" sz="2400">
              <a:latin typeface="Times New Roman" panose="02020603050405020304" pitchFamily="18" charset="0"/>
              <a:cs typeface="Times New Roman" panose="02020603050405020304" pitchFamily="18" charset="0"/>
            </a:endParaRPr>
          </a:p>
        </p:txBody>
      </p:sp>
      <p:sp>
        <p:nvSpPr>
          <p:cNvPr id="38" name="椭圆 37"/>
          <p:cNvSpPr/>
          <p:nvPr/>
        </p:nvSpPr>
        <p:spPr>
          <a:xfrm>
            <a:off x="1184910" y="155956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55" name="椭圆 54"/>
          <p:cNvSpPr/>
          <p:nvPr/>
        </p:nvSpPr>
        <p:spPr>
          <a:xfrm>
            <a:off x="1184910" y="303593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56" name="椭圆 55"/>
          <p:cNvSpPr/>
          <p:nvPr/>
        </p:nvSpPr>
        <p:spPr>
          <a:xfrm>
            <a:off x="1184910" y="485394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P spid="38" grpId="0" bldLvl="0" animBg="1"/>
      <p:bldP spid="55" grpId="0" bldLvl="0" animBg="1"/>
      <p:bldP spid="5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p:cNvSpPr>
            <a:spLocks noEditPoints="1"/>
          </p:cNvSpPr>
          <p:nvPr/>
        </p:nvSpPr>
        <p:spPr bwMode="auto">
          <a:xfrm>
            <a:off x="3586163" y="638810"/>
            <a:ext cx="5022850" cy="3705225"/>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27"/>
          <p:cNvSpPr>
            <a:spLocks noEditPoints="1"/>
          </p:cNvSpPr>
          <p:nvPr/>
        </p:nvSpPr>
        <p:spPr bwMode="auto">
          <a:xfrm>
            <a:off x="3117850" y="638810"/>
            <a:ext cx="5956300" cy="3705225"/>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28"/>
          <p:cNvSpPr>
            <a:spLocks noEditPoints="1"/>
          </p:cNvSpPr>
          <p:nvPr/>
        </p:nvSpPr>
        <p:spPr bwMode="auto">
          <a:xfrm>
            <a:off x="2565400" y="638810"/>
            <a:ext cx="7062788" cy="3705225"/>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1909763" y="638810"/>
            <a:ext cx="8374063" cy="3705225"/>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30"/>
          <p:cNvSpPr>
            <a:spLocks noEditPoints="1"/>
          </p:cNvSpPr>
          <p:nvPr/>
        </p:nvSpPr>
        <p:spPr bwMode="auto">
          <a:xfrm>
            <a:off x="1131888" y="638810"/>
            <a:ext cx="9929813" cy="3705225"/>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75000"/>
                  </a:schemeClr>
                </a:gs>
                <a:gs pos="40000">
                  <a:schemeClr val="bg1">
                    <a:lumMod val="7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4349115" y="900430"/>
            <a:ext cx="3503295" cy="3203575"/>
          </a:xfrm>
          <a:prstGeom prst="ellipse">
            <a:avLst/>
          </a:prstGeom>
          <a:gradFill flip="none" rotWithShape="1">
            <a:gsLst>
              <a:gs pos="0">
                <a:srgbClr val="2F416F"/>
              </a:gs>
              <a:gs pos="100000">
                <a:srgbClr val="000B3F"/>
              </a:gs>
            </a:gsLst>
            <a:lin ang="13500000" scaled="1"/>
            <a:tileRect/>
          </a:gradFill>
          <a:ln w="25400">
            <a:solidFill>
              <a:srgbClr val="002060"/>
            </a:solidFill>
          </a:ln>
          <a:effectLst>
            <a:outerShdw blurRad="558800" dist="711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b="1" dirty="0">
              <a:solidFill>
                <a:schemeClr val="bg1"/>
              </a:solidFill>
              <a:sym typeface="+mn-lt"/>
            </a:endParaRPr>
          </a:p>
        </p:txBody>
      </p:sp>
      <p:sp>
        <p:nvSpPr>
          <p:cNvPr id="32" name="圆角矩形 31"/>
          <p:cNvSpPr/>
          <p:nvPr/>
        </p:nvSpPr>
        <p:spPr>
          <a:xfrm>
            <a:off x="4390255" y="2318940"/>
            <a:ext cx="3420269" cy="76628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3" name="等腰三角形 32"/>
          <p:cNvSpPr/>
          <p:nvPr/>
        </p:nvSpPr>
        <p:spPr>
          <a:xfrm flipH="1">
            <a:off x="4691840" y="2188918"/>
            <a:ext cx="581623" cy="130022"/>
          </a:xfrm>
          <a:prstGeom prst="triangle">
            <a:avLst>
              <a:gd name="adj" fmla="val 3163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970487" y="46250"/>
            <a:ext cx="1700447" cy="4862870"/>
          </a:xfrm>
          <a:prstGeom prst="rect">
            <a:avLst/>
          </a:prstGeom>
          <a:noFill/>
        </p:spPr>
        <p:txBody>
          <a:bodyPr wrap="square" rtlCol="0">
            <a:spAutoFit/>
          </a:bodyPr>
          <a:p>
            <a:r>
              <a:rPr lang="en-US" altLang="zh-CN" sz="31000" dirty="0">
                <a:solidFill>
                  <a:srgbClr val="FFFFFF"/>
                </a:solidFill>
                <a:latin typeface="Century Gothic" panose="020B0502020202020204" pitchFamily="34" charset="0"/>
                <a:cs typeface="+mn-ea"/>
                <a:sym typeface="+mn-lt"/>
              </a:rPr>
              <a:t>3</a:t>
            </a:r>
            <a:endParaRPr lang="zh-CN" altLang="en-US" sz="31000" dirty="0">
              <a:solidFill>
                <a:srgbClr val="FFFFFF"/>
              </a:solidFill>
              <a:latin typeface="Century Gothic" panose="020B0502020202020204" pitchFamily="34" charset="0"/>
              <a:cs typeface="+mn-ea"/>
              <a:sym typeface="+mn-lt"/>
            </a:endParaRPr>
          </a:p>
        </p:txBody>
      </p:sp>
      <p:sp>
        <p:nvSpPr>
          <p:cNvPr id="35" name="文本占位符 1"/>
          <p:cNvSpPr txBox="1"/>
          <p:nvPr/>
        </p:nvSpPr>
        <p:spPr>
          <a:xfrm>
            <a:off x="4630758" y="2326193"/>
            <a:ext cx="3070371" cy="767527"/>
          </a:xfrm>
          <a:prstGeom prst="roundRect">
            <a:avLst>
              <a:gd name="adj" fmla="val 50000"/>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b="1" dirty="0">
                <a:solidFill>
                  <a:srgbClr val="002060"/>
                </a:solidFill>
                <a:latin typeface="+mj-ea"/>
                <a:ea typeface="+mj-ea"/>
                <a:sym typeface="+mn-lt"/>
              </a:rPr>
              <a:t>The Proposed Scheme</a:t>
            </a:r>
            <a:endParaRPr lang="en-US" altLang="zh-CN" sz="2000" b="1" spc="600" dirty="0">
              <a:solidFill>
                <a:srgbClr val="002060"/>
              </a:solidFill>
              <a:latin typeface="+mj-ea"/>
              <a:ea typeface="+mj-ea"/>
              <a:cs typeface="+mn-ea"/>
              <a:sym typeface="+mn-lt"/>
            </a:endParaRPr>
          </a:p>
        </p:txBody>
      </p:sp>
      <p:sp>
        <p:nvSpPr>
          <p:cNvPr id="36" name="椭圆 35"/>
          <p:cNvSpPr/>
          <p:nvPr/>
        </p:nvSpPr>
        <p:spPr>
          <a:xfrm rot="20469222">
            <a:off x="10677116" y="4770298"/>
            <a:ext cx="143715" cy="143715"/>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4025900" y="4264025"/>
            <a:ext cx="6772910" cy="398780"/>
          </a:xfrm>
          <a:prstGeom prst="rect">
            <a:avLst/>
          </a:prstGeom>
          <a:noFill/>
        </p:spPr>
        <p:txBody>
          <a:bodyPr wrap="square" rtlCol="0">
            <a:spAutoFit/>
          </a:bodyPr>
          <a:p>
            <a:r>
              <a:rPr lang="en-US" altLang="zh-CN" sz="2000" b="1" dirty="0">
                <a:solidFill>
                  <a:srgbClr val="002060"/>
                </a:solidFill>
                <a:latin typeface="+mj-ea"/>
                <a:ea typeface="+mj-ea"/>
              </a:rPr>
              <a:t>Image permutation-diffusion encryption</a:t>
            </a:r>
            <a:endParaRPr lang="en-US" altLang="zh-CN" sz="2000" b="1" dirty="0">
              <a:solidFill>
                <a:srgbClr val="002060"/>
              </a:solidFill>
              <a:latin typeface="+mj-ea"/>
              <a:ea typeface="+mj-ea"/>
            </a:endParaRPr>
          </a:p>
        </p:txBody>
      </p:sp>
      <p:sp>
        <p:nvSpPr>
          <p:cNvPr id="11" name="文本框 10"/>
          <p:cNvSpPr txBox="1"/>
          <p:nvPr/>
        </p:nvSpPr>
        <p:spPr>
          <a:xfrm>
            <a:off x="4018915" y="5019675"/>
            <a:ext cx="5340985" cy="398780"/>
          </a:xfrm>
          <a:prstGeom prst="rect">
            <a:avLst/>
          </a:prstGeom>
          <a:noFill/>
        </p:spPr>
        <p:txBody>
          <a:bodyPr wrap="square" rtlCol="0">
            <a:spAutoFit/>
          </a:bodyPr>
          <a:p>
            <a:r>
              <a:rPr lang="en-US" altLang="zh-CN" sz="2000" b="1" dirty="0">
                <a:solidFill>
                  <a:srgbClr val="002060"/>
                </a:solidFill>
                <a:latin typeface="+mj-ea"/>
                <a:ea typeface="+mj-ea"/>
              </a:rPr>
              <a:t>Diffused image compression</a:t>
            </a:r>
            <a:endParaRPr lang="en-US" altLang="zh-CN" sz="2000" b="1" dirty="0">
              <a:solidFill>
                <a:srgbClr val="002060"/>
              </a:solidFill>
              <a:latin typeface="+mj-ea"/>
              <a:ea typeface="+mj-ea"/>
            </a:endParaRPr>
          </a:p>
        </p:txBody>
      </p:sp>
      <p:sp>
        <p:nvSpPr>
          <p:cNvPr id="15" name="文本框 14"/>
          <p:cNvSpPr txBox="1"/>
          <p:nvPr/>
        </p:nvSpPr>
        <p:spPr>
          <a:xfrm>
            <a:off x="4027170" y="5760085"/>
            <a:ext cx="6772910" cy="398780"/>
          </a:xfrm>
          <a:prstGeom prst="rect">
            <a:avLst/>
          </a:prstGeom>
          <a:noFill/>
        </p:spPr>
        <p:txBody>
          <a:bodyPr wrap="square" rtlCol="0">
            <a:spAutoFit/>
          </a:bodyPr>
          <a:p>
            <a:r>
              <a:rPr lang="en-US" altLang="zh-CN" sz="2000" b="1" dirty="0">
                <a:solidFill>
                  <a:srgbClr val="002060"/>
                </a:solidFill>
                <a:latin typeface="+mj-ea"/>
                <a:ea typeface="+mj-ea"/>
              </a:rPr>
              <a:t>Multi-prior regularization image recovery</a:t>
            </a:r>
            <a:endParaRPr lang="en-US" altLang="zh-CN" sz="2000" b="1" dirty="0">
              <a:solidFill>
                <a:srgbClr val="002060"/>
              </a:solidFill>
              <a:latin typeface="+mj-ea"/>
              <a:ea typeface="+mj-ea"/>
            </a:endParaRPr>
          </a:p>
        </p:txBody>
      </p:sp>
      <p:sp>
        <p:nvSpPr>
          <p:cNvPr id="16" name="椭圆 15"/>
          <p:cNvSpPr/>
          <p:nvPr/>
        </p:nvSpPr>
        <p:spPr>
          <a:xfrm>
            <a:off x="3586480" y="434403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17" name="椭圆 16"/>
          <p:cNvSpPr/>
          <p:nvPr/>
        </p:nvSpPr>
        <p:spPr>
          <a:xfrm>
            <a:off x="3586480" y="5092700"/>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18" name="椭圆 17"/>
          <p:cNvSpPr/>
          <p:nvPr/>
        </p:nvSpPr>
        <p:spPr>
          <a:xfrm>
            <a:off x="3586480" y="5840095"/>
            <a:ext cx="244475" cy="252095"/>
          </a:xfrm>
          <a:prstGeom prst="ellipse">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p>
            <a:pPr algn="ctr"/>
            <a:endParaRPr lang="en-US" altLang="zh-CN" sz="2800" b="1"/>
          </a:p>
        </p:txBody>
      </p:sp>
      <p:sp>
        <p:nvSpPr>
          <p:cNvPr id="2" name="等腰三角形 1"/>
          <p:cNvSpPr/>
          <p:nvPr/>
        </p:nvSpPr>
        <p:spPr>
          <a:xfrm flipV="1">
            <a:off x="6950358" y="3085221"/>
            <a:ext cx="543278" cy="121450"/>
          </a:xfrm>
          <a:prstGeom prst="triangle">
            <a:avLst>
              <a:gd name="adj" fmla="val 255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animBg="1"/>
      <p:bldP spid="4" grpId="0" animBg="1"/>
      <p:bldP spid="5" grpId="0" animBg="1"/>
      <p:bldP spid="6" grpId="0" animBg="1"/>
      <p:bldP spid="7" grpId="0" animBg="1"/>
      <p:bldP spid="10" grpId="0" animBg="1"/>
      <p:bldP spid="16" grpId="0" bldLvl="0" animBg="1"/>
      <p:bldP spid="17"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 name="圆角矩形 52"/>
          <p:cNvSpPr/>
          <p:nvPr/>
        </p:nvSpPr>
        <p:spPr>
          <a:xfrm>
            <a:off x="207645" y="454025"/>
            <a:ext cx="2567305" cy="480060"/>
          </a:xfrm>
          <a:prstGeom prst="roundRect">
            <a:avLst/>
          </a:prstGeom>
          <a:gradFill flip="none" rotWithShape="1">
            <a:gsLst>
              <a:gs pos="0">
                <a:srgbClr val="2F416F"/>
              </a:gs>
              <a:gs pos="100000">
                <a:srgbClr val="000B3F"/>
              </a:gs>
            </a:gsLst>
            <a:lin ang="13500000" scaled="1"/>
            <a:tileRect/>
          </a:gradFill>
          <a:ln w="19050">
            <a:solidFill>
              <a:srgbClr val="002060"/>
            </a:solidFill>
          </a:ln>
          <a:effectLst>
            <a:outerShdw blurRad="241300" dist="2540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800" b="1" dirty="0">
                <a:solidFill>
                  <a:schemeClr val="bg1"/>
                </a:solidFill>
                <a:latin typeface="+mj-ea"/>
                <a:ea typeface="+mj-ea"/>
                <a:sym typeface="+mn-ea"/>
              </a:rPr>
              <a:t>Framework</a:t>
            </a:r>
            <a:endParaRPr lang="en-US" altLang="zh-CN" sz="2800" b="1" dirty="0">
              <a:solidFill>
                <a:schemeClr val="bg1"/>
              </a:solidFill>
              <a:latin typeface="+mj-ea"/>
              <a:ea typeface="+mj-ea"/>
              <a:sym typeface="+mn-ea"/>
            </a:endParaRPr>
          </a:p>
        </p:txBody>
      </p:sp>
      <p:pic>
        <p:nvPicPr>
          <p:cNvPr id="2" name="图片 1"/>
          <p:cNvPicPr>
            <a:picLocks noChangeAspect="1"/>
          </p:cNvPicPr>
          <p:nvPr/>
        </p:nvPicPr>
        <p:blipFill>
          <a:blip r:embed="rId1"/>
          <a:stretch>
            <a:fillRect/>
          </a:stretch>
        </p:blipFill>
        <p:spPr>
          <a:xfrm>
            <a:off x="57150" y="1746250"/>
            <a:ext cx="12077700" cy="2857500"/>
          </a:xfrm>
          <a:prstGeom prst="rect">
            <a:avLst/>
          </a:prstGeom>
        </p:spPr>
      </p:pic>
      <p:sp>
        <p:nvSpPr>
          <p:cNvPr id="3" name="文本框 2"/>
          <p:cNvSpPr txBox="1"/>
          <p:nvPr/>
        </p:nvSpPr>
        <p:spPr>
          <a:xfrm>
            <a:off x="2574925" y="5080000"/>
            <a:ext cx="7289800" cy="460375"/>
          </a:xfrm>
          <a:prstGeom prst="rect">
            <a:avLst/>
          </a:prstGeom>
          <a:noFill/>
        </p:spPr>
        <p:txBody>
          <a:bodyPr wrap="square" rtlCol="0">
            <a:spAutoFit/>
          </a:bodyPr>
          <a:p>
            <a:r>
              <a:rPr lang="zh-CN" altLang="en-US" sz="2400">
                <a:solidFill>
                  <a:srgbClr val="7030A0"/>
                </a:solidFill>
                <a:latin typeface="Times New Roman" panose="02020603050405020304" pitchFamily="18" charset="0"/>
                <a:cs typeface="Times New Roman" panose="02020603050405020304" pitchFamily="18" charset="0"/>
              </a:rPr>
              <a:t>Figure 1: The overall architecture of the proposed scheme.</a:t>
            </a:r>
            <a:endParaRPr lang="zh-CN" altLang="en-US" sz="24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5194</Words>
  <Application>WPS 演示</Application>
  <PresentationFormat>自定义</PresentationFormat>
  <Paragraphs>233</Paragraphs>
  <Slides>21</Slides>
  <Notes>2</Notes>
  <HiddenSlides>0</HiddenSlides>
  <MMClips>1</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18</vt:i4>
      </vt:variant>
      <vt:variant>
        <vt:lpstr>幻灯片标题</vt:lpstr>
      </vt:variant>
      <vt:variant>
        <vt:i4>21</vt:i4>
      </vt:variant>
    </vt:vector>
  </HeadingPairs>
  <TitlesOfParts>
    <vt:vector size="49" baseType="lpstr">
      <vt:lpstr>Arial</vt:lpstr>
      <vt:lpstr>宋体</vt:lpstr>
      <vt:lpstr>Wingdings</vt:lpstr>
      <vt:lpstr>Times New Roman</vt:lpstr>
      <vt:lpstr>华文细黑</vt:lpstr>
      <vt:lpstr>Century Gothic</vt:lpstr>
      <vt:lpstr>微软雅黑</vt:lpstr>
      <vt:lpstr>Arial Unicode MS</vt:lpstr>
      <vt:lpstr>Calibri</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更多精品：http://shop248912786.taobao.com</dc:title>
  <dc:creator>淘宝---解忧素材</dc:creator>
  <cp:keywords>更多精品：http:/shop248912786.taobao.com</cp:keywords>
  <dc:subject>更多精品：http://shop248912786.taobao.com</dc:subject>
  <cp:lastModifiedBy>Best wishes!</cp:lastModifiedBy>
  <cp:revision>148</cp:revision>
  <dcterms:created xsi:type="dcterms:W3CDTF">2016-05-08T15:42:00Z</dcterms:created>
  <dcterms:modified xsi:type="dcterms:W3CDTF">2022-02-28T10:43:50Z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ICV">
    <vt:lpwstr>28EA1F9EC9304A939FD5D2043A9310D9</vt:lpwstr>
  </property>
</Properties>
</file>