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79" r:id="rId2"/>
    <p:sldId id="2769" r:id="rId3"/>
    <p:sldId id="3015" r:id="rId4"/>
    <p:sldId id="2984" r:id="rId5"/>
    <p:sldId id="3016" r:id="rId6"/>
    <p:sldId id="3025" r:id="rId7"/>
    <p:sldId id="3024" r:id="rId8"/>
    <p:sldId id="3026" r:id="rId9"/>
    <p:sldId id="3028" r:id="rId10"/>
    <p:sldId id="2998" r:id="rId11"/>
    <p:sldId id="3027" r:id="rId12"/>
    <p:sldId id="2798" r:id="rId13"/>
    <p:sldId id="27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49346A-5779-B155-229A-B8627568483A}" name="Fernando" initials="F" userId="691e354bc9002298" providerId="Windows Live"/>
  <p188:author id="{4B99F7A3-EA8B-1096-1E93-D238948AE6F9}" name="Abdelrahman Saleem" initials="AS" userId="Abdelrahman Salee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p" initials="f" lastIdx="6" clrIdx="0">
    <p:extLst>
      <p:ext uri="{19B8F6BF-5375-455C-9EA6-DF929625EA0E}">
        <p15:presenceInfo xmlns:p15="http://schemas.microsoft.com/office/powerpoint/2012/main" userId="691e354bc90022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5501" autoAdjust="0"/>
  </p:normalViewPr>
  <p:slideViewPr>
    <p:cSldViewPr>
      <p:cViewPr varScale="1">
        <p:scale>
          <a:sx n="111" d="100"/>
          <a:sy n="111" d="100"/>
        </p:scale>
        <p:origin x="108" y="72"/>
      </p:cViewPr>
      <p:guideLst>
        <p:guide orient="horz" pos="2160"/>
        <p:guide pos="384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g-n-\Dropbox\PosDoc\02_Resultados\13_IT-DL-PCC-G.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CloudCharts!$B$1</c:f>
          <c:strCache>
            <c:ptCount val="1"/>
            <c:pt idx="0">
              <c:v>RWT501.ply</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plotArea>
      <c:layout/>
      <c:scatterChart>
        <c:scatterStyle val="lineMarker"/>
        <c:varyColors val="0"/>
        <c:ser>
          <c:idx val="0"/>
          <c:order val="0"/>
          <c:tx>
            <c:strRef>
              <c:f>CloudCharts!$A$3</c:f>
              <c:strCache>
                <c:ptCount val="1"/>
                <c:pt idx="0">
                  <c:v>BS=64 SF=1 SR=0</c:v>
                </c:pt>
              </c:strCache>
            </c:strRef>
          </c:tx>
          <c:spPr>
            <a:ln w="25400" cap="rnd">
              <a:noFill/>
              <a:round/>
            </a:ln>
            <a:effectLst/>
          </c:spPr>
          <c:marker>
            <c:symbol val="circle"/>
            <c:size val="5"/>
            <c:spPr>
              <a:solidFill>
                <a:schemeClr val="accent1"/>
              </a:solidFill>
              <a:ln w="9525">
                <a:solidFill>
                  <a:schemeClr val="accent1"/>
                </a:solidFill>
              </a:ln>
              <a:effectLst/>
            </c:spPr>
          </c:marker>
          <c:xVal>
            <c:numRef>
              <c:f>CloudCharts!$B$3:$B$8</c:f>
              <c:numCache>
                <c:formatCode>General</c:formatCode>
                <c:ptCount val="6"/>
                <c:pt idx="0">
                  <c:v>0.90735600000000005</c:v>
                </c:pt>
                <c:pt idx="1">
                  <c:v>0.70933000000000002</c:v>
                </c:pt>
                <c:pt idx="2">
                  <c:v>0.50403900000000001</c:v>
                </c:pt>
                <c:pt idx="3">
                  <c:v>0.314614</c:v>
                </c:pt>
                <c:pt idx="4">
                  <c:v>0.23923700000000001</c:v>
                </c:pt>
                <c:pt idx="5">
                  <c:v>0.172009</c:v>
                </c:pt>
              </c:numCache>
            </c:numRef>
          </c:xVal>
          <c:yVal>
            <c:numRef>
              <c:f>CloudCharts!$C$3:$C$8</c:f>
              <c:numCache>
                <c:formatCode>General</c:formatCode>
                <c:ptCount val="6"/>
                <c:pt idx="0">
                  <c:v>75.860799999999998</c:v>
                </c:pt>
                <c:pt idx="1">
                  <c:v>75.284400000000005</c:v>
                </c:pt>
                <c:pt idx="2">
                  <c:v>74.231499999999997</c:v>
                </c:pt>
                <c:pt idx="3">
                  <c:v>72.287999999999997</c:v>
                </c:pt>
                <c:pt idx="4">
                  <c:v>70.785300000000007</c:v>
                </c:pt>
                <c:pt idx="5">
                  <c:v>68.591499999999996</c:v>
                </c:pt>
              </c:numCache>
            </c:numRef>
          </c:yVal>
          <c:smooth val="0"/>
          <c:extLst>
            <c:ext xmlns:c16="http://schemas.microsoft.com/office/drawing/2014/chart" uri="{C3380CC4-5D6E-409C-BE32-E72D297353CC}">
              <c16:uniqueId val="{00000000-BEBD-4012-B2A7-0A77B96DE84E}"/>
            </c:ext>
          </c:extLst>
        </c:ser>
        <c:ser>
          <c:idx val="1"/>
          <c:order val="1"/>
          <c:tx>
            <c:strRef>
              <c:f>CloudCharts!$A$9</c:f>
              <c:strCache>
                <c:ptCount val="1"/>
                <c:pt idx="0">
                  <c:v>BS=64 SF=2 SR=0</c:v>
                </c:pt>
              </c:strCache>
            </c:strRef>
          </c:tx>
          <c:spPr>
            <a:ln w="25400" cap="rnd">
              <a:noFill/>
              <a:round/>
            </a:ln>
            <a:effectLst/>
          </c:spPr>
          <c:marker>
            <c:symbol val="circle"/>
            <c:size val="5"/>
            <c:spPr>
              <a:solidFill>
                <a:schemeClr val="accent2"/>
              </a:solidFill>
              <a:ln w="9525">
                <a:solidFill>
                  <a:schemeClr val="accent2"/>
                </a:solidFill>
              </a:ln>
              <a:effectLst/>
            </c:spPr>
          </c:marker>
          <c:xVal>
            <c:numRef>
              <c:f>CloudCharts!$B$9:$B$14</c:f>
              <c:numCache>
                <c:formatCode>General</c:formatCode>
                <c:ptCount val="6"/>
                <c:pt idx="0">
                  <c:v>0.24149000000000001</c:v>
                </c:pt>
                <c:pt idx="1">
                  <c:v>0.19207399999999999</c:v>
                </c:pt>
                <c:pt idx="2">
                  <c:v>0.13933999999999999</c:v>
                </c:pt>
                <c:pt idx="3">
                  <c:v>8.7265800000000004E-2</c:v>
                </c:pt>
                <c:pt idx="4">
                  <c:v>6.7760200000000007E-2</c:v>
                </c:pt>
                <c:pt idx="5">
                  <c:v>4.8590800000000003E-2</c:v>
                </c:pt>
              </c:numCache>
            </c:numRef>
          </c:xVal>
          <c:yVal>
            <c:numRef>
              <c:f>CloudCharts!$C$9:$C$14</c:f>
              <c:numCache>
                <c:formatCode>General</c:formatCode>
                <c:ptCount val="6"/>
                <c:pt idx="0">
                  <c:v>63.055</c:v>
                </c:pt>
                <c:pt idx="1">
                  <c:v>63.0486</c:v>
                </c:pt>
                <c:pt idx="2">
                  <c:v>62.9696</c:v>
                </c:pt>
                <c:pt idx="3">
                  <c:v>62.6614</c:v>
                </c:pt>
                <c:pt idx="4">
                  <c:v>62.4499</c:v>
                </c:pt>
                <c:pt idx="5">
                  <c:v>61.452500000000001</c:v>
                </c:pt>
              </c:numCache>
            </c:numRef>
          </c:yVal>
          <c:smooth val="0"/>
          <c:extLst>
            <c:ext xmlns:c16="http://schemas.microsoft.com/office/drawing/2014/chart" uri="{C3380CC4-5D6E-409C-BE32-E72D297353CC}">
              <c16:uniqueId val="{00000001-BEBD-4012-B2A7-0A77B96DE84E}"/>
            </c:ext>
          </c:extLst>
        </c:ser>
        <c:ser>
          <c:idx val="2"/>
          <c:order val="2"/>
          <c:tx>
            <c:strRef>
              <c:f>CloudCharts!$A$15</c:f>
              <c:strCache>
                <c:ptCount val="1"/>
                <c:pt idx="0">
                  <c:v>BS=64 SF=4 SR=0</c:v>
                </c:pt>
              </c:strCache>
            </c:strRef>
          </c:tx>
          <c:spPr>
            <a:ln w="25400" cap="rnd">
              <a:noFill/>
              <a:round/>
            </a:ln>
            <a:effectLst/>
          </c:spPr>
          <c:marker>
            <c:symbol val="circle"/>
            <c:size val="5"/>
            <c:spPr>
              <a:solidFill>
                <a:schemeClr val="accent3"/>
              </a:solidFill>
              <a:ln w="9525">
                <a:solidFill>
                  <a:schemeClr val="accent3"/>
                </a:solidFill>
              </a:ln>
              <a:effectLst/>
            </c:spPr>
          </c:marker>
          <c:xVal>
            <c:numRef>
              <c:f>CloudCharts!$B$15:$B$20</c:f>
              <c:numCache>
                <c:formatCode>General</c:formatCode>
                <c:ptCount val="6"/>
                <c:pt idx="0">
                  <c:v>6.2632599999999997E-2</c:v>
                </c:pt>
                <c:pt idx="1">
                  <c:v>4.9861900000000001E-2</c:v>
                </c:pt>
                <c:pt idx="2">
                  <c:v>3.6881499999999998E-2</c:v>
                </c:pt>
                <c:pt idx="3">
                  <c:v>2.34253E-2</c:v>
                </c:pt>
                <c:pt idx="4">
                  <c:v>1.80348E-2</c:v>
                </c:pt>
                <c:pt idx="5">
                  <c:v>1.33431E-2</c:v>
                </c:pt>
              </c:numCache>
            </c:numRef>
          </c:xVal>
          <c:yVal>
            <c:numRef>
              <c:f>CloudCharts!$C$15:$C$20</c:f>
              <c:numCache>
                <c:formatCode>General</c:formatCode>
                <c:ptCount val="6"/>
                <c:pt idx="0">
                  <c:v>58.256599999999999</c:v>
                </c:pt>
                <c:pt idx="1">
                  <c:v>58.225499999999997</c:v>
                </c:pt>
                <c:pt idx="2">
                  <c:v>58.146000000000001</c:v>
                </c:pt>
                <c:pt idx="3">
                  <c:v>57.781799999999997</c:v>
                </c:pt>
                <c:pt idx="4">
                  <c:v>56.968600000000002</c:v>
                </c:pt>
                <c:pt idx="5">
                  <c:v>54.943800000000003</c:v>
                </c:pt>
              </c:numCache>
            </c:numRef>
          </c:yVal>
          <c:smooth val="0"/>
          <c:extLst>
            <c:ext xmlns:c16="http://schemas.microsoft.com/office/drawing/2014/chart" uri="{C3380CC4-5D6E-409C-BE32-E72D297353CC}">
              <c16:uniqueId val="{00000002-BEBD-4012-B2A7-0A77B96DE84E}"/>
            </c:ext>
          </c:extLst>
        </c:ser>
        <c:ser>
          <c:idx val="5"/>
          <c:order val="3"/>
          <c:tx>
            <c:strRef>
              <c:f>CloudCharts!$A$21</c:f>
              <c:strCache>
                <c:ptCount val="1"/>
                <c:pt idx="0">
                  <c:v>BS=64 SF=2 SR=1</c:v>
                </c:pt>
              </c:strCache>
            </c:strRef>
          </c:tx>
          <c:spPr>
            <a:ln w="25400" cap="rnd">
              <a:noFill/>
              <a:round/>
            </a:ln>
            <a:effectLst/>
          </c:spPr>
          <c:marker>
            <c:symbol val="circle"/>
            <c:size val="5"/>
            <c:spPr>
              <a:noFill/>
              <a:ln w="9525">
                <a:solidFill>
                  <a:schemeClr val="accent2"/>
                </a:solidFill>
              </a:ln>
              <a:effectLst/>
            </c:spPr>
          </c:marker>
          <c:xVal>
            <c:numRef>
              <c:f>CloudCharts!$B$21:$B$26</c:f>
              <c:numCache>
                <c:formatCode>General</c:formatCode>
                <c:ptCount val="6"/>
                <c:pt idx="0">
                  <c:v>0.243253</c:v>
                </c:pt>
                <c:pt idx="1">
                  <c:v>0.194017</c:v>
                </c:pt>
                <c:pt idx="2">
                  <c:v>0.141234</c:v>
                </c:pt>
                <c:pt idx="3">
                  <c:v>8.9122499999999993E-2</c:v>
                </c:pt>
                <c:pt idx="4">
                  <c:v>6.9656899999999994E-2</c:v>
                </c:pt>
                <c:pt idx="5">
                  <c:v>5.0484099999999997E-2</c:v>
                </c:pt>
              </c:numCache>
            </c:numRef>
          </c:xVal>
          <c:yVal>
            <c:numRef>
              <c:f>CloudCharts!$C$21:$C$26</c:f>
              <c:numCache>
                <c:formatCode>General</c:formatCode>
                <c:ptCount val="6"/>
                <c:pt idx="0">
                  <c:v>70.584100000000007</c:v>
                </c:pt>
                <c:pt idx="1">
                  <c:v>70.248599999999996</c:v>
                </c:pt>
                <c:pt idx="2">
                  <c:v>69.5137</c:v>
                </c:pt>
                <c:pt idx="3">
                  <c:v>67.346999999999994</c:v>
                </c:pt>
                <c:pt idx="4">
                  <c:v>65.772300000000001</c:v>
                </c:pt>
                <c:pt idx="5">
                  <c:v>62.345500000000001</c:v>
                </c:pt>
              </c:numCache>
            </c:numRef>
          </c:yVal>
          <c:smooth val="0"/>
          <c:extLst>
            <c:ext xmlns:c16="http://schemas.microsoft.com/office/drawing/2014/chart" uri="{C3380CC4-5D6E-409C-BE32-E72D297353CC}">
              <c16:uniqueId val="{00000003-BEBD-4012-B2A7-0A77B96DE84E}"/>
            </c:ext>
          </c:extLst>
        </c:ser>
        <c:ser>
          <c:idx val="6"/>
          <c:order val="4"/>
          <c:tx>
            <c:strRef>
              <c:f>CloudCharts!$A$27</c:f>
              <c:strCache>
                <c:ptCount val="1"/>
                <c:pt idx="0">
                  <c:v>BS=64 SF=4 SR=1</c:v>
                </c:pt>
              </c:strCache>
            </c:strRef>
          </c:tx>
          <c:spPr>
            <a:ln w="25400" cap="rnd">
              <a:noFill/>
              <a:round/>
            </a:ln>
            <a:effectLst/>
          </c:spPr>
          <c:marker>
            <c:symbol val="circle"/>
            <c:size val="5"/>
            <c:spPr>
              <a:noFill/>
              <a:ln w="9525">
                <a:solidFill>
                  <a:schemeClr val="accent3"/>
                </a:solidFill>
              </a:ln>
              <a:effectLst/>
            </c:spPr>
          </c:marker>
          <c:xVal>
            <c:numRef>
              <c:f>CloudCharts!$B$27:$B$32</c:f>
              <c:numCache>
                <c:formatCode>General</c:formatCode>
                <c:ptCount val="6"/>
                <c:pt idx="0">
                  <c:v>6.3138399999999997E-2</c:v>
                </c:pt>
                <c:pt idx="1">
                  <c:v>5.0394300000000003E-2</c:v>
                </c:pt>
                <c:pt idx="2">
                  <c:v>3.7453800000000002E-2</c:v>
                </c:pt>
                <c:pt idx="3">
                  <c:v>2.3931000000000001E-2</c:v>
                </c:pt>
                <c:pt idx="4">
                  <c:v>1.8563900000000001E-2</c:v>
                </c:pt>
                <c:pt idx="5">
                  <c:v>1.38023E-2</c:v>
                </c:pt>
              </c:numCache>
            </c:numRef>
          </c:xVal>
          <c:yVal>
            <c:numRef>
              <c:f>CloudCharts!$C$27:$C$32</c:f>
              <c:numCache>
                <c:formatCode>General</c:formatCode>
                <c:ptCount val="6"/>
                <c:pt idx="0">
                  <c:v>65.339100000000002</c:v>
                </c:pt>
                <c:pt idx="1">
                  <c:v>64.9405</c:v>
                </c:pt>
                <c:pt idx="2">
                  <c:v>64.123699999999999</c:v>
                </c:pt>
                <c:pt idx="3">
                  <c:v>61.3127</c:v>
                </c:pt>
                <c:pt idx="4">
                  <c:v>58.220599999999997</c:v>
                </c:pt>
                <c:pt idx="5">
                  <c:v>55.943100000000001</c:v>
                </c:pt>
              </c:numCache>
            </c:numRef>
          </c:yVal>
          <c:smooth val="0"/>
          <c:extLst>
            <c:ext xmlns:c16="http://schemas.microsoft.com/office/drawing/2014/chart" uri="{C3380CC4-5D6E-409C-BE32-E72D297353CC}">
              <c16:uniqueId val="{00000004-BEBD-4012-B2A7-0A77B96DE84E}"/>
            </c:ext>
          </c:extLst>
        </c:ser>
        <c:ser>
          <c:idx val="7"/>
          <c:order val="5"/>
          <c:tx>
            <c:strRef>
              <c:f>CloudCharts!$A$33</c:f>
              <c:strCache>
                <c:ptCount val="1"/>
                <c:pt idx="0">
                  <c:v>BS=128 SF=1 SR=0</c:v>
                </c:pt>
              </c:strCache>
            </c:strRef>
          </c:tx>
          <c:spPr>
            <a:ln w="25400" cap="rnd">
              <a:noFill/>
              <a:round/>
            </a:ln>
            <a:effectLst/>
          </c:spPr>
          <c:marker>
            <c:symbol val="triangle"/>
            <c:size val="5"/>
            <c:spPr>
              <a:solidFill>
                <a:schemeClr val="accent1"/>
              </a:solidFill>
              <a:ln w="9525">
                <a:solidFill>
                  <a:schemeClr val="accent1"/>
                </a:solidFill>
              </a:ln>
              <a:effectLst/>
            </c:spPr>
          </c:marker>
          <c:xVal>
            <c:numRef>
              <c:f>CloudCharts!$B$33:$B$38</c:f>
              <c:numCache>
                <c:formatCode>General</c:formatCode>
                <c:ptCount val="6"/>
                <c:pt idx="0">
                  <c:v>0.91662999999999994</c:v>
                </c:pt>
                <c:pt idx="1">
                  <c:v>0.71019100000000002</c:v>
                </c:pt>
                <c:pt idx="2">
                  <c:v>0.49681900000000001</c:v>
                </c:pt>
                <c:pt idx="3">
                  <c:v>0.30793199999999998</c:v>
                </c:pt>
                <c:pt idx="4">
                  <c:v>0.232429</c:v>
                </c:pt>
                <c:pt idx="5">
                  <c:v>0.16628299999999999</c:v>
                </c:pt>
              </c:numCache>
            </c:numRef>
          </c:xVal>
          <c:yVal>
            <c:numRef>
              <c:f>CloudCharts!$C$33:$C$38</c:f>
              <c:numCache>
                <c:formatCode>General</c:formatCode>
                <c:ptCount val="6"/>
                <c:pt idx="0">
                  <c:v>76.080100000000002</c:v>
                </c:pt>
                <c:pt idx="1">
                  <c:v>75.493700000000004</c:v>
                </c:pt>
                <c:pt idx="2">
                  <c:v>74.506</c:v>
                </c:pt>
                <c:pt idx="3">
                  <c:v>72.619799999999998</c:v>
                </c:pt>
                <c:pt idx="4">
                  <c:v>71.192700000000002</c:v>
                </c:pt>
                <c:pt idx="5">
                  <c:v>69.191999999999993</c:v>
                </c:pt>
              </c:numCache>
            </c:numRef>
          </c:yVal>
          <c:smooth val="0"/>
          <c:extLst>
            <c:ext xmlns:c16="http://schemas.microsoft.com/office/drawing/2014/chart" uri="{C3380CC4-5D6E-409C-BE32-E72D297353CC}">
              <c16:uniqueId val="{00000005-BEBD-4012-B2A7-0A77B96DE84E}"/>
            </c:ext>
          </c:extLst>
        </c:ser>
        <c:ser>
          <c:idx val="8"/>
          <c:order val="6"/>
          <c:tx>
            <c:strRef>
              <c:f>CloudCharts!$A$39</c:f>
              <c:strCache>
                <c:ptCount val="1"/>
                <c:pt idx="0">
                  <c:v>BS=128 SF=2 SR=0</c:v>
                </c:pt>
              </c:strCache>
            </c:strRef>
          </c:tx>
          <c:spPr>
            <a:ln w="25400" cap="rnd">
              <a:noFill/>
              <a:round/>
            </a:ln>
            <a:effectLst/>
          </c:spPr>
          <c:marker>
            <c:symbol val="triangle"/>
            <c:size val="5"/>
            <c:spPr>
              <a:solidFill>
                <a:schemeClr val="accent2"/>
              </a:solidFill>
              <a:ln w="9525">
                <a:solidFill>
                  <a:schemeClr val="accent2"/>
                </a:solidFill>
              </a:ln>
              <a:effectLst/>
            </c:spPr>
          </c:marker>
          <c:xVal>
            <c:numRef>
              <c:f>CloudCharts!$B$39:$B$44</c:f>
              <c:numCache>
                <c:formatCode>General</c:formatCode>
                <c:ptCount val="6"/>
                <c:pt idx="0">
                  <c:v>0.24270800000000001</c:v>
                </c:pt>
                <c:pt idx="1">
                  <c:v>0.19056300000000001</c:v>
                </c:pt>
                <c:pt idx="2">
                  <c:v>0.13523099999999999</c:v>
                </c:pt>
                <c:pt idx="3">
                  <c:v>8.2420999999999994E-2</c:v>
                </c:pt>
                <c:pt idx="4">
                  <c:v>6.3198299999999999E-2</c:v>
                </c:pt>
                <c:pt idx="5">
                  <c:v>4.4514699999999997E-2</c:v>
                </c:pt>
              </c:numCache>
            </c:numRef>
          </c:xVal>
          <c:yVal>
            <c:numRef>
              <c:f>CloudCharts!$C$39:$C$44</c:f>
              <c:numCache>
                <c:formatCode>General</c:formatCode>
                <c:ptCount val="6"/>
                <c:pt idx="0">
                  <c:v>63.0809</c:v>
                </c:pt>
                <c:pt idx="1">
                  <c:v>63.066699999999997</c:v>
                </c:pt>
                <c:pt idx="2">
                  <c:v>62.9861</c:v>
                </c:pt>
                <c:pt idx="3">
                  <c:v>62.714799999999997</c:v>
                </c:pt>
                <c:pt idx="4">
                  <c:v>62.453899999999997</c:v>
                </c:pt>
                <c:pt idx="5">
                  <c:v>61.212699999999998</c:v>
                </c:pt>
              </c:numCache>
            </c:numRef>
          </c:yVal>
          <c:smooth val="0"/>
          <c:extLst>
            <c:ext xmlns:c16="http://schemas.microsoft.com/office/drawing/2014/chart" uri="{C3380CC4-5D6E-409C-BE32-E72D297353CC}">
              <c16:uniqueId val="{00000006-BEBD-4012-B2A7-0A77B96DE84E}"/>
            </c:ext>
          </c:extLst>
        </c:ser>
        <c:ser>
          <c:idx val="9"/>
          <c:order val="7"/>
          <c:tx>
            <c:strRef>
              <c:f>CloudCharts!$A$45</c:f>
              <c:strCache>
                <c:ptCount val="1"/>
                <c:pt idx="0">
                  <c:v>BS=128 SF=4 SR=0</c:v>
                </c:pt>
              </c:strCache>
            </c:strRef>
          </c:tx>
          <c:spPr>
            <a:ln w="25400" cap="rnd">
              <a:noFill/>
              <a:round/>
            </a:ln>
            <a:effectLst/>
          </c:spPr>
          <c:marker>
            <c:symbol val="triangle"/>
            <c:size val="5"/>
            <c:spPr>
              <a:solidFill>
                <a:schemeClr val="accent3"/>
              </a:solidFill>
              <a:ln w="9525">
                <a:solidFill>
                  <a:schemeClr val="accent3"/>
                </a:solidFill>
              </a:ln>
              <a:effectLst/>
            </c:spPr>
          </c:marker>
          <c:xVal>
            <c:numRef>
              <c:f>CloudCharts!$B$45:$B$50</c:f>
              <c:numCache>
                <c:formatCode>General</c:formatCode>
                <c:ptCount val="6"/>
                <c:pt idx="0">
                  <c:v>6.1637699999999997E-2</c:v>
                </c:pt>
                <c:pt idx="1">
                  <c:v>4.86008E-2</c:v>
                </c:pt>
                <c:pt idx="2">
                  <c:v>3.4934899999999998E-2</c:v>
                </c:pt>
                <c:pt idx="3">
                  <c:v>2.11293E-2</c:v>
                </c:pt>
                <c:pt idx="4">
                  <c:v>1.63711E-2</c:v>
                </c:pt>
                <c:pt idx="5">
                  <c:v>1.15762E-2</c:v>
                </c:pt>
              </c:numCache>
            </c:numRef>
          </c:xVal>
          <c:yVal>
            <c:numRef>
              <c:f>CloudCharts!$C$45:$C$50</c:f>
              <c:numCache>
                <c:formatCode>General</c:formatCode>
                <c:ptCount val="6"/>
                <c:pt idx="0">
                  <c:v>58.281599999999997</c:v>
                </c:pt>
                <c:pt idx="1">
                  <c:v>58.2301</c:v>
                </c:pt>
                <c:pt idx="2">
                  <c:v>58.216900000000003</c:v>
                </c:pt>
                <c:pt idx="3">
                  <c:v>57.598199999999999</c:v>
                </c:pt>
                <c:pt idx="4">
                  <c:v>56.806199999999997</c:v>
                </c:pt>
                <c:pt idx="5">
                  <c:v>53.836199999999998</c:v>
                </c:pt>
              </c:numCache>
            </c:numRef>
          </c:yVal>
          <c:smooth val="0"/>
          <c:extLst>
            <c:ext xmlns:c16="http://schemas.microsoft.com/office/drawing/2014/chart" uri="{C3380CC4-5D6E-409C-BE32-E72D297353CC}">
              <c16:uniqueId val="{00000007-BEBD-4012-B2A7-0A77B96DE84E}"/>
            </c:ext>
          </c:extLst>
        </c:ser>
        <c:ser>
          <c:idx val="13"/>
          <c:order val="8"/>
          <c:tx>
            <c:strRef>
              <c:f>CloudCharts!$A$51</c:f>
              <c:strCache>
                <c:ptCount val="1"/>
                <c:pt idx="0">
                  <c:v>BS=128 SF=2 SR=1</c:v>
                </c:pt>
              </c:strCache>
            </c:strRef>
          </c:tx>
          <c:spPr>
            <a:ln w="25400" cap="rnd">
              <a:noFill/>
              <a:round/>
            </a:ln>
            <a:effectLst/>
          </c:spPr>
          <c:marker>
            <c:symbol val="triangle"/>
            <c:size val="5"/>
            <c:spPr>
              <a:noFill/>
              <a:ln w="9525">
                <a:solidFill>
                  <a:schemeClr val="accent2"/>
                </a:solidFill>
              </a:ln>
              <a:effectLst/>
            </c:spPr>
          </c:marker>
          <c:xVal>
            <c:numRef>
              <c:f>CloudCharts!$B$51:$B$56</c:f>
              <c:numCache>
                <c:formatCode>General</c:formatCode>
                <c:ptCount val="6"/>
                <c:pt idx="0">
                  <c:v>0.243197</c:v>
                </c:pt>
                <c:pt idx="1">
                  <c:v>0.191049</c:v>
                </c:pt>
                <c:pt idx="2">
                  <c:v>0.13573299999999999</c:v>
                </c:pt>
                <c:pt idx="3">
                  <c:v>8.2946699999999998E-2</c:v>
                </c:pt>
                <c:pt idx="4">
                  <c:v>6.3720700000000005E-2</c:v>
                </c:pt>
                <c:pt idx="5">
                  <c:v>4.50903E-2</c:v>
                </c:pt>
              </c:numCache>
            </c:numRef>
          </c:xVal>
          <c:yVal>
            <c:numRef>
              <c:f>CloudCharts!$C$51:$C$56</c:f>
              <c:numCache>
                <c:formatCode>General</c:formatCode>
                <c:ptCount val="6"/>
                <c:pt idx="0">
                  <c:v>70.964100000000002</c:v>
                </c:pt>
                <c:pt idx="1">
                  <c:v>70.666200000000003</c:v>
                </c:pt>
                <c:pt idx="2">
                  <c:v>69.899699999999996</c:v>
                </c:pt>
                <c:pt idx="3">
                  <c:v>67.488299999999995</c:v>
                </c:pt>
                <c:pt idx="4">
                  <c:v>65.683400000000006</c:v>
                </c:pt>
                <c:pt idx="5">
                  <c:v>62.6188</c:v>
                </c:pt>
              </c:numCache>
            </c:numRef>
          </c:yVal>
          <c:smooth val="0"/>
          <c:extLst>
            <c:ext xmlns:c16="http://schemas.microsoft.com/office/drawing/2014/chart" uri="{C3380CC4-5D6E-409C-BE32-E72D297353CC}">
              <c16:uniqueId val="{00000008-BEBD-4012-B2A7-0A77B96DE84E}"/>
            </c:ext>
          </c:extLst>
        </c:ser>
        <c:ser>
          <c:idx val="14"/>
          <c:order val="9"/>
          <c:tx>
            <c:strRef>
              <c:f>CloudCharts!$A$57</c:f>
              <c:strCache>
                <c:ptCount val="1"/>
                <c:pt idx="0">
                  <c:v>BS=256 SF=1 SR=0</c:v>
                </c:pt>
              </c:strCache>
            </c:strRef>
          </c:tx>
          <c:spPr>
            <a:ln w="25400" cap="rnd">
              <a:noFill/>
              <a:round/>
            </a:ln>
            <a:effectLst/>
          </c:spPr>
          <c:marker>
            <c:symbol val="square"/>
            <c:size val="5"/>
            <c:spPr>
              <a:solidFill>
                <a:schemeClr val="accent1"/>
              </a:solidFill>
              <a:ln w="9525">
                <a:solidFill>
                  <a:schemeClr val="accent1"/>
                </a:solidFill>
              </a:ln>
              <a:effectLst/>
            </c:spPr>
          </c:marker>
          <c:xVal>
            <c:numRef>
              <c:f>CloudCharts!$B$57:$B$62</c:f>
              <c:numCache>
                <c:formatCode>General</c:formatCode>
                <c:ptCount val="6"/>
                <c:pt idx="0">
                  <c:v>1.00142</c:v>
                </c:pt>
                <c:pt idx="1">
                  <c:v>0.77446099999999996</c:v>
                </c:pt>
                <c:pt idx="2">
                  <c:v>0.53851199999999999</c:v>
                </c:pt>
                <c:pt idx="3">
                  <c:v>0.33517400000000003</c:v>
                </c:pt>
                <c:pt idx="4">
                  <c:v>0.253778</c:v>
                </c:pt>
                <c:pt idx="5">
                  <c:v>0.18329899999999999</c:v>
                </c:pt>
              </c:numCache>
            </c:numRef>
          </c:xVal>
          <c:yVal>
            <c:numRef>
              <c:f>CloudCharts!$C$57:$C$62</c:f>
              <c:numCache>
                <c:formatCode>General</c:formatCode>
                <c:ptCount val="6"/>
                <c:pt idx="0">
                  <c:v>76.214500000000001</c:v>
                </c:pt>
                <c:pt idx="1">
                  <c:v>75.614900000000006</c:v>
                </c:pt>
                <c:pt idx="2">
                  <c:v>74.630200000000002</c:v>
                </c:pt>
                <c:pt idx="3">
                  <c:v>72.809299999999993</c:v>
                </c:pt>
                <c:pt idx="4">
                  <c:v>71.558999999999997</c:v>
                </c:pt>
                <c:pt idx="5">
                  <c:v>69.529200000000003</c:v>
                </c:pt>
              </c:numCache>
            </c:numRef>
          </c:yVal>
          <c:smooth val="0"/>
          <c:extLst>
            <c:ext xmlns:c16="http://schemas.microsoft.com/office/drawing/2014/chart" uri="{C3380CC4-5D6E-409C-BE32-E72D297353CC}">
              <c16:uniqueId val="{00000009-BEBD-4012-B2A7-0A77B96DE84E}"/>
            </c:ext>
          </c:extLst>
        </c:ser>
        <c:ser>
          <c:idx val="15"/>
          <c:order val="10"/>
          <c:tx>
            <c:strRef>
              <c:f>CloudCharts!$A$63</c:f>
              <c:strCache>
                <c:ptCount val="1"/>
                <c:pt idx="0">
                  <c:v>BS=256 SF=2 SR=0</c:v>
                </c:pt>
              </c:strCache>
            </c:strRef>
          </c:tx>
          <c:spPr>
            <a:ln w="25400" cap="rnd">
              <a:noFill/>
              <a:round/>
            </a:ln>
            <a:effectLst/>
          </c:spPr>
          <c:marker>
            <c:symbol val="square"/>
            <c:size val="5"/>
            <c:spPr>
              <a:solidFill>
                <a:schemeClr val="accent2"/>
              </a:solidFill>
              <a:ln w="9525">
                <a:solidFill>
                  <a:schemeClr val="accent2"/>
                </a:solidFill>
              </a:ln>
              <a:effectLst/>
            </c:spPr>
          </c:marker>
          <c:xVal>
            <c:numRef>
              <c:f>CloudCharts!$B$63:$B$68</c:f>
              <c:numCache>
                <c:formatCode>General</c:formatCode>
                <c:ptCount val="6"/>
                <c:pt idx="0">
                  <c:v>0.25737500000000002</c:v>
                </c:pt>
                <c:pt idx="1">
                  <c:v>0.20083200000000001</c:v>
                </c:pt>
                <c:pt idx="2">
                  <c:v>0.141127</c:v>
                </c:pt>
                <c:pt idx="3">
                  <c:v>8.59148E-2</c:v>
                </c:pt>
                <c:pt idx="4">
                  <c:v>6.5710500000000005E-2</c:v>
                </c:pt>
                <c:pt idx="5">
                  <c:v>4.5862300000000002E-2</c:v>
                </c:pt>
              </c:numCache>
            </c:numRef>
          </c:xVal>
          <c:yVal>
            <c:numRef>
              <c:f>CloudCharts!$C$63:$C$68</c:f>
              <c:numCache>
                <c:formatCode>General</c:formatCode>
                <c:ptCount val="6"/>
                <c:pt idx="0">
                  <c:v>63.089399999999998</c:v>
                </c:pt>
                <c:pt idx="1">
                  <c:v>63.079900000000002</c:v>
                </c:pt>
                <c:pt idx="2">
                  <c:v>62.9407</c:v>
                </c:pt>
                <c:pt idx="3">
                  <c:v>62.661099999999998</c:v>
                </c:pt>
                <c:pt idx="4">
                  <c:v>61.900700000000001</c:v>
                </c:pt>
                <c:pt idx="5">
                  <c:v>60.825099999999999</c:v>
                </c:pt>
              </c:numCache>
            </c:numRef>
          </c:yVal>
          <c:smooth val="0"/>
          <c:extLst>
            <c:ext xmlns:c16="http://schemas.microsoft.com/office/drawing/2014/chart" uri="{C3380CC4-5D6E-409C-BE32-E72D297353CC}">
              <c16:uniqueId val="{0000000A-BEBD-4012-B2A7-0A77B96DE84E}"/>
            </c:ext>
          </c:extLst>
        </c:ser>
        <c:ser>
          <c:idx val="16"/>
          <c:order val="11"/>
          <c:tx>
            <c:strRef>
              <c:f>CloudCharts!$A$69</c:f>
              <c:strCache>
                <c:ptCount val="1"/>
                <c:pt idx="0">
                  <c:v>BS=256 SF=4 SR=0</c:v>
                </c:pt>
              </c:strCache>
            </c:strRef>
          </c:tx>
          <c:spPr>
            <a:ln w="25400" cap="rnd">
              <a:noFill/>
              <a:round/>
            </a:ln>
            <a:effectLst/>
          </c:spPr>
          <c:marker>
            <c:symbol val="square"/>
            <c:size val="5"/>
            <c:spPr>
              <a:solidFill>
                <a:schemeClr val="accent3"/>
              </a:solidFill>
              <a:ln w="9525">
                <a:solidFill>
                  <a:schemeClr val="accent3"/>
                </a:solidFill>
              </a:ln>
              <a:effectLst/>
            </c:spPr>
          </c:marker>
          <c:xVal>
            <c:numRef>
              <c:f>CloudCharts!$B$69:$B$74</c:f>
              <c:numCache>
                <c:formatCode>General</c:formatCode>
                <c:ptCount val="6"/>
                <c:pt idx="0">
                  <c:v>6.1940500000000003E-2</c:v>
                </c:pt>
                <c:pt idx="1">
                  <c:v>4.8317899999999997E-2</c:v>
                </c:pt>
                <c:pt idx="2">
                  <c:v>3.3983300000000001E-2</c:v>
                </c:pt>
                <c:pt idx="3">
                  <c:v>2.0160999999999998E-2</c:v>
                </c:pt>
                <c:pt idx="4">
                  <c:v>1.56058E-2</c:v>
                </c:pt>
                <c:pt idx="5">
                  <c:v>1.06944E-2</c:v>
                </c:pt>
              </c:numCache>
            </c:numRef>
          </c:xVal>
          <c:yVal>
            <c:numRef>
              <c:f>CloudCharts!$C$69:$C$74</c:f>
              <c:numCache>
                <c:formatCode>General</c:formatCode>
                <c:ptCount val="6"/>
                <c:pt idx="0">
                  <c:v>58.291499999999999</c:v>
                </c:pt>
                <c:pt idx="1">
                  <c:v>58.2547</c:v>
                </c:pt>
                <c:pt idx="2">
                  <c:v>57.884700000000002</c:v>
                </c:pt>
                <c:pt idx="3">
                  <c:v>57.052300000000002</c:v>
                </c:pt>
                <c:pt idx="4">
                  <c:v>56.926400000000001</c:v>
                </c:pt>
                <c:pt idx="5">
                  <c:v>54.4223</c:v>
                </c:pt>
              </c:numCache>
            </c:numRef>
          </c:yVal>
          <c:smooth val="0"/>
          <c:extLst>
            <c:ext xmlns:c16="http://schemas.microsoft.com/office/drawing/2014/chart" uri="{C3380CC4-5D6E-409C-BE32-E72D297353CC}">
              <c16:uniqueId val="{0000000B-BEBD-4012-B2A7-0A77B96DE84E}"/>
            </c:ext>
          </c:extLst>
        </c:ser>
        <c:ser>
          <c:idx val="28"/>
          <c:order val="19"/>
          <c:tx>
            <c:v>Targets</c:v>
          </c:tx>
          <c:spPr>
            <a:ln w="12700" cap="rnd">
              <a:solidFill>
                <a:schemeClr val="tx1"/>
              </a:solidFill>
              <a:prstDash val="sysDash"/>
              <a:round/>
            </a:ln>
            <a:effectLst/>
          </c:spPr>
          <c:marker>
            <c:symbol val="none"/>
          </c:marker>
          <c:xVal>
            <c:numRef>
              <c:f>CloudCharts!$N$37:$N$52</c:f>
              <c:numCache>
                <c:formatCode>General</c:formatCode>
                <c:ptCount val="16"/>
                <c:pt idx="0">
                  <c:v>4.5000000000000005E-2</c:v>
                </c:pt>
                <c:pt idx="1">
                  <c:v>4.5000000000000005E-2</c:v>
                </c:pt>
                <c:pt idx="2">
                  <c:v>5.5000000000000007E-2</c:v>
                </c:pt>
                <c:pt idx="3">
                  <c:v>5.5000000000000007E-2</c:v>
                </c:pt>
                <c:pt idx="4">
                  <c:v>0.13500000000000001</c:v>
                </c:pt>
                <c:pt idx="5">
                  <c:v>0.13500000000000001</c:v>
                </c:pt>
                <c:pt idx="6">
                  <c:v>0.16500000000000001</c:v>
                </c:pt>
                <c:pt idx="7">
                  <c:v>0.16500000000000001</c:v>
                </c:pt>
                <c:pt idx="8">
                  <c:v>0.45</c:v>
                </c:pt>
                <c:pt idx="9">
                  <c:v>0.45</c:v>
                </c:pt>
                <c:pt idx="10">
                  <c:v>0.55000000000000004</c:v>
                </c:pt>
                <c:pt idx="11">
                  <c:v>0.55000000000000004</c:v>
                </c:pt>
                <c:pt idx="12">
                  <c:v>1.35</c:v>
                </c:pt>
                <c:pt idx="13">
                  <c:v>1.35</c:v>
                </c:pt>
                <c:pt idx="14">
                  <c:v>1.6500000000000001</c:v>
                </c:pt>
                <c:pt idx="15">
                  <c:v>1.6500000000000001</c:v>
                </c:pt>
              </c:numCache>
            </c:numRef>
          </c:xVal>
          <c:yVal>
            <c:numRef>
              <c:f>CloudCharts!$O$37:$O$52</c:f>
              <c:numCache>
                <c:formatCode>General</c:formatCode>
                <c:ptCount val="16"/>
                <c:pt idx="0">
                  <c:v>20</c:v>
                </c:pt>
                <c:pt idx="1">
                  <c:v>100</c:v>
                </c:pt>
                <c:pt idx="2">
                  <c:v>100</c:v>
                </c:pt>
                <c:pt idx="3">
                  <c:v>20</c:v>
                </c:pt>
                <c:pt idx="4">
                  <c:v>20</c:v>
                </c:pt>
                <c:pt idx="5">
                  <c:v>100</c:v>
                </c:pt>
                <c:pt idx="6">
                  <c:v>100</c:v>
                </c:pt>
                <c:pt idx="7">
                  <c:v>20</c:v>
                </c:pt>
                <c:pt idx="8">
                  <c:v>20</c:v>
                </c:pt>
                <c:pt idx="9">
                  <c:v>100</c:v>
                </c:pt>
                <c:pt idx="10">
                  <c:v>100</c:v>
                </c:pt>
                <c:pt idx="11">
                  <c:v>20</c:v>
                </c:pt>
                <c:pt idx="12">
                  <c:v>20</c:v>
                </c:pt>
                <c:pt idx="13">
                  <c:v>100</c:v>
                </c:pt>
                <c:pt idx="14">
                  <c:v>100</c:v>
                </c:pt>
                <c:pt idx="15">
                  <c:v>20</c:v>
                </c:pt>
              </c:numCache>
            </c:numRef>
          </c:yVal>
          <c:smooth val="0"/>
          <c:extLst>
            <c:ext xmlns:c16="http://schemas.microsoft.com/office/drawing/2014/chart" uri="{C3380CC4-5D6E-409C-BE32-E72D297353CC}">
              <c16:uniqueId val="{0000000C-BEBD-4012-B2A7-0A77B96DE84E}"/>
            </c:ext>
          </c:extLst>
        </c:ser>
        <c:dLbls>
          <c:showLegendKey val="0"/>
          <c:showVal val="0"/>
          <c:showCatName val="0"/>
          <c:showSerName val="0"/>
          <c:showPercent val="0"/>
          <c:showBubbleSize val="0"/>
        </c:dLbls>
        <c:axId val="1957850207"/>
        <c:axId val="2053461423"/>
        <c:extLst>
          <c:ext xmlns:c15="http://schemas.microsoft.com/office/drawing/2012/chart" uri="{02D57815-91ED-43cb-92C2-25804820EDAC}">
            <c15:filteredScatterSeries>
              <c15:ser>
                <c:idx val="3"/>
                <c:order val="12"/>
                <c:tx>
                  <c:strRef>
                    <c:extLst>
                      <c:ext uri="{02D57815-91ED-43cb-92C2-25804820EDAC}">
                        <c15:formulaRef>
                          <c15:sqref>CloudCharts!$A$75</c15:sqref>
                        </c15:formulaRef>
                      </c:ext>
                    </c:extLst>
                    <c:strCache>
                      <c:ptCount val="1"/>
                      <c:pt idx="0">
                        <c:v>BS=128 SF=2 SR=1 qs=1.1</c:v>
                      </c:pt>
                    </c:strCache>
                  </c:strRef>
                </c:tx>
                <c:spPr>
                  <a:ln w="25400" cap="rnd">
                    <a:noFill/>
                    <a:round/>
                  </a:ln>
                  <a:effectLst/>
                </c:spPr>
                <c:marker>
                  <c:symbol val="triangle"/>
                  <c:size val="5"/>
                  <c:spPr>
                    <a:noFill/>
                    <a:ln w="9525">
                      <a:solidFill>
                        <a:schemeClr val="accent4"/>
                      </a:solidFill>
                    </a:ln>
                    <a:effectLst/>
                  </c:spPr>
                </c:marker>
                <c:xVal>
                  <c:numRef>
                    <c:extLst>
                      <c:ext uri="{02D57815-91ED-43cb-92C2-25804820EDAC}">
                        <c15:formulaRef>
                          <c15:sqref>CloudCharts!$B$75:$B$76</c15:sqref>
                        </c15:formulaRef>
                      </c:ext>
                    </c:extLst>
                    <c:numCache>
                      <c:formatCode>General</c:formatCode>
                      <c:ptCount val="2"/>
                      <c:pt idx="0">
                        <c:v>0.18063100000000001</c:v>
                      </c:pt>
                      <c:pt idx="1">
                        <c:v>6.0566300000000003E-2</c:v>
                      </c:pt>
                    </c:numCache>
                  </c:numRef>
                </c:xVal>
                <c:yVal>
                  <c:numRef>
                    <c:extLst>
                      <c:ext uri="{02D57815-91ED-43cb-92C2-25804820EDAC}">
                        <c15:formulaRef>
                          <c15:sqref>CloudCharts!$C$75:$C$76</c15:sqref>
                        </c15:formulaRef>
                      </c:ext>
                    </c:extLst>
                    <c:numCache>
                      <c:formatCode>General</c:formatCode>
                      <c:ptCount val="2"/>
                      <c:pt idx="0">
                        <c:v>70.579400000000007</c:v>
                      </c:pt>
                      <c:pt idx="1">
                        <c:v>65.652600000000007</c:v>
                      </c:pt>
                    </c:numCache>
                  </c:numRef>
                </c:yVal>
                <c:smooth val="0"/>
                <c:extLst>
                  <c:ext xmlns:c16="http://schemas.microsoft.com/office/drawing/2014/chart" uri="{C3380CC4-5D6E-409C-BE32-E72D297353CC}">
                    <c16:uniqueId val="{0000000D-BEBD-4012-B2A7-0A77B96DE84E}"/>
                  </c:ext>
                </c:extLst>
              </c15:ser>
            </c15:filteredScatterSeries>
            <c15:filteredScatterSeries>
              <c15:ser>
                <c:idx val="4"/>
                <c:order val="13"/>
                <c:tx>
                  <c:strRef>
                    <c:extLst xmlns:c15="http://schemas.microsoft.com/office/drawing/2012/chart">
                      <c:ext xmlns:c15="http://schemas.microsoft.com/office/drawing/2012/chart" uri="{02D57815-91ED-43cb-92C2-25804820EDAC}">
                        <c15:formulaRef>
                          <c15:sqref>CloudCharts!$A$77</c15:sqref>
                        </c15:formulaRef>
                      </c:ext>
                    </c:extLst>
                    <c:strCache>
                      <c:ptCount val="1"/>
                      <c:pt idx="0">
                        <c:v>BS=128 SF=2 SR=1 qs=1.25</c:v>
                      </c:pt>
                    </c:strCache>
                  </c:strRef>
                </c:tx>
                <c:spPr>
                  <a:ln w="25400" cap="rnd">
                    <a:noFill/>
                    <a:round/>
                  </a:ln>
                  <a:effectLst/>
                </c:spPr>
                <c:marker>
                  <c:symbol val="triangle"/>
                  <c:size val="5"/>
                  <c:spPr>
                    <a:no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CloudCharts!$B$77:$B$78</c15:sqref>
                        </c15:formulaRef>
                      </c:ext>
                    </c:extLst>
                    <c:numCache>
                      <c:formatCode>General</c:formatCode>
                      <c:ptCount val="2"/>
                      <c:pt idx="0">
                        <c:v>0.17102800000000001</c:v>
                      </c:pt>
                      <c:pt idx="1">
                        <c:v>5.63571E-2</c:v>
                      </c:pt>
                    </c:numCache>
                  </c:numRef>
                </c:xVal>
                <c:yVal>
                  <c:numRef>
                    <c:extLst xmlns:c15="http://schemas.microsoft.com/office/drawing/2012/chart">
                      <c:ext xmlns:c15="http://schemas.microsoft.com/office/drawing/2012/chart" uri="{02D57815-91ED-43cb-92C2-25804820EDAC}">
                        <c15:formulaRef>
                          <c15:sqref>CloudCharts!$C$77:$C$78</c15:sqref>
                        </c15:formulaRef>
                      </c:ext>
                    </c:extLst>
                    <c:numCache>
                      <c:formatCode>General</c:formatCode>
                      <c:ptCount val="2"/>
                      <c:pt idx="0">
                        <c:v>70.458399999999997</c:v>
                      </c:pt>
                      <c:pt idx="1">
                        <c:v>65.594700000000003</c:v>
                      </c:pt>
                    </c:numCache>
                  </c:numRef>
                </c:yVal>
                <c:smooth val="0"/>
                <c:extLst xmlns:c15="http://schemas.microsoft.com/office/drawing/2012/chart">
                  <c:ext xmlns:c16="http://schemas.microsoft.com/office/drawing/2014/chart" uri="{C3380CC4-5D6E-409C-BE32-E72D297353CC}">
                    <c16:uniqueId val="{0000000E-BEBD-4012-B2A7-0A77B96DE84E}"/>
                  </c:ext>
                </c:extLst>
              </c15:ser>
            </c15:filteredScatterSeries>
            <c15:filteredScatterSeries>
              <c15:ser>
                <c:idx val="10"/>
                <c:order val="14"/>
                <c:tx>
                  <c:strRef>
                    <c:extLst xmlns:c15="http://schemas.microsoft.com/office/drawing/2012/chart">
                      <c:ext xmlns:c15="http://schemas.microsoft.com/office/drawing/2012/chart" uri="{02D57815-91ED-43cb-92C2-25804820EDAC}">
                        <c15:formulaRef>
                          <c15:sqref>CloudCharts!$A$79</c15:sqref>
                        </c15:formulaRef>
                      </c:ext>
                    </c:extLst>
                    <c:strCache>
                      <c:ptCount val="1"/>
                      <c:pt idx="0">
                        <c:v>bs=64 sf=2 abu=1 qs=1.1</c:v>
                      </c:pt>
                    </c:strCache>
                  </c:strRef>
                </c:tx>
                <c:spPr>
                  <a:ln w="25400" cap="rnd">
                    <a:noFill/>
                    <a:round/>
                  </a:ln>
                  <a:effectLst/>
                </c:spPr>
                <c:marker>
                  <c:symbol val="circle"/>
                  <c:size val="5"/>
                  <c:spPr>
                    <a:no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CloudCharts!$B$79</c15:sqref>
                        </c15:formulaRef>
                      </c:ext>
                    </c:extLst>
                    <c:numCache>
                      <c:formatCode>General</c:formatCode>
                      <c:ptCount val="1"/>
                      <c:pt idx="0">
                        <c:v>0</c:v>
                      </c:pt>
                    </c:numCache>
                  </c:numRef>
                </c:xVal>
                <c:yVal>
                  <c:numRef>
                    <c:extLst xmlns:c15="http://schemas.microsoft.com/office/drawing/2012/chart">
                      <c:ext xmlns:c15="http://schemas.microsoft.com/office/drawing/2012/chart" uri="{02D57815-91ED-43cb-92C2-25804820EDAC}">
                        <c15:formulaRef>
                          <c15:sqref>CloudCharts!$C$79</c15:sqref>
                        </c15:formulaRef>
                      </c:ext>
                    </c:extLst>
                    <c:numCache>
                      <c:formatCode>General</c:formatCode>
                      <c:ptCount val="1"/>
                      <c:pt idx="0">
                        <c:v>0</c:v>
                      </c:pt>
                    </c:numCache>
                  </c:numRef>
                </c:yVal>
                <c:smooth val="0"/>
                <c:extLst xmlns:c15="http://schemas.microsoft.com/office/drawing/2012/chart">
                  <c:ext xmlns:c16="http://schemas.microsoft.com/office/drawing/2014/chart" uri="{C3380CC4-5D6E-409C-BE32-E72D297353CC}">
                    <c16:uniqueId val="{0000000F-BEBD-4012-B2A7-0A77B96DE84E}"/>
                  </c:ext>
                </c:extLst>
              </c15:ser>
            </c15:filteredScatterSeries>
            <c15:filteredScatterSeries>
              <c15:ser>
                <c:idx val="18"/>
                <c:order val="15"/>
                <c:tx>
                  <c:strRef>
                    <c:extLst xmlns:c15="http://schemas.microsoft.com/office/drawing/2012/chart">
                      <c:ext xmlns:c15="http://schemas.microsoft.com/office/drawing/2012/chart" uri="{02D57815-91ED-43cb-92C2-25804820EDAC}">
                        <c15:formulaRef>
                          <c15:sqref>CloudCharts!$A$80</c15:sqref>
                        </c15:formulaRef>
                      </c:ext>
                    </c:extLst>
                    <c:strCache>
                      <c:ptCount val="1"/>
                      <c:pt idx="0">
                        <c:v>bs=256 sf=1 abu=0 qs=1.25</c:v>
                      </c:pt>
                    </c:strCache>
                  </c:strRef>
                </c:tx>
                <c:spPr>
                  <a:ln w="25400" cap="rnd">
                    <a:noFill/>
                    <a:round/>
                  </a:ln>
                  <a:effectLst/>
                </c:spPr>
                <c:marker>
                  <c:symbol val="squar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CloudCharts!$B$80</c15:sqref>
                        </c15:formulaRef>
                      </c:ext>
                    </c:extLst>
                    <c:numCache>
                      <c:formatCode>General</c:formatCode>
                      <c:ptCount val="1"/>
                      <c:pt idx="0">
                        <c:v>0</c:v>
                      </c:pt>
                    </c:numCache>
                  </c:numRef>
                </c:xVal>
                <c:yVal>
                  <c:numRef>
                    <c:extLst xmlns:c15="http://schemas.microsoft.com/office/drawing/2012/chart">
                      <c:ext xmlns:c15="http://schemas.microsoft.com/office/drawing/2012/chart" uri="{02D57815-91ED-43cb-92C2-25804820EDAC}">
                        <c15:formulaRef>
                          <c15:sqref>CloudCharts!$C$80</c15:sqref>
                        </c15:formulaRef>
                      </c:ext>
                    </c:extLst>
                    <c:numCache>
                      <c:formatCode>General</c:formatCode>
                      <c:ptCount val="1"/>
                      <c:pt idx="0">
                        <c:v>0</c:v>
                      </c:pt>
                    </c:numCache>
                  </c:numRef>
                </c:yVal>
                <c:smooth val="0"/>
                <c:extLst xmlns:c15="http://schemas.microsoft.com/office/drawing/2012/chart">
                  <c:ext xmlns:c16="http://schemas.microsoft.com/office/drawing/2014/chart" uri="{C3380CC4-5D6E-409C-BE32-E72D297353CC}">
                    <c16:uniqueId val="{00000010-BEBD-4012-B2A7-0A77B96DE84E}"/>
                  </c:ext>
                </c:extLst>
              </c15:ser>
            </c15:filteredScatterSeries>
            <c15:filteredScatterSeries>
              <c15:ser>
                <c:idx val="11"/>
                <c:order val="16"/>
                <c:tx>
                  <c:strRef>
                    <c:extLst xmlns:c15="http://schemas.microsoft.com/office/drawing/2012/chart">
                      <c:ext xmlns:c15="http://schemas.microsoft.com/office/drawing/2012/chart" uri="{02D57815-91ED-43cb-92C2-25804820EDAC}">
                        <c15:formulaRef>
                          <c15:sqref>CloudCharts!$A$81</c15:sqref>
                        </c15:formulaRef>
                      </c:ext>
                    </c:extLst>
                    <c:strCache>
                      <c:ptCount val="1"/>
                      <c:pt idx="0">
                        <c:v>bs=256 sf=1 abu=0 qs=1.3</c:v>
                      </c:pt>
                    </c:strCache>
                  </c:strRef>
                </c:tx>
                <c:spPr>
                  <a:ln w="25400" cap="rnd">
                    <a:noFill/>
                    <a:round/>
                  </a:ln>
                  <a:effectLst/>
                </c:spPr>
                <c:marker>
                  <c:symbol val="squar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CloudCharts!$B$81</c15:sqref>
                        </c15:formulaRef>
                      </c:ext>
                    </c:extLst>
                    <c:numCache>
                      <c:formatCode>General</c:formatCode>
                      <c:ptCount val="1"/>
                      <c:pt idx="0">
                        <c:v>0</c:v>
                      </c:pt>
                    </c:numCache>
                  </c:numRef>
                </c:xVal>
                <c:yVal>
                  <c:numRef>
                    <c:extLst xmlns:c15="http://schemas.microsoft.com/office/drawing/2012/chart">
                      <c:ext xmlns:c15="http://schemas.microsoft.com/office/drawing/2012/chart" uri="{02D57815-91ED-43cb-92C2-25804820EDAC}">
                        <c15:formulaRef>
                          <c15:sqref>CloudCharts!$C$81</c15:sqref>
                        </c15:formulaRef>
                      </c:ext>
                    </c:extLst>
                    <c:numCache>
                      <c:formatCode>General</c:formatCode>
                      <c:ptCount val="1"/>
                      <c:pt idx="0">
                        <c:v>0</c:v>
                      </c:pt>
                    </c:numCache>
                  </c:numRef>
                </c:yVal>
                <c:smooth val="0"/>
                <c:extLst xmlns:c15="http://schemas.microsoft.com/office/drawing/2012/chart">
                  <c:ext xmlns:c16="http://schemas.microsoft.com/office/drawing/2014/chart" uri="{C3380CC4-5D6E-409C-BE32-E72D297353CC}">
                    <c16:uniqueId val="{00000011-BEBD-4012-B2A7-0A77B96DE84E}"/>
                  </c:ext>
                </c:extLst>
              </c15:ser>
            </c15:filteredScatterSeries>
            <c15:filteredScatterSeries>
              <c15:ser>
                <c:idx val="12"/>
                <c:order val="17"/>
                <c:tx>
                  <c:strRef>
                    <c:extLst xmlns:c15="http://schemas.microsoft.com/office/drawing/2012/chart">
                      <c:ext xmlns:c15="http://schemas.microsoft.com/office/drawing/2012/chart" uri="{02D57815-91ED-43cb-92C2-25804820EDAC}">
                        <c15:formulaRef>
                          <c15:sqref>CloudCharts!$A$82</c15:sqref>
                        </c15:formulaRef>
                      </c:ext>
                    </c:extLst>
                    <c:strCache>
                      <c:ptCount val="1"/>
                      <c:pt idx="0">
                        <c:v>bs=256 sf=1 abu=0 qs=1.1</c:v>
                      </c:pt>
                    </c:strCache>
                  </c:strRef>
                </c:tx>
                <c:spPr>
                  <a:ln w="25400" cap="rnd">
                    <a:noFill/>
                    <a:round/>
                  </a:ln>
                  <a:effectLst/>
                </c:spPr>
                <c:marker>
                  <c:symbol val="squar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CloudCharts!$B$82</c15:sqref>
                        </c15:formulaRef>
                      </c:ext>
                    </c:extLst>
                    <c:numCache>
                      <c:formatCode>General</c:formatCode>
                      <c:ptCount val="1"/>
                      <c:pt idx="0">
                        <c:v>0</c:v>
                      </c:pt>
                    </c:numCache>
                  </c:numRef>
                </c:xVal>
                <c:yVal>
                  <c:numRef>
                    <c:extLst xmlns:c15="http://schemas.microsoft.com/office/drawing/2012/chart">
                      <c:ext xmlns:c15="http://schemas.microsoft.com/office/drawing/2012/chart" uri="{02D57815-91ED-43cb-92C2-25804820EDAC}">
                        <c15:formulaRef>
                          <c15:sqref>CloudCharts!$C$82</c15:sqref>
                        </c15:formulaRef>
                      </c:ext>
                    </c:extLst>
                    <c:numCache>
                      <c:formatCode>General</c:formatCode>
                      <c:ptCount val="1"/>
                      <c:pt idx="0">
                        <c:v>0</c:v>
                      </c:pt>
                    </c:numCache>
                  </c:numRef>
                </c:yVal>
                <c:smooth val="0"/>
                <c:extLst xmlns:c15="http://schemas.microsoft.com/office/drawing/2012/chart">
                  <c:ext xmlns:c16="http://schemas.microsoft.com/office/drawing/2014/chart" uri="{C3380CC4-5D6E-409C-BE32-E72D297353CC}">
                    <c16:uniqueId val="{00000012-BEBD-4012-B2A7-0A77B96DE84E}"/>
                  </c:ext>
                </c:extLst>
              </c15:ser>
            </c15:filteredScatterSeries>
            <c15:filteredScatterSeries>
              <c15:ser>
                <c:idx val="17"/>
                <c:order val="18"/>
                <c:tx>
                  <c:strRef>
                    <c:extLst xmlns:c15="http://schemas.microsoft.com/office/drawing/2012/chart">
                      <c:ext xmlns:c15="http://schemas.microsoft.com/office/drawing/2012/chart" uri="{02D57815-91ED-43cb-92C2-25804820EDAC}">
                        <c15:formulaRef>
                          <c15:sqref>CloudCharts!$A$83</c15:sqref>
                        </c15:formulaRef>
                      </c:ext>
                    </c:extLst>
                    <c:strCache>
                      <c:ptCount val="1"/>
                      <c:pt idx="0">
                        <c:v>bs=128 sf=1 abu=0 qs=1.1</c:v>
                      </c:pt>
                    </c:strCache>
                  </c:strRef>
                </c:tx>
                <c:spPr>
                  <a:ln w="25400" cap="rnd">
                    <a:noFill/>
                    <a:round/>
                  </a:ln>
                  <a:effectLst/>
                </c:spPr>
                <c:marker>
                  <c:symbol val="triang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CloudCharts!$B$83</c15:sqref>
                        </c15:formulaRef>
                      </c:ext>
                    </c:extLst>
                    <c:numCache>
                      <c:formatCode>General</c:formatCode>
                      <c:ptCount val="1"/>
                      <c:pt idx="0">
                        <c:v>0</c:v>
                      </c:pt>
                    </c:numCache>
                  </c:numRef>
                </c:xVal>
                <c:yVal>
                  <c:numRef>
                    <c:extLst xmlns:c15="http://schemas.microsoft.com/office/drawing/2012/chart">
                      <c:ext xmlns:c15="http://schemas.microsoft.com/office/drawing/2012/chart" uri="{02D57815-91ED-43cb-92C2-25804820EDAC}">
                        <c15:formulaRef>
                          <c15:sqref>CloudCharts!$C$83</c15:sqref>
                        </c15:formulaRef>
                      </c:ext>
                    </c:extLst>
                    <c:numCache>
                      <c:formatCode>General</c:formatCode>
                      <c:ptCount val="1"/>
                      <c:pt idx="0">
                        <c:v>0</c:v>
                      </c:pt>
                    </c:numCache>
                  </c:numRef>
                </c:yVal>
                <c:smooth val="0"/>
                <c:extLst xmlns:c15="http://schemas.microsoft.com/office/drawing/2012/chart">
                  <c:ext xmlns:c16="http://schemas.microsoft.com/office/drawing/2014/chart" uri="{C3380CC4-5D6E-409C-BE32-E72D297353CC}">
                    <c16:uniqueId val="{00000013-BEBD-4012-B2A7-0A77B96DE84E}"/>
                  </c:ext>
                </c:extLst>
              </c15:ser>
            </c15:filteredScatterSeries>
          </c:ext>
        </c:extLst>
      </c:scatterChart>
      <c:valAx>
        <c:axId val="1957850207"/>
        <c:scaling>
          <c:orientation val="minMax"/>
          <c:max val="1"/>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PT"/>
                  <a:t>Rate (bpp)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P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2053461423"/>
        <c:crosses val="autoZero"/>
        <c:crossBetween val="midCat"/>
      </c:valAx>
      <c:valAx>
        <c:axId val="2053461423"/>
        <c:scaling>
          <c:orientation val="minMax"/>
          <c:max val="78"/>
          <c:min val="5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PT"/>
                  <a:t>PSNR D1 (dB)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P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1957850207"/>
        <c:crosses val="autoZero"/>
        <c:crossBetween val="midCat"/>
      </c:valAx>
      <c:spPr>
        <a:noFill/>
        <a:ln>
          <a:noFill/>
        </a:ln>
        <a:effectLst/>
      </c:spPr>
    </c:plotArea>
    <c:legend>
      <c:legendPos val="r"/>
      <c:layout>
        <c:manualLayout>
          <c:xMode val="edge"/>
          <c:yMode val="edge"/>
          <c:x val="0.82493050939470114"/>
          <c:y val="0.1735117314252434"/>
          <c:w val="0.16621591733679084"/>
          <c:h val="0.651324559977006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20BAF-B110-43B0-BB99-E8B4E9858FF0}"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D505A-1716-429B-B2C1-A0D2E99F7191}" type="slidenum">
              <a:rPr lang="en-GB" smtClean="0"/>
              <a:t>‹nº›</a:t>
            </a:fld>
            <a:endParaRPr lang="en-GB"/>
          </a:p>
        </p:txBody>
      </p:sp>
    </p:spTree>
    <p:extLst>
      <p:ext uri="{BB962C8B-B14F-4D97-AF65-F5344CB8AC3E}">
        <p14:creationId xmlns:p14="http://schemas.microsoft.com/office/powerpoint/2010/main" val="399662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E4D08-BEDF-F3FA-C920-15B5EFAC367A}"/>
              </a:ext>
            </a:extLst>
          </p:cNvPr>
          <p:cNvSpPr>
            <a:spLocks noGrp="1" noRot="1" noChangeAspect="1"/>
          </p:cNvSpPr>
          <p:nvPr>
            <p:ph type="sldImg"/>
          </p:nvPr>
        </p:nvSpPr>
        <p:spPr>
          <a:xfrm>
            <a:off x="477838" y="701675"/>
            <a:ext cx="6361112" cy="3579813"/>
          </a:xfrm>
        </p:spPr>
      </p:sp>
      <p:sp>
        <p:nvSpPr>
          <p:cNvPr id="3" name="Notes Placeholder 2">
            <a:extLst>
              <a:ext uri="{FF2B5EF4-FFF2-40B4-BE49-F238E27FC236}">
                <a16:creationId xmlns:a16="http://schemas.microsoft.com/office/drawing/2014/main" id="{86926FC6-A712-AB09-0A51-9473D6D5A8DA}"/>
              </a:ext>
            </a:extLst>
          </p:cNvPr>
          <p:cNvSpPr txBox="1">
            <a:spLocks noGrp="1"/>
          </p:cNvSpPr>
          <p:nvPr>
            <p:ph type="body" sz="quarter" idx="1"/>
          </p:nvPr>
        </p:nvSpPr>
        <p:spPr/>
        <p:txBody>
          <a:bodyPr>
            <a:normAutofit/>
          </a:bodyPr>
          <a:lstStyle/>
          <a:p>
            <a:pPr lvl="0">
              <a:lnSpc>
                <a:spcPct val="70000"/>
              </a:lnSpc>
            </a:pPr>
            <a:r>
              <a:rPr lang="en-US" dirty="0"/>
              <a:t>My name is André Guarda, and I'm presenting the paper titled "Learning-based Point Cloud Geometry Coding Rate Control".</a:t>
            </a:r>
          </a:p>
        </p:txBody>
      </p:sp>
      <p:sp>
        <p:nvSpPr>
          <p:cNvPr id="4" name="Slide Number Placeholder 3">
            <a:extLst>
              <a:ext uri="{FF2B5EF4-FFF2-40B4-BE49-F238E27FC236}">
                <a16:creationId xmlns:a16="http://schemas.microsoft.com/office/drawing/2014/main" id="{3705A0F7-C21C-AD7B-AA95-6BEAC4C50C2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761996"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A811DFB-2A4E-4F6A-B6EB-9C0F13BAA805}" type="slidenum">
              <a:t>1</a:t>
            </a:fld>
            <a:endParaRPr lang="en-US" sz="1000" b="0" i="1" u="none" strike="noStrike" kern="1200" cap="none" spc="0" baseline="0">
              <a:solidFill>
                <a:srgbClr val="FCFEB9"/>
              </a:solidFill>
              <a:uFillTx/>
              <a:latin typeface="Arial" pitchFamily="34"/>
            </a:endParaRPr>
          </a:p>
        </p:txBody>
      </p:sp>
    </p:spTree>
    <p:extLst>
      <p:ext uri="{BB962C8B-B14F-4D97-AF65-F5344CB8AC3E}">
        <p14:creationId xmlns:p14="http://schemas.microsoft.com/office/powerpoint/2010/main" val="4141978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In terms of metrics, we measure the overall classification accuracy, but more importantly, we evaluate the performance in terms of the deviation of the actual coding rate regarding the target rate, as well as in terms of the rate-distortion.</a:t>
            </a:r>
          </a:p>
        </p:txBody>
      </p:sp>
      <p:sp>
        <p:nvSpPr>
          <p:cNvPr id="4" name="Marcador de Posição do Número do Diapositivo 3"/>
          <p:cNvSpPr>
            <a:spLocks noGrp="1"/>
          </p:cNvSpPr>
          <p:nvPr>
            <p:ph type="sldNum" sz="quarter" idx="5"/>
          </p:nvPr>
        </p:nvSpPr>
        <p:spPr/>
        <p:txBody>
          <a:bodyPr/>
          <a:lstStyle/>
          <a:p>
            <a:fld id="{D2FD505A-1716-429B-B2C1-A0D2E99F7191}" type="slidenum">
              <a:rPr lang="en-GB" smtClean="0"/>
              <a:t>10</a:t>
            </a:fld>
            <a:endParaRPr lang="en-GB"/>
          </a:p>
        </p:txBody>
      </p:sp>
    </p:spTree>
    <p:extLst>
      <p:ext uri="{BB962C8B-B14F-4D97-AF65-F5344CB8AC3E}">
        <p14:creationId xmlns:p14="http://schemas.microsoft.com/office/powerpoint/2010/main" val="3242621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We evaluated the performance for two sets of target rates: first, the rates defined by JPEG, which were used when training the classifier, and second, a different intermediate set of rates which the classifier never saw during training, which allows us to see the generalization capabilities of the proposed solution. In both cases, the classification accuracy is around 66%. However, whenever it misses the optimal set of coding parameters, the error in rate is only around 13%. In addition, the impact in terms of rate-distortion performance is very small, showing only a 4% rate penalty.</a:t>
            </a:r>
          </a:p>
        </p:txBody>
      </p:sp>
      <p:sp>
        <p:nvSpPr>
          <p:cNvPr id="4" name="Marcador de Posição do Número do Diapositivo 3"/>
          <p:cNvSpPr>
            <a:spLocks noGrp="1"/>
          </p:cNvSpPr>
          <p:nvPr>
            <p:ph type="sldNum" sz="quarter" idx="5"/>
          </p:nvPr>
        </p:nvSpPr>
        <p:spPr/>
        <p:txBody>
          <a:bodyPr/>
          <a:lstStyle/>
          <a:p>
            <a:fld id="{D2FD505A-1716-429B-B2C1-A0D2E99F7191}" type="slidenum">
              <a:rPr lang="en-GB" smtClean="0"/>
              <a:t>11</a:t>
            </a:fld>
            <a:endParaRPr lang="en-GB"/>
          </a:p>
        </p:txBody>
      </p:sp>
    </p:spTree>
    <p:extLst>
      <p:ext uri="{BB962C8B-B14F-4D97-AF65-F5344CB8AC3E}">
        <p14:creationId xmlns:p14="http://schemas.microsoft.com/office/powerpoint/2010/main" val="129575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To conclude, in addition to the relatively small impact in performance, the main advantage of the proposed automatic rate control mechanism is the fact that it reduces the number of encoding and decoding operations drastically, especially when compared to a brute-force approach, which is often necessary to optimize the coding parameters.</a:t>
            </a:r>
          </a:p>
        </p:txBody>
      </p:sp>
      <p:sp>
        <p:nvSpPr>
          <p:cNvPr id="4" name="Marcador de Posição do Número do Diapositivo 3"/>
          <p:cNvSpPr>
            <a:spLocks noGrp="1"/>
          </p:cNvSpPr>
          <p:nvPr>
            <p:ph type="sldNum" sz="quarter" idx="5"/>
          </p:nvPr>
        </p:nvSpPr>
        <p:spPr/>
        <p:txBody>
          <a:bodyPr/>
          <a:lstStyle/>
          <a:p>
            <a:fld id="{D2FD505A-1716-429B-B2C1-A0D2E99F7191}" type="slidenum">
              <a:rPr lang="en-GB" smtClean="0"/>
              <a:t>12</a:t>
            </a:fld>
            <a:endParaRPr lang="en-GB"/>
          </a:p>
        </p:txBody>
      </p:sp>
    </p:spTree>
    <p:extLst>
      <p:ext uri="{BB962C8B-B14F-4D97-AF65-F5344CB8AC3E}">
        <p14:creationId xmlns:p14="http://schemas.microsoft.com/office/powerpoint/2010/main" val="2944094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Thank you for your attention.</a:t>
            </a:r>
          </a:p>
        </p:txBody>
      </p:sp>
      <p:sp>
        <p:nvSpPr>
          <p:cNvPr id="4" name="Marcador de Posição do Número do Diapositivo 3"/>
          <p:cNvSpPr>
            <a:spLocks noGrp="1"/>
          </p:cNvSpPr>
          <p:nvPr>
            <p:ph type="sldNum" sz="quarter" idx="5"/>
          </p:nvPr>
        </p:nvSpPr>
        <p:spPr/>
        <p:txBody>
          <a:bodyPr/>
          <a:lstStyle/>
          <a:p>
            <a:fld id="{D2FD505A-1716-429B-B2C1-A0D2E99F7191}" type="slidenum">
              <a:rPr lang="en-GB" smtClean="0"/>
              <a:t>13</a:t>
            </a:fld>
            <a:endParaRPr lang="en-GB"/>
          </a:p>
        </p:txBody>
      </p:sp>
    </p:spTree>
    <p:extLst>
      <p:ext uri="{BB962C8B-B14F-4D97-AF65-F5344CB8AC3E}">
        <p14:creationId xmlns:p14="http://schemas.microsoft.com/office/powerpoint/2010/main" val="144723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To start with the basics, a Point Cloud is a 3D visual representation format, and it consists of a set of points in the 3D space, which define the geometry of an object, a person, or whatever scene we wish to capture.</a:t>
            </a:r>
          </a:p>
          <a:p>
            <a:r>
              <a:rPr lang="en-US" dirty="0"/>
              <a:t>Point clouds are ideal for immersive and interactive applications such as virtual and augmented reality. But in order to provide these realistic experiences, point clouds require millions of points and a huge amount of data, becoming expensive in terms of storage and transmission.</a:t>
            </a:r>
          </a:p>
          <a:p>
            <a:r>
              <a:rPr lang="en-US" dirty="0"/>
              <a:t>This makes the compression of point clouds extremely important.</a:t>
            </a:r>
          </a:p>
        </p:txBody>
      </p:sp>
      <p:sp>
        <p:nvSpPr>
          <p:cNvPr id="4" name="Marcador de Posição do Número do Diapositivo 3"/>
          <p:cNvSpPr>
            <a:spLocks noGrp="1"/>
          </p:cNvSpPr>
          <p:nvPr>
            <p:ph type="sldNum" sz="quarter" idx="5"/>
          </p:nvPr>
        </p:nvSpPr>
        <p:spPr/>
        <p:txBody>
          <a:bodyPr/>
          <a:lstStyle/>
          <a:p>
            <a:fld id="{D2FD505A-1716-429B-B2C1-A0D2E99F7191}" type="slidenum">
              <a:rPr lang="en-GB" smtClean="0"/>
              <a:t>2</a:t>
            </a:fld>
            <a:endParaRPr lang="en-GB"/>
          </a:p>
        </p:txBody>
      </p:sp>
    </p:spTree>
    <p:extLst>
      <p:ext uri="{BB962C8B-B14F-4D97-AF65-F5344CB8AC3E}">
        <p14:creationId xmlns:p14="http://schemas.microsoft.com/office/powerpoint/2010/main" val="317829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JPEG is currently developing a learning-based standard for point cloud coding, and following a Call for Proposals in 2022, the first Verification Model was defined. In this Verification Model codec, we can control the coding rate by configuring some coding parameters, which typically depend on the characteristics of each point cloud, like its sparsity or homogeneity. However, this means that we have to manually encode and decode the point cloud with different parameter configurations in order to reach a specific target rate.</a:t>
            </a:r>
          </a:p>
          <a:p>
            <a:r>
              <a:rPr lang="en-US" dirty="0"/>
              <a:t>With this in mind, the objective of this paper is to design a learning-based rate control mechanism for the current JPEG Verification Model.</a:t>
            </a:r>
          </a:p>
        </p:txBody>
      </p:sp>
      <p:sp>
        <p:nvSpPr>
          <p:cNvPr id="4" name="Marcador de Posição do Número do Diapositivo 3"/>
          <p:cNvSpPr>
            <a:spLocks noGrp="1"/>
          </p:cNvSpPr>
          <p:nvPr>
            <p:ph type="sldNum" sz="quarter" idx="5"/>
          </p:nvPr>
        </p:nvSpPr>
        <p:spPr/>
        <p:txBody>
          <a:bodyPr/>
          <a:lstStyle/>
          <a:p>
            <a:fld id="{D2FD505A-1716-429B-B2C1-A0D2E99F7191}" type="slidenum">
              <a:rPr lang="en-GB" smtClean="0"/>
              <a:t>3</a:t>
            </a:fld>
            <a:endParaRPr lang="en-GB"/>
          </a:p>
        </p:txBody>
      </p:sp>
    </p:spTree>
    <p:extLst>
      <p:ext uri="{BB962C8B-B14F-4D97-AF65-F5344CB8AC3E}">
        <p14:creationId xmlns:p14="http://schemas.microsoft.com/office/powerpoint/2010/main" val="232902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The current Verification Model divides the point cloud into blocks, which are encoded separately. It contains sampling tools for down and up-sampling the point cloud data, in order to facilitate coding and reach lower rates, as well as super-resolution to restore some of the lost data. The codec uses 2 deep learning models: one used for encoding and decoding, and another for super-resolution.</a:t>
            </a:r>
          </a:p>
        </p:txBody>
      </p:sp>
      <p:sp>
        <p:nvSpPr>
          <p:cNvPr id="4" name="Marcador de Posição do Número do Diapositivo 3"/>
          <p:cNvSpPr>
            <a:spLocks noGrp="1"/>
          </p:cNvSpPr>
          <p:nvPr>
            <p:ph type="sldNum" sz="quarter" idx="5"/>
          </p:nvPr>
        </p:nvSpPr>
        <p:spPr/>
        <p:txBody>
          <a:bodyPr/>
          <a:lstStyle/>
          <a:p>
            <a:fld id="{D2FD505A-1716-429B-B2C1-A0D2E99F7191}" type="slidenum">
              <a:rPr lang="en-GB" smtClean="0"/>
              <a:t>4</a:t>
            </a:fld>
            <a:endParaRPr lang="en-GB"/>
          </a:p>
        </p:txBody>
      </p:sp>
    </p:spTree>
    <p:extLst>
      <p:ext uri="{BB962C8B-B14F-4D97-AF65-F5344CB8AC3E}">
        <p14:creationId xmlns:p14="http://schemas.microsoft.com/office/powerpoint/2010/main" val="377859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As such, several coding parameters can be defined, which provide flexibility at coding time. For example, the block size for random access, the sampling factor for reducing the rate, or the coding model itself for a desired rate-distortion trade-off.</a:t>
            </a:r>
          </a:p>
        </p:txBody>
      </p:sp>
      <p:sp>
        <p:nvSpPr>
          <p:cNvPr id="4" name="Marcador de Posição do Número do Diapositivo 3"/>
          <p:cNvSpPr>
            <a:spLocks noGrp="1"/>
          </p:cNvSpPr>
          <p:nvPr>
            <p:ph type="sldNum" sz="quarter" idx="5"/>
          </p:nvPr>
        </p:nvSpPr>
        <p:spPr/>
        <p:txBody>
          <a:bodyPr/>
          <a:lstStyle/>
          <a:p>
            <a:fld id="{D2FD505A-1716-429B-B2C1-A0D2E99F7191}" type="slidenum">
              <a:rPr lang="en-GB" smtClean="0"/>
              <a:t>5</a:t>
            </a:fld>
            <a:endParaRPr lang="en-GB"/>
          </a:p>
        </p:txBody>
      </p:sp>
    </p:spTree>
    <p:extLst>
      <p:ext uri="{BB962C8B-B14F-4D97-AF65-F5344CB8AC3E}">
        <p14:creationId xmlns:p14="http://schemas.microsoft.com/office/powerpoint/2010/main" val="1047989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In order to choose the coding parameters that achieve a desired target rate, we can adopt a classification approach. Considering the most relevant parameters like the sampling factor and the coding model, we have a finite set of combinations, in this case equal to 15. The goal is to train a classifier that can predict the combination of coding parameters that allows reaching the desired target rate, for a specific point cloud.</a:t>
            </a:r>
          </a:p>
        </p:txBody>
      </p:sp>
      <p:sp>
        <p:nvSpPr>
          <p:cNvPr id="4" name="Marcador de Posição do Número do Diapositivo 3"/>
          <p:cNvSpPr>
            <a:spLocks noGrp="1"/>
          </p:cNvSpPr>
          <p:nvPr>
            <p:ph type="sldNum" sz="quarter" idx="5"/>
          </p:nvPr>
        </p:nvSpPr>
        <p:spPr/>
        <p:txBody>
          <a:bodyPr/>
          <a:lstStyle/>
          <a:p>
            <a:fld id="{D2FD505A-1716-429B-B2C1-A0D2E99F7191}" type="slidenum">
              <a:rPr lang="en-GB" smtClean="0"/>
              <a:t>6</a:t>
            </a:fld>
            <a:endParaRPr lang="en-GB"/>
          </a:p>
        </p:txBody>
      </p:sp>
    </p:spTree>
    <p:extLst>
      <p:ext uri="{BB962C8B-B14F-4D97-AF65-F5344CB8AC3E}">
        <p14:creationId xmlns:p14="http://schemas.microsoft.com/office/powerpoint/2010/main" val="3393715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We extended the JPEG Verification Model with the proposed automatic rate control mechanism, which receives as input the point cloud we wish to code and the target rate, and provides the set of coding parameters for the codec.</a:t>
            </a:r>
          </a:p>
        </p:txBody>
      </p:sp>
      <p:sp>
        <p:nvSpPr>
          <p:cNvPr id="4" name="Marcador de Posição do Número do Diapositivo 3"/>
          <p:cNvSpPr>
            <a:spLocks noGrp="1"/>
          </p:cNvSpPr>
          <p:nvPr>
            <p:ph type="sldNum" sz="quarter" idx="5"/>
          </p:nvPr>
        </p:nvSpPr>
        <p:spPr/>
        <p:txBody>
          <a:bodyPr/>
          <a:lstStyle/>
          <a:p>
            <a:fld id="{D2FD505A-1716-429B-B2C1-A0D2E99F7191}" type="slidenum">
              <a:rPr lang="en-GB" smtClean="0"/>
              <a:t>7</a:t>
            </a:fld>
            <a:endParaRPr lang="en-GB"/>
          </a:p>
        </p:txBody>
      </p:sp>
    </p:spTree>
    <p:extLst>
      <p:ext uri="{BB962C8B-B14F-4D97-AF65-F5344CB8AC3E}">
        <p14:creationId xmlns:p14="http://schemas.microsoft.com/office/powerpoint/2010/main" val="163338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This ARC mechanism essentially extracts several statistic features of the point cloud at different resolutions, such as the number of points and distances between them. Then, these features are provided to a fully connected neural network trained as a classifier.</a:t>
            </a:r>
          </a:p>
        </p:txBody>
      </p:sp>
      <p:sp>
        <p:nvSpPr>
          <p:cNvPr id="4" name="Marcador de Posição do Número do Diapositivo 3"/>
          <p:cNvSpPr>
            <a:spLocks noGrp="1"/>
          </p:cNvSpPr>
          <p:nvPr>
            <p:ph type="sldNum" sz="quarter" idx="5"/>
          </p:nvPr>
        </p:nvSpPr>
        <p:spPr/>
        <p:txBody>
          <a:bodyPr/>
          <a:lstStyle/>
          <a:p>
            <a:fld id="{D2FD505A-1716-429B-B2C1-A0D2E99F7191}" type="slidenum">
              <a:rPr lang="en-GB" smtClean="0"/>
              <a:t>8</a:t>
            </a:fld>
            <a:endParaRPr lang="en-GB"/>
          </a:p>
        </p:txBody>
      </p:sp>
    </p:spTree>
    <p:extLst>
      <p:ext uri="{BB962C8B-B14F-4D97-AF65-F5344CB8AC3E}">
        <p14:creationId xmlns:p14="http://schemas.microsoft.com/office/powerpoint/2010/main" val="289411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To evaluate the proposed ARC mechanism, we followed the testing conditions defined by JPEG, namely using the test dataset of 25 point clouds of varying characteristics, coded for a set of target rates (withing a 10% margin).</a:t>
            </a:r>
          </a:p>
        </p:txBody>
      </p:sp>
      <p:sp>
        <p:nvSpPr>
          <p:cNvPr id="4" name="Marcador de Posição do Número do Diapositivo 3"/>
          <p:cNvSpPr>
            <a:spLocks noGrp="1"/>
          </p:cNvSpPr>
          <p:nvPr>
            <p:ph type="sldNum" sz="quarter" idx="5"/>
          </p:nvPr>
        </p:nvSpPr>
        <p:spPr/>
        <p:txBody>
          <a:bodyPr/>
          <a:lstStyle/>
          <a:p>
            <a:fld id="{D2FD505A-1716-429B-B2C1-A0D2E99F7191}" type="slidenum">
              <a:rPr lang="en-GB" smtClean="0"/>
              <a:t>9</a:t>
            </a:fld>
            <a:endParaRPr lang="en-GB"/>
          </a:p>
        </p:txBody>
      </p:sp>
    </p:spTree>
    <p:extLst>
      <p:ext uri="{BB962C8B-B14F-4D97-AF65-F5344CB8AC3E}">
        <p14:creationId xmlns:p14="http://schemas.microsoft.com/office/powerpoint/2010/main" val="82001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27010A-FEF8-4884-88EE-3EBE5AA21B71}"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B76EE-7C31-4398-852A-D696E4A39009}" type="slidenum">
              <a:rPr lang="en-US" smtClean="0"/>
              <a:t>‹nº›</a:t>
            </a:fld>
            <a:endParaRPr lang="en-US"/>
          </a:p>
        </p:txBody>
      </p:sp>
    </p:spTree>
    <p:extLst>
      <p:ext uri="{BB962C8B-B14F-4D97-AF65-F5344CB8AC3E}">
        <p14:creationId xmlns:p14="http://schemas.microsoft.com/office/powerpoint/2010/main" val="386994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81A316-027E-429F-9779-D8F183CE62BB}"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B76EE-7C31-4398-852A-D696E4A39009}" type="slidenum">
              <a:rPr lang="en-US" smtClean="0"/>
              <a:t>‹nº›</a:t>
            </a:fld>
            <a:endParaRPr lang="en-US"/>
          </a:p>
        </p:txBody>
      </p:sp>
    </p:spTree>
    <p:extLst>
      <p:ext uri="{BB962C8B-B14F-4D97-AF65-F5344CB8AC3E}">
        <p14:creationId xmlns:p14="http://schemas.microsoft.com/office/powerpoint/2010/main" val="244280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52AE2-20AC-4586-80F1-41919A690C90}"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B76EE-7C31-4398-852A-D696E4A39009}" type="slidenum">
              <a:rPr lang="en-US" smtClean="0"/>
              <a:t>‹nº›</a:t>
            </a:fld>
            <a:endParaRPr lang="en-US"/>
          </a:p>
        </p:txBody>
      </p:sp>
    </p:spTree>
    <p:extLst>
      <p:ext uri="{BB962C8B-B14F-4D97-AF65-F5344CB8AC3E}">
        <p14:creationId xmlns:p14="http://schemas.microsoft.com/office/powerpoint/2010/main" val="362505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F483E5-7A91-41A2-88F6-4F40D41D106E}"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B76EE-7C31-4398-852A-D696E4A39009}" type="slidenum">
              <a:rPr lang="en-US" smtClean="0"/>
              <a:t>‹nº›</a:t>
            </a:fld>
            <a:endParaRPr lang="en-US"/>
          </a:p>
        </p:txBody>
      </p:sp>
    </p:spTree>
    <p:extLst>
      <p:ext uri="{BB962C8B-B14F-4D97-AF65-F5344CB8AC3E}">
        <p14:creationId xmlns:p14="http://schemas.microsoft.com/office/powerpoint/2010/main" val="66255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5A39A2-95DE-4899-AF00-B690FED6245B}"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B76EE-7C31-4398-852A-D696E4A39009}" type="slidenum">
              <a:rPr lang="en-US" smtClean="0"/>
              <a:t>‹nº›</a:t>
            </a:fld>
            <a:endParaRPr lang="en-US"/>
          </a:p>
        </p:txBody>
      </p:sp>
    </p:spTree>
    <p:extLst>
      <p:ext uri="{BB962C8B-B14F-4D97-AF65-F5344CB8AC3E}">
        <p14:creationId xmlns:p14="http://schemas.microsoft.com/office/powerpoint/2010/main" val="136923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7AF853-E73A-46C8-A182-D3665F8CFF82}" type="datetime1">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B76EE-7C31-4398-852A-D696E4A39009}" type="slidenum">
              <a:rPr lang="en-US" smtClean="0"/>
              <a:t>‹nº›</a:t>
            </a:fld>
            <a:endParaRPr lang="en-US"/>
          </a:p>
        </p:txBody>
      </p:sp>
    </p:spTree>
    <p:extLst>
      <p:ext uri="{BB962C8B-B14F-4D97-AF65-F5344CB8AC3E}">
        <p14:creationId xmlns:p14="http://schemas.microsoft.com/office/powerpoint/2010/main" val="3187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36219F-EEBA-4B26-B832-1A6D63613D0E}" type="datetime1">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7B76EE-7C31-4398-852A-D696E4A39009}" type="slidenum">
              <a:rPr lang="en-US" smtClean="0"/>
              <a:t>‹nº›</a:t>
            </a:fld>
            <a:endParaRPr lang="en-US"/>
          </a:p>
        </p:txBody>
      </p:sp>
    </p:spTree>
    <p:extLst>
      <p:ext uri="{BB962C8B-B14F-4D97-AF65-F5344CB8AC3E}">
        <p14:creationId xmlns:p14="http://schemas.microsoft.com/office/powerpoint/2010/main" val="57933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F3DB53-3A34-4536-B09A-4D635A625AE9}" type="datetime1">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7B76EE-7C31-4398-852A-D696E4A39009}" type="slidenum">
              <a:rPr lang="en-US" smtClean="0"/>
              <a:t>‹nº›</a:t>
            </a:fld>
            <a:endParaRPr lang="en-US"/>
          </a:p>
        </p:txBody>
      </p:sp>
    </p:spTree>
    <p:extLst>
      <p:ext uri="{BB962C8B-B14F-4D97-AF65-F5344CB8AC3E}">
        <p14:creationId xmlns:p14="http://schemas.microsoft.com/office/powerpoint/2010/main" val="314595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D3115-2541-4298-98B1-CEBD541CB4A4}" type="datetime1">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7B76EE-7C31-4398-852A-D696E4A39009}" type="slidenum">
              <a:rPr lang="en-US" smtClean="0"/>
              <a:t>‹nº›</a:t>
            </a:fld>
            <a:endParaRPr lang="en-US"/>
          </a:p>
        </p:txBody>
      </p:sp>
    </p:spTree>
    <p:extLst>
      <p:ext uri="{BB962C8B-B14F-4D97-AF65-F5344CB8AC3E}">
        <p14:creationId xmlns:p14="http://schemas.microsoft.com/office/powerpoint/2010/main" val="132943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E50AA-3212-458E-93A5-3E0B6102F8EA}" type="datetime1">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B76EE-7C31-4398-852A-D696E4A39009}" type="slidenum">
              <a:rPr lang="en-US" smtClean="0"/>
              <a:t>‹nº›</a:t>
            </a:fld>
            <a:endParaRPr lang="en-US"/>
          </a:p>
        </p:txBody>
      </p:sp>
    </p:spTree>
    <p:extLst>
      <p:ext uri="{BB962C8B-B14F-4D97-AF65-F5344CB8AC3E}">
        <p14:creationId xmlns:p14="http://schemas.microsoft.com/office/powerpoint/2010/main" val="2412946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9F5DE6-32A3-4416-AD1F-ED8029E1E78B}" type="datetime1">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B76EE-7C31-4398-852A-D696E4A39009}" type="slidenum">
              <a:rPr lang="en-US" smtClean="0"/>
              <a:t>‹nº›</a:t>
            </a:fld>
            <a:endParaRPr lang="en-US"/>
          </a:p>
        </p:txBody>
      </p:sp>
    </p:spTree>
    <p:extLst>
      <p:ext uri="{BB962C8B-B14F-4D97-AF65-F5344CB8AC3E}">
        <p14:creationId xmlns:p14="http://schemas.microsoft.com/office/powerpoint/2010/main" val="180277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41E27-0941-4BD6-9572-19C1443B63FE}" type="datetime1">
              <a:rPr lang="en-US" smtClean="0"/>
              <a:t>2/28/2023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B76EE-7C31-4398-852A-D696E4A39009}" type="slidenum">
              <a:rPr lang="en-US" smtClean="0"/>
              <a:t>‹nº›</a:t>
            </a:fld>
            <a:endParaRPr lang="en-US"/>
          </a:p>
        </p:txBody>
      </p:sp>
      <p:pic>
        <p:nvPicPr>
          <p:cNvPr id="12" name="Picture 11" descr="A picture containing text, sign&#10;&#10;Description automatically generated">
            <a:extLst>
              <a:ext uri="{FF2B5EF4-FFF2-40B4-BE49-F238E27FC236}">
                <a16:creationId xmlns:a16="http://schemas.microsoft.com/office/drawing/2014/main" id="{0610D232-F8C8-25F7-DFB9-B58D2E2B1F0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12112" y="206873"/>
            <a:ext cx="1230399" cy="519109"/>
          </a:xfrm>
          <a:prstGeom prst="rect">
            <a:avLst/>
          </a:prstGeom>
        </p:spPr>
      </p:pic>
      <p:pic>
        <p:nvPicPr>
          <p:cNvPr id="10" name="Imagem 9">
            <a:extLst>
              <a:ext uri="{FF2B5EF4-FFF2-40B4-BE49-F238E27FC236}">
                <a16:creationId xmlns:a16="http://schemas.microsoft.com/office/drawing/2014/main" id="{1B35F077-677A-E295-183D-E4B095F2CA61}"/>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22923" t="21065" r="12128" b="19489"/>
          <a:stretch/>
        </p:blipFill>
        <p:spPr>
          <a:xfrm>
            <a:off x="76200" y="47327"/>
            <a:ext cx="1295400" cy="838201"/>
          </a:xfrm>
          <a:prstGeom prst="rect">
            <a:avLst/>
          </a:prstGeom>
        </p:spPr>
      </p:pic>
    </p:spTree>
    <p:extLst>
      <p:ext uri="{BB962C8B-B14F-4D97-AF65-F5344CB8AC3E}">
        <p14:creationId xmlns:p14="http://schemas.microsoft.com/office/powerpoint/2010/main" val="3510323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9D460AF-50BF-4EDC-BA35-22D5A701862C}"/>
              </a:ext>
            </a:extLst>
          </p:cNvPr>
          <p:cNvSpPr txBox="1"/>
          <p:nvPr/>
        </p:nvSpPr>
        <p:spPr>
          <a:xfrm>
            <a:off x="571501" y="1752597"/>
            <a:ext cx="11048999" cy="1295403"/>
          </a:xfrm>
          <a:prstGeom prst="rect">
            <a:avLst/>
          </a:prstGeom>
          <a:noFill/>
          <a:ln cap="flat">
            <a:noFill/>
          </a:ln>
        </p:spPr>
        <p:txBody>
          <a:bodyPr vert="horz" wrap="square" lIns="85725" tIns="41276" rIns="85725" bIns="41276" anchor="t" anchorCtr="1" compatLnSpc="1">
            <a:noAutofit/>
          </a:bodyPr>
          <a:lstStyle/>
          <a:p>
            <a:pPr marL="0" marR="0" lvl="0" indent="0" algn="ctr" defTabSz="704846"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0" cap="none" spc="0" baseline="0" dirty="0">
                <a:solidFill>
                  <a:srgbClr val="000000"/>
                </a:solidFill>
                <a:effectLst>
                  <a:outerShdw dist="38096" dir="2700000">
                    <a:srgbClr val="C0C0C0"/>
                  </a:outerShdw>
                </a:effectLst>
                <a:uFillTx/>
                <a:latin typeface="Times New Roman"/>
              </a:rPr>
              <a:t>Learning-based Point Cloud Geometry Coding Rate Control</a:t>
            </a:r>
            <a:endParaRPr lang="en-GB" sz="2800" b="1" i="0" u="none" strike="noStrike" kern="0" cap="none" spc="0" baseline="0" dirty="0">
              <a:solidFill>
                <a:srgbClr val="009899"/>
              </a:solidFill>
              <a:effectLst>
                <a:outerShdw dist="38096" dir="2700000">
                  <a:srgbClr val="C0C0C0"/>
                </a:outerShdw>
              </a:effectLst>
              <a:uFillTx/>
              <a:latin typeface="Times New Roman"/>
            </a:endParaRPr>
          </a:p>
          <a:p>
            <a:pPr marL="0" marR="0" lvl="0" indent="0" algn="ctr" defTabSz="704846"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0" cap="none" spc="0" baseline="0" dirty="0">
              <a:solidFill>
                <a:srgbClr val="009899"/>
              </a:solidFill>
              <a:effectLst>
                <a:outerShdw dist="38096" dir="2700000">
                  <a:srgbClr val="C0C0C0"/>
                </a:outerShdw>
              </a:effectLst>
              <a:uFillTx/>
              <a:latin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0" cap="none" spc="0" baseline="0" dirty="0">
              <a:solidFill>
                <a:srgbClr val="000000"/>
              </a:solidFill>
              <a:effectLst>
                <a:outerShdw dist="38096" dir="2700000">
                  <a:srgbClr val="C0C0C0"/>
                </a:outerShdw>
              </a:effectLst>
              <a:uFillTx/>
              <a:latin typeface="Times New Roman"/>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kern="0" dirty="0">
                <a:solidFill>
                  <a:srgbClr val="000000"/>
                </a:solidFill>
                <a:latin typeface="Times New Roman"/>
              </a:rPr>
              <a:t>Manuel </a:t>
            </a:r>
            <a:r>
              <a:rPr lang="en-GB" sz="2400" kern="0" dirty="0" err="1">
                <a:solidFill>
                  <a:srgbClr val="000000"/>
                </a:solidFill>
                <a:latin typeface="Times New Roman"/>
              </a:rPr>
              <a:t>Ruivo</a:t>
            </a:r>
            <a:r>
              <a:rPr lang="en-GB" sz="2400" kern="0" dirty="0">
                <a:solidFill>
                  <a:srgbClr val="000000"/>
                </a:solidFill>
                <a:latin typeface="Times New Roman"/>
              </a:rPr>
              <a:t>, </a:t>
            </a:r>
            <a:r>
              <a:rPr lang="en-GB" sz="2400" b="1" kern="0" dirty="0">
                <a:solidFill>
                  <a:srgbClr val="000000"/>
                </a:solidFill>
                <a:effectLst>
                  <a:outerShdw dist="38096" dir="2700000">
                    <a:srgbClr val="C0C0C0"/>
                  </a:outerShdw>
                </a:effectLst>
                <a:latin typeface="Times New Roman"/>
              </a:rPr>
              <a:t>André F. R. Guarda</a:t>
            </a:r>
            <a:r>
              <a:rPr lang="en-GB" sz="2400" b="0" i="0" u="none" strike="noStrike" kern="0" cap="none" spc="0" baseline="0" dirty="0">
                <a:solidFill>
                  <a:srgbClr val="000000"/>
                </a:solidFill>
                <a:uFillTx/>
                <a:latin typeface="Times New Roman"/>
              </a:rPr>
              <a:t>, and Fernando Pereira</a:t>
            </a:r>
            <a:endParaRPr lang="en-GB" sz="2400" b="0" i="0" u="none" strike="noStrike" kern="1200" cap="none" spc="0" baseline="0" dirty="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Times New Roman" pitchFamily="18"/>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1" u="none" strike="noStrike" kern="0" cap="none" spc="0" baseline="0" dirty="0">
                <a:solidFill>
                  <a:srgbClr val="000000"/>
                </a:solidFill>
                <a:uFillTx/>
                <a:latin typeface="Times New Roman"/>
              </a:rPr>
              <a:t>Instituto Superior Técnico - Instituto de </a:t>
            </a:r>
            <a:r>
              <a:rPr lang="en-GB" sz="2000" b="0" i="1" u="none" strike="noStrike" kern="0" cap="none" spc="0" baseline="0" dirty="0" err="1">
                <a:solidFill>
                  <a:srgbClr val="000000"/>
                </a:solidFill>
                <a:uFillTx/>
                <a:latin typeface="Times New Roman"/>
              </a:rPr>
              <a:t>Telecomunicações</a:t>
            </a:r>
            <a:br>
              <a:rPr lang="en-GB" sz="2000" b="0" i="1" u="none" strike="noStrike" kern="0" cap="none" spc="0" baseline="0" dirty="0">
                <a:solidFill>
                  <a:srgbClr val="000000"/>
                </a:solidFill>
                <a:uFillTx/>
                <a:latin typeface="Times New Roman"/>
              </a:rPr>
            </a:br>
            <a:r>
              <a:rPr lang="en-GB" sz="2000" b="0" i="1" u="none" strike="noStrike" kern="0" cap="none" spc="0" baseline="0" dirty="0" err="1">
                <a:solidFill>
                  <a:srgbClr val="000000"/>
                </a:solidFill>
                <a:uFillTx/>
                <a:latin typeface="Times New Roman"/>
              </a:rPr>
              <a:t>Lisboa</a:t>
            </a:r>
            <a:r>
              <a:rPr lang="en-GB" sz="2000" b="0" i="1" u="none" strike="noStrike" kern="0" cap="none" spc="0" baseline="0" dirty="0">
                <a:solidFill>
                  <a:srgbClr val="000000"/>
                </a:solidFill>
                <a:uFillTx/>
                <a:latin typeface="Times New Roman"/>
              </a:rPr>
              <a:t> – PORTUGAL</a:t>
            </a:r>
            <a:br>
              <a:rPr lang="en-GB" sz="2000" b="0" i="1" u="none" strike="noStrike" kern="0" cap="none" spc="0" baseline="0" dirty="0">
                <a:solidFill>
                  <a:srgbClr val="CC0099"/>
                </a:solidFill>
                <a:uFillTx/>
                <a:latin typeface="Times New Roman"/>
              </a:rPr>
            </a:br>
            <a:br>
              <a:rPr lang="en-GB" sz="2000" b="1" i="1" u="none" strike="noStrike" kern="0" cap="none" spc="0" baseline="0" dirty="0">
                <a:solidFill>
                  <a:srgbClr val="CC0099"/>
                </a:solidFill>
                <a:uFillTx/>
                <a:latin typeface="Times New Roman"/>
              </a:rPr>
            </a:br>
            <a:r>
              <a:rPr lang="en-GB" sz="2000" b="1" kern="0" dirty="0">
                <a:solidFill>
                  <a:srgbClr val="0070C0"/>
                </a:solidFill>
                <a:latin typeface="Times New Roman"/>
              </a:rPr>
              <a:t>Data Compression Conference</a:t>
            </a:r>
          </a:p>
          <a:p>
            <a:pPr marL="0" marR="0" lvl="0" indent="0" algn="ctr" defTabSz="704846"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000" b="1" kern="0" dirty="0">
                <a:solidFill>
                  <a:srgbClr val="0070C0"/>
                </a:solidFill>
                <a:latin typeface="Times New Roman"/>
              </a:rPr>
              <a:t>Snowbird, Utah, USA, March 21-24, 2023</a:t>
            </a:r>
          </a:p>
        </p:txBody>
      </p:sp>
      <p:pic>
        <p:nvPicPr>
          <p:cNvPr id="3" name="Picture 2" descr="Pandemia e Academia em casa - que efeitos no ensino, investigação e  carreira? Estudo sobre as mudanças no sistema científico e de ensino  superior.">
            <a:extLst>
              <a:ext uri="{FF2B5EF4-FFF2-40B4-BE49-F238E27FC236}">
                <a16:creationId xmlns:a16="http://schemas.microsoft.com/office/drawing/2014/main" id="{0A47E426-153D-00FF-52F8-90DCBDBCD622}"/>
              </a:ext>
            </a:extLst>
          </p:cNvPr>
          <p:cNvPicPr>
            <a:picLocks noChangeAspect="1"/>
          </p:cNvPicPr>
          <p:nvPr/>
        </p:nvPicPr>
        <p:blipFill>
          <a:blip r:embed="rId3"/>
          <a:srcRect/>
          <a:stretch>
            <a:fillRect/>
          </a:stretch>
        </p:blipFill>
        <p:spPr>
          <a:xfrm>
            <a:off x="5186478" y="228600"/>
            <a:ext cx="1819043" cy="427994"/>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8">
            <a:extLst>
              <a:ext uri="{FF2B5EF4-FFF2-40B4-BE49-F238E27FC236}">
                <a16:creationId xmlns:a16="http://schemas.microsoft.com/office/drawing/2014/main" id="{1BD898D9-E623-06C6-0890-BEA59DB9C0A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FA992B4-1EE3-44D2-9FD3-DB09F36FD891}" type="slidenum">
              <a:rPr kumimoji="0" sz="1800" b="0" i="0" u="none" strike="noStrike" kern="0" cap="none" spc="0" normalizeH="0" baseline="0" noProof="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10</a:t>
            </a:fld>
            <a:endParaRPr kumimoji="0" lang="en-GB" sz="1200" b="0" i="0" u="none" strike="noStrike" kern="0" cap="none" spc="0" normalizeH="0" baseline="0" noProof="0">
              <a:ln>
                <a:noFill/>
              </a:ln>
              <a:solidFill>
                <a:srgbClr val="898989"/>
              </a:solidFill>
              <a:effectLst/>
              <a:uLnTx/>
              <a:uFillTx/>
            </a:endParaRPr>
          </a:p>
        </p:txBody>
      </p:sp>
      <p:sp>
        <p:nvSpPr>
          <p:cNvPr id="4" name="Title 1">
            <a:extLst>
              <a:ext uri="{FF2B5EF4-FFF2-40B4-BE49-F238E27FC236}">
                <a16:creationId xmlns:a16="http://schemas.microsoft.com/office/drawing/2014/main" id="{D952EC69-E20A-5D83-5E21-241E41B0239A}"/>
              </a:ext>
            </a:extLst>
          </p:cNvPr>
          <p:cNvSpPr txBox="1">
            <a:spLocks/>
          </p:cNvSpPr>
          <p:nvPr/>
        </p:nvSpPr>
        <p:spPr>
          <a:xfrm>
            <a:off x="0" y="65090"/>
            <a:ext cx="12193200" cy="1065600"/>
          </a:xfrm>
          <a:prstGeom prst="rect">
            <a:avLst/>
          </a:prstGeom>
          <a:noFill/>
          <a:ln>
            <a:noFill/>
          </a:ln>
          <a:effectLst>
            <a:outerShdw dist="17962" dir="2700000" algn="tl">
              <a:srgbClr val="676767"/>
            </a:outerShdw>
          </a:effectLst>
        </p:spPr>
        <p:txBody>
          <a:bodyPr vert="horz" wrap="square" lIns="85725" tIns="41276" rIns="85725" bIns="41276" anchor="ctr" anchorCtr="1" compatLnSpc="1">
            <a:noAutofit/>
          </a:bodyPr>
          <a:lstStyle>
            <a:lvl1pPr marL="0" marR="0" lvl="0" indent="0" algn="l" defTabSz="704846" rtl="0" fontAlgn="auto" hangingPunct="0">
              <a:lnSpc>
                <a:spcPct val="100000"/>
              </a:lnSpc>
              <a:spcBef>
                <a:spcPts val="0"/>
              </a:spcBef>
              <a:spcAft>
                <a:spcPts val="0"/>
              </a:spcAft>
              <a:buNone/>
              <a:tabLst/>
              <a:defRPr lang="en-US" sz="3000" b="1" i="0" u="none" strike="noStrike" kern="0" cap="none" spc="0" baseline="0">
                <a:solidFill>
                  <a:srgbClr val="000000"/>
                </a:solidFill>
                <a:effectLst>
                  <a:outerShdw dist="38096" dir="2700000">
                    <a:srgbClr val="C0C0C0"/>
                  </a:outerShdw>
                </a:effectLst>
                <a:uFillTx/>
                <a:latin typeface="Times New Roman"/>
              </a:defRPr>
            </a:lvl1pPr>
          </a:lstStyle>
          <a:p>
            <a:pPr algn="r" defTabSz="671513">
              <a:buClrTx/>
              <a:buSzTx/>
              <a:defRPr/>
            </a:pPr>
            <a:r>
              <a:rPr lang="pt-PT" dirty="0"/>
              <a:t>ARC: </a:t>
            </a:r>
            <a:r>
              <a:rPr lang="pt-PT" dirty="0" err="1"/>
              <a:t>Evaluation</a:t>
            </a:r>
            <a:r>
              <a:rPr lang="pt-PT" dirty="0"/>
              <a:t> </a:t>
            </a:r>
            <a:r>
              <a:rPr lang="pt-PT" dirty="0" err="1"/>
              <a:t>Metrics</a:t>
            </a:r>
            <a:endParaRPr lang="pt-PT" dirty="0"/>
          </a:p>
        </p:txBody>
      </p:sp>
      <p:sp>
        <p:nvSpPr>
          <p:cNvPr id="10" name="Content Placeholder 2">
            <a:extLst>
              <a:ext uri="{FF2B5EF4-FFF2-40B4-BE49-F238E27FC236}">
                <a16:creationId xmlns:a16="http://schemas.microsoft.com/office/drawing/2014/main" id="{F32B60C8-DA28-405A-91B3-C928C28EA8F1}"/>
              </a:ext>
            </a:extLst>
          </p:cNvPr>
          <p:cNvSpPr txBox="1">
            <a:spLocks/>
          </p:cNvSpPr>
          <p:nvPr/>
        </p:nvSpPr>
        <p:spPr>
          <a:xfrm>
            <a:off x="404398" y="858756"/>
            <a:ext cx="9806402" cy="5769530"/>
          </a:xfrm>
          <a:prstGeom prst="rect">
            <a:avLst/>
          </a:prstGeom>
          <a:noFill/>
          <a:ln>
            <a:noFill/>
          </a:ln>
        </p:spPr>
        <p:txBody>
          <a:bodyPr vert="horz" wrap="square" lIns="85725" tIns="41276" rIns="85725" bIns="41276" anchor="ctr" anchorCtr="1" compatLnSpc="1">
            <a:spAutoFit/>
          </a:bodyPr>
          <a:lstStyle>
            <a:lvl1pPr marL="280985" marR="0" lvl="0" indent="-280985" algn="l" defTabSz="704846" rtl="0" fontAlgn="auto" hangingPunct="0">
              <a:lnSpc>
                <a:spcPct val="100000"/>
              </a:lnSpc>
              <a:spcBef>
                <a:spcPts val="1700"/>
              </a:spcBef>
              <a:spcAft>
                <a:spcPts val="0"/>
              </a:spcAft>
              <a:buClr>
                <a:srgbClr val="000000"/>
              </a:buClr>
              <a:buSzPct val="80000"/>
              <a:buFont typeface="Wingdings" pitchFamily="2"/>
              <a:buChar char="¬"/>
              <a:tabLst/>
              <a:defRPr lang="en-US" sz="2000" b="1" i="0" u="none" strike="noStrike" kern="0" cap="none" spc="0" baseline="0">
                <a:solidFill>
                  <a:srgbClr val="000000"/>
                </a:solidFill>
                <a:uFillTx/>
                <a:latin typeface="Times New Roman"/>
              </a:defRPr>
            </a:lvl1pPr>
            <a:lvl2pPr marL="793754" marR="0" lvl="1" indent="-220663" algn="l" defTabSz="704846" rtl="0" fontAlgn="auto" hangingPunct="0">
              <a:lnSpc>
                <a:spcPct val="100000"/>
              </a:lnSpc>
              <a:spcBef>
                <a:spcPts val="500"/>
              </a:spcBef>
              <a:spcAft>
                <a:spcPts val="0"/>
              </a:spcAft>
              <a:buClr>
                <a:srgbClr val="009899"/>
              </a:buClr>
              <a:buSzPct val="70000"/>
              <a:buFont typeface="Wingdings" pitchFamily="2"/>
              <a:buChar char="l"/>
              <a:tabLst/>
              <a:defRPr lang="en-US" sz="2000" b="0" i="0" u="none" strike="noStrike" kern="0" cap="none" spc="0" baseline="0">
                <a:solidFill>
                  <a:srgbClr val="009899"/>
                </a:solidFill>
                <a:uFillTx/>
                <a:latin typeface="Times New Roman"/>
              </a:defRPr>
            </a:lvl2pPr>
            <a:lvl3pPr marL="1216023" marR="0" lvl="2" indent="-231772"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uFillTx/>
                <a:latin typeface="Times New Roman"/>
              </a:defRPr>
            </a:lvl3pPr>
            <a:lvl4pPr marL="1628775" marR="0" lvl="3" indent="-222254"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effectLst>
                  <a:outerShdw dist="38096" dir="2700000">
                    <a:srgbClr val="C0C0C0"/>
                  </a:outerShdw>
                </a:effectLst>
                <a:uFillTx/>
                <a:latin typeface="Times New Roman"/>
              </a:defRPr>
            </a:lvl4pPr>
            <a:lvl5pPr marL="2057400" marR="0" lvl="4" indent="-228600" algn="l" defTabSz="704846" rtl="0" eaLnBrk="1" fontAlgn="auto" latinLnBrk="0" hangingPunct="0">
              <a:lnSpc>
                <a:spcPct val="100000"/>
              </a:lnSpc>
              <a:spcBef>
                <a:spcPts val="500"/>
              </a:spcBef>
              <a:spcAft>
                <a:spcPts val="0"/>
              </a:spcAft>
              <a:buSzPct val="100000"/>
              <a:buFont typeface="Arial" pitchFamily="34"/>
              <a:buChar char="•"/>
              <a:tabLst/>
              <a:defRPr lang="en-US" sz="2000" b="0" i="0" u="none" strike="noStrike" kern="0" cap="none" spc="0" baseline="0">
                <a:solidFill>
                  <a:srgbClr val="FFFFFF"/>
                </a:solidFill>
                <a:uFillTx/>
                <a:latin typeface="Times New Roma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The Classifier’s performance evaluation was based on:</a:t>
            </a:r>
          </a:p>
          <a:p>
            <a:pPr marL="855669" lvl="1" indent="-342900" algn="just">
              <a:spcBef>
                <a:spcPts val="1700"/>
              </a:spcBef>
              <a:buClr>
                <a:srgbClr val="000000"/>
              </a:buClr>
              <a:buSzPct val="80000"/>
              <a:buFont typeface="Wingdings" panose="05000000000000000000" pitchFamily="2" charset="2"/>
              <a:buChar char="Ø"/>
              <a:defRPr/>
            </a:pPr>
            <a:r>
              <a:rPr lang="en-US" sz="2200" b="1" dirty="0"/>
              <a:t>Classification Metric</a:t>
            </a:r>
            <a:r>
              <a:rPr lang="en-US" sz="2200" dirty="0"/>
              <a:t>: Overall Accuracy</a:t>
            </a:r>
          </a:p>
          <a:p>
            <a:pPr marL="855669" lvl="1" indent="-342900" algn="just">
              <a:spcBef>
                <a:spcPts val="1700"/>
              </a:spcBef>
              <a:buClr>
                <a:srgbClr val="000000"/>
              </a:buClr>
              <a:buSzPct val="80000"/>
              <a:buFont typeface="Wingdings" panose="05000000000000000000" pitchFamily="2" charset="2"/>
              <a:buChar char="Ø"/>
              <a:defRPr/>
            </a:pPr>
            <a:r>
              <a:rPr lang="en-US" sz="2200" b="1" dirty="0"/>
              <a:t>Rate Error Metrics</a:t>
            </a:r>
            <a:r>
              <a:rPr lang="en-US" sz="2200" dirty="0"/>
              <a:t>:</a:t>
            </a:r>
          </a:p>
          <a:p>
            <a:pPr marL="1277938" lvl="2" indent="-342900" algn="just">
              <a:spcBef>
                <a:spcPts val="1700"/>
              </a:spcBef>
              <a:buSzPct val="80000"/>
              <a:buFont typeface="Wingdings" panose="05000000000000000000" pitchFamily="2" charset="2"/>
              <a:buChar char="q"/>
              <a:defRPr/>
            </a:pPr>
            <a:r>
              <a:rPr lang="en-US" sz="2200" dirty="0"/>
              <a:t>Delta Target Rate (</a:t>
            </a:r>
            <a:r>
              <a:rPr lang="el-GR" sz="2200" dirty="0"/>
              <a:t>Δ</a:t>
            </a:r>
            <a:r>
              <a:rPr lang="en-US" sz="2200" dirty="0"/>
              <a:t>TR)</a:t>
            </a:r>
          </a:p>
          <a:p>
            <a:pPr marL="1277938" lvl="2" indent="-342900" algn="just">
              <a:spcBef>
                <a:spcPts val="1700"/>
              </a:spcBef>
              <a:buSzPct val="80000"/>
              <a:buFont typeface="Wingdings" panose="05000000000000000000" pitchFamily="2" charset="2"/>
              <a:buChar char="q"/>
              <a:defRPr/>
            </a:pPr>
            <a:r>
              <a:rPr lang="en-US" sz="2200" dirty="0"/>
              <a:t>Delta Optimal Rate (</a:t>
            </a:r>
            <a:r>
              <a:rPr lang="el-GR" sz="2200" dirty="0"/>
              <a:t>Δ</a:t>
            </a:r>
            <a:r>
              <a:rPr lang="en-US" sz="2200" dirty="0"/>
              <a:t>OR)</a:t>
            </a:r>
          </a:p>
          <a:p>
            <a:pPr marL="1277938" lvl="2" indent="-342900" algn="just">
              <a:spcBef>
                <a:spcPts val="1700"/>
              </a:spcBef>
              <a:buSzPct val="80000"/>
              <a:buFont typeface="Wingdings" panose="05000000000000000000" pitchFamily="2" charset="2"/>
              <a:buChar char="q"/>
              <a:defRPr/>
            </a:pPr>
            <a:r>
              <a:rPr lang="en-US" sz="2200" dirty="0"/>
              <a:t>Target Rate Infringement (TRI)</a:t>
            </a:r>
          </a:p>
          <a:p>
            <a:pPr marL="855669" lvl="1" indent="-342900" algn="just">
              <a:spcBef>
                <a:spcPts val="1700"/>
              </a:spcBef>
              <a:buClr>
                <a:srgbClr val="000000"/>
              </a:buClr>
              <a:buSzPct val="80000"/>
              <a:buFont typeface="Wingdings" panose="05000000000000000000" pitchFamily="2" charset="2"/>
              <a:buChar char="Ø"/>
              <a:defRPr/>
            </a:pPr>
            <a:r>
              <a:rPr lang="en-US" sz="2200" b="1" dirty="0"/>
              <a:t>RD Performance Comparison Methods</a:t>
            </a:r>
            <a:r>
              <a:rPr lang="en-US" sz="2200" dirty="0"/>
              <a:t>: </a:t>
            </a:r>
          </a:p>
          <a:p>
            <a:pPr marL="1277938" lvl="2" indent="-342900" algn="just">
              <a:spcBef>
                <a:spcPts val="1700"/>
              </a:spcBef>
              <a:buSzPct val="80000"/>
              <a:buFont typeface="Wingdings" panose="05000000000000000000" pitchFamily="2" charset="2"/>
              <a:buChar char="q"/>
              <a:defRPr/>
            </a:pPr>
            <a:r>
              <a:rPr lang="en-US" sz="2200" dirty="0" err="1"/>
              <a:t>Bjontegaard</a:t>
            </a:r>
            <a:r>
              <a:rPr lang="en-US" sz="2200" dirty="0"/>
              <a:t>-Delta (BD)-Rate</a:t>
            </a:r>
          </a:p>
          <a:p>
            <a:pPr marL="1277938" lvl="2" indent="-342900" algn="just">
              <a:spcBef>
                <a:spcPts val="1700"/>
              </a:spcBef>
              <a:buSzPct val="80000"/>
              <a:buFont typeface="Wingdings" panose="05000000000000000000" pitchFamily="2" charset="2"/>
              <a:buChar char="q"/>
              <a:defRPr/>
            </a:pPr>
            <a:r>
              <a:rPr lang="en-US" sz="2200" dirty="0"/>
              <a:t>BD-PSNR</a:t>
            </a: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Combining these metrics allows to evaluate how much the Classifier predicts correctly and how much </a:t>
            </a:r>
            <a:r>
              <a:rPr lang="en-US" sz="2200" b="0" dirty="0" err="1"/>
              <a:t>mispredicted</a:t>
            </a:r>
            <a:r>
              <a:rPr lang="en-US" sz="2200" b="0" dirty="0"/>
              <a:t> labels penalize the codec’s RD performance</a:t>
            </a:r>
            <a:r>
              <a:rPr lang="en-US" sz="2200" b="0" dirty="0">
                <a:solidFill>
                  <a:srgbClr val="000000"/>
                </a:solidFill>
              </a:rPr>
              <a:t>.</a:t>
            </a:r>
          </a:p>
        </p:txBody>
      </p:sp>
      <p:pic>
        <p:nvPicPr>
          <p:cNvPr id="8" name="Imagem 7">
            <a:extLst>
              <a:ext uri="{FF2B5EF4-FFF2-40B4-BE49-F238E27FC236}">
                <a16:creationId xmlns:a16="http://schemas.microsoft.com/office/drawing/2014/main" id="{568E2435-FF57-0A67-4DB5-D72220C61B04}"/>
              </a:ext>
            </a:extLst>
          </p:cNvPr>
          <p:cNvPicPr>
            <a:picLocks noChangeAspect="1"/>
          </p:cNvPicPr>
          <p:nvPr/>
        </p:nvPicPr>
        <p:blipFill rotWithShape="1">
          <a:blip r:embed="rId3">
            <a:extLst>
              <a:ext uri="{28A0092B-C50C-407E-A947-70E740481C1C}">
                <a14:useLocalDpi xmlns:a14="http://schemas.microsoft.com/office/drawing/2010/main" val="0"/>
              </a:ext>
            </a:extLst>
          </a:blip>
          <a:srcRect l="16771" t="8867" r="23963" b="9709"/>
          <a:stretch/>
        </p:blipFill>
        <p:spPr>
          <a:xfrm rot="347565" flipH="1">
            <a:off x="7418990" y="1785544"/>
            <a:ext cx="3802060" cy="3055720"/>
          </a:xfrm>
          <a:prstGeom prst="rect">
            <a:avLst/>
          </a:prstGeom>
        </p:spPr>
      </p:pic>
    </p:spTree>
    <p:extLst>
      <p:ext uri="{BB962C8B-B14F-4D97-AF65-F5344CB8AC3E}">
        <p14:creationId xmlns:p14="http://schemas.microsoft.com/office/powerpoint/2010/main" val="1952147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8">
            <a:extLst>
              <a:ext uri="{FF2B5EF4-FFF2-40B4-BE49-F238E27FC236}">
                <a16:creationId xmlns:a16="http://schemas.microsoft.com/office/drawing/2014/main" id="{1BD898D9-E623-06C6-0890-BEA59DB9C0A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FA992B4-1EE3-44D2-9FD3-DB09F36FD891}" type="slidenum">
              <a:rPr kumimoji="0" sz="1800" b="0" i="0" u="none" strike="noStrike" kern="0" cap="none" spc="0" normalizeH="0" baseline="0" noProof="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11</a:t>
            </a:fld>
            <a:endParaRPr kumimoji="0" lang="en-GB" sz="1200" b="0" i="0" u="none" strike="noStrike" kern="0" cap="none" spc="0" normalizeH="0" baseline="0" noProof="0">
              <a:ln>
                <a:noFill/>
              </a:ln>
              <a:solidFill>
                <a:srgbClr val="898989"/>
              </a:solidFill>
              <a:effectLst/>
              <a:uLnTx/>
              <a:uFillTx/>
            </a:endParaRPr>
          </a:p>
        </p:txBody>
      </p:sp>
      <p:sp>
        <p:nvSpPr>
          <p:cNvPr id="4" name="Title 1">
            <a:extLst>
              <a:ext uri="{FF2B5EF4-FFF2-40B4-BE49-F238E27FC236}">
                <a16:creationId xmlns:a16="http://schemas.microsoft.com/office/drawing/2014/main" id="{D952EC69-E20A-5D83-5E21-241E41B0239A}"/>
              </a:ext>
            </a:extLst>
          </p:cNvPr>
          <p:cNvSpPr txBox="1">
            <a:spLocks/>
          </p:cNvSpPr>
          <p:nvPr/>
        </p:nvSpPr>
        <p:spPr>
          <a:xfrm>
            <a:off x="0" y="65090"/>
            <a:ext cx="12193200" cy="1065600"/>
          </a:xfrm>
          <a:prstGeom prst="rect">
            <a:avLst/>
          </a:prstGeom>
          <a:noFill/>
          <a:ln>
            <a:noFill/>
          </a:ln>
          <a:effectLst>
            <a:outerShdw dist="17962" dir="2700000" algn="tl">
              <a:srgbClr val="676767"/>
            </a:outerShdw>
          </a:effectLst>
        </p:spPr>
        <p:txBody>
          <a:bodyPr vert="horz" wrap="square" lIns="85725" tIns="41276" rIns="85725" bIns="41276" anchor="ctr" anchorCtr="1" compatLnSpc="1">
            <a:noAutofit/>
          </a:bodyPr>
          <a:lstStyle>
            <a:lvl1pPr marL="0" marR="0" lvl="0" indent="0" algn="l" defTabSz="704846" rtl="0" fontAlgn="auto" hangingPunct="0">
              <a:lnSpc>
                <a:spcPct val="100000"/>
              </a:lnSpc>
              <a:spcBef>
                <a:spcPts val="0"/>
              </a:spcBef>
              <a:spcAft>
                <a:spcPts val="0"/>
              </a:spcAft>
              <a:buNone/>
              <a:tabLst/>
              <a:defRPr lang="en-US" sz="3000" b="1" i="0" u="none" strike="noStrike" kern="0" cap="none" spc="0" baseline="0">
                <a:solidFill>
                  <a:srgbClr val="000000"/>
                </a:solidFill>
                <a:effectLst>
                  <a:outerShdw dist="38096" dir="2700000">
                    <a:srgbClr val="C0C0C0"/>
                  </a:outerShdw>
                </a:effectLst>
                <a:uFillTx/>
                <a:latin typeface="Times New Roman"/>
              </a:defRPr>
            </a:lvl1pPr>
          </a:lstStyle>
          <a:p>
            <a:pPr algn="r" defTabSz="671513">
              <a:buClrTx/>
              <a:buSzTx/>
              <a:defRPr/>
            </a:pPr>
            <a:r>
              <a:rPr lang="pt-PT" dirty="0"/>
              <a:t>ARC: </a:t>
            </a:r>
            <a:r>
              <a:rPr lang="pt-PT" dirty="0" err="1"/>
              <a:t>Impact</a:t>
            </a:r>
            <a:r>
              <a:rPr lang="pt-PT" dirty="0"/>
              <a:t> </a:t>
            </a:r>
            <a:r>
              <a:rPr lang="pt-PT" dirty="0" err="1"/>
              <a:t>on</a:t>
            </a:r>
            <a:r>
              <a:rPr lang="pt-PT" dirty="0"/>
              <a:t> RD Performance</a:t>
            </a:r>
          </a:p>
        </p:txBody>
      </p:sp>
      <p:sp>
        <p:nvSpPr>
          <p:cNvPr id="3" name="Content Placeholder 2">
            <a:extLst>
              <a:ext uri="{FF2B5EF4-FFF2-40B4-BE49-F238E27FC236}">
                <a16:creationId xmlns:a16="http://schemas.microsoft.com/office/drawing/2014/main" id="{DBA3F256-89D1-4F1A-CDE9-06428CC44FF4}"/>
              </a:ext>
            </a:extLst>
          </p:cNvPr>
          <p:cNvSpPr txBox="1">
            <a:spLocks/>
          </p:cNvSpPr>
          <p:nvPr/>
        </p:nvSpPr>
        <p:spPr>
          <a:xfrm>
            <a:off x="609601" y="1126123"/>
            <a:ext cx="9677399" cy="5454059"/>
          </a:xfrm>
          <a:prstGeom prst="rect">
            <a:avLst/>
          </a:prstGeom>
          <a:noFill/>
          <a:ln>
            <a:noFill/>
          </a:ln>
        </p:spPr>
        <p:txBody>
          <a:bodyPr vert="horz" wrap="square" lIns="85725" tIns="41276" rIns="85725" bIns="41276" anchor="ctr" anchorCtr="1" compatLnSpc="1">
            <a:spAutoFit/>
          </a:bodyPr>
          <a:lstStyle>
            <a:lvl1pPr marL="280985" marR="0" lvl="0" indent="-280985" algn="l" defTabSz="704846" rtl="0" fontAlgn="auto" hangingPunct="0">
              <a:lnSpc>
                <a:spcPct val="100000"/>
              </a:lnSpc>
              <a:spcBef>
                <a:spcPts val="1700"/>
              </a:spcBef>
              <a:spcAft>
                <a:spcPts val="0"/>
              </a:spcAft>
              <a:buClr>
                <a:srgbClr val="000000"/>
              </a:buClr>
              <a:buSzPct val="80000"/>
              <a:buFont typeface="Wingdings" pitchFamily="2"/>
              <a:buChar char="¬"/>
              <a:tabLst/>
              <a:defRPr lang="en-US" sz="2000" b="1" i="0" u="none" strike="noStrike" kern="0" cap="none" spc="0" baseline="0">
                <a:solidFill>
                  <a:srgbClr val="000000"/>
                </a:solidFill>
                <a:uFillTx/>
                <a:latin typeface="Times New Roman"/>
              </a:defRPr>
            </a:lvl1pPr>
            <a:lvl2pPr marL="793754" marR="0" lvl="1" indent="-220663" algn="l" defTabSz="704846" rtl="0" fontAlgn="auto" hangingPunct="0">
              <a:lnSpc>
                <a:spcPct val="100000"/>
              </a:lnSpc>
              <a:spcBef>
                <a:spcPts val="500"/>
              </a:spcBef>
              <a:spcAft>
                <a:spcPts val="0"/>
              </a:spcAft>
              <a:buClr>
                <a:srgbClr val="009899"/>
              </a:buClr>
              <a:buSzPct val="70000"/>
              <a:buFont typeface="Wingdings" pitchFamily="2"/>
              <a:buChar char="l"/>
              <a:tabLst/>
              <a:defRPr lang="en-US" sz="2000" b="0" i="0" u="none" strike="noStrike" kern="0" cap="none" spc="0" baseline="0">
                <a:solidFill>
                  <a:srgbClr val="009899"/>
                </a:solidFill>
                <a:uFillTx/>
                <a:latin typeface="Times New Roman"/>
              </a:defRPr>
            </a:lvl2pPr>
            <a:lvl3pPr marL="1216023" marR="0" lvl="2" indent="-231772"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uFillTx/>
                <a:latin typeface="Times New Roman"/>
              </a:defRPr>
            </a:lvl3pPr>
            <a:lvl4pPr marL="1628775" marR="0" lvl="3" indent="-222254"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effectLst>
                  <a:outerShdw dist="38096" dir="2700000">
                    <a:srgbClr val="C0C0C0"/>
                  </a:outerShdw>
                </a:effectLst>
                <a:uFillTx/>
                <a:latin typeface="Times New Roman"/>
              </a:defRPr>
            </a:lvl4pPr>
            <a:lvl5pPr marL="2057400" marR="0" lvl="4" indent="-228600" algn="l" defTabSz="704846" rtl="0" eaLnBrk="1" fontAlgn="auto" latinLnBrk="0" hangingPunct="0">
              <a:lnSpc>
                <a:spcPct val="100000"/>
              </a:lnSpc>
              <a:spcBef>
                <a:spcPts val="500"/>
              </a:spcBef>
              <a:spcAft>
                <a:spcPts val="0"/>
              </a:spcAft>
              <a:buSzPct val="100000"/>
              <a:buFont typeface="Arial" pitchFamily="34"/>
              <a:buChar char="•"/>
              <a:tabLst/>
              <a:defRPr lang="en-US" sz="2000" b="0" i="0" u="none" strike="noStrike" kern="0" cap="none" spc="0" baseline="0">
                <a:solidFill>
                  <a:srgbClr val="FFFFFF"/>
                </a:solidFill>
                <a:uFillTx/>
                <a:latin typeface="Times New Roma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For a good performance evaluation, testing was performed on two sets of target rates. </a:t>
            </a: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endParaRPr lang="en-US" sz="2200" b="0" dirty="0"/>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endParaRPr lang="en-US" sz="2200" b="0" dirty="0"/>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endParaRPr lang="en-US" sz="2200" b="0" dirty="0"/>
          </a:p>
          <a:p>
            <a:pPr marL="0" marR="0" lvl="0" indent="0" algn="just" defTabSz="704846" rtl="0" eaLnBrk="1" fontAlgn="auto" latinLnBrk="0" hangingPunct="0">
              <a:lnSpc>
                <a:spcPct val="100000"/>
              </a:lnSpc>
              <a:spcBef>
                <a:spcPts val="1700"/>
              </a:spcBef>
              <a:spcAft>
                <a:spcPts val="0"/>
              </a:spcAft>
              <a:buClr>
                <a:srgbClr val="000000"/>
              </a:buClr>
              <a:buSzPct val="80000"/>
              <a:buNone/>
              <a:tabLst/>
              <a:defRPr/>
            </a:pPr>
            <a:endParaRPr lang="en-US" sz="2200" b="0" dirty="0"/>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The ARC mechanism misses about 33% of the labels, however these mispredictions have a small impact on the final RD performance, namely with a 4% rate penalty when considering the training target rates (marked in blue).</a:t>
            </a: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When compared to the brute-force approach, the proposed ARC mechanism reduces in 93.3% the number coding operations necessary to optimize the coding parameters, thus drastically reducing its running time.</a:t>
            </a:r>
            <a:endParaRPr lang="en-US" sz="2200" b="0" dirty="0">
              <a:solidFill>
                <a:schemeClr val="tx1"/>
              </a:solidFill>
            </a:endParaRPr>
          </a:p>
        </p:txBody>
      </p:sp>
      <p:graphicFrame>
        <p:nvGraphicFramePr>
          <p:cNvPr id="2" name="Tabela 1">
            <a:extLst>
              <a:ext uri="{FF2B5EF4-FFF2-40B4-BE49-F238E27FC236}">
                <a16:creationId xmlns:a16="http://schemas.microsoft.com/office/drawing/2014/main" id="{3530A884-ABAF-9807-6AE5-C1A22638F9D9}"/>
              </a:ext>
            </a:extLst>
          </p:cNvPr>
          <p:cNvGraphicFramePr>
            <a:graphicFrameLocks noGrp="1"/>
          </p:cNvGraphicFramePr>
          <p:nvPr>
            <p:extLst>
              <p:ext uri="{D42A27DB-BD31-4B8C-83A1-F6EECF244321}">
                <p14:modId xmlns:p14="http://schemas.microsoft.com/office/powerpoint/2010/main" val="1981446047"/>
              </p:ext>
            </p:extLst>
          </p:nvPr>
        </p:nvGraphicFramePr>
        <p:xfrm>
          <a:off x="1769269" y="2133600"/>
          <a:ext cx="8653462" cy="1574958"/>
        </p:xfrm>
        <a:graphic>
          <a:graphicData uri="http://schemas.openxmlformats.org/drawingml/2006/table">
            <a:tbl>
              <a:tblPr firstRow="1" firstCol="1" bandRow="1">
                <a:tableStyleId>{5C22544A-7EE6-4342-B048-85BDC9FD1C3A}</a:tableStyleId>
              </a:tblPr>
              <a:tblGrid>
                <a:gridCol w="1740765">
                  <a:extLst>
                    <a:ext uri="{9D8B030D-6E8A-4147-A177-3AD203B41FA5}">
                      <a16:colId xmlns:a16="http://schemas.microsoft.com/office/drawing/2014/main" val="3980596353"/>
                    </a:ext>
                  </a:extLst>
                </a:gridCol>
                <a:gridCol w="907185">
                  <a:extLst>
                    <a:ext uri="{9D8B030D-6E8A-4147-A177-3AD203B41FA5}">
                      <a16:colId xmlns:a16="http://schemas.microsoft.com/office/drawing/2014/main" val="1975239829"/>
                    </a:ext>
                  </a:extLst>
                </a:gridCol>
                <a:gridCol w="1141943">
                  <a:extLst>
                    <a:ext uri="{9D8B030D-6E8A-4147-A177-3AD203B41FA5}">
                      <a16:colId xmlns:a16="http://schemas.microsoft.com/office/drawing/2014/main" val="1807157272"/>
                    </a:ext>
                  </a:extLst>
                </a:gridCol>
                <a:gridCol w="991657">
                  <a:extLst>
                    <a:ext uri="{9D8B030D-6E8A-4147-A177-3AD203B41FA5}">
                      <a16:colId xmlns:a16="http://schemas.microsoft.com/office/drawing/2014/main" val="3857148698"/>
                    </a:ext>
                  </a:extLst>
                </a:gridCol>
                <a:gridCol w="876300">
                  <a:extLst>
                    <a:ext uri="{9D8B030D-6E8A-4147-A177-3AD203B41FA5}">
                      <a16:colId xmlns:a16="http://schemas.microsoft.com/office/drawing/2014/main" val="1263397053"/>
                    </a:ext>
                  </a:extLst>
                </a:gridCol>
                <a:gridCol w="1409700">
                  <a:extLst>
                    <a:ext uri="{9D8B030D-6E8A-4147-A177-3AD203B41FA5}">
                      <a16:colId xmlns:a16="http://schemas.microsoft.com/office/drawing/2014/main" val="1672346591"/>
                    </a:ext>
                  </a:extLst>
                </a:gridCol>
                <a:gridCol w="1585912">
                  <a:extLst>
                    <a:ext uri="{9D8B030D-6E8A-4147-A177-3AD203B41FA5}">
                      <a16:colId xmlns:a16="http://schemas.microsoft.com/office/drawing/2014/main" val="1113016494"/>
                    </a:ext>
                  </a:extLst>
                </a:gridCol>
              </a:tblGrid>
              <a:tr h="729456">
                <a:tc>
                  <a:txBody>
                    <a:bodyPr/>
                    <a:lstStyle/>
                    <a:p>
                      <a:pPr algn="ctr"/>
                      <a:r>
                        <a:rPr lang="en-US" sz="1800" b="1" kern="1200" dirty="0">
                          <a:solidFill>
                            <a:schemeClr val="tx1"/>
                          </a:solidFill>
                          <a:latin typeface="Times New Roman" panose="02020603050405020304" pitchFamily="18" charset="0"/>
                          <a:ea typeface="+mj-ea"/>
                          <a:cs typeface="Times New Roman" panose="02020603050405020304" pitchFamily="18" charset="0"/>
                        </a:rPr>
                        <a:t>Target Rates (bpp)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800" b="1" kern="1200" dirty="0">
                          <a:solidFill>
                            <a:schemeClr val="tx1"/>
                          </a:solidFill>
                          <a:latin typeface="Times New Roman" panose="02020603050405020304" pitchFamily="18" charset="0"/>
                          <a:ea typeface="+mj-ea"/>
                          <a:cs typeface="Times New Roman" panose="02020603050405020304" pitchFamily="18" charset="0"/>
                        </a:rPr>
                        <a:t>Acc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800" b="1" kern="1200" dirty="0">
                          <a:solidFill>
                            <a:schemeClr val="tx1"/>
                          </a:solidFill>
                          <a:latin typeface="Times New Roman" panose="02020603050405020304" pitchFamily="18" charset="0"/>
                          <a:ea typeface="+mj-ea"/>
                          <a:cs typeface="Times New Roman" panose="02020603050405020304" pitchFamily="18" charset="0"/>
                        </a:rPr>
                        <a:t>ΔTR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800" b="1" kern="1200" dirty="0">
                          <a:solidFill>
                            <a:schemeClr val="tx1"/>
                          </a:solidFill>
                          <a:latin typeface="Times New Roman" panose="02020603050405020304" pitchFamily="18" charset="0"/>
                          <a:ea typeface="+mj-ea"/>
                          <a:cs typeface="Times New Roman" panose="02020603050405020304" pitchFamily="18" charset="0"/>
                        </a:rPr>
                        <a:t>ΔOR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800" b="1" kern="1200" dirty="0">
                          <a:solidFill>
                            <a:schemeClr val="tx1"/>
                          </a:solidFill>
                          <a:latin typeface="Times New Roman" panose="02020603050405020304" pitchFamily="18" charset="0"/>
                          <a:ea typeface="+mj-ea"/>
                          <a:cs typeface="Times New Roman" panose="02020603050405020304" pitchFamily="18" charset="0"/>
                        </a:rPr>
                        <a:t>TRI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800" b="1" kern="1200" dirty="0">
                          <a:solidFill>
                            <a:schemeClr val="tx1"/>
                          </a:solidFill>
                          <a:latin typeface="Times New Roman" panose="02020603050405020304" pitchFamily="18" charset="0"/>
                          <a:ea typeface="+mj-ea"/>
                          <a:cs typeface="Times New Roman" panose="02020603050405020304" pitchFamily="18" charset="0"/>
                        </a:rPr>
                        <a:t>BD-Rate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800" b="1" kern="1200" dirty="0">
                          <a:solidFill>
                            <a:schemeClr val="tx1"/>
                          </a:solidFill>
                          <a:latin typeface="Times New Roman" panose="02020603050405020304" pitchFamily="18" charset="0"/>
                          <a:ea typeface="+mj-ea"/>
                          <a:cs typeface="Times New Roman" panose="02020603050405020304" pitchFamily="18" charset="0"/>
                        </a:rPr>
                        <a:t>BD-PSNR (dB)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9336012"/>
                  </a:ext>
                </a:extLst>
              </a:tr>
              <a:tr h="422751">
                <a:tc>
                  <a:txBody>
                    <a:bodyPr/>
                    <a:lstStyle/>
                    <a:p>
                      <a:pPr marL="0" algn="ctr" defTabSz="914400" rtl="0" eaLnBrk="1" latinLnBrk="0" hangingPunct="1"/>
                      <a:r>
                        <a:rPr lang="en-US" sz="1800" b="0" kern="1200" dirty="0">
                          <a:solidFill>
                            <a:schemeClr val="tx1"/>
                          </a:solidFill>
                          <a:latin typeface="Times New Roman" panose="02020603050405020304" pitchFamily="18" charset="0"/>
                          <a:ea typeface="+mj-ea"/>
                          <a:cs typeface="Times New Roman" panose="02020603050405020304" pitchFamily="18" charset="0"/>
                        </a:rPr>
                        <a:t>1.5, 0.5, 0.15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800" b="0" kern="1200" dirty="0">
                          <a:solidFill>
                            <a:schemeClr val="tx1"/>
                          </a:solidFill>
                          <a:latin typeface="Times New Roman" panose="02020603050405020304" pitchFamily="18" charset="0"/>
                          <a:ea typeface="+mj-ea"/>
                          <a:cs typeface="Times New Roman" panose="02020603050405020304" pitchFamily="18" charset="0"/>
                        </a:rPr>
                        <a:t>66.67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800" b="0" kern="1200" dirty="0">
                          <a:solidFill>
                            <a:schemeClr val="tx1"/>
                          </a:solidFill>
                          <a:latin typeface="Times New Roman" panose="02020603050405020304" pitchFamily="18" charset="0"/>
                          <a:ea typeface="+mj-ea"/>
                          <a:cs typeface="Times New Roman" panose="02020603050405020304" pitchFamily="18" charset="0"/>
                        </a:rPr>
                        <a:t>26.116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800" b="0" kern="1200" dirty="0">
                          <a:solidFill>
                            <a:schemeClr val="tx1"/>
                          </a:solidFill>
                          <a:latin typeface="Times New Roman" panose="02020603050405020304" pitchFamily="18" charset="0"/>
                          <a:ea typeface="+mj-ea"/>
                          <a:cs typeface="Times New Roman" panose="02020603050405020304" pitchFamily="18" charset="0"/>
                        </a:rPr>
                        <a:t>12.284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800" b="0" kern="1200" dirty="0">
                          <a:solidFill>
                            <a:schemeClr val="tx1"/>
                          </a:solidFill>
                          <a:latin typeface="Times New Roman" panose="02020603050405020304" pitchFamily="18" charset="0"/>
                          <a:ea typeface="+mj-ea"/>
                          <a:cs typeface="Times New Roman" panose="02020603050405020304" pitchFamily="18" charset="0"/>
                        </a:rPr>
                        <a:t>20.115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800" b="0" kern="1200" dirty="0">
                          <a:solidFill>
                            <a:schemeClr val="tx1"/>
                          </a:solidFill>
                          <a:latin typeface="Times New Roman" panose="02020603050405020304" pitchFamily="18" charset="0"/>
                          <a:ea typeface="+mj-ea"/>
                          <a:cs typeface="Times New Roman" panose="02020603050405020304" pitchFamily="18" charset="0"/>
                        </a:rPr>
                        <a:t>4.32651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800" b="0" kern="1200" dirty="0">
                          <a:solidFill>
                            <a:schemeClr val="tx1"/>
                          </a:solidFill>
                          <a:latin typeface="Times New Roman" panose="02020603050405020304" pitchFamily="18" charset="0"/>
                          <a:ea typeface="+mj-ea"/>
                          <a:cs typeface="Times New Roman" panose="02020603050405020304" pitchFamily="18" charset="0"/>
                        </a:rPr>
                        <a:t>-0.13477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93371738"/>
                  </a:ext>
                </a:extLst>
              </a:tr>
              <a:tr h="422751">
                <a:tc>
                  <a:txBody>
                    <a:bodyPr/>
                    <a:lstStyle/>
                    <a:p>
                      <a:pPr marL="0" algn="ctr" defTabSz="914400" rtl="0" eaLnBrk="1" latinLnBrk="0" hangingPunct="1"/>
                      <a:r>
                        <a:rPr lang="en-US" sz="1800" b="0" kern="1200" dirty="0">
                          <a:solidFill>
                            <a:schemeClr val="tx1"/>
                          </a:solidFill>
                          <a:latin typeface="Times New Roman" panose="02020603050405020304" pitchFamily="18" charset="0"/>
                          <a:ea typeface="+mj-ea"/>
                          <a:cs typeface="Times New Roman" panose="02020603050405020304" pitchFamily="18" charset="0"/>
                        </a:rPr>
                        <a:t>1.0, 0.6, 0.25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800" b="0" kern="1200" dirty="0">
                          <a:solidFill>
                            <a:schemeClr val="tx1"/>
                          </a:solidFill>
                          <a:latin typeface="Times New Roman" panose="02020603050405020304" pitchFamily="18" charset="0"/>
                          <a:ea typeface="+mj-ea"/>
                          <a:cs typeface="Times New Roman" panose="02020603050405020304" pitchFamily="18" charset="0"/>
                        </a:rPr>
                        <a:t>65.33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latinLnBrk="0" hangingPunct="1"/>
                      <a:r>
                        <a:rPr lang="en-US" sz="1800" b="0" kern="1200" dirty="0">
                          <a:solidFill>
                            <a:schemeClr val="tx1"/>
                          </a:solidFill>
                          <a:latin typeface="Times New Roman" panose="02020603050405020304" pitchFamily="18" charset="0"/>
                          <a:ea typeface="+mj-ea"/>
                          <a:cs typeface="Times New Roman" panose="02020603050405020304" pitchFamily="18" charset="0"/>
                        </a:rPr>
                        <a:t>18.809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latinLnBrk="0" hangingPunct="1"/>
                      <a:r>
                        <a:rPr lang="en-US" sz="1800" b="0" kern="1200">
                          <a:solidFill>
                            <a:schemeClr val="tx1"/>
                          </a:solidFill>
                          <a:latin typeface="Times New Roman" panose="02020603050405020304" pitchFamily="18" charset="0"/>
                          <a:ea typeface="+mj-ea"/>
                          <a:cs typeface="Times New Roman" panose="02020603050405020304" pitchFamily="18" charset="0"/>
                        </a:rPr>
                        <a:t>13.975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latinLnBrk="0" hangingPunct="1"/>
                      <a:r>
                        <a:rPr lang="en-US" sz="1800" b="0" kern="1200" dirty="0">
                          <a:solidFill>
                            <a:schemeClr val="tx1"/>
                          </a:solidFill>
                          <a:latin typeface="Times New Roman" panose="02020603050405020304" pitchFamily="18" charset="0"/>
                          <a:ea typeface="+mj-ea"/>
                          <a:cs typeface="Times New Roman" panose="02020603050405020304" pitchFamily="18" charset="0"/>
                        </a:rPr>
                        <a:t>5.813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latinLnBrk="0" hangingPunct="1"/>
                      <a:r>
                        <a:rPr lang="en-US" sz="1800" b="0" kern="1200" dirty="0">
                          <a:solidFill>
                            <a:schemeClr val="tx1"/>
                          </a:solidFill>
                          <a:latin typeface="Times New Roman" panose="02020603050405020304" pitchFamily="18" charset="0"/>
                          <a:ea typeface="+mj-ea"/>
                          <a:cs typeface="Times New Roman" panose="02020603050405020304" pitchFamily="18" charset="0"/>
                        </a:rPr>
                        <a:t>-0.38020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latinLnBrk="0" hangingPunct="1"/>
                      <a:r>
                        <a:rPr lang="en-US" sz="1800" b="0" kern="1200" dirty="0">
                          <a:solidFill>
                            <a:schemeClr val="tx1"/>
                          </a:solidFill>
                          <a:latin typeface="Times New Roman" panose="02020603050405020304" pitchFamily="18" charset="0"/>
                          <a:ea typeface="+mj-ea"/>
                          <a:cs typeface="Times New Roman" panose="02020603050405020304" pitchFamily="18" charset="0"/>
                        </a:rPr>
                        <a:t>-0.00673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60444412"/>
                  </a:ext>
                </a:extLst>
              </a:tr>
            </a:tbl>
          </a:graphicData>
        </a:graphic>
      </p:graphicFrame>
    </p:spTree>
    <p:extLst>
      <p:ext uri="{BB962C8B-B14F-4D97-AF65-F5344CB8AC3E}">
        <p14:creationId xmlns:p14="http://schemas.microsoft.com/office/powerpoint/2010/main" val="1380786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5AD8B01-A3E7-6558-B751-21A80C8904F9}"/>
              </a:ext>
            </a:extLst>
          </p:cNvPr>
          <p:cNvSpPr txBox="1"/>
          <p:nvPr/>
        </p:nvSpPr>
        <p:spPr>
          <a:xfrm>
            <a:off x="685800" y="2114317"/>
            <a:ext cx="11125200" cy="3445817"/>
          </a:xfrm>
          <a:prstGeom prst="rect">
            <a:avLst/>
          </a:prstGeom>
          <a:noFill/>
          <a:ln cap="flat">
            <a:noFill/>
          </a:ln>
        </p:spPr>
        <p:txBody>
          <a:bodyPr vert="horz" wrap="square" lIns="85725" tIns="41276" rIns="85725" bIns="41276" anchor="ctr" anchorCtr="1" compatLnSpc="1">
            <a:spAutoFit/>
          </a:bodyPr>
          <a:lstStyle/>
          <a:p>
            <a:pPr marL="280985" indent="-280985" algn="just" defTabSz="704846" hangingPunct="0">
              <a:spcBef>
                <a:spcPts val="1700"/>
              </a:spcBef>
              <a:buClr>
                <a:srgbClr val="000000"/>
              </a:buClr>
              <a:buSzPct val="80000"/>
              <a:buFont typeface="Wingdings" pitchFamily="2"/>
              <a:buChar char="¬"/>
              <a:defRPr/>
            </a:pPr>
            <a:r>
              <a:rPr lang="en-US" sz="2200" kern="0" dirty="0">
                <a:solidFill>
                  <a:srgbClr val="000000"/>
                </a:solidFill>
                <a:latin typeface="Times New Roman"/>
              </a:rPr>
              <a:t>This paper proposes a new learning-based automatic rate control mechanism for a DL-based PC geometry codec, which is the current JPEG </a:t>
            </a:r>
            <a:r>
              <a:rPr lang="en-US" sz="2200" kern="0" dirty="0" err="1">
                <a:solidFill>
                  <a:srgbClr val="000000"/>
                </a:solidFill>
                <a:latin typeface="Times New Roman"/>
              </a:rPr>
              <a:t>Pleno</a:t>
            </a:r>
            <a:r>
              <a:rPr lang="en-US" sz="2200" kern="0" dirty="0">
                <a:solidFill>
                  <a:srgbClr val="000000"/>
                </a:solidFill>
                <a:latin typeface="Times New Roman"/>
              </a:rPr>
              <a:t> PCC Verification Model.</a:t>
            </a:r>
          </a:p>
          <a:p>
            <a:pPr marL="280985" indent="-280985" algn="just" defTabSz="704846" hangingPunct="0">
              <a:spcBef>
                <a:spcPts val="1700"/>
              </a:spcBef>
              <a:buClr>
                <a:srgbClr val="000000"/>
              </a:buClr>
              <a:buSzPct val="80000"/>
              <a:buFont typeface="Wingdings" pitchFamily="2"/>
              <a:buChar char="¬"/>
              <a:defRPr/>
            </a:pPr>
            <a:r>
              <a:rPr lang="en-GB" sz="2200" kern="0" dirty="0">
                <a:solidFill>
                  <a:srgbClr val="000000"/>
                </a:solidFill>
                <a:latin typeface="Times New Roman"/>
              </a:rPr>
              <a:t>The proposed automatic rate control mechanism is able to determine the coding parameters for a given PC and desired target rate, based on the PC’s characteristics.</a:t>
            </a:r>
          </a:p>
          <a:p>
            <a:pPr marL="280985" indent="-280985" algn="just" defTabSz="704846" hangingPunct="0">
              <a:spcBef>
                <a:spcPts val="1700"/>
              </a:spcBef>
              <a:buClr>
                <a:srgbClr val="000000"/>
              </a:buClr>
              <a:buSzPct val="80000"/>
              <a:buFont typeface="Wingdings" pitchFamily="2"/>
              <a:buChar char="¬"/>
              <a:defRPr/>
            </a:pPr>
            <a:r>
              <a:rPr lang="en-GB" sz="2200" kern="0" dirty="0">
                <a:solidFill>
                  <a:srgbClr val="000000"/>
                </a:solidFill>
                <a:latin typeface="Times New Roman"/>
              </a:rPr>
              <a:t>Currently, in order to select the optimal coding configuration, a brute force approach is used which requires multiple encodings and decoding with different coding parameters.</a:t>
            </a:r>
          </a:p>
          <a:p>
            <a:pPr marL="280985" indent="-280985" algn="just" defTabSz="704846" hangingPunct="0">
              <a:spcBef>
                <a:spcPts val="1700"/>
              </a:spcBef>
              <a:buClr>
                <a:srgbClr val="000000"/>
              </a:buClr>
              <a:buSzPct val="80000"/>
              <a:buFont typeface="Wingdings" pitchFamily="2"/>
              <a:buChar char="¬"/>
              <a:defRPr/>
            </a:pPr>
            <a:r>
              <a:rPr lang="en-GB" sz="2200" kern="0" dirty="0">
                <a:solidFill>
                  <a:srgbClr val="000000"/>
                </a:solidFill>
                <a:latin typeface="Times New Roman"/>
              </a:rPr>
              <a:t>The proposed approach is able to achieve similar results, with only a 4% rate penalty, with only a fraction of the cost in terms of complexity.</a:t>
            </a:r>
            <a:endParaRPr lang="en-US" sz="2200" kern="0" dirty="0">
              <a:solidFill>
                <a:srgbClr val="000000"/>
              </a:solidFill>
              <a:latin typeface="Times New Roman"/>
            </a:endParaRPr>
          </a:p>
        </p:txBody>
      </p:sp>
      <p:sp>
        <p:nvSpPr>
          <p:cNvPr id="10" name="Slide Number Placeholder 5">
            <a:extLst>
              <a:ext uri="{FF2B5EF4-FFF2-40B4-BE49-F238E27FC236}">
                <a16:creationId xmlns:a16="http://schemas.microsoft.com/office/drawing/2014/main" id="{C5BE2B89-5B55-E6D0-700B-A6367FE154E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78D0893B-907A-4616-AD11-4F069D7EA7EB}" type="slidenum">
              <a:rPr kumimoji="0" sz="1800" b="0" i="0" u="none" strike="noStrike" kern="0" cap="none" spc="0" normalizeH="0" baseline="0" noProof="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12</a:t>
            </a:fld>
            <a:endParaRPr kumimoji="0" lang="en-GB" sz="1200" b="0" i="0" u="none" strike="noStrike" kern="0" cap="none" spc="0" normalizeH="0" baseline="0" noProof="0">
              <a:ln>
                <a:noFill/>
              </a:ln>
              <a:solidFill>
                <a:srgbClr val="898989"/>
              </a:solidFill>
              <a:effectLst/>
              <a:uLnTx/>
              <a:uFillTx/>
            </a:endParaRPr>
          </a:p>
        </p:txBody>
      </p:sp>
      <p:sp>
        <p:nvSpPr>
          <p:cNvPr id="2" name="Title 1">
            <a:extLst>
              <a:ext uri="{FF2B5EF4-FFF2-40B4-BE49-F238E27FC236}">
                <a16:creationId xmlns:a16="http://schemas.microsoft.com/office/drawing/2014/main" id="{F8ADF1B7-6CC6-2254-D7F2-FA9975A5F406}"/>
              </a:ext>
            </a:extLst>
          </p:cNvPr>
          <p:cNvSpPr txBox="1">
            <a:spLocks/>
          </p:cNvSpPr>
          <p:nvPr/>
        </p:nvSpPr>
        <p:spPr>
          <a:xfrm>
            <a:off x="0" y="65090"/>
            <a:ext cx="12193200" cy="1065600"/>
          </a:xfrm>
          <a:prstGeom prst="rect">
            <a:avLst/>
          </a:prstGeom>
          <a:noFill/>
          <a:ln>
            <a:noFill/>
          </a:ln>
          <a:effectLst>
            <a:outerShdw dist="17962" dir="2700000" algn="tl">
              <a:srgbClr val="676767"/>
            </a:outerShdw>
          </a:effectLst>
        </p:spPr>
        <p:txBody>
          <a:bodyPr vert="horz" wrap="square" lIns="85725" tIns="41276" rIns="85725" bIns="41276" anchor="ctr" anchorCtr="1" compatLnSpc="1">
            <a:noAutofit/>
          </a:bodyPr>
          <a:lstStyle>
            <a:lvl1pPr marL="0" marR="0" lvl="0" indent="0" algn="l" defTabSz="704846" rtl="0" fontAlgn="auto" hangingPunct="0">
              <a:lnSpc>
                <a:spcPct val="100000"/>
              </a:lnSpc>
              <a:spcBef>
                <a:spcPts val="0"/>
              </a:spcBef>
              <a:spcAft>
                <a:spcPts val="0"/>
              </a:spcAft>
              <a:buNone/>
              <a:tabLst/>
              <a:defRPr lang="en-US" sz="3000" b="1" i="0" u="none" strike="noStrike" kern="0" cap="none" spc="0" baseline="0">
                <a:solidFill>
                  <a:srgbClr val="000000"/>
                </a:solidFill>
                <a:effectLst>
                  <a:outerShdw dist="38096" dir="2700000">
                    <a:srgbClr val="C0C0C0"/>
                  </a:outerShdw>
                </a:effectLst>
                <a:uFillTx/>
                <a:latin typeface="Times New Roman"/>
              </a:defRPr>
            </a:lvl1pPr>
          </a:lstStyle>
          <a:p>
            <a:pPr algn="r" defTabSz="671513">
              <a:buClrTx/>
              <a:buSzTx/>
              <a:defRPr/>
            </a:pPr>
            <a:r>
              <a:rPr lang="pt-PT" dirty="0" err="1"/>
              <a:t>Conclusions</a:t>
            </a:r>
            <a:endParaRPr lang="pt-PT" dirty="0"/>
          </a:p>
        </p:txBody>
      </p:sp>
    </p:spTree>
    <p:extLst>
      <p:ext uri="{BB962C8B-B14F-4D97-AF65-F5344CB8AC3E}">
        <p14:creationId xmlns:p14="http://schemas.microsoft.com/office/powerpoint/2010/main" val="2695088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AEABE9FC-5092-4EAC-464F-1EBEDAFA8FE2}"/>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1EDFA5C-2668-4BD9-9ADA-E0310B003184}" type="slidenum">
              <a:rPr kumimoji="0" sz="1800" b="0" i="0" u="none" strike="noStrike" kern="0" cap="none" spc="0" normalizeH="0" baseline="0" noProof="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a:t>
            </a:fld>
            <a:endParaRPr kumimoji="0" lang="en-GB" sz="1200" b="0" i="0" u="none" strike="noStrike" kern="0" cap="none" spc="0" normalizeH="0" baseline="0" noProof="0">
              <a:ln>
                <a:noFill/>
              </a:ln>
              <a:solidFill>
                <a:srgbClr val="898989"/>
              </a:solidFill>
              <a:effectLst/>
              <a:uLnTx/>
              <a:uFillTx/>
            </a:endParaRPr>
          </a:p>
        </p:txBody>
      </p:sp>
      <p:sp>
        <p:nvSpPr>
          <p:cNvPr id="9" name="TextBox 8">
            <a:extLst>
              <a:ext uri="{FF2B5EF4-FFF2-40B4-BE49-F238E27FC236}">
                <a16:creationId xmlns:a16="http://schemas.microsoft.com/office/drawing/2014/main" id="{5B5F4189-B143-2EC1-FC60-6BE5D12843AA}"/>
              </a:ext>
            </a:extLst>
          </p:cNvPr>
          <p:cNvSpPr txBox="1"/>
          <p:nvPr/>
        </p:nvSpPr>
        <p:spPr>
          <a:xfrm>
            <a:off x="1295400" y="1765766"/>
            <a:ext cx="6096000" cy="1938992"/>
          </a:xfrm>
          <a:prstGeom prst="rect">
            <a:avLst/>
          </a:prstGeom>
          <a:noFill/>
        </p:spPr>
        <p:txBody>
          <a:bodyPr wrap="square">
            <a:spAutoFit/>
          </a:bodyPr>
          <a:lstStyle/>
          <a:p>
            <a:pPr marL="280985" marR="0" lvl="0" indent="-280985" algn="ctr" defTabSz="704846" rtl="0" eaLnBrk="1" fontAlgn="auto" latinLnBrk="0" hangingPunct="0">
              <a:lnSpc>
                <a:spcPct val="100000"/>
              </a:lnSpc>
              <a:spcBef>
                <a:spcPts val="3700"/>
              </a:spcBef>
              <a:spcAft>
                <a:spcPts val="0"/>
              </a:spcAft>
              <a:buClr>
                <a:srgbClr val="000000"/>
              </a:buClr>
              <a:buSzPct val="80000"/>
              <a:buFont typeface="Wingdings" pitchFamily="2"/>
              <a:buNone/>
              <a:tabLst/>
              <a:defRPr/>
            </a:pPr>
            <a:r>
              <a:rPr kumimoji="0" lang="en-GB" sz="6000" b="1" i="0" u="none" strike="noStrike" kern="0" cap="none" spc="0" normalizeH="0" baseline="0" noProof="0" dirty="0">
                <a:ln>
                  <a:noFill/>
                </a:ln>
                <a:solidFill>
                  <a:srgbClr val="333333"/>
                </a:solidFill>
                <a:effectLst>
                  <a:outerShdw dist="38096" dir="2700000">
                    <a:srgbClr val="C0C0C0"/>
                  </a:outerShdw>
                </a:effectLst>
                <a:uLnTx/>
                <a:uFillTx/>
                <a:latin typeface="Times New Roman"/>
                <a:ea typeface="+mn-ea"/>
                <a:cs typeface="+mn-cs"/>
              </a:rPr>
              <a:t>Thank you for your attention!</a:t>
            </a:r>
            <a:endParaRPr kumimoji="0" lang="en-GB" sz="6000" b="1" i="1" u="none" strike="noStrike" kern="0" cap="none" spc="0" normalizeH="0" baseline="0" noProof="0" dirty="0">
              <a:ln>
                <a:noFill/>
              </a:ln>
              <a:solidFill>
                <a:srgbClr val="333333"/>
              </a:solidFill>
              <a:effectLst>
                <a:outerShdw dist="38096" dir="2700000">
                  <a:srgbClr val="C0C0C0"/>
                </a:outerShdw>
              </a:effectLst>
              <a:uLnTx/>
              <a:uFillTx/>
              <a:latin typeface="Times New Roman"/>
              <a:ea typeface="+mn-ea"/>
              <a:cs typeface="+mn-cs"/>
            </a:endParaRPr>
          </a:p>
        </p:txBody>
      </p:sp>
      <p:pic>
        <p:nvPicPr>
          <p:cNvPr id="5" name="Picture 7">
            <a:extLst>
              <a:ext uri="{FF2B5EF4-FFF2-40B4-BE49-F238E27FC236}">
                <a16:creationId xmlns:a16="http://schemas.microsoft.com/office/drawing/2014/main" id="{C45284B2-B85D-48D7-B22B-2FC588428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283" y="1295400"/>
            <a:ext cx="23034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66105EF-3F1D-9532-A183-700D3AC82A95}"/>
              </a:ext>
            </a:extLst>
          </p:cNvPr>
          <p:cNvSpPr txBox="1"/>
          <p:nvPr/>
        </p:nvSpPr>
        <p:spPr>
          <a:xfrm>
            <a:off x="3047036" y="3247227"/>
            <a:ext cx="6094070" cy="369332"/>
          </a:xfrm>
          <a:prstGeom prst="rect">
            <a:avLst/>
          </a:prstGeom>
          <a:noFill/>
        </p:spPr>
        <p:txBody>
          <a:bodyPr wrap="square">
            <a:spAutoFit/>
          </a:bodyPr>
          <a:lstStyle/>
          <a:p>
            <a:r>
              <a:rPr lang="en-GB" dirty="0"/>
              <a:t> </a:t>
            </a:r>
          </a:p>
        </p:txBody>
      </p:sp>
      <p:pic>
        <p:nvPicPr>
          <p:cNvPr id="4" name="Picture 2" descr="Pandemia e Academia em casa - que efeitos no ensino, investigação e  carreira? Estudo sobre as mudanças no sistema científico e de ensino  superior.">
            <a:extLst>
              <a:ext uri="{FF2B5EF4-FFF2-40B4-BE49-F238E27FC236}">
                <a16:creationId xmlns:a16="http://schemas.microsoft.com/office/drawing/2014/main" id="{B1E50FC3-DB13-9714-9CC9-C34901EA7C90}"/>
              </a:ext>
            </a:extLst>
          </p:cNvPr>
          <p:cNvPicPr>
            <a:picLocks noChangeAspect="1"/>
          </p:cNvPicPr>
          <p:nvPr/>
        </p:nvPicPr>
        <p:blipFill>
          <a:blip r:embed="rId4"/>
          <a:srcRect/>
          <a:stretch>
            <a:fillRect/>
          </a:stretch>
        </p:blipFill>
        <p:spPr>
          <a:xfrm>
            <a:off x="232209" y="4800600"/>
            <a:ext cx="3139441" cy="738664"/>
          </a:xfrm>
          <a:prstGeom prst="rect">
            <a:avLst/>
          </a:prstGeom>
          <a:noFill/>
          <a:ln cap="flat">
            <a:noFill/>
          </a:ln>
        </p:spPr>
      </p:pic>
      <p:sp>
        <p:nvSpPr>
          <p:cNvPr id="6" name="TextBox 5">
            <a:extLst>
              <a:ext uri="{FF2B5EF4-FFF2-40B4-BE49-F238E27FC236}">
                <a16:creationId xmlns:a16="http://schemas.microsoft.com/office/drawing/2014/main" id="{4EC11972-7A0A-D77D-5B92-597F1E353130}"/>
              </a:ext>
            </a:extLst>
          </p:cNvPr>
          <p:cNvSpPr txBox="1"/>
          <p:nvPr/>
        </p:nvSpPr>
        <p:spPr>
          <a:xfrm>
            <a:off x="3733800" y="4800600"/>
            <a:ext cx="7848599" cy="738664"/>
          </a:xfrm>
          <a:prstGeom prst="rect">
            <a:avLst/>
          </a:prstGeom>
          <a:noFill/>
        </p:spPr>
        <p:txBody>
          <a:bodyPr wrap="square">
            <a:spAutoFit/>
          </a:bodyPr>
          <a:lstStyle/>
          <a:p>
            <a:pPr algn="just"/>
            <a:r>
              <a:rPr lang="en-GB" sz="1400" b="1" i="0" u="none" strike="noStrike" baseline="0" dirty="0">
                <a:solidFill>
                  <a:srgbClr val="000000"/>
                </a:solidFill>
                <a:latin typeface="Times New Roman" panose="02020603050405020304" pitchFamily="18" charset="0"/>
              </a:rPr>
              <a:t>ACKNOWLEDGMENT </a:t>
            </a:r>
          </a:p>
          <a:p>
            <a:pPr algn="just"/>
            <a:r>
              <a:rPr lang="en-GB" sz="1400" b="0" i="0" u="none" strike="noStrike" baseline="0" dirty="0">
                <a:solidFill>
                  <a:srgbClr val="000000"/>
                </a:solidFill>
                <a:latin typeface="Times New Roman" panose="02020603050405020304" pitchFamily="18" charset="0"/>
              </a:rPr>
              <a:t>This work has been financially supported by the </a:t>
            </a:r>
            <a:r>
              <a:rPr lang="en-GB" sz="1400" b="0" i="0" u="none" strike="noStrike" baseline="0" dirty="0" err="1">
                <a:solidFill>
                  <a:srgbClr val="000000"/>
                </a:solidFill>
                <a:latin typeface="Times New Roman" panose="02020603050405020304" pitchFamily="18" charset="0"/>
              </a:rPr>
              <a:t>Fundação</a:t>
            </a:r>
            <a:r>
              <a:rPr lang="en-GB" sz="1400" b="0" i="0" u="none" strike="noStrike" baseline="0" dirty="0">
                <a:solidFill>
                  <a:srgbClr val="000000"/>
                </a:solidFill>
                <a:latin typeface="Times New Roman" panose="02020603050405020304" pitchFamily="18" charset="0"/>
              </a:rPr>
              <a:t> para a </a:t>
            </a:r>
            <a:r>
              <a:rPr lang="en-GB" sz="1400" b="0" i="0" u="none" strike="noStrike" baseline="0" dirty="0" err="1">
                <a:solidFill>
                  <a:srgbClr val="000000"/>
                </a:solidFill>
                <a:latin typeface="Times New Roman" panose="02020603050405020304" pitchFamily="18" charset="0"/>
              </a:rPr>
              <a:t>Ciência</a:t>
            </a:r>
            <a:r>
              <a:rPr lang="en-GB" sz="1400" b="0" i="0" u="none" strike="noStrike" baseline="0" dirty="0">
                <a:solidFill>
                  <a:srgbClr val="000000"/>
                </a:solidFill>
                <a:latin typeface="Times New Roman" panose="02020603050405020304" pitchFamily="18" charset="0"/>
              </a:rPr>
              <a:t> (FCT, Portugal) through the research project PTDC/EEI-COM/1125/2021, entitled “Deep Learning-based Point Cloud Representation”. </a:t>
            </a:r>
            <a:endParaRPr lang="en-GB" sz="1400" dirty="0"/>
          </a:p>
        </p:txBody>
      </p:sp>
    </p:spTree>
    <p:extLst>
      <p:ext uri="{BB962C8B-B14F-4D97-AF65-F5344CB8AC3E}">
        <p14:creationId xmlns:p14="http://schemas.microsoft.com/office/powerpoint/2010/main" val="401032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19D8CCF-70C8-393E-DD95-D0E53032BFE2}"/>
              </a:ext>
            </a:extLst>
          </p:cNvPr>
          <p:cNvSpPr txBox="1">
            <a:spLocks/>
          </p:cNvSpPr>
          <p:nvPr/>
        </p:nvSpPr>
        <p:spPr>
          <a:xfrm>
            <a:off x="662139" y="1480604"/>
            <a:ext cx="10867721" cy="2212146"/>
          </a:xfrm>
          <a:prstGeom prst="rect">
            <a:avLst/>
          </a:prstGeom>
          <a:noFill/>
          <a:ln>
            <a:noFill/>
          </a:ln>
        </p:spPr>
        <p:txBody>
          <a:bodyPr vert="horz" wrap="square" lIns="85725" tIns="41276" rIns="85725" bIns="41276" anchor="ctr" anchorCtr="1" compatLnSpc="1">
            <a:spAutoFit/>
          </a:bodyPr>
          <a:lstStyle>
            <a:lvl1pPr marL="280985" marR="0" lvl="0" indent="-280985" algn="l" defTabSz="704846" rtl="0" fontAlgn="auto" hangingPunct="0">
              <a:lnSpc>
                <a:spcPct val="100000"/>
              </a:lnSpc>
              <a:spcBef>
                <a:spcPts val="1700"/>
              </a:spcBef>
              <a:spcAft>
                <a:spcPts val="0"/>
              </a:spcAft>
              <a:buClr>
                <a:srgbClr val="000000"/>
              </a:buClr>
              <a:buSzPct val="80000"/>
              <a:buFont typeface="Wingdings" pitchFamily="2"/>
              <a:buChar char="¬"/>
              <a:tabLst/>
              <a:defRPr lang="en-US" sz="2000" b="1" i="0" u="none" strike="noStrike" kern="0" cap="none" spc="0" baseline="0">
                <a:solidFill>
                  <a:srgbClr val="000000"/>
                </a:solidFill>
                <a:uFillTx/>
                <a:latin typeface="Times New Roman"/>
              </a:defRPr>
            </a:lvl1pPr>
            <a:lvl2pPr marL="793754" marR="0" lvl="1" indent="-220663" algn="l" defTabSz="704846" rtl="0" fontAlgn="auto" hangingPunct="0">
              <a:lnSpc>
                <a:spcPct val="100000"/>
              </a:lnSpc>
              <a:spcBef>
                <a:spcPts val="500"/>
              </a:spcBef>
              <a:spcAft>
                <a:spcPts val="0"/>
              </a:spcAft>
              <a:buClr>
                <a:srgbClr val="009899"/>
              </a:buClr>
              <a:buSzPct val="70000"/>
              <a:buFont typeface="Wingdings" pitchFamily="2"/>
              <a:buChar char="l"/>
              <a:tabLst/>
              <a:defRPr lang="en-US" sz="2000" b="0" i="0" u="none" strike="noStrike" kern="0" cap="none" spc="0" baseline="0">
                <a:solidFill>
                  <a:srgbClr val="009899"/>
                </a:solidFill>
                <a:uFillTx/>
                <a:latin typeface="Times New Roman"/>
              </a:defRPr>
            </a:lvl2pPr>
            <a:lvl3pPr marL="1216023" marR="0" lvl="2" indent="-231772"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uFillTx/>
                <a:latin typeface="Times New Roman"/>
              </a:defRPr>
            </a:lvl3pPr>
            <a:lvl4pPr marL="1628775" marR="0" lvl="3" indent="-222254"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effectLst>
                  <a:outerShdw dist="38096" dir="2700000">
                    <a:srgbClr val="C0C0C0"/>
                  </a:outerShdw>
                </a:effectLst>
                <a:uFillTx/>
                <a:latin typeface="Times New Roman"/>
              </a:defRPr>
            </a:lvl4pPr>
            <a:lvl5pPr marL="2057400" marR="0" lvl="4" indent="-228600" algn="l" defTabSz="704846" rtl="0" eaLnBrk="1" fontAlgn="auto" latinLnBrk="0" hangingPunct="0">
              <a:lnSpc>
                <a:spcPct val="100000"/>
              </a:lnSpc>
              <a:spcBef>
                <a:spcPts val="500"/>
              </a:spcBef>
              <a:spcAft>
                <a:spcPts val="0"/>
              </a:spcAft>
              <a:buSzPct val="100000"/>
              <a:buFont typeface="Arial" pitchFamily="34"/>
              <a:buChar char="•"/>
              <a:tabLst/>
              <a:defRPr lang="en-US" sz="2000" b="0" i="0" u="none" strike="noStrike" kern="0" cap="none" spc="0" baseline="0">
                <a:solidFill>
                  <a:srgbClr val="FFFFFF"/>
                </a:solidFill>
                <a:uFillTx/>
                <a:latin typeface="Times New Roma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kumimoji="0" lang="en-US" sz="2200" b="0" i="0" u="none" strike="noStrike" kern="0" cap="none" spc="0" normalizeH="0" baseline="0" noProof="0" dirty="0">
                <a:ln>
                  <a:noFill/>
                </a:ln>
                <a:solidFill>
                  <a:srgbClr val="000000"/>
                </a:solidFill>
                <a:effectLst/>
                <a:uLnTx/>
                <a:uFillTx/>
                <a:latin typeface="Times New Roman"/>
              </a:rPr>
              <a:t>A point cloud (PC) is a 3D visual representation model consisting of an unordered set of 3D points, characterized by their coordinates (</a:t>
            </a:r>
            <a:r>
              <a:rPr kumimoji="0" lang="en-US" sz="2200" b="0" i="1" u="none" strike="noStrike" kern="0" cap="none" spc="0" normalizeH="0" baseline="0" noProof="0" dirty="0">
                <a:ln>
                  <a:noFill/>
                </a:ln>
                <a:solidFill>
                  <a:srgbClr val="000000"/>
                </a:solidFill>
                <a:effectLst/>
                <a:uLnTx/>
                <a:uFillTx/>
                <a:latin typeface="Times New Roman"/>
              </a:rPr>
              <a:t>x</a:t>
            </a:r>
            <a:r>
              <a:rPr kumimoji="0" lang="en-US" sz="2200" b="0" i="0" u="none" strike="noStrike" kern="0" cap="none" spc="0" normalizeH="0" baseline="0" noProof="0" dirty="0">
                <a:ln>
                  <a:noFill/>
                </a:ln>
                <a:solidFill>
                  <a:srgbClr val="000000"/>
                </a:solidFill>
                <a:effectLst/>
                <a:uLnTx/>
                <a:uFillTx/>
                <a:latin typeface="Times New Roman"/>
              </a:rPr>
              <a:t>, </a:t>
            </a:r>
            <a:r>
              <a:rPr kumimoji="0" lang="en-US" sz="2200" b="0" i="1" u="none" strike="noStrike" kern="0" cap="none" spc="0" normalizeH="0" baseline="0" noProof="0" dirty="0">
                <a:ln>
                  <a:noFill/>
                </a:ln>
                <a:solidFill>
                  <a:srgbClr val="000000"/>
                </a:solidFill>
                <a:effectLst/>
                <a:uLnTx/>
                <a:uFillTx/>
                <a:latin typeface="Times New Roman"/>
              </a:rPr>
              <a:t>y</a:t>
            </a:r>
            <a:r>
              <a:rPr kumimoji="0" lang="en-US" sz="2200" b="0" i="0" u="none" strike="noStrike" kern="0" cap="none" spc="0" normalizeH="0" baseline="0" noProof="0" dirty="0">
                <a:ln>
                  <a:noFill/>
                </a:ln>
                <a:solidFill>
                  <a:srgbClr val="000000"/>
                </a:solidFill>
                <a:effectLst/>
                <a:uLnTx/>
                <a:uFillTx/>
                <a:latin typeface="Times New Roman"/>
              </a:rPr>
              <a:t>, </a:t>
            </a:r>
            <a:r>
              <a:rPr kumimoji="0" lang="en-US" sz="2200" b="0" i="1" u="none" strike="noStrike" kern="0" cap="none" spc="0" normalizeH="0" baseline="0" noProof="0" dirty="0">
                <a:ln>
                  <a:noFill/>
                </a:ln>
                <a:solidFill>
                  <a:srgbClr val="000000"/>
                </a:solidFill>
                <a:effectLst/>
                <a:uLnTx/>
                <a:uFillTx/>
                <a:latin typeface="Times New Roman"/>
              </a:rPr>
              <a:t>z</a:t>
            </a:r>
            <a:r>
              <a:rPr kumimoji="0" lang="en-US" sz="2200" b="0" i="0" u="none" strike="noStrike" kern="0" cap="none" spc="0" normalizeH="0" baseline="0" noProof="0" dirty="0">
                <a:ln>
                  <a:noFill/>
                </a:ln>
                <a:solidFill>
                  <a:srgbClr val="000000"/>
                </a:solidFill>
                <a:effectLst/>
                <a:uLnTx/>
                <a:uFillTx/>
                <a:latin typeface="Times New Roman"/>
              </a:rPr>
              <a:t>).</a:t>
            </a: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kumimoji="0" lang="en-US" sz="2200" b="0" i="0" u="none" strike="noStrike" kern="0" cap="none" spc="0" normalizeH="0" baseline="0" noProof="0" dirty="0">
                <a:ln>
                  <a:noFill/>
                </a:ln>
                <a:solidFill>
                  <a:srgbClr val="000000"/>
                </a:solidFill>
                <a:effectLst/>
                <a:uLnTx/>
                <a:uFillTx/>
                <a:latin typeface="Times New Roman"/>
              </a:rPr>
              <a:t>PCs may have millions of points to offer realism and immersion, involving a large amount of data.</a:t>
            </a: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Efficient </a:t>
            </a:r>
            <a:r>
              <a:rPr kumimoji="0" lang="en-US" sz="2200" b="0" i="0" u="none" strike="noStrike" kern="0" cap="none" spc="0" normalizeH="0" baseline="0" noProof="0" dirty="0">
                <a:ln>
                  <a:noFill/>
                </a:ln>
                <a:solidFill>
                  <a:srgbClr val="000000"/>
                </a:solidFill>
                <a:effectLst/>
                <a:uLnTx/>
                <a:uFillTx/>
                <a:latin typeface="Times New Roman"/>
              </a:rPr>
              <a:t>coding solutions are essential for the practical </a:t>
            </a:r>
            <a:r>
              <a:rPr lang="en-US" sz="2200" b="0" dirty="0"/>
              <a:t>storage and transmission of PC data</a:t>
            </a:r>
            <a:r>
              <a:rPr kumimoji="0" lang="en-US" sz="2200" b="0" i="0" u="none" strike="noStrike" kern="0" cap="none" spc="0" normalizeH="0" baseline="0" noProof="0" dirty="0">
                <a:ln>
                  <a:noFill/>
                </a:ln>
                <a:solidFill>
                  <a:srgbClr val="000000"/>
                </a:solidFill>
                <a:effectLst/>
                <a:uLnTx/>
                <a:uFillTx/>
                <a:latin typeface="Times New Roman"/>
              </a:rPr>
              <a:t>.</a:t>
            </a:r>
          </a:p>
        </p:txBody>
      </p:sp>
      <p:pic>
        <p:nvPicPr>
          <p:cNvPr id="3" name="Picture 2" descr="A white building with a statue on top&#10;&#10;Description automatically generated with low confidence">
            <a:extLst>
              <a:ext uri="{FF2B5EF4-FFF2-40B4-BE49-F238E27FC236}">
                <a16:creationId xmlns:a16="http://schemas.microsoft.com/office/drawing/2014/main" id="{F3A7B8EE-FDE0-A0CE-E865-FCB22B53C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4475124"/>
            <a:ext cx="2295000" cy="2160000"/>
          </a:xfrm>
          <a:prstGeom prst="rect">
            <a:avLst/>
          </a:prstGeom>
        </p:spPr>
      </p:pic>
      <p:sp>
        <p:nvSpPr>
          <p:cNvPr id="6" name="Title 1">
            <a:extLst>
              <a:ext uri="{FF2B5EF4-FFF2-40B4-BE49-F238E27FC236}">
                <a16:creationId xmlns:a16="http://schemas.microsoft.com/office/drawing/2014/main" id="{1DF63130-64AE-D220-548D-FC3A0F68495B}"/>
              </a:ext>
            </a:extLst>
          </p:cNvPr>
          <p:cNvSpPr txBox="1">
            <a:spLocks/>
          </p:cNvSpPr>
          <p:nvPr/>
        </p:nvSpPr>
        <p:spPr>
          <a:xfrm>
            <a:off x="0" y="65090"/>
            <a:ext cx="12193200" cy="1065600"/>
          </a:xfrm>
          <a:prstGeom prst="rect">
            <a:avLst/>
          </a:prstGeom>
          <a:noFill/>
          <a:ln>
            <a:noFill/>
          </a:ln>
          <a:effectLst>
            <a:outerShdw dist="17962" dir="2700000" algn="tl">
              <a:srgbClr val="676767"/>
            </a:outerShdw>
          </a:effectLst>
        </p:spPr>
        <p:txBody>
          <a:bodyPr vert="horz" wrap="square" lIns="85725" tIns="41276" rIns="85725" bIns="41276" anchor="ctr" anchorCtr="1" compatLnSpc="1">
            <a:noAutofit/>
          </a:bodyPr>
          <a:lstStyle>
            <a:lvl1pPr marL="0" marR="0" lvl="0" indent="0" algn="l" defTabSz="704846" rtl="0" fontAlgn="auto" hangingPunct="0">
              <a:lnSpc>
                <a:spcPct val="100000"/>
              </a:lnSpc>
              <a:spcBef>
                <a:spcPts val="0"/>
              </a:spcBef>
              <a:spcAft>
                <a:spcPts val="0"/>
              </a:spcAft>
              <a:buNone/>
              <a:tabLst/>
              <a:defRPr lang="en-US" sz="3000" b="1" i="0" u="none" strike="noStrike" kern="0" cap="none" spc="0" baseline="0">
                <a:solidFill>
                  <a:srgbClr val="000000"/>
                </a:solidFill>
                <a:effectLst>
                  <a:outerShdw dist="38096" dir="2700000">
                    <a:srgbClr val="C0C0C0"/>
                  </a:outerShdw>
                </a:effectLst>
                <a:uFillTx/>
                <a:latin typeface="Times New Roman"/>
              </a:defRPr>
            </a:lvl1pPr>
          </a:lstStyle>
          <a:p>
            <a:pPr defTabSz="671513">
              <a:buClrTx/>
              <a:buSzTx/>
              <a:tabLst>
                <a:tab pos="1343025" algn="l"/>
              </a:tabLst>
              <a:defRPr/>
            </a:pPr>
            <a:r>
              <a:rPr lang="en-US" dirty="0"/>
              <a:t>Point Cloud Coding</a:t>
            </a:r>
          </a:p>
        </p:txBody>
      </p:sp>
      <p:pic>
        <p:nvPicPr>
          <p:cNvPr id="9" name="Imagem 8">
            <a:extLst>
              <a:ext uri="{FF2B5EF4-FFF2-40B4-BE49-F238E27FC236}">
                <a16:creationId xmlns:a16="http://schemas.microsoft.com/office/drawing/2014/main" id="{ADEEB65A-A10F-F799-73EE-46D67ED6A5E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383856"/>
            <a:ext cx="5759450" cy="2315845"/>
          </a:xfrm>
          <a:prstGeom prst="rect">
            <a:avLst/>
          </a:prstGeom>
          <a:noFill/>
          <a:ln>
            <a:noFill/>
          </a:ln>
        </p:spPr>
      </p:pic>
      <p:sp>
        <p:nvSpPr>
          <p:cNvPr id="2" name="Slide Number Placeholder 8">
            <a:extLst>
              <a:ext uri="{FF2B5EF4-FFF2-40B4-BE49-F238E27FC236}">
                <a16:creationId xmlns:a16="http://schemas.microsoft.com/office/drawing/2014/main" id="{F935F0A4-2306-C758-93DB-D27C94811416}"/>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FA992B4-1EE3-44D2-9FD3-DB09F36FD891}" type="slidenum">
              <a:rPr kumimoji="0" sz="1800" b="0" i="0" u="none" strike="noStrike" kern="0" cap="none" spc="0" normalizeH="0" baseline="0" noProof="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a:t>
            </a:fld>
            <a:endParaRPr kumimoji="0" lang="en-GB" sz="1200" b="0" i="0" u="none" strike="noStrike" kern="0" cap="none" spc="0" normalizeH="0" baseline="0" noProof="0" dirty="0">
              <a:ln>
                <a:noFill/>
              </a:ln>
              <a:solidFill>
                <a:srgbClr val="898989"/>
              </a:solidFill>
              <a:effectLst/>
              <a:uLnTx/>
              <a:uFillTx/>
            </a:endParaRPr>
          </a:p>
        </p:txBody>
      </p:sp>
    </p:spTree>
    <p:extLst>
      <p:ext uri="{BB962C8B-B14F-4D97-AF65-F5344CB8AC3E}">
        <p14:creationId xmlns:p14="http://schemas.microsoft.com/office/powerpoint/2010/main" val="201108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19D8CCF-70C8-393E-DD95-D0E53032BFE2}"/>
              </a:ext>
            </a:extLst>
          </p:cNvPr>
          <p:cNvSpPr txBox="1">
            <a:spLocks/>
          </p:cNvSpPr>
          <p:nvPr/>
        </p:nvSpPr>
        <p:spPr>
          <a:xfrm>
            <a:off x="662139" y="1119897"/>
            <a:ext cx="10867721" cy="4002380"/>
          </a:xfrm>
          <a:prstGeom prst="rect">
            <a:avLst/>
          </a:prstGeom>
          <a:noFill/>
          <a:ln>
            <a:noFill/>
          </a:ln>
        </p:spPr>
        <p:txBody>
          <a:bodyPr vert="horz" wrap="square" lIns="85725" tIns="41276" rIns="85725" bIns="41276" anchor="ctr" anchorCtr="1" compatLnSpc="1">
            <a:spAutoFit/>
          </a:bodyPr>
          <a:lstStyle>
            <a:lvl1pPr marL="280985" marR="0" lvl="0" indent="-280985" algn="l" defTabSz="704846" rtl="0" fontAlgn="auto" hangingPunct="0">
              <a:lnSpc>
                <a:spcPct val="100000"/>
              </a:lnSpc>
              <a:spcBef>
                <a:spcPts val="1700"/>
              </a:spcBef>
              <a:spcAft>
                <a:spcPts val="0"/>
              </a:spcAft>
              <a:buClr>
                <a:srgbClr val="000000"/>
              </a:buClr>
              <a:buSzPct val="80000"/>
              <a:buFont typeface="Wingdings" pitchFamily="2"/>
              <a:buChar char="¬"/>
              <a:tabLst/>
              <a:defRPr lang="en-US" sz="2000" b="1" i="0" u="none" strike="noStrike" kern="0" cap="none" spc="0" baseline="0">
                <a:solidFill>
                  <a:srgbClr val="000000"/>
                </a:solidFill>
                <a:uFillTx/>
                <a:latin typeface="Times New Roman"/>
              </a:defRPr>
            </a:lvl1pPr>
            <a:lvl2pPr marL="793754" marR="0" lvl="1" indent="-220663" algn="l" defTabSz="704846" rtl="0" fontAlgn="auto" hangingPunct="0">
              <a:lnSpc>
                <a:spcPct val="100000"/>
              </a:lnSpc>
              <a:spcBef>
                <a:spcPts val="500"/>
              </a:spcBef>
              <a:spcAft>
                <a:spcPts val="0"/>
              </a:spcAft>
              <a:buClr>
                <a:srgbClr val="009899"/>
              </a:buClr>
              <a:buSzPct val="70000"/>
              <a:buFont typeface="Wingdings" pitchFamily="2"/>
              <a:buChar char="l"/>
              <a:tabLst/>
              <a:defRPr lang="en-US" sz="2000" b="0" i="0" u="none" strike="noStrike" kern="0" cap="none" spc="0" baseline="0">
                <a:solidFill>
                  <a:srgbClr val="009899"/>
                </a:solidFill>
                <a:uFillTx/>
                <a:latin typeface="Times New Roman"/>
              </a:defRPr>
            </a:lvl2pPr>
            <a:lvl3pPr marL="1216023" marR="0" lvl="2" indent="-231772"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uFillTx/>
                <a:latin typeface="Times New Roman"/>
              </a:defRPr>
            </a:lvl3pPr>
            <a:lvl4pPr marL="1628775" marR="0" lvl="3" indent="-222254"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effectLst>
                  <a:outerShdw dist="38096" dir="2700000">
                    <a:srgbClr val="C0C0C0"/>
                  </a:outerShdw>
                </a:effectLst>
                <a:uFillTx/>
                <a:latin typeface="Times New Roman"/>
              </a:defRPr>
            </a:lvl4pPr>
            <a:lvl5pPr marL="2057400" marR="0" lvl="4" indent="-228600" algn="l" defTabSz="704846" rtl="0" eaLnBrk="1" fontAlgn="auto" latinLnBrk="0" hangingPunct="0">
              <a:lnSpc>
                <a:spcPct val="100000"/>
              </a:lnSpc>
              <a:spcBef>
                <a:spcPts val="500"/>
              </a:spcBef>
              <a:spcAft>
                <a:spcPts val="0"/>
              </a:spcAft>
              <a:buSzPct val="100000"/>
              <a:buFont typeface="Arial" pitchFamily="34"/>
              <a:buChar char="•"/>
              <a:tabLst/>
              <a:defRPr lang="en-US" sz="2000" b="0" i="0" u="none" strike="noStrike" kern="0" cap="none" spc="0" baseline="0">
                <a:solidFill>
                  <a:srgbClr val="FFFFFF"/>
                </a:solidFill>
                <a:uFillTx/>
                <a:latin typeface="Times New Roma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GB" sz="2200" b="0" dirty="0"/>
              <a:t>JPEG is developing a deep learning (DL)-based PC coding standard, following a Call for Proposals in January 2022</a:t>
            </a:r>
            <a:r>
              <a:rPr kumimoji="0" lang="en-US" sz="2200" b="0" i="0" u="none" strike="noStrike" kern="0" cap="none" spc="0" normalizeH="0" baseline="0" noProof="0" dirty="0">
                <a:ln>
                  <a:noFill/>
                </a:ln>
                <a:solidFill>
                  <a:srgbClr val="000000"/>
                </a:solidFill>
                <a:effectLst/>
                <a:uLnTx/>
                <a:uFillTx/>
                <a:latin typeface="Times New Roman"/>
              </a:rPr>
              <a:t>.</a:t>
            </a: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kumimoji="0" lang="en-US" sz="2200" b="0" i="0" u="none" strike="noStrike" kern="0" cap="none" spc="0" normalizeH="0" baseline="0" noProof="0" dirty="0">
                <a:ln>
                  <a:noFill/>
                </a:ln>
                <a:solidFill>
                  <a:srgbClr val="000000"/>
                </a:solidFill>
                <a:effectLst/>
                <a:uLnTx/>
                <a:uFillTx/>
                <a:latin typeface="Times New Roman"/>
              </a:rPr>
              <a:t>In the current JPEG </a:t>
            </a:r>
            <a:r>
              <a:rPr kumimoji="0" lang="en-US" sz="2200" b="0" i="0" u="none" strike="noStrike" kern="0" cap="none" spc="0" normalizeH="0" baseline="0" noProof="0" dirty="0" err="1">
                <a:ln>
                  <a:noFill/>
                </a:ln>
                <a:solidFill>
                  <a:srgbClr val="000000"/>
                </a:solidFill>
                <a:effectLst/>
                <a:uLnTx/>
                <a:uFillTx/>
                <a:latin typeface="Times New Roman"/>
              </a:rPr>
              <a:t>Pleno</a:t>
            </a:r>
            <a:r>
              <a:rPr kumimoji="0" lang="en-US" sz="2200" b="0" i="0" u="none" strike="noStrike" kern="0" cap="none" spc="0" normalizeH="0" baseline="0" noProof="0" dirty="0">
                <a:ln>
                  <a:noFill/>
                </a:ln>
                <a:solidFill>
                  <a:srgbClr val="000000"/>
                </a:solidFill>
                <a:effectLst/>
                <a:uLnTx/>
                <a:uFillTx/>
                <a:latin typeface="Times New Roman"/>
              </a:rPr>
              <a:t> PCC Verification Model (VM), the coding rate may be controlled through a set of coding parameters which depend on the specific PC (e.g., sparsity and homogeneity).</a:t>
            </a: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This requires manually coding the PC with different parameter configurations to reach the target rate.</a:t>
            </a:r>
            <a:endParaRPr kumimoji="0" lang="en-US" sz="2200" b="0" i="0" u="none" strike="noStrike" kern="0" cap="none" spc="0" normalizeH="0" baseline="0" noProof="0" dirty="0">
              <a:ln>
                <a:noFill/>
              </a:ln>
              <a:solidFill>
                <a:srgbClr val="000000"/>
              </a:solidFill>
              <a:effectLst/>
              <a:uLnTx/>
              <a:uFillTx/>
              <a:latin typeface="Times New Roman"/>
            </a:endParaRP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endParaRPr kumimoji="0" lang="en-US" sz="2200" b="0" i="0" u="none" strike="noStrike" kern="0" cap="none" spc="0" normalizeH="0" baseline="0" noProof="0" dirty="0">
              <a:ln>
                <a:noFill/>
              </a:ln>
              <a:solidFill>
                <a:srgbClr val="000000"/>
              </a:solidFill>
              <a:effectLst/>
              <a:uLnTx/>
              <a:uFillTx/>
              <a:latin typeface="Times New Roman"/>
            </a:endParaRP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The objective of this paper is to:</a:t>
            </a:r>
            <a:endParaRPr kumimoji="0" lang="en-US" sz="2200" b="0" i="0" u="none" strike="noStrike" kern="0" cap="none" spc="0" normalizeH="0" baseline="0" noProof="0" dirty="0">
              <a:ln>
                <a:noFill/>
              </a:ln>
              <a:solidFill>
                <a:srgbClr val="000000"/>
              </a:solidFill>
              <a:effectLst/>
              <a:uLnTx/>
              <a:uFillTx/>
              <a:latin typeface="Times New Roman"/>
            </a:endParaRPr>
          </a:p>
        </p:txBody>
      </p:sp>
      <p:sp>
        <p:nvSpPr>
          <p:cNvPr id="6" name="Title 1">
            <a:extLst>
              <a:ext uri="{FF2B5EF4-FFF2-40B4-BE49-F238E27FC236}">
                <a16:creationId xmlns:a16="http://schemas.microsoft.com/office/drawing/2014/main" id="{1DF63130-64AE-D220-548D-FC3A0F68495B}"/>
              </a:ext>
            </a:extLst>
          </p:cNvPr>
          <p:cNvSpPr txBox="1">
            <a:spLocks/>
          </p:cNvSpPr>
          <p:nvPr/>
        </p:nvSpPr>
        <p:spPr>
          <a:xfrm>
            <a:off x="0" y="65090"/>
            <a:ext cx="12193200" cy="1065600"/>
          </a:xfrm>
          <a:prstGeom prst="rect">
            <a:avLst/>
          </a:prstGeom>
          <a:noFill/>
          <a:ln>
            <a:noFill/>
          </a:ln>
          <a:effectLst>
            <a:outerShdw dist="17962" dir="2700000" algn="tl">
              <a:srgbClr val="676767"/>
            </a:outerShdw>
          </a:effectLst>
        </p:spPr>
        <p:txBody>
          <a:bodyPr vert="horz" wrap="square" lIns="85725" tIns="41276" rIns="85725" bIns="41276" anchor="ctr" anchorCtr="1" compatLnSpc="1">
            <a:noAutofit/>
          </a:bodyPr>
          <a:lstStyle>
            <a:lvl1pPr marL="0" marR="0" lvl="0" indent="0" algn="l" defTabSz="704846" rtl="0" fontAlgn="auto" hangingPunct="0">
              <a:lnSpc>
                <a:spcPct val="100000"/>
              </a:lnSpc>
              <a:spcBef>
                <a:spcPts val="0"/>
              </a:spcBef>
              <a:spcAft>
                <a:spcPts val="0"/>
              </a:spcAft>
              <a:buNone/>
              <a:tabLst/>
              <a:defRPr lang="en-US" sz="3000" b="1" i="0" u="none" strike="noStrike" kern="0" cap="none" spc="0" baseline="0">
                <a:solidFill>
                  <a:srgbClr val="000000"/>
                </a:solidFill>
                <a:effectLst>
                  <a:outerShdw dist="38096" dir="2700000">
                    <a:srgbClr val="C0C0C0"/>
                  </a:outerShdw>
                </a:effectLst>
                <a:uFillTx/>
                <a:latin typeface="Times New Roman"/>
              </a:defRPr>
            </a:lvl1pPr>
          </a:lstStyle>
          <a:p>
            <a:pPr defTabSz="671513">
              <a:buClrTx/>
              <a:buSzTx/>
              <a:tabLst>
                <a:tab pos="1343025" algn="l"/>
              </a:tabLst>
              <a:defRPr/>
            </a:pPr>
            <a:r>
              <a:rPr lang="en-US" dirty="0"/>
              <a:t>Objective</a:t>
            </a:r>
          </a:p>
        </p:txBody>
      </p:sp>
      <p:sp>
        <p:nvSpPr>
          <p:cNvPr id="2" name="Content Placeholder 2">
            <a:extLst>
              <a:ext uri="{FF2B5EF4-FFF2-40B4-BE49-F238E27FC236}">
                <a16:creationId xmlns:a16="http://schemas.microsoft.com/office/drawing/2014/main" id="{5A04FF03-22C5-67BE-D69A-AF503E5961D3}"/>
              </a:ext>
            </a:extLst>
          </p:cNvPr>
          <p:cNvSpPr txBox="1">
            <a:spLocks/>
          </p:cNvSpPr>
          <p:nvPr/>
        </p:nvSpPr>
        <p:spPr>
          <a:xfrm>
            <a:off x="662138" y="5197778"/>
            <a:ext cx="10867721" cy="822022"/>
          </a:xfrm>
          <a:prstGeom prst="rect">
            <a:avLst/>
          </a:prstGeom>
          <a:noFill/>
          <a:ln>
            <a:noFill/>
          </a:ln>
        </p:spPr>
        <p:txBody>
          <a:bodyPr vert="horz" wrap="square" lIns="85725" tIns="41276" rIns="85725" bIns="41276" anchor="ctr" anchorCtr="1" compatLnSpc="1">
            <a:spAutoFit/>
          </a:bodyPr>
          <a:lstStyle>
            <a:lvl1pPr marL="280985" marR="0" lvl="0" indent="-280985" algn="l" defTabSz="704846" rtl="0" fontAlgn="auto" hangingPunct="0">
              <a:lnSpc>
                <a:spcPct val="100000"/>
              </a:lnSpc>
              <a:spcBef>
                <a:spcPts val="1700"/>
              </a:spcBef>
              <a:spcAft>
                <a:spcPts val="0"/>
              </a:spcAft>
              <a:buClr>
                <a:srgbClr val="000000"/>
              </a:buClr>
              <a:buSzPct val="80000"/>
              <a:buFont typeface="Wingdings" pitchFamily="2"/>
              <a:buChar char="¬"/>
              <a:tabLst/>
              <a:defRPr lang="en-US" sz="2000" b="1" i="0" u="none" strike="noStrike" kern="0" cap="none" spc="0" baseline="0">
                <a:solidFill>
                  <a:srgbClr val="000000"/>
                </a:solidFill>
                <a:uFillTx/>
                <a:latin typeface="Times New Roman"/>
              </a:defRPr>
            </a:lvl1pPr>
            <a:lvl2pPr marL="793754" marR="0" lvl="1" indent="-220663" algn="l" defTabSz="704846" rtl="0" fontAlgn="auto" hangingPunct="0">
              <a:lnSpc>
                <a:spcPct val="100000"/>
              </a:lnSpc>
              <a:spcBef>
                <a:spcPts val="500"/>
              </a:spcBef>
              <a:spcAft>
                <a:spcPts val="0"/>
              </a:spcAft>
              <a:buClr>
                <a:srgbClr val="009899"/>
              </a:buClr>
              <a:buSzPct val="70000"/>
              <a:buFont typeface="Wingdings" pitchFamily="2"/>
              <a:buChar char="l"/>
              <a:tabLst/>
              <a:defRPr lang="en-US" sz="2000" b="0" i="0" u="none" strike="noStrike" kern="0" cap="none" spc="0" baseline="0">
                <a:solidFill>
                  <a:srgbClr val="009899"/>
                </a:solidFill>
                <a:uFillTx/>
                <a:latin typeface="Times New Roman"/>
              </a:defRPr>
            </a:lvl2pPr>
            <a:lvl3pPr marL="1216023" marR="0" lvl="2" indent="-231772"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uFillTx/>
                <a:latin typeface="Times New Roman"/>
              </a:defRPr>
            </a:lvl3pPr>
            <a:lvl4pPr marL="1628775" marR="0" lvl="3" indent="-222254"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effectLst>
                  <a:outerShdw dist="38096" dir="2700000">
                    <a:srgbClr val="C0C0C0"/>
                  </a:outerShdw>
                </a:effectLst>
                <a:uFillTx/>
                <a:latin typeface="Times New Roman"/>
              </a:defRPr>
            </a:lvl4pPr>
            <a:lvl5pPr marL="2057400" marR="0" lvl="4" indent="-228600" algn="l" defTabSz="704846" rtl="0" eaLnBrk="1" fontAlgn="auto" latinLnBrk="0" hangingPunct="0">
              <a:lnSpc>
                <a:spcPct val="100000"/>
              </a:lnSpc>
              <a:spcBef>
                <a:spcPts val="500"/>
              </a:spcBef>
              <a:spcAft>
                <a:spcPts val="0"/>
              </a:spcAft>
              <a:buSzPct val="100000"/>
              <a:buFont typeface="Arial" pitchFamily="34"/>
              <a:buChar char="•"/>
              <a:tabLst/>
              <a:defRPr lang="en-US" sz="2000" b="0" i="0" u="none" strike="noStrike" kern="0" cap="none" spc="0" baseline="0">
                <a:solidFill>
                  <a:srgbClr val="FFFFFF"/>
                </a:solidFill>
                <a:uFillTx/>
                <a:latin typeface="Times New Roma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704846" rtl="0" eaLnBrk="1" fontAlgn="auto" latinLnBrk="0" hangingPunct="0">
              <a:lnSpc>
                <a:spcPct val="100000"/>
              </a:lnSpc>
              <a:spcBef>
                <a:spcPts val="1700"/>
              </a:spcBef>
              <a:spcAft>
                <a:spcPts val="0"/>
              </a:spcAft>
              <a:buClr>
                <a:srgbClr val="000000"/>
              </a:buClr>
              <a:buSzPct val="80000"/>
              <a:buNone/>
              <a:tabLst/>
              <a:defRPr/>
            </a:pPr>
            <a:r>
              <a:rPr kumimoji="0" lang="en-US" sz="2400" i="0" u="none" strike="noStrike" kern="0" cap="none" spc="0" normalizeH="0" baseline="0" noProof="0" dirty="0">
                <a:ln>
                  <a:noFill/>
                </a:ln>
                <a:solidFill>
                  <a:srgbClr val="000000"/>
                </a:solidFill>
                <a:effectLst/>
                <a:uLnTx/>
                <a:uFillTx/>
                <a:latin typeface="Times New Roman"/>
              </a:rPr>
              <a:t>Design a learning-based rate control mechanism for the current JPEG </a:t>
            </a:r>
            <a:r>
              <a:rPr kumimoji="0" lang="en-US" sz="2400" i="0" u="none" strike="noStrike" kern="0" cap="none" spc="0" normalizeH="0" baseline="0" noProof="0" dirty="0" err="1">
                <a:ln>
                  <a:noFill/>
                </a:ln>
                <a:solidFill>
                  <a:srgbClr val="000000"/>
                </a:solidFill>
                <a:effectLst/>
                <a:uLnTx/>
                <a:uFillTx/>
                <a:latin typeface="Times New Roman"/>
              </a:rPr>
              <a:t>Pleno</a:t>
            </a:r>
            <a:r>
              <a:rPr kumimoji="0" lang="en-US" sz="2400" i="0" u="none" strike="noStrike" kern="0" cap="none" spc="0" normalizeH="0" baseline="0" noProof="0" dirty="0">
                <a:ln>
                  <a:noFill/>
                </a:ln>
                <a:solidFill>
                  <a:srgbClr val="000000"/>
                </a:solidFill>
                <a:effectLst/>
                <a:uLnTx/>
                <a:uFillTx/>
                <a:latin typeface="Times New Roman"/>
              </a:rPr>
              <a:t> PCC VM.</a:t>
            </a:r>
          </a:p>
        </p:txBody>
      </p:sp>
      <p:sp>
        <p:nvSpPr>
          <p:cNvPr id="3" name="Slide Number Placeholder 8">
            <a:extLst>
              <a:ext uri="{FF2B5EF4-FFF2-40B4-BE49-F238E27FC236}">
                <a16:creationId xmlns:a16="http://schemas.microsoft.com/office/drawing/2014/main" id="{06648F6B-FCF4-BB25-969D-5452BC7559F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FA992B4-1EE3-44D2-9FD3-DB09F36FD891}" type="slidenum">
              <a:rPr kumimoji="0" sz="1800" b="0" i="0" u="none" strike="noStrike" kern="0" cap="none" spc="0" normalizeH="0" baseline="0" noProof="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a:t>
            </a:fld>
            <a:endParaRPr kumimoji="0" lang="en-GB" sz="1200" b="0" i="0" u="none" strike="noStrike" kern="0" cap="none" spc="0" normalizeH="0" baseline="0" noProof="0" dirty="0">
              <a:ln>
                <a:noFill/>
              </a:ln>
              <a:solidFill>
                <a:srgbClr val="898989"/>
              </a:solidFill>
              <a:effectLst/>
              <a:uLnTx/>
              <a:uFillTx/>
            </a:endParaRPr>
          </a:p>
        </p:txBody>
      </p:sp>
    </p:spTree>
    <p:extLst>
      <p:ext uri="{BB962C8B-B14F-4D97-AF65-F5344CB8AC3E}">
        <p14:creationId xmlns:p14="http://schemas.microsoft.com/office/powerpoint/2010/main" val="72000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8">
            <a:extLst>
              <a:ext uri="{FF2B5EF4-FFF2-40B4-BE49-F238E27FC236}">
                <a16:creationId xmlns:a16="http://schemas.microsoft.com/office/drawing/2014/main" id="{1BD898D9-E623-06C6-0890-BEA59DB9C0A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FA992B4-1EE3-44D2-9FD3-DB09F36FD891}" type="slidenum">
              <a:rPr kumimoji="0" sz="1800" b="0" i="0" u="none" strike="noStrike" kern="0" cap="none" spc="0" normalizeH="0" baseline="0" noProof="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a:t>
            </a:fld>
            <a:endParaRPr kumimoji="0" lang="en-GB" sz="1200" b="0" i="0" u="none" strike="noStrike" kern="0" cap="none" spc="0" normalizeH="0" baseline="0" noProof="0" dirty="0">
              <a:ln>
                <a:noFill/>
              </a:ln>
              <a:solidFill>
                <a:srgbClr val="898989"/>
              </a:solidFill>
              <a:effectLst/>
              <a:uLnTx/>
              <a:uFillTx/>
            </a:endParaRPr>
          </a:p>
        </p:txBody>
      </p:sp>
      <p:sp>
        <p:nvSpPr>
          <p:cNvPr id="4" name="Title 1">
            <a:extLst>
              <a:ext uri="{FF2B5EF4-FFF2-40B4-BE49-F238E27FC236}">
                <a16:creationId xmlns:a16="http://schemas.microsoft.com/office/drawing/2014/main" id="{D952EC69-E20A-5D83-5E21-241E41B0239A}"/>
              </a:ext>
            </a:extLst>
          </p:cNvPr>
          <p:cNvSpPr txBox="1">
            <a:spLocks/>
          </p:cNvSpPr>
          <p:nvPr/>
        </p:nvSpPr>
        <p:spPr>
          <a:xfrm>
            <a:off x="0" y="65090"/>
            <a:ext cx="12193200" cy="1065600"/>
          </a:xfrm>
          <a:prstGeom prst="rect">
            <a:avLst/>
          </a:prstGeom>
          <a:noFill/>
          <a:ln>
            <a:noFill/>
          </a:ln>
          <a:effectLst>
            <a:outerShdw dist="17962" dir="2700000" algn="tl">
              <a:srgbClr val="676767"/>
            </a:outerShdw>
          </a:effectLst>
        </p:spPr>
        <p:txBody>
          <a:bodyPr vert="horz" wrap="square" lIns="85725" tIns="41276" rIns="85725" bIns="41276" anchor="ctr" anchorCtr="1" compatLnSpc="1">
            <a:noAutofit/>
          </a:bodyPr>
          <a:lstStyle>
            <a:lvl1pPr marL="0" marR="0" lvl="0" indent="0" algn="l" defTabSz="704846" rtl="0" fontAlgn="auto" hangingPunct="0">
              <a:lnSpc>
                <a:spcPct val="100000"/>
              </a:lnSpc>
              <a:spcBef>
                <a:spcPts val="0"/>
              </a:spcBef>
              <a:spcAft>
                <a:spcPts val="0"/>
              </a:spcAft>
              <a:buNone/>
              <a:tabLst/>
              <a:defRPr lang="en-US" sz="3000" b="1" i="0" u="none" strike="noStrike" kern="0" cap="none" spc="0" baseline="0">
                <a:solidFill>
                  <a:srgbClr val="000000"/>
                </a:solidFill>
                <a:effectLst>
                  <a:outerShdw dist="38096" dir="2700000">
                    <a:srgbClr val="C0C0C0"/>
                  </a:outerShdw>
                </a:effectLst>
                <a:uFillTx/>
                <a:latin typeface="Times New Roman"/>
              </a:defRPr>
            </a:lvl1pPr>
          </a:lstStyle>
          <a:p>
            <a:pPr algn="r" defTabSz="671513">
              <a:buClrTx/>
              <a:buSzTx/>
              <a:defRPr/>
            </a:pPr>
            <a:r>
              <a:rPr lang="pt-PT" dirty="0"/>
              <a:t>JPEG Pleno PCC </a:t>
            </a:r>
            <a:r>
              <a:rPr lang="pt-PT" dirty="0" err="1"/>
              <a:t>Verification</a:t>
            </a:r>
            <a:r>
              <a:rPr lang="pt-PT" dirty="0"/>
              <a:t> </a:t>
            </a:r>
            <a:r>
              <a:rPr lang="pt-PT" dirty="0" err="1"/>
              <a:t>Model</a:t>
            </a:r>
            <a:endParaRPr lang="pt-PT" dirty="0"/>
          </a:p>
        </p:txBody>
      </p:sp>
      <p:grpSp>
        <p:nvGrpSpPr>
          <p:cNvPr id="10" name="Agrupar 9">
            <a:extLst>
              <a:ext uri="{FF2B5EF4-FFF2-40B4-BE49-F238E27FC236}">
                <a16:creationId xmlns:a16="http://schemas.microsoft.com/office/drawing/2014/main" id="{CB18841C-2724-D7EC-D9ED-30429F48FA99}"/>
              </a:ext>
            </a:extLst>
          </p:cNvPr>
          <p:cNvGrpSpPr/>
          <p:nvPr/>
        </p:nvGrpSpPr>
        <p:grpSpPr>
          <a:xfrm>
            <a:off x="455309" y="1466849"/>
            <a:ext cx="11281382" cy="3708000"/>
            <a:chOff x="455309" y="1466850"/>
            <a:chExt cx="11281382" cy="3688465"/>
          </a:xfrm>
        </p:grpSpPr>
        <p:pic>
          <p:nvPicPr>
            <p:cNvPr id="11" name="Imagem 10">
              <a:extLst>
                <a:ext uri="{FF2B5EF4-FFF2-40B4-BE49-F238E27FC236}">
                  <a16:creationId xmlns:a16="http://schemas.microsoft.com/office/drawing/2014/main" id="{75CE2F9A-059F-3A6E-F8D2-CA7E4BE9D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09" y="1466850"/>
              <a:ext cx="11281382" cy="3688465"/>
            </a:xfrm>
            <a:prstGeom prst="rect">
              <a:avLst/>
            </a:prstGeom>
          </p:spPr>
        </p:pic>
        <p:pic>
          <p:nvPicPr>
            <p:cNvPr id="12" name="Imagem 11" descr="Uma imagem com texto, símbolo, captura de ecrã&#10;&#10;Descrição gerada automaticamente">
              <a:extLst>
                <a:ext uri="{FF2B5EF4-FFF2-40B4-BE49-F238E27FC236}">
                  <a16:creationId xmlns:a16="http://schemas.microsoft.com/office/drawing/2014/main" id="{A5384EEA-9BE9-7C5E-8E5D-A8D1D664704B}"/>
                </a:ext>
              </a:extLst>
            </p:cNvPr>
            <p:cNvPicPr>
              <a:picLocks noChangeAspect="1"/>
            </p:cNvPicPr>
            <p:nvPr/>
          </p:nvPicPr>
          <p:blipFill rotWithShape="1">
            <a:blip r:embed="rId4">
              <a:extLst>
                <a:ext uri="{28A0092B-C50C-407E-A947-70E740481C1C}">
                  <a14:useLocalDpi xmlns:a14="http://schemas.microsoft.com/office/drawing/2010/main" val="0"/>
                </a:ext>
              </a:extLst>
            </a:blip>
            <a:srcRect l="78496" t="76789" r="9024" b="-191"/>
            <a:stretch/>
          </p:blipFill>
          <p:spPr>
            <a:xfrm>
              <a:off x="9398794" y="4284944"/>
              <a:ext cx="1367790" cy="867607"/>
            </a:xfrm>
            <a:prstGeom prst="rect">
              <a:avLst/>
            </a:prstGeom>
          </p:spPr>
        </p:pic>
      </p:grpSp>
      <p:sp>
        <p:nvSpPr>
          <p:cNvPr id="13" name="Content Placeholder 2">
            <a:extLst>
              <a:ext uri="{FF2B5EF4-FFF2-40B4-BE49-F238E27FC236}">
                <a16:creationId xmlns:a16="http://schemas.microsoft.com/office/drawing/2014/main" id="{E0343BB9-23C7-CF97-FDEB-5BE6293D154C}"/>
              </a:ext>
            </a:extLst>
          </p:cNvPr>
          <p:cNvSpPr txBox="1">
            <a:spLocks/>
          </p:cNvSpPr>
          <p:nvPr/>
        </p:nvSpPr>
        <p:spPr>
          <a:xfrm>
            <a:off x="404398" y="5257800"/>
            <a:ext cx="9501602" cy="1317029"/>
          </a:xfrm>
          <a:prstGeom prst="rect">
            <a:avLst/>
          </a:prstGeom>
          <a:noFill/>
          <a:ln>
            <a:noFill/>
          </a:ln>
        </p:spPr>
        <p:txBody>
          <a:bodyPr vert="horz" wrap="square" lIns="85725" tIns="41276" rIns="85725" bIns="41276" anchor="ctr" anchorCtr="1" compatLnSpc="1">
            <a:spAutoFit/>
          </a:bodyPr>
          <a:lstStyle>
            <a:lvl1pPr marL="280985" marR="0" lvl="0" indent="-280985" algn="l" defTabSz="704846" rtl="0" fontAlgn="auto" hangingPunct="0">
              <a:lnSpc>
                <a:spcPct val="100000"/>
              </a:lnSpc>
              <a:spcBef>
                <a:spcPts val="1700"/>
              </a:spcBef>
              <a:spcAft>
                <a:spcPts val="0"/>
              </a:spcAft>
              <a:buClr>
                <a:srgbClr val="000000"/>
              </a:buClr>
              <a:buSzPct val="80000"/>
              <a:buFont typeface="Wingdings" pitchFamily="2"/>
              <a:buChar char="¬"/>
              <a:tabLst/>
              <a:defRPr lang="en-US" sz="2000" b="1" i="0" u="none" strike="noStrike" kern="0" cap="none" spc="0" baseline="0">
                <a:solidFill>
                  <a:srgbClr val="000000"/>
                </a:solidFill>
                <a:uFillTx/>
                <a:latin typeface="Times New Roman"/>
              </a:defRPr>
            </a:lvl1pPr>
            <a:lvl2pPr marL="793754" marR="0" lvl="1" indent="-220663" algn="l" defTabSz="704846" rtl="0" fontAlgn="auto" hangingPunct="0">
              <a:lnSpc>
                <a:spcPct val="100000"/>
              </a:lnSpc>
              <a:spcBef>
                <a:spcPts val="500"/>
              </a:spcBef>
              <a:spcAft>
                <a:spcPts val="0"/>
              </a:spcAft>
              <a:buClr>
                <a:srgbClr val="009899"/>
              </a:buClr>
              <a:buSzPct val="70000"/>
              <a:buFont typeface="Wingdings" pitchFamily="2"/>
              <a:buChar char="l"/>
              <a:tabLst/>
              <a:defRPr lang="en-US" sz="2000" b="0" i="0" u="none" strike="noStrike" kern="0" cap="none" spc="0" baseline="0">
                <a:solidFill>
                  <a:srgbClr val="009899"/>
                </a:solidFill>
                <a:uFillTx/>
                <a:latin typeface="Times New Roman"/>
              </a:defRPr>
            </a:lvl2pPr>
            <a:lvl3pPr marL="1216023" marR="0" lvl="2" indent="-231772"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uFillTx/>
                <a:latin typeface="Times New Roman"/>
              </a:defRPr>
            </a:lvl3pPr>
            <a:lvl4pPr marL="1628775" marR="0" lvl="3" indent="-222254"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effectLst>
                  <a:outerShdw dist="38096" dir="2700000">
                    <a:srgbClr val="C0C0C0"/>
                  </a:outerShdw>
                </a:effectLst>
                <a:uFillTx/>
                <a:latin typeface="Times New Roman"/>
              </a:defRPr>
            </a:lvl4pPr>
            <a:lvl5pPr marL="2057400" marR="0" lvl="4" indent="-228600" algn="l" defTabSz="704846" rtl="0" eaLnBrk="1" fontAlgn="auto" latinLnBrk="0" hangingPunct="0">
              <a:lnSpc>
                <a:spcPct val="100000"/>
              </a:lnSpc>
              <a:spcBef>
                <a:spcPts val="500"/>
              </a:spcBef>
              <a:spcAft>
                <a:spcPts val="0"/>
              </a:spcAft>
              <a:buSzPct val="100000"/>
              <a:buFont typeface="Arial" pitchFamily="34"/>
              <a:buChar char="•"/>
              <a:tabLst/>
              <a:defRPr lang="en-US" sz="2000" b="0" i="0" u="none" strike="noStrike" kern="0" cap="none" spc="0" baseline="0">
                <a:solidFill>
                  <a:srgbClr val="FFFFFF"/>
                </a:solidFill>
                <a:uFillTx/>
                <a:latin typeface="Times New Roma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A set of input parameters is available to provide flexibility during coding time.</a:t>
            </a: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The codec is equipped with three sampling tools: the basic down-/up-sampling modules and the DL Super Resolution (SR) model.</a:t>
            </a:r>
            <a:endParaRPr lang="en-US" sz="2200" b="0" dirty="0">
              <a:solidFill>
                <a:schemeClr val="tx1"/>
              </a:solidFill>
            </a:endParaRPr>
          </a:p>
        </p:txBody>
      </p:sp>
    </p:spTree>
    <p:extLst>
      <p:ext uri="{BB962C8B-B14F-4D97-AF65-F5344CB8AC3E}">
        <p14:creationId xmlns:p14="http://schemas.microsoft.com/office/powerpoint/2010/main" val="143982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8">
            <a:extLst>
              <a:ext uri="{FF2B5EF4-FFF2-40B4-BE49-F238E27FC236}">
                <a16:creationId xmlns:a16="http://schemas.microsoft.com/office/drawing/2014/main" id="{1BD898D9-E623-06C6-0890-BEA59DB9C0A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FA992B4-1EE3-44D2-9FD3-DB09F36FD891}" type="slidenum">
              <a:rPr kumimoji="0" sz="1800" b="0" i="0" u="none" strike="noStrike" kern="0" cap="none" spc="0" normalizeH="0" baseline="0" noProof="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5</a:t>
            </a:fld>
            <a:endParaRPr kumimoji="0" lang="en-GB" sz="1200" b="0" i="0" u="none" strike="noStrike" kern="0" cap="none" spc="0" normalizeH="0" baseline="0" noProof="0">
              <a:ln>
                <a:noFill/>
              </a:ln>
              <a:solidFill>
                <a:srgbClr val="898989"/>
              </a:solidFill>
              <a:effectLst/>
              <a:uLnTx/>
              <a:uFillTx/>
            </a:endParaRPr>
          </a:p>
        </p:txBody>
      </p:sp>
      <p:sp>
        <p:nvSpPr>
          <p:cNvPr id="4" name="Title 1">
            <a:extLst>
              <a:ext uri="{FF2B5EF4-FFF2-40B4-BE49-F238E27FC236}">
                <a16:creationId xmlns:a16="http://schemas.microsoft.com/office/drawing/2014/main" id="{D952EC69-E20A-5D83-5E21-241E41B0239A}"/>
              </a:ext>
            </a:extLst>
          </p:cNvPr>
          <p:cNvSpPr txBox="1">
            <a:spLocks/>
          </p:cNvSpPr>
          <p:nvPr/>
        </p:nvSpPr>
        <p:spPr>
          <a:xfrm>
            <a:off x="0" y="65090"/>
            <a:ext cx="12193200" cy="1065600"/>
          </a:xfrm>
          <a:prstGeom prst="rect">
            <a:avLst/>
          </a:prstGeom>
          <a:noFill/>
          <a:ln>
            <a:noFill/>
          </a:ln>
          <a:effectLst>
            <a:outerShdw dist="17962" dir="2700000" algn="tl">
              <a:srgbClr val="676767"/>
            </a:outerShdw>
          </a:effectLst>
        </p:spPr>
        <p:txBody>
          <a:bodyPr vert="horz" wrap="square" lIns="85725" tIns="41276" rIns="85725" bIns="41276" anchor="ctr" anchorCtr="1" compatLnSpc="1">
            <a:noAutofit/>
          </a:bodyPr>
          <a:lstStyle>
            <a:lvl1pPr marL="0" marR="0" lvl="0" indent="0" algn="l" defTabSz="704846" rtl="0" fontAlgn="auto" hangingPunct="0">
              <a:lnSpc>
                <a:spcPct val="100000"/>
              </a:lnSpc>
              <a:spcBef>
                <a:spcPts val="0"/>
              </a:spcBef>
              <a:spcAft>
                <a:spcPts val="0"/>
              </a:spcAft>
              <a:buNone/>
              <a:tabLst/>
              <a:defRPr lang="en-US" sz="3000" b="1" i="0" u="none" strike="noStrike" kern="0" cap="none" spc="0" baseline="0">
                <a:solidFill>
                  <a:srgbClr val="000000"/>
                </a:solidFill>
                <a:effectLst>
                  <a:outerShdw dist="38096" dir="2700000">
                    <a:srgbClr val="C0C0C0"/>
                  </a:outerShdw>
                </a:effectLst>
                <a:uFillTx/>
                <a:latin typeface="Times New Roman"/>
              </a:defRPr>
            </a:lvl1pPr>
          </a:lstStyle>
          <a:p>
            <a:pPr algn="r" defTabSz="671513">
              <a:buClrTx/>
              <a:buSzTx/>
              <a:defRPr/>
            </a:pPr>
            <a:r>
              <a:rPr lang="pt-PT" dirty="0"/>
              <a:t>Rate </a:t>
            </a:r>
            <a:r>
              <a:rPr lang="pt-PT" dirty="0" err="1"/>
              <a:t>Control</a:t>
            </a:r>
            <a:r>
              <a:rPr lang="pt-PT" dirty="0"/>
              <a:t>: A New </a:t>
            </a:r>
            <a:r>
              <a:rPr lang="pt-PT" dirty="0" err="1"/>
              <a:t>Challenge</a:t>
            </a:r>
            <a:endParaRPr lang="pt-PT" dirty="0"/>
          </a:p>
        </p:txBody>
      </p:sp>
      <p:graphicFrame>
        <p:nvGraphicFramePr>
          <p:cNvPr id="2" name="Chart1">
            <a:extLst>
              <a:ext uri="{FF2B5EF4-FFF2-40B4-BE49-F238E27FC236}">
                <a16:creationId xmlns:a16="http://schemas.microsoft.com/office/drawing/2014/main" id="{AFD3EC2D-3B95-4C20-91A9-85D2D7247252}"/>
              </a:ext>
            </a:extLst>
          </p:cNvPr>
          <p:cNvGraphicFramePr>
            <a:graphicFrameLocks/>
          </p:cNvGraphicFramePr>
          <p:nvPr>
            <p:extLst>
              <p:ext uri="{D42A27DB-BD31-4B8C-83A1-F6EECF244321}">
                <p14:modId xmlns:p14="http://schemas.microsoft.com/office/powerpoint/2010/main" val="193440447"/>
              </p:ext>
            </p:extLst>
          </p:nvPr>
        </p:nvGraphicFramePr>
        <p:xfrm>
          <a:off x="1981200" y="1017109"/>
          <a:ext cx="8229600" cy="4593938"/>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DBA3F256-89D1-4F1A-CDE9-06428CC44FF4}"/>
              </a:ext>
            </a:extLst>
          </p:cNvPr>
          <p:cNvSpPr txBox="1">
            <a:spLocks/>
          </p:cNvSpPr>
          <p:nvPr/>
        </p:nvSpPr>
        <p:spPr>
          <a:xfrm>
            <a:off x="381000" y="5584538"/>
            <a:ext cx="8625303" cy="978475"/>
          </a:xfrm>
          <a:prstGeom prst="rect">
            <a:avLst/>
          </a:prstGeom>
          <a:noFill/>
          <a:ln>
            <a:noFill/>
          </a:ln>
        </p:spPr>
        <p:txBody>
          <a:bodyPr vert="horz" wrap="square" lIns="85725" tIns="41276" rIns="85725" bIns="41276" anchor="ctr" anchorCtr="1" compatLnSpc="1">
            <a:spAutoFit/>
          </a:bodyPr>
          <a:lstStyle>
            <a:lvl1pPr marL="280985" marR="0" lvl="0" indent="-280985" algn="l" defTabSz="704846" rtl="0" fontAlgn="auto" hangingPunct="0">
              <a:lnSpc>
                <a:spcPct val="100000"/>
              </a:lnSpc>
              <a:spcBef>
                <a:spcPts val="1700"/>
              </a:spcBef>
              <a:spcAft>
                <a:spcPts val="0"/>
              </a:spcAft>
              <a:buClr>
                <a:srgbClr val="000000"/>
              </a:buClr>
              <a:buSzPct val="80000"/>
              <a:buFont typeface="Wingdings" pitchFamily="2"/>
              <a:buChar char="¬"/>
              <a:tabLst/>
              <a:defRPr lang="en-US" sz="2000" b="1" i="0" u="none" strike="noStrike" kern="0" cap="none" spc="0" baseline="0">
                <a:solidFill>
                  <a:srgbClr val="000000"/>
                </a:solidFill>
                <a:uFillTx/>
                <a:latin typeface="Times New Roman"/>
              </a:defRPr>
            </a:lvl1pPr>
            <a:lvl2pPr marL="793754" marR="0" lvl="1" indent="-220663" algn="l" defTabSz="704846" rtl="0" fontAlgn="auto" hangingPunct="0">
              <a:lnSpc>
                <a:spcPct val="100000"/>
              </a:lnSpc>
              <a:spcBef>
                <a:spcPts val="500"/>
              </a:spcBef>
              <a:spcAft>
                <a:spcPts val="0"/>
              </a:spcAft>
              <a:buClr>
                <a:srgbClr val="009899"/>
              </a:buClr>
              <a:buSzPct val="70000"/>
              <a:buFont typeface="Wingdings" pitchFamily="2"/>
              <a:buChar char="l"/>
              <a:tabLst/>
              <a:defRPr lang="en-US" sz="2000" b="0" i="0" u="none" strike="noStrike" kern="0" cap="none" spc="0" baseline="0">
                <a:solidFill>
                  <a:srgbClr val="009899"/>
                </a:solidFill>
                <a:uFillTx/>
                <a:latin typeface="Times New Roman"/>
              </a:defRPr>
            </a:lvl2pPr>
            <a:lvl3pPr marL="1216023" marR="0" lvl="2" indent="-231772"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uFillTx/>
                <a:latin typeface="Times New Roman"/>
              </a:defRPr>
            </a:lvl3pPr>
            <a:lvl4pPr marL="1628775" marR="0" lvl="3" indent="-222254"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effectLst>
                  <a:outerShdw dist="38096" dir="2700000">
                    <a:srgbClr val="C0C0C0"/>
                  </a:outerShdw>
                </a:effectLst>
                <a:uFillTx/>
                <a:latin typeface="Times New Roman"/>
              </a:defRPr>
            </a:lvl4pPr>
            <a:lvl5pPr marL="2057400" marR="0" lvl="4" indent="-228600" algn="l" defTabSz="704846" rtl="0" eaLnBrk="1" fontAlgn="auto" latinLnBrk="0" hangingPunct="0">
              <a:lnSpc>
                <a:spcPct val="100000"/>
              </a:lnSpc>
              <a:spcBef>
                <a:spcPts val="500"/>
              </a:spcBef>
              <a:spcAft>
                <a:spcPts val="0"/>
              </a:spcAft>
              <a:buSzPct val="100000"/>
              <a:buFont typeface="Arial" pitchFamily="34"/>
              <a:buChar char="•"/>
              <a:tabLst/>
              <a:defRPr lang="en-US" sz="2000" b="0" i="0" u="none" strike="noStrike" kern="0" cap="none" spc="0" baseline="0">
                <a:solidFill>
                  <a:srgbClr val="FFFFFF"/>
                </a:solidFill>
                <a:uFillTx/>
                <a:latin typeface="Times New Roma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Achieving a specific target rate demands </a:t>
            </a:r>
            <a:r>
              <a:rPr lang="en-US" sz="2200" dirty="0"/>
              <a:t>flexibility</a:t>
            </a:r>
            <a:r>
              <a:rPr lang="en-US" sz="2200" b="0" dirty="0"/>
              <a:t> during coding time. </a:t>
            </a: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Choosing the optimal coding parameters is a </a:t>
            </a:r>
            <a:r>
              <a:rPr lang="en-US" sz="2200" dirty="0"/>
              <a:t>rate control</a:t>
            </a:r>
            <a:r>
              <a:rPr lang="en-US" sz="2200" b="0" dirty="0"/>
              <a:t> problem.</a:t>
            </a:r>
            <a:endParaRPr lang="en-US" sz="2200" b="0" dirty="0">
              <a:solidFill>
                <a:schemeClr val="tx1"/>
              </a:solidFill>
            </a:endParaRPr>
          </a:p>
        </p:txBody>
      </p:sp>
    </p:spTree>
    <p:extLst>
      <p:ext uri="{BB962C8B-B14F-4D97-AF65-F5344CB8AC3E}">
        <p14:creationId xmlns:p14="http://schemas.microsoft.com/office/powerpoint/2010/main" val="249015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8">
            <a:extLst>
              <a:ext uri="{FF2B5EF4-FFF2-40B4-BE49-F238E27FC236}">
                <a16:creationId xmlns:a16="http://schemas.microsoft.com/office/drawing/2014/main" id="{1BD898D9-E623-06C6-0890-BEA59DB9C0A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FA992B4-1EE3-44D2-9FD3-DB09F36FD891}" type="slidenum">
              <a:rPr kumimoji="0" sz="1800" b="0" i="0" u="none" strike="noStrike" kern="0" cap="none" spc="0" normalizeH="0" baseline="0" noProof="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a:t>
            </a:fld>
            <a:endParaRPr kumimoji="0" lang="en-GB" sz="1200" b="0" i="0" u="none" strike="noStrike" kern="0" cap="none" spc="0" normalizeH="0" baseline="0" noProof="0">
              <a:ln>
                <a:noFill/>
              </a:ln>
              <a:solidFill>
                <a:srgbClr val="898989"/>
              </a:solidFill>
              <a:effectLst/>
              <a:uLnTx/>
              <a:uFillTx/>
            </a:endParaRPr>
          </a:p>
        </p:txBody>
      </p:sp>
      <p:sp>
        <p:nvSpPr>
          <p:cNvPr id="4" name="Title 1">
            <a:extLst>
              <a:ext uri="{FF2B5EF4-FFF2-40B4-BE49-F238E27FC236}">
                <a16:creationId xmlns:a16="http://schemas.microsoft.com/office/drawing/2014/main" id="{D952EC69-E20A-5D83-5E21-241E41B0239A}"/>
              </a:ext>
            </a:extLst>
          </p:cNvPr>
          <p:cNvSpPr txBox="1">
            <a:spLocks/>
          </p:cNvSpPr>
          <p:nvPr/>
        </p:nvSpPr>
        <p:spPr>
          <a:xfrm>
            <a:off x="0" y="65090"/>
            <a:ext cx="12193200" cy="1065600"/>
          </a:xfrm>
          <a:prstGeom prst="rect">
            <a:avLst/>
          </a:prstGeom>
          <a:noFill/>
          <a:ln>
            <a:noFill/>
          </a:ln>
          <a:effectLst>
            <a:outerShdw dist="17962" dir="2700000" algn="tl">
              <a:srgbClr val="676767"/>
            </a:outerShdw>
          </a:effectLst>
        </p:spPr>
        <p:txBody>
          <a:bodyPr vert="horz" wrap="square" lIns="85725" tIns="41276" rIns="85725" bIns="41276" anchor="ctr" anchorCtr="1" compatLnSpc="1">
            <a:noAutofit/>
          </a:bodyPr>
          <a:lstStyle>
            <a:lvl1pPr marL="0" marR="0" lvl="0" indent="0" algn="l" defTabSz="704846" rtl="0" fontAlgn="auto" hangingPunct="0">
              <a:lnSpc>
                <a:spcPct val="100000"/>
              </a:lnSpc>
              <a:spcBef>
                <a:spcPts val="0"/>
              </a:spcBef>
              <a:spcAft>
                <a:spcPts val="0"/>
              </a:spcAft>
              <a:buNone/>
              <a:tabLst/>
              <a:defRPr lang="en-US" sz="3000" b="1" i="0" u="none" strike="noStrike" kern="0" cap="none" spc="0" baseline="0">
                <a:solidFill>
                  <a:srgbClr val="000000"/>
                </a:solidFill>
                <a:effectLst>
                  <a:outerShdw dist="38096" dir="2700000">
                    <a:srgbClr val="C0C0C0"/>
                  </a:outerShdw>
                </a:effectLst>
                <a:uFillTx/>
                <a:latin typeface="Times New Roman"/>
              </a:defRPr>
            </a:lvl1pPr>
          </a:lstStyle>
          <a:p>
            <a:pPr algn="r" defTabSz="671513">
              <a:buClrTx/>
              <a:buSzTx/>
              <a:defRPr/>
            </a:pPr>
            <a:r>
              <a:rPr lang="pt-PT" dirty="0"/>
              <a:t>Rate </a:t>
            </a:r>
            <a:r>
              <a:rPr lang="pt-PT" dirty="0" err="1"/>
              <a:t>Control</a:t>
            </a:r>
            <a:r>
              <a:rPr lang="pt-PT" dirty="0"/>
              <a:t>: A </a:t>
            </a:r>
            <a:r>
              <a:rPr lang="pt-PT" dirty="0" err="1"/>
              <a:t>Classification</a:t>
            </a:r>
            <a:r>
              <a:rPr lang="pt-PT" dirty="0"/>
              <a:t> </a:t>
            </a:r>
            <a:r>
              <a:rPr lang="pt-PT" dirty="0" err="1"/>
              <a:t>Approach</a:t>
            </a:r>
            <a:endParaRPr lang="pt-PT" dirty="0"/>
          </a:p>
        </p:txBody>
      </p:sp>
      <p:sp>
        <p:nvSpPr>
          <p:cNvPr id="3" name="Content Placeholder 2">
            <a:extLst>
              <a:ext uri="{FF2B5EF4-FFF2-40B4-BE49-F238E27FC236}">
                <a16:creationId xmlns:a16="http://schemas.microsoft.com/office/drawing/2014/main" id="{DBA3F256-89D1-4F1A-CDE9-06428CC44FF4}"/>
              </a:ext>
            </a:extLst>
          </p:cNvPr>
          <p:cNvSpPr txBox="1">
            <a:spLocks/>
          </p:cNvSpPr>
          <p:nvPr/>
        </p:nvSpPr>
        <p:spPr>
          <a:xfrm>
            <a:off x="609597" y="1489800"/>
            <a:ext cx="10820403" cy="2091600"/>
          </a:xfrm>
          <a:prstGeom prst="rect">
            <a:avLst/>
          </a:prstGeom>
          <a:noFill/>
          <a:ln>
            <a:noFill/>
          </a:ln>
        </p:spPr>
        <p:txBody>
          <a:bodyPr vert="horz" wrap="square" lIns="85725" tIns="41276" rIns="85725" bIns="41276" anchor="ctr" anchorCtr="1" compatLnSpc="1">
            <a:spAutoFit/>
          </a:bodyPr>
          <a:lstStyle>
            <a:lvl1pPr marL="280985" marR="0" lvl="0" indent="-280985" algn="l" defTabSz="704846" rtl="0" fontAlgn="auto" hangingPunct="0">
              <a:lnSpc>
                <a:spcPct val="100000"/>
              </a:lnSpc>
              <a:spcBef>
                <a:spcPts val="1700"/>
              </a:spcBef>
              <a:spcAft>
                <a:spcPts val="0"/>
              </a:spcAft>
              <a:buClr>
                <a:srgbClr val="000000"/>
              </a:buClr>
              <a:buSzPct val="80000"/>
              <a:buFont typeface="Wingdings" pitchFamily="2"/>
              <a:buChar char="¬"/>
              <a:tabLst/>
              <a:defRPr lang="en-US" sz="2000" b="1" i="0" u="none" strike="noStrike" kern="0" cap="none" spc="0" baseline="0">
                <a:solidFill>
                  <a:srgbClr val="000000"/>
                </a:solidFill>
                <a:uFillTx/>
                <a:latin typeface="Times New Roman"/>
              </a:defRPr>
            </a:lvl1pPr>
            <a:lvl2pPr marL="793754" marR="0" lvl="1" indent="-220663" algn="l" defTabSz="704846" rtl="0" fontAlgn="auto" hangingPunct="0">
              <a:lnSpc>
                <a:spcPct val="100000"/>
              </a:lnSpc>
              <a:spcBef>
                <a:spcPts val="500"/>
              </a:spcBef>
              <a:spcAft>
                <a:spcPts val="0"/>
              </a:spcAft>
              <a:buClr>
                <a:srgbClr val="009899"/>
              </a:buClr>
              <a:buSzPct val="70000"/>
              <a:buFont typeface="Wingdings" pitchFamily="2"/>
              <a:buChar char="l"/>
              <a:tabLst/>
              <a:defRPr lang="en-US" sz="2000" b="0" i="0" u="none" strike="noStrike" kern="0" cap="none" spc="0" baseline="0">
                <a:solidFill>
                  <a:srgbClr val="009899"/>
                </a:solidFill>
                <a:uFillTx/>
                <a:latin typeface="Times New Roman"/>
              </a:defRPr>
            </a:lvl2pPr>
            <a:lvl3pPr marL="1216023" marR="0" lvl="2" indent="-231772"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uFillTx/>
                <a:latin typeface="Times New Roman"/>
              </a:defRPr>
            </a:lvl3pPr>
            <a:lvl4pPr marL="1628775" marR="0" lvl="3" indent="-222254"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effectLst>
                  <a:outerShdw dist="38096" dir="2700000">
                    <a:srgbClr val="C0C0C0"/>
                  </a:outerShdw>
                </a:effectLst>
                <a:uFillTx/>
                <a:latin typeface="Times New Roman"/>
              </a:defRPr>
            </a:lvl4pPr>
            <a:lvl5pPr marL="2057400" marR="0" lvl="4" indent="-228600" algn="l" defTabSz="704846" rtl="0" eaLnBrk="1" fontAlgn="auto" latinLnBrk="0" hangingPunct="0">
              <a:lnSpc>
                <a:spcPct val="100000"/>
              </a:lnSpc>
              <a:spcBef>
                <a:spcPts val="500"/>
              </a:spcBef>
              <a:spcAft>
                <a:spcPts val="0"/>
              </a:spcAft>
              <a:buSzPct val="100000"/>
              <a:buFont typeface="Arial" pitchFamily="34"/>
              <a:buChar char="•"/>
              <a:tabLst/>
              <a:defRPr lang="en-US" sz="2000" b="0" i="0" u="none" strike="noStrike" kern="0" cap="none" spc="0" baseline="0">
                <a:solidFill>
                  <a:srgbClr val="FFFFFF"/>
                </a:solidFill>
                <a:uFillTx/>
                <a:latin typeface="Times New Roma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To simplify the problem, only the two coarser rate control parameters have been considered.</a:t>
            </a: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The discrete domain of these parameters allows to see it as a </a:t>
            </a:r>
            <a:r>
              <a:rPr lang="en-US" sz="2200" dirty="0"/>
              <a:t>classification problem</a:t>
            </a:r>
            <a:r>
              <a:rPr lang="en-US" sz="2200" b="0" dirty="0"/>
              <a:t>. </a:t>
            </a: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endParaRPr lang="en-US" sz="2200" b="0" dirty="0"/>
          </a:p>
          <a:p>
            <a:pPr marL="0" marR="0" lvl="0" indent="0" algn="just" defTabSz="704846" rtl="0" eaLnBrk="1" fontAlgn="auto" latinLnBrk="0" hangingPunct="0">
              <a:lnSpc>
                <a:spcPct val="100000"/>
              </a:lnSpc>
              <a:spcBef>
                <a:spcPts val="1700"/>
              </a:spcBef>
              <a:spcAft>
                <a:spcPts val="0"/>
              </a:spcAft>
              <a:buClr>
                <a:srgbClr val="000000"/>
              </a:buClr>
              <a:buSzPct val="80000"/>
              <a:buNone/>
              <a:tabLst/>
              <a:defRPr/>
            </a:pPr>
            <a:endParaRPr lang="en-US" sz="2200" b="0" dirty="0"/>
          </a:p>
        </p:txBody>
      </p:sp>
      <mc:AlternateContent xmlns:mc="http://schemas.openxmlformats.org/markup-compatibility/2006" xmlns:a14="http://schemas.microsoft.com/office/drawing/2010/main">
        <mc:Choice Requires="a14">
          <p:graphicFrame>
            <p:nvGraphicFramePr>
              <p:cNvPr id="5" name="Tabela 4">
                <a:extLst>
                  <a:ext uri="{FF2B5EF4-FFF2-40B4-BE49-F238E27FC236}">
                    <a16:creationId xmlns:a16="http://schemas.microsoft.com/office/drawing/2014/main" id="{A82CA149-5EF1-B212-3686-B2F27DF4B0E4}"/>
                  </a:ext>
                </a:extLst>
              </p:cNvPr>
              <p:cNvGraphicFramePr>
                <a:graphicFrameLocks noGrp="1"/>
              </p:cNvGraphicFramePr>
              <p:nvPr>
                <p:extLst>
                  <p:ext uri="{D42A27DB-BD31-4B8C-83A1-F6EECF244321}">
                    <p14:modId xmlns:p14="http://schemas.microsoft.com/office/powerpoint/2010/main" val="2108319874"/>
                  </p:ext>
                </p:extLst>
              </p:nvPr>
            </p:nvGraphicFramePr>
            <p:xfrm>
              <a:off x="1800201" y="2819400"/>
              <a:ext cx="8591594" cy="2372536"/>
            </p:xfrm>
            <a:graphic>
              <a:graphicData uri="http://schemas.openxmlformats.org/drawingml/2006/table">
                <a:tbl>
                  <a:tblPr firstRow="1" firstCol="1" bandRow="1">
                    <a:tableStyleId>{5C22544A-7EE6-4342-B048-85BDC9FD1C3A}</a:tableStyleId>
                  </a:tblPr>
                  <a:tblGrid>
                    <a:gridCol w="2058010">
                      <a:extLst>
                        <a:ext uri="{9D8B030D-6E8A-4147-A177-3AD203B41FA5}">
                          <a16:colId xmlns:a16="http://schemas.microsoft.com/office/drawing/2014/main" val="1982705100"/>
                        </a:ext>
                      </a:extLst>
                    </a:gridCol>
                    <a:gridCol w="2058010">
                      <a:extLst>
                        <a:ext uri="{9D8B030D-6E8A-4147-A177-3AD203B41FA5}">
                          <a16:colId xmlns:a16="http://schemas.microsoft.com/office/drawing/2014/main" val="4205870974"/>
                        </a:ext>
                      </a:extLst>
                    </a:gridCol>
                    <a:gridCol w="4475574">
                      <a:extLst>
                        <a:ext uri="{9D8B030D-6E8A-4147-A177-3AD203B41FA5}">
                          <a16:colId xmlns:a16="http://schemas.microsoft.com/office/drawing/2014/main" val="2434043108"/>
                        </a:ext>
                      </a:extLst>
                    </a:gridCol>
                  </a:tblGrid>
                  <a:tr h="593134">
                    <a:tc>
                      <a:txBody>
                        <a:bodyPr/>
                        <a:lstStyle/>
                        <a:p>
                          <a:pPr marL="0" indent="3175" algn="ctr" defTabSz="914400" rtl="0" eaLnBrk="1" fontAlgn="ctr" latinLnBrk="0" hangingPunct="1">
                            <a:spcBef>
                              <a:spcPts val="600"/>
                            </a:spcBef>
                            <a:spcAft>
                              <a:spcPts val="600"/>
                            </a:spcAft>
                          </a:pPr>
                          <a14:m>
                            <m:oMathPara xmlns:m="http://schemas.openxmlformats.org/officeDocument/2006/math">
                              <m:oMathParaPr>
                                <m:jc m:val="centerGroup"/>
                              </m:oMathParaPr>
                              <m:oMath xmlns:m="http://schemas.openxmlformats.org/officeDocument/2006/math">
                                <m:r>
                                  <m:rPr>
                                    <m:nor/>
                                  </m:rPr>
                                  <a:rPr lang="pt-PT" sz="2000" b="1" i="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m:t>Class</m:t>
                                </m:r>
                                <m:r>
                                  <m:rPr>
                                    <m:nor/>
                                  </m:rPr>
                                  <a:rPr lang="pt-PT" sz="2000" b="1" i="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m:t> </m:t>
                                </m:r>
                                <m:r>
                                  <m:rPr>
                                    <m:nor/>
                                  </m:rPr>
                                  <a:rPr lang="pt-PT" sz="2000" b="1" i="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m:t>ID</m:t>
                                </m:r>
                              </m:oMath>
                            </m:oMathPara>
                          </a14:m>
                          <a:endParaRPr lang="en-US" sz="20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spcBef>
                              <a:spcPts val="600"/>
                            </a:spcBef>
                            <a:spcAft>
                              <a:spcPts val="600"/>
                            </a:spcAft>
                          </a:pPr>
                          <a:r>
                            <a:rPr lang="en-US" sz="2000" b="1" u="none" strike="noStrike" kern="1200" dirty="0">
                              <a:solidFill>
                                <a:schemeClr val="dk1"/>
                              </a:solidFill>
                              <a:effectLst/>
                              <a:latin typeface="Times New Roman" panose="02020603050405020304" pitchFamily="18" charset="0"/>
                              <a:ea typeface="+mn-ea"/>
                              <a:cs typeface="Times New Roman" panose="02020603050405020304" pitchFamily="18" charset="0"/>
                            </a:rPr>
                            <a:t>Sampling Factor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200660" algn="ctr" defTabSz="914400" rtl="0" eaLnBrk="1" fontAlgn="ctr" latinLnBrk="0" hangingPunct="1">
                            <a:spcBef>
                              <a:spcPts val="600"/>
                            </a:spcBef>
                            <a:spcAft>
                              <a:spcPts val="600"/>
                            </a:spcAft>
                          </a:pPr>
                          <a:r>
                            <a:rPr lang="en-US" sz="2000" b="1" u="none" strike="noStrike" kern="1200" dirty="0">
                              <a:solidFill>
                                <a:schemeClr val="dk1"/>
                              </a:solidFill>
                              <a:effectLst/>
                              <a:latin typeface="Times New Roman" panose="02020603050405020304" pitchFamily="18" charset="0"/>
                              <a:ea typeface="+mn-ea"/>
                              <a:cs typeface="Times New Roman" panose="02020603050405020304" pitchFamily="18" charset="0"/>
                            </a:rPr>
                            <a:t>Coding Model (</a:t>
                          </a:r>
                          <a14:m>
                            <m:oMath xmlns:m="http://schemas.openxmlformats.org/officeDocument/2006/math">
                              <m:r>
                                <a:rPr lang="en-US" sz="2000" b="1" u="none" strike="noStrike" kern="1200">
                                  <a:solidFill>
                                    <a:schemeClr val="dk1"/>
                                  </a:solidFill>
                                  <a:effectLst/>
                                  <a:latin typeface="Cambria Math" panose="02040503050406030204" pitchFamily="18" charset="0"/>
                                  <a:ea typeface="+mn-ea"/>
                                  <a:cs typeface="+mn-cs"/>
                                </a:rPr>
                                <m:t>𝛌</m:t>
                              </m:r>
                            </m:oMath>
                          </a14:m>
                          <a:r>
                            <a:rPr lang="en-US" sz="2000" b="1" u="none" strike="noStrike" kern="1200" dirty="0">
                              <a:solidFill>
                                <a:schemeClr val="dk1"/>
                              </a:solidFill>
                              <a:effectLst/>
                              <a:latin typeface="Times New Roman" panose="02020603050405020304" pitchFamily="18" charset="0"/>
                              <a:ea typeface="+mn-ea"/>
                              <a:cs typeface="Times New Roman" panose="02020603050405020304" pitchFamily="18" charset="0"/>
                            </a:rPr>
                            <a:t> value)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26892818"/>
                      </a:ext>
                    </a:extLst>
                  </a:tr>
                  <a:tr h="593134">
                    <a:tc>
                      <a:txBody>
                        <a:bodyPr/>
                        <a:lstStyle/>
                        <a:p>
                          <a:pPr marL="0" indent="3175"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[0, 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00660" algn="ctr" defTabSz="914400" rtl="0" eaLnBrk="1" fontAlgn="ctr" latinLnBrk="0" hangingPunct="1">
                            <a:spcBef>
                              <a:spcPts val="600"/>
                            </a:spcBef>
                            <a:spcAft>
                              <a:spcPts val="600"/>
                            </a:spcAft>
                          </a:pPr>
                          <a:r>
                            <a:rPr lang="en-US" sz="2000" b="0" u="none" strike="noStrike" kern="1200">
                              <a:solidFill>
                                <a:schemeClr val="dk1"/>
                              </a:solidFill>
                              <a:effectLst/>
                              <a:latin typeface="Times New Roman" panose="02020603050405020304" pitchFamily="18" charset="0"/>
                              <a:ea typeface="+mn-ea"/>
                              <a:cs typeface="Times New Roman" panose="02020603050405020304" pitchFamily="18" charset="0"/>
                            </a:rPr>
                            <a:t>[0.00025,0.0005,0.001,0.0025,0.005,0.01]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9141532"/>
                      </a:ext>
                    </a:extLst>
                  </a:tr>
                  <a:tr h="593134">
                    <a:tc>
                      <a:txBody>
                        <a:bodyPr/>
                        <a:lstStyle/>
                        <a:p>
                          <a:pPr marL="0" indent="3175"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[6, 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00660"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[0.00025,0.0005,0.001,0.0025,0.005,0.01]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2993633"/>
                      </a:ext>
                    </a:extLst>
                  </a:tr>
                  <a:tr h="593134">
                    <a:tc>
                      <a:txBody>
                        <a:bodyPr/>
                        <a:lstStyle/>
                        <a:p>
                          <a:pPr marL="0" indent="3175"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[12, 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00660"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[0.001,0.0025,0.005]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3830834"/>
                      </a:ext>
                    </a:extLst>
                  </a:tr>
                </a:tbl>
              </a:graphicData>
            </a:graphic>
          </p:graphicFrame>
        </mc:Choice>
        <mc:Fallback xmlns="">
          <p:graphicFrame>
            <p:nvGraphicFramePr>
              <p:cNvPr id="5" name="Tabela 4">
                <a:extLst>
                  <a:ext uri="{FF2B5EF4-FFF2-40B4-BE49-F238E27FC236}">
                    <a16:creationId xmlns:a16="http://schemas.microsoft.com/office/drawing/2014/main" id="{A82CA149-5EF1-B212-3686-B2F27DF4B0E4}"/>
                  </a:ext>
                </a:extLst>
              </p:cNvPr>
              <p:cNvGraphicFramePr>
                <a:graphicFrameLocks noGrp="1"/>
              </p:cNvGraphicFramePr>
              <p:nvPr>
                <p:extLst>
                  <p:ext uri="{D42A27DB-BD31-4B8C-83A1-F6EECF244321}">
                    <p14:modId xmlns:p14="http://schemas.microsoft.com/office/powerpoint/2010/main" val="2108319874"/>
                  </p:ext>
                </p:extLst>
              </p:nvPr>
            </p:nvGraphicFramePr>
            <p:xfrm>
              <a:off x="1800201" y="2819400"/>
              <a:ext cx="8591594" cy="2372536"/>
            </p:xfrm>
            <a:graphic>
              <a:graphicData uri="http://schemas.openxmlformats.org/drawingml/2006/table">
                <a:tbl>
                  <a:tblPr firstRow="1" firstCol="1" bandRow="1">
                    <a:tableStyleId>{5C22544A-7EE6-4342-B048-85BDC9FD1C3A}</a:tableStyleId>
                  </a:tblPr>
                  <a:tblGrid>
                    <a:gridCol w="2058010">
                      <a:extLst>
                        <a:ext uri="{9D8B030D-6E8A-4147-A177-3AD203B41FA5}">
                          <a16:colId xmlns:a16="http://schemas.microsoft.com/office/drawing/2014/main" val="1982705100"/>
                        </a:ext>
                      </a:extLst>
                    </a:gridCol>
                    <a:gridCol w="2058010">
                      <a:extLst>
                        <a:ext uri="{9D8B030D-6E8A-4147-A177-3AD203B41FA5}">
                          <a16:colId xmlns:a16="http://schemas.microsoft.com/office/drawing/2014/main" val="4205870974"/>
                        </a:ext>
                      </a:extLst>
                    </a:gridCol>
                    <a:gridCol w="4475574">
                      <a:extLst>
                        <a:ext uri="{9D8B030D-6E8A-4147-A177-3AD203B41FA5}">
                          <a16:colId xmlns:a16="http://schemas.microsoft.com/office/drawing/2014/main" val="2434043108"/>
                        </a:ext>
                      </a:extLst>
                    </a:gridCol>
                  </a:tblGrid>
                  <a:tr h="593134">
                    <a:tc>
                      <a:txBody>
                        <a:bodyPr/>
                        <a:lstStyle/>
                        <a:p>
                          <a:endParaRPr lang="pt-PT"/>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6" t="-1020" r="-317751" b="-300000"/>
                          </a:stretch>
                        </a:blipFill>
                      </a:tcPr>
                    </a:tc>
                    <a:tc>
                      <a:txBody>
                        <a:bodyPr/>
                        <a:lstStyle/>
                        <a:p>
                          <a:pPr marL="0" algn="ctr" defTabSz="914400" rtl="0" eaLnBrk="1" fontAlgn="ctr" latinLnBrk="0" hangingPunct="1">
                            <a:spcBef>
                              <a:spcPts val="600"/>
                            </a:spcBef>
                            <a:spcAft>
                              <a:spcPts val="600"/>
                            </a:spcAft>
                          </a:pPr>
                          <a:r>
                            <a:rPr lang="en-US" sz="2000" b="1" u="none" strike="noStrike" kern="1200" dirty="0">
                              <a:solidFill>
                                <a:schemeClr val="dk1"/>
                              </a:solidFill>
                              <a:effectLst/>
                              <a:latin typeface="Times New Roman" panose="02020603050405020304" pitchFamily="18" charset="0"/>
                              <a:ea typeface="+mn-ea"/>
                              <a:cs typeface="Times New Roman" panose="02020603050405020304" pitchFamily="18" charset="0"/>
                            </a:rPr>
                            <a:t>Sampling Factor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pt-PT"/>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973" t="-1020" r="-272" b="-300000"/>
                          </a:stretch>
                        </a:blipFill>
                      </a:tcPr>
                    </a:tc>
                    <a:extLst>
                      <a:ext uri="{0D108BD9-81ED-4DB2-BD59-A6C34878D82A}">
                        <a16:rowId xmlns:a16="http://schemas.microsoft.com/office/drawing/2014/main" val="3026892818"/>
                      </a:ext>
                    </a:extLst>
                  </a:tr>
                  <a:tr h="593134">
                    <a:tc>
                      <a:txBody>
                        <a:bodyPr/>
                        <a:lstStyle/>
                        <a:p>
                          <a:pPr marL="0" indent="3175"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[0, 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00660" algn="ctr" defTabSz="914400" rtl="0" eaLnBrk="1" fontAlgn="ctr" latinLnBrk="0" hangingPunct="1">
                            <a:spcBef>
                              <a:spcPts val="600"/>
                            </a:spcBef>
                            <a:spcAft>
                              <a:spcPts val="600"/>
                            </a:spcAft>
                          </a:pPr>
                          <a:r>
                            <a:rPr lang="en-US" sz="2000" b="0" u="none" strike="noStrike" kern="1200">
                              <a:solidFill>
                                <a:schemeClr val="dk1"/>
                              </a:solidFill>
                              <a:effectLst/>
                              <a:latin typeface="Times New Roman" panose="02020603050405020304" pitchFamily="18" charset="0"/>
                              <a:ea typeface="+mn-ea"/>
                              <a:cs typeface="Times New Roman" panose="02020603050405020304" pitchFamily="18" charset="0"/>
                            </a:rPr>
                            <a:t>[0.00025,0.0005,0.001,0.0025,0.005,0.01]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9141532"/>
                      </a:ext>
                    </a:extLst>
                  </a:tr>
                  <a:tr h="593134">
                    <a:tc>
                      <a:txBody>
                        <a:bodyPr/>
                        <a:lstStyle/>
                        <a:p>
                          <a:pPr marL="0" indent="3175"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[6, 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00660"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[0.00025,0.0005,0.001,0.0025,0.005,0.01]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2993633"/>
                      </a:ext>
                    </a:extLst>
                  </a:tr>
                  <a:tr h="593134">
                    <a:tc>
                      <a:txBody>
                        <a:bodyPr/>
                        <a:lstStyle/>
                        <a:p>
                          <a:pPr marL="0" indent="3175"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[12, 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00660" algn="ctr" defTabSz="914400" rtl="0" eaLnBrk="1" fontAlgn="ctr" latinLnBrk="0" hangingPunct="1">
                            <a:spcBef>
                              <a:spcPts val="600"/>
                            </a:spcBef>
                            <a:spcAft>
                              <a:spcPts val="600"/>
                            </a:spcAft>
                          </a:pPr>
                          <a:r>
                            <a:rPr lang="en-US" sz="2000" b="0" u="none" strike="noStrike" kern="1200" dirty="0">
                              <a:solidFill>
                                <a:schemeClr val="dk1"/>
                              </a:solidFill>
                              <a:effectLst/>
                              <a:latin typeface="Times New Roman" panose="02020603050405020304" pitchFamily="18" charset="0"/>
                              <a:ea typeface="+mn-ea"/>
                              <a:cs typeface="Times New Roman" panose="02020603050405020304" pitchFamily="18" charset="0"/>
                            </a:rPr>
                            <a:t>[0.001,0.0025,0.005]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3830834"/>
                      </a:ext>
                    </a:extLst>
                  </a:tr>
                </a:tbl>
              </a:graphicData>
            </a:graphic>
          </p:graphicFrame>
        </mc:Fallback>
      </mc:AlternateContent>
      <p:sp>
        <p:nvSpPr>
          <p:cNvPr id="2" name="Content Placeholder 2">
            <a:extLst>
              <a:ext uri="{FF2B5EF4-FFF2-40B4-BE49-F238E27FC236}">
                <a16:creationId xmlns:a16="http://schemas.microsoft.com/office/drawing/2014/main" id="{B012F501-5CCA-7C9D-C9B2-64449FEF6439}"/>
              </a:ext>
            </a:extLst>
          </p:cNvPr>
          <p:cNvSpPr txBox="1">
            <a:spLocks/>
          </p:cNvSpPr>
          <p:nvPr/>
        </p:nvSpPr>
        <p:spPr>
          <a:xfrm>
            <a:off x="599533" y="5486400"/>
            <a:ext cx="9220204" cy="1099021"/>
          </a:xfrm>
          <a:prstGeom prst="rect">
            <a:avLst/>
          </a:prstGeom>
          <a:noFill/>
          <a:ln>
            <a:noFill/>
          </a:ln>
        </p:spPr>
        <p:txBody>
          <a:bodyPr vert="horz" wrap="square" lIns="85725" tIns="41276" rIns="85725" bIns="41276" anchor="ctr" anchorCtr="1" compatLnSpc="1">
            <a:spAutoFit/>
          </a:bodyPr>
          <a:lstStyle>
            <a:lvl1pPr marL="280985" marR="0" lvl="0" indent="-280985" algn="l" defTabSz="704846" rtl="0" fontAlgn="auto" hangingPunct="0">
              <a:lnSpc>
                <a:spcPct val="100000"/>
              </a:lnSpc>
              <a:spcBef>
                <a:spcPts val="1700"/>
              </a:spcBef>
              <a:spcAft>
                <a:spcPts val="0"/>
              </a:spcAft>
              <a:buClr>
                <a:srgbClr val="000000"/>
              </a:buClr>
              <a:buSzPct val="80000"/>
              <a:buFont typeface="Wingdings" pitchFamily="2"/>
              <a:buChar char="¬"/>
              <a:tabLst/>
              <a:defRPr lang="en-US" sz="2000" b="1" i="0" u="none" strike="noStrike" kern="0" cap="none" spc="0" baseline="0">
                <a:solidFill>
                  <a:srgbClr val="000000"/>
                </a:solidFill>
                <a:uFillTx/>
                <a:latin typeface="Times New Roman"/>
              </a:defRPr>
            </a:lvl1pPr>
            <a:lvl2pPr marL="793754" marR="0" lvl="1" indent="-220663" algn="l" defTabSz="704846" rtl="0" fontAlgn="auto" hangingPunct="0">
              <a:lnSpc>
                <a:spcPct val="100000"/>
              </a:lnSpc>
              <a:spcBef>
                <a:spcPts val="500"/>
              </a:spcBef>
              <a:spcAft>
                <a:spcPts val="0"/>
              </a:spcAft>
              <a:buClr>
                <a:srgbClr val="009899"/>
              </a:buClr>
              <a:buSzPct val="70000"/>
              <a:buFont typeface="Wingdings" pitchFamily="2"/>
              <a:buChar char="l"/>
              <a:tabLst/>
              <a:defRPr lang="en-US" sz="2000" b="0" i="0" u="none" strike="noStrike" kern="0" cap="none" spc="0" baseline="0">
                <a:solidFill>
                  <a:srgbClr val="009899"/>
                </a:solidFill>
                <a:uFillTx/>
                <a:latin typeface="Times New Roman"/>
              </a:defRPr>
            </a:lvl2pPr>
            <a:lvl3pPr marL="1216023" marR="0" lvl="2" indent="-231772"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uFillTx/>
                <a:latin typeface="Times New Roman"/>
              </a:defRPr>
            </a:lvl3pPr>
            <a:lvl4pPr marL="1628775" marR="0" lvl="3" indent="-222254"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effectLst>
                  <a:outerShdw dist="38096" dir="2700000">
                    <a:srgbClr val="C0C0C0"/>
                  </a:outerShdw>
                </a:effectLst>
                <a:uFillTx/>
                <a:latin typeface="Times New Roman"/>
              </a:defRPr>
            </a:lvl4pPr>
            <a:lvl5pPr marL="2057400" marR="0" lvl="4" indent="-228600" algn="l" defTabSz="704846" rtl="0" eaLnBrk="1" fontAlgn="auto" latinLnBrk="0" hangingPunct="0">
              <a:lnSpc>
                <a:spcPct val="100000"/>
              </a:lnSpc>
              <a:spcBef>
                <a:spcPts val="500"/>
              </a:spcBef>
              <a:spcAft>
                <a:spcPts val="0"/>
              </a:spcAft>
              <a:buSzPct val="100000"/>
              <a:buFont typeface="Arial" pitchFamily="34"/>
              <a:buChar char="•"/>
              <a:tabLst/>
              <a:defRPr lang="en-US" sz="2000" b="0" i="0" u="none" strike="noStrike" kern="0" cap="none" spc="0" baseline="0">
                <a:solidFill>
                  <a:srgbClr val="FFFFFF"/>
                </a:solidFill>
                <a:uFillTx/>
                <a:latin typeface="Times New Roma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dirty="0"/>
              <a:t>Classifier’s Goal</a:t>
            </a:r>
            <a:r>
              <a:rPr lang="en-US" sz="2200" b="0" dirty="0"/>
              <a:t>: Predict the class holding the parameter pair that leads to the optimal RD Performance when coding a given PC and aiming for a certain target coding rate.</a:t>
            </a:r>
            <a:endParaRPr lang="en-US" sz="2200" b="0" dirty="0">
              <a:solidFill>
                <a:schemeClr val="tx1"/>
              </a:solidFill>
            </a:endParaRPr>
          </a:p>
        </p:txBody>
      </p:sp>
    </p:spTree>
    <p:extLst>
      <p:ext uri="{BB962C8B-B14F-4D97-AF65-F5344CB8AC3E}">
        <p14:creationId xmlns:p14="http://schemas.microsoft.com/office/powerpoint/2010/main" val="215984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8">
            <a:extLst>
              <a:ext uri="{FF2B5EF4-FFF2-40B4-BE49-F238E27FC236}">
                <a16:creationId xmlns:a16="http://schemas.microsoft.com/office/drawing/2014/main" id="{1BD898D9-E623-06C6-0890-BEA59DB9C0A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FA992B4-1EE3-44D2-9FD3-DB09F36FD891}" type="slidenum">
              <a:rPr kumimoji="0" sz="1800" b="0" i="0" u="none" strike="noStrike" kern="0" cap="none" spc="0" normalizeH="0" baseline="0" noProof="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7</a:t>
            </a:fld>
            <a:endParaRPr kumimoji="0" lang="en-GB" sz="1200" b="0" i="0" u="none" strike="noStrike" kern="0" cap="none" spc="0" normalizeH="0" baseline="0" noProof="0">
              <a:ln>
                <a:noFill/>
              </a:ln>
              <a:solidFill>
                <a:srgbClr val="898989"/>
              </a:solidFill>
              <a:effectLst/>
              <a:uLnTx/>
              <a:uFillTx/>
            </a:endParaRPr>
          </a:p>
        </p:txBody>
      </p:sp>
      <p:sp>
        <p:nvSpPr>
          <p:cNvPr id="4" name="Title 1">
            <a:extLst>
              <a:ext uri="{FF2B5EF4-FFF2-40B4-BE49-F238E27FC236}">
                <a16:creationId xmlns:a16="http://schemas.microsoft.com/office/drawing/2014/main" id="{D952EC69-E20A-5D83-5E21-241E41B0239A}"/>
              </a:ext>
            </a:extLst>
          </p:cNvPr>
          <p:cNvSpPr txBox="1">
            <a:spLocks/>
          </p:cNvSpPr>
          <p:nvPr/>
        </p:nvSpPr>
        <p:spPr>
          <a:xfrm>
            <a:off x="0" y="65090"/>
            <a:ext cx="12193200" cy="1065600"/>
          </a:xfrm>
          <a:prstGeom prst="rect">
            <a:avLst/>
          </a:prstGeom>
          <a:noFill/>
          <a:ln>
            <a:noFill/>
          </a:ln>
          <a:effectLst>
            <a:outerShdw dist="17962" dir="2700000" algn="tl">
              <a:srgbClr val="676767"/>
            </a:outerShdw>
          </a:effectLst>
        </p:spPr>
        <p:txBody>
          <a:bodyPr vert="horz" wrap="square" lIns="85725" tIns="41276" rIns="85725" bIns="41276" anchor="ctr" anchorCtr="1" compatLnSpc="1">
            <a:noAutofit/>
          </a:bodyPr>
          <a:lstStyle>
            <a:lvl1pPr marL="0" marR="0" lvl="0" indent="0" algn="l" defTabSz="704846" rtl="0" fontAlgn="auto" hangingPunct="0">
              <a:lnSpc>
                <a:spcPct val="100000"/>
              </a:lnSpc>
              <a:spcBef>
                <a:spcPts val="0"/>
              </a:spcBef>
              <a:spcAft>
                <a:spcPts val="0"/>
              </a:spcAft>
              <a:buNone/>
              <a:tabLst/>
              <a:defRPr lang="en-US" sz="3000" b="1" i="0" u="none" strike="noStrike" kern="0" cap="none" spc="0" baseline="0">
                <a:solidFill>
                  <a:srgbClr val="000000"/>
                </a:solidFill>
                <a:effectLst>
                  <a:outerShdw dist="38096" dir="2700000">
                    <a:srgbClr val="C0C0C0"/>
                  </a:outerShdw>
                </a:effectLst>
                <a:uFillTx/>
                <a:latin typeface="Times New Roman"/>
              </a:defRPr>
            </a:lvl1pPr>
          </a:lstStyle>
          <a:p>
            <a:pPr algn="r" defTabSz="671513">
              <a:buClrTx/>
              <a:buSzTx/>
              <a:defRPr/>
            </a:pPr>
            <a:r>
              <a:rPr lang="pt-PT" dirty="0"/>
              <a:t>JPEG Pleno PCC VM </a:t>
            </a:r>
            <a:r>
              <a:rPr lang="pt-PT" dirty="0" err="1"/>
              <a:t>with</a:t>
            </a:r>
            <a:r>
              <a:rPr lang="pt-PT" dirty="0"/>
              <a:t> </a:t>
            </a:r>
            <a:r>
              <a:rPr lang="pt-PT" dirty="0" err="1"/>
              <a:t>Automatic</a:t>
            </a:r>
            <a:r>
              <a:rPr lang="pt-PT" dirty="0"/>
              <a:t> Rate </a:t>
            </a:r>
            <a:r>
              <a:rPr lang="pt-PT" dirty="0" err="1"/>
              <a:t>Control</a:t>
            </a:r>
            <a:endParaRPr lang="pt-PT" dirty="0"/>
          </a:p>
        </p:txBody>
      </p:sp>
      <p:pic>
        <p:nvPicPr>
          <p:cNvPr id="9" name="Gráfico 8">
            <a:extLst>
              <a:ext uri="{FF2B5EF4-FFF2-40B4-BE49-F238E27FC236}">
                <a16:creationId xmlns:a16="http://schemas.microsoft.com/office/drawing/2014/main" id="{A9B58762-A97D-C784-66DA-42442C363F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305" y="1423722"/>
            <a:ext cx="11193389" cy="3687427"/>
          </a:xfrm>
          <a:prstGeom prst="rect">
            <a:avLst/>
          </a:prstGeom>
        </p:spPr>
      </p:pic>
      <p:sp>
        <p:nvSpPr>
          <p:cNvPr id="2" name="Content Placeholder 2">
            <a:extLst>
              <a:ext uri="{FF2B5EF4-FFF2-40B4-BE49-F238E27FC236}">
                <a16:creationId xmlns:a16="http://schemas.microsoft.com/office/drawing/2014/main" id="{5737A958-2053-5FBC-238C-3649BE95A667}"/>
              </a:ext>
            </a:extLst>
          </p:cNvPr>
          <p:cNvSpPr txBox="1">
            <a:spLocks/>
          </p:cNvSpPr>
          <p:nvPr/>
        </p:nvSpPr>
        <p:spPr>
          <a:xfrm>
            <a:off x="404398" y="5257800"/>
            <a:ext cx="10035002" cy="1317029"/>
          </a:xfrm>
          <a:prstGeom prst="rect">
            <a:avLst/>
          </a:prstGeom>
          <a:noFill/>
          <a:ln>
            <a:noFill/>
          </a:ln>
        </p:spPr>
        <p:txBody>
          <a:bodyPr vert="horz" wrap="square" lIns="85725" tIns="41276" rIns="85725" bIns="41276" anchor="ctr" anchorCtr="1" compatLnSpc="1">
            <a:spAutoFit/>
          </a:bodyPr>
          <a:lstStyle>
            <a:lvl1pPr marL="280985" marR="0" lvl="0" indent="-280985" algn="l" defTabSz="704846" rtl="0" fontAlgn="auto" hangingPunct="0">
              <a:lnSpc>
                <a:spcPct val="100000"/>
              </a:lnSpc>
              <a:spcBef>
                <a:spcPts val="1700"/>
              </a:spcBef>
              <a:spcAft>
                <a:spcPts val="0"/>
              </a:spcAft>
              <a:buClr>
                <a:srgbClr val="000000"/>
              </a:buClr>
              <a:buSzPct val="80000"/>
              <a:buFont typeface="Wingdings" pitchFamily="2"/>
              <a:buChar char="¬"/>
              <a:tabLst/>
              <a:defRPr lang="en-US" sz="2000" b="1" i="0" u="none" strike="noStrike" kern="0" cap="none" spc="0" baseline="0">
                <a:solidFill>
                  <a:srgbClr val="000000"/>
                </a:solidFill>
                <a:uFillTx/>
                <a:latin typeface="Times New Roman"/>
              </a:defRPr>
            </a:lvl1pPr>
            <a:lvl2pPr marL="793754" marR="0" lvl="1" indent="-220663" algn="l" defTabSz="704846" rtl="0" fontAlgn="auto" hangingPunct="0">
              <a:lnSpc>
                <a:spcPct val="100000"/>
              </a:lnSpc>
              <a:spcBef>
                <a:spcPts val="500"/>
              </a:spcBef>
              <a:spcAft>
                <a:spcPts val="0"/>
              </a:spcAft>
              <a:buClr>
                <a:srgbClr val="009899"/>
              </a:buClr>
              <a:buSzPct val="70000"/>
              <a:buFont typeface="Wingdings" pitchFamily="2"/>
              <a:buChar char="l"/>
              <a:tabLst/>
              <a:defRPr lang="en-US" sz="2000" b="0" i="0" u="none" strike="noStrike" kern="0" cap="none" spc="0" baseline="0">
                <a:solidFill>
                  <a:srgbClr val="009899"/>
                </a:solidFill>
                <a:uFillTx/>
                <a:latin typeface="Times New Roman"/>
              </a:defRPr>
            </a:lvl2pPr>
            <a:lvl3pPr marL="1216023" marR="0" lvl="2" indent="-231772"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uFillTx/>
                <a:latin typeface="Times New Roman"/>
              </a:defRPr>
            </a:lvl3pPr>
            <a:lvl4pPr marL="1628775" marR="0" lvl="3" indent="-222254"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effectLst>
                  <a:outerShdw dist="38096" dir="2700000">
                    <a:srgbClr val="C0C0C0"/>
                  </a:outerShdw>
                </a:effectLst>
                <a:uFillTx/>
                <a:latin typeface="Times New Roman"/>
              </a:defRPr>
            </a:lvl4pPr>
            <a:lvl5pPr marL="2057400" marR="0" lvl="4" indent="-228600" algn="l" defTabSz="704846" rtl="0" eaLnBrk="1" fontAlgn="auto" latinLnBrk="0" hangingPunct="0">
              <a:lnSpc>
                <a:spcPct val="100000"/>
              </a:lnSpc>
              <a:spcBef>
                <a:spcPts val="500"/>
              </a:spcBef>
              <a:spcAft>
                <a:spcPts val="0"/>
              </a:spcAft>
              <a:buSzPct val="100000"/>
              <a:buFont typeface="Arial" pitchFamily="34"/>
              <a:buChar char="•"/>
              <a:tabLst/>
              <a:defRPr lang="en-US" sz="2000" b="0" i="0" u="none" strike="noStrike" kern="0" cap="none" spc="0" baseline="0">
                <a:solidFill>
                  <a:srgbClr val="FFFFFF"/>
                </a:solidFill>
                <a:uFillTx/>
                <a:latin typeface="Times New Roma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Extending JPEG </a:t>
            </a:r>
            <a:r>
              <a:rPr lang="en-US" sz="2200" b="0" dirty="0" err="1"/>
              <a:t>Pleno</a:t>
            </a:r>
            <a:r>
              <a:rPr lang="en-US" sz="2200" b="0" dirty="0"/>
              <a:t> PCC VM with an Automatic Rate Control (ARC) mechanism.</a:t>
            </a: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Original PC and target rate are used by ARC to select the optimal sampling factor and coding model (λ value).</a:t>
            </a:r>
            <a:endParaRPr lang="en-US" sz="2200" b="0" dirty="0">
              <a:solidFill>
                <a:schemeClr val="tx1"/>
              </a:solidFill>
            </a:endParaRPr>
          </a:p>
        </p:txBody>
      </p:sp>
    </p:spTree>
    <p:extLst>
      <p:ext uri="{BB962C8B-B14F-4D97-AF65-F5344CB8AC3E}">
        <p14:creationId xmlns:p14="http://schemas.microsoft.com/office/powerpoint/2010/main" val="96053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8">
            <a:extLst>
              <a:ext uri="{FF2B5EF4-FFF2-40B4-BE49-F238E27FC236}">
                <a16:creationId xmlns:a16="http://schemas.microsoft.com/office/drawing/2014/main" id="{1BD898D9-E623-06C6-0890-BEA59DB9C0A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FA992B4-1EE3-44D2-9FD3-DB09F36FD891}" type="slidenum">
              <a:rPr kumimoji="0" sz="1800" b="0" i="0" u="none" strike="noStrike" kern="0" cap="none" spc="0" normalizeH="0" baseline="0" noProof="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a:t>
            </a:fld>
            <a:endParaRPr kumimoji="0" lang="en-GB" sz="1200" b="0" i="0" u="none" strike="noStrike" kern="0" cap="none" spc="0" normalizeH="0" baseline="0" noProof="0">
              <a:ln>
                <a:noFill/>
              </a:ln>
              <a:solidFill>
                <a:srgbClr val="898989"/>
              </a:solidFill>
              <a:effectLst/>
              <a:uLnTx/>
              <a:uFillTx/>
            </a:endParaRPr>
          </a:p>
        </p:txBody>
      </p:sp>
      <p:sp>
        <p:nvSpPr>
          <p:cNvPr id="4" name="Title 1">
            <a:extLst>
              <a:ext uri="{FF2B5EF4-FFF2-40B4-BE49-F238E27FC236}">
                <a16:creationId xmlns:a16="http://schemas.microsoft.com/office/drawing/2014/main" id="{D952EC69-E20A-5D83-5E21-241E41B0239A}"/>
              </a:ext>
            </a:extLst>
          </p:cNvPr>
          <p:cNvSpPr txBox="1">
            <a:spLocks/>
          </p:cNvSpPr>
          <p:nvPr/>
        </p:nvSpPr>
        <p:spPr>
          <a:xfrm>
            <a:off x="0" y="65090"/>
            <a:ext cx="12193200" cy="1065600"/>
          </a:xfrm>
          <a:prstGeom prst="rect">
            <a:avLst/>
          </a:prstGeom>
          <a:noFill/>
          <a:ln>
            <a:noFill/>
          </a:ln>
          <a:effectLst>
            <a:outerShdw dist="17962" dir="2700000" algn="tl">
              <a:srgbClr val="676767"/>
            </a:outerShdw>
          </a:effectLst>
        </p:spPr>
        <p:txBody>
          <a:bodyPr vert="horz" wrap="square" lIns="85725" tIns="41276" rIns="85725" bIns="41276" anchor="ctr" anchorCtr="1" compatLnSpc="1">
            <a:noAutofit/>
          </a:bodyPr>
          <a:lstStyle>
            <a:lvl1pPr marL="0" marR="0" lvl="0" indent="0" algn="l" defTabSz="704846" rtl="0" fontAlgn="auto" hangingPunct="0">
              <a:lnSpc>
                <a:spcPct val="100000"/>
              </a:lnSpc>
              <a:spcBef>
                <a:spcPts val="0"/>
              </a:spcBef>
              <a:spcAft>
                <a:spcPts val="0"/>
              </a:spcAft>
              <a:buNone/>
              <a:tabLst/>
              <a:defRPr lang="en-US" sz="3000" b="1" i="0" u="none" strike="noStrike" kern="0" cap="none" spc="0" baseline="0">
                <a:solidFill>
                  <a:srgbClr val="000000"/>
                </a:solidFill>
                <a:effectLst>
                  <a:outerShdw dist="38096" dir="2700000">
                    <a:srgbClr val="C0C0C0"/>
                  </a:outerShdw>
                </a:effectLst>
                <a:uFillTx/>
                <a:latin typeface="Times New Roman"/>
              </a:defRPr>
            </a:lvl1pPr>
          </a:lstStyle>
          <a:p>
            <a:pPr algn="r" defTabSz="671513">
              <a:buClrTx/>
              <a:buSzTx/>
              <a:defRPr/>
            </a:pPr>
            <a:r>
              <a:rPr lang="pt-PT" dirty="0"/>
              <a:t>ARC: </a:t>
            </a:r>
            <a:r>
              <a:rPr lang="pt-PT" dirty="0" err="1"/>
              <a:t>Detailed</a:t>
            </a:r>
            <a:r>
              <a:rPr lang="pt-PT" dirty="0"/>
              <a:t> </a:t>
            </a:r>
            <a:r>
              <a:rPr lang="pt-PT" dirty="0" err="1"/>
              <a:t>Architecture</a:t>
            </a:r>
            <a:endParaRPr lang="pt-PT" dirty="0"/>
          </a:p>
        </p:txBody>
      </p:sp>
      <p:sp>
        <p:nvSpPr>
          <p:cNvPr id="2" name="Content Placeholder 2">
            <a:extLst>
              <a:ext uri="{FF2B5EF4-FFF2-40B4-BE49-F238E27FC236}">
                <a16:creationId xmlns:a16="http://schemas.microsoft.com/office/drawing/2014/main" id="{5737A958-2053-5FBC-238C-3649BE95A667}"/>
              </a:ext>
            </a:extLst>
          </p:cNvPr>
          <p:cNvSpPr txBox="1">
            <a:spLocks/>
          </p:cNvSpPr>
          <p:nvPr/>
        </p:nvSpPr>
        <p:spPr>
          <a:xfrm>
            <a:off x="404398" y="5088523"/>
            <a:ext cx="9806402" cy="1655583"/>
          </a:xfrm>
          <a:prstGeom prst="rect">
            <a:avLst/>
          </a:prstGeom>
          <a:noFill/>
          <a:ln>
            <a:noFill/>
          </a:ln>
        </p:spPr>
        <p:txBody>
          <a:bodyPr vert="horz" wrap="square" lIns="85725" tIns="41276" rIns="85725" bIns="41276" anchor="ctr" anchorCtr="1" compatLnSpc="1">
            <a:spAutoFit/>
          </a:bodyPr>
          <a:lstStyle>
            <a:lvl1pPr marL="280985" marR="0" lvl="0" indent="-280985" algn="l" defTabSz="704846" rtl="0" fontAlgn="auto" hangingPunct="0">
              <a:lnSpc>
                <a:spcPct val="100000"/>
              </a:lnSpc>
              <a:spcBef>
                <a:spcPts val="1700"/>
              </a:spcBef>
              <a:spcAft>
                <a:spcPts val="0"/>
              </a:spcAft>
              <a:buClr>
                <a:srgbClr val="000000"/>
              </a:buClr>
              <a:buSzPct val="80000"/>
              <a:buFont typeface="Wingdings" pitchFamily="2"/>
              <a:buChar char="¬"/>
              <a:tabLst/>
              <a:defRPr lang="en-US" sz="2000" b="1" i="0" u="none" strike="noStrike" kern="0" cap="none" spc="0" baseline="0">
                <a:solidFill>
                  <a:srgbClr val="000000"/>
                </a:solidFill>
                <a:uFillTx/>
                <a:latin typeface="Times New Roman"/>
              </a:defRPr>
            </a:lvl1pPr>
            <a:lvl2pPr marL="793754" marR="0" lvl="1" indent="-220663" algn="l" defTabSz="704846" rtl="0" fontAlgn="auto" hangingPunct="0">
              <a:lnSpc>
                <a:spcPct val="100000"/>
              </a:lnSpc>
              <a:spcBef>
                <a:spcPts val="500"/>
              </a:spcBef>
              <a:spcAft>
                <a:spcPts val="0"/>
              </a:spcAft>
              <a:buClr>
                <a:srgbClr val="009899"/>
              </a:buClr>
              <a:buSzPct val="70000"/>
              <a:buFont typeface="Wingdings" pitchFamily="2"/>
              <a:buChar char="l"/>
              <a:tabLst/>
              <a:defRPr lang="en-US" sz="2000" b="0" i="0" u="none" strike="noStrike" kern="0" cap="none" spc="0" baseline="0">
                <a:solidFill>
                  <a:srgbClr val="009899"/>
                </a:solidFill>
                <a:uFillTx/>
                <a:latin typeface="Times New Roman"/>
              </a:defRPr>
            </a:lvl2pPr>
            <a:lvl3pPr marL="1216023" marR="0" lvl="2" indent="-231772"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uFillTx/>
                <a:latin typeface="Times New Roman"/>
              </a:defRPr>
            </a:lvl3pPr>
            <a:lvl4pPr marL="1628775" marR="0" lvl="3" indent="-222254"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effectLst>
                  <a:outerShdw dist="38096" dir="2700000">
                    <a:srgbClr val="C0C0C0"/>
                  </a:outerShdw>
                </a:effectLst>
                <a:uFillTx/>
                <a:latin typeface="Times New Roman"/>
              </a:defRPr>
            </a:lvl4pPr>
            <a:lvl5pPr marL="2057400" marR="0" lvl="4" indent="-228600" algn="l" defTabSz="704846" rtl="0" eaLnBrk="1" fontAlgn="auto" latinLnBrk="0" hangingPunct="0">
              <a:lnSpc>
                <a:spcPct val="100000"/>
              </a:lnSpc>
              <a:spcBef>
                <a:spcPts val="500"/>
              </a:spcBef>
              <a:spcAft>
                <a:spcPts val="0"/>
              </a:spcAft>
              <a:buSzPct val="100000"/>
              <a:buFont typeface="Arial" pitchFamily="34"/>
              <a:buChar char="•"/>
              <a:tabLst/>
              <a:defRPr lang="en-US" sz="2000" b="0" i="0" u="none" strike="noStrike" kern="0" cap="none" spc="0" baseline="0">
                <a:solidFill>
                  <a:srgbClr val="FFFFFF"/>
                </a:solidFill>
                <a:uFillTx/>
                <a:latin typeface="Times New Roma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Extracts multi-resolution features from the original PC regarding size, density, uniformity, among others.</a:t>
            </a: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Uses a Fully-Connected Neural Network as a Classifier to predict every classes’ probability.</a:t>
            </a:r>
            <a:endParaRPr lang="en-US" sz="2200" b="0" dirty="0">
              <a:solidFill>
                <a:schemeClr val="tx1"/>
              </a:solidFill>
            </a:endParaRPr>
          </a:p>
        </p:txBody>
      </p:sp>
      <p:pic>
        <p:nvPicPr>
          <p:cNvPr id="5" name="Gráfico 4">
            <a:extLst>
              <a:ext uri="{FF2B5EF4-FFF2-40B4-BE49-F238E27FC236}">
                <a16:creationId xmlns:a16="http://schemas.microsoft.com/office/drawing/2014/main" id="{7A380CB7-BA8E-76A4-61E2-E001B338E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3781" y="1219200"/>
            <a:ext cx="9864437" cy="3657600"/>
          </a:xfrm>
          <a:prstGeom prst="rect">
            <a:avLst/>
          </a:prstGeom>
        </p:spPr>
      </p:pic>
    </p:spTree>
    <p:extLst>
      <p:ext uri="{BB962C8B-B14F-4D97-AF65-F5344CB8AC3E}">
        <p14:creationId xmlns:p14="http://schemas.microsoft.com/office/powerpoint/2010/main" val="366113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8">
            <a:extLst>
              <a:ext uri="{FF2B5EF4-FFF2-40B4-BE49-F238E27FC236}">
                <a16:creationId xmlns:a16="http://schemas.microsoft.com/office/drawing/2014/main" id="{1BD898D9-E623-06C6-0890-BEA59DB9C0A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FA992B4-1EE3-44D2-9FD3-DB09F36FD891}" type="slidenum">
              <a:rPr kumimoji="0" sz="1800" b="0" i="0" u="none" strike="noStrike" kern="0" cap="none" spc="0" normalizeH="0" baseline="0" noProof="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9</a:t>
            </a:fld>
            <a:endParaRPr kumimoji="0" lang="en-GB" sz="1200" b="0" i="0" u="none" strike="noStrike" kern="0" cap="none" spc="0" normalizeH="0" baseline="0" noProof="0">
              <a:ln>
                <a:noFill/>
              </a:ln>
              <a:solidFill>
                <a:srgbClr val="898989"/>
              </a:solidFill>
              <a:effectLst/>
              <a:uLnTx/>
              <a:uFillTx/>
            </a:endParaRPr>
          </a:p>
        </p:txBody>
      </p:sp>
      <p:sp>
        <p:nvSpPr>
          <p:cNvPr id="4" name="Title 1">
            <a:extLst>
              <a:ext uri="{FF2B5EF4-FFF2-40B4-BE49-F238E27FC236}">
                <a16:creationId xmlns:a16="http://schemas.microsoft.com/office/drawing/2014/main" id="{D952EC69-E20A-5D83-5E21-241E41B0239A}"/>
              </a:ext>
            </a:extLst>
          </p:cNvPr>
          <p:cNvSpPr txBox="1">
            <a:spLocks/>
          </p:cNvSpPr>
          <p:nvPr/>
        </p:nvSpPr>
        <p:spPr>
          <a:xfrm>
            <a:off x="0" y="65090"/>
            <a:ext cx="12193200" cy="1065600"/>
          </a:xfrm>
          <a:prstGeom prst="rect">
            <a:avLst/>
          </a:prstGeom>
          <a:noFill/>
          <a:ln>
            <a:noFill/>
          </a:ln>
          <a:effectLst>
            <a:outerShdw dist="17962" dir="2700000" algn="tl">
              <a:srgbClr val="676767"/>
            </a:outerShdw>
          </a:effectLst>
        </p:spPr>
        <p:txBody>
          <a:bodyPr vert="horz" wrap="square" lIns="85725" tIns="41276" rIns="85725" bIns="41276" anchor="ctr" anchorCtr="1" compatLnSpc="1">
            <a:noAutofit/>
          </a:bodyPr>
          <a:lstStyle>
            <a:lvl1pPr marL="0" marR="0" lvl="0" indent="0" algn="l" defTabSz="704846" rtl="0" fontAlgn="auto" hangingPunct="0">
              <a:lnSpc>
                <a:spcPct val="100000"/>
              </a:lnSpc>
              <a:spcBef>
                <a:spcPts val="0"/>
              </a:spcBef>
              <a:spcAft>
                <a:spcPts val="0"/>
              </a:spcAft>
              <a:buNone/>
              <a:tabLst/>
              <a:defRPr lang="en-US" sz="3000" b="1" i="0" u="none" strike="noStrike" kern="0" cap="none" spc="0" baseline="0">
                <a:solidFill>
                  <a:srgbClr val="000000"/>
                </a:solidFill>
                <a:effectLst>
                  <a:outerShdw dist="38096" dir="2700000">
                    <a:srgbClr val="C0C0C0"/>
                  </a:outerShdw>
                </a:effectLst>
                <a:uFillTx/>
                <a:latin typeface="Times New Roman"/>
              </a:defRPr>
            </a:lvl1pPr>
          </a:lstStyle>
          <a:p>
            <a:pPr algn="r" defTabSz="671513">
              <a:buClrTx/>
              <a:buSzTx/>
              <a:defRPr/>
            </a:pPr>
            <a:r>
              <a:rPr lang="pt-PT" dirty="0" err="1"/>
              <a:t>Testing</a:t>
            </a:r>
            <a:r>
              <a:rPr lang="pt-PT" dirty="0"/>
              <a:t> </a:t>
            </a:r>
            <a:r>
              <a:rPr lang="pt-PT" dirty="0" err="1"/>
              <a:t>Dataset</a:t>
            </a:r>
            <a:r>
              <a:rPr lang="pt-PT" dirty="0"/>
              <a:t> </a:t>
            </a:r>
            <a:r>
              <a:rPr lang="pt-PT" dirty="0" err="1"/>
              <a:t>and</a:t>
            </a:r>
            <a:r>
              <a:rPr lang="pt-PT" dirty="0"/>
              <a:t> </a:t>
            </a:r>
            <a:r>
              <a:rPr lang="pt-PT" dirty="0" err="1"/>
              <a:t>Conditions</a:t>
            </a:r>
            <a:endParaRPr lang="pt-PT" dirty="0"/>
          </a:p>
        </p:txBody>
      </p:sp>
      <p:sp>
        <p:nvSpPr>
          <p:cNvPr id="10" name="Content Placeholder 2">
            <a:extLst>
              <a:ext uri="{FF2B5EF4-FFF2-40B4-BE49-F238E27FC236}">
                <a16:creationId xmlns:a16="http://schemas.microsoft.com/office/drawing/2014/main" id="{F32B60C8-DA28-405A-91B3-C928C28EA8F1}"/>
              </a:ext>
            </a:extLst>
          </p:cNvPr>
          <p:cNvSpPr txBox="1">
            <a:spLocks/>
          </p:cNvSpPr>
          <p:nvPr/>
        </p:nvSpPr>
        <p:spPr>
          <a:xfrm>
            <a:off x="404398" y="1355045"/>
            <a:ext cx="6606002" cy="4776951"/>
          </a:xfrm>
          <a:prstGeom prst="rect">
            <a:avLst/>
          </a:prstGeom>
          <a:noFill/>
          <a:ln>
            <a:noFill/>
          </a:ln>
        </p:spPr>
        <p:txBody>
          <a:bodyPr vert="horz" wrap="square" lIns="85725" tIns="41276" rIns="85725" bIns="41276" anchor="ctr" anchorCtr="1" compatLnSpc="1">
            <a:spAutoFit/>
          </a:bodyPr>
          <a:lstStyle>
            <a:lvl1pPr marL="280985" marR="0" lvl="0" indent="-280985" algn="l" defTabSz="704846" rtl="0" fontAlgn="auto" hangingPunct="0">
              <a:lnSpc>
                <a:spcPct val="100000"/>
              </a:lnSpc>
              <a:spcBef>
                <a:spcPts val="1700"/>
              </a:spcBef>
              <a:spcAft>
                <a:spcPts val="0"/>
              </a:spcAft>
              <a:buClr>
                <a:srgbClr val="000000"/>
              </a:buClr>
              <a:buSzPct val="80000"/>
              <a:buFont typeface="Wingdings" pitchFamily="2"/>
              <a:buChar char="¬"/>
              <a:tabLst/>
              <a:defRPr lang="en-US" sz="2000" b="1" i="0" u="none" strike="noStrike" kern="0" cap="none" spc="0" baseline="0">
                <a:solidFill>
                  <a:srgbClr val="000000"/>
                </a:solidFill>
                <a:uFillTx/>
                <a:latin typeface="Times New Roman"/>
              </a:defRPr>
            </a:lvl1pPr>
            <a:lvl2pPr marL="793754" marR="0" lvl="1" indent="-220663" algn="l" defTabSz="704846" rtl="0" fontAlgn="auto" hangingPunct="0">
              <a:lnSpc>
                <a:spcPct val="100000"/>
              </a:lnSpc>
              <a:spcBef>
                <a:spcPts val="500"/>
              </a:spcBef>
              <a:spcAft>
                <a:spcPts val="0"/>
              </a:spcAft>
              <a:buClr>
                <a:srgbClr val="009899"/>
              </a:buClr>
              <a:buSzPct val="70000"/>
              <a:buFont typeface="Wingdings" pitchFamily="2"/>
              <a:buChar char="l"/>
              <a:tabLst/>
              <a:defRPr lang="en-US" sz="2000" b="0" i="0" u="none" strike="noStrike" kern="0" cap="none" spc="0" baseline="0">
                <a:solidFill>
                  <a:srgbClr val="009899"/>
                </a:solidFill>
                <a:uFillTx/>
                <a:latin typeface="Times New Roman"/>
              </a:defRPr>
            </a:lvl2pPr>
            <a:lvl3pPr marL="1216023" marR="0" lvl="2" indent="-231772"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uFillTx/>
                <a:latin typeface="Times New Roman"/>
              </a:defRPr>
            </a:lvl3pPr>
            <a:lvl4pPr marL="1628775" marR="0" lvl="3" indent="-222254" algn="l" defTabSz="704846" rtl="0" fontAlgn="auto" hangingPunct="0">
              <a:lnSpc>
                <a:spcPct val="100000"/>
              </a:lnSpc>
              <a:spcBef>
                <a:spcPts val="500"/>
              </a:spcBef>
              <a:spcAft>
                <a:spcPts val="0"/>
              </a:spcAft>
              <a:buClr>
                <a:srgbClr val="000000"/>
              </a:buClr>
              <a:buSzPct val="100000"/>
              <a:buFont typeface="Arial" pitchFamily="34"/>
              <a:buChar char="#"/>
              <a:tabLst/>
              <a:defRPr lang="en-US" sz="2000" b="0" i="0" u="none" strike="noStrike" kern="0" cap="none" spc="0" baseline="0">
                <a:solidFill>
                  <a:srgbClr val="000000"/>
                </a:solidFill>
                <a:effectLst>
                  <a:outerShdw dist="38096" dir="2700000">
                    <a:srgbClr val="C0C0C0"/>
                  </a:outerShdw>
                </a:effectLst>
                <a:uFillTx/>
                <a:latin typeface="Times New Roman"/>
              </a:defRPr>
            </a:lvl4pPr>
            <a:lvl5pPr marL="2057400" marR="0" lvl="4" indent="-228600" algn="l" defTabSz="704846" rtl="0" eaLnBrk="1" fontAlgn="auto" latinLnBrk="0" hangingPunct="0">
              <a:lnSpc>
                <a:spcPct val="100000"/>
              </a:lnSpc>
              <a:spcBef>
                <a:spcPts val="500"/>
              </a:spcBef>
              <a:spcAft>
                <a:spcPts val="0"/>
              </a:spcAft>
              <a:buSzPct val="100000"/>
              <a:buFont typeface="Arial" pitchFamily="34"/>
              <a:buChar char="•"/>
              <a:tabLst/>
              <a:defRPr lang="en-US" sz="2000" b="0" i="0" u="none" strike="noStrike" kern="0" cap="none" spc="0" baseline="0">
                <a:solidFill>
                  <a:srgbClr val="FFFFFF"/>
                </a:solidFill>
                <a:uFillTx/>
                <a:latin typeface="Times New Roma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For testing, 25 PCs were selected by JPEG.</a:t>
            </a: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The JPEG CTTC defined a set of target rates (in </a:t>
            </a:r>
            <a:r>
              <a:rPr lang="en-US" sz="2200" b="0" dirty="0" err="1"/>
              <a:t>bpp</a:t>
            </a:r>
            <a:r>
              <a:rPr lang="en-US" sz="2200" b="0" dirty="0"/>
              <a:t>) that must be achieved within a 10% error margin:</a:t>
            </a:r>
          </a:p>
          <a:p>
            <a:pPr marL="855669" lvl="1" indent="-342900" algn="just">
              <a:spcBef>
                <a:spcPts val="1700"/>
              </a:spcBef>
              <a:buClr>
                <a:srgbClr val="000000"/>
              </a:buClr>
              <a:buSzPct val="80000"/>
              <a:buFont typeface="Wingdings" panose="05000000000000000000" pitchFamily="2" charset="2"/>
              <a:buChar char="Ø"/>
              <a:defRPr/>
            </a:pPr>
            <a:r>
              <a:rPr lang="en-US" sz="2200" b="0" dirty="0"/>
              <a:t>0.05 ± 0.005 ⇒ [0.045, 0.055] </a:t>
            </a:r>
          </a:p>
          <a:p>
            <a:pPr marL="855669" lvl="1" indent="-342900" algn="just">
              <a:spcBef>
                <a:spcPts val="1700"/>
              </a:spcBef>
              <a:buClr>
                <a:srgbClr val="000000"/>
              </a:buClr>
              <a:buSzPct val="80000"/>
              <a:buFont typeface="Wingdings" panose="05000000000000000000" pitchFamily="2" charset="2"/>
              <a:buChar char="Ø"/>
              <a:defRPr/>
            </a:pPr>
            <a:r>
              <a:rPr lang="en-US" sz="2200" b="0" dirty="0"/>
              <a:t>0.15 ± 0.015 ⇒ [0.135, 0.165] </a:t>
            </a:r>
          </a:p>
          <a:p>
            <a:pPr marL="855669" lvl="1" indent="-342900" algn="just">
              <a:spcBef>
                <a:spcPts val="1700"/>
              </a:spcBef>
              <a:buClr>
                <a:srgbClr val="000000"/>
              </a:buClr>
              <a:buSzPct val="80000"/>
              <a:buFont typeface="Wingdings" panose="05000000000000000000" pitchFamily="2" charset="2"/>
              <a:buChar char="Ø"/>
              <a:defRPr/>
            </a:pPr>
            <a:r>
              <a:rPr lang="en-US" sz="2200" b="0" dirty="0"/>
              <a:t>0.5 ± 0.05 ⇒ [0.45, 0.55] </a:t>
            </a:r>
          </a:p>
          <a:p>
            <a:pPr marL="855669" lvl="1" indent="-342900" algn="just">
              <a:spcBef>
                <a:spcPts val="1700"/>
              </a:spcBef>
              <a:buClr>
                <a:srgbClr val="000000"/>
              </a:buClr>
              <a:buSzPct val="80000"/>
              <a:buFont typeface="Wingdings" panose="05000000000000000000" pitchFamily="2" charset="2"/>
              <a:buChar char="Ø"/>
              <a:defRPr/>
            </a:pPr>
            <a:r>
              <a:rPr lang="en-US" sz="2200" b="0" dirty="0"/>
              <a:t>1.5 ± 0.15 ⇒ [1.35, 1.65] </a:t>
            </a:r>
          </a:p>
          <a:p>
            <a:pPr marL="280985" marR="0" lvl="0" indent="-280985" algn="just" defTabSz="704846" rtl="0" eaLnBrk="1" fontAlgn="auto" latinLnBrk="0" hangingPunct="0">
              <a:lnSpc>
                <a:spcPct val="100000"/>
              </a:lnSpc>
              <a:spcBef>
                <a:spcPts val="1700"/>
              </a:spcBef>
              <a:spcAft>
                <a:spcPts val="0"/>
              </a:spcAft>
              <a:buClr>
                <a:srgbClr val="000000"/>
              </a:buClr>
              <a:buSzPct val="80000"/>
              <a:buFont typeface="Wingdings" pitchFamily="2"/>
              <a:buChar char="¬"/>
              <a:tabLst/>
              <a:defRPr/>
            </a:pPr>
            <a:r>
              <a:rPr lang="en-US" sz="2200" b="0" dirty="0"/>
              <a:t>Achieving specific target rates without retraining the DL coding model is a challenge that requires </a:t>
            </a:r>
            <a:r>
              <a:rPr lang="en-US" sz="2200" dirty="0"/>
              <a:t>flexibility</a:t>
            </a:r>
            <a:r>
              <a:rPr lang="en-US" sz="2200" b="0" dirty="0"/>
              <a:t> during coding time</a:t>
            </a:r>
            <a:r>
              <a:rPr lang="en-US" sz="2200" b="0" dirty="0">
                <a:solidFill>
                  <a:srgbClr val="000000"/>
                </a:solidFill>
              </a:rPr>
              <a:t>.</a:t>
            </a:r>
          </a:p>
        </p:txBody>
      </p:sp>
      <p:grpSp>
        <p:nvGrpSpPr>
          <p:cNvPr id="2" name="Agrupar 1">
            <a:extLst>
              <a:ext uri="{FF2B5EF4-FFF2-40B4-BE49-F238E27FC236}">
                <a16:creationId xmlns:a16="http://schemas.microsoft.com/office/drawing/2014/main" id="{F509DAFE-F6DC-5039-0D28-43B290F71DDE}"/>
              </a:ext>
            </a:extLst>
          </p:cNvPr>
          <p:cNvGrpSpPr/>
          <p:nvPr/>
        </p:nvGrpSpPr>
        <p:grpSpPr>
          <a:xfrm>
            <a:off x="7543800" y="1498022"/>
            <a:ext cx="3849475" cy="4394258"/>
            <a:chOff x="7546994" y="1541398"/>
            <a:chExt cx="3849475" cy="4394258"/>
          </a:xfrm>
        </p:grpSpPr>
        <p:grpSp>
          <p:nvGrpSpPr>
            <p:cNvPr id="3" name="Agrupar 2">
              <a:extLst>
                <a:ext uri="{FF2B5EF4-FFF2-40B4-BE49-F238E27FC236}">
                  <a16:creationId xmlns:a16="http://schemas.microsoft.com/office/drawing/2014/main" id="{0274055E-6E30-0A16-F980-8C80CBAEA5F2}"/>
                </a:ext>
              </a:extLst>
            </p:cNvPr>
            <p:cNvGrpSpPr/>
            <p:nvPr/>
          </p:nvGrpSpPr>
          <p:grpSpPr>
            <a:xfrm>
              <a:off x="7546994" y="1541398"/>
              <a:ext cx="3849475" cy="4394258"/>
              <a:chOff x="7546994" y="1541398"/>
              <a:chExt cx="3849475" cy="4394258"/>
            </a:xfrm>
          </p:grpSpPr>
          <p:grpSp>
            <p:nvGrpSpPr>
              <p:cNvPr id="7" name="Agrupar 6">
                <a:extLst>
                  <a:ext uri="{FF2B5EF4-FFF2-40B4-BE49-F238E27FC236}">
                    <a16:creationId xmlns:a16="http://schemas.microsoft.com/office/drawing/2014/main" id="{AE11972F-2C01-7187-F72D-184F34538B26}"/>
                  </a:ext>
                </a:extLst>
              </p:cNvPr>
              <p:cNvGrpSpPr/>
              <p:nvPr/>
            </p:nvGrpSpPr>
            <p:grpSpPr>
              <a:xfrm>
                <a:off x="7546994" y="1541398"/>
                <a:ext cx="3849475" cy="3177804"/>
                <a:chOff x="7559609" y="1896177"/>
                <a:chExt cx="3849475" cy="3177804"/>
              </a:xfrm>
            </p:grpSpPr>
            <p:grpSp>
              <p:nvGrpSpPr>
                <p:cNvPr id="11" name="Agrupar 10">
                  <a:extLst>
                    <a:ext uri="{FF2B5EF4-FFF2-40B4-BE49-F238E27FC236}">
                      <a16:creationId xmlns:a16="http://schemas.microsoft.com/office/drawing/2014/main" id="{BD7C2F86-BDEF-8273-0E82-31688DD83AC6}"/>
                    </a:ext>
                  </a:extLst>
                </p:cNvPr>
                <p:cNvGrpSpPr/>
                <p:nvPr/>
              </p:nvGrpSpPr>
              <p:grpSpPr>
                <a:xfrm>
                  <a:off x="7559609" y="1896177"/>
                  <a:ext cx="3849475" cy="3177804"/>
                  <a:chOff x="7559609" y="2017855"/>
                  <a:chExt cx="3849475" cy="3177804"/>
                </a:xfrm>
              </p:grpSpPr>
              <p:pic>
                <p:nvPicPr>
                  <p:cNvPr id="13" name="Imagem 12">
                    <a:extLst>
                      <a:ext uri="{FF2B5EF4-FFF2-40B4-BE49-F238E27FC236}">
                        <a16:creationId xmlns:a16="http://schemas.microsoft.com/office/drawing/2014/main" id="{FBE7E3F3-14ED-6EAE-5947-B02A888E65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609" y="3739335"/>
                    <a:ext cx="910588" cy="1456324"/>
                  </a:xfrm>
                  <a:prstGeom prst="rect">
                    <a:avLst/>
                  </a:prstGeom>
                  <a:noFill/>
                  <a:ln>
                    <a:noFill/>
                  </a:ln>
                </p:spPr>
              </p:pic>
              <p:pic>
                <p:nvPicPr>
                  <p:cNvPr id="14" name="Imagem 13" descr="Uma imagem com azul&#10;&#10;Descrição gerada automaticamente">
                    <a:extLst>
                      <a:ext uri="{FF2B5EF4-FFF2-40B4-BE49-F238E27FC236}">
                        <a16:creationId xmlns:a16="http://schemas.microsoft.com/office/drawing/2014/main" id="{414AAB07-2A49-DE96-45E3-C0921EB1306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5682" y="3611228"/>
                    <a:ext cx="1448538" cy="1552042"/>
                  </a:xfrm>
                  <a:prstGeom prst="rect">
                    <a:avLst/>
                  </a:prstGeom>
                  <a:noFill/>
                  <a:ln>
                    <a:noFill/>
                  </a:ln>
                </p:spPr>
              </p:pic>
              <p:pic>
                <p:nvPicPr>
                  <p:cNvPr id="15" name="Imagem 14">
                    <a:extLst>
                      <a:ext uri="{FF2B5EF4-FFF2-40B4-BE49-F238E27FC236}">
                        <a16:creationId xmlns:a16="http://schemas.microsoft.com/office/drawing/2014/main" id="{A84A7D64-9BAE-BA66-62C3-D530C3DCE03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8818" y="2017855"/>
                    <a:ext cx="2320266" cy="1467708"/>
                  </a:xfrm>
                  <a:prstGeom prst="rect">
                    <a:avLst/>
                  </a:prstGeom>
                  <a:noFill/>
                  <a:ln>
                    <a:noFill/>
                  </a:ln>
                </p:spPr>
              </p:pic>
            </p:grpSp>
            <p:pic>
              <p:nvPicPr>
                <p:cNvPr id="12" name="Imagem 11" descr="Uma imagem com planta, flor, ramo, colorido&#10;&#10;Descrição gerada automaticamente">
                  <a:extLst>
                    <a:ext uri="{FF2B5EF4-FFF2-40B4-BE49-F238E27FC236}">
                      <a16:creationId xmlns:a16="http://schemas.microsoft.com/office/drawing/2014/main" id="{797D966D-EF92-C022-F699-5CA462F7C1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2979" y="3340393"/>
                  <a:ext cx="1276065" cy="1712504"/>
                </a:xfrm>
                <a:prstGeom prst="rect">
                  <a:avLst/>
                </a:prstGeom>
              </p:spPr>
            </p:pic>
          </p:grpSp>
          <p:pic>
            <p:nvPicPr>
              <p:cNvPr id="9" name="Imagem 8" descr="Uma imagem com artrópode, invertebrado, bolo, caranguejo&#10;&#10;Descrição gerada automaticamente">
                <a:extLst>
                  <a:ext uri="{FF2B5EF4-FFF2-40B4-BE49-F238E27FC236}">
                    <a16:creationId xmlns:a16="http://schemas.microsoft.com/office/drawing/2014/main" id="{233DCBAD-E2C6-0E8A-7CFB-F6B9B16C95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4229" y="4936900"/>
                <a:ext cx="3691436" cy="998756"/>
              </a:xfrm>
              <a:prstGeom prst="rect">
                <a:avLst/>
              </a:prstGeom>
            </p:spPr>
          </p:pic>
        </p:grpSp>
        <p:pic>
          <p:nvPicPr>
            <p:cNvPr id="5" name="Imagem 4" descr="Uma imagem com vaca, em pé, preto, mamífero&#10;&#10;Descrição gerada automaticamente">
              <a:extLst>
                <a:ext uri="{FF2B5EF4-FFF2-40B4-BE49-F238E27FC236}">
                  <a16:creationId xmlns:a16="http://schemas.microsoft.com/office/drawing/2014/main" id="{93F6DD86-1D08-344B-01A0-F720AC7334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7095" y="1653244"/>
              <a:ext cx="1766540" cy="1213717"/>
            </a:xfrm>
            <a:prstGeom prst="rect">
              <a:avLst/>
            </a:prstGeom>
          </p:spPr>
        </p:pic>
      </p:grpSp>
    </p:spTree>
    <p:extLst>
      <p:ext uri="{BB962C8B-B14F-4D97-AF65-F5344CB8AC3E}">
        <p14:creationId xmlns:p14="http://schemas.microsoft.com/office/powerpoint/2010/main" val="1672147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1757</Words>
  <Application>Microsoft Office PowerPoint</Application>
  <PresentationFormat>Ecrã Panorâmico</PresentationFormat>
  <Paragraphs>146</Paragraphs>
  <Slides>13</Slides>
  <Notes>13</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13</vt:i4>
      </vt:variant>
    </vt:vector>
  </HeadingPairs>
  <TitlesOfParts>
    <vt:vector size="19" baseType="lpstr">
      <vt:lpstr>Arial</vt:lpstr>
      <vt:lpstr>Calibri</vt:lpstr>
      <vt:lpstr>Cambria Math</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AndreGuarda</dc:creator>
  <cp:lastModifiedBy>André Filipe Rodrigues Guarda</cp:lastModifiedBy>
  <cp:revision>1020</cp:revision>
  <dcterms:created xsi:type="dcterms:W3CDTF">2022-06-25T13:31:51Z</dcterms:created>
  <dcterms:modified xsi:type="dcterms:W3CDTF">2023-02-28T16:21:05Z</dcterms:modified>
</cp:coreProperties>
</file>