
<file path=[Content_Types].xml><?xml version="1.0" encoding="utf-8"?>
<Types xmlns="http://schemas.openxmlformats.org/package/2006/content-types">
  <Default Extension="xml" ContentType="application/xml"/>
  <Default Extension="tif" ContentType="image/tif"/>
  <Default Extension="png" ContentType="image/png"/>
  <Default Extension="rels" ContentType="application/vnd.openxmlformats-package.relationships+xml"/>
  <Default Extension="emf" ContentType="image/x-emf"/>
  <Default Extension="svg" ContentType="image/svg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83" r:id="rId3"/>
    <p:sldId id="286" r:id="rId4"/>
    <p:sldId id="258" r:id="rId5"/>
    <p:sldId id="304" r:id="rId6"/>
    <p:sldId id="289" r:id="rId7"/>
    <p:sldId id="287" r:id="rId8"/>
    <p:sldId id="305" r:id="rId9"/>
    <p:sldId id="290" r:id="rId10"/>
    <p:sldId id="292" r:id="rId11"/>
    <p:sldId id="308" r:id="rId12"/>
    <p:sldId id="293" r:id="rId13"/>
    <p:sldId id="294" r:id="rId14"/>
    <p:sldId id="306" r:id="rId15"/>
    <p:sldId id="295" r:id="rId16"/>
    <p:sldId id="297" r:id="rId17"/>
    <p:sldId id="296" r:id="rId18"/>
    <p:sldId id="298" r:id="rId19"/>
    <p:sldId id="299" r:id="rId20"/>
    <p:sldId id="300" r:id="rId21"/>
    <p:sldId id="301" r:id="rId22"/>
    <p:sldId id="302" r:id="rId23"/>
    <p:sldId id="307" r:id="rId24"/>
    <p:sldId id="285" r:id="rId2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00FF"/>
    <a:srgbClr val="EEF4A4"/>
    <a:srgbClr val="E5FB9D"/>
    <a:srgbClr val="FFCC00"/>
    <a:srgbClr val="FF6600"/>
    <a:srgbClr val="3EA7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3F6EC3"/>
              </a:solidFill>
              <a:prstDash val="solid"/>
              <a:round/>
            </a:ln>
          </a:left>
          <a:right>
            <a:ln w="9525" cap="flat">
              <a:solidFill>
                <a:srgbClr val="3F6EC3"/>
              </a:solidFill>
              <a:prstDash val="solid"/>
              <a:round/>
            </a:ln>
          </a:right>
          <a:top>
            <a:ln w="9525" cap="flat">
              <a:solidFill>
                <a:srgbClr val="3F6EC3"/>
              </a:solidFill>
              <a:prstDash val="solid"/>
              <a:round/>
            </a:ln>
          </a:top>
          <a:bottom>
            <a:ln w="9525" cap="flat">
              <a:solidFill>
                <a:srgbClr val="3F6EC3"/>
              </a:solidFill>
              <a:prstDash val="solid"/>
              <a:round/>
            </a:ln>
          </a:bottom>
          <a:insideH>
            <a:ln w="9525" cap="flat">
              <a:solidFill>
                <a:srgbClr val="3F6EC3"/>
              </a:solidFill>
              <a:prstDash val="solid"/>
              <a:round/>
            </a:ln>
          </a:insideH>
          <a:insideV>
            <a:ln w="9525" cap="flat">
              <a:solidFill>
                <a:srgbClr val="3F6EC3"/>
              </a:solidFill>
              <a:prstDash val="solid"/>
              <a:round/>
            </a:ln>
          </a:insideV>
        </a:tcBdr>
        <a:fill>
          <a:solidFill>
            <a:schemeClr val="accent1">
              <a:alpha val="40000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3F6EC3"/>
              </a:solidFill>
              <a:prstDash val="solid"/>
              <a:round/>
            </a:ln>
          </a:left>
          <a:right>
            <a:ln w="25400" cap="flat">
              <a:solidFill>
                <a:schemeClr val="accent1"/>
              </a:solidFill>
              <a:prstDash val="solid"/>
              <a:round/>
            </a:ln>
          </a:right>
          <a:top>
            <a:ln w="9525" cap="flat">
              <a:solidFill>
                <a:srgbClr val="3F6EC3"/>
              </a:solidFill>
              <a:prstDash val="solid"/>
              <a:round/>
            </a:ln>
          </a:top>
          <a:bottom>
            <a:ln w="9525" cap="flat">
              <a:solidFill>
                <a:srgbClr val="3F6EC3"/>
              </a:solidFill>
              <a:prstDash val="solid"/>
              <a:round/>
            </a:ln>
          </a:bottom>
          <a:insideH>
            <a:ln w="9525" cap="flat">
              <a:solidFill>
                <a:srgbClr val="3F6EC3"/>
              </a:solidFill>
              <a:prstDash val="solid"/>
              <a:round/>
            </a:ln>
          </a:insideH>
          <a:insideV>
            <a:ln w="9525" cap="flat">
              <a:solidFill>
                <a:srgbClr val="3F6EC3"/>
              </a:solidFill>
              <a:prstDash val="solid"/>
              <a:round/>
            </a:ln>
          </a:insideV>
        </a:tcBdr>
        <a:fill>
          <a:solidFill>
            <a:schemeClr val="accent1">
              <a:alpha val="40000"/>
            </a:scheme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9525" cap="flat">
              <a:solidFill>
                <a:srgbClr val="3F6EC3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05" autoAdjust="0"/>
    <p:restoredTop sz="94940"/>
  </p:normalViewPr>
  <p:slideViewPr>
    <p:cSldViewPr snapToGrid="0" snapToObjects="1">
      <p:cViewPr varScale="1">
        <p:scale>
          <a:sx n="103" d="100"/>
          <a:sy n="103" d="100"/>
        </p:scale>
        <p:origin x="176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32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9" name="Shape 13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32953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solidFill>
          <a:srgbClr val="99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/>
          <p:cNvSpPr txBox="1">
            <a:spLocks noGrp="1"/>
          </p:cNvSpPr>
          <p:nvPr>
            <p:ph type="title"/>
          </p:nvPr>
        </p:nvSpPr>
        <p:spPr>
          <a:xfrm>
            <a:off x="333473" y="1336836"/>
            <a:ext cx="8556536" cy="2485864"/>
          </a:xfrm>
          <a:prstGeom prst="rect">
            <a:avLst/>
          </a:prstGeom>
        </p:spPr>
        <p:txBody>
          <a:bodyPr/>
          <a:lstStyle>
            <a:lvl1pPr>
              <a:defRPr sz="4400" cap="none"/>
            </a:lvl1pPr>
          </a:lstStyle>
          <a:p>
            <a:r>
              <a:t>Title Text</a:t>
            </a:r>
          </a:p>
        </p:txBody>
      </p:sp>
      <p:sp>
        <p:nvSpPr>
          <p:cNvPr id="18" name="Shape 12"/>
          <p:cNvSpPr/>
          <p:nvPr/>
        </p:nvSpPr>
        <p:spPr>
          <a:xfrm>
            <a:off x="125733" y="163471"/>
            <a:ext cx="8864243" cy="6558006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" name="Shape 13"/>
          <p:cNvSpPr/>
          <p:nvPr/>
        </p:nvSpPr>
        <p:spPr>
          <a:xfrm>
            <a:off x="125733" y="163472"/>
            <a:ext cx="8864243" cy="879741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20" name="image1.pdf" descr="image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3470" y="292984"/>
            <a:ext cx="2357237" cy="6362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image3.pdf" descr="image3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40889" y="163473"/>
            <a:ext cx="649120" cy="838862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Shape 17"/>
          <p:cNvSpPr/>
          <p:nvPr/>
        </p:nvSpPr>
        <p:spPr>
          <a:xfrm>
            <a:off x="125735" y="5564411"/>
            <a:ext cx="8864243" cy="1158122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24" name="scuba_logo.pdf" descr="scuba_logo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0220" y="5539761"/>
            <a:ext cx="2183834" cy="1232823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Shape 19"/>
          <p:cNvSpPr txBox="1"/>
          <p:nvPr/>
        </p:nvSpPr>
        <p:spPr>
          <a:xfrm>
            <a:off x="2631280" y="5620596"/>
            <a:ext cx="5872496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900" b="1">
                <a:solidFill>
                  <a:srgbClr val="FABE14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Signal processing for Communication Understanding and Behavior Analysis</a:t>
            </a:r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ew Faculty/ Thumbn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46647" y="3072524"/>
            <a:ext cx="1290723" cy="220859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3" name="Shape 85"/>
          <p:cNvSpPr txBox="1"/>
          <p:nvPr/>
        </p:nvSpPr>
        <p:spPr>
          <a:xfrm>
            <a:off x="1976955" y="155455"/>
            <a:ext cx="5190090" cy="6508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defRPr sz="2400" b="1" cap="all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Slide title</a:t>
            </a:r>
          </a:p>
        </p:txBody>
      </p:sp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 Text"/>
          <p:cNvSpPr txBox="1">
            <a:spLocks noGrp="1"/>
          </p:cNvSpPr>
          <p:nvPr>
            <p:ph type="title"/>
          </p:nvPr>
        </p:nvSpPr>
        <p:spPr>
          <a:xfrm>
            <a:off x="1976956" y="155456"/>
            <a:ext cx="5190088" cy="6508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9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116138" y="163512"/>
            <a:ext cx="5021263" cy="6350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874706" y="6417885"/>
            <a:ext cx="2133601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497012"/>
            <a:ext cx="8229600" cy="536099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hape 36"/>
          <p:cNvSpPr txBox="1"/>
          <p:nvPr/>
        </p:nvSpPr>
        <p:spPr>
          <a:xfrm>
            <a:off x="1976955" y="155455"/>
            <a:ext cx="5190090" cy="6508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defRPr sz="2400" b="1" cap="all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Slide title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Custom Layout">
    <p:bg>
      <p:bgPr>
        <a:solidFill>
          <a:srgbClr val="99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38"/>
          <p:cNvSpPr/>
          <p:nvPr/>
        </p:nvSpPr>
        <p:spPr>
          <a:xfrm>
            <a:off x="125733" y="163471"/>
            <a:ext cx="8864243" cy="6558006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3" name="Shape 39"/>
          <p:cNvSpPr/>
          <p:nvPr/>
        </p:nvSpPr>
        <p:spPr>
          <a:xfrm>
            <a:off x="125733" y="163473"/>
            <a:ext cx="8864243" cy="634817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4" name="Shape 40"/>
          <p:cNvSpPr/>
          <p:nvPr/>
        </p:nvSpPr>
        <p:spPr>
          <a:xfrm>
            <a:off x="8381072" y="163472"/>
            <a:ext cx="608905" cy="634816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55" name="image5.pdf" descr="image5.pdf"/>
          <p:cNvPicPr>
            <a:picLocks noChangeAspect="1"/>
          </p:cNvPicPr>
          <p:nvPr/>
        </p:nvPicPr>
        <p:blipFill>
          <a:blip r:embed="rId2">
            <a:extLst/>
          </a:blip>
          <a:srcRect l="15027" r="15158"/>
          <a:stretch>
            <a:fillRect/>
          </a:stretch>
        </p:blipFill>
        <p:spPr>
          <a:xfrm>
            <a:off x="8451170" y="155633"/>
            <a:ext cx="470382" cy="673752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image1.pdf" descr="image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1555" y="233650"/>
            <a:ext cx="1767564" cy="477061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xfrm>
            <a:off x="457200" y="2327961"/>
            <a:ext cx="8229600" cy="1126349"/>
          </a:xfrm>
          <a:prstGeom prst="rect">
            <a:avLst/>
          </a:prstGeom>
        </p:spPr>
        <p:txBody>
          <a:bodyPr/>
          <a:lstStyle>
            <a:lvl1pPr algn="ctr">
              <a:defRPr sz="7200"/>
            </a:lvl1pPr>
          </a:lstStyle>
          <a:p>
            <a:r>
              <a:t>Title Text</a:t>
            </a:r>
          </a:p>
        </p:txBody>
      </p:sp>
      <p:pic>
        <p:nvPicPr>
          <p:cNvPr id="58" name="scuba_logo.pdf" descr="scuba_logo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021154" y="95695"/>
            <a:ext cx="1377939" cy="777878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Custom Layout">
    <p:bg>
      <p:bgPr>
        <a:solidFill>
          <a:srgbClr val="99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2"/>
          <p:cNvSpPr/>
          <p:nvPr/>
        </p:nvSpPr>
        <p:spPr>
          <a:xfrm>
            <a:off x="125733" y="163471"/>
            <a:ext cx="8864243" cy="6558006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7" name="Shape 3"/>
          <p:cNvSpPr/>
          <p:nvPr/>
        </p:nvSpPr>
        <p:spPr>
          <a:xfrm>
            <a:off x="125733" y="163473"/>
            <a:ext cx="8864243" cy="634817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8" name="Shape 4"/>
          <p:cNvSpPr/>
          <p:nvPr/>
        </p:nvSpPr>
        <p:spPr>
          <a:xfrm>
            <a:off x="8381072" y="163472"/>
            <a:ext cx="608905" cy="634816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69" name="image5.pdf" descr="image5.pdf"/>
          <p:cNvPicPr>
            <a:picLocks noChangeAspect="1"/>
          </p:cNvPicPr>
          <p:nvPr/>
        </p:nvPicPr>
        <p:blipFill>
          <a:blip r:embed="rId2">
            <a:extLst/>
          </a:blip>
          <a:srcRect l="15027" r="15158"/>
          <a:stretch>
            <a:fillRect/>
          </a:stretch>
        </p:blipFill>
        <p:spPr>
          <a:xfrm>
            <a:off x="8451170" y="155633"/>
            <a:ext cx="470382" cy="673752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image1.pdf" descr="image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1555" y="233650"/>
            <a:ext cx="1767564" cy="477061"/>
          </a:xfrm>
          <a:prstGeom prst="rect">
            <a:avLst/>
          </a:prstGeom>
          <a:ln w="12700">
            <a:miter lim="400000"/>
          </a:ln>
        </p:spPr>
      </p:pic>
      <p:pic>
        <p:nvPicPr>
          <p:cNvPr id="71" name="scuba_logo.pdf" descr="scuba_logo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021154" y="95695"/>
            <a:ext cx="1377939" cy="777878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497012"/>
            <a:ext cx="8229600" cy="536099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Custom Layout">
    <p:bg>
      <p:bgPr>
        <a:solidFill>
          <a:srgbClr val="99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49"/>
          <p:cNvSpPr/>
          <p:nvPr/>
        </p:nvSpPr>
        <p:spPr>
          <a:xfrm>
            <a:off x="125733" y="163471"/>
            <a:ext cx="8864243" cy="6558006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82" name="Shape 50"/>
          <p:cNvSpPr/>
          <p:nvPr/>
        </p:nvSpPr>
        <p:spPr>
          <a:xfrm>
            <a:off x="125733" y="163473"/>
            <a:ext cx="8864243" cy="634817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83" name="Shape 51"/>
          <p:cNvSpPr/>
          <p:nvPr/>
        </p:nvSpPr>
        <p:spPr>
          <a:xfrm>
            <a:off x="8381072" y="163472"/>
            <a:ext cx="608905" cy="634816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idx="1"/>
          </p:nvPr>
        </p:nvSpPr>
        <p:spPr>
          <a:xfrm>
            <a:off x="1379783" y="1810611"/>
            <a:ext cx="6350137" cy="445106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900"/>
              </a:spcBef>
              <a:buSzTx/>
              <a:buFontTx/>
              <a:buNone/>
              <a:defRPr sz="4000" b="1"/>
            </a:lvl1pPr>
            <a:lvl2pPr marL="1028700" indent="-571500" algn="ctr">
              <a:spcBef>
                <a:spcPts val="900"/>
              </a:spcBef>
              <a:buFontTx/>
              <a:defRPr sz="4000" b="1"/>
            </a:lvl2pPr>
            <a:lvl3pPr marL="1371600" indent="-457200" algn="ctr">
              <a:spcBef>
                <a:spcPts val="900"/>
              </a:spcBef>
              <a:buFontTx/>
              <a:defRPr sz="4000" b="1"/>
            </a:lvl3pPr>
            <a:lvl4pPr marL="1828800" indent="-457200" algn="ctr">
              <a:spcBef>
                <a:spcPts val="900"/>
              </a:spcBef>
              <a:buFontTx/>
              <a:defRPr sz="4000" b="1"/>
            </a:lvl4pPr>
            <a:lvl5pPr marL="2286000" indent="-457200" algn="ctr">
              <a:spcBef>
                <a:spcPts val="900"/>
              </a:spcBef>
              <a:buFontTx/>
              <a:defRPr sz="40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85" name="image5.pdf" descr="image5.pdf"/>
          <p:cNvPicPr>
            <a:picLocks noChangeAspect="1"/>
          </p:cNvPicPr>
          <p:nvPr/>
        </p:nvPicPr>
        <p:blipFill>
          <a:blip r:embed="rId2">
            <a:extLst/>
          </a:blip>
          <a:srcRect l="15027" r="15158"/>
          <a:stretch>
            <a:fillRect/>
          </a:stretch>
        </p:blipFill>
        <p:spPr>
          <a:xfrm>
            <a:off x="8451170" y="155633"/>
            <a:ext cx="470382" cy="673752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image1.pdf" descr="image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1555" y="233650"/>
            <a:ext cx="1767564" cy="477061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scuba_logo.pdf" descr="scuba_logo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021154" y="95695"/>
            <a:ext cx="1377939" cy="777878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 Images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045384" y="1538895"/>
            <a:ext cx="4641418" cy="4016377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Shape 64"/>
          <p:cNvSpPr txBox="1"/>
          <p:nvPr/>
        </p:nvSpPr>
        <p:spPr>
          <a:xfrm>
            <a:off x="1976955" y="155455"/>
            <a:ext cx="5190090" cy="6508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defRPr sz="2400" b="1" cap="all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Slide title</a:t>
            </a:r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har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94106" y="5577039"/>
            <a:ext cx="8584325" cy="128096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5" name="Shape 73"/>
          <p:cNvSpPr txBox="1"/>
          <p:nvPr/>
        </p:nvSpPr>
        <p:spPr>
          <a:xfrm>
            <a:off x="1976955" y="155455"/>
            <a:ext cx="5190090" cy="6508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defRPr sz="2400" b="1" cap="all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Slide title</a:t>
            </a:r>
          </a:p>
        </p:txBody>
      </p:sp>
      <p:sp>
        <p:nvSpPr>
          <p:cNvPr id="10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rimar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75"/>
          <p:cNvSpPr/>
          <p:nvPr/>
        </p:nvSpPr>
        <p:spPr>
          <a:xfrm>
            <a:off x="552880" y="4973053"/>
            <a:ext cx="2709018" cy="1884948"/>
          </a:xfrm>
          <a:prstGeom prst="rect">
            <a:avLst/>
          </a:prstGeom>
          <a:solidFill>
            <a:srgbClr val="99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52880" y="4973639"/>
            <a:ext cx="2709436" cy="1884361"/>
          </a:xfrm>
          <a:prstGeom prst="rect">
            <a:avLst/>
          </a:prstGeom>
          <a:solidFill>
            <a:srgbClr val="990000"/>
          </a:solidFill>
        </p:spPr>
        <p:txBody>
          <a:bodyPr/>
          <a:lstStyle>
            <a:lvl1pPr marL="0" indent="0">
              <a:buSzTx/>
              <a:buFontTx/>
              <a:buNone/>
              <a:defRPr cap="all"/>
            </a:lvl1pPr>
            <a:lvl2pPr>
              <a:buFontTx/>
              <a:defRPr cap="all"/>
            </a:lvl2pPr>
            <a:lvl3pPr>
              <a:buFontTx/>
              <a:defRPr cap="all"/>
            </a:lvl3pPr>
            <a:lvl4pPr>
              <a:buFontTx/>
              <a:defRPr cap="all"/>
            </a:lvl4pPr>
            <a:lvl5pPr>
              <a:buFontTx/>
              <a:defRPr cap="all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231555" y="866397"/>
            <a:ext cx="8646877" cy="5735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21"/>
          <p:cNvSpPr/>
          <p:nvPr/>
        </p:nvSpPr>
        <p:spPr>
          <a:xfrm>
            <a:off x="125733" y="163471"/>
            <a:ext cx="8864243" cy="6558006"/>
          </a:xfrm>
          <a:prstGeom prst="rect">
            <a:avLst/>
          </a:prstGeom>
          <a:ln w="12700">
            <a:solidFill>
              <a:srgbClr val="99000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" name="Shape 22"/>
          <p:cNvSpPr/>
          <p:nvPr/>
        </p:nvSpPr>
        <p:spPr>
          <a:xfrm>
            <a:off x="125733" y="163473"/>
            <a:ext cx="8864243" cy="634817"/>
          </a:xfrm>
          <a:prstGeom prst="rect">
            <a:avLst/>
          </a:prstGeom>
          <a:ln w="12700">
            <a:solidFill>
              <a:srgbClr val="99000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" name="Shape 23"/>
          <p:cNvSpPr/>
          <p:nvPr/>
        </p:nvSpPr>
        <p:spPr>
          <a:xfrm>
            <a:off x="8381072" y="163472"/>
            <a:ext cx="608905" cy="634816"/>
          </a:xfrm>
          <a:prstGeom prst="rect">
            <a:avLst/>
          </a:prstGeom>
          <a:solidFill>
            <a:srgbClr val="990000"/>
          </a:solidFill>
          <a:ln w="12700">
            <a:solidFill>
              <a:srgbClr val="99000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6" name="image3.pdf" descr="image3.pdf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8492618" y="231583"/>
            <a:ext cx="385814" cy="498590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4.pdf" descr="image4.pdf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2" y="91983"/>
            <a:ext cx="2222501" cy="777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scuba_logo.pdf" descr="scuba_logo.pdf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7021154" y="95695"/>
            <a:ext cx="1377939" cy="777878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itle Text"/>
          <p:cNvSpPr txBox="1">
            <a:spLocks noGrp="1"/>
          </p:cNvSpPr>
          <p:nvPr>
            <p:ph type="title"/>
          </p:nvPr>
        </p:nvSpPr>
        <p:spPr>
          <a:xfrm>
            <a:off x="2016050" y="163473"/>
            <a:ext cx="5214486" cy="6348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Title Text</a:t>
            </a:r>
          </a:p>
        </p:txBody>
      </p:sp>
      <p:sp>
        <p:nvSpPr>
          <p:cNvPr id="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929414" y="6445258"/>
            <a:ext cx="2133601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all" spc="0" baseline="0">
          <a:ln>
            <a:noFill/>
          </a:ln>
          <a:solidFill>
            <a:srgbClr val="FFFFFF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all" spc="0" baseline="0">
          <a:ln>
            <a:noFill/>
          </a:ln>
          <a:solidFill>
            <a:srgbClr val="FFFFFF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all" spc="0" baseline="0">
          <a:ln>
            <a:noFill/>
          </a:ln>
          <a:solidFill>
            <a:srgbClr val="FFFFFF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all" spc="0" baseline="0">
          <a:ln>
            <a:noFill/>
          </a:ln>
          <a:solidFill>
            <a:srgbClr val="FFFFFF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all" spc="0" baseline="0">
          <a:ln>
            <a:noFill/>
          </a:ln>
          <a:solidFill>
            <a:srgbClr val="FFFFFF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all" spc="0" baseline="0">
          <a:ln>
            <a:noFill/>
          </a:ln>
          <a:solidFill>
            <a:srgbClr val="FFFFFF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all" spc="0" baseline="0">
          <a:ln>
            <a:noFill/>
          </a:ln>
          <a:solidFill>
            <a:srgbClr val="FFFFFF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all" spc="0" baseline="0">
          <a:ln>
            <a:noFill/>
          </a:ln>
          <a:solidFill>
            <a:srgbClr val="FFFFFF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all" spc="0" baseline="0">
          <a:ln>
            <a:noFill/>
          </a:ln>
          <a:solidFill>
            <a:srgbClr val="FFFFFF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Lucida Grande"/>
        <a:buChar char="›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uFillTx/>
          <a:latin typeface="Calibri"/>
          <a:ea typeface="Calibri"/>
          <a:cs typeface="Calibri"/>
          <a:sym typeface="Calibri"/>
        </a:defRPr>
      </a:lvl1pPr>
      <a:lvl2pPr marL="742950" marR="0" indent="-28575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Lucida Grande"/>
        <a:buChar char="»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uFillTx/>
          <a:latin typeface="Calibri"/>
          <a:ea typeface="Calibri"/>
          <a:cs typeface="Calibri"/>
          <a:sym typeface="Calibri"/>
        </a:defRPr>
      </a:lvl2pPr>
      <a:lvl3pPr marL="11430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Lucida Grande"/>
        <a:buChar char="»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uFillTx/>
          <a:latin typeface="Calibri"/>
          <a:ea typeface="Calibri"/>
          <a:cs typeface="Calibri"/>
          <a:sym typeface="Calibri"/>
        </a:defRPr>
      </a:lvl3pPr>
      <a:lvl4pPr marL="16002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Lucida Grande"/>
        <a:buChar char="»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uFillTx/>
          <a:latin typeface="Calibri"/>
          <a:ea typeface="Calibri"/>
          <a:cs typeface="Calibri"/>
          <a:sym typeface="Calibri"/>
        </a:defRPr>
      </a:lvl4pPr>
      <a:lvl5pPr marL="20574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Lucida Grande"/>
        <a:buChar char="»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uFillTx/>
          <a:latin typeface="Calibri"/>
          <a:ea typeface="Calibri"/>
          <a:cs typeface="Calibri"/>
          <a:sym typeface="Calibri"/>
        </a:defRPr>
      </a:lvl5pPr>
      <a:lvl6pPr marL="25146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Lucida Grande"/>
        <a:buChar char="•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uFillTx/>
          <a:latin typeface="Calibri"/>
          <a:ea typeface="Calibri"/>
          <a:cs typeface="Calibri"/>
          <a:sym typeface="Calibri"/>
        </a:defRPr>
      </a:lvl6pPr>
      <a:lvl7pPr marL="29718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Lucida Grande"/>
        <a:buChar char="•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uFillTx/>
          <a:latin typeface="Calibri"/>
          <a:ea typeface="Calibri"/>
          <a:cs typeface="Calibri"/>
          <a:sym typeface="Calibri"/>
        </a:defRPr>
      </a:lvl7pPr>
      <a:lvl8pPr marL="34290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Lucida Grande"/>
        <a:buChar char="•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uFillTx/>
          <a:latin typeface="Calibri"/>
          <a:ea typeface="Calibri"/>
          <a:cs typeface="Calibri"/>
          <a:sym typeface="Calibri"/>
        </a:defRPr>
      </a:lvl8pPr>
      <a:lvl9pPr marL="38862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Lucida Grande"/>
        <a:buChar char="•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4" Type="http://schemas.openxmlformats.org/officeDocument/2006/relationships/image" Target="../media/image8.png"/><Relationship Id="rId5" Type="http://schemas.openxmlformats.org/officeDocument/2006/relationships/image" Target="../media/image11.sv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Relationship Id="rId11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tif"/><Relationship Id="rId3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 3"/>
          <p:cNvSpPr txBox="1">
            <a:spLocks noGrp="1"/>
          </p:cNvSpPr>
          <p:nvPr>
            <p:ph type="title"/>
          </p:nvPr>
        </p:nvSpPr>
        <p:spPr>
          <a:xfrm>
            <a:off x="333472" y="1336836"/>
            <a:ext cx="8556537" cy="248586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TOWARDS PREDICTING PHYSIOLOGY FROM SPEECH DURING STRESSFUL</a:t>
            </a:r>
            <a:b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CONVERSATIONS: HEART RATE AND RESPIRATORY SINUS ARRHYTHMIA</a:t>
            </a:r>
            <a:endParaRPr sz="36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3472" y="3920066"/>
            <a:ext cx="8556537" cy="15901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Arindam</a:t>
            </a:r>
            <a:r>
              <a:rPr 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Jati</a:t>
            </a:r>
            <a:r>
              <a:rPr lang="en-US" sz="2400" baseline="30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Paula G. Williams</a:t>
            </a:r>
            <a:r>
              <a:rPr lang="en-US" sz="2400" baseline="30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Brian Baucom</a:t>
            </a:r>
            <a:r>
              <a:rPr lang="en-US" sz="2400" baseline="30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Panayiotis Georgiou</a:t>
            </a:r>
            <a:r>
              <a:rPr lang="en-US" sz="2400" baseline="30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endParaRPr lang="en-US" sz="2000" baseline="300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baseline="30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Southern California, Department of Electrical Engineering, CA, USA</a:t>
            </a:r>
          </a:p>
          <a:p>
            <a:r>
              <a:rPr lang="en-US" i="1" baseline="30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University of Utah, Department of Psychology, UT, USA</a:t>
            </a:r>
            <a:endParaRPr kumimoji="0" lang="en-US" b="0" i="1" u="none" strike="noStrike" cap="none" spc="0" normalizeH="0" baseline="0" dirty="0">
              <a:ln>
                <a:noFill/>
              </a:ln>
              <a:solidFill>
                <a:schemeClr val="accent4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ontent Placeholder 1"/>
          <p:cNvSpPr txBox="1">
            <a:spLocks noGrp="1"/>
          </p:cNvSpPr>
          <p:nvPr>
            <p:ph type="body" idx="1"/>
          </p:nvPr>
        </p:nvSpPr>
        <p:spPr>
          <a:xfrm>
            <a:off x="231554" y="892061"/>
            <a:ext cx="8355494" cy="549211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  <a:defRPr sz="2400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Relationship of stress, physiology and speech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Prediction of physiology from speech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 sz="2400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Datasets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Methodology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  <a:defRPr sz="2400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Experiments and results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  <a:defRPr sz="2400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Summary</a:t>
            </a:r>
          </a:p>
        </p:txBody>
      </p:sp>
      <p:sp>
        <p:nvSpPr>
          <p:cNvPr id="144" name="Text Placeholder 2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 algn="ctr">
              <a:buSzTx/>
              <a:buNone/>
              <a:defRPr sz="2800" b="1">
                <a:solidFill>
                  <a:srgbClr val="000000"/>
                </a:solidFill>
              </a:defRPr>
            </a:lvl1pPr>
          </a:lstStyle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Outline of the talk</a:t>
            </a:r>
          </a:p>
        </p:txBody>
      </p:sp>
      <p:sp>
        <p:nvSpPr>
          <p:cNvPr id="1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62653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 Placeholder 2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Autofit/>
          </a:bodyPr>
          <a:lstStyle>
            <a:lvl1pPr marL="0" indent="0" algn="ctr">
              <a:buSzTx/>
              <a:buNone/>
              <a:defRPr sz="2400" b="1">
                <a:solidFill>
                  <a:srgbClr val="000000"/>
                </a:solidFill>
              </a:defRPr>
            </a:lvl1pPr>
          </a:lstStyle>
          <a:p>
            <a:pPr>
              <a:spcBef>
                <a:spcPts val="0"/>
              </a:spcBef>
              <a:defRPr sz="24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Datasets</a:t>
            </a:r>
          </a:p>
        </p:txBody>
      </p:sp>
      <p:sp>
        <p:nvSpPr>
          <p:cNvPr id="1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5247B27-0E67-46C8-9141-DD94C8E66753}"/>
              </a:ext>
            </a:extLst>
          </p:cNvPr>
          <p:cNvSpPr/>
          <p:nvPr/>
        </p:nvSpPr>
        <p:spPr>
          <a:xfrm>
            <a:off x="123568" y="5110291"/>
            <a:ext cx="3905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† Number of unique males/females = 60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03A701F5-4D88-4A5D-9FE8-5940D23C9AAA}"/>
              </a:ext>
            </a:extLst>
          </p:cNvPr>
          <p:cNvSpPr/>
          <p:nvPr/>
        </p:nvSpPr>
        <p:spPr>
          <a:xfrm>
            <a:off x="99865" y="5565338"/>
            <a:ext cx="890844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both datasets: multiple baseline physiology (resting HR and RSA) for every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participant</a:t>
            </a:r>
          </a:p>
          <a:p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  <a:cs typeface="Times New Roman" panose="02020603050405020304" pitchFamily="18" charset="0"/>
            </a:endParaRPr>
          </a:p>
          <a:p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  <a:cs typeface="Times New Roman" panose="02020603050405020304" pitchFamily="18" charset="0"/>
            </a:endParaRPr>
          </a:p>
          <a:p>
            <a:pPr marL="171450" indent="-171450">
              <a:buFont typeface="Wingdings" charset="2"/>
              <a:buChar char="q"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Paula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G Williams </a:t>
            </a:r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et. al.,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“The effects of poor sleep on cognitive, affective, and physiological responses to a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laboratory stressor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,” Annals of Behavioral Medicine, vol. 46, no. 1, pp. 40–51, 2013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61621109"/>
                  </p:ext>
                </p:extLst>
              </p:nvPr>
            </p:nvGraphicFramePr>
            <p:xfrm>
              <a:off x="123568" y="798513"/>
              <a:ext cx="8884738" cy="431177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700907"/>
                    <a:gridCol w="3451841"/>
                    <a:gridCol w="3731990"/>
                  </a:tblGrid>
                  <a:tr h="3506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>
                              <a:solidFill>
                                <a:srgbClr val="0000FF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Property</a:t>
                          </a:r>
                          <a:endParaRPr lang="en-US" sz="1800" b="1" dirty="0">
                            <a:solidFill>
                              <a:srgbClr val="0000FF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 smtClean="0">
                              <a:solidFill>
                                <a:srgbClr val="0000FF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Stress Induction (SI) dataset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 smtClean="0">
                              <a:solidFill>
                                <a:srgbClr val="0000FF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Couples’ Interaction (CI) dataset</a:t>
                          </a:r>
                        </a:p>
                      </a:txBody>
                      <a:tcPr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Stressor (reasons</a:t>
                          </a:r>
                          <a:r>
                            <a:rPr lang="en-US" sz="1800" b="1" baseline="0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 of stress</a:t>
                          </a:r>
                          <a:r>
                            <a:rPr lang="en-US" sz="1800" b="1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)</a:t>
                          </a:r>
                          <a:endParaRPr lang="en-US" sz="1800" b="1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“Re-experienced”</a:t>
                          </a:r>
                          <a:endParaRPr lang="en-US" sz="1800" dirty="0" smtClean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Young adults re-experienced their top stressors in an interview (Williams </a:t>
                          </a:r>
                          <a:r>
                            <a:rPr lang="en-US" sz="1800" i="1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et. al.</a:t>
                          </a:r>
                          <a:r>
                            <a:rPr lang="en-US" sz="1800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New stressors</a:t>
                          </a:r>
                          <a:endParaRPr lang="en-US" sz="1800" dirty="0" smtClean="0">
                            <a:solidFill>
                              <a:schemeClr val="tx1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Married couples</a:t>
                          </a:r>
                          <a:r>
                            <a:rPr lang="en-US" sz="1800" baseline="0" dirty="0" smtClean="0">
                              <a:solidFill>
                                <a:schemeClr val="tx1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 d</a:t>
                          </a:r>
                          <a:r>
                            <a:rPr lang="en-US" sz="1800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iscuss two current, serious relationship problems, one chosen by each partner</a:t>
                          </a:r>
                        </a:p>
                      </a:txBody>
                      <a:tcPr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Session duration</a:t>
                          </a:r>
                          <a:endParaRPr lang="en-US" sz="1800" b="1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80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≈ </m:t>
                              </m:r>
                            </m:oMath>
                          </a14:m>
                          <a:r>
                            <a:rPr lang="en-US" sz="1800" dirty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8-12 </a:t>
                          </a:r>
                          <a:r>
                            <a:rPr lang="en-US" sz="1800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minutes</a:t>
                          </a:r>
                          <a:endParaRPr lang="en-US" sz="1800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10 minutes (per problem)</a:t>
                          </a:r>
                        </a:p>
                      </a:txBody>
                      <a:tcPr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Physiology</a:t>
                          </a:r>
                          <a:endParaRPr lang="en-US" sz="1800" b="1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Mean HR and RSA </a:t>
                          </a:r>
                          <a:r>
                            <a:rPr lang="en-US" sz="1800" b="1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of the participant </a:t>
                          </a:r>
                          <a:r>
                            <a:rPr lang="en-US" sz="1800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over the entire session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Mean HR and RSA </a:t>
                          </a:r>
                          <a:r>
                            <a:rPr lang="en-US" sz="1800" b="1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of both husband and wife </a:t>
                          </a:r>
                          <a:r>
                            <a:rPr lang="en-US" sz="1800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over the entire session</a:t>
                          </a:r>
                          <a:endParaRPr lang="en-US" sz="1800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# Sessions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54</a:t>
                          </a:r>
                          <a:endParaRPr lang="en-US" sz="1800" dirty="0" smtClean="0">
                            <a:latin typeface="Times New Roman" panose="020206030504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226</a:t>
                          </a:r>
                          <a:endParaRPr lang="en-US" sz="1800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# Males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29</a:t>
                          </a:r>
                          <a:endParaRPr lang="en-US" sz="1800" dirty="0" smtClean="0">
                            <a:latin typeface="Times New Roman" panose="020206030504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i="1" u="none" dirty="0" smtClean="0">
                                        <a:effectLst/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u="none" dirty="0" smtClean="0">
                                        <a:effectLst/>
                                        <a:latin typeface="Cambria Math" charset="0"/>
                                      </a:rPr>
                                      <m:t>115</m:t>
                                    </m:r>
                                  </m:e>
                                  <m:sup>
                                    <m:r>
                                      <a:rPr lang="en-US" sz="1800" u="none" dirty="0" smtClean="0">
                                        <a:effectLst/>
                                        <a:latin typeface="Cambria Math" charset="0"/>
                                      </a:rPr>
                                      <m:t>†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# Females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en-US" sz="1800" dirty="0" smtClean="0">
                            <a:latin typeface="Times New Roman" panose="020206030504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i="1" u="none" dirty="0" smtClean="0">
                                        <a:effectLst/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u="none" dirty="0" smtClean="0">
                                        <a:effectLst/>
                                        <a:latin typeface="Cambria Math" charset="0"/>
                                      </a:rPr>
                                      <m:t>111</m:t>
                                    </m:r>
                                  </m:e>
                                  <m:sup>
                                    <m:r>
                                      <a:rPr lang="en-US" sz="1800" u="none" dirty="0" smtClean="0">
                                        <a:effectLst/>
                                        <a:latin typeface="Cambria Math" charset="0"/>
                                      </a:rPr>
                                      <m:t>†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Total duration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6.20 hours</a:t>
                          </a:r>
                          <a:endParaRPr lang="en-US" sz="1800" dirty="0" smtClean="0">
                            <a:latin typeface="Times New Roman" panose="020206030504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22.30 hours</a:t>
                          </a:r>
                          <a:endParaRPr lang="en-US" sz="1800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61621109"/>
                  </p:ext>
                </p:extLst>
              </p:nvPr>
            </p:nvGraphicFramePr>
            <p:xfrm>
              <a:off x="123568" y="798513"/>
              <a:ext cx="8884738" cy="431177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700907"/>
                    <a:gridCol w="3451841"/>
                    <a:gridCol w="3731990"/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>
                              <a:solidFill>
                                <a:srgbClr val="0000FF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Property</a:t>
                          </a:r>
                          <a:endParaRPr lang="en-US" sz="1800" b="1" dirty="0">
                            <a:solidFill>
                              <a:srgbClr val="0000FF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 smtClean="0">
                              <a:solidFill>
                                <a:srgbClr val="0000FF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Stress Induction (SI) dataset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 smtClean="0">
                              <a:solidFill>
                                <a:srgbClr val="0000FF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Couples’ Interaction (CI) dataset</a:t>
                          </a:r>
                        </a:p>
                      </a:txBody>
                      <a:tcPr/>
                    </a:tc>
                  </a:tr>
                  <a:tr h="1188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Stressor </a:t>
                          </a:r>
                          <a:r>
                            <a:rPr lang="en-US" sz="1800" b="1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(</a:t>
                          </a:r>
                          <a:r>
                            <a:rPr lang="en-US" sz="1800" b="1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reasons</a:t>
                          </a:r>
                          <a:r>
                            <a:rPr lang="en-US" sz="1800" b="1" baseline="0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 of stress</a:t>
                          </a:r>
                          <a:r>
                            <a:rPr lang="en-US" sz="1800" b="1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)</a:t>
                          </a:r>
                          <a:endParaRPr lang="en-US" sz="1800" b="1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“Re-experienced”</a:t>
                          </a:r>
                          <a:endParaRPr lang="en-US" sz="1800" dirty="0" smtClean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Young adults re-experienced their top </a:t>
                          </a:r>
                          <a:r>
                            <a:rPr lang="en-US" sz="1800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stressors </a:t>
                          </a:r>
                          <a:r>
                            <a:rPr lang="en-US" sz="1800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in an </a:t>
                          </a:r>
                          <a:r>
                            <a:rPr lang="en-US" sz="1800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interview (Williams </a:t>
                          </a:r>
                          <a:r>
                            <a:rPr lang="en-US" sz="1800" i="1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et. al.</a:t>
                          </a:r>
                          <a:r>
                            <a:rPr lang="en-US" sz="1800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)</a:t>
                          </a:r>
                          <a:endParaRPr lang="en-US" sz="1800" dirty="0" smtClean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New stressors</a:t>
                          </a:r>
                          <a:endParaRPr lang="en-US" sz="1800" dirty="0" smtClean="0">
                            <a:solidFill>
                              <a:schemeClr val="tx1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Married couples</a:t>
                          </a:r>
                          <a:r>
                            <a:rPr lang="en-US" sz="1800" baseline="0" dirty="0" smtClean="0">
                              <a:solidFill>
                                <a:schemeClr val="tx1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 d</a:t>
                          </a:r>
                          <a:r>
                            <a:rPr lang="en-US" sz="1800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iscuss two current, serious relationship problems, one chosen by each </a:t>
                          </a:r>
                          <a:r>
                            <a:rPr lang="en-US" sz="1800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partner</a:t>
                          </a:r>
                          <a:endParaRPr lang="en-US" sz="1800" dirty="0" smtClean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Session duration</a:t>
                          </a:r>
                          <a:endParaRPr lang="en-US" sz="1800" b="1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9383" t="-248571" r="-108289" b="-34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10 </a:t>
                          </a:r>
                          <a:r>
                            <a:rPr lang="en-US" sz="1800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minutes (per problem)</a:t>
                          </a:r>
                          <a:endParaRPr lang="en-US" sz="1800" dirty="0" smtClean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Physiology</a:t>
                          </a:r>
                          <a:endParaRPr lang="en-US" sz="1800" b="1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Mean HR and RSA </a:t>
                          </a:r>
                          <a:r>
                            <a:rPr lang="en-US" sz="1800" b="1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of the participant </a:t>
                          </a:r>
                          <a:r>
                            <a:rPr lang="en-US" sz="1800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over the entire session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Mean HR and RSA </a:t>
                          </a:r>
                          <a:r>
                            <a:rPr lang="en-US" sz="1800" b="1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of both husband and wife </a:t>
                          </a:r>
                          <a:r>
                            <a:rPr lang="en-US" sz="1800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over the entire session</a:t>
                          </a:r>
                          <a:endParaRPr lang="en-US" sz="1800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# Sessions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54</a:t>
                          </a:r>
                          <a:endParaRPr lang="en-US" sz="1800" dirty="0" smtClean="0">
                            <a:latin typeface="Times New Roman" panose="020206030504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226</a:t>
                          </a:r>
                          <a:endParaRPr lang="en-US" sz="1800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</a:tr>
                  <a:tr h="372809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# Males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29</a:t>
                          </a:r>
                          <a:endParaRPr lang="en-US" sz="1800" dirty="0" smtClean="0">
                            <a:latin typeface="Times New Roman" panose="020206030504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8399" t="-856452" r="-327" b="-219355"/>
                          </a:stretch>
                        </a:blipFill>
                      </a:tcPr>
                    </a:tc>
                  </a:tr>
                  <a:tr h="372809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# Females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en-US" sz="1800" dirty="0" smtClean="0">
                            <a:latin typeface="Times New Roman" panose="020206030504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8399" t="-972131" r="-327" b="-122951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Total duration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6.20 hours</a:t>
                          </a:r>
                          <a:endParaRPr lang="en-US" sz="1800" dirty="0" smtClean="0">
                            <a:latin typeface="Times New Roman" panose="020206030504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22.30 hours</a:t>
                          </a:r>
                          <a:endParaRPr lang="en-US" sz="1800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530786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ontent Placeholder 1"/>
          <p:cNvSpPr txBox="1">
            <a:spLocks noGrp="1"/>
          </p:cNvSpPr>
          <p:nvPr>
            <p:ph type="body" idx="1"/>
          </p:nvPr>
        </p:nvSpPr>
        <p:spPr>
          <a:xfrm>
            <a:off x="231554" y="892061"/>
            <a:ext cx="8355494" cy="549211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  <a:defRPr sz="2400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Relationship of stress, physiology and speech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Prediction of physiology from speech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Datasets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 sz="2400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Methodology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  <a:defRPr sz="2400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Experiments and results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  <a:defRPr sz="2400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Summary</a:t>
            </a:r>
          </a:p>
        </p:txBody>
      </p:sp>
      <p:sp>
        <p:nvSpPr>
          <p:cNvPr id="144" name="Text Placeholder 2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 algn="ctr">
              <a:buSzTx/>
              <a:buNone/>
              <a:defRPr sz="2800" b="1">
                <a:solidFill>
                  <a:srgbClr val="000000"/>
                </a:solidFill>
              </a:defRPr>
            </a:lvl1pPr>
          </a:lstStyle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Outline of the talk</a:t>
            </a:r>
          </a:p>
        </p:txBody>
      </p:sp>
      <p:sp>
        <p:nvSpPr>
          <p:cNvPr id="1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61392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 Placeholder 2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Autofit/>
          </a:bodyPr>
          <a:lstStyle>
            <a:lvl1pPr marL="0" indent="0" algn="ctr">
              <a:buSzTx/>
              <a:buNone/>
              <a:defRPr sz="2400" b="1">
                <a:solidFill>
                  <a:srgbClr val="000000"/>
                </a:solidFill>
              </a:defRPr>
            </a:lvl1pPr>
          </a:lstStyle>
          <a:p>
            <a:pPr>
              <a:spcBef>
                <a:spcPts val="0"/>
              </a:spcBef>
              <a:defRPr sz="24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Methodology</a:t>
            </a:r>
          </a:p>
        </p:txBody>
      </p:sp>
      <p:sp>
        <p:nvSpPr>
          <p:cNvPr id="1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 dirty="0"/>
          </a:p>
        </p:txBody>
      </p:sp>
      <p:pic>
        <p:nvPicPr>
          <p:cNvPr id="5" name="Graphic 4" descr="Man and Woman">
            <a:extLst>
              <a:ext uri="{FF2B5EF4-FFF2-40B4-BE49-F238E27FC236}">
                <a16:creationId xmlns="" xmlns:a16="http://schemas.microsoft.com/office/drawing/2014/main" id="{5699F927-4CFD-4EBE-80FE-E110A7C073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66" y="1231491"/>
            <a:ext cx="914400" cy="914400"/>
          </a:xfrm>
          <a:prstGeom prst="rect">
            <a:avLst/>
          </a:prstGeom>
        </p:spPr>
      </p:pic>
      <p:sp>
        <p:nvSpPr>
          <p:cNvPr id="53" name="Left Brace 52">
            <a:extLst>
              <a:ext uri="{FF2B5EF4-FFF2-40B4-BE49-F238E27FC236}">
                <a16:creationId xmlns="" xmlns:a16="http://schemas.microsoft.com/office/drawing/2014/main" id="{7383C699-77AA-4CBB-9DA8-5E69B1947C9C}"/>
              </a:ext>
            </a:extLst>
          </p:cNvPr>
          <p:cNvSpPr/>
          <p:nvPr/>
        </p:nvSpPr>
        <p:spPr>
          <a:xfrm rot="16200000">
            <a:off x="8093720" y="1815381"/>
            <a:ext cx="165821" cy="1599945"/>
          </a:xfrm>
          <a:prstGeom prst="leftBrac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E2B1972B-3195-49F4-8201-D2D7A96EA115}"/>
              </a:ext>
            </a:extLst>
          </p:cNvPr>
          <p:cNvCxnSpPr>
            <a:cxnSpLocks/>
          </p:cNvCxnSpPr>
          <p:nvPr/>
        </p:nvCxnSpPr>
        <p:spPr>
          <a:xfrm flipV="1">
            <a:off x="1014266" y="1167223"/>
            <a:ext cx="858779" cy="4572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F673C0A-1874-4067-9D30-5D03F7D6F9C6}"/>
              </a:ext>
            </a:extLst>
          </p:cNvPr>
          <p:cNvSpPr txBox="1"/>
          <p:nvPr/>
        </p:nvSpPr>
        <p:spPr>
          <a:xfrm rot="19952784">
            <a:off x="882225" y="949071"/>
            <a:ext cx="737419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speech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B7D9B113-CAA6-4AF7-8630-C7D9371DAC6E}"/>
              </a:ext>
            </a:extLst>
          </p:cNvPr>
          <p:cNvSpPr/>
          <p:nvPr/>
        </p:nvSpPr>
        <p:spPr>
          <a:xfrm>
            <a:off x="1873045" y="984658"/>
            <a:ext cx="1061884" cy="369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Denoising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C9CF8E12-5FE8-46E0-87B2-9CCBE3B15F5D}"/>
              </a:ext>
            </a:extLst>
          </p:cNvPr>
          <p:cNvSpPr/>
          <p:nvPr/>
        </p:nvSpPr>
        <p:spPr>
          <a:xfrm>
            <a:off x="3435356" y="984658"/>
            <a:ext cx="1061884" cy="369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VAD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8461FE9E-03A8-4977-9C99-A4096ADB58E9}"/>
              </a:ext>
            </a:extLst>
          </p:cNvPr>
          <p:cNvSpPr/>
          <p:nvPr/>
        </p:nvSpPr>
        <p:spPr>
          <a:xfrm>
            <a:off x="5116590" y="981547"/>
            <a:ext cx="1184787" cy="369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Diarization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03FA768E-54AC-4C8E-B9DF-C05D15360A9A}"/>
              </a:ext>
            </a:extLst>
          </p:cNvPr>
          <p:cNvCxnSpPr>
            <a:cxnSpLocks/>
            <a:stCxn id="19" idx="2"/>
          </p:cNvCxnSpPr>
          <p:nvPr/>
        </p:nvCxnSpPr>
        <p:spPr>
          <a:xfrm flipH="1">
            <a:off x="6858153" y="1350042"/>
            <a:ext cx="915755" cy="374393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6F8877BA-B04C-40A7-B5CB-98848E768196}"/>
              </a:ext>
            </a:extLst>
          </p:cNvPr>
          <p:cNvCxnSpPr>
            <a:cxnSpLocks/>
            <a:stCxn id="19" idx="2"/>
          </p:cNvCxnSpPr>
          <p:nvPr/>
        </p:nvCxnSpPr>
        <p:spPr>
          <a:xfrm>
            <a:off x="7773908" y="1350042"/>
            <a:ext cx="391914" cy="397825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720E0AFE-5C1F-4982-88A4-6C3A717847F3}"/>
              </a:ext>
            </a:extLst>
          </p:cNvPr>
          <p:cNvSpPr/>
          <p:nvPr/>
        </p:nvSpPr>
        <p:spPr>
          <a:xfrm>
            <a:off x="6874706" y="980714"/>
            <a:ext cx="1798403" cy="369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Gender detection</a:t>
            </a:r>
          </a:p>
        </p:txBody>
      </p:sp>
      <p:pic>
        <p:nvPicPr>
          <p:cNvPr id="26" name="Graphic 25" descr="Voice">
            <a:extLst>
              <a:ext uri="{FF2B5EF4-FFF2-40B4-BE49-F238E27FC236}">
                <a16:creationId xmlns="" xmlns:a16="http://schemas.microsoft.com/office/drawing/2014/main" id="{78F2589A-B92A-44BE-A6B3-1C7A694CDC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40489" y="1583792"/>
            <a:ext cx="914400" cy="914400"/>
          </a:xfrm>
          <a:prstGeom prst="rect">
            <a:avLst/>
          </a:prstGeom>
        </p:spPr>
      </p:pic>
      <p:pic>
        <p:nvPicPr>
          <p:cNvPr id="29" name="Graphic 28" descr="Voice">
            <a:extLst>
              <a:ext uri="{FF2B5EF4-FFF2-40B4-BE49-F238E27FC236}">
                <a16:creationId xmlns="" xmlns:a16="http://schemas.microsoft.com/office/drawing/2014/main" id="{86B5679E-752A-4DC1-A01F-4C32E9EDC9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65417" y="1558859"/>
            <a:ext cx="914400" cy="9144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57595C4E-0656-4402-BC9E-710C9A1D2013}"/>
              </a:ext>
            </a:extLst>
          </p:cNvPr>
          <p:cNvSpPr txBox="1"/>
          <p:nvPr/>
        </p:nvSpPr>
        <p:spPr>
          <a:xfrm>
            <a:off x="5874626" y="2215707"/>
            <a:ext cx="1585527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female</a:t>
            </a:r>
            <a:r>
              <a:rPr kumimoji="0" lang="en-US" sz="1800" b="0" i="0" u="none" strike="noStrike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’s 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speech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722B4D1A-897B-4A94-9619-14FD7426644D}"/>
              </a:ext>
            </a:extLst>
          </p:cNvPr>
          <p:cNvSpPr txBox="1"/>
          <p:nvPr/>
        </p:nvSpPr>
        <p:spPr>
          <a:xfrm>
            <a:off x="7286166" y="2225360"/>
            <a:ext cx="1852089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male</a:t>
            </a:r>
            <a:r>
              <a:rPr kumimoji="0" lang="en-US" sz="1800" b="0" i="0" u="none" strike="noStrike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’s 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speech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="" xmlns:a16="http://schemas.microsoft.com/office/drawing/2014/main" id="{7ECD09E4-7B43-47C0-9A40-990ED7F84517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2934929" y="1166211"/>
            <a:ext cx="516194" cy="3111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round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Left Brace 47">
            <a:extLst>
              <a:ext uri="{FF2B5EF4-FFF2-40B4-BE49-F238E27FC236}">
                <a16:creationId xmlns="" xmlns:a16="http://schemas.microsoft.com/office/drawing/2014/main" id="{52AAC689-A918-4C7F-8468-F2C7A39894C2}"/>
              </a:ext>
            </a:extLst>
          </p:cNvPr>
          <p:cNvSpPr/>
          <p:nvPr/>
        </p:nvSpPr>
        <p:spPr>
          <a:xfrm rot="16200000">
            <a:off x="6543874" y="1977518"/>
            <a:ext cx="209741" cy="1291209"/>
          </a:xfrm>
          <a:prstGeom prst="leftBrac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1857C9CD-E782-4A37-B769-A45DCA740F9E}"/>
              </a:ext>
            </a:extLst>
          </p:cNvPr>
          <p:cNvSpPr txBox="1"/>
          <p:nvPr/>
        </p:nvSpPr>
        <p:spPr>
          <a:xfrm>
            <a:off x="7531464" y="2727994"/>
            <a:ext cx="1302346" cy="923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Session level acoustic features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="" xmlns:a16="http://schemas.microsoft.com/office/drawing/2014/main" id="{8CDBA1B5-FB13-4BB9-87C5-EA83354549E5}"/>
              </a:ext>
            </a:extLst>
          </p:cNvPr>
          <p:cNvCxnSpPr>
            <a:cxnSpLocks/>
          </p:cNvCxnSpPr>
          <p:nvPr/>
        </p:nvCxnSpPr>
        <p:spPr>
          <a:xfrm>
            <a:off x="4497240" y="1166211"/>
            <a:ext cx="602532" cy="3114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round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7" name="Straight Arrow Connector 66">
            <a:extLst>
              <a:ext uri="{FF2B5EF4-FFF2-40B4-BE49-F238E27FC236}">
                <a16:creationId xmlns="" xmlns:a16="http://schemas.microsoft.com/office/drawing/2014/main" id="{8039F3BD-0CA8-43AB-8567-BDD4E528DD73}"/>
              </a:ext>
            </a:extLst>
          </p:cNvPr>
          <p:cNvCxnSpPr>
            <a:cxnSpLocks/>
          </p:cNvCxnSpPr>
          <p:nvPr/>
        </p:nvCxnSpPr>
        <p:spPr>
          <a:xfrm>
            <a:off x="6301377" y="1169325"/>
            <a:ext cx="573329" cy="11502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round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96D51EAF-8AFE-4557-9265-20775A08D735}"/>
              </a:ext>
            </a:extLst>
          </p:cNvPr>
          <p:cNvCxnSpPr>
            <a:cxnSpLocks/>
          </p:cNvCxnSpPr>
          <p:nvPr/>
        </p:nvCxnSpPr>
        <p:spPr>
          <a:xfrm>
            <a:off x="864796" y="2056034"/>
            <a:ext cx="1922525" cy="144524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DD98C91-0331-41F8-B64F-6DC05FE7EAD3}"/>
              </a:ext>
            </a:extLst>
          </p:cNvPr>
          <p:cNvSpPr txBox="1"/>
          <p:nvPr/>
        </p:nvSpPr>
        <p:spPr>
          <a:xfrm rot="2275578">
            <a:off x="1224022" y="2307295"/>
            <a:ext cx="1746626" cy="9233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Average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Physiology 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female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="" xmlns:a16="http://schemas.microsoft.com/office/drawing/2014/main" id="{F86575F4-A075-42F1-A1D3-299D09DC595D}"/>
                  </a:ext>
                </a:extLst>
              </p:cNvPr>
              <p:cNvSpPr txBox="1"/>
              <p:nvPr/>
            </p:nvSpPr>
            <p:spPr>
              <a:xfrm>
                <a:off x="2717949" y="3408377"/>
                <a:ext cx="433960" cy="38151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t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+mn-ea"/>
                              <a:cs typeface="+mn-cs"/>
                              <a:sym typeface="Helvetica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"/>
                            </a:rPr>
                            <m:t>𝑦</m:t>
                          </m:r>
                        </m:e>
                        <m:sub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"/>
                            </a:rPr>
                            <m:t>𝑖</m:t>
                          </m:r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"/>
                            </a:rPr>
                            <m:t>,</m:t>
                          </m:r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"/>
                            </a:rPr>
                            <m:t>𝑤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F86575F4-A075-42F1-A1D3-299D09DC59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7949" y="3408377"/>
                <a:ext cx="433960" cy="381511"/>
              </a:xfrm>
              <a:prstGeom prst="rect">
                <a:avLst/>
              </a:prstGeom>
              <a:blipFill>
                <a:blip r:embed="rId6"/>
                <a:stretch>
                  <a:fillRect l="-9859" r="-5634" b="-476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="" xmlns:a16="http://schemas.microsoft.com/office/drawing/2014/main" id="{6DFE4793-2DD4-4A35-ACDA-30E45C840DED}"/>
              </a:ext>
            </a:extLst>
          </p:cNvPr>
          <p:cNvGrpSpPr/>
          <p:nvPr/>
        </p:nvGrpSpPr>
        <p:grpSpPr>
          <a:xfrm rot="4212831">
            <a:off x="-483566" y="2166747"/>
            <a:ext cx="1973011" cy="1132805"/>
            <a:chOff x="24984" y="1657650"/>
            <a:chExt cx="1973011" cy="1132805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="" xmlns:a16="http://schemas.microsoft.com/office/drawing/2014/main" id="{2253C0FC-EA90-4A5C-BA6D-C6FBB90F65FC}"/>
                </a:ext>
              </a:extLst>
            </p:cNvPr>
            <p:cNvCxnSpPr>
              <a:cxnSpLocks/>
            </p:cNvCxnSpPr>
            <p:nvPr/>
          </p:nvCxnSpPr>
          <p:spPr>
            <a:xfrm rot="17387169">
              <a:off x="1049129" y="1626349"/>
              <a:ext cx="0" cy="1366266"/>
            </a:xfrm>
            <a:prstGeom prst="straightConnector1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tailEnd type="triangle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8039EEDA-640A-4C18-870B-80E3D626857C}"/>
                </a:ext>
              </a:extLst>
            </p:cNvPr>
            <p:cNvSpPr txBox="1"/>
            <p:nvPr/>
          </p:nvSpPr>
          <p:spPr>
            <a:xfrm rot="1185692">
              <a:off x="24984" y="1657650"/>
              <a:ext cx="1973011" cy="9233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elvetica"/>
                </a:rPr>
                <a:t>Average</a:t>
              </a:r>
            </a:p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elvetica"/>
                </a:rPr>
                <a:t>Physiology</a:t>
              </a:r>
            </a:p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elvetica"/>
                </a:rPr>
                <a:t> </a:t>
              </a:r>
              <a:r>
                <a:rPr kumimoji="0" lang="en-US" sz="1800" b="0" i="0" u="none" strike="noStrike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elvetica"/>
                </a:rPr>
                <a:t>male</a:t>
              </a: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>
                  <a:extLst>
                    <a:ext uri="{FF2B5EF4-FFF2-40B4-BE49-F238E27FC236}">
                      <a16:creationId xmlns="" xmlns:a16="http://schemas.microsoft.com/office/drawing/2014/main" id="{1319FECD-3B9D-4167-96CA-33BF8F5093B0}"/>
                    </a:ext>
                  </a:extLst>
                </p:cNvPr>
                <p:cNvSpPr txBox="1"/>
                <p:nvPr/>
              </p:nvSpPr>
              <p:spPr>
                <a:xfrm rot="17387169">
                  <a:off x="1593842" y="2390093"/>
                  <a:ext cx="419212" cy="38151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8" tIns="45718" rIns="45718" bIns="45718" numCol="1" spcCol="38100" rtlCol="0" anchor="t">
                  <a:sp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+mn-ea"/>
                                <a:cs typeface="+mn-cs"/>
                                <a:sym typeface="Helvetica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Helvetica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8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Helvetica"/>
                              </a:rPr>
                              <m:t>𝑖</m:t>
                            </m:r>
                            <m:r>
                              <a:rPr kumimoji="0" lang="en-US" sz="18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Helvetica"/>
                              </a:rPr>
                              <m:t>,</m:t>
                            </m:r>
                            <m:r>
                              <a:rPr kumimoji="0" lang="en-US" sz="18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Helvetica"/>
                              </a:rPr>
                              <m:t>h</m:t>
                            </m:r>
                          </m:sub>
                        </m:sSub>
                      </m:oMath>
                    </m:oMathPara>
                  </a14:m>
                  <a:endParaRPr kumimoji="0" lang="en-US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endParaRPr>
                </a:p>
              </p:txBody>
            </p:sp>
          </mc:Choice>
          <mc:Fallback xmlns="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1319FECD-3B9D-4167-96CA-33BF8F5093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7387169">
                  <a:off x="1593842" y="2390093"/>
                  <a:ext cx="419212" cy="381511"/>
                </a:xfrm>
                <a:prstGeom prst="rect">
                  <a:avLst/>
                </a:prstGeom>
                <a:blipFill>
                  <a:blip r:embed="rId7"/>
                  <a:stretch>
                    <a:fillRect l="-8696" r="-4348" b="-4762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="" xmlns:a16="http://schemas.microsoft.com/office/drawing/2014/main" id="{C63664D8-9188-4E4C-BA39-0BE82C7D3E68}"/>
                  </a:ext>
                </a:extLst>
              </p:cNvPr>
              <p:cNvSpPr txBox="1"/>
              <p:nvPr/>
            </p:nvSpPr>
            <p:spPr>
              <a:xfrm>
                <a:off x="3276860" y="1571745"/>
                <a:ext cx="1796029" cy="94698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t">
                <a:spAutoFit/>
              </a:bodyPr>
              <a:lstStyle/>
              <a:p>
                <a:pPr marL="0" marR="0" indent="0" algn="ct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1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cs typeface="Times New Roman" panose="02020603050405020304" pitchFamily="18" charset="0"/>
                            <a:sym typeface="Helvetica"/>
                          </a:rPr>
                        </m:ctrlPr>
                      </m:sSupPr>
                      <m:e>
                        <m:r>
                          <a:rPr kumimoji="0" lang="en-US" sz="1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Helvetica"/>
                          </a:rPr>
                          <m:t>𝑖</m:t>
                        </m:r>
                      </m:e>
                      <m:sup>
                        <m:r>
                          <a:rPr kumimoji="0" lang="en-US" sz="1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Helvetica"/>
                          </a:rPr>
                          <m:t>𝑡h</m:t>
                        </m:r>
                      </m:sup>
                    </m:sSup>
                    <m:r>
                      <a:rPr kumimoji="0" lang="en-US" sz="18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Helvetica"/>
                      </a:rPr>
                      <m:t> </m:t>
                    </m:r>
                  </m:oMath>
                </a14:m>
                <a:r>
                  <a:rPr kumimoji="0" lang="en-US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Helvetica"/>
                  </a:rPr>
                  <a:t>couples’ interaction from CI dataset</a:t>
                </a: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C63664D8-9188-4E4C-BA39-0BE82C7D3E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860" y="1571745"/>
                <a:ext cx="1796029" cy="946986"/>
              </a:xfrm>
              <a:prstGeom prst="rect">
                <a:avLst/>
              </a:prstGeom>
              <a:blipFill>
                <a:blip r:embed="rId8"/>
                <a:stretch>
                  <a:fillRect t="-3226" r="-2381" b="-774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F2B5212A-E7AB-42A5-A55F-A17D857E0D5F}"/>
              </a:ext>
            </a:extLst>
          </p:cNvPr>
          <p:cNvSpPr txBox="1"/>
          <p:nvPr/>
        </p:nvSpPr>
        <p:spPr>
          <a:xfrm>
            <a:off x="5992003" y="2748052"/>
            <a:ext cx="1302346" cy="923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ession level acoustic features</a:t>
            </a:r>
          </a:p>
        </p:txBody>
      </p:sp>
      <p:cxnSp>
        <p:nvCxnSpPr>
          <p:cNvPr id="69" name="Connector: Curved 68">
            <a:extLst>
              <a:ext uri="{FF2B5EF4-FFF2-40B4-BE49-F238E27FC236}">
                <a16:creationId xmlns="" xmlns:a16="http://schemas.microsoft.com/office/drawing/2014/main" id="{55F225EA-684D-49F4-8CD1-AFC5A8F64A5F}"/>
              </a:ext>
            </a:extLst>
          </p:cNvPr>
          <p:cNvCxnSpPr>
            <a:cxnSpLocks/>
            <a:endCxn id="88" idx="1"/>
          </p:cNvCxnSpPr>
          <p:nvPr/>
        </p:nvCxnSpPr>
        <p:spPr>
          <a:xfrm>
            <a:off x="1189921" y="1724435"/>
            <a:ext cx="2086939" cy="320803"/>
          </a:xfrm>
          <a:prstGeom prst="curvedConnector3">
            <a:avLst>
              <a:gd name="adj1" fmla="val 50000"/>
            </a:avLst>
          </a:prstGeom>
          <a:noFill/>
          <a:ln w="12700" cap="flat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3" name="Straight Arrow Connector 92">
            <a:extLst>
              <a:ext uri="{FF2B5EF4-FFF2-40B4-BE49-F238E27FC236}">
                <a16:creationId xmlns="" xmlns:a16="http://schemas.microsoft.com/office/drawing/2014/main" id="{958CB373-D56B-450D-817F-A1D9067B1DC7}"/>
              </a:ext>
            </a:extLst>
          </p:cNvPr>
          <p:cNvCxnSpPr>
            <a:cxnSpLocks/>
            <a:stCxn id="76" idx="2"/>
          </p:cNvCxnSpPr>
          <p:nvPr/>
        </p:nvCxnSpPr>
        <p:spPr>
          <a:xfrm>
            <a:off x="6643176" y="3671378"/>
            <a:ext cx="0" cy="388859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8" name="Straight Arrow Connector 97">
            <a:extLst>
              <a:ext uri="{FF2B5EF4-FFF2-40B4-BE49-F238E27FC236}">
                <a16:creationId xmlns="" xmlns:a16="http://schemas.microsoft.com/office/drawing/2014/main" id="{B4368CCA-BE3C-4F52-BF1A-CCCE5F0C4EF5}"/>
              </a:ext>
            </a:extLst>
          </p:cNvPr>
          <p:cNvCxnSpPr/>
          <p:nvPr/>
        </p:nvCxnSpPr>
        <p:spPr>
          <a:xfrm>
            <a:off x="8165822" y="3675809"/>
            <a:ext cx="0" cy="384428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="" xmlns:a16="http://schemas.microsoft.com/office/drawing/2014/main" id="{30B8595B-A5EA-433F-831C-E8B8CACD4E25}"/>
                  </a:ext>
                </a:extLst>
              </p:cNvPr>
              <p:cNvSpPr txBox="1"/>
              <p:nvPr/>
            </p:nvSpPr>
            <p:spPr>
              <a:xfrm>
                <a:off x="6390610" y="3942288"/>
                <a:ext cx="433960" cy="38151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t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+mn-ea"/>
                              <a:cs typeface="+mn-cs"/>
                              <a:sym typeface="Helvetica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elvetica"/>
                            </a:rPr>
                            <m:t>𝒙</m:t>
                          </m:r>
                        </m:e>
                        <m:sub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"/>
                            </a:rPr>
                            <m:t>𝑖</m:t>
                          </m:r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"/>
                            </a:rPr>
                            <m:t>,</m:t>
                          </m:r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"/>
                            </a:rPr>
                            <m:t>𝑤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30B8595B-A5EA-433F-831C-E8B8CACD4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0610" y="3942288"/>
                <a:ext cx="433960" cy="381511"/>
              </a:xfrm>
              <a:prstGeom prst="rect">
                <a:avLst/>
              </a:prstGeom>
              <a:blipFill>
                <a:blip r:embed="rId9"/>
                <a:stretch>
                  <a:fillRect l="-2778" r="-555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="" xmlns:a16="http://schemas.microsoft.com/office/drawing/2014/main" id="{0620F783-0728-4BAA-AA07-53C5030EBBC7}"/>
                  </a:ext>
                </a:extLst>
              </p:cNvPr>
              <p:cNvSpPr txBox="1"/>
              <p:nvPr/>
            </p:nvSpPr>
            <p:spPr>
              <a:xfrm>
                <a:off x="7969865" y="3985808"/>
                <a:ext cx="433960" cy="38151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t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+mn-ea"/>
                              <a:cs typeface="+mn-cs"/>
                              <a:sym typeface="Helvetica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elvetica"/>
                            </a:rPr>
                            <m:t>𝒙</m:t>
                          </m:r>
                        </m:e>
                        <m:sub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"/>
                            </a:rPr>
                            <m:t>𝑖</m:t>
                          </m:r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"/>
                            </a:rPr>
                            <m:t>,</m:t>
                          </m:r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"/>
                            </a:rPr>
                            <m:t>h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endParaRP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0620F783-0728-4BAA-AA07-53C5030EBB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9865" y="3985808"/>
                <a:ext cx="433960" cy="381511"/>
              </a:xfrm>
              <a:prstGeom prst="rect">
                <a:avLst/>
              </a:prstGeom>
              <a:blipFill>
                <a:blip r:embed="rId10"/>
                <a:stretch>
                  <a:fillRect l="-2778" r="-13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="" xmlns:a16="http://schemas.microsoft.com/office/drawing/2014/main" id="{0829712F-8716-4218-A5F6-4BD40FC8AEE0}"/>
                  </a:ext>
                </a:extLst>
              </p:cNvPr>
              <p:cNvSpPr txBox="1"/>
              <p:nvPr/>
            </p:nvSpPr>
            <p:spPr>
              <a:xfrm>
                <a:off x="171112" y="4370073"/>
                <a:ext cx="8837195" cy="206787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t">
                <a:spAutoFit/>
              </a:bodyPr>
              <a:lstStyle/>
              <a:p>
                <a:r>
                  <a:rPr kumimoji="0" lang="en-US" sz="180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Helvetica"/>
                  </a:rPr>
                  <a:t>For </a:t>
                </a:r>
                <a:r>
                  <a:rPr kumimoji="0" lang="en-US" sz="1800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Helvetica"/>
                  </a:rPr>
                  <a:t>female,</a:t>
                </a:r>
                <a:endParaRPr kumimoji="0" lang="en-US" sz="18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elvetica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0" lang="en-US" sz="1800" b="1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Helvetica"/>
                  </a:rPr>
                  <a:t>Task 1:</a:t>
                </a:r>
                <a:r>
                  <a:rPr kumimoji="0" lang="en-US" sz="18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Helvetica"/>
                  </a:rPr>
                  <a:t> </a:t>
                </a:r>
                <a:r>
                  <a:rPr kumimoji="0" lang="en-US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Helvetica"/>
                  </a:rPr>
                  <a:t>Analyze Pearson’s correlations between different</a:t>
                </a:r>
                <a:r>
                  <a:rPr kumimoji="0" lang="en-US" sz="18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Helvetica"/>
                  </a:rPr>
                  <a:t> acoustic features (i.e.</a:t>
                </a:r>
                <a:r>
                  <a:rPr kumimoji="0" lang="en-US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Helvetica"/>
                  </a:rPr>
                  <a:t> elements of the</a:t>
                </a:r>
                <a:r>
                  <a:rPr kumimoji="0" lang="en-US" sz="18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Helvetica"/>
                  </a:rPr>
                  <a:t> feature vector</a:t>
                </a:r>
                <a:r>
                  <a:rPr kumimoji="0" lang="en-US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Helvetic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+mn-ea"/>
                            <a:cs typeface="+mn-cs"/>
                            <a:sym typeface="Helvetica"/>
                          </a:rPr>
                        </m:ctrlPr>
                      </m:sSubPr>
                      <m:e>
                        <m:r>
                          <a:rPr kumimoji="0" lang="en-US" sz="1800" b="1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"/>
                          </a:rPr>
                          <m:t>𝒙</m:t>
                        </m:r>
                      </m:e>
                      <m:sub>
                        <m:r>
                          <a:rPr kumimoji="0" lang="en-US" sz="1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"/>
                          </a:rPr>
                          <m:t>𝑖</m:t>
                        </m:r>
                        <m:r>
                          <a:rPr kumimoji="0" lang="en-US" sz="1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"/>
                          </a:rPr>
                          <m:t>,</m:t>
                        </m:r>
                        <m:r>
                          <a:rPr kumimoji="0" lang="en-US" sz="1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"/>
                          </a:rPr>
                          <m:t>𝑤</m:t>
                        </m:r>
                      </m:sub>
                    </m:sSub>
                  </m:oMath>
                </a14:m>
                <a:r>
                  <a:rPr kumimoji="0" lang="en-US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rPr>
                  <a:t>) </a:t>
                </a:r>
                <a:r>
                  <a:rPr kumimoji="0" lang="en-US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Helvetica"/>
                  </a:rPr>
                  <a:t>and</a:t>
                </a:r>
                <a:r>
                  <a:rPr kumimoji="0" lang="en-US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+mn-ea"/>
                            <a:cs typeface="+mn-cs"/>
                            <a:sym typeface="Helvetica"/>
                          </a:rPr>
                        </m:ctrlPr>
                      </m:sSubPr>
                      <m:e>
                        <m:r>
                          <a:rPr kumimoji="0" lang="en-US" sz="1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"/>
                          </a:rPr>
                          <m:t>𝑦</m:t>
                        </m:r>
                      </m:e>
                      <m:sub>
                        <m:r>
                          <a:rPr kumimoji="0" lang="en-US" sz="1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"/>
                          </a:rPr>
                          <m:t>𝑖</m:t>
                        </m:r>
                        <m:r>
                          <a:rPr kumimoji="0" lang="en-US" sz="1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"/>
                          </a:rPr>
                          <m:t>,</m:t>
                        </m:r>
                        <m:r>
                          <a:rPr kumimoji="0" lang="en-US" sz="1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"/>
                          </a:rPr>
                          <m:t>𝑤</m:t>
                        </m:r>
                      </m:sub>
                    </m:sSub>
                  </m:oMath>
                </a14:m>
                <a:r>
                  <a:rPr kumimoji="0" lang="en-US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rPr>
                  <a:t>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0" lang="en-US" sz="1800" b="1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Helvetica"/>
                  </a:rPr>
                  <a:t>Task</a:t>
                </a:r>
                <a:r>
                  <a:rPr kumimoji="0" lang="en-US" sz="1800" b="1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Helvetica"/>
                  </a:rPr>
                  <a:t> 2: </a:t>
                </a:r>
                <a:r>
                  <a:rPr kumimoji="0" lang="en-US" sz="18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Helvetica"/>
                  </a:rPr>
                  <a:t>Predict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kumimoji="0" lang="en-US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rPr>
                  <a:t> </a:t>
                </a:r>
                <a:r>
                  <a:rPr kumimoji="0" lang="en-US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Helvetica"/>
                  </a:rPr>
                  <a:t>from acoustic</a:t>
                </a:r>
                <a:r>
                  <a:rPr kumimoji="0" lang="en-US" sz="18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Helvetica"/>
                  </a:rPr>
                  <a:t> feature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kumimoji="0" lang="en-US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rPr>
                  <a:t> </a:t>
                </a:r>
                <a:r>
                  <a:rPr kumimoji="0" lang="en-US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Helvetica"/>
                  </a:rPr>
                  <a:t>using nonlinear regression model</a:t>
                </a:r>
                <a:r>
                  <a:rPr kumimoji="0" lang="en-US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rPr>
                  <a:t>.</a:t>
                </a:r>
              </a:p>
              <a:p>
                <a:endParaRPr lang="en-US" dirty="0"/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Similarly for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male,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the same analysis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829712F-8716-4218-A5F6-4BD40FC8AE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112" y="4370073"/>
                <a:ext cx="8837195" cy="2067870"/>
              </a:xfrm>
              <a:prstGeom prst="rect">
                <a:avLst/>
              </a:prstGeom>
              <a:blipFill rotWithShape="0">
                <a:blip r:embed="rId11"/>
                <a:stretch>
                  <a:fillRect l="-1103" t="-1770" r="-124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0588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 Placeholder 2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Autofit/>
          </a:bodyPr>
          <a:lstStyle>
            <a:lvl1pPr marL="0" indent="0" algn="ctr">
              <a:buSzTx/>
              <a:buNone/>
              <a:defRPr sz="2400" b="1">
                <a:solidFill>
                  <a:srgbClr val="000000"/>
                </a:solidFill>
              </a:defRPr>
            </a:lvl1pPr>
          </a:lstStyle>
          <a:p>
            <a:pPr>
              <a:spcBef>
                <a:spcPts val="0"/>
              </a:spcBef>
              <a:defRPr sz="24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Methodology (contd.)</a:t>
            </a:r>
          </a:p>
        </p:txBody>
      </p:sp>
      <p:sp>
        <p:nvSpPr>
          <p:cNvPr id="1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3A701F5-4D88-4A5D-9FE8-5940D23C9AAA}"/>
              </a:ext>
            </a:extLst>
          </p:cNvPr>
          <p:cNvSpPr/>
          <p:nvPr/>
        </p:nvSpPr>
        <p:spPr>
          <a:xfrm>
            <a:off x="99866" y="804185"/>
            <a:ext cx="890844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9400" lvl="2" indent="-279400">
              <a:lnSpc>
                <a:spcPct val="150000"/>
              </a:lnSpc>
            </a:pP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Session-level acoustic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features:</a:t>
            </a:r>
          </a:p>
          <a:p>
            <a:pPr marL="2857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 dimensional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eGeMAPS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features (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Eyben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et. al.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over the whole session using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OpenSMILE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toolkit</a:t>
            </a:r>
          </a:p>
          <a:p>
            <a:pPr marL="285750" lvl="4" indent="-476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 dataset: From participant’s speech over the entire session</a:t>
            </a:r>
          </a:p>
          <a:p>
            <a:pPr marL="285750" lvl="4" indent="-476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CI dataset: Separately from husband and wife, separate analysis</a:t>
            </a:r>
          </a:p>
          <a:p>
            <a:pPr marL="285750" lvl="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 (statistical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functionals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some of them are also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there)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eGeMAPS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feature set: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lvl="4" indent="-476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frequency related parameters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pitch, jitter, and formant frequencies</a:t>
            </a:r>
          </a:p>
          <a:p>
            <a:pPr marL="285750" lvl="4" indent="-476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energy/amplitude related parameters: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shimmer, loudness, and harmonics to noise ratio</a:t>
            </a:r>
          </a:p>
          <a:p>
            <a:pPr marL="285750" lvl="4" indent="-476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spectral balance parameters: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alpha ratio,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Hammarberg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index, and harmonic differences</a:t>
            </a:r>
          </a:p>
          <a:p>
            <a:pPr marL="285750" lvl="4" indent="-476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temporal features: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 of loudness, and mean length of voiced regions</a:t>
            </a:r>
          </a:p>
          <a:p>
            <a:pPr marL="285750" lvl="4" indent="-476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cepstral features: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MFCC and spectral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flux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135924" y="6094721"/>
            <a:ext cx="8872383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171450" lvl="4" indent="-171450">
              <a:buFont typeface="Wingdings" charset="2"/>
              <a:buChar char="q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Florian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Eyben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Klaus R Scherer, Bjorn W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Schuller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Johan 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Sundberg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Elisabeth Andre, Carlos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Busso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Laurence Y 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Devillers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Julien Epps, Petri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Laukka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Shrikanth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 Narayanan, et al., “The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geneva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minimalistic acoustic parameter set (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gemaps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for voice research and affective computing,” IEEE Transactions on Affective Computing, vol. 7, no. 2, pp. 190–202, 2016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6540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 Placeholder 2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Autofit/>
          </a:bodyPr>
          <a:lstStyle>
            <a:lvl1pPr marL="0" indent="0" algn="ctr">
              <a:buSzTx/>
              <a:buNone/>
              <a:defRPr sz="2400" b="1">
                <a:solidFill>
                  <a:srgbClr val="000000"/>
                </a:solidFill>
              </a:defRPr>
            </a:lvl1pPr>
          </a:lstStyle>
          <a:p>
            <a:pPr>
              <a:spcBef>
                <a:spcPts val="0"/>
              </a:spcBef>
              <a:defRPr sz="24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Methodology (contd.)</a:t>
            </a:r>
          </a:p>
        </p:txBody>
      </p:sp>
      <p:sp>
        <p:nvSpPr>
          <p:cNvPr id="1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3A701F5-4D88-4A5D-9FE8-5940D23C9AAA}"/>
              </a:ext>
            </a:extLst>
          </p:cNvPr>
          <p:cNvSpPr/>
          <p:nvPr/>
        </p:nvSpPr>
        <p:spPr>
          <a:xfrm>
            <a:off x="99866" y="798513"/>
            <a:ext cx="4681569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Gender specific models: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Experimentally found to be more useful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Illustrated in the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tSNE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plot</a:t>
            </a:r>
          </a:p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Regression of model and parameters: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Estimating raw and normalized values of RSA and HR from acoustic features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Root Mean Squared Error (RMSE) loss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AdaBoost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regressor with decision tree regressor as base estimator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5-fold stratified Cross Validation (CV), with no session overlap between train, test and dev sets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3-fold cross validation on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train+dev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set for model selection based on minimum dev set RMSE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whole process of 5-fold CV repeated 5 times to get a better estimate of test error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40A6463-2CA7-4EA2-A0FB-29FEC7C73F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22" t="7590" r="7273" b="10102"/>
          <a:stretch/>
        </p:blipFill>
        <p:spPr>
          <a:xfrm>
            <a:off x="4693423" y="836279"/>
            <a:ext cx="4362565" cy="34953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6A997A2-F299-4232-9999-7600F3C3F996}"/>
              </a:ext>
            </a:extLst>
          </p:cNvPr>
          <p:cNvSpPr/>
          <p:nvPr/>
        </p:nvSpPr>
        <p:spPr>
          <a:xfrm>
            <a:off x="4679654" y="4293881"/>
            <a:ext cx="43901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t-SNE plot of the acoustic features on both datasets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clear clusters were formed within males and females from both datasets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possibly because of fundamental differences between some of the acoustics features (for example pitch) among men and women</a:t>
            </a:r>
          </a:p>
        </p:txBody>
      </p:sp>
    </p:spTree>
    <p:extLst>
      <p:ext uri="{BB962C8B-B14F-4D97-AF65-F5344CB8AC3E}">
        <p14:creationId xmlns:p14="http://schemas.microsoft.com/office/powerpoint/2010/main" val="22426025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ontent Placeholder 1"/>
          <p:cNvSpPr txBox="1">
            <a:spLocks noGrp="1"/>
          </p:cNvSpPr>
          <p:nvPr>
            <p:ph type="body" idx="1"/>
          </p:nvPr>
        </p:nvSpPr>
        <p:spPr>
          <a:xfrm>
            <a:off x="231554" y="892061"/>
            <a:ext cx="8355494" cy="549211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  <a:defRPr sz="2400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Relationship of stress, physiology and speech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Prediction of physiology from speech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Datasets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Methodology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 sz="2400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Experiments and results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  <a:defRPr sz="2400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Summary</a:t>
            </a:r>
          </a:p>
        </p:txBody>
      </p:sp>
      <p:sp>
        <p:nvSpPr>
          <p:cNvPr id="144" name="Text Placeholder 2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 algn="ctr">
              <a:buSzTx/>
              <a:buNone/>
              <a:defRPr sz="2800" b="1">
                <a:solidFill>
                  <a:srgbClr val="000000"/>
                </a:solidFill>
              </a:defRPr>
            </a:lvl1pPr>
          </a:lstStyle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Outline of the talk</a:t>
            </a:r>
          </a:p>
        </p:txBody>
      </p:sp>
      <p:sp>
        <p:nvSpPr>
          <p:cNvPr id="1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02285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 Placeholder 2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Autofit/>
          </a:bodyPr>
          <a:lstStyle>
            <a:lvl1pPr marL="0" indent="0" algn="ctr">
              <a:buSzTx/>
              <a:buNone/>
              <a:defRPr sz="2400" b="1">
                <a:solidFill>
                  <a:srgbClr val="000000"/>
                </a:solidFill>
              </a:defRPr>
            </a:lvl1pPr>
          </a:lstStyle>
          <a:p>
            <a:pPr>
              <a:spcBef>
                <a:spcPts val="0"/>
              </a:spcBef>
              <a:defRPr sz="24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Experiments and results</a:t>
            </a:r>
          </a:p>
        </p:txBody>
      </p:sp>
      <p:sp>
        <p:nvSpPr>
          <p:cNvPr id="1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40C1F16-5767-49EB-A287-DF671CBC4EA2}"/>
              </a:ext>
            </a:extLst>
          </p:cNvPr>
          <p:cNvSpPr/>
          <p:nvPr/>
        </p:nvSpPr>
        <p:spPr>
          <a:xfrm>
            <a:off x="169608" y="798512"/>
            <a:ext cx="8949313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 of two datasets separately: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Pearson’s correlations (all statistically significant, i.e. p &lt; 0.05) between the physiological variables (HR or RSA) and the best correlated feature</a:t>
            </a:r>
          </a:p>
          <a:p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Observation: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features dominating across datasets for same physiology in same gender group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Possible reason: difference in the tasks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(re-experienced in SI dataset vs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stressors in CI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dataset) the speakers are performing in the two datasets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 Different levels of emotional or vocal arousal in the two different tasks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C9D6B152-E9F6-4EAD-BBA8-B2CA0E6CA6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365171"/>
              </p:ext>
            </p:extLst>
          </p:nvPr>
        </p:nvGraphicFramePr>
        <p:xfrm>
          <a:off x="169608" y="1426497"/>
          <a:ext cx="8787078" cy="311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6018">
                  <a:extLst>
                    <a:ext uri="{9D8B030D-6E8A-4147-A177-3AD203B41FA5}">
                      <a16:colId xmlns="" xmlns:a16="http://schemas.microsoft.com/office/drawing/2014/main" val="3689578325"/>
                    </a:ext>
                  </a:extLst>
                </a:gridCol>
                <a:gridCol w="1401097">
                  <a:extLst>
                    <a:ext uri="{9D8B030D-6E8A-4147-A177-3AD203B41FA5}">
                      <a16:colId xmlns="" xmlns:a16="http://schemas.microsoft.com/office/drawing/2014/main" val="3571297012"/>
                    </a:ext>
                  </a:extLst>
                </a:gridCol>
                <a:gridCol w="1725561">
                  <a:extLst>
                    <a:ext uri="{9D8B030D-6E8A-4147-A177-3AD203B41FA5}">
                      <a16:colId xmlns="" xmlns:a16="http://schemas.microsoft.com/office/drawing/2014/main" val="2082352504"/>
                    </a:ext>
                  </a:extLst>
                </a:gridCol>
                <a:gridCol w="2359742">
                  <a:extLst>
                    <a:ext uri="{9D8B030D-6E8A-4147-A177-3AD203B41FA5}">
                      <a16:colId xmlns="" xmlns:a16="http://schemas.microsoft.com/office/drawing/2014/main" val="632209692"/>
                    </a:ext>
                  </a:extLst>
                </a:gridCol>
                <a:gridCol w="2334660">
                  <a:extLst>
                    <a:ext uri="{9D8B030D-6E8A-4147-A177-3AD203B41FA5}">
                      <a16:colId xmlns="" xmlns:a16="http://schemas.microsoft.com/office/drawing/2014/main" val="1845500777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Gender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 dataset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 dataset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884436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85895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−0.40 </a:t>
                      </a:r>
                    </a:p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(mean falling slope of loudness)</a:t>
                      </a:r>
                      <a:endParaRPr lang="en-US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−0.53 </a:t>
                      </a:r>
                    </a:p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(mean bandwidth of 3rd formant)</a:t>
                      </a:r>
                      <a:endParaRPr lang="en-US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−0.40 </a:t>
                      </a:r>
                    </a:p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(coefficient of variation of bandwidth of 1st formant)</a:t>
                      </a:r>
                      <a:endParaRPr lang="en-US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0.36 </a:t>
                      </a:r>
                    </a:p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(coefficient of variation of bandwidth of 1st formant)</a:t>
                      </a:r>
                      <a:endParaRPr lang="en-US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12115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−0.42 </a:t>
                      </a:r>
                    </a:p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(20th percentile of loudness)</a:t>
                      </a:r>
                      <a:endParaRPr lang="en-US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0.55 </a:t>
                      </a:r>
                    </a:p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(range of 20th to 80th percentile of loudness)</a:t>
                      </a:r>
                      <a:endParaRPr lang="en-US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0.40 </a:t>
                      </a:r>
                    </a:p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(voiced segments per second)</a:t>
                      </a:r>
                      <a:endParaRPr lang="en-US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0.35</a:t>
                      </a:r>
                    </a:p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(mean harmonics to noise ratio)</a:t>
                      </a:r>
                      <a:endParaRPr lang="en-US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08618714"/>
                  </a:ext>
                </a:extLst>
              </a:tr>
            </a:tbl>
          </a:graphicData>
        </a:graphic>
      </p:graphicFrame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3806A729-295F-4839-93D2-7A4B95C1300C}"/>
              </a:ext>
            </a:extLst>
          </p:cNvPr>
          <p:cNvGrpSpPr/>
          <p:nvPr/>
        </p:nvGrpSpPr>
        <p:grpSpPr>
          <a:xfrm>
            <a:off x="2521976" y="1809362"/>
            <a:ext cx="6434710" cy="1509025"/>
            <a:chOff x="2993924" y="1740308"/>
            <a:chExt cx="6527540" cy="165182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="" xmlns:a16="http://schemas.microsoft.com/office/drawing/2014/main" id="{53FD327B-10B5-4F3B-B5DB-EE2F0DEB7A51}"/>
                </a:ext>
              </a:extLst>
            </p:cNvPr>
            <p:cNvSpPr/>
            <p:nvPr/>
          </p:nvSpPr>
          <p:spPr>
            <a:xfrm>
              <a:off x="2993924" y="1740308"/>
              <a:ext cx="1782211" cy="1651820"/>
            </a:xfrm>
            <a:prstGeom prst="roundRect">
              <a:avLst/>
            </a:prstGeom>
            <a:noFill/>
            <a:ln w="25400" cap="flat">
              <a:solidFill>
                <a:srgbClr val="0000FF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="" xmlns:a16="http://schemas.microsoft.com/office/drawing/2014/main" id="{99844FDC-0095-4052-83CF-AB1ED200A1BD}"/>
                </a:ext>
              </a:extLst>
            </p:cNvPr>
            <p:cNvSpPr/>
            <p:nvPr/>
          </p:nvSpPr>
          <p:spPr>
            <a:xfrm>
              <a:off x="7168084" y="1740308"/>
              <a:ext cx="2353380" cy="1651820"/>
            </a:xfrm>
            <a:prstGeom prst="roundRect">
              <a:avLst/>
            </a:prstGeom>
            <a:noFill/>
            <a:ln w="25400" cap="flat">
              <a:solidFill>
                <a:srgbClr val="0000FF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cxnSp>
          <p:nvCxnSpPr>
            <p:cNvPr id="15" name="Connector: Curved 14">
              <a:extLst>
                <a:ext uri="{FF2B5EF4-FFF2-40B4-BE49-F238E27FC236}">
                  <a16:creationId xmlns="" xmlns:a16="http://schemas.microsoft.com/office/drawing/2014/main" id="{5F18492E-6401-4777-AF09-5884422553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76135" y="1991032"/>
              <a:ext cx="2391949" cy="194997"/>
            </a:xfrm>
            <a:prstGeom prst="curvedConnector3">
              <a:avLst>
                <a:gd name="adj1" fmla="val 50000"/>
              </a:avLst>
            </a:prstGeom>
            <a:noFill/>
            <a:ln w="25400" cap="flat">
              <a:solidFill>
                <a:srgbClr val="0000FF"/>
              </a:solidFill>
              <a:prstDash val="solid"/>
              <a:round/>
              <a:headEnd type="triangle"/>
              <a:tailEnd type="triangle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3714982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 Placeholder 2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Autofit/>
          </a:bodyPr>
          <a:lstStyle>
            <a:lvl1pPr marL="0" indent="0" algn="ctr">
              <a:buSzTx/>
              <a:buNone/>
              <a:defRPr sz="2400" b="1">
                <a:solidFill>
                  <a:srgbClr val="000000"/>
                </a:solidFill>
              </a:defRPr>
            </a:lvl1pPr>
          </a:lstStyle>
          <a:p>
            <a:pPr>
              <a:spcBef>
                <a:spcPts val="0"/>
              </a:spcBef>
              <a:defRPr sz="24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Experiments and results(contd.)</a:t>
            </a:r>
          </a:p>
        </p:txBody>
      </p:sp>
      <p:sp>
        <p:nvSpPr>
          <p:cNvPr id="1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40C1F16-5767-49EB-A287-DF671CBC4EA2}"/>
              </a:ext>
            </a:extLst>
          </p:cNvPr>
          <p:cNvSpPr/>
          <p:nvPr/>
        </p:nvSpPr>
        <p:spPr>
          <a:xfrm>
            <a:off x="169608" y="656000"/>
            <a:ext cx="8949313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 of two datasets separately (contd.):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RMSE for regressing raw physiological variables (HR or RSA)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B799E07D-0124-4745-9103-8ECC67CFF2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48525"/>
              </p:ext>
            </p:extLst>
          </p:nvPr>
        </p:nvGraphicFramePr>
        <p:xfrm>
          <a:off x="1850107" y="1570381"/>
          <a:ext cx="5287294" cy="1545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6154">
                  <a:extLst>
                    <a:ext uri="{9D8B030D-6E8A-4147-A177-3AD203B41FA5}">
                      <a16:colId xmlns="" xmlns:a16="http://schemas.microsoft.com/office/drawing/2014/main" val="3689578325"/>
                    </a:ext>
                  </a:extLst>
                </a:gridCol>
                <a:gridCol w="1072785">
                  <a:extLst>
                    <a:ext uri="{9D8B030D-6E8A-4147-A177-3AD203B41FA5}">
                      <a16:colId xmlns="" xmlns:a16="http://schemas.microsoft.com/office/drawing/2014/main" val="3571297012"/>
                    </a:ext>
                  </a:extLst>
                </a:gridCol>
                <a:gridCol w="1072785">
                  <a:extLst>
                    <a:ext uri="{9D8B030D-6E8A-4147-A177-3AD203B41FA5}">
                      <a16:colId xmlns="" xmlns:a16="http://schemas.microsoft.com/office/drawing/2014/main" val="2082352504"/>
                    </a:ext>
                  </a:extLst>
                </a:gridCol>
                <a:gridCol w="1072785">
                  <a:extLst>
                    <a:ext uri="{9D8B030D-6E8A-4147-A177-3AD203B41FA5}">
                      <a16:colId xmlns="" xmlns:a16="http://schemas.microsoft.com/office/drawing/2014/main" val="632209692"/>
                    </a:ext>
                  </a:extLst>
                </a:gridCol>
                <a:gridCol w="1072785">
                  <a:extLst>
                    <a:ext uri="{9D8B030D-6E8A-4147-A177-3AD203B41FA5}">
                      <a16:colId xmlns="" xmlns:a16="http://schemas.microsoft.com/office/drawing/2014/main" val="1845500777"/>
                    </a:ext>
                  </a:extLst>
                </a:gridCol>
              </a:tblGrid>
              <a:tr h="332158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Gender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 dataset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 dataset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88443604"/>
                  </a:ext>
                </a:extLst>
              </a:tr>
              <a:tr h="332158">
                <a:tc vMerge="1"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85895912"/>
                  </a:ext>
                </a:extLst>
              </a:tr>
              <a:tr h="33215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1.81</a:t>
                      </a:r>
                      <a:endParaRPr lang="en-US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12.61</a:t>
                      </a:r>
                      <a:endParaRPr lang="en-US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1.14</a:t>
                      </a:r>
                      <a:endParaRPr lang="en-US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8.99</a:t>
                      </a:r>
                      <a:endParaRPr lang="en-US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12115991"/>
                  </a:ext>
                </a:extLst>
              </a:tr>
              <a:tr h="44819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2.01</a:t>
                      </a:r>
                      <a:endParaRPr lang="en-US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11.28</a:t>
                      </a:r>
                      <a:endParaRPr lang="en-US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1.22</a:t>
                      </a:r>
                      <a:endParaRPr lang="en-US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11.94</a:t>
                      </a:r>
                      <a:endParaRPr lang="en-US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08618714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38A9BCF-90DE-44EB-BF1B-596972EDDDBB}"/>
              </a:ext>
            </a:extLst>
          </p:cNvPr>
          <p:cNvSpPr/>
          <p:nvPr/>
        </p:nvSpPr>
        <p:spPr>
          <a:xfrm>
            <a:off x="169608" y="3210850"/>
            <a:ext cx="8838699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Notes: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range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raw values (minimum, maximum) for RSA and HR over both the datasets are (2.04, 8.89) and (50.0, 112.08) respectively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Regression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on SI dataset are a little bit worse than that of CI dataset</a:t>
            </a:r>
          </a:p>
          <a:p>
            <a:pPr marL="285750" lvl="2" indent="-476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suspect the reason to be the far fewer number of training samples in SI dataset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observed correlations and RMSE values (for the case of HR) align well with previous study by Schuller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et. al.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although the speaking tasks are very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endParaRPr lang="en-US" sz="1400" dirty="0">
              <a:solidFill>
                <a:srgbClr val="000000">
                  <a:lumMod val="65000"/>
                  <a:lumOff val="35000"/>
                </a:srgbClr>
              </a:solidFill>
              <a:cs typeface="Times New Roman" panose="02020603050405020304" pitchFamily="18" charset="0"/>
            </a:endParaRPr>
          </a:p>
          <a:p>
            <a:pPr marL="171450" lvl="0" indent="-171450">
              <a:spcAft>
                <a:spcPts val="600"/>
              </a:spcAft>
              <a:buFont typeface="Wingdings" charset="2"/>
              <a:buChar char="q"/>
            </a:pP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  <a:cs typeface="Times New Roman" panose="02020603050405020304" pitchFamily="18" charset="0"/>
              </a:rPr>
              <a:t>Bjorn Schuller, Felix Friedmann, and Florian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  <a:cs typeface="Times New Roman" panose="02020603050405020304" pitchFamily="18" charset="0"/>
              </a:rPr>
              <a:t>Eyben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  <a:cs typeface="Times New Roman" panose="02020603050405020304" pitchFamily="18" charset="0"/>
              </a:rPr>
              <a:t>, “</a:t>
            </a:r>
            <a:r>
              <a:rPr lang="en-US" sz="1200" dirty="0" smtClean="0">
                <a:solidFill>
                  <a:srgbClr val="000000">
                    <a:lumMod val="65000"/>
                    <a:lumOff val="35000"/>
                  </a:srgbClr>
                </a:solidFill>
                <a:cs typeface="Times New Roman" panose="02020603050405020304" pitchFamily="18" charset="0"/>
              </a:rPr>
              <a:t>Automatic 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  <a:cs typeface="Times New Roman" panose="02020603050405020304" pitchFamily="18" charset="0"/>
              </a:rPr>
              <a:t>recognition of physiological parameters in the human voice: Heart rate and skin conductance,” in Acoustics, Speech and Signal Processing (ICASSP), 2013 IEEE International Conference on. IEEE, 2013, pp. 7219–7223.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3888C887-F15B-4FA0-B0A7-873FA27566D2}"/>
              </a:ext>
            </a:extLst>
          </p:cNvPr>
          <p:cNvGrpSpPr/>
          <p:nvPr/>
        </p:nvGrpSpPr>
        <p:grpSpPr>
          <a:xfrm>
            <a:off x="2837540" y="2695634"/>
            <a:ext cx="4299861" cy="407190"/>
            <a:chOff x="2993924" y="1740308"/>
            <a:chExt cx="4506496" cy="165182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="" xmlns:a16="http://schemas.microsoft.com/office/drawing/2014/main" id="{44E49B5D-9B93-411D-B20F-919ABB3FC376}"/>
                </a:ext>
              </a:extLst>
            </p:cNvPr>
            <p:cNvSpPr/>
            <p:nvPr/>
          </p:nvSpPr>
          <p:spPr>
            <a:xfrm>
              <a:off x="2993924" y="1740308"/>
              <a:ext cx="2029481" cy="1651820"/>
            </a:xfrm>
            <a:prstGeom prst="roundRect">
              <a:avLst/>
            </a:prstGeom>
            <a:noFill/>
            <a:ln w="25400" cap="flat">
              <a:solidFill>
                <a:srgbClr val="0000FF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2476990F-2D83-4BC9-A3E3-0E0CBE01D54C}"/>
                </a:ext>
              </a:extLst>
            </p:cNvPr>
            <p:cNvSpPr/>
            <p:nvPr/>
          </p:nvSpPr>
          <p:spPr>
            <a:xfrm>
              <a:off x="5147040" y="1740308"/>
              <a:ext cx="2353380" cy="1651820"/>
            </a:xfrm>
            <a:prstGeom prst="roundRect">
              <a:avLst/>
            </a:prstGeom>
            <a:noFill/>
            <a:ln w="25400" cap="flat">
              <a:solidFill>
                <a:srgbClr val="0000FF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86664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 Placeholder 2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Autofit/>
          </a:bodyPr>
          <a:lstStyle>
            <a:lvl1pPr marL="0" indent="0" algn="ctr">
              <a:buSzTx/>
              <a:buNone/>
              <a:defRPr sz="2400" b="1">
                <a:solidFill>
                  <a:srgbClr val="000000"/>
                </a:solidFill>
              </a:defRPr>
            </a:lvl1pPr>
          </a:lstStyle>
          <a:p>
            <a:pPr>
              <a:spcBef>
                <a:spcPts val="0"/>
              </a:spcBef>
              <a:defRPr sz="24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Experiments and results(contd.)</a:t>
            </a:r>
          </a:p>
        </p:txBody>
      </p:sp>
      <p:sp>
        <p:nvSpPr>
          <p:cNvPr id="1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40C1F16-5767-49EB-A287-DF671CBC4EA2}"/>
              </a:ext>
            </a:extLst>
          </p:cNvPr>
          <p:cNvSpPr/>
          <p:nvPr/>
        </p:nvSpPr>
        <p:spPr>
          <a:xfrm>
            <a:off x="74404" y="772475"/>
            <a:ext cx="894931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Combining two datasets: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Pearson’s correlation (all statistically significant) between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raw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normalized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physiological variables (HR or RSA) and the best correlated feature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FA387FBB-07B5-4519-BA20-CA76D3E474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289492"/>
              </p:ext>
            </p:extLst>
          </p:nvPr>
        </p:nvGraphicFramePr>
        <p:xfrm>
          <a:off x="169608" y="1426497"/>
          <a:ext cx="8787078" cy="284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1773">
                  <a:extLst>
                    <a:ext uri="{9D8B030D-6E8A-4147-A177-3AD203B41FA5}">
                      <a16:colId xmlns="" xmlns:a16="http://schemas.microsoft.com/office/drawing/2014/main" val="3689578325"/>
                    </a:ext>
                  </a:extLst>
                </a:gridCol>
                <a:gridCol w="2344993">
                  <a:extLst>
                    <a:ext uri="{9D8B030D-6E8A-4147-A177-3AD203B41FA5}">
                      <a16:colId xmlns="" xmlns:a16="http://schemas.microsoft.com/office/drawing/2014/main" val="3571297012"/>
                    </a:ext>
                  </a:extLst>
                </a:gridCol>
                <a:gridCol w="1386349">
                  <a:extLst>
                    <a:ext uri="{9D8B030D-6E8A-4147-A177-3AD203B41FA5}">
                      <a16:colId xmlns="" xmlns:a16="http://schemas.microsoft.com/office/drawing/2014/main" val="2082352504"/>
                    </a:ext>
                  </a:extLst>
                </a:gridCol>
                <a:gridCol w="2359742">
                  <a:extLst>
                    <a:ext uri="{9D8B030D-6E8A-4147-A177-3AD203B41FA5}">
                      <a16:colId xmlns="" xmlns:a16="http://schemas.microsoft.com/office/drawing/2014/main" val="632209692"/>
                    </a:ext>
                  </a:extLst>
                </a:gridCol>
                <a:gridCol w="1774221">
                  <a:extLst>
                    <a:ext uri="{9D8B030D-6E8A-4147-A177-3AD203B41FA5}">
                      <a16:colId xmlns="" xmlns:a16="http://schemas.microsoft.com/office/drawing/2014/main" val="1845500777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Gender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Raw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Normalized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884436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85895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0.22 </a:t>
                      </a:r>
                    </a:p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(mean bandwidth of 3rd formant)</a:t>
                      </a:r>
                      <a:endParaRPr lang="en-US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−0.24 </a:t>
                      </a:r>
                    </a:p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(coefficient of variation of shimmer)</a:t>
                      </a:r>
                      <a:endParaRPr lang="en-US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0.33 </a:t>
                      </a:r>
                    </a:p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(coefficient of variation of bandwidth of 3rd formant)</a:t>
                      </a:r>
                      <a:endParaRPr lang="en-US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0.43 </a:t>
                      </a:r>
                    </a:p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(mean alpha ratio)</a:t>
                      </a:r>
                      <a:endParaRPr lang="en-US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12115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−0.22 </a:t>
                      </a:r>
                    </a:p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(mean length of voiced segments in seconds)</a:t>
                      </a:r>
                      <a:endParaRPr lang="en-US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−0.20 </a:t>
                      </a:r>
                    </a:p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(mean of shimmer)</a:t>
                      </a:r>
                      <a:endParaRPr lang="en-US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0.19 </a:t>
                      </a:r>
                    </a:p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(standard deviation of falling slope of pitch)</a:t>
                      </a:r>
                      <a:endParaRPr lang="en-US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0.35 </a:t>
                      </a:r>
                    </a:p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(50th percentile of loudness)</a:t>
                      </a:r>
                      <a:endParaRPr lang="en-US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08618714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673BB8F-36A3-4AE0-B32C-D3ECDDB3E274}"/>
              </a:ext>
            </a:extLst>
          </p:cNvPr>
          <p:cNvSpPr/>
          <p:nvPr/>
        </p:nvSpPr>
        <p:spPr>
          <a:xfrm>
            <a:off x="102577" y="4252021"/>
            <a:ext cx="8790487" cy="2513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Observation: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Raw: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Drop in the absolute correlation values by a large margin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values we obtained separately in two datasets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Possible reason: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distributions of the physiological signals in the two datasets because of the inherent difference between the tasks the users are doing there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Normalized physiology (subtracting baseline physiology):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boost in the correlations for most cases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except for  RSA for female case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7B91FDBF-F9A9-4F02-A75D-441893B578C3}"/>
              </a:ext>
            </a:extLst>
          </p:cNvPr>
          <p:cNvSpPr/>
          <p:nvPr/>
        </p:nvSpPr>
        <p:spPr>
          <a:xfrm>
            <a:off x="1047135" y="1452535"/>
            <a:ext cx="3834582" cy="2818762"/>
          </a:xfrm>
          <a:prstGeom prst="roundRect">
            <a:avLst/>
          </a:prstGeom>
          <a:noFill/>
          <a:ln w="25400" cap="flat">
            <a:solidFill>
              <a:srgbClr val="0000FF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D93613A7-2AFE-4D63-8E14-C5FD6704B5D6}"/>
              </a:ext>
            </a:extLst>
          </p:cNvPr>
          <p:cNvGrpSpPr/>
          <p:nvPr/>
        </p:nvGrpSpPr>
        <p:grpSpPr>
          <a:xfrm>
            <a:off x="1194619" y="1751422"/>
            <a:ext cx="6061586" cy="1566965"/>
            <a:chOff x="2857795" y="1548067"/>
            <a:chExt cx="6019270" cy="1715243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="" xmlns:a16="http://schemas.microsoft.com/office/drawing/2014/main" id="{347C21A3-5F39-459D-A635-2281E51751B4}"/>
                </a:ext>
              </a:extLst>
            </p:cNvPr>
            <p:cNvSpPr/>
            <p:nvPr/>
          </p:nvSpPr>
          <p:spPr>
            <a:xfrm>
              <a:off x="2857795" y="1548067"/>
              <a:ext cx="2196354" cy="1715243"/>
            </a:xfrm>
            <a:prstGeom prst="roundRect">
              <a:avLst/>
            </a:prstGeom>
            <a:noFill/>
            <a:ln w="25400" cap="flat">
              <a:solidFill>
                <a:srgbClr val="0000FF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="" xmlns:a16="http://schemas.microsoft.com/office/drawing/2014/main" id="{9B78ED33-FAB3-4ECF-B8C4-85B39EFBC920}"/>
                </a:ext>
              </a:extLst>
            </p:cNvPr>
            <p:cNvSpPr/>
            <p:nvPr/>
          </p:nvSpPr>
          <p:spPr>
            <a:xfrm>
              <a:off x="6460499" y="1548067"/>
              <a:ext cx="2416566" cy="1715243"/>
            </a:xfrm>
            <a:prstGeom prst="roundRect">
              <a:avLst/>
            </a:prstGeom>
            <a:noFill/>
            <a:ln w="25400" cap="flat">
              <a:solidFill>
                <a:srgbClr val="0000FF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cxnSp>
          <p:nvCxnSpPr>
            <p:cNvPr id="15" name="Connector: Curved 14">
              <a:extLst>
                <a:ext uri="{FF2B5EF4-FFF2-40B4-BE49-F238E27FC236}">
                  <a16:creationId xmlns="" xmlns:a16="http://schemas.microsoft.com/office/drawing/2014/main" id="{F31BA653-1051-4A41-986A-E7FE9A15D956}"/>
                </a:ext>
              </a:extLst>
            </p:cNvPr>
            <p:cNvCxnSpPr>
              <a:cxnSpLocks/>
              <a:stCxn id="13" idx="3"/>
              <a:endCxn id="14" idx="1"/>
            </p:cNvCxnSpPr>
            <p:nvPr/>
          </p:nvCxnSpPr>
          <p:spPr>
            <a:xfrm>
              <a:off x="5054149" y="2405689"/>
              <a:ext cx="1406349" cy="13902"/>
            </a:xfrm>
            <a:prstGeom prst="curvedConnector3">
              <a:avLst>
                <a:gd name="adj1" fmla="val 50000"/>
              </a:avLst>
            </a:prstGeom>
            <a:noFill/>
            <a:ln w="25400" cap="flat">
              <a:solidFill>
                <a:srgbClr val="0000FF"/>
              </a:solidFill>
              <a:prstDash val="solid"/>
              <a:round/>
              <a:headEnd type="triangle"/>
              <a:tailEnd type="triangle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8FE1BA8B-A36C-4433-9C6C-F55DBE2EE10A}"/>
              </a:ext>
            </a:extLst>
          </p:cNvPr>
          <p:cNvGrpSpPr/>
          <p:nvPr/>
        </p:nvGrpSpPr>
        <p:grpSpPr>
          <a:xfrm>
            <a:off x="3406414" y="3318386"/>
            <a:ext cx="5413513" cy="952911"/>
            <a:chOff x="2857795" y="1895200"/>
            <a:chExt cx="6086032" cy="1368109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="" xmlns:a16="http://schemas.microsoft.com/office/drawing/2014/main" id="{3E30BDA6-25AF-41B1-BA07-63A1A60B7307}"/>
                </a:ext>
              </a:extLst>
            </p:cNvPr>
            <p:cNvSpPr/>
            <p:nvPr/>
          </p:nvSpPr>
          <p:spPr>
            <a:xfrm>
              <a:off x="2857795" y="1895200"/>
              <a:ext cx="1658580" cy="1368109"/>
            </a:xfrm>
            <a:prstGeom prst="roundRect">
              <a:avLst/>
            </a:prstGeom>
            <a:noFill/>
            <a:ln w="25400" cap="flat">
              <a:solidFill>
                <a:srgbClr val="0000FF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="" xmlns:a16="http://schemas.microsoft.com/office/drawing/2014/main" id="{81C33F2F-F36D-4521-A607-FD238E2BCF01}"/>
                </a:ext>
              </a:extLst>
            </p:cNvPr>
            <p:cNvSpPr/>
            <p:nvPr/>
          </p:nvSpPr>
          <p:spPr>
            <a:xfrm>
              <a:off x="7185846" y="1910917"/>
              <a:ext cx="1757981" cy="1352392"/>
            </a:xfrm>
            <a:prstGeom prst="roundRect">
              <a:avLst/>
            </a:prstGeom>
            <a:noFill/>
            <a:ln w="25400" cap="flat">
              <a:solidFill>
                <a:srgbClr val="0000FF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cxnSp>
          <p:nvCxnSpPr>
            <p:cNvPr id="24" name="Connector: Curved 23">
              <a:extLst>
                <a:ext uri="{FF2B5EF4-FFF2-40B4-BE49-F238E27FC236}">
                  <a16:creationId xmlns="" xmlns:a16="http://schemas.microsoft.com/office/drawing/2014/main" id="{9D168198-1981-4302-85B0-F3D79C0DFF35}"/>
                </a:ext>
              </a:extLst>
            </p:cNvPr>
            <p:cNvCxnSpPr>
              <a:cxnSpLocks/>
              <a:stCxn id="22" idx="3"/>
              <a:endCxn id="23" idx="1"/>
            </p:cNvCxnSpPr>
            <p:nvPr/>
          </p:nvCxnSpPr>
          <p:spPr>
            <a:xfrm>
              <a:off x="4516376" y="2579255"/>
              <a:ext cx="2669471" cy="7858"/>
            </a:xfrm>
            <a:prstGeom prst="curvedConnector3">
              <a:avLst>
                <a:gd name="adj1" fmla="val 50000"/>
              </a:avLst>
            </a:prstGeom>
            <a:noFill/>
            <a:ln w="25400" cap="flat">
              <a:solidFill>
                <a:srgbClr val="0000FF"/>
              </a:solidFill>
              <a:prstDash val="solid"/>
              <a:round/>
              <a:headEnd type="triangle"/>
              <a:tailEnd type="triangle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E1AD2AB6-E923-48E9-94DA-601C05E7DF29}"/>
              </a:ext>
            </a:extLst>
          </p:cNvPr>
          <p:cNvGrpSpPr/>
          <p:nvPr/>
        </p:nvGrpSpPr>
        <p:grpSpPr>
          <a:xfrm>
            <a:off x="1194619" y="3329333"/>
            <a:ext cx="5994557" cy="1002409"/>
            <a:chOff x="2857795" y="1824135"/>
            <a:chExt cx="6739259" cy="1439174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="" xmlns:a16="http://schemas.microsoft.com/office/drawing/2014/main" id="{8439816A-1F1A-46E4-B557-C00B1A185C2F}"/>
                </a:ext>
              </a:extLst>
            </p:cNvPr>
            <p:cNvSpPr/>
            <p:nvPr/>
          </p:nvSpPr>
          <p:spPr>
            <a:xfrm>
              <a:off x="2857795" y="1895200"/>
              <a:ext cx="2603150" cy="1368109"/>
            </a:xfrm>
            <a:prstGeom prst="roundRect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="" xmlns:a16="http://schemas.microsoft.com/office/drawing/2014/main" id="{C3F147D1-A567-4977-956B-E02401AD6AAC}"/>
                </a:ext>
              </a:extLst>
            </p:cNvPr>
            <p:cNvSpPr/>
            <p:nvPr/>
          </p:nvSpPr>
          <p:spPr>
            <a:xfrm>
              <a:off x="7109972" y="1824135"/>
              <a:ext cx="2487082" cy="1439173"/>
            </a:xfrm>
            <a:prstGeom prst="roundRect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cxnSp>
          <p:nvCxnSpPr>
            <p:cNvPr id="33" name="Connector: Curved 32">
              <a:extLst>
                <a:ext uri="{FF2B5EF4-FFF2-40B4-BE49-F238E27FC236}">
                  <a16:creationId xmlns="" xmlns:a16="http://schemas.microsoft.com/office/drawing/2014/main" id="{61787D02-49BF-4A56-A7E3-5AD39E42519B}"/>
                </a:ext>
              </a:extLst>
            </p:cNvPr>
            <p:cNvCxnSpPr>
              <a:cxnSpLocks/>
              <a:stCxn id="31" idx="3"/>
              <a:endCxn id="32" idx="1"/>
            </p:cNvCxnSpPr>
            <p:nvPr/>
          </p:nvCxnSpPr>
          <p:spPr>
            <a:xfrm flipV="1">
              <a:off x="5460945" y="2543721"/>
              <a:ext cx="1649027" cy="35534"/>
            </a:xfrm>
            <a:prstGeom prst="curvedConnector3">
              <a:avLst>
                <a:gd name="adj1" fmla="val 50000"/>
              </a:avLst>
            </a:prstGeom>
            <a:noFill/>
            <a:ln w="25400" cap="flat">
              <a:solidFill>
                <a:srgbClr val="FF0000"/>
              </a:solidFill>
              <a:prstDash val="solid"/>
              <a:round/>
              <a:headEnd type="triangle"/>
              <a:tailEnd type="triangle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42911056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ontent Placeholder 1"/>
          <p:cNvSpPr txBox="1">
            <a:spLocks noGrp="1"/>
          </p:cNvSpPr>
          <p:nvPr>
            <p:ph type="body" idx="1"/>
          </p:nvPr>
        </p:nvSpPr>
        <p:spPr>
          <a:xfrm>
            <a:off x="231554" y="892061"/>
            <a:ext cx="8355494" cy="549211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  <a:defRPr sz="2400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Relationship of stress, physiology and speech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  <a:defRPr sz="2400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Prediction of physiology from speech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  <a:defRPr sz="2400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Datasets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  <a:defRPr sz="2400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Methodology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  <a:defRPr sz="2400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Experiments and results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  <a:defRPr sz="2400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Summary</a:t>
            </a:r>
          </a:p>
        </p:txBody>
      </p:sp>
      <p:sp>
        <p:nvSpPr>
          <p:cNvPr id="144" name="Text Placeholder 2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 algn="ctr">
              <a:buSzTx/>
              <a:buNone/>
              <a:defRPr sz="2800" b="1">
                <a:solidFill>
                  <a:srgbClr val="000000"/>
                </a:solidFill>
              </a:defRPr>
            </a:lvl1pPr>
          </a:lstStyle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Outline of the talk</a:t>
            </a:r>
          </a:p>
        </p:txBody>
      </p:sp>
      <p:sp>
        <p:nvSpPr>
          <p:cNvPr id="1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7525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 Placeholder 2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Autofit/>
          </a:bodyPr>
          <a:lstStyle>
            <a:lvl1pPr marL="0" indent="0" algn="ctr">
              <a:buSzTx/>
              <a:buNone/>
              <a:defRPr sz="2400" b="1">
                <a:solidFill>
                  <a:srgbClr val="000000"/>
                </a:solidFill>
              </a:defRPr>
            </a:lvl1pPr>
          </a:lstStyle>
          <a:p>
            <a:pPr>
              <a:spcBef>
                <a:spcPts val="0"/>
              </a:spcBef>
              <a:defRPr sz="24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Experiments and results(contd.)</a:t>
            </a:r>
          </a:p>
        </p:txBody>
      </p:sp>
      <p:sp>
        <p:nvSpPr>
          <p:cNvPr id="1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40C1F16-5767-49EB-A287-DF671CBC4EA2}"/>
              </a:ext>
            </a:extLst>
          </p:cNvPr>
          <p:cNvSpPr/>
          <p:nvPr/>
        </p:nvSpPr>
        <p:spPr>
          <a:xfrm>
            <a:off x="100436" y="2583705"/>
            <a:ext cx="89493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Combining two datasets (contd.):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RMSE for regressing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raw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normalized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physiological variables (HR or RSA) in combined dataset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FA387FBB-07B5-4519-BA20-CA76D3E474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261054"/>
              </p:ext>
            </p:extLst>
          </p:nvPr>
        </p:nvGraphicFramePr>
        <p:xfrm>
          <a:off x="1752220" y="3352297"/>
          <a:ext cx="5486402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8142">
                  <a:extLst>
                    <a:ext uri="{9D8B030D-6E8A-4147-A177-3AD203B41FA5}">
                      <a16:colId xmlns="" xmlns:a16="http://schemas.microsoft.com/office/drawing/2014/main" val="3689578325"/>
                    </a:ext>
                  </a:extLst>
                </a:gridCol>
                <a:gridCol w="1124565">
                  <a:extLst>
                    <a:ext uri="{9D8B030D-6E8A-4147-A177-3AD203B41FA5}">
                      <a16:colId xmlns="" xmlns:a16="http://schemas.microsoft.com/office/drawing/2014/main" val="3571297012"/>
                    </a:ext>
                  </a:extLst>
                </a:gridCol>
                <a:gridCol w="1124565">
                  <a:extLst>
                    <a:ext uri="{9D8B030D-6E8A-4147-A177-3AD203B41FA5}">
                      <a16:colId xmlns="" xmlns:a16="http://schemas.microsoft.com/office/drawing/2014/main" val="2082352504"/>
                    </a:ext>
                  </a:extLst>
                </a:gridCol>
                <a:gridCol w="1124565">
                  <a:extLst>
                    <a:ext uri="{9D8B030D-6E8A-4147-A177-3AD203B41FA5}">
                      <a16:colId xmlns="" xmlns:a16="http://schemas.microsoft.com/office/drawing/2014/main" val="632209692"/>
                    </a:ext>
                  </a:extLst>
                </a:gridCol>
                <a:gridCol w="1124565">
                  <a:extLst>
                    <a:ext uri="{9D8B030D-6E8A-4147-A177-3AD203B41FA5}">
                      <a16:colId xmlns="" xmlns:a16="http://schemas.microsoft.com/office/drawing/2014/main" val="1845500777"/>
                    </a:ext>
                  </a:extLst>
                </a:gridCol>
              </a:tblGrid>
              <a:tr h="332945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Gender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Raw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Normalized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88443604"/>
                  </a:ext>
                </a:extLst>
              </a:tr>
              <a:tr h="332945">
                <a:tc vMerge="1"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85895912"/>
                  </a:ext>
                </a:extLst>
              </a:tr>
              <a:tr h="33294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1.13</a:t>
                      </a:r>
                      <a:endParaRPr lang="en-US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9.90</a:t>
                      </a:r>
                      <a:endParaRPr lang="en-US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1.07</a:t>
                      </a:r>
                      <a:endParaRPr lang="en-US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8.82</a:t>
                      </a:r>
                      <a:endParaRPr lang="en-US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12115991"/>
                  </a:ext>
                </a:extLst>
              </a:tr>
              <a:tr h="33294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1.42</a:t>
                      </a:r>
                      <a:endParaRPr lang="en-US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11.82</a:t>
                      </a:r>
                      <a:endParaRPr lang="en-US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0.89</a:t>
                      </a:r>
                      <a:endParaRPr lang="en-US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7.99</a:t>
                      </a:r>
                      <a:endParaRPr lang="en-US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08618714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673BB8F-36A3-4AE0-B32C-D3ECDDB3E274}"/>
              </a:ext>
            </a:extLst>
          </p:cNvPr>
          <p:cNvSpPr/>
          <p:nvPr/>
        </p:nvSpPr>
        <p:spPr>
          <a:xfrm>
            <a:off x="197084" y="4847709"/>
            <a:ext cx="85966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Observation: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Overall better performance for predicting raw values (even though correlations degraded) than what we obtained only on SI dataset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Possible reason: more training samples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FF514DAC-3BC8-4F9D-AF79-6532AFB82A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473116"/>
              </p:ext>
            </p:extLst>
          </p:nvPr>
        </p:nvGraphicFramePr>
        <p:xfrm>
          <a:off x="2116139" y="1228825"/>
          <a:ext cx="4758567" cy="1341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6539">
                  <a:extLst>
                    <a:ext uri="{9D8B030D-6E8A-4147-A177-3AD203B41FA5}">
                      <a16:colId xmlns="" xmlns:a16="http://schemas.microsoft.com/office/drawing/2014/main" val="3689578325"/>
                    </a:ext>
                  </a:extLst>
                </a:gridCol>
                <a:gridCol w="965507">
                  <a:extLst>
                    <a:ext uri="{9D8B030D-6E8A-4147-A177-3AD203B41FA5}">
                      <a16:colId xmlns="" xmlns:a16="http://schemas.microsoft.com/office/drawing/2014/main" val="3571297012"/>
                    </a:ext>
                  </a:extLst>
                </a:gridCol>
                <a:gridCol w="965507">
                  <a:extLst>
                    <a:ext uri="{9D8B030D-6E8A-4147-A177-3AD203B41FA5}">
                      <a16:colId xmlns="" xmlns:a16="http://schemas.microsoft.com/office/drawing/2014/main" val="2082352504"/>
                    </a:ext>
                  </a:extLst>
                </a:gridCol>
                <a:gridCol w="965507">
                  <a:extLst>
                    <a:ext uri="{9D8B030D-6E8A-4147-A177-3AD203B41FA5}">
                      <a16:colId xmlns="" xmlns:a16="http://schemas.microsoft.com/office/drawing/2014/main" val="632209692"/>
                    </a:ext>
                  </a:extLst>
                </a:gridCol>
                <a:gridCol w="965507">
                  <a:extLst>
                    <a:ext uri="{9D8B030D-6E8A-4147-A177-3AD203B41FA5}">
                      <a16:colId xmlns="" xmlns:a16="http://schemas.microsoft.com/office/drawing/2014/main" val="1845500777"/>
                    </a:ext>
                  </a:extLst>
                </a:gridCol>
              </a:tblGrid>
              <a:tr h="277043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Gender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 dataset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 dataset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88443604"/>
                  </a:ext>
                </a:extLst>
              </a:tr>
              <a:tr h="277043">
                <a:tc vMerge="1"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85895912"/>
                  </a:ext>
                </a:extLst>
              </a:tr>
              <a:tr h="2770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1.81</a:t>
                      </a:r>
                      <a:endParaRPr lang="en-US" sz="1600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12.61</a:t>
                      </a:r>
                      <a:endParaRPr lang="en-US" sz="1600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1.14</a:t>
                      </a:r>
                      <a:endParaRPr lang="en-US" sz="1600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8.99</a:t>
                      </a:r>
                      <a:endParaRPr lang="en-US" sz="1600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12115991"/>
                  </a:ext>
                </a:extLst>
              </a:tr>
              <a:tr h="2770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2.01</a:t>
                      </a:r>
                      <a:endParaRPr lang="en-US" sz="1600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11.28</a:t>
                      </a:r>
                      <a:endParaRPr lang="en-US" sz="1600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1.22</a:t>
                      </a:r>
                      <a:endParaRPr lang="en-US" sz="1600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11.94</a:t>
                      </a:r>
                      <a:endParaRPr lang="en-US" sz="1600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0861871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35FA2CA-48CC-4DE1-A6CC-A643F69B0D0B}"/>
              </a:ext>
            </a:extLst>
          </p:cNvPr>
          <p:cNvSpPr/>
          <p:nvPr/>
        </p:nvSpPr>
        <p:spPr>
          <a:xfrm>
            <a:off x="100436" y="789902"/>
            <a:ext cx="4596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RECAP: Analysis of two datasets separately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B8B2B999-78AD-45C8-97F1-AEE6F0ED0944}"/>
              </a:ext>
            </a:extLst>
          </p:cNvPr>
          <p:cNvGrpSpPr/>
          <p:nvPr/>
        </p:nvGrpSpPr>
        <p:grpSpPr>
          <a:xfrm>
            <a:off x="2772697" y="1159234"/>
            <a:ext cx="2182761" cy="3688475"/>
            <a:chOff x="2772697" y="1159234"/>
            <a:chExt cx="2182761" cy="3688475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="" xmlns:a16="http://schemas.microsoft.com/office/drawing/2014/main" id="{9892D939-2B01-4B9B-904D-C9295F375B94}"/>
                </a:ext>
              </a:extLst>
            </p:cNvPr>
            <p:cNvSpPr/>
            <p:nvPr/>
          </p:nvSpPr>
          <p:spPr>
            <a:xfrm>
              <a:off x="2772697" y="3352297"/>
              <a:ext cx="2182761" cy="1495412"/>
            </a:xfrm>
            <a:prstGeom prst="roundRect">
              <a:avLst/>
            </a:prstGeom>
            <a:noFill/>
            <a:ln w="25400" cap="flat">
              <a:solidFill>
                <a:srgbClr val="0000FF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="" xmlns:a16="http://schemas.microsoft.com/office/drawing/2014/main" id="{19E1A18A-B67D-4E10-8BB4-63A5F0097206}"/>
                </a:ext>
              </a:extLst>
            </p:cNvPr>
            <p:cNvSpPr/>
            <p:nvPr/>
          </p:nvSpPr>
          <p:spPr>
            <a:xfrm>
              <a:off x="2925097" y="1159234"/>
              <a:ext cx="2030361" cy="1424471"/>
            </a:xfrm>
            <a:prstGeom prst="roundRect">
              <a:avLst/>
            </a:prstGeom>
            <a:noFill/>
            <a:ln w="25400" cap="flat">
              <a:solidFill>
                <a:srgbClr val="0000FF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cxnSp>
          <p:nvCxnSpPr>
            <p:cNvPr id="12" name="Connector: Curved 11">
              <a:extLst>
                <a:ext uri="{FF2B5EF4-FFF2-40B4-BE49-F238E27FC236}">
                  <a16:creationId xmlns="" xmlns:a16="http://schemas.microsoft.com/office/drawing/2014/main" id="{2677C136-41A6-44B7-82DD-0C738E2BB5CA}"/>
                </a:ext>
              </a:extLst>
            </p:cNvPr>
            <p:cNvCxnSpPr>
              <a:stCxn id="13" idx="3"/>
            </p:cNvCxnSpPr>
            <p:nvPr/>
          </p:nvCxnSpPr>
          <p:spPr>
            <a:xfrm flipH="1">
              <a:off x="4513006" y="1871470"/>
              <a:ext cx="442452" cy="1480827"/>
            </a:xfrm>
            <a:prstGeom prst="curvedConnector4">
              <a:avLst>
                <a:gd name="adj1" fmla="val -51667"/>
                <a:gd name="adj2" fmla="val 74049"/>
              </a:avLst>
            </a:prstGeom>
            <a:noFill/>
            <a:ln w="25400" cap="flat">
              <a:solidFill>
                <a:srgbClr val="0000FF"/>
              </a:solidFill>
              <a:prstDash val="solid"/>
              <a:round/>
              <a:headEnd type="triangle"/>
              <a:tailEnd type="triangle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20765660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ontent Placeholder 1"/>
          <p:cNvSpPr txBox="1">
            <a:spLocks noGrp="1"/>
          </p:cNvSpPr>
          <p:nvPr>
            <p:ph type="body" idx="1"/>
          </p:nvPr>
        </p:nvSpPr>
        <p:spPr>
          <a:xfrm>
            <a:off x="231554" y="892061"/>
            <a:ext cx="8355494" cy="549211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  <a:defRPr sz="2400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Relationship of stress, physiology and speech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Prediction of physiology from speech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Datasets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Methodology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Experiments and results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 sz="2400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Summary</a:t>
            </a:r>
          </a:p>
        </p:txBody>
      </p:sp>
      <p:sp>
        <p:nvSpPr>
          <p:cNvPr id="144" name="Text Placeholder 2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 algn="ctr">
              <a:buSzTx/>
              <a:buNone/>
              <a:defRPr sz="2800" b="1">
                <a:solidFill>
                  <a:srgbClr val="000000"/>
                </a:solidFill>
              </a:defRPr>
            </a:lvl1pPr>
          </a:lstStyle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Outline of the talk</a:t>
            </a:r>
          </a:p>
        </p:txBody>
      </p:sp>
      <p:sp>
        <p:nvSpPr>
          <p:cNvPr id="1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84152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 Placeholder 2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Autofit/>
          </a:bodyPr>
          <a:lstStyle>
            <a:lvl1pPr marL="0" indent="0" algn="ctr">
              <a:buSzTx/>
              <a:buNone/>
              <a:defRPr sz="2400" b="1">
                <a:solidFill>
                  <a:srgbClr val="000000"/>
                </a:solidFill>
              </a:defRPr>
            </a:lvl1pPr>
          </a:lstStyle>
          <a:p>
            <a:pPr>
              <a:spcBef>
                <a:spcPts val="0"/>
              </a:spcBef>
              <a:defRPr sz="24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Summary</a:t>
            </a:r>
          </a:p>
        </p:txBody>
      </p:sp>
      <p:sp>
        <p:nvSpPr>
          <p:cNvPr id="1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22</a:t>
            </a:fld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40C1F16-5767-49EB-A287-DF671CBC4EA2}"/>
              </a:ext>
            </a:extLst>
          </p:cNvPr>
          <p:cNvSpPr/>
          <p:nvPr/>
        </p:nvSpPr>
        <p:spPr>
          <a:xfrm>
            <a:off x="74404" y="772475"/>
            <a:ext cx="894931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study to find relationship between acoustics and physiology during stressful conversations between humans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findings: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Gender specific models more useful than gender independent models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acoustic features highly correlates with physiology on different datasets, possibly because of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difference in stress types: re-experienced vs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stressors 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Degradation in correlation in combined dataset, but per-speaker normalization of physiology helped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 regressing the physiological variables separately on two datasets, we observed overall better performance for the dataset with more participants</a:t>
            </a:r>
          </a:p>
        </p:txBody>
      </p:sp>
    </p:spTree>
    <p:extLst>
      <p:ext uri="{BB962C8B-B14F-4D97-AF65-F5344CB8AC3E}">
        <p14:creationId xmlns:p14="http://schemas.microsoft.com/office/powerpoint/2010/main" val="30583405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 Placeholder 2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Autofit/>
          </a:bodyPr>
          <a:lstStyle>
            <a:lvl1pPr marL="0" indent="0" algn="ctr">
              <a:buSzTx/>
              <a:buNone/>
              <a:defRPr sz="2400" b="1">
                <a:solidFill>
                  <a:srgbClr val="000000"/>
                </a:solidFill>
              </a:defRPr>
            </a:lvl1pPr>
          </a:lstStyle>
          <a:p>
            <a:pPr>
              <a:spcBef>
                <a:spcPts val="0"/>
              </a:spcBef>
              <a:defRPr sz="24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Conclusion</a:t>
            </a:r>
          </a:p>
        </p:txBody>
      </p:sp>
      <p:sp>
        <p:nvSpPr>
          <p:cNvPr id="1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23</a:t>
            </a:fld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40C1F16-5767-49EB-A287-DF671CBC4EA2}"/>
              </a:ext>
            </a:extLst>
          </p:cNvPr>
          <p:cNvSpPr/>
          <p:nvPr/>
        </p:nvSpPr>
        <p:spPr>
          <a:xfrm>
            <a:off x="74404" y="772475"/>
            <a:ext cx="8949313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Significant correlations agree with initial hypothesis that stress has an effect on both modalities, speech and physiology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regression results shed light on our idea of quantifying the intensity of stress instead of just detecting it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plans: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Investigate on finding better acoustic features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Deep learning models to exploit temporal pattern in the speech signal that could help us predicting physiological responses more accurately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Connection between physiology and acoustics can be studied without any human labeling</a:t>
            </a:r>
          </a:p>
        </p:txBody>
      </p:sp>
    </p:spTree>
    <p:extLst>
      <p:ext uri="{BB962C8B-B14F-4D97-AF65-F5344CB8AC3E}">
        <p14:creationId xmlns:p14="http://schemas.microsoft.com/office/powerpoint/2010/main" val="27187777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1329155"/>
            <a:ext cx="5659964" cy="4902833"/>
          </a:xfrm>
        </p:spPr>
        <p:txBody>
          <a:bodyPr>
            <a:normAutofit fontScale="90000"/>
          </a:bodyPr>
          <a:lstStyle/>
          <a:p>
            <a:pPr>
              <a:defRPr sz="3200" b="1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bg1"/>
                </a:solidFill>
              </a:rPr>
              <a:t>THANK YOU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i="1" cap="none" dirty="0">
                <a:solidFill>
                  <a:schemeClr val="bg1"/>
                </a:solidFill>
              </a:rPr>
              <a:t>Signal processing for Communication </a:t>
            </a:r>
            <a:br>
              <a:rPr lang="en-US" i="1" cap="none" dirty="0">
                <a:solidFill>
                  <a:schemeClr val="bg1"/>
                </a:solidFill>
              </a:rPr>
            </a:br>
            <a:r>
              <a:rPr lang="en-US" i="1" cap="none" dirty="0">
                <a:solidFill>
                  <a:schemeClr val="bg1"/>
                </a:solidFill>
              </a:rPr>
              <a:t>Understanding and Behavior </a:t>
            </a:r>
            <a:br>
              <a:rPr lang="en-US" i="1" cap="none" dirty="0">
                <a:solidFill>
                  <a:schemeClr val="bg1"/>
                </a:solidFill>
              </a:rPr>
            </a:br>
            <a:r>
              <a:rPr lang="en-US" i="1" cap="none" dirty="0">
                <a:solidFill>
                  <a:schemeClr val="bg1"/>
                </a:solidFill>
              </a:rPr>
              <a:t>Analysis laboratory (scuba),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rgbClr val="FFCC00"/>
                </a:solidFill>
              </a:rPr>
              <a:t>University of Southern California (USC)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3600" cap="none" dirty="0">
                <a:solidFill>
                  <a:schemeClr val="bg1"/>
                </a:solidFill>
              </a:rPr>
              <a:t>http://scuba.usc.edu/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70979" y="884743"/>
            <a:ext cx="2986232" cy="2980266"/>
          </a:xfrm>
          <a:prstGeom prst="rect">
            <a:avLst/>
          </a:prstGeom>
          <a:ln w="3175"/>
        </p:spPr>
      </p:pic>
      <p:pic>
        <p:nvPicPr>
          <p:cNvPr id="4" name="pasted-image.png" descr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31221" y="4063669"/>
            <a:ext cx="2465749" cy="2463692"/>
          </a:xfrm>
          <a:prstGeom prst="rect">
            <a:avLst/>
          </a:prstGeom>
          <a:ln w="3175"/>
        </p:spPr>
      </p:pic>
    </p:spTree>
    <p:extLst>
      <p:ext uri="{BB962C8B-B14F-4D97-AF65-F5344CB8AC3E}">
        <p14:creationId xmlns:p14="http://schemas.microsoft.com/office/powerpoint/2010/main" val="7308301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ontent Placeholder 1"/>
          <p:cNvSpPr txBox="1">
            <a:spLocks noGrp="1"/>
          </p:cNvSpPr>
          <p:nvPr>
            <p:ph type="body" idx="1"/>
          </p:nvPr>
        </p:nvSpPr>
        <p:spPr>
          <a:xfrm>
            <a:off x="231554" y="892061"/>
            <a:ext cx="8355494" cy="549211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charset="2"/>
              <a:buChar char="ü"/>
              <a:defRPr sz="2400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Relationship of stress, physiology and speech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/>
              <a:buChar char="•"/>
              <a:defRPr sz="2400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Prediction of physiology from speech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/>
              <a:buChar char="•"/>
              <a:defRPr sz="2400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Datasets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/>
              <a:buChar char="•"/>
              <a:defRPr sz="2400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Methodology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/>
              <a:buChar char="•"/>
              <a:defRPr sz="2400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Experiments and results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/>
              <a:buChar char="•"/>
              <a:defRPr sz="2400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Summary</a:t>
            </a:r>
          </a:p>
        </p:txBody>
      </p:sp>
      <p:sp>
        <p:nvSpPr>
          <p:cNvPr id="144" name="Text Placeholder 2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 algn="ctr">
              <a:buSzTx/>
              <a:buNone/>
              <a:defRPr sz="2800" b="1">
                <a:solidFill>
                  <a:srgbClr val="000000"/>
                </a:solidFill>
              </a:defRPr>
            </a:lvl1pPr>
          </a:lstStyle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Outline of the talk</a:t>
            </a:r>
          </a:p>
        </p:txBody>
      </p:sp>
      <p:sp>
        <p:nvSpPr>
          <p:cNvPr id="1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26702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 Placeholder 2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85000" lnSpcReduction="10000"/>
          </a:bodyPr>
          <a:lstStyle>
            <a:lvl1pPr marL="0" indent="0" algn="ctr">
              <a:buSzTx/>
              <a:buNone/>
              <a:defRPr sz="2400" b="1">
                <a:solidFill>
                  <a:srgbClr val="000000"/>
                </a:solidFill>
              </a:defRPr>
            </a:lvl1pPr>
          </a:lstStyle>
          <a:p>
            <a:pPr>
              <a:lnSpc>
                <a:spcPct val="150000"/>
              </a:lnSpc>
              <a:spcBef>
                <a:spcPts val="0"/>
              </a:spcBef>
              <a:defRPr sz="2400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Relationship of stress, physiology and speech</a:t>
            </a:r>
          </a:p>
        </p:txBody>
      </p:sp>
      <p:sp>
        <p:nvSpPr>
          <p:cNvPr id="1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35467" y="798513"/>
            <a:ext cx="8872840" cy="429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Effects of mental stress on physiology: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Excessive stress can lead to physiological, psychological, and psychosomatic health conditions such as anxiety and depression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Significant change in Heart Rate (HR) and HR Variability (HRV) due to mental stress</a:t>
            </a:r>
          </a:p>
          <a:p>
            <a:pPr marL="285750" lvl="8" indent="1588">
              <a:lnSpc>
                <a:spcPct val="150000"/>
              </a:lnSpc>
              <a:spcAft>
                <a:spcPts val="600"/>
              </a:spcAft>
              <a:buFont typeface="Wingdings" charset="2"/>
              <a:buChar char="§"/>
            </a:pPr>
            <a:r>
              <a:rPr lang="en-US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 Can be utilized for measuring stress levels from these signals (</a:t>
            </a:r>
            <a:r>
              <a:rPr lang="en-US" dirty="0" err="1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Taelman</a:t>
            </a:r>
            <a:r>
              <a:rPr lang="en-US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et. </a:t>
            </a:r>
            <a:r>
              <a:rPr lang="en-US" i="1" dirty="0" smtClean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al.</a:t>
            </a:r>
            <a:r>
              <a:rPr lang="en-US" dirty="0" smtClean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Occurrence of hyperventilation or over-breathing due to stress</a:t>
            </a:r>
          </a:p>
          <a:p>
            <a:pPr marL="285750" lvl="2" indent="1588">
              <a:lnSpc>
                <a:spcPct val="150000"/>
              </a:lnSpc>
              <a:spcAft>
                <a:spcPts val="600"/>
              </a:spcAft>
              <a:buFont typeface="Wingdings" charset="2"/>
              <a:buChar char="§"/>
            </a:pPr>
            <a:r>
              <a:rPr lang="en-US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 Respiratory Sinus Arrhythmia (RSA) as a technique to asses stress</a:t>
            </a:r>
          </a:p>
          <a:p>
            <a:pPr marL="285750" lvl="2" indent="1588">
              <a:lnSpc>
                <a:spcPct val="150000"/>
              </a:lnSpc>
              <a:spcAft>
                <a:spcPts val="600"/>
              </a:spcAft>
              <a:buFont typeface="Wingdings" charset="2"/>
              <a:buChar char="§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RSA: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 periodical alteration of heart rate in association with the phase of respiration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(Paul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Grossman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5467" y="5961523"/>
            <a:ext cx="8872840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171450" indent="-171450">
              <a:buFont typeface="Wingdings" charset="2"/>
              <a:buChar char="q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Joachim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Taelman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et. al., “Influence of mental stress on heart rate and heart rate variability,” 4th European conference of the international federation for medical and biological engineering. Springer,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2009.</a:t>
            </a:r>
          </a:p>
          <a:p>
            <a:pPr marL="171450" indent="-171450">
              <a:buFont typeface="Wingdings" charset="2"/>
              <a:buChar char="q"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Paul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Grossman, “Respiration, stress, and cardiovascular function,” Psychophysiology, vol.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20, no. 3, pp. 284–300, 1983.</a:t>
            </a:r>
            <a:endParaRPr lang="en-US" sz="1200" i="1" dirty="0">
              <a:solidFill>
                <a:schemeClr val="tx1">
                  <a:lumMod val="65000"/>
                  <a:lumOff val="35000"/>
                </a:schemeClr>
              </a:solidFill>
              <a:ea typeface="Times New Roman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 Placeholder 2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85000" lnSpcReduction="10000"/>
          </a:bodyPr>
          <a:lstStyle>
            <a:lvl1pPr marL="0" indent="0" algn="ctr">
              <a:buSzTx/>
              <a:buNone/>
              <a:defRPr sz="2400" b="1">
                <a:solidFill>
                  <a:srgbClr val="000000"/>
                </a:solidFill>
              </a:defRPr>
            </a:lvl1pPr>
          </a:lstStyle>
          <a:p>
            <a:pPr>
              <a:lnSpc>
                <a:spcPct val="150000"/>
              </a:lnSpc>
              <a:spcBef>
                <a:spcPts val="0"/>
              </a:spcBef>
              <a:defRPr sz="2400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Relationship of stress, physiology and speech</a:t>
            </a:r>
          </a:p>
        </p:txBody>
      </p:sp>
      <p:sp>
        <p:nvSpPr>
          <p:cNvPr id="1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35467" y="798513"/>
            <a:ext cx="8872840" cy="60478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Stress detection from physiology: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Use of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Electrodermal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Activity (EDA), HR and HRV to detect stress</a:t>
            </a:r>
            <a:endParaRPr lang="en-US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Problem</a:t>
            </a:r>
            <a:r>
              <a:rPr lang="en-US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intrusive and in some cases invasive methods to acquire the physiological signals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b="1" dirty="0">
              <a:solidFill>
                <a:srgbClr val="0000FF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Stress detection from speech: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A hefty amount of work using the SUSAS dataset (Zhou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et. al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Nonlinear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Teager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Energy Operator (TEO) feature seemed to be useful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b="1" dirty="0">
                <a:solidFill>
                  <a:schemeClr val="accent6"/>
                </a:solidFill>
                <a:latin typeface="Times New Roman" charset="0"/>
                <a:ea typeface="Times New Roman" charset="0"/>
                <a:cs typeface="Times New Roman" charset="0"/>
              </a:rPr>
              <a:t>Benefit</a:t>
            </a:r>
            <a:r>
              <a:rPr lang="en-US" dirty="0">
                <a:solidFill>
                  <a:schemeClr val="accent6"/>
                </a:solidFill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Non-intrusive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Multimodal detection of stress (using both speech and galvanic skin response) </a:t>
            </a:r>
          </a:p>
          <a:p>
            <a:pPr>
              <a:lnSpc>
                <a:spcPct val="150000"/>
              </a:lnSpc>
            </a:pP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This work: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Predicts physiological signals indicative of stress directly from speech</a:t>
            </a:r>
          </a:p>
          <a:p>
            <a:pPr>
              <a:lnSpc>
                <a:spcPct val="150000"/>
              </a:lnSpc>
            </a:pP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171450" indent="-171450">
              <a:buFont typeface="Wingdings" charset="2"/>
              <a:buChar char="q"/>
            </a:pP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ea typeface="Times New Roman" charset="0"/>
                <a:cs typeface="Times New Roman" charset="0"/>
              </a:rPr>
              <a:t>Guojun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charset="0"/>
                <a:cs typeface="Times New Roman" charset="0"/>
              </a:rPr>
              <a:t> Zhou, John HL Hansen, and James F Kaiser, “Nonlinear feature based classification of speech under stress,”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charset="0"/>
                <a:cs typeface="Times New Roman" charset="0"/>
              </a:rPr>
              <a:t>IEEE Transactions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charset="0"/>
                <a:cs typeface="Times New Roman" charset="0"/>
              </a:rPr>
              <a:t>on speech and audio processing, vol. 9, no. 3, pp.201–216, 2001.</a:t>
            </a:r>
          </a:p>
        </p:txBody>
      </p:sp>
    </p:spTree>
    <p:extLst>
      <p:ext uri="{BB962C8B-B14F-4D97-AF65-F5344CB8AC3E}">
        <p14:creationId xmlns:p14="http://schemas.microsoft.com/office/powerpoint/2010/main" val="12974843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ontent Placeholder 1"/>
          <p:cNvSpPr txBox="1">
            <a:spLocks noGrp="1"/>
          </p:cNvSpPr>
          <p:nvPr>
            <p:ph type="body" idx="1"/>
          </p:nvPr>
        </p:nvSpPr>
        <p:spPr>
          <a:xfrm>
            <a:off x="231554" y="892061"/>
            <a:ext cx="8355494" cy="549211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  <a:defRPr sz="2400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Relationship of stress, physiology and speech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charset="2"/>
              <a:buChar char="ü"/>
              <a:defRPr sz="2400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Prediction of physiology from speech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  <a:defRPr sz="2400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Datasets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  <a:defRPr sz="2400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Methodology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  <a:defRPr sz="2400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Experiments and results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  <a:defRPr sz="2400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Summary</a:t>
            </a:r>
          </a:p>
        </p:txBody>
      </p:sp>
      <p:sp>
        <p:nvSpPr>
          <p:cNvPr id="144" name="Text Placeholder 2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 algn="ctr">
              <a:buSzTx/>
              <a:buNone/>
              <a:defRPr sz="2800" b="1">
                <a:solidFill>
                  <a:srgbClr val="000000"/>
                </a:solidFill>
              </a:defRPr>
            </a:lvl1pPr>
          </a:lstStyle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Outline of the talk</a:t>
            </a:r>
          </a:p>
        </p:txBody>
      </p:sp>
      <p:sp>
        <p:nvSpPr>
          <p:cNvPr id="1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67452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 Placeholder 2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Autofit/>
          </a:bodyPr>
          <a:lstStyle>
            <a:lvl1pPr marL="0" indent="0" algn="ctr">
              <a:buSzTx/>
              <a:buNone/>
              <a:defRPr sz="2400" b="1">
                <a:solidFill>
                  <a:srgbClr val="000000"/>
                </a:solidFill>
              </a:defRPr>
            </a:lvl1pPr>
          </a:lstStyle>
          <a:p>
            <a:pPr>
              <a:lnSpc>
                <a:spcPct val="150000"/>
              </a:lnSpc>
              <a:spcBef>
                <a:spcPts val="0"/>
              </a:spcBef>
              <a:defRPr sz="2400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Prediction of physiology from speech</a:t>
            </a:r>
          </a:p>
        </p:txBody>
      </p:sp>
      <p:sp>
        <p:nvSpPr>
          <p:cNvPr id="1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35467" y="798513"/>
            <a:ext cx="8872840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Effect of a psychological variable (mental stress) on two modalities: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767135" y="1260375"/>
            <a:ext cx="5107571" cy="2176446"/>
            <a:chOff x="2116138" y="1433514"/>
            <a:chExt cx="4504796" cy="1874915"/>
          </a:xfrm>
        </p:grpSpPr>
        <p:sp>
          <p:nvSpPr>
            <p:cNvPr id="2" name="Oval 1"/>
            <p:cNvSpPr/>
            <p:nvPr/>
          </p:nvSpPr>
          <p:spPr>
            <a:xfrm>
              <a:off x="2116138" y="2450534"/>
              <a:ext cx="1727202" cy="519345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charset="0"/>
                  <a:ea typeface="Times New Roman" charset="0"/>
                  <a:cs typeface="Times New Roman" charset="0"/>
                  <a:sym typeface="Helvetica"/>
                </a:rPr>
                <a:t>Physiology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4893732" y="2450534"/>
              <a:ext cx="1727202" cy="519345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charset="0"/>
                  <a:ea typeface="Times New Roman" charset="0"/>
                  <a:cs typeface="Times New Roman" charset="0"/>
                  <a:sym typeface="Helvetica"/>
                </a:rPr>
                <a:t>Speech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3407569" y="1433514"/>
              <a:ext cx="1921935" cy="519345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charset="0"/>
                  <a:ea typeface="Times New Roman" charset="0"/>
                  <a:cs typeface="Times New Roman" charset="0"/>
                  <a:sym typeface="Helvetica"/>
                </a:rPr>
                <a:t>Mental Stress</a:t>
              </a:r>
            </a:p>
          </p:txBody>
        </p:sp>
        <p:sp>
          <p:nvSpPr>
            <p:cNvPr id="4" name="Left-Right Arrow 3"/>
            <p:cNvSpPr/>
            <p:nvPr/>
          </p:nvSpPr>
          <p:spPr>
            <a:xfrm rot="19325952">
              <a:off x="3253727" y="2106656"/>
              <a:ext cx="853283" cy="232963"/>
            </a:xfrm>
            <a:prstGeom prst="leftRightArrow">
              <a:avLst/>
            </a:prstGeom>
            <a:solidFill>
              <a:schemeClr val="accent6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9" name="Left-Right Arrow 8"/>
            <p:cNvSpPr/>
            <p:nvPr/>
          </p:nvSpPr>
          <p:spPr>
            <a:xfrm rot="13080952">
              <a:off x="4629719" y="2106125"/>
              <a:ext cx="853283" cy="232963"/>
            </a:xfrm>
            <a:prstGeom prst="leftRightArrow">
              <a:avLst/>
            </a:prstGeom>
            <a:solidFill>
              <a:schemeClr val="accent6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10" name="Left-Right Arrow 9"/>
            <p:cNvSpPr/>
            <p:nvPr/>
          </p:nvSpPr>
          <p:spPr>
            <a:xfrm rot="10800000">
              <a:off x="3843339" y="2593723"/>
              <a:ext cx="1050392" cy="232963"/>
            </a:xfrm>
            <a:prstGeom prst="leftRightArrow">
              <a:avLst/>
            </a:prstGeom>
            <a:solidFill>
              <a:srgbClr val="FF0000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304034" y="1912280"/>
              <a:ext cx="1376335" cy="369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chemeClr val="accent6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Well studied</a:t>
              </a:r>
              <a:endParaRPr kumimoji="0" lang="en-US" sz="1800" b="1" i="0" u="none" strike="noStrike" cap="none" spc="0" normalizeH="0" baseline="0" dirty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Times New Roman" charset="0"/>
                <a:ea typeface="Times New Roman" charset="0"/>
                <a:cs typeface="Times New Roman" charset="0"/>
                <a:sym typeface="Helvetica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55230" y="1932960"/>
              <a:ext cx="1376335" cy="369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chemeClr val="accent6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Well studied</a:t>
              </a:r>
              <a:endParaRPr kumimoji="0" lang="en-US" sz="1800" b="1" i="0" u="none" strike="noStrike" cap="none" spc="0" normalizeH="0" baseline="0" dirty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Times New Roman" charset="0"/>
                <a:ea typeface="Times New Roman" charset="0"/>
                <a:cs typeface="Times New Roman" charset="0"/>
                <a:sym typeface="Helvetica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11117" y="2751646"/>
              <a:ext cx="1114836" cy="5567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rgbClr val="FF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Not well explored</a:t>
              </a:r>
              <a:endParaRPr kumimoji="0" lang="en-US" sz="1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imes New Roman" charset="0"/>
                <a:ea typeface="Times New Roman" charset="0"/>
                <a:cs typeface="Times New Roman" charset="0"/>
                <a:sym typeface="Helvetica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69220" y="3441684"/>
            <a:ext cx="8805333" cy="34163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Goal: 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Explore relationship between physiology and speech (through studying correlations)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Predict physiology from speech during stressful conversations</a:t>
            </a:r>
          </a:p>
          <a:p>
            <a:endParaRPr lang="en-US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Insights to learn from this study: </a:t>
            </a:r>
          </a:p>
          <a:p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How a psychological variable (the reason of stress) can lead to both physiological and vocal activations, and how these two are related 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00FF"/>
              </a:solidFill>
              <a:effectLst/>
              <a:uFillTx/>
              <a:latin typeface="Times New Roman" charset="0"/>
              <a:ea typeface="Times New Roman" charset="0"/>
              <a:cs typeface="Times New Roman" charset="0"/>
              <a:sym typeface="Helvetica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 charset="0"/>
                <a:ea typeface="Times New Roman" charset="0"/>
                <a:cs typeface="Times New Roman" charset="0"/>
                <a:sym typeface="Helvetica"/>
              </a:rPr>
              <a:t>The insights can </a:t>
            </a:r>
            <a:r>
              <a:rPr lang="en-US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help developing</a:t>
            </a: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 charset="0"/>
                <a:ea typeface="Times New Roman" charset="0"/>
                <a:cs typeface="Times New Roman" charset="0"/>
                <a:sym typeface="Helvetica"/>
              </a:rPr>
              <a:t> future applications</a:t>
            </a:r>
            <a:r>
              <a:rPr kumimoji="0" lang="en-US" sz="1800" b="1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 charset="0"/>
                <a:ea typeface="Times New Roman" charset="0"/>
                <a:cs typeface="Times New Roman" charset="0"/>
                <a:sym typeface="Helvetica"/>
              </a:rPr>
              <a:t> like – 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charset="0"/>
              <a:ea typeface="Times New Roman" charset="0"/>
              <a:cs typeface="Times New Roman" charset="0"/>
              <a:sym typeface="Helvetica"/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Development of a multi-modal stress detection systems</a:t>
            </a:r>
          </a:p>
          <a:p>
            <a:pPr marL="342900" indent="-342900">
              <a:buFontTx/>
              <a:buAutoNum type="arabicPeriod"/>
            </a:pP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Higher resolution quantitative metrics for the intensity of stress</a:t>
            </a:r>
          </a:p>
          <a:p>
            <a:pPr marL="342900" indent="-342900">
              <a:buFontTx/>
              <a:buAutoNum type="arabicPeriod"/>
            </a:pPr>
            <a:endParaRPr lang="en-US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2532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 Placeholder 2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Autofit/>
          </a:bodyPr>
          <a:lstStyle>
            <a:lvl1pPr marL="0" indent="0" algn="ctr">
              <a:buSzTx/>
              <a:buNone/>
              <a:defRPr sz="2400" b="1">
                <a:solidFill>
                  <a:srgbClr val="000000"/>
                </a:solidFill>
              </a:defRPr>
            </a:lvl1pPr>
          </a:lstStyle>
          <a:p>
            <a:pPr>
              <a:lnSpc>
                <a:spcPct val="150000"/>
              </a:lnSpc>
              <a:spcBef>
                <a:spcPts val="0"/>
              </a:spcBef>
              <a:defRPr sz="2400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Prediction of physiology from speech</a:t>
            </a:r>
          </a:p>
        </p:txBody>
      </p:sp>
      <p:sp>
        <p:nvSpPr>
          <p:cNvPr id="1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202974" y="798513"/>
            <a:ext cx="8805333" cy="60016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Some previous </a:t>
            </a:r>
            <a:r>
              <a:rPr lang="en-US" b="1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works to predict physiology from speech: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HR from </a:t>
            </a: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pronunciation of vowels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Skopin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et. al.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Schuller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et. al.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vowel pronunciation and reading a sentence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loud with and without physical load 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Recent study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Tsiartas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et. al.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) to classify change in the direction of HR from </a:t>
            </a: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conversation with an artificial dialog system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     Their newer study (Smith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et. al.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): regression analysis to predict HR from audio.</a:t>
            </a:r>
          </a:p>
          <a:p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spcAft>
                <a:spcPts val="600"/>
              </a:spcAft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cs typeface="Times New Roman" panose="02020603050405020304" pitchFamily="18" charset="0"/>
            </a:endParaRPr>
          </a:p>
          <a:p>
            <a:pPr marL="171450" indent="-171450">
              <a:spcAft>
                <a:spcPts val="600"/>
              </a:spcAft>
              <a:buFont typeface="Wingdings" charset="2"/>
              <a:buChar char="q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D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Skopin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 and S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Baglikov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, “Heartbeat feature extraction from vowel speech signal using 2D spectrum representation,” in Proc. of the 4th International Conference on Information Technology (ICIT), Amman, Jordan,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2009.</a:t>
            </a:r>
          </a:p>
          <a:p>
            <a:pPr marL="171450" indent="-171450">
              <a:spcAft>
                <a:spcPts val="600"/>
              </a:spcAft>
              <a:buFont typeface="Wingdings" charset="2"/>
              <a:buChar char="q"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Bjorn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Schuller, Felix Friedmann, and Florian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Eyben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, “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Automatic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recognition of physiological parameters in the human voice: Heart rate and skin conductance,” in Acoustics, Speech and Signal Processing (ICASSP), 2013 IEEE International Conference on. IEEE, 2013, pp.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7219–7223.</a:t>
            </a:r>
          </a:p>
          <a:p>
            <a:pPr marL="171450" indent="-171450">
              <a:spcAft>
                <a:spcPts val="600"/>
              </a:spcAft>
              <a:buFont typeface="Wingdings" charset="2"/>
              <a:buChar char="q"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Andreas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Tsiartas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, Andreas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Kathol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, Elizabeth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Shriberg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, Massimiliano de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Zambotti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, and Adrian Willoughby, “Prediction of heart rate changes from speech features during interaction with a misbehaving dialog system,” in Sixteenth Annual Conference of the International Speech Communication Association, 2015. </a:t>
            </a:r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  <a:cs typeface="Times New Roman" panose="02020603050405020304" pitchFamily="18" charset="0"/>
            </a:endParaRPr>
          </a:p>
          <a:p>
            <a:pPr marL="171450" indent="-171450">
              <a:spcAft>
                <a:spcPts val="600"/>
              </a:spcAft>
              <a:buFont typeface="Wingdings" charset="2"/>
              <a:buChar char="q"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Jennifer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Smith, Andreas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Tsiartas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, Elizabeth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Shriberg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, Andreas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Kathol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, Adrian Willoughby, and Massimiliano de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Zambotti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, “Analysis and prediction of heart rate using speech features from natural speech,” in Acoustics, Speech and Signal Processing (ICASSP), 2017 IEEE International Conference on. IEEE, 2017, pp. 989–993.</a:t>
            </a:r>
            <a:r>
              <a:rPr lang="en-US" sz="1200" dirty="0"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98429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 Placeholder 2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Autofit/>
          </a:bodyPr>
          <a:lstStyle>
            <a:lvl1pPr marL="0" indent="0" algn="ctr">
              <a:buSzTx/>
              <a:buNone/>
              <a:defRPr sz="2400" b="1">
                <a:solidFill>
                  <a:srgbClr val="000000"/>
                </a:solidFill>
              </a:defRPr>
            </a:lvl1pPr>
          </a:lstStyle>
          <a:p>
            <a:pPr>
              <a:spcBef>
                <a:spcPts val="0"/>
              </a:spcBef>
              <a:defRPr sz="24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What’s new?</a:t>
            </a:r>
          </a:p>
        </p:txBody>
      </p:sp>
      <p:sp>
        <p:nvSpPr>
          <p:cNvPr id="1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35467" y="798513"/>
            <a:ext cx="8872840" cy="54938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Study: 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Investigates relationship between acoustics and physiology (HR and RSA) 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Analyzes correlation and regression performances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Analyzes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stressful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conversations between humans in two separate datasets</a:t>
            </a:r>
          </a:p>
          <a:p>
            <a:pPr>
              <a:lnSpc>
                <a:spcPct val="150000"/>
              </a:lnSpc>
            </a:pPr>
            <a:endParaRPr lang="en-US" b="1" dirty="0">
              <a:solidFill>
                <a:srgbClr val="0000FF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Main novelties and importance of this work:</a:t>
            </a:r>
          </a:p>
          <a:p>
            <a:pPr marL="400050" indent="-400050">
              <a:lnSpc>
                <a:spcPct val="150000"/>
              </a:lnSpc>
              <a:buAutoNum type="romanLcParenR"/>
            </a:pP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To our </a:t>
            </a:r>
            <a:r>
              <a:rPr lang="en-US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knowledge, </a:t>
            </a:r>
            <a:r>
              <a:rPr lang="en-US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the first 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attempt to explore the relationship between the two modalities for </a:t>
            </a:r>
            <a:r>
              <a:rPr lang="en-US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real conversations between humans</a:t>
            </a:r>
          </a:p>
          <a:p>
            <a:pPr marL="400050" indent="-400050">
              <a:lnSpc>
                <a:spcPct val="150000"/>
              </a:lnSpc>
              <a:buAutoNum type="romanLcParenR"/>
            </a:pPr>
            <a:r>
              <a:rPr lang="en-US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To our </a:t>
            </a:r>
            <a:r>
              <a:rPr lang="en-US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knowledge, </a:t>
            </a:r>
            <a:r>
              <a:rPr lang="en-US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the first 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study to predict RSA from </a:t>
            </a:r>
            <a:r>
              <a:rPr lang="en-US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speech</a:t>
            </a:r>
            <a:endParaRPr lang="en-US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400050" indent="-400050">
              <a:lnSpc>
                <a:spcPct val="150000"/>
              </a:lnSpc>
              <a:buAutoNum type="romanLcParenR"/>
            </a:pP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Two very distinct datasets; addresses issues related to robustness of the acoustic features across different domains</a:t>
            </a:r>
          </a:p>
          <a:p>
            <a:pPr marL="400050" indent="-400050">
              <a:lnSpc>
                <a:spcPct val="150000"/>
              </a:lnSpc>
              <a:buAutoNum type="romanLcParenR"/>
            </a:pP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Provides regression analysis on the actual value of the physiology; possibility of building an audio-based automated real-time stress or physiology monitoring system</a:t>
            </a:r>
          </a:p>
        </p:txBody>
      </p:sp>
    </p:spTree>
    <p:extLst>
      <p:ext uri="{BB962C8B-B14F-4D97-AF65-F5344CB8AC3E}">
        <p14:creationId xmlns:p14="http://schemas.microsoft.com/office/powerpoint/2010/main" val="14541947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1786</TotalTime>
  <Words>2416</Words>
  <Application>Microsoft Macintosh PowerPoint</Application>
  <PresentationFormat>On-screen Show (4:3)</PresentationFormat>
  <Paragraphs>388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Calibri</vt:lpstr>
      <vt:lpstr>Cambria Math</vt:lpstr>
      <vt:lpstr>Gill Sans MT</vt:lpstr>
      <vt:lpstr>Helvetica</vt:lpstr>
      <vt:lpstr>Helvetica Neue</vt:lpstr>
      <vt:lpstr>Lucida Grande</vt:lpstr>
      <vt:lpstr>Times New Roman</vt:lpstr>
      <vt:lpstr>Wingdings</vt:lpstr>
      <vt:lpstr>Arial</vt:lpstr>
      <vt:lpstr>Default</vt:lpstr>
      <vt:lpstr>TOWARDS PREDICTING PHYSIOLOGY FROM SPEECH DURING STRESSFUL CONVERSATIONS: HEART RATE AND RESPIRATORY SINUS ARRHYTHMIA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 Signal processing for Communication  Understanding and Behavior  Analysis laboratory (scuba), University of Southern California (USC)  http://scuba.usc.edu/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Speaker2Vec: Unsupervised Learning and Adaptation of a Speaker Manifold using Deep Neural Networks with an Evaluation on Speaker Segmentation</dc:title>
  <cp:lastModifiedBy>Microsoft Office User</cp:lastModifiedBy>
  <cp:revision>471</cp:revision>
  <dcterms:modified xsi:type="dcterms:W3CDTF">2018-04-14T00:43:26Z</dcterms:modified>
</cp:coreProperties>
</file>