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1" r:id="rId3"/>
    <p:sldId id="527" r:id="rId5"/>
    <p:sldId id="506" r:id="rId6"/>
    <p:sldId id="519" r:id="rId7"/>
    <p:sldId id="513" r:id="rId8"/>
    <p:sldId id="520" r:id="rId9"/>
    <p:sldId id="510" r:id="rId10"/>
    <p:sldId id="505" r:id="rId11"/>
    <p:sldId id="503" r:id="rId12"/>
    <p:sldId id="516" r:id="rId13"/>
    <p:sldId id="515" r:id="rId14"/>
  </p:sldIdLst>
  <p:sldSz cx="9144000" cy="5715000" type="screen16x1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5" userDrawn="1">
          <p15:clr>
            <a:srgbClr val="A4A3A4"/>
          </p15:clr>
        </p15:guide>
        <p15:guide id="2" pos="29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蒋 嘉伟" initials="蒋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BC28"/>
    <a:srgbClr val="F7F6B6"/>
    <a:srgbClr val="F6CD59"/>
    <a:srgbClr val="FF8810"/>
    <a:srgbClr val="F17665"/>
    <a:srgbClr val="396AA8"/>
    <a:srgbClr val="007CE2"/>
    <a:srgbClr val="3433B3"/>
    <a:srgbClr val="004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5" autoAdjust="0"/>
    <p:restoredTop sz="83520" autoAdjust="0"/>
  </p:normalViewPr>
  <p:slideViewPr>
    <p:cSldViewPr showGuides="1">
      <p:cViewPr varScale="1">
        <p:scale>
          <a:sx n="119" d="100"/>
          <a:sy n="119" d="100"/>
        </p:scale>
        <p:origin x="1182" y="108"/>
      </p:cViewPr>
      <p:guideLst>
        <p:guide orient="horz" pos="1925"/>
        <p:guide pos="2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E2A3A-EAE2-491F-9D5D-A28769C8E1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9359-B67A-4443-BF86-D23BC152A3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image" Target="../media/image16.emf"/><Relationship Id="rId3" Type="http://schemas.openxmlformats.org/officeDocument/2006/relationships/oleObject" Target="../embeddings/oleObject3.bin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image" Target="../media/image16.emf"/><Relationship Id="rId3" Type="http://schemas.openxmlformats.org/officeDocument/2006/relationships/oleObject" Target="../embeddings/oleObject2.bin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i="0" kern="100" spc="0">
                <a:solidFill>
                  <a:srgbClr val="4D4D4D"/>
                </a:solidFill>
                <a:effectLst/>
                <a:ea typeface="宋体" panose="02010600030101010101" pitchFamily="2" charset="-122"/>
              </a:rPr>
              <a:t>Hi</a:t>
            </a:r>
            <a:r>
              <a:rPr lang="zh-CN" altLang="en-US" sz="1800" i="0" kern="100" spc="0">
                <a:solidFill>
                  <a:srgbClr val="4D4D4D"/>
                </a:solidFill>
                <a:effectLst/>
                <a:ea typeface="宋体" panose="02010600030101010101" pitchFamily="2" charset="-122"/>
              </a:rPr>
              <a:t>，</a:t>
            </a:r>
            <a:r>
              <a:rPr sz="1800" i="0" kern="100" spc="0">
                <a:solidFill>
                  <a:srgbClr val="4D4D4D"/>
                </a:solidFill>
                <a:effectLst/>
                <a:ea typeface="宋体" panose="02010600030101010101" pitchFamily="2" charset="-122"/>
              </a:rPr>
              <a:t>everyone, good afternoon, I am glad to have the opportunity to give a lecture. I come from Zhejiang University of Technology</a:t>
            </a:r>
            <a:r>
              <a:rPr lang="zh-CN" sz="1800" i="0" kern="100" spc="0">
                <a:solidFill>
                  <a:srgbClr val="4D4D4D"/>
                </a:solidFill>
                <a:effectLst/>
                <a:ea typeface="宋体" panose="02010600030101010101" pitchFamily="2" charset="-122"/>
              </a:rPr>
              <a:t>（</a:t>
            </a:r>
            <a:r>
              <a:rPr lang="en-US" altLang="zh-CN" sz="1800" i="0" kern="100" spc="0">
                <a:solidFill>
                  <a:srgbClr val="4D4D4D"/>
                </a:solidFill>
                <a:effectLst/>
                <a:ea typeface="宋体" panose="02010600030101010101" pitchFamily="2" charset="-122"/>
              </a:rPr>
              <a:t>tai </a:t>
            </a:r>
            <a:r>
              <a:rPr lang="zh-CN" altLang="en-US" sz="1800" i="0" kern="100" spc="0">
                <a:solidFill>
                  <a:srgbClr val="4D4D4D"/>
                </a:solidFill>
                <a:effectLst/>
                <a:ea typeface="宋体" panose="02010600030101010101" pitchFamily="2" charset="-122"/>
              </a:rPr>
              <a:t>克闹乐</a:t>
            </a:r>
            <a:r>
              <a:rPr lang="en-US" altLang="zh-CN" sz="1800" i="0" kern="100" spc="0">
                <a:solidFill>
                  <a:srgbClr val="4D4D4D"/>
                </a:solidFill>
                <a:effectLst/>
                <a:ea typeface="宋体" panose="02010600030101010101" pitchFamily="2" charset="-122"/>
              </a:rPr>
              <a:t>gei</a:t>
            </a:r>
            <a:r>
              <a:rPr lang="zh-CN" sz="1800" i="0" kern="100" spc="0">
                <a:solidFill>
                  <a:srgbClr val="4D4D4D"/>
                </a:solidFill>
                <a:effectLst/>
                <a:ea typeface="宋体" panose="02010600030101010101" pitchFamily="2" charset="-122"/>
              </a:rPr>
              <a:t>）</a:t>
            </a:r>
            <a:r>
              <a:rPr sz="1800" i="0" kern="100" spc="0">
                <a:solidFill>
                  <a:srgbClr val="4D4D4D"/>
                </a:solidFill>
                <a:effectLst/>
                <a:ea typeface="宋体" panose="02010600030101010101" pitchFamily="2" charset="-122"/>
              </a:rPr>
              <a:t>. The topic of </a:t>
            </a:r>
            <a:r>
              <a:rPr lang="en-US" sz="1800" i="0" kern="100" spc="0">
                <a:solidFill>
                  <a:srgbClr val="4D4D4D"/>
                </a:solidFill>
                <a:effectLst/>
                <a:ea typeface="宋体" panose="02010600030101010101" pitchFamily="2" charset="-122"/>
              </a:rPr>
              <a:t>the </a:t>
            </a:r>
            <a:r>
              <a:rPr sz="1800" i="0" kern="100" spc="0">
                <a:solidFill>
                  <a:srgbClr val="4D4D4D"/>
                </a:solidFill>
                <a:effectLst/>
                <a:ea typeface="宋体" panose="02010600030101010101" pitchFamily="2" charset="-122"/>
              </a:rPr>
              <a:t>paper is titled "Hierarchical Microscale-aware Network for Infrared Small Target Detection." First, let me briefly introduce the concept of small targets in infrared images.</a:t>
            </a:r>
            <a:r>
              <a:rPr lang="en-US" sz="1800" i="0" kern="100" spc="0">
                <a:solidFill>
                  <a:srgbClr val="4D4D4D"/>
                </a:solidFill>
                <a:effectLst/>
                <a:ea typeface="宋体" panose="02010600030101010101" pitchFamily="2" charset="-122"/>
              </a:rPr>
              <a:t> </a:t>
            </a:r>
            <a:endParaRPr lang="en-US" sz="1800" i="0" kern="100" spc="0">
              <a:solidFill>
                <a:srgbClr val="4D4D4D"/>
              </a:solidFill>
              <a:effectLst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Table 1 presents the experimental </a:t>
            </a:r>
            <a:r>
              <a:rPr lang="zh-CN" altLang="en-US" dirty="0"/>
              <a:t>（</a:t>
            </a:r>
            <a:r>
              <a:rPr lang="en-US" altLang="zh-CN" dirty="0"/>
              <a:t>ex</a:t>
            </a:r>
            <a:r>
              <a:rPr lang="zh-CN" altLang="en-US" dirty="0"/>
              <a:t>白弱）</a:t>
            </a:r>
            <a:r>
              <a:rPr lang="en-US" altLang="zh-CN" dirty="0"/>
              <a:t> results on three datasets, showing that our method leads in almost all metrics </a:t>
            </a:r>
            <a:r>
              <a:rPr lang="zh-CN" altLang="en-US" dirty="0"/>
              <a:t>（卖</a:t>
            </a:r>
            <a:r>
              <a:rPr lang="en-US" altLang="zh-CN" dirty="0"/>
              <a:t>true</a:t>
            </a:r>
            <a:r>
              <a:rPr lang="zh-CN" altLang="en-US" dirty="0"/>
              <a:t>克斯）</a:t>
            </a:r>
            <a:r>
              <a:rPr lang="en-US" altLang="zh-CN" dirty="0"/>
              <a:t>, except for the nIoU metric on the NUAA dataset, possibly</a:t>
            </a:r>
            <a:r>
              <a:rPr lang="zh-CN" altLang="en-US" dirty="0"/>
              <a:t>（破</a:t>
            </a:r>
            <a:r>
              <a:rPr lang="en-US" altLang="zh-CN" dirty="0"/>
              <a:t>zibei</a:t>
            </a:r>
            <a:r>
              <a:rPr lang="zh-CN" altLang="en-US" dirty="0"/>
              <a:t>雷）</a:t>
            </a:r>
            <a:r>
              <a:rPr lang="en-US" altLang="zh-CN" dirty="0"/>
              <a:t> due to the limited number of images in the NUAA dataset, leading to potentially unstable results. Tables 2 and 3 show some of our ablation</a:t>
            </a:r>
            <a:r>
              <a:rPr lang="zh-CN" altLang="en-US" dirty="0"/>
              <a:t>（啊</a:t>
            </a:r>
            <a:r>
              <a:rPr lang="en-US" altLang="zh-CN" dirty="0"/>
              <a:t>b</a:t>
            </a:r>
            <a:r>
              <a:rPr lang="zh-CN" altLang="en-US" dirty="0"/>
              <a:t>雷巡）</a:t>
            </a:r>
            <a:r>
              <a:rPr lang="en-US" altLang="zh-CN" dirty="0"/>
              <a:t> experiments, involving the usage of certain modules and hyperparameters</a:t>
            </a:r>
            <a:r>
              <a:rPr lang="zh-CN" altLang="en-US" dirty="0"/>
              <a:t>（嗨</a:t>
            </a:r>
            <a:r>
              <a:rPr lang="en-US" altLang="zh-CN" dirty="0"/>
              <a:t> </a:t>
            </a:r>
            <a:r>
              <a:rPr lang="zh-CN" altLang="en-US" dirty="0"/>
              <a:t>配</a:t>
            </a:r>
            <a:r>
              <a:rPr lang="en-US" altLang="zh-CN" dirty="0"/>
              <a:t>p rai</a:t>
            </a:r>
            <a:r>
              <a:rPr lang="zh-CN" altLang="en-US" dirty="0"/>
              <a:t>酶特斯）</a:t>
            </a:r>
            <a:r>
              <a:rPr lang="en-US" altLang="zh-CN" dirty="0"/>
              <a:t>, which helped us determine the final network architecture. </a:t>
            </a:r>
            <a:r>
              <a:rPr lang="zh-CN" altLang="en-US" dirty="0"/>
              <a:t>啊</a:t>
            </a:r>
            <a:r>
              <a:rPr lang="en-US" altLang="zh-CN" dirty="0"/>
              <a:t> </a:t>
            </a:r>
            <a:r>
              <a:rPr lang="en-US" altLang="zh-CN" dirty="0"/>
              <a:t>key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659359-B67A-4443-BF86-D23BC152A3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613025" y="4471988"/>
          <a:ext cx="1630363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3" imgW="1629410" imgH="200660" progId="Equation.DSMT4">
                  <p:embed/>
                </p:oleObj>
              </mc:Choice>
              <mc:Fallback>
                <p:oleObj name="Equation" r:id="rId3" imgW="1629410" imgH="200660" progId="Equation.DSMT4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3025" y="4471988"/>
                        <a:ext cx="1630363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That’s all for my presentation.</a:t>
            </a:r>
            <a:r>
              <a:rPr lang="en-US" altLang="zh-CN" dirty="0"/>
              <a:t> Thanks for your attention.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When an infrared target occupies an area no larger than 9 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  <a:sym typeface="+mn-ea"/>
              </a:rPr>
              <a:t>（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  <a:sym typeface="+mn-ea"/>
              </a:rPr>
              <a:t>pei </a:t>
            </a:r>
            <a:r>
              <a:rPr lang="zh-CN" altLang="en-US" sz="1800">
                <a:solidFill>
                  <a:srgbClr val="000000"/>
                </a:solidFill>
                <a:effectLst/>
                <a:latin typeface="NimbusRomNo9L-Regu"/>
                <a:sym typeface="+mn-ea"/>
              </a:rPr>
              <a:t>扣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  <a:sym typeface="+mn-ea"/>
              </a:rPr>
              <a:t>so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  <a:sym typeface="+mn-ea"/>
              </a:rPr>
              <a:t>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pixels × 9 pixels, it's termed as an infrared small target. As 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  <a:sym typeface="+mn-ea"/>
              </a:rPr>
              <a:t>（一勒）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illustrated in the figure, such weak targets typically appear 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  <a:sym typeface="+mn-ea"/>
              </a:rPr>
              <a:t>（三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  <a:sym typeface="+mn-ea"/>
              </a:rPr>
              <a:t>true see</a:t>
            </a:r>
            <a:r>
              <a:rPr lang="zh-CN" altLang="en-US" sz="1800">
                <a:solidFill>
                  <a:srgbClr val="000000"/>
                </a:solidFill>
                <a:effectLst/>
                <a:latin typeface="NimbusRomNo9L-Regu"/>
                <a:sym typeface="+mn-ea"/>
              </a:rPr>
              <a:t>卖脆克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  <a:sym typeface="+mn-ea"/>
              </a:rPr>
              <a:t>）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  <a:sym typeface="+mn-ea"/>
              </a:rPr>
              <a:t> 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centrosymmetric and radial</a:t>
            </a:r>
            <a:r>
              <a:rPr lang="en-US" sz="1800">
                <a:solidFill>
                  <a:srgbClr val="000000"/>
                </a:solidFill>
                <a:effectLst/>
                <a:latin typeface="NimbusRomNo9L-Regu"/>
              </a:rPr>
              <a:t>        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  <a:sym typeface="+mn-ea"/>
              </a:rPr>
              <a:t> 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in shape, resembling</a:t>
            </a:r>
            <a:r>
              <a:rPr lang="en-US" sz="1800">
                <a:solidFill>
                  <a:srgbClr val="000000"/>
                </a:solidFill>
                <a:effectLst/>
                <a:latin typeface="NimbusRomNo9L-Regu"/>
              </a:rPr>
              <a:t> </a:t>
            </a:r>
            <a:r>
              <a:rPr lang="zh-CN" altLang="en-US" sz="1800">
                <a:solidFill>
                  <a:srgbClr val="000000"/>
                </a:solidFill>
                <a:effectLst/>
                <a:latin typeface="NimbusRomNo9L-Regu"/>
              </a:rPr>
              <a:t>（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re </a:t>
            </a:r>
            <a:r>
              <a:rPr lang="zh-CN" altLang="en-US" sz="1800">
                <a:solidFill>
                  <a:srgbClr val="000000"/>
                </a:solidFill>
                <a:effectLst/>
                <a:latin typeface="NimbusRomNo9L-Regu"/>
              </a:rPr>
              <a:t>赞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mu </a:t>
            </a:r>
            <a:r>
              <a:rPr lang="zh-CN" altLang="en-US" sz="1800">
                <a:solidFill>
                  <a:srgbClr val="000000"/>
                </a:solidFill>
                <a:effectLst/>
                <a:latin typeface="NimbusRomNo9L-Regu"/>
              </a:rPr>
              <a:t>不灵）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 a two-dimensional</a:t>
            </a:r>
            <a:r>
              <a:rPr lang="en-US" sz="1800">
                <a:solidFill>
                  <a:srgbClr val="000000"/>
                </a:solidFill>
                <a:effectLst/>
                <a:latin typeface="NimbusRomNo9L-Regu"/>
              </a:rPr>
              <a:t> </a:t>
            </a:r>
            <a:r>
              <a:rPr lang="zh-CN" altLang="en-US" sz="1800">
                <a:solidFill>
                  <a:srgbClr val="000000"/>
                </a:solidFill>
                <a:effectLst/>
                <a:latin typeface="NimbusRomNo9L-Regu"/>
              </a:rPr>
              <a:t>（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dai man</a:t>
            </a:r>
            <a:r>
              <a:rPr lang="zh-CN" altLang="en-US" sz="1800">
                <a:solidFill>
                  <a:srgbClr val="000000"/>
                </a:solidFill>
                <a:effectLst/>
                <a:latin typeface="NimbusRomNo9L-Regu"/>
              </a:rPr>
              <a:t>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 Gaussian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（糕兴）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 function. Detecting small targets in infrared images presents unique challenges, despite their widespread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（歪的丝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be rua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 applications in real-world 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  <a:sym typeface="+mn-ea"/>
              </a:rPr>
              <a:t>（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  <a:sym typeface="+mn-ea"/>
              </a:rPr>
              <a:t>se nai reals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  <a:sym typeface="+mn-ea"/>
              </a:rPr>
              <a:t>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scenarios such as early warning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（王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ning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 systems, 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（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p</a:t>
            </a:r>
            <a:r>
              <a:rPr lang="zh-CN" altLang="en-US" sz="1800">
                <a:solidFill>
                  <a:srgbClr val="000000"/>
                </a:solidFill>
                <a:effectLst/>
                <a:latin typeface="NimbusRomNo9L-Regu"/>
              </a:rPr>
              <a:t>瑞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 </a:t>
            </a:r>
            <a:r>
              <a:rPr lang="zh-CN" altLang="en-US" sz="1800">
                <a:solidFill>
                  <a:srgbClr val="000000"/>
                </a:solidFill>
                <a:effectLst/>
                <a:latin typeface="NimbusRomNo9L-Regu"/>
              </a:rPr>
              <a:t>塞巡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 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precision guidance, and 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（奥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 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掏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n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emous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autonomous driving.</a:t>
            </a:r>
            <a:endParaRPr sz="1800">
              <a:solidFill>
                <a:srgbClr val="000000"/>
              </a:solidFill>
              <a:effectLst/>
              <a:latin typeface="NimbusRomNo9L-Regu"/>
            </a:endParaRPr>
          </a:p>
          <a:p>
            <a:endParaRPr sz="1800">
              <a:solidFill>
                <a:srgbClr val="000000"/>
              </a:solidFill>
              <a:effectLst/>
              <a:latin typeface="NimbusRomNo9L-Regu"/>
            </a:endParaRPr>
          </a:p>
          <a:p>
            <a:endParaRPr sz="1800">
              <a:solidFill>
                <a:srgbClr val="000000"/>
              </a:solidFill>
              <a:effectLst/>
              <a:latin typeface="NimbusRomNo9L-Regu"/>
            </a:endParaRPr>
          </a:p>
          <a:p>
            <a:endParaRPr sz="1800">
              <a:solidFill>
                <a:srgbClr val="000000"/>
              </a:solidFill>
              <a:effectLst/>
              <a:latin typeface="NimbusRomNo9L-Regu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659359-B67A-4443-BF86-D23BC152A3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As shown in the figure</a:t>
            </a:r>
            <a:r>
              <a:rPr lang="en-US" sz="1800">
                <a:solidFill>
                  <a:srgbClr val="000000"/>
                </a:solidFill>
                <a:effectLst/>
                <a:latin typeface="NimbusRomNo9L-Regu"/>
              </a:rPr>
              <a:t>s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, firstly, due to long imaging distances, infrared small targets appear extremely tiny within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（喂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zin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 the overall scenes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（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things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. Secondly, infrared small targets easily blend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（不蓝的）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 into cluttered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（克拉特的）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backgrounds due to low contrast. Additionally, atmospheric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（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@mer</a:t>
            </a:r>
            <a:r>
              <a:rPr lang="zh-CN" altLang="en-US" sz="1800">
                <a:solidFill>
                  <a:srgbClr val="000000"/>
                </a:solidFill>
                <a:effectLst/>
                <a:latin typeface="NimbusRomNo9L-Regu"/>
              </a:rPr>
              <a:t>斯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fear</a:t>
            </a:r>
            <a:r>
              <a:rPr lang="zh-CN" altLang="en-US" sz="1800">
                <a:solidFill>
                  <a:srgbClr val="000000"/>
                </a:solidFill>
                <a:effectLst/>
                <a:latin typeface="NimbusRomNo9L-Regu"/>
              </a:rPr>
              <a:t>锐啊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ke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 scattering</a:t>
            </a:r>
            <a:r>
              <a:rPr lang="en-US" sz="1800">
                <a:solidFill>
                  <a:srgbClr val="000000"/>
                </a:solidFill>
                <a:effectLst/>
                <a:latin typeface="NimbusRomNo9L-Regu"/>
              </a:rPr>
              <a:t> </a:t>
            </a:r>
            <a:r>
              <a:rPr lang="zh-CN" altLang="en-US" sz="1800">
                <a:solidFill>
                  <a:srgbClr val="000000"/>
                </a:solidFill>
                <a:effectLst/>
                <a:latin typeface="NimbusRomNo9L-Regu"/>
              </a:rPr>
              <a:t>（斯该特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ring</a:t>
            </a:r>
            <a:r>
              <a:rPr lang="zh-CN" altLang="en-US" sz="1800">
                <a:solidFill>
                  <a:srgbClr val="000000"/>
                </a:solidFill>
                <a:effectLst/>
                <a:latin typeface="NimbusRomNo9L-Regu"/>
              </a:rPr>
              <a:t>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, refraction, and sensor misalignment contribute to low signal-to-noise ratios in infrared images. so these factors make infrared small targets detection an extremely challenging task.</a:t>
            </a:r>
            <a:endParaRPr sz="1800">
              <a:solidFill>
                <a:srgbClr val="000000"/>
              </a:solidFill>
              <a:effectLst/>
              <a:latin typeface="NimbusRomNo9L-Regu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659359-B67A-4443-BF86-D23BC152A3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Next, let's analyze the characteristics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（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carry </a:t>
            </a:r>
            <a:r>
              <a:rPr lang="zh-CN" altLang="en-US" sz="1800">
                <a:solidFill>
                  <a:srgbClr val="000000"/>
                </a:solidFill>
                <a:effectLst/>
                <a:latin typeface="NimbusRomNo9L-Regu"/>
              </a:rPr>
              <a:t>克特瑞斯</a:t>
            </a:r>
            <a:r>
              <a:rPr lang="en-US" altLang="zh-CN" sz="1800">
                <a:solidFill>
                  <a:srgbClr val="000000"/>
                </a:solidFill>
                <a:effectLst/>
                <a:latin typeface="NimbusRomNo9L-Regu"/>
              </a:rPr>
              <a:t>tei</a:t>
            </a:r>
            <a:r>
              <a:rPr lang="zh-CN" altLang="en-US" sz="1800">
                <a:solidFill>
                  <a:srgbClr val="000000"/>
                </a:solidFill>
                <a:effectLst/>
                <a:latin typeface="NimbusRomNo9L-Regu"/>
              </a:rPr>
              <a:t>克</a:t>
            </a:r>
            <a:r>
              <a:rPr lang="zh-CN" sz="1800">
                <a:solidFill>
                  <a:srgbClr val="000000"/>
                </a:solidFill>
                <a:effectLst/>
                <a:latin typeface="NimbusRomNo9L-Regu"/>
              </a:rPr>
              <a:t>）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 of infrared small target images. As seen in this figure, compared to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Normal Background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,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High-brightness Background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,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Edge of Background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, and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Pixel-sized Noise with High Brightness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, </a:t>
            </a:r>
            <a:r>
              <a:rPr lang="en-US" sz="1800">
                <a:solidFill>
                  <a:srgbClr val="000000"/>
                </a:solidFill>
                <a:effectLst/>
                <a:latin typeface="NimbusRomNo9L-Regu"/>
              </a:rPr>
              <a:t>the True Target</a:t>
            </a:r>
            <a:r>
              <a:rPr sz="1800">
                <a:solidFill>
                  <a:srgbClr val="000000"/>
                </a:solidFill>
                <a:effectLst/>
                <a:latin typeface="NimbusRomNo9L-Regu"/>
              </a:rPr>
              <a:t> typically appear clustered, with varying gray levels, gradually fading from the center outward.</a:t>
            </a:r>
            <a:endParaRPr sz="1800">
              <a:solidFill>
                <a:srgbClr val="000000"/>
              </a:solidFill>
              <a:effectLst/>
              <a:latin typeface="NimbusRomNo9L-Regu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659359-B67A-4443-BF86-D23BC152A3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Based on this characteristic, many traditional methods have been proposed, such as filtering-based, local contrast-based, and low rank-based approaches.</a:t>
            </a:r>
            <a:r>
              <a:rPr lang="zh-CN"/>
              <a:t>（鹅</a:t>
            </a:r>
            <a:r>
              <a:rPr lang="en-US" altLang="zh-CN"/>
              <a:t>pro</a:t>
            </a:r>
            <a:r>
              <a:rPr lang="zh-CN" altLang="en-US"/>
              <a:t>去斯</a:t>
            </a:r>
            <a:r>
              <a:rPr lang="zh-CN"/>
              <a:t>）</a:t>
            </a:r>
            <a:r>
              <a:t> However, these methods rely on manually</a:t>
            </a:r>
            <a:r>
              <a:rPr lang="zh-CN"/>
              <a:t>（卖牛雷）</a:t>
            </a:r>
            <a:r>
              <a:t> set</a:t>
            </a:r>
            <a:r>
              <a:rPr lang="en-US"/>
              <a:t>ting</a:t>
            </a:r>
            <a:r>
              <a:t> prior knowledge and exhibit</a:t>
            </a:r>
            <a:r>
              <a:rPr lang="en-US"/>
              <a:t>ing</a:t>
            </a:r>
            <a:r>
              <a:t> unstable performance in cluttered</a:t>
            </a:r>
            <a:r>
              <a:rPr lang="en-US"/>
              <a:t> </a:t>
            </a:r>
            <a:r>
              <a:rPr lang="zh-CN" altLang="en-US"/>
              <a:t>（克拉特</a:t>
            </a:r>
            <a:r>
              <a:rPr lang="zh-CN" altLang="en-US"/>
              <a:t>的）</a:t>
            </a:r>
            <a:r>
              <a:t>, noisy images.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659359-B67A-4443-BF86-D23BC152A3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Subsequently, CNN-based methods have also been introduced to this task. Due to the small size of infrared small targets, multiple down-sampling</a:t>
            </a:r>
            <a:r>
              <a:rPr lang="zh-CN"/>
              <a:t>（三木</a:t>
            </a:r>
            <a:r>
              <a:rPr lang="en-US" altLang="zh-CN"/>
              <a:t>pling</a:t>
            </a:r>
            <a:r>
              <a:rPr lang="zh-CN"/>
              <a:t>）</a:t>
            </a:r>
            <a:r>
              <a:t> operations can result in irreversible</a:t>
            </a:r>
            <a:r>
              <a:rPr lang="zh-CN"/>
              <a:t>（色</a:t>
            </a:r>
            <a:r>
              <a:rPr lang="zh-CN"/>
              <a:t>波）</a:t>
            </a:r>
            <a:r>
              <a:t> target loss. Additionally, the limited receptive field of CNN methods prevents the establishment of global information perception, leading to weak recognition</a:t>
            </a:r>
            <a:r>
              <a:rPr lang="zh-CN"/>
              <a:t>（</a:t>
            </a:r>
            <a:r>
              <a:rPr lang="en-US" altLang="zh-CN"/>
              <a:t>rua </a:t>
            </a:r>
            <a:r>
              <a:rPr lang="zh-CN" altLang="en-US"/>
              <a:t>克个</a:t>
            </a:r>
            <a:r>
              <a:rPr lang="en-US" altLang="zh-CN"/>
              <a:t>nei</a:t>
            </a:r>
            <a:r>
              <a:rPr lang="zh-CN" altLang="en-US"/>
              <a:t>巡</a:t>
            </a:r>
            <a:r>
              <a:rPr lang="zh-CN"/>
              <a:t>）</a:t>
            </a:r>
            <a:r>
              <a:t> capabilities for targets with scale variations.</a:t>
            </a:r>
            <a:r>
              <a:rPr lang="en-US"/>
              <a:t> </a:t>
            </a:r>
            <a:r>
              <a:rPr lang="zh-CN" altLang="en-US"/>
              <a:t>（</a:t>
            </a:r>
            <a:r>
              <a:rPr lang="en-US" altLang="zh-CN"/>
              <a:t>very </a:t>
            </a:r>
            <a:r>
              <a:rPr lang="zh-CN" altLang="en-US"/>
              <a:t>诶巡</a:t>
            </a:r>
            <a:r>
              <a:rPr lang="en-US" altLang="zh-CN"/>
              <a:t>si</a:t>
            </a:r>
            <a:r>
              <a:rPr lang="zh-CN" altLang="en-US"/>
              <a:t>）</a:t>
            </a:r>
            <a:r>
              <a:t> These issues render CNNs unable to avoid target loss and background interference.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659359-B67A-4443-BF86-D23BC152A3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Motivated by these considerations, we aim to design a network with global information perception capabilities while</a:t>
            </a:r>
            <a:r>
              <a:rPr lang="zh-CN" altLang="en-US"/>
              <a:t>（挖药）</a:t>
            </a:r>
            <a:r>
              <a:rPr lang="en-US" altLang="zh-CN"/>
              <a:t> possessing</a:t>
            </a:r>
            <a:r>
              <a:rPr lang="zh-CN" altLang="en-US"/>
              <a:t>（</a:t>
            </a:r>
            <a:r>
              <a:rPr lang="en-US" altLang="zh-CN"/>
              <a:t>pe zan sing</a:t>
            </a:r>
            <a:r>
              <a:rPr lang="zh-CN" altLang="en-US"/>
              <a:t>）</a:t>
            </a:r>
            <a:r>
              <a:rPr lang="en-US" altLang="zh-CN"/>
              <a:t> good adaptability(</a:t>
            </a:r>
            <a:r>
              <a:rPr lang="zh-CN" altLang="en-US"/>
              <a:t>啊呆</a:t>
            </a:r>
            <a:r>
              <a:rPr lang="en-US" altLang="zh-CN"/>
              <a:t>pei</a:t>
            </a:r>
            <a:r>
              <a:rPr lang="zh-CN" altLang="en-US"/>
              <a:t>特北雷</a:t>
            </a:r>
            <a:r>
              <a:rPr lang="en-US" altLang="zh-CN"/>
              <a:t>tei) to multi</a:t>
            </a:r>
            <a:r>
              <a:rPr lang="zh-CN" altLang="en-US"/>
              <a:t>（莫特</a:t>
            </a:r>
            <a:r>
              <a:rPr lang="en-US" altLang="zh-CN"/>
              <a:t>t</a:t>
            </a:r>
            <a:r>
              <a:rPr lang="zh-CN" altLang="en-US"/>
              <a:t>）</a:t>
            </a:r>
            <a:r>
              <a:rPr lang="en-US" altLang="zh-CN"/>
              <a:t>-scale targets. The diagram </a:t>
            </a:r>
            <a:r>
              <a:rPr lang="zh-CN" altLang="en-US"/>
              <a:t>（代牙</a:t>
            </a:r>
            <a:r>
              <a:rPr lang="en-US" altLang="zh-CN"/>
              <a:t>gram</a:t>
            </a:r>
            <a:r>
              <a:rPr lang="zh-CN" altLang="en-US"/>
              <a:t>）</a:t>
            </a:r>
            <a:r>
              <a:rPr lang="en-US" altLang="zh-CN"/>
              <a:t>illustrates</a:t>
            </a:r>
            <a:r>
              <a:rPr lang="zh-CN" altLang="en-US"/>
              <a:t>（一乐</a:t>
            </a:r>
            <a:r>
              <a:rPr lang="en-US" altLang="zh-CN"/>
              <a:t>street</a:t>
            </a:r>
            <a:r>
              <a:rPr lang="zh-CN" altLang="en-US"/>
              <a:t>）</a:t>
            </a:r>
            <a:r>
              <a:rPr lang="en-US" altLang="zh-CN"/>
              <a:t> the overall framework of our network. Following the encoder-decoder architecture, we introduce a holistic</a:t>
            </a:r>
            <a:r>
              <a:rPr lang="zh-CN" altLang="en-US"/>
              <a:t>（</a:t>
            </a:r>
            <a:r>
              <a:rPr lang="en-US" altLang="zh-CN"/>
              <a:t>hou</a:t>
            </a:r>
            <a:r>
              <a:rPr lang="zh-CN" altLang="en-US"/>
              <a:t>）</a:t>
            </a:r>
            <a:r>
              <a:rPr lang="en-US" altLang="zh-CN"/>
              <a:t> attention-aware (HAA) module</a:t>
            </a:r>
            <a:r>
              <a:rPr lang="zh-CN" altLang="en-US"/>
              <a:t>（猫叫</a:t>
            </a:r>
            <a:r>
              <a:rPr lang="en-US" altLang="zh-CN"/>
              <a:t>er</a:t>
            </a:r>
            <a:r>
              <a:rPr lang="zh-CN" altLang="en-US"/>
              <a:t>）</a:t>
            </a:r>
            <a:r>
              <a:rPr lang="en-US" altLang="zh-CN"/>
              <a:t>. It splits the encoder's output into five branches, </a:t>
            </a:r>
            <a:r>
              <a:rPr lang="zh-CN" altLang="en-US"/>
              <a:t>（不蓝去斯），</a:t>
            </a:r>
            <a:r>
              <a:rPr lang="en-US" altLang="zh-CN"/>
              <a:t>and conducts attention computations internally</a:t>
            </a:r>
            <a:r>
              <a:rPr lang="zh-CN" altLang="en-US"/>
              <a:t>（硬，特呢雷）</a:t>
            </a:r>
            <a:r>
              <a:rPr lang="en-US" altLang="zh-CN"/>
              <a:t>, and outputs them as input to the decoder. This effectively integrates</a:t>
            </a:r>
            <a:r>
              <a:rPr lang="zh-CN" altLang="en-US"/>
              <a:t>（英特</a:t>
            </a:r>
            <a:r>
              <a:rPr lang="en-US" altLang="zh-CN"/>
              <a:t>igreedc</a:t>
            </a:r>
            <a:r>
              <a:rPr lang="zh-CN" altLang="en-US"/>
              <a:t>）</a:t>
            </a:r>
            <a:r>
              <a:rPr lang="en-US" altLang="zh-CN"/>
              <a:t> global context from self-attention with local features extracted by convolutional operations.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932113" y="4452938"/>
          <a:ext cx="99218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3" imgW="991870" imgH="238760" progId="Equation.DSMT4">
                  <p:embed/>
                </p:oleObj>
              </mc:Choice>
              <mc:Fallback>
                <p:oleObj name="Equation" r:id="rId3" imgW="991870" imgH="238760" progId="Equation.DSMT4">
                  <p:embed/>
                  <p:pic>
                    <p:nvPicPr>
                      <p:cNvPr id="0" name="图片 71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2113" y="4452938"/>
                        <a:ext cx="992187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To address issues such as low signal</a:t>
            </a:r>
            <a:r>
              <a:rPr lang="zh-CN"/>
              <a:t>（斯哥</a:t>
            </a:r>
            <a:r>
              <a:rPr lang="en-US" altLang="zh-CN"/>
              <a:t>no</a:t>
            </a:r>
            <a:r>
              <a:rPr lang="zh-CN"/>
              <a:t>）</a:t>
            </a:r>
            <a:r>
              <a:t>-to-noise ratio and insufficient texture details in the feature maps, we have incorporated</a:t>
            </a:r>
            <a:r>
              <a:rPr lang="zh-CN"/>
              <a:t>（</a:t>
            </a:r>
            <a:r>
              <a:rPr lang="en-US" altLang="zh-CN"/>
              <a:t>in </a:t>
            </a:r>
            <a:r>
              <a:rPr lang="zh-CN" altLang="en-US"/>
              <a:t>扣</a:t>
            </a:r>
            <a:r>
              <a:rPr lang="en-US" altLang="zh-CN"/>
              <a:t>pei rue </a:t>
            </a:r>
            <a:r>
              <a:rPr lang="zh-CN" altLang="en-US"/>
              <a:t>忒的</a:t>
            </a:r>
            <a:r>
              <a:rPr lang="zh-CN"/>
              <a:t>）</a:t>
            </a:r>
            <a:r>
              <a:t> an SAE module into the skip connections. The SAE module employs</a:t>
            </a:r>
            <a:r>
              <a:rPr lang="zh-CN"/>
              <a:t>（英破佬</a:t>
            </a:r>
            <a:r>
              <a:rPr lang="en-US" altLang="zh-CN"/>
              <a:t>s</a:t>
            </a:r>
            <a:r>
              <a:rPr lang="zh-CN"/>
              <a:t>）</a:t>
            </a:r>
            <a:r>
              <a:t> multi-scale feature</a:t>
            </a:r>
            <a:r>
              <a:rPr lang="zh-CN"/>
              <a:t>（飞</a:t>
            </a:r>
            <a:r>
              <a:rPr lang="en-US" altLang="zh-CN"/>
              <a:t>true</a:t>
            </a:r>
            <a:r>
              <a:rPr lang="zh-CN"/>
              <a:t>）</a:t>
            </a:r>
            <a:r>
              <a:t> adaptive fusion and attention mechanisms to enhance edge precision</a:t>
            </a:r>
            <a:r>
              <a:rPr lang="zh-CN"/>
              <a:t>（</a:t>
            </a:r>
            <a:r>
              <a:rPr lang="en-US" altLang="zh-CN"/>
              <a:t>Pre</a:t>
            </a:r>
            <a:r>
              <a:rPr lang="zh-CN" altLang="en-US"/>
              <a:t>塞巡</a:t>
            </a:r>
            <a:r>
              <a:rPr lang="zh-CN"/>
              <a:t>）</a:t>
            </a:r>
            <a:r>
              <a:t> and spatial detail</a:t>
            </a:r>
            <a:r>
              <a:rPr lang="en-US"/>
              <a:t>s</a:t>
            </a:r>
            <a:r>
              <a:t>. To extract multi-scale</a:t>
            </a:r>
            <a:r>
              <a:rPr lang="zh-CN"/>
              <a:t>（</a:t>
            </a:r>
            <a:r>
              <a:rPr lang="zh-CN"/>
              <a:t>猫）</a:t>
            </a:r>
            <a:r>
              <a:t> features across different receptive field sizes, the input feature undergoes convolution in layers with different kernel sizes. Subsequently, the feature passes through channel and spatial attention units.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659359-B67A-4443-BF86-D23BC152A3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compared our method with some state-of-the-art algorithms, and here are our experimental results. In the results, the red box represents(rua pei) correct detection, the yellow box represents false</a:t>
            </a:r>
            <a:r>
              <a:rPr lang="zh-CN" altLang="en-US" dirty="0"/>
              <a:t>（</a:t>
            </a:r>
            <a:r>
              <a:rPr lang="en-US" altLang="zh-CN" dirty="0"/>
              <a:t>fools</a:t>
            </a:r>
            <a:r>
              <a:rPr lang="zh-CN" altLang="en-US" dirty="0"/>
              <a:t>）</a:t>
            </a:r>
            <a:r>
              <a:rPr lang="en-US" altLang="zh-CN" dirty="0"/>
              <a:t> detection, and the blue box represents missed detection. Our HMNet demonstrates</a:t>
            </a:r>
            <a:r>
              <a:rPr lang="zh-CN" altLang="en-US" dirty="0"/>
              <a:t>（呆门</a:t>
            </a:r>
            <a:r>
              <a:rPr lang="en-US" altLang="zh-CN" dirty="0"/>
              <a:t>stree</a:t>
            </a:r>
            <a:r>
              <a:rPr lang="zh-CN" altLang="en-US" dirty="0"/>
              <a:t>此）</a:t>
            </a:r>
            <a:r>
              <a:rPr lang="en-US" altLang="zh-CN" dirty="0"/>
              <a:t> the capability to detect extremely small and dim targets, achieving precise</a:t>
            </a:r>
            <a:r>
              <a:rPr lang="zh-CN" altLang="en-US" dirty="0"/>
              <a:t>（破瑞</a:t>
            </a:r>
            <a:r>
              <a:rPr lang="zh-CN" altLang="en-US" dirty="0"/>
              <a:t>赛）</a:t>
            </a:r>
            <a:r>
              <a:rPr lang="en-US" altLang="zh-CN" dirty="0"/>
              <a:t> target localization</a:t>
            </a:r>
            <a:r>
              <a:rPr lang="zh-CN" altLang="en-US" dirty="0"/>
              <a:t>（</a:t>
            </a:r>
            <a:r>
              <a:rPr lang="en-US" altLang="zh-CN" dirty="0"/>
              <a:t>look </a:t>
            </a:r>
            <a:r>
              <a:rPr lang="zh-CN" altLang="en-US" dirty="0"/>
              <a:t>来贼巡）</a:t>
            </a:r>
            <a:r>
              <a:rPr lang="en-US" altLang="zh-CN" dirty="0"/>
              <a:t> and shape segmentation. </a:t>
            </a:r>
            <a:r>
              <a:rPr lang="zh-CN" altLang="en-US" dirty="0"/>
              <a:t>（赛个</a:t>
            </a:r>
            <a:r>
              <a:rPr lang="en-US" altLang="zh-CN" dirty="0"/>
              <a:t>man</a:t>
            </a:r>
            <a:r>
              <a:rPr lang="zh-CN" altLang="en-US" dirty="0"/>
              <a:t>忒</a:t>
            </a:r>
            <a:r>
              <a:rPr lang="zh-CN" altLang="en-US" dirty="0"/>
              <a:t>巡）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659359-B67A-4443-BF86-D23BC152A3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613025" y="4471988"/>
          <a:ext cx="1630363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3" imgW="1629410" imgH="200660" progId="Equation.DSMT4">
                  <p:embed/>
                </p:oleObj>
              </mc:Choice>
              <mc:Fallback>
                <p:oleObj name="Equation" r:id="rId3" imgW="1629410" imgH="200660" progId="Equation.DSMT4">
                  <p:embed/>
                  <p:pic>
                    <p:nvPicPr>
                      <p:cNvPr id="0" name="图片 92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3025" y="4471988"/>
                        <a:ext cx="1630363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2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4.xml"/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5.xml"/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6.xml"/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/>
          <p:nvPr/>
        </p:nvPicPr>
        <p:blipFill>
          <a:blip r:embed="rId1"/>
          <a:stretch>
            <a:fillRect/>
          </a:stretch>
        </p:blipFill>
        <p:spPr>
          <a:xfrm>
            <a:off x="-43132" y="-25879"/>
            <a:ext cx="9223644" cy="57408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" y="1849120"/>
            <a:ext cx="8691245" cy="12369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6365" y="1938655"/>
            <a:ext cx="89763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HMNet: Hierarchical Microscale-aware Network for Infrared Small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arget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etection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49350" y="3361690"/>
            <a:ext cx="684593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 err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Yueqian Quan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, </a:t>
            </a:r>
            <a:r>
              <a:rPr lang="en-US" altLang="zh-CN" kern="100" dirty="0" err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Honghui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Xu, Yidong Yan, </a:t>
            </a:r>
            <a:r>
              <a:rPr lang="en-US" altLang="zh-CN" kern="100" dirty="0" err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Hang 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Zheng, </a:t>
            </a:r>
            <a:r>
              <a:rPr lang="en-US" altLang="zh-CN" b="1" kern="100" dirty="0" err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Jianwei</a:t>
            </a:r>
            <a:r>
              <a:rPr lang="en-US" altLang="zh-CN" b="1" kern="100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Zheng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*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1488" y="-52874"/>
            <a:ext cx="381642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CN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105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Model </a:t>
            </a:r>
            <a:endParaRPr lang="en-US" altLang="zh-CN" sz="105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105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Unfolding Scheme  </a:t>
            </a:r>
            <a:endParaRPr lang="en-US" altLang="zh-CN" sz="105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105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  <a:endParaRPr lang="en-US" altLang="zh-CN" sz="105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105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altLang="zh-CN" sz="105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117"/>
            <a:ext cx="1990428" cy="481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94828"/>
            <a:ext cx="9180512" cy="58098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958215" y="655955"/>
            <a:ext cx="3437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Experiment results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9117" y="-50234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Introduction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Optimization Model 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Unfolding Scheme  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Experiment results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Conclusion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117"/>
            <a:ext cx="1990428" cy="4812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1770"/>
          <a:stretch>
            <a:fillRect/>
          </a:stretch>
        </p:blipFill>
        <p:spPr>
          <a:xfrm>
            <a:off x="379095" y="1163320"/>
            <a:ext cx="8422005" cy="22910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3242" t="7241" r="775"/>
          <a:stretch>
            <a:fillRect/>
          </a:stretch>
        </p:blipFill>
        <p:spPr>
          <a:xfrm>
            <a:off x="107950" y="3649345"/>
            <a:ext cx="4248785" cy="13747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490" y="3648075"/>
            <a:ext cx="4640580" cy="1376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94828"/>
            <a:ext cx="9180512" cy="58098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39770" y="2065655"/>
            <a:ext cx="3219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altLang="zh-CN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7720" y="3217545"/>
            <a:ext cx="3591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Email: qyq@zjut.edu.cn</a:t>
            </a: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117"/>
            <a:ext cx="1990428" cy="481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/>
          <p:nvPr/>
        </p:nvPicPr>
        <p:blipFill>
          <a:blip r:embed="rId1"/>
          <a:stretch>
            <a:fillRect/>
          </a:stretch>
        </p:blipFill>
        <p:spPr>
          <a:xfrm>
            <a:off x="-36195" y="-63078"/>
            <a:ext cx="9180512" cy="580982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-492" y="697260"/>
            <a:ext cx="50969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Infrared small target detection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64743" y="-63175"/>
            <a:ext cx="3816424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Infrared small target detection</a:t>
            </a:r>
            <a:endParaRPr lang="en-US" altLang="zh-CN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05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motivations</a:t>
            </a:r>
            <a:endParaRPr lang="zh-CN" altLang="en-US" sz="105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-18868" y="-92745"/>
            <a:ext cx="463905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kern="1200" cap="none" spc="0" normalizeH="0" baseline="0" noProof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Introduction</a:t>
            </a:r>
            <a:endParaRPr kumimoji="0" lang="en-US" altLang="zh-CN" sz="1050" b="0" i="0" kern="1200" cap="none" spc="0" normalizeH="0" baseline="0" noProof="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R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kern="1200" cap="none" spc="0" normalizeH="0" baseline="0" noProof="0" dirty="0">
                <a:solidFill>
                  <a:srgbClr val="F0F0F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Optimization Model </a:t>
            </a:r>
            <a:endParaRPr kumimoji="0" lang="en-US" altLang="zh-CN" sz="1050" b="0" i="0" kern="1200" cap="none" spc="0" normalizeH="0" baseline="0" noProof="0" dirty="0">
              <a:solidFill>
                <a:srgbClr val="F0F0F0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R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kern="1200" cap="none" spc="0" normalizeH="0" baseline="0" noProof="0" dirty="0">
                <a:solidFill>
                  <a:srgbClr val="F0F0F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Unfolding Scheme  </a:t>
            </a:r>
            <a:endParaRPr kumimoji="0" lang="en-US" altLang="zh-CN" sz="1050" b="0" i="0" kern="1200" cap="none" spc="0" normalizeH="0" baseline="0" noProof="0" dirty="0">
              <a:solidFill>
                <a:srgbClr val="F0F0F0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R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kern="1200" cap="none" spc="0" normalizeH="0" baseline="0" noProof="0" dirty="0">
                <a:solidFill>
                  <a:srgbClr val="F0F0F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Experiment results</a:t>
            </a:r>
            <a:endParaRPr kumimoji="0" lang="en-US" altLang="zh-CN" sz="1050" b="0" i="0" kern="1200" cap="none" spc="0" normalizeH="0" baseline="0" noProof="0" dirty="0">
              <a:solidFill>
                <a:srgbClr val="F0F0F0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R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kern="1200" cap="none" spc="0" normalizeH="0" baseline="0" noProof="0" dirty="0">
                <a:solidFill>
                  <a:srgbClr val="F0F0F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Conclusion</a:t>
            </a:r>
            <a:endParaRPr kumimoji="0" lang="en-US" altLang="zh-CN" sz="1050" b="0" i="0" kern="1200" cap="none" spc="0" normalizeH="0" baseline="0" noProof="0" dirty="0">
              <a:solidFill>
                <a:srgbClr val="F0F0F0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117"/>
            <a:ext cx="1990428" cy="48123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115695" y="4056380"/>
            <a:ext cx="67144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weak target appears centrosymmetric and radial in shape, resembling a two-dimensional 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Gaussian function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539115" y="1310005"/>
            <a:ext cx="7917180" cy="233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3"/>
          <p:cNvSpPr txBox="1"/>
          <p:nvPr/>
        </p:nvSpPr>
        <p:spPr>
          <a:xfrm>
            <a:off x="971550" y="3640455"/>
            <a:ext cx="16764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Infrared images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59430" y="3640455"/>
            <a:ext cx="16560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arget region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13375" y="3649345"/>
            <a:ext cx="21189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3D distribution map</a:t>
            </a:r>
            <a:r>
              <a:rPr lang="zh-CN" altLang="en-US"/>
              <a:t> 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/>
            </p:nvSpPr>
            <p:spPr>
              <a:xfrm>
                <a:off x="1691640" y="4801235"/>
                <a:ext cx="5463540" cy="6838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∙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𝑒𝑥𝑝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{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[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]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40" y="4801235"/>
                <a:ext cx="5463540" cy="6838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/>
          <p:nvPr/>
        </p:nvPicPr>
        <p:blipFill>
          <a:blip r:embed="rId1"/>
          <a:stretch>
            <a:fillRect/>
          </a:stretch>
        </p:blipFill>
        <p:spPr>
          <a:xfrm>
            <a:off x="-36195" y="-63078"/>
            <a:ext cx="9180512" cy="580982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-492" y="697260"/>
            <a:ext cx="50969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Infrared small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detection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64743" y="-63175"/>
            <a:ext cx="3816424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Infrared small target detection</a:t>
            </a:r>
            <a:endParaRPr lang="en-US" altLang="zh-CN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05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motivations</a:t>
            </a:r>
            <a:endParaRPr lang="zh-CN" altLang="en-US" sz="105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02335" y="4410710"/>
            <a:ext cx="1639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Size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-18868" y="-92745"/>
            <a:ext cx="463905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Introduction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Optimization Model 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Unfolding Scheme  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Experiment results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Conclusion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 descr="XDU9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992630"/>
            <a:ext cx="2372360" cy="237236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117"/>
            <a:ext cx="1990428" cy="4812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03705" y="2375535"/>
            <a:ext cx="199390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XDU6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940" y="1992630"/>
            <a:ext cx="2374265" cy="23742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99635" y="3144520"/>
            <a:ext cx="287020" cy="2247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540760" y="4401185"/>
            <a:ext cx="1766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contrast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86815" y="2640965"/>
            <a:ext cx="199390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259205" y="3648710"/>
            <a:ext cx="199390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XDU8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155" y="1993900"/>
            <a:ext cx="2372995" cy="23729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938520" y="4369435"/>
            <a:ext cx="2590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Noisy environment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97980" y="3222625"/>
            <a:ext cx="370840" cy="1612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XDU850"/>
          <p:cNvPicPr>
            <a:picLocks noChangeAspect="1"/>
          </p:cNvPicPr>
          <p:nvPr/>
        </p:nvPicPr>
        <p:blipFill>
          <a:blip r:embed="rId5"/>
          <a:srcRect l="34356" t="53636" r="52909" b="42346"/>
          <a:stretch>
            <a:fillRect/>
          </a:stretch>
        </p:blipFill>
        <p:spPr>
          <a:xfrm>
            <a:off x="6443980" y="1273175"/>
            <a:ext cx="1368425" cy="431800"/>
          </a:xfrm>
          <a:prstGeom prst="rect">
            <a:avLst/>
          </a:prstGeom>
        </p:spPr>
      </p:pic>
      <p:cxnSp>
        <p:nvCxnSpPr>
          <p:cNvPr id="4" name="直接箭头连接符 3"/>
          <p:cNvCxnSpPr>
            <a:stCxn id="20" idx="0"/>
            <a:endCxn id="2" idx="2"/>
          </p:cNvCxnSpPr>
          <p:nvPr/>
        </p:nvCxnSpPr>
        <p:spPr>
          <a:xfrm flipV="1">
            <a:off x="6883400" y="1704975"/>
            <a:ext cx="245110" cy="1517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5" name="图片 4" descr="XDU667"/>
          <p:cNvPicPr>
            <a:picLocks noChangeAspect="1"/>
          </p:cNvPicPr>
          <p:nvPr/>
        </p:nvPicPr>
        <p:blipFill>
          <a:blip r:embed="rId4"/>
          <a:srcRect l="64429" t="49265" r="26478" b="41642"/>
          <a:stretch>
            <a:fillRect/>
          </a:stretch>
        </p:blipFill>
        <p:spPr>
          <a:xfrm>
            <a:off x="4255135" y="1231265"/>
            <a:ext cx="631825" cy="631825"/>
          </a:xfrm>
          <a:prstGeom prst="rect">
            <a:avLst/>
          </a:prstGeom>
        </p:spPr>
      </p:pic>
      <p:cxnSp>
        <p:nvCxnSpPr>
          <p:cNvPr id="7" name="直接箭头连接符 6"/>
          <p:cNvCxnSpPr>
            <a:stCxn id="6" idx="0"/>
            <a:endCxn id="5" idx="2"/>
          </p:cNvCxnSpPr>
          <p:nvPr/>
        </p:nvCxnSpPr>
        <p:spPr>
          <a:xfrm flipH="1" flipV="1">
            <a:off x="4571365" y="1863090"/>
            <a:ext cx="271780" cy="12814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图片 7" descr="XDU919"/>
          <p:cNvPicPr>
            <a:picLocks noChangeAspect="1"/>
          </p:cNvPicPr>
          <p:nvPr/>
        </p:nvPicPr>
        <p:blipFill>
          <a:blip r:embed="rId2"/>
          <a:srcRect l="51144" t="18201" r="44433" b="76836"/>
          <a:stretch>
            <a:fillRect/>
          </a:stretch>
        </p:blipFill>
        <p:spPr>
          <a:xfrm>
            <a:off x="2051685" y="1200785"/>
            <a:ext cx="577850" cy="648335"/>
          </a:xfrm>
          <a:prstGeom prst="rect">
            <a:avLst/>
          </a:prstGeom>
        </p:spPr>
      </p:pic>
      <p:cxnSp>
        <p:nvCxnSpPr>
          <p:cNvPr id="10" name="直接箭头连接符 9"/>
          <p:cNvCxnSpPr>
            <a:stCxn id="3" idx="0"/>
            <a:endCxn id="8" idx="2"/>
          </p:cNvCxnSpPr>
          <p:nvPr/>
        </p:nvCxnSpPr>
        <p:spPr>
          <a:xfrm flipV="1">
            <a:off x="1803400" y="1849120"/>
            <a:ext cx="537210" cy="5264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3" name="图片 12" descr="XDU919"/>
          <p:cNvPicPr>
            <a:picLocks noChangeAspect="1"/>
          </p:cNvPicPr>
          <p:nvPr/>
        </p:nvPicPr>
        <p:blipFill>
          <a:blip r:embed="rId2"/>
          <a:srcRect l="30291" t="29280" r="64277" b="65168"/>
          <a:stretch>
            <a:fillRect/>
          </a:stretch>
        </p:blipFill>
        <p:spPr>
          <a:xfrm>
            <a:off x="1115695" y="1208405"/>
            <a:ext cx="666750" cy="681355"/>
          </a:xfrm>
          <a:prstGeom prst="rect">
            <a:avLst/>
          </a:prstGeom>
        </p:spPr>
      </p:pic>
      <p:cxnSp>
        <p:nvCxnSpPr>
          <p:cNvPr id="16" name="直接箭头连接符 15"/>
          <p:cNvCxnSpPr>
            <a:stCxn id="14" idx="0"/>
            <a:endCxn id="13" idx="2"/>
          </p:cNvCxnSpPr>
          <p:nvPr/>
        </p:nvCxnSpPr>
        <p:spPr>
          <a:xfrm flipV="1">
            <a:off x="1286510" y="1889760"/>
            <a:ext cx="162560" cy="751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7" name="图片 16" descr="XDU919"/>
          <p:cNvPicPr>
            <a:picLocks noChangeAspect="1"/>
          </p:cNvPicPr>
          <p:nvPr/>
        </p:nvPicPr>
        <p:blipFill>
          <a:blip r:embed="rId2"/>
          <a:srcRect l="32202" t="71805" r="63223" b="23288"/>
          <a:stretch>
            <a:fillRect/>
          </a:stretch>
        </p:blipFill>
        <p:spPr>
          <a:xfrm>
            <a:off x="251460" y="1200785"/>
            <a:ext cx="660400" cy="708025"/>
          </a:xfrm>
          <a:prstGeom prst="rect">
            <a:avLst/>
          </a:prstGeom>
        </p:spPr>
      </p:pic>
      <p:cxnSp>
        <p:nvCxnSpPr>
          <p:cNvPr id="21" name="直接箭头连接符 20"/>
          <p:cNvCxnSpPr>
            <a:stCxn id="15" idx="0"/>
            <a:endCxn id="17" idx="2"/>
          </p:cNvCxnSpPr>
          <p:nvPr/>
        </p:nvCxnSpPr>
        <p:spPr>
          <a:xfrm flipH="1" flipV="1">
            <a:off x="581660" y="1908810"/>
            <a:ext cx="777240" cy="1739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286510" y="4874260"/>
            <a:ext cx="67144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Detecting infrared small targets presents distinctive 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/>
          <p:nvPr/>
        </p:nvPicPr>
        <p:blipFill>
          <a:blip r:embed="rId1"/>
          <a:stretch>
            <a:fillRect/>
          </a:stretch>
        </p:blipFill>
        <p:spPr>
          <a:xfrm>
            <a:off x="-36195" y="-63078"/>
            <a:ext cx="9180512" cy="580982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-492" y="697260"/>
            <a:ext cx="50969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Infrared small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detection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64743" y="-63175"/>
            <a:ext cx="3816424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Infrared small target detection</a:t>
            </a:r>
            <a:endParaRPr lang="en-US" altLang="zh-CN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05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motivations</a:t>
            </a:r>
            <a:endParaRPr lang="zh-CN" altLang="en-US" sz="105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-18868" y="-92745"/>
            <a:ext cx="463905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Introduction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Optimization Model 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Unfolding Scheme  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Experiment results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Conclusion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117"/>
            <a:ext cx="1990428" cy="481236"/>
          </a:xfrm>
          <a:prstGeom prst="rect">
            <a:avLst/>
          </a:prstGeom>
        </p:spPr>
      </p:pic>
      <p:pic>
        <p:nvPicPr>
          <p:cNvPr id="24" name="图片 23" descr="红外弱小目标检测方法综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90" y="1306195"/>
            <a:ext cx="6891020" cy="252095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28040" y="3937635"/>
            <a:ext cx="7504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: True Target;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: Normal Background; </a:t>
            </a:r>
            <a:r>
              <a:rPr lang="en-US" altLang="zh-CN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: High-brightness Background;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EB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:Edge of Background;  </a:t>
            </a:r>
            <a:r>
              <a:rPr lang="en-US" altLang="zh-CN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PNHB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: Pixel-sized Noise with High Brightness;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971550" y="4693285"/>
            <a:ext cx="6854825" cy="654050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43940" y="4693285"/>
            <a:ext cx="67716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real target typically appears as clustered, with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varying gray levels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gradually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fading from the center outward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94828"/>
            <a:ext cx="9180512" cy="5809828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819117" y="-85154"/>
            <a:ext cx="381642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Introduction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Optimization Model 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Unfolding Scheme  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Experiment results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Conclusion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64743" y="-63175"/>
            <a:ext cx="3816424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Infrared small target detection</a:t>
            </a:r>
            <a:endParaRPr lang="en-US" altLang="zh-CN" sz="105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motivations</a:t>
            </a:r>
            <a:endParaRPr lang="zh-CN" altLang="en-US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3215" y="1452245"/>
            <a:ext cx="477329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methods:     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CE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filtering-based</a:t>
            </a:r>
            <a:endParaRPr lang="en-US" altLang="zh-CN" sz="2000" dirty="0">
              <a:solidFill>
                <a:srgbClr val="007CE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7CE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7CE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CE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local contrast-based</a:t>
            </a:r>
            <a:endParaRPr lang="en-US" altLang="zh-CN" sz="2000" dirty="0">
              <a:solidFill>
                <a:srgbClr val="007CE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7CE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7CE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CE2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low rank-based</a:t>
            </a:r>
            <a:endParaRPr lang="en-US" altLang="zh-CN" sz="2000" dirty="0">
              <a:solidFill>
                <a:srgbClr val="007CE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7CE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7CE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7CE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7CE2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2053" y="659160"/>
            <a:ext cx="50969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motivations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117"/>
            <a:ext cx="1990428" cy="4812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7995" y="4931410"/>
            <a:ext cx="59556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Uncertain performance in cluttered, noisy images.</a:t>
            </a:r>
            <a:endParaRPr lang="zh-CN" altLang="en-US" sz="2000" b="1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箭头: 下 67"/>
          <p:cNvSpPr/>
          <p:nvPr/>
        </p:nvSpPr>
        <p:spPr>
          <a:xfrm>
            <a:off x="1619796" y="3980265"/>
            <a:ext cx="288031" cy="317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6010" y="1777365"/>
            <a:ext cx="5415280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suppress external disturbance and focus on target regions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36010" y="2603500"/>
            <a:ext cx="50457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utilize differential information to inhibit background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interferences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646170" y="1797685"/>
            <a:ext cx="5394325" cy="347345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636010" y="2603500"/>
            <a:ext cx="5404485" cy="613410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646805" y="3575050"/>
            <a:ext cx="5404485" cy="613410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665220" y="3575050"/>
            <a:ext cx="53981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rely on visual properties of given inputs to collect target contour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3940" y="4360545"/>
            <a:ext cx="45250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Dependency on manual prior knowledge</a:t>
            </a:r>
            <a:endParaRPr lang="en-US" altLang="zh-CN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箭头: 下 67"/>
          <p:cNvSpPr/>
          <p:nvPr/>
        </p:nvSpPr>
        <p:spPr>
          <a:xfrm rot="16200000">
            <a:off x="2776855" y="1350645"/>
            <a:ext cx="288290" cy="1286510"/>
          </a:xfrm>
          <a:prstGeom prst="downArrow">
            <a:avLst>
              <a:gd name="adj1" fmla="val 33480"/>
              <a:gd name="adj2" fmla="val 86123"/>
            </a:avLst>
          </a:prstGeom>
          <a:gradFill>
            <a:gsLst>
              <a:gs pos="99000">
                <a:srgbClr val="FF8810"/>
              </a:gs>
              <a:gs pos="81000">
                <a:srgbClr val="F6CD59"/>
              </a:gs>
              <a:gs pos="0">
                <a:srgbClr val="F7F6B6"/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solidFill>
              <a:srgbClr val="FEB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箭头: 下 67"/>
          <p:cNvSpPr/>
          <p:nvPr/>
        </p:nvSpPr>
        <p:spPr>
          <a:xfrm rot="16200000">
            <a:off x="3025140" y="2508885"/>
            <a:ext cx="288290" cy="794385"/>
          </a:xfrm>
          <a:prstGeom prst="downArrow">
            <a:avLst>
              <a:gd name="adj1" fmla="val 33480"/>
              <a:gd name="adj2" fmla="val 86123"/>
            </a:avLst>
          </a:prstGeom>
          <a:gradFill>
            <a:gsLst>
              <a:gs pos="99000">
                <a:srgbClr val="FF8810"/>
              </a:gs>
              <a:gs pos="81000">
                <a:srgbClr val="F6CD59"/>
              </a:gs>
              <a:gs pos="0">
                <a:srgbClr val="F7F6B6"/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solidFill>
              <a:srgbClr val="FEB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箭头: 下 67"/>
          <p:cNvSpPr/>
          <p:nvPr/>
        </p:nvSpPr>
        <p:spPr>
          <a:xfrm rot="16200000">
            <a:off x="2773045" y="3143885"/>
            <a:ext cx="288290" cy="1298575"/>
          </a:xfrm>
          <a:prstGeom prst="downArrow">
            <a:avLst>
              <a:gd name="adj1" fmla="val 33480"/>
              <a:gd name="adj2" fmla="val 86123"/>
            </a:avLst>
          </a:prstGeom>
          <a:gradFill>
            <a:gsLst>
              <a:gs pos="99000">
                <a:srgbClr val="FF8810"/>
              </a:gs>
              <a:gs pos="81000">
                <a:srgbClr val="F6CD59"/>
              </a:gs>
              <a:gs pos="0">
                <a:srgbClr val="F7F6B6"/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solidFill>
              <a:srgbClr val="FEB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94828"/>
            <a:ext cx="9180512" cy="5809828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819117" y="-85154"/>
            <a:ext cx="381642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kern="1200" cap="none" spc="0" normalizeH="0" baseline="0" noProof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Introduction</a:t>
            </a:r>
            <a:endParaRPr kumimoji="0" lang="en-US" altLang="zh-CN" sz="1050" b="0" i="0" kern="1200" cap="none" spc="0" normalizeH="0" baseline="0" noProof="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R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kern="1200" cap="none" spc="0" normalizeH="0" baseline="0" noProof="0" dirty="0">
                <a:solidFill>
                  <a:srgbClr val="F0F0F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Optimization Model </a:t>
            </a:r>
            <a:endParaRPr kumimoji="0" lang="en-US" altLang="zh-CN" sz="1050" b="0" i="0" kern="1200" cap="none" spc="0" normalizeH="0" baseline="0" noProof="0" dirty="0">
              <a:solidFill>
                <a:srgbClr val="F0F0F0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R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kern="1200" cap="none" spc="0" normalizeH="0" baseline="0" noProof="0" dirty="0">
                <a:solidFill>
                  <a:srgbClr val="F0F0F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Unfolding Scheme  </a:t>
            </a:r>
            <a:endParaRPr kumimoji="0" lang="en-US" altLang="zh-CN" sz="1050" b="0" i="0" kern="1200" cap="none" spc="0" normalizeH="0" baseline="0" noProof="0" dirty="0">
              <a:solidFill>
                <a:srgbClr val="F0F0F0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R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kern="1200" cap="none" spc="0" normalizeH="0" baseline="0" noProof="0" dirty="0">
                <a:solidFill>
                  <a:srgbClr val="F0F0F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Experiment results</a:t>
            </a:r>
            <a:endParaRPr kumimoji="0" lang="en-US" altLang="zh-CN" sz="1050" b="0" i="0" kern="1200" cap="none" spc="0" normalizeH="0" baseline="0" noProof="0" dirty="0">
              <a:solidFill>
                <a:srgbClr val="F0F0F0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R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kern="1200" cap="none" spc="0" normalizeH="0" baseline="0" noProof="0" dirty="0">
                <a:solidFill>
                  <a:srgbClr val="F0F0F0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Conclusion</a:t>
            </a:r>
            <a:endParaRPr kumimoji="0" lang="en-US" altLang="zh-CN" sz="1050" b="0" i="0" kern="1200" cap="none" spc="0" normalizeH="0" baseline="0" noProof="0" dirty="0">
              <a:solidFill>
                <a:srgbClr val="F0F0F0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64743" y="-63175"/>
            <a:ext cx="3816424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Infrared small target detection</a:t>
            </a:r>
            <a:endParaRPr lang="en-US" altLang="zh-CN" sz="105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motivations</a:t>
            </a:r>
            <a:endParaRPr lang="zh-CN" altLang="en-US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23215" y="1405255"/>
            <a:ext cx="2774315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CNN-based methods: 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CE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data-driven manner</a:t>
            </a:r>
            <a:endParaRPr lang="en-US" altLang="zh-CN" sz="2000" dirty="0">
              <a:solidFill>
                <a:srgbClr val="007CE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CE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deep network</a:t>
            </a:r>
            <a:endParaRPr lang="en-US" altLang="zh-CN" sz="2000" dirty="0">
              <a:solidFill>
                <a:srgbClr val="007CE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2053" y="659160"/>
            <a:ext cx="50969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motivations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117"/>
            <a:ext cx="1990428" cy="481236"/>
          </a:xfrm>
          <a:prstGeom prst="rect">
            <a:avLst/>
          </a:prstGeom>
        </p:spPr>
      </p:pic>
      <p:sp>
        <p:nvSpPr>
          <p:cNvPr id="3" name="箭头: 下 67"/>
          <p:cNvSpPr/>
          <p:nvPr/>
        </p:nvSpPr>
        <p:spPr>
          <a:xfrm>
            <a:off x="1396365" y="2364105"/>
            <a:ext cx="288290" cy="737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705" y="4542790"/>
            <a:ext cx="3702685" cy="7296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Unable to avoid target loss and background interference.</a:t>
            </a:r>
            <a:endParaRPr lang="zh-CN" altLang="en-US" sz="2000" b="1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745865" y="1419225"/>
            <a:ext cx="5269865" cy="1096645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7950" y="3145155"/>
            <a:ext cx="3598545" cy="13220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Limited by the local receptive field of the convolution operation, and lack the ability of global information perception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749040" y="1485265"/>
            <a:ext cx="5297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Due to the small size of infrared small targets, multiple down-sampling operations can lead to target loss, which is irreversible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箭头: 下 67"/>
          <p:cNvSpPr/>
          <p:nvPr/>
        </p:nvSpPr>
        <p:spPr>
          <a:xfrm rot="16200000">
            <a:off x="3101340" y="1670050"/>
            <a:ext cx="288290" cy="794385"/>
          </a:xfrm>
          <a:prstGeom prst="downArrow">
            <a:avLst>
              <a:gd name="adj1" fmla="val 33480"/>
              <a:gd name="adj2" fmla="val 86123"/>
            </a:avLst>
          </a:prstGeom>
          <a:gradFill>
            <a:gsLst>
              <a:gs pos="99000">
                <a:srgbClr val="FF8810"/>
              </a:gs>
              <a:gs pos="81000">
                <a:srgbClr val="F6CD59"/>
              </a:gs>
              <a:gs pos="0">
                <a:srgbClr val="F7F6B6"/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solidFill>
              <a:srgbClr val="FEB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4" name="图片 13" descr="Snipaste_2024-04-16_20-54-06"/>
          <p:cNvPicPr>
            <a:picLocks noChangeAspect="1"/>
          </p:cNvPicPr>
          <p:nvPr/>
        </p:nvPicPr>
        <p:blipFill>
          <a:blip r:embed="rId3"/>
          <a:srcRect l="3938" t="3571" r="33850" b="3255"/>
          <a:stretch>
            <a:fillRect/>
          </a:stretch>
        </p:blipFill>
        <p:spPr>
          <a:xfrm>
            <a:off x="4427855" y="2640965"/>
            <a:ext cx="4204335" cy="276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94828"/>
            <a:ext cx="9180512" cy="58098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5715" y="642620"/>
            <a:ext cx="1833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99792" y="21060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19117" y="-56783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Introduction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Optimization Model 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Unfolding Scheme  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Experiment results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Conclusion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541456" y="-125308"/>
            <a:ext cx="46390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en-US" altLang="zh-CN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117"/>
            <a:ext cx="1990428" cy="481236"/>
          </a:xfrm>
          <a:prstGeom prst="rect">
            <a:avLst/>
          </a:prstGeom>
        </p:spPr>
      </p:pic>
      <p:sp>
        <p:nvSpPr>
          <p:cNvPr id="12" name="箭头: 右 11"/>
          <p:cNvSpPr/>
          <p:nvPr/>
        </p:nvSpPr>
        <p:spPr>
          <a:xfrm rot="10800000">
            <a:off x="1063087" y="2838155"/>
            <a:ext cx="216024" cy="171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79111" y="2779633"/>
            <a:ext cx="1186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Input</a:t>
            </a:r>
            <a:endParaRPr lang="zh-CN" altLang="en-US" sz="1200" dirty="0"/>
          </a:p>
        </p:txBody>
      </p:sp>
      <p:pic>
        <p:nvPicPr>
          <p:cNvPr id="7" name="图片 6" descr="model_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" y="2065655"/>
            <a:ext cx="8349615" cy="31489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9705" y="1273175"/>
            <a:ext cx="8378190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The</a:t>
            </a:r>
            <a:r>
              <a:rPr lang="zh-CN" altLang="en-US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ierarchical 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icroscale-aware 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etwork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following an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encoder-decoder</a:t>
            </a:r>
            <a:r>
              <a:rPr lang="zh-CN" altLang="en-US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framework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dirty="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The </a:t>
            </a:r>
            <a:r>
              <a:rPr lang="zh-CN" altLang="en-US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HAA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module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is utilized for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global context modeling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to enhance targeting precision.</a:t>
            </a:r>
            <a:endParaRPr lang="en-US" altLang="zh-CN" dirty="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98668"/>
            <a:ext cx="9180512" cy="580982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9050" y="693564"/>
            <a:ext cx="509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Unfolding components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9117" y="-57658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Introduction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Optimization Model 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Unfolding Scheme  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Experiment results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Conclusion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117"/>
            <a:ext cx="1990428" cy="481236"/>
          </a:xfrm>
          <a:prstGeom prst="rect">
            <a:avLst/>
          </a:prstGeom>
        </p:spPr>
      </p:pic>
      <p:pic>
        <p:nvPicPr>
          <p:cNvPr id="2" name="图片 1" descr="module_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" y="2785110"/>
            <a:ext cx="8629015" cy="17202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9705" y="1344930"/>
            <a:ext cx="817181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The SAE module s used to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refine texture information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dirty="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indent="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endParaRPr lang="en-US" altLang="zh-CN" dirty="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5605" y="1921510"/>
            <a:ext cx="81768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To dynamically extract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multi-scale features across various receptive field sizes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, the input feature undergoes convolutional operations in layers with multiple kernel sizes.</a:t>
            </a:r>
            <a:endParaRPr lang="en-US" altLang="zh-CN" dirty="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94828"/>
            <a:ext cx="9180512" cy="58098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287020" y="631825"/>
            <a:ext cx="2799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Experiment results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9117" y="-50234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Introduction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Optimization Model 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Unfolding Scheme  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Experiment results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Conclusion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117"/>
            <a:ext cx="1990428" cy="481236"/>
          </a:xfrm>
          <a:prstGeom prst="rect">
            <a:avLst/>
          </a:prstGeom>
        </p:spPr>
      </p:pic>
      <p:pic>
        <p:nvPicPr>
          <p:cNvPr id="2" name="图片 1" descr="comparsion_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785" y="1344930"/>
            <a:ext cx="7054850" cy="38747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950" y="1273175"/>
            <a:ext cx="218376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20000"/>
              </a:spcBef>
              <a:buClr>
                <a:schemeClr val="hlink"/>
              </a:buClr>
            </a:pPr>
            <a:r>
              <a:rPr lang="en-US" altLang="zh-CN" sz="2000" b="1" dirty="0" smtClean="0">
                <a:solidFill>
                  <a:srgbClr val="FF0000"/>
                </a:solidFill>
                <a:cs typeface="+mn-ea"/>
                <a:sym typeface="+mn-ea"/>
              </a:rPr>
              <a:t>R</a:t>
            </a:r>
            <a:r>
              <a:rPr lang="zh-CN" altLang="en-US" sz="2000" b="1" dirty="0" smtClean="0">
                <a:solidFill>
                  <a:srgbClr val="FF0000"/>
                </a:solidFill>
                <a:cs typeface="+mn-ea"/>
                <a:sym typeface="+mn-ea"/>
              </a:rPr>
              <a:t>ed box</a:t>
            </a:r>
            <a:r>
              <a:rPr lang="en-US" altLang="zh-CN" sz="2000" b="1" dirty="0" smtClean="0">
                <a:solidFill>
                  <a:srgbClr val="FF0000"/>
                </a:solidFill>
                <a:cs typeface="+mn-ea"/>
                <a:sym typeface="+mn-ea"/>
              </a:rPr>
              <a:t>: </a:t>
            </a:r>
            <a:r>
              <a:rPr lang="zh-CN" altLang="en-US" sz="2000" b="1" dirty="0" smtClean="0">
                <a:cs typeface="+mn-ea"/>
                <a:sym typeface="+mn-ea"/>
              </a:rPr>
              <a:t>correct detection</a:t>
            </a:r>
            <a:endParaRPr lang="zh-CN" altLang="en-US" sz="2000" b="1" dirty="0" smtClean="0">
              <a:cs typeface="+mn-ea"/>
              <a:sym typeface="+mn-ea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</a:pPr>
            <a:endParaRPr lang="zh-CN" altLang="en-US" sz="2000" b="1" dirty="0" smtClean="0">
              <a:cs typeface="+mn-ea"/>
              <a:sym typeface="+mn-ea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</a:pPr>
            <a:r>
              <a:rPr lang="en-US" altLang="zh-CN" sz="2000" b="1" dirty="0" smtClean="0">
                <a:solidFill>
                  <a:srgbClr val="FFC000"/>
                </a:solidFill>
                <a:cs typeface="+mn-ea"/>
                <a:sym typeface="+mn-ea"/>
              </a:rPr>
              <a:t>Y</a:t>
            </a:r>
            <a:r>
              <a:rPr lang="zh-CN" altLang="en-US" sz="2000" b="1" dirty="0" smtClean="0">
                <a:solidFill>
                  <a:srgbClr val="FFC000"/>
                </a:solidFill>
                <a:cs typeface="+mn-ea"/>
                <a:sym typeface="+mn-ea"/>
              </a:rPr>
              <a:t>ellow box</a:t>
            </a:r>
            <a:r>
              <a:rPr lang="en-US" altLang="zh-CN" sz="2000" b="1" dirty="0" smtClean="0">
                <a:solidFill>
                  <a:srgbClr val="FFC000"/>
                </a:solidFill>
                <a:cs typeface="+mn-ea"/>
                <a:sym typeface="+mn-ea"/>
              </a:rPr>
              <a:t>:</a:t>
            </a:r>
            <a:r>
              <a:rPr lang="en-US" altLang="zh-CN" sz="2000" b="1" dirty="0" smtClean="0">
                <a:cs typeface="+mn-ea"/>
                <a:sym typeface="+mn-ea"/>
              </a:rPr>
              <a:t> </a:t>
            </a:r>
            <a:r>
              <a:rPr lang="zh-CN" altLang="en-US" sz="2000" b="1" dirty="0" smtClean="0">
                <a:cs typeface="+mn-ea"/>
                <a:sym typeface="+mn-ea"/>
              </a:rPr>
              <a:t>false </a:t>
            </a:r>
            <a:endParaRPr lang="zh-CN" altLang="en-US" sz="2000" b="1" dirty="0" smtClean="0">
              <a:cs typeface="+mn-ea"/>
              <a:sym typeface="+mn-ea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</a:pPr>
            <a:r>
              <a:rPr lang="zh-CN" altLang="en-US" sz="2000" b="1" dirty="0" smtClean="0">
                <a:cs typeface="+mn-ea"/>
                <a:sym typeface="+mn-ea"/>
              </a:rPr>
              <a:t>detection</a:t>
            </a:r>
            <a:endParaRPr lang="zh-CN" altLang="en-US" sz="2000" b="1" dirty="0" smtClean="0">
              <a:cs typeface="+mn-ea"/>
              <a:sym typeface="+mn-ea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</a:pPr>
            <a:endParaRPr lang="zh-CN" altLang="en-US" sz="2000" b="1" dirty="0" smtClean="0">
              <a:cs typeface="+mn-ea"/>
              <a:sym typeface="+mn-ea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</a:pPr>
            <a:r>
              <a:rPr lang="en-US" sz="2000" b="1" dirty="0" smtClean="0">
                <a:solidFill>
                  <a:schemeClr val="accent1"/>
                </a:solidFill>
                <a:cs typeface="+mn-ea"/>
                <a:sym typeface="+mn-ea"/>
              </a:rPr>
              <a:t>B</a:t>
            </a:r>
            <a:r>
              <a:rPr sz="2000" b="1" dirty="0" smtClean="0">
                <a:solidFill>
                  <a:schemeClr val="accent1"/>
                </a:solidFill>
                <a:cs typeface="+mn-ea"/>
                <a:sym typeface="+mn-ea"/>
              </a:rPr>
              <a:t>lue</a:t>
            </a:r>
            <a:r>
              <a:rPr lang="en-US" sz="2000" b="1" dirty="0" smtClean="0">
                <a:solidFill>
                  <a:schemeClr val="accent1"/>
                </a:solidFill>
                <a:cs typeface="+mn-ea"/>
                <a:sym typeface="+mn-ea"/>
              </a:rPr>
              <a:t> </a:t>
            </a:r>
            <a:r>
              <a:rPr sz="2000" b="1" dirty="0" smtClean="0">
                <a:solidFill>
                  <a:schemeClr val="accent1"/>
                </a:solidFill>
                <a:cs typeface="+mn-ea"/>
                <a:sym typeface="+mn-ea"/>
              </a:rPr>
              <a:t>box</a:t>
            </a:r>
            <a:r>
              <a:rPr lang="en-US" altLang="zh-CN" sz="2000" b="1" dirty="0" smtClean="0">
                <a:solidFill>
                  <a:schemeClr val="accent1"/>
                </a:solidFill>
                <a:cs typeface="+mn-ea"/>
                <a:sym typeface="+mn-ea"/>
              </a:rPr>
              <a:t>: </a:t>
            </a:r>
            <a:r>
              <a:rPr lang="zh-CN" altLang="en-US" sz="2000" b="1" dirty="0" smtClean="0">
                <a:cs typeface="+mn-ea"/>
                <a:sym typeface="+mn-ea"/>
              </a:rPr>
              <a:t>missed detection</a:t>
            </a:r>
            <a:endParaRPr lang="zh-CN" altLang="en-US" sz="2000" b="1" dirty="0" smtClean="0"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ISPRING_PRESENTATION_TITLE" val="创意几何毕业论文答辩设计PPT模板"/>
  <p:tag name="commondata" val="eyJoZGlkIjoiOWVkODc0NGI3Y2Y1ZTcwMzJmZmZkYjNkOWI5MGVkMDUifQ=="/>
  <p:tag name="resource_record_key" val="{&quot;13&quot;:[4364974]}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3A6CAA"/>
      </a:accent1>
      <a:accent2>
        <a:srgbClr val="4586C5"/>
      </a:accent2>
      <a:accent3>
        <a:srgbClr val="464646"/>
      </a:accent3>
      <a:accent4>
        <a:srgbClr val="29528A"/>
      </a:accent4>
      <a:accent5>
        <a:srgbClr val="254167"/>
      </a:accent5>
      <a:accent6>
        <a:srgbClr val="373737"/>
      </a:accent6>
      <a:hlink>
        <a:srgbClr val="3A6CAA"/>
      </a:hlink>
      <a:folHlink>
        <a:srgbClr val="BFBFBF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3A6CAA"/>
    </a:accent1>
    <a:accent2>
      <a:srgbClr val="4586C5"/>
    </a:accent2>
    <a:accent3>
      <a:srgbClr val="464646"/>
    </a:accent3>
    <a:accent4>
      <a:srgbClr val="29528A"/>
    </a:accent4>
    <a:accent5>
      <a:srgbClr val="254167"/>
    </a:accent5>
    <a:accent6>
      <a:srgbClr val="373737"/>
    </a:accent6>
    <a:hlink>
      <a:srgbClr val="3A6C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3A6CAA"/>
    </a:accent1>
    <a:accent2>
      <a:srgbClr val="4586C5"/>
    </a:accent2>
    <a:accent3>
      <a:srgbClr val="464646"/>
    </a:accent3>
    <a:accent4>
      <a:srgbClr val="29528A"/>
    </a:accent4>
    <a:accent5>
      <a:srgbClr val="254167"/>
    </a:accent5>
    <a:accent6>
      <a:srgbClr val="373737"/>
    </a:accent6>
    <a:hlink>
      <a:srgbClr val="3A6C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3A6CAA"/>
    </a:accent1>
    <a:accent2>
      <a:srgbClr val="4586C5"/>
    </a:accent2>
    <a:accent3>
      <a:srgbClr val="464646"/>
    </a:accent3>
    <a:accent4>
      <a:srgbClr val="29528A"/>
    </a:accent4>
    <a:accent5>
      <a:srgbClr val="254167"/>
    </a:accent5>
    <a:accent6>
      <a:srgbClr val="373737"/>
    </a:accent6>
    <a:hlink>
      <a:srgbClr val="3A6C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3A6CAA"/>
    </a:accent1>
    <a:accent2>
      <a:srgbClr val="4586C5"/>
    </a:accent2>
    <a:accent3>
      <a:srgbClr val="464646"/>
    </a:accent3>
    <a:accent4>
      <a:srgbClr val="29528A"/>
    </a:accent4>
    <a:accent5>
      <a:srgbClr val="254167"/>
    </a:accent5>
    <a:accent6>
      <a:srgbClr val="373737"/>
    </a:accent6>
    <a:hlink>
      <a:srgbClr val="3A6C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3A6CAA"/>
    </a:accent1>
    <a:accent2>
      <a:srgbClr val="4586C5"/>
    </a:accent2>
    <a:accent3>
      <a:srgbClr val="464646"/>
    </a:accent3>
    <a:accent4>
      <a:srgbClr val="29528A"/>
    </a:accent4>
    <a:accent5>
      <a:srgbClr val="254167"/>
    </a:accent5>
    <a:accent6>
      <a:srgbClr val="373737"/>
    </a:accent6>
    <a:hlink>
      <a:srgbClr val="3A6C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3A6CAA"/>
    </a:accent1>
    <a:accent2>
      <a:srgbClr val="4586C5"/>
    </a:accent2>
    <a:accent3>
      <a:srgbClr val="464646"/>
    </a:accent3>
    <a:accent4>
      <a:srgbClr val="29528A"/>
    </a:accent4>
    <a:accent5>
      <a:srgbClr val="254167"/>
    </a:accent5>
    <a:accent6>
      <a:srgbClr val="373737"/>
    </a:accent6>
    <a:hlink>
      <a:srgbClr val="3A6C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3A6CAA"/>
    </a:accent1>
    <a:accent2>
      <a:srgbClr val="4586C5"/>
    </a:accent2>
    <a:accent3>
      <a:srgbClr val="464646"/>
    </a:accent3>
    <a:accent4>
      <a:srgbClr val="29528A"/>
    </a:accent4>
    <a:accent5>
      <a:srgbClr val="254167"/>
    </a:accent5>
    <a:accent6>
      <a:srgbClr val="373737"/>
    </a:accent6>
    <a:hlink>
      <a:srgbClr val="3A6C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3233</Words>
  <Application>WPS 演示</Application>
  <PresentationFormat>全屏显示(16:10)</PresentationFormat>
  <Paragraphs>194</Paragraphs>
  <Slides>11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黑体</vt:lpstr>
      <vt:lpstr>微软雅黑</vt:lpstr>
      <vt:lpstr>Cambria Math</vt:lpstr>
      <vt:lpstr>MS Mincho</vt:lpstr>
      <vt:lpstr>NimbusRomNo9L-Regu</vt:lpstr>
      <vt:lpstr>Segoe Print</vt:lpstr>
      <vt:lpstr>Calibri</vt:lpstr>
      <vt:lpstr>仿宋</vt:lpstr>
      <vt:lpstr>-apple-system</vt:lpstr>
      <vt:lpstr>Arial Unicode MS</vt:lpstr>
      <vt:lpstr>Calibri</vt:lpstr>
      <vt:lpstr>Office 主题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创意几何毕业论文答辩设计PPT模板</dc:title>
  <dc:creator>.</dc:creator>
  <cp:lastModifiedBy>Simonsoul</cp:lastModifiedBy>
  <cp:revision>943</cp:revision>
  <dcterms:created xsi:type="dcterms:W3CDTF">2015-01-22T07:34:00Z</dcterms:created>
  <dcterms:modified xsi:type="dcterms:W3CDTF">2024-04-17T17:33:19Z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D74ACE9C652C49BC935FAC9B7C2A18A0_12</vt:lpwstr>
  </property>
</Properties>
</file>