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2"/>
  </p:notesMasterIdLst>
  <p:sldIdLst>
    <p:sldId id="256" r:id="rId2"/>
    <p:sldId id="451" r:id="rId3"/>
    <p:sldId id="455" r:id="rId4"/>
    <p:sldId id="500" r:id="rId5"/>
    <p:sldId id="453" r:id="rId6"/>
    <p:sldId id="454" r:id="rId7"/>
    <p:sldId id="456" r:id="rId8"/>
    <p:sldId id="470" r:id="rId9"/>
    <p:sldId id="468" r:id="rId10"/>
    <p:sldId id="472" r:id="rId11"/>
    <p:sldId id="501" r:id="rId12"/>
    <p:sldId id="502" r:id="rId13"/>
    <p:sldId id="473" r:id="rId14"/>
    <p:sldId id="474" r:id="rId15"/>
    <p:sldId id="497" r:id="rId16"/>
    <p:sldId id="475" r:id="rId17"/>
    <p:sldId id="498" r:id="rId18"/>
    <p:sldId id="499" r:id="rId19"/>
    <p:sldId id="457" r:id="rId20"/>
    <p:sldId id="479" r:id="rId21"/>
    <p:sldId id="460" r:id="rId22"/>
    <p:sldId id="493" r:id="rId23"/>
    <p:sldId id="494" r:id="rId24"/>
    <p:sldId id="462" r:id="rId25"/>
    <p:sldId id="464" r:id="rId26"/>
    <p:sldId id="495" r:id="rId27"/>
    <p:sldId id="496" r:id="rId28"/>
    <p:sldId id="458" r:id="rId29"/>
    <p:sldId id="459" r:id="rId30"/>
    <p:sldId id="260" r:id="rId3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B326"/>
    <a:srgbClr val="CC0066"/>
    <a:srgbClr val="FF5050"/>
    <a:srgbClr val="0000FF"/>
    <a:srgbClr val="FF99CC"/>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5246" autoAdjust="0"/>
  </p:normalViewPr>
  <p:slideViewPr>
    <p:cSldViewPr snapToGrid="0">
      <p:cViewPr varScale="1">
        <p:scale>
          <a:sx n="97" d="100"/>
          <a:sy n="97" d="100"/>
        </p:scale>
        <p:origin x="186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157FD5-3CAE-4EE2-8544-EA6112728844}" type="datetimeFigureOut">
              <a:rPr lang="zh-CN" altLang="en-US" smtClean="0"/>
              <a:t>2019/9/19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EEDA39-CE82-44D9-A080-908EA655550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Hello everyone, my name is Shi Yang. I come from Shandong University, China. It's an honor for me to introduce our work here.  The title of our paper is Variable-Length Quantization Strategy for Hashing.</a:t>
            </a:r>
          </a:p>
          <a:p>
            <a:endParaRPr lang="zh-CN" altLang="en-US" dirty="0"/>
          </a:p>
        </p:txBody>
      </p:sp>
      <p:sp>
        <p:nvSpPr>
          <p:cNvPr id="4" name="灯片编号占位符 3"/>
          <p:cNvSpPr>
            <a:spLocks noGrp="1"/>
          </p:cNvSpPr>
          <p:nvPr>
            <p:ph type="sldNum" sz="quarter" idx="10"/>
          </p:nvPr>
        </p:nvSpPr>
        <p:spPr/>
        <p:txBody>
          <a:bodyPr/>
          <a:lstStyle/>
          <a:p>
            <a:fld id="{E5EEDA39-CE82-44D9-A080-908EA655550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0" i="0" kern="1200" dirty="0">
                <a:solidFill>
                  <a:schemeClr val="tx1"/>
                </a:solidFill>
                <a:effectLst/>
                <a:latin typeface="+mn-lt"/>
                <a:ea typeface="+mn-ea"/>
                <a:cs typeface="+mn-cs"/>
              </a:rPr>
              <a:t>We can see that in this case A, allocate one bit hash code is appropriate, and two bits hash codes are not. </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0" i="0" kern="1200" dirty="0">
                <a:solidFill>
                  <a:schemeClr val="tx1"/>
                </a:solidFill>
                <a:effectLst/>
                <a:latin typeface="+mn-lt"/>
                <a:ea typeface="+mn-ea"/>
                <a:cs typeface="+mn-cs"/>
              </a:rPr>
              <a:t>In the case of B, allocate two bits hash code is more appropriate.</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From this, we can see that the data distribution of each dimension is different, so we should determine the hash code length allocated to the dimension according to the data distribution of each dimension.</a:t>
            </a:r>
          </a:p>
        </p:txBody>
      </p:sp>
      <p:sp>
        <p:nvSpPr>
          <p:cNvPr id="4" name="Slide Number Placeholder 3"/>
          <p:cNvSpPr>
            <a:spLocks noGrp="1"/>
          </p:cNvSpPr>
          <p:nvPr>
            <p:ph type="sldNum" sz="quarter" idx="5"/>
          </p:nvPr>
        </p:nvSpPr>
        <p:spPr/>
        <p:txBody>
          <a:bodyPr/>
          <a:lstStyle/>
          <a:p>
            <a:fld id="{E5EEDA39-CE82-44D9-A080-908EA655550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0" i="0" kern="1200" dirty="0">
                <a:solidFill>
                  <a:schemeClr val="tx1"/>
                </a:solidFill>
                <a:effectLst/>
                <a:latin typeface="+mn-lt"/>
                <a:ea typeface="+mn-ea"/>
                <a:cs typeface="+mn-cs"/>
              </a:rPr>
              <a:t>In order to effectively utilize each dimension after projection, we define Yi as </a:t>
            </a:r>
            <a:r>
              <a:rPr lang="en-US" altLang="zh-CN" sz="1200" kern="1200" dirty="0">
                <a:solidFill>
                  <a:schemeClr val="dk1"/>
                </a:solidFill>
                <a:effectLst/>
                <a:latin typeface="+mn-lt"/>
                <a:ea typeface="+mn-ea"/>
                <a:cs typeface="+mn-cs"/>
              </a:rPr>
              <a:t>the </a:t>
            </a:r>
            <a:r>
              <a:rPr lang="en-US" altLang="zh-CN" sz="1200" i="0" kern="1200" dirty="0" err="1">
                <a:solidFill>
                  <a:schemeClr val="dk1"/>
                </a:solidFill>
                <a:effectLst/>
                <a:latin typeface="+mn-lt"/>
                <a:ea typeface="+mn-ea"/>
                <a:cs typeface="+mn-cs"/>
              </a:rPr>
              <a:t>ith</a:t>
            </a:r>
            <a:r>
              <a:rPr lang="en-US" altLang="zh-CN" sz="1200" i="1"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dimension for all samples.</a:t>
            </a:r>
          </a:p>
          <a:p>
            <a:r>
              <a:rPr lang="en-US" altLang="zh-CN" sz="1200" b="0" i="0" kern="1200" dirty="0">
                <a:solidFill>
                  <a:schemeClr val="tx1"/>
                </a:solidFill>
                <a:effectLst/>
                <a:latin typeface="+mn-lt"/>
                <a:ea typeface="+mn-ea"/>
                <a:cs typeface="+mn-cs"/>
              </a:rPr>
              <a:t>After sorting, divide Yi into mi regions Gi1 to </a:t>
            </a:r>
            <a:r>
              <a:rPr lang="en-US" altLang="zh-CN" sz="1200" b="0" i="0" kern="1200" dirty="0" err="1">
                <a:solidFill>
                  <a:schemeClr val="tx1"/>
                </a:solidFill>
                <a:effectLst/>
                <a:latin typeface="+mn-lt"/>
                <a:ea typeface="+mn-ea"/>
                <a:cs typeface="+mn-cs"/>
              </a:rPr>
              <a:t>Gimi</a:t>
            </a:r>
            <a:r>
              <a:rPr lang="en-US" altLang="zh-CN" sz="1200" b="0" i="0" kern="1200" dirty="0">
                <a:solidFill>
                  <a:schemeClr val="tx1"/>
                </a:solidFill>
                <a:effectLst/>
                <a:latin typeface="+mn-lt"/>
                <a:ea typeface="+mn-ea"/>
                <a:cs typeface="+mn-cs"/>
              </a:rPr>
              <a:t>.</a:t>
            </a:r>
          </a:p>
          <a:p>
            <a:r>
              <a:rPr lang="en-US" altLang="zh-CN" sz="1200" kern="1200" dirty="0">
                <a:solidFill>
                  <a:schemeClr val="tx1"/>
                </a:solidFill>
                <a:effectLst/>
                <a:latin typeface="+mn-lt"/>
                <a:ea typeface="+mn-ea"/>
                <a:cs typeface="+mn-cs"/>
              </a:rPr>
              <a:t>furthermore, the boundary values between the different regions are denoted as ci1 to cimi-1.</a:t>
            </a:r>
          </a:p>
          <a:p>
            <a:r>
              <a:rPr lang="en-US" altLang="zh-CN" sz="1200" b="0" i="0" kern="1200" dirty="0">
                <a:solidFill>
                  <a:schemeClr val="tx1"/>
                </a:solidFill>
                <a:effectLst/>
                <a:latin typeface="+mn-lt"/>
                <a:ea typeface="+mn-ea"/>
                <a:cs typeface="+mn-cs"/>
              </a:rPr>
              <a:t>And </a:t>
            </a:r>
            <a:r>
              <a:rPr lang="en-US" altLang="zh-CN" sz="1200" kern="1200" dirty="0">
                <a:solidFill>
                  <a:schemeClr val="tx1"/>
                </a:solidFill>
                <a:effectLst/>
                <a:latin typeface="+mn-lt"/>
                <a:ea typeface="+mn-ea"/>
                <a:cs typeface="+mn-cs"/>
              </a:rPr>
              <a:t>we can determine the mean values for every region, which are indicated as </a:t>
            </a:r>
            <a:r>
              <a:rPr lang="en-US" altLang="zh-CN" sz="1200" i="0" kern="1200" dirty="0">
                <a:solidFill>
                  <a:schemeClr val="tx1"/>
                </a:solidFill>
                <a:effectLst/>
                <a:latin typeface="+mn-lt"/>
                <a:ea typeface="+mn-ea"/>
                <a:cs typeface="+mn-cs"/>
              </a:rPr>
              <a:t>µi1to µ</a:t>
            </a:r>
            <a:r>
              <a:rPr lang="en-US" altLang="zh-CN" sz="1200" i="0" kern="1200" dirty="0" err="1">
                <a:solidFill>
                  <a:schemeClr val="tx1"/>
                </a:solidFill>
                <a:effectLst/>
                <a:latin typeface="+mn-lt"/>
                <a:ea typeface="+mn-ea"/>
                <a:cs typeface="+mn-cs"/>
              </a:rPr>
              <a:t>imi</a:t>
            </a:r>
            <a:r>
              <a:rPr lang="en-US" altLang="zh-CN" sz="1200" i="0" kern="1200" dirty="0">
                <a:solidFill>
                  <a:schemeClr val="tx1"/>
                </a:solidFill>
                <a:effectLst/>
                <a:latin typeface="+mn-lt"/>
                <a:ea typeface="+mn-ea"/>
                <a:cs typeface="+mn-cs"/>
              </a:rPr>
              <a:t>.</a:t>
            </a:r>
          </a:p>
          <a:p>
            <a:pPr marL="0" algn="l" defTabSz="914400" rtl="0" eaLnBrk="1" latinLnBrk="0" hangingPunct="1"/>
            <a:r>
              <a:rPr lang="en-US" altLang="zh-CN" sz="1200" kern="1200" dirty="0">
                <a:solidFill>
                  <a:schemeClr val="tx1"/>
                </a:solidFill>
                <a:effectLst/>
                <a:latin typeface="+mn-lt"/>
                <a:ea typeface="+mn-ea"/>
                <a:cs typeface="+mn-cs"/>
              </a:rPr>
              <a:t>And the mean of Yi is µ</a:t>
            </a:r>
            <a:r>
              <a:rPr lang="en-US" altLang="zh-CN" sz="1200" kern="1200" dirty="0" err="1">
                <a:solidFill>
                  <a:schemeClr val="tx1"/>
                </a:solidFill>
                <a:effectLst/>
                <a:latin typeface="+mn-lt"/>
                <a:ea typeface="+mn-ea"/>
                <a:cs typeface="+mn-cs"/>
              </a:rPr>
              <a:t>i</a:t>
            </a:r>
            <a:r>
              <a:rPr lang="en-US" altLang="zh-CN"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E5EEDA39-CE82-44D9-A080-908EA655550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0" i="0" kern="1200" dirty="0">
                <a:solidFill>
                  <a:schemeClr val="tx1"/>
                </a:solidFill>
                <a:effectLst/>
                <a:latin typeface="+mn-lt"/>
                <a:ea typeface="+mn-ea"/>
                <a:cs typeface="+mn-cs"/>
              </a:rPr>
              <a:t>In order to effectively utilize each dimension after projection, we define Yi as </a:t>
            </a:r>
            <a:r>
              <a:rPr lang="en-US" altLang="zh-CN" sz="1200" kern="1200" dirty="0">
                <a:solidFill>
                  <a:schemeClr val="dk1"/>
                </a:solidFill>
                <a:effectLst/>
                <a:latin typeface="+mn-lt"/>
                <a:ea typeface="+mn-ea"/>
                <a:cs typeface="+mn-cs"/>
              </a:rPr>
              <a:t>the </a:t>
            </a:r>
            <a:r>
              <a:rPr lang="en-US" altLang="zh-CN" sz="1200" i="0" kern="1200" dirty="0" err="1">
                <a:solidFill>
                  <a:schemeClr val="dk1"/>
                </a:solidFill>
                <a:effectLst/>
                <a:latin typeface="+mn-lt"/>
                <a:ea typeface="+mn-ea"/>
                <a:cs typeface="+mn-cs"/>
              </a:rPr>
              <a:t>ith</a:t>
            </a:r>
            <a:r>
              <a:rPr lang="en-US" altLang="zh-CN" sz="1200" i="1"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dimension for all samples.</a:t>
            </a:r>
          </a:p>
          <a:p>
            <a:r>
              <a:rPr lang="en-US" altLang="zh-CN" sz="1200" b="0" i="0" kern="1200" dirty="0">
                <a:solidFill>
                  <a:schemeClr val="tx1"/>
                </a:solidFill>
                <a:effectLst/>
                <a:latin typeface="+mn-lt"/>
                <a:ea typeface="+mn-ea"/>
                <a:cs typeface="+mn-cs"/>
              </a:rPr>
              <a:t>After sorting, divide Yi into mi regions Gi1 to </a:t>
            </a:r>
            <a:r>
              <a:rPr lang="en-US" altLang="zh-CN" sz="1200" b="0" i="0" kern="1200" dirty="0" err="1">
                <a:solidFill>
                  <a:schemeClr val="tx1"/>
                </a:solidFill>
                <a:effectLst/>
                <a:latin typeface="+mn-lt"/>
                <a:ea typeface="+mn-ea"/>
                <a:cs typeface="+mn-cs"/>
              </a:rPr>
              <a:t>Gimi</a:t>
            </a:r>
            <a:r>
              <a:rPr lang="en-US" altLang="zh-CN" sz="1200" b="0" i="0" kern="1200" dirty="0">
                <a:solidFill>
                  <a:schemeClr val="tx1"/>
                </a:solidFill>
                <a:effectLst/>
                <a:latin typeface="+mn-lt"/>
                <a:ea typeface="+mn-ea"/>
                <a:cs typeface="+mn-cs"/>
              </a:rPr>
              <a:t>.</a:t>
            </a:r>
          </a:p>
          <a:p>
            <a:r>
              <a:rPr lang="en-US" altLang="zh-CN" sz="1200" kern="1200" dirty="0">
                <a:solidFill>
                  <a:schemeClr val="tx1"/>
                </a:solidFill>
                <a:effectLst/>
                <a:latin typeface="+mn-lt"/>
                <a:ea typeface="+mn-ea"/>
                <a:cs typeface="+mn-cs"/>
              </a:rPr>
              <a:t>furthermore, the boundary values between the different regions are denoted as ci1 to cimi-1.</a:t>
            </a:r>
          </a:p>
          <a:p>
            <a:r>
              <a:rPr lang="en-US" altLang="zh-CN" sz="1200" b="0" i="0" kern="1200" dirty="0">
                <a:solidFill>
                  <a:schemeClr val="tx1"/>
                </a:solidFill>
                <a:effectLst/>
                <a:latin typeface="+mn-lt"/>
                <a:ea typeface="+mn-ea"/>
                <a:cs typeface="+mn-cs"/>
              </a:rPr>
              <a:t>And </a:t>
            </a:r>
            <a:r>
              <a:rPr lang="en-US" altLang="zh-CN" sz="1200" kern="1200" dirty="0">
                <a:solidFill>
                  <a:schemeClr val="tx1"/>
                </a:solidFill>
                <a:effectLst/>
                <a:latin typeface="+mn-lt"/>
                <a:ea typeface="+mn-ea"/>
                <a:cs typeface="+mn-cs"/>
              </a:rPr>
              <a:t>we can determine the mean values for every region, which are indicated as </a:t>
            </a:r>
            <a:r>
              <a:rPr lang="en-US" altLang="zh-CN" sz="1200" i="0" kern="1200" dirty="0">
                <a:solidFill>
                  <a:schemeClr val="tx1"/>
                </a:solidFill>
                <a:effectLst/>
                <a:latin typeface="+mn-lt"/>
                <a:ea typeface="+mn-ea"/>
                <a:cs typeface="+mn-cs"/>
              </a:rPr>
              <a:t>µi1to µ</a:t>
            </a:r>
            <a:r>
              <a:rPr lang="en-US" altLang="zh-CN" sz="1200" i="0" kern="1200" dirty="0" err="1">
                <a:solidFill>
                  <a:schemeClr val="tx1"/>
                </a:solidFill>
                <a:effectLst/>
                <a:latin typeface="+mn-lt"/>
                <a:ea typeface="+mn-ea"/>
                <a:cs typeface="+mn-cs"/>
              </a:rPr>
              <a:t>imi</a:t>
            </a:r>
            <a:r>
              <a:rPr lang="en-US" altLang="zh-CN" sz="1200" i="0" kern="1200" dirty="0">
                <a:solidFill>
                  <a:schemeClr val="tx1"/>
                </a:solidFill>
                <a:effectLst/>
                <a:latin typeface="+mn-lt"/>
                <a:ea typeface="+mn-ea"/>
                <a:cs typeface="+mn-cs"/>
              </a:rPr>
              <a:t>.</a:t>
            </a:r>
          </a:p>
          <a:p>
            <a:pPr marL="0" algn="l" defTabSz="914400" rtl="0" eaLnBrk="1" latinLnBrk="0" hangingPunct="1"/>
            <a:r>
              <a:rPr lang="en-US" altLang="zh-CN" sz="1200" kern="1200" dirty="0">
                <a:solidFill>
                  <a:schemeClr val="tx1"/>
                </a:solidFill>
                <a:effectLst/>
                <a:latin typeface="+mn-lt"/>
                <a:ea typeface="+mn-ea"/>
                <a:cs typeface="+mn-cs"/>
              </a:rPr>
              <a:t>And the mean of Yi is µ</a:t>
            </a:r>
            <a:r>
              <a:rPr lang="en-US" altLang="zh-CN" sz="1200" kern="1200" dirty="0" err="1">
                <a:solidFill>
                  <a:schemeClr val="tx1"/>
                </a:solidFill>
                <a:effectLst/>
                <a:latin typeface="+mn-lt"/>
                <a:ea typeface="+mn-ea"/>
                <a:cs typeface="+mn-cs"/>
              </a:rPr>
              <a:t>i</a:t>
            </a:r>
            <a:r>
              <a:rPr lang="en-US" altLang="zh-CN"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E5EEDA39-CE82-44D9-A080-908EA655550B}" type="slidenum">
              <a:rPr lang="zh-CN" altLang="en-US" smtClean="0"/>
              <a:t>12</a:t>
            </a:fld>
            <a:endParaRPr lang="zh-CN" altLang="en-US"/>
          </a:p>
        </p:txBody>
      </p:sp>
    </p:spTree>
    <p:extLst>
      <p:ext uri="{BB962C8B-B14F-4D97-AF65-F5344CB8AC3E}">
        <p14:creationId xmlns:p14="http://schemas.microsoft.com/office/powerpoint/2010/main" val="970282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mn-lt"/>
                <a:ea typeface="+mn-ea"/>
                <a:cs typeface="+mn-cs"/>
              </a:rPr>
              <a:t>we denote the dispersion degree in the </a:t>
            </a:r>
            <a:r>
              <a:rPr lang="en-US" altLang="zh-CN" sz="1200" i="1" kern="1200" dirty="0">
                <a:solidFill>
                  <a:schemeClr val="tx1"/>
                </a:solidFill>
                <a:effectLst/>
                <a:latin typeface="+mn-lt"/>
                <a:ea typeface="+mn-ea"/>
                <a:cs typeface="+mn-cs"/>
              </a:rPr>
              <a:t>lth </a:t>
            </a:r>
            <a:r>
              <a:rPr lang="en-US" altLang="zh-CN" sz="1200" kern="1200" dirty="0">
                <a:solidFill>
                  <a:schemeClr val="tx1"/>
                </a:solidFill>
                <a:effectLst/>
                <a:latin typeface="+mn-lt"/>
                <a:ea typeface="+mn-ea"/>
                <a:cs typeface="+mn-cs"/>
              </a:rPr>
              <a:t>region as follows, which represents the structure in the lth region.</a:t>
            </a:r>
          </a:p>
          <a:p>
            <a:endParaRPr lang="en-US"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Then, we can obtained the total dispersion degree of the </a:t>
            </a:r>
            <a:r>
              <a:rPr lang="en-US" altLang="zh-CN" sz="1200" i="1" kern="1200" dirty="0" err="1">
                <a:solidFill>
                  <a:schemeClr val="tx1"/>
                </a:solidFill>
                <a:effectLst/>
                <a:latin typeface="+mn-lt"/>
                <a:ea typeface="+mn-ea"/>
                <a:cs typeface="+mn-cs"/>
              </a:rPr>
              <a:t>ith</a:t>
            </a:r>
            <a:r>
              <a:rPr lang="en-US" altLang="zh-CN" sz="1200" i="1"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dimension as follows</a:t>
            </a:r>
            <a:endParaRPr lang="en-US" dirty="0"/>
          </a:p>
        </p:txBody>
      </p:sp>
      <p:sp>
        <p:nvSpPr>
          <p:cNvPr id="4" name="Slide Number Placeholder 3"/>
          <p:cNvSpPr>
            <a:spLocks noGrp="1"/>
          </p:cNvSpPr>
          <p:nvPr>
            <p:ph type="sldNum" sz="quarter" idx="5"/>
          </p:nvPr>
        </p:nvSpPr>
        <p:spPr/>
        <p:txBody>
          <a:bodyPr/>
          <a:lstStyle/>
          <a:p>
            <a:fld id="{E5EEDA39-CE82-44D9-A080-908EA655550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solidFill>
                  <a:srgbClr val="000000"/>
                </a:solidFill>
                <a:latin typeface="NimbusRomNo9L-Regu"/>
              </a:rPr>
              <a:t>we set </a:t>
            </a:r>
            <a:r>
              <a:rPr lang="en-US" altLang="zh-CN" b="0" i="0" dirty="0">
                <a:solidFill>
                  <a:srgbClr val="000000"/>
                </a:solidFill>
                <a:latin typeface="Cambria Math" panose="02040503050406030204" pitchFamily="18" charset="0"/>
              </a:rPr>
              <a:t>𝑘_𝑖</a:t>
            </a:r>
            <a:r>
              <a:rPr lang="en-US" altLang="zh-CN" sz="500" i="1" dirty="0">
                <a:solidFill>
                  <a:srgbClr val="000000"/>
                </a:solidFill>
                <a:latin typeface="CMMI7"/>
              </a:rPr>
              <a:t> </a:t>
            </a:r>
            <a:r>
              <a:rPr lang="en-US" altLang="zh-CN" dirty="0">
                <a:solidFill>
                  <a:srgbClr val="000000"/>
                </a:solidFill>
                <a:latin typeface="CMR10"/>
              </a:rPr>
              <a:t>= 0 </a:t>
            </a:r>
            <a:r>
              <a:rPr lang="en-US" altLang="zh-CN" dirty="0">
                <a:solidFill>
                  <a:srgbClr val="000000"/>
                </a:solidFill>
                <a:latin typeface="NimbusRomNo9L-Regu"/>
              </a:rPr>
              <a:t>to represent the dispersion degree of the original data space without partition</a:t>
            </a:r>
          </a:p>
          <a:p>
            <a:endParaRPr lang="en-US" dirty="0">
              <a:solidFill>
                <a:srgbClr val="000000"/>
              </a:solidFill>
              <a:latin typeface="NimbusRomNo9L-Regu"/>
            </a:endParaRPr>
          </a:p>
          <a:p>
            <a:r>
              <a:rPr lang="en-US" altLang="zh-CN" sz="1200" kern="1200" dirty="0">
                <a:solidFill>
                  <a:schemeClr val="tx1"/>
                </a:solidFill>
                <a:effectLst/>
                <a:latin typeface="+mn-lt"/>
                <a:ea typeface="+mn-ea"/>
                <a:cs typeface="+mn-cs"/>
              </a:rPr>
              <a:t>we denote </a:t>
            </a:r>
            <a:r>
              <a:rPr lang="en-US" altLang="zh-CN" sz="1200" i="1" kern="1200" dirty="0">
                <a:solidFill>
                  <a:schemeClr val="tx1"/>
                </a:solidFill>
                <a:effectLst/>
                <a:latin typeface="+mn-lt"/>
                <a:ea typeface="+mn-ea"/>
                <a:cs typeface="+mn-cs"/>
              </a:rPr>
              <a:t>W</a:t>
            </a:r>
            <a:r>
              <a:rPr lang="en-US" altLang="zh-CN" sz="1200" kern="1200" dirty="0">
                <a:solidFill>
                  <a:schemeClr val="tx1"/>
                </a:solidFill>
                <a:effectLst/>
                <a:latin typeface="+mn-lt"/>
                <a:ea typeface="+mn-ea"/>
                <a:cs typeface="+mn-cs"/>
              </a:rPr>
              <a:t>(</a:t>
            </a:r>
            <a:r>
              <a:rPr lang="en-US" altLang="zh-CN" sz="1200" b="1" kern="1200" dirty="0">
                <a:solidFill>
                  <a:schemeClr val="tx1"/>
                </a:solidFill>
                <a:effectLst/>
                <a:latin typeface="+mn-lt"/>
                <a:ea typeface="+mn-ea"/>
                <a:cs typeface="+mn-cs"/>
              </a:rPr>
              <a:t>Y</a:t>
            </a:r>
            <a:r>
              <a:rPr lang="en-US" altLang="zh-CN" sz="1200" i="1" kern="1200" dirty="0">
                <a:solidFill>
                  <a:schemeClr val="tx1"/>
                </a:solidFill>
                <a:effectLst/>
                <a:latin typeface="+mn-lt"/>
                <a:ea typeface="+mn-ea"/>
                <a:cs typeface="+mn-cs"/>
              </a:rPr>
              <a:t>, </a:t>
            </a:r>
            <a:r>
              <a:rPr lang="en-US" altLang="zh-CN" sz="1200" i="1" kern="1200" dirty="0" err="1">
                <a:solidFill>
                  <a:schemeClr val="tx1"/>
                </a:solidFill>
                <a:effectLst/>
                <a:latin typeface="+mn-lt"/>
                <a:ea typeface="+mn-ea"/>
                <a:cs typeface="+mn-cs"/>
              </a:rPr>
              <a:t>ki</a:t>
            </a:r>
            <a:r>
              <a:rPr lang="en-US" altLang="zh-CN" sz="1200" kern="1200" dirty="0">
                <a:solidFill>
                  <a:schemeClr val="tx1"/>
                </a:solidFill>
                <a:effectLst/>
                <a:latin typeface="+mn-lt"/>
                <a:ea typeface="+mn-ea"/>
                <a:cs typeface="+mn-cs"/>
              </a:rPr>
              <a:t>) as the </a:t>
            </a:r>
            <a:r>
              <a:rPr lang="en-US" altLang="zh-CN" sz="1200" i="1" kern="1200" dirty="0" err="1">
                <a:solidFill>
                  <a:schemeClr val="tx1"/>
                </a:solidFill>
                <a:effectLst/>
                <a:latin typeface="+mn-lt"/>
                <a:ea typeface="+mn-ea"/>
                <a:cs typeface="+mn-cs"/>
              </a:rPr>
              <a:t>ki</a:t>
            </a:r>
            <a:r>
              <a:rPr lang="en-US" altLang="zh-CN" sz="1200" kern="1200" dirty="0">
                <a:solidFill>
                  <a:schemeClr val="tx1"/>
                </a:solidFill>
                <a:effectLst/>
                <a:latin typeface="+mn-lt"/>
                <a:ea typeface="+mn-ea"/>
                <a:cs typeface="+mn-cs"/>
              </a:rPr>
              <a:t>-bit quantization difference, which indicates the difference after assigning </a:t>
            </a:r>
            <a:r>
              <a:rPr lang="en-US" altLang="zh-CN" sz="1200" i="1" kern="1200" dirty="0" err="1">
                <a:solidFill>
                  <a:schemeClr val="tx1"/>
                </a:solidFill>
                <a:effectLst/>
                <a:latin typeface="+mn-lt"/>
                <a:ea typeface="+mn-ea"/>
                <a:cs typeface="+mn-cs"/>
              </a:rPr>
              <a:t>ki</a:t>
            </a:r>
            <a:r>
              <a:rPr lang="en-US" altLang="zh-CN" sz="1200" i="1"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bits for the </a:t>
            </a:r>
            <a:r>
              <a:rPr lang="en-US" altLang="zh-CN" sz="1200" i="1" kern="1200" dirty="0" err="1">
                <a:solidFill>
                  <a:schemeClr val="tx1"/>
                </a:solidFill>
                <a:effectLst/>
                <a:latin typeface="+mn-lt"/>
                <a:ea typeface="+mn-ea"/>
                <a:cs typeface="+mn-cs"/>
              </a:rPr>
              <a:t>ith</a:t>
            </a:r>
            <a:r>
              <a:rPr lang="en-US" altLang="zh-CN" sz="1200" i="1"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dimension. </a:t>
            </a:r>
          </a:p>
        </p:txBody>
      </p:sp>
      <p:sp>
        <p:nvSpPr>
          <p:cNvPr id="4" name="Slide Number Placeholder 3"/>
          <p:cNvSpPr>
            <a:spLocks noGrp="1"/>
          </p:cNvSpPr>
          <p:nvPr>
            <p:ph type="sldNum" sz="quarter" idx="5"/>
          </p:nvPr>
        </p:nvSpPr>
        <p:spPr/>
        <p:txBody>
          <a:bodyPr/>
          <a:lstStyle/>
          <a:p>
            <a:fld id="{E5EEDA39-CE82-44D9-A080-908EA655550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Therefore, we propose an optimization problem to obtain the appropriate bit number </a:t>
            </a:r>
            <a:r>
              <a:rPr lang="en-US" altLang="zh-CN" i="0" dirty="0">
                <a:solidFill>
                  <a:srgbClr val="000000"/>
                </a:solidFill>
                <a:latin typeface="Cambria Math" panose="02040503050406030204" pitchFamily="18" charset="0"/>
              </a:rPr>
              <a:t>𝑘_𝑖</a:t>
            </a:r>
            <a:endParaRPr lang="en-US" altLang="zh-CN" dirty="0">
              <a:solidFill>
                <a:srgbClr val="000000"/>
              </a:solidFill>
            </a:endParaRPr>
          </a:p>
          <a:p>
            <a:endParaRPr lang="en-US"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where </a:t>
            </a:r>
            <a:r>
              <a:rPr lang="en-US" altLang="zh-CN" sz="1200" i="1" kern="1200" dirty="0" err="1">
                <a:solidFill>
                  <a:schemeClr val="tx1"/>
                </a:solidFill>
                <a:effectLst/>
                <a:latin typeface="+mn-lt"/>
                <a:ea typeface="+mn-ea"/>
                <a:cs typeface="+mn-cs"/>
              </a:rPr>
              <a:t>kmax</a:t>
            </a:r>
            <a:r>
              <a:rPr lang="en-US" altLang="zh-CN" sz="1200" i="1"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and </a:t>
            </a:r>
            <a:r>
              <a:rPr lang="en-US" altLang="zh-CN" sz="1200" i="1" kern="1200" dirty="0">
                <a:solidFill>
                  <a:schemeClr val="tx1"/>
                </a:solidFill>
                <a:effectLst/>
                <a:latin typeface="+mn-lt"/>
                <a:ea typeface="+mn-ea"/>
                <a:cs typeface="+mn-cs"/>
              </a:rPr>
              <a:t>L </a:t>
            </a:r>
            <a:r>
              <a:rPr lang="en-US" altLang="zh-CN" sz="1200" kern="1200" dirty="0">
                <a:solidFill>
                  <a:schemeClr val="tx1"/>
                </a:solidFill>
                <a:effectLst/>
                <a:latin typeface="+mn-lt"/>
                <a:ea typeface="+mn-ea"/>
                <a:cs typeface="+mn-cs"/>
              </a:rPr>
              <a:t>are the maximum quantization code length of each dimension and the total length of the hash code, respectively.</a:t>
            </a:r>
            <a:endParaRPr lang="en-US" dirty="0"/>
          </a:p>
        </p:txBody>
      </p:sp>
      <p:sp>
        <p:nvSpPr>
          <p:cNvPr id="4" name="Slide Number Placeholder 3"/>
          <p:cNvSpPr>
            <a:spLocks noGrp="1"/>
          </p:cNvSpPr>
          <p:nvPr>
            <p:ph type="sldNum" sz="quarter" idx="5"/>
          </p:nvPr>
        </p:nvSpPr>
        <p:spPr/>
        <p:txBody>
          <a:bodyPr/>
          <a:lstStyle/>
          <a:p>
            <a:fld id="{E5EEDA39-CE82-44D9-A080-908EA655550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Our optimization goal is to maximize the value of (1) thus, we can achieve this by minimizing the value of (2)</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First, we set the quantization code length of all the projection dimensions to </a:t>
            </a:r>
            <a:r>
              <a:rPr lang="en-US" altLang="zh-CN" sz="1200" kern="1200" dirty="0" err="1">
                <a:solidFill>
                  <a:schemeClr val="tx1"/>
                </a:solidFill>
                <a:effectLst/>
                <a:latin typeface="+mn-lt"/>
                <a:ea typeface="+mn-ea"/>
                <a:cs typeface="+mn-cs"/>
              </a:rPr>
              <a:t>kmean</a:t>
            </a:r>
            <a:r>
              <a:rPr lang="en-US" altLang="zh-CN" sz="1200" kern="1200" dirty="0">
                <a:solidFill>
                  <a:schemeClr val="tx1"/>
                </a:solidFill>
                <a:effectLst/>
                <a:latin typeface="+mn-lt"/>
                <a:ea typeface="+mn-ea"/>
                <a:cs typeface="+mn-cs"/>
              </a:rPr>
              <a:t>, then we can obtain the sum of the dispersion degree of all the </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dimensions under this condition.</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where M is the minimization goal in our optimization approach</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5EEDA39-CE82-44D9-A080-908EA655550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mn-lt"/>
                <a:ea typeface="+mn-ea"/>
                <a:cs typeface="+mn-cs"/>
              </a:rPr>
              <a:t>we adopt a greedy strategy.</a:t>
            </a:r>
          </a:p>
          <a:p>
            <a:endParaRPr lang="en-US" altLang="zh-CN" sz="1200" kern="1200" dirty="0">
              <a:solidFill>
                <a:schemeClr val="tx1"/>
              </a:solidFill>
              <a:effectLst/>
              <a:latin typeface="+mn-lt"/>
              <a:ea typeface="+mn-ea"/>
              <a:cs typeface="+mn-cs"/>
            </a:endParaRPr>
          </a:p>
          <a:p>
            <a:r>
              <a:rPr lang="en-US" altLang="zh-CN" dirty="0">
                <a:solidFill>
                  <a:srgbClr val="000000"/>
                </a:solidFill>
              </a:rPr>
              <a:t>we sort these dimensions in the following order</a:t>
            </a:r>
          </a:p>
          <a:p>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Then, we can determine the two dimensions that have the largest and smallest variances, denoting them as </a:t>
            </a:r>
            <a:r>
              <a:rPr lang="en-US" altLang="zh-CN" i="0" dirty="0">
                <a:solidFill>
                  <a:srgbClr val="000000"/>
                </a:solidFill>
                <a:latin typeface="Cambria Math" panose="02040503050406030204" pitchFamily="18" charset="0"/>
              </a:rPr>
              <a:t>𝑎^1</a:t>
            </a:r>
            <a:r>
              <a:rPr lang="zh-CN" altLang="en-US" dirty="0"/>
              <a:t> and </a:t>
            </a:r>
            <a:r>
              <a:rPr lang="en-US" altLang="zh-CN" i="0" dirty="0">
                <a:solidFill>
                  <a:srgbClr val="000000"/>
                </a:solidFill>
                <a:latin typeface="Cambria Math" panose="02040503050406030204" pitchFamily="18" charset="0"/>
              </a:rPr>
              <a:t>𝑎^𝑢</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 In this manner, we can change the quantization code length of these two dimensions (denoted as </a:t>
            </a:r>
            <a:r>
              <a:rPr lang="en-US" altLang="zh-CN" sz="1200" kern="1200" dirty="0" err="1">
                <a:solidFill>
                  <a:schemeClr val="tx1"/>
                </a:solidFill>
                <a:effectLst/>
                <a:latin typeface="+mn-lt"/>
                <a:ea typeface="+mn-ea"/>
                <a:cs typeface="+mn-cs"/>
              </a:rPr>
              <a:t>klarge</a:t>
            </a:r>
            <a:r>
              <a:rPr lang="en-US" altLang="zh-CN" sz="1200" kern="1200" dirty="0">
                <a:solidFill>
                  <a:schemeClr val="tx1"/>
                </a:solidFill>
                <a:effectLst/>
                <a:latin typeface="+mn-lt"/>
                <a:ea typeface="+mn-ea"/>
                <a:cs typeface="+mn-cs"/>
              </a:rPr>
              <a:t> and </a:t>
            </a:r>
            <a:r>
              <a:rPr lang="en-US" altLang="zh-CN" sz="1200" kern="1200" dirty="0" err="1">
                <a:solidFill>
                  <a:schemeClr val="tx1"/>
                </a:solidFill>
                <a:effectLst/>
                <a:latin typeface="+mn-lt"/>
                <a:ea typeface="+mn-ea"/>
                <a:cs typeface="+mn-cs"/>
              </a:rPr>
              <a:t>ksmall</a:t>
            </a:r>
            <a:r>
              <a:rPr lang="en-US" altLang="zh-CN" sz="1200" kern="1200" dirty="0">
                <a:solidFill>
                  <a:schemeClr val="tx1"/>
                </a:solidFill>
                <a:effectLst/>
                <a:latin typeface="+mn-lt"/>
                <a:ea typeface="+mn-ea"/>
                <a:cs typeface="+mn-cs"/>
              </a:rPr>
              <a:t>) without destroying the </a:t>
            </a:r>
            <a:r>
              <a:rPr lang="en-US" altLang="zh-CN" sz="1200" kern="1200" dirty="0" err="1">
                <a:solidFill>
                  <a:schemeClr val="tx1"/>
                </a:solidFill>
                <a:effectLst/>
                <a:latin typeface="+mn-lt"/>
                <a:ea typeface="+mn-ea"/>
                <a:cs typeface="+mn-cs"/>
              </a:rPr>
              <a:t>constraints</a:t>
            </a:r>
            <a:r>
              <a:rPr lang="en-US" altLang="zh-CN" sz="1200" kern="1200" dirty="0">
                <a:solidFill>
                  <a:schemeClr val="tx1"/>
                </a:solidFill>
                <a:effectLst/>
                <a:latin typeface="+mn-lt"/>
                <a:ea typeface="+mn-ea"/>
                <a:cs typeface="+mn-cs"/>
              </a:rPr>
              <a:t> in the total hash code length using the following operation</a:t>
            </a:r>
          </a:p>
          <a:p>
            <a:endParaRPr lang="en-US"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5EEDA39-CE82-44D9-A080-908EA655550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mn-lt"/>
                <a:ea typeface="+mn-ea"/>
                <a:cs typeface="+mn-cs"/>
              </a:rPr>
              <a:t>After reassigning the quantization code length for some dimensions, we recalculate the value of M by applying the reassigned quantization code length. If the recalculated M is smaller than the previous M, it indicates that our reallocating strategy reduced the dispersion degree of the projected data.</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This approach is iterated until the updated M is larger than the previous M, which indicates that reassigning the quantization bits cannot render the dimension partition or quantization more effective;</a:t>
            </a:r>
          </a:p>
          <a:p>
            <a:endParaRPr lang="en-US" sz="1200" kern="1200" dirty="0">
              <a:solidFill>
                <a:schemeClr val="tx1"/>
              </a:solidFill>
              <a:effectLst/>
              <a:latin typeface="+mn-lt"/>
              <a:ea typeface="+mn-ea"/>
              <a:cs typeface="+mn-cs"/>
            </a:endParaRPr>
          </a:p>
          <a:p>
            <a:r>
              <a:rPr lang="en-US" dirty="0"/>
              <a:t>When we obtain the number </a:t>
            </a:r>
            <a:r>
              <a:rPr lang="en-US" dirty="0" err="1"/>
              <a:t>ki</a:t>
            </a:r>
            <a:r>
              <a:rPr lang="en-US" dirty="0"/>
              <a:t> for the </a:t>
            </a:r>
            <a:r>
              <a:rPr lang="en-US" dirty="0" err="1"/>
              <a:t>ith</a:t>
            </a:r>
            <a:r>
              <a:rPr lang="en-US" dirty="0"/>
              <a:t> dimension, we quantify the data accordingly and we use the Hamming distance metric to retrieve the data.</a:t>
            </a:r>
          </a:p>
        </p:txBody>
      </p:sp>
      <p:sp>
        <p:nvSpPr>
          <p:cNvPr id="4" name="Slide Number Placeholder 3"/>
          <p:cNvSpPr>
            <a:spLocks noGrp="1"/>
          </p:cNvSpPr>
          <p:nvPr>
            <p:ph type="sldNum" sz="quarter" idx="5"/>
          </p:nvPr>
        </p:nvSpPr>
        <p:spPr/>
        <p:txBody>
          <a:bodyPr/>
          <a:lstStyle/>
          <a:p>
            <a:fld id="{E5EEDA39-CE82-44D9-A080-908EA655550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I will show the experimental details.</a:t>
            </a:r>
            <a:endParaRPr lang="zh-CN" altLang="en-US" dirty="0"/>
          </a:p>
        </p:txBody>
      </p:sp>
      <p:sp>
        <p:nvSpPr>
          <p:cNvPr id="4" name="灯片编号占位符 3"/>
          <p:cNvSpPr>
            <a:spLocks noGrp="1"/>
          </p:cNvSpPr>
          <p:nvPr>
            <p:ph type="sldNum" sz="quarter" idx="10"/>
          </p:nvPr>
        </p:nvSpPr>
        <p:spPr/>
        <p:txBody>
          <a:bodyPr/>
          <a:lstStyle/>
          <a:p>
            <a:fld id="{E5EEDA39-CE82-44D9-A080-908EA655550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This is the outline. At first, I will give a brief introduce on hashing used for retrieval. Next, I will introduce the proposed method VLQ. Then I will show the experimental results and summary of this work.</a:t>
            </a:r>
          </a:p>
          <a:p>
            <a:endParaRPr lang="zh-CN" altLang="en-US" dirty="0"/>
          </a:p>
        </p:txBody>
      </p:sp>
      <p:sp>
        <p:nvSpPr>
          <p:cNvPr id="4" name="灯片编号占位符 3"/>
          <p:cNvSpPr>
            <a:spLocks noGrp="1"/>
          </p:cNvSpPr>
          <p:nvPr>
            <p:ph type="sldNum" sz="quarter" idx="10"/>
          </p:nvPr>
        </p:nvSpPr>
        <p:spPr/>
        <p:txBody>
          <a:bodyPr/>
          <a:lstStyle/>
          <a:p>
            <a:fld id="{E5EEDA39-CE82-44D9-A080-908EA655550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extensively-used image datasets were utilized in the experiments, including MINIST, CIFAR and CALTECH. </a:t>
            </a:r>
          </a:p>
          <a:p>
            <a:endParaRPr lang="en-US" dirty="0"/>
          </a:p>
          <a:p>
            <a:r>
              <a:rPr lang="en-US" dirty="0"/>
              <a:t>We used four projection methods.LSH is a data-independent method.SH, PCAH and ITQ are unsupervised hashing methods.</a:t>
            </a:r>
          </a:p>
          <a:p>
            <a:endParaRPr lang="en-US" dirty="0">
              <a:sym typeface="+mn-ea"/>
            </a:endParaRPr>
          </a:p>
          <a:p>
            <a:r>
              <a:rPr lang="en-US" dirty="0">
                <a:sym typeface="+mn-ea"/>
              </a:rPr>
              <a:t>We compared the proposed VLQ with the five methods. HQ DBQ HCQ and MH are Multi-bit quantization method</a:t>
            </a:r>
            <a:endParaRPr lang="en-US" dirty="0"/>
          </a:p>
          <a:p>
            <a:endParaRPr lang="en-US" dirty="0">
              <a:sym typeface="+mn-ea"/>
            </a:endParaRPr>
          </a:p>
        </p:txBody>
      </p:sp>
      <p:sp>
        <p:nvSpPr>
          <p:cNvPr id="4" name="Slide Number Placeholder 3"/>
          <p:cNvSpPr>
            <a:spLocks noGrp="1"/>
          </p:cNvSpPr>
          <p:nvPr>
            <p:ph type="sldNum" sz="quarter" idx="5"/>
          </p:nvPr>
        </p:nvSpPr>
        <p:spPr/>
        <p:txBody>
          <a:bodyPr/>
          <a:lstStyle/>
          <a:p>
            <a:fld id="{E5EEDA39-CE82-44D9-A080-908EA655550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a:t>
            </a:r>
            <a:r>
              <a:rPr lang="en-US" altLang="zh-CN" dirty="0" err="1"/>
              <a:t>mAP</a:t>
            </a:r>
            <a:r>
              <a:rPr lang="en-US" altLang="zh-CN" dirty="0"/>
              <a:t> score on CIFAR-10 datasets.</a:t>
            </a:r>
            <a:endParaRPr lang="zh-CN" altLang="en-US" dirty="0"/>
          </a:p>
        </p:txBody>
      </p:sp>
      <p:sp>
        <p:nvSpPr>
          <p:cNvPr id="4" name="灯片编号占位符 3"/>
          <p:cNvSpPr>
            <a:spLocks noGrp="1"/>
          </p:cNvSpPr>
          <p:nvPr>
            <p:ph type="sldNum" sz="quarter" idx="10"/>
          </p:nvPr>
        </p:nvSpPr>
        <p:spPr/>
        <p:txBody>
          <a:bodyPr/>
          <a:lstStyle/>
          <a:p>
            <a:fld id="{E5EEDA39-CE82-44D9-A080-908EA655550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This is </a:t>
            </a:r>
            <a:r>
              <a:rPr lang="en-US" altLang="zh-CN" dirty="0" err="1"/>
              <a:t>mAP</a:t>
            </a:r>
            <a:r>
              <a:rPr lang="en-US" altLang="zh-CN" dirty="0"/>
              <a:t> score on MINIST datasets.</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5EEDA39-CE82-44D9-A080-908EA655550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This is </a:t>
            </a:r>
            <a:r>
              <a:rPr lang="en-US" altLang="zh-CN" dirty="0" err="1"/>
              <a:t>mAP</a:t>
            </a:r>
            <a:r>
              <a:rPr lang="en-US" altLang="zh-CN" dirty="0"/>
              <a:t> score on Caltech datasets.</a:t>
            </a:r>
            <a:endParaRPr lang="zh-CN" altLang="en-US" dirty="0"/>
          </a:p>
          <a:p>
            <a:r>
              <a:rPr lang="en-US" altLang="zh-CN" dirty="0"/>
              <a:t>We can see our Method VLQ </a:t>
            </a:r>
            <a:r>
              <a:rPr lang="en-US" altLang="zh-CN" sz="1200" b="0" i="0" kern="1200" dirty="0">
                <a:solidFill>
                  <a:schemeClr val="tx1"/>
                </a:solidFill>
                <a:effectLst/>
                <a:latin typeface="+mn-lt"/>
                <a:ea typeface="+mn-ea"/>
                <a:cs typeface="+mn-cs"/>
              </a:rPr>
              <a:t>perform well.</a:t>
            </a:r>
            <a:endParaRPr lang="zh-CN" altLang="en-US" dirty="0"/>
          </a:p>
        </p:txBody>
      </p:sp>
      <p:sp>
        <p:nvSpPr>
          <p:cNvPr id="4" name="灯片编号占位符 3"/>
          <p:cNvSpPr>
            <a:spLocks noGrp="1"/>
          </p:cNvSpPr>
          <p:nvPr>
            <p:ph type="sldNum" sz="quarter" idx="10"/>
          </p:nvPr>
        </p:nvSpPr>
        <p:spPr/>
        <p:txBody>
          <a:bodyPr/>
          <a:lstStyle/>
          <a:p>
            <a:fld id="{E5EEDA39-CE82-44D9-A080-908EA655550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Time consumption between VLQ and MH  ,shows VLQ is much faster than MH which uses the Manhattan distance as the similarity metric.</a:t>
            </a:r>
            <a:endParaRPr lang="zh-CN" altLang="en-US" dirty="0"/>
          </a:p>
        </p:txBody>
      </p:sp>
      <p:sp>
        <p:nvSpPr>
          <p:cNvPr id="4" name="灯片编号占位符 3"/>
          <p:cNvSpPr>
            <a:spLocks noGrp="1"/>
          </p:cNvSpPr>
          <p:nvPr>
            <p:ph type="sldNum" sz="quarter" idx="10"/>
          </p:nvPr>
        </p:nvSpPr>
        <p:spPr/>
        <p:txBody>
          <a:bodyPr/>
          <a:lstStyle/>
          <a:p>
            <a:fld id="{E5EEDA39-CE82-44D9-A080-908EA655550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This is the results of PR curve on CIFAR-10 dataset. </a:t>
            </a:r>
            <a:endParaRPr lang="zh-CN" altLang="en-US" sz="900" dirty="0"/>
          </a:p>
        </p:txBody>
      </p:sp>
      <p:sp>
        <p:nvSpPr>
          <p:cNvPr id="4" name="灯片编号占位符 3"/>
          <p:cNvSpPr>
            <a:spLocks noGrp="1"/>
          </p:cNvSpPr>
          <p:nvPr>
            <p:ph type="sldNum" sz="quarter" idx="10"/>
          </p:nvPr>
        </p:nvSpPr>
        <p:spPr/>
        <p:txBody>
          <a:bodyPr/>
          <a:lstStyle/>
          <a:p>
            <a:fld id="{E5EEDA39-CE82-44D9-A080-908EA655550B}"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This is the results of PR curve on MINIST dataset. </a:t>
            </a:r>
            <a:endParaRPr lang="zh-CN" altLang="en-US" sz="900" dirty="0"/>
          </a:p>
          <a:p>
            <a:endParaRPr lang="zh-CN" altLang="en-US" dirty="0"/>
          </a:p>
        </p:txBody>
      </p:sp>
      <p:sp>
        <p:nvSpPr>
          <p:cNvPr id="4" name="灯片编号占位符 3"/>
          <p:cNvSpPr>
            <a:spLocks noGrp="1"/>
          </p:cNvSpPr>
          <p:nvPr>
            <p:ph type="sldNum" sz="quarter" idx="10"/>
          </p:nvPr>
        </p:nvSpPr>
        <p:spPr/>
        <p:txBody>
          <a:bodyPr/>
          <a:lstStyle/>
          <a:p>
            <a:fld id="{E5EEDA39-CE82-44D9-A080-908EA655550B}"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This is the results of PR curve on Caltech-256 dataset. </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0" i="0" kern="1200" dirty="0">
                <a:solidFill>
                  <a:schemeClr val="tx1"/>
                </a:solidFill>
                <a:effectLst/>
                <a:latin typeface="+mn-lt"/>
                <a:ea typeface="+mn-ea"/>
                <a:cs typeface="+mn-cs"/>
              </a:rPr>
              <a:t>It can be seen that our method works better than other methods</a:t>
            </a:r>
            <a:endParaRPr lang="zh-CN" altLang="en-US" sz="900" dirty="0"/>
          </a:p>
          <a:p>
            <a:endParaRPr lang="zh-CN" altLang="en-US" dirty="0"/>
          </a:p>
        </p:txBody>
      </p:sp>
      <p:sp>
        <p:nvSpPr>
          <p:cNvPr id="4" name="灯片编号占位符 3"/>
          <p:cNvSpPr>
            <a:spLocks noGrp="1"/>
          </p:cNvSpPr>
          <p:nvPr>
            <p:ph type="sldNum" sz="quarter" idx="10"/>
          </p:nvPr>
        </p:nvSpPr>
        <p:spPr/>
        <p:txBody>
          <a:bodyPr/>
          <a:lstStyle/>
          <a:p>
            <a:fld id="{E5EEDA39-CE82-44D9-A080-908EA655550B}"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Ok, let me show the summary of this paper.</a:t>
            </a:r>
            <a:endParaRPr lang="zh-CN" altLang="en-US" dirty="0"/>
          </a:p>
        </p:txBody>
      </p:sp>
      <p:sp>
        <p:nvSpPr>
          <p:cNvPr id="4" name="灯片编号占位符 3"/>
          <p:cNvSpPr>
            <a:spLocks noGrp="1"/>
          </p:cNvSpPr>
          <p:nvPr>
            <p:ph type="sldNum" sz="quarter" idx="10"/>
          </p:nvPr>
        </p:nvSpPr>
        <p:spPr/>
        <p:txBody>
          <a:bodyPr/>
          <a:lstStyle/>
          <a:p>
            <a:fld id="{E5EEDA39-CE82-44D9-A080-908EA655550B}"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We proposed a new VLQ strategy based on the dispersion degrees of different dimensions. The proposed method assigns different hash bits to different dimensions, which not only preserves the structures among different dimensions of samples, but also achieve a fast retrieval speed owing to the use of the Hamming distance metric.</a:t>
            </a:r>
            <a:br>
              <a:rPr lang="en-US" altLang="zh-CN" dirty="0"/>
            </a:br>
            <a:endParaRPr lang="en-US" altLang="zh-CN" dirty="0"/>
          </a:p>
          <a:p>
            <a:r>
              <a:rPr lang="en-US" altLang="zh-CN" dirty="0"/>
              <a:t>And </a:t>
            </a:r>
            <a:r>
              <a:rPr lang="en-US" altLang="zh-CN" sz="1200" dirty="0"/>
              <a:t>Experiments based on three datasets prove </a:t>
            </a:r>
            <a:r>
              <a:rPr lang="en-US" altLang="zh-CN" sz="1200" b="0" i="0" kern="1200" dirty="0">
                <a:solidFill>
                  <a:schemeClr val="tx1"/>
                </a:solidFill>
                <a:effectLst/>
                <a:latin typeface="+mn-lt"/>
                <a:ea typeface="+mn-ea"/>
                <a:cs typeface="+mn-cs"/>
              </a:rPr>
              <a:t>Our method has a good effect.</a:t>
            </a:r>
            <a:endParaRPr lang="zh-CN" altLang="en-US" dirty="0"/>
          </a:p>
        </p:txBody>
      </p:sp>
      <p:sp>
        <p:nvSpPr>
          <p:cNvPr id="4" name="灯片编号占位符 3"/>
          <p:cNvSpPr>
            <a:spLocks noGrp="1"/>
          </p:cNvSpPr>
          <p:nvPr>
            <p:ph type="sldNum" sz="quarter" idx="10"/>
          </p:nvPr>
        </p:nvSpPr>
        <p:spPr/>
        <p:txBody>
          <a:bodyPr/>
          <a:lstStyle/>
          <a:p>
            <a:fld id="{E5EEDA39-CE82-44D9-A080-908EA655550B}"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what is the hashing I mentioned in this paper?</a:t>
            </a:r>
            <a:endParaRPr lang="zh-CN" altLang="en-US" dirty="0"/>
          </a:p>
        </p:txBody>
      </p:sp>
      <p:sp>
        <p:nvSpPr>
          <p:cNvPr id="4" name="灯片编号占位符 3"/>
          <p:cNvSpPr>
            <a:spLocks noGrp="1"/>
          </p:cNvSpPr>
          <p:nvPr>
            <p:ph type="sldNum" sz="quarter" idx="10"/>
          </p:nvPr>
        </p:nvSpPr>
        <p:spPr/>
        <p:txBody>
          <a:bodyPr/>
          <a:lstStyle/>
          <a:p>
            <a:fld id="{E5EEDA39-CE82-44D9-A080-908EA655550B}"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That’s all.</a:t>
            </a: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Thanks for your attention! </a:t>
            </a:r>
          </a:p>
          <a:p>
            <a:endParaRPr lang="en-US" dirty="0"/>
          </a:p>
        </p:txBody>
      </p:sp>
      <p:sp>
        <p:nvSpPr>
          <p:cNvPr id="4" name="Slide Number Placeholder 3"/>
          <p:cNvSpPr>
            <a:spLocks noGrp="1"/>
          </p:cNvSpPr>
          <p:nvPr>
            <p:ph type="sldNum" sz="quarter" idx="5"/>
          </p:nvPr>
        </p:nvSpPr>
        <p:spPr/>
        <p:txBody>
          <a:bodyPr/>
          <a:lstStyle/>
          <a:p>
            <a:fld id="{E5EEDA39-CE82-44D9-A080-908EA655550B}"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That's the definition of hashing, which is basically the process of </a:t>
            </a:r>
            <a:r>
              <a:rPr lang="zh-CN" altLang="en-US" sz="1200" dirty="0"/>
              <a:t>represent</a:t>
            </a:r>
            <a:r>
              <a:rPr lang="en-US" altLang="zh-CN" sz="1200" b="0" i="0" kern="1200" dirty="0" err="1">
                <a:solidFill>
                  <a:schemeClr val="tx1"/>
                </a:solidFill>
                <a:effectLst/>
                <a:latin typeface="+mn-lt"/>
                <a:ea typeface="+mn-ea"/>
                <a:cs typeface="+mn-cs"/>
              </a:rPr>
              <a:t>ing</a:t>
            </a:r>
            <a:r>
              <a:rPr lang="en-US" altLang="zh-CN" sz="1200" b="0" i="0" kern="1200" dirty="0">
                <a:solidFill>
                  <a:schemeClr val="tx1"/>
                </a:solidFill>
                <a:effectLst/>
                <a:latin typeface="+mn-lt"/>
                <a:ea typeface="+mn-ea"/>
                <a:cs typeface="+mn-cs"/>
              </a:rPr>
              <a:t> data into hash codes</a:t>
            </a:r>
            <a:endParaRPr lang="en-US" dirty="0"/>
          </a:p>
        </p:txBody>
      </p:sp>
      <p:sp>
        <p:nvSpPr>
          <p:cNvPr id="4" name="Slide Number Placeholder 3"/>
          <p:cNvSpPr>
            <a:spLocks noGrp="1"/>
          </p:cNvSpPr>
          <p:nvPr>
            <p:ph type="sldNum" sz="quarter" idx="5"/>
          </p:nvPr>
        </p:nvSpPr>
        <p:spPr/>
        <p:txBody>
          <a:bodyPr/>
          <a:lstStyle/>
          <a:p>
            <a:fld id="{E5EEDA39-CE82-44D9-A080-908EA655550B}" type="slidenum">
              <a:rPr lang="zh-CN" altLang="en-US" smtClean="0"/>
              <a:t>4</a:t>
            </a:fld>
            <a:endParaRPr lang="zh-CN" altLang="en-US"/>
          </a:p>
        </p:txBody>
      </p:sp>
    </p:spTree>
    <p:extLst>
      <p:ext uri="{BB962C8B-B14F-4D97-AF65-F5344CB8AC3E}">
        <p14:creationId xmlns:p14="http://schemas.microsoft.com/office/powerpoint/2010/main" val="653937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mn-lt"/>
                <a:ea typeface="+mn-ea"/>
                <a:cs typeface="+mn-cs"/>
              </a:rPr>
              <a:t>The hashing I mentioned above is similarity preserving hashing, which is used for information retrieval. </a:t>
            </a:r>
          </a:p>
          <a:p>
            <a:r>
              <a:rPr lang="en-US" altLang="zh-CN" sz="1200" kern="1200" dirty="0">
                <a:solidFill>
                  <a:schemeClr val="tx1"/>
                </a:solidFill>
                <a:effectLst/>
                <a:latin typeface="+mn-lt"/>
                <a:ea typeface="+mn-ea"/>
                <a:cs typeface="+mn-cs"/>
              </a:rPr>
              <a:t>Look at these three pictures. The last two images are similar, while the first one is much different to the others. When these three images are represented by hash codes, the similarity should be preserved. The process that learn how to compresses data into compact binary codes with similarity preserving is called learn to hash.  </a:t>
            </a:r>
          </a:p>
          <a:p>
            <a:endParaRPr lang="en-US" dirty="0"/>
          </a:p>
        </p:txBody>
      </p:sp>
      <p:sp>
        <p:nvSpPr>
          <p:cNvPr id="4" name="Slide Number Placeholder 3"/>
          <p:cNvSpPr>
            <a:spLocks noGrp="1"/>
          </p:cNvSpPr>
          <p:nvPr>
            <p:ph type="sldNum" sz="quarter" idx="5"/>
          </p:nvPr>
        </p:nvSpPr>
        <p:spPr/>
        <p:txBody>
          <a:bodyPr/>
          <a:lstStyle/>
          <a:p>
            <a:fld id="{E5EEDA39-CE82-44D9-A080-908EA655550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Hashing can facilitate a highly efficient search process and reduce storage cost. Just as the figure shows, 10 million images use 20 GB memory represented by Gist 512, while stored</a:t>
            </a:r>
            <a:r>
              <a:rPr lang="en-US" altLang="zh-CN" sz="1200" kern="1200" baseline="0" dirty="0">
                <a:solidFill>
                  <a:schemeClr val="tx1"/>
                </a:solidFill>
                <a:effectLst/>
                <a:latin typeface="+mn-lt"/>
                <a:ea typeface="+mn-ea"/>
                <a:cs typeface="+mn-cs"/>
              </a:rPr>
              <a:t> by </a:t>
            </a:r>
            <a:r>
              <a:rPr lang="en-US" altLang="zh-CN" sz="1200" kern="1200" dirty="0">
                <a:solidFill>
                  <a:schemeClr val="tx1"/>
                </a:solidFill>
                <a:effectLst/>
                <a:latin typeface="+mn-lt"/>
                <a:ea typeface="+mn-ea"/>
                <a:cs typeface="+mn-cs"/>
              </a:rPr>
              <a:t>hash codes only use 160 MB. When we do retrieval, the distance calculations of binary codes  (as known as Hamming distance) can be done on hardware, which is much faster than real-value. </a:t>
            </a:r>
            <a:endParaRPr lang="en-US" dirty="0"/>
          </a:p>
        </p:txBody>
      </p:sp>
      <p:sp>
        <p:nvSpPr>
          <p:cNvPr id="4" name="Slide Number Placeholder 3"/>
          <p:cNvSpPr>
            <a:spLocks noGrp="1"/>
          </p:cNvSpPr>
          <p:nvPr>
            <p:ph type="sldNum" sz="quarter" idx="5"/>
          </p:nvPr>
        </p:nvSpPr>
        <p:spPr/>
        <p:txBody>
          <a:bodyPr/>
          <a:lstStyle/>
          <a:p>
            <a:fld id="{E5EEDA39-CE82-44D9-A080-908EA655550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I will introduce the proposed method VLQ.</a:t>
            </a:r>
            <a:endParaRPr lang="zh-CN" altLang="en-US" dirty="0"/>
          </a:p>
        </p:txBody>
      </p:sp>
      <p:sp>
        <p:nvSpPr>
          <p:cNvPr id="4" name="灯片编号占位符 3"/>
          <p:cNvSpPr>
            <a:spLocks noGrp="1"/>
          </p:cNvSpPr>
          <p:nvPr>
            <p:ph type="sldNum" sz="quarter" idx="10"/>
          </p:nvPr>
        </p:nvSpPr>
        <p:spPr/>
        <p:txBody>
          <a:bodyPr/>
          <a:lstStyle/>
          <a:p>
            <a:fld id="{E5EEDA39-CE82-44D9-A080-908EA655550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introduce VLQ from three aspects, that  are motivation, formulation, </a:t>
            </a:r>
            <a:r>
              <a:rPr lang="en-US" dirty="0">
                <a:sym typeface="+mn-ea"/>
              </a:rPr>
              <a:t>and </a:t>
            </a:r>
            <a:r>
              <a:rPr lang="en-US" dirty="0"/>
              <a:t>optimization.</a:t>
            </a:r>
          </a:p>
        </p:txBody>
      </p:sp>
      <p:sp>
        <p:nvSpPr>
          <p:cNvPr id="4" name="Slide Number Placeholder 3"/>
          <p:cNvSpPr>
            <a:spLocks noGrp="1"/>
          </p:cNvSpPr>
          <p:nvPr>
            <p:ph type="sldNum" sz="quarter" idx="5"/>
          </p:nvPr>
        </p:nvSpPr>
        <p:spPr/>
        <p:txBody>
          <a:bodyPr/>
          <a:lstStyle/>
          <a:p>
            <a:fld id="{E5EEDA39-CE82-44D9-A080-908EA655550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In hashing, </a:t>
            </a:r>
            <a:r>
              <a:rPr lang="zh-CN" altLang="en-US" dirty="0">
                <a:sym typeface="+mn-ea"/>
              </a:rPr>
              <a:t>in order to reduce losses</a:t>
            </a:r>
            <a:r>
              <a:rPr lang="en-US" altLang="zh-CN" dirty="0">
                <a:sym typeface="+mn-ea"/>
              </a:rPr>
              <a:t>,</a:t>
            </a:r>
            <a:r>
              <a:rPr lang="zh-CN" altLang="en-US" dirty="0"/>
              <a:t>the quantization step is as important as the projection step.</a:t>
            </a:r>
          </a:p>
          <a:p>
            <a:endParaRPr lang="zh-CN" altLang="en-US" dirty="0"/>
          </a:p>
          <a:p>
            <a:r>
              <a:rPr lang="zh-CN" altLang="en-US" dirty="0"/>
              <a:t>Among many </a:t>
            </a:r>
            <a:r>
              <a:rPr lang="en-US" altLang="zh-CN" dirty="0">
                <a:sym typeface="+mn-ea"/>
              </a:rPr>
              <a:t>Quantization</a:t>
            </a:r>
            <a:r>
              <a:rPr lang="zh-CN" altLang="en-US" dirty="0"/>
              <a:t> methods</a:t>
            </a:r>
            <a:r>
              <a:rPr lang="en-US" altLang="zh-CN" dirty="0"/>
              <a:t>,</a:t>
            </a:r>
          </a:p>
          <a:p>
            <a:r>
              <a:rPr dirty="0">
                <a:sym typeface="+mn-ea"/>
              </a:rPr>
              <a:t>Single Bit</a:t>
            </a:r>
            <a:r>
              <a:rPr lang="zh-CN" altLang="en-US" dirty="0"/>
              <a:t> </a:t>
            </a:r>
            <a:r>
              <a:rPr dirty="0">
                <a:sym typeface="+mn-ea"/>
              </a:rPr>
              <a:t>Quantization method</a:t>
            </a:r>
            <a:r>
              <a:rPr lang="zh-CN" altLang="en-US" dirty="0"/>
              <a:t> does not perform well</a:t>
            </a:r>
            <a:r>
              <a:rPr lang="en-US" altLang="zh-CN" dirty="0"/>
              <a:t>, </a:t>
            </a:r>
          </a:p>
          <a:p>
            <a:r>
              <a:rPr lang="en-US" dirty="0">
                <a:sym typeface="+mn-ea"/>
              </a:rPr>
              <a:t>M</a:t>
            </a:r>
            <a:r>
              <a:rPr dirty="0">
                <a:sym typeface="+mn-ea"/>
              </a:rPr>
              <a:t>ulti-bit quantization method based on hamming distance doesn't consider</a:t>
            </a:r>
            <a:r>
              <a:rPr lang="en-US" dirty="0">
                <a:sym typeface="+mn-ea"/>
              </a:rPr>
              <a:t> the idea of allocation, </a:t>
            </a:r>
          </a:p>
          <a:p>
            <a:r>
              <a:rPr lang="en-US" dirty="0">
                <a:sym typeface="+mn-ea"/>
              </a:rPr>
              <a:t>and Q</a:t>
            </a:r>
            <a:r>
              <a:rPr dirty="0">
                <a:sym typeface="+mn-ea"/>
              </a:rPr>
              <a:t>uantization method based on non-hamming distance causes low retrieval speed</a:t>
            </a:r>
          </a:p>
          <a:p>
            <a:endParaRPr lang="zh-CN" altLang="en-US" dirty="0"/>
          </a:p>
          <a:p>
            <a:endParaRPr lang="zh-CN" altLang="en-US" dirty="0"/>
          </a:p>
          <a:p>
            <a:endParaRPr lang="zh-CN" altLang="en-US" dirty="0"/>
          </a:p>
          <a:p>
            <a:endParaRPr lang="en-US" dirty="0"/>
          </a:p>
        </p:txBody>
      </p:sp>
      <p:sp>
        <p:nvSpPr>
          <p:cNvPr id="4" name="Slide Number Placeholder 3"/>
          <p:cNvSpPr>
            <a:spLocks noGrp="1"/>
          </p:cNvSpPr>
          <p:nvPr>
            <p:ph type="sldNum" sz="quarter" idx="5"/>
          </p:nvPr>
        </p:nvSpPr>
        <p:spPr/>
        <p:txBody>
          <a:bodyPr/>
          <a:lstStyle/>
          <a:p>
            <a:fld id="{E5EEDA39-CE82-44D9-A080-908EA655550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pic>
        <p:nvPicPr>
          <p:cNvPr id="9" name="图片 4"/>
          <p:cNvPicPr>
            <a:picLocks noChangeAspect="1"/>
          </p:cNvPicPr>
          <p:nvPr userDrawn="1"/>
        </p:nvPicPr>
        <p:blipFill>
          <a:blip r:embed="rId2" cstate="print"/>
          <a:stretch>
            <a:fillRect/>
          </a:stretch>
        </p:blipFill>
        <p:spPr>
          <a:xfrm>
            <a:off x="272958" y="204198"/>
            <a:ext cx="1111330" cy="1092339"/>
          </a:xfrm>
          <a:prstGeom prst="rect">
            <a:avLst/>
          </a:prstGeom>
          <a:noFill/>
          <a:ln w="9525">
            <a:noFill/>
          </a:ln>
        </p:spPr>
      </p:pic>
      <p:pic>
        <p:nvPicPr>
          <p:cNvPr id="10" name="图片 9" descr="图片2"/>
          <p:cNvPicPr>
            <a:picLocks noChangeAspect="1"/>
          </p:cNvPicPr>
          <p:nvPr userDrawn="1"/>
        </p:nvPicPr>
        <p:blipFill>
          <a:blip r:embed="rId3" cstate="print"/>
          <a:stretch>
            <a:fillRect/>
          </a:stretch>
        </p:blipFill>
        <p:spPr>
          <a:xfrm>
            <a:off x="7629098" y="328593"/>
            <a:ext cx="1307586" cy="770467"/>
          </a:xfrm>
          <a:prstGeom prst="rect">
            <a:avLst/>
          </a:prstGeom>
          <a:noFill/>
          <a:effectLst>
            <a:outerShdw blurRad="50800" dist="38100" dir="5400000" algn="t" rotWithShape="0">
              <a:prstClr val="black">
                <a:alpha val="40000"/>
              </a:prstClr>
            </a:outerShdw>
          </a:effectLst>
        </p:spPr>
      </p:pic>
      <p:sp>
        <p:nvSpPr>
          <p:cNvPr id="11" name="矩形 10"/>
          <p:cNvSpPr/>
          <p:nvPr userDrawn="1"/>
        </p:nvSpPr>
        <p:spPr>
          <a:xfrm>
            <a:off x="1433014" y="668740"/>
            <a:ext cx="6114197" cy="9553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22225">
                <a:solidFill>
                  <a:schemeClr val="accent2"/>
                </a:solidFill>
                <a:prstDash val="solid"/>
              </a:ln>
              <a:solidFill>
                <a:schemeClr val="accent2">
                  <a:lumMod val="40000"/>
                  <a:lumOff val="60000"/>
                </a:scheme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269242" y="627797"/>
            <a:ext cx="6482686" cy="655093"/>
          </a:xfrm>
        </p:spPr>
        <p:txBody>
          <a:bodyPr/>
          <a:lstStyle/>
          <a:p>
            <a:r>
              <a:rPr lang="zh-CN" altLang="en-US" dirty="0"/>
              <a:t>单击此处编辑母版标题样式</a:t>
            </a:r>
            <a:endParaRPr lang="en-US" dirty="0"/>
          </a:p>
        </p:txBody>
      </p:sp>
      <p:sp>
        <p:nvSpPr>
          <p:cNvPr id="7" name="矩形 6"/>
          <p:cNvSpPr/>
          <p:nvPr userDrawn="1"/>
        </p:nvSpPr>
        <p:spPr>
          <a:xfrm>
            <a:off x="685800" y="245660"/>
            <a:ext cx="7772400" cy="75062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userDrawn="1"/>
        </p:nvSpPr>
        <p:spPr>
          <a:xfrm>
            <a:off x="1269242" y="627797"/>
            <a:ext cx="6482686" cy="655093"/>
          </a:xfrm>
          <a:prstGeom prst="round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0" name="直接连接符 9"/>
          <p:cNvCxnSpPr/>
          <p:nvPr userDrawn="1"/>
        </p:nvCxnSpPr>
        <p:spPr>
          <a:xfrm>
            <a:off x="3494314" y="6176963"/>
            <a:ext cx="5021036" cy="0"/>
          </a:xfrm>
          <a:prstGeom prst="line">
            <a:avLst/>
          </a:prstGeom>
          <a:ln w="57150">
            <a:gradFill flip="none" rotWithShape="1">
              <a:gsLst>
                <a:gs pos="0">
                  <a:schemeClr val="accent1">
                    <a:lumMod val="5000"/>
                    <a:lumOff val="95000"/>
                  </a:schemeClr>
                </a:gs>
                <a:gs pos="98000">
                  <a:schemeClr val="accent6">
                    <a:lumMod val="75000"/>
                  </a:schemeClr>
                </a:gs>
                <a:gs pos="34000">
                  <a:schemeClr val="accent1">
                    <a:lumMod val="45000"/>
                    <a:lumOff val="55000"/>
                  </a:schemeClr>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9670" y="4976282"/>
            <a:ext cx="1175680" cy="1159176"/>
          </a:xfrm>
          <a:prstGeom prst="rect">
            <a:avLst/>
          </a:prstGeom>
        </p:spPr>
      </p:pic>
      <p:sp>
        <p:nvSpPr>
          <p:cNvPr id="12" name="Slide Number Placeholder 5"/>
          <p:cNvSpPr>
            <a:spLocks noGrp="1"/>
          </p:cNvSpPr>
          <p:nvPr>
            <p:ph type="sldNum" sz="quarter" idx="12"/>
          </p:nvPr>
        </p:nvSpPr>
        <p:spPr>
          <a:xfrm>
            <a:off x="6457950" y="6356351"/>
            <a:ext cx="2057400" cy="365125"/>
          </a:xfrm>
        </p:spPr>
        <p:txBody>
          <a:bodyPr/>
          <a:lstStyle/>
          <a:p>
            <a:fld id="{83246F95-C531-4BBA-91F1-4C98EB2C933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3246F95-C531-4BBA-91F1-4C98EB2C933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46F95-C531-4BBA-91F1-4C98EB2C933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0.png"/><Relationship Id="rId11" Type="http://schemas.openxmlformats.org/officeDocument/2006/relationships/image" Target="../media/image17.png"/><Relationship Id="rId5" Type="http://schemas.openxmlformats.org/officeDocument/2006/relationships/image" Target="../media/image110.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9.jpg"/><Relationship Id="rId3" Type="http://schemas.openxmlformats.org/officeDocument/2006/relationships/image" Target="../media/image12.png"/><Relationship Id="rId7" Type="http://schemas.openxmlformats.org/officeDocument/2006/relationships/image" Target="../media/image13.png"/><Relationship Id="rId12"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0.png"/><Relationship Id="rId11" Type="http://schemas.openxmlformats.org/officeDocument/2006/relationships/image" Target="../media/image17.png"/><Relationship Id="rId5" Type="http://schemas.openxmlformats.org/officeDocument/2006/relationships/image" Target="../media/image110.png"/><Relationship Id="rId10" Type="http://schemas.openxmlformats.org/officeDocument/2006/relationships/image" Target="../media/image16.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2385" y="2591435"/>
            <a:ext cx="9148445" cy="3046095"/>
          </a:xfrm>
          <a:prstGeom prst="rect">
            <a:avLst/>
          </a:prstGeom>
          <a:noFill/>
        </p:spPr>
        <p:txBody>
          <a:bodyPr wrap="square" rtlCol="0">
            <a:spAutoFit/>
          </a:bodyPr>
          <a:lstStyle/>
          <a:p>
            <a:pPr algn="ctr"/>
            <a:r>
              <a:rPr lang="en-US" altLang="zh-CN" sz="3200" b="1" dirty="0"/>
              <a:t>Variable-Length Quantization Strategy for Hashing </a:t>
            </a:r>
          </a:p>
          <a:p>
            <a:pPr algn="ctr"/>
            <a:endParaRPr lang="en-US" altLang="zh-CN" sz="3200" dirty="0">
              <a:solidFill>
                <a:srgbClr val="002060"/>
              </a:solidFill>
            </a:endParaRPr>
          </a:p>
          <a:p>
            <a:pPr algn="ctr"/>
            <a:endParaRPr lang="en-US" altLang="zh-CN" sz="3200" dirty="0">
              <a:solidFill>
                <a:srgbClr val="002060"/>
              </a:solidFill>
            </a:endParaRPr>
          </a:p>
          <a:p>
            <a:pPr algn="ctr"/>
            <a:endParaRPr lang="en-US" altLang="zh-CN" sz="3200" dirty="0">
              <a:solidFill>
                <a:srgbClr val="002060"/>
              </a:solidFill>
            </a:endParaRPr>
          </a:p>
          <a:p>
            <a:pPr algn="ctr"/>
            <a:endParaRPr lang="en-US" altLang="zh-CN" sz="3200" dirty="0">
              <a:solidFill>
                <a:srgbClr val="002060"/>
              </a:solidFill>
            </a:endParaRPr>
          </a:p>
          <a:p>
            <a:pPr algn="ctr"/>
            <a:endParaRPr lang="en-US" altLang="zh-CN" sz="3200" dirty="0">
              <a:solidFill>
                <a:srgbClr val="002060"/>
              </a:solidFill>
            </a:endParaRPr>
          </a:p>
        </p:txBody>
      </p:sp>
      <p:pic>
        <p:nvPicPr>
          <p:cNvPr id="1026" name="Picture 2" descr="C:\Users\Administrator\Desktop\FDCH\韩国出国材料\Poster&amp;PPT\山大.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2434" y="4471835"/>
            <a:ext cx="1329600" cy="1329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2830" y="3269757"/>
            <a:ext cx="10294732" cy="1118235"/>
          </a:xfrm>
          <a:prstGeom prst="rect">
            <a:avLst/>
          </a:prstGeom>
          <a:noFill/>
        </p:spPr>
        <p:txBody>
          <a:bodyPr wrap="square" rtlCol="0">
            <a:spAutoFit/>
          </a:bodyPr>
          <a:lstStyle/>
          <a:p>
            <a:pPr algn="ctr"/>
            <a:r>
              <a:rPr lang="en-US" altLang="zh-CN" sz="2135" dirty="0">
                <a:latin typeface="Yu Gothic UI Semibold" panose="020B0700000000000000" pitchFamily="34" charset="-128"/>
                <a:ea typeface="Yu Gothic UI Semibold" panose="020B0700000000000000" pitchFamily="34" charset="-128"/>
              </a:rPr>
              <a:t>Yang Shi, </a:t>
            </a:r>
            <a:r>
              <a:rPr lang="en-US" altLang="zh-CN" sz="2135" dirty="0" err="1">
                <a:latin typeface="Yu Gothic UI Semibold" panose="020B0700000000000000" pitchFamily="34" charset="-128"/>
                <a:ea typeface="Yu Gothic UI Semibold" panose="020B0700000000000000" pitchFamily="34" charset="-128"/>
              </a:rPr>
              <a:t>Xiushan</a:t>
            </a:r>
            <a:r>
              <a:rPr lang="en-US" altLang="zh-CN" sz="2135" dirty="0">
                <a:latin typeface="Yu Gothic UI Semibold" panose="020B0700000000000000" pitchFamily="34" charset="-128"/>
                <a:ea typeface="Yu Gothic UI Semibold" panose="020B0700000000000000" pitchFamily="34" charset="-128"/>
              </a:rPr>
              <a:t> </a:t>
            </a:r>
            <a:r>
              <a:rPr lang="en-US" altLang="zh-CN" sz="2135" dirty="0" err="1">
                <a:latin typeface="Yu Gothic UI Semibold" panose="020B0700000000000000" pitchFamily="34" charset="-128"/>
                <a:ea typeface="Yu Gothic UI Semibold" panose="020B0700000000000000" pitchFamily="34" charset="-128"/>
              </a:rPr>
              <a:t>Nie</a:t>
            </a:r>
            <a:r>
              <a:rPr lang="en-US" altLang="zh-CN" sz="2135" dirty="0">
                <a:latin typeface="Yu Gothic UI Semibold" panose="020B0700000000000000" pitchFamily="34" charset="-128"/>
                <a:ea typeface="Yu Gothic UI Semibold" panose="020B0700000000000000" pitchFamily="34" charset="-128"/>
              </a:rPr>
              <a:t>*, Xin Zhou,</a:t>
            </a:r>
          </a:p>
          <a:p>
            <a:pPr algn="ctr"/>
            <a:r>
              <a:rPr lang="en-US" altLang="zh-CN" sz="2135" dirty="0">
                <a:latin typeface="Yu Gothic UI Semibold" panose="020B0700000000000000" pitchFamily="34" charset="-128"/>
                <a:ea typeface="Yu Gothic UI Semibold" panose="020B0700000000000000" pitchFamily="34" charset="-128"/>
              </a:rPr>
              <a:t> </a:t>
            </a:r>
            <a:r>
              <a:rPr lang="en-US" altLang="zh-CN" sz="2135" dirty="0" err="1">
                <a:latin typeface="Yu Gothic UI Semibold" panose="020B0700000000000000" pitchFamily="34" charset="-128"/>
                <a:ea typeface="Yu Gothic UI Semibold" panose="020B0700000000000000" pitchFamily="34" charset="-128"/>
              </a:rPr>
              <a:t>Xiaoming</a:t>
            </a:r>
            <a:r>
              <a:rPr lang="en-US" altLang="zh-CN" sz="2135" dirty="0">
                <a:latin typeface="Yu Gothic UI Semibold" panose="020B0700000000000000" pitchFamily="34" charset="-128"/>
                <a:ea typeface="Yu Gothic UI Semibold" panose="020B0700000000000000" pitchFamily="34" charset="-128"/>
              </a:rPr>
              <a:t> Xi, </a:t>
            </a:r>
            <a:r>
              <a:rPr lang="en-US" altLang="zh-CN" sz="2135" dirty="0" err="1">
                <a:latin typeface="Yu Gothic UI Semibold" panose="020B0700000000000000" pitchFamily="34" charset="-128"/>
                <a:ea typeface="Yu Gothic UI Semibold" panose="020B0700000000000000" pitchFamily="34" charset="-128"/>
              </a:rPr>
              <a:t>Yilong</a:t>
            </a:r>
            <a:r>
              <a:rPr lang="en-US" altLang="zh-CN" sz="2135" dirty="0">
                <a:latin typeface="Yu Gothic UI Semibold" panose="020B0700000000000000" pitchFamily="34" charset="-128"/>
                <a:ea typeface="Yu Gothic UI Semibold" panose="020B0700000000000000" pitchFamily="34" charset="-128"/>
              </a:rPr>
              <a:t> Yin*</a:t>
            </a:r>
          </a:p>
          <a:p>
            <a:pPr algn="ctr"/>
            <a:endParaRPr lang="zh-CN" altLang="en-US" sz="2400" dirty="0"/>
          </a:p>
        </p:txBody>
      </p:sp>
      <p:pic>
        <p:nvPicPr>
          <p:cNvPr id="11" name="Picture 10" descr="C:\Users\Administrator\Desktop\IJCAI(短bit哈希)\澳门材料\Presentation\Poster\山建.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806" y="4471493"/>
            <a:ext cx="1420528" cy="1413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13"/>
          <p:cNvSpPr>
            <a:spLocks noGrp="1"/>
          </p:cNvSpPr>
          <p:nvPr>
            <p:ph type="sldNum" sz="quarter" idx="12"/>
          </p:nvPr>
        </p:nvSpPr>
        <p:spPr/>
        <p:txBody>
          <a:bodyPr/>
          <a:lstStyle/>
          <a:p>
            <a:fld id="{83246F95-C531-4BBA-91F1-4C98EB2C9332}" type="slidenum">
              <a:rPr lang="zh-CN" altLang="en-US" smtClean="0"/>
              <a:t>1</a:t>
            </a:fld>
            <a:endParaRPr lang="zh-CN" altLang="en-US"/>
          </a:p>
        </p:txBody>
      </p:sp>
      <p:pic>
        <p:nvPicPr>
          <p:cNvPr id="3" name="图片 2" descr="banner-index"/>
          <p:cNvPicPr>
            <a:picLocks noChangeAspect="1"/>
          </p:cNvPicPr>
          <p:nvPr/>
        </p:nvPicPr>
        <p:blipFill>
          <a:blip r:embed="rId5"/>
          <a:stretch>
            <a:fillRect/>
          </a:stretch>
        </p:blipFill>
        <p:spPr>
          <a:xfrm>
            <a:off x="208915" y="174625"/>
            <a:ext cx="8719820" cy="19075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242" y="627797"/>
            <a:ext cx="6482686" cy="655093"/>
          </a:xfrm>
        </p:spPr>
        <p:txBody>
          <a:bodyPr>
            <a:normAutofit fontScale="90000"/>
          </a:bodyPr>
          <a:lstStyle/>
          <a:p>
            <a:pPr algn="ctr"/>
            <a:r>
              <a:rPr lang="en-US" altLang="zh-CN" dirty="0">
                <a:solidFill>
                  <a:schemeClr val="bg1"/>
                </a:solidFill>
              </a:rPr>
              <a:t>Motivation</a:t>
            </a:r>
            <a:endParaRPr lang="en-US" altLang="zh-CN" dirty="0">
              <a:solidFill>
                <a:schemeClr val="bg1"/>
              </a:solidFill>
              <a:sym typeface="+mn-ea"/>
            </a:endParaRPr>
          </a:p>
        </p:txBody>
      </p:sp>
      <p:sp>
        <p:nvSpPr>
          <p:cNvPr id="3" name="Slide Number Placeholder 2"/>
          <p:cNvSpPr>
            <a:spLocks noGrp="1"/>
          </p:cNvSpPr>
          <p:nvPr>
            <p:ph type="sldNum" sz="quarter" idx="12"/>
          </p:nvPr>
        </p:nvSpPr>
        <p:spPr/>
        <p:txBody>
          <a:bodyPr/>
          <a:lstStyle/>
          <a:p>
            <a:fld id="{83246F95-C531-4BBA-91F1-4C98EB2C9332}" type="slidenum">
              <a:rPr lang="zh-CN" altLang="en-US" smtClean="0"/>
              <a:t>10</a:t>
            </a:fld>
            <a:endParaRPr lang="zh-CN" altLang="en-US" dirty="0"/>
          </a:p>
        </p:txBody>
      </p:sp>
      <p:pic>
        <p:nvPicPr>
          <p:cNvPr id="27" name="图片 26">
            <a:extLst>
              <a:ext uri="{FF2B5EF4-FFF2-40B4-BE49-F238E27FC236}">
                <a16:creationId xmlns:a16="http://schemas.microsoft.com/office/drawing/2014/main" id="{75269324-38BF-4F5E-8CA8-EE55A87BB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672" y="1485287"/>
            <a:ext cx="3276599" cy="2457449"/>
          </a:xfrm>
          <a:prstGeom prst="rect">
            <a:avLst/>
          </a:prstGeom>
        </p:spPr>
      </p:pic>
      <p:pic>
        <p:nvPicPr>
          <p:cNvPr id="29" name="图片 28">
            <a:extLst>
              <a:ext uri="{FF2B5EF4-FFF2-40B4-BE49-F238E27FC236}">
                <a16:creationId xmlns:a16="http://schemas.microsoft.com/office/drawing/2014/main" id="{C34C5B94-52D2-418D-A1F9-B525679B8F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677" y="1485287"/>
            <a:ext cx="3276599" cy="2457449"/>
          </a:xfrm>
          <a:prstGeom prst="rect">
            <a:avLst/>
          </a:prstGeom>
        </p:spPr>
      </p:pic>
      <p:graphicFrame>
        <p:nvGraphicFramePr>
          <p:cNvPr id="30" name="表格 30">
            <a:extLst>
              <a:ext uri="{FF2B5EF4-FFF2-40B4-BE49-F238E27FC236}">
                <a16:creationId xmlns:a16="http://schemas.microsoft.com/office/drawing/2014/main" id="{F4F0A3DA-C6E5-4500-A6E8-F3B5D1F06B43}"/>
              </a:ext>
            </a:extLst>
          </p:cNvPr>
          <p:cNvGraphicFramePr>
            <a:graphicFrameLocks noGrp="1"/>
          </p:cNvGraphicFramePr>
          <p:nvPr>
            <p:extLst>
              <p:ext uri="{D42A27DB-BD31-4B8C-83A1-F6EECF244321}">
                <p14:modId xmlns:p14="http://schemas.microsoft.com/office/powerpoint/2010/main" val="3161932267"/>
              </p:ext>
            </p:extLst>
          </p:nvPr>
        </p:nvGraphicFramePr>
        <p:xfrm>
          <a:off x="514361" y="4528376"/>
          <a:ext cx="2871020" cy="766098"/>
        </p:xfrm>
        <a:graphic>
          <a:graphicData uri="http://schemas.openxmlformats.org/drawingml/2006/table">
            <a:tbl>
              <a:tblPr firstRow="1" bandRow="1">
                <a:tableStyleId>{2D5ABB26-0587-4C30-8999-92F81FD0307C}</a:tableStyleId>
              </a:tblPr>
              <a:tblGrid>
                <a:gridCol w="717755">
                  <a:extLst>
                    <a:ext uri="{9D8B030D-6E8A-4147-A177-3AD203B41FA5}">
                      <a16:colId xmlns:a16="http://schemas.microsoft.com/office/drawing/2014/main" val="3255964182"/>
                    </a:ext>
                  </a:extLst>
                </a:gridCol>
                <a:gridCol w="717755">
                  <a:extLst>
                    <a:ext uri="{9D8B030D-6E8A-4147-A177-3AD203B41FA5}">
                      <a16:colId xmlns:a16="http://schemas.microsoft.com/office/drawing/2014/main" val="3501869742"/>
                    </a:ext>
                  </a:extLst>
                </a:gridCol>
                <a:gridCol w="717755">
                  <a:extLst>
                    <a:ext uri="{9D8B030D-6E8A-4147-A177-3AD203B41FA5}">
                      <a16:colId xmlns:a16="http://schemas.microsoft.com/office/drawing/2014/main" val="2162671303"/>
                    </a:ext>
                  </a:extLst>
                </a:gridCol>
                <a:gridCol w="717755">
                  <a:extLst>
                    <a:ext uri="{9D8B030D-6E8A-4147-A177-3AD203B41FA5}">
                      <a16:colId xmlns:a16="http://schemas.microsoft.com/office/drawing/2014/main" val="1597726849"/>
                    </a:ext>
                  </a:extLst>
                </a:gridCol>
              </a:tblGrid>
              <a:tr h="383049">
                <a:tc gridSpan="2">
                  <a:txBody>
                    <a:bodyPr/>
                    <a:lstStyle/>
                    <a:p>
                      <a:pPr algn="ctr"/>
                      <a:r>
                        <a:rPr lang="en-US" altLang="zh-CN" dirty="0"/>
                        <a:t>0</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dirty="0"/>
                        <a:t>1</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3814913"/>
                  </a:ext>
                </a:extLst>
              </a:tr>
              <a:tr h="383049">
                <a:tc>
                  <a:txBody>
                    <a:bodyPr/>
                    <a:lstStyle/>
                    <a:p>
                      <a:pPr algn="ctr"/>
                      <a:r>
                        <a:rPr lang="en-US" altLang="zh-CN" dirty="0"/>
                        <a:t>01</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a:t>00</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a:t>10</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a:t>11</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1620534"/>
                  </a:ext>
                </a:extLst>
              </a:tr>
            </a:tbl>
          </a:graphicData>
        </a:graphic>
      </p:graphicFrame>
      <p:graphicFrame>
        <p:nvGraphicFramePr>
          <p:cNvPr id="32" name="表格 30">
            <a:extLst>
              <a:ext uri="{FF2B5EF4-FFF2-40B4-BE49-F238E27FC236}">
                <a16:creationId xmlns:a16="http://schemas.microsoft.com/office/drawing/2014/main" id="{3D638B73-4D97-40B9-8014-3BB543D6EFE6}"/>
              </a:ext>
            </a:extLst>
          </p:cNvPr>
          <p:cNvGraphicFramePr>
            <a:graphicFrameLocks noGrp="1"/>
          </p:cNvGraphicFramePr>
          <p:nvPr>
            <p:extLst>
              <p:ext uri="{D42A27DB-BD31-4B8C-83A1-F6EECF244321}">
                <p14:modId xmlns:p14="http://schemas.microsoft.com/office/powerpoint/2010/main" val="594362232"/>
              </p:ext>
            </p:extLst>
          </p:nvPr>
        </p:nvGraphicFramePr>
        <p:xfrm>
          <a:off x="5245508" y="4528376"/>
          <a:ext cx="2871020" cy="766098"/>
        </p:xfrm>
        <a:graphic>
          <a:graphicData uri="http://schemas.openxmlformats.org/drawingml/2006/table">
            <a:tbl>
              <a:tblPr firstRow="1" bandRow="1">
                <a:tableStyleId>{2D5ABB26-0587-4C30-8999-92F81FD0307C}</a:tableStyleId>
              </a:tblPr>
              <a:tblGrid>
                <a:gridCol w="717755">
                  <a:extLst>
                    <a:ext uri="{9D8B030D-6E8A-4147-A177-3AD203B41FA5}">
                      <a16:colId xmlns:a16="http://schemas.microsoft.com/office/drawing/2014/main" val="3255964182"/>
                    </a:ext>
                  </a:extLst>
                </a:gridCol>
                <a:gridCol w="717755">
                  <a:extLst>
                    <a:ext uri="{9D8B030D-6E8A-4147-A177-3AD203B41FA5}">
                      <a16:colId xmlns:a16="http://schemas.microsoft.com/office/drawing/2014/main" val="3501869742"/>
                    </a:ext>
                  </a:extLst>
                </a:gridCol>
                <a:gridCol w="717755">
                  <a:extLst>
                    <a:ext uri="{9D8B030D-6E8A-4147-A177-3AD203B41FA5}">
                      <a16:colId xmlns:a16="http://schemas.microsoft.com/office/drawing/2014/main" val="2162671303"/>
                    </a:ext>
                  </a:extLst>
                </a:gridCol>
                <a:gridCol w="717755">
                  <a:extLst>
                    <a:ext uri="{9D8B030D-6E8A-4147-A177-3AD203B41FA5}">
                      <a16:colId xmlns:a16="http://schemas.microsoft.com/office/drawing/2014/main" val="1597726849"/>
                    </a:ext>
                  </a:extLst>
                </a:gridCol>
              </a:tblGrid>
              <a:tr h="383049">
                <a:tc gridSpan="2">
                  <a:txBody>
                    <a:bodyPr/>
                    <a:lstStyle/>
                    <a:p>
                      <a:pPr algn="ctr"/>
                      <a:r>
                        <a:rPr lang="en-US" altLang="zh-CN" dirty="0"/>
                        <a:t>0</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dirty="0"/>
                        <a:t>1</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3814913"/>
                  </a:ext>
                </a:extLst>
              </a:tr>
              <a:tr h="383049">
                <a:tc>
                  <a:txBody>
                    <a:bodyPr/>
                    <a:lstStyle/>
                    <a:p>
                      <a:pPr algn="ctr"/>
                      <a:r>
                        <a:rPr lang="en-US" altLang="zh-CN" dirty="0"/>
                        <a:t>01</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a:t>00</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a:t>10</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a:t>11</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1620534"/>
                  </a:ext>
                </a:extLst>
              </a:tr>
            </a:tbl>
          </a:graphicData>
        </a:graphic>
      </p:graphicFrame>
      <p:sp>
        <p:nvSpPr>
          <p:cNvPr id="33" name="文本框 32">
            <a:extLst>
              <a:ext uri="{FF2B5EF4-FFF2-40B4-BE49-F238E27FC236}">
                <a16:creationId xmlns:a16="http://schemas.microsoft.com/office/drawing/2014/main" id="{D23747E7-639B-4765-87B8-5012403E4418}"/>
              </a:ext>
            </a:extLst>
          </p:cNvPr>
          <p:cNvSpPr txBox="1"/>
          <p:nvPr/>
        </p:nvSpPr>
        <p:spPr>
          <a:xfrm>
            <a:off x="1791013" y="4050890"/>
            <a:ext cx="317716" cy="369332"/>
          </a:xfrm>
          <a:prstGeom prst="rect">
            <a:avLst/>
          </a:prstGeom>
          <a:noFill/>
        </p:spPr>
        <p:txBody>
          <a:bodyPr wrap="none" rtlCol="0">
            <a:spAutoFit/>
          </a:bodyPr>
          <a:lstStyle/>
          <a:p>
            <a:r>
              <a:rPr lang="en-US" altLang="zh-CN" dirty="0"/>
              <a:t>A</a:t>
            </a:r>
            <a:endParaRPr lang="zh-CN" altLang="en-US" dirty="0"/>
          </a:p>
        </p:txBody>
      </p:sp>
      <p:sp>
        <p:nvSpPr>
          <p:cNvPr id="34" name="文本框 33">
            <a:extLst>
              <a:ext uri="{FF2B5EF4-FFF2-40B4-BE49-F238E27FC236}">
                <a16:creationId xmlns:a16="http://schemas.microsoft.com/office/drawing/2014/main" id="{340BA237-E53C-44DF-8FF4-452E87CAB4F9}"/>
              </a:ext>
            </a:extLst>
          </p:cNvPr>
          <p:cNvSpPr txBox="1"/>
          <p:nvPr/>
        </p:nvSpPr>
        <p:spPr>
          <a:xfrm>
            <a:off x="6551971" y="4050890"/>
            <a:ext cx="317716" cy="369332"/>
          </a:xfrm>
          <a:prstGeom prst="rect">
            <a:avLst/>
          </a:prstGeom>
          <a:noFill/>
        </p:spPr>
        <p:txBody>
          <a:bodyPr wrap="none" rtlCol="0">
            <a:spAutoFit/>
          </a:bodyPr>
          <a:lstStyle/>
          <a:p>
            <a:r>
              <a:rPr lang="en-US" altLang="zh-CN" dirty="0"/>
              <a:t>B</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242" y="627797"/>
            <a:ext cx="6482686" cy="655093"/>
          </a:xfrm>
        </p:spPr>
        <p:txBody>
          <a:bodyPr>
            <a:normAutofit fontScale="90000"/>
          </a:bodyPr>
          <a:lstStyle/>
          <a:p>
            <a:pPr algn="ctr"/>
            <a:r>
              <a:rPr lang="en-US" altLang="zh-CN" dirty="0">
                <a:solidFill>
                  <a:schemeClr val="bg1"/>
                </a:solidFill>
                <a:sym typeface="+mn-ea"/>
              </a:rPr>
              <a:t>Formulation</a:t>
            </a:r>
          </a:p>
        </p:txBody>
      </p:sp>
      <p:sp>
        <p:nvSpPr>
          <p:cNvPr id="3" name="Slide Number Placeholder 2"/>
          <p:cNvSpPr>
            <a:spLocks noGrp="1"/>
          </p:cNvSpPr>
          <p:nvPr>
            <p:ph type="sldNum" sz="quarter" idx="12"/>
          </p:nvPr>
        </p:nvSpPr>
        <p:spPr/>
        <p:txBody>
          <a:bodyPr/>
          <a:lstStyle/>
          <a:p>
            <a:fld id="{83246F95-C531-4BBA-91F1-4C98EB2C9332}" type="slidenum">
              <a:rPr lang="zh-CN" altLang="en-US" smtClean="0"/>
              <a:t>11</a:t>
            </a:fld>
            <a:endParaRPr lang="zh-CN" altLang="en-US" dirty="0"/>
          </a:p>
        </p:txBody>
      </p:sp>
      <p:graphicFrame>
        <p:nvGraphicFramePr>
          <p:cNvPr id="5" name="表格 4"/>
          <p:cNvGraphicFramePr/>
          <p:nvPr/>
        </p:nvGraphicFramePr>
        <p:xfrm>
          <a:off x="1087120" y="1614523"/>
          <a:ext cx="6399530" cy="2213421"/>
        </p:xfrm>
        <a:graphic>
          <a:graphicData uri="http://schemas.openxmlformats.org/drawingml/2006/table">
            <a:tbl>
              <a:tblPr firstRow="1" bandRow="1">
                <a:tableStyleId>{5C22544A-7EE6-4342-B048-85BDC9FD1C3A}</a:tableStyleId>
              </a:tblPr>
              <a:tblGrid>
                <a:gridCol w="1427480">
                  <a:extLst>
                    <a:ext uri="{9D8B030D-6E8A-4147-A177-3AD203B41FA5}">
                      <a16:colId xmlns:a16="http://schemas.microsoft.com/office/drawing/2014/main" val="20000"/>
                    </a:ext>
                  </a:extLst>
                </a:gridCol>
                <a:gridCol w="4972050">
                  <a:extLst>
                    <a:ext uri="{9D8B030D-6E8A-4147-A177-3AD203B41FA5}">
                      <a16:colId xmlns:a16="http://schemas.microsoft.com/office/drawing/2014/main" val="20001"/>
                    </a:ext>
                  </a:extLst>
                </a:gridCol>
              </a:tblGrid>
              <a:tr h="381000">
                <a:tc>
                  <a:txBody>
                    <a:bodyPr/>
                    <a:lstStyle/>
                    <a:p>
                      <a:pPr>
                        <a:buNone/>
                      </a:pPr>
                      <a:r>
                        <a:rPr lang="en-US" altLang="zh-CN" dirty="0"/>
                        <a:t>Notation</a:t>
                      </a:r>
                    </a:p>
                  </a:txBody>
                  <a:tcPr/>
                </a:tc>
                <a:tc>
                  <a:txBody>
                    <a:bodyPr/>
                    <a:lstStyle/>
                    <a:p>
                      <a:pPr>
                        <a:buNone/>
                      </a:pPr>
                      <a:r>
                        <a:rPr lang="en-US" altLang="zh-CN"/>
                        <a:t>Description</a:t>
                      </a:r>
                    </a:p>
                  </a:txBody>
                  <a:tcPr/>
                </a:tc>
                <a:extLst>
                  <a:ext uri="{0D108BD9-81ED-4DB2-BD59-A6C34878D82A}">
                    <a16:rowId xmlns:a16="http://schemas.microsoft.com/office/drawing/2014/main" val="10000"/>
                  </a:ext>
                </a:extLst>
              </a:tr>
              <a:tr h="640080">
                <a:tc>
                  <a:txBody>
                    <a:bodyPr/>
                    <a:lstStyle/>
                    <a:p>
                      <a:endParaRPr lang="zh-CN"/>
                    </a:p>
                  </a:txBody>
                  <a:tcPr>
                    <a:blipFill>
                      <a:blip r:embed="rId3"/>
                      <a:stretch>
                        <a:fillRect l="-427" t="-64762" r="-350855" b="-201905"/>
                      </a:stretch>
                    </a:blipFill>
                  </a:tcPr>
                </a:tc>
                <a:tc>
                  <a:txBody>
                    <a:bodyPr/>
                    <a:lstStyle/>
                    <a:p>
                      <a:r>
                        <a:rPr lang="en-US" altLang="zh-CN" sz="1800" kern="1200" dirty="0">
                          <a:solidFill>
                            <a:schemeClr val="dk1"/>
                          </a:solidFill>
                          <a:effectLst/>
                          <a:latin typeface="+mn-lt"/>
                          <a:ea typeface="+mn-ea"/>
                          <a:cs typeface="+mn-cs"/>
                        </a:rPr>
                        <a:t>Real-valued feature matrix generated from original data using a projection step</a:t>
                      </a:r>
                      <a:endParaRPr lang="zh-CN" altLang="en-US" dirty="0"/>
                    </a:p>
                  </a:txBody>
                  <a:tcPr/>
                </a:tc>
                <a:extLst>
                  <a:ext uri="{0D108BD9-81ED-4DB2-BD59-A6C34878D82A}">
                    <a16:rowId xmlns:a16="http://schemas.microsoft.com/office/drawing/2014/main" val="10001"/>
                  </a:ext>
                </a:extLst>
              </a:tr>
              <a:tr h="447104">
                <a:tc>
                  <a:txBody>
                    <a:bodyPr/>
                    <a:lstStyle/>
                    <a:p>
                      <a:endParaRPr lang="zh-CN"/>
                    </a:p>
                  </a:txBody>
                  <a:tcPr>
                    <a:blipFill>
                      <a:blip r:embed="rId3"/>
                      <a:stretch>
                        <a:fillRect l="-427" t="-236986" r="-350855" b="-190411"/>
                      </a:stretch>
                    </a:blipFill>
                  </a:tcPr>
                </a:tc>
                <a:tc>
                  <a:txBody>
                    <a:bodyPr/>
                    <a:lstStyle/>
                    <a:p>
                      <a:r>
                        <a:rPr lang="en-US" altLang="zh-CN" sz="1800" kern="1200" dirty="0">
                          <a:solidFill>
                            <a:schemeClr val="dk1"/>
                          </a:solidFill>
                          <a:effectLst/>
                          <a:latin typeface="+mn-lt"/>
                          <a:ea typeface="+mn-ea"/>
                          <a:cs typeface="+mn-cs"/>
                        </a:rPr>
                        <a:t>The </a:t>
                      </a:r>
                      <a:r>
                        <a:rPr lang="en-US" altLang="zh-CN" sz="1800" i="1" kern="1200" dirty="0" err="1">
                          <a:solidFill>
                            <a:schemeClr val="dk1"/>
                          </a:solidFill>
                          <a:effectLst/>
                          <a:latin typeface="+mn-lt"/>
                          <a:ea typeface="+mn-ea"/>
                          <a:cs typeface="+mn-cs"/>
                        </a:rPr>
                        <a:t>ith</a:t>
                      </a:r>
                      <a:r>
                        <a:rPr lang="en-US" altLang="zh-CN" sz="1800" i="1" kern="1200" dirty="0">
                          <a:solidFill>
                            <a:schemeClr val="dk1"/>
                          </a:solidFill>
                          <a:effectLst/>
                          <a:latin typeface="+mn-lt"/>
                          <a:ea typeface="+mn-ea"/>
                          <a:cs typeface="+mn-cs"/>
                        </a:rPr>
                        <a:t> </a:t>
                      </a:r>
                      <a:r>
                        <a:rPr lang="en-US" altLang="zh-CN" sz="1800" kern="1200" dirty="0">
                          <a:solidFill>
                            <a:schemeClr val="dk1"/>
                          </a:solidFill>
                          <a:effectLst/>
                          <a:latin typeface="+mn-lt"/>
                          <a:ea typeface="+mn-ea"/>
                          <a:cs typeface="+mn-cs"/>
                        </a:rPr>
                        <a:t>dimension for all samples</a:t>
                      </a:r>
                      <a:endParaRPr lang="zh-CN" altLang="en-US" dirty="0"/>
                    </a:p>
                  </a:txBody>
                  <a:tcPr/>
                </a:tc>
                <a:extLst>
                  <a:ext uri="{0D108BD9-81ED-4DB2-BD59-A6C34878D82A}">
                    <a16:rowId xmlns:a16="http://schemas.microsoft.com/office/drawing/2014/main" val="10002"/>
                  </a:ext>
                </a:extLst>
              </a:tr>
              <a:tr h="374587">
                <a:tc>
                  <a:txBody>
                    <a:bodyPr/>
                    <a:lstStyle/>
                    <a:p>
                      <a:endParaRPr lang="zh-CN"/>
                    </a:p>
                  </a:txBody>
                  <a:tcPr>
                    <a:blipFill>
                      <a:blip r:embed="rId3"/>
                      <a:stretch>
                        <a:fillRect l="-427" t="-396774" r="-350855" b="-124194"/>
                      </a:stretch>
                    </a:blipFill>
                  </a:tcPr>
                </a:tc>
                <a:tc>
                  <a:txBody>
                    <a:bodyPr/>
                    <a:lstStyle/>
                    <a:p>
                      <a:pPr>
                        <a:buNone/>
                      </a:pPr>
                      <a:r>
                        <a:rPr lang="en-US" altLang="zh-CN" sz="1800" kern="1200" dirty="0">
                          <a:solidFill>
                            <a:schemeClr val="dk1"/>
                          </a:solidFill>
                          <a:effectLst/>
                          <a:latin typeface="+mn-lt"/>
                          <a:ea typeface="+mn-ea"/>
                          <a:cs typeface="+mn-cs"/>
                        </a:rPr>
                        <a:t>The feature vector of </a:t>
                      </a:r>
                      <a:r>
                        <a:rPr lang="en-US" altLang="zh-CN" sz="1800" i="1" kern="1200" dirty="0" err="1">
                          <a:solidFill>
                            <a:schemeClr val="dk1"/>
                          </a:solidFill>
                          <a:effectLst/>
                          <a:latin typeface="+mn-lt"/>
                          <a:ea typeface="+mn-ea"/>
                          <a:cs typeface="+mn-cs"/>
                        </a:rPr>
                        <a:t>jth</a:t>
                      </a:r>
                      <a:r>
                        <a:rPr lang="en-US" altLang="zh-CN" sz="1800" i="1" kern="1200" dirty="0">
                          <a:solidFill>
                            <a:schemeClr val="dk1"/>
                          </a:solidFill>
                          <a:effectLst/>
                          <a:latin typeface="+mn-lt"/>
                          <a:ea typeface="+mn-ea"/>
                          <a:cs typeface="+mn-cs"/>
                        </a:rPr>
                        <a:t> </a:t>
                      </a:r>
                      <a:r>
                        <a:rPr lang="en-US" altLang="zh-CN" sz="1800" kern="1200" dirty="0">
                          <a:solidFill>
                            <a:schemeClr val="dk1"/>
                          </a:solidFill>
                          <a:effectLst/>
                          <a:latin typeface="+mn-lt"/>
                          <a:ea typeface="+mn-ea"/>
                          <a:cs typeface="+mn-cs"/>
                        </a:rPr>
                        <a:t> sample</a:t>
                      </a:r>
                      <a:endParaRPr lang="zh-CN" altLang="en-US" dirty="0"/>
                    </a:p>
                  </a:txBody>
                  <a:tcPr/>
                </a:tc>
                <a:extLst>
                  <a:ext uri="{0D108BD9-81ED-4DB2-BD59-A6C34878D82A}">
                    <a16:rowId xmlns:a16="http://schemas.microsoft.com/office/drawing/2014/main" val="10003"/>
                  </a:ext>
                </a:extLst>
              </a:tr>
              <a:tr h="370650">
                <a:tc>
                  <a:txBody>
                    <a:bodyPr/>
                    <a:lstStyle/>
                    <a:p>
                      <a:endParaRPr lang="zh-CN"/>
                    </a:p>
                  </a:txBody>
                  <a:tcPr>
                    <a:blipFill>
                      <a:blip r:embed="rId3"/>
                      <a:stretch>
                        <a:fillRect l="-427" t="-504918" r="-350855" b="-26230"/>
                      </a:stretch>
                    </a:blipFill>
                  </a:tcPr>
                </a:tc>
                <a:tc>
                  <a:txBody>
                    <a:bodyPr/>
                    <a:lstStyle/>
                    <a:p>
                      <a:endParaRPr lang="zh-CN"/>
                    </a:p>
                  </a:txBody>
                  <a:tcPr>
                    <a:blipFill>
                      <a:blip r:embed="rId3"/>
                      <a:stretch>
                        <a:fillRect l="-28764" t="-504918" r="-490" b="-26230"/>
                      </a:stretch>
                    </a:blipFill>
                  </a:tcPr>
                </a:tc>
                <a:extLst>
                  <a:ext uri="{0D108BD9-81ED-4DB2-BD59-A6C34878D82A}">
                    <a16:rowId xmlns:a16="http://schemas.microsoft.com/office/drawing/2014/main" val="10004"/>
                  </a:ext>
                </a:extLst>
              </a:tr>
            </a:tbl>
          </a:graphicData>
        </a:graphic>
      </p:graphicFrame>
      <p:graphicFrame>
        <p:nvGraphicFramePr>
          <p:cNvPr id="4" name="表格 5"/>
          <p:cNvGraphicFramePr>
            <a:graphicFrameLocks noGrp="1"/>
          </p:cNvGraphicFramePr>
          <p:nvPr/>
        </p:nvGraphicFramePr>
        <p:xfrm>
          <a:off x="1087120" y="4532286"/>
          <a:ext cx="6062980" cy="401193"/>
        </p:xfrm>
        <a:graphic>
          <a:graphicData uri="http://schemas.openxmlformats.org/drawingml/2006/table">
            <a:tbl>
              <a:tblPr firstRow="1" bandRow="1">
                <a:tableStyleId>{00A15C55-8517-42AA-B614-E9B94910E393}</a:tableStyleId>
              </a:tblPr>
              <a:tblGrid>
                <a:gridCol w="1389433">
                  <a:extLst>
                    <a:ext uri="{9D8B030D-6E8A-4147-A177-3AD203B41FA5}">
                      <a16:colId xmlns:a16="http://schemas.microsoft.com/office/drawing/2014/main" val="20000"/>
                    </a:ext>
                  </a:extLst>
                </a:gridCol>
                <a:gridCol w="1642057">
                  <a:extLst>
                    <a:ext uri="{9D8B030D-6E8A-4147-A177-3AD203B41FA5}">
                      <a16:colId xmlns:a16="http://schemas.microsoft.com/office/drawing/2014/main" val="20001"/>
                    </a:ext>
                  </a:extLst>
                </a:gridCol>
                <a:gridCol w="1515745">
                  <a:extLst>
                    <a:ext uri="{9D8B030D-6E8A-4147-A177-3AD203B41FA5}">
                      <a16:colId xmlns:a16="http://schemas.microsoft.com/office/drawing/2014/main" val="20002"/>
                    </a:ext>
                  </a:extLst>
                </a:gridCol>
                <a:gridCol w="1515745">
                  <a:extLst>
                    <a:ext uri="{9D8B030D-6E8A-4147-A177-3AD203B41FA5}">
                      <a16:colId xmlns:a16="http://schemas.microsoft.com/office/drawing/2014/main" val="20003"/>
                    </a:ext>
                  </a:extLst>
                </a:gridCol>
              </a:tblGrid>
              <a:tr h="401193">
                <a:tc>
                  <a:txBody>
                    <a:bodyPr/>
                    <a:lstStyle/>
                    <a:p>
                      <a:endParaRPr lang="zh-CN"/>
                    </a:p>
                  </a:txBody>
                  <a:tcPr>
                    <a:blipFill>
                      <a:blip r:embed="rId4"/>
                      <a:stretch>
                        <a:fillRect l="-439" t="-7463" r="-338596" b="-13433"/>
                      </a:stretch>
                    </a:blipFill>
                  </a:tcPr>
                </a:tc>
                <a:tc>
                  <a:txBody>
                    <a:bodyPr/>
                    <a:lstStyle/>
                    <a:p>
                      <a:endParaRPr lang="zh-CN"/>
                    </a:p>
                  </a:txBody>
                  <a:tcPr>
                    <a:blipFill>
                      <a:blip r:embed="rId4"/>
                      <a:stretch>
                        <a:fillRect l="-84815" t="-7463" r="-185926" b="-13433"/>
                      </a:stretch>
                    </a:blipFill>
                  </a:tcPr>
                </a:tc>
                <a:tc>
                  <a:txBody>
                    <a:bodyPr/>
                    <a:lstStyle/>
                    <a:p>
                      <a:pPr algn="ctr"/>
                      <a:r>
                        <a:rPr lang="en-US" altLang="zh-CN" dirty="0"/>
                        <a:t>……</a:t>
                      </a:r>
                      <a:endParaRPr lang="zh-CN" altLang="en-US" dirty="0"/>
                    </a:p>
                  </a:txBody>
                  <a:tcPr/>
                </a:tc>
                <a:tc>
                  <a:txBody>
                    <a:bodyPr/>
                    <a:lstStyle/>
                    <a:p>
                      <a:endParaRPr lang="zh-CN"/>
                    </a:p>
                  </a:txBody>
                  <a:tcPr>
                    <a:blipFill>
                      <a:blip r:embed="rId4"/>
                      <a:stretch>
                        <a:fillRect l="-300000" t="-7463" r="-2008" b="-13433"/>
                      </a:stretch>
                    </a:blipFill>
                  </a:tcPr>
                </a:tc>
                <a:extLst>
                  <a:ext uri="{0D108BD9-81ED-4DB2-BD59-A6C34878D82A}">
                    <a16:rowId xmlns:a16="http://schemas.microsoft.com/office/drawing/2014/main" val="10000"/>
                  </a:ext>
                </a:extLst>
              </a:tr>
            </a:tbl>
          </a:graphicData>
        </a:graphic>
      </p:graphicFrame>
      <mc:AlternateContent xmlns:mc="http://schemas.openxmlformats.org/markup-compatibility/2006" xmlns:a14="http://schemas.microsoft.com/office/drawing/2010/main">
        <mc:Choice Requires="a14">
          <p:sp>
            <p:nvSpPr>
              <p:cNvPr id="7" name="矩形 6"/>
              <p:cNvSpPr/>
              <p:nvPr/>
            </p:nvSpPr>
            <p:spPr>
              <a:xfrm>
                <a:off x="477083" y="4533794"/>
                <a:ext cx="4580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b="1" i="1">
                              <a:latin typeface="Cambria Math" panose="02040503050406030204" pitchFamily="18" charset="0"/>
                            </a:rPr>
                            <m:t>𝒀</m:t>
                          </m:r>
                        </m:e>
                        <m:sub>
                          <m:r>
                            <a:rPr lang="en-US" altLang="zh-CN" i="1">
                              <a:latin typeface="Cambria Math" panose="02040503050406030204" pitchFamily="18" charset="0"/>
                            </a:rPr>
                            <m:t>𝑖</m:t>
                          </m:r>
                        </m:sub>
                      </m:sSub>
                    </m:oMath>
                  </m:oMathPara>
                </a14:m>
                <a:endParaRPr lang="zh-CN" altLang="en-US" dirty="0"/>
              </a:p>
            </p:txBody>
          </p:sp>
        </mc:Choice>
        <mc:Fallback xmlns="">
          <p:sp>
            <p:nvSpPr>
              <p:cNvPr id="7" name="矩形 6"/>
              <p:cNvSpPr>
                <a:spLocks noRot="1" noChangeAspect="1" noMove="1" noResize="1" noEditPoints="1" noAdjustHandles="1" noChangeArrowheads="1" noChangeShapeType="1" noTextEdit="1"/>
              </p:cNvSpPr>
              <p:nvPr/>
            </p:nvSpPr>
            <p:spPr>
              <a:xfrm>
                <a:off x="477083" y="4533794"/>
                <a:ext cx="458074" cy="369332"/>
              </a:xfrm>
              <a:prstGeom prst="rect">
                <a:avLst/>
              </a:prstGeom>
              <a:blipFill rotWithShape="1">
                <a:blip r:embed="rId5"/>
                <a:stretch>
                  <a:fillRect b="-1667"/>
                </a:stretch>
              </a:blipFill>
            </p:spPr>
            <p:txBody>
              <a:bodyPr/>
              <a:lstStyle/>
              <a:p>
                <a:r>
                  <a:rPr lang="zh-CN" altLang="en-US">
                    <a:noFill/>
                  </a:rPr>
                  <a:t> </a:t>
                </a:r>
                <a:endParaRPr lang="zh-CN" altLang="en-US">
                  <a:noFill/>
                </a:endParaRPr>
              </a:p>
            </p:txBody>
          </p:sp>
        </mc:Fallback>
      </mc:AlternateContent>
      <p:cxnSp>
        <p:nvCxnSpPr>
          <p:cNvPr id="9" name="直接箭头连接符 8"/>
          <p:cNvCxnSpPr/>
          <p:nvPr/>
        </p:nvCxnSpPr>
        <p:spPr>
          <a:xfrm flipV="1">
            <a:off x="2463800" y="4933479"/>
            <a:ext cx="0" cy="44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矩形 9"/>
              <p:cNvSpPr/>
              <p:nvPr/>
            </p:nvSpPr>
            <p:spPr>
              <a:xfrm>
                <a:off x="2212000" y="5433364"/>
                <a:ext cx="465127" cy="3892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𝑐</m:t>
                          </m:r>
                        </m:e>
                        <m:sub>
                          <m:r>
                            <a:rPr lang="en-US" altLang="zh-CN" b="0" i="1">
                              <a:latin typeface="Cambria Math" panose="02040503050406030204" pitchFamily="18" charset="0"/>
                            </a:rPr>
                            <m:t>𝑖</m:t>
                          </m:r>
                        </m:sub>
                        <m:sup>
                          <m:r>
                            <a:rPr lang="en-US" altLang="zh-CN" b="0" i="1">
                              <a:latin typeface="Cambria Math" panose="02040503050406030204" pitchFamily="18" charset="0"/>
                            </a:rPr>
                            <m:t>1</m:t>
                          </m:r>
                        </m:sup>
                      </m:sSubSup>
                    </m:oMath>
                  </m:oMathPara>
                </a14:m>
                <a:endParaRPr lang="zh-CN" altLang="en-US" dirty="0"/>
              </a:p>
            </p:txBody>
          </p:sp>
        </mc:Choice>
        <mc:Fallback xmlns="">
          <p:sp>
            <p:nvSpPr>
              <p:cNvPr id="10" name="矩形 9"/>
              <p:cNvSpPr>
                <a:spLocks noRot="1" noChangeAspect="1" noMove="1" noResize="1" noEditPoints="1" noAdjustHandles="1" noChangeArrowheads="1" noChangeShapeType="1" noTextEdit="1"/>
              </p:cNvSpPr>
              <p:nvPr/>
            </p:nvSpPr>
            <p:spPr>
              <a:xfrm>
                <a:off x="2212000" y="5433364"/>
                <a:ext cx="465127" cy="389274"/>
              </a:xfrm>
              <a:prstGeom prst="rect">
                <a:avLst/>
              </a:prstGeom>
              <a:blipFill rotWithShape="1">
                <a:blip r:embed="rId6"/>
                <a:stretch>
                  <a:fillRect b="-3125"/>
                </a:stretch>
              </a:blipFill>
            </p:spPr>
            <p:txBody>
              <a:bodyPr/>
              <a:lstStyle/>
              <a:p>
                <a:r>
                  <a:rPr lang="zh-CN" altLang="en-US">
                    <a:noFill/>
                  </a:rPr>
                  <a:t> </a:t>
                </a:r>
                <a:endParaRPr lang="zh-CN" altLang="en-US">
                  <a:noFill/>
                </a:endParaRPr>
              </a:p>
            </p:txBody>
          </p:sp>
        </mc:Fallback>
      </mc:AlternateContent>
      <p:cxnSp>
        <p:nvCxnSpPr>
          <p:cNvPr id="12" name="直接箭头连接符 11"/>
          <p:cNvCxnSpPr/>
          <p:nvPr/>
        </p:nvCxnSpPr>
        <p:spPr>
          <a:xfrm flipV="1">
            <a:off x="4102100" y="4933479"/>
            <a:ext cx="0" cy="44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矩形 12"/>
              <p:cNvSpPr/>
              <p:nvPr/>
            </p:nvSpPr>
            <p:spPr>
              <a:xfrm>
                <a:off x="3850300" y="5433364"/>
                <a:ext cx="465127" cy="3892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𝑐</m:t>
                          </m:r>
                        </m:e>
                        <m:sub>
                          <m:r>
                            <a:rPr lang="en-US" altLang="zh-CN" b="0" i="1">
                              <a:latin typeface="Cambria Math" panose="02040503050406030204" pitchFamily="18" charset="0"/>
                            </a:rPr>
                            <m:t>𝑖</m:t>
                          </m:r>
                        </m:sub>
                        <m:sup>
                          <m:r>
                            <a:rPr lang="en-US" altLang="zh-CN" b="0" i="1" smtClean="0">
                              <a:latin typeface="Cambria Math" panose="02040503050406030204" pitchFamily="18" charset="0"/>
                            </a:rPr>
                            <m:t>2</m:t>
                          </m:r>
                        </m:sup>
                      </m:sSubSup>
                    </m:oMath>
                  </m:oMathPara>
                </a14:m>
                <a:endParaRPr lang="zh-CN" altLang="en-US" dirty="0"/>
              </a:p>
            </p:txBody>
          </p:sp>
        </mc:Choice>
        <mc:Fallback xmlns="">
          <p:sp>
            <p:nvSpPr>
              <p:cNvPr id="13" name="矩形 12"/>
              <p:cNvSpPr>
                <a:spLocks noRot="1" noChangeAspect="1" noMove="1" noResize="1" noEditPoints="1" noAdjustHandles="1" noChangeArrowheads="1" noChangeShapeType="1" noTextEdit="1"/>
              </p:cNvSpPr>
              <p:nvPr/>
            </p:nvSpPr>
            <p:spPr>
              <a:xfrm>
                <a:off x="3850300" y="5433364"/>
                <a:ext cx="465127" cy="389274"/>
              </a:xfrm>
              <a:prstGeom prst="rect">
                <a:avLst/>
              </a:prstGeom>
              <a:blipFill rotWithShape="1">
                <a:blip r:embed="rId7"/>
                <a:stretch>
                  <a:fillRect b="-3125"/>
                </a:stretch>
              </a:blipFill>
            </p:spPr>
            <p:txBody>
              <a:bodyPr/>
              <a:lstStyle/>
              <a:p>
                <a:r>
                  <a:rPr lang="zh-CN" altLang="en-US">
                    <a:noFill/>
                  </a:rPr>
                  <a:t> </a:t>
                </a:r>
                <a:endParaRPr lang="zh-CN" altLang="en-US">
                  <a:noFill/>
                </a:endParaRPr>
              </a:p>
            </p:txBody>
          </p:sp>
        </mc:Fallback>
      </mc:AlternateContent>
      <p:cxnSp>
        <p:nvCxnSpPr>
          <p:cNvPr id="14" name="直接箭头连接符 13"/>
          <p:cNvCxnSpPr/>
          <p:nvPr/>
        </p:nvCxnSpPr>
        <p:spPr>
          <a:xfrm flipV="1">
            <a:off x="5600700" y="4933479"/>
            <a:ext cx="0" cy="44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矩形 14"/>
              <p:cNvSpPr/>
              <p:nvPr/>
            </p:nvSpPr>
            <p:spPr>
              <a:xfrm>
                <a:off x="5348900" y="5433364"/>
                <a:ext cx="800732" cy="4358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𝑐</m:t>
                          </m:r>
                        </m:e>
                        <m:sub>
                          <m:r>
                            <a:rPr lang="en-US" altLang="zh-CN" b="0" i="1">
                              <a:latin typeface="Cambria Math" panose="02040503050406030204" pitchFamily="18" charset="0"/>
                            </a:rPr>
                            <m:t>𝑖</m:t>
                          </m:r>
                        </m:sub>
                        <m:sup>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−1</m:t>
                          </m:r>
                        </m:sup>
                      </m:sSubSup>
                    </m:oMath>
                  </m:oMathPara>
                </a14:m>
                <a:endParaRPr lang="zh-CN" altLang="en-US" dirty="0"/>
              </a:p>
            </p:txBody>
          </p:sp>
        </mc:Choice>
        <mc:Fallback xmlns="">
          <p:sp>
            <p:nvSpPr>
              <p:cNvPr id="15" name="矩形 14"/>
              <p:cNvSpPr>
                <a:spLocks noRot="1" noChangeAspect="1" noMove="1" noResize="1" noEditPoints="1" noAdjustHandles="1" noChangeArrowheads="1" noChangeShapeType="1" noTextEdit="1"/>
              </p:cNvSpPr>
              <p:nvPr/>
            </p:nvSpPr>
            <p:spPr>
              <a:xfrm>
                <a:off x="5348900" y="5433364"/>
                <a:ext cx="800732" cy="435825"/>
              </a:xfrm>
              <a:prstGeom prst="rect">
                <a:avLst/>
              </a:prstGeom>
              <a:blipFill rotWithShape="1">
                <a:blip r:embed="rId8"/>
                <a:stretch>
                  <a:fillRect b="-2778"/>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11" name="矩形 10"/>
              <p:cNvSpPr/>
              <p:nvPr/>
            </p:nvSpPr>
            <p:spPr>
              <a:xfrm>
                <a:off x="1506242" y="5157779"/>
                <a:ext cx="472822" cy="3837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i="1">
                              <a:latin typeface="Cambria Math" panose="02040503050406030204" pitchFamily="18" charset="0"/>
                            </a:rPr>
                          </m:ctrlPr>
                        </m:sSubSupPr>
                        <m:e>
                          <m:r>
                            <a:rPr lang="zh-CN" altLang="en-US" b="0" i="1" smtClean="0">
                              <a:latin typeface="Cambria Math" panose="02040503050406030204" pitchFamily="18" charset="0"/>
                            </a:rPr>
                            <m:t>𝜇</m:t>
                          </m:r>
                        </m:e>
                        <m:sub>
                          <m:r>
                            <a:rPr lang="en-US" altLang="zh-CN" b="0" i="1">
                              <a:latin typeface="Cambria Math" panose="02040503050406030204" pitchFamily="18" charset="0"/>
                            </a:rPr>
                            <m:t>𝑖</m:t>
                          </m:r>
                        </m:sub>
                        <m:sup>
                          <m:r>
                            <a:rPr lang="en-US" altLang="zh-CN" b="0" i="1">
                              <a:latin typeface="Cambria Math" panose="02040503050406030204" pitchFamily="18" charset="0"/>
                            </a:rPr>
                            <m:t>1</m:t>
                          </m:r>
                        </m:sup>
                      </m:sSubSup>
                    </m:oMath>
                  </m:oMathPara>
                </a14:m>
                <a:endParaRPr lang="zh-CN" altLang="en-US" dirty="0"/>
              </a:p>
            </p:txBody>
          </p:sp>
        </mc:Choice>
        <mc:Fallback xmlns="">
          <p:sp>
            <p:nvSpPr>
              <p:cNvPr id="11" name="矩形 10"/>
              <p:cNvSpPr>
                <a:spLocks noRot="1" noChangeAspect="1" noMove="1" noResize="1" noEditPoints="1" noAdjustHandles="1" noChangeArrowheads="1" noChangeShapeType="1" noTextEdit="1"/>
              </p:cNvSpPr>
              <p:nvPr/>
            </p:nvSpPr>
            <p:spPr>
              <a:xfrm>
                <a:off x="1506242" y="5157779"/>
                <a:ext cx="472822" cy="383759"/>
              </a:xfrm>
              <a:prstGeom prst="rect">
                <a:avLst/>
              </a:prstGeom>
              <a:blipFill rotWithShape="1">
                <a:blip r:embed="rId9"/>
                <a:stretch>
                  <a:fillRect b="-4762"/>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17" name="矩形 16"/>
              <p:cNvSpPr/>
              <p:nvPr/>
            </p:nvSpPr>
            <p:spPr>
              <a:xfrm>
                <a:off x="3047717" y="5139482"/>
                <a:ext cx="495584" cy="3892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zh-CN" altLang="en-US" b="0" i="1" smtClean="0">
                              <a:latin typeface="Cambria Math" panose="02040503050406030204" pitchFamily="18" charset="0"/>
                            </a:rPr>
                            <m:t>𝜇</m:t>
                          </m:r>
                        </m:e>
                        <m:sub>
                          <m:r>
                            <a:rPr lang="en-US" altLang="zh-CN" b="0" i="1">
                              <a:latin typeface="Cambria Math" panose="02040503050406030204" pitchFamily="18" charset="0"/>
                            </a:rPr>
                            <m:t>𝑖</m:t>
                          </m:r>
                        </m:sub>
                        <m:sup>
                          <m:r>
                            <a:rPr lang="en-US" altLang="zh-CN" b="0" i="1" smtClean="0">
                              <a:latin typeface="Cambria Math" panose="02040503050406030204" pitchFamily="18" charset="0"/>
                            </a:rPr>
                            <m:t>2</m:t>
                          </m:r>
                        </m:sup>
                      </m:sSubSup>
                    </m:oMath>
                  </m:oMathPara>
                </a14:m>
                <a:endParaRPr lang="zh-CN" altLang="en-US" dirty="0"/>
              </a:p>
            </p:txBody>
          </p:sp>
        </mc:Choice>
        <mc:Fallback xmlns="">
          <p:sp>
            <p:nvSpPr>
              <p:cNvPr id="17" name="矩形 16"/>
              <p:cNvSpPr>
                <a:spLocks noRot="1" noChangeAspect="1" noMove="1" noResize="1" noEditPoints="1" noAdjustHandles="1" noChangeArrowheads="1" noChangeShapeType="1" noTextEdit="1"/>
              </p:cNvSpPr>
              <p:nvPr/>
            </p:nvSpPr>
            <p:spPr>
              <a:xfrm>
                <a:off x="3047717" y="5139482"/>
                <a:ext cx="495584" cy="389274"/>
              </a:xfrm>
              <a:prstGeom prst="rect">
                <a:avLst/>
              </a:prstGeom>
              <a:blipFill rotWithShape="1">
                <a:blip r:embed="rId10"/>
                <a:stretch>
                  <a:fillRect b="-3125"/>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18" name="矩形 17"/>
              <p:cNvSpPr/>
              <p:nvPr/>
            </p:nvSpPr>
            <p:spPr>
              <a:xfrm>
                <a:off x="6215074" y="5157778"/>
                <a:ext cx="595356" cy="4108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zh-CN" altLang="en-US" b="0" i="1" smtClean="0">
                              <a:latin typeface="Cambria Math" panose="02040503050406030204" pitchFamily="18" charset="0"/>
                            </a:rPr>
                            <m:t>𝜇</m:t>
                          </m:r>
                        </m:e>
                        <m:sub>
                          <m:r>
                            <a:rPr lang="en-US" altLang="zh-CN" b="0" i="1">
                              <a:latin typeface="Cambria Math" panose="02040503050406030204" pitchFamily="18" charset="0"/>
                            </a:rPr>
                            <m:t>𝑖</m:t>
                          </m:r>
                        </m:sub>
                        <m:sup>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𝑖</m:t>
                              </m:r>
                            </m:sub>
                          </m:sSub>
                        </m:sup>
                      </m:sSubSup>
                    </m:oMath>
                  </m:oMathPara>
                </a14:m>
                <a:endParaRPr lang="zh-CN" altLang="en-US" dirty="0"/>
              </a:p>
            </p:txBody>
          </p:sp>
        </mc:Choice>
        <mc:Fallback xmlns="">
          <p:sp>
            <p:nvSpPr>
              <p:cNvPr id="18" name="矩形 17"/>
              <p:cNvSpPr>
                <a:spLocks noRot="1" noChangeAspect="1" noMove="1" noResize="1" noEditPoints="1" noAdjustHandles="1" noChangeArrowheads="1" noChangeShapeType="1" noTextEdit="1"/>
              </p:cNvSpPr>
              <p:nvPr/>
            </p:nvSpPr>
            <p:spPr>
              <a:xfrm>
                <a:off x="6215074" y="5157778"/>
                <a:ext cx="595356" cy="410818"/>
              </a:xfrm>
              <a:prstGeom prst="rect">
                <a:avLst/>
              </a:prstGeom>
              <a:blipFill rotWithShape="1">
                <a:blip r:embed="rId11"/>
                <a:stretch>
                  <a:fillRect b="-4478"/>
                </a:stretch>
              </a:blipFill>
            </p:spPr>
            <p:txBody>
              <a:bodyPr/>
              <a:lstStyle/>
              <a:p>
                <a:r>
                  <a:rPr lang="zh-CN" altLang="en-US">
                    <a:noFill/>
                  </a:rPr>
                  <a:t> </a:t>
                </a:r>
                <a:endParaRPr lang="zh-CN" altLang="en-US">
                  <a:noFill/>
                </a:endParaRPr>
              </a:p>
            </p:txBody>
          </p:sp>
        </mc:Fallback>
      </mc:AlternateContent>
      <p:sp>
        <p:nvSpPr>
          <p:cNvPr id="16" name="右大括号 15"/>
          <p:cNvSpPr/>
          <p:nvPr/>
        </p:nvSpPr>
        <p:spPr>
          <a:xfrm rot="5400000">
            <a:off x="1605554" y="4477474"/>
            <a:ext cx="262057" cy="109855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右大括号 19"/>
          <p:cNvSpPr/>
          <p:nvPr/>
        </p:nvSpPr>
        <p:spPr>
          <a:xfrm rot="5400000">
            <a:off x="3166680" y="4485127"/>
            <a:ext cx="262057" cy="109855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右大括号 20"/>
          <p:cNvSpPr/>
          <p:nvPr/>
        </p:nvSpPr>
        <p:spPr>
          <a:xfrm rot="5400000">
            <a:off x="6244372" y="4503117"/>
            <a:ext cx="262057" cy="109855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右大括号 21"/>
          <p:cNvSpPr/>
          <p:nvPr/>
        </p:nvSpPr>
        <p:spPr>
          <a:xfrm rot="16200000">
            <a:off x="3964659" y="1901864"/>
            <a:ext cx="274882" cy="4876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4" name="矩形 23"/>
              <p:cNvSpPr/>
              <p:nvPr/>
            </p:nvSpPr>
            <p:spPr>
              <a:xfrm>
                <a:off x="3943207" y="3800153"/>
                <a:ext cx="4388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𝜇</m:t>
                          </m:r>
                        </m:e>
                        <m:sub>
                          <m:r>
                            <a:rPr lang="en-US" altLang="zh-CN" b="0" i="1" smtClean="0">
                              <a:latin typeface="Cambria Math" panose="02040503050406030204" pitchFamily="18" charset="0"/>
                            </a:rPr>
                            <m:t>𝑖</m:t>
                          </m:r>
                        </m:sub>
                      </m:sSub>
                    </m:oMath>
                  </m:oMathPara>
                </a14:m>
                <a:endParaRPr lang="zh-CN" altLang="en-US" dirty="0"/>
              </a:p>
            </p:txBody>
          </p:sp>
        </mc:Choice>
        <mc:Fallback xmlns="">
          <p:sp>
            <p:nvSpPr>
              <p:cNvPr id="24" name="矩形 23"/>
              <p:cNvSpPr>
                <a:spLocks noRot="1" noChangeAspect="1" noMove="1" noResize="1" noEditPoints="1" noAdjustHandles="1" noChangeArrowheads="1" noChangeShapeType="1" noTextEdit="1"/>
              </p:cNvSpPr>
              <p:nvPr/>
            </p:nvSpPr>
            <p:spPr>
              <a:xfrm>
                <a:off x="3943207" y="3800153"/>
                <a:ext cx="438838" cy="369332"/>
              </a:xfrm>
              <a:prstGeom prst="rect">
                <a:avLst/>
              </a:prstGeom>
              <a:blipFill rotWithShape="1">
                <a:blip r:embed="rId12"/>
                <a:stretch>
                  <a:fillRect b="-3279"/>
                </a:stretch>
              </a:blipFill>
            </p:spPr>
            <p:txBody>
              <a:bodyPr/>
              <a:lstStyle/>
              <a:p>
                <a:r>
                  <a:rPr lang="zh-CN" altLang="en-US">
                    <a:noFill/>
                  </a:rPr>
                  <a:t> </a:t>
                </a:r>
                <a:endParaRPr lang="zh-CN" altLang="en-US">
                  <a:noFill/>
                </a:endParaRP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242" y="627797"/>
            <a:ext cx="6482686" cy="655093"/>
          </a:xfrm>
        </p:spPr>
        <p:txBody>
          <a:bodyPr>
            <a:normAutofit fontScale="90000"/>
          </a:bodyPr>
          <a:lstStyle/>
          <a:p>
            <a:pPr algn="ctr"/>
            <a:r>
              <a:rPr lang="en-US" altLang="zh-CN" dirty="0">
                <a:solidFill>
                  <a:schemeClr val="bg1"/>
                </a:solidFill>
                <a:sym typeface="+mn-ea"/>
              </a:rPr>
              <a:t>Formulation</a:t>
            </a:r>
          </a:p>
        </p:txBody>
      </p:sp>
      <p:sp>
        <p:nvSpPr>
          <p:cNvPr id="3" name="Slide Number Placeholder 2"/>
          <p:cNvSpPr>
            <a:spLocks noGrp="1"/>
          </p:cNvSpPr>
          <p:nvPr>
            <p:ph type="sldNum" sz="quarter" idx="12"/>
          </p:nvPr>
        </p:nvSpPr>
        <p:spPr/>
        <p:txBody>
          <a:bodyPr/>
          <a:lstStyle/>
          <a:p>
            <a:fld id="{83246F95-C531-4BBA-91F1-4C98EB2C9332}" type="slidenum">
              <a:rPr lang="zh-CN" altLang="en-US" smtClean="0"/>
              <a:t>12</a:t>
            </a:fld>
            <a:endParaRPr lang="zh-CN" altLang="en-US" dirty="0"/>
          </a:p>
        </p:txBody>
      </p:sp>
      <p:graphicFrame>
        <p:nvGraphicFramePr>
          <p:cNvPr id="4" name="表格 5"/>
          <p:cNvGraphicFramePr>
            <a:graphicFrameLocks noGrp="1"/>
          </p:cNvGraphicFramePr>
          <p:nvPr>
            <p:extLst>
              <p:ext uri="{D42A27DB-BD31-4B8C-83A1-F6EECF244321}">
                <p14:modId xmlns:p14="http://schemas.microsoft.com/office/powerpoint/2010/main" val="2362151374"/>
              </p:ext>
            </p:extLst>
          </p:nvPr>
        </p:nvGraphicFramePr>
        <p:xfrm>
          <a:off x="1087120" y="4532286"/>
          <a:ext cx="6062980" cy="401193"/>
        </p:xfrm>
        <a:graphic>
          <a:graphicData uri="http://schemas.openxmlformats.org/drawingml/2006/table">
            <a:tbl>
              <a:tblPr firstRow="1" bandRow="1">
                <a:tableStyleId>{00A15C55-8517-42AA-B614-E9B94910E393}</a:tableStyleId>
              </a:tblPr>
              <a:tblGrid>
                <a:gridCol w="1389433">
                  <a:extLst>
                    <a:ext uri="{9D8B030D-6E8A-4147-A177-3AD203B41FA5}">
                      <a16:colId xmlns:a16="http://schemas.microsoft.com/office/drawing/2014/main" val="20000"/>
                    </a:ext>
                  </a:extLst>
                </a:gridCol>
                <a:gridCol w="1642057">
                  <a:extLst>
                    <a:ext uri="{9D8B030D-6E8A-4147-A177-3AD203B41FA5}">
                      <a16:colId xmlns:a16="http://schemas.microsoft.com/office/drawing/2014/main" val="20001"/>
                    </a:ext>
                  </a:extLst>
                </a:gridCol>
                <a:gridCol w="1515745">
                  <a:extLst>
                    <a:ext uri="{9D8B030D-6E8A-4147-A177-3AD203B41FA5}">
                      <a16:colId xmlns:a16="http://schemas.microsoft.com/office/drawing/2014/main" val="20002"/>
                    </a:ext>
                  </a:extLst>
                </a:gridCol>
                <a:gridCol w="1515745">
                  <a:extLst>
                    <a:ext uri="{9D8B030D-6E8A-4147-A177-3AD203B41FA5}">
                      <a16:colId xmlns:a16="http://schemas.microsoft.com/office/drawing/2014/main" val="20003"/>
                    </a:ext>
                  </a:extLst>
                </a:gridCol>
              </a:tblGrid>
              <a:tr h="401193">
                <a:tc>
                  <a:txBody>
                    <a:bodyPr/>
                    <a:lstStyle/>
                    <a:p>
                      <a:endParaRPr lang="zh-CN"/>
                    </a:p>
                  </a:txBody>
                  <a:tcPr>
                    <a:blipFill>
                      <a:blip r:embed="rId3"/>
                      <a:stretch>
                        <a:fillRect l="-439" t="-7463" r="-338596" b="-13433"/>
                      </a:stretch>
                    </a:blipFill>
                  </a:tcPr>
                </a:tc>
                <a:tc>
                  <a:txBody>
                    <a:bodyPr/>
                    <a:lstStyle/>
                    <a:p>
                      <a:endParaRPr lang="zh-CN"/>
                    </a:p>
                  </a:txBody>
                  <a:tcPr>
                    <a:blipFill>
                      <a:blip r:embed="rId3"/>
                      <a:stretch>
                        <a:fillRect l="-84815" t="-7463" r="-185926" b="-13433"/>
                      </a:stretch>
                    </a:blipFill>
                  </a:tcPr>
                </a:tc>
                <a:tc>
                  <a:txBody>
                    <a:bodyPr/>
                    <a:lstStyle/>
                    <a:p>
                      <a:pPr algn="ctr"/>
                      <a:r>
                        <a:rPr lang="en-US" altLang="zh-CN" dirty="0"/>
                        <a:t>……</a:t>
                      </a:r>
                      <a:endParaRPr lang="zh-CN" altLang="en-US" dirty="0"/>
                    </a:p>
                  </a:txBody>
                  <a:tcPr/>
                </a:tc>
                <a:tc>
                  <a:txBody>
                    <a:bodyPr/>
                    <a:lstStyle/>
                    <a:p>
                      <a:endParaRPr lang="zh-CN" dirty="0"/>
                    </a:p>
                  </a:txBody>
                  <a:tcPr>
                    <a:blipFill>
                      <a:blip r:embed="rId3"/>
                      <a:stretch>
                        <a:fillRect l="-300000" t="-7463" r="-2008" b="-13433"/>
                      </a:stretch>
                    </a:blipFill>
                  </a:tcPr>
                </a:tc>
                <a:extLst>
                  <a:ext uri="{0D108BD9-81ED-4DB2-BD59-A6C34878D82A}">
                    <a16:rowId xmlns:a16="http://schemas.microsoft.com/office/drawing/2014/main" val="10000"/>
                  </a:ext>
                </a:extLst>
              </a:tr>
            </a:tbl>
          </a:graphicData>
        </a:graphic>
      </p:graphicFrame>
      <mc:AlternateContent xmlns:mc="http://schemas.openxmlformats.org/markup-compatibility/2006" xmlns:a14="http://schemas.microsoft.com/office/drawing/2010/main">
        <mc:Choice Requires="a14">
          <p:sp>
            <p:nvSpPr>
              <p:cNvPr id="7" name="矩形 6"/>
              <p:cNvSpPr/>
              <p:nvPr/>
            </p:nvSpPr>
            <p:spPr>
              <a:xfrm>
                <a:off x="477083" y="4533794"/>
                <a:ext cx="4580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b="1" i="1">
                              <a:latin typeface="Cambria Math" panose="02040503050406030204" pitchFamily="18" charset="0"/>
                            </a:rPr>
                            <m:t>𝒀</m:t>
                          </m:r>
                        </m:e>
                        <m:sub>
                          <m:r>
                            <a:rPr lang="en-US" altLang="zh-CN" i="1">
                              <a:latin typeface="Cambria Math" panose="02040503050406030204" pitchFamily="18" charset="0"/>
                            </a:rPr>
                            <m:t>𝑖</m:t>
                          </m:r>
                        </m:sub>
                      </m:sSub>
                    </m:oMath>
                  </m:oMathPara>
                </a14:m>
                <a:endParaRPr lang="zh-CN" altLang="en-US" dirty="0"/>
              </a:p>
            </p:txBody>
          </p:sp>
        </mc:Choice>
        <mc:Fallback xmlns="">
          <p:sp>
            <p:nvSpPr>
              <p:cNvPr id="7" name="矩形 6"/>
              <p:cNvSpPr>
                <a:spLocks noRot="1" noChangeAspect="1" noMove="1" noResize="1" noEditPoints="1" noAdjustHandles="1" noChangeArrowheads="1" noChangeShapeType="1" noTextEdit="1"/>
              </p:cNvSpPr>
              <p:nvPr/>
            </p:nvSpPr>
            <p:spPr>
              <a:xfrm>
                <a:off x="477083" y="4533794"/>
                <a:ext cx="458074" cy="369332"/>
              </a:xfrm>
              <a:prstGeom prst="rect">
                <a:avLst/>
              </a:prstGeom>
              <a:blipFill rotWithShape="1">
                <a:blip r:embed="rId5"/>
                <a:stretch>
                  <a:fillRect b="-1667"/>
                </a:stretch>
              </a:blipFill>
            </p:spPr>
            <p:txBody>
              <a:bodyPr/>
              <a:lstStyle/>
              <a:p>
                <a:r>
                  <a:rPr lang="zh-CN" altLang="en-US">
                    <a:noFill/>
                  </a:rPr>
                  <a:t> </a:t>
                </a:r>
                <a:endParaRPr lang="zh-CN" altLang="en-US">
                  <a:noFill/>
                </a:endParaRPr>
              </a:p>
            </p:txBody>
          </p:sp>
        </mc:Fallback>
      </mc:AlternateContent>
      <p:cxnSp>
        <p:nvCxnSpPr>
          <p:cNvPr id="9" name="直接箭头连接符 8"/>
          <p:cNvCxnSpPr/>
          <p:nvPr/>
        </p:nvCxnSpPr>
        <p:spPr>
          <a:xfrm flipV="1">
            <a:off x="2463800" y="4933479"/>
            <a:ext cx="0" cy="44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矩形 9"/>
              <p:cNvSpPr/>
              <p:nvPr/>
            </p:nvSpPr>
            <p:spPr>
              <a:xfrm>
                <a:off x="2212000" y="5433364"/>
                <a:ext cx="465127" cy="3892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𝑐</m:t>
                          </m:r>
                        </m:e>
                        <m:sub>
                          <m:r>
                            <a:rPr lang="en-US" altLang="zh-CN" b="0" i="1">
                              <a:latin typeface="Cambria Math" panose="02040503050406030204" pitchFamily="18" charset="0"/>
                            </a:rPr>
                            <m:t>𝑖</m:t>
                          </m:r>
                        </m:sub>
                        <m:sup>
                          <m:r>
                            <a:rPr lang="en-US" altLang="zh-CN" b="0" i="1">
                              <a:latin typeface="Cambria Math" panose="02040503050406030204" pitchFamily="18" charset="0"/>
                            </a:rPr>
                            <m:t>1</m:t>
                          </m:r>
                        </m:sup>
                      </m:sSubSup>
                    </m:oMath>
                  </m:oMathPara>
                </a14:m>
                <a:endParaRPr lang="zh-CN" altLang="en-US" dirty="0"/>
              </a:p>
            </p:txBody>
          </p:sp>
        </mc:Choice>
        <mc:Fallback xmlns="">
          <p:sp>
            <p:nvSpPr>
              <p:cNvPr id="10" name="矩形 9"/>
              <p:cNvSpPr>
                <a:spLocks noRot="1" noChangeAspect="1" noMove="1" noResize="1" noEditPoints="1" noAdjustHandles="1" noChangeArrowheads="1" noChangeShapeType="1" noTextEdit="1"/>
              </p:cNvSpPr>
              <p:nvPr/>
            </p:nvSpPr>
            <p:spPr>
              <a:xfrm>
                <a:off x="2212000" y="5433364"/>
                <a:ext cx="465127" cy="389274"/>
              </a:xfrm>
              <a:prstGeom prst="rect">
                <a:avLst/>
              </a:prstGeom>
              <a:blipFill rotWithShape="1">
                <a:blip r:embed="rId6"/>
                <a:stretch>
                  <a:fillRect b="-3125"/>
                </a:stretch>
              </a:blipFill>
            </p:spPr>
            <p:txBody>
              <a:bodyPr/>
              <a:lstStyle/>
              <a:p>
                <a:r>
                  <a:rPr lang="zh-CN" altLang="en-US">
                    <a:noFill/>
                  </a:rPr>
                  <a:t> </a:t>
                </a:r>
                <a:endParaRPr lang="zh-CN" altLang="en-US">
                  <a:noFill/>
                </a:endParaRPr>
              </a:p>
            </p:txBody>
          </p:sp>
        </mc:Fallback>
      </mc:AlternateContent>
      <p:cxnSp>
        <p:nvCxnSpPr>
          <p:cNvPr id="12" name="直接箭头连接符 11"/>
          <p:cNvCxnSpPr/>
          <p:nvPr/>
        </p:nvCxnSpPr>
        <p:spPr>
          <a:xfrm flipV="1">
            <a:off x="4102100" y="4933479"/>
            <a:ext cx="0" cy="44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矩形 12"/>
              <p:cNvSpPr/>
              <p:nvPr/>
            </p:nvSpPr>
            <p:spPr>
              <a:xfrm>
                <a:off x="3850300" y="5433364"/>
                <a:ext cx="465127" cy="3892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𝑐</m:t>
                          </m:r>
                        </m:e>
                        <m:sub>
                          <m:r>
                            <a:rPr lang="en-US" altLang="zh-CN" b="0" i="1">
                              <a:latin typeface="Cambria Math" panose="02040503050406030204" pitchFamily="18" charset="0"/>
                            </a:rPr>
                            <m:t>𝑖</m:t>
                          </m:r>
                        </m:sub>
                        <m:sup>
                          <m:r>
                            <a:rPr lang="en-US" altLang="zh-CN" b="0" i="1" smtClean="0">
                              <a:latin typeface="Cambria Math" panose="02040503050406030204" pitchFamily="18" charset="0"/>
                            </a:rPr>
                            <m:t>2</m:t>
                          </m:r>
                        </m:sup>
                      </m:sSubSup>
                    </m:oMath>
                  </m:oMathPara>
                </a14:m>
                <a:endParaRPr lang="zh-CN" altLang="en-US" dirty="0"/>
              </a:p>
            </p:txBody>
          </p:sp>
        </mc:Choice>
        <mc:Fallback xmlns="">
          <p:sp>
            <p:nvSpPr>
              <p:cNvPr id="13" name="矩形 12"/>
              <p:cNvSpPr>
                <a:spLocks noRot="1" noChangeAspect="1" noMove="1" noResize="1" noEditPoints="1" noAdjustHandles="1" noChangeArrowheads="1" noChangeShapeType="1" noTextEdit="1"/>
              </p:cNvSpPr>
              <p:nvPr/>
            </p:nvSpPr>
            <p:spPr>
              <a:xfrm>
                <a:off x="3850300" y="5433364"/>
                <a:ext cx="465127" cy="389274"/>
              </a:xfrm>
              <a:prstGeom prst="rect">
                <a:avLst/>
              </a:prstGeom>
              <a:blipFill rotWithShape="1">
                <a:blip r:embed="rId7"/>
                <a:stretch>
                  <a:fillRect b="-3125"/>
                </a:stretch>
              </a:blipFill>
            </p:spPr>
            <p:txBody>
              <a:bodyPr/>
              <a:lstStyle/>
              <a:p>
                <a:r>
                  <a:rPr lang="zh-CN" altLang="en-US">
                    <a:noFill/>
                  </a:rPr>
                  <a:t> </a:t>
                </a:r>
                <a:endParaRPr lang="zh-CN" altLang="en-US">
                  <a:noFill/>
                </a:endParaRPr>
              </a:p>
            </p:txBody>
          </p:sp>
        </mc:Fallback>
      </mc:AlternateContent>
      <p:cxnSp>
        <p:nvCxnSpPr>
          <p:cNvPr id="14" name="直接箭头连接符 13"/>
          <p:cNvCxnSpPr/>
          <p:nvPr/>
        </p:nvCxnSpPr>
        <p:spPr>
          <a:xfrm flipV="1">
            <a:off x="5600700" y="4933479"/>
            <a:ext cx="0" cy="44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矩形 14"/>
              <p:cNvSpPr/>
              <p:nvPr/>
            </p:nvSpPr>
            <p:spPr>
              <a:xfrm>
                <a:off x="5348900" y="5433364"/>
                <a:ext cx="800732" cy="4358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𝑐</m:t>
                          </m:r>
                        </m:e>
                        <m:sub>
                          <m:r>
                            <a:rPr lang="en-US" altLang="zh-CN" b="0" i="1">
                              <a:latin typeface="Cambria Math" panose="02040503050406030204" pitchFamily="18" charset="0"/>
                            </a:rPr>
                            <m:t>𝑖</m:t>
                          </m:r>
                        </m:sub>
                        <m:sup>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−1</m:t>
                          </m:r>
                        </m:sup>
                      </m:sSubSup>
                    </m:oMath>
                  </m:oMathPara>
                </a14:m>
                <a:endParaRPr lang="zh-CN" altLang="en-US" dirty="0"/>
              </a:p>
            </p:txBody>
          </p:sp>
        </mc:Choice>
        <mc:Fallback xmlns="">
          <p:sp>
            <p:nvSpPr>
              <p:cNvPr id="15" name="矩形 14"/>
              <p:cNvSpPr>
                <a:spLocks noRot="1" noChangeAspect="1" noMove="1" noResize="1" noEditPoints="1" noAdjustHandles="1" noChangeArrowheads="1" noChangeShapeType="1" noTextEdit="1"/>
              </p:cNvSpPr>
              <p:nvPr/>
            </p:nvSpPr>
            <p:spPr>
              <a:xfrm>
                <a:off x="5348900" y="5433364"/>
                <a:ext cx="800732" cy="435825"/>
              </a:xfrm>
              <a:prstGeom prst="rect">
                <a:avLst/>
              </a:prstGeom>
              <a:blipFill rotWithShape="1">
                <a:blip r:embed="rId8"/>
                <a:stretch>
                  <a:fillRect b="-2778"/>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11" name="矩形 10"/>
              <p:cNvSpPr/>
              <p:nvPr/>
            </p:nvSpPr>
            <p:spPr>
              <a:xfrm>
                <a:off x="1506242" y="5157779"/>
                <a:ext cx="472822" cy="3837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i="1">
                              <a:latin typeface="Cambria Math" panose="02040503050406030204" pitchFamily="18" charset="0"/>
                            </a:rPr>
                          </m:ctrlPr>
                        </m:sSubSupPr>
                        <m:e>
                          <m:r>
                            <a:rPr lang="zh-CN" altLang="en-US" b="0" i="1" smtClean="0">
                              <a:latin typeface="Cambria Math" panose="02040503050406030204" pitchFamily="18" charset="0"/>
                            </a:rPr>
                            <m:t>𝜇</m:t>
                          </m:r>
                        </m:e>
                        <m:sub>
                          <m:r>
                            <a:rPr lang="en-US" altLang="zh-CN" b="0" i="1">
                              <a:latin typeface="Cambria Math" panose="02040503050406030204" pitchFamily="18" charset="0"/>
                            </a:rPr>
                            <m:t>𝑖</m:t>
                          </m:r>
                        </m:sub>
                        <m:sup>
                          <m:r>
                            <a:rPr lang="en-US" altLang="zh-CN" b="0" i="1">
                              <a:latin typeface="Cambria Math" panose="02040503050406030204" pitchFamily="18" charset="0"/>
                            </a:rPr>
                            <m:t>1</m:t>
                          </m:r>
                        </m:sup>
                      </m:sSubSup>
                    </m:oMath>
                  </m:oMathPara>
                </a14:m>
                <a:endParaRPr lang="zh-CN" altLang="en-US" dirty="0"/>
              </a:p>
            </p:txBody>
          </p:sp>
        </mc:Choice>
        <mc:Fallback xmlns="">
          <p:sp>
            <p:nvSpPr>
              <p:cNvPr id="11" name="矩形 10"/>
              <p:cNvSpPr>
                <a:spLocks noRot="1" noChangeAspect="1" noMove="1" noResize="1" noEditPoints="1" noAdjustHandles="1" noChangeArrowheads="1" noChangeShapeType="1" noTextEdit="1"/>
              </p:cNvSpPr>
              <p:nvPr/>
            </p:nvSpPr>
            <p:spPr>
              <a:xfrm>
                <a:off x="1506242" y="5157779"/>
                <a:ext cx="472822" cy="383759"/>
              </a:xfrm>
              <a:prstGeom prst="rect">
                <a:avLst/>
              </a:prstGeom>
              <a:blipFill rotWithShape="1">
                <a:blip r:embed="rId9"/>
                <a:stretch>
                  <a:fillRect b="-4762"/>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17" name="矩形 16"/>
              <p:cNvSpPr/>
              <p:nvPr/>
            </p:nvSpPr>
            <p:spPr>
              <a:xfrm>
                <a:off x="3047717" y="5139482"/>
                <a:ext cx="495584" cy="3892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zh-CN" altLang="en-US" b="0" i="1" smtClean="0">
                              <a:latin typeface="Cambria Math" panose="02040503050406030204" pitchFamily="18" charset="0"/>
                            </a:rPr>
                            <m:t>𝜇</m:t>
                          </m:r>
                        </m:e>
                        <m:sub>
                          <m:r>
                            <a:rPr lang="en-US" altLang="zh-CN" b="0" i="1">
                              <a:latin typeface="Cambria Math" panose="02040503050406030204" pitchFamily="18" charset="0"/>
                            </a:rPr>
                            <m:t>𝑖</m:t>
                          </m:r>
                        </m:sub>
                        <m:sup>
                          <m:r>
                            <a:rPr lang="en-US" altLang="zh-CN" b="0" i="1" smtClean="0">
                              <a:latin typeface="Cambria Math" panose="02040503050406030204" pitchFamily="18" charset="0"/>
                            </a:rPr>
                            <m:t>2</m:t>
                          </m:r>
                        </m:sup>
                      </m:sSubSup>
                    </m:oMath>
                  </m:oMathPara>
                </a14:m>
                <a:endParaRPr lang="zh-CN" altLang="en-US" dirty="0"/>
              </a:p>
            </p:txBody>
          </p:sp>
        </mc:Choice>
        <mc:Fallback xmlns="">
          <p:sp>
            <p:nvSpPr>
              <p:cNvPr id="17" name="矩形 16"/>
              <p:cNvSpPr>
                <a:spLocks noRot="1" noChangeAspect="1" noMove="1" noResize="1" noEditPoints="1" noAdjustHandles="1" noChangeArrowheads="1" noChangeShapeType="1" noTextEdit="1"/>
              </p:cNvSpPr>
              <p:nvPr/>
            </p:nvSpPr>
            <p:spPr>
              <a:xfrm>
                <a:off x="3047717" y="5139482"/>
                <a:ext cx="495584" cy="389274"/>
              </a:xfrm>
              <a:prstGeom prst="rect">
                <a:avLst/>
              </a:prstGeom>
              <a:blipFill rotWithShape="1">
                <a:blip r:embed="rId10"/>
                <a:stretch>
                  <a:fillRect b="-3125"/>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18" name="矩形 17"/>
              <p:cNvSpPr/>
              <p:nvPr/>
            </p:nvSpPr>
            <p:spPr>
              <a:xfrm>
                <a:off x="6215074" y="5157778"/>
                <a:ext cx="595356" cy="4108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zh-CN" altLang="en-US" b="0" i="1" smtClean="0">
                              <a:latin typeface="Cambria Math" panose="02040503050406030204" pitchFamily="18" charset="0"/>
                            </a:rPr>
                            <m:t>𝜇</m:t>
                          </m:r>
                        </m:e>
                        <m:sub>
                          <m:r>
                            <a:rPr lang="en-US" altLang="zh-CN" b="0" i="1">
                              <a:latin typeface="Cambria Math" panose="02040503050406030204" pitchFamily="18" charset="0"/>
                            </a:rPr>
                            <m:t>𝑖</m:t>
                          </m:r>
                        </m:sub>
                        <m:sup>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𝑖</m:t>
                              </m:r>
                            </m:sub>
                          </m:sSub>
                        </m:sup>
                      </m:sSubSup>
                    </m:oMath>
                  </m:oMathPara>
                </a14:m>
                <a:endParaRPr lang="zh-CN" altLang="en-US" dirty="0"/>
              </a:p>
            </p:txBody>
          </p:sp>
        </mc:Choice>
        <mc:Fallback xmlns="">
          <p:sp>
            <p:nvSpPr>
              <p:cNvPr id="18" name="矩形 17"/>
              <p:cNvSpPr>
                <a:spLocks noRot="1" noChangeAspect="1" noMove="1" noResize="1" noEditPoints="1" noAdjustHandles="1" noChangeArrowheads="1" noChangeShapeType="1" noTextEdit="1"/>
              </p:cNvSpPr>
              <p:nvPr/>
            </p:nvSpPr>
            <p:spPr>
              <a:xfrm>
                <a:off x="6215074" y="5157778"/>
                <a:ext cx="595356" cy="410818"/>
              </a:xfrm>
              <a:prstGeom prst="rect">
                <a:avLst/>
              </a:prstGeom>
              <a:blipFill rotWithShape="1">
                <a:blip r:embed="rId11"/>
                <a:stretch>
                  <a:fillRect b="-4478"/>
                </a:stretch>
              </a:blipFill>
            </p:spPr>
            <p:txBody>
              <a:bodyPr/>
              <a:lstStyle/>
              <a:p>
                <a:r>
                  <a:rPr lang="zh-CN" altLang="en-US">
                    <a:noFill/>
                  </a:rPr>
                  <a:t> </a:t>
                </a:r>
                <a:endParaRPr lang="zh-CN" altLang="en-US">
                  <a:noFill/>
                </a:endParaRPr>
              </a:p>
            </p:txBody>
          </p:sp>
        </mc:Fallback>
      </mc:AlternateContent>
      <p:sp>
        <p:nvSpPr>
          <p:cNvPr id="16" name="右大括号 15"/>
          <p:cNvSpPr/>
          <p:nvPr/>
        </p:nvSpPr>
        <p:spPr>
          <a:xfrm rot="5400000">
            <a:off x="1605554" y="4477474"/>
            <a:ext cx="262057" cy="109855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右大括号 19"/>
          <p:cNvSpPr/>
          <p:nvPr/>
        </p:nvSpPr>
        <p:spPr>
          <a:xfrm rot="5400000">
            <a:off x="3166680" y="4485127"/>
            <a:ext cx="262057" cy="109855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右大括号 20"/>
          <p:cNvSpPr/>
          <p:nvPr/>
        </p:nvSpPr>
        <p:spPr>
          <a:xfrm rot="5400000">
            <a:off x="6244372" y="4503117"/>
            <a:ext cx="262057" cy="109855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右大括号 21"/>
          <p:cNvSpPr/>
          <p:nvPr/>
        </p:nvSpPr>
        <p:spPr>
          <a:xfrm rot="5400000">
            <a:off x="4025185" y="3590241"/>
            <a:ext cx="274882" cy="4876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24" name="矩形 23"/>
              <p:cNvSpPr/>
              <p:nvPr/>
            </p:nvSpPr>
            <p:spPr>
              <a:xfrm>
                <a:off x="3943207" y="6149634"/>
                <a:ext cx="4388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𝜇</m:t>
                          </m:r>
                        </m:e>
                        <m:sub>
                          <m:r>
                            <a:rPr lang="en-US" altLang="zh-CN" b="0" i="1" smtClean="0">
                              <a:latin typeface="Cambria Math" panose="02040503050406030204" pitchFamily="18" charset="0"/>
                            </a:rPr>
                            <m:t>𝑖</m:t>
                          </m:r>
                        </m:sub>
                      </m:sSub>
                    </m:oMath>
                  </m:oMathPara>
                </a14:m>
                <a:endParaRPr lang="zh-CN" altLang="en-US" dirty="0"/>
              </a:p>
            </p:txBody>
          </p:sp>
        </mc:Choice>
        <mc:Fallback>
          <p:sp>
            <p:nvSpPr>
              <p:cNvPr id="24" name="矩形 23"/>
              <p:cNvSpPr>
                <a:spLocks noRot="1" noChangeAspect="1" noMove="1" noResize="1" noEditPoints="1" noAdjustHandles="1" noChangeArrowheads="1" noChangeShapeType="1" noTextEdit="1"/>
              </p:cNvSpPr>
              <p:nvPr/>
            </p:nvSpPr>
            <p:spPr>
              <a:xfrm>
                <a:off x="3943207" y="6149634"/>
                <a:ext cx="438838" cy="369332"/>
              </a:xfrm>
              <a:prstGeom prst="rect">
                <a:avLst/>
              </a:prstGeom>
              <a:blipFill>
                <a:blip r:embed="rId12"/>
                <a:stretch>
                  <a:fillRect b="-5000"/>
                </a:stretch>
              </a:blipFill>
            </p:spPr>
            <p:txBody>
              <a:bodyPr/>
              <a:lstStyle/>
              <a:p>
                <a:r>
                  <a:rPr lang="zh-CN" altLang="en-US">
                    <a:noFill/>
                  </a:rPr>
                  <a:t> </a:t>
                </a:r>
              </a:p>
            </p:txBody>
          </p:sp>
        </mc:Fallback>
      </mc:AlternateContent>
      <p:pic>
        <p:nvPicPr>
          <p:cNvPr id="23" name="图片 22">
            <a:extLst>
              <a:ext uri="{FF2B5EF4-FFF2-40B4-BE49-F238E27FC236}">
                <a16:creationId xmlns:a16="http://schemas.microsoft.com/office/drawing/2014/main" id="{CB1867E4-9173-4884-B74D-8998577ADDA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2009" y="1394128"/>
            <a:ext cx="7076323" cy="3034633"/>
          </a:xfrm>
          <a:prstGeom prst="rect">
            <a:avLst/>
          </a:prstGeom>
        </p:spPr>
      </p:pic>
    </p:spTree>
    <p:extLst>
      <p:ext uri="{BB962C8B-B14F-4D97-AF65-F5344CB8AC3E}">
        <p14:creationId xmlns:p14="http://schemas.microsoft.com/office/powerpoint/2010/main" val="3718177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zh-CN" dirty="0">
                <a:solidFill>
                  <a:schemeClr val="bg1"/>
                </a:solidFill>
              </a:rPr>
              <a:t> </a:t>
            </a:r>
            <a:r>
              <a:rPr lang="en-US" altLang="zh-CN" dirty="0">
                <a:solidFill>
                  <a:schemeClr val="bg1"/>
                </a:solidFill>
                <a:sym typeface="+mn-ea"/>
              </a:rPr>
              <a:t>Formulation</a:t>
            </a:r>
            <a:endParaRPr lang="en-US" altLang="zh-CN" dirty="0">
              <a:solidFill>
                <a:schemeClr val="bg1"/>
              </a:solidFill>
            </a:endParaRPr>
          </a:p>
        </p:txBody>
      </p:sp>
      <p:sp>
        <p:nvSpPr>
          <p:cNvPr id="3" name="Slide Number Placeholder 2"/>
          <p:cNvSpPr>
            <a:spLocks noGrp="1"/>
          </p:cNvSpPr>
          <p:nvPr>
            <p:ph type="sldNum" sz="quarter" idx="12"/>
          </p:nvPr>
        </p:nvSpPr>
        <p:spPr/>
        <p:txBody>
          <a:bodyPr/>
          <a:lstStyle/>
          <a:p>
            <a:fld id="{83246F95-C531-4BBA-91F1-4C98EB2C9332}" type="slidenum">
              <a:rPr lang="zh-CN" altLang="en-US" smtClean="0"/>
              <a:t>13</a:t>
            </a:fld>
            <a:endParaRPr lang="zh-CN" altLang="en-US"/>
          </a:p>
        </p:txBody>
      </p:sp>
      <p:graphicFrame>
        <p:nvGraphicFramePr>
          <p:cNvPr id="7" name="表格 6"/>
          <p:cNvGraphicFramePr/>
          <p:nvPr/>
        </p:nvGraphicFramePr>
        <p:xfrm>
          <a:off x="1087120" y="1614523"/>
          <a:ext cx="6399530" cy="1193864"/>
        </p:xfrm>
        <a:graphic>
          <a:graphicData uri="http://schemas.openxmlformats.org/drawingml/2006/table">
            <a:tbl>
              <a:tblPr firstRow="1" bandRow="1">
                <a:tableStyleId>{5C22544A-7EE6-4342-B048-85BDC9FD1C3A}</a:tableStyleId>
              </a:tblPr>
              <a:tblGrid>
                <a:gridCol w="1351280">
                  <a:extLst>
                    <a:ext uri="{9D8B030D-6E8A-4147-A177-3AD203B41FA5}">
                      <a16:colId xmlns:a16="http://schemas.microsoft.com/office/drawing/2014/main" val="20000"/>
                    </a:ext>
                  </a:extLst>
                </a:gridCol>
                <a:gridCol w="5048250">
                  <a:extLst>
                    <a:ext uri="{9D8B030D-6E8A-4147-A177-3AD203B41FA5}">
                      <a16:colId xmlns:a16="http://schemas.microsoft.com/office/drawing/2014/main" val="20001"/>
                    </a:ext>
                  </a:extLst>
                </a:gridCol>
              </a:tblGrid>
              <a:tr h="381000">
                <a:tc>
                  <a:txBody>
                    <a:bodyPr/>
                    <a:lstStyle/>
                    <a:p>
                      <a:pPr>
                        <a:buNone/>
                      </a:pPr>
                      <a:r>
                        <a:rPr lang="en-US" altLang="zh-CN" dirty="0"/>
                        <a:t>Notation</a:t>
                      </a:r>
                    </a:p>
                  </a:txBody>
                  <a:tcPr/>
                </a:tc>
                <a:tc>
                  <a:txBody>
                    <a:bodyPr/>
                    <a:lstStyle/>
                    <a:p>
                      <a:pPr>
                        <a:buNone/>
                      </a:pPr>
                      <a:r>
                        <a:rPr lang="en-US" altLang="zh-CN"/>
                        <a:t>Description</a:t>
                      </a:r>
                    </a:p>
                  </a:txBody>
                  <a:tcPr/>
                </a:tc>
                <a:extLst>
                  <a:ext uri="{0D108BD9-81ED-4DB2-BD59-A6C34878D82A}">
                    <a16:rowId xmlns:a16="http://schemas.microsoft.com/office/drawing/2014/main" val="10000"/>
                  </a:ext>
                </a:extLst>
              </a:tr>
              <a:tr h="447104">
                <a:tc>
                  <a:txBody>
                    <a:bodyPr/>
                    <a:lstStyle/>
                    <a:p>
                      <a:endParaRPr lang="zh-CN"/>
                    </a:p>
                  </a:txBody>
                  <a:tcPr>
                    <a:blipFill>
                      <a:blip r:embed="rId3"/>
                      <a:stretch>
                        <a:fillRect l="-450" t="-91892" r="-375225" b="-102703"/>
                      </a:stretch>
                    </a:blipFill>
                  </a:tcPr>
                </a:tc>
                <a:tc>
                  <a:txBody>
                    <a:bodyPr/>
                    <a:lstStyle/>
                    <a:p>
                      <a:r>
                        <a:rPr lang="en-US" altLang="zh-CN" sz="1800" kern="1200" dirty="0">
                          <a:solidFill>
                            <a:schemeClr val="dk1"/>
                          </a:solidFill>
                          <a:effectLst/>
                          <a:latin typeface="+mn-lt"/>
                          <a:ea typeface="+mn-ea"/>
                          <a:cs typeface="+mn-cs"/>
                        </a:rPr>
                        <a:t>The </a:t>
                      </a:r>
                      <a:r>
                        <a:rPr lang="en-US" altLang="zh-CN" sz="1800" i="1" kern="1200" dirty="0" err="1">
                          <a:solidFill>
                            <a:schemeClr val="dk1"/>
                          </a:solidFill>
                          <a:effectLst/>
                          <a:latin typeface="+mn-lt"/>
                          <a:ea typeface="+mn-ea"/>
                          <a:cs typeface="+mn-cs"/>
                        </a:rPr>
                        <a:t>ith</a:t>
                      </a:r>
                      <a:r>
                        <a:rPr lang="en-US" altLang="zh-CN" sz="1800" i="1" kern="1200" dirty="0">
                          <a:solidFill>
                            <a:schemeClr val="dk1"/>
                          </a:solidFill>
                          <a:effectLst/>
                          <a:latin typeface="+mn-lt"/>
                          <a:ea typeface="+mn-ea"/>
                          <a:cs typeface="+mn-cs"/>
                        </a:rPr>
                        <a:t> </a:t>
                      </a:r>
                      <a:r>
                        <a:rPr lang="en-US" altLang="zh-CN" sz="1800" kern="1200" dirty="0">
                          <a:solidFill>
                            <a:schemeClr val="dk1"/>
                          </a:solidFill>
                          <a:effectLst/>
                          <a:latin typeface="+mn-lt"/>
                          <a:ea typeface="+mn-ea"/>
                          <a:cs typeface="+mn-cs"/>
                        </a:rPr>
                        <a:t>dimension for all samples</a:t>
                      </a:r>
                      <a:endParaRPr lang="zh-CN" altLang="en-US" dirty="0"/>
                    </a:p>
                  </a:txBody>
                  <a:tcPr/>
                </a:tc>
                <a:extLst>
                  <a:ext uri="{0D108BD9-81ED-4DB2-BD59-A6C34878D82A}">
                    <a16:rowId xmlns:a16="http://schemas.microsoft.com/office/drawing/2014/main" val="10001"/>
                  </a:ext>
                </a:extLst>
              </a:tr>
              <a:tr h="365760">
                <a:tc>
                  <a:txBody>
                    <a:bodyPr/>
                    <a:lstStyle/>
                    <a:p>
                      <a:endParaRPr lang="zh-CN"/>
                    </a:p>
                  </a:txBody>
                  <a:tcPr>
                    <a:blipFill>
                      <a:blip r:embed="rId3"/>
                      <a:stretch>
                        <a:fillRect l="-450" t="-236667" r="-375225" b="-26667"/>
                      </a:stretch>
                    </a:blipFill>
                  </a:tcPr>
                </a:tc>
                <a:tc>
                  <a:txBody>
                    <a:bodyPr/>
                    <a:lstStyle/>
                    <a:p>
                      <a:pPr>
                        <a:buNone/>
                      </a:pPr>
                      <a:r>
                        <a:rPr lang="en-US" altLang="zh-CN" sz="1800" kern="1200" dirty="0">
                          <a:solidFill>
                            <a:schemeClr val="dk1"/>
                          </a:solidFill>
                          <a:effectLst/>
                          <a:latin typeface="+mn-lt"/>
                          <a:ea typeface="+mn-ea"/>
                          <a:cs typeface="+mn-cs"/>
                        </a:rPr>
                        <a:t>the number of bits in the </a:t>
                      </a:r>
                      <a:r>
                        <a:rPr lang="en-US" altLang="zh-CN" sz="1800" i="1" kern="1200" dirty="0" err="1">
                          <a:solidFill>
                            <a:schemeClr val="dk1"/>
                          </a:solidFill>
                          <a:effectLst/>
                          <a:latin typeface="+mn-lt"/>
                          <a:ea typeface="+mn-ea"/>
                          <a:cs typeface="+mn-cs"/>
                        </a:rPr>
                        <a:t>ith</a:t>
                      </a:r>
                      <a:r>
                        <a:rPr lang="en-US" altLang="zh-CN" sz="1800" i="1" kern="1200" dirty="0">
                          <a:solidFill>
                            <a:schemeClr val="dk1"/>
                          </a:solidFill>
                          <a:effectLst/>
                          <a:latin typeface="+mn-lt"/>
                          <a:ea typeface="+mn-ea"/>
                          <a:cs typeface="+mn-cs"/>
                        </a:rPr>
                        <a:t> </a:t>
                      </a:r>
                      <a:r>
                        <a:rPr lang="en-US" altLang="zh-CN" sz="1800" kern="1200" dirty="0">
                          <a:solidFill>
                            <a:schemeClr val="dk1"/>
                          </a:solidFill>
                          <a:effectLst/>
                          <a:latin typeface="+mn-lt"/>
                          <a:ea typeface="+mn-ea"/>
                          <a:cs typeface="+mn-cs"/>
                        </a:rPr>
                        <a:t>dimension</a:t>
                      </a:r>
                      <a:endParaRPr lang="zh-CN" altLang="en-US" dirty="0"/>
                    </a:p>
                  </a:txBody>
                  <a:tcPr/>
                </a:tc>
                <a:extLst>
                  <a:ext uri="{0D108BD9-81ED-4DB2-BD59-A6C34878D82A}">
                    <a16:rowId xmlns:a16="http://schemas.microsoft.com/office/drawing/2014/main" val="10002"/>
                  </a:ext>
                </a:extLst>
              </a:tr>
            </a:tbl>
          </a:graphicData>
        </a:graphic>
      </p:graphicFrame>
      <p:sp>
        <p:nvSpPr>
          <p:cNvPr id="8" name="文本框 7"/>
          <p:cNvSpPr txBox="1"/>
          <p:nvPr/>
        </p:nvSpPr>
        <p:spPr>
          <a:xfrm>
            <a:off x="114300" y="3140020"/>
            <a:ext cx="4057650" cy="368300"/>
          </a:xfrm>
          <a:prstGeom prst="rect">
            <a:avLst/>
          </a:prstGeom>
          <a:noFill/>
        </p:spPr>
        <p:txBody>
          <a:bodyPr wrap="square" rtlCol="0">
            <a:spAutoFit/>
          </a:bodyPr>
          <a:lstStyle/>
          <a:p>
            <a:r>
              <a:rPr lang="en-US" altLang="zh-CN" dirty="0">
                <a:solidFill>
                  <a:srgbClr val="000000"/>
                </a:solidFill>
                <a:latin typeface="Calibri" panose="020F0502020204030204" charset="0"/>
                <a:cs typeface="Calibri" panose="020F0502020204030204" charset="0"/>
              </a:rPr>
              <a:t>The dispersion degree in the </a:t>
            </a:r>
            <a:r>
              <a:rPr lang="en-US" altLang="zh-CN" i="1" dirty="0">
                <a:solidFill>
                  <a:srgbClr val="000000"/>
                </a:solidFill>
                <a:latin typeface="Calibri" panose="020F0502020204030204" charset="0"/>
                <a:cs typeface="Calibri" panose="020F0502020204030204" charset="0"/>
              </a:rPr>
              <a:t>lth</a:t>
            </a:r>
            <a:r>
              <a:rPr lang="en-US" altLang="zh-CN" dirty="0">
                <a:solidFill>
                  <a:srgbClr val="000000"/>
                </a:solidFill>
                <a:latin typeface="Calibri" panose="020F0502020204030204" charset="0"/>
                <a:cs typeface="Calibri" panose="020F0502020204030204" charset="0"/>
              </a:rPr>
              <a:t> region:</a:t>
            </a:r>
            <a:endParaRPr lang="zh-CN" altLang="en-US" dirty="0">
              <a:solidFill>
                <a:srgbClr val="000000"/>
              </a:solidFill>
              <a:latin typeface="Calibri" panose="020F0502020204030204" charset="0"/>
              <a:cs typeface="Calibri" panose="020F0502020204030204" charset="0"/>
            </a:endParaRPr>
          </a:p>
        </p:txBody>
      </p:sp>
      <mc:AlternateContent xmlns:mc="http://schemas.openxmlformats.org/markup-compatibility/2006" xmlns:a14="http://schemas.microsoft.com/office/drawing/2010/main">
        <mc:Choice Requires="a14">
          <p:sp>
            <p:nvSpPr>
              <p:cNvPr id="9" name="文本框 8"/>
              <p:cNvSpPr txBox="1"/>
              <p:nvPr/>
            </p:nvSpPr>
            <p:spPr>
              <a:xfrm>
                <a:off x="3493211" y="3432187"/>
                <a:ext cx="3579978" cy="8175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i="1">
                              <a:latin typeface="Cambria Math" panose="02040503050406030204" pitchFamily="18" charset="0"/>
                            </a:rPr>
                            <m:t>𝑉</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m:t>
                          </m:r>
                        </m:sup>
                      </m:sSubSup>
                      <m:d>
                        <m:dPr>
                          <m:ctrlPr>
                            <a:rPr lang="en-US" altLang="zh-CN" b="0" i="1" smtClean="0">
                              <a:latin typeface="Cambria Math" panose="02040503050406030204" pitchFamily="18" charset="0"/>
                            </a:rPr>
                          </m:ctrlPr>
                        </m:dPr>
                        <m:e>
                          <m:r>
                            <a:rPr lang="en-US" altLang="zh-CN" b="1" i="1" smtClean="0">
                              <a:latin typeface="Cambria Math" panose="02040503050406030204" pitchFamily="18" charset="0"/>
                            </a:rPr>
                            <m:t>𝒀</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𝑙</m:t>
                          </m:r>
                        </m:e>
                      </m:d>
                      <m:r>
                        <a:rPr lang="en-US" altLang="zh-CN" b="0" i="1" smtClean="0">
                          <a:latin typeface="Cambria Math" panose="02040503050406030204" pitchFamily="18" charset="0"/>
                        </a:rPr>
                        <m:t>=</m:t>
                      </m:r>
                      <m:nary>
                        <m:naryPr>
                          <m:chr m:val="∑"/>
                          <m:supHide m:val="on"/>
                          <m:ctrlPr>
                            <a:rPr lang="en-US" altLang="zh-CN" b="0" i="1" smtClean="0">
                              <a:latin typeface="Cambria Math" panose="02040503050406030204" pitchFamily="18" charset="0"/>
                            </a:rPr>
                          </m:ctrlPr>
                        </m:naryPr>
                        <m:sub>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𝑗</m:t>
                              </m:r>
                            </m:sup>
                          </m:sSubSup>
                          <m:r>
                            <m:rPr>
                              <m:brk m:alnAt="7"/>
                            </m:rPr>
                            <a:rPr lang="en-US" altLang="zh-CN" b="0" i="1" smtClean="0">
                              <a:latin typeface="Cambria Math" panose="02040503050406030204" pitchFamily="18" charset="0"/>
                              <a:ea typeface="Cambria Math" panose="02040503050406030204" pitchFamily="18" charset="0"/>
                            </a:rPr>
                            <m:t>∈</m:t>
                          </m:r>
                          <m:sSubSup>
                            <m:sSubSupPr>
                              <m:ctrlPr>
                                <a:rPr lang="en-US" altLang="zh-CN" b="0" i="1" smtClean="0">
                                  <a:latin typeface="Cambria Math" panose="02040503050406030204" pitchFamily="18"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𝐺</m:t>
                              </m:r>
                            </m:e>
                            <m:sub>
                              <m:r>
                                <a:rPr lang="en-US" altLang="zh-CN" b="0" i="1" smtClean="0">
                                  <a:latin typeface="Cambria Math" panose="02040503050406030204" pitchFamily="18" charset="0"/>
                                  <a:ea typeface="Cambria Math" panose="02040503050406030204" pitchFamily="18" charset="0"/>
                                </a:rPr>
                                <m:t>𝑖</m:t>
                              </m:r>
                            </m:sub>
                            <m:sup>
                              <m:r>
                                <a:rPr lang="en-US" altLang="zh-CN" b="0" i="1" smtClean="0">
                                  <a:latin typeface="Cambria Math" panose="02040503050406030204" pitchFamily="18" charset="0"/>
                                  <a:ea typeface="Cambria Math" panose="02040503050406030204" pitchFamily="18" charset="0"/>
                                </a:rPr>
                                <m:t>𝑙</m:t>
                              </m:r>
                            </m:sup>
                          </m:sSubSup>
                        </m:sub>
                        <m:sup/>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𝑗</m:t>
                                  </m:r>
                                </m:sup>
                              </m:sSubSup>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zh-CN" altLang="en-US" i="1">
                                      <a:latin typeface="Cambria Math" panose="02040503050406030204" pitchFamily="18" charset="0"/>
                                    </a:rPr>
                                    <m:t>𝜇</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𝑙</m:t>
                                  </m:r>
                                </m:sup>
                              </m:sSubSup>
                              <m:r>
                                <a:rPr lang="en-US" altLang="zh-CN" b="0" i="1" smtClean="0">
                                  <a:latin typeface="Cambria Math" panose="02040503050406030204" pitchFamily="18" charset="0"/>
                                </a:rPr>
                                <m:t>)</m:t>
                              </m:r>
                            </m:e>
                            <m:sup>
                              <m:r>
                                <a:rPr lang="en-US" altLang="zh-CN" b="0" i="1" smtClean="0">
                                  <a:latin typeface="Cambria Math" panose="02040503050406030204" pitchFamily="18" charset="0"/>
                                </a:rPr>
                                <m:t>2</m:t>
                              </m:r>
                            </m:sup>
                          </m:sSup>
                        </m:e>
                      </m:nary>
                    </m:oMath>
                  </m:oMathPara>
                </a14:m>
                <a:endParaRPr lang="zh-CN" alt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3493211" y="3432187"/>
                <a:ext cx="3579978" cy="817596"/>
              </a:xfrm>
              <a:prstGeom prst="rect">
                <a:avLst/>
              </a:prstGeom>
              <a:blipFill rotWithShape="1">
                <a:blip r:embed="rId4"/>
                <a:stretch>
                  <a:fillRect/>
                </a:stretch>
              </a:blipFill>
            </p:spPr>
            <p:txBody>
              <a:bodyPr/>
              <a:lstStyle/>
              <a:p>
                <a:r>
                  <a:rPr lang="zh-CN" altLang="en-US">
                    <a:noFill/>
                  </a:rPr>
                  <a:t> </a:t>
                </a:r>
                <a:endParaRPr lang="zh-CN" altLang="en-US">
                  <a:noFill/>
                </a:endParaRPr>
              </a:p>
            </p:txBody>
          </p:sp>
        </mc:Fallback>
      </mc:AlternateContent>
      <p:sp>
        <p:nvSpPr>
          <p:cNvPr id="10" name="矩形 9"/>
          <p:cNvSpPr/>
          <p:nvPr/>
        </p:nvSpPr>
        <p:spPr>
          <a:xfrm>
            <a:off x="114300" y="4312631"/>
            <a:ext cx="5168900" cy="368300"/>
          </a:xfrm>
          <a:prstGeom prst="rect">
            <a:avLst/>
          </a:prstGeom>
        </p:spPr>
        <p:txBody>
          <a:bodyPr wrap="square">
            <a:spAutoFit/>
          </a:bodyPr>
          <a:lstStyle/>
          <a:p>
            <a:r>
              <a:rPr lang="en-US" altLang="zh-CN" dirty="0">
                <a:solidFill>
                  <a:srgbClr val="000000"/>
                </a:solidFill>
                <a:cs typeface="+mn-lt"/>
              </a:rPr>
              <a:t>The total dispersion degree of the </a:t>
            </a:r>
            <a:r>
              <a:rPr lang="en-US" altLang="zh-CN" i="1" dirty="0" err="1">
                <a:solidFill>
                  <a:srgbClr val="000000"/>
                </a:solidFill>
                <a:cs typeface="+mn-lt"/>
              </a:rPr>
              <a:t>ith</a:t>
            </a:r>
            <a:r>
              <a:rPr lang="en-US" altLang="zh-CN" dirty="0">
                <a:solidFill>
                  <a:srgbClr val="000000"/>
                </a:solidFill>
                <a:cs typeface="+mn-lt"/>
              </a:rPr>
              <a:t> dimension:</a:t>
            </a:r>
            <a:endParaRPr lang="zh-CN" altLang="en-US" dirty="0">
              <a:cs typeface="+mn-lt"/>
            </a:endParaRPr>
          </a:p>
        </p:txBody>
      </p:sp>
      <mc:AlternateContent xmlns:mc="http://schemas.openxmlformats.org/markup-compatibility/2006" xmlns:a14="http://schemas.microsoft.com/office/drawing/2010/main">
        <mc:Choice Requires="a14">
          <p:sp>
            <p:nvSpPr>
              <p:cNvPr id="11" name="文本框 10"/>
              <p:cNvSpPr txBox="1"/>
              <p:nvPr/>
            </p:nvSpPr>
            <p:spPr>
              <a:xfrm>
                <a:off x="3061056" y="4744811"/>
                <a:ext cx="4444288" cy="9907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𝑖</m:t>
                          </m:r>
                        </m:sub>
                      </m:sSub>
                      <m:d>
                        <m:dPr>
                          <m:ctrlPr>
                            <a:rPr lang="en-US" altLang="zh-CN" b="0" i="1" smtClean="0">
                              <a:latin typeface="Cambria Math" panose="02040503050406030204" pitchFamily="18" charset="0"/>
                            </a:rPr>
                          </m:ctrlPr>
                        </m:dPr>
                        <m:e>
                          <m:r>
                            <a:rPr lang="en-US" altLang="zh-CN" b="1" i="1" smtClean="0">
                              <a:latin typeface="Cambria Math" panose="02040503050406030204" pitchFamily="18" charset="0"/>
                            </a:rPr>
                            <m:t>𝒀</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𝑖</m:t>
                              </m:r>
                            </m:sub>
                          </m:sSub>
                        </m:e>
                      </m:d>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𝑙</m:t>
                          </m:r>
                          <m:r>
                            <a:rPr lang="en-US" altLang="zh-CN" b="0" i="1" smtClean="0">
                              <a:latin typeface="Cambria Math" panose="02040503050406030204" pitchFamily="18" charset="0"/>
                            </a:rPr>
                            <m:t>=1</m:t>
                          </m:r>
                        </m:sub>
                        <m:sup>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2</m:t>
                              </m:r>
                            </m:e>
                            <m:sup>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𝑖</m:t>
                                  </m:r>
                                </m:sub>
                              </m:sSub>
                            </m:sup>
                          </m:sSup>
                        </m:sup>
                        <m:e>
                          <m:nary>
                            <m:naryPr>
                              <m:chr m:val="∑"/>
                              <m:supHide m:val="on"/>
                              <m:ctrlPr>
                                <a:rPr lang="en-US" altLang="zh-CN" i="1">
                                  <a:latin typeface="Cambria Math" panose="02040503050406030204" pitchFamily="18" charset="0"/>
                                </a:rPr>
                              </m:ctrlPr>
                            </m:naryPr>
                            <m:sub>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𝑦</m:t>
                                  </m:r>
                                </m:e>
                                <m:sub>
                                  <m:r>
                                    <a:rPr lang="en-US" altLang="zh-CN" i="1">
                                      <a:latin typeface="Cambria Math" panose="02040503050406030204" pitchFamily="18" charset="0"/>
                                    </a:rPr>
                                    <m:t>𝑖</m:t>
                                  </m:r>
                                </m:sub>
                                <m:sup>
                                  <m:r>
                                    <a:rPr lang="en-US" altLang="zh-CN" i="1">
                                      <a:latin typeface="Cambria Math" panose="02040503050406030204" pitchFamily="18" charset="0"/>
                                    </a:rPr>
                                    <m:t>𝑗</m:t>
                                  </m:r>
                                </m:sup>
                              </m:sSubSup>
                              <m:r>
                                <m:rPr>
                                  <m:brk m:alnAt="7"/>
                                </m:rPr>
                                <a:rPr lang="en-US" altLang="zh-CN" i="1">
                                  <a:latin typeface="Cambria Math" panose="02040503050406030204" pitchFamily="18" charset="0"/>
                                  <a:ea typeface="Cambria Math" panose="02040503050406030204" pitchFamily="18" charset="0"/>
                                </a:rPr>
                                <m:t>∈</m:t>
                              </m:r>
                              <m:sSubSup>
                                <m:sSubSupPr>
                                  <m:ctrlPr>
                                    <a:rPr lang="en-US"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𝐺</m:t>
                                  </m:r>
                                </m:e>
                                <m:sub>
                                  <m:r>
                                    <a:rPr lang="en-US" altLang="zh-CN" i="1">
                                      <a:latin typeface="Cambria Math" panose="02040503050406030204" pitchFamily="18" charset="0"/>
                                      <a:ea typeface="Cambria Math" panose="02040503050406030204" pitchFamily="18" charset="0"/>
                                    </a:rPr>
                                    <m:t>𝑖</m:t>
                                  </m:r>
                                </m:sub>
                                <m:sup>
                                  <m:r>
                                    <a:rPr lang="en-US" altLang="zh-CN" i="1">
                                      <a:latin typeface="Cambria Math" panose="02040503050406030204" pitchFamily="18" charset="0"/>
                                      <a:ea typeface="Cambria Math" panose="02040503050406030204" pitchFamily="18" charset="0"/>
                                    </a:rPr>
                                    <m:t>𝑙</m:t>
                                  </m:r>
                                </m:sup>
                              </m:sSubSup>
                            </m:sub>
                            <m:sup/>
                            <m:e>
                              <m:sSup>
                                <m:sSupPr>
                                  <m:ctrlPr>
                                    <a:rPr lang="en-US" altLang="zh-CN" i="1">
                                      <a:latin typeface="Cambria Math" panose="02040503050406030204" pitchFamily="18" charset="0"/>
                                    </a:rPr>
                                  </m:ctrlPr>
                                </m:sSupPr>
                                <m:e>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𝑦</m:t>
                                      </m:r>
                                    </m:e>
                                    <m:sub>
                                      <m:r>
                                        <a:rPr lang="en-US" altLang="zh-CN" i="1">
                                          <a:latin typeface="Cambria Math" panose="02040503050406030204" pitchFamily="18" charset="0"/>
                                        </a:rPr>
                                        <m:t>𝑖</m:t>
                                      </m:r>
                                    </m:sub>
                                    <m:sup>
                                      <m:r>
                                        <a:rPr lang="en-US" altLang="zh-CN" i="1">
                                          <a:latin typeface="Cambria Math" panose="02040503050406030204" pitchFamily="18" charset="0"/>
                                        </a:rPr>
                                        <m:t>𝑗</m:t>
                                      </m:r>
                                    </m:sup>
                                  </m:sSubSup>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𝜇</m:t>
                                      </m:r>
                                    </m:e>
                                    <m:sub>
                                      <m:r>
                                        <a:rPr lang="en-US" altLang="zh-CN" i="1">
                                          <a:latin typeface="Cambria Math" panose="02040503050406030204" pitchFamily="18" charset="0"/>
                                        </a:rPr>
                                        <m:t>𝑖</m:t>
                                      </m:r>
                                    </m:sub>
                                    <m:sup>
                                      <m:r>
                                        <a:rPr lang="en-US" altLang="zh-CN" i="1">
                                          <a:latin typeface="Cambria Math" panose="02040503050406030204" pitchFamily="18" charset="0"/>
                                        </a:rPr>
                                        <m:t>𝑙</m:t>
                                      </m:r>
                                    </m:sup>
                                  </m:sSubSup>
                                  <m:r>
                                    <a:rPr lang="en-US" altLang="zh-CN" i="1">
                                      <a:latin typeface="Cambria Math" panose="02040503050406030204" pitchFamily="18" charset="0"/>
                                    </a:rPr>
                                    <m:t>)</m:t>
                                  </m:r>
                                </m:e>
                                <m:sup>
                                  <m:r>
                                    <a:rPr lang="en-US" altLang="zh-CN" i="1">
                                      <a:latin typeface="Cambria Math" panose="02040503050406030204" pitchFamily="18" charset="0"/>
                                    </a:rPr>
                                    <m:t>2</m:t>
                                  </m:r>
                                </m:sup>
                              </m:sSup>
                            </m:e>
                          </m:nary>
                        </m:e>
                      </m:nary>
                    </m:oMath>
                  </m:oMathPara>
                </a14:m>
                <a:endParaRPr lang="zh-CN" alt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3061056" y="4744811"/>
                <a:ext cx="4444288" cy="990784"/>
              </a:xfrm>
              <a:prstGeom prst="rect">
                <a:avLst/>
              </a:prstGeom>
              <a:blipFill rotWithShape="1">
                <a:blip r:embed="rId5"/>
                <a:stretch>
                  <a:fillRect/>
                </a:stretch>
              </a:blipFill>
            </p:spPr>
            <p:txBody>
              <a:bodyPr/>
              <a:lstStyle/>
              <a:p>
                <a:r>
                  <a:rPr lang="zh-CN" altLang="en-US">
                    <a:noFill/>
                  </a:rPr>
                  <a:t> </a:t>
                </a:r>
                <a:endParaRPr lang="zh-CN" altLang="en-US">
                  <a:noFill/>
                </a:endParaRP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zh-CN" dirty="0">
                <a:solidFill>
                  <a:schemeClr val="bg1"/>
                </a:solidFill>
                <a:sym typeface="+mn-ea"/>
              </a:rPr>
              <a:t>Formulation</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83246F95-C531-4BBA-91F1-4C98EB2C9332}" type="slidenum">
              <a:rPr lang="zh-CN" altLang="en-US" smtClean="0"/>
              <a:t>14</a:t>
            </a:fld>
            <a:endParaRPr lang="zh-CN" altLang="en-US" dirty="0"/>
          </a:p>
        </p:txBody>
      </p:sp>
      <mc:AlternateContent xmlns:mc="http://schemas.openxmlformats.org/markup-compatibility/2006" xmlns:a14="http://schemas.microsoft.com/office/drawing/2010/main">
        <mc:Choice Requires="a14">
          <p:sp>
            <p:nvSpPr>
              <p:cNvPr id="8" name="矩形 7"/>
              <p:cNvSpPr/>
              <p:nvPr/>
            </p:nvSpPr>
            <p:spPr>
              <a:xfrm>
                <a:off x="748542" y="1722735"/>
                <a:ext cx="7582658" cy="646331"/>
              </a:xfrm>
              <a:prstGeom prst="rect">
                <a:avLst/>
              </a:prstGeom>
            </p:spPr>
            <p:txBody>
              <a:bodyPr wrap="square">
                <a:spAutoFit/>
              </a:bodyPr>
              <a:lstStyle/>
              <a:p>
                <a:r>
                  <a:rPr lang="en-US" altLang="zh-CN" dirty="0">
                    <a:solidFill>
                      <a:srgbClr val="000000"/>
                    </a:solidFill>
                  </a:rPr>
                  <a:t>We set </a:t>
                </a:r>
                <a14:m>
                  <m:oMath xmlns:m="http://schemas.openxmlformats.org/officeDocument/2006/math">
                    <m:sSub>
                      <m:sSubPr>
                        <m:ctrlPr>
                          <a:rPr lang="en-US" altLang="zh-CN" i="1" dirty="0" smtClean="0">
                            <a:solidFill>
                              <a:srgbClr val="000000"/>
                            </a:solidFill>
                            <a:latin typeface="Cambria Math" panose="02040503050406030204" pitchFamily="18" charset="0"/>
                          </a:rPr>
                        </m:ctrlPr>
                      </m:sSubPr>
                      <m:e>
                        <m:r>
                          <a:rPr lang="en-US" altLang="zh-CN" b="0" i="1" dirty="0" smtClean="0">
                            <a:solidFill>
                              <a:srgbClr val="000000"/>
                            </a:solidFill>
                            <a:latin typeface="Cambria Math" panose="02040503050406030204" pitchFamily="18" charset="0"/>
                          </a:rPr>
                          <m:t>𝑘</m:t>
                        </m:r>
                      </m:e>
                      <m:sub>
                        <m:r>
                          <a:rPr lang="en-US" altLang="zh-CN" b="0" i="1" dirty="0" smtClean="0">
                            <a:solidFill>
                              <a:srgbClr val="000000"/>
                            </a:solidFill>
                            <a:latin typeface="Cambria Math" panose="02040503050406030204" pitchFamily="18" charset="0"/>
                          </a:rPr>
                          <m:t>𝑖</m:t>
                        </m:r>
                      </m:sub>
                    </m:sSub>
                  </m:oMath>
                </a14:m>
                <a:r>
                  <a:rPr lang="en-US" altLang="zh-CN" sz="800" i="1" dirty="0">
                    <a:solidFill>
                      <a:srgbClr val="000000"/>
                    </a:solidFill>
                  </a:rPr>
                  <a:t> </a:t>
                </a:r>
                <a:r>
                  <a:rPr lang="en-US" altLang="zh-CN" dirty="0">
                    <a:solidFill>
                      <a:srgbClr val="000000"/>
                    </a:solidFill>
                  </a:rPr>
                  <a:t>= 0 to represent the dispersion degree of the original data space without partition:</a:t>
                </a:r>
                <a:endParaRPr lang="zh-CN" altLang="en-US" dirty="0"/>
              </a:p>
            </p:txBody>
          </p:sp>
        </mc:Choice>
        <mc:Fallback xmlns="">
          <p:sp>
            <p:nvSpPr>
              <p:cNvPr id="8" name="矩形 7"/>
              <p:cNvSpPr>
                <a:spLocks noRot="1" noChangeAspect="1" noMove="1" noResize="1" noEditPoints="1" noAdjustHandles="1" noChangeArrowheads="1" noChangeShapeType="1" noTextEdit="1"/>
              </p:cNvSpPr>
              <p:nvPr/>
            </p:nvSpPr>
            <p:spPr>
              <a:xfrm>
                <a:off x="748542" y="1722735"/>
                <a:ext cx="7582658" cy="646331"/>
              </a:xfrm>
              <a:prstGeom prst="rect">
                <a:avLst/>
              </a:prstGeom>
              <a:blipFill>
                <a:blip r:embed="rId3"/>
                <a:stretch>
                  <a:fillRect l="-723" t="-5660" b="-141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2876171" y="2734146"/>
                <a:ext cx="2958887" cy="7035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0</m:t>
                          </m:r>
                        </m:sup>
                      </m:sSubSup>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𝑖</m:t>
                          </m:r>
                        </m:sub>
                      </m:sSub>
                      <m:d>
                        <m:dPr>
                          <m:ctrlPr>
                            <a:rPr lang="en-US" altLang="zh-CN" b="0" i="1" smtClean="0">
                              <a:latin typeface="Cambria Math" panose="02040503050406030204" pitchFamily="18" charset="0"/>
                            </a:rPr>
                          </m:ctrlPr>
                        </m:dPr>
                        <m:e>
                          <m:r>
                            <a:rPr lang="en-US" altLang="zh-CN" b="1" i="1" smtClean="0">
                              <a:latin typeface="Cambria Math" panose="02040503050406030204" pitchFamily="18" charset="0"/>
                            </a:rPr>
                            <m:t>𝒀</m:t>
                          </m:r>
                          <m:r>
                            <a:rPr lang="en-US" altLang="zh-CN" b="0" i="1" smtClean="0">
                              <a:latin typeface="Cambria Math" panose="02040503050406030204" pitchFamily="18" charset="0"/>
                            </a:rPr>
                            <m:t>,0</m:t>
                          </m:r>
                        </m:e>
                      </m:d>
                      <m:r>
                        <a:rPr lang="en-US" altLang="zh-CN" b="0" i="1" smtClean="0">
                          <a:latin typeface="Cambria Math" panose="02040503050406030204" pitchFamily="18" charset="0"/>
                        </a:rPr>
                        <m:t>=</m:t>
                      </m:r>
                      <m:nary>
                        <m:naryPr>
                          <m:chr m:val="∑"/>
                          <m:supHide m:val="on"/>
                          <m:ctrlPr>
                            <a:rPr lang="en-US" altLang="zh-CN" b="0" i="1" smtClean="0">
                              <a:latin typeface="Cambria Math" panose="02040503050406030204" pitchFamily="18" charset="0"/>
                            </a:rPr>
                          </m:ctrlPr>
                        </m:naryPr>
                        <m:sub>
                          <m:r>
                            <m:rPr>
                              <m:brk m:alnAt="7"/>
                            </m:rPr>
                            <a:rPr lang="en-US" altLang="zh-CN" b="0" i="1" smtClean="0">
                              <a:latin typeface="Cambria Math" panose="02040503050406030204" pitchFamily="18" charset="0"/>
                            </a:rPr>
                            <m:t>𝑗</m:t>
                          </m:r>
                        </m:sub>
                        <m:sup/>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𝑗</m:t>
                                  </m:r>
                                </m:sub>
                                <m:sup>
                                  <m:r>
                                    <a:rPr lang="en-US" altLang="zh-CN" b="0" i="1" smtClean="0">
                                      <a:latin typeface="Cambria Math" panose="02040503050406030204" pitchFamily="18" charset="0"/>
                                    </a:rPr>
                                    <m:t>𝑖</m:t>
                                  </m:r>
                                </m:sup>
                              </m:sSubSup>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𝜇</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e>
                            <m:sup>
                              <m:r>
                                <a:rPr lang="en-US" altLang="zh-CN" b="0" i="1" smtClean="0">
                                  <a:latin typeface="Cambria Math" panose="02040503050406030204" pitchFamily="18" charset="0"/>
                                </a:rPr>
                                <m:t>2</m:t>
                              </m:r>
                            </m:sup>
                          </m:sSup>
                        </m:e>
                      </m:nary>
                    </m:oMath>
                  </m:oMathPara>
                </a14:m>
                <a:endParaRPr lang="zh-CN" alt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2876171" y="2734146"/>
                <a:ext cx="2958887" cy="703526"/>
              </a:xfrm>
              <a:prstGeom prst="rect">
                <a:avLst/>
              </a:prstGeom>
              <a:blipFill rotWithShape="1">
                <a:blip r:embed="rId4"/>
                <a:stretch>
                  <a:fillRect/>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10" name="矩形 9"/>
              <p:cNvSpPr/>
              <p:nvPr/>
            </p:nvSpPr>
            <p:spPr>
              <a:xfrm>
                <a:off x="748542" y="3772091"/>
                <a:ext cx="4572000" cy="369332"/>
              </a:xfrm>
              <a:prstGeom prst="rect">
                <a:avLst/>
              </a:prstGeom>
            </p:spPr>
            <p:txBody>
              <a:bodyPr>
                <a:spAutoFit/>
              </a:bodyPr>
              <a:lstStyle/>
              <a:p>
                <a:r>
                  <a:rPr lang="en-US" altLang="zh-CN" dirty="0">
                    <a:solidFill>
                      <a:srgbClr val="000000"/>
                    </a:solidFill>
                  </a:rPr>
                  <a:t>the </a:t>
                </a:r>
                <a14:m>
                  <m:oMath xmlns:m="http://schemas.openxmlformats.org/officeDocument/2006/math">
                    <m:sSub>
                      <m:sSubPr>
                        <m:ctrlPr>
                          <a:rPr lang="en-US" altLang="zh-CN" i="1" dirty="0">
                            <a:solidFill>
                              <a:srgbClr val="000000"/>
                            </a:solidFill>
                            <a:latin typeface="Cambria Math" panose="02040503050406030204" pitchFamily="18" charset="0"/>
                          </a:rPr>
                        </m:ctrlPr>
                      </m:sSubPr>
                      <m:e>
                        <m:r>
                          <a:rPr lang="en-US" altLang="zh-CN" i="1" dirty="0">
                            <a:solidFill>
                              <a:srgbClr val="000000"/>
                            </a:solidFill>
                            <a:latin typeface="Cambria Math" panose="02040503050406030204" pitchFamily="18" charset="0"/>
                          </a:rPr>
                          <m:t>𝑘</m:t>
                        </m:r>
                      </m:e>
                      <m:sub>
                        <m:r>
                          <a:rPr lang="en-US" altLang="zh-CN" i="1" dirty="0">
                            <a:solidFill>
                              <a:srgbClr val="000000"/>
                            </a:solidFill>
                            <a:latin typeface="Cambria Math" panose="02040503050406030204" pitchFamily="18" charset="0"/>
                          </a:rPr>
                          <m:t>𝑖</m:t>
                        </m:r>
                      </m:sub>
                    </m:sSub>
                  </m:oMath>
                </a14:m>
                <a:r>
                  <a:rPr lang="en-US" altLang="zh-CN" sz="800" i="1" dirty="0">
                    <a:solidFill>
                      <a:srgbClr val="000000"/>
                    </a:solidFill>
                  </a:rPr>
                  <a:t> </a:t>
                </a:r>
                <a:r>
                  <a:rPr lang="en-US" altLang="zh-CN" dirty="0">
                    <a:solidFill>
                      <a:srgbClr val="000000"/>
                    </a:solidFill>
                  </a:rPr>
                  <a:t>-bit quantization difference:</a:t>
                </a:r>
                <a:endParaRPr lang="zh-CN" altLang="en-US" dirty="0"/>
              </a:p>
            </p:txBody>
          </p:sp>
        </mc:Choice>
        <mc:Fallback xmlns="">
          <p:sp>
            <p:nvSpPr>
              <p:cNvPr id="10" name="矩形 9"/>
              <p:cNvSpPr>
                <a:spLocks noRot="1" noChangeAspect="1" noMove="1" noResize="1" noEditPoints="1" noAdjustHandles="1" noChangeArrowheads="1" noChangeShapeType="1" noTextEdit="1"/>
              </p:cNvSpPr>
              <p:nvPr/>
            </p:nvSpPr>
            <p:spPr>
              <a:xfrm>
                <a:off x="748542" y="3772091"/>
                <a:ext cx="4572000" cy="369332"/>
              </a:xfrm>
              <a:prstGeom prst="rect">
                <a:avLst/>
              </a:prstGeom>
              <a:blipFill>
                <a:blip r:embed="rId5"/>
                <a:stretch>
                  <a:fillRect l="-1200"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2876171" y="4701211"/>
                <a:ext cx="2856551" cy="276999"/>
              </a:xfrm>
              <a:prstGeom prst="rect">
                <a:avLst/>
              </a:prstGeom>
              <a:noFill/>
            </p:spPr>
            <p:txBody>
              <a:bodyPr wrap="none" lIns="0" tIns="0" rIns="0" bIns="0" rtlCol="0">
                <a:spAutoFit/>
              </a:bodyPr>
              <a:lstStyle/>
              <a:p>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𝑊</m:t>
                        </m:r>
                      </m:e>
                      <m:sub>
                        <m:r>
                          <a:rPr lang="en-US" altLang="zh-CN" b="0" i="1" smtClean="0">
                            <a:latin typeface="Cambria Math" panose="02040503050406030204" pitchFamily="18" charset="0"/>
                          </a:rPr>
                          <m:t>𝑖</m:t>
                        </m:r>
                      </m:sub>
                    </m:sSub>
                    <m:d>
                      <m:dPr>
                        <m:ctrlPr>
                          <a:rPr lang="en-US" altLang="zh-CN" b="0" i="1" smtClean="0">
                            <a:latin typeface="Cambria Math" panose="02040503050406030204" pitchFamily="18" charset="0"/>
                          </a:rPr>
                        </m:ctrlPr>
                      </m:dPr>
                      <m:e>
                        <m:r>
                          <a:rPr lang="en-US" altLang="zh-CN" b="1" i="1">
                            <a:latin typeface="Cambria Math" panose="02040503050406030204" pitchFamily="18" charset="0"/>
                          </a:rPr>
                          <m:t>𝒀</m:t>
                        </m:r>
                        <m:r>
                          <a:rPr lang="en-US" altLang="zh-CN" b="1"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i="1">
                                <a:latin typeface="Cambria Math" panose="02040503050406030204" pitchFamily="18" charset="0"/>
                              </a:rPr>
                              <m:t>𝑖</m:t>
                            </m:r>
                          </m:sub>
                        </m:sSub>
                      </m:e>
                    </m:d>
                    <m:r>
                      <a:rPr lang="en-US" altLang="zh-CN" b="0" i="1" smtClean="0">
                        <a:latin typeface="Cambria Math" panose="02040503050406030204" pitchFamily="18" charset="0"/>
                      </a:rPr>
                      <m:t>=</m:t>
                    </m:r>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𝑖</m:t>
                        </m:r>
                      </m:sub>
                    </m:sSub>
                    <m:d>
                      <m:dPr>
                        <m:ctrlPr>
                          <a:rPr lang="en-US" altLang="zh-CN" i="1">
                            <a:latin typeface="Cambria Math" panose="02040503050406030204" pitchFamily="18" charset="0"/>
                          </a:rPr>
                        </m:ctrlPr>
                      </m:dPr>
                      <m:e>
                        <m:r>
                          <a:rPr lang="en-US" altLang="zh-CN" b="1" i="1">
                            <a:latin typeface="Cambria Math" panose="02040503050406030204" pitchFamily="18" charset="0"/>
                          </a:rPr>
                          <m:t>𝒀</m:t>
                        </m:r>
                        <m:r>
                          <a:rPr lang="en-US" altLang="zh-CN" i="1">
                            <a:latin typeface="Cambria Math" panose="02040503050406030204" pitchFamily="18" charset="0"/>
                          </a:rPr>
                          <m:t>,0</m:t>
                        </m:r>
                      </m:e>
                    </m:d>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𝑖</m:t>
                        </m:r>
                      </m:sub>
                    </m:sSub>
                    <m:d>
                      <m:dPr>
                        <m:ctrlPr>
                          <a:rPr lang="en-US" altLang="zh-CN" i="1">
                            <a:latin typeface="Cambria Math" panose="02040503050406030204" pitchFamily="18" charset="0"/>
                          </a:rPr>
                        </m:ctrlPr>
                      </m:dPr>
                      <m:e>
                        <m:r>
                          <a:rPr lang="en-US" altLang="zh-CN" b="1" i="1">
                            <a:latin typeface="Cambria Math" panose="02040503050406030204" pitchFamily="18" charset="0"/>
                          </a:rPr>
                          <m:t>𝒀</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𝑖</m:t>
                            </m:r>
                          </m:sub>
                        </m:sSub>
                      </m:e>
                    </m:d>
                  </m:oMath>
                </a14:m>
                <a:endParaRPr lang="zh-CN" alt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2876171" y="4701211"/>
                <a:ext cx="2856551" cy="276999"/>
              </a:xfrm>
              <a:prstGeom prst="rect">
                <a:avLst/>
              </a:prstGeom>
              <a:blipFill rotWithShape="1">
                <a:blip r:embed="rId6"/>
                <a:stretch>
                  <a:fillRect l="-2991" t="-28261" b="-50000"/>
                </a:stretch>
              </a:blipFill>
            </p:spPr>
            <p:txBody>
              <a:bodyPr/>
              <a:lstStyle/>
              <a:p>
                <a:r>
                  <a:rPr lang="zh-CN" altLang="en-US">
                    <a:noFill/>
                  </a:rPr>
                  <a:t> </a:t>
                </a:r>
                <a:endParaRPr lang="zh-CN" altLang="en-US">
                  <a:noFill/>
                </a:endParaRP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zh-CN" dirty="0">
                <a:solidFill>
                  <a:schemeClr val="bg1"/>
                </a:solidFill>
                <a:sym typeface="+mn-ea"/>
              </a:rPr>
              <a:t>VLQ</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83246F95-C531-4BBA-91F1-4C98EB2C9332}" type="slidenum">
              <a:rPr lang="zh-CN" altLang="en-US" smtClean="0"/>
              <a:t>15</a:t>
            </a:fld>
            <a:endParaRPr lang="zh-CN" altLang="en-US" dirty="0"/>
          </a:p>
        </p:txBody>
      </p:sp>
      <p:sp>
        <p:nvSpPr>
          <p:cNvPr id="12" name="文本框 11"/>
          <p:cNvSpPr txBox="1"/>
          <p:nvPr/>
        </p:nvSpPr>
        <p:spPr>
          <a:xfrm>
            <a:off x="776517" y="1845765"/>
            <a:ext cx="4510402" cy="369332"/>
          </a:xfrm>
          <a:prstGeom prst="rect">
            <a:avLst/>
          </a:prstGeom>
          <a:noFill/>
        </p:spPr>
        <p:txBody>
          <a:bodyPr wrap="none" rtlCol="0">
            <a:spAutoFit/>
          </a:bodyPr>
          <a:lstStyle/>
          <a:p>
            <a:r>
              <a:rPr lang="en-US" altLang="zh-CN" dirty="0"/>
              <a:t>The objective function of VLQ is formulated as</a:t>
            </a:r>
            <a:endParaRPr lang="zh-CN" altLang="en-US" dirty="0"/>
          </a:p>
        </p:txBody>
      </p:sp>
      <mc:AlternateContent xmlns:mc="http://schemas.openxmlformats.org/markup-compatibility/2006" xmlns:a14="http://schemas.microsoft.com/office/drawing/2010/main">
        <mc:Choice Requires="a14">
          <p:sp>
            <p:nvSpPr>
              <p:cNvPr id="13" name="文本框 12"/>
              <p:cNvSpPr txBox="1"/>
              <p:nvPr/>
            </p:nvSpPr>
            <p:spPr>
              <a:xfrm>
                <a:off x="2569593" y="2615496"/>
                <a:ext cx="3462907" cy="13088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altLang="zh-CN" i="1" smtClean="0">
                              <a:latin typeface="Cambria Math" panose="02040503050406030204" pitchFamily="18" charset="0"/>
                            </a:rPr>
                          </m:ctrlPr>
                        </m:funcPr>
                        <m:fName>
                          <m:r>
                            <a:rPr lang="en-US" altLang="zh-CN" b="0" i="1" smtClean="0">
                              <a:latin typeface="Cambria Math" panose="02040503050406030204" pitchFamily="18" charset="0"/>
                            </a:rPr>
                            <m:t>𝑎𝑟𝑔</m:t>
                          </m:r>
                          <m:limLow>
                            <m:limLowPr>
                              <m:ctrlPr>
                                <a:rPr lang="en-US" altLang="zh-CN" i="1" smtClean="0">
                                  <a:latin typeface="Cambria Math" panose="02040503050406030204" pitchFamily="18" charset="0"/>
                                </a:rPr>
                              </m:ctrlPr>
                            </m:limLowPr>
                            <m:e>
                              <m:r>
                                <m:rPr>
                                  <m:sty m:val="p"/>
                                </m:rPr>
                                <a:rPr lang="en-US" altLang="zh-CN" i="0" smtClean="0">
                                  <a:latin typeface="Cambria Math" panose="02040503050406030204" pitchFamily="18" charset="0"/>
                                </a:rPr>
                                <m:t>max</m:t>
                              </m:r>
                            </m:e>
                            <m:lim>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r>
                                <a:rPr lang="en-US" altLang="zh-CN" i="1" smtClean="0">
                                  <a:latin typeface="Cambria Math" panose="02040503050406030204" pitchFamily="18" charset="0"/>
                                </a:rPr>
                                <m:t>…</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b="0" i="1" smtClean="0">
                                      <a:latin typeface="Cambria Math" panose="02040503050406030204" pitchFamily="18" charset="0"/>
                                    </a:rPr>
                                    <m:t>𝑢</m:t>
                                  </m:r>
                                </m:sub>
                              </m:sSub>
                            </m:lim>
                          </m:limLow>
                        </m:fName>
                        <m:e>
                          <m:nary>
                            <m:naryPr>
                              <m:chr m:val="∑"/>
                              <m:ctrlPr>
                                <a:rPr lang="en-US" altLang="zh-CN" i="1" smtClean="0">
                                  <a:latin typeface="Cambria Math" panose="02040503050406030204" pitchFamily="18" charset="0"/>
                                </a:rPr>
                              </m:ctrlPr>
                            </m:naryPr>
                            <m:sub>
                              <m:r>
                                <m:rPr>
                                  <m:brk m:alnAt="23"/>
                                </m:rP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𝑢</m:t>
                              </m:r>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𝑊</m:t>
                                  </m:r>
                                </m:e>
                                <m:sub>
                                  <m:r>
                                    <a:rPr lang="en-US" altLang="zh-CN" i="1">
                                      <a:latin typeface="Cambria Math" panose="02040503050406030204" pitchFamily="18" charset="0"/>
                                    </a:rPr>
                                    <m:t>𝑖</m:t>
                                  </m:r>
                                </m:sub>
                              </m:sSub>
                              <m:d>
                                <m:dPr>
                                  <m:ctrlPr>
                                    <a:rPr lang="en-US" altLang="zh-CN" i="1">
                                      <a:latin typeface="Cambria Math" panose="02040503050406030204" pitchFamily="18" charset="0"/>
                                    </a:rPr>
                                  </m:ctrlPr>
                                </m:dPr>
                                <m:e>
                                  <m:r>
                                    <a:rPr lang="en-US" altLang="zh-CN" b="1" i="1">
                                      <a:latin typeface="Cambria Math" panose="02040503050406030204" pitchFamily="18" charset="0"/>
                                    </a:rPr>
                                    <m:t>𝒀</m:t>
                                  </m:r>
                                  <m:r>
                                    <a:rPr lang="en-US" altLang="zh-CN" b="1"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𝑖</m:t>
                                      </m:r>
                                    </m:sub>
                                  </m:sSub>
                                </m:e>
                              </m:d>
                            </m:e>
                          </m:nary>
                        </m:e>
                      </m:func>
                    </m:oMath>
                  </m:oMathPara>
                </a14:m>
                <a:endParaRPr lang="en-US" altLang="zh-CN" dirty="0"/>
              </a:p>
              <a:p>
                <a14:m>
                  <m:oMath xmlns:m="http://schemas.openxmlformats.org/officeDocument/2006/math">
                    <m:r>
                      <a:rPr lang="en-US" altLang="zh-CN" i="1">
                        <a:latin typeface="Cambria Math" panose="02040503050406030204" pitchFamily="18" charset="0"/>
                      </a:rPr>
                      <m:t>𝑠</m:t>
                    </m:r>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𝑖</m:t>
                    </m:r>
                    <m:r>
                      <a:rPr lang="en-US" altLang="zh-CN" i="1">
                        <a:latin typeface="Cambria Math" panose="02040503050406030204" pitchFamily="18" charset="0"/>
                        <a:ea typeface="Cambria Math" panose="02040503050406030204" pitchFamily="18" charset="0"/>
                      </a:rPr>
                      <m:t>∈</m:t>
                    </m:r>
                    <m:d>
                      <m:dPr>
                        <m:begChr m:val="{"/>
                        <m:endChr m:val="}"/>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1:</m:t>
                        </m:r>
                        <m:r>
                          <a:rPr lang="en-US" altLang="zh-CN" i="1">
                            <a:latin typeface="Cambria Math" panose="02040503050406030204" pitchFamily="18" charset="0"/>
                            <a:ea typeface="Cambria Math" panose="02040503050406030204" pitchFamily="18" charset="0"/>
                          </a:rPr>
                          <m:t>𝑢</m:t>
                        </m:r>
                      </m:e>
                    </m:d>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𝑖</m:t>
                        </m:r>
                      </m:sub>
                    </m:sSub>
                  </m:oMath>
                </a14:m>
                <a:r>
                  <a:rPr lang="en-US" altLang="zh-CN" dirty="0">
                    <a:ea typeface="Cambria Math" panose="02040503050406030204" pitchFamily="18" charset="0"/>
                  </a:rPr>
                  <a:t> </a:t>
                </a:r>
                <a14:m>
                  <m:oMath xmlns:m="http://schemas.openxmlformats.org/officeDocument/2006/math">
                    <m:r>
                      <a:rPr lang="en-US" altLang="zh-CN" i="1">
                        <a:latin typeface="Cambria Math" panose="02040503050406030204" pitchFamily="18" charset="0"/>
                        <a:ea typeface="Cambria Math" panose="02040503050406030204" pitchFamily="18" charset="0"/>
                      </a:rPr>
                      <m:t>∈</m:t>
                    </m:r>
                  </m:oMath>
                </a14:m>
                <a:r>
                  <a:rPr lang="en-US" altLang="zh-CN" dirty="0">
                    <a:ea typeface="Cambria Math" panose="02040503050406030204" pitchFamily="18" charset="0"/>
                  </a:rPr>
                  <a:t> </a:t>
                </a:r>
                <a14:m>
                  <m:oMath xmlns:m="http://schemas.openxmlformats.org/officeDocument/2006/math">
                    <m:d>
                      <m:dPr>
                        <m:begChr m:val="{"/>
                        <m:endChr m:val="}"/>
                        <m:ctrlPr>
                          <a:rPr lang="en-US" altLang="zh-CN" i="1">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0,1,</m:t>
                        </m:r>
                        <m:r>
                          <a:rPr lang="en-US" altLang="zh-CN" i="1">
                            <a:latin typeface="Cambria Math" panose="02040503050406030204" pitchFamily="18" charset="0"/>
                          </a:rPr>
                          <m:t>…</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b="0" i="1" smtClean="0">
                                <a:latin typeface="Cambria Math" panose="02040503050406030204" pitchFamily="18" charset="0"/>
                              </a:rPr>
                              <m:t>𝑚𝑎𝑥</m:t>
                            </m:r>
                          </m:sub>
                        </m:sSub>
                      </m:e>
                    </m:d>
                  </m:oMath>
                </a14:m>
                <a:endParaRPr lang="en-US" altLang="zh-CN" dirty="0"/>
              </a:p>
              <a:p>
                <a:r>
                  <a:rPr lang="en-US" altLang="zh-CN" dirty="0"/>
                  <a:t>        </a:t>
                </a:r>
                <a14:m>
                  <m:oMath xmlns:m="http://schemas.openxmlformats.org/officeDocument/2006/math">
                    <m:nary>
                      <m:naryPr>
                        <m:chr m:val="∑"/>
                        <m:ctrlPr>
                          <a:rPr lang="en-US" altLang="zh-CN" i="1">
                            <a:latin typeface="Cambria Math" panose="02040503050406030204" pitchFamily="18" charset="0"/>
                          </a:rPr>
                        </m:ctrlPr>
                      </m:naryPr>
                      <m:sub>
                        <m:r>
                          <m:rPr>
                            <m:brk m:alnAt="23"/>
                          </m:rP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𝑢</m:t>
                        </m:r>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𝐿</m:t>
                        </m:r>
                      </m:e>
                    </m:nary>
                  </m:oMath>
                </a14:m>
                <a:endParaRPr lang="zh-CN" altLang="en-US" dirty="0"/>
              </a:p>
            </p:txBody>
          </p:sp>
        </mc:Choice>
        <mc:Fallback xmlns="">
          <p:sp>
            <p:nvSpPr>
              <p:cNvPr id="13" name="文本框 12"/>
              <p:cNvSpPr txBox="1">
                <a:spLocks noRot="1" noChangeAspect="1" noMove="1" noResize="1" noEditPoints="1" noAdjustHandles="1" noChangeArrowheads="1" noChangeShapeType="1" noTextEdit="1"/>
              </p:cNvSpPr>
              <p:nvPr/>
            </p:nvSpPr>
            <p:spPr>
              <a:xfrm>
                <a:off x="2569593" y="2615496"/>
                <a:ext cx="3462907" cy="1308804"/>
              </a:xfrm>
              <a:prstGeom prst="rect">
                <a:avLst/>
              </a:prstGeom>
              <a:blipFill rotWithShape="1">
                <a:blip r:embed="rId3"/>
                <a:stretch>
                  <a:fillRect l="-1761" b="-55349"/>
                </a:stretch>
              </a:blipFill>
            </p:spPr>
            <p:txBody>
              <a:bodyPr/>
              <a:lstStyle/>
              <a:p>
                <a:r>
                  <a:rPr lang="zh-CN" altLang="en-US">
                    <a:noFill/>
                  </a:rPr>
                  <a:t> </a:t>
                </a:r>
                <a:endParaRPr lang="zh-CN" altLang="en-US">
                  <a:noFill/>
                </a:endParaRP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zh-CN" b="1" dirty="0">
                <a:solidFill>
                  <a:schemeClr val="bg1"/>
                </a:solidFill>
              </a:rPr>
              <a:t>Optimization</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83246F95-C531-4BBA-91F1-4C98EB2C9332}" type="slidenum">
              <a:rPr lang="zh-CN" altLang="en-US" smtClean="0"/>
              <a:t>16</a:t>
            </a:fld>
            <a:endParaRPr lang="zh-CN" altLang="en-US"/>
          </a:p>
        </p:txBody>
      </p:sp>
      <mc:AlternateContent xmlns:mc="http://schemas.openxmlformats.org/markup-compatibility/2006" xmlns:a14="http://schemas.microsoft.com/office/drawing/2010/main">
        <mc:Choice Requires="a14">
          <p:sp>
            <p:nvSpPr>
              <p:cNvPr id="7" name="矩形 6"/>
              <p:cNvSpPr/>
              <p:nvPr/>
            </p:nvSpPr>
            <p:spPr>
              <a:xfrm>
                <a:off x="1362319" y="1691639"/>
                <a:ext cx="6296532" cy="426912"/>
              </a:xfrm>
              <a:prstGeom prst="rect">
                <a:avLst/>
              </a:prstGeom>
            </p:spPr>
            <p:txBody>
              <a:bodyPr wrap="none">
                <a:spAutoFit/>
              </a:bodyPr>
              <a:lstStyle/>
              <a:p>
                <a:r>
                  <a:rPr lang="en-US" altLang="zh-CN" dirty="0"/>
                  <a:t>Max</a:t>
                </a:r>
                <a14:m>
                  <m:oMath xmlns:m="http://schemas.openxmlformats.org/officeDocument/2006/math">
                    <m:nary>
                      <m:naryPr>
                        <m:chr m:val="∑"/>
                        <m:ctrlPr>
                          <a:rPr lang="en-US" altLang="zh-CN" i="1" smtClean="0">
                            <a:latin typeface="Cambria Math" panose="02040503050406030204" pitchFamily="18" charset="0"/>
                          </a:rPr>
                        </m:ctrlPr>
                      </m:naryPr>
                      <m:sub>
                        <m:r>
                          <m:rPr>
                            <m:brk m:alnAt="23"/>
                          </m:rP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𝑢</m:t>
                        </m:r>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𝑊</m:t>
                            </m:r>
                          </m:e>
                          <m:sub>
                            <m:r>
                              <a:rPr lang="en-US" altLang="zh-CN" i="1">
                                <a:latin typeface="Cambria Math" panose="02040503050406030204" pitchFamily="18" charset="0"/>
                              </a:rPr>
                              <m:t>𝑖</m:t>
                            </m:r>
                          </m:sub>
                        </m:sSub>
                        <m:d>
                          <m:dPr>
                            <m:ctrlPr>
                              <a:rPr lang="en-US" altLang="zh-CN" i="1">
                                <a:latin typeface="Cambria Math" panose="02040503050406030204" pitchFamily="18" charset="0"/>
                              </a:rPr>
                            </m:ctrlPr>
                          </m:dPr>
                          <m:e>
                            <m:r>
                              <a:rPr lang="en-US" altLang="zh-CN" b="1" i="1">
                                <a:latin typeface="Cambria Math" panose="02040503050406030204" pitchFamily="18" charset="0"/>
                              </a:rPr>
                              <m:t>𝒀</m:t>
                            </m:r>
                            <m:r>
                              <a:rPr lang="en-US" altLang="zh-CN" b="1"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𝑖</m:t>
                                </m:r>
                              </m:sub>
                            </m:sSub>
                          </m:e>
                        </m:d>
                      </m:e>
                    </m:nary>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𝑢</m:t>
                        </m:r>
                      </m:sup>
                      <m:e>
                        <m:nary>
                          <m:naryPr>
                            <m:chr m:val="∑"/>
                            <m:supHide m:val="on"/>
                            <m:ctrlPr>
                              <a:rPr lang="en-US" altLang="zh-CN" b="0" i="1" smtClean="0">
                                <a:latin typeface="Cambria Math" panose="02040503050406030204" pitchFamily="18" charset="0"/>
                              </a:rPr>
                            </m:ctrlPr>
                          </m:naryPr>
                          <m:sub>
                            <m:r>
                              <m:rPr>
                                <m:brk m:alnAt="7"/>
                              </m:rPr>
                              <a:rPr lang="en-US" altLang="zh-CN" b="0" i="1" smtClean="0">
                                <a:latin typeface="Cambria Math" panose="02040503050406030204" pitchFamily="18" charset="0"/>
                              </a:rPr>
                              <m:t>𝑗</m:t>
                            </m:r>
                          </m:sub>
                          <m:sup/>
                          <m:e>
                            <m:sSup>
                              <m:sSupPr>
                                <m:ctrlPr>
                                  <a:rPr lang="en-US" altLang="zh-CN" i="1">
                                    <a:latin typeface="Cambria Math" panose="02040503050406030204" pitchFamily="18" charset="0"/>
                                  </a:rPr>
                                </m:ctrlPr>
                              </m:sSupPr>
                              <m:e>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𝑦</m:t>
                                    </m:r>
                                  </m:e>
                                  <m:sub>
                                    <m:r>
                                      <a:rPr lang="en-US" altLang="zh-CN" i="1">
                                        <a:latin typeface="Cambria Math" panose="02040503050406030204" pitchFamily="18" charset="0"/>
                                      </a:rPr>
                                      <m:t>𝑗</m:t>
                                    </m:r>
                                  </m:sub>
                                  <m:sup>
                                    <m:r>
                                      <a:rPr lang="en-US" altLang="zh-CN" i="1">
                                        <a:latin typeface="Cambria Math" panose="02040503050406030204" pitchFamily="18" charset="0"/>
                                      </a:rPr>
                                      <m:t>𝑖</m:t>
                                    </m:r>
                                  </m:sup>
                                </m:sSubSup>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rPr>
                                      <m:t>𝜇</m:t>
                                    </m:r>
                                  </m:e>
                                  <m:sub>
                                    <m:r>
                                      <a:rPr lang="en-US" altLang="zh-CN" i="1">
                                        <a:latin typeface="Cambria Math" panose="02040503050406030204" pitchFamily="18" charset="0"/>
                                      </a:rPr>
                                      <m:t>𝑖</m:t>
                                    </m:r>
                                  </m:sub>
                                </m:sSub>
                                <m:r>
                                  <a:rPr lang="en-US" altLang="zh-CN" i="1">
                                    <a:latin typeface="Cambria Math" panose="02040503050406030204" pitchFamily="18" charset="0"/>
                                  </a:rPr>
                                  <m:t>)</m:t>
                                </m:r>
                              </m:e>
                              <m:sup>
                                <m:r>
                                  <a:rPr lang="en-US" altLang="zh-CN" i="1">
                                    <a:latin typeface="Cambria Math" panose="02040503050406030204" pitchFamily="18" charset="0"/>
                                  </a:rPr>
                                  <m:t>2</m:t>
                                </m:r>
                              </m:sup>
                            </m:sSup>
                            <m:r>
                              <a:rPr lang="en-US" altLang="zh-CN" b="0" i="1" smtClean="0">
                                <a:latin typeface="Cambria Math" panose="02040503050406030204" pitchFamily="18" charset="0"/>
                              </a:rPr>
                              <m:t>−</m:t>
                            </m:r>
                          </m:e>
                        </m:nary>
                      </m:e>
                    </m:nary>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𝑖</m:t>
                        </m:r>
                      </m:sub>
                    </m:sSub>
                    <m:d>
                      <m:dPr>
                        <m:ctrlPr>
                          <a:rPr lang="en-US" altLang="zh-CN" i="1">
                            <a:latin typeface="Cambria Math" panose="02040503050406030204" pitchFamily="18" charset="0"/>
                          </a:rPr>
                        </m:ctrlPr>
                      </m:dPr>
                      <m:e>
                        <m:r>
                          <a:rPr lang="en-US" altLang="zh-CN" b="1" i="1">
                            <a:latin typeface="Cambria Math" panose="02040503050406030204" pitchFamily="18" charset="0"/>
                          </a:rPr>
                          <m:t>𝒀</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𝑖</m:t>
                            </m:r>
                          </m:sub>
                        </m:sSub>
                      </m:e>
                    </m:d>
                  </m:oMath>
                </a14:m>
                <a:r>
                  <a:rPr lang="zh-CN" altLang="en-US" dirty="0"/>
                  <a:t>                    </a:t>
                </a:r>
                <a:r>
                  <a:rPr lang="en-US" altLang="zh-CN" dirty="0"/>
                  <a:t>(1)</a:t>
                </a:r>
                <a:endParaRPr lang="zh-CN" altLang="en-US" dirty="0"/>
              </a:p>
            </p:txBody>
          </p:sp>
        </mc:Choice>
        <mc:Fallback xmlns="">
          <p:sp>
            <p:nvSpPr>
              <p:cNvPr id="7" name="矩形 6"/>
              <p:cNvSpPr>
                <a:spLocks noRot="1" noChangeAspect="1" noMove="1" noResize="1" noEditPoints="1" noAdjustHandles="1" noChangeArrowheads="1" noChangeShapeType="1" noTextEdit="1"/>
              </p:cNvSpPr>
              <p:nvPr/>
            </p:nvSpPr>
            <p:spPr>
              <a:xfrm>
                <a:off x="1362319" y="1691639"/>
                <a:ext cx="6296532" cy="426912"/>
              </a:xfrm>
              <a:prstGeom prst="rect">
                <a:avLst/>
              </a:prstGeom>
              <a:blipFill rotWithShape="1">
                <a:blip r:embed="rId3"/>
                <a:stretch>
                  <a:fillRect l="-774" t="-94366" r="-774" b="-150704"/>
                </a:stretch>
              </a:blipFill>
            </p:spPr>
            <p:txBody>
              <a:bodyPr/>
              <a:lstStyle/>
              <a:p>
                <a:r>
                  <a:rPr lang="zh-CN" altLang="en-US">
                    <a:noFill/>
                  </a:rPr>
                  <a:t> </a:t>
                </a:r>
                <a:endParaRPr lang="zh-CN" altLang="en-US">
                  <a:noFill/>
                </a:endParaRPr>
              </a:p>
            </p:txBody>
          </p:sp>
        </mc:Fallback>
      </mc:AlternateContent>
      <p:cxnSp>
        <p:nvCxnSpPr>
          <p:cNvPr id="9" name="直接箭头连接符 8"/>
          <p:cNvCxnSpPr>
            <a:stCxn id="7" idx="2"/>
          </p:cNvCxnSpPr>
          <p:nvPr/>
        </p:nvCxnSpPr>
        <p:spPr>
          <a:xfrm>
            <a:off x="4510585" y="2118551"/>
            <a:ext cx="0" cy="408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矩形 9"/>
              <p:cNvSpPr/>
              <p:nvPr/>
            </p:nvSpPr>
            <p:spPr>
              <a:xfrm>
                <a:off x="3795870" y="2527300"/>
                <a:ext cx="3962175" cy="369332"/>
              </a:xfrm>
              <a:prstGeom prst="rect">
                <a:avLst/>
              </a:prstGeom>
            </p:spPr>
            <p:txBody>
              <a:bodyPr wrap="none">
                <a:spAutoFit/>
              </a:bodyPr>
              <a:lstStyle/>
              <a:p>
                <a:r>
                  <a:rPr lang="en-US" altLang="zh-CN" dirty="0"/>
                  <a:t>Mi</a:t>
                </a:r>
                <a14:m>
                  <m:oMath xmlns:m="http://schemas.openxmlformats.org/officeDocument/2006/math">
                    <m:r>
                      <m:rPr>
                        <m:sty m:val="p"/>
                      </m:rPr>
                      <a:rPr lang="en-US" altLang="zh-CN" b="0" i="0" smtClean="0">
                        <a:latin typeface="Cambria Math" panose="02040503050406030204" pitchFamily="18" charset="0"/>
                      </a:rPr>
                      <m:t>n</m:t>
                    </m:r>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𝑖</m:t>
                        </m:r>
                      </m:sub>
                    </m:sSub>
                    <m:d>
                      <m:dPr>
                        <m:ctrlPr>
                          <a:rPr lang="en-US" altLang="zh-CN" i="1">
                            <a:latin typeface="Cambria Math" panose="02040503050406030204" pitchFamily="18" charset="0"/>
                          </a:rPr>
                        </m:ctrlPr>
                      </m:dPr>
                      <m:e>
                        <m:r>
                          <a:rPr lang="en-US" altLang="zh-CN" b="1" i="1">
                            <a:latin typeface="Cambria Math" panose="02040503050406030204" pitchFamily="18" charset="0"/>
                          </a:rPr>
                          <m:t>𝒀</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𝑖</m:t>
                            </m:r>
                          </m:sub>
                        </m:sSub>
                      </m:e>
                    </m:d>
                  </m:oMath>
                </a14:m>
                <a:r>
                  <a:rPr lang="zh-CN" altLang="en-US" dirty="0"/>
                  <a:t>                                          </a:t>
                </a:r>
                <a:r>
                  <a:rPr lang="en-US" altLang="zh-CN" dirty="0"/>
                  <a:t>(2)</a:t>
                </a:r>
                <a:endParaRPr lang="zh-CN" altLang="en-US" dirty="0"/>
              </a:p>
            </p:txBody>
          </p:sp>
        </mc:Choice>
        <mc:Fallback xmlns="">
          <p:sp>
            <p:nvSpPr>
              <p:cNvPr id="10" name="矩形 9"/>
              <p:cNvSpPr>
                <a:spLocks noRot="1" noChangeAspect="1" noMove="1" noResize="1" noEditPoints="1" noAdjustHandles="1" noChangeArrowheads="1" noChangeShapeType="1" noTextEdit="1"/>
              </p:cNvSpPr>
              <p:nvPr/>
            </p:nvSpPr>
            <p:spPr>
              <a:xfrm>
                <a:off x="3795870" y="2527300"/>
                <a:ext cx="3962175" cy="369332"/>
              </a:xfrm>
              <a:prstGeom prst="rect">
                <a:avLst/>
              </a:prstGeom>
              <a:blipFill rotWithShape="1">
                <a:blip r:embed="rId4"/>
                <a:stretch>
                  <a:fillRect l="-1385" t="-10000" b="-26667"/>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2264764" y="3665470"/>
                <a:ext cx="133748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𝑚𝑒𝑎𝑛</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𝐿</m:t>
                      </m:r>
                      <m:r>
                        <a:rPr lang="en-US" altLang="zh-CN" b="0" i="1" smtClean="0">
                          <a:latin typeface="Cambria Math" panose="02040503050406030204" pitchFamily="18" charset="0"/>
                        </a:rPr>
                        <m:t>/</m:t>
                      </m:r>
                      <m:r>
                        <a:rPr lang="en-US" altLang="zh-CN" b="0" i="1" smtClean="0">
                          <a:latin typeface="Cambria Math" panose="02040503050406030204" pitchFamily="18" charset="0"/>
                        </a:rPr>
                        <m:t>𝑢</m:t>
                      </m:r>
                    </m:oMath>
                  </m:oMathPara>
                </a14:m>
                <a:endParaRPr lang="zh-CN" altLang="en-US" dirty="0"/>
              </a:p>
            </p:txBody>
          </p:sp>
        </mc:Choice>
        <mc:Fallback xmlns="">
          <p:sp>
            <p:nvSpPr>
              <p:cNvPr id="13" name="文本框 12"/>
              <p:cNvSpPr txBox="1">
                <a:spLocks noRot="1" noChangeAspect="1" noMove="1" noResize="1" noEditPoints="1" noAdjustHandles="1" noChangeArrowheads="1" noChangeShapeType="1" noTextEdit="1"/>
              </p:cNvSpPr>
              <p:nvPr/>
            </p:nvSpPr>
            <p:spPr>
              <a:xfrm>
                <a:off x="2264764" y="3665470"/>
                <a:ext cx="1337482" cy="276999"/>
              </a:xfrm>
              <a:prstGeom prst="rect">
                <a:avLst/>
              </a:prstGeom>
              <a:blipFill rotWithShape="1">
                <a:blip r:embed="rId5"/>
                <a:stretch>
                  <a:fillRect l="-4110" t="-2174" r="-2283" b="-32609"/>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17" name="文本框 16"/>
              <p:cNvSpPr txBox="1"/>
              <p:nvPr/>
            </p:nvSpPr>
            <p:spPr>
              <a:xfrm>
                <a:off x="2264764" y="4582051"/>
                <a:ext cx="1793248" cy="278025"/>
              </a:xfrm>
              <a:prstGeom prst="rect">
                <a:avLst/>
              </a:prstGeom>
              <a:noFill/>
            </p:spPr>
            <p:txBody>
              <a:bodyPr wrap="none" lIns="0" tIns="0" rIns="0" bIns="0" rtlCol="0">
                <a:spAutoFit/>
              </a:bodyPr>
              <a:lstStyle/>
              <a:p>
                <a14:m>
                  <m:oMath xmlns:m="http://schemas.openxmlformats.org/officeDocument/2006/math">
                    <m:r>
                      <a:rPr lang="en-US" altLang="zh-CN" b="0" i="1" smtClean="0">
                        <a:latin typeface="Cambria Math" panose="02040503050406030204" pitchFamily="18" charset="0"/>
                      </a:rPr>
                      <m:t>𝑀</m:t>
                    </m:r>
                    <m:r>
                      <a:rPr lang="en-US" altLang="zh-CN" b="0" i="1" smtClean="0">
                        <a:latin typeface="Cambria Math" panose="02040503050406030204" pitchFamily="18" charset="0"/>
                      </a:rPr>
                      <m:t>=</m:t>
                    </m:r>
                  </m:oMath>
                </a14:m>
                <a:r>
                  <a:rPr lang="en-US" altLang="zh-CN" dirty="0"/>
                  <a:t> </a:t>
                </a:r>
                <a14:m>
                  <m:oMath xmlns:m="http://schemas.openxmlformats.org/officeDocument/2006/math">
                    <m:nary>
                      <m:naryPr>
                        <m:chr m:val="∑"/>
                        <m:ctrlPr>
                          <a:rPr lang="en-US" altLang="zh-CN" i="1">
                            <a:latin typeface="Cambria Math" panose="02040503050406030204" pitchFamily="18" charset="0"/>
                          </a:rPr>
                        </m:ctrlPr>
                      </m:naryPr>
                      <m:sub>
                        <m:r>
                          <m:rPr>
                            <m:brk m:alnAt="23"/>
                          </m:rP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𝑢</m:t>
                        </m:r>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𝑖</m:t>
                            </m:r>
                          </m:sub>
                        </m:sSub>
                        <m:d>
                          <m:dPr>
                            <m:ctrlPr>
                              <a:rPr lang="en-US" altLang="zh-CN" i="1">
                                <a:latin typeface="Cambria Math" panose="02040503050406030204" pitchFamily="18" charset="0"/>
                              </a:rPr>
                            </m:ctrlPr>
                          </m:dPr>
                          <m:e>
                            <m:r>
                              <a:rPr lang="en-US" altLang="zh-CN" b="1" i="1">
                                <a:latin typeface="Cambria Math" panose="02040503050406030204" pitchFamily="18" charset="0"/>
                              </a:rPr>
                              <m:t>𝒀</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𝑖</m:t>
                                </m:r>
                              </m:sub>
                            </m:sSub>
                          </m:e>
                        </m:d>
                      </m:e>
                    </m:nary>
                  </m:oMath>
                </a14:m>
                <a:endParaRPr lang="zh-CN" altLang="en-US" dirty="0"/>
              </a:p>
            </p:txBody>
          </p:sp>
        </mc:Choice>
        <mc:Fallback xmlns="">
          <p:sp>
            <p:nvSpPr>
              <p:cNvPr id="17" name="文本框 16"/>
              <p:cNvSpPr txBox="1">
                <a:spLocks noRot="1" noChangeAspect="1" noMove="1" noResize="1" noEditPoints="1" noAdjustHandles="1" noChangeArrowheads="1" noChangeShapeType="1" noTextEdit="1"/>
              </p:cNvSpPr>
              <p:nvPr/>
            </p:nvSpPr>
            <p:spPr>
              <a:xfrm>
                <a:off x="2264764" y="4582051"/>
                <a:ext cx="1793248" cy="278025"/>
              </a:xfrm>
              <a:prstGeom prst="rect">
                <a:avLst/>
              </a:prstGeom>
              <a:blipFill rotWithShape="1">
                <a:blip r:embed="rId6"/>
                <a:stretch>
                  <a:fillRect l="-4762" t="-180000" b="-266667"/>
                </a:stretch>
              </a:blipFill>
            </p:spPr>
            <p:txBody>
              <a:bodyPr/>
              <a:lstStyle/>
              <a:p>
                <a:r>
                  <a:rPr lang="zh-CN" altLang="en-US">
                    <a:noFill/>
                  </a:rPr>
                  <a:t> </a:t>
                </a:r>
                <a:endParaRPr lang="zh-CN" altLang="en-US">
                  <a:noFill/>
                </a:endParaRPr>
              </a:p>
            </p:txBody>
          </p:sp>
        </mc:Fallback>
      </mc:AlternateContent>
      <p:sp>
        <p:nvSpPr>
          <p:cNvPr id="18" name="矩形 17"/>
          <p:cNvSpPr/>
          <p:nvPr/>
        </p:nvSpPr>
        <p:spPr>
          <a:xfrm>
            <a:off x="892369" y="4094876"/>
            <a:ext cx="2331536" cy="369332"/>
          </a:xfrm>
          <a:prstGeom prst="rect">
            <a:avLst/>
          </a:prstGeom>
        </p:spPr>
        <p:txBody>
          <a:bodyPr wrap="none">
            <a:spAutoFit/>
          </a:bodyPr>
          <a:lstStyle/>
          <a:p>
            <a:r>
              <a:rPr lang="en-US" altLang="zh-CN" dirty="0">
                <a:solidFill>
                  <a:srgbClr val="000000"/>
                </a:solidFill>
              </a:rPr>
              <a:t>the minimization goal </a:t>
            </a:r>
            <a:r>
              <a:rPr lang="en-US" altLang="zh-CN" dirty="0"/>
              <a:t>:</a:t>
            </a:r>
            <a:endParaRPr lang="zh-CN" altLang="en-US" dirty="0"/>
          </a:p>
        </p:txBody>
      </p:sp>
      <p:sp>
        <p:nvSpPr>
          <p:cNvPr id="19" name="矩形 18"/>
          <p:cNvSpPr/>
          <p:nvPr/>
        </p:nvSpPr>
        <p:spPr>
          <a:xfrm>
            <a:off x="912505" y="3178295"/>
            <a:ext cx="6720946" cy="369332"/>
          </a:xfrm>
          <a:prstGeom prst="rect">
            <a:avLst/>
          </a:prstGeom>
        </p:spPr>
        <p:txBody>
          <a:bodyPr wrap="square">
            <a:spAutoFit/>
          </a:bodyPr>
          <a:lstStyle/>
          <a:p>
            <a:r>
              <a:rPr lang="en-US" altLang="zh-CN" dirty="0">
                <a:solidFill>
                  <a:srgbClr val="000000"/>
                </a:solidFill>
              </a:rPr>
              <a:t>the mean of the quantization code length of each dimension:</a:t>
            </a:r>
            <a:endParaRPr lang="zh-CN" altLang="en-US" dirty="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zh-CN" b="1" dirty="0">
                <a:solidFill>
                  <a:schemeClr val="bg1"/>
                </a:solidFill>
              </a:rPr>
              <a:t>Optimization</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83246F95-C531-4BBA-91F1-4C98EB2C9332}" type="slidenum">
              <a:rPr lang="zh-CN" altLang="en-US" smtClean="0"/>
              <a:t>17</a:t>
            </a:fld>
            <a:endParaRPr lang="zh-CN" altLang="en-US"/>
          </a:p>
        </p:txBody>
      </p:sp>
      <mc:AlternateContent xmlns:mc="http://schemas.openxmlformats.org/markup-compatibility/2006" xmlns:a14="http://schemas.microsoft.com/office/drawing/2010/main">
        <mc:Choice Requires="a14">
          <p:sp>
            <p:nvSpPr>
              <p:cNvPr id="4" name="矩形 3"/>
              <p:cNvSpPr/>
              <p:nvPr/>
            </p:nvSpPr>
            <p:spPr>
              <a:xfrm>
                <a:off x="825500" y="1670735"/>
                <a:ext cx="5791200" cy="388504"/>
              </a:xfrm>
              <a:prstGeom prst="rect">
                <a:avLst/>
              </a:prstGeom>
            </p:spPr>
            <p:txBody>
              <a:bodyPr wrap="square">
                <a:spAutoFit/>
              </a:bodyPr>
              <a:lstStyle/>
              <a:p>
                <a:r>
                  <a:rPr lang="en-US" altLang="zh-CN" dirty="0">
                    <a:solidFill>
                      <a:srgbClr val="000000"/>
                    </a:solidFill>
                  </a:rPr>
                  <a:t>we sort these dimensions in the following order:</a:t>
                </a:r>
                <a14:m>
                  <m:oMath xmlns:m="http://schemas.openxmlformats.org/officeDocument/2006/math">
                    <m:r>
                      <a:rPr lang="en-US" altLang="zh-CN" b="0" i="1" smtClean="0">
                        <a:solidFill>
                          <a:srgbClr val="000000"/>
                        </a:solidFill>
                        <a:latin typeface="Cambria Math" panose="02040503050406030204" pitchFamily="18" charset="0"/>
                      </a:rPr>
                      <m:t>(</m:t>
                    </m:r>
                    <m:sSubSup>
                      <m:sSubSupPr>
                        <m:ctrlPr>
                          <a:rPr lang="en-US" altLang="zh-CN" b="0" i="1" smtClean="0">
                            <a:solidFill>
                              <a:srgbClr val="000000"/>
                            </a:solidFill>
                            <a:latin typeface="Cambria Math" panose="02040503050406030204" pitchFamily="18" charset="0"/>
                          </a:rPr>
                        </m:ctrlPr>
                      </m:sSubSupPr>
                      <m:e>
                        <m:r>
                          <a:rPr lang="en-US" altLang="zh-CN" b="0" i="1" smtClean="0">
                            <a:solidFill>
                              <a:srgbClr val="000000"/>
                            </a:solidFill>
                            <a:latin typeface="Cambria Math" panose="02040503050406030204" pitchFamily="18" charset="0"/>
                          </a:rPr>
                          <m:t>𝑉</m:t>
                        </m:r>
                      </m:e>
                      <m:sub>
                        <m:r>
                          <a:rPr lang="en-US" altLang="zh-CN" b="0" i="1" smtClean="0">
                            <a:solidFill>
                              <a:srgbClr val="000000"/>
                            </a:solidFill>
                            <a:latin typeface="Cambria Math" panose="02040503050406030204" pitchFamily="18" charset="0"/>
                          </a:rPr>
                          <m:t>1</m:t>
                        </m:r>
                      </m:sub>
                      <m:sup>
                        <m:r>
                          <a:rPr lang="en-US" altLang="zh-CN" b="0" i="1" smtClean="0">
                            <a:solidFill>
                              <a:srgbClr val="000000"/>
                            </a:solidFill>
                            <a:latin typeface="Cambria Math" panose="02040503050406030204" pitchFamily="18" charset="0"/>
                          </a:rPr>
                          <m:t>0</m:t>
                        </m:r>
                      </m:sup>
                    </m:sSubSup>
                    <m:r>
                      <a:rPr lang="en-US" altLang="zh-CN" b="0" i="1" smtClean="0">
                        <a:solidFill>
                          <a:srgbClr val="000000"/>
                        </a:solidFill>
                        <a:latin typeface="Cambria Math" panose="02040503050406030204" pitchFamily="18" charset="0"/>
                      </a:rPr>
                      <m:t>~</m:t>
                    </m:r>
                    <m:sSubSup>
                      <m:sSubSupPr>
                        <m:ctrlPr>
                          <a:rPr lang="en-US" altLang="zh-CN" i="1">
                            <a:solidFill>
                              <a:srgbClr val="000000"/>
                            </a:solidFill>
                            <a:latin typeface="Cambria Math" panose="02040503050406030204" pitchFamily="18" charset="0"/>
                          </a:rPr>
                        </m:ctrlPr>
                      </m:sSubSupPr>
                      <m:e>
                        <m:r>
                          <a:rPr lang="en-US" altLang="zh-CN" i="1">
                            <a:solidFill>
                              <a:srgbClr val="000000"/>
                            </a:solidFill>
                            <a:latin typeface="Cambria Math" panose="02040503050406030204" pitchFamily="18" charset="0"/>
                          </a:rPr>
                          <m:t>𝑉</m:t>
                        </m:r>
                      </m:e>
                      <m:sub>
                        <m:r>
                          <a:rPr lang="en-US" altLang="zh-CN" b="0" i="1" smtClean="0">
                            <a:solidFill>
                              <a:srgbClr val="000000"/>
                            </a:solidFill>
                            <a:latin typeface="Cambria Math" panose="02040503050406030204" pitchFamily="18" charset="0"/>
                          </a:rPr>
                          <m:t>𝑢</m:t>
                        </m:r>
                      </m:sub>
                      <m:sup>
                        <m:r>
                          <a:rPr lang="en-US" altLang="zh-CN" i="1">
                            <a:solidFill>
                              <a:srgbClr val="000000"/>
                            </a:solidFill>
                            <a:latin typeface="Cambria Math" panose="02040503050406030204" pitchFamily="18" charset="0"/>
                          </a:rPr>
                          <m:t>0</m:t>
                        </m:r>
                      </m:sup>
                    </m:sSubSup>
                    <m:r>
                      <a:rPr lang="en-US" altLang="zh-CN" b="0" i="1" smtClean="0">
                        <a:solidFill>
                          <a:srgbClr val="000000"/>
                        </a:solidFill>
                        <a:latin typeface="Cambria Math" panose="02040503050406030204" pitchFamily="18" charset="0"/>
                      </a:rPr>
                      <m:t>)</m:t>
                    </m:r>
                  </m:oMath>
                </a14:m>
                <a:endParaRPr lang="zh-CN" altLang="en-US" dirty="0"/>
              </a:p>
            </p:txBody>
          </p:sp>
        </mc:Choice>
        <mc:Fallback xmlns="">
          <p:sp>
            <p:nvSpPr>
              <p:cNvPr id="4" name="矩形 3"/>
              <p:cNvSpPr>
                <a:spLocks noRot="1" noChangeAspect="1" noMove="1" noResize="1" noEditPoints="1" noAdjustHandles="1" noChangeArrowheads="1" noChangeShapeType="1" noTextEdit="1"/>
              </p:cNvSpPr>
              <p:nvPr/>
            </p:nvSpPr>
            <p:spPr>
              <a:xfrm>
                <a:off x="825500" y="1670735"/>
                <a:ext cx="5791200" cy="388504"/>
              </a:xfrm>
              <a:prstGeom prst="rect">
                <a:avLst/>
              </a:prstGeom>
              <a:blipFill>
                <a:blip r:embed="rId3"/>
                <a:stretch>
                  <a:fillRect l="-842" t="-3125" b="-234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p:cNvSpPr txBox="1"/>
              <p:nvPr/>
            </p:nvSpPr>
            <p:spPr>
              <a:xfrm>
                <a:off x="3086100" y="2155786"/>
                <a:ext cx="2872646" cy="322589"/>
              </a:xfrm>
              <a:prstGeom prst="rect">
                <a:avLst/>
              </a:prstGeom>
              <a:noFill/>
            </p:spPr>
            <p:txBody>
              <a:bodyPr wrap="none" lIns="0" tIns="0" rIns="0" bIns="0" rtlCol="0">
                <a:spAutoFit/>
              </a:bodyPr>
              <a:lstStyle/>
              <a:p>
                <a14:m>
                  <m:oMath xmlns:m="http://schemas.openxmlformats.org/officeDocument/2006/math">
                    <m:sSubSup>
                      <m:sSubSupPr>
                        <m:ctrlPr>
                          <a:rPr lang="en-US" altLang="zh-CN" i="1" smtClean="0">
                            <a:solidFill>
                              <a:srgbClr val="000000"/>
                            </a:solidFill>
                            <a:latin typeface="Cambria Math" panose="02040503050406030204" pitchFamily="18" charset="0"/>
                          </a:rPr>
                        </m:ctrlPr>
                      </m:sSubSupPr>
                      <m:e>
                        <m:r>
                          <a:rPr lang="en-US" altLang="zh-CN" i="1">
                            <a:solidFill>
                              <a:srgbClr val="000000"/>
                            </a:solidFill>
                            <a:latin typeface="Cambria Math" panose="02040503050406030204" pitchFamily="18" charset="0"/>
                          </a:rPr>
                          <m:t>𝑉</m:t>
                        </m:r>
                      </m:e>
                      <m:sub>
                        <m:sSup>
                          <m:sSupPr>
                            <m:ctrlPr>
                              <a:rPr lang="en-US" altLang="zh-CN" i="1" smtClean="0">
                                <a:solidFill>
                                  <a:srgbClr val="000000"/>
                                </a:solidFill>
                                <a:latin typeface="Cambria Math" panose="02040503050406030204" pitchFamily="18" charset="0"/>
                              </a:rPr>
                            </m:ctrlPr>
                          </m:sSupPr>
                          <m:e>
                            <m:r>
                              <a:rPr lang="en-US" altLang="zh-CN" b="0" i="1" smtClean="0">
                                <a:solidFill>
                                  <a:srgbClr val="000000"/>
                                </a:solidFill>
                                <a:latin typeface="Cambria Math" panose="02040503050406030204" pitchFamily="18" charset="0"/>
                              </a:rPr>
                              <m:t>𝑎</m:t>
                            </m:r>
                          </m:e>
                          <m:sup>
                            <m:r>
                              <a:rPr lang="en-US" altLang="zh-CN" b="0" i="1" smtClean="0">
                                <a:solidFill>
                                  <a:srgbClr val="000000"/>
                                </a:solidFill>
                                <a:latin typeface="Cambria Math" panose="02040503050406030204" pitchFamily="18" charset="0"/>
                              </a:rPr>
                              <m:t>1</m:t>
                            </m:r>
                          </m:sup>
                        </m:sSup>
                      </m:sub>
                      <m:sup>
                        <m:r>
                          <a:rPr lang="en-US" altLang="zh-CN" i="1">
                            <a:solidFill>
                              <a:srgbClr val="000000"/>
                            </a:solidFill>
                            <a:latin typeface="Cambria Math" panose="02040503050406030204" pitchFamily="18" charset="0"/>
                          </a:rPr>
                          <m:t>0</m:t>
                        </m:r>
                      </m:sup>
                    </m:sSubSup>
                    <m:r>
                      <a:rPr lang="en-US" altLang="zh-CN" i="1" smtClean="0">
                        <a:solidFill>
                          <a:srgbClr val="000000"/>
                        </a:solidFill>
                        <a:latin typeface="Cambria Math" panose="02040503050406030204" pitchFamily="18" charset="0"/>
                        <a:ea typeface="Cambria Math" panose="02040503050406030204" pitchFamily="18" charset="0"/>
                      </a:rPr>
                      <m:t>≤</m:t>
                    </m:r>
                    <m:sSubSup>
                      <m:sSubSupPr>
                        <m:ctrlPr>
                          <a:rPr lang="en-US" altLang="zh-CN" i="1">
                            <a:solidFill>
                              <a:srgbClr val="000000"/>
                            </a:solidFill>
                            <a:latin typeface="Cambria Math" panose="02040503050406030204" pitchFamily="18" charset="0"/>
                          </a:rPr>
                        </m:ctrlPr>
                      </m:sSubSupPr>
                      <m:e>
                        <m:r>
                          <a:rPr lang="en-US" altLang="zh-CN" i="1">
                            <a:solidFill>
                              <a:srgbClr val="000000"/>
                            </a:solidFill>
                            <a:latin typeface="Cambria Math" panose="02040503050406030204" pitchFamily="18" charset="0"/>
                          </a:rPr>
                          <m:t>𝑉</m:t>
                        </m:r>
                      </m:e>
                      <m:sub>
                        <m:sSup>
                          <m:sSupPr>
                            <m:ctrlPr>
                              <a:rPr lang="en-US" altLang="zh-CN" i="1">
                                <a:solidFill>
                                  <a:srgbClr val="000000"/>
                                </a:solidFill>
                                <a:latin typeface="Cambria Math" panose="02040503050406030204" pitchFamily="18" charset="0"/>
                              </a:rPr>
                            </m:ctrlPr>
                          </m:sSupPr>
                          <m:e>
                            <m:r>
                              <a:rPr lang="en-US" altLang="zh-CN" i="1">
                                <a:solidFill>
                                  <a:srgbClr val="000000"/>
                                </a:solidFill>
                                <a:latin typeface="Cambria Math" panose="02040503050406030204" pitchFamily="18" charset="0"/>
                              </a:rPr>
                              <m:t>𝑎</m:t>
                            </m:r>
                          </m:e>
                          <m:sup>
                            <m:r>
                              <a:rPr lang="en-US" altLang="zh-CN" b="0" i="1" smtClean="0">
                                <a:solidFill>
                                  <a:srgbClr val="000000"/>
                                </a:solidFill>
                                <a:latin typeface="Cambria Math" panose="02040503050406030204" pitchFamily="18" charset="0"/>
                              </a:rPr>
                              <m:t>2</m:t>
                            </m:r>
                          </m:sup>
                        </m:sSup>
                      </m:sub>
                      <m:sup>
                        <m:r>
                          <a:rPr lang="en-US" altLang="zh-CN" i="1">
                            <a:solidFill>
                              <a:srgbClr val="000000"/>
                            </a:solidFill>
                            <a:latin typeface="Cambria Math" panose="02040503050406030204" pitchFamily="18" charset="0"/>
                          </a:rPr>
                          <m:t>0</m:t>
                        </m:r>
                      </m:sup>
                    </m:sSubSup>
                    <m:r>
                      <a:rPr lang="en-US" altLang="zh-CN" i="1">
                        <a:solidFill>
                          <a:srgbClr val="000000"/>
                        </a:solidFill>
                        <a:latin typeface="Cambria Math" panose="02040503050406030204" pitchFamily="18" charset="0"/>
                        <a:ea typeface="Cambria Math" panose="02040503050406030204" pitchFamily="18" charset="0"/>
                      </a:rPr>
                      <m:t>≤</m:t>
                    </m:r>
                  </m:oMath>
                </a14:m>
                <a:r>
                  <a:rPr lang="en-US" altLang="zh-CN" dirty="0">
                    <a:solidFill>
                      <a:srgbClr val="000000"/>
                    </a:solidFill>
                    <a:ea typeface="Cambria Math" panose="02040503050406030204" pitchFamily="18" charset="0"/>
                  </a:rPr>
                  <a:t> </a:t>
                </a:r>
                <a14:m>
                  <m:oMath xmlns:m="http://schemas.openxmlformats.org/officeDocument/2006/math">
                    <m:r>
                      <a:rPr lang="en-US" altLang="zh-CN" i="1" dirty="0" smtClean="0">
                        <a:solidFill>
                          <a:srgbClr val="000000"/>
                        </a:solidFill>
                        <a:latin typeface="Cambria Math" panose="02040503050406030204" pitchFamily="18" charset="0"/>
                        <a:ea typeface="Cambria Math" panose="02040503050406030204" pitchFamily="18" charset="0"/>
                      </a:rPr>
                      <m:t>…</m:t>
                    </m:r>
                    <m:r>
                      <a:rPr lang="en-US" altLang="zh-CN" i="1">
                        <a:solidFill>
                          <a:srgbClr val="000000"/>
                        </a:solidFill>
                        <a:latin typeface="Cambria Math" panose="02040503050406030204" pitchFamily="18" charset="0"/>
                        <a:ea typeface="Cambria Math" panose="02040503050406030204" pitchFamily="18" charset="0"/>
                      </a:rPr>
                      <m:t>≤</m:t>
                    </m:r>
                    <m:sSubSup>
                      <m:sSubSupPr>
                        <m:ctrlPr>
                          <a:rPr lang="en-US" altLang="zh-CN" i="1">
                            <a:solidFill>
                              <a:srgbClr val="000000"/>
                            </a:solidFill>
                            <a:latin typeface="Cambria Math" panose="02040503050406030204" pitchFamily="18" charset="0"/>
                          </a:rPr>
                        </m:ctrlPr>
                      </m:sSubSupPr>
                      <m:e>
                        <m:r>
                          <a:rPr lang="en-US" altLang="zh-CN" i="1">
                            <a:solidFill>
                              <a:srgbClr val="000000"/>
                            </a:solidFill>
                            <a:latin typeface="Cambria Math" panose="02040503050406030204" pitchFamily="18" charset="0"/>
                          </a:rPr>
                          <m:t>𝑉</m:t>
                        </m:r>
                      </m:e>
                      <m:sub>
                        <m:sSup>
                          <m:sSupPr>
                            <m:ctrlPr>
                              <a:rPr lang="en-US" altLang="zh-CN" i="1">
                                <a:solidFill>
                                  <a:srgbClr val="000000"/>
                                </a:solidFill>
                                <a:latin typeface="Cambria Math" panose="02040503050406030204" pitchFamily="18" charset="0"/>
                              </a:rPr>
                            </m:ctrlPr>
                          </m:sSupPr>
                          <m:e>
                            <m:r>
                              <a:rPr lang="en-US" altLang="zh-CN" i="1">
                                <a:solidFill>
                                  <a:srgbClr val="000000"/>
                                </a:solidFill>
                                <a:latin typeface="Cambria Math" panose="02040503050406030204" pitchFamily="18" charset="0"/>
                              </a:rPr>
                              <m:t>𝑎</m:t>
                            </m:r>
                          </m:e>
                          <m:sup>
                            <m:r>
                              <a:rPr lang="en-US" altLang="zh-CN" b="0" i="1" smtClean="0">
                                <a:solidFill>
                                  <a:srgbClr val="000000"/>
                                </a:solidFill>
                                <a:latin typeface="Cambria Math" panose="02040503050406030204" pitchFamily="18" charset="0"/>
                              </a:rPr>
                              <m:t>𝑢</m:t>
                            </m:r>
                            <m:r>
                              <a:rPr lang="en-US" altLang="zh-CN" b="0" i="1" smtClean="0">
                                <a:solidFill>
                                  <a:srgbClr val="000000"/>
                                </a:solidFill>
                                <a:latin typeface="Cambria Math" panose="02040503050406030204" pitchFamily="18" charset="0"/>
                              </a:rPr>
                              <m:t>−1</m:t>
                            </m:r>
                          </m:sup>
                        </m:sSup>
                      </m:sub>
                      <m:sup>
                        <m:r>
                          <a:rPr lang="en-US" altLang="zh-CN" i="1">
                            <a:solidFill>
                              <a:srgbClr val="000000"/>
                            </a:solidFill>
                            <a:latin typeface="Cambria Math" panose="02040503050406030204" pitchFamily="18" charset="0"/>
                          </a:rPr>
                          <m:t>0</m:t>
                        </m:r>
                      </m:sup>
                    </m:sSubSup>
                    <m:r>
                      <a:rPr lang="en-US" altLang="zh-CN" i="1">
                        <a:solidFill>
                          <a:srgbClr val="000000"/>
                        </a:solidFill>
                        <a:latin typeface="Cambria Math" panose="02040503050406030204" pitchFamily="18" charset="0"/>
                        <a:ea typeface="Cambria Math" panose="02040503050406030204" pitchFamily="18" charset="0"/>
                      </a:rPr>
                      <m:t>≤</m:t>
                    </m:r>
                    <m:sSubSup>
                      <m:sSubSupPr>
                        <m:ctrlPr>
                          <a:rPr lang="en-US" altLang="zh-CN" i="1">
                            <a:solidFill>
                              <a:srgbClr val="000000"/>
                            </a:solidFill>
                            <a:latin typeface="Cambria Math" panose="02040503050406030204" pitchFamily="18" charset="0"/>
                          </a:rPr>
                        </m:ctrlPr>
                      </m:sSubSupPr>
                      <m:e>
                        <m:r>
                          <a:rPr lang="en-US" altLang="zh-CN" i="1">
                            <a:solidFill>
                              <a:srgbClr val="000000"/>
                            </a:solidFill>
                            <a:latin typeface="Cambria Math" panose="02040503050406030204" pitchFamily="18" charset="0"/>
                          </a:rPr>
                          <m:t>𝑉</m:t>
                        </m:r>
                      </m:e>
                      <m:sub>
                        <m:sSup>
                          <m:sSupPr>
                            <m:ctrlPr>
                              <a:rPr lang="en-US" altLang="zh-CN" i="1">
                                <a:solidFill>
                                  <a:srgbClr val="000000"/>
                                </a:solidFill>
                                <a:latin typeface="Cambria Math" panose="02040503050406030204" pitchFamily="18" charset="0"/>
                              </a:rPr>
                            </m:ctrlPr>
                          </m:sSupPr>
                          <m:e>
                            <m:r>
                              <a:rPr lang="en-US" altLang="zh-CN" i="1" smtClean="0">
                                <a:solidFill>
                                  <a:srgbClr val="000000"/>
                                </a:solidFill>
                                <a:latin typeface="Cambria Math" panose="02040503050406030204" pitchFamily="18" charset="0"/>
                              </a:rPr>
                              <m:t>𝑎</m:t>
                            </m:r>
                          </m:e>
                          <m:sup>
                            <m:r>
                              <a:rPr lang="en-US" altLang="zh-CN" b="0" i="1" smtClean="0">
                                <a:solidFill>
                                  <a:srgbClr val="000000"/>
                                </a:solidFill>
                                <a:latin typeface="Cambria Math" panose="02040503050406030204" pitchFamily="18" charset="0"/>
                              </a:rPr>
                              <m:t>𝑢</m:t>
                            </m:r>
                          </m:sup>
                        </m:sSup>
                      </m:sub>
                      <m:sup>
                        <m:r>
                          <a:rPr lang="en-US" altLang="zh-CN" i="1">
                            <a:solidFill>
                              <a:srgbClr val="000000"/>
                            </a:solidFill>
                            <a:latin typeface="Cambria Math" panose="02040503050406030204" pitchFamily="18" charset="0"/>
                          </a:rPr>
                          <m:t>0</m:t>
                        </m:r>
                      </m:sup>
                    </m:sSubSup>
                  </m:oMath>
                </a14:m>
                <a:endParaRPr lang="zh-CN" altLang="en-US" dirty="0"/>
              </a:p>
            </p:txBody>
          </p:sp>
        </mc:Choice>
        <mc:Fallback xmlns="">
          <p:sp>
            <p:nvSpPr>
              <p:cNvPr id="5" name="文本框 4"/>
              <p:cNvSpPr txBox="1">
                <a:spLocks noRot="1" noChangeAspect="1" noMove="1" noResize="1" noEditPoints="1" noAdjustHandles="1" noChangeArrowheads="1" noChangeShapeType="1" noTextEdit="1"/>
              </p:cNvSpPr>
              <p:nvPr/>
            </p:nvSpPr>
            <p:spPr>
              <a:xfrm>
                <a:off x="3086100" y="2155786"/>
                <a:ext cx="2872646" cy="322589"/>
              </a:xfrm>
              <a:prstGeom prst="rect">
                <a:avLst/>
              </a:prstGeom>
              <a:blipFill rotWithShape="1">
                <a:blip r:embed="rId4"/>
                <a:stretch>
                  <a:fillRect l="-2760" r="-212" b="-13208"/>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6" name="矩形 5"/>
              <p:cNvSpPr/>
              <p:nvPr/>
            </p:nvSpPr>
            <p:spPr>
              <a:xfrm>
                <a:off x="825500" y="3029580"/>
                <a:ext cx="6482686" cy="646331"/>
              </a:xfrm>
              <a:prstGeom prst="rect">
                <a:avLst/>
              </a:prstGeom>
            </p:spPr>
            <p:txBody>
              <a:bodyPr wrap="square">
                <a:spAutoFit/>
              </a:bodyPr>
              <a:lstStyle/>
              <a:p>
                <a:r>
                  <a:rPr lang="zh-CN" altLang="en-US" dirty="0">
                    <a:solidFill>
                      <a:srgbClr val="000000"/>
                    </a:solidFill>
                  </a:rPr>
                  <a:t>Then, we can determine the two dimensions that have the largest and smallest variances, denoting them as </a:t>
                </a:r>
                <a14:m>
                  <m:oMath xmlns:m="http://schemas.openxmlformats.org/officeDocument/2006/math">
                    <m:sSup>
                      <m:sSupPr>
                        <m:ctrlPr>
                          <a:rPr lang="en-US" altLang="zh-CN" i="1">
                            <a:solidFill>
                              <a:srgbClr val="000000"/>
                            </a:solidFill>
                            <a:latin typeface="Cambria Math" panose="02040503050406030204" pitchFamily="18" charset="0"/>
                          </a:rPr>
                        </m:ctrlPr>
                      </m:sSupPr>
                      <m:e>
                        <m:r>
                          <a:rPr lang="en-US" altLang="zh-CN">
                            <a:solidFill>
                              <a:srgbClr val="000000"/>
                            </a:solidFill>
                            <a:latin typeface="Cambria Math" panose="02040503050406030204" pitchFamily="18" charset="0"/>
                          </a:rPr>
                          <m:t>𝑎</m:t>
                        </m:r>
                      </m:e>
                      <m:sup>
                        <m:r>
                          <a:rPr lang="en-US" altLang="zh-CN">
                            <a:solidFill>
                              <a:srgbClr val="000000"/>
                            </a:solidFill>
                            <a:latin typeface="Cambria Math" panose="02040503050406030204" pitchFamily="18" charset="0"/>
                          </a:rPr>
                          <m:t>1</m:t>
                        </m:r>
                      </m:sup>
                    </m:sSup>
                  </m:oMath>
                </a14:m>
                <a:r>
                  <a:rPr lang="zh-CN" altLang="en-US" dirty="0">
                    <a:solidFill>
                      <a:srgbClr val="000000"/>
                    </a:solidFill>
                  </a:rPr>
                  <a:t> and </a:t>
                </a:r>
                <a14:m>
                  <m:oMath xmlns:m="http://schemas.openxmlformats.org/officeDocument/2006/math">
                    <m:sSup>
                      <m:sSupPr>
                        <m:ctrlPr>
                          <a:rPr lang="en-US" altLang="zh-CN" i="1">
                            <a:solidFill>
                              <a:srgbClr val="000000"/>
                            </a:solidFill>
                            <a:latin typeface="Cambria Math" panose="02040503050406030204" pitchFamily="18" charset="0"/>
                          </a:rPr>
                        </m:ctrlPr>
                      </m:sSupPr>
                      <m:e>
                        <m:r>
                          <a:rPr lang="en-US" altLang="zh-CN">
                            <a:solidFill>
                              <a:srgbClr val="000000"/>
                            </a:solidFill>
                            <a:latin typeface="Cambria Math" panose="02040503050406030204" pitchFamily="18" charset="0"/>
                          </a:rPr>
                          <m:t>𝑎</m:t>
                        </m:r>
                      </m:e>
                      <m:sup>
                        <m:r>
                          <a:rPr lang="en-US" altLang="zh-CN">
                            <a:solidFill>
                              <a:srgbClr val="000000"/>
                            </a:solidFill>
                            <a:latin typeface="Cambria Math" panose="02040503050406030204" pitchFamily="18" charset="0"/>
                          </a:rPr>
                          <m:t>𝑢</m:t>
                        </m:r>
                      </m:sup>
                    </m:sSup>
                  </m:oMath>
                </a14:m>
                <a:endParaRPr lang="zh-CN" altLang="en-US" dirty="0">
                  <a:solidFill>
                    <a:srgbClr val="000000"/>
                  </a:solidFill>
                </a:endParaRPr>
              </a:p>
            </p:txBody>
          </p:sp>
        </mc:Choice>
        <mc:Fallback xmlns="">
          <p:sp>
            <p:nvSpPr>
              <p:cNvPr id="6" name="矩形 5"/>
              <p:cNvSpPr>
                <a:spLocks noRot="1" noChangeAspect="1" noMove="1" noResize="1" noEditPoints="1" noAdjustHandles="1" noChangeArrowheads="1" noChangeShapeType="1" noTextEdit="1"/>
              </p:cNvSpPr>
              <p:nvPr/>
            </p:nvSpPr>
            <p:spPr>
              <a:xfrm>
                <a:off x="825500" y="3029580"/>
                <a:ext cx="6482686" cy="646331"/>
              </a:xfrm>
              <a:prstGeom prst="rect">
                <a:avLst/>
              </a:prstGeom>
              <a:blipFill>
                <a:blip r:embed="rId5"/>
                <a:stretch>
                  <a:fillRect l="-752" t="-5660" b="-1509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2247900" y="4080057"/>
                <a:ext cx="4043351" cy="2995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𝑙𝑎𝑟𝑔𝑒</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𝑙𝑎𝑟𝑔𝑒</m:t>
                          </m:r>
                        </m:sub>
                      </m:sSub>
                      <m:r>
                        <a:rPr lang="en-US" altLang="zh-CN" b="0" i="1" smtClean="0">
                          <a:latin typeface="Cambria Math" panose="02040503050406030204" pitchFamily="18" charset="0"/>
                        </a:rPr>
                        <m:t>+1,</m:t>
                      </m:r>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b="0" i="1" smtClean="0">
                              <a:latin typeface="Cambria Math" panose="02040503050406030204" pitchFamily="18" charset="0"/>
                            </a:rPr>
                            <m:t>𝑠𝑚𝑎𝑙𝑙</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b="0" i="1" smtClean="0">
                              <a:latin typeface="Cambria Math" panose="02040503050406030204" pitchFamily="18" charset="0"/>
                            </a:rPr>
                            <m:t>𝑠𝑚𝑎𝑙𝑙</m:t>
                          </m:r>
                        </m:sub>
                      </m:sSub>
                      <m:r>
                        <a:rPr lang="en-US" altLang="zh-CN" b="0" i="1" smtClean="0">
                          <a:latin typeface="Cambria Math" panose="02040503050406030204" pitchFamily="18" charset="0"/>
                        </a:rPr>
                        <m:t>−1</m:t>
                      </m:r>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2247900" y="4080057"/>
                <a:ext cx="4043351" cy="299569"/>
              </a:xfrm>
              <a:prstGeom prst="rect">
                <a:avLst/>
              </a:prstGeom>
              <a:blipFill rotWithShape="1">
                <a:blip r:embed="rId6"/>
                <a:stretch>
                  <a:fillRect l="-1056" r="-905" b="-28571"/>
                </a:stretch>
              </a:blipFill>
            </p:spPr>
            <p:txBody>
              <a:bodyPr/>
              <a:lstStyle/>
              <a:p>
                <a:r>
                  <a:rPr lang="zh-CN" altLang="en-US">
                    <a:noFill/>
                  </a:rPr>
                  <a:t> </a:t>
                </a:r>
                <a:endParaRPr lang="zh-CN" altLang="en-US">
                  <a:noFill/>
                </a:endParaRP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zh-CN" b="1" dirty="0">
                <a:solidFill>
                  <a:schemeClr val="bg1"/>
                </a:solidFill>
              </a:rPr>
              <a:t>Optimization</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83246F95-C531-4BBA-91F1-4C98EB2C9332}" type="slidenum">
              <a:rPr lang="zh-CN" altLang="en-US" smtClean="0"/>
              <a:t>18</a:t>
            </a:fld>
            <a:endParaRPr lang="zh-CN" altLang="en-US"/>
          </a:p>
        </p:txBody>
      </p:sp>
      <mc:AlternateContent xmlns:mc="http://schemas.openxmlformats.org/markup-compatibility/2006" xmlns:a14="http://schemas.microsoft.com/office/drawing/2010/main">
        <mc:Choice Requires="a14">
          <p:sp>
            <p:nvSpPr>
              <p:cNvPr id="7" name="矩形 6"/>
              <p:cNvSpPr/>
              <p:nvPr/>
            </p:nvSpPr>
            <p:spPr>
              <a:xfrm>
                <a:off x="1201782" y="3213018"/>
                <a:ext cx="6740435" cy="1754326"/>
              </a:xfrm>
              <a:prstGeom prst="rect">
                <a:avLst/>
              </a:prstGeom>
            </p:spPr>
            <p:txBody>
              <a:bodyPr wrap="square">
                <a:spAutoFit/>
              </a:bodyPr>
              <a:lstStyle/>
              <a:p>
                <a:pPr lvl="0">
                  <a:defRPr/>
                </a:pPr>
                <a:r>
                  <a:rPr lang="en-US" altLang="zh-CN" dirty="0">
                    <a:solidFill>
                      <a:srgbClr val="000000"/>
                    </a:solidFill>
                  </a:rPr>
                  <a:t>This approach is iterated until the updated </a:t>
                </a:r>
                <a14:m>
                  <m:oMath xmlns:m="http://schemas.openxmlformats.org/officeDocument/2006/math">
                    <m:r>
                      <a:rPr lang="en-US" altLang="zh-CN">
                        <a:solidFill>
                          <a:srgbClr val="000000"/>
                        </a:solidFill>
                        <a:latin typeface="Cambria Math" panose="02040503050406030204" pitchFamily="18" charset="0"/>
                      </a:rPr>
                      <m:t>𝑀</m:t>
                    </m:r>
                  </m:oMath>
                </a14:m>
                <a:r>
                  <a:rPr lang="en-US" altLang="zh-CN" dirty="0">
                    <a:solidFill>
                      <a:srgbClr val="000000"/>
                    </a:solidFill>
                  </a:rPr>
                  <a:t> is larger than the previous </a:t>
                </a:r>
                <a14:m>
                  <m:oMath xmlns:m="http://schemas.openxmlformats.org/officeDocument/2006/math">
                    <m:r>
                      <a:rPr lang="en-US" altLang="zh-CN">
                        <a:solidFill>
                          <a:srgbClr val="000000"/>
                        </a:solidFill>
                        <a:latin typeface="Cambria Math" panose="02040503050406030204" pitchFamily="18" charset="0"/>
                      </a:rPr>
                      <m:t>𝑀</m:t>
                    </m:r>
                  </m:oMath>
                </a14:m>
                <a:r>
                  <a:rPr lang="en-US" altLang="zh-CN" dirty="0">
                    <a:solidFill>
                      <a:srgbClr val="000000"/>
                    </a:solidFill>
                  </a:rPr>
                  <a:t>, which indicates that reassigning the quantization bits cannot render the dimension partition or quantization more effective; this serves as the stopping condition for iteration, and consequently, the number </a:t>
                </a:r>
                <a14:m>
                  <m:oMath xmlns:m="http://schemas.openxmlformats.org/officeDocument/2006/math">
                    <m:sSub>
                      <m:sSubPr>
                        <m:ctrlPr>
                          <a:rPr lang="en-US" altLang="zh-CN" i="1">
                            <a:solidFill>
                              <a:srgbClr val="000000"/>
                            </a:solidFill>
                            <a:latin typeface="Cambria Math" panose="02040503050406030204" pitchFamily="18" charset="0"/>
                          </a:rPr>
                        </m:ctrlPr>
                      </m:sSubPr>
                      <m:e>
                        <m:r>
                          <a:rPr lang="en-US" altLang="zh-CN">
                            <a:solidFill>
                              <a:srgbClr val="000000"/>
                            </a:solidFill>
                            <a:latin typeface="Cambria Math" panose="02040503050406030204" pitchFamily="18" charset="0"/>
                          </a:rPr>
                          <m:t>𝑘</m:t>
                        </m:r>
                      </m:e>
                      <m:sub>
                        <m:r>
                          <a:rPr lang="en-US" altLang="zh-CN">
                            <a:solidFill>
                              <a:srgbClr val="000000"/>
                            </a:solidFill>
                            <a:latin typeface="Cambria Math" panose="02040503050406030204" pitchFamily="18" charset="0"/>
                          </a:rPr>
                          <m:t>𝑖</m:t>
                        </m:r>
                      </m:sub>
                    </m:sSub>
                  </m:oMath>
                </a14:m>
                <a:r>
                  <a:rPr lang="en-US" altLang="zh-CN" dirty="0">
                    <a:solidFill>
                      <a:srgbClr val="000000"/>
                    </a:solidFill>
                  </a:rPr>
                  <a:t> at this point is the approximate optimal solution of the proposed optimization problem.</a:t>
                </a:r>
              </a:p>
            </p:txBody>
          </p:sp>
        </mc:Choice>
        <mc:Fallback xmlns="">
          <p:sp>
            <p:nvSpPr>
              <p:cNvPr id="7" name="矩形 6"/>
              <p:cNvSpPr>
                <a:spLocks noRot="1" noChangeAspect="1" noMove="1" noResize="1" noEditPoints="1" noAdjustHandles="1" noChangeArrowheads="1" noChangeShapeType="1" noTextEdit="1"/>
              </p:cNvSpPr>
              <p:nvPr/>
            </p:nvSpPr>
            <p:spPr>
              <a:xfrm>
                <a:off x="1201782" y="3213018"/>
                <a:ext cx="6740435" cy="1754326"/>
              </a:xfrm>
              <a:prstGeom prst="rect">
                <a:avLst/>
              </a:prstGeom>
              <a:blipFill>
                <a:blip r:embed="rId3"/>
                <a:stretch>
                  <a:fillRect l="-723" t="-1736" r="-633" b="-45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1201782" y="1552851"/>
                <a:ext cx="6946911" cy="1477328"/>
              </a:xfrm>
              <a:prstGeom prst="rect">
                <a:avLst/>
              </a:prstGeom>
            </p:spPr>
            <p:txBody>
              <a:bodyPr wrap="square">
                <a:spAutoFit/>
              </a:bodyPr>
              <a:lstStyle/>
              <a:p>
                <a:r>
                  <a:rPr lang="en-US" altLang="zh-CN" dirty="0">
                    <a:solidFill>
                      <a:srgbClr val="000000"/>
                    </a:solidFill>
                  </a:rPr>
                  <a:t>After reassigning the quantization code length for some  dimensions, we recalculate the value of </a:t>
                </a:r>
                <a14:m>
                  <m:oMath xmlns:m="http://schemas.openxmlformats.org/officeDocument/2006/math">
                    <m:r>
                      <a:rPr lang="en-US" altLang="zh-CN" i="1">
                        <a:latin typeface="Cambria Math" panose="02040503050406030204" pitchFamily="18" charset="0"/>
                      </a:rPr>
                      <m:t>𝑀</m:t>
                    </m:r>
                  </m:oMath>
                </a14:m>
                <a:r>
                  <a:rPr lang="en-US" altLang="zh-CN" i="1" dirty="0">
                    <a:solidFill>
                      <a:srgbClr val="000000"/>
                    </a:solidFill>
                  </a:rPr>
                  <a:t> </a:t>
                </a:r>
                <a:r>
                  <a:rPr lang="en-US" altLang="zh-CN" dirty="0">
                    <a:solidFill>
                      <a:srgbClr val="000000"/>
                    </a:solidFill>
                  </a:rPr>
                  <a:t>by applying the  reassigned quantization code length. If the recalculated </a:t>
                </a:r>
                <a14:m>
                  <m:oMath xmlns:m="http://schemas.openxmlformats.org/officeDocument/2006/math">
                    <m:r>
                      <a:rPr lang="en-US" altLang="zh-CN" i="1">
                        <a:latin typeface="Cambria Math" panose="02040503050406030204" pitchFamily="18" charset="0"/>
                      </a:rPr>
                      <m:t>𝑀</m:t>
                    </m:r>
                    <m:r>
                      <a:rPr lang="en-US" altLang="zh-CN" i="1">
                        <a:latin typeface="Cambria Math" panose="02040503050406030204" pitchFamily="18" charset="0"/>
                      </a:rPr>
                      <m:t> </m:t>
                    </m:r>
                  </m:oMath>
                </a14:m>
                <a:r>
                  <a:rPr lang="en-US" altLang="zh-CN" dirty="0">
                    <a:solidFill>
                      <a:srgbClr val="000000"/>
                    </a:solidFill>
                  </a:rPr>
                  <a:t>is  smaller than the previous </a:t>
                </a:r>
                <a14:m>
                  <m:oMath xmlns:m="http://schemas.openxmlformats.org/officeDocument/2006/math">
                    <m:r>
                      <a:rPr lang="en-US" altLang="zh-CN" i="1">
                        <a:latin typeface="Cambria Math" panose="02040503050406030204" pitchFamily="18" charset="0"/>
                      </a:rPr>
                      <m:t>𝑀</m:t>
                    </m:r>
                  </m:oMath>
                </a14:m>
                <a:r>
                  <a:rPr lang="en-US" altLang="zh-CN" dirty="0">
                    <a:solidFill>
                      <a:srgbClr val="000000"/>
                    </a:solidFill>
                  </a:rPr>
                  <a:t>, it indicates that our reallocating  strategy reduced the dispersion degree of the projected data. </a:t>
                </a:r>
                <a:endParaRPr lang="zh-CN" altLang="en-US" dirty="0"/>
              </a:p>
            </p:txBody>
          </p:sp>
        </mc:Choice>
        <mc:Fallback xmlns="">
          <p:sp>
            <p:nvSpPr>
              <p:cNvPr id="9" name="矩形 8"/>
              <p:cNvSpPr>
                <a:spLocks noRot="1" noChangeAspect="1" noMove="1" noResize="1" noEditPoints="1" noAdjustHandles="1" noChangeArrowheads="1" noChangeShapeType="1" noTextEdit="1"/>
              </p:cNvSpPr>
              <p:nvPr/>
            </p:nvSpPr>
            <p:spPr>
              <a:xfrm>
                <a:off x="1201782" y="1552851"/>
                <a:ext cx="6946911" cy="1477328"/>
              </a:xfrm>
              <a:prstGeom prst="rect">
                <a:avLst/>
              </a:prstGeom>
              <a:blipFill>
                <a:blip r:embed="rId4"/>
                <a:stretch>
                  <a:fillRect l="-702" t="-2479" r="-789" b="-5785"/>
                </a:stretch>
              </a:blipFill>
            </p:spPr>
            <p:txBody>
              <a:bodyPr/>
              <a:lstStyle/>
              <a:p>
                <a:r>
                  <a:rPr lang="zh-CN" alt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solidFill>
                  <a:schemeClr val="bg1"/>
                </a:solidFill>
              </a:rPr>
              <a:t>               </a:t>
            </a:r>
            <a:r>
              <a:rPr lang="en-US" altLang="zh-CN" dirty="0">
                <a:solidFill>
                  <a:schemeClr val="bg1"/>
                </a:solidFill>
                <a:latin typeface="Arial" panose="020B0604020202020204" pitchFamily="34" charset="0"/>
                <a:cs typeface="Arial" panose="020B0604020202020204" pitchFamily="34" charset="0"/>
              </a:rPr>
              <a:t> Outline</a:t>
            </a:r>
            <a:endParaRPr lang="zh-CN" altLang="en-US" dirty="0">
              <a:solidFill>
                <a:schemeClr val="bg1"/>
              </a:solidFill>
            </a:endParaRPr>
          </a:p>
        </p:txBody>
      </p:sp>
      <p:sp>
        <p:nvSpPr>
          <p:cNvPr id="3" name="内容占位符 2"/>
          <p:cNvSpPr>
            <a:spLocks noGrp="1"/>
          </p:cNvSpPr>
          <p:nvPr>
            <p:ph idx="4294967295"/>
          </p:nvPr>
        </p:nvSpPr>
        <p:spPr>
          <a:xfrm>
            <a:off x="628650" y="1511300"/>
            <a:ext cx="7886700" cy="4665663"/>
          </a:xfrm>
        </p:spPr>
        <p:txBody>
          <a:bodyPr/>
          <a:lstStyle/>
          <a:p>
            <a:r>
              <a:rPr lang="en-US" altLang="zh-CN" dirty="0">
                <a:solidFill>
                  <a:schemeClr val="bg1">
                    <a:lumMod val="50000"/>
                  </a:schemeClr>
                </a:solidFill>
              </a:rPr>
              <a:t>Hashing</a:t>
            </a:r>
          </a:p>
          <a:p>
            <a:r>
              <a:rPr lang="en-US" altLang="zh-CN" dirty="0">
                <a:solidFill>
                  <a:schemeClr val="bg1">
                    <a:lumMod val="50000"/>
                  </a:schemeClr>
                </a:solidFill>
              </a:rPr>
              <a:t>VLQ</a:t>
            </a:r>
          </a:p>
          <a:p>
            <a:r>
              <a:rPr lang="en-US" altLang="zh-CN" dirty="0"/>
              <a:t>Experiments</a:t>
            </a:r>
          </a:p>
          <a:p>
            <a:r>
              <a:rPr lang="en-US" altLang="zh-CN" dirty="0">
                <a:solidFill>
                  <a:schemeClr val="bg1">
                    <a:lumMod val="50000"/>
                  </a:schemeClr>
                </a:solidFill>
              </a:rPr>
              <a:t>Summary</a:t>
            </a:r>
            <a:br>
              <a:rPr lang="en-US" altLang="zh-CN" dirty="0"/>
            </a:br>
            <a:br>
              <a:rPr lang="en-US" altLang="zh-CN" dirty="0"/>
            </a:br>
            <a:br>
              <a:rPr lang="en-US" altLang="zh-CN" dirty="0"/>
            </a:br>
            <a:br>
              <a:rPr lang="en-US" altLang="zh-CN" dirty="0"/>
            </a:br>
            <a:endParaRPr lang="zh-CN" altLang="en-US" dirty="0"/>
          </a:p>
        </p:txBody>
      </p:sp>
      <p:sp>
        <p:nvSpPr>
          <p:cNvPr id="4" name="Slide Number Placeholder 3"/>
          <p:cNvSpPr>
            <a:spLocks noGrp="1"/>
          </p:cNvSpPr>
          <p:nvPr>
            <p:ph type="sldNum" sz="quarter" idx="12"/>
          </p:nvPr>
        </p:nvSpPr>
        <p:spPr/>
        <p:txBody>
          <a:bodyPr/>
          <a:lstStyle/>
          <a:p>
            <a:fld id="{83246F95-C531-4BBA-91F1-4C98EB2C9332}" type="slidenum">
              <a:rPr lang="zh-CN" altLang="en-US" smtClean="0"/>
              <a:t>19</a:t>
            </a:fld>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solidFill>
                  <a:schemeClr val="bg1"/>
                </a:solidFill>
              </a:rPr>
              <a:t>               </a:t>
            </a:r>
            <a:r>
              <a:rPr lang="en-US" altLang="zh-CN" dirty="0">
                <a:solidFill>
                  <a:schemeClr val="bg1"/>
                </a:solidFill>
                <a:latin typeface="Arial" panose="020B0604020202020204" pitchFamily="34" charset="0"/>
                <a:cs typeface="Arial" panose="020B0604020202020204" pitchFamily="34" charset="0"/>
              </a:rPr>
              <a:t> Outline</a:t>
            </a:r>
            <a:endParaRPr lang="zh-CN" altLang="en-US" dirty="0">
              <a:solidFill>
                <a:schemeClr val="bg1"/>
              </a:solidFill>
            </a:endParaRPr>
          </a:p>
        </p:txBody>
      </p:sp>
      <p:sp>
        <p:nvSpPr>
          <p:cNvPr id="3" name="内容占位符 2"/>
          <p:cNvSpPr>
            <a:spLocks noGrp="1"/>
          </p:cNvSpPr>
          <p:nvPr>
            <p:ph idx="4294967295"/>
          </p:nvPr>
        </p:nvSpPr>
        <p:spPr>
          <a:xfrm>
            <a:off x="628650" y="1511300"/>
            <a:ext cx="7886700" cy="4665663"/>
          </a:xfrm>
        </p:spPr>
        <p:txBody>
          <a:bodyPr/>
          <a:lstStyle/>
          <a:p>
            <a:r>
              <a:rPr lang="en-US" altLang="zh-CN" dirty="0"/>
              <a:t>Hashing</a:t>
            </a:r>
          </a:p>
          <a:p>
            <a:r>
              <a:rPr lang="en-US" altLang="zh-CN" dirty="0"/>
              <a:t>VLQ</a:t>
            </a:r>
          </a:p>
          <a:p>
            <a:r>
              <a:rPr lang="en-US" altLang="zh-CN" dirty="0"/>
              <a:t>Experiments</a:t>
            </a:r>
          </a:p>
          <a:p>
            <a:r>
              <a:rPr lang="en-US" altLang="zh-CN" dirty="0"/>
              <a:t>Summary</a:t>
            </a:r>
            <a:br>
              <a:rPr lang="en-US" altLang="zh-CN" dirty="0"/>
            </a:br>
            <a:br>
              <a:rPr lang="en-US" altLang="zh-CN" dirty="0"/>
            </a:br>
            <a:br>
              <a:rPr lang="en-US" altLang="zh-CN" dirty="0"/>
            </a:br>
            <a:br>
              <a:rPr lang="en-US" altLang="zh-CN" dirty="0"/>
            </a:br>
            <a:endParaRPr lang="zh-CN" altLang="en-US" dirty="0"/>
          </a:p>
        </p:txBody>
      </p:sp>
      <p:sp>
        <p:nvSpPr>
          <p:cNvPr id="4" name="Slide Number Placeholder 3"/>
          <p:cNvSpPr>
            <a:spLocks noGrp="1"/>
          </p:cNvSpPr>
          <p:nvPr>
            <p:ph type="sldNum" sz="quarter" idx="12"/>
          </p:nvPr>
        </p:nvSpPr>
        <p:spPr/>
        <p:txBody>
          <a:bodyPr/>
          <a:lstStyle/>
          <a:p>
            <a:fld id="{83246F95-C531-4BBA-91F1-4C98EB2C9332}" type="slidenum">
              <a:rPr lang="zh-CN" altLang="en-US" smtClean="0"/>
              <a:t>2</a:t>
            </a:fld>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zh-CN" dirty="0">
                <a:solidFill>
                  <a:schemeClr val="bg1"/>
                </a:solidFill>
              </a:rPr>
              <a:t>Experiment setting</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83246F95-C531-4BBA-91F1-4C98EB2C9332}" type="slidenum">
              <a:rPr lang="zh-CN" altLang="en-US" smtClean="0"/>
              <a:t>20</a:t>
            </a:fld>
            <a:endParaRPr lang="zh-CN" altLang="en-US"/>
          </a:p>
        </p:txBody>
      </p:sp>
      <p:graphicFrame>
        <p:nvGraphicFramePr>
          <p:cNvPr id="4" name="Table 3"/>
          <p:cNvGraphicFramePr>
            <a:graphicFrameLocks noGrp="1"/>
          </p:cNvGraphicFramePr>
          <p:nvPr/>
        </p:nvGraphicFramePr>
        <p:xfrm>
          <a:off x="1534160" y="1283335"/>
          <a:ext cx="6217920" cy="1527175"/>
        </p:xfrm>
        <a:graphic>
          <a:graphicData uri="http://schemas.openxmlformats.org/drawingml/2006/table">
            <a:tbl>
              <a:tblPr firstRow="1" bandRow="1">
                <a:tableStyleId>{5C22544A-7EE6-4342-B048-85BDC9FD1C3A}</a:tableStyleId>
              </a:tblPr>
              <a:tblGrid>
                <a:gridCol w="1749425">
                  <a:extLst>
                    <a:ext uri="{9D8B030D-6E8A-4147-A177-3AD203B41FA5}">
                      <a16:colId xmlns:a16="http://schemas.microsoft.com/office/drawing/2014/main" val="20000"/>
                    </a:ext>
                  </a:extLst>
                </a:gridCol>
                <a:gridCol w="1682115">
                  <a:extLst>
                    <a:ext uri="{9D8B030D-6E8A-4147-A177-3AD203B41FA5}">
                      <a16:colId xmlns:a16="http://schemas.microsoft.com/office/drawing/2014/main" val="20001"/>
                    </a:ext>
                  </a:extLst>
                </a:gridCol>
                <a:gridCol w="782320">
                  <a:extLst>
                    <a:ext uri="{9D8B030D-6E8A-4147-A177-3AD203B41FA5}">
                      <a16:colId xmlns:a16="http://schemas.microsoft.com/office/drawing/2014/main" val="20002"/>
                    </a:ext>
                  </a:extLst>
                </a:gridCol>
                <a:gridCol w="2004060">
                  <a:extLst>
                    <a:ext uri="{9D8B030D-6E8A-4147-A177-3AD203B41FA5}">
                      <a16:colId xmlns:a16="http://schemas.microsoft.com/office/drawing/2014/main" val="20003"/>
                    </a:ext>
                  </a:extLst>
                </a:gridCol>
              </a:tblGrid>
              <a:tr h="365760">
                <a:tc>
                  <a:txBody>
                    <a:bodyPr/>
                    <a:lstStyle/>
                    <a:p>
                      <a:pPr algn="ctr"/>
                      <a:r>
                        <a:rPr lang="en-US" dirty="0"/>
                        <a:t>Dataset</a:t>
                      </a:r>
                    </a:p>
                  </a:txBody>
                  <a:tcPr/>
                </a:tc>
                <a:tc>
                  <a:txBody>
                    <a:bodyPr/>
                    <a:lstStyle/>
                    <a:p>
                      <a:pPr algn="ctr"/>
                      <a:r>
                        <a:rPr lang="en-US" dirty="0"/>
                        <a:t>Label</a:t>
                      </a:r>
                    </a:p>
                  </a:txBody>
                  <a:tcPr/>
                </a:tc>
                <a:tc>
                  <a:txBody>
                    <a:bodyPr/>
                    <a:lstStyle/>
                    <a:p>
                      <a:pPr algn="ctr"/>
                      <a:r>
                        <a:rPr lang="en-US" dirty="0"/>
                        <a:t>size</a:t>
                      </a:r>
                    </a:p>
                  </a:txBody>
                  <a:tcPr/>
                </a:tc>
                <a:tc>
                  <a:txBody>
                    <a:bodyPr/>
                    <a:lstStyle/>
                    <a:p>
                      <a:pPr algn="ctr"/>
                      <a:r>
                        <a:rPr lang="en-US" dirty="0"/>
                        <a:t>Training/Testing</a:t>
                      </a:r>
                    </a:p>
                  </a:txBody>
                  <a:tcPr/>
                </a:tc>
                <a:extLst>
                  <a:ext uri="{0D108BD9-81ED-4DB2-BD59-A6C34878D82A}">
                    <a16:rowId xmlns:a16="http://schemas.microsoft.com/office/drawing/2014/main" val="10000"/>
                  </a:ext>
                </a:extLst>
              </a:tr>
              <a:tr h="365760">
                <a:tc>
                  <a:txBody>
                    <a:bodyPr/>
                    <a:lstStyle/>
                    <a:p>
                      <a:pPr algn="ctr"/>
                      <a:r>
                        <a:rPr lang="en-US" dirty="0"/>
                        <a:t>MINIST</a:t>
                      </a:r>
                    </a:p>
                  </a:txBody>
                  <a:tcPr/>
                </a:tc>
                <a:tc>
                  <a:txBody>
                    <a:bodyPr/>
                    <a:lstStyle/>
                    <a:p>
                      <a:pPr algn="ctr"/>
                      <a:r>
                        <a:rPr lang="en-US" sz="1800" dirty="0">
                          <a:sym typeface="+mn-ea"/>
                        </a:rPr>
                        <a:t>Single(10)</a:t>
                      </a:r>
                      <a:endParaRPr lang="en-US" dirty="0"/>
                    </a:p>
                  </a:txBody>
                  <a:tcPr/>
                </a:tc>
                <a:tc>
                  <a:txBody>
                    <a:bodyPr/>
                    <a:lstStyle/>
                    <a:p>
                      <a:pPr algn="ctr"/>
                      <a:r>
                        <a:rPr lang="en-US" dirty="0"/>
                        <a:t>60K</a:t>
                      </a:r>
                    </a:p>
                  </a:txBody>
                  <a:tcPr/>
                </a:tc>
                <a:tc>
                  <a:txBody>
                    <a:bodyPr/>
                    <a:lstStyle/>
                    <a:p>
                      <a:pPr algn="ctr"/>
                      <a:r>
                        <a:rPr lang="en-US" dirty="0"/>
                        <a:t>5K/1K</a:t>
                      </a:r>
                    </a:p>
                  </a:txBody>
                  <a:tcPr/>
                </a:tc>
                <a:extLst>
                  <a:ext uri="{0D108BD9-81ED-4DB2-BD59-A6C34878D82A}">
                    <a16:rowId xmlns:a16="http://schemas.microsoft.com/office/drawing/2014/main" val="10001"/>
                  </a:ext>
                </a:extLst>
              </a:tr>
              <a:tr h="365760">
                <a:tc>
                  <a:txBody>
                    <a:bodyPr/>
                    <a:lstStyle/>
                    <a:p>
                      <a:pPr algn="ctr"/>
                      <a:r>
                        <a:rPr lang="en-US" sz="1800" dirty="0">
                          <a:sym typeface="+mn-ea"/>
                        </a:rPr>
                        <a:t>CIFAR-10</a:t>
                      </a:r>
                    </a:p>
                  </a:txBody>
                  <a:tcPr/>
                </a:tc>
                <a:tc>
                  <a:txBody>
                    <a:bodyPr/>
                    <a:lstStyle/>
                    <a:p>
                      <a:pPr algn="ctr"/>
                      <a:r>
                        <a:rPr lang="en-US" sz="1800" dirty="0">
                          <a:sym typeface="+mn-ea"/>
                        </a:rPr>
                        <a:t>Single(10)</a:t>
                      </a:r>
                    </a:p>
                  </a:txBody>
                  <a:tcPr/>
                </a:tc>
                <a:tc>
                  <a:txBody>
                    <a:bodyPr/>
                    <a:lstStyle/>
                    <a:p>
                      <a:pPr algn="ctr"/>
                      <a:r>
                        <a:rPr lang="en-US" dirty="0"/>
                        <a:t>60K</a:t>
                      </a:r>
                    </a:p>
                  </a:txBody>
                  <a:tcPr/>
                </a:tc>
                <a:tc>
                  <a:txBody>
                    <a:bodyPr/>
                    <a:lstStyle/>
                    <a:p>
                      <a:pPr algn="ctr"/>
                      <a:r>
                        <a:rPr lang="en-US" dirty="0"/>
                        <a:t>5K/1K</a:t>
                      </a:r>
                    </a:p>
                  </a:txBody>
                  <a:tcPr/>
                </a:tc>
                <a:extLst>
                  <a:ext uri="{0D108BD9-81ED-4DB2-BD59-A6C34878D82A}">
                    <a16:rowId xmlns:a16="http://schemas.microsoft.com/office/drawing/2014/main" val="10002"/>
                  </a:ext>
                </a:extLst>
              </a:tr>
              <a:tr h="429895">
                <a:tc>
                  <a:txBody>
                    <a:bodyPr/>
                    <a:lstStyle/>
                    <a:p>
                      <a:pPr algn="ctr"/>
                      <a:r>
                        <a:rPr lang="en-US" sz="1800" dirty="0">
                          <a:sym typeface="+mn-ea"/>
                        </a:rPr>
                        <a:t>CALTECH-256</a:t>
                      </a:r>
                    </a:p>
                  </a:txBody>
                  <a:tcPr/>
                </a:tc>
                <a:tc>
                  <a:txBody>
                    <a:bodyPr/>
                    <a:lstStyle/>
                    <a:p>
                      <a:pPr algn="ctr"/>
                      <a:r>
                        <a:rPr lang="en-US" sz="1800" dirty="0">
                          <a:sym typeface="+mn-ea"/>
                        </a:rPr>
                        <a:t>Single(256)</a:t>
                      </a:r>
                    </a:p>
                  </a:txBody>
                  <a:tcPr/>
                </a:tc>
                <a:tc>
                  <a:txBody>
                    <a:bodyPr/>
                    <a:lstStyle/>
                    <a:p>
                      <a:pPr algn="ctr"/>
                      <a:r>
                        <a:rPr lang="en-US" dirty="0"/>
                        <a:t>30K</a:t>
                      </a:r>
                    </a:p>
                  </a:txBody>
                  <a:tcPr/>
                </a:tc>
                <a:tc>
                  <a:txBody>
                    <a:bodyPr/>
                    <a:lstStyle/>
                    <a:p>
                      <a:pPr algn="ctr"/>
                      <a:r>
                        <a:rPr lang="en-US" dirty="0"/>
                        <a:t>25K/5K</a:t>
                      </a:r>
                    </a:p>
                  </a:txBody>
                  <a:tcP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nvGraphicFramePr>
        <p:xfrm>
          <a:off x="332106" y="3055620"/>
          <a:ext cx="4064000" cy="17830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tblGrid>
              <a:tr h="370840">
                <a:tc>
                  <a:txBody>
                    <a:bodyPr/>
                    <a:lstStyle/>
                    <a:p>
                      <a:pPr algn="ctr"/>
                      <a:r>
                        <a:rPr lang="en-US" sz="1600" dirty="0"/>
                        <a:t>projection method</a:t>
                      </a:r>
                    </a:p>
                  </a:txBody>
                  <a:tcPr/>
                </a:tc>
                <a:tc>
                  <a:txBody>
                    <a:bodyPr/>
                    <a:lstStyle/>
                    <a:p>
                      <a:pPr algn="ctr"/>
                      <a:r>
                        <a:rPr lang="en-US" sz="1600" b="1" i="0" kern="1200" dirty="0">
                          <a:solidFill>
                            <a:schemeClr val="lt1"/>
                          </a:solidFill>
                          <a:effectLst/>
                          <a:latin typeface="+mn-lt"/>
                          <a:ea typeface="+mn-ea"/>
                          <a:cs typeface="+mn-cs"/>
                        </a:rPr>
                        <a:t>Property</a:t>
                      </a:r>
                      <a:endParaRPr lang="en-US" sz="1600" b="1" dirty="0"/>
                    </a:p>
                  </a:txBody>
                  <a:tcPr/>
                </a:tc>
                <a:extLst>
                  <a:ext uri="{0D108BD9-81ED-4DB2-BD59-A6C34878D82A}">
                    <a16:rowId xmlns:a16="http://schemas.microsoft.com/office/drawing/2014/main" val="10000"/>
                  </a:ext>
                </a:extLst>
              </a:tr>
              <a:tr h="370840">
                <a:tc>
                  <a:txBody>
                    <a:bodyPr/>
                    <a:lstStyle/>
                    <a:p>
                      <a:pPr algn="ctr"/>
                      <a:r>
                        <a:rPr lang="en-US" sz="1600" dirty="0"/>
                        <a:t>LSH(1998)</a:t>
                      </a:r>
                    </a:p>
                  </a:txBody>
                  <a:tcPr/>
                </a:tc>
                <a:tc>
                  <a:txBody>
                    <a:bodyPr/>
                    <a:lstStyle/>
                    <a:p>
                      <a:pPr algn="ctr"/>
                      <a:r>
                        <a:rPr lang="en-US" sz="1600" dirty="0"/>
                        <a:t>Data-independent</a:t>
                      </a:r>
                    </a:p>
                  </a:txBody>
                  <a:tcPr/>
                </a:tc>
                <a:extLst>
                  <a:ext uri="{0D108BD9-81ED-4DB2-BD59-A6C34878D82A}">
                    <a16:rowId xmlns:a16="http://schemas.microsoft.com/office/drawing/2014/main" val="10001"/>
                  </a:ext>
                </a:extLst>
              </a:tr>
              <a:tr h="370840">
                <a:tc>
                  <a:txBody>
                    <a:bodyPr/>
                    <a:lstStyle/>
                    <a:p>
                      <a:pPr algn="ctr"/>
                      <a:r>
                        <a:rPr lang="en-US" sz="1600" dirty="0"/>
                        <a:t>SH(2009)</a:t>
                      </a:r>
                    </a:p>
                  </a:txBody>
                  <a:tcPr/>
                </a:tc>
                <a:tc>
                  <a:txBody>
                    <a:bodyPr/>
                    <a:lstStyle/>
                    <a:p>
                      <a:pPr algn="ctr"/>
                      <a:r>
                        <a:rPr lang="en-US" sz="1600" dirty="0"/>
                        <a:t>Unsupervised</a:t>
                      </a:r>
                    </a:p>
                  </a:txBody>
                  <a:tcPr/>
                </a:tc>
                <a:extLst>
                  <a:ext uri="{0D108BD9-81ED-4DB2-BD59-A6C34878D82A}">
                    <a16:rowId xmlns:a16="http://schemas.microsoft.com/office/drawing/2014/main" val="10002"/>
                  </a:ext>
                </a:extLst>
              </a:tr>
              <a:tr h="185420">
                <a:tc>
                  <a:txBody>
                    <a:bodyPr/>
                    <a:lstStyle/>
                    <a:p>
                      <a:pPr algn="ctr"/>
                      <a:r>
                        <a:rPr lang="en-US" sz="1600" dirty="0"/>
                        <a:t>PCAH(2006)</a:t>
                      </a:r>
                    </a:p>
                  </a:txBody>
                  <a:tcPr/>
                </a:tc>
                <a:tc>
                  <a:txBody>
                    <a:bodyPr/>
                    <a:lstStyle/>
                    <a:p>
                      <a:pPr algn="ctr"/>
                      <a:r>
                        <a:rPr lang="en-US" sz="1600" dirty="0"/>
                        <a:t>Unsupervised</a:t>
                      </a:r>
                    </a:p>
                  </a:txBody>
                  <a:tcPr/>
                </a:tc>
                <a:extLst>
                  <a:ext uri="{0D108BD9-81ED-4DB2-BD59-A6C34878D82A}">
                    <a16:rowId xmlns:a16="http://schemas.microsoft.com/office/drawing/2014/main" val="10003"/>
                  </a:ext>
                </a:extLst>
              </a:tr>
              <a:tr h="185420">
                <a:tc>
                  <a:txBody>
                    <a:bodyPr/>
                    <a:lstStyle/>
                    <a:p>
                      <a:pPr algn="ctr"/>
                      <a:r>
                        <a:rPr lang="en-US" sz="1600" dirty="0"/>
                        <a:t>ITQ(2011)</a:t>
                      </a:r>
                    </a:p>
                  </a:txBody>
                  <a:tcPr/>
                </a:tc>
                <a:tc>
                  <a:txBody>
                    <a:bodyPr/>
                    <a:lstStyle/>
                    <a:p>
                      <a:pPr algn="ctr"/>
                      <a:r>
                        <a:rPr lang="en-US" sz="1600" dirty="0"/>
                        <a:t>Unsupervised</a:t>
                      </a:r>
                    </a:p>
                  </a:txBody>
                  <a:tcPr/>
                </a:tc>
                <a:extLst>
                  <a:ext uri="{0D108BD9-81ED-4DB2-BD59-A6C34878D82A}">
                    <a16:rowId xmlns:a16="http://schemas.microsoft.com/office/drawing/2014/main" val="10004"/>
                  </a:ext>
                </a:extLst>
              </a:tr>
            </a:tbl>
          </a:graphicData>
        </a:graphic>
      </p:graphicFrame>
      <p:graphicFrame>
        <p:nvGraphicFramePr>
          <p:cNvPr id="5" name="Table 6"/>
          <p:cNvGraphicFramePr>
            <a:graphicFrameLocks noGrp="1"/>
          </p:cNvGraphicFramePr>
          <p:nvPr/>
        </p:nvGraphicFramePr>
        <p:xfrm>
          <a:off x="4683126" y="2887980"/>
          <a:ext cx="4064000" cy="2118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tblGrid>
              <a:tr h="370840">
                <a:tc>
                  <a:txBody>
                    <a:bodyPr/>
                    <a:lstStyle/>
                    <a:p>
                      <a:pPr algn="ctr"/>
                      <a:r>
                        <a:rPr lang="en-US" sz="1600" dirty="0"/>
                        <a:t>quantization method</a:t>
                      </a:r>
                    </a:p>
                  </a:txBody>
                  <a:tcPr/>
                </a:tc>
                <a:tc>
                  <a:txBody>
                    <a:bodyPr/>
                    <a:lstStyle/>
                    <a:p>
                      <a:pPr algn="ctr"/>
                      <a:r>
                        <a:rPr lang="en-US" sz="1600" b="1" i="0" kern="1200" dirty="0">
                          <a:solidFill>
                            <a:schemeClr val="lt1"/>
                          </a:solidFill>
                          <a:effectLst/>
                          <a:latin typeface="+mn-lt"/>
                          <a:ea typeface="+mn-ea"/>
                          <a:cs typeface="+mn-cs"/>
                        </a:rPr>
                        <a:t>Property</a:t>
                      </a:r>
                      <a:endParaRPr lang="en-US" sz="1600" b="1" dirty="0"/>
                    </a:p>
                  </a:txBody>
                  <a:tcPr/>
                </a:tc>
                <a:extLst>
                  <a:ext uri="{0D108BD9-81ED-4DB2-BD59-A6C34878D82A}">
                    <a16:rowId xmlns:a16="http://schemas.microsoft.com/office/drawing/2014/main" val="10000"/>
                  </a:ext>
                </a:extLst>
              </a:tr>
              <a:tr h="370840">
                <a:tc>
                  <a:txBody>
                    <a:bodyPr/>
                    <a:lstStyle/>
                    <a:p>
                      <a:pPr algn="ctr"/>
                      <a:r>
                        <a:rPr lang="en-US" sz="1600" dirty="0"/>
                        <a:t>SBQ</a:t>
                      </a:r>
                    </a:p>
                  </a:txBody>
                  <a:tcPr/>
                </a:tc>
                <a:tc>
                  <a:txBody>
                    <a:bodyPr/>
                    <a:lstStyle/>
                    <a:p>
                      <a:pPr algn="ctr"/>
                      <a:r>
                        <a:rPr lang="en-US" sz="1600" dirty="0"/>
                        <a:t>Single Bit </a:t>
                      </a:r>
                    </a:p>
                  </a:txBody>
                  <a:tcPr/>
                </a:tc>
                <a:extLst>
                  <a:ext uri="{0D108BD9-81ED-4DB2-BD59-A6C34878D82A}">
                    <a16:rowId xmlns:a16="http://schemas.microsoft.com/office/drawing/2014/main" val="10001"/>
                  </a:ext>
                </a:extLst>
              </a:tr>
              <a:tr h="370840">
                <a:tc>
                  <a:txBody>
                    <a:bodyPr/>
                    <a:lstStyle/>
                    <a:p>
                      <a:pPr algn="ctr"/>
                      <a:r>
                        <a:rPr lang="en-US" sz="1600" dirty="0"/>
                        <a:t>HQ(2011)</a:t>
                      </a:r>
                    </a:p>
                  </a:txBody>
                  <a:tcPr/>
                </a:tc>
                <a:tc>
                  <a:txBody>
                    <a:bodyPr/>
                    <a:lstStyle/>
                    <a:p>
                      <a:pPr algn="ctr"/>
                      <a:r>
                        <a:rPr lang="en-US" sz="1600" dirty="0"/>
                        <a:t>Multi-bit</a:t>
                      </a:r>
                    </a:p>
                  </a:txBody>
                  <a:tcPr/>
                </a:tc>
                <a:extLst>
                  <a:ext uri="{0D108BD9-81ED-4DB2-BD59-A6C34878D82A}">
                    <a16:rowId xmlns:a16="http://schemas.microsoft.com/office/drawing/2014/main" val="10002"/>
                  </a:ext>
                </a:extLst>
              </a:tr>
              <a:tr h="185420">
                <a:tc>
                  <a:txBody>
                    <a:bodyPr/>
                    <a:lstStyle/>
                    <a:p>
                      <a:pPr algn="ctr"/>
                      <a:r>
                        <a:rPr lang="en-US" sz="1600" dirty="0"/>
                        <a:t>DBQ(2012)</a:t>
                      </a:r>
                    </a:p>
                  </a:txBody>
                  <a:tcPr/>
                </a:tc>
                <a:tc>
                  <a:txBody>
                    <a:bodyPr/>
                    <a:lstStyle/>
                    <a:p>
                      <a:pPr algn="ctr"/>
                      <a:r>
                        <a:rPr lang="en-US" sz="1600" dirty="0">
                          <a:sym typeface="+mn-ea"/>
                        </a:rPr>
                        <a:t>Multi-bit</a:t>
                      </a:r>
                      <a:endParaRPr lang="en-US" sz="1600" dirty="0"/>
                    </a:p>
                  </a:txBody>
                  <a:tcPr/>
                </a:tc>
                <a:extLst>
                  <a:ext uri="{0D108BD9-81ED-4DB2-BD59-A6C34878D82A}">
                    <a16:rowId xmlns:a16="http://schemas.microsoft.com/office/drawing/2014/main" val="10003"/>
                  </a:ext>
                </a:extLst>
              </a:tr>
              <a:tr h="185420">
                <a:tc>
                  <a:txBody>
                    <a:bodyPr/>
                    <a:lstStyle/>
                    <a:p>
                      <a:pPr algn="ctr"/>
                      <a:r>
                        <a:rPr lang="en-US" sz="1600" dirty="0"/>
                        <a:t>HCQ(2015)</a:t>
                      </a:r>
                    </a:p>
                  </a:txBody>
                  <a:tcPr/>
                </a:tc>
                <a:tc>
                  <a:txBody>
                    <a:bodyPr/>
                    <a:lstStyle/>
                    <a:p>
                      <a:pPr algn="ctr"/>
                      <a:r>
                        <a:rPr lang="en-US" sz="1600" dirty="0">
                          <a:sym typeface="+mn-ea"/>
                        </a:rPr>
                        <a:t>Multi-bit</a:t>
                      </a:r>
                      <a:endParaRPr lang="en-US" sz="1600" dirty="0"/>
                    </a:p>
                  </a:txBody>
                  <a:tcPr/>
                </a:tc>
                <a:extLst>
                  <a:ext uri="{0D108BD9-81ED-4DB2-BD59-A6C34878D82A}">
                    <a16:rowId xmlns:a16="http://schemas.microsoft.com/office/drawing/2014/main" val="10004"/>
                  </a:ext>
                </a:extLst>
              </a:tr>
              <a:tr h="185420">
                <a:tc>
                  <a:txBody>
                    <a:bodyPr/>
                    <a:lstStyle/>
                    <a:p>
                      <a:pPr algn="ctr">
                        <a:buNone/>
                      </a:pPr>
                      <a:r>
                        <a:rPr lang="en-US" altLang="en-US" sz="1600" dirty="0"/>
                        <a:t>MH(2012)</a:t>
                      </a:r>
                    </a:p>
                  </a:txBody>
                  <a:tcPr/>
                </a:tc>
                <a:tc>
                  <a:txBody>
                    <a:bodyPr/>
                    <a:lstStyle/>
                    <a:p>
                      <a:pPr algn="ctr">
                        <a:buNone/>
                      </a:pPr>
                      <a:r>
                        <a:rPr lang="en-US" sz="1600" dirty="0">
                          <a:sym typeface="+mn-ea"/>
                        </a:rPr>
                        <a:t>Multi-bit</a:t>
                      </a:r>
                      <a:endParaRPr lang="en-US" altLang="en-US" sz="1600" dirty="0"/>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solidFill>
                  <a:schemeClr val="bg1"/>
                </a:solidFill>
              </a:rPr>
              <a:t>               </a:t>
            </a:r>
            <a:r>
              <a:rPr lang="en-US" altLang="zh-CN" dirty="0">
                <a:solidFill>
                  <a:schemeClr val="bg1"/>
                </a:solidFill>
                <a:latin typeface="Arial" panose="020B0604020202020204" pitchFamily="34" charset="0"/>
                <a:cs typeface="Arial" panose="020B0604020202020204" pitchFamily="34" charset="0"/>
              </a:rPr>
              <a:t> MAP score</a:t>
            </a:r>
            <a:endParaRPr lang="zh-CN" altLang="en-US" dirty="0">
              <a:solidFill>
                <a:schemeClr val="bg1"/>
              </a:solidFill>
            </a:endParaRPr>
          </a:p>
        </p:txBody>
      </p:sp>
      <p:sp>
        <p:nvSpPr>
          <p:cNvPr id="4" name="Slide Number Placeholder 3"/>
          <p:cNvSpPr>
            <a:spLocks noGrp="1"/>
          </p:cNvSpPr>
          <p:nvPr>
            <p:ph type="sldNum" sz="quarter" idx="12"/>
          </p:nvPr>
        </p:nvSpPr>
        <p:spPr/>
        <p:txBody>
          <a:bodyPr/>
          <a:lstStyle/>
          <a:p>
            <a:fld id="{83246F95-C531-4BBA-91F1-4C98EB2C9332}" type="slidenum">
              <a:rPr lang="zh-CN" altLang="en-US" smtClean="0"/>
              <a:t>21</a:t>
            </a:fld>
            <a:endParaRPr lang="zh-CN" altLang="en-US"/>
          </a:p>
        </p:txBody>
      </p:sp>
      <p:sp>
        <p:nvSpPr>
          <p:cNvPr id="7" name="Rectangle 6"/>
          <p:cNvSpPr/>
          <p:nvPr/>
        </p:nvSpPr>
        <p:spPr>
          <a:xfrm>
            <a:off x="1460500" y="1612696"/>
            <a:ext cx="6482686" cy="645160"/>
          </a:xfrm>
          <a:prstGeom prst="rect">
            <a:avLst/>
          </a:prstGeom>
        </p:spPr>
        <p:txBody>
          <a:bodyPr wrap="square">
            <a:spAutoFit/>
          </a:bodyPr>
          <a:lstStyle/>
          <a:p>
            <a:pPr>
              <a:spcBef>
                <a:spcPct val="0"/>
              </a:spcBef>
            </a:pPr>
            <a:r>
              <a:rPr lang="en-US" altLang="zh-CN" dirty="0"/>
              <a:t>Performance in terms of </a:t>
            </a:r>
            <a:r>
              <a:rPr lang="en-US" altLang="zh-CN" dirty="0" err="1"/>
              <a:t>mAP</a:t>
            </a:r>
            <a:r>
              <a:rPr lang="en-US" altLang="zh-CN" dirty="0"/>
              <a:t> score on CIFAR-10 datasets. </a:t>
            </a:r>
            <a:r>
              <a:rPr lang="en-US" dirty="0"/>
              <a:t>The best results for </a:t>
            </a:r>
            <a:r>
              <a:rPr lang="en-US" dirty="0" err="1"/>
              <a:t>mAP</a:t>
            </a:r>
            <a:r>
              <a:rPr lang="en-US" dirty="0"/>
              <a:t> are shown in bold </a:t>
            </a:r>
            <a:endParaRPr lang="zh-CN" altLang="en-US" sz="1100" dirty="0"/>
          </a:p>
        </p:txBody>
      </p:sp>
      <p:pic>
        <p:nvPicPr>
          <p:cNvPr id="3" name="图片 2"/>
          <p:cNvPicPr>
            <a:picLocks noChangeAspect="1"/>
          </p:cNvPicPr>
          <p:nvPr/>
        </p:nvPicPr>
        <p:blipFill>
          <a:blip r:embed="rId3"/>
          <a:stretch>
            <a:fillRect/>
          </a:stretch>
        </p:blipFill>
        <p:spPr>
          <a:xfrm>
            <a:off x="1818640" y="2258060"/>
            <a:ext cx="5506720" cy="367601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solidFill>
                  <a:schemeClr val="bg1"/>
                </a:solidFill>
              </a:rPr>
              <a:t>               </a:t>
            </a:r>
            <a:r>
              <a:rPr lang="en-US" altLang="zh-CN" dirty="0">
                <a:solidFill>
                  <a:schemeClr val="bg1"/>
                </a:solidFill>
                <a:latin typeface="Arial" panose="020B0604020202020204" pitchFamily="34" charset="0"/>
                <a:cs typeface="Arial" panose="020B0604020202020204" pitchFamily="34" charset="0"/>
              </a:rPr>
              <a:t> MAP score</a:t>
            </a:r>
            <a:endParaRPr lang="zh-CN" altLang="en-US" dirty="0">
              <a:solidFill>
                <a:schemeClr val="bg1"/>
              </a:solidFill>
            </a:endParaRPr>
          </a:p>
        </p:txBody>
      </p:sp>
      <p:sp>
        <p:nvSpPr>
          <p:cNvPr id="4" name="Slide Number Placeholder 3"/>
          <p:cNvSpPr>
            <a:spLocks noGrp="1"/>
          </p:cNvSpPr>
          <p:nvPr>
            <p:ph type="sldNum" sz="quarter" idx="12"/>
          </p:nvPr>
        </p:nvSpPr>
        <p:spPr/>
        <p:txBody>
          <a:bodyPr/>
          <a:lstStyle/>
          <a:p>
            <a:fld id="{83246F95-C531-4BBA-91F1-4C98EB2C9332}" type="slidenum">
              <a:rPr lang="zh-CN" altLang="en-US" smtClean="0"/>
              <a:t>22</a:t>
            </a:fld>
            <a:endParaRPr lang="zh-CN" altLang="en-US"/>
          </a:p>
        </p:txBody>
      </p:sp>
      <p:sp>
        <p:nvSpPr>
          <p:cNvPr id="7" name="Rectangle 6"/>
          <p:cNvSpPr/>
          <p:nvPr/>
        </p:nvSpPr>
        <p:spPr>
          <a:xfrm>
            <a:off x="1460500" y="1612696"/>
            <a:ext cx="6482686" cy="645160"/>
          </a:xfrm>
          <a:prstGeom prst="rect">
            <a:avLst/>
          </a:prstGeom>
        </p:spPr>
        <p:txBody>
          <a:bodyPr wrap="square">
            <a:spAutoFit/>
          </a:bodyPr>
          <a:lstStyle/>
          <a:p>
            <a:pPr>
              <a:spcBef>
                <a:spcPct val="0"/>
              </a:spcBef>
            </a:pPr>
            <a:r>
              <a:rPr lang="en-US" altLang="zh-CN" dirty="0"/>
              <a:t>Performance in terms of </a:t>
            </a:r>
            <a:r>
              <a:rPr lang="en-US" altLang="zh-CN" dirty="0" err="1"/>
              <a:t>mAP</a:t>
            </a:r>
            <a:r>
              <a:rPr lang="en-US" altLang="zh-CN" dirty="0"/>
              <a:t> score on MNIST datasets. </a:t>
            </a:r>
            <a:r>
              <a:rPr lang="en-US" dirty="0"/>
              <a:t>The best results for </a:t>
            </a:r>
            <a:r>
              <a:rPr lang="en-US" dirty="0" err="1"/>
              <a:t>mAP</a:t>
            </a:r>
            <a:r>
              <a:rPr lang="en-US" dirty="0"/>
              <a:t> are shown in bold </a:t>
            </a:r>
            <a:endParaRPr lang="zh-CN" altLang="en-US" sz="1100" dirty="0"/>
          </a:p>
        </p:txBody>
      </p:sp>
      <p:pic>
        <p:nvPicPr>
          <p:cNvPr id="5" name="图片 4"/>
          <p:cNvPicPr>
            <a:picLocks noChangeAspect="1"/>
          </p:cNvPicPr>
          <p:nvPr/>
        </p:nvPicPr>
        <p:blipFill>
          <a:blip r:embed="rId3"/>
          <a:stretch>
            <a:fillRect/>
          </a:stretch>
        </p:blipFill>
        <p:spPr>
          <a:xfrm>
            <a:off x="1932305" y="2258060"/>
            <a:ext cx="5393690" cy="358902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solidFill>
                  <a:schemeClr val="bg1"/>
                </a:solidFill>
              </a:rPr>
              <a:t>               </a:t>
            </a:r>
            <a:r>
              <a:rPr lang="en-US" altLang="zh-CN" dirty="0">
                <a:solidFill>
                  <a:schemeClr val="bg1"/>
                </a:solidFill>
                <a:latin typeface="Arial" panose="020B0604020202020204" pitchFamily="34" charset="0"/>
                <a:cs typeface="Arial" panose="020B0604020202020204" pitchFamily="34" charset="0"/>
              </a:rPr>
              <a:t> MAP score</a:t>
            </a:r>
            <a:endParaRPr lang="zh-CN" altLang="en-US" dirty="0">
              <a:solidFill>
                <a:schemeClr val="bg1"/>
              </a:solidFill>
            </a:endParaRPr>
          </a:p>
        </p:txBody>
      </p:sp>
      <p:sp>
        <p:nvSpPr>
          <p:cNvPr id="4" name="Slide Number Placeholder 3"/>
          <p:cNvSpPr>
            <a:spLocks noGrp="1"/>
          </p:cNvSpPr>
          <p:nvPr>
            <p:ph type="sldNum" sz="quarter" idx="12"/>
          </p:nvPr>
        </p:nvSpPr>
        <p:spPr/>
        <p:txBody>
          <a:bodyPr/>
          <a:lstStyle/>
          <a:p>
            <a:fld id="{83246F95-C531-4BBA-91F1-4C98EB2C9332}" type="slidenum">
              <a:rPr lang="zh-CN" altLang="en-US" smtClean="0"/>
              <a:t>23</a:t>
            </a:fld>
            <a:endParaRPr lang="zh-CN" altLang="en-US"/>
          </a:p>
        </p:txBody>
      </p:sp>
      <p:sp>
        <p:nvSpPr>
          <p:cNvPr id="7" name="Rectangle 6"/>
          <p:cNvSpPr/>
          <p:nvPr/>
        </p:nvSpPr>
        <p:spPr>
          <a:xfrm>
            <a:off x="1460500" y="1612696"/>
            <a:ext cx="6482686" cy="645160"/>
          </a:xfrm>
          <a:prstGeom prst="rect">
            <a:avLst/>
          </a:prstGeom>
        </p:spPr>
        <p:txBody>
          <a:bodyPr wrap="square">
            <a:spAutoFit/>
          </a:bodyPr>
          <a:lstStyle/>
          <a:p>
            <a:pPr>
              <a:spcBef>
                <a:spcPct val="0"/>
              </a:spcBef>
            </a:pPr>
            <a:r>
              <a:rPr lang="en-US" altLang="zh-CN" dirty="0"/>
              <a:t>Performance in terms of </a:t>
            </a:r>
            <a:r>
              <a:rPr lang="en-US" altLang="zh-CN" dirty="0" err="1"/>
              <a:t>mAP</a:t>
            </a:r>
            <a:r>
              <a:rPr lang="en-US" altLang="zh-CN" dirty="0"/>
              <a:t> score on Caltech-256 datasets. </a:t>
            </a:r>
            <a:r>
              <a:rPr lang="en-US" dirty="0"/>
              <a:t>The best results for </a:t>
            </a:r>
            <a:r>
              <a:rPr lang="en-US" dirty="0" err="1"/>
              <a:t>mAP</a:t>
            </a:r>
            <a:r>
              <a:rPr lang="en-US" dirty="0"/>
              <a:t> are shown in bold </a:t>
            </a:r>
            <a:endParaRPr lang="zh-CN" altLang="en-US" sz="1100" dirty="0"/>
          </a:p>
        </p:txBody>
      </p:sp>
      <p:pic>
        <p:nvPicPr>
          <p:cNvPr id="5" name="图片 4"/>
          <p:cNvPicPr>
            <a:picLocks noChangeAspect="1"/>
          </p:cNvPicPr>
          <p:nvPr/>
        </p:nvPicPr>
        <p:blipFill>
          <a:blip r:embed="rId3"/>
          <a:stretch>
            <a:fillRect/>
          </a:stretch>
        </p:blipFill>
        <p:spPr>
          <a:xfrm>
            <a:off x="1832610" y="2278380"/>
            <a:ext cx="5509895" cy="366903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dirty="0">
                <a:solidFill>
                  <a:schemeClr val="bg1"/>
                </a:solidFill>
                <a:latin typeface="Arial" panose="020B0604020202020204" pitchFamily="34" charset="0"/>
                <a:cs typeface="Arial" panose="020B0604020202020204" pitchFamily="34" charset="0"/>
              </a:rPr>
              <a:t> Time</a:t>
            </a:r>
          </a:p>
        </p:txBody>
      </p:sp>
      <p:sp>
        <p:nvSpPr>
          <p:cNvPr id="4" name="Slide Number Placeholder 3"/>
          <p:cNvSpPr>
            <a:spLocks noGrp="1"/>
          </p:cNvSpPr>
          <p:nvPr>
            <p:ph type="sldNum" sz="quarter" idx="12"/>
          </p:nvPr>
        </p:nvSpPr>
        <p:spPr/>
        <p:txBody>
          <a:bodyPr/>
          <a:lstStyle/>
          <a:p>
            <a:fld id="{83246F95-C531-4BBA-91F1-4C98EB2C9332}" type="slidenum">
              <a:rPr lang="zh-CN" altLang="en-US" smtClean="0"/>
              <a:t>24</a:t>
            </a:fld>
            <a:endParaRPr lang="zh-CN" altLang="en-US"/>
          </a:p>
        </p:txBody>
      </p:sp>
      <p:sp>
        <p:nvSpPr>
          <p:cNvPr id="6" name="Rectangle 5"/>
          <p:cNvSpPr/>
          <p:nvPr/>
        </p:nvSpPr>
        <p:spPr>
          <a:xfrm>
            <a:off x="1409065" y="1494481"/>
            <a:ext cx="6482686" cy="645160"/>
          </a:xfrm>
          <a:prstGeom prst="rect">
            <a:avLst/>
          </a:prstGeom>
        </p:spPr>
        <p:txBody>
          <a:bodyPr wrap="square">
            <a:spAutoFit/>
          </a:bodyPr>
          <a:lstStyle/>
          <a:p>
            <a:pPr>
              <a:spcBef>
                <a:spcPct val="0"/>
              </a:spcBef>
            </a:pPr>
            <a:r>
              <a:rPr lang="en-US" altLang="zh-CN" dirty="0"/>
              <a:t>Time consumption between the proposed VLQ and MH which uses the Manhattan distance as the similarity metric.</a:t>
            </a:r>
            <a:endParaRPr lang="zh-CN" altLang="en-US" sz="1100" dirty="0"/>
          </a:p>
        </p:txBody>
      </p:sp>
      <p:pic>
        <p:nvPicPr>
          <p:cNvPr id="3" name="图片 2"/>
          <p:cNvPicPr>
            <a:picLocks noChangeAspect="1"/>
          </p:cNvPicPr>
          <p:nvPr/>
        </p:nvPicPr>
        <p:blipFill>
          <a:blip r:embed="rId3"/>
          <a:stretch>
            <a:fillRect/>
          </a:stretch>
        </p:blipFill>
        <p:spPr>
          <a:xfrm>
            <a:off x="909320" y="2719070"/>
            <a:ext cx="7324725" cy="14192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dirty="0">
                <a:solidFill>
                  <a:schemeClr val="bg1"/>
                </a:solidFill>
                <a:latin typeface="Arial" panose="020B0604020202020204" pitchFamily="34" charset="0"/>
                <a:cs typeface="Arial" panose="020B0604020202020204" pitchFamily="34" charset="0"/>
              </a:rPr>
              <a:t>PR curve</a:t>
            </a:r>
          </a:p>
        </p:txBody>
      </p:sp>
      <p:sp>
        <p:nvSpPr>
          <p:cNvPr id="4" name="Slide Number Placeholder 3"/>
          <p:cNvSpPr>
            <a:spLocks noGrp="1"/>
          </p:cNvSpPr>
          <p:nvPr>
            <p:ph type="sldNum" sz="quarter" idx="12"/>
          </p:nvPr>
        </p:nvSpPr>
        <p:spPr/>
        <p:txBody>
          <a:bodyPr/>
          <a:lstStyle/>
          <a:p>
            <a:fld id="{83246F95-C531-4BBA-91F1-4C98EB2C9332}" type="slidenum">
              <a:rPr lang="zh-CN" altLang="en-US" smtClean="0"/>
              <a:t>25</a:t>
            </a:fld>
            <a:endParaRPr lang="zh-CN" altLang="en-US"/>
          </a:p>
        </p:txBody>
      </p:sp>
      <p:sp>
        <p:nvSpPr>
          <p:cNvPr id="6" name="Rectangle 5"/>
          <p:cNvSpPr/>
          <p:nvPr/>
        </p:nvSpPr>
        <p:spPr>
          <a:xfrm>
            <a:off x="1492250" y="1485061"/>
            <a:ext cx="6482686" cy="368300"/>
          </a:xfrm>
          <a:prstGeom prst="rect">
            <a:avLst/>
          </a:prstGeom>
        </p:spPr>
        <p:txBody>
          <a:bodyPr wrap="square">
            <a:spAutoFit/>
          </a:bodyPr>
          <a:lstStyle/>
          <a:p>
            <a:pPr>
              <a:spcBef>
                <a:spcPct val="0"/>
              </a:spcBef>
            </a:pPr>
            <a:r>
              <a:rPr lang="en-US" altLang="zh-CN" dirty="0"/>
              <a:t>The results of PR curve on CIFAR-10 dataset. </a:t>
            </a:r>
            <a:endParaRPr lang="zh-CN" altLang="en-US" sz="1100" dirty="0"/>
          </a:p>
        </p:txBody>
      </p:sp>
      <p:pic>
        <p:nvPicPr>
          <p:cNvPr id="3" name="图片 2"/>
          <p:cNvPicPr>
            <a:picLocks noChangeAspect="1"/>
          </p:cNvPicPr>
          <p:nvPr/>
        </p:nvPicPr>
        <p:blipFill>
          <a:blip r:embed="rId3"/>
          <a:stretch>
            <a:fillRect/>
          </a:stretch>
        </p:blipFill>
        <p:spPr>
          <a:xfrm>
            <a:off x="1057275" y="2404745"/>
            <a:ext cx="7029450" cy="227647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dirty="0">
                <a:solidFill>
                  <a:schemeClr val="bg1"/>
                </a:solidFill>
                <a:latin typeface="Arial" panose="020B0604020202020204" pitchFamily="34" charset="0"/>
                <a:cs typeface="Arial" panose="020B0604020202020204" pitchFamily="34" charset="0"/>
              </a:rPr>
              <a:t>PR curve</a:t>
            </a:r>
          </a:p>
        </p:txBody>
      </p:sp>
      <p:sp>
        <p:nvSpPr>
          <p:cNvPr id="4" name="Slide Number Placeholder 3"/>
          <p:cNvSpPr>
            <a:spLocks noGrp="1"/>
          </p:cNvSpPr>
          <p:nvPr>
            <p:ph type="sldNum" sz="quarter" idx="12"/>
          </p:nvPr>
        </p:nvSpPr>
        <p:spPr/>
        <p:txBody>
          <a:bodyPr/>
          <a:lstStyle/>
          <a:p>
            <a:fld id="{83246F95-C531-4BBA-91F1-4C98EB2C9332}" type="slidenum">
              <a:rPr lang="zh-CN" altLang="en-US" smtClean="0"/>
              <a:t>26</a:t>
            </a:fld>
            <a:endParaRPr lang="zh-CN" altLang="en-US"/>
          </a:p>
        </p:txBody>
      </p:sp>
      <p:sp>
        <p:nvSpPr>
          <p:cNvPr id="6" name="Rectangle 5"/>
          <p:cNvSpPr/>
          <p:nvPr/>
        </p:nvSpPr>
        <p:spPr>
          <a:xfrm>
            <a:off x="1492250" y="1485061"/>
            <a:ext cx="6482686" cy="368300"/>
          </a:xfrm>
          <a:prstGeom prst="rect">
            <a:avLst/>
          </a:prstGeom>
        </p:spPr>
        <p:txBody>
          <a:bodyPr wrap="square">
            <a:spAutoFit/>
          </a:bodyPr>
          <a:lstStyle/>
          <a:p>
            <a:pPr>
              <a:spcBef>
                <a:spcPct val="0"/>
              </a:spcBef>
            </a:pPr>
            <a:r>
              <a:rPr lang="en-US" altLang="zh-CN"/>
              <a:t>The results of PR curve on MNIST dataset.</a:t>
            </a:r>
            <a:r>
              <a:rPr lang="en-US" altLang="zh-CN" dirty="0"/>
              <a:t> </a:t>
            </a:r>
            <a:endParaRPr lang="zh-CN" altLang="en-US" sz="1100" dirty="0"/>
          </a:p>
        </p:txBody>
      </p:sp>
      <p:pic>
        <p:nvPicPr>
          <p:cNvPr id="5" name="图片 4"/>
          <p:cNvPicPr>
            <a:picLocks noChangeAspect="1"/>
          </p:cNvPicPr>
          <p:nvPr/>
        </p:nvPicPr>
        <p:blipFill>
          <a:blip r:embed="rId3"/>
          <a:stretch>
            <a:fillRect/>
          </a:stretch>
        </p:blipFill>
        <p:spPr>
          <a:xfrm>
            <a:off x="1047750" y="2376170"/>
            <a:ext cx="7048500" cy="210502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dirty="0">
                <a:solidFill>
                  <a:schemeClr val="bg1"/>
                </a:solidFill>
                <a:latin typeface="Arial" panose="020B0604020202020204" pitchFamily="34" charset="0"/>
                <a:cs typeface="Arial" panose="020B0604020202020204" pitchFamily="34" charset="0"/>
              </a:rPr>
              <a:t>PR curve</a:t>
            </a:r>
          </a:p>
        </p:txBody>
      </p:sp>
      <p:sp>
        <p:nvSpPr>
          <p:cNvPr id="4" name="Slide Number Placeholder 3"/>
          <p:cNvSpPr>
            <a:spLocks noGrp="1"/>
          </p:cNvSpPr>
          <p:nvPr>
            <p:ph type="sldNum" sz="quarter" idx="12"/>
          </p:nvPr>
        </p:nvSpPr>
        <p:spPr/>
        <p:txBody>
          <a:bodyPr/>
          <a:lstStyle/>
          <a:p>
            <a:fld id="{83246F95-C531-4BBA-91F1-4C98EB2C9332}" type="slidenum">
              <a:rPr lang="zh-CN" altLang="en-US" smtClean="0"/>
              <a:t>27</a:t>
            </a:fld>
            <a:endParaRPr lang="zh-CN" altLang="en-US"/>
          </a:p>
        </p:txBody>
      </p:sp>
      <p:sp>
        <p:nvSpPr>
          <p:cNvPr id="6" name="Rectangle 5"/>
          <p:cNvSpPr/>
          <p:nvPr/>
        </p:nvSpPr>
        <p:spPr>
          <a:xfrm>
            <a:off x="1492250" y="1485061"/>
            <a:ext cx="6482686" cy="368300"/>
          </a:xfrm>
          <a:prstGeom prst="rect">
            <a:avLst/>
          </a:prstGeom>
        </p:spPr>
        <p:txBody>
          <a:bodyPr wrap="square">
            <a:spAutoFit/>
          </a:bodyPr>
          <a:lstStyle/>
          <a:p>
            <a:pPr>
              <a:spcBef>
                <a:spcPct val="0"/>
              </a:spcBef>
            </a:pPr>
            <a:r>
              <a:rPr lang="en-US" altLang="zh-CN" dirty="0"/>
              <a:t>The results of PR curve on Caltech-256 dataset. </a:t>
            </a:r>
            <a:endParaRPr lang="zh-CN" altLang="en-US" sz="1100" dirty="0"/>
          </a:p>
        </p:txBody>
      </p:sp>
      <p:pic>
        <p:nvPicPr>
          <p:cNvPr id="5" name="图片 4"/>
          <p:cNvPicPr>
            <a:picLocks noChangeAspect="1"/>
          </p:cNvPicPr>
          <p:nvPr/>
        </p:nvPicPr>
        <p:blipFill>
          <a:blip r:embed="rId3"/>
          <a:stretch>
            <a:fillRect/>
          </a:stretch>
        </p:blipFill>
        <p:spPr>
          <a:xfrm>
            <a:off x="1061720" y="2280920"/>
            <a:ext cx="7019925" cy="22955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solidFill>
                  <a:schemeClr val="bg1"/>
                </a:solidFill>
              </a:rPr>
              <a:t>               </a:t>
            </a:r>
            <a:r>
              <a:rPr lang="en-US" altLang="zh-CN" dirty="0">
                <a:solidFill>
                  <a:schemeClr val="bg1"/>
                </a:solidFill>
                <a:latin typeface="Arial" panose="020B0604020202020204" pitchFamily="34" charset="0"/>
                <a:cs typeface="Arial" panose="020B0604020202020204" pitchFamily="34" charset="0"/>
              </a:rPr>
              <a:t> Outline</a:t>
            </a:r>
            <a:endParaRPr lang="zh-CN" altLang="en-US" dirty="0">
              <a:solidFill>
                <a:schemeClr val="bg1"/>
              </a:solidFill>
            </a:endParaRPr>
          </a:p>
        </p:txBody>
      </p:sp>
      <p:sp>
        <p:nvSpPr>
          <p:cNvPr id="3" name="内容占位符 2"/>
          <p:cNvSpPr>
            <a:spLocks noGrp="1"/>
          </p:cNvSpPr>
          <p:nvPr>
            <p:ph idx="4294967295"/>
          </p:nvPr>
        </p:nvSpPr>
        <p:spPr>
          <a:xfrm>
            <a:off x="628650" y="1511300"/>
            <a:ext cx="7886700" cy="4665663"/>
          </a:xfrm>
        </p:spPr>
        <p:txBody>
          <a:bodyPr/>
          <a:lstStyle/>
          <a:p>
            <a:r>
              <a:rPr lang="en-US" altLang="zh-CN" dirty="0">
                <a:solidFill>
                  <a:schemeClr val="bg1">
                    <a:lumMod val="50000"/>
                  </a:schemeClr>
                </a:solidFill>
              </a:rPr>
              <a:t>Hashing</a:t>
            </a:r>
          </a:p>
          <a:p>
            <a:r>
              <a:rPr lang="en-US" altLang="zh-CN" dirty="0">
                <a:solidFill>
                  <a:schemeClr val="bg1">
                    <a:lumMod val="50000"/>
                  </a:schemeClr>
                </a:solidFill>
              </a:rPr>
              <a:t>VLQ</a:t>
            </a:r>
          </a:p>
          <a:p>
            <a:r>
              <a:rPr lang="en-US" altLang="zh-CN" dirty="0">
                <a:solidFill>
                  <a:schemeClr val="bg1">
                    <a:lumMod val="50000"/>
                  </a:schemeClr>
                </a:solidFill>
              </a:rPr>
              <a:t>Experiments</a:t>
            </a:r>
          </a:p>
          <a:p>
            <a:r>
              <a:rPr lang="en-US" altLang="zh-CN" dirty="0"/>
              <a:t>Summary</a:t>
            </a:r>
            <a:br>
              <a:rPr lang="en-US" altLang="zh-CN" dirty="0"/>
            </a:br>
            <a:br>
              <a:rPr lang="en-US" altLang="zh-CN" dirty="0"/>
            </a:br>
            <a:br>
              <a:rPr lang="en-US" altLang="zh-CN" dirty="0"/>
            </a:br>
            <a:br>
              <a:rPr lang="en-US" altLang="zh-CN" dirty="0"/>
            </a:br>
            <a:endParaRPr lang="zh-CN" altLang="en-US" dirty="0"/>
          </a:p>
        </p:txBody>
      </p:sp>
      <p:sp>
        <p:nvSpPr>
          <p:cNvPr id="4" name="Slide Number Placeholder 3"/>
          <p:cNvSpPr>
            <a:spLocks noGrp="1"/>
          </p:cNvSpPr>
          <p:nvPr>
            <p:ph type="sldNum" sz="quarter" idx="12"/>
          </p:nvPr>
        </p:nvSpPr>
        <p:spPr/>
        <p:txBody>
          <a:bodyPr/>
          <a:lstStyle/>
          <a:p>
            <a:fld id="{83246F95-C531-4BBA-91F1-4C98EB2C9332}" type="slidenum">
              <a:rPr lang="zh-CN" altLang="en-US" smtClean="0"/>
              <a:t>28</a:t>
            </a:fld>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dirty="0">
                <a:solidFill>
                  <a:schemeClr val="bg1"/>
                </a:solidFill>
              </a:rPr>
              <a:t> </a:t>
            </a:r>
            <a:r>
              <a:rPr lang="en-US" altLang="zh-CN" dirty="0">
                <a:solidFill>
                  <a:schemeClr val="bg1"/>
                </a:solidFill>
                <a:latin typeface="Arial" panose="020B0604020202020204" pitchFamily="34" charset="0"/>
                <a:cs typeface="Arial" panose="020B0604020202020204" pitchFamily="34" charset="0"/>
              </a:rPr>
              <a:t>Summary</a:t>
            </a:r>
            <a:endParaRPr lang="zh-CN" altLang="en-US" dirty="0">
              <a:solidFill>
                <a:schemeClr val="bg1"/>
              </a:solidFill>
            </a:endParaRPr>
          </a:p>
        </p:txBody>
      </p:sp>
      <p:sp>
        <p:nvSpPr>
          <p:cNvPr id="3" name="内容占位符 2"/>
          <p:cNvSpPr>
            <a:spLocks noGrp="1"/>
          </p:cNvSpPr>
          <p:nvPr>
            <p:ph idx="4294967295"/>
          </p:nvPr>
        </p:nvSpPr>
        <p:spPr>
          <a:xfrm>
            <a:off x="1269243" y="1690688"/>
            <a:ext cx="6821812" cy="4665663"/>
          </a:xfrm>
        </p:spPr>
        <p:txBody>
          <a:bodyPr>
            <a:normAutofit fontScale="80000" lnSpcReduction="10000"/>
          </a:bodyPr>
          <a:lstStyle/>
          <a:p>
            <a:r>
              <a:rPr lang="en-US" dirty="0"/>
              <a:t>We proposed a new VLQ strategy based on the dispersion degrees of different dimensions. The proposed method assigns different hash bits to different dimensions, which not only preserves the structures among different dimensions of samples, but also achieve a fast retrieval speed owing to the use of the Hamming distance metric.</a:t>
            </a:r>
            <a:br>
              <a:rPr lang="en-US" dirty="0"/>
            </a:br>
            <a:endParaRPr lang="en-US" dirty="0"/>
          </a:p>
          <a:p>
            <a:pPr algn="l"/>
            <a:r>
              <a:rPr lang="en-US" sz="2900" dirty="0"/>
              <a:t>Experiments based on three large-scale datasets demonstrate the performance under various scenarios.</a:t>
            </a:r>
            <a:br>
              <a:rPr lang="en-US" sz="2600" dirty="0"/>
            </a:br>
            <a:br>
              <a:rPr lang="en-US" altLang="zh-CN" sz="2600" dirty="0"/>
            </a:br>
            <a:br>
              <a:rPr lang="en-US" altLang="zh-CN" dirty="0"/>
            </a:br>
            <a:br>
              <a:rPr lang="en-US" altLang="zh-CN" dirty="0"/>
            </a:br>
            <a:br>
              <a:rPr lang="en-US" altLang="zh-CN" dirty="0"/>
            </a:br>
            <a:endParaRPr lang="zh-CN" altLang="en-US" dirty="0"/>
          </a:p>
        </p:txBody>
      </p:sp>
      <p:sp>
        <p:nvSpPr>
          <p:cNvPr id="4" name="Slide Number Placeholder 3"/>
          <p:cNvSpPr>
            <a:spLocks noGrp="1"/>
          </p:cNvSpPr>
          <p:nvPr>
            <p:ph type="sldNum" sz="quarter" idx="12"/>
          </p:nvPr>
        </p:nvSpPr>
        <p:spPr/>
        <p:txBody>
          <a:bodyPr/>
          <a:lstStyle/>
          <a:p>
            <a:fld id="{83246F95-C531-4BBA-91F1-4C98EB2C9332}" type="slidenum">
              <a:rPr lang="zh-CN" altLang="en-US" smtClean="0"/>
              <a:t>29</a:t>
            </a:fld>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solidFill>
                  <a:schemeClr val="bg1"/>
                </a:solidFill>
              </a:rPr>
              <a:t>               </a:t>
            </a:r>
            <a:r>
              <a:rPr lang="en-US" altLang="zh-CN" dirty="0">
                <a:solidFill>
                  <a:schemeClr val="bg1"/>
                </a:solidFill>
                <a:latin typeface="Arial" panose="020B0604020202020204" pitchFamily="34" charset="0"/>
                <a:cs typeface="Arial" panose="020B0604020202020204" pitchFamily="34" charset="0"/>
              </a:rPr>
              <a:t> Outline</a:t>
            </a:r>
            <a:endParaRPr lang="zh-CN" altLang="en-US" dirty="0">
              <a:solidFill>
                <a:schemeClr val="bg1"/>
              </a:solidFill>
            </a:endParaRPr>
          </a:p>
        </p:txBody>
      </p:sp>
      <p:sp>
        <p:nvSpPr>
          <p:cNvPr id="3" name="内容占位符 2"/>
          <p:cNvSpPr>
            <a:spLocks noGrp="1"/>
          </p:cNvSpPr>
          <p:nvPr>
            <p:ph idx="4294967295"/>
          </p:nvPr>
        </p:nvSpPr>
        <p:spPr>
          <a:xfrm>
            <a:off x="628650" y="1511300"/>
            <a:ext cx="7886700" cy="4665663"/>
          </a:xfrm>
        </p:spPr>
        <p:txBody>
          <a:bodyPr/>
          <a:lstStyle/>
          <a:p>
            <a:r>
              <a:rPr lang="en-US" altLang="zh-CN" dirty="0"/>
              <a:t>Hashing</a:t>
            </a:r>
          </a:p>
          <a:p>
            <a:r>
              <a:rPr lang="en-US" altLang="zh-CN" dirty="0">
                <a:solidFill>
                  <a:schemeClr val="bg1">
                    <a:lumMod val="50000"/>
                  </a:schemeClr>
                </a:solidFill>
              </a:rPr>
              <a:t>VLQ</a:t>
            </a:r>
          </a:p>
          <a:p>
            <a:r>
              <a:rPr lang="en-US" altLang="zh-CN" dirty="0">
                <a:solidFill>
                  <a:schemeClr val="bg1">
                    <a:lumMod val="50000"/>
                  </a:schemeClr>
                </a:solidFill>
              </a:rPr>
              <a:t>Experiments</a:t>
            </a:r>
          </a:p>
          <a:p>
            <a:r>
              <a:rPr lang="en-US" altLang="zh-CN" dirty="0">
                <a:solidFill>
                  <a:schemeClr val="bg1">
                    <a:lumMod val="50000"/>
                  </a:schemeClr>
                </a:solidFill>
              </a:rPr>
              <a:t>Summary</a:t>
            </a:r>
            <a:br>
              <a:rPr lang="en-US" altLang="zh-CN" dirty="0"/>
            </a:br>
            <a:br>
              <a:rPr lang="en-US" altLang="zh-CN" dirty="0"/>
            </a:br>
            <a:br>
              <a:rPr lang="en-US" altLang="zh-CN" dirty="0"/>
            </a:br>
            <a:br>
              <a:rPr lang="en-US" altLang="zh-CN" dirty="0"/>
            </a:br>
            <a:endParaRPr lang="zh-CN" altLang="en-US" dirty="0"/>
          </a:p>
        </p:txBody>
      </p:sp>
      <p:sp>
        <p:nvSpPr>
          <p:cNvPr id="4" name="Slide Number Placeholder 3"/>
          <p:cNvSpPr>
            <a:spLocks noGrp="1"/>
          </p:cNvSpPr>
          <p:nvPr>
            <p:ph type="sldNum" sz="quarter" idx="12"/>
          </p:nvPr>
        </p:nvSpPr>
        <p:spPr/>
        <p:txBody>
          <a:bodyPr/>
          <a:lstStyle/>
          <a:p>
            <a:fld id="{83246F95-C531-4BBA-91F1-4C98EB2C9332}" type="slidenum">
              <a:rPr lang="zh-CN" altLang="en-US" smtClean="0"/>
              <a:t>3</a:t>
            </a:fld>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     </a:t>
            </a:r>
            <a:endParaRPr lang="zh-CN" altLang="en-US" dirty="0"/>
          </a:p>
        </p:txBody>
      </p:sp>
      <p:sp>
        <p:nvSpPr>
          <p:cNvPr id="3" name="内容占位符 2"/>
          <p:cNvSpPr>
            <a:spLocks noGrp="1"/>
          </p:cNvSpPr>
          <p:nvPr>
            <p:ph idx="4294967295"/>
          </p:nvPr>
        </p:nvSpPr>
        <p:spPr>
          <a:xfrm>
            <a:off x="336550" y="1096168"/>
            <a:ext cx="7886700" cy="4665663"/>
          </a:xfrm>
          <a:effectLst>
            <a:outerShdw blurRad="50800" dist="38100" dir="2700000" algn="tl" rotWithShape="0">
              <a:prstClr val="black">
                <a:alpha val="40000"/>
              </a:prstClr>
            </a:outerShdw>
          </a:effectLst>
        </p:spPr>
        <p:txBody>
          <a:bodyPr>
            <a:normAutofit/>
          </a:bodyPr>
          <a:lstStyle/>
          <a:p>
            <a:pPr marL="0" indent="0" algn="ctr">
              <a:buNone/>
            </a:pPr>
            <a:endParaRPr lang="en-US" altLang="zh-CN" sz="4400" dirty="0"/>
          </a:p>
          <a:p>
            <a:pPr marL="0" indent="0" algn="ctr">
              <a:buNone/>
            </a:pPr>
            <a:endParaRPr lang="en-US" altLang="zh-CN" sz="4400" dirty="0"/>
          </a:p>
          <a:p>
            <a:pPr marL="0" indent="0" algn="ctr">
              <a:buNone/>
            </a:pPr>
            <a:r>
              <a:rPr lang="en-US" altLang="zh-CN" sz="6600" dirty="0">
                <a:latin typeface="Edwardian Script ITC" panose="030303020407070D0804" pitchFamily="66" charset="0"/>
              </a:rPr>
              <a:t>Thanks !</a:t>
            </a:r>
          </a:p>
          <a:p>
            <a:pPr marL="0" indent="0" algn="ctr">
              <a:buNone/>
            </a:pPr>
            <a:endParaRPr lang="en-US" altLang="zh-CN" sz="9600" dirty="0">
              <a:latin typeface="Edwardian Script ITC" panose="030303020407070D0804" pitchFamily="66" charset="0"/>
            </a:endParaRPr>
          </a:p>
        </p:txBody>
      </p:sp>
      <p:sp>
        <p:nvSpPr>
          <p:cNvPr id="4" name="矩形 3"/>
          <p:cNvSpPr/>
          <p:nvPr/>
        </p:nvSpPr>
        <p:spPr>
          <a:xfrm>
            <a:off x="2818916" y="6149241"/>
            <a:ext cx="5924282" cy="306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3"/>
          <p:cNvSpPr/>
          <p:nvPr/>
        </p:nvSpPr>
        <p:spPr>
          <a:xfrm>
            <a:off x="7237201" y="4912767"/>
            <a:ext cx="1392073" cy="1236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Slide Number Placeholder 5"/>
          <p:cNvSpPr>
            <a:spLocks noGrp="1"/>
          </p:cNvSpPr>
          <p:nvPr>
            <p:ph type="sldNum" sz="quarter" idx="12"/>
          </p:nvPr>
        </p:nvSpPr>
        <p:spPr/>
        <p:txBody>
          <a:bodyPr/>
          <a:lstStyle/>
          <a:p>
            <a:fld id="{83246F95-C531-4BBA-91F1-4C98EB2C9332}" type="slidenum">
              <a:rPr lang="zh-CN" altLang="en-US" smtClean="0"/>
              <a:t>30</a:t>
            </a:fld>
            <a:endParaRPr lang="zh-CN" altLang="en-US"/>
          </a:p>
        </p:txBody>
      </p:sp>
      <p:sp>
        <p:nvSpPr>
          <p:cNvPr id="7" name="内容占位符 2"/>
          <p:cNvSpPr txBox="1"/>
          <p:nvPr/>
        </p:nvSpPr>
        <p:spPr>
          <a:xfrm>
            <a:off x="3160877" y="4166547"/>
            <a:ext cx="3657600" cy="9096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4000" i="1" dirty="0">
                <a:solidFill>
                  <a:schemeClr val="accent6">
                    <a:lumMod val="75000"/>
                  </a:schemeClr>
                </a:solidFill>
                <a:latin typeface="Times New Roman" panose="02020603050405020304" pitchFamily="18" charset="0"/>
                <a:cs typeface="Times New Roman" panose="02020603050405020304" pitchFamily="18" charset="0"/>
              </a:rPr>
              <a:t>Questions</a:t>
            </a:r>
            <a:r>
              <a:rPr lang="zh-CN" altLang="en-US" sz="4000" i="1" dirty="0">
                <a:solidFill>
                  <a:schemeClr val="accent6">
                    <a:lumMod val="75000"/>
                  </a:schemeClr>
                </a:solidFill>
                <a:latin typeface="Times New Roman" panose="02020603050405020304" pitchFamily="18" charset="0"/>
                <a:cs typeface="Times New Roman" panose="02020603050405020304" pitchFamily="18" charset="0"/>
              </a:rPr>
              <a:t>？</a:t>
            </a:r>
            <a:endParaRPr lang="zh-CN" altLang="en-US"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dirty="0">
                <a:solidFill>
                  <a:schemeClr val="bg1"/>
                </a:solidFill>
              </a:rPr>
              <a:t>Hashing </a:t>
            </a:r>
            <a:endParaRPr lang="zh-CN" altLang="en-US" dirty="0">
              <a:solidFill>
                <a:schemeClr val="bg1"/>
              </a:solidFill>
            </a:endParaRPr>
          </a:p>
        </p:txBody>
      </p:sp>
      <p:sp>
        <p:nvSpPr>
          <p:cNvPr id="5" name="矩形 4"/>
          <p:cNvSpPr/>
          <p:nvPr/>
        </p:nvSpPr>
        <p:spPr>
          <a:xfrm>
            <a:off x="739775" y="6225743"/>
            <a:ext cx="1819276" cy="307777"/>
          </a:xfrm>
          <a:prstGeom prst="rect">
            <a:avLst/>
          </a:prstGeom>
        </p:spPr>
        <p:txBody>
          <a:bodyPr wrap="square">
            <a:spAutoFit/>
          </a:bodyPr>
          <a:lstStyle/>
          <a:p>
            <a:r>
              <a:rPr lang="en-US" altLang="zh-CN" sz="1400" dirty="0">
                <a:solidFill>
                  <a:srgbClr val="000000"/>
                </a:solidFill>
                <a:latin typeface="Times New Roman" panose="02020603050405020304" pitchFamily="18" charset="0"/>
                <a:cs typeface="Times New Roman" panose="02020603050405020304" pitchFamily="18" charset="0"/>
              </a:rPr>
              <a:t>[</a:t>
            </a:r>
            <a:r>
              <a:rPr lang="en-US" altLang="zh-CN" sz="1400" dirty="0" err="1"/>
              <a:t>Jingdong</a:t>
            </a:r>
            <a:r>
              <a:rPr lang="en-US" altLang="zh-CN" sz="1400" dirty="0"/>
              <a:t> Wang</a:t>
            </a:r>
            <a:r>
              <a:rPr lang="en-US" altLang="zh-CN" sz="1400" i="1" dirty="0">
                <a:solidFill>
                  <a:srgbClr val="000000"/>
                </a:solidFill>
                <a:latin typeface="Times New Roman" panose="02020603050405020304" pitchFamily="18" charset="0"/>
                <a:cs typeface="Times New Roman" panose="02020603050405020304" pitchFamily="18" charset="0"/>
              </a:rPr>
              <a:t>, </a:t>
            </a:r>
            <a:r>
              <a:rPr lang="en-US" altLang="zh-CN" sz="1400" dirty="0">
                <a:solidFill>
                  <a:srgbClr val="000000"/>
                </a:solidFill>
                <a:latin typeface="Times New Roman" panose="02020603050405020304" pitchFamily="18" charset="0"/>
                <a:cs typeface="Times New Roman" panose="02020603050405020304" pitchFamily="18" charset="0"/>
              </a:rPr>
              <a:t>2017] </a:t>
            </a:r>
            <a:endParaRPr lang="zh-CN" altLang="en-US" sz="1400" dirty="0"/>
          </a:p>
        </p:txBody>
      </p:sp>
      <p:sp>
        <p:nvSpPr>
          <p:cNvPr id="6" name="Slide Number Placeholder 5"/>
          <p:cNvSpPr>
            <a:spLocks noGrp="1"/>
          </p:cNvSpPr>
          <p:nvPr>
            <p:ph type="sldNum" sz="quarter" idx="12"/>
          </p:nvPr>
        </p:nvSpPr>
        <p:spPr/>
        <p:txBody>
          <a:bodyPr/>
          <a:lstStyle/>
          <a:p>
            <a:fld id="{83246F95-C531-4BBA-91F1-4C98EB2C9332}" type="slidenum">
              <a:rPr lang="zh-CN" altLang="en-US" smtClean="0"/>
              <a:t>4</a:t>
            </a:fld>
            <a:endParaRPr lang="zh-CN" altLang="en-US"/>
          </a:p>
        </p:txBody>
      </p:sp>
      <p:sp>
        <p:nvSpPr>
          <p:cNvPr id="8" name="矩形 7">
            <a:extLst>
              <a:ext uri="{FF2B5EF4-FFF2-40B4-BE49-F238E27FC236}">
                <a16:creationId xmlns:a16="http://schemas.microsoft.com/office/drawing/2014/main" id="{E740D7FB-C50C-4102-8847-50E634E1AF66}"/>
              </a:ext>
            </a:extLst>
          </p:cNvPr>
          <p:cNvSpPr/>
          <p:nvPr/>
        </p:nvSpPr>
        <p:spPr>
          <a:xfrm>
            <a:off x="1525702" y="2679657"/>
            <a:ext cx="6226226" cy="1323439"/>
          </a:xfrm>
          <a:prstGeom prst="rect">
            <a:avLst/>
          </a:prstGeom>
        </p:spPr>
        <p:txBody>
          <a:bodyPr wrap="square">
            <a:spAutoFit/>
          </a:bodyPr>
          <a:lstStyle/>
          <a:p>
            <a:r>
              <a:rPr lang="zh-CN" altLang="en-US" sz="2000" b="1" dirty="0"/>
              <a:t>Hashing</a:t>
            </a:r>
            <a:r>
              <a:rPr lang="en-US" altLang="zh-CN" sz="2000" dirty="0"/>
              <a:t>: </a:t>
            </a:r>
            <a:r>
              <a:rPr lang="zh-CN" altLang="en-US" sz="2000" dirty="0"/>
              <a:t>a widely-studied solution to the approximate nearest neighbor search, aims to transform a data item to a low-dimensional representation, or equivalently a short code consisting of a sequence of bits, called hash code.</a:t>
            </a:r>
          </a:p>
        </p:txBody>
      </p:sp>
    </p:spTree>
    <p:extLst>
      <p:ext uri="{BB962C8B-B14F-4D97-AF65-F5344CB8AC3E}">
        <p14:creationId xmlns:p14="http://schemas.microsoft.com/office/powerpoint/2010/main" val="2609178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dirty="0">
                <a:solidFill>
                  <a:schemeClr val="bg1"/>
                </a:solidFill>
              </a:rPr>
              <a:t>Similarity Preserving Hashing </a:t>
            </a:r>
            <a:endParaRPr lang="zh-CN" altLang="en-US" dirty="0">
              <a:solidFill>
                <a:schemeClr val="bg1"/>
              </a:solidFill>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49" y="1433272"/>
            <a:ext cx="7885113" cy="4470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7772400" y="5494337"/>
            <a:ext cx="1008062" cy="409574"/>
          </a:xfrm>
          <a:prstGeom prst="rect">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zh-CN" altLang="en-US">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5" name="矩形 4"/>
          <p:cNvSpPr/>
          <p:nvPr/>
        </p:nvSpPr>
        <p:spPr>
          <a:xfrm>
            <a:off x="739775" y="6225743"/>
            <a:ext cx="1819276" cy="307777"/>
          </a:xfrm>
          <a:prstGeom prst="rect">
            <a:avLst/>
          </a:prstGeom>
        </p:spPr>
        <p:txBody>
          <a:bodyPr wrap="square">
            <a:spAutoFit/>
          </a:bodyPr>
          <a:lstStyle/>
          <a:p>
            <a:r>
              <a:rPr lang="en-US" altLang="zh-CN" sz="1400" dirty="0">
                <a:solidFill>
                  <a:srgbClr val="000000"/>
                </a:solidFill>
                <a:latin typeface="Times New Roman" panose="02020603050405020304" pitchFamily="18" charset="0"/>
                <a:cs typeface="Times New Roman" panose="02020603050405020304" pitchFamily="18" charset="0"/>
              </a:rPr>
              <a:t>[</a:t>
            </a:r>
            <a:r>
              <a:rPr lang="en-US" altLang="zh-CN" sz="1400" dirty="0"/>
              <a:t>Wu-Jun Li </a:t>
            </a:r>
            <a:r>
              <a:rPr lang="en-US" altLang="zh-CN" sz="1400" i="1" dirty="0">
                <a:solidFill>
                  <a:srgbClr val="000000"/>
                </a:solidFill>
                <a:latin typeface="Times New Roman" panose="02020603050405020304" pitchFamily="18" charset="0"/>
                <a:cs typeface="Times New Roman" panose="02020603050405020304" pitchFamily="18" charset="0"/>
              </a:rPr>
              <a:t>, </a:t>
            </a:r>
            <a:r>
              <a:rPr lang="en-US" altLang="zh-CN" sz="1400" dirty="0">
                <a:solidFill>
                  <a:srgbClr val="000000"/>
                </a:solidFill>
                <a:latin typeface="Times New Roman" panose="02020603050405020304" pitchFamily="18" charset="0"/>
                <a:cs typeface="Times New Roman" panose="02020603050405020304" pitchFamily="18" charset="0"/>
              </a:rPr>
              <a:t>2015] </a:t>
            </a:r>
            <a:endParaRPr lang="zh-CN" altLang="en-US" sz="1400" dirty="0"/>
          </a:p>
        </p:txBody>
      </p:sp>
      <p:sp>
        <p:nvSpPr>
          <p:cNvPr id="3" name="Rectangle 2"/>
          <p:cNvSpPr/>
          <p:nvPr/>
        </p:nvSpPr>
        <p:spPr>
          <a:xfrm>
            <a:off x="7319962" y="5581071"/>
            <a:ext cx="1276350" cy="549422"/>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p:cNvSpPr/>
          <p:nvPr/>
        </p:nvSpPr>
        <p:spPr>
          <a:xfrm>
            <a:off x="895348" y="5855772"/>
            <a:ext cx="6856579" cy="198522"/>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83246F95-C531-4BBA-91F1-4C98EB2C9332}" type="slidenum">
              <a:rPr lang="zh-CN" altLang="en-US" smtClean="0"/>
              <a:t>5</a:t>
            </a:fld>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dirty="0">
                <a:solidFill>
                  <a:schemeClr val="bg1"/>
                </a:solidFill>
              </a:rPr>
              <a:t>Advantages</a:t>
            </a:r>
            <a:endParaRPr lang="zh-CN" altLang="en-US" dirty="0">
              <a:solidFill>
                <a:schemeClr val="bg1"/>
              </a:solidFill>
            </a:endParaRPr>
          </a:p>
        </p:txBody>
      </p:sp>
      <p:sp>
        <p:nvSpPr>
          <p:cNvPr id="3" name="内容占位符 2"/>
          <p:cNvSpPr>
            <a:spLocks noGrp="1"/>
          </p:cNvSpPr>
          <p:nvPr>
            <p:ph idx="4294967295"/>
          </p:nvPr>
        </p:nvSpPr>
        <p:spPr>
          <a:xfrm>
            <a:off x="628650" y="1511300"/>
            <a:ext cx="7886700" cy="4665663"/>
          </a:xfrm>
        </p:spPr>
        <p:txBody>
          <a:bodyPr/>
          <a:lstStyle/>
          <a:p>
            <a:r>
              <a:rPr lang="en-US" altLang="zh-CN" dirty="0"/>
              <a:t>Reduce Dimensionality and Storage Cost </a:t>
            </a:r>
          </a:p>
          <a:p>
            <a:r>
              <a:rPr lang="en-US" altLang="zh-CN" dirty="0"/>
              <a:t>Fast Query Speed </a:t>
            </a:r>
            <a:br>
              <a:rPr lang="en-US" altLang="zh-CN" dirty="0"/>
            </a:br>
            <a:br>
              <a:rPr lang="en-US" altLang="zh-CN" dirty="0"/>
            </a:br>
            <a:br>
              <a:rPr lang="en-US" altLang="zh-CN" dirty="0"/>
            </a:br>
            <a:endParaRPr lang="zh-CN" altLang="en-US" dirty="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7668" y="2619374"/>
            <a:ext cx="4072157" cy="334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881062" y="6405373"/>
            <a:ext cx="1819276"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a:solidFill>
                  <a:srgbClr val="000000"/>
                </a:solidFill>
                <a:latin typeface="Times New Roman" panose="02020603050405020304" pitchFamily="18" charset="0"/>
                <a:cs typeface="Times New Roman" panose="02020603050405020304" pitchFamily="18" charset="0"/>
              </a:rPr>
              <a:t>[</a:t>
            </a:r>
            <a:r>
              <a:rPr lang="en-US" altLang="zh-CN" sz="1400" dirty="0"/>
              <a:t>Wu-Jun Li </a:t>
            </a:r>
            <a:r>
              <a:rPr lang="en-US" altLang="zh-CN" sz="1400" i="1" dirty="0">
                <a:solidFill>
                  <a:srgbClr val="000000"/>
                </a:solidFill>
                <a:latin typeface="Times New Roman" panose="02020603050405020304" pitchFamily="18" charset="0"/>
                <a:cs typeface="Times New Roman" panose="02020603050405020304" pitchFamily="18" charset="0"/>
              </a:rPr>
              <a:t>, </a:t>
            </a:r>
            <a:r>
              <a:rPr lang="en-US" altLang="zh-CN" sz="1400" dirty="0">
                <a:solidFill>
                  <a:srgbClr val="000000"/>
                </a:solidFill>
                <a:latin typeface="Times New Roman" panose="02020603050405020304" pitchFamily="18" charset="0"/>
                <a:cs typeface="Times New Roman" panose="02020603050405020304" pitchFamily="18" charset="0"/>
              </a:rPr>
              <a:t>2015] </a:t>
            </a:r>
            <a:endParaRPr lang="zh-CN" altLang="en-US" sz="1400" dirty="0"/>
          </a:p>
        </p:txBody>
      </p:sp>
      <p:sp>
        <p:nvSpPr>
          <p:cNvPr id="4" name="Slide Number Placeholder 3"/>
          <p:cNvSpPr>
            <a:spLocks noGrp="1"/>
          </p:cNvSpPr>
          <p:nvPr>
            <p:ph type="sldNum" sz="quarter" idx="12"/>
          </p:nvPr>
        </p:nvSpPr>
        <p:spPr/>
        <p:txBody>
          <a:bodyPr/>
          <a:lstStyle/>
          <a:p>
            <a:fld id="{83246F95-C531-4BBA-91F1-4C98EB2C9332}" type="slidenum">
              <a:rPr lang="zh-CN" altLang="en-US" smtClean="0"/>
              <a:t>6</a:t>
            </a:fld>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solidFill>
                  <a:schemeClr val="bg1"/>
                </a:solidFill>
              </a:rPr>
              <a:t>               </a:t>
            </a:r>
            <a:r>
              <a:rPr lang="en-US" altLang="zh-CN" dirty="0">
                <a:solidFill>
                  <a:schemeClr val="bg1"/>
                </a:solidFill>
                <a:latin typeface="Arial" panose="020B0604020202020204" pitchFamily="34" charset="0"/>
                <a:cs typeface="Arial" panose="020B0604020202020204" pitchFamily="34" charset="0"/>
              </a:rPr>
              <a:t> Outline</a:t>
            </a:r>
            <a:endParaRPr lang="zh-CN" altLang="en-US" dirty="0">
              <a:solidFill>
                <a:schemeClr val="bg1"/>
              </a:solidFill>
            </a:endParaRPr>
          </a:p>
        </p:txBody>
      </p:sp>
      <p:sp>
        <p:nvSpPr>
          <p:cNvPr id="3" name="内容占位符 2"/>
          <p:cNvSpPr>
            <a:spLocks noGrp="1"/>
          </p:cNvSpPr>
          <p:nvPr>
            <p:ph idx="4294967295"/>
          </p:nvPr>
        </p:nvSpPr>
        <p:spPr>
          <a:xfrm>
            <a:off x="628650" y="1511300"/>
            <a:ext cx="7886700" cy="4665663"/>
          </a:xfrm>
        </p:spPr>
        <p:txBody>
          <a:bodyPr/>
          <a:lstStyle/>
          <a:p>
            <a:r>
              <a:rPr lang="en-US" altLang="zh-CN" dirty="0">
                <a:solidFill>
                  <a:schemeClr val="bg1">
                    <a:lumMod val="50000"/>
                  </a:schemeClr>
                </a:solidFill>
              </a:rPr>
              <a:t>Hashing</a:t>
            </a:r>
          </a:p>
          <a:p>
            <a:r>
              <a:rPr lang="en-US" altLang="zh-CN" dirty="0"/>
              <a:t>VLQ</a:t>
            </a:r>
          </a:p>
          <a:p>
            <a:r>
              <a:rPr lang="en-US" altLang="zh-CN" dirty="0">
                <a:solidFill>
                  <a:schemeClr val="bg1">
                    <a:lumMod val="50000"/>
                  </a:schemeClr>
                </a:solidFill>
              </a:rPr>
              <a:t>Experiments</a:t>
            </a:r>
          </a:p>
          <a:p>
            <a:r>
              <a:rPr lang="en-US" altLang="zh-CN" dirty="0">
                <a:solidFill>
                  <a:schemeClr val="bg1">
                    <a:lumMod val="50000"/>
                  </a:schemeClr>
                </a:solidFill>
              </a:rPr>
              <a:t>Summary</a:t>
            </a:r>
            <a:br>
              <a:rPr lang="en-US" altLang="zh-CN" dirty="0"/>
            </a:br>
            <a:br>
              <a:rPr lang="en-US" altLang="zh-CN" dirty="0"/>
            </a:br>
            <a:br>
              <a:rPr lang="en-US" altLang="zh-CN" dirty="0"/>
            </a:br>
            <a:br>
              <a:rPr lang="en-US" altLang="zh-CN" dirty="0"/>
            </a:br>
            <a:endParaRPr lang="zh-CN" altLang="en-US" dirty="0"/>
          </a:p>
        </p:txBody>
      </p:sp>
      <p:sp>
        <p:nvSpPr>
          <p:cNvPr id="4" name="Slide Number Placeholder 3"/>
          <p:cNvSpPr>
            <a:spLocks noGrp="1"/>
          </p:cNvSpPr>
          <p:nvPr>
            <p:ph type="sldNum" sz="quarter" idx="12"/>
          </p:nvPr>
        </p:nvSpPr>
        <p:spPr/>
        <p:txBody>
          <a:bodyPr/>
          <a:lstStyle/>
          <a:p>
            <a:fld id="{83246F95-C531-4BBA-91F1-4C98EB2C9332}" type="slidenum">
              <a:rPr lang="zh-CN" altLang="en-US" smtClean="0"/>
              <a:t>7</a:t>
            </a:fld>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zh-CN" sz="2400" b="1" dirty="0">
                <a:solidFill>
                  <a:schemeClr val="bg1"/>
                </a:solidFill>
                <a:sym typeface="+mn-ea"/>
              </a:rPr>
              <a:t>Variable-Length Quantization Strategy for Hashing</a:t>
            </a:r>
            <a:r>
              <a:rPr lang="en-US" altLang="zh-CN" sz="3200" dirty="0">
                <a:solidFill>
                  <a:schemeClr val="bg1"/>
                </a:solidFill>
              </a:rPr>
              <a:t> </a:t>
            </a:r>
            <a:endParaRPr lang="en-US" sz="3600" dirty="0">
              <a:solidFill>
                <a:schemeClr val="bg1"/>
              </a:solidFill>
            </a:endParaRPr>
          </a:p>
        </p:txBody>
      </p:sp>
      <p:sp>
        <p:nvSpPr>
          <p:cNvPr id="3" name="Slide Number Placeholder 2"/>
          <p:cNvSpPr>
            <a:spLocks noGrp="1"/>
          </p:cNvSpPr>
          <p:nvPr>
            <p:ph type="sldNum" sz="quarter" idx="12"/>
          </p:nvPr>
        </p:nvSpPr>
        <p:spPr/>
        <p:txBody>
          <a:bodyPr/>
          <a:lstStyle/>
          <a:p>
            <a:fld id="{83246F95-C531-4BBA-91F1-4C98EB2C9332}" type="slidenum">
              <a:rPr lang="zh-CN" altLang="en-US" smtClean="0"/>
              <a:t>8</a:t>
            </a:fld>
            <a:endParaRPr lang="zh-CN" altLang="en-US"/>
          </a:p>
        </p:txBody>
      </p:sp>
      <p:sp>
        <p:nvSpPr>
          <p:cNvPr id="4" name="Rectangle 3"/>
          <p:cNvSpPr/>
          <p:nvPr/>
        </p:nvSpPr>
        <p:spPr>
          <a:xfrm>
            <a:off x="1437437" y="1760817"/>
            <a:ext cx="4572000" cy="1383665"/>
          </a:xfrm>
          <a:prstGeom prst="rect">
            <a:avLst/>
          </a:prstGeom>
        </p:spPr>
        <p:txBody>
          <a:bodyPr>
            <a:spAutoFit/>
          </a:bodyPr>
          <a:lstStyle/>
          <a:p>
            <a:pPr marL="285750" indent="-285750">
              <a:buFont typeface="Arial" panose="020B0604020202020204" pitchFamily="34" charset="0"/>
              <a:buChar char="•"/>
            </a:pPr>
            <a:r>
              <a:rPr lang="en-US" altLang="zh-CN" sz="2800" dirty="0"/>
              <a:t>Motivation</a:t>
            </a:r>
          </a:p>
          <a:p>
            <a:pPr marL="285750" indent="-285750">
              <a:buFont typeface="Arial" panose="020B0604020202020204" pitchFamily="34" charset="0"/>
              <a:buChar char="•"/>
            </a:pPr>
            <a:r>
              <a:rPr lang="en-US" altLang="zh-CN" sz="2800" dirty="0"/>
              <a:t>Formulation</a:t>
            </a:r>
          </a:p>
          <a:p>
            <a:pPr marL="285750" indent="-285750">
              <a:buFont typeface="Arial" panose="020B0604020202020204" pitchFamily="34" charset="0"/>
              <a:buChar char="•"/>
            </a:pPr>
            <a:r>
              <a:rPr lang="en-US" altLang="zh-CN" sz="2800" dirty="0"/>
              <a:t>Optimization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bg1"/>
                </a:solidFill>
              </a:rPr>
              <a:t>Motivation</a:t>
            </a:r>
          </a:p>
        </p:txBody>
      </p:sp>
      <p:sp>
        <p:nvSpPr>
          <p:cNvPr id="3" name="Slide Number Placeholder 2"/>
          <p:cNvSpPr>
            <a:spLocks noGrp="1"/>
          </p:cNvSpPr>
          <p:nvPr>
            <p:ph type="sldNum" sz="quarter" idx="12"/>
          </p:nvPr>
        </p:nvSpPr>
        <p:spPr/>
        <p:txBody>
          <a:bodyPr/>
          <a:lstStyle/>
          <a:p>
            <a:fld id="{83246F95-C531-4BBA-91F1-4C98EB2C9332}" type="slidenum">
              <a:rPr lang="zh-CN" altLang="en-US" smtClean="0"/>
              <a:t>9</a:t>
            </a:fld>
            <a:endParaRPr lang="zh-CN" altLang="en-US"/>
          </a:p>
        </p:txBody>
      </p:sp>
      <p:sp>
        <p:nvSpPr>
          <p:cNvPr id="4" name="Rectangle 3"/>
          <p:cNvSpPr/>
          <p:nvPr/>
        </p:nvSpPr>
        <p:spPr>
          <a:xfrm>
            <a:off x="1440180" y="1695962"/>
            <a:ext cx="6057899" cy="4524315"/>
          </a:xfrm>
          <a:prstGeom prst="rect">
            <a:avLst/>
          </a:prstGeom>
        </p:spPr>
        <p:txBody>
          <a:bodyPr wrap="square">
            <a:spAutoFit/>
          </a:bodyPr>
          <a:lstStyle/>
          <a:p>
            <a:pPr marL="285750" indent="-285750" algn="l">
              <a:buFont typeface="Arial" panose="020B0604020202020204" pitchFamily="34" charset="0"/>
              <a:buChar char="•"/>
            </a:pPr>
            <a:r>
              <a:rPr lang="en-US" altLang="zh-CN" dirty="0"/>
              <a:t>In general, most methods transform the image into binary code by projection step and quantization step. Therefore,  the reduction of quantization loss is still an important issue that needs to be addressed.</a:t>
            </a:r>
          </a:p>
          <a:p>
            <a:pPr algn="dist"/>
            <a:endParaRPr lang="en-US" altLang="zh-CN" dirty="0"/>
          </a:p>
          <a:p>
            <a:pPr marL="285750" indent="-285750" algn="l">
              <a:buFont typeface="Arial" panose="020B0604020202020204" pitchFamily="34" charset="0"/>
              <a:buChar char="•"/>
            </a:pPr>
            <a:r>
              <a:rPr lang="en-US" altLang="zh-CN" dirty="0">
                <a:sym typeface="+mn-ea"/>
              </a:rPr>
              <a:t>Quantization step </a:t>
            </a:r>
            <a:r>
              <a:rPr lang="zh-CN" altLang="en-US" dirty="0"/>
              <a:t>usually leads to unexpected poor performance due to the following: </a:t>
            </a:r>
            <a:endParaRPr lang="en-US" altLang="zh-CN" dirty="0"/>
          </a:p>
          <a:p>
            <a:r>
              <a:rPr lang="zh-CN" altLang="en-US" dirty="0"/>
              <a:t>      1) </a:t>
            </a:r>
            <a:r>
              <a:rPr dirty="0"/>
              <a:t>Single Bit Quantization method lead</a:t>
            </a:r>
            <a:r>
              <a:rPr lang="en-US" dirty="0"/>
              <a:t>s</a:t>
            </a:r>
            <a:r>
              <a:rPr dirty="0"/>
              <a:t> to significant quantization loss</a:t>
            </a:r>
            <a:r>
              <a:rPr lang="en-US" dirty="0"/>
              <a:t>;</a:t>
            </a:r>
            <a:endParaRPr dirty="0"/>
          </a:p>
          <a:p>
            <a:r>
              <a:rPr lang="en-US" altLang="zh-CN" dirty="0"/>
              <a:t>      </a:t>
            </a:r>
            <a:r>
              <a:rPr lang="zh-CN" altLang="en-US" dirty="0"/>
              <a:t>2) </a:t>
            </a:r>
            <a:r>
              <a:rPr lang="en-US" dirty="0"/>
              <a:t>M</a:t>
            </a:r>
            <a:r>
              <a:rPr dirty="0"/>
              <a:t>ulti-bit quantization method</a:t>
            </a:r>
            <a:r>
              <a:rPr lang="en-US" dirty="0"/>
              <a:t>s</a:t>
            </a:r>
            <a:r>
              <a:rPr dirty="0"/>
              <a:t> </a:t>
            </a:r>
            <a:r>
              <a:rPr dirty="0">
                <a:sym typeface="+mn-ea"/>
              </a:rPr>
              <a:t>based on hamming distance don't take into </a:t>
            </a:r>
            <a:r>
              <a:rPr lang="en-US" dirty="0">
                <a:sym typeface="+mn-ea"/>
              </a:rPr>
              <a:t>account the idea of allocation;</a:t>
            </a:r>
          </a:p>
          <a:p>
            <a:r>
              <a:rPr lang="zh-CN" altLang="en-US" dirty="0"/>
              <a:t>      3) </a:t>
            </a:r>
            <a:r>
              <a:rPr lang="en-US" dirty="0"/>
              <a:t>Q</a:t>
            </a:r>
            <a:r>
              <a:rPr dirty="0"/>
              <a:t>uantization method</a:t>
            </a:r>
            <a:r>
              <a:rPr lang="en-US" dirty="0"/>
              <a:t>s</a:t>
            </a:r>
            <a:r>
              <a:rPr dirty="0"/>
              <a:t> based on non-hamming distance cause low retrieval speed</a:t>
            </a:r>
            <a:r>
              <a:rPr lang="en-US" dirty="0"/>
              <a:t>.</a:t>
            </a:r>
          </a:p>
          <a:p>
            <a:endParaRPr lang="en-US" dirty="0"/>
          </a:p>
          <a:p>
            <a:r>
              <a:rPr lang="en-US" b="1" dirty="0"/>
              <a:t>Our method assigns different code lengths to different dimensions according to the dispersion degree.</a:t>
            </a:r>
          </a:p>
        </p:txBody>
      </p:sp>
    </p:spTree>
  </p:cSld>
  <p:clrMapOvr>
    <a:masterClrMapping/>
  </p:clrMapOvr>
</p:sld>
</file>

<file path=ppt/theme/theme1.xml><?xml version="1.0" encoding="utf-8"?>
<a:theme xmlns:a="http://schemas.openxmlformats.org/drawingml/2006/main" name="Office 主题">
  <a:themeElements>
    <a:clrScheme name="蓝绿">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decisiontreedx</Template>
  <TotalTime>243</TotalTime>
  <Words>2149</Words>
  <Application>Microsoft Office PowerPoint</Application>
  <PresentationFormat>全屏显示(4:3)</PresentationFormat>
  <Paragraphs>326</Paragraphs>
  <Slides>30</Slides>
  <Notes>30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30</vt:i4>
      </vt:variant>
    </vt:vector>
  </HeadingPairs>
  <TitlesOfParts>
    <vt:vector size="41" baseType="lpstr">
      <vt:lpstr>CMMI7</vt:lpstr>
      <vt:lpstr>CMR10</vt:lpstr>
      <vt:lpstr>NimbusRomNo9L-Regu</vt:lpstr>
      <vt:lpstr>Yu Gothic UI Semibold</vt:lpstr>
      <vt:lpstr>Arial</vt:lpstr>
      <vt:lpstr>Calibri</vt:lpstr>
      <vt:lpstr>Calibri Light</vt:lpstr>
      <vt:lpstr>Cambria Math</vt:lpstr>
      <vt:lpstr>Edwardian Script ITC</vt:lpstr>
      <vt:lpstr>Times New Roman</vt:lpstr>
      <vt:lpstr>Office 主题</vt:lpstr>
      <vt:lpstr>PowerPoint 演示文稿</vt:lpstr>
      <vt:lpstr>                Outline</vt:lpstr>
      <vt:lpstr>                Outline</vt:lpstr>
      <vt:lpstr>Hashing </vt:lpstr>
      <vt:lpstr>Similarity Preserving Hashing </vt:lpstr>
      <vt:lpstr>Advantages</vt:lpstr>
      <vt:lpstr>                Outline</vt:lpstr>
      <vt:lpstr>Variable-Length Quantization Strategy for Hashing </vt:lpstr>
      <vt:lpstr>Motivation</vt:lpstr>
      <vt:lpstr>Motivation</vt:lpstr>
      <vt:lpstr>Formulation</vt:lpstr>
      <vt:lpstr>Formulation</vt:lpstr>
      <vt:lpstr> Formulation</vt:lpstr>
      <vt:lpstr>Formulation</vt:lpstr>
      <vt:lpstr>VLQ</vt:lpstr>
      <vt:lpstr>Optimization</vt:lpstr>
      <vt:lpstr>Optimization</vt:lpstr>
      <vt:lpstr>Optimization</vt:lpstr>
      <vt:lpstr>                Outline</vt:lpstr>
      <vt:lpstr>Experiment setting</vt:lpstr>
      <vt:lpstr>                MAP score</vt:lpstr>
      <vt:lpstr>                MAP score</vt:lpstr>
      <vt:lpstr>                MAP score</vt:lpstr>
      <vt:lpstr> Time</vt:lpstr>
      <vt:lpstr>PR curve</vt:lpstr>
      <vt:lpstr>PR curve</vt:lpstr>
      <vt:lpstr>PR curve</vt:lpstr>
      <vt:lpstr>                Outline</vt:lpstr>
      <vt:lpstr> Summary</vt:lpstr>
      <vt:lpstr>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1474</cp:revision>
  <dcterms:created xsi:type="dcterms:W3CDTF">2016-09-09T02:13:00Z</dcterms:created>
  <dcterms:modified xsi:type="dcterms:W3CDTF">2019-09-19T11:41:39Z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