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7FFFF5EF_BAB31285.xml" ContentType="application/vnd.ms-powerpoint.comments+xml"/>
  <Override PartName="/ppt/notesSlides/notesSlide1.xml" ContentType="application/vnd.openxmlformats-officedocument.presentationml.notesSlide+xml"/>
  <Override PartName="/ppt/comments/modernComment_7FFFCEAD_BCACFC98.xml" ContentType="application/vnd.ms-powerpoint.comments+xml"/>
  <Override PartName="/ppt/notesSlides/notesSlide2.xml" ContentType="application/vnd.openxmlformats-officedocument.presentationml.notesSlide+xml"/>
  <Override PartName="/ppt/comments/modernComment_7FFFF5E8_489746D.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8" r:id="rId4"/>
  </p:sldMasterIdLst>
  <p:notesMasterIdLst>
    <p:notesMasterId r:id="rId28"/>
  </p:notesMasterIdLst>
  <p:handoutMasterIdLst>
    <p:handoutMasterId r:id="rId29"/>
  </p:handoutMasterIdLst>
  <p:sldIdLst>
    <p:sldId id="2134096604" r:id="rId5"/>
    <p:sldId id="2134096605" r:id="rId6"/>
    <p:sldId id="2147481057" r:id="rId7"/>
    <p:sldId id="2147481070" r:id="rId8"/>
    <p:sldId id="2147481055" r:id="rId9"/>
    <p:sldId id="2134096630" r:id="rId10"/>
    <p:sldId id="2147481061" r:id="rId11"/>
    <p:sldId id="2147481071" r:id="rId12"/>
    <p:sldId id="2147481058" r:id="rId13"/>
    <p:sldId id="2147481069" r:id="rId14"/>
    <p:sldId id="2147471021" r:id="rId15"/>
    <p:sldId id="2147481075" r:id="rId16"/>
    <p:sldId id="2147481059" r:id="rId17"/>
    <p:sldId id="2147481072" r:id="rId18"/>
    <p:sldId id="2147481062" r:id="rId19"/>
    <p:sldId id="2147481064" r:id="rId20"/>
    <p:sldId id="2147481065" r:id="rId21"/>
    <p:sldId id="2147481074" r:id="rId22"/>
    <p:sldId id="2147481049" r:id="rId23"/>
    <p:sldId id="2147481076" r:id="rId24"/>
    <p:sldId id="2134096606" r:id="rId25"/>
    <p:sldId id="264" r:id="rId26"/>
    <p:sldId id="214748105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6C9B803-650E-96D1-DE1F-CFE91FE1E39F}" name="Davies, Mike" initials="DM" userId="S::mike.davies@intel.com::cdd8d33b-911e-4ecd-96c7-5ef9399620d4" providerId="AD"/>
  <p188:author id="{F1FB6486-ABB3-8A08-A535-05AF62A91354}" name="Wild, Andreas" initials="WA" userId="S::andreas.wild@intel.com::1af8d2ec-f560-4b67-a108-d75408954037" providerId="AD"/>
  <p188:author id="{4F23909E-CAF9-6432-2D16-2C22B8CE1D30}" name="Shrestha, Sumit Bam" initials="SSB" userId="S::sumit.bam.shrestha@intel.com::a5625086-95b2-464a-aa6e-149736fa53cf" providerId="AD"/>
  <p188:author id="{A761BDE3-9BDA-0CF3-217D-940B73CAC495}" name="Richter, Mathis" initials="RM" userId="S::mathis.richter@intel.com::d2f0d1bb-4ef8-4599-809e-404c9f549b9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Uchendu, Clarita" initials="UC" lastIdx="1" clrIdx="0">
    <p:extLst>
      <p:ext uri="{19B8F6BF-5375-455C-9EA6-DF929625EA0E}">
        <p15:presenceInfo xmlns:p15="http://schemas.microsoft.com/office/powerpoint/2012/main" userId="S::clarita.uchendu@intel.com::9009c334-89c2-4230-9308-92bcc69b1ed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1616"/>
    <a:srgbClr val="353536"/>
    <a:srgbClr val="9DA5C7"/>
    <a:srgbClr val="005190"/>
    <a:srgbClr val="000000"/>
    <a:srgbClr val="525252"/>
    <a:srgbClr val="F2F2F2"/>
    <a:srgbClr val="0068B5"/>
    <a:srgbClr val="FFF4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BF559A-1655-4DFA-84DB-6B62162CC8F9}" v="1734" dt="2024-04-18T00:02:30.6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422" y="67"/>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5/10/relationships/revisionInfo" Target="revisionInfo.xml"/><Relationship Id="rId8" Type="http://schemas.openxmlformats.org/officeDocument/2006/relationships/slide" Target="slides/slide4.xml"/></Relationships>
</file>

<file path=ppt/comments/modernComment_7FFFCEAD_BCACFC98.xml><?xml version="1.0" encoding="utf-8"?>
<p188:cmLst xmlns:a="http://schemas.openxmlformats.org/drawingml/2006/main" xmlns:r="http://schemas.openxmlformats.org/officeDocument/2006/relationships" xmlns:p188="http://schemas.microsoft.com/office/powerpoint/2018/8/main">
  <p188:cm id="{9D16347E-6BA8-4F62-8955-C32E41D18D28}" authorId="{F1FB6486-ABB3-8A08-A535-05AF62A91354}" created="2024-04-09T00:24:57.779">
    <ac:deMkLst xmlns:ac="http://schemas.microsoft.com/office/drawing/2013/main/command">
      <pc:docMk xmlns:pc="http://schemas.microsoft.com/office/powerpoint/2013/main/command"/>
      <pc:sldMk xmlns:pc="http://schemas.microsoft.com/office/powerpoint/2013/main/command" cId="3165453464" sldId="2147471021"/>
      <ac:grpSpMk id="2058" creationId="{FDCEA577-827D-60FF-55B9-E1CCF7F5BFBB}"/>
    </ac:deMkLst>
    <p188:txBody>
      <a:bodyPr/>
      <a:lstStyle/>
      <a:p>
        <a:r>
          <a:rPr lang="en-US"/>
          <a:t>Such a signal is not necessarily the best to illustrate the value of sigma delta because it constantly changes.</a:t>
        </a:r>
      </a:p>
    </p188:txBody>
  </p188:cm>
  <p188:cm id="{7ED77B9A-4876-4699-BC18-52928C44E990}" authorId="{F1FB6486-ABB3-8A08-A535-05AF62A91354}" created="2024-04-09T00:27:24.392">
    <ac:txMkLst xmlns:ac="http://schemas.microsoft.com/office/drawing/2013/main/command">
      <pc:docMk xmlns:pc="http://schemas.microsoft.com/office/powerpoint/2013/main/command"/>
      <pc:sldMk xmlns:pc="http://schemas.microsoft.com/office/powerpoint/2013/main/command" cId="3165453464" sldId="2147471021"/>
      <ac:spMk id="2" creationId="{B3297AC3-C694-5881-6F1A-7600EA243FEB}"/>
      <ac:txMk cp="0" len="18">
        <ac:context len="19" hash="489499743"/>
      </ac:txMk>
    </ac:txMkLst>
    <p188:pos x="4211320" y="591106"/>
    <p188:replyLst>
      <p188:reply id="{35636AB2-6464-4157-96D4-F3691CAAAAC2}" authorId="{4F23909E-CAF9-6432-2D16-2C22B8CE1D30}" created="2024-04-13T22:48:44.287">
        <p188:txBody>
          <a:bodyPr/>
          <a:lstStyle/>
          <a:p>
            <a:r>
              <a:rPr lang="en-US"/>
              <a:t>I've hidden this slide for now</a:t>
            </a:r>
          </a:p>
        </p188:txBody>
      </p188:reply>
    </p188:replyLst>
    <p188:txBody>
      <a:bodyPr/>
      <a:lstStyle/>
      <a:p>
        <a:r>
          <a:rPr lang="en-US"/>
          <a:t>This is a somewhat technical slide. To introduce the value of sigma delta, the other slide with the image differences and how the deltas trickly through the network is more intuitive to see how SD encoding leads to meaningful sparsity.</a:t>
        </a:r>
      </a:p>
    </p188:txBody>
  </p188:cm>
  <p188:cm id="{B2DA261D-9142-4320-86C7-ACE10957CBCC}" authorId="{F1FB6486-ABB3-8A08-A535-05AF62A91354}" created="2024-04-09T00:28:32.907">
    <ac:txMkLst xmlns:ac="http://schemas.microsoft.com/office/drawing/2013/main/command">
      <pc:docMk xmlns:pc="http://schemas.microsoft.com/office/powerpoint/2013/main/command"/>
      <pc:sldMk xmlns:pc="http://schemas.microsoft.com/office/powerpoint/2013/main/command" cId="3165453464" sldId="2147471021"/>
      <ac:spMk id="2092" creationId="{1329EF4A-BBDE-4831-F9A4-33B9C7BAA670}"/>
      <ac:txMk cp="0" len="23">
        <ac:context len="24" hash="389064068"/>
      </ac:txMk>
    </ac:txMkLst>
    <p188:pos x="2829349" y="281414"/>
    <p188:replyLst>
      <p188:reply id="{21D088DC-F44F-4704-A4AC-9C33E2C064E7}" authorId="{4F23909E-CAF9-6432-2D16-2C22B8CE1D30}" created="2024-04-13T22:46:42.867">
        <p188:txBody>
          <a:bodyPr/>
          <a:lstStyle/>
          <a:p>
            <a:r>
              <a:rPr lang="en-US"/>
              <a:t>Yep that's the last animation</a:t>
            </a:r>
          </a:p>
        </p188:txBody>
      </p188:reply>
    </p188:replyLst>
    <p188:txBody>
      <a:bodyPr/>
      <a:lstStyle/>
      <a:p>
        <a:r>
          <a:rPr lang="en-US"/>
          <a:t>Emphasize this is a generic wrapper around different activations, useful as long as there is temporal continuity?</a:t>
        </a:r>
      </a:p>
    </p188:txBody>
  </p188:cm>
</p188:cmLst>
</file>

<file path=ppt/comments/modernComment_7FFFF5E8_489746D.xml><?xml version="1.0" encoding="utf-8"?>
<p188:cmLst xmlns:a="http://schemas.openxmlformats.org/drawingml/2006/main" xmlns:r="http://schemas.openxmlformats.org/officeDocument/2006/relationships" xmlns:p188="http://schemas.microsoft.com/office/powerpoint/2018/8/main">
  <p188:cm id="{A40B7E13-2D5F-468F-88A3-DF2050DFCE8B}" authorId="{4F23909E-CAF9-6432-2D16-2C22B8CE1D30}" created="2024-04-08T00:05:16.054">
    <ac:txMkLst xmlns:ac="http://schemas.microsoft.com/office/drawing/2013/main/command">
      <pc:docMk xmlns:pc="http://schemas.microsoft.com/office/powerpoint/2013/main/command"/>
      <pc:sldMk xmlns:pc="http://schemas.microsoft.com/office/powerpoint/2013/main/command" cId="76117101" sldId="2147481064"/>
      <ac:graphicFrameMk id="5" creationId="{78DBA01F-7A52-EE16-79AF-C032F891219B}"/>
      <ac:tblMk/>
      <ac:tcMk rowId="4258742888" colId="1318176727"/>
      <ac:txMk cp="1" len="2">
        <ac:context len="6" hash="1625454745"/>
      </ac:txMk>
    </ac:txMkLst>
    <p188:pos x="6285037" y="2927947"/>
    <p188:txBody>
      <a:bodyPr/>
      <a:lstStyle/>
      <a:p>
        <a:r>
          <a:rPr lang="en-US"/>
          <a:t>For iso NsSDNet network the sparsity is 7x</a:t>
        </a:r>
      </a:p>
    </p188:txBody>
  </p188:cm>
</p188:cmLst>
</file>

<file path=ppt/comments/modernComment_7FFFF5EF_BAB31285.xml><?xml version="1.0" encoding="utf-8"?>
<p188:cmLst xmlns:a="http://schemas.openxmlformats.org/drawingml/2006/main" xmlns:r="http://schemas.openxmlformats.org/officeDocument/2006/relationships" xmlns:p188="http://schemas.microsoft.com/office/powerpoint/2018/8/main">
  <p188:cm id="{8BF0CCD8-C515-44F4-A1DA-9BDFB83A1043}" authorId="{F1FB6486-ABB3-8A08-A535-05AF62A91354}" status="resolved" created="2024-04-09T00:30:14.004" complete="100000">
    <ac:txMkLst xmlns:ac="http://schemas.microsoft.com/office/drawing/2013/main/command">
      <pc:docMk xmlns:pc="http://schemas.microsoft.com/office/powerpoint/2013/main/command"/>
      <pc:sldMk xmlns:pc="http://schemas.microsoft.com/office/powerpoint/2013/main/command" cId="3132297861" sldId="2147481071"/>
      <ac:spMk id="2" creationId="{92EF4360-C6A2-2502-EA27-A6F738E43AF8}"/>
      <ac:txMk cp="16" len="15">
        <ac:context len="33" hash="2106715534"/>
      </ac:txMk>
    </ac:txMkLst>
    <p188:pos x="10317480" y="591106"/>
    <p188:replyLst>
      <p188:reply id="{4F539D9B-285A-4415-B6A1-E22FB75DAF4B}" authorId="{4F23909E-CAF9-6432-2D16-2C22B8CE1D30}" created="2024-04-13T22:27:54.842">
        <p188:txBody>
          <a:bodyPr/>
          <a:lstStyle/>
          <a:p>
            <a:r>
              <a:rPr lang="en-US"/>
              <a:t>Its on Fri, 19 Apr. HP announcement should be done on 17th.</a:t>
            </a:r>
          </a:p>
        </p188:txBody>
      </p188:reply>
    </p188:replyLst>
    <p188:txBody>
      <a:bodyPr/>
      <a:lstStyle/>
      <a:p>
        <a:r>
          <a:rPr lang="en-US"/>
          <a:t>Depends on when the official announcement goes out?</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211007-55DD-4953-AA4C-568C7B9607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IntelOne Display Light" panose="020B0403020203020204" pitchFamily="34" charset="0"/>
            </a:endParaRPr>
          </a:p>
        </p:txBody>
      </p:sp>
      <p:sp>
        <p:nvSpPr>
          <p:cNvPr id="3" name="Date Placeholder 2">
            <a:extLst>
              <a:ext uri="{FF2B5EF4-FFF2-40B4-BE49-F238E27FC236}">
                <a16:creationId xmlns:a16="http://schemas.microsoft.com/office/drawing/2014/main" id="{60567F65-DC68-4D72-B0D6-C6DEFAE5AD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D64F017-A209-439E-A6E7-15E23391106E}" type="datetimeFigureOut">
              <a:rPr lang="en-US" smtClean="0">
                <a:latin typeface="IntelOne Display Light" panose="020B0403020203020204" pitchFamily="34" charset="0"/>
              </a:rPr>
              <a:t>4/17/2024</a:t>
            </a:fld>
            <a:endParaRPr lang="en-US">
              <a:latin typeface="IntelOne Display Light" panose="020B0403020203020204" pitchFamily="34" charset="0"/>
            </a:endParaRPr>
          </a:p>
        </p:txBody>
      </p:sp>
      <p:sp>
        <p:nvSpPr>
          <p:cNvPr id="4" name="Footer Placeholder 3">
            <a:extLst>
              <a:ext uri="{FF2B5EF4-FFF2-40B4-BE49-F238E27FC236}">
                <a16:creationId xmlns:a16="http://schemas.microsoft.com/office/drawing/2014/main" id="{7B566DC2-A8B8-4C33-A060-005B53726CC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IntelOne Display Light" panose="020B0403020203020204" pitchFamily="34" charset="0"/>
            </a:endParaRPr>
          </a:p>
        </p:txBody>
      </p:sp>
      <p:sp>
        <p:nvSpPr>
          <p:cNvPr id="5" name="Slide Number Placeholder 4">
            <a:extLst>
              <a:ext uri="{FF2B5EF4-FFF2-40B4-BE49-F238E27FC236}">
                <a16:creationId xmlns:a16="http://schemas.microsoft.com/office/drawing/2014/main" id="{6D8570C6-85C2-4AE0-96F9-E1FC620A573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12D0A4D-AC6F-4705-8F3E-F6ED0C7AB3F2}" type="slidenum">
              <a:rPr lang="en-US" smtClean="0">
                <a:latin typeface="IntelOne Display Light" panose="020B0403020203020204" pitchFamily="34" charset="0"/>
              </a:rPr>
              <a:t>‹#›</a:t>
            </a:fld>
            <a:endParaRPr lang="en-US">
              <a:latin typeface="IntelOne Display Light" panose="020B0403020203020204" pitchFamily="34" charset="0"/>
            </a:endParaRPr>
          </a:p>
        </p:txBody>
      </p:sp>
    </p:spTree>
    <p:extLst>
      <p:ext uri="{BB962C8B-B14F-4D97-AF65-F5344CB8AC3E}">
        <p14:creationId xmlns:p14="http://schemas.microsoft.com/office/powerpoint/2010/main" val="33209309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IntelOne Display Light" panose="020B0403020203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IntelOne Display Light" panose="020B0403020203020204" pitchFamily="34" charset="0"/>
              </a:defRPr>
            </a:lvl1pPr>
          </a:lstStyle>
          <a:p>
            <a:fld id="{F03EC105-3E63-4709-9ECA-2EB22CB2AA34}" type="datetimeFigureOut">
              <a:rPr lang="en-US" smtClean="0"/>
              <a:pPr/>
              <a:t>4/17/2024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IntelOne Display Light" panose="020B0403020203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IntelOne Display Light" panose="020B0403020203020204" pitchFamily="34" charset="0"/>
              </a:defRPr>
            </a:lvl1pPr>
          </a:lstStyle>
          <a:p>
            <a:fld id="{43D92567-D7D7-4223-A842-9A06E6D4E1F9}" type="slidenum">
              <a:rPr lang="en-US" smtClean="0"/>
              <a:pPr/>
              <a:t>‹#›</a:t>
            </a:fld>
            <a:endParaRPr lang="en-US"/>
          </a:p>
        </p:txBody>
      </p:sp>
    </p:spTree>
    <p:extLst>
      <p:ext uri="{BB962C8B-B14F-4D97-AF65-F5344CB8AC3E}">
        <p14:creationId xmlns:p14="http://schemas.microsoft.com/office/powerpoint/2010/main" val="3227566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IntelOne Display Light" panose="020B0403020203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pPr/>
              <a:t>11</a:t>
            </a:fld>
            <a:endParaRPr lang="en-US"/>
          </a:p>
        </p:txBody>
      </p:sp>
    </p:spTree>
    <p:extLst>
      <p:ext uri="{BB962C8B-B14F-4D97-AF65-F5344CB8AC3E}">
        <p14:creationId xmlns:p14="http://schemas.microsoft.com/office/powerpoint/2010/main" val="4154725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pPr/>
              <a:t>15</a:t>
            </a:fld>
            <a:endParaRPr lang="en-US"/>
          </a:p>
        </p:txBody>
      </p:sp>
    </p:spTree>
    <p:extLst>
      <p:ext uri="{BB962C8B-B14F-4D97-AF65-F5344CB8AC3E}">
        <p14:creationId xmlns:p14="http://schemas.microsoft.com/office/powerpoint/2010/main" val="3160412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pPr/>
              <a:t>17</a:t>
            </a:fld>
            <a:endParaRPr lang="en-US"/>
          </a:p>
        </p:txBody>
      </p:sp>
    </p:spTree>
    <p:extLst>
      <p:ext uri="{BB962C8B-B14F-4D97-AF65-F5344CB8AC3E}">
        <p14:creationId xmlns:p14="http://schemas.microsoft.com/office/powerpoint/2010/main" val="3399074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D7B0B-355C-4953-500B-8EE47C8BA7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D48E23-86E6-8450-88E4-CF6CB8512E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3B2E8A-00B4-C0F8-511E-32B4DB71153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A58D918-E32B-0D42-A8C1-59B0A1F7C3E9}"/>
              </a:ext>
            </a:extLst>
          </p:cNvPr>
          <p:cNvSpPr>
            <a:spLocks noGrp="1"/>
          </p:cNvSpPr>
          <p:nvPr>
            <p:ph type="sldNum" sz="quarter" idx="5"/>
          </p:nvPr>
        </p:nvSpPr>
        <p:spPr/>
        <p:txBody>
          <a:bodyPr/>
          <a:lstStyle/>
          <a:p>
            <a:fld id="{43D92567-D7D7-4223-A842-9A06E6D4E1F9}" type="slidenum">
              <a:rPr lang="en-US" smtClean="0"/>
              <a:pPr/>
              <a:t>18</a:t>
            </a:fld>
            <a:endParaRPr lang="en-US"/>
          </a:p>
        </p:txBody>
      </p:sp>
    </p:spTree>
    <p:extLst>
      <p:ext uri="{BB962C8B-B14F-4D97-AF65-F5344CB8AC3E}">
        <p14:creationId xmlns:p14="http://schemas.microsoft.com/office/powerpoint/2010/main" val="41729455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Title Slide Blue B">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200040-B841-47B7-8555-E0299CDC24FA}"/>
              </a:ext>
            </a:extLst>
          </p:cNvPr>
          <p:cNvSpPr/>
          <p:nvPr userDrawn="1"/>
        </p:nvSpPr>
        <p:spPr>
          <a:xfrm>
            <a:off x="1468406" y="0"/>
            <a:ext cx="3430768" cy="5390870"/>
          </a:xfrm>
          <a:prstGeom prst="rect">
            <a:avLst/>
          </a:prstGeom>
          <a:solidFill>
            <a:schemeClr val="tx1">
              <a:lumMod val="50000"/>
              <a:alpha val="71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nvGrpSpPr>
          <p:cNvPr id="8" name="Group 7">
            <a:extLst>
              <a:ext uri="{FF2B5EF4-FFF2-40B4-BE49-F238E27FC236}">
                <a16:creationId xmlns:a16="http://schemas.microsoft.com/office/drawing/2014/main" id="{3AD8DF60-7E0A-43C5-81B6-9B3522A7A826}"/>
              </a:ext>
            </a:extLst>
          </p:cNvPr>
          <p:cNvGrpSpPr/>
          <p:nvPr userDrawn="1"/>
        </p:nvGrpSpPr>
        <p:grpSpPr>
          <a:xfrm>
            <a:off x="1468406" y="5995719"/>
            <a:ext cx="1059754" cy="396801"/>
            <a:chOff x="1314450" y="6391094"/>
            <a:chExt cx="1123377" cy="420623"/>
          </a:xfrm>
        </p:grpSpPr>
        <p:sp>
          <p:nvSpPr>
            <p:cNvPr id="9" name="Freeform: Shape 8">
              <a:extLst>
                <a:ext uri="{FF2B5EF4-FFF2-40B4-BE49-F238E27FC236}">
                  <a16:creationId xmlns:a16="http://schemas.microsoft.com/office/drawing/2014/main" id="{0AC5EDAF-1FA5-4CEA-99CA-7D0E1F5DDF81}"/>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chemeClr val="accent2">
                <a:lumMod val="60000"/>
                <a:lumOff val="40000"/>
              </a:schemeClr>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0" name="Freeform: Shape 9">
              <a:extLst>
                <a:ext uri="{FF2B5EF4-FFF2-40B4-BE49-F238E27FC236}">
                  <a16:creationId xmlns:a16="http://schemas.microsoft.com/office/drawing/2014/main" id="{5731A324-874D-4D3D-95F1-8AE3303E2272}"/>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1" name="Freeform: Shape 10">
              <a:extLst>
                <a:ext uri="{FF2B5EF4-FFF2-40B4-BE49-F238E27FC236}">
                  <a16:creationId xmlns:a16="http://schemas.microsoft.com/office/drawing/2014/main" id="{934E3A93-BFC9-49AD-8CF7-7EDF2A13157E}"/>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2" name="Freeform: Shape 11">
              <a:extLst>
                <a:ext uri="{FF2B5EF4-FFF2-40B4-BE49-F238E27FC236}">
                  <a16:creationId xmlns:a16="http://schemas.microsoft.com/office/drawing/2014/main" id="{839DD8F2-C56B-454C-9A84-A663F83DB6CE}"/>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grpSp>
      <p:sp>
        <p:nvSpPr>
          <p:cNvPr id="2" name="Title 1">
            <a:extLst>
              <a:ext uri="{FF2B5EF4-FFF2-40B4-BE49-F238E27FC236}">
                <a16:creationId xmlns:a16="http://schemas.microsoft.com/office/drawing/2014/main" id="{A0E6BC2F-544E-4727-A6CC-2BE3B3E01B51}"/>
              </a:ext>
            </a:extLst>
          </p:cNvPr>
          <p:cNvSpPr>
            <a:spLocks noGrp="1"/>
          </p:cNvSpPr>
          <p:nvPr>
            <p:ph type="ctrTitle"/>
          </p:nvPr>
        </p:nvSpPr>
        <p:spPr>
          <a:xfrm>
            <a:off x="1542536" y="1635111"/>
            <a:ext cx="9789007" cy="1874852"/>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p:nvPr>
        </p:nvSpPr>
        <p:spPr>
          <a:xfrm>
            <a:off x="1542536" y="3602038"/>
            <a:ext cx="9789007"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Rectangle 14">
            <a:extLst>
              <a:ext uri="{FF2B5EF4-FFF2-40B4-BE49-F238E27FC236}">
                <a16:creationId xmlns:a16="http://schemas.microsoft.com/office/drawing/2014/main" id="{EC1BCBB2-B699-44A9-B291-3CCD0D0E00F2}"/>
              </a:ext>
            </a:extLst>
          </p:cNvPr>
          <p:cNvSpPr/>
          <p:nvPr userDrawn="1"/>
        </p:nvSpPr>
        <p:spPr>
          <a:xfrm>
            <a:off x="860457" y="4951823"/>
            <a:ext cx="158111" cy="158111"/>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6" name="Rectangle 15">
            <a:extLst>
              <a:ext uri="{FF2B5EF4-FFF2-40B4-BE49-F238E27FC236}">
                <a16:creationId xmlns:a16="http://schemas.microsoft.com/office/drawing/2014/main" id="{73D17A91-F49E-45DE-835E-543E5DCD8458}"/>
              </a:ext>
            </a:extLst>
          </p:cNvPr>
          <p:cNvSpPr/>
          <p:nvPr userDrawn="1"/>
        </p:nvSpPr>
        <p:spPr>
          <a:xfrm>
            <a:off x="573803" y="5104242"/>
            <a:ext cx="286654" cy="286654"/>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7" name="Rectangle 16">
            <a:extLst>
              <a:ext uri="{FF2B5EF4-FFF2-40B4-BE49-F238E27FC236}">
                <a16:creationId xmlns:a16="http://schemas.microsoft.com/office/drawing/2014/main" id="{77E01F40-8D2A-43E6-B578-00B92049883B}"/>
              </a:ext>
            </a:extLst>
          </p:cNvPr>
          <p:cNvSpPr/>
          <p:nvPr userDrawn="1"/>
        </p:nvSpPr>
        <p:spPr>
          <a:xfrm>
            <a:off x="861107" y="5390896"/>
            <a:ext cx="610214" cy="610214"/>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0" name="TextBox 19">
            <a:extLst>
              <a:ext uri="{FF2B5EF4-FFF2-40B4-BE49-F238E27FC236}">
                <a16:creationId xmlns:a16="http://schemas.microsoft.com/office/drawing/2014/main" id="{DC569308-CA76-4682-ABD2-A8803DFD1140}"/>
              </a:ext>
            </a:extLst>
          </p:cNvPr>
          <p:cNvSpPr txBox="1"/>
          <p:nvPr userDrawn="1"/>
        </p:nvSpPr>
        <p:spPr>
          <a:xfrm>
            <a:off x="2674246" y="842520"/>
            <a:ext cx="1276311" cy="830999"/>
          </a:xfrm>
          <a:prstGeom prst="rect">
            <a:avLst/>
          </a:prstGeom>
          <a:noFill/>
        </p:spPr>
        <p:txBody>
          <a:bodyPr wrap="none" rtlCol="0">
            <a:spAutoFit/>
          </a:bodyPr>
          <a:lstStyle/>
          <a:p>
            <a:r>
              <a:rPr lang="en-US" sz="4800">
                <a:solidFill>
                  <a:schemeClr val="accent2">
                    <a:lumMod val="60000"/>
                    <a:lumOff val="40000"/>
                  </a:schemeClr>
                </a:solidFill>
              </a:rPr>
              <a:t>labs</a:t>
            </a:r>
          </a:p>
        </p:txBody>
      </p:sp>
      <p:grpSp>
        <p:nvGrpSpPr>
          <p:cNvPr id="24" name="Group 23">
            <a:extLst>
              <a:ext uri="{FF2B5EF4-FFF2-40B4-BE49-F238E27FC236}">
                <a16:creationId xmlns:a16="http://schemas.microsoft.com/office/drawing/2014/main" id="{6AD2FFD5-0A6F-1CE1-2EED-016CD56EEF07}"/>
              </a:ext>
            </a:extLst>
          </p:cNvPr>
          <p:cNvGrpSpPr/>
          <p:nvPr userDrawn="1"/>
        </p:nvGrpSpPr>
        <p:grpSpPr>
          <a:xfrm>
            <a:off x="1566011" y="1030262"/>
            <a:ext cx="1191450" cy="446111"/>
            <a:chOff x="1314450" y="6391094"/>
            <a:chExt cx="1123377" cy="420623"/>
          </a:xfrm>
        </p:grpSpPr>
        <p:sp>
          <p:nvSpPr>
            <p:cNvPr id="25" name="Freeform: Shape 24">
              <a:extLst>
                <a:ext uri="{FF2B5EF4-FFF2-40B4-BE49-F238E27FC236}">
                  <a16:creationId xmlns:a16="http://schemas.microsoft.com/office/drawing/2014/main" id="{356B89F3-FA2F-4C7E-A765-BD6B807310C2}"/>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chemeClr val="accent2">
                <a:lumMod val="60000"/>
                <a:lumOff val="40000"/>
              </a:schemeClr>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6" name="Freeform: Shape 25">
              <a:extLst>
                <a:ext uri="{FF2B5EF4-FFF2-40B4-BE49-F238E27FC236}">
                  <a16:creationId xmlns:a16="http://schemas.microsoft.com/office/drawing/2014/main" id="{0DC1C453-F8E5-B027-A4D6-0DB8FE63CA2D}"/>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7" name="Freeform: Shape 26">
              <a:extLst>
                <a:ext uri="{FF2B5EF4-FFF2-40B4-BE49-F238E27FC236}">
                  <a16:creationId xmlns:a16="http://schemas.microsoft.com/office/drawing/2014/main" id="{4F9A5A2F-FB2D-3168-9479-F4E46F06EB0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8" name="Freeform: Shape 27">
              <a:extLst>
                <a:ext uri="{FF2B5EF4-FFF2-40B4-BE49-F238E27FC236}">
                  <a16:creationId xmlns:a16="http://schemas.microsoft.com/office/drawing/2014/main" id="{EB228BB5-B0C7-C15C-2765-DE238D6A0FA7}"/>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grpSp>
      <p:pic>
        <p:nvPicPr>
          <p:cNvPr id="14" name="Picture 13">
            <a:extLst>
              <a:ext uri="{FF2B5EF4-FFF2-40B4-BE49-F238E27FC236}">
                <a16:creationId xmlns:a16="http://schemas.microsoft.com/office/drawing/2014/main" id="{87CCBA79-7B30-3BD6-59F7-E12D5DB7BBA3}"/>
              </a:ext>
            </a:extLst>
          </p:cNvPr>
          <p:cNvPicPr>
            <a:picLocks noChangeAspect="1"/>
          </p:cNvPicPr>
          <p:nvPr userDrawn="1"/>
        </p:nvPicPr>
        <p:blipFill>
          <a:blip r:embed="rId3"/>
          <a:stretch>
            <a:fillRect/>
          </a:stretch>
        </p:blipFill>
        <p:spPr>
          <a:xfrm>
            <a:off x="10032387" y="5455511"/>
            <a:ext cx="1378461" cy="1080415"/>
          </a:xfrm>
          <a:prstGeom prst="rect">
            <a:avLst/>
          </a:prstGeom>
        </p:spPr>
      </p:pic>
    </p:spTree>
    <p:extLst>
      <p:ext uri="{BB962C8B-B14F-4D97-AF65-F5344CB8AC3E}">
        <p14:creationId xmlns:p14="http://schemas.microsoft.com/office/powerpoint/2010/main" val="382258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gu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a:xfrm>
            <a:off x="381000" y="2229178"/>
            <a:ext cx="10972800" cy="1199822"/>
          </a:xfrm>
        </p:spPr>
        <p:txBody>
          <a:bodyPr anchor="b" anchorCtr="0">
            <a:normAutofit/>
          </a:bodyPr>
          <a:lstStyle>
            <a:lvl1pPr>
              <a:defRPr sz="4800"/>
            </a:lvl1p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381000" y="3449317"/>
            <a:ext cx="10972800" cy="681935"/>
          </a:xfrm>
        </p:spPr>
        <p:txBody>
          <a:bodyPr>
            <a:normAutofit/>
          </a:bodyPr>
          <a:lstStyle>
            <a:lvl1pPr marL="0" indent="0">
              <a:buNone/>
              <a:defRPr sz="2800">
                <a:solidFill>
                  <a:schemeClr val="accent1"/>
                </a:solidFill>
                <a:latin typeface="+mn-lt"/>
              </a:defRPr>
            </a:lvl1pPr>
          </a:lstStyle>
          <a:p>
            <a:pPr lvl="0"/>
            <a:r>
              <a:rPr lang="en-US"/>
              <a:t>Click to edit Master text styles</a:t>
            </a:r>
          </a:p>
        </p:txBody>
      </p:sp>
    </p:spTree>
    <p:extLst>
      <p:ext uri="{BB962C8B-B14F-4D97-AF65-F5344CB8AC3E}">
        <p14:creationId xmlns:p14="http://schemas.microsoft.com/office/powerpoint/2010/main" val="541368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White">
    <p:bg>
      <p:bgPr>
        <a:solidFill>
          <a:schemeClr val="bg1">
            <a:lumMod val="95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32B7E3E-B537-4EE3-BA97-B90982F6C31B}"/>
              </a:ext>
            </a:extLst>
          </p:cNvPr>
          <p:cNvSpPr/>
          <p:nvPr userDrawn="1"/>
        </p:nvSpPr>
        <p:spPr>
          <a:xfrm>
            <a:off x="11734800" y="6400800"/>
            <a:ext cx="457200" cy="4572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757C7E27-4D13-40CC-BD02-3CD7453D0B8C}"/>
              </a:ext>
            </a:extLst>
          </p:cNvPr>
          <p:cNvSpPr/>
          <p:nvPr userDrawn="1"/>
        </p:nvSpPr>
        <p:spPr>
          <a:xfrm>
            <a:off x="5867399" y="402558"/>
            <a:ext cx="5874297" cy="600347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a:xfrm>
            <a:off x="925220" y="2614497"/>
            <a:ext cx="4838270" cy="1782383"/>
          </a:xfrm>
        </p:spPr>
        <p:txBody>
          <a:bodyPr anchor="t" anchorCtr="0">
            <a:normAutofit/>
          </a:bodyPr>
          <a:lstStyle>
            <a:lvl1pPr>
              <a:defRPr sz="4800">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6087623" y="546389"/>
            <a:ext cx="5433848" cy="1118706"/>
          </a:xfrm>
        </p:spPr>
        <p:txBody>
          <a:bodyPr anchor="ctr" anchorCtr="0">
            <a:noAutofit/>
          </a:bodyPr>
          <a:lstStyle>
            <a:lvl1pPr marL="0" indent="0">
              <a:buNone/>
              <a:defRPr sz="3200">
                <a:solidFill>
                  <a:schemeClr val="tx1"/>
                </a:solidFill>
              </a:defRPr>
            </a:lvl1pPr>
          </a:lstStyle>
          <a:p>
            <a:pPr lvl="0"/>
            <a:r>
              <a:rPr lang="en-US"/>
              <a:t>Click to edit Master text styles</a:t>
            </a:r>
          </a:p>
        </p:txBody>
      </p:sp>
      <p:sp>
        <p:nvSpPr>
          <p:cNvPr id="11" name="Rectangle 10">
            <a:extLst>
              <a:ext uri="{FF2B5EF4-FFF2-40B4-BE49-F238E27FC236}">
                <a16:creationId xmlns:a16="http://schemas.microsoft.com/office/drawing/2014/main" id="{22EB94AE-1165-4C66-B976-C2E168859D49}"/>
              </a:ext>
            </a:extLst>
          </p:cNvPr>
          <p:cNvSpPr/>
          <p:nvPr userDrawn="1"/>
        </p:nvSpPr>
        <p:spPr>
          <a:xfrm>
            <a:off x="709974" y="2295340"/>
            <a:ext cx="319157" cy="319157"/>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E9F8E51D-DCA9-46A9-A882-29E595D6A99F}"/>
              </a:ext>
            </a:extLst>
          </p:cNvPr>
          <p:cNvSpPr/>
          <p:nvPr userDrawn="1"/>
        </p:nvSpPr>
        <p:spPr>
          <a:xfrm>
            <a:off x="536812" y="2123120"/>
            <a:ext cx="174318" cy="174318"/>
          </a:xfrm>
          <a:prstGeom prst="rect">
            <a:avLst/>
          </a:prstGeom>
          <a:solidFill>
            <a:srgbClr val="7BDE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3" name="Rectangle 12">
            <a:extLst>
              <a:ext uri="{FF2B5EF4-FFF2-40B4-BE49-F238E27FC236}">
                <a16:creationId xmlns:a16="http://schemas.microsoft.com/office/drawing/2014/main" id="{7E74772E-29C4-4337-A397-0F1232F1F1FE}"/>
              </a:ext>
            </a:extLst>
          </p:cNvPr>
          <p:cNvSpPr/>
          <p:nvPr userDrawn="1"/>
        </p:nvSpPr>
        <p:spPr>
          <a:xfrm>
            <a:off x="711130" y="2023074"/>
            <a:ext cx="100045" cy="100045"/>
          </a:xfrm>
          <a:prstGeom prst="rect">
            <a:avLst/>
          </a:prstGeom>
          <a:solidFill>
            <a:srgbClr val="B4F0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6" name="Content Placeholder 15">
            <a:extLst>
              <a:ext uri="{FF2B5EF4-FFF2-40B4-BE49-F238E27FC236}">
                <a16:creationId xmlns:a16="http://schemas.microsoft.com/office/drawing/2014/main" id="{5706ADC8-E536-415C-9589-A82AD6F7BDD1}"/>
              </a:ext>
            </a:extLst>
          </p:cNvPr>
          <p:cNvSpPr>
            <a:spLocks noGrp="1"/>
          </p:cNvSpPr>
          <p:nvPr>
            <p:ph sz="quarter" idx="11"/>
          </p:nvPr>
        </p:nvSpPr>
        <p:spPr>
          <a:xfrm>
            <a:off x="6087623" y="1813801"/>
            <a:ext cx="5433848" cy="437679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Box 17">
            <a:extLst>
              <a:ext uri="{FF2B5EF4-FFF2-40B4-BE49-F238E27FC236}">
                <a16:creationId xmlns:a16="http://schemas.microsoft.com/office/drawing/2014/main" id="{E175E17D-D74E-461D-9994-21701E9CF3FE}"/>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a:ln>
                <a:noFill/>
              </a:ln>
              <a:solidFill>
                <a:schemeClr val="tx1"/>
              </a:solidFill>
              <a:effectLst/>
              <a:uFillTx/>
              <a:latin typeface="+mn-lt"/>
              <a:ea typeface="Intel Clear" panose="020B0604020203020204" pitchFamily="34" charset="0"/>
              <a:cs typeface="Times New Roman" panose="02020603050405020304" pitchFamily="18" charset="0"/>
              <a:sym typeface="Helvetica Neue"/>
            </a:endParaRPr>
          </a:p>
        </p:txBody>
      </p:sp>
    </p:spTree>
    <p:extLst>
      <p:ext uri="{BB962C8B-B14F-4D97-AF65-F5344CB8AC3E}">
        <p14:creationId xmlns:p14="http://schemas.microsoft.com/office/powerpoint/2010/main" val="25120245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with Frame White">
    <p:bg>
      <p:bgPr>
        <a:solidFill>
          <a:schemeClr val="bg1">
            <a:lumMod val="9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75A302-45A3-481F-BFAB-9A074C3F7794}"/>
              </a:ext>
            </a:extLst>
          </p:cNvPr>
          <p:cNvSpPr/>
          <p:nvPr userDrawn="1"/>
        </p:nvSpPr>
        <p:spPr>
          <a:xfrm>
            <a:off x="457200" y="464127"/>
            <a:ext cx="11286348" cy="594483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8DFA79AD-8981-4F51-8CC1-43C885681348}"/>
              </a:ext>
            </a:extLst>
          </p:cNvPr>
          <p:cNvSpPr>
            <a:spLocks noGrp="1"/>
          </p:cNvSpPr>
          <p:nvPr>
            <p:ph type="title"/>
          </p:nvPr>
        </p:nvSpPr>
        <p:spPr>
          <a:xfrm>
            <a:off x="806922" y="1828800"/>
            <a:ext cx="10557387" cy="3200400"/>
          </a:xfrm>
        </p:spPr>
        <p:txBody>
          <a:bodyPr>
            <a:normAutofit/>
          </a:bodyPr>
          <a:lstStyle>
            <a:lvl1pPr algn="ctr">
              <a:defRPr sz="4800">
                <a:solidFill>
                  <a:schemeClr val="accent1"/>
                </a:solidFill>
              </a:defRPr>
            </a:lvl1pPr>
          </a:lstStyle>
          <a:p>
            <a:r>
              <a:rPr lang="en-US"/>
              <a:t>Click to edit Master title style</a:t>
            </a:r>
          </a:p>
        </p:txBody>
      </p:sp>
      <p:sp>
        <p:nvSpPr>
          <p:cNvPr id="4" name="Rectangle 3">
            <a:extLst>
              <a:ext uri="{FF2B5EF4-FFF2-40B4-BE49-F238E27FC236}">
                <a16:creationId xmlns:a16="http://schemas.microsoft.com/office/drawing/2014/main" id="{56A6F6B2-1DD0-42F2-9039-5327CC0EF19D}"/>
              </a:ext>
            </a:extLst>
          </p:cNvPr>
          <p:cNvSpPr/>
          <p:nvPr userDrawn="1"/>
        </p:nvSpPr>
        <p:spPr>
          <a:xfrm>
            <a:off x="11734800" y="6400800"/>
            <a:ext cx="457200" cy="4572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5" name="TextBox 4">
            <a:extLst>
              <a:ext uri="{FF2B5EF4-FFF2-40B4-BE49-F238E27FC236}">
                <a16:creationId xmlns:a16="http://schemas.microsoft.com/office/drawing/2014/main" id="{7DB3A20D-927D-4DD1-8E5E-A3AC6EDE3968}"/>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a:ln>
                <a:noFill/>
              </a:ln>
              <a:solidFill>
                <a:schemeClr val="tx1"/>
              </a:solidFill>
              <a:effectLst/>
              <a:uFillTx/>
              <a:latin typeface="+mn-lt"/>
              <a:ea typeface="Intel Clear" panose="020B0604020203020204" pitchFamily="34" charset="0"/>
              <a:cs typeface="Times New Roman" panose="02020603050405020304" pitchFamily="18" charset="0"/>
              <a:sym typeface="Helvetica Neue"/>
            </a:endParaRPr>
          </a:p>
        </p:txBody>
      </p:sp>
    </p:spTree>
    <p:extLst>
      <p:ext uri="{BB962C8B-B14F-4D97-AF65-F5344CB8AC3E}">
        <p14:creationId xmlns:p14="http://schemas.microsoft.com/office/powerpoint/2010/main" val="4046790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ntel Logo">
    <p:bg>
      <p:bgPr>
        <a:solidFill>
          <a:schemeClr val="accent1"/>
        </a:solidFill>
        <a:effectLst/>
      </p:bgPr>
    </p:bg>
    <p:spTree>
      <p:nvGrpSpPr>
        <p:cNvPr id="1" name=""/>
        <p:cNvGrpSpPr/>
        <p:nvPr/>
      </p:nvGrpSpPr>
      <p:grpSpPr>
        <a:xfrm>
          <a:off x="0" y="0"/>
          <a:ext cx="0" cy="0"/>
          <a:chOff x="0" y="0"/>
          <a:chExt cx="0" cy="0"/>
        </a:xfrm>
      </p:grpSpPr>
      <p:pic>
        <p:nvPicPr>
          <p:cNvPr id="11" name="Picture 10" descr="Logo&#10;&#10;Description automatically generated">
            <a:extLst>
              <a:ext uri="{FF2B5EF4-FFF2-40B4-BE49-F238E27FC236}">
                <a16:creationId xmlns:a16="http://schemas.microsoft.com/office/drawing/2014/main" id="{81D5E138-8800-4F6C-BD71-5E098EFFE2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14381" y="2626737"/>
            <a:ext cx="4052408" cy="1643927"/>
          </a:xfrm>
          <a:prstGeom prst="rect">
            <a:avLst/>
          </a:prstGeom>
        </p:spPr>
      </p:pic>
    </p:spTree>
    <p:extLst>
      <p:ext uri="{BB962C8B-B14F-4D97-AF65-F5344CB8AC3E}">
        <p14:creationId xmlns:p14="http://schemas.microsoft.com/office/powerpoint/2010/main" val="23641215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gue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a:xfrm>
            <a:off x="381000" y="2229178"/>
            <a:ext cx="10972800" cy="1199822"/>
          </a:xfrm>
        </p:spPr>
        <p:txBody>
          <a:bodyPr anchor="b" anchorCtr="0">
            <a:normAutofit/>
          </a:bodyPr>
          <a:lstStyle>
            <a:lvl1pPr>
              <a:defRPr sz="48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381000" y="3449317"/>
            <a:ext cx="10972800" cy="681935"/>
          </a:xfrm>
        </p:spPr>
        <p:txBody>
          <a:bodyPr>
            <a:normAutofit/>
          </a:bodyPr>
          <a:lstStyle>
            <a:lvl1pPr marL="0" indent="0">
              <a:buNone/>
              <a:defRPr sz="2800">
                <a:solidFill>
                  <a:schemeClr val="accent2"/>
                </a:solidFill>
                <a:latin typeface="+mn-lt"/>
              </a:defRPr>
            </a:lvl1pPr>
          </a:lstStyle>
          <a:p>
            <a:pPr lvl="0"/>
            <a:r>
              <a:rPr lang="en-US"/>
              <a:t>Click to edit Master text styles</a:t>
            </a:r>
          </a:p>
        </p:txBody>
      </p:sp>
      <p:sp>
        <p:nvSpPr>
          <p:cNvPr id="7" name="Rectangle 6">
            <a:extLst>
              <a:ext uri="{FF2B5EF4-FFF2-40B4-BE49-F238E27FC236}">
                <a16:creationId xmlns:a16="http://schemas.microsoft.com/office/drawing/2014/main" id="{55FB7B45-0229-4BD9-84EB-963DE20FBDD7}"/>
              </a:ext>
            </a:extLst>
          </p:cNvPr>
          <p:cNvSpPr/>
          <p:nvPr userDrawn="1"/>
        </p:nvSpPr>
        <p:spPr>
          <a:xfrm>
            <a:off x="11734800" y="0"/>
            <a:ext cx="457200" cy="64008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0" name="TextBox 9">
            <a:extLst>
              <a:ext uri="{FF2B5EF4-FFF2-40B4-BE49-F238E27FC236}">
                <a16:creationId xmlns:a16="http://schemas.microsoft.com/office/drawing/2014/main" id="{B33A9EF0-587D-4D66-AF71-B360DB9198E7}"/>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grpSp>
        <p:nvGrpSpPr>
          <p:cNvPr id="12" name="Group 11">
            <a:extLst>
              <a:ext uri="{FF2B5EF4-FFF2-40B4-BE49-F238E27FC236}">
                <a16:creationId xmlns:a16="http://schemas.microsoft.com/office/drawing/2014/main" id="{016A85E6-5669-430F-B569-F476FE0C29EB}"/>
              </a:ext>
            </a:extLst>
          </p:cNvPr>
          <p:cNvGrpSpPr/>
          <p:nvPr userDrawn="1"/>
        </p:nvGrpSpPr>
        <p:grpSpPr>
          <a:xfrm>
            <a:off x="0" y="6400800"/>
            <a:ext cx="11734800" cy="457200"/>
            <a:chOff x="0" y="6400800"/>
            <a:chExt cx="11734800" cy="457200"/>
          </a:xfrm>
        </p:grpSpPr>
        <p:sp>
          <p:nvSpPr>
            <p:cNvPr id="14" name="Rectangle 13">
              <a:extLst>
                <a:ext uri="{FF2B5EF4-FFF2-40B4-BE49-F238E27FC236}">
                  <a16:creationId xmlns:a16="http://schemas.microsoft.com/office/drawing/2014/main" id="{B22C2A57-7244-4A1C-B2D9-3D68B15B15EE}"/>
                </a:ext>
              </a:extLst>
            </p:cNvPr>
            <p:cNvSpPr/>
            <p:nvPr userDrawn="1"/>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IntelOne Display Regular"/>
                <a:ea typeface="Helvetica Neue Medium"/>
                <a:cs typeface="Helvetica Neue Medium"/>
                <a:sym typeface="Helvetica Neue Medium"/>
              </a:endParaRPr>
            </a:p>
          </p:txBody>
        </p:sp>
        <p:pic>
          <p:nvPicPr>
            <p:cNvPr id="15" name="Picture 14" descr="Logo&#10;&#10;Description automatically generated">
              <a:extLst>
                <a:ext uri="{FF2B5EF4-FFF2-40B4-BE49-F238E27FC236}">
                  <a16:creationId xmlns:a16="http://schemas.microsoft.com/office/drawing/2014/main" id="{4748CB23-FE2C-4CA1-8C2A-6550481243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1819" y="6504777"/>
              <a:ext cx="589865" cy="234569"/>
            </a:xfrm>
            <a:prstGeom prst="rect">
              <a:avLst/>
            </a:prstGeom>
          </p:spPr>
        </p:pic>
      </p:grpSp>
      <p:sp>
        <p:nvSpPr>
          <p:cNvPr id="3" name="TextBox 2">
            <a:extLst>
              <a:ext uri="{FF2B5EF4-FFF2-40B4-BE49-F238E27FC236}">
                <a16:creationId xmlns:a16="http://schemas.microsoft.com/office/drawing/2014/main" id="{BBC46CB0-07D2-7E23-8DBB-FE63CE46C4D5}"/>
              </a:ext>
            </a:extLst>
          </p:cNvPr>
          <p:cNvSpPr txBox="1"/>
          <p:nvPr userDrawn="1"/>
        </p:nvSpPr>
        <p:spPr>
          <a:xfrm>
            <a:off x="10711763" y="6498983"/>
            <a:ext cx="1023037" cy="253916"/>
          </a:xfrm>
          <a:prstGeom prst="rect">
            <a:avLst/>
          </a:prstGeom>
          <a:noFill/>
        </p:spPr>
        <p:txBody>
          <a:bodyPr wrap="none" rtlCol="0">
            <a:spAutoFit/>
          </a:bodyPr>
          <a:lstStyle/>
          <a:p>
            <a:pPr algn="r"/>
            <a:r>
              <a:rPr lang="en-US" sz="1050">
                <a:solidFill>
                  <a:schemeClr val="bg1"/>
                </a:solidFill>
              </a:rPr>
              <a:t>ICASSP 2024</a:t>
            </a:r>
          </a:p>
        </p:txBody>
      </p:sp>
    </p:spTree>
    <p:extLst>
      <p:ext uri="{BB962C8B-B14F-4D97-AF65-F5344CB8AC3E}">
        <p14:creationId xmlns:p14="http://schemas.microsoft.com/office/powerpoint/2010/main" val="41149136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with Frame Blue">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75A302-45A3-481F-BFAB-9A074C3F7794}"/>
              </a:ext>
            </a:extLst>
          </p:cNvPr>
          <p:cNvSpPr/>
          <p:nvPr userDrawn="1"/>
        </p:nvSpPr>
        <p:spPr>
          <a:xfrm>
            <a:off x="457200" y="464127"/>
            <a:ext cx="11286348" cy="5944838"/>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8DFA79AD-8981-4F51-8CC1-43C885681348}"/>
              </a:ext>
            </a:extLst>
          </p:cNvPr>
          <p:cNvSpPr>
            <a:spLocks noGrp="1"/>
          </p:cNvSpPr>
          <p:nvPr>
            <p:ph type="title"/>
          </p:nvPr>
        </p:nvSpPr>
        <p:spPr>
          <a:xfrm>
            <a:off x="806922" y="1776845"/>
            <a:ext cx="10557387" cy="3304310"/>
          </a:xfrm>
        </p:spPr>
        <p:txBody>
          <a:bodyPr>
            <a:normAutofit/>
          </a:bodyPr>
          <a:lstStyle>
            <a:lvl1pPr algn="ctr">
              <a:defRPr sz="4800">
                <a:solidFill>
                  <a:schemeClr val="bg1"/>
                </a:solidFill>
              </a:defRPr>
            </a:lvl1pPr>
          </a:lstStyle>
          <a:p>
            <a:r>
              <a:rPr lang="en-US"/>
              <a:t>Click to edit Master title style</a:t>
            </a:r>
          </a:p>
        </p:txBody>
      </p:sp>
      <p:sp>
        <p:nvSpPr>
          <p:cNvPr id="4" name="Rectangle 3">
            <a:extLst>
              <a:ext uri="{FF2B5EF4-FFF2-40B4-BE49-F238E27FC236}">
                <a16:creationId xmlns:a16="http://schemas.microsoft.com/office/drawing/2014/main" id="{56A6F6B2-1DD0-42F2-9039-5327CC0EF19D}"/>
              </a:ext>
            </a:extLst>
          </p:cNvPr>
          <p:cNvSpPr/>
          <p:nvPr userDrawn="1"/>
        </p:nvSpPr>
        <p:spPr>
          <a:xfrm>
            <a:off x="11734800" y="6400800"/>
            <a:ext cx="457200" cy="4572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5" name="TextBox 4">
            <a:extLst>
              <a:ext uri="{FF2B5EF4-FFF2-40B4-BE49-F238E27FC236}">
                <a16:creationId xmlns:a16="http://schemas.microsoft.com/office/drawing/2014/main" id="{7DB3A20D-927D-4DD1-8E5E-A3AC6EDE3968}"/>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grpSp>
        <p:nvGrpSpPr>
          <p:cNvPr id="9" name="Group 8">
            <a:extLst>
              <a:ext uri="{FF2B5EF4-FFF2-40B4-BE49-F238E27FC236}">
                <a16:creationId xmlns:a16="http://schemas.microsoft.com/office/drawing/2014/main" id="{48B38908-EDC4-4341-AB08-4E2A3D3B355D}"/>
              </a:ext>
            </a:extLst>
          </p:cNvPr>
          <p:cNvGrpSpPr/>
          <p:nvPr userDrawn="1"/>
        </p:nvGrpSpPr>
        <p:grpSpPr>
          <a:xfrm>
            <a:off x="0" y="6400800"/>
            <a:ext cx="11734800" cy="457200"/>
            <a:chOff x="0" y="6400800"/>
            <a:chExt cx="11734800" cy="457200"/>
          </a:xfrm>
        </p:grpSpPr>
        <p:sp>
          <p:nvSpPr>
            <p:cNvPr id="10" name="Rectangle 9">
              <a:extLst>
                <a:ext uri="{FF2B5EF4-FFF2-40B4-BE49-F238E27FC236}">
                  <a16:creationId xmlns:a16="http://schemas.microsoft.com/office/drawing/2014/main" id="{C7B5A215-38F8-4EB9-B69E-BF1EC162DE85}"/>
                </a:ext>
              </a:extLst>
            </p:cNvPr>
            <p:cNvSpPr/>
            <p:nvPr userDrawn="1"/>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IntelOne Display Regular"/>
                <a:ea typeface="Helvetica Neue Medium"/>
                <a:cs typeface="Helvetica Neue Medium"/>
                <a:sym typeface="Helvetica Neue Medium"/>
              </a:endParaRPr>
            </a:p>
          </p:txBody>
        </p:sp>
        <p:pic>
          <p:nvPicPr>
            <p:cNvPr id="14" name="Picture 13" descr="Logo&#10;&#10;Description automatically generated">
              <a:extLst>
                <a:ext uri="{FF2B5EF4-FFF2-40B4-BE49-F238E27FC236}">
                  <a16:creationId xmlns:a16="http://schemas.microsoft.com/office/drawing/2014/main" id="{0819CF79-A23B-4D31-A96B-354D7E27A4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1819" y="6504777"/>
              <a:ext cx="589865" cy="234569"/>
            </a:xfrm>
            <a:prstGeom prst="rect">
              <a:avLst/>
            </a:prstGeom>
          </p:spPr>
        </p:pic>
      </p:grpSp>
      <p:sp>
        <p:nvSpPr>
          <p:cNvPr id="7" name="TextBox 6">
            <a:extLst>
              <a:ext uri="{FF2B5EF4-FFF2-40B4-BE49-F238E27FC236}">
                <a16:creationId xmlns:a16="http://schemas.microsoft.com/office/drawing/2014/main" id="{F1587F84-71B6-4C3C-B7E1-B3B3AD9CA359}"/>
              </a:ext>
            </a:extLst>
          </p:cNvPr>
          <p:cNvSpPr txBox="1"/>
          <p:nvPr userDrawn="1"/>
        </p:nvSpPr>
        <p:spPr>
          <a:xfrm>
            <a:off x="10711763" y="6498983"/>
            <a:ext cx="1023037" cy="253916"/>
          </a:xfrm>
          <a:prstGeom prst="rect">
            <a:avLst/>
          </a:prstGeom>
          <a:noFill/>
        </p:spPr>
        <p:txBody>
          <a:bodyPr wrap="none" rtlCol="0">
            <a:spAutoFit/>
          </a:bodyPr>
          <a:lstStyle/>
          <a:p>
            <a:pPr algn="r"/>
            <a:r>
              <a:rPr lang="en-US" sz="1050">
                <a:solidFill>
                  <a:schemeClr val="bg1"/>
                </a:solidFill>
              </a:rPr>
              <a:t>ICASSP 2024</a:t>
            </a:r>
          </a:p>
        </p:txBody>
      </p:sp>
    </p:spTree>
    <p:extLst>
      <p:ext uri="{BB962C8B-B14F-4D97-AF65-F5344CB8AC3E}">
        <p14:creationId xmlns:p14="http://schemas.microsoft.com/office/powerpoint/2010/main" val="696560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Quote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381000" y="1441832"/>
            <a:ext cx="10972800" cy="4840313"/>
          </a:xfrm>
        </p:spPr>
        <p:txBody>
          <a:bodyPr>
            <a:normAutofit/>
          </a:bodyPr>
          <a:lstStyle>
            <a:lvl1pPr marL="0" indent="0">
              <a:buNone/>
              <a:defRPr sz="6000">
                <a:solidFill>
                  <a:schemeClr val="bg1"/>
                </a:solidFill>
              </a:defRPr>
            </a:lvl1pPr>
          </a:lstStyle>
          <a:p>
            <a:pPr lvl="0"/>
            <a:r>
              <a:rPr lang="en-US"/>
              <a:t>Click to edit Master text styles</a:t>
            </a:r>
          </a:p>
        </p:txBody>
      </p:sp>
      <p:sp>
        <p:nvSpPr>
          <p:cNvPr id="8" name="Rectangle 7">
            <a:extLst>
              <a:ext uri="{FF2B5EF4-FFF2-40B4-BE49-F238E27FC236}">
                <a16:creationId xmlns:a16="http://schemas.microsoft.com/office/drawing/2014/main" id="{1EBB8918-321F-4814-85AD-F9F7A8C67AEF}"/>
              </a:ext>
            </a:extLst>
          </p:cNvPr>
          <p:cNvSpPr/>
          <p:nvPr userDrawn="1"/>
        </p:nvSpPr>
        <p:spPr>
          <a:xfrm>
            <a:off x="11734800" y="0"/>
            <a:ext cx="457200" cy="64008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1" name="TextBox 10">
            <a:extLst>
              <a:ext uri="{FF2B5EF4-FFF2-40B4-BE49-F238E27FC236}">
                <a16:creationId xmlns:a16="http://schemas.microsoft.com/office/drawing/2014/main" id="{201852F3-59BE-4CC1-B2BF-0FAA22504E8B}"/>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grpSp>
        <p:nvGrpSpPr>
          <p:cNvPr id="3" name="Group 2">
            <a:extLst>
              <a:ext uri="{FF2B5EF4-FFF2-40B4-BE49-F238E27FC236}">
                <a16:creationId xmlns:a16="http://schemas.microsoft.com/office/drawing/2014/main" id="{C6BD4793-6B9F-EF41-E037-DEF4ACB00407}"/>
              </a:ext>
            </a:extLst>
          </p:cNvPr>
          <p:cNvGrpSpPr/>
          <p:nvPr userDrawn="1"/>
        </p:nvGrpSpPr>
        <p:grpSpPr>
          <a:xfrm>
            <a:off x="0" y="6400800"/>
            <a:ext cx="11734800" cy="457200"/>
            <a:chOff x="0" y="6400800"/>
            <a:chExt cx="11734800" cy="457200"/>
          </a:xfrm>
        </p:grpSpPr>
        <p:sp>
          <p:nvSpPr>
            <p:cNvPr id="7" name="Rectangle 6">
              <a:extLst>
                <a:ext uri="{FF2B5EF4-FFF2-40B4-BE49-F238E27FC236}">
                  <a16:creationId xmlns:a16="http://schemas.microsoft.com/office/drawing/2014/main" id="{1E83F2B0-ADD0-7145-2218-CD7045AE3208}"/>
                </a:ext>
              </a:extLst>
            </p:cNvPr>
            <p:cNvSpPr/>
            <p:nvPr userDrawn="1"/>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IntelOne Display Regular"/>
                <a:ea typeface="Helvetica Neue Medium"/>
                <a:cs typeface="Helvetica Neue Medium"/>
                <a:sym typeface="Helvetica Neue Medium"/>
              </a:endParaRPr>
            </a:p>
          </p:txBody>
        </p:sp>
        <p:pic>
          <p:nvPicPr>
            <p:cNvPr id="9" name="Picture 8" descr="Logo&#10;&#10;Description automatically generated">
              <a:extLst>
                <a:ext uri="{FF2B5EF4-FFF2-40B4-BE49-F238E27FC236}">
                  <a16:creationId xmlns:a16="http://schemas.microsoft.com/office/drawing/2014/main" id="{C6734F40-C6DF-B038-2DEF-3CA1FD572E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1819" y="6504777"/>
              <a:ext cx="589865" cy="234569"/>
            </a:xfrm>
            <a:prstGeom prst="rect">
              <a:avLst/>
            </a:prstGeom>
          </p:spPr>
        </p:pic>
      </p:grpSp>
      <p:sp>
        <p:nvSpPr>
          <p:cNvPr id="5" name="TextBox 4">
            <a:extLst>
              <a:ext uri="{FF2B5EF4-FFF2-40B4-BE49-F238E27FC236}">
                <a16:creationId xmlns:a16="http://schemas.microsoft.com/office/drawing/2014/main" id="{BE5A345F-E490-4A4F-1D9D-933AD9D8041F}"/>
              </a:ext>
            </a:extLst>
          </p:cNvPr>
          <p:cNvSpPr txBox="1"/>
          <p:nvPr userDrawn="1"/>
        </p:nvSpPr>
        <p:spPr>
          <a:xfrm>
            <a:off x="10711763" y="6498983"/>
            <a:ext cx="1023037" cy="253916"/>
          </a:xfrm>
          <a:prstGeom prst="rect">
            <a:avLst/>
          </a:prstGeom>
          <a:noFill/>
        </p:spPr>
        <p:txBody>
          <a:bodyPr wrap="none" rtlCol="0">
            <a:spAutoFit/>
          </a:bodyPr>
          <a:lstStyle/>
          <a:p>
            <a:pPr algn="r"/>
            <a:r>
              <a:rPr lang="en-US" sz="1050">
                <a:solidFill>
                  <a:schemeClr val="bg1"/>
                </a:solidFill>
              </a:rPr>
              <a:t>ICASSP 2024</a:t>
            </a:r>
          </a:p>
        </p:txBody>
      </p:sp>
    </p:spTree>
    <p:extLst>
      <p:ext uri="{BB962C8B-B14F-4D97-AF65-F5344CB8AC3E}">
        <p14:creationId xmlns:p14="http://schemas.microsoft.com/office/powerpoint/2010/main" val="3067508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Blue A">
    <p:bg>
      <p:bgPr>
        <a:solidFill>
          <a:schemeClr val="tx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C841197-2CF0-45F0-8F2A-7933BBBCA6C7}"/>
              </a:ext>
            </a:extLst>
          </p:cNvPr>
          <p:cNvSpPr/>
          <p:nvPr userDrawn="1"/>
        </p:nvSpPr>
        <p:spPr>
          <a:xfrm>
            <a:off x="11734800" y="6400800"/>
            <a:ext cx="457200" cy="4572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757C7E27-4D13-40CC-BD02-3CD7453D0B8C}"/>
              </a:ext>
            </a:extLst>
          </p:cNvPr>
          <p:cNvSpPr/>
          <p:nvPr userDrawn="1"/>
        </p:nvSpPr>
        <p:spPr>
          <a:xfrm>
            <a:off x="5867399" y="402558"/>
            <a:ext cx="5874297" cy="600347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a:xfrm>
            <a:off x="925220" y="2614497"/>
            <a:ext cx="4838270" cy="1782383"/>
          </a:xfrm>
        </p:spPr>
        <p:txBody>
          <a:bodyPr anchor="t" anchorCtr="0">
            <a:normAutofit/>
          </a:bodyPr>
          <a:lstStyle>
            <a:lvl1pPr>
              <a:defRPr sz="48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6087623" y="546389"/>
            <a:ext cx="5433848" cy="1118706"/>
          </a:xfrm>
        </p:spPr>
        <p:txBody>
          <a:bodyPr anchor="ctr" anchorCtr="0">
            <a:noAutofit/>
          </a:bodyPr>
          <a:lstStyle>
            <a:lvl1pPr marL="0" indent="0">
              <a:buNone/>
              <a:defRPr sz="3200">
                <a:solidFill>
                  <a:schemeClr val="bg1"/>
                </a:solidFill>
              </a:defRPr>
            </a:lvl1pPr>
          </a:lstStyle>
          <a:p>
            <a:pPr lvl="0"/>
            <a:r>
              <a:rPr lang="en-US"/>
              <a:t>Click to edit Master text styles</a:t>
            </a:r>
          </a:p>
        </p:txBody>
      </p:sp>
      <p:sp>
        <p:nvSpPr>
          <p:cNvPr id="10" name="TextBox 9">
            <a:extLst>
              <a:ext uri="{FF2B5EF4-FFF2-40B4-BE49-F238E27FC236}">
                <a16:creationId xmlns:a16="http://schemas.microsoft.com/office/drawing/2014/main" id="{B33A9EF0-587D-4D66-AF71-B360DB9198E7}"/>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sp>
        <p:nvSpPr>
          <p:cNvPr id="11" name="Rectangle 10">
            <a:extLst>
              <a:ext uri="{FF2B5EF4-FFF2-40B4-BE49-F238E27FC236}">
                <a16:creationId xmlns:a16="http://schemas.microsoft.com/office/drawing/2014/main" id="{22EB94AE-1165-4C66-B976-C2E168859D49}"/>
              </a:ext>
            </a:extLst>
          </p:cNvPr>
          <p:cNvSpPr/>
          <p:nvPr userDrawn="1"/>
        </p:nvSpPr>
        <p:spPr>
          <a:xfrm>
            <a:off x="709974" y="2295340"/>
            <a:ext cx="319157" cy="319157"/>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E9F8E51D-DCA9-46A9-A882-29E595D6A99F}"/>
              </a:ext>
            </a:extLst>
          </p:cNvPr>
          <p:cNvSpPr/>
          <p:nvPr userDrawn="1"/>
        </p:nvSpPr>
        <p:spPr>
          <a:xfrm>
            <a:off x="536812" y="2123120"/>
            <a:ext cx="174318" cy="174318"/>
          </a:xfrm>
          <a:prstGeom prst="rect">
            <a:avLst/>
          </a:prstGeom>
          <a:solidFill>
            <a:srgbClr val="7BDE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3" name="Rectangle 12">
            <a:extLst>
              <a:ext uri="{FF2B5EF4-FFF2-40B4-BE49-F238E27FC236}">
                <a16:creationId xmlns:a16="http://schemas.microsoft.com/office/drawing/2014/main" id="{7E74772E-29C4-4337-A397-0F1232F1F1FE}"/>
              </a:ext>
            </a:extLst>
          </p:cNvPr>
          <p:cNvSpPr/>
          <p:nvPr userDrawn="1"/>
        </p:nvSpPr>
        <p:spPr>
          <a:xfrm>
            <a:off x="711130" y="2023074"/>
            <a:ext cx="100045" cy="100045"/>
          </a:xfrm>
          <a:prstGeom prst="rect">
            <a:avLst/>
          </a:prstGeom>
          <a:solidFill>
            <a:srgbClr val="B4F0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6" name="Content Placeholder 15">
            <a:extLst>
              <a:ext uri="{FF2B5EF4-FFF2-40B4-BE49-F238E27FC236}">
                <a16:creationId xmlns:a16="http://schemas.microsoft.com/office/drawing/2014/main" id="{5706ADC8-E536-415C-9589-A82AD6F7BDD1}"/>
              </a:ext>
            </a:extLst>
          </p:cNvPr>
          <p:cNvSpPr>
            <a:spLocks noGrp="1"/>
          </p:cNvSpPr>
          <p:nvPr>
            <p:ph sz="quarter" idx="11"/>
          </p:nvPr>
        </p:nvSpPr>
        <p:spPr>
          <a:xfrm>
            <a:off x="6087623" y="1813801"/>
            <a:ext cx="5433848" cy="437679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A55E047E-148D-40AA-871E-B0E1916A8896}"/>
              </a:ext>
            </a:extLst>
          </p:cNvPr>
          <p:cNvGrpSpPr/>
          <p:nvPr userDrawn="1"/>
        </p:nvGrpSpPr>
        <p:grpSpPr>
          <a:xfrm>
            <a:off x="0" y="6400800"/>
            <a:ext cx="11734800" cy="457200"/>
            <a:chOff x="0" y="6400800"/>
            <a:chExt cx="11734800" cy="457200"/>
          </a:xfrm>
        </p:grpSpPr>
        <p:sp>
          <p:nvSpPr>
            <p:cNvPr id="21" name="Rectangle 20">
              <a:extLst>
                <a:ext uri="{FF2B5EF4-FFF2-40B4-BE49-F238E27FC236}">
                  <a16:creationId xmlns:a16="http://schemas.microsoft.com/office/drawing/2014/main" id="{C3D66687-CD05-4E53-B999-B6873E7175F7}"/>
                </a:ext>
              </a:extLst>
            </p:cNvPr>
            <p:cNvSpPr/>
            <p:nvPr userDrawn="1"/>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IntelOne Display Regular"/>
                <a:ea typeface="Helvetica Neue Medium"/>
                <a:cs typeface="Helvetica Neue Medium"/>
                <a:sym typeface="Helvetica Neue Medium"/>
              </a:endParaRPr>
            </a:p>
          </p:txBody>
        </p:sp>
        <p:pic>
          <p:nvPicPr>
            <p:cNvPr id="22" name="Picture 21" descr="Logo&#10;&#10;Description automatically generated">
              <a:extLst>
                <a:ext uri="{FF2B5EF4-FFF2-40B4-BE49-F238E27FC236}">
                  <a16:creationId xmlns:a16="http://schemas.microsoft.com/office/drawing/2014/main" id="{BC997B05-D6B2-4C19-9736-24B33D44E5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1819" y="6504777"/>
              <a:ext cx="589865" cy="234569"/>
            </a:xfrm>
            <a:prstGeom prst="rect">
              <a:avLst/>
            </a:prstGeom>
          </p:spPr>
        </p:pic>
      </p:grpSp>
      <p:sp>
        <p:nvSpPr>
          <p:cNvPr id="5" name="TextBox 4">
            <a:extLst>
              <a:ext uri="{FF2B5EF4-FFF2-40B4-BE49-F238E27FC236}">
                <a16:creationId xmlns:a16="http://schemas.microsoft.com/office/drawing/2014/main" id="{E3C3D5D4-533A-3DA7-CF40-9EDFDD4BE758}"/>
              </a:ext>
            </a:extLst>
          </p:cNvPr>
          <p:cNvSpPr txBox="1"/>
          <p:nvPr userDrawn="1"/>
        </p:nvSpPr>
        <p:spPr>
          <a:xfrm>
            <a:off x="10711763" y="6498983"/>
            <a:ext cx="1023037" cy="253916"/>
          </a:xfrm>
          <a:prstGeom prst="rect">
            <a:avLst/>
          </a:prstGeom>
          <a:noFill/>
        </p:spPr>
        <p:txBody>
          <a:bodyPr wrap="none" rtlCol="0">
            <a:spAutoFit/>
          </a:bodyPr>
          <a:lstStyle/>
          <a:p>
            <a:pPr algn="r"/>
            <a:r>
              <a:rPr lang="en-US" sz="1050">
                <a:solidFill>
                  <a:schemeClr val="bg1"/>
                </a:solidFill>
              </a:rPr>
              <a:t>ICASSP 2024</a:t>
            </a:r>
          </a:p>
        </p:txBody>
      </p:sp>
    </p:spTree>
    <p:extLst>
      <p:ext uri="{BB962C8B-B14F-4D97-AF65-F5344CB8AC3E}">
        <p14:creationId xmlns:p14="http://schemas.microsoft.com/office/powerpoint/2010/main" val="28700357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Blue B">
    <p:bg>
      <p:bgPr>
        <a:solidFill>
          <a:schemeClr val="tx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C841197-2CF0-45F0-8F2A-7933BBBCA6C7}"/>
              </a:ext>
            </a:extLst>
          </p:cNvPr>
          <p:cNvSpPr/>
          <p:nvPr userDrawn="1"/>
        </p:nvSpPr>
        <p:spPr>
          <a:xfrm>
            <a:off x="11734800" y="6400800"/>
            <a:ext cx="457200" cy="4572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757C7E27-4D13-40CC-BD02-3CD7453D0B8C}"/>
              </a:ext>
            </a:extLst>
          </p:cNvPr>
          <p:cNvSpPr/>
          <p:nvPr userDrawn="1"/>
        </p:nvSpPr>
        <p:spPr>
          <a:xfrm>
            <a:off x="5867399" y="402558"/>
            <a:ext cx="5874297" cy="600347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a:xfrm>
            <a:off x="925220" y="2614497"/>
            <a:ext cx="4838270" cy="1782383"/>
          </a:xfrm>
        </p:spPr>
        <p:txBody>
          <a:bodyPr anchor="t" anchorCtr="0">
            <a:normAutofit/>
          </a:bodyPr>
          <a:lstStyle>
            <a:lvl1pPr>
              <a:defRPr sz="48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6087623" y="546389"/>
            <a:ext cx="5433848" cy="1118706"/>
          </a:xfrm>
        </p:spPr>
        <p:txBody>
          <a:bodyPr anchor="ctr" anchorCtr="0">
            <a:noAutofit/>
          </a:bodyPr>
          <a:lstStyle>
            <a:lvl1pPr marL="0" indent="0">
              <a:buNone/>
              <a:defRPr sz="3200">
                <a:solidFill>
                  <a:schemeClr val="bg1"/>
                </a:solidFill>
              </a:defRPr>
            </a:lvl1pPr>
          </a:lstStyle>
          <a:p>
            <a:pPr lvl="0"/>
            <a:r>
              <a:rPr lang="en-US"/>
              <a:t>Click to edit Master text styles</a:t>
            </a:r>
          </a:p>
        </p:txBody>
      </p:sp>
      <p:sp>
        <p:nvSpPr>
          <p:cNvPr id="10" name="TextBox 9">
            <a:extLst>
              <a:ext uri="{FF2B5EF4-FFF2-40B4-BE49-F238E27FC236}">
                <a16:creationId xmlns:a16="http://schemas.microsoft.com/office/drawing/2014/main" id="{B33A9EF0-587D-4D66-AF71-B360DB9198E7}"/>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sp>
        <p:nvSpPr>
          <p:cNvPr id="11" name="Rectangle 10">
            <a:extLst>
              <a:ext uri="{FF2B5EF4-FFF2-40B4-BE49-F238E27FC236}">
                <a16:creationId xmlns:a16="http://schemas.microsoft.com/office/drawing/2014/main" id="{22EB94AE-1165-4C66-B976-C2E168859D49}"/>
              </a:ext>
            </a:extLst>
          </p:cNvPr>
          <p:cNvSpPr/>
          <p:nvPr userDrawn="1"/>
        </p:nvSpPr>
        <p:spPr>
          <a:xfrm>
            <a:off x="709974" y="2295340"/>
            <a:ext cx="319157" cy="319157"/>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E9F8E51D-DCA9-46A9-A882-29E595D6A99F}"/>
              </a:ext>
            </a:extLst>
          </p:cNvPr>
          <p:cNvSpPr/>
          <p:nvPr userDrawn="1"/>
        </p:nvSpPr>
        <p:spPr>
          <a:xfrm>
            <a:off x="536812" y="2123120"/>
            <a:ext cx="174318" cy="174318"/>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3" name="Rectangle 12">
            <a:extLst>
              <a:ext uri="{FF2B5EF4-FFF2-40B4-BE49-F238E27FC236}">
                <a16:creationId xmlns:a16="http://schemas.microsoft.com/office/drawing/2014/main" id="{7E74772E-29C4-4337-A397-0F1232F1F1FE}"/>
              </a:ext>
            </a:extLst>
          </p:cNvPr>
          <p:cNvSpPr/>
          <p:nvPr userDrawn="1"/>
        </p:nvSpPr>
        <p:spPr>
          <a:xfrm>
            <a:off x="711130" y="2023074"/>
            <a:ext cx="100045" cy="100045"/>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6" name="Content Placeholder 15">
            <a:extLst>
              <a:ext uri="{FF2B5EF4-FFF2-40B4-BE49-F238E27FC236}">
                <a16:creationId xmlns:a16="http://schemas.microsoft.com/office/drawing/2014/main" id="{5706ADC8-E536-415C-9589-A82AD6F7BDD1}"/>
              </a:ext>
            </a:extLst>
          </p:cNvPr>
          <p:cNvSpPr>
            <a:spLocks noGrp="1"/>
          </p:cNvSpPr>
          <p:nvPr>
            <p:ph sz="quarter" idx="11"/>
          </p:nvPr>
        </p:nvSpPr>
        <p:spPr>
          <a:xfrm>
            <a:off x="6087623" y="1813801"/>
            <a:ext cx="5433848" cy="437679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08A508FC-0CED-4F17-92F9-963A95EE7615}"/>
              </a:ext>
            </a:extLst>
          </p:cNvPr>
          <p:cNvGrpSpPr/>
          <p:nvPr userDrawn="1"/>
        </p:nvGrpSpPr>
        <p:grpSpPr>
          <a:xfrm>
            <a:off x="0" y="6400800"/>
            <a:ext cx="11734800" cy="473998"/>
            <a:chOff x="0" y="6400800"/>
            <a:chExt cx="11734800" cy="473998"/>
          </a:xfrm>
        </p:grpSpPr>
        <p:sp>
          <p:nvSpPr>
            <p:cNvPr id="21" name="Rectangle 20">
              <a:extLst>
                <a:ext uri="{FF2B5EF4-FFF2-40B4-BE49-F238E27FC236}">
                  <a16:creationId xmlns:a16="http://schemas.microsoft.com/office/drawing/2014/main" id="{C290802E-D449-4CDC-8E4B-8D2DD2C2D2B1}"/>
                </a:ext>
              </a:extLst>
            </p:cNvPr>
            <p:cNvSpPr/>
            <p:nvPr userDrawn="1"/>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IntelOne Display Regular"/>
                <a:ea typeface="Helvetica Neue Medium"/>
                <a:cs typeface="Helvetica Neue Medium"/>
                <a:sym typeface="Helvetica Neue Medium"/>
              </a:endParaRPr>
            </a:p>
          </p:txBody>
        </p:sp>
        <p:pic>
          <p:nvPicPr>
            <p:cNvPr id="22" name="Picture 21" descr="Logo&#10;&#10;Description automatically generated">
              <a:extLst>
                <a:ext uri="{FF2B5EF4-FFF2-40B4-BE49-F238E27FC236}">
                  <a16:creationId xmlns:a16="http://schemas.microsoft.com/office/drawing/2014/main" id="{F5F52C9D-7D3E-4481-B785-70928E4AC9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1819" y="6504777"/>
              <a:ext cx="589865" cy="234569"/>
            </a:xfrm>
            <a:prstGeom prst="rect">
              <a:avLst/>
            </a:prstGeom>
          </p:spPr>
        </p:pic>
        <p:sp>
          <p:nvSpPr>
            <p:cNvPr id="24" name="TextBox 23">
              <a:extLst>
                <a:ext uri="{FF2B5EF4-FFF2-40B4-BE49-F238E27FC236}">
                  <a16:creationId xmlns:a16="http://schemas.microsoft.com/office/drawing/2014/main" id="{5F3AF273-CB93-4524-89D1-EE9CEDA9D094}"/>
                </a:ext>
              </a:extLst>
            </p:cNvPr>
            <p:cNvSpPr txBox="1"/>
            <p:nvPr userDrawn="1"/>
          </p:nvSpPr>
          <p:spPr>
            <a:xfrm>
              <a:off x="734673" y="6408517"/>
              <a:ext cx="915635" cy="466281"/>
            </a:xfrm>
            <a:prstGeom prst="rect">
              <a:avLst/>
            </a:prstGeom>
            <a:noFill/>
          </p:spPr>
          <p:txBody>
            <a:bodyPr wrap="none" rtlCol="0">
              <a:spAutoFit/>
            </a:bodyPr>
            <a:lstStyle/>
            <a:p>
              <a:pPr>
                <a:lnSpc>
                  <a:spcPct val="90000"/>
                </a:lnSpc>
              </a:pPr>
              <a:r>
                <a:rPr lang="en-US" sz="900">
                  <a:solidFill>
                    <a:schemeClr val="bg1"/>
                  </a:solidFill>
                </a:rPr>
                <a:t>Neuromorphic</a:t>
              </a:r>
            </a:p>
            <a:p>
              <a:pPr>
                <a:lnSpc>
                  <a:spcPct val="90000"/>
                </a:lnSpc>
              </a:pPr>
              <a:r>
                <a:rPr lang="en-US" sz="900">
                  <a:solidFill>
                    <a:schemeClr val="bg1"/>
                  </a:solidFill>
                </a:rPr>
                <a:t>Research</a:t>
              </a:r>
            </a:p>
            <a:p>
              <a:pPr>
                <a:lnSpc>
                  <a:spcPct val="90000"/>
                </a:lnSpc>
              </a:pPr>
              <a:r>
                <a:rPr lang="en-US" sz="900">
                  <a:solidFill>
                    <a:schemeClr val="bg1"/>
                  </a:solidFill>
                </a:rPr>
                <a:t>Community</a:t>
              </a:r>
            </a:p>
          </p:txBody>
        </p:sp>
      </p:grpSp>
      <p:sp>
        <p:nvSpPr>
          <p:cNvPr id="5" name="TextBox 4">
            <a:extLst>
              <a:ext uri="{FF2B5EF4-FFF2-40B4-BE49-F238E27FC236}">
                <a16:creationId xmlns:a16="http://schemas.microsoft.com/office/drawing/2014/main" id="{675ED5EC-2935-22B5-7385-29CCB7BBD6EB}"/>
              </a:ext>
            </a:extLst>
          </p:cNvPr>
          <p:cNvSpPr txBox="1"/>
          <p:nvPr userDrawn="1"/>
        </p:nvSpPr>
        <p:spPr>
          <a:xfrm>
            <a:off x="10294982" y="6498983"/>
            <a:ext cx="1439818" cy="253916"/>
          </a:xfrm>
          <a:prstGeom prst="rect">
            <a:avLst/>
          </a:prstGeom>
          <a:noFill/>
        </p:spPr>
        <p:txBody>
          <a:bodyPr wrap="none" rtlCol="0">
            <a:spAutoFit/>
          </a:bodyPr>
          <a:lstStyle/>
          <a:p>
            <a:pPr algn="r"/>
            <a:r>
              <a:rPr lang="en-US" sz="1050">
                <a:solidFill>
                  <a:schemeClr val="bg1"/>
                </a:solidFill>
              </a:rPr>
              <a:t>Spring 2024 Training</a:t>
            </a:r>
          </a:p>
        </p:txBody>
      </p:sp>
    </p:spTree>
    <p:extLst>
      <p:ext uri="{BB962C8B-B14F-4D97-AF65-F5344CB8AC3E}">
        <p14:creationId xmlns:p14="http://schemas.microsoft.com/office/powerpoint/2010/main" val="5368655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Blue A">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0" name="Square"/>
          <p:cNvSpPr/>
          <p:nvPr/>
        </p:nvSpPr>
        <p:spPr>
          <a:xfrm>
            <a:off x="861107" y="5390896"/>
            <a:ext cx="607299" cy="607299"/>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1" name="Rectangle"/>
          <p:cNvSpPr/>
          <p:nvPr/>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2" name="Square"/>
          <p:cNvSpPr/>
          <p:nvPr/>
        </p:nvSpPr>
        <p:spPr>
          <a:xfrm>
            <a:off x="861107" y="4952474"/>
            <a:ext cx="157461" cy="1574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grpSp>
        <p:nvGrpSpPr>
          <p:cNvPr id="9" name="Group 8">
            <a:extLst>
              <a:ext uri="{FF2B5EF4-FFF2-40B4-BE49-F238E27FC236}">
                <a16:creationId xmlns:a16="http://schemas.microsoft.com/office/drawing/2014/main" id="{698DF977-78B3-4C00-9E43-1223CD667932}"/>
              </a:ext>
            </a:extLst>
          </p:cNvPr>
          <p:cNvGrpSpPr/>
          <p:nvPr userDrawn="1"/>
        </p:nvGrpSpPr>
        <p:grpSpPr>
          <a:xfrm>
            <a:off x="1468406" y="5995719"/>
            <a:ext cx="1059754" cy="396801"/>
            <a:chOff x="1314450" y="6391094"/>
            <a:chExt cx="1123377" cy="420623"/>
          </a:xfrm>
        </p:grpSpPr>
        <p:sp>
          <p:nvSpPr>
            <p:cNvPr id="5" name="Freeform: Shape 4">
              <a:extLst>
                <a:ext uri="{FF2B5EF4-FFF2-40B4-BE49-F238E27FC236}">
                  <a16:creationId xmlns:a16="http://schemas.microsoft.com/office/drawing/2014/main" id="{78F73C8D-05B1-4270-85FA-B1FD37A25A0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FC6580CA-6E37-4F04-8FAD-D6491FEE8CE6}"/>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1C614C49-972F-498A-9654-844CECF9AF6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22EBBE0-933B-4A65-BAAC-DC5972E3F9A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71851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23671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itle Blue B">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6" name="Text Placeholder 2">
            <a:extLst>
              <a:ext uri="{FF2B5EF4-FFF2-40B4-BE49-F238E27FC236}">
                <a16:creationId xmlns:a16="http://schemas.microsoft.com/office/drawing/2014/main" id="{6E706504-BEDA-1441-8BC1-243269FBBCB8}"/>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21" name="Text Placeholder 6">
            <a:extLst>
              <a:ext uri="{FF2B5EF4-FFF2-40B4-BE49-F238E27FC236}">
                <a16:creationId xmlns:a16="http://schemas.microsoft.com/office/drawing/2014/main" id="{71E0DDC0-B435-4D0B-837E-0E27121099BC}"/>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5F1BD0FC-D3B7-4D2E-989A-64ED187DAF99}"/>
              </a:ext>
            </a:extLst>
          </p:cNvPr>
          <p:cNvSpPr/>
          <p:nvPr userDrawn="1"/>
        </p:nvSpPr>
        <p:spPr>
          <a:xfrm>
            <a:off x="861107" y="5390896"/>
            <a:ext cx="607299" cy="607299"/>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3D2DE0DF-793A-4E90-BB4C-004CD646F4EF}"/>
              </a:ext>
            </a:extLst>
          </p:cNvPr>
          <p:cNvSpPr/>
          <p:nvPr userDrawn="1"/>
        </p:nvSpPr>
        <p:spPr>
          <a:xfrm>
            <a:off x="576067" y="5108797"/>
            <a:ext cx="286654" cy="282073"/>
          </a:xfrm>
          <a:prstGeom prst="rect">
            <a:avLst/>
          </a:prstGeom>
          <a:solidFill>
            <a:schemeClr val="accent3"/>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C39C59F8-1EBA-44B6-940C-E67247F76722}"/>
              </a:ext>
            </a:extLst>
          </p:cNvPr>
          <p:cNvSpPr/>
          <p:nvPr userDrawn="1"/>
        </p:nvSpPr>
        <p:spPr>
          <a:xfrm>
            <a:off x="861107" y="4952474"/>
            <a:ext cx="157461" cy="157461"/>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grpSp>
        <p:nvGrpSpPr>
          <p:cNvPr id="14" name="Group 13">
            <a:extLst>
              <a:ext uri="{FF2B5EF4-FFF2-40B4-BE49-F238E27FC236}">
                <a16:creationId xmlns:a16="http://schemas.microsoft.com/office/drawing/2014/main" id="{25251DAF-788D-46D0-84B3-34DFEE6262F3}"/>
              </a:ext>
            </a:extLst>
          </p:cNvPr>
          <p:cNvGrpSpPr/>
          <p:nvPr userDrawn="1"/>
        </p:nvGrpSpPr>
        <p:grpSpPr>
          <a:xfrm>
            <a:off x="1468406" y="5995719"/>
            <a:ext cx="1059754" cy="396801"/>
            <a:chOff x="1314450" y="6391094"/>
            <a:chExt cx="1123377" cy="420623"/>
          </a:xfrm>
        </p:grpSpPr>
        <p:sp>
          <p:nvSpPr>
            <p:cNvPr id="15" name="Freeform: Shape 14">
              <a:extLst>
                <a:ext uri="{FF2B5EF4-FFF2-40B4-BE49-F238E27FC236}">
                  <a16:creationId xmlns:a16="http://schemas.microsoft.com/office/drawing/2014/main" id="{A050DF4B-855E-41F4-9B0B-9B0BA01FB4FE}"/>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5E76890-19E8-4E79-B88A-5E246700E0DB}"/>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1094D935-4B06-467E-ACD3-E78CD1B86EE3}"/>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3E1BDA4-68F2-4FA3-BD91-CBC85BF15A79}"/>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05845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115AA-229D-4A6C-90C6-57CFD374E6F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65444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7416-C44D-4788-AE82-AF3D1327DA37}"/>
              </a:ext>
            </a:extLst>
          </p:cNvPr>
          <p:cNvSpPr>
            <a:spLocks noGrp="1"/>
          </p:cNvSpPr>
          <p:nvPr>
            <p:ph type="title"/>
          </p:nvPr>
        </p:nvSpPr>
        <p:spPr>
          <a:xfrm>
            <a:off x="381000" y="221694"/>
            <a:ext cx="10972800" cy="1199822"/>
          </a:xfrm>
        </p:spPr>
        <p:txBody>
          <a:bodyPr>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F4768FF6-8FD0-4E13-A01B-AB7AF941CB42}"/>
              </a:ext>
            </a:extLst>
          </p:cNvPr>
          <p:cNvSpPr>
            <a:spLocks noGrp="1"/>
          </p:cNvSpPr>
          <p:nvPr>
            <p:ph idx="1"/>
          </p:nvPr>
        </p:nvSpPr>
        <p:spPr>
          <a:xfrm>
            <a:off x="381000" y="1487056"/>
            <a:ext cx="10972800" cy="46899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926817"/>
      </p:ext>
    </p:extLst>
  </p:cSld>
  <p:clrMapOvr>
    <a:masterClrMapping/>
  </p:clrMapOvr>
  <p:extLst>
    <p:ext uri="{DCECCB84-F9BA-43D5-87BE-67443E8EF086}">
      <p15:sldGuideLst xmlns:p15="http://schemas.microsoft.com/office/powerpoint/2012/main">
        <p15:guide id="1" orient="horz" pos="2160">
          <p15:clr>
            <a:srgbClr val="FBAE40"/>
          </p15:clr>
        </p15:guide>
        <p15:guide id="2" pos="240">
          <p15:clr>
            <a:srgbClr val="FBAE40"/>
          </p15:clr>
        </p15:guide>
        <p15:guide id="3" pos="715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7416-C44D-4788-AE82-AF3D1327DA37}"/>
              </a:ext>
            </a:extLst>
          </p:cNvPr>
          <p:cNvSpPr>
            <a:spLocks noGrp="1"/>
          </p:cNvSpPr>
          <p:nvPr>
            <p:ph type="title"/>
          </p:nvPr>
        </p:nvSpPr>
        <p:spPr>
          <a:xfrm>
            <a:off x="381000" y="221694"/>
            <a:ext cx="10972800" cy="1199822"/>
          </a:xfrm>
        </p:spPr>
        <p:txBody>
          <a:bodyPr>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F4768FF6-8FD0-4E13-A01B-AB7AF941CB42}"/>
              </a:ext>
            </a:extLst>
          </p:cNvPr>
          <p:cNvSpPr>
            <a:spLocks noGrp="1"/>
          </p:cNvSpPr>
          <p:nvPr>
            <p:ph idx="1"/>
          </p:nvPr>
        </p:nvSpPr>
        <p:spPr>
          <a:xfrm>
            <a:off x="381000" y="2110067"/>
            <a:ext cx="10972800" cy="4084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C827E3-834F-40BA-9518-B0648BD536F2}"/>
              </a:ext>
            </a:extLst>
          </p:cNvPr>
          <p:cNvSpPr>
            <a:spLocks noGrp="1"/>
          </p:cNvSpPr>
          <p:nvPr>
            <p:ph type="body" sz="quarter" idx="10"/>
          </p:nvPr>
        </p:nvSpPr>
        <p:spPr>
          <a:xfrm>
            <a:off x="381000" y="1494289"/>
            <a:ext cx="10972800" cy="525462"/>
          </a:xfrm>
        </p:spPr>
        <p:txBody>
          <a:bodyPr>
            <a:noAutofit/>
          </a:bodyPr>
          <a:lstStyle>
            <a:lvl1pPr marL="0" indent="0">
              <a:buFontTx/>
              <a:buNone/>
              <a:defRPr sz="3200">
                <a:solidFill>
                  <a:schemeClr val="accent1"/>
                </a:solidFill>
                <a:latin typeface="+mn-lt"/>
              </a:defRPr>
            </a:lvl1pPr>
          </a:lstStyle>
          <a:p>
            <a:pPr lvl="0"/>
            <a:r>
              <a:rPr lang="en-US"/>
              <a:t>Click to edit Master text styles</a:t>
            </a:r>
          </a:p>
        </p:txBody>
      </p:sp>
    </p:spTree>
    <p:extLst>
      <p:ext uri="{BB962C8B-B14F-4D97-AF65-F5344CB8AC3E}">
        <p14:creationId xmlns:p14="http://schemas.microsoft.com/office/powerpoint/2010/main" val="936776483"/>
      </p:ext>
    </p:extLst>
  </p:cSld>
  <p:clrMapOvr>
    <a:masterClrMapping/>
  </p:clrMapOvr>
  <p:extLst>
    <p:ext uri="{DCECCB84-F9BA-43D5-87BE-67443E8EF086}">
      <p15:sldGuideLst xmlns:p15="http://schemas.microsoft.com/office/powerpoint/2012/main">
        <p15:guide id="1" orient="horz" pos="2160">
          <p15:clr>
            <a:srgbClr val="FBAE40"/>
          </p15:clr>
        </p15:guide>
        <p15:guide id="2" pos="240">
          <p15:clr>
            <a:srgbClr val="FBAE40"/>
          </p15:clr>
        </p15:guide>
        <p15:guide id="3" pos="715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p:nvPr>
        </p:nvSpPr>
        <p:spPr>
          <a:xfrm>
            <a:off x="380999" y="2105680"/>
            <a:ext cx="5429865" cy="40957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9D013-C7B6-4628-B2EF-9C1967AE6122}"/>
              </a:ext>
            </a:extLst>
          </p:cNvPr>
          <p:cNvSpPr>
            <a:spLocks noGrp="1"/>
          </p:cNvSpPr>
          <p:nvPr>
            <p:ph sz="half" idx="2"/>
          </p:nvPr>
        </p:nvSpPr>
        <p:spPr>
          <a:xfrm>
            <a:off x="5923935" y="2105680"/>
            <a:ext cx="5429865" cy="40957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5C66EBB2-584E-4CD8-BAAE-06D480D3A0CB}"/>
              </a:ext>
            </a:extLst>
          </p:cNvPr>
          <p:cNvSpPr>
            <a:spLocks noGrp="1"/>
          </p:cNvSpPr>
          <p:nvPr>
            <p:ph type="body" sz="quarter" idx="10"/>
          </p:nvPr>
        </p:nvSpPr>
        <p:spPr>
          <a:xfrm>
            <a:off x="381000" y="1495361"/>
            <a:ext cx="10972800" cy="530454"/>
          </a:xfrm>
        </p:spPr>
        <p:txBody>
          <a:bodyPr>
            <a:noAutofit/>
          </a:bodyPr>
          <a:lstStyle>
            <a:lvl1pPr marL="0" indent="0">
              <a:buNone/>
              <a:defRPr sz="3200">
                <a:solidFill>
                  <a:schemeClr val="accent1"/>
                </a:solidFill>
                <a:latin typeface="+mn-lt"/>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757066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p:nvPr>
        </p:nvSpPr>
        <p:spPr>
          <a:xfrm>
            <a:off x="380999" y="1496292"/>
            <a:ext cx="5429865" cy="46866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9D013-C7B6-4628-B2EF-9C1967AE6122}"/>
              </a:ext>
            </a:extLst>
          </p:cNvPr>
          <p:cNvSpPr>
            <a:spLocks noGrp="1"/>
          </p:cNvSpPr>
          <p:nvPr>
            <p:ph sz="half" idx="2"/>
          </p:nvPr>
        </p:nvSpPr>
        <p:spPr>
          <a:xfrm>
            <a:off x="5923935" y="1496292"/>
            <a:ext cx="5429865" cy="46866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8137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F6811E0-242E-4455-9E93-6248E7DEDA0B}"/>
              </a:ext>
            </a:extLst>
          </p:cNvPr>
          <p:cNvSpPr>
            <a:spLocks noGrp="1"/>
          </p:cNvSpPr>
          <p:nvPr>
            <p:ph type="pic" sz="quarter" idx="11"/>
          </p:nvPr>
        </p:nvSpPr>
        <p:spPr>
          <a:xfrm>
            <a:off x="0" y="0"/>
            <a:ext cx="11734800" cy="6400799"/>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3277829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381000" y="1441833"/>
            <a:ext cx="10972800" cy="4241800"/>
          </a:xfrm>
        </p:spPr>
        <p:txBody>
          <a:bodyPr>
            <a:normAutofit/>
          </a:bodyPr>
          <a:lstStyle>
            <a:lvl1pPr marL="0" indent="0">
              <a:buNone/>
              <a:defRPr sz="6000">
                <a:solidFill>
                  <a:schemeClr val="accent1"/>
                </a:solidFill>
              </a:defRPr>
            </a:lvl1pPr>
          </a:lstStyle>
          <a:p>
            <a:pPr lvl="0"/>
            <a:r>
              <a:rPr lang="en-US"/>
              <a:t>Click to edit Master text styles</a:t>
            </a:r>
          </a:p>
        </p:txBody>
      </p:sp>
      <p:sp>
        <p:nvSpPr>
          <p:cNvPr id="6" name="Text Placeholder 5">
            <a:extLst>
              <a:ext uri="{FF2B5EF4-FFF2-40B4-BE49-F238E27FC236}">
                <a16:creationId xmlns:a16="http://schemas.microsoft.com/office/drawing/2014/main" id="{874C57F0-3964-4184-8486-C7C3D87AEA3B}"/>
              </a:ext>
            </a:extLst>
          </p:cNvPr>
          <p:cNvSpPr>
            <a:spLocks noGrp="1"/>
          </p:cNvSpPr>
          <p:nvPr>
            <p:ph type="body" sz="quarter" idx="11"/>
          </p:nvPr>
        </p:nvSpPr>
        <p:spPr>
          <a:xfrm>
            <a:off x="381000" y="5757203"/>
            <a:ext cx="10972800" cy="501650"/>
          </a:xfrm>
        </p:spPr>
        <p:txBody>
          <a:bodyPr/>
          <a:lstStyle>
            <a:lvl1pPr marL="0" indent="0">
              <a:buNone/>
              <a:defRPr>
                <a:solidFill>
                  <a:schemeClr val="tx2"/>
                </a:solidFill>
                <a:latin typeface="+mn-lt"/>
              </a:defRPr>
            </a:lvl1pPr>
          </a:lstStyle>
          <a:p>
            <a:pPr lvl="0"/>
            <a:r>
              <a:rPr lang="en-US"/>
              <a:t>Click to edit Master text styles</a:t>
            </a:r>
          </a:p>
        </p:txBody>
      </p:sp>
    </p:spTree>
    <p:extLst>
      <p:ext uri="{BB962C8B-B14F-4D97-AF65-F5344CB8AC3E}">
        <p14:creationId xmlns:p14="http://schemas.microsoft.com/office/powerpoint/2010/main" val="109768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BA0418-D0B8-4038-AB65-D4C12FC9E8C6}"/>
              </a:ext>
            </a:extLst>
          </p:cNvPr>
          <p:cNvSpPr>
            <a:spLocks noGrp="1"/>
          </p:cNvSpPr>
          <p:nvPr>
            <p:ph type="title"/>
          </p:nvPr>
        </p:nvSpPr>
        <p:spPr>
          <a:xfrm>
            <a:off x="381000" y="221694"/>
            <a:ext cx="10972800" cy="119982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EA8DDE-64C9-4F0E-9EE0-F0DA00677452}"/>
              </a:ext>
            </a:extLst>
          </p:cNvPr>
          <p:cNvSpPr>
            <a:spLocks noGrp="1"/>
          </p:cNvSpPr>
          <p:nvPr>
            <p:ph type="body" idx="1"/>
          </p:nvPr>
        </p:nvSpPr>
        <p:spPr>
          <a:xfrm>
            <a:off x="381000" y="1491673"/>
            <a:ext cx="10972800" cy="46852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35BF41EA-3085-473A-967C-3157944804D0}"/>
              </a:ext>
            </a:extLst>
          </p:cNvPr>
          <p:cNvSpPr/>
          <p:nvPr/>
        </p:nvSpPr>
        <p:spPr>
          <a:xfrm>
            <a:off x="0" y="6400800"/>
            <a:ext cx="11734800" cy="4572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chemeClr val="tx1"/>
              </a:solidFill>
              <a:effectLst/>
              <a:uFillTx/>
              <a:ea typeface="Helvetica Neue Medium"/>
              <a:cs typeface="Helvetica Neue Medium"/>
              <a:sym typeface="Helvetica Neue Medium"/>
            </a:endParaRPr>
          </a:p>
        </p:txBody>
      </p:sp>
      <p:sp>
        <p:nvSpPr>
          <p:cNvPr id="11" name="TextBox 10">
            <a:extLst>
              <a:ext uri="{FF2B5EF4-FFF2-40B4-BE49-F238E27FC236}">
                <a16:creationId xmlns:a16="http://schemas.microsoft.com/office/drawing/2014/main" id="{02FB4E28-8FF4-469D-9172-AA2B2441695C}"/>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a:ln>
                <a:noFill/>
              </a:ln>
              <a:solidFill>
                <a:schemeClr val="tx1"/>
              </a:solidFill>
              <a:effectLst/>
              <a:uFillTx/>
              <a:latin typeface="+mn-lt"/>
              <a:ea typeface="Intel Clear" panose="020B0604020203020204" pitchFamily="34" charset="0"/>
              <a:cs typeface="Times New Roman" panose="02020603050405020304" pitchFamily="18" charset="0"/>
              <a:sym typeface="Helvetica Neue"/>
            </a:endParaRPr>
          </a:p>
        </p:txBody>
      </p:sp>
      <p:sp>
        <p:nvSpPr>
          <p:cNvPr id="12" name="Rectangle 11">
            <a:extLst>
              <a:ext uri="{FF2B5EF4-FFF2-40B4-BE49-F238E27FC236}">
                <a16:creationId xmlns:a16="http://schemas.microsoft.com/office/drawing/2014/main" id="{462C4174-C58D-4EF7-A490-8F73147A264E}"/>
              </a:ext>
            </a:extLst>
          </p:cNvPr>
          <p:cNvSpPr/>
          <p:nvPr/>
        </p:nvSpPr>
        <p:spPr>
          <a:xfrm>
            <a:off x="11734800" y="0"/>
            <a:ext cx="457200" cy="64008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20" name="Graphic 19">
            <a:extLst>
              <a:ext uri="{FF2B5EF4-FFF2-40B4-BE49-F238E27FC236}">
                <a16:creationId xmlns:a16="http://schemas.microsoft.com/office/drawing/2014/main" id="{9479974B-25A3-43B6-915F-117E87E382C8}"/>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32147" y="6522720"/>
            <a:ext cx="638826" cy="238208"/>
          </a:xfrm>
          <a:prstGeom prst="rect">
            <a:avLst/>
          </a:prstGeom>
        </p:spPr>
      </p:pic>
      <p:pic>
        <p:nvPicPr>
          <p:cNvPr id="5" name="Google Shape;97;p13">
            <a:extLst>
              <a:ext uri="{FF2B5EF4-FFF2-40B4-BE49-F238E27FC236}">
                <a16:creationId xmlns:a16="http://schemas.microsoft.com/office/drawing/2014/main" id="{E4F663E0-C7B3-E20F-2144-97B5DF6ED7D2}"/>
              </a:ext>
            </a:extLst>
          </p:cNvPr>
          <p:cNvPicPr preferRelativeResize="0"/>
          <p:nvPr userDrawn="1"/>
        </p:nvPicPr>
        <p:blipFill rotWithShape="1">
          <a:blip r:embed="rId24">
            <a:clrChange>
              <a:clrFrom>
                <a:srgbClr val="FFFFFF"/>
              </a:clrFrom>
              <a:clrTo>
                <a:srgbClr val="FFFFFF">
                  <a:alpha val="0"/>
                </a:srgbClr>
              </a:clrTo>
            </a:clrChange>
            <a:alphaModFix/>
          </a:blip>
          <a:srcRect/>
          <a:stretch/>
        </p:blipFill>
        <p:spPr>
          <a:xfrm>
            <a:off x="11168366" y="6400137"/>
            <a:ext cx="580419" cy="457201"/>
          </a:xfrm>
          <a:prstGeom prst="rect">
            <a:avLst/>
          </a:prstGeom>
          <a:noFill/>
          <a:ln>
            <a:noFill/>
          </a:ln>
        </p:spPr>
      </p:pic>
    </p:spTree>
    <p:extLst>
      <p:ext uri="{BB962C8B-B14F-4D97-AF65-F5344CB8AC3E}">
        <p14:creationId xmlns:p14="http://schemas.microsoft.com/office/powerpoint/2010/main" val="345982563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8" r:id="rId8"/>
    <p:sldLayoutId id="2147483769" r:id="rId9"/>
    <p:sldLayoutId id="2147483770" r:id="rId10"/>
    <p:sldLayoutId id="2147483774" r:id="rId11"/>
    <p:sldLayoutId id="2147483775" r:id="rId12"/>
    <p:sldLayoutId id="2147483777" r:id="rId13"/>
    <p:sldLayoutId id="2147483771" r:id="rId14"/>
    <p:sldLayoutId id="2147483776" r:id="rId15"/>
    <p:sldLayoutId id="2147483791" r:id="rId16"/>
    <p:sldLayoutId id="2147483772" r:id="rId17"/>
    <p:sldLayoutId id="2147483773" r:id="rId18"/>
    <p:sldLayoutId id="2147483782" r:id="rId19"/>
    <p:sldLayoutId id="2147483783" r:id="rId20"/>
  </p:sldLayoutIdLst>
  <p:txStyles>
    <p:titleStyle>
      <a:lvl1pPr algn="l" defTabSz="914400" rtl="0" eaLnBrk="1" latinLnBrk="0" hangingPunct="1">
        <a:lnSpc>
          <a:spcPct val="90000"/>
        </a:lnSpc>
        <a:spcBef>
          <a:spcPct val="0"/>
        </a:spcBef>
        <a:buNone/>
        <a:defRPr sz="36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40">
          <p15:clr>
            <a:srgbClr val="F26B43"/>
          </p15:clr>
        </p15:guide>
        <p15:guide id="4" pos="7152">
          <p15:clr>
            <a:srgbClr val="F26B43"/>
          </p15:clr>
        </p15:guide>
        <p15:guide id="5" orient="horz" pos="3888">
          <p15:clr>
            <a:srgbClr val="F26B43"/>
          </p15:clr>
        </p15:guide>
        <p15:guide id="6" orient="horz" pos="93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gif"/><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gif"/></Relationships>
</file>

<file path=ppt/slides/_rels/slide11.xml.rels><?xml version="1.0" encoding="UTF-8" standalone="yes"?>
<Relationships xmlns="http://schemas.openxmlformats.org/package/2006/relationships"><Relationship Id="rId3" Type="http://schemas.microsoft.com/office/2018/10/relationships/comments" Target="../comments/modernComment_7FFFCEAD_BCACFC98.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6.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8.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svg"/><Relationship Id="rId12" Type="http://schemas.openxmlformats.org/officeDocument/2006/relationships/image" Target="../media/image58.png"/><Relationship Id="rId2" Type="http://schemas.microsoft.com/office/2018/10/relationships/comments" Target="../comments/modernComment_7FFFF5E8_489746D.xml"/><Relationship Id="rId16" Type="http://schemas.openxmlformats.org/officeDocument/2006/relationships/image" Target="../media/image64.png"/><Relationship Id="rId1" Type="http://schemas.openxmlformats.org/officeDocument/2006/relationships/slideLayout" Target="../slideLayouts/slideLayout4.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 Id="rId14" Type="http://schemas.openxmlformats.org/officeDocument/2006/relationships/image" Target="../media/image60.sv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5.png"/><Relationship Id="rId5" Type="http://schemas.openxmlformats.org/officeDocument/2006/relationships/image" Target="../media/image67.png"/><Relationship Id="rId4"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8.png"/><Relationship Id="rId7" Type="http://schemas.openxmlformats.org/officeDocument/2006/relationships/image" Target="../media/image25.jpeg"/><Relationship Id="rId2" Type="http://schemas.openxmlformats.org/officeDocument/2006/relationships/image" Target="../media/image66.png"/><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xml"/><Relationship Id="rId5" Type="http://schemas.openxmlformats.org/officeDocument/2006/relationships/image" Target="../media/image77.png"/><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microsoft.com/office/2007/relationships/hdphoto" Target="../media/hdphoto2.wdp"/><Relationship Id="rId12" Type="http://schemas.openxmlformats.org/officeDocument/2006/relationships/image" Target="../media/image16.emf"/><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2.png"/><Relationship Id="rId11" Type="http://schemas.microsoft.com/office/2007/relationships/hdphoto" Target="../media/hdphoto3.wdp"/><Relationship Id="rId5" Type="http://schemas.microsoft.com/office/2007/relationships/hdphoto" Target="../media/hdphoto1.wdp"/><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emf"/></Relationships>
</file>

<file path=ppt/slides/_rels/slide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gi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jpeg"/><Relationship Id="rId2" Type="http://schemas.microsoft.com/office/2018/10/relationships/comments" Target="../comments/modernComment_7FFFF5EF_BAB31285.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EBA18-CEC5-4AD4-9E97-1E39747B39B5}"/>
              </a:ext>
            </a:extLst>
          </p:cNvPr>
          <p:cNvSpPr>
            <a:spLocks noGrp="1"/>
          </p:cNvSpPr>
          <p:nvPr>
            <p:ph type="ctrTitle"/>
          </p:nvPr>
        </p:nvSpPr>
        <p:spPr>
          <a:xfrm>
            <a:off x="1542536" y="1737704"/>
            <a:ext cx="10054280" cy="1426781"/>
          </a:xfrm>
        </p:spPr>
        <p:txBody>
          <a:bodyPr>
            <a:noAutofit/>
          </a:bodyPr>
          <a:lstStyle/>
          <a:p>
            <a:r>
              <a:rPr lang="en-US" sz="4400"/>
              <a:t>Efficient Video and Audio Processing with Loihi 2</a:t>
            </a:r>
          </a:p>
        </p:txBody>
      </p:sp>
      <p:sp>
        <p:nvSpPr>
          <p:cNvPr id="4" name="Subtitle 3">
            <a:extLst>
              <a:ext uri="{FF2B5EF4-FFF2-40B4-BE49-F238E27FC236}">
                <a16:creationId xmlns:a16="http://schemas.microsoft.com/office/drawing/2014/main" id="{9D7BCB55-0C3A-623A-5D01-05C7B884FBDE}"/>
              </a:ext>
            </a:extLst>
          </p:cNvPr>
          <p:cNvSpPr>
            <a:spLocks noGrp="1"/>
          </p:cNvSpPr>
          <p:nvPr>
            <p:ph type="subTitle" idx="1"/>
          </p:nvPr>
        </p:nvSpPr>
        <p:spPr>
          <a:xfrm>
            <a:off x="1542536" y="3375717"/>
            <a:ext cx="9789007" cy="1882083"/>
          </a:xfrm>
        </p:spPr>
        <p:txBody>
          <a:bodyPr>
            <a:normAutofit/>
          </a:bodyPr>
          <a:lstStyle/>
          <a:p>
            <a:r>
              <a:rPr lang="en-US" b="1"/>
              <a:t>Sumit Bam Shrestha</a:t>
            </a:r>
            <a:r>
              <a:rPr lang="en-US"/>
              <a:t>, Jonathan Timcheck, Paxon Frady, Leobardo Campos-Macias, Mike Davies</a:t>
            </a:r>
          </a:p>
          <a:p>
            <a:r>
              <a:rPr lang="en-US"/>
              <a:t>Intel Neuromorphic Computing Lab</a:t>
            </a:r>
          </a:p>
          <a:p>
            <a:r>
              <a:rPr lang="en-US"/>
              <a:t>April 19, 2024 @ ICASSP</a:t>
            </a:r>
          </a:p>
        </p:txBody>
      </p:sp>
    </p:spTree>
    <p:extLst>
      <p:ext uri="{BB962C8B-B14F-4D97-AF65-F5344CB8AC3E}">
        <p14:creationId xmlns:p14="http://schemas.microsoft.com/office/powerpoint/2010/main" val="3226808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5BE339-0D10-2D18-4562-7F3E8B6451E3}"/>
              </a:ext>
            </a:extLst>
          </p:cNvPr>
          <p:cNvSpPr>
            <a:spLocks noGrp="1"/>
          </p:cNvSpPr>
          <p:nvPr>
            <p:ph type="title"/>
          </p:nvPr>
        </p:nvSpPr>
        <p:spPr/>
        <p:txBody>
          <a:bodyPr/>
          <a:lstStyle/>
          <a:p>
            <a:r>
              <a:rPr lang="en-US"/>
              <a:t>Spiking Neurons</a:t>
            </a:r>
          </a:p>
        </p:txBody>
      </p:sp>
      <p:sp>
        <p:nvSpPr>
          <p:cNvPr id="5" name="Content Placeholder 4">
            <a:extLst>
              <a:ext uri="{FF2B5EF4-FFF2-40B4-BE49-F238E27FC236}">
                <a16:creationId xmlns:a16="http://schemas.microsoft.com/office/drawing/2014/main" id="{E1BC3F12-FF07-EBA2-505F-FF12BADC1074}"/>
              </a:ext>
            </a:extLst>
          </p:cNvPr>
          <p:cNvSpPr>
            <a:spLocks noGrp="1"/>
          </p:cNvSpPr>
          <p:nvPr>
            <p:ph idx="1"/>
          </p:nvPr>
        </p:nvSpPr>
        <p:spPr>
          <a:xfrm>
            <a:off x="381000" y="1487056"/>
            <a:ext cx="5715000" cy="4689908"/>
          </a:xfrm>
        </p:spPr>
        <p:txBody>
          <a:bodyPr>
            <a:normAutofit/>
          </a:bodyPr>
          <a:lstStyle/>
          <a:p>
            <a:r>
              <a:rPr lang="en-US" sz="2400"/>
              <a:t>Equivalent of non-linear activation</a:t>
            </a:r>
          </a:p>
          <a:p>
            <a:r>
              <a:rPr lang="en-US" sz="2400"/>
              <a:t>Usually formal model of biological neuron</a:t>
            </a:r>
          </a:p>
          <a:p>
            <a:r>
              <a:rPr lang="en-US" sz="2400"/>
              <a:t>Neuron have internal dynamics</a:t>
            </a:r>
          </a:p>
          <a:p>
            <a:r>
              <a:rPr lang="en-US" sz="2400"/>
              <a:t>Sparse messaging with spikes</a:t>
            </a:r>
          </a:p>
          <a:p>
            <a:pPr lvl="1"/>
            <a:r>
              <a:rPr lang="en-US" sz="2000"/>
              <a:t>Traditionally binary spikes</a:t>
            </a:r>
          </a:p>
          <a:p>
            <a:pPr lvl="1"/>
            <a:r>
              <a:rPr lang="en-US" sz="2000"/>
              <a:t>Spikes with payload (graded spikes)</a:t>
            </a:r>
          </a:p>
        </p:txBody>
      </p:sp>
      <p:grpSp>
        <p:nvGrpSpPr>
          <p:cNvPr id="15" name="Group 14">
            <a:extLst>
              <a:ext uri="{FF2B5EF4-FFF2-40B4-BE49-F238E27FC236}">
                <a16:creationId xmlns:a16="http://schemas.microsoft.com/office/drawing/2014/main" id="{37A037EC-D9F8-FFD6-DA79-D277F6453277}"/>
              </a:ext>
            </a:extLst>
          </p:cNvPr>
          <p:cNvGrpSpPr/>
          <p:nvPr/>
        </p:nvGrpSpPr>
        <p:grpSpPr>
          <a:xfrm>
            <a:off x="279503" y="4141240"/>
            <a:ext cx="5653207" cy="2219236"/>
            <a:chOff x="279503" y="4141240"/>
            <a:chExt cx="5653207" cy="2219236"/>
          </a:xfrm>
        </p:grpSpPr>
        <p:pic>
          <p:nvPicPr>
            <p:cNvPr id="6" name="Picture 5" descr="A screen shot of a graph&#10;&#10;Description automatically generated">
              <a:extLst>
                <a:ext uri="{FF2B5EF4-FFF2-40B4-BE49-F238E27FC236}">
                  <a16:creationId xmlns:a16="http://schemas.microsoft.com/office/drawing/2014/main" id="{F7394950-1623-6612-1499-22BE2B11E282}"/>
                </a:ext>
              </a:extLst>
            </p:cNvPr>
            <p:cNvPicPr>
              <a:picLocks noChangeAspect="1"/>
            </p:cNvPicPr>
            <p:nvPr/>
          </p:nvPicPr>
          <p:blipFill rotWithShape="1">
            <a:blip r:embed="rId2">
              <a:extLst>
                <a:ext uri="{28A0092B-C50C-407E-A947-70E740481C1C}">
                  <a14:useLocalDpi xmlns:a14="http://schemas.microsoft.com/office/drawing/2010/main" val="0"/>
                </a:ext>
              </a:extLst>
            </a:blip>
            <a:srcRect l="11846" r="9019"/>
            <a:stretch/>
          </p:blipFill>
          <p:spPr>
            <a:xfrm>
              <a:off x="279503" y="4931726"/>
              <a:ext cx="5653207" cy="1428750"/>
            </a:xfrm>
            <a:prstGeom prst="rect">
              <a:avLst/>
            </a:prstGeom>
          </p:spPr>
        </p:pic>
        <p:sp>
          <p:nvSpPr>
            <p:cNvPr id="7" name="Rectangle: Diagonal Corners Snipped 6">
              <a:extLst>
                <a:ext uri="{FF2B5EF4-FFF2-40B4-BE49-F238E27FC236}">
                  <a16:creationId xmlns:a16="http://schemas.microsoft.com/office/drawing/2014/main" id="{32820441-E59D-5DAD-0D9D-BADE476E3DD8}"/>
                </a:ext>
              </a:extLst>
            </p:cNvPr>
            <p:cNvSpPr/>
            <p:nvPr/>
          </p:nvSpPr>
          <p:spPr>
            <a:xfrm>
              <a:off x="321739" y="4141240"/>
              <a:ext cx="5544555" cy="841761"/>
            </a:xfrm>
            <a:prstGeom prst="snip2DiagRect">
              <a:avLst>
                <a:gd name="adj1" fmla="val 0"/>
                <a:gd name="adj2" fmla="val 17651"/>
              </a:avLst>
            </a:prstGeom>
            <a:solidFill>
              <a:srgbClr val="080808">
                <a:alpha val="37000"/>
              </a:srgbClr>
            </a:solidFill>
            <a:ln>
              <a:solidFill>
                <a:schemeClr val="accent3">
                  <a:lumMod val="40000"/>
                  <a:lumOff val="60000"/>
                </a:schemeClr>
              </a:solidFill>
            </a:ln>
            <a:effectLst>
              <a:outerShdw blurRad="50800" dist="38100" dir="2700000" algn="tl" rotWithShape="0">
                <a:prstClr val="black">
                  <a:alpha val="40000"/>
                </a:prstClr>
              </a:outerShdw>
            </a:effectLst>
          </p:spPr>
          <p:txBody>
            <a:bodyPr vert="horz" wrap="square" lIns="60960" tIns="60960" rIns="60960" bIns="60960" rtlCol="0" anchor="ctr">
              <a:noAutofit/>
            </a:bodyPr>
            <a:lstStyle/>
            <a:p>
              <a:pPr marL="0" marR="0" lvl="0" indent="0" defTabSz="914400" rtl="0" eaLnBrk="1" fontAlgn="auto" latinLnBrk="0" hangingPunct="1">
                <a:lnSpc>
                  <a:spcPct val="100000"/>
                </a:lnSpc>
                <a:spcBef>
                  <a:spcPts val="0"/>
                </a:spcBef>
                <a:spcAft>
                  <a:spcPts val="0"/>
                </a:spcAft>
                <a:buClr>
                  <a:srgbClr val="FEC91B"/>
                </a:buClr>
                <a:buSzTx/>
                <a:buFontTx/>
                <a:buNone/>
                <a:tabLst/>
                <a:defRPr/>
              </a:pPr>
              <a:r>
                <a:rPr kumimoji="0" lang="en-US" sz="1600" b="0" i="0" u="none" strike="noStrike" kern="1200" cap="none" spc="0" normalizeH="0" baseline="0" noProof="0">
                  <a:ln>
                    <a:noFill/>
                  </a:ln>
                  <a:solidFill>
                    <a:srgbClr val="FFFFFF"/>
                  </a:solidFill>
                  <a:effectLst/>
                  <a:uLnTx/>
                  <a:uFillTx/>
                  <a:latin typeface="IntelOne Display Medium" panose="020B0703020203020204" pitchFamily="34" charset="0"/>
                </a:rPr>
                <a:t>Leaky Integrate and Fire</a:t>
              </a:r>
            </a:p>
            <a:p>
              <a:pPr marL="171450" marR="0" lvl="0" indent="-171450" defTabSz="914400" rtl="0" eaLnBrk="1" fontAlgn="auto" latinLnBrk="0" hangingPunct="1">
                <a:lnSpc>
                  <a:spcPct val="100000"/>
                </a:lnSpc>
                <a:spcBef>
                  <a:spcPts val="0"/>
                </a:spcBef>
                <a:spcAft>
                  <a:spcPts val="0"/>
                </a:spcAft>
                <a:buClr>
                  <a:srgbClr val="FEC91B"/>
                </a:buClr>
                <a:buSzTx/>
                <a:buFont typeface="Arial" panose="020B0604020202020204" pitchFamily="34" charset="0"/>
                <a:buChar char="•"/>
                <a:tabLst/>
                <a:defRPr/>
              </a:pPr>
              <a:r>
                <a:rPr lang="en-US" sz="1200">
                  <a:solidFill>
                    <a:srgbClr val="FFFFFF"/>
                  </a:solidFill>
                  <a:latin typeface="IntelOne Display Medium" panose="020B0703020203020204" pitchFamily="34" charset="0"/>
                </a:rPr>
                <a:t>The most common spiking neuron</a:t>
              </a:r>
            </a:p>
            <a:p>
              <a:pPr marL="171450" marR="0" lvl="0" indent="-171450" defTabSz="914400" rtl="0" eaLnBrk="1" fontAlgn="auto" latinLnBrk="0" hangingPunct="1">
                <a:lnSpc>
                  <a:spcPct val="100000"/>
                </a:lnSpc>
                <a:spcBef>
                  <a:spcPts val="0"/>
                </a:spcBef>
                <a:spcAft>
                  <a:spcPts val="0"/>
                </a:spcAft>
                <a:buClr>
                  <a:srgbClr val="FEC91B"/>
                </a:buClr>
                <a:buSzTx/>
                <a:buFont typeface="Arial" panose="020B0604020202020204" pitchFamily="34" charset="0"/>
                <a:buChar char="•"/>
                <a:tabLst/>
                <a:defRPr/>
              </a:pPr>
              <a:r>
                <a:rPr lang="en-US" sz="1200">
                  <a:solidFill>
                    <a:srgbClr val="FFFFFF"/>
                  </a:solidFill>
                  <a:latin typeface="IntelOne Display Medium" panose="020B0703020203020204" pitchFamily="34" charset="0"/>
                </a:rPr>
                <a:t>Accumulates input current</a:t>
              </a:r>
            </a:p>
            <a:p>
              <a:pPr marL="171450" marR="0" lvl="0" indent="-171450" defTabSz="914400" rtl="0" eaLnBrk="1" fontAlgn="auto" latinLnBrk="0" hangingPunct="1">
                <a:lnSpc>
                  <a:spcPct val="100000"/>
                </a:lnSpc>
                <a:spcBef>
                  <a:spcPts val="0"/>
                </a:spcBef>
                <a:spcAft>
                  <a:spcPts val="0"/>
                </a:spcAft>
                <a:buClr>
                  <a:srgbClr val="FEC91B"/>
                </a:buClr>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IntelOne Display Medium" panose="020B0703020203020204" pitchFamily="34" charset="0"/>
                </a:rPr>
                <a:t>Spikes when enough current is accumulated</a:t>
              </a:r>
              <a:endParaRPr kumimoji="0" lang="en-US" sz="1400" b="0" i="0" u="none" strike="noStrike" kern="1200" cap="none" spc="0" normalizeH="0" baseline="0" noProof="0">
                <a:ln>
                  <a:noFill/>
                </a:ln>
                <a:solidFill>
                  <a:srgbClr val="FFFFFF"/>
                </a:solidFill>
                <a:effectLst/>
                <a:uLnTx/>
                <a:uFillTx/>
                <a:latin typeface="IntelOne Display Medium" panose="020B0703020203020204" pitchFamily="34" charset="0"/>
              </a:endParaRPr>
            </a:p>
          </p:txBody>
        </p:sp>
      </p:grpSp>
      <p:grpSp>
        <p:nvGrpSpPr>
          <p:cNvPr id="16" name="Group 15">
            <a:extLst>
              <a:ext uri="{FF2B5EF4-FFF2-40B4-BE49-F238E27FC236}">
                <a16:creationId xmlns:a16="http://schemas.microsoft.com/office/drawing/2014/main" id="{34101FD1-CC6C-0325-D558-2168C6981742}"/>
              </a:ext>
            </a:extLst>
          </p:cNvPr>
          <p:cNvGrpSpPr/>
          <p:nvPr/>
        </p:nvGrpSpPr>
        <p:grpSpPr>
          <a:xfrm>
            <a:off x="6155261" y="92758"/>
            <a:ext cx="5423339" cy="2779391"/>
            <a:chOff x="6155261" y="92758"/>
            <a:chExt cx="5423339" cy="2779391"/>
          </a:xfrm>
        </p:grpSpPr>
        <p:pic>
          <p:nvPicPr>
            <p:cNvPr id="8" name="Content Placeholder 4" descr="A screen shot of a graph&#10;&#10;Description automatically generated">
              <a:extLst>
                <a:ext uri="{FF2B5EF4-FFF2-40B4-BE49-F238E27FC236}">
                  <a16:creationId xmlns:a16="http://schemas.microsoft.com/office/drawing/2014/main" id="{97528DF2-9EAC-BBF3-DB4C-CF2C86C08AB5}"/>
                </a:ext>
              </a:extLst>
            </p:cNvPr>
            <p:cNvPicPr>
              <a:picLocks noChangeAspect="1"/>
            </p:cNvPicPr>
            <p:nvPr/>
          </p:nvPicPr>
          <p:blipFill rotWithShape="1">
            <a:blip r:embed="rId3">
              <a:extLst>
                <a:ext uri="{28A0092B-C50C-407E-A947-70E740481C1C}">
                  <a14:useLocalDpi xmlns:a14="http://schemas.microsoft.com/office/drawing/2010/main" val="0"/>
                </a:ext>
              </a:extLst>
            </a:blip>
            <a:srcRect l="11678" r="25058"/>
            <a:stretch/>
          </p:blipFill>
          <p:spPr>
            <a:xfrm>
              <a:off x="6155261" y="1443399"/>
              <a:ext cx="5423339" cy="1428750"/>
            </a:xfrm>
            <a:prstGeom prst="rect">
              <a:avLst/>
            </a:prstGeom>
          </p:spPr>
        </p:pic>
        <p:pic>
          <p:nvPicPr>
            <p:cNvPr id="9" name="Content Placeholder 4" descr="A screen shot of a graph&#10;&#10;Description automatically generated">
              <a:extLst>
                <a:ext uri="{FF2B5EF4-FFF2-40B4-BE49-F238E27FC236}">
                  <a16:creationId xmlns:a16="http://schemas.microsoft.com/office/drawing/2014/main" id="{A86D9258-B518-3585-D076-8C354C68E47F}"/>
                </a:ext>
              </a:extLst>
            </p:cNvPr>
            <p:cNvPicPr>
              <a:picLocks noChangeAspect="1"/>
            </p:cNvPicPr>
            <p:nvPr/>
          </p:nvPicPr>
          <p:blipFill rotWithShape="1">
            <a:blip r:embed="rId3">
              <a:extLst>
                <a:ext uri="{28A0092B-C50C-407E-A947-70E740481C1C}">
                  <a14:useLocalDpi xmlns:a14="http://schemas.microsoft.com/office/drawing/2010/main" val="0"/>
                </a:ext>
              </a:extLst>
            </a:blip>
            <a:srcRect l="74761" r="9002"/>
            <a:stretch/>
          </p:blipFill>
          <p:spPr>
            <a:xfrm>
              <a:off x="10186685" y="92758"/>
              <a:ext cx="1391915" cy="1428750"/>
            </a:xfrm>
            <a:prstGeom prst="rect">
              <a:avLst/>
            </a:prstGeom>
          </p:spPr>
        </p:pic>
        <p:sp>
          <p:nvSpPr>
            <p:cNvPr id="10" name="Rectangle: Diagonal Corners Snipped 9">
              <a:extLst>
                <a:ext uri="{FF2B5EF4-FFF2-40B4-BE49-F238E27FC236}">
                  <a16:creationId xmlns:a16="http://schemas.microsoft.com/office/drawing/2014/main" id="{D6AD5D96-F4C9-148D-1024-97336602085A}"/>
                </a:ext>
              </a:extLst>
            </p:cNvPr>
            <p:cNvSpPr/>
            <p:nvPr/>
          </p:nvSpPr>
          <p:spPr>
            <a:xfrm>
              <a:off x="6228418" y="271788"/>
              <a:ext cx="3927165" cy="1249720"/>
            </a:xfrm>
            <a:prstGeom prst="snip2DiagRect">
              <a:avLst>
                <a:gd name="adj1" fmla="val 0"/>
                <a:gd name="adj2" fmla="val 17651"/>
              </a:avLst>
            </a:prstGeom>
            <a:solidFill>
              <a:srgbClr val="080808">
                <a:alpha val="37000"/>
              </a:srgbClr>
            </a:solidFill>
            <a:ln>
              <a:solidFill>
                <a:schemeClr val="accent3">
                  <a:lumMod val="40000"/>
                  <a:lumOff val="60000"/>
                </a:schemeClr>
              </a:solidFill>
            </a:ln>
            <a:effectLst>
              <a:outerShdw blurRad="50800" dist="38100" dir="2700000" algn="tl" rotWithShape="0">
                <a:prstClr val="black">
                  <a:alpha val="40000"/>
                </a:prstClr>
              </a:outerShdw>
            </a:effectLst>
          </p:spPr>
          <p:txBody>
            <a:bodyPr vert="horz" wrap="square" lIns="60960" tIns="60960" rIns="60960" bIns="60960" rtlCol="0" anchor="ctr">
              <a:noAutofit/>
            </a:bodyPr>
            <a:lstStyle/>
            <a:p>
              <a:pPr marL="0" marR="0" lvl="0" indent="0" defTabSz="914400" rtl="0" eaLnBrk="1" fontAlgn="auto" latinLnBrk="0" hangingPunct="1">
                <a:lnSpc>
                  <a:spcPct val="100000"/>
                </a:lnSpc>
                <a:spcBef>
                  <a:spcPts val="0"/>
                </a:spcBef>
                <a:spcAft>
                  <a:spcPts val="0"/>
                </a:spcAft>
                <a:buClr>
                  <a:srgbClr val="FEC91B"/>
                </a:buClr>
                <a:buSzTx/>
                <a:buFontTx/>
                <a:buNone/>
                <a:tabLst/>
                <a:defRPr/>
              </a:pPr>
              <a:r>
                <a:rPr kumimoji="0" lang="en-US" sz="1600" b="0" i="0" u="none" strike="noStrike" kern="1200" cap="none" spc="0" normalizeH="0" baseline="0" noProof="0">
                  <a:ln>
                    <a:noFill/>
                  </a:ln>
                  <a:solidFill>
                    <a:srgbClr val="FFFFFF"/>
                  </a:solidFill>
                  <a:effectLst/>
                  <a:uLnTx/>
                  <a:uFillTx/>
                  <a:latin typeface="IntelOne Display Medium" panose="020B0703020203020204" pitchFamily="34" charset="0"/>
                </a:rPr>
                <a:t>Resonate and Fire</a:t>
              </a:r>
            </a:p>
            <a:p>
              <a:pPr marL="171450" marR="0" lvl="0" indent="-171450" defTabSz="914400" rtl="0" eaLnBrk="1" fontAlgn="auto" latinLnBrk="0" hangingPunct="1">
                <a:lnSpc>
                  <a:spcPct val="100000"/>
                </a:lnSpc>
                <a:spcBef>
                  <a:spcPts val="0"/>
                </a:spcBef>
                <a:spcAft>
                  <a:spcPts val="0"/>
                </a:spcAft>
                <a:buClr>
                  <a:srgbClr val="FEC91B"/>
                </a:buClr>
                <a:buSzTx/>
                <a:buFont typeface="Arial" panose="020B0604020202020204" pitchFamily="34" charset="0"/>
                <a:buChar char="•"/>
                <a:tabLst/>
                <a:defRPr/>
              </a:pPr>
              <a:r>
                <a:rPr lang="en-US" sz="1200">
                  <a:solidFill>
                    <a:srgbClr val="FFFFFF"/>
                  </a:solidFill>
                  <a:latin typeface="IntelOne Display Medium" panose="020B0703020203020204" pitchFamily="34" charset="0"/>
                </a:rPr>
                <a:t>Complex neuron dynamics</a:t>
              </a:r>
            </a:p>
            <a:p>
              <a:pPr marL="171450" marR="0" lvl="0" indent="-171450" defTabSz="914400" rtl="0" eaLnBrk="1" fontAlgn="auto" latinLnBrk="0" hangingPunct="1">
                <a:lnSpc>
                  <a:spcPct val="100000"/>
                </a:lnSpc>
                <a:spcBef>
                  <a:spcPts val="0"/>
                </a:spcBef>
                <a:spcAft>
                  <a:spcPts val="0"/>
                </a:spcAft>
                <a:buClr>
                  <a:srgbClr val="FEC91B"/>
                </a:buClr>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IntelOne Display Medium" panose="020B0703020203020204" pitchFamily="34" charset="0"/>
                </a:rPr>
                <a:t>Equivalent to STFT with exponential window</a:t>
              </a:r>
            </a:p>
            <a:p>
              <a:pPr marL="171450" indent="-171450">
                <a:buClr>
                  <a:srgbClr val="FEC91B"/>
                </a:buClr>
                <a:buFont typeface="Arial" panose="020B0604020202020204" pitchFamily="34" charset="0"/>
                <a:buChar char="•"/>
                <a:defRPr/>
              </a:pPr>
              <a:r>
                <a:rPr lang="en-US" sz="1200">
                  <a:solidFill>
                    <a:srgbClr val="FFFFFF"/>
                  </a:solidFill>
                  <a:latin typeface="IntelOne Display Medium" panose="020B0703020203020204" pitchFamily="34" charset="0"/>
                </a:rPr>
                <a:t>Input causes shift in magnitude </a:t>
              </a:r>
            </a:p>
            <a:p>
              <a:pPr marL="171450" marR="0" lvl="0" indent="-171450" defTabSz="914400" rtl="0" eaLnBrk="1" fontAlgn="auto" latinLnBrk="0" hangingPunct="1">
                <a:lnSpc>
                  <a:spcPct val="100000"/>
                </a:lnSpc>
                <a:spcBef>
                  <a:spcPts val="0"/>
                </a:spcBef>
                <a:spcAft>
                  <a:spcPts val="0"/>
                </a:spcAft>
                <a:buClr>
                  <a:srgbClr val="FEC91B"/>
                </a:buClr>
                <a:buSzTx/>
                <a:buFont typeface="Arial" panose="020B0604020202020204" pitchFamily="34" charset="0"/>
                <a:buChar char="•"/>
                <a:tabLst/>
                <a:defRPr/>
              </a:pPr>
              <a:r>
                <a:rPr lang="en-US" sz="1200">
                  <a:solidFill>
                    <a:srgbClr val="FFFFFF"/>
                  </a:solidFill>
                  <a:latin typeface="IntelOne Display Medium" panose="020B0703020203020204" pitchFamily="34" charset="0"/>
                </a:rPr>
                <a:t>Spikes when states crosses zero phase with large magnitude</a:t>
              </a:r>
              <a:endParaRPr kumimoji="0" lang="en-US" sz="1200" b="0" i="0" u="none" strike="noStrike" kern="1200" cap="none" spc="0" normalizeH="0" baseline="0" noProof="0">
                <a:ln>
                  <a:noFill/>
                </a:ln>
                <a:solidFill>
                  <a:srgbClr val="FFFFFF"/>
                </a:solidFill>
                <a:effectLst/>
                <a:uLnTx/>
                <a:uFillTx/>
                <a:latin typeface="IntelOne Display Medium" panose="020B0703020203020204" pitchFamily="34" charset="0"/>
              </a:endParaRPr>
            </a:p>
          </p:txBody>
        </p:sp>
      </p:grpSp>
      <p:grpSp>
        <p:nvGrpSpPr>
          <p:cNvPr id="17" name="Group 16">
            <a:extLst>
              <a:ext uri="{FF2B5EF4-FFF2-40B4-BE49-F238E27FC236}">
                <a16:creationId xmlns:a16="http://schemas.microsoft.com/office/drawing/2014/main" id="{EF237C90-3F90-7218-4C54-4451E00C8DFD}"/>
              </a:ext>
            </a:extLst>
          </p:cNvPr>
          <p:cNvGrpSpPr/>
          <p:nvPr/>
        </p:nvGrpSpPr>
        <p:grpSpPr>
          <a:xfrm>
            <a:off x="6188440" y="2863355"/>
            <a:ext cx="5367455" cy="3435141"/>
            <a:chOff x="6188440" y="2863355"/>
            <a:chExt cx="5367455" cy="3435141"/>
          </a:xfrm>
        </p:grpSpPr>
        <p:pic>
          <p:nvPicPr>
            <p:cNvPr id="11" name="Content Placeholder 9" descr="Chart, bar chart, line chart&#10;&#10;Description automatically generated">
              <a:extLst>
                <a:ext uri="{FF2B5EF4-FFF2-40B4-BE49-F238E27FC236}">
                  <a16:creationId xmlns:a16="http://schemas.microsoft.com/office/drawing/2014/main" id="{EE2E6193-3B7D-CFD7-036E-185F58368EB2}"/>
                </a:ext>
              </a:extLst>
            </p:cNvPr>
            <p:cNvPicPr>
              <a:picLocks noChangeAspect="1"/>
            </p:cNvPicPr>
            <p:nvPr/>
          </p:nvPicPr>
          <p:blipFill rotWithShape="1">
            <a:blip r:embed="rId4">
              <a:extLst>
                <a:ext uri="{28A0092B-C50C-407E-A947-70E740481C1C}">
                  <a14:useLocalDpi xmlns:a14="http://schemas.microsoft.com/office/drawing/2010/main" val="0"/>
                </a:ext>
              </a:extLst>
            </a:blip>
            <a:srcRect l="11888" t="10524" r="9406" b="11078"/>
            <a:stretch/>
          </p:blipFill>
          <p:spPr>
            <a:xfrm>
              <a:off x="6188440" y="3819719"/>
              <a:ext cx="5336534" cy="2392043"/>
            </a:xfrm>
            <a:prstGeom prst="rect">
              <a:avLst/>
            </a:prstGeom>
          </p:spPr>
        </p:pic>
        <p:pic>
          <p:nvPicPr>
            <p:cNvPr id="13" name="Picture 12">
              <a:extLst>
                <a:ext uri="{FF2B5EF4-FFF2-40B4-BE49-F238E27FC236}">
                  <a16:creationId xmlns:a16="http://schemas.microsoft.com/office/drawing/2014/main" id="{74382AB2-6693-E9EF-4E66-C9A37F349239}"/>
                </a:ext>
              </a:extLst>
            </p:cNvPr>
            <p:cNvPicPr>
              <a:picLocks noChangeAspect="1"/>
            </p:cNvPicPr>
            <p:nvPr/>
          </p:nvPicPr>
          <p:blipFill>
            <a:blip r:embed="rId5"/>
            <a:stretch>
              <a:fillRect/>
            </a:stretch>
          </p:blipFill>
          <p:spPr>
            <a:xfrm>
              <a:off x="6228418" y="6191321"/>
              <a:ext cx="5327477" cy="107175"/>
            </a:xfrm>
            <a:prstGeom prst="rect">
              <a:avLst/>
            </a:prstGeom>
          </p:spPr>
        </p:pic>
        <p:sp>
          <p:nvSpPr>
            <p:cNvPr id="14" name="Rectangle: Diagonal Corners Snipped 13">
              <a:extLst>
                <a:ext uri="{FF2B5EF4-FFF2-40B4-BE49-F238E27FC236}">
                  <a16:creationId xmlns:a16="http://schemas.microsoft.com/office/drawing/2014/main" id="{1F14D919-1AD9-5DF2-EA79-62513C17D2DD}"/>
                </a:ext>
              </a:extLst>
            </p:cNvPr>
            <p:cNvSpPr/>
            <p:nvPr/>
          </p:nvSpPr>
          <p:spPr>
            <a:xfrm>
              <a:off x="6228418" y="2863355"/>
              <a:ext cx="5261217" cy="929763"/>
            </a:xfrm>
            <a:prstGeom prst="snip2DiagRect">
              <a:avLst>
                <a:gd name="adj1" fmla="val 0"/>
                <a:gd name="adj2" fmla="val 17651"/>
              </a:avLst>
            </a:prstGeom>
            <a:solidFill>
              <a:srgbClr val="080808">
                <a:alpha val="37000"/>
              </a:srgbClr>
            </a:solidFill>
            <a:ln>
              <a:solidFill>
                <a:schemeClr val="accent3">
                  <a:lumMod val="40000"/>
                  <a:lumOff val="60000"/>
                </a:schemeClr>
              </a:solidFill>
            </a:ln>
            <a:effectLst>
              <a:outerShdw blurRad="50800" dist="38100" dir="2700000" algn="tl" rotWithShape="0">
                <a:prstClr val="black">
                  <a:alpha val="40000"/>
                </a:prstClr>
              </a:outerShdw>
            </a:effectLst>
          </p:spPr>
          <p:txBody>
            <a:bodyPr vert="horz" wrap="square" lIns="60960" tIns="60960" rIns="60960" bIns="60960" rtlCol="0" anchor="ctr">
              <a:noAutofit/>
            </a:bodyPr>
            <a:lstStyle/>
            <a:p>
              <a:pPr marL="0" marR="0" lvl="0" indent="0" defTabSz="914400" rtl="0" eaLnBrk="1" fontAlgn="auto" latinLnBrk="0" hangingPunct="1">
                <a:lnSpc>
                  <a:spcPct val="100000"/>
                </a:lnSpc>
                <a:spcBef>
                  <a:spcPts val="0"/>
                </a:spcBef>
                <a:spcAft>
                  <a:spcPts val="0"/>
                </a:spcAft>
                <a:buClr>
                  <a:srgbClr val="FEC91B"/>
                </a:buClr>
                <a:buSzTx/>
                <a:buFontTx/>
                <a:buNone/>
                <a:tabLst/>
                <a:defRPr/>
              </a:pPr>
              <a:r>
                <a:rPr kumimoji="0" lang="en-US" sz="1600" b="0" i="0" u="none" strike="noStrike" kern="1200" cap="none" spc="0" normalizeH="0" baseline="0" noProof="0">
                  <a:ln>
                    <a:noFill/>
                  </a:ln>
                  <a:solidFill>
                    <a:srgbClr val="FFFFFF"/>
                  </a:solidFill>
                  <a:effectLst/>
                  <a:uLnTx/>
                  <a:uFillTx/>
                  <a:latin typeface="IntelOne Display Medium" panose="020B0703020203020204" pitchFamily="34" charset="0"/>
                </a:rPr>
                <a:t>Sigma-Delta</a:t>
              </a:r>
            </a:p>
            <a:p>
              <a:pPr marL="171450" marR="0" lvl="0" indent="-171450" defTabSz="914400" rtl="0" eaLnBrk="1" fontAlgn="auto" latinLnBrk="0" hangingPunct="1">
                <a:lnSpc>
                  <a:spcPct val="100000"/>
                </a:lnSpc>
                <a:spcBef>
                  <a:spcPts val="0"/>
                </a:spcBef>
                <a:spcAft>
                  <a:spcPts val="0"/>
                </a:spcAft>
                <a:buClr>
                  <a:srgbClr val="FEC91B"/>
                </a:buClr>
                <a:buSzTx/>
                <a:buFont typeface="Arial" panose="020B0604020202020204" pitchFamily="34" charset="0"/>
                <a:buChar char="•"/>
                <a:tabLst/>
                <a:defRPr/>
              </a:pPr>
              <a:r>
                <a:rPr lang="en-US" sz="1200">
                  <a:solidFill>
                    <a:srgbClr val="FFFFFF"/>
                  </a:solidFill>
                  <a:latin typeface="IntelOne Display Medium" panose="020B0703020203020204" pitchFamily="34" charset="0"/>
                </a:rPr>
                <a:t>Exploits temporal redundancy to communicate sparsely</a:t>
              </a:r>
            </a:p>
            <a:p>
              <a:pPr marL="171450" marR="0" lvl="0" indent="-171450" defTabSz="914400" rtl="0" eaLnBrk="1" fontAlgn="auto" latinLnBrk="0" hangingPunct="1">
                <a:lnSpc>
                  <a:spcPct val="100000"/>
                </a:lnSpc>
                <a:spcBef>
                  <a:spcPts val="0"/>
                </a:spcBef>
                <a:spcAft>
                  <a:spcPts val="0"/>
                </a:spcAft>
                <a:buClr>
                  <a:srgbClr val="FEC91B"/>
                </a:buClr>
                <a:buSzTx/>
                <a:buFont typeface="Arial" panose="020B0604020202020204" pitchFamily="34" charset="0"/>
                <a:buChar char="•"/>
                <a:tabLst/>
                <a:defRPr/>
              </a:pPr>
              <a:r>
                <a:rPr lang="en-US" sz="1200">
                  <a:solidFill>
                    <a:srgbClr val="FFFFFF"/>
                  </a:solidFill>
                  <a:latin typeface="IntelOne Display Medium" panose="020B0703020203020204" pitchFamily="34" charset="0"/>
                </a:rPr>
                <a:t>Spike are delta change with large enough magnitude </a:t>
              </a:r>
              <a:endParaRPr kumimoji="0" lang="en-US" sz="1200" b="0" i="0" u="none" strike="noStrike" kern="1200" cap="none" spc="0" normalizeH="0" baseline="0" noProof="0">
                <a:ln>
                  <a:noFill/>
                </a:ln>
                <a:solidFill>
                  <a:srgbClr val="FFFFFF"/>
                </a:solidFill>
                <a:effectLst/>
                <a:uLnTx/>
                <a:uFillTx/>
                <a:latin typeface="IntelOne Display Medium" panose="020B0703020203020204" pitchFamily="34" charset="0"/>
              </a:endParaRPr>
            </a:p>
          </p:txBody>
        </p:sp>
      </p:grpSp>
    </p:spTree>
    <p:extLst>
      <p:ext uri="{BB962C8B-B14F-4D97-AF65-F5344CB8AC3E}">
        <p14:creationId xmlns:p14="http://schemas.microsoft.com/office/powerpoint/2010/main" val="58485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097" name="Group 2096">
            <a:extLst>
              <a:ext uri="{FF2B5EF4-FFF2-40B4-BE49-F238E27FC236}">
                <a16:creationId xmlns:a16="http://schemas.microsoft.com/office/drawing/2014/main" id="{C576B638-18D5-FC3A-C0D4-A0F2B755D663}"/>
              </a:ext>
            </a:extLst>
          </p:cNvPr>
          <p:cNvGrpSpPr/>
          <p:nvPr/>
        </p:nvGrpSpPr>
        <p:grpSpPr>
          <a:xfrm>
            <a:off x="7424696" y="1902116"/>
            <a:ext cx="1196064" cy="1084580"/>
            <a:chOff x="7424696" y="1902116"/>
            <a:chExt cx="1196064" cy="1084580"/>
          </a:xfrm>
        </p:grpSpPr>
        <p:grpSp>
          <p:nvGrpSpPr>
            <p:cNvPr id="21" name="Group 20">
              <a:extLst>
                <a:ext uri="{FF2B5EF4-FFF2-40B4-BE49-F238E27FC236}">
                  <a16:creationId xmlns:a16="http://schemas.microsoft.com/office/drawing/2014/main" id="{29304653-0386-728B-E753-A08B50FD9889}"/>
                </a:ext>
              </a:extLst>
            </p:cNvPr>
            <p:cNvGrpSpPr/>
            <p:nvPr/>
          </p:nvGrpSpPr>
          <p:grpSpPr>
            <a:xfrm>
              <a:off x="7424696" y="1902116"/>
              <a:ext cx="1008320" cy="1084580"/>
              <a:chOff x="1772981" y="4000500"/>
              <a:chExt cx="1008320" cy="1084580"/>
            </a:xfrm>
          </p:grpSpPr>
          <p:pic>
            <p:nvPicPr>
              <p:cNvPr id="13" name="Picture 2" descr="Drawing">
                <a:extLst>
                  <a:ext uri="{FF2B5EF4-FFF2-40B4-BE49-F238E27FC236}">
                    <a16:creationId xmlns:a16="http://schemas.microsoft.com/office/drawing/2014/main" id="{8099DF33-4875-DAA7-9485-96462A0456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180" t="15636" r="20969" b="25288"/>
              <a:stretch/>
            </p:blipFill>
            <p:spPr bwMode="auto">
              <a:xfrm>
                <a:off x="1772981" y="4000500"/>
                <a:ext cx="1008320" cy="108458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E0F3EF81-E046-E731-393B-EE70EDFCA225}"/>
                  </a:ext>
                </a:extLst>
              </p:cNvPr>
              <p:cNvSpPr/>
              <p:nvPr/>
            </p:nvSpPr>
            <p:spPr>
              <a:xfrm>
                <a:off x="2286000" y="4255770"/>
                <a:ext cx="266700" cy="278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358286A-5D3D-EA63-8CAD-A3AE5CA7C821}"/>
                  </a:ext>
                </a:extLst>
              </p:cNvPr>
              <p:cNvSpPr/>
              <p:nvPr/>
            </p:nvSpPr>
            <p:spPr>
              <a:xfrm>
                <a:off x="1861850" y="4556760"/>
                <a:ext cx="405099"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7BF9205-7F47-675E-E333-466DD70489C5}"/>
                  </a:ext>
                </a:extLst>
              </p:cNvPr>
              <p:cNvSpPr/>
              <p:nvPr/>
            </p:nvSpPr>
            <p:spPr>
              <a:xfrm>
                <a:off x="2449830" y="4152900"/>
                <a:ext cx="266700" cy="278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4FFA5A62-7FF1-AC3C-B9C4-C473AF101CAD}"/>
                  </a:ext>
                </a:extLst>
              </p:cNvPr>
              <p:cNvCxnSpPr/>
              <p:nvPr/>
            </p:nvCxnSpPr>
            <p:spPr>
              <a:xfrm>
                <a:off x="1912620" y="4546600"/>
                <a:ext cx="364521"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1263DFE-2719-983B-F383-D6029C17C589}"/>
                  </a:ext>
                </a:extLst>
              </p:cNvPr>
              <p:cNvCxnSpPr>
                <a:cxnSpLocks/>
              </p:cNvCxnSpPr>
              <p:nvPr/>
            </p:nvCxnSpPr>
            <p:spPr>
              <a:xfrm flipV="1">
                <a:off x="2278999" y="4206240"/>
                <a:ext cx="346091" cy="34036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2095" name="Straight Connector 2094">
              <a:extLst>
                <a:ext uri="{FF2B5EF4-FFF2-40B4-BE49-F238E27FC236}">
                  <a16:creationId xmlns:a16="http://schemas.microsoft.com/office/drawing/2014/main" id="{F500B2AD-0302-B530-92C3-B7FAE2ED447D}"/>
                </a:ext>
              </a:extLst>
            </p:cNvPr>
            <p:cNvCxnSpPr>
              <a:cxnSpLocks/>
            </p:cNvCxnSpPr>
            <p:nvPr/>
          </p:nvCxnSpPr>
          <p:spPr>
            <a:xfrm>
              <a:off x="8422640" y="2456029"/>
              <a:ext cx="198120" cy="0"/>
            </a:xfrm>
            <a:prstGeom prst="line">
              <a:avLst/>
            </a:prstGeom>
            <a:ln w="15875">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B3297AC3-C694-5881-6F1A-7600EA243FEB}"/>
              </a:ext>
            </a:extLst>
          </p:cNvPr>
          <p:cNvSpPr>
            <a:spLocks noGrp="1"/>
          </p:cNvSpPr>
          <p:nvPr>
            <p:ph type="title"/>
          </p:nvPr>
        </p:nvSpPr>
        <p:spPr/>
        <p:txBody>
          <a:bodyPr/>
          <a:lstStyle/>
          <a:p>
            <a:r>
              <a:rPr lang="en-US"/>
              <a:t>Sigma Delta Neuron</a:t>
            </a:r>
          </a:p>
        </p:txBody>
      </p:sp>
      <p:pic>
        <p:nvPicPr>
          <p:cNvPr id="2050" name="Picture 2" descr="Drawing">
            <a:extLst>
              <a:ext uri="{FF2B5EF4-FFF2-40B4-BE49-F238E27FC236}">
                <a16:creationId xmlns:a16="http://schemas.microsoft.com/office/drawing/2014/main" id="{8AE496BA-1561-4E7A-9609-F3527AEB50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8249" b="15561"/>
          <a:stretch/>
        </p:blipFill>
        <p:spPr bwMode="auto">
          <a:xfrm>
            <a:off x="276226" y="1612956"/>
            <a:ext cx="3321740" cy="155023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rawing">
            <a:extLst>
              <a:ext uri="{FF2B5EF4-FFF2-40B4-BE49-F238E27FC236}">
                <a16:creationId xmlns:a16="http://schemas.microsoft.com/office/drawing/2014/main" id="{70C878CD-0D52-56D8-46A1-AE38EDCA415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173" r="16870" b="16275"/>
          <a:stretch/>
        </p:blipFill>
        <p:spPr bwMode="auto">
          <a:xfrm>
            <a:off x="5912151" y="1612955"/>
            <a:ext cx="1512545" cy="153712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6696CEE-A74A-65F2-C865-5B58A2116171}"/>
              </a:ext>
            </a:extLst>
          </p:cNvPr>
          <p:cNvSpPr txBox="1"/>
          <p:nvPr/>
        </p:nvSpPr>
        <p:spPr>
          <a:xfrm>
            <a:off x="3476156" y="2259740"/>
            <a:ext cx="2491772" cy="369332"/>
          </a:xfrm>
          <a:prstGeom prst="rect">
            <a:avLst/>
          </a:prstGeom>
          <a:noFill/>
        </p:spPr>
        <p:txBody>
          <a:bodyPr wrap="none" rtlCol="0">
            <a:spAutoFit/>
          </a:bodyPr>
          <a:lstStyle/>
          <a:p>
            <a:r>
              <a:rPr lang="en-US"/>
              <a:t>SPARSE MESSAGING</a:t>
            </a:r>
          </a:p>
        </p:txBody>
      </p:sp>
      <p:pic>
        <p:nvPicPr>
          <p:cNvPr id="10" name="Picture 2" descr="Drawing">
            <a:extLst>
              <a:ext uri="{FF2B5EF4-FFF2-40B4-BE49-F238E27FC236}">
                <a16:creationId xmlns:a16="http://schemas.microsoft.com/office/drawing/2014/main" id="{95C010BA-4DDB-D53D-9969-C0A7AA8B19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995" r="379" b="16275"/>
          <a:stretch/>
        </p:blipFill>
        <p:spPr bwMode="auto">
          <a:xfrm>
            <a:off x="8424682" y="1626060"/>
            <a:ext cx="3280993" cy="1537129"/>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22">
            <a:extLst>
              <a:ext uri="{FF2B5EF4-FFF2-40B4-BE49-F238E27FC236}">
                <a16:creationId xmlns:a16="http://schemas.microsoft.com/office/drawing/2014/main" id="{9A980D22-CA8C-0155-DD17-FFDA298D1CB2}"/>
              </a:ext>
            </a:extLst>
          </p:cNvPr>
          <p:cNvSpPr/>
          <p:nvPr/>
        </p:nvSpPr>
        <p:spPr>
          <a:xfrm>
            <a:off x="745435" y="1719470"/>
            <a:ext cx="2531528" cy="1411356"/>
          </a:xfrm>
          <a:prstGeom prst="roundRect">
            <a:avLst/>
          </a:prstGeom>
          <a:solidFill>
            <a:schemeClr val="accent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9B651DAA-6F57-3EDA-8D97-F555A2D62EEA}"/>
              </a:ext>
            </a:extLst>
          </p:cNvPr>
          <p:cNvSpPr/>
          <p:nvPr/>
        </p:nvSpPr>
        <p:spPr>
          <a:xfrm>
            <a:off x="8595513" y="1738728"/>
            <a:ext cx="2531528" cy="1411356"/>
          </a:xfrm>
          <a:prstGeom prst="roundRect">
            <a:avLst/>
          </a:prstGeom>
          <a:solidFill>
            <a:schemeClr val="accent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499950EC-5BB2-AC71-79DC-0695D6601BE2}"/>
              </a:ext>
            </a:extLst>
          </p:cNvPr>
          <p:cNvSpPr/>
          <p:nvPr/>
        </p:nvSpPr>
        <p:spPr>
          <a:xfrm>
            <a:off x="6052929" y="1738728"/>
            <a:ext cx="1209269" cy="1411356"/>
          </a:xfrm>
          <a:prstGeom prst="roundRect">
            <a:avLst/>
          </a:prstGeom>
          <a:solidFill>
            <a:schemeClr val="accent3">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E4FB0C5A-5E7D-70AB-6C72-E99889E4F2E0}"/>
              </a:ext>
            </a:extLst>
          </p:cNvPr>
          <p:cNvSpPr txBox="1"/>
          <p:nvPr/>
        </p:nvSpPr>
        <p:spPr>
          <a:xfrm>
            <a:off x="7552833" y="3129055"/>
            <a:ext cx="769763" cy="307777"/>
          </a:xfrm>
          <a:prstGeom prst="rect">
            <a:avLst/>
          </a:prstGeom>
          <a:noFill/>
        </p:spPr>
        <p:txBody>
          <a:bodyPr wrap="square" rtlCol="0">
            <a:spAutoFit/>
          </a:bodyPr>
          <a:lstStyle/>
          <a:p>
            <a:pPr algn="ctr"/>
            <a:r>
              <a:rPr lang="en-US" sz="1400" err="1"/>
              <a:t>ReLU</a:t>
            </a:r>
            <a:endParaRPr lang="en-US" sz="1400"/>
          </a:p>
        </p:txBody>
      </p:sp>
      <p:sp>
        <p:nvSpPr>
          <p:cNvPr id="27" name="TextBox 26">
            <a:extLst>
              <a:ext uri="{FF2B5EF4-FFF2-40B4-BE49-F238E27FC236}">
                <a16:creationId xmlns:a16="http://schemas.microsoft.com/office/drawing/2014/main" id="{6DB7FD6A-FFD3-9C75-CC9D-466885731D5C}"/>
              </a:ext>
            </a:extLst>
          </p:cNvPr>
          <p:cNvSpPr txBox="1"/>
          <p:nvPr/>
        </p:nvSpPr>
        <p:spPr>
          <a:xfrm>
            <a:off x="9047258" y="3129055"/>
            <a:ext cx="1527978" cy="307777"/>
          </a:xfrm>
          <a:prstGeom prst="rect">
            <a:avLst/>
          </a:prstGeom>
          <a:noFill/>
        </p:spPr>
        <p:txBody>
          <a:bodyPr wrap="square" rtlCol="0">
            <a:spAutoFit/>
          </a:bodyPr>
          <a:lstStyle/>
          <a:p>
            <a:pPr algn="ctr"/>
            <a:r>
              <a:rPr lang="en-US" sz="1400"/>
              <a:t>Delta Encoder</a:t>
            </a:r>
          </a:p>
        </p:txBody>
      </p:sp>
      <p:sp>
        <p:nvSpPr>
          <p:cNvPr id="28" name="TextBox 27">
            <a:extLst>
              <a:ext uri="{FF2B5EF4-FFF2-40B4-BE49-F238E27FC236}">
                <a16:creationId xmlns:a16="http://schemas.microsoft.com/office/drawing/2014/main" id="{8FAA1679-131D-63E7-5963-4D521FB34F4A}"/>
              </a:ext>
            </a:extLst>
          </p:cNvPr>
          <p:cNvSpPr txBox="1"/>
          <p:nvPr/>
        </p:nvSpPr>
        <p:spPr>
          <a:xfrm>
            <a:off x="1247210" y="3129055"/>
            <a:ext cx="1527978" cy="307777"/>
          </a:xfrm>
          <a:prstGeom prst="rect">
            <a:avLst/>
          </a:prstGeom>
          <a:noFill/>
        </p:spPr>
        <p:txBody>
          <a:bodyPr wrap="square" rtlCol="0">
            <a:spAutoFit/>
          </a:bodyPr>
          <a:lstStyle/>
          <a:p>
            <a:pPr algn="ctr"/>
            <a:r>
              <a:rPr lang="en-US" sz="1400"/>
              <a:t>Delta Encoder</a:t>
            </a:r>
          </a:p>
        </p:txBody>
      </p:sp>
      <p:sp>
        <p:nvSpPr>
          <p:cNvPr id="29" name="TextBox 28">
            <a:extLst>
              <a:ext uri="{FF2B5EF4-FFF2-40B4-BE49-F238E27FC236}">
                <a16:creationId xmlns:a16="http://schemas.microsoft.com/office/drawing/2014/main" id="{49431F15-18C1-2DBD-9EF3-ED1F995EAEC3}"/>
              </a:ext>
            </a:extLst>
          </p:cNvPr>
          <p:cNvSpPr txBox="1"/>
          <p:nvPr/>
        </p:nvSpPr>
        <p:spPr>
          <a:xfrm>
            <a:off x="5869835" y="3150084"/>
            <a:ext cx="1527978" cy="307777"/>
          </a:xfrm>
          <a:prstGeom prst="rect">
            <a:avLst/>
          </a:prstGeom>
          <a:noFill/>
        </p:spPr>
        <p:txBody>
          <a:bodyPr wrap="square" rtlCol="0">
            <a:spAutoFit/>
          </a:bodyPr>
          <a:lstStyle/>
          <a:p>
            <a:pPr algn="ctr"/>
            <a:r>
              <a:rPr lang="en-US" sz="1400"/>
              <a:t>Sigma Decoder</a:t>
            </a:r>
          </a:p>
        </p:txBody>
      </p:sp>
      <p:grpSp>
        <p:nvGrpSpPr>
          <p:cNvPr id="2059" name="Group 2058">
            <a:extLst>
              <a:ext uri="{FF2B5EF4-FFF2-40B4-BE49-F238E27FC236}">
                <a16:creationId xmlns:a16="http://schemas.microsoft.com/office/drawing/2014/main" id="{62FB81BF-CA98-66D2-AA1D-6481197A4515}"/>
              </a:ext>
            </a:extLst>
          </p:cNvPr>
          <p:cNvGrpSpPr/>
          <p:nvPr/>
        </p:nvGrpSpPr>
        <p:grpSpPr>
          <a:xfrm>
            <a:off x="326099" y="2224031"/>
            <a:ext cx="438585" cy="2491793"/>
            <a:chOff x="326099" y="1786710"/>
            <a:chExt cx="438585" cy="2491793"/>
          </a:xfrm>
        </p:grpSpPr>
        <p:cxnSp>
          <p:nvCxnSpPr>
            <p:cNvPr id="44" name="Straight Arrow Connector 31">
              <a:extLst>
                <a:ext uri="{FF2B5EF4-FFF2-40B4-BE49-F238E27FC236}">
                  <a16:creationId xmlns:a16="http://schemas.microsoft.com/office/drawing/2014/main" id="{F8EEADED-27A1-FD97-20DB-4F8270CAF38B}"/>
                </a:ext>
              </a:extLst>
            </p:cNvPr>
            <p:cNvCxnSpPr>
              <a:cxnSpLocks/>
              <a:stCxn id="46" idx="1"/>
              <a:endCxn id="45" idx="2"/>
            </p:cNvCxnSpPr>
            <p:nvPr/>
          </p:nvCxnSpPr>
          <p:spPr>
            <a:xfrm rot="10800000" flipH="1">
              <a:off x="326099" y="2005812"/>
              <a:ext cx="345398" cy="2272691"/>
            </a:xfrm>
            <a:prstGeom prst="bentConnector4">
              <a:avLst>
                <a:gd name="adj1" fmla="val -66185"/>
                <a:gd name="adj2" fmla="val 52410"/>
              </a:avLst>
            </a:prstGeom>
            <a:ln w="19050">
              <a:solidFill>
                <a:schemeClr val="bg2">
                  <a:lumMod val="65000"/>
                </a:schemeClr>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FDB5EADD-0275-F52F-2B82-D4C09E68794B}"/>
                </a:ext>
              </a:extLst>
            </p:cNvPr>
            <p:cNvSpPr txBox="1"/>
            <p:nvPr/>
          </p:nvSpPr>
          <p:spPr>
            <a:xfrm>
              <a:off x="578310" y="1786710"/>
              <a:ext cx="186374" cy="219101"/>
            </a:xfrm>
            <a:prstGeom prst="rect">
              <a:avLst/>
            </a:prstGeom>
            <a:noFill/>
            <a:ln>
              <a:noFill/>
            </a:ln>
          </p:spPr>
          <p:txBody>
            <a:bodyPr wrap="square" rtlCol="0">
              <a:spAutoFit/>
            </a:bodyPr>
            <a:lstStyle/>
            <a:p>
              <a:endParaRPr lang="en-US"/>
            </a:p>
          </p:txBody>
        </p:sp>
      </p:grpSp>
      <p:grpSp>
        <p:nvGrpSpPr>
          <p:cNvPr id="2058" name="Group 2057">
            <a:extLst>
              <a:ext uri="{FF2B5EF4-FFF2-40B4-BE49-F238E27FC236}">
                <a16:creationId xmlns:a16="http://schemas.microsoft.com/office/drawing/2014/main" id="{FDCEA577-827D-60FF-55B9-E1CCF7F5BFBB}"/>
              </a:ext>
            </a:extLst>
          </p:cNvPr>
          <p:cNvGrpSpPr/>
          <p:nvPr/>
        </p:nvGrpSpPr>
        <p:grpSpPr>
          <a:xfrm>
            <a:off x="221976" y="4191769"/>
            <a:ext cx="3143051" cy="1108349"/>
            <a:chOff x="381000" y="4132133"/>
            <a:chExt cx="3143051" cy="1108349"/>
          </a:xfrm>
        </p:grpSpPr>
        <p:pic>
          <p:nvPicPr>
            <p:cNvPr id="2056" name="Picture 8">
              <a:extLst>
                <a:ext uri="{FF2B5EF4-FFF2-40B4-BE49-F238E27FC236}">
                  <a16:creationId xmlns:a16="http://schemas.microsoft.com/office/drawing/2014/main" id="{4EDCC44C-C43D-BB76-D524-13DD5415881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7488" b="80949"/>
            <a:stretch/>
          </p:blipFill>
          <p:spPr bwMode="auto">
            <a:xfrm>
              <a:off x="381000" y="4132133"/>
              <a:ext cx="3143051" cy="1108349"/>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E7E59E2F-24C8-0F7A-0F0A-C41C6361499D}"/>
                </a:ext>
              </a:extLst>
            </p:cNvPr>
            <p:cNvSpPr txBox="1"/>
            <p:nvPr/>
          </p:nvSpPr>
          <p:spPr>
            <a:xfrm>
              <a:off x="485123" y="4546636"/>
              <a:ext cx="186374" cy="219101"/>
            </a:xfrm>
            <a:prstGeom prst="rect">
              <a:avLst/>
            </a:prstGeom>
            <a:noFill/>
            <a:ln>
              <a:noFill/>
            </a:ln>
          </p:spPr>
          <p:txBody>
            <a:bodyPr wrap="square" rtlCol="0">
              <a:spAutoFit/>
            </a:bodyPr>
            <a:lstStyle/>
            <a:p>
              <a:endParaRPr lang="en-US"/>
            </a:p>
          </p:txBody>
        </p:sp>
      </p:grpSp>
      <p:grpSp>
        <p:nvGrpSpPr>
          <p:cNvPr id="2062" name="Group 2061">
            <a:extLst>
              <a:ext uri="{FF2B5EF4-FFF2-40B4-BE49-F238E27FC236}">
                <a16:creationId xmlns:a16="http://schemas.microsoft.com/office/drawing/2014/main" id="{7EEC083F-3DED-093B-93B1-A6BAD6F4F62F}"/>
              </a:ext>
            </a:extLst>
          </p:cNvPr>
          <p:cNvGrpSpPr/>
          <p:nvPr/>
        </p:nvGrpSpPr>
        <p:grpSpPr>
          <a:xfrm>
            <a:off x="3276963" y="2228900"/>
            <a:ext cx="230340" cy="3622652"/>
            <a:chOff x="3276963" y="1791579"/>
            <a:chExt cx="230340" cy="3622652"/>
          </a:xfrm>
        </p:grpSpPr>
        <p:cxnSp>
          <p:nvCxnSpPr>
            <p:cNvPr id="51" name="Straight Arrow Connector 31">
              <a:extLst>
                <a:ext uri="{FF2B5EF4-FFF2-40B4-BE49-F238E27FC236}">
                  <a16:creationId xmlns:a16="http://schemas.microsoft.com/office/drawing/2014/main" id="{C67E105C-17B7-67AB-5C60-9C0AE62A927F}"/>
                </a:ext>
              </a:extLst>
            </p:cNvPr>
            <p:cNvCxnSpPr>
              <a:cxnSpLocks/>
              <a:stCxn id="53" idx="1"/>
              <a:endCxn id="52" idx="2"/>
            </p:cNvCxnSpPr>
            <p:nvPr/>
          </p:nvCxnSpPr>
          <p:spPr>
            <a:xfrm flipV="1">
              <a:off x="3276963" y="2010680"/>
              <a:ext cx="123800" cy="3403551"/>
            </a:xfrm>
            <a:prstGeom prst="bentConnector2">
              <a:avLst/>
            </a:prstGeom>
            <a:ln w="19050">
              <a:solidFill>
                <a:schemeClr val="bg2">
                  <a:lumMod val="65000"/>
                </a:schemeClr>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533F8CEF-765E-0B6C-A372-CC08032FE33A}"/>
                </a:ext>
              </a:extLst>
            </p:cNvPr>
            <p:cNvSpPr txBox="1"/>
            <p:nvPr/>
          </p:nvSpPr>
          <p:spPr>
            <a:xfrm flipH="1">
              <a:off x="3294224" y="1791579"/>
              <a:ext cx="213079" cy="219101"/>
            </a:xfrm>
            <a:prstGeom prst="rect">
              <a:avLst/>
            </a:prstGeom>
            <a:noFill/>
            <a:ln>
              <a:noFill/>
            </a:ln>
          </p:spPr>
          <p:txBody>
            <a:bodyPr wrap="square" rtlCol="0">
              <a:spAutoFit/>
            </a:bodyPr>
            <a:lstStyle/>
            <a:p>
              <a:endParaRPr lang="en-US"/>
            </a:p>
          </p:txBody>
        </p:sp>
      </p:grpSp>
      <p:sp>
        <p:nvSpPr>
          <p:cNvPr id="58" name="TextBox 57">
            <a:extLst>
              <a:ext uri="{FF2B5EF4-FFF2-40B4-BE49-F238E27FC236}">
                <a16:creationId xmlns:a16="http://schemas.microsoft.com/office/drawing/2014/main" id="{5CA4222F-09A8-F227-26E6-70DEBC6A03FA}"/>
              </a:ext>
            </a:extLst>
          </p:cNvPr>
          <p:cNvSpPr txBox="1"/>
          <p:nvPr/>
        </p:nvSpPr>
        <p:spPr>
          <a:xfrm>
            <a:off x="8416723" y="2246835"/>
            <a:ext cx="186374" cy="219101"/>
          </a:xfrm>
          <a:prstGeom prst="rect">
            <a:avLst/>
          </a:prstGeom>
          <a:noFill/>
          <a:ln>
            <a:noFill/>
          </a:ln>
        </p:spPr>
        <p:txBody>
          <a:bodyPr wrap="square" rtlCol="0">
            <a:spAutoFit/>
          </a:bodyPr>
          <a:lstStyle/>
          <a:p>
            <a:endParaRPr lang="en-US"/>
          </a:p>
        </p:txBody>
      </p:sp>
      <p:grpSp>
        <p:nvGrpSpPr>
          <p:cNvPr id="2070" name="Group 2069">
            <a:extLst>
              <a:ext uri="{FF2B5EF4-FFF2-40B4-BE49-F238E27FC236}">
                <a16:creationId xmlns:a16="http://schemas.microsoft.com/office/drawing/2014/main" id="{D34BF50A-35B8-0DA2-26DF-FE69A6B329E8}"/>
              </a:ext>
            </a:extLst>
          </p:cNvPr>
          <p:cNvGrpSpPr/>
          <p:nvPr/>
        </p:nvGrpSpPr>
        <p:grpSpPr>
          <a:xfrm>
            <a:off x="4164153" y="4124228"/>
            <a:ext cx="3143051" cy="1175889"/>
            <a:chOff x="3741681" y="4104944"/>
            <a:chExt cx="3143051" cy="1175889"/>
          </a:xfrm>
        </p:grpSpPr>
        <p:pic>
          <p:nvPicPr>
            <p:cNvPr id="30" name="Picture 8">
              <a:extLst>
                <a:ext uri="{FF2B5EF4-FFF2-40B4-BE49-F238E27FC236}">
                  <a16:creationId xmlns:a16="http://schemas.microsoft.com/office/drawing/2014/main" id="{34057EAF-62BC-DE11-06B3-0CD1D39422D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9954" r="47488" b="39834"/>
            <a:stretch/>
          </p:blipFill>
          <p:spPr bwMode="auto">
            <a:xfrm>
              <a:off x="3741681" y="4104944"/>
              <a:ext cx="3143051" cy="1175889"/>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507F0DDC-AFE9-3752-E1BF-27A61A834137}"/>
                </a:ext>
              </a:extLst>
            </p:cNvPr>
            <p:cNvSpPr txBox="1"/>
            <p:nvPr/>
          </p:nvSpPr>
          <p:spPr>
            <a:xfrm>
              <a:off x="6626343" y="4583337"/>
              <a:ext cx="186374" cy="219101"/>
            </a:xfrm>
            <a:prstGeom prst="rect">
              <a:avLst/>
            </a:prstGeom>
            <a:noFill/>
            <a:ln>
              <a:noFill/>
            </a:ln>
          </p:spPr>
          <p:txBody>
            <a:bodyPr wrap="square" rtlCol="0">
              <a:spAutoFit/>
            </a:bodyPr>
            <a:lstStyle/>
            <a:p>
              <a:endParaRPr lang="en-US"/>
            </a:p>
          </p:txBody>
        </p:sp>
      </p:grpSp>
      <p:grpSp>
        <p:nvGrpSpPr>
          <p:cNvPr id="2073" name="Group 2072">
            <a:extLst>
              <a:ext uri="{FF2B5EF4-FFF2-40B4-BE49-F238E27FC236}">
                <a16:creationId xmlns:a16="http://schemas.microsoft.com/office/drawing/2014/main" id="{A7CB9D65-C455-E4FC-2F4B-C7BB6138235C}"/>
              </a:ext>
            </a:extLst>
          </p:cNvPr>
          <p:cNvGrpSpPr/>
          <p:nvPr/>
        </p:nvGrpSpPr>
        <p:grpSpPr>
          <a:xfrm>
            <a:off x="11179661" y="2236928"/>
            <a:ext cx="213078" cy="3688876"/>
            <a:chOff x="11179661" y="1799607"/>
            <a:chExt cx="213078" cy="3688876"/>
          </a:xfrm>
        </p:grpSpPr>
        <p:cxnSp>
          <p:nvCxnSpPr>
            <p:cNvPr id="63" name="Straight Arrow Connector 31">
              <a:extLst>
                <a:ext uri="{FF2B5EF4-FFF2-40B4-BE49-F238E27FC236}">
                  <a16:creationId xmlns:a16="http://schemas.microsoft.com/office/drawing/2014/main" id="{3AD5A27A-A939-30FD-496F-2689E7533856}"/>
                </a:ext>
              </a:extLst>
            </p:cNvPr>
            <p:cNvCxnSpPr>
              <a:cxnSpLocks/>
              <a:stCxn id="2069" idx="3"/>
              <a:endCxn id="2048" idx="2"/>
            </p:cNvCxnSpPr>
            <p:nvPr/>
          </p:nvCxnSpPr>
          <p:spPr>
            <a:xfrm flipV="1">
              <a:off x="11190745" y="2018708"/>
              <a:ext cx="95455" cy="3469775"/>
            </a:xfrm>
            <a:prstGeom prst="bentConnector2">
              <a:avLst/>
            </a:prstGeom>
            <a:ln w="19050">
              <a:solidFill>
                <a:schemeClr val="bg2">
                  <a:lumMod val="65000"/>
                </a:schemeClr>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048" name="TextBox 2047">
              <a:extLst>
                <a:ext uri="{FF2B5EF4-FFF2-40B4-BE49-F238E27FC236}">
                  <a16:creationId xmlns:a16="http://schemas.microsoft.com/office/drawing/2014/main" id="{C6444FD7-D674-1BA4-0202-0BD725B45E51}"/>
                </a:ext>
              </a:extLst>
            </p:cNvPr>
            <p:cNvSpPr txBox="1"/>
            <p:nvPr/>
          </p:nvSpPr>
          <p:spPr>
            <a:xfrm flipH="1">
              <a:off x="11179661" y="1799607"/>
              <a:ext cx="213078" cy="219101"/>
            </a:xfrm>
            <a:prstGeom prst="rect">
              <a:avLst/>
            </a:prstGeom>
            <a:noFill/>
            <a:ln>
              <a:noFill/>
            </a:ln>
          </p:spPr>
          <p:txBody>
            <a:bodyPr wrap="square" rtlCol="0">
              <a:spAutoFit/>
            </a:bodyPr>
            <a:lstStyle/>
            <a:p>
              <a:endParaRPr lang="en-US"/>
            </a:p>
          </p:txBody>
        </p:sp>
      </p:grpSp>
      <p:grpSp>
        <p:nvGrpSpPr>
          <p:cNvPr id="2061" name="Group 2060">
            <a:extLst>
              <a:ext uri="{FF2B5EF4-FFF2-40B4-BE49-F238E27FC236}">
                <a16:creationId xmlns:a16="http://schemas.microsoft.com/office/drawing/2014/main" id="{93FFD4DC-94D7-5408-4195-CABA06801B31}"/>
              </a:ext>
            </a:extLst>
          </p:cNvPr>
          <p:cNvGrpSpPr/>
          <p:nvPr/>
        </p:nvGrpSpPr>
        <p:grpSpPr>
          <a:xfrm>
            <a:off x="221976" y="5369800"/>
            <a:ext cx="3143051" cy="1084580"/>
            <a:chOff x="221976" y="5310164"/>
            <a:chExt cx="3143051" cy="1084580"/>
          </a:xfrm>
        </p:grpSpPr>
        <p:sp>
          <p:nvSpPr>
            <p:cNvPr id="53" name="TextBox 52">
              <a:extLst>
                <a:ext uri="{FF2B5EF4-FFF2-40B4-BE49-F238E27FC236}">
                  <a16:creationId xmlns:a16="http://schemas.microsoft.com/office/drawing/2014/main" id="{3E4C10D0-3FCA-3497-E5DA-119800B1D624}"/>
                </a:ext>
              </a:extLst>
            </p:cNvPr>
            <p:cNvSpPr txBox="1"/>
            <p:nvPr/>
          </p:nvSpPr>
          <p:spPr>
            <a:xfrm flipH="1">
              <a:off x="3063884" y="5682365"/>
              <a:ext cx="213079" cy="219101"/>
            </a:xfrm>
            <a:prstGeom prst="rect">
              <a:avLst/>
            </a:prstGeom>
            <a:noFill/>
            <a:ln>
              <a:noFill/>
            </a:ln>
          </p:spPr>
          <p:txBody>
            <a:bodyPr wrap="square" rtlCol="0">
              <a:spAutoFit/>
            </a:bodyPr>
            <a:lstStyle/>
            <a:p>
              <a:endParaRPr lang="en-US"/>
            </a:p>
          </p:txBody>
        </p:sp>
        <p:pic>
          <p:nvPicPr>
            <p:cNvPr id="2055" name="Picture 8">
              <a:extLst>
                <a:ext uri="{FF2B5EF4-FFF2-40B4-BE49-F238E27FC236}">
                  <a16:creationId xmlns:a16="http://schemas.microsoft.com/office/drawing/2014/main" id="{7FEBBF0B-4733-EBAF-0CEB-128DF3F6B91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1188" r="47488" b="60169"/>
            <a:stretch/>
          </p:blipFill>
          <p:spPr bwMode="auto">
            <a:xfrm>
              <a:off x="221976" y="5310164"/>
              <a:ext cx="3143051" cy="10845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71" name="Group 2070">
            <a:extLst>
              <a:ext uri="{FF2B5EF4-FFF2-40B4-BE49-F238E27FC236}">
                <a16:creationId xmlns:a16="http://schemas.microsoft.com/office/drawing/2014/main" id="{BD0EE18E-0469-9096-927F-E83B5A2C2AF7}"/>
              </a:ext>
            </a:extLst>
          </p:cNvPr>
          <p:cNvGrpSpPr/>
          <p:nvPr/>
        </p:nvGrpSpPr>
        <p:grpSpPr>
          <a:xfrm>
            <a:off x="8122926" y="4124229"/>
            <a:ext cx="3143051" cy="1175889"/>
            <a:chOff x="7745244" y="3982981"/>
            <a:chExt cx="3143051" cy="1175889"/>
          </a:xfrm>
        </p:grpSpPr>
        <p:pic>
          <p:nvPicPr>
            <p:cNvPr id="2051" name="Picture 8">
              <a:extLst>
                <a:ext uri="{FF2B5EF4-FFF2-40B4-BE49-F238E27FC236}">
                  <a16:creationId xmlns:a16="http://schemas.microsoft.com/office/drawing/2014/main" id="{9FC24E26-BE4D-010E-51D6-9022647C707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0018" r="47488" b="19770"/>
            <a:stretch/>
          </p:blipFill>
          <p:spPr bwMode="auto">
            <a:xfrm>
              <a:off x="7745244" y="3982981"/>
              <a:ext cx="3143051" cy="1175889"/>
            </a:xfrm>
            <a:prstGeom prst="rect">
              <a:avLst/>
            </a:prstGeom>
            <a:noFill/>
            <a:extLst>
              <a:ext uri="{909E8E84-426E-40DD-AFC4-6F175D3DCCD1}">
                <a14:hiddenFill xmlns:a14="http://schemas.microsoft.com/office/drawing/2010/main">
                  <a:solidFill>
                    <a:srgbClr val="FFFFFF"/>
                  </a:solidFill>
                </a14:hiddenFill>
              </a:ext>
            </a:extLst>
          </p:spPr>
        </p:pic>
        <p:sp>
          <p:nvSpPr>
            <p:cNvPr id="2068" name="TextBox 2067">
              <a:extLst>
                <a:ext uri="{FF2B5EF4-FFF2-40B4-BE49-F238E27FC236}">
                  <a16:creationId xmlns:a16="http://schemas.microsoft.com/office/drawing/2014/main" id="{1A5F855B-B3D4-148F-423D-3AA61923C626}"/>
                </a:ext>
              </a:extLst>
            </p:cNvPr>
            <p:cNvSpPr txBox="1"/>
            <p:nvPr/>
          </p:nvSpPr>
          <p:spPr>
            <a:xfrm>
              <a:off x="7898893" y="4467206"/>
              <a:ext cx="186374" cy="219101"/>
            </a:xfrm>
            <a:prstGeom prst="rect">
              <a:avLst/>
            </a:prstGeom>
            <a:noFill/>
            <a:ln>
              <a:noFill/>
            </a:ln>
          </p:spPr>
          <p:txBody>
            <a:bodyPr wrap="square" rtlCol="0">
              <a:spAutoFit/>
            </a:bodyPr>
            <a:lstStyle/>
            <a:p>
              <a:endParaRPr lang="en-US"/>
            </a:p>
          </p:txBody>
        </p:sp>
      </p:grpSp>
      <p:grpSp>
        <p:nvGrpSpPr>
          <p:cNvPr id="2072" name="Group 2071">
            <a:extLst>
              <a:ext uri="{FF2B5EF4-FFF2-40B4-BE49-F238E27FC236}">
                <a16:creationId xmlns:a16="http://schemas.microsoft.com/office/drawing/2014/main" id="{60CFDE0B-7285-29CA-5EEB-648E9C042E73}"/>
              </a:ext>
            </a:extLst>
          </p:cNvPr>
          <p:cNvGrpSpPr/>
          <p:nvPr/>
        </p:nvGrpSpPr>
        <p:grpSpPr>
          <a:xfrm>
            <a:off x="8122926" y="5300118"/>
            <a:ext cx="3143051" cy="1084580"/>
            <a:chOff x="7708363" y="5206890"/>
            <a:chExt cx="3143051" cy="1084580"/>
          </a:xfrm>
        </p:grpSpPr>
        <p:pic>
          <p:nvPicPr>
            <p:cNvPr id="2067" name="Picture 8">
              <a:extLst>
                <a:ext uri="{FF2B5EF4-FFF2-40B4-BE49-F238E27FC236}">
                  <a16:creationId xmlns:a16="http://schemas.microsoft.com/office/drawing/2014/main" id="{19F9BF4C-27CA-533C-DB39-63FF8407AC2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80753" r="47488" b="605"/>
            <a:stretch/>
          </p:blipFill>
          <p:spPr bwMode="auto">
            <a:xfrm>
              <a:off x="7708363" y="5206890"/>
              <a:ext cx="3143051" cy="1084580"/>
            </a:xfrm>
            <a:prstGeom prst="rect">
              <a:avLst/>
            </a:prstGeom>
            <a:noFill/>
            <a:extLst>
              <a:ext uri="{909E8E84-426E-40DD-AFC4-6F175D3DCCD1}">
                <a14:hiddenFill xmlns:a14="http://schemas.microsoft.com/office/drawing/2010/main">
                  <a:solidFill>
                    <a:srgbClr val="FFFFFF"/>
                  </a:solidFill>
                </a14:hiddenFill>
              </a:ext>
            </a:extLst>
          </p:spPr>
        </p:pic>
        <p:sp>
          <p:nvSpPr>
            <p:cNvPr id="2069" name="TextBox 2068">
              <a:extLst>
                <a:ext uri="{FF2B5EF4-FFF2-40B4-BE49-F238E27FC236}">
                  <a16:creationId xmlns:a16="http://schemas.microsoft.com/office/drawing/2014/main" id="{AD24778E-E89C-60CC-3913-1260D7DF2B23}"/>
                </a:ext>
              </a:extLst>
            </p:cNvPr>
            <p:cNvSpPr txBox="1"/>
            <p:nvPr/>
          </p:nvSpPr>
          <p:spPr>
            <a:xfrm>
              <a:off x="10589808" y="5723025"/>
              <a:ext cx="186374" cy="219101"/>
            </a:xfrm>
            <a:prstGeom prst="rect">
              <a:avLst/>
            </a:prstGeom>
            <a:noFill/>
            <a:ln>
              <a:noFill/>
            </a:ln>
          </p:spPr>
          <p:txBody>
            <a:bodyPr wrap="square" rtlCol="0">
              <a:spAutoFit/>
            </a:bodyPr>
            <a:lstStyle/>
            <a:p>
              <a:endParaRPr lang="en-US"/>
            </a:p>
          </p:txBody>
        </p:sp>
      </p:grpSp>
      <p:grpSp>
        <p:nvGrpSpPr>
          <p:cNvPr id="2075" name="Group 2074">
            <a:extLst>
              <a:ext uri="{FF2B5EF4-FFF2-40B4-BE49-F238E27FC236}">
                <a16:creationId xmlns:a16="http://schemas.microsoft.com/office/drawing/2014/main" id="{F2C95C94-193D-8879-F3B5-BA6151F7838D}"/>
              </a:ext>
            </a:extLst>
          </p:cNvPr>
          <p:cNvGrpSpPr/>
          <p:nvPr/>
        </p:nvGrpSpPr>
        <p:grpSpPr>
          <a:xfrm>
            <a:off x="7217753" y="2227845"/>
            <a:ext cx="213078" cy="2484327"/>
            <a:chOff x="7065353" y="1638124"/>
            <a:chExt cx="213078" cy="2484327"/>
          </a:xfrm>
        </p:grpSpPr>
        <p:cxnSp>
          <p:nvCxnSpPr>
            <p:cNvPr id="2076" name="Straight Arrow Connector 31">
              <a:extLst>
                <a:ext uri="{FF2B5EF4-FFF2-40B4-BE49-F238E27FC236}">
                  <a16:creationId xmlns:a16="http://schemas.microsoft.com/office/drawing/2014/main" id="{93068730-BF25-93FE-10B7-A352A3C04413}"/>
                </a:ext>
              </a:extLst>
            </p:cNvPr>
            <p:cNvCxnSpPr>
              <a:cxnSpLocks/>
              <a:stCxn id="59" idx="3"/>
              <a:endCxn id="2077" idx="2"/>
            </p:cNvCxnSpPr>
            <p:nvPr/>
          </p:nvCxnSpPr>
          <p:spPr>
            <a:xfrm flipV="1">
              <a:off x="7082789" y="1857225"/>
              <a:ext cx="89103" cy="2265226"/>
            </a:xfrm>
            <a:prstGeom prst="bentConnector2">
              <a:avLst/>
            </a:prstGeom>
            <a:ln w="19050">
              <a:solidFill>
                <a:schemeClr val="bg2">
                  <a:lumMod val="65000"/>
                </a:schemeClr>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077" name="TextBox 2076">
              <a:extLst>
                <a:ext uri="{FF2B5EF4-FFF2-40B4-BE49-F238E27FC236}">
                  <a16:creationId xmlns:a16="http://schemas.microsoft.com/office/drawing/2014/main" id="{3A3EEC5B-F85E-6F74-DB77-088533169F7E}"/>
                </a:ext>
              </a:extLst>
            </p:cNvPr>
            <p:cNvSpPr txBox="1"/>
            <p:nvPr/>
          </p:nvSpPr>
          <p:spPr>
            <a:xfrm flipH="1">
              <a:off x="7065353" y="1638124"/>
              <a:ext cx="213078" cy="219101"/>
            </a:xfrm>
            <a:prstGeom prst="rect">
              <a:avLst/>
            </a:prstGeom>
            <a:noFill/>
            <a:ln>
              <a:noFill/>
            </a:ln>
          </p:spPr>
          <p:txBody>
            <a:bodyPr wrap="square" rtlCol="0">
              <a:spAutoFit/>
            </a:bodyPr>
            <a:lstStyle/>
            <a:p>
              <a:endParaRPr lang="en-US"/>
            </a:p>
          </p:txBody>
        </p:sp>
      </p:grpSp>
      <p:grpSp>
        <p:nvGrpSpPr>
          <p:cNvPr id="2080" name="Group 2079">
            <a:extLst>
              <a:ext uri="{FF2B5EF4-FFF2-40B4-BE49-F238E27FC236}">
                <a16:creationId xmlns:a16="http://schemas.microsoft.com/office/drawing/2014/main" id="{E1EB4A17-4EB3-3E7D-EAC4-4E67114806A3}"/>
              </a:ext>
            </a:extLst>
          </p:cNvPr>
          <p:cNvGrpSpPr/>
          <p:nvPr/>
        </p:nvGrpSpPr>
        <p:grpSpPr>
          <a:xfrm>
            <a:off x="8276574" y="2237370"/>
            <a:ext cx="333291" cy="2480635"/>
            <a:chOff x="1368166" y="623661"/>
            <a:chExt cx="333291" cy="2480635"/>
          </a:xfrm>
        </p:grpSpPr>
        <p:cxnSp>
          <p:nvCxnSpPr>
            <p:cNvPr id="2081" name="Straight Arrow Connector 31">
              <a:extLst>
                <a:ext uri="{FF2B5EF4-FFF2-40B4-BE49-F238E27FC236}">
                  <a16:creationId xmlns:a16="http://schemas.microsoft.com/office/drawing/2014/main" id="{28F85B1A-0B97-0E95-E568-BF54ACB788C9}"/>
                </a:ext>
              </a:extLst>
            </p:cNvPr>
            <p:cNvCxnSpPr>
              <a:cxnSpLocks/>
              <a:stCxn id="2068" idx="1"/>
              <a:endCxn id="2082" idx="2"/>
            </p:cNvCxnSpPr>
            <p:nvPr/>
          </p:nvCxnSpPr>
          <p:spPr>
            <a:xfrm rot="10800000" flipH="1">
              <a:off x="1368166" y="842762"/>
              <a:ext cx="240103" cy="2261534"/>
            </a:xfrm>
            <a:prstGeom prst="bentConnector4">
              <a:avLst>
                <a:gd name="adj1" fmla="val -95209"/>
                <a:gd name="adj2" fmla="val 52422"/>
              </a:avLst>
            </a:prstGeom>
            <a:ln w="19050">
              <a:solidFill>
                <a:schemeClr val="bg2">
                  <a:lumMod val="65000"/>
                </a:schemeClr>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082" name="TextBox 2081">
              <a:extLst>
                <a:ext uri="{FF2B5EF4-FFF2-40B4-BE49-F238E27FC236}">
                  <a16:creationId xmlns:a16="http://schemas.microsoft.com/office/drawing/2014/main" id="{AC2BA2DB-BD94-455C-454A-2E4B89503032}"/>
                </a:ext>
              </a:extLst>
            </p:cNvPr>
            <p:cNvSpPr txBox="1"/>
            <p:nvPr/>
          </p:nvSpPr>
          <p:spPr>
            <a:xfrm>
              <a:off x="1515083" y="623661"/>
              <a:ext cx="186374" cy="219101"/>
            </a:xfrm>
            <a:prstGeom prst="rect">
              <a:avLst/>
            </a:prstGeom>
            <a:noFill/>
            <a:ln>
              <a:noFill/>
            </a:ln>
          </p:spPr>
          <p:txBody>
            <a:bodyPr wrap="square" rtlCol="0">
              <a:spAutoFit/>
            </a:bodyPr>
            <a:lstStyle/>
            <a:p>
              <a:endParaRPr lang="en-US"/>
            </a:p>
          </p:txBody>
        </p:sp>
      </p:grpSp>
      <p:sp>
        <p:nvSpPr>
          <p:cNvPr id="2084" name="TextBox 2083">
            <a:extLst>
              <a:ext uri="{FF2B5EF4-FFF2-40B4-BE49-F238E27FC236}">
                <a16:creationId xmlns:a16="http://schemas.microsoft.com/office/drawing/2014/main" id="{0FEAEAF5-B3CC-C2E1-0B83-47A99239BBAA}"/>
              </a:ext>
            </a:extLst>
          </p:cNvPr>
          <p:cNvSpPr txBox="1"/>
          <p:nvPr/>
        </p:nvSpPr>
        <p:spPr>
          <a:xfrm>
            <a:off x="8146596" y="293366"/>
            <a:ext cx="1801323" cy="646331"/>
          </a:xfrm>
          <a:prstGeom prst="rect">
            <a:avLst/>
          </a:prstGeom>
          <a:noFill/>
        </p:spPr>
        <p:txBody>
          <a:bodyPr wrap="square" rtlCol="0">
            <a:spAutoFit/>
          </a:bodyPr>
          <a:lstStyle/>
          <a:p>
            <a:pPr algn="ctr"/>
            <a:r>
              <a:rPr lang="en-US"/>
              <a:t>Any activation or dynamics</a:t>
            </a:r>
          </a:p>
        </p:txBody>
      </p:sp>
      <p:cxnSp>
        <p:nvCxnSpPr>
          <p:cNvPr id="2085" name="Straight Arrow Connector 31">
            <a:extLst>
              <a:ext uri="{FF2B5EF4-FFF2-40B4-BE49-F238E27FC236}">
                <a16:creationId xmlns:a16="http://schemas.microsoft.com/office/drawing/2014/main" id="{F30912A7-9937-7B82-480B-E1FC9FE81735}"/>
              </a:ext>
            </a:extLst>
          </p:cNvPr>
          <p:cNvCxnSpPr>
            <a:cxnSpLocks/>
            <a:stCxn id="2084" idx="1"/>
            <a:endCxn id="13" idx="0"/>
          </p:cNvCxnSpPr>
          <p:nvPr/>
        </p:nvCxnSpPr>
        <p:spPr>
          <a:xfrm rot="10800000" flipV="1">
            <a:off x="7928856" y="616532"/>
            <a:ext cx="217740" cy="1285584"/>
          </a:xfrm>
          <a:prstGeom prst="bentConnector2">
            <a:avLst/>
          </a:prstGeom>
          <a:ln w="19050">
            <a:solidFill>
              <a:schemeClr val="bg2">
                <a:lumMod val="65000"/>
              </a:schemeClr>
            </a:solidFill>
            <a:headEnd type="none"/>
            <a:tailEnd type="oval"/>
          </a:ln>
        </p:spPr>
        <p:style>
          <a:lnRef idx="1">
            <a:schemeClr val="accent1"/>
          </a:lnRef>
          <a:fillRef idx="0">
            <a:schemeClr val="accent1"/>
          </a:fillRef>
          <a:effectRef idx="0">
            <a:schemeClr val="accent1"/>
          </a:effectRef>
          <a:fontRef idx="minor">
            <a:schemeClr val="tx1"/>
          </a:fontRef>
        </p:style>
      </p:cxnSp>
      <p:grpSp>
        <p:nvGrpSpPr>
          <p:cNvPr id="2093" name="Group 2092">
            <a:extLst>
              <a:ext uri="{FF2B5EF4-FFF2-40B4-BE49-F238E27FC236}">
                <a16:creationId xmlns:a16="http://schemas.microsoft.com/office/drawing/2014/main" id="{89E822F9-5A4A-586D-F7C8-9514EA8E6800}"/>
              </a:ext>
            </a:extLst>
          </p:cNvPr>
          <p:cNvGrpSpPr/>
          <p:nvPr/>
        </p:nvGrpSpPr>
        <p:grpSpPr>
          <a:xfrm>
            <a:off x="5932290" y="1232426"/>
            <a:ext cx="5294275" cy="2413407"/>
            <a:chOff x="5932290" y="1232426"/>
            <a:chExt cx="5294275" cy="2413407"/>
          </a:xfrm>
        </p:grpSpPr>
        <p:sp>
          <p:nvSpPr>
            <p:cNvPr id="2091" name="Rectangle: Rounded Corners 2090">
              <a:extLst>
                <a:ext uri="{FF2B5EF4-FFF2-40B4-BE49-F238E27FC236}">
                  <a16:creationId xmlns:a16="http://schemas.microsoft.com/office/drawing/2014/main" id="{367B03CB-26C6-0313-F6AD-3D785DAAE6C5}"/>
                </a:ext>
              </a:extLst>
            </p:cNvPr>
            <p:cNvSpPr/>
            <p:nvPr/>
          </p:nvSpPr>
          <p:spPr>
            <a:xfrm>
              <a:off x="5932290" y="1262863"/>
              <a:ext cx="5294275" cy="2382970"/>
            </a:xfrm>
            <a:prstGeom prst="roundRect">
              <a:avLst/>
            </a:prstGeom>
            <a:noFill/>
            <a:ln w="25400">
              <a:solidFill>
                <a:srgbClr val="0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2" name="TextBox 2091">
              <a:extLst>
                <a:ext uri="{FF2B5EF4-FFF2-40B4-BE49-F238E27FC236}">
                  <a16:creationId xmlns:a16="http://schemas.microsoft.com/office/drawing/2014/main" id="{1329EF4A-BBDE-4831-F9A4-33B9C7BAA670}"/>
                </a:ext>
              </a:extLst>
            </p:cNvPr>
            <p:cNvSpPr txBox="1"/>
            <p:nvPr/>
          </p:nvSpPr>
          <p:spPr>
            <a:xfrm>
              <a:off x="7178251" y="1232426"/>
              <a:ext cx="2849691" cy="369332"/>
            </a:xfrm>
            <a:prstGeom prst="rect">
              <a:avLst/>
            </a:prstGeom>
            <a:noFill/>
          </p:spPr>
          <p:txBody>
            <a:bodyPr wrap="none" rtlCol="0">
              <a:spAutoFit/>
            </a:bodyPr>
            <a:lstStyle/>
            <a:p>
              <a:r>
                <a:rPr lang="en-US"/>
                <a:t>Sigma-Delta ReLU Neuron</a:t>
              </a:r>
            </a:p>
          </p:txBody>
        </p:sp>
      </p:grpSp>
    </p:spTree>
    <p:extLst>
      <p:ext uri="{BB962C8B-B14F-4D97-AF65-F5344CB8AC3E}">
        <p14:creationId xmlns:p14="http://schemas.microsoft.com/office/powerpoint/2010/main" val="316545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6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7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7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9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8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7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07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07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09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08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0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animBg="1"/>
      <p:bldP spid="24" grpId="0" animBg="1"/>
      <p:bldP spid="25" grpId="0" animBg="1"/>
      <p:bldP spid="26" grpId="0"/>
      <p:bldP spid="27" grpId="0"/>
      <p:bldP spid="28" grpId="0"/>
      <p:bldP spid="29" grpId="0"/>
      <p:bldP spid="2084" grpId="0"/>
    </p:bldLst>
  </p:timing>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6954A-F7A8-F0DF-7D25-987CDF8B4A0F}"/>
              </a:ext>
            </a:extLst>
          </p:cNvPr>
          <p:cNvSpPr>
            <a:spLocks noGrp="1"/>
          </p:cNvSpPr>
          <p:nvPr>
            <p:ph type="title"/>
          </p:nvPr>
        </p:nvSpPr>
        <p:spPr/>
        <p:txBody>
          <a:bodyPr/>
          <a:lstStyle/>
          <a:p>
            <a:r>
              <a:rPr lang="en-US" dirty="0"/>
              <a:t>Sigma Delta Network</a:t>
            </a:r>
          </a:p>
        </p:txBody>
      </p:sp>
      <mc:AlternateContent xmlns:mc="http://schemas.openxmlformats.org/markup-compatibility/2006" xmlns:a14="http://schemas.microsoft.com/office/drawing/2010/main">
        <mc:Choice Requires="a14">
          <p:sp>
            <p:nvSpPr>
              <p:cNvPr id="4" name="Content Placeholder 1">
                <a:extLst>
                  <a:ext uri="{FF2B5EF4-FFF2-40B4-BE49-F238E27FC236}">
                    <a16:creationId xmlns:a16="http://schemas.microsoft.com/office/drawing/2014/main" id="{95EEB636-3890-AFDB-FBFF-4B22D5670746}"/>
                  </a:ext>
                </a:extLst>
              </p:cNvPr>
              <p:cNvSpPr txBox="1">
                <a:spLocks/>
              </p:cNvSpPr>
              <p:nvPr/>
            </p:nvSpPr>
            <p:spPr>
              <a:xfrm>
                <a:off x="609600" y="1651410"/>
                <a:ext cx="10972800" cy="1747520"/>
              </a:xfrm>
              <a:prstGeom prst="rect">
                <a:avLst/>
              </a:prstGeom>
            </p:spPr>
            <p:txBody>
              <a:bodyPr vert="horz" lIns="0" tIns="0" rIns="0" bIns="0" rtlCol="0">
                <a:normAutofit/>
              </a:bodyPr>
              <a:lstStyle>
                <a:lvl1pPr marL="228611" indent="-228611" algn="l" defTabSz="914446" rtl="0" eaLnBrk="1" latinLnBrk="0" hangingPunct="1">
                  <a:lnSpc>
                    <a:spcPct val="90000"/>
                  </a:lnSpc>
                  <a:spcBef>
                    <a:spcPts val="1000"/>
                  </a:spcBef>
                  <a:buFont typeface="Arial" panose="020B0604020202020204" pitchFamily="34" charset="0"/>
                  <a:buChar char="•"/>
                  <a:defRPr sz="1867" b="0" i="0" kern="1200">
                    <a:solidFill>
                      <a:schemeClr val="tx2"/>
                    </a:solidFill>
                    <a:latin typeface="IntelOne Text Light" panose="020B0403020203020204" pitchFamily="34" charset="77"/>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1867" b="0" i="0" kern="1200">
                    <a:solidFill>
                      <a:schemeClr val="tx2"/>
                    </a:solidFill>
                    <a:latin typeface="IntelOne Text Light" panose="020B0403020203020204" pitchFamily="34" charset="77"/>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1867" b="0" i="0" kern="1200">
                    <a:solidFill>
                      <a:schemeClr val="tx2"/>
                    </a:solidFill>
                    <a:latin typeface="IntelOne Text Light" panose="020B0403020203020204" pitchFamily="34" charset="77"/>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67" b="0" i="0" kern="1200">
                    <a:solidFill>
                      <a:schemeClr val="tx2"/>
                    </a:solidFill>
                    <a:latin typeface="IntelOne Text Light" panose="020B0403020203020204" pitchFamily="34" charset="77"/>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67" b="0" i="0" kern="1200">
                    <a:solidFill>
                      <a:schemeClr val="tx2"/>
                    </a:solidFill>
                    <a:latin typeface="IntelOne Text Light" panose="020B0403020203020204" pitchFamily="34" charset="77"/>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46"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1867" b="0" i="0" u="none" strike="noStrike" kern="1200" cap="none" spc="0" normalizeH="0" baseline="0" noProof="0" dirty="0">
                    <a:ln>
                      <a:noFill/>
                    </a:ln>
                    <a:solidFill>
                      <a:schemeClr val="tx1"/>
                    </a:solidFill>
                    <a:effectLst/>
                    <a:uLnTx/>
                    <a:uFillTx/>
                    <a:latin typeface="IntelOne Display Medium" panose="020B0703020203020204" pitchFamily="34" charset="0"/>
                    <a:ea typeface="+mn-ea"/>
                    <a:cs typeface="+mn-cs"/>
                  </a:rPr>
                  <a:t>Sparsifies activity </a:t>
                </a:r>
                <a:r>
                  <a:rPr kumimoji="0" lang="en-US" sz="1867" b="0" i="0" u="none" strike="noStrike" kern="1200" cap="none" spc="0" normalizeH="0" baseline="0" noProof="0" dirty="0">
                    <a:ln>
                      <a:noFill/>
                    </a:ln>
                    <a:solidFill>
                      <a:schemeClr val="tx1"/>
                    </a:solidFill>
                    <a:effectLst/>
                    <a:uLnTx/>
                    <a:uFillTx/>
                    <a:latin typeface="IntelOne Text Light" panose="020B0403020203020204" pitchFamily="34" charset="77"/>
                    <a:ea typeface="+mn-ea"/>
                    <a:cs typeface="+mn-cs"/>
                  </a:rPr>
                  <a:t>of deep neural networks via sigma-delta (</a:t>
                </a:r>
                <a14:m>
                  <m:oMath xmlns:m="http://schemas.openxmlformats.org/officeDocument/2006/math">
                    <m:r>
                      <m:rPr>
                        <m:sty m:val="p"/>
                      </m:rPr>
                      <a:rPr kumimoji="0" lang="en-US" sz="1867"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Σ</m:t>
                    </m:r>
                    <m:r>
                      <a:rPr kumimoji="0" lang="en-US" sz="1867"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r>
                      <m:rPr>
                        <m:sty m:val="p"/>
                      </m:rPr>
                      <a:rPr kumimoji="0" lang="en-US" sz="1867"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Δ</m:t>
                    </m:r>
                  </m:oMath>
                </a14:m>
                <a:r>
                  <a:rPr kumimoji="0" lang="en-US" sz="1867" b="0" i="0" u="none" strike="noStrike" kern="1200" cap="none" spc="0" normalizeH="0" baseline="0" noProof="0" dirty="0">
                    <a:ln>
                      <a:noFill/>
                    </a:ln>
                    <a:solidFill>
                      <a:schemeClr val="tx1"/>
                    </a:solidFill>
                    <a:effectLst/>
                    <a:uLnTx/>
                    <a:uFillTx/>
                    <a:latin typeface="IntelOne Text Light" panose="020B0403020203020204" pitchFamily="34" charset="77"/>
                    <a:ea typeface="+mn-ea"/>
                    <a:cs typeface="+mn-cs"/>
                  </a:rPr>
                  <a:t>) coding</a:t>
                </a:r>
              </a:p>
              <a:p>
                <a:pPr marR="0" lvl="0" algn="l" defTabSz="914446"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1867" b="0" i="0" u="none" strike="noStrike" kern="1200" cap="none" spc="0" normalizeH="0" baseline="0" noProof="0" dirty="0">
                    <a:ln>
                      <a:noFill/>
                    </a:ln>
                    <a:solidFill>
                      <a:schemeClr val="tx1"/>
                    </a:solidFill>
                    <a:effectLst/>
                    <a:uLnTx/>
                    <a:uFillTx/>
                    <a:latin typeface="IntelOne Text Light" panose="020B0403020203020204" pitchFamily="34" charset="77"/>
                    <a:ea typeface="+mn-ea"/>
                    <a:cs typeface="+mn-cs"/>
                  </a:rPr>
                  <a:t>Only process </a:t>
                </a:r>
                <a:r>
                  <a:rPr kumimoji="0" lang="en-US" sz="1867" b="0" i="0" u="none" strike="noStrike" kern="1200" cap="none" spc="0" normalizeH="0" baseline="0" noProof="0" dirty="0">
                    <a:ln>
                      <a:noFill/>
                    </a:ln>
                    <a:solidFill>
                      <a:schemeClr val="tx1"/>
                    </a:solidFill>
                    <a:effectLst/>
                    <a:uLnTx/>
                    <a:uFillTx/>
                    <a:latin typeface="IntelOne Display Medium" panose="020B0703020203020204" pitchFamily="34" charset="0"/>
                    <a:ea typeface="+mn-ea"/>
                    <a:cs typeface="+mn-cs"/>
                  </a:rPr>
                  <a:t>changes</a:t>
                </a:r>
                <a:r>
                  <a:rPr kumimoji="0" lang="en-US" sz="1867" b="0" i="0" u="none" strike="noStrike" kern="1200" cap="none" spc="0" normalizeH="0" baseline="0" noProof="0" dirty="0">
                    <a:ln>
                      <a:noFill/>
                    </a:ln>
                    <a:solidFill>
                      <a:schemeClr val="tx1"/>
                    </a:solidFill>
                    <a:effectLst/>
                    <a:uLnTx/>
                    <a:uFillTx/>
                    <a:latin typeface="IntelOne Text Light" panose="020B0403020203020204" pitchFamily="34" charset="77"/>
                    <a:ea typeface="+mn-ea"/>
                    <a:cs typeface="+mn-cs"/>
                  </a:rPr>
                  <a:t> in input and all successive layers of the network</a:t>
                </a:r>
              </a:p>
              <a:p>
                <a:pPr marR="0" lvl="0" algn="l" defTabSz="914446"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1867" b="0" i="0" u="none" strike="noStrike" kern="1200" cap="none" spc="0" normalizeH="0" baseline="0" noProof="0" dirty="0">
                    <a:ln>
                      <a:noFill/>
                    </a:ln>
                    <a:solidFill>
                      <a:schemeClr val="tx1"/>
                    </a:solidFill>
                    <a:effectLst/>
                    <a:uLnTx/>
                    <a:uFillTx/>
                    <a:latin typeface="IntelOne Text Light" panose="020B0403020203020204" pitchFamily="34" charset="77"/>
                    <a:ea typeface="+mn-ea"/>
                    <a:cs typeface="+mn-cs"/>
                  </a:rPr>
                  <a:t>Supports standard CNN/DNN architectures trained via backpropagation (Lava-DL)</a:t>
                </a:r>
              </a:p>
              <a:p>
                <a:pPr marL="228611" marR="0" lvl="0" indent="-228611" algn="l" defTabSz="914446"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67" b="0" i="0" u="none" strike="noStrike" kern="1200" cap="none" spc="0" normalizeH="0" baseline="0" noProof="0" dirty="0">
                  <a:ln>
                    <a:noFill/>
                  </a:ln>
                  <a:solidFill>
                    <a:schemeClr val="tx1"/>
                  </a:solidFill>
                  <a:effectLst/>
                  <a:uLnTx/>
                  <a:uFillTx/>
                  <a:latin typeface="IntelOne Text Light" panose="020B0403020203020204" pitchFamily="34" charset="77"/>
                  <a:ea typeface="+mn-ea"/>
                  <a:cs typeface="+mn-cs"/>
                </a:endParaRPr>
              </a:p>
            </p:txBody>
          </p:sp>
        </mc:Choice>
        <mc:Fallback xmlns="">
          <p:sp>
            <p:nvSpPr>
              <p:cNvPr id="4" name="Content Placeholder 1">
                <a:extLst>
                  <a:ext uri="{FF2B5EF4-FFF2-40B4-BE49-F238E27FC236}">
                    <a16:creationId xmlns:a16="http://schemas.microsoft.com/office/drawing/2014/main" id="{95EEB636-3890-AFDB-FBFF-4B22D5670746}"/>
                  </a:ext>
                </a:extLst>
              </p:cNvPr>
              <p:cNvSpPr txBox="1">
                <a:spLocks noRot="1" noChangeAspect="1" noMove="1" noResize="1" noEditPoints="1" noAdjustHandles="1" noChangeArrowheads="1" noChangeShapeType="1" noTextEdit="1"/>
              </p:cNvSpPr>
              <p:nvPr/>
            </p:nvSpPr>
            <p:spPr>
              <a:xfrm>
                <a:off x="609600" y="1651410"/>
                <a:ext cx="10972800" cy="1747520"/>
              </a:xfrm>
              <a:prstGeom prst="rect">
                <a:avLst/>
              </a:prstGeom>
              <a:blipFill>
                <a:blip r:embed="rId2"/>
                <a:stretch>
                  <a:fillRect l="-1222" t="-5923"/>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9F70866C-8AC1-C72E-5BBA-F7F8F092EE92}"/>
              </a:ext>
            </a:extLst>
          </p:cNvPr>
          <p:cNvSpPr/>
          <p:nvPr/>
        </p:nvSpPr>
        <p:spPr>
          <a:xfrm>
            <a:off x="5090455" y="3835297"/>
            <a:ext cx="588475" cy="460895"/>
          </a:xfrm>
          <a:prstGeom prst="rect">
            <a:avLst/>
          </a:prstGeom>
          <a:solidFill>
            <a:srgbClr val="001E50">
              <a:lumMod val="10000"/>
              <a:lumOff val="90000"/>
            </a:srgbClr>
          </a:solidFill>
          <a:ln w="19050" cap="flat" cmpd="sng" algn="ctr">
            <a:solidFill>
              <a:srgbClr val="000000"/>
            </a:solidFill>
            <a:prstDash val="solid"/>
            <a:miter lim="800000"/>
          </a:ln>
          <a:effectLst/>
        </p:spPr>
        <p:txBody>
          <a:bodyPr rtlCol="0" anchor="ctr"/>
          <a:lstStyle/>
          <a:p>
            <a:pPr marL="0" marR="0" lvl="0" indent="0" algn="ctr" defTabSz="1216853" eaLnBrk="1" fontAlgn="auto" latinLnBrk="0" hangingPunct="1">
              <a:lnSpc>
                <a:spcPct val="100000"/>
              </a:lnSpc>
              <a:spcBef>
                <a:spcPts val="0"/>
              </a:spcBef>
              <a:spcAft>
                <a:spcPts val="0"/>
              </a:spcAft>
              <a:buClrTx/>
              <a:buSzTx/>
              <a:buFontTx/>
              <a:buNone/>
              <a:tabLst/>
              <a:defRPr/>
            </a:pPr>
            <a:endParaRPr kumimoji="0" lang="en-US" sz="2395" b="0" i="0" u="none" strike="noStrike" kern="0" cap="none" spc="0" normalizeH="0" baseline="0" noProof="0">
              <a:ln>
                <a:noFill/>
              </a:ln>
              <a:solidFill>
                <a:srgbClr val="525252">
                  <a:lumMod val="50000"/>
                </a:srgbClr>
              </a:solidFill>
              <a:effectLst/>
              <a:uLnTx/>
              <a:uFillTx/>
              <a:latin typeface="IntelOne Text Light"/>
              <a:ea typeface="+mn-ea"/>
              <a:cs typeface="+mn-cs"/>
            </a:endParaRPr>
          </a:p>
        </p:txBody>
      </p:sp>
      <p:cxnSp>
        <p:nvCxnSpPr>
          <p:cNvPr id="6" name="Straight Connector 5">
            <a:extLst>
              <a:ext uri="{FF2B5EF4-FFF2-40B4-BE49-F238E27FC236}">
                <a16:creationId xmlns:a16="http://schemas.microsoft.com/office/drawing/2014/main" id="{5471D8DD-C54B-D845-598B-CBF889E7521E}"/>
              </a:ext>
            </a:extLst>
          </p:cNvPr>
          <p:cNvCxnSpPr>
            <a:cxnSpLocks/>
          </p:cNvCxnSpPr>
          <p:nvPr/>
        </p:nvCxnSpPr>
        <p:spPr>
          <a:xfrm flipV="1">
            <a:off x="5090454" y="3838775"/>
            <a:ext cx="568501" cy="460899"/>
          </a:xfrm>
          <a:prstGeom prst="line">
            <a:avLst/>
          </a:prstGeom>
          <a:noFill/>
          <a:ln w="6350" cap="flat" cmpd="sng" algn="ctr">
            <a:solidFill>
              <a:srgbClr val="000000"/>
            </a:solidFill>
            <a:prstDash val="sysDash"/>
            <a:miter lim="800000"/>
          </a:ln>
          <a:effectLst/>
        </p:spPr>
      </p:cxnSp>
      <p:cxnSp>
        <p:nvCxnSpPr>
          <p:cNvPr id="7" name="Straight Connector 6">
            <a:extLst>
              <a:ext uri="{FF2B5EF4-FFF2-40B4-BE49-F238E27FC236}">
                <a16:creationId xmlns:a16="http://schemas.microsoft.com/office/drawing/2014/main" id="{5A4904DA-DCC3-0B28-F583-BA49FA672495}"/>
              </a:ext>
            </a:extLst>
          </p:cNvPr>
          <p:cNvCxnSpPr>
            <a:stCxn id="5" idx="1"/>
            <a:endCxn id="5" idx="3"/>
          </p:cNvCxnSpPr>
          <p:nvPr/>
        </p:nvCxnSpPr>
        <p:spPr>
          <a:xfrm>
            <a:off x="5090455" y="4065743"/>
            <a:ext cx="588475" cy="0"/>
          </a:xfrm>
          <a:prstGeom prst="line">
            <a:avLst/>
          </a:prstGeom>
          <a:noFill/>
          <a:ln w="6350" cap="flat" cmpd="sng" algn="ctr">
            <a:solidFill>
              <a:srgbClr val="000000"/>
            </a:solidFill>
            <a:prstDash val="solid"/>
            <a:miter lim="800000"/>
          </a:ln>
          <a:effectLst/>
        </p:spPr>
      </p:cxnSp>
      <p:sp>
        <p:nvSpPr>
          <p:cNvPr id="8" name="Oval 7">
            <a:extLst>
              <a:ext uri="{FF2B5EF4-FFF2-40B4-BE49-F238E27FC236}">
                <a16:creationId xmlns:a16="http://schemas.microsoft.com/office/drawing/2014/main" id="{4216CF93-F3E4-2518-5CAE-8EC7ADC2679F}"/>
              </a:ext>
            </a:extLst>
          </p:cNvPr>
          <p:cNvSpPr/>
          <p:nvPr/>
        </p:nvSpPr>
        <p:spPr>
          <a:xfrm>
            <a:off x="4279751" y="3831337"/>
            <a:ext cx="471603" cy="460895"/>
          </a:xfrm>
          <a:prstGeom prst="ellipse">
            <a:avLst/>
          </a:prstGeom>
          <a:solidFill>
            <a:srgbClr val="001E50">
              <a:lumMod val="10000"/>
              <a:lumOff val="90000"/>
            </a:srgbClr>
          </a:solidFill>
          <a:ln w="19050" cap="flat" cmpd="sng" algn="ctr">
            <a:solidFill>
              <a:srgbClr val="000000"/>
            </a:solidFill>
            <a:prstDash val="solid"/>
            <a:miter lim="800000"/>
          </a:ln>
          <a:effectLst/>
        </p:spPr>
        <p:txBody>
          <a:bodyPr rtlCol="0" anchor="ctr"/>
          <a:lstStyle/>
          <a:p>
            <a:pPr marL="0" marR="0" lvl="0" indent="0" algn="ctr" defTabSz="1216853" eaLnBrk="1" fontAlgn="auto" latinLnBrk="0" hangingPunct="1">
              <a:lnSpc>
                <a:spcPct val="100000"/>
              </a:lnSpc>
              <a:spcBef>
                <a:spcPts val="0"/>
              </a:spcBef>
              <a:spcAft>
                <a:spcPts val="0"/>
              </a:spcAft>
              <a:buClrTx/>
              <a:buSzTx/>
              <a:buFontTx/>
              <a:buNone/>
              <a:tabLst/>
              <a:defRPr/>
            </a:pPr>
            <a:endParaRPr kumimoji="0" lang="en-US" sz="2395" b="0" i="0" u="none" strike="noStrike" kern="0" cap="none" spc="0" normalizeH="0" baseline="0" noProof="0">
              <a:ln>
                <a:noFill/>
              </a:ln>
              <a:solidFill>
                <a:srgbClr val="525252">
                  <a:lumMod val="50000"/>
                </a:srgbClr>
              </a:solidFill>
              <a:effectLst/>
              <a:uLnTx/>
              <a:uFillTx/>
              <a:latin typeface="IntelOne Text Light"/>
              <a:ea typeface="+mn-ea"/>
              <a:cs typeface="+mn-cs"/>
            </a:endParaRPr>
          </a:p>
        </p:txBody>
      </p:sp>
      <p:pic>
        <p:nvPicPr>
          <p:cNvPr id="9" name="Picture 8" descr="A car driving down a road&#10;&#10;Description automatically generated with medium confidence">
            <a:extLst>
              <a:ext uri="{FF2B5EF4-FFF2-40B4-BE49-F238E27FC236}">
                <a16:creationId xmlns:a16="http://schemas.microsoft.com/office/drawing/2014/main" id="{62C67744-A3AE-86C0-0079-95DD135F366E}"/>
              </a:ext>
            </a:extLst>
          </p:cNvPr>
          <p:cNvPicPr>
            <a:picLocks noChangeAspect="1"/>
          </p:cNvPicPr>
          <p:nvPr/>
        </p:nvPicPr>
        <p:blipFill rotWithShape="1">
          <a:blip r:embed="rId3"/>
          <a:srcRect l="8878" t="5270" r="2505" b="11308"/>
          <a:stretch/>
        </p:blipFill>
        <p:spPr>
          <a:xfrm>
            <a:off x="2328075" y="3054587"/>
            <a:ext cx="1664597" cy="924449"/>
          </a:xfrm>
          <a:prstGeom prst="rect">
            <a:avLst/>
          </a:prstGeom>
        </p:spPr>
      </p:pic>
      <p:pic>
        <p:nvPicPr>
          <p:cNvPr id="10" name="Picture 9" descr="A car driving down a road&#10;&#10;Description automatically generated with medium confidence">
            <a:extLst>
              <a:ext uri="{FF2B5EF4-FFF2-40B4-BE49-F238E27FC236}">
                <a16:creationId xmlns:a16="http://schemas.microsoft.com/office/drawing/2014/main" id="{523A6256-F0F6-EB16-E0B4-D3356DA999CE}"/>
              </a:ext>
            </a:extLst>
          </p:cNvPr>
          <p:cNvPicPr>
            <a:picLocks noChangeAspect="1"/>
          </p:cNvPicPr>
          <p:nvPr/>
        </p:nvPicPr>
        <p:blipFill rotWithShape="1">
          <a:blip r:embed="rId4"/>
          <a:srcRect l="9292" t="5270" r="2090" b="11308"/>
          <a:stretch/>
        </p:blipFill>
        <p:spPr>
          <a:xfrm>
            <a:off x="2328075" y="4172990"/>
            <a:ext cx="1664597" cy="924449"/>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0C91296-353D-6D5F-11AB-8B895FDEBB3B}"/>
                  </a:ext>
                </a:extLst>
              </p:cNvPr>
              <p:cNvSpPr txBox="1"/>
              <p:nvPr/>
            </p:nvSpPr>
            <p:spPr>
              <a:xfrm>
                <a:off x="4282417" y="3793631"/>
                <a:ext cx="460382" cy="460895"/>
              </a:xfrm>
              <a:prstGeom prst="rect">
                <a:avLst/>
              </a:prstGeom>
              <a:noFill/>
            </p:spPr>
            <p:txBody>
              <a:bodyPr wrap="square" rtlCol="0">
                <a:spAutoFit/>
              </a:bodyPr>
              <a:lstStyle/>
              <a:p>
                <a:pPr defTabSz="1216853">
                  <a:defRPr/>
                </a:pPr>
                <a14:m>
                  <m:oMathPara xmlns:m="http://schemas.openxmlformats.org/officeDocument/2006/math">
                    <m:oMathParaPr>
                      <m:jc m:val="centerGroup"/>
                    </m:oMathParaPr>
                    <m:oMath xmlns:m="http://schemas.openxmlformats.org/officeDocument/2006/math">
                      <m:r>
                        <a:rPr lang="en-US" sz="2395" i="1">
                          <a:solidFill>
                            <a:srgbClr val="525252">
                              <a:lumMod val="50000"/>
                            </a:srgbClr>
                          </a:solidFill>
                          <a:latin typeface="Cambria Math" panose="02040503050406030204" pitchFamily="18" charset="0"/>
                        </a:rPr>
                        <m:t>∑</m:t>
                      </m:r>
                    </m:oMath>
                  </m:oMathPara>
                </a14:m>
                <a:endParaRPr lang="en-US" sz="2395">
                  <a:solidFill>
                    <a:srgbClr val="525252">
                      <a:lumMod val="50000"/>
                    </a:srgbClr>
                  </a:solidFill>
                  <a:latin typeface="IntelOne Text Light"/>
                </a:endParaRPr>
              </a:p>
            </p:txBody>
          </p:sp>
        </mc:Choice>
        <mc:Fallback xmlns="">
          <p:sp>
            <p:nvSpPr>
              <p:cNvPr id="11" name="TextBox 10">
                <a:extLst>
                  <a:ext uri="{FF2B5EF4-FFF2-40B4-BE49-F238E27FC236}">
                    <a16:creationId xmlns:a16="http://schemas.microsoft.com/office/drawing/2014/main" id="{D0C91296-353D-6D5F-11AB-8B895FDEBB3B}"/>
                  </a:ext>
                </a:extLst>
              </p:cNvPr>
              <p:cNvSpPr txBox="1">
                <a:spLocks noRot="1" noChangeAspect="1" noMove="1" noResize="1" noEditPoints="1" noAdjustHandles="1" noChangeArrowheads="1" noChangeShapeType="1" noTextEdit="1"/>
              </p:cNvSpPr>
              <p:nvPr/>
            </p:nvSpPr>
            <p:spPr>
              <a:xfrm>
                <a:off x="4282417" y="3793631"/>
                <a:ext cx="460382" cy="460895"/>
              </a:xfrm>
              <a:prstGeom prst="rect">
                <a:avLst/>
              </a:prstGeom>
              <a:blipFill>
                <a:blip r:embed="rId5"/>
                <a:stretch>
                  <a:fillRect l="-3947" r="-3947" b="-17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B8B74FF-9612-CAC4-C9F5-32F4B8EDED5C}"/>
                  </a:ext>
                </a:extLst>
              </p:cNvPr>
              <p:cNvSpPr txBox="1"/>
              <p:nvPr/>
            </p:nvSpPr>
            <p:spPr>
              <a:xfrm>
                <a:off x="4164049" y="3403095"/>
                <a:ext cx="418626" cy="460895"/>
              </a:xfrm>
              <a:prstGeom prst="rect">
                <a:avLst/>
              </a:prstGeom>
              <a:noFill/>
            </p:spPr>
            <p:txBody>
              <a:bodyPr wrap="square" rtlCol="0">
                <a:spAutoFit/>
              </a:bodyPr>
              <a:lstStyle/>
              <a:p>
                <a:pPr defTabSz="1216853">
                  <a:defRPr/>
                </a:pPr>
                <a14:m>
                  <m:oMathPara xmlns:m="http://schemas.openxmlformats.org/officeDocument/2006/math">
                    <m:oMathParaPr>
                      <m:jc m:val="centerGroup"/>
                    </m:oMathParaPr>
                    <m:oMath xmlns:m="http://schemas.openxmlformats.org/officeDocument/2006/math">
                      <m:r>
                        <a:rPr lang="en-US" sz="2395" b="1" i="1" smtClean="0">
                          <a:solidFill>
                            <a:schemeClr val="bg1"/>
                          </a:solidFill>
                          <a:latin typeface="Cambria Math" panose="02040503050406030204" pitchFamily="18" charset="0"/>
                        </a:rPr>
                        <m:t>−</m:t>
                      </m:r>
                    </m:oMath>
                  </m:oMathPara>
                </a14:m>
                <a:endParaRPr lang="en-US" sz="2395" b="1">
                  <a:solidFill>
                    <a:schemeClr val="bg1"/>
                  </a:solidFill>
                  <a:latin typeface="IntelOne Text Light"/>
                </a:endParaRPr>
              </a:p>
            </p:txBody>
          </p:sp>
        </mc:Choice>
        <mc:Fallback xmlns="">
          <p:sp>
            <p:nvSpPr>
              <p:cNvPr id="12" name="TextBox 11">
                <a:extLst>
                  <a:ext uri="{FF2B5EF4-FFF2-40B4-BE49-F238E27FC236}">
                    <a16:creationId xmlns:a16="http://schemas.microsoft.com/office/drawing/2014/main" id="{6B8B74FF-9612-CAC4-C9F5-32F4B8EDED5C}"/>
                  </a:ext>
                </a:extLst>
              </p:cNvPr>
              <p:cNvSpPr txBox="1">
                <a:spLocks noRot="1" noChangeAspect="1" noMove="1" noResize="1" noEditPoints="1" noAdjustHandles="1" noChangeArrowheads="1" noChangeShapeType="1" noTextEdit="1"/>
              </p:cNvSpPr>
              <p:nvPr/>
            </p:nvSpPr>
            <p:spPr>
              <a:xfrm>
                <a:off x="4164049" y="3403095"/>
                <a:ext cx="418626" cy="46089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77ED6D9-A807-6A48-6452-C2D31412CB94}"/>
                  </a:ext>
                </a:extLst>
              </p:cNvPr>
              <p:cNvSpPr txBox="1"/>
              <p:nvPr/>
            </p:nvSpPr>
            <p:spPr>
              <a:xfrm>
                <a:off x="4169119" y="4308307"/>
                <a:ext cx="471603" cy="460895"/>
              </a:xfrm>
              <a:prstGeom prst="rect">
                <a:avLst/>
              </a:prstGeom>
              <a:noFill/>
            </p:spPr>
            <p:txBody>
              <a:bodyPr wrap="square" rtlCol="0">
                <a:spAutoFit/>
              </a:bodyPr>
              <a:lstStyle/>
              <a:p>
                <a:pPr defTabSz="1216853">
                  <a:defRPr/>
                </a:pPr>
                <a14:m>
                  <m:oMathPara xmlns:m="http://schemas.openxmlformats.org/officeDocument/2006/math">
                    <m:oMathParaPr>
                      <m:jc m:val="centerGroup"/>
                    </m:oMathParaPr>
                    <m:oMath xmlns:m="http://schemas.openxmlformats.org/officeDocument/2006/math">
                      <m:r>
                        <a:rPr lang="en-US" sz="2395" i="1" smtClean="0">
                          <a:solidFill>
                            <a:schemeClr val="bg1"/>
                          </a:solidFill>
                          <a:latin typeface="Cambria Math" panose="02040503050406030204" pitchFamily="18" charset="0"/>
                        </a:rPr>
                        <m:t>+</m:t>
                      </m:r>
                    </m:oMath>
                  </m:oMathPara>
                </a14:m>
                <a:endParaRPr lang="en-US" sz="2395">
                  <a:solidFill>
                    <a:schemeClr val="bg1"/>
                  </a:solidFill>
                  <a:latin typeface="IntelOne Text Light"/>
                </a:endParaRPr>
              </a:p>
            </p:txBody>
          </p:sp>
        </mc:Choice>
        <mc:Fallback xmlns="">
          <p:sp>
            <p:nvSpPr>
              <p:cNvPr id="13" name="TextBox 12">
                <a:extLst>
                  <a:ext uri="{FF2B5EF4-FFF2-40B4-BE49-F238E27FC236}">
                    <a16:creationId xmlns:a16="http://schemas.microsoft.com/office/drawing/2014/main" id="{177ED6D9-A807-6A48-6452-C2D31412CB94}"/>
                  </a:ext>
                </a:extLst>
              </p:cNvPr>
              <p:cNvSpPr txBox="1">
                <a:spLocks noRot="1" noChangeAspect="1" noMove="1" noResize="1" noEditPoints="1" noAdjustHandles="1" noChangeArrowheads="1" noChangeShapeType="1" noTextEdit="1"/>
              </p:cNvSpPr>
              <p:nvPr/>
            </p:nvSpPr>
            <p:spPr>
              <a:xfrm>
                <a:off x="4169119" y="4308307"/>
                <a:ext cx="471603" cy="460895"/>
              </a:xfrm>
              <a:prstGeom prst="rect">
                <a:avLst/>
              </a:prstGeom>
              <a:blipFill>
                <a:blip r:embed="rId7"/>
                <a:stretch>
                  <a:fillRect/>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2038FFBE-DAF6-4F13-45FF-863F89F61281}"/>
              </a:ext>
            </a:extLst>
          </p:cNvPr>
          <p:cNvCxnSpPr>
            <a:cxnSpLocks/>
            <a:stCxn id="9" idx="3"/>
            <a:endCxn id="8" idx="1"/>
          </p:cNvCxnSpPr>
          <p:nvPr/>
        </p:nvCxnSpPr>
        <p:spPr>
          <a:xfrm>
            <a:off x="3992672" y="3516812"/>
            <a:ext cx="356144" cy="382022"/>
          </a:xfrm>
          <a:prstGeom prst="straightConnector1">
            <a:avLst/>
          </a:prstGeom>
          <a:noFill/>
          <a:ln w="19050" cap="flat" cmpd="sng" algn="ctr">
            <a:solidFill>
              <a:schemeClr val="bg1">
                <a:lumMod val="85000"/>
              </a:schemeClr>
            </a:solidFill>
            <a:prstDash val="solid"/>
            <a:miter lim="800000"/>
            <a:tailEnd type="triangle"/>
          </a:ln>
          <a:effectLst/>
        </p:spPr>
      </p:cxnSp>
      <p:cxnSp>
        <p:nvCxnSpPr>
          <p:cNvPr id="15" name="Straight Arrow Connector 14">
            <a:extLst>
              <a:ext uri="{FF2B5EF4-FFF2-40B4-BE49-F238E27FC236}">
                <a16:creationId xmlns:a16="http://schemas.microsoft.com/office/drawing/2014/main" id="{B517B3E4-D9BC-4CF2-296D-4760228E4B65}"/>
              </a:ext>
            </a:extLst>
          </p:cNvPr>
          <p:cNvCxnSpPr>
            <a:cxnSpLocks/>
            <a:stCxn id="10" idx="3"/>
            <a:endCxn id="8" idx="3"/>
          </p:cNvCxnSpPr>
          <p:nvPr/>
        </p:nvCxnSpPr>
        <p:spPr>
          <a:xfrm flipV="1">
            <a:off x="3992672" y="4224735"/>
            <a:ext cx="356144" cy="410480"/>
          </a:xfrm>
          <a:prstGeom prst="straightConnector1">
            <a:avLst/>
          </a:prstGeom>
          <a:noFill/>
          <a:ln w="19050" cap="flat" cmpd="sng" algn="ctr">
            <a:solidFill>
              <a:schemeClr val="bg1">
                <a:lumMod val="85000"/>
              </a:schemeClr>
            </a:solidFill>
            <a:prstDash val="solid"/>
            <a:miter lim="800000"/>
            <a:tailEnd type="triangle"/>
          </a:ln>
          <a:effectLst/>
        </p:spPr>
      </p:cxnSp>
      <p:cxnSp>
        <p:nvCxnSpPr>
          <p:cNvPr id="16" name="Straight Arrow Connector 15">
            <a:extLst>
              <a:ext uri="{FF2B5EF4-FFF2-40B4-BE49-F238E27FC236}">
                <a16:creationId xmlns:a16="http://schemas.microsoft.com/office/drawing/2014/main" id="{AB5C6AB3-8339-9B90-2DD6-63E376DC5923}"/>
              </a:ext>
            </a:extLst>
          </p:cNvPr>
          <p:cNvCxnSpPr>
            <a:cxnSpLocks/>
            <a:stCxn id="8" idx="6"/>
          </p:cNvCxnSpPr>
          <p:nvPr/>
        </p:nvCxnSpPr>
        <p:spPr>
          <a:xfrm flipV="1">
            <a:off x="4751354" y="4061784"/>
            <a:ext cx="335893" cy="1"/>
          </a:xfrm>
          <a:prstGeom prst="straightConnector1">
            <a:avLst/>
          </a:prstGeom>
          <a:noFill/>
          <a:ln w="19050" cap="flat" cmpd="sng" algn="ctr">
            <a:solidFill>
              <a:schemeClr val="bg1">
                <a:lumMod val="85000"/>
              </a:schemeClr>
            </a:solidFill>
            <a:prstDash val="solid"/>
            <a:miter lim="800000"/>
            <a:tailEnd type="triangle"/>
          </a:ln>
          <a:effectLst/>
        </p:spPr>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88413EA-AF3E-6169-E488-A7452D33B381}"/>
                  </a:ext>
                </a:extLst>
              </p:cNvPr>
              <p:cNvSpPr txBox="1"/>
              <p:nvPr/>
            </p:nvSpPr>
            <p:spPr>
              <a:xfrm>
                <a:off x="4662131" y="3655952"/>
                <a:ext cx="425116" cy="461665"/>
              </a:xfrm>
              <a:prstGeom prst="rect">
                <a:avLst/>
              </a:prstGeom>
              <a:noFill/>
            </p:spPr>
            <p:txBody>
              <a:bodyPr wrap="square" rtlCol="0">
                <a:spAutoFit/>
              </a:bodyPr>
              <a:lstStyle/>
              <a:p>
                <a:pPr defTabSz="1216853">
                  <a:defRPr/>
                </a:pPr>
                <a14:m>
                  <m:oMathPara xmlns:m="http://schemas.openxmlformats.org/officeDocument/2006/math">
                    <m:oMathParaPr>
                      <m:jc m:val="centerGroup"/>
                    </m:oMathParaPr>
                    <m:oMath xmlns:m="http://schemas.openxmlformats.org/officeDocument/2006/math">
                      <m:r>
                        <m:rPr>
                          <m:sty m:val="p"/>
                        </m:rPr>
                        <a:rPr lang="en-US" sz="2400">
                          <a:solidFill>
                            <a:srgbClr val="FF5661"/>
                          </a:solidFill>
                          <a:latin typeface="Cambria Math" panose="02040503050406030204" pitchFamily="18" charset="0"/>
                        </a:rPr>
                        <m:t>Δ</m:t>
                      </m:r>
                    </m:oMath>
                  </m:oMathPara>
                </a14:m>
                <a:endParaRPr lang="en-US" sz="2400">
                  <a:solidFill>
                    <a:srgbClr val="FF5661"/>
                  </a:solidFill>
                  <a:latin typeface="IntelOne Text Light"/>
                </a:endParaRPr>
              </a:p>
            </p:txBody>
          </p:sp>
        </mc:Choice>
        <mc:Fallback xmlns="">
          <p:sp>
            <p:nvSpPr>
              <p:cNvPr id="17" name="TextBox 16">
                <a:extLst>
                  <a:ext uri="{FF2B5EF4-FFF2-40B4-BE49-F238E27FC236}">
                    <a16:creationId xmlns:a16="http://schemas.microsoft.com/office/drawing/2014/main" id="{088413EA-AF3E-6169-E488-A7452D33B381}"/>
                  </a:ext>
                </a:extLst>
              </p:cNvPr>
              <p:cNvSpPr txBox="1">
                <a:spLocks noRot="1" noChangeAspect="1" noMove="1" noResize="1" noEditPoints="1" noAdjustHandles="1" noChangeArrowheads="1" noChangeShapeType="1" noTextEdit="1"/>
              </p:cNvSpPr>
              <p:nvPr/>
            </p:nvSpPr>
            <p:spPr>
              <a:xfrm>
                <a:off x="4662131" y="3655952"/>
                <a:ext cx="425116" cy="461665"/>
              </a:xfrm>
              <a:prstGeom prst="rect">
                <a:avLst/>
              </a:prstGeom>
              <a:blipFill>
                <a:blip r:embed="rId8"/>
                <a:stretch>
                  <a:fillRect/>
                </a:stretch>
              </a:blipFill>
            </p:spPr>
            <p:txBody>
              <a:bodyPr/>
              <a:lstStyle/>
              <a:p>
                <a:r>
                  <a:rPr lang="en-US">
                    <a:noFill/>
                  </a:rPr>
                  <a:t> </a:t>
                </a:r>
              </a:p>
            </p:txBody>
          </p:sp>
        </mc:Fallback>
      </mc:AlternateContent>
      <p:cxnSp>
        <p:nvCxnSpPr>
          <p:cNvPr id="18" name="Straight Connector 17">
            <a:extLst>
              <a:ext uri="{FF2B5EF4-FFF2-40B4-BE49-F238E27FC236}">
                <a16:creationId xmlns:a16="http://schemas.microsoft.com/office/drawing/2014/main" id="{A3053E67-C819-A4FE-3271-F5B0EEE197A3}"/>
              </a:ext>
            </a:extLst>
          </p:cNvPr>
          <p:cNvCxnSpPr>
            <a:cxnSpLocks/>
          </p:cNvCxnSpPr>
          <p:nvPr/>
        </p:nvCxnSpPr>
        <p:spPr>
          <a:xfrm flipV="1">
            <a:off x="5090454" y="4129518"/>
            <a:ext cx="201301" cy="166677"/>
          </a:xfrm>
          <a:prstGeom prst="line">
            <a:avLst/>
          </a:prstGeom>
          <a:noFill/>
          <a:ln w="28575" cap="flat" cmpd="sng" algn="ctr">
            <a:solidFill>
              <a:srgbClr val="000000"/>
            </a:solidFill>
            <a:prstDash val="solid"/>
            <a:miter lim="800000"/>
          </a:ln>
          <a:effectLst/>
        </p:spPr>
      </p:cxnSp>
      <p:cxnSp>
        <p:nvCxnSpPr>
          <p:cNvPr id="19" name="Straight Connector 18">
            <a:extLst>
              <a:ext uri="{FF2B5EF4-FFF2-40B4-BE49-F238E27FC236}">
                <a16:creationId xmlns:a16="http://schemas.microsoft.com/office/drawing/2014/main" id="{57073294-CF4D-81AE-0E85-AB78A3BC81F9}"/>
              </a:ext>
            </a:extLst>
          </p:cNvPr>
          <p:cNvCxnSpPr>
            <a:cxnSpLocks/>
          </p:cNvCxnSpPr>
          <p:nvPr/>
        </p:nvCxnSpPr>
        <p:spPr>
          <a:xfrm flipV="1">
            <a:off x="5464894" y="3835296"/>
            <a:ext cx="194061" cy="167006"/>
          </a:xfrm>
          <a:prstGeom prst="line">
            <a:avLst/>
          </a:prstGeom>
          <a:noFill/>
          <a:ln w="28575" cap="flat" cmpd="sng" algn="ctr">
            <a:solidFill>
              <a:srgbClr val="000000"/>
            </a:solidFill>
            <a:prstDash val="solid"/>
            <a:miter lim="800000"/>
          </a:ln>
          <a:effectLst/>
        </p:spPr>
      </p:cxnSp>
      <p:cxnSp>
        <p:nvCxnSpPr>
          <p:cNvPr id="20" name="Straight Connector 19">
            <a:extLst>
              <a:ext uri="{FF2B5EF4-FFF2-40B4-BE49-F238E27FC236}">
                <a16:creationId xmlns:a16="http://schemas.microsoft.com/office/drawing/2014/main" id="{631C99F8-2D98-C7FA-7602-74D027265FB9}"/>
              </a:ext>
            </a:extLst>
          </p:cNvPr>
          <p:cNvCxnSpPr>
            <a:cxnSpLocks/>
          </p:cNvCxnSpPr>
          <p:nvPr/>
        </p:nvCxnSpPr>
        <p:spPr>
          <a:xfrm>
            <a:off x="5291755" y="4065743"/>
            <a:ext cx="175947" cy="0"/>
          </a:xfrm>
          <a:prstGeom prst="line">
            <a:avLst/>
          </a:prstGeom>
          <a:noFill/>
          <a:ln w="28575" cap="flat" cmpd="sng" algn="ctr">
            <a:solidFill>
              <a:srgbClr val="000000"/>
            </a:solidFill>
            <a:prstDash val="solid"/>
            <a:miter lim="800000"/>
          </a:ln>
          <a:effectLst/>
        </p:spPr>
      </p:cxnSp>
      <p:cxnSp>
        <p:nvCxnSpPr>
          <p:cNvPr id="21" name="Straight Connector 20">
            <a:extLst>
              <a:ext uri="{FF2B5EF4-FFF2-40B4-BE49-F238E27FC236}">
                <a16:creationId xmlns:a16="http://schemas.microsoft.com/office/drawing/2014/main" id="{2385D4AD-99B9-B176-0B07-3A14CA1F16B9}"/>
              </a:ext>
            </a:extLst>
          </p:cNvPr>
          <p:cNvCxnSpPr>
            <a:cxnSpLocks/>
          </p:cNvCxnSpPr>
          <p:nvPr/>
        </p:nvCxnSpPr>
        <p:spPr>
          <a:xfrm flipV="1">
            <a:off x="5291754" y="4062215"/>
            <a:ext cx="0" cy="67303"/>
          </a:xfrm>
          <a:prstGeom prst="line">
            <a:avLst/>
          </a:prstGeom>
          <a:noFill/>
          <a:ln w="28575" cap="flat" cmpd="sng" algn="ctr">
            <a:solidFill>
              <a:srgbClr val="000000"/>
            </a:solidFill>
            <a:prstDash val="solid"/>
            <a:miter lim="800000"/>
          </a:ln>
          <a:effectLst/>
        </p:spPr>
      </p:cxnSp>
      <p:cxnSp>
        <p:nvCxnSpPr>
          <p:cNvPr id="22" name="Straight Connector 21">
            <a:extLst>
              <a:ext uri="{FF2B5EF4-FFF2-40B4-BE49-F238E27FC236}">
                <a16:creationId xmlns:a16="http://schemas.microsoft.com/office/drawing/2014/main" id="{0B04087F-F311-C88C-E31B-F5067C03ECD7}"/>
              </a:ext>
            </a:extLst>
          </p:cNvPr>
          <p:cNvCxnSpPr>
            <a:cxnSpLocks/>
          </p:cNvCxnSpPr>
          <p:nvPr/>
        </p:nvCxnSpPr>
        <p:spPr>
          <a:xfrm flipV="1">
            <a:off x="5465692" y="4002303"/>
            <a:ext cx="0" cy="63441"/>
          </a:xfrm>
          <a:prstGeom prst="line">
            <a:avLst/>
          </a:prstGeom>
          <a:noFill/>
          <a:ln w="28575" cap="flat" cmpd="sng" algn="ctr">
            <a:solidFill>
              <a:srgbClr val="000000"/>
            </a:solidFill>
            <a:prstDash val="solid"/>
            <a:miter lim="800000"/>
          </a:ln>
          <a:effectLst/>
        </p:spPr>
      </p:cxnSp>
      <p:cxnSp>
        <p:nvCxnSpPr>
          <p:cNvPr id="23" name="Straight Connector 22">
            <a:extLst>
              <a:ext uri="{FF2B5EF4-FFF2-40B4-BE49-F238E27FC236}">
                <a16:creationId xmlns:a16="http://schemas.microsoft.com/office/drawing/2014/main" id="{1CB0FCDA-F99F-F7D3-0069-874738A69BBD}"/>
              </a:ext>
            </a:extLst>
          </p:cNvPr>
          <p:cNvCxnSpPr>
            <a:cxnSpLocks/>
            <a:stCxn id="5" idx="0"/>
            <a:endCxn id="5" idx="2"/>
          </p:cNvCxnSpPr>
          <p:nvPr/>
        </p:nvCxnSpPr>
        <p:spPr>
          <a:xfrm>
            <a:off x="5384691" y="3835297"/>
            <a:ext cx="0" cy="460895"/>
          </a:xfrm>
          <a:prstGeom prst="line">
            <a:avLst/>
          </a:prstGeom>
          <a:noFill/>
          <a:ln w="6350" cap="flat" cmpd="sng" algn="ctr">
            <a:solidFill>
              <a:srgbClr val="000000"/>
            </a:solidFill>
            <a:prstDash val="solid"/>
            <a:miter lim="800000"/>
          </a:ln>
          <a:effectLst/>
        </p:spPr>
      </p:cxnSp>
      <p:sp>
        <p:nvSpPr>
          <p:cNvPr id="24" name="Oval 23">
            <a:extLst>
              <a:ext uri="{FF2B5EF4-FFF2-40B4-BE49-F238E27FC236}">
                <a16:creationId xmlns:a16="http://schemas.microsoft.com/office/drawing/2014/main" id="{91C3AC1D-B490-4D2D-580A-CA0FE33E3B5B}"/>
              </a:ext>
            </a:extLst>
          </p:cNvPr>
          <p:cNvSpPr/>
          <p:nvPr/>
        </p:nvSpPr>
        <p:spPr>
          <a:xfrm>
            <a:off x="6580509" y="3596051"/>
            <a:ext cx="215419" cy="215419"/>
          </a:xfrm>
          <a:prstGeom prst="ellipse">
            <a:avLst/>
          </a:prstGeom>
          <a:solidFill>
            <a:srgbClr val="001E50">
              <a:lumMod val="10000"/>
              <a:lumOff val="90000"/>
            </a:srgbClr>
          </a:solidFill>
          <a:ln w="19050" cap="flat" cmpd="sng" algn="ctr">
            <a:solidFill>
              <a:srgbClr val="000000"/>
            </a:solidFill>
            <a:prstDash val="solid"/>
            <a:miter lim="800000"/>
          </a:ln>
          <a:effectLst/>
        </p:spPr>
        <p:txBody>
          <a:bodyPr rtlCol="0" anchor="ctr"/>
          <a:lstStyle/>
          <a:p>
            <a:pPr marL="0" marR="0" lvl="0" indent="0" algn="ctr" defTabSz="1216853" eaLnBrk="1" fontAlgn="auto" latinLnBrk="0" hangingPunct="1">
              <a:lnSpc>
                <a:spcPct val="100000"/>
              </a:lnSpc>
              <a:spcBef>
                <a:spcPts val="0"/>
              </a:spcBef>
              <a:spcAft>
                <a:spcPts val="0"/>
              </a:spcAft>
              <a:buClrTx/>
              <a:buSzTx/>
              <a:buFontTx/>
              <a:buNone/>
              <a:tabLst/>
              <a:defRPr/>
            </a:pPr>
            <a:endParaRPr kumimoji="0" lang="en-US" sz="2395" b="0" i="0" u="none" strike="noStrike" kern="0" cap="none" spc="0" normalizeH="0" baseline="0" noProof="0">
              <a:ln>
                <a:noFill/>
              </a:ln>
              <a:solidFill>
                <a:srgbClr val="525252">
                  <a:lumMod val="50000"/>
                </a:srgbClr>
              </a:solidFill>
              <a:effectLst/>
              <a:uLnTx/>
              <a:uFillTx/>
              <a:latin typeface="IntelOne Text Light"/>
              <a:ea typeface="+mn-ea"/>
              <a:cs typeface="+mn-cs"/>
            </a:endParaRPr>
          </a:p>
        </p:txBody>
      </p:sp>
      <p:sp>
        <p:nvSpPr>
          <p:cNvPr id="25" name="Oval 24">
            <a:extLst>
              <a:ext uri="{FF2B5EF4-FFF2-40B4-BE49-F238E27FC236}">
                <a16:creationId xmlns:a16="http://schemas.microsoft.com/office/drawing/2014/main" id="{DCF57AC2-640A-613B-F0DF-816439C75FD9}"/>
              </a:ext>
            </a:extLst>
          </p:cNvPr>
          <p:cNvSpPr/>
          <p:nvPr/>
        </p:nvSpPr>
        <p:spPr>
          <a:xfrm>
            <a:off x="6580509" y="3910403"/>
            <a:ext cx="215419" cy="215419"/>
          </a:xfrm>
          <a:prstGeom prst="ellipse">
            <a:avLst/>
          </a:prstGeom>
          <a:solidFill>
            <a:srgbClr val="001E50">
              <a:lumMod val="10000"/>
              <a:lumOff val="90000"/>
            </a:srgbClr>
          </a:solidFill>
          <a:ln w="19050" cap="flat" cmpd="sng" algn="ctr">
            <a:solidFill>
              <a:srgbClr val="000000"/>
            </a:solidFill>
            <a:prstDash val="solid"/>
            <a:miter lim="800000"/>
          </a:ln>
          <a:effectLst/>
        </p:spPr>
        <p:txBody>
          <a:bodyPr rtlCol="0" anchor="ctr"/>
          <a:lstStyle/>
          <a:p>
            <a:pPr marL="0" marR="0" lvl="0" indent="0" algn="ctr" defTabSz="1216853" eaLnBrk="1" fontAlgn="auto" latinLnBrk="0" hangingPunct="1">
              <a:lnSpc>
                <a:spcPct val="100000"/>
              </a:lnSpc>
              <a:spcBef>
                <a:spcPts val="0"/>
              </a:spcBef>
              <a:spcAft>
                <a:spcPts val="0"/>
              </a:spcAft>
              <a:buClrTx/>
              <a:buSzTx/>
              <a:buFontTx/>
              <a:buNone/>
              <a:tabLst/>
              <a:defRPr/>
            </a:pPr>
            <a:endParaRPr kumimoji="0" lang="en-US" sz="2395" b="0" i="0" u="none" strike="noStrike" kern="0" cap="none" spc="0" normalizeH="0" baseline="0" noProof="0">
              <a:ln>
                <a:noFill/>
              </a:ln>
              <a:solidFill>
                <a:srgbClr val="525252">
                  <a:lumMod val="50000"/>
                </a:srgbClr>
              </a:solidFill>
              <a:effectLst/>
              <a:uLnTx/>
              <a:uFillTx/>
              <a:latin typeface="IntelOne Text Light"/>
              <a:ea typeface="+mn-ea"/>
              <a:cs typeface="+mn-cs"/>
            </a:endParaRPr>
          </a:p>
        </p:txBody>
      </p:sp>
      <p:sp>
        <p:nvSpPr>
          <p:cNvPr id="26" name="Oval 25">
            <a:extLst>
              <a:ext uri="{FF2B5EF4-FFF2-40B4-BE49-F238E27FC236}">
                <a16:creationId xmlns:a16="http://schemas.microsoft.com/office/drawing/2014/main" id="{252F8672-CD48-DB6C-2E9F-CE5586EC1A93}"/>
              </a:ext>
            </a:extLst>
          </p:cNvPr>
          <p:cNvSpPr/>
          <p:nvPr/>
        </p:nvSpPr>
        <p:spPr>
          <a:xfrm>
            <a:off x="6580509" y="4224755"/>
            <a:ext cx="215419" cy="215419"/>
          </a:xfrm>
          <a:prstGeom prst="ellipse">
            <a:avLst/>
          </a:prstGeom>
          <a:solidFill>
            <a:srgbClr val="001E50">
              <a:lumMod val="10000"/>
              <a:lumOff val="90000"/>
            </a:srgbClr>
          </a:solidFill>
          <a:ln w="19050" cap="flat" cmpd="sng" algn="ctr">
            <a:solidFill>
              <a:srgbClr val="000000"/>
            </a:solidFill>
            <a:prstDash val="solid"/>
            <a:miter lim="800000"/>
          </a:ln>
          <a:effectLst/>
        </p:spPr>
        <p:txBody>
          <a:bodyPr rtlCol="0" anchor="ctr"/>
          <a:lstStyle/>
          <a:p>
            <a:pPr marL="0" marR="0" lvl="0" indent="0" algn="ctr" defTabSz="1216853" eaLnBrk="1" fontAlgn="auto" latinLnBrk="0" hangingPunct="1">
              <a:lnSpc>
                <a:spcPct val="100000"/>
              </a:lnSpc>
              <a:spcBef>
                <a:spcPts val="0"/>
              </a:spcBef>
              <a:spcAft>
                <a:spcPts val="0"/>
              </a:spcAft>
              <a:buClrTx/>
              <a:buSzTx/>
              <a:buFontTx/>
              <a:buNone/>
              <a:tabLst/>
              <a:defRPr/>
            </a:pPr>
            <a:endParaRPr kumimoji="0" lang="en-US" sz="2395" b="0" i="0" u="none" strike="noStrike" kern="0" cap="none" spc="0" normalizeH="0" baseline="0" noProof="0">
              <a:ln>
                <a:noFill/>
              </a:ln>
              <a:solidFill>
                <a:srgbClr val="525252">
                  <a:lumMod val="50000"/>
                </a:srgbClr>
              </a:solidFill>
              <a:effectLst/>
              <a:uLnTx/>
              <a:uFillTx/>
              <a:latin typeface="IntelOne Text Light"/>
              <a:ea typeface="+mn-ea"/>
              <a:cs typeface="+mn-cs"/>
            </a:endParaRPr>
          </a:p>
        </p:txBody>
      </p:sp>
      <p:sp>
        <p:nvSpPr>
          <p:cNvPr id="27" name="Oval 26">
            <a:extLst>
              <a:ext uri="{FF2B5EF4-FFF2-40B4-BE49-F238E27FC236}">
                <a16:creationId xmlns:a16="http://schemas.microsoft.com/office/drawing/2014/main" id="{C65997E2-61B0-DBF3-B95F-88D2270201AE}"/>
              </a:ext>
            </a:extLst>
          </p:cNvPr>
          <p:cNvSpPr/>
          <p:nvPr/>
        </p:nvSpPr>
        <p:spPr>
          <a:xfrm>
            <a:off x="6580509" y="4539107"/>
            <a:ext cx="215419" cy="215419"/>
          </a:xfrm>
          <a:prstGeom prst="ellipse">
            <a:avLst/>
          </a:prstGeom>
          <a:solidFill>
            <a:srgbClr val="001E50">
              <a:lumMod val="10000"/>
              <a:lumOff val="90000"/>
            </a:srgbClr>
          </a:solidFill>
          <a:ln w="19050" cap="flat" cmpd="sng" algn="ctr">
            <a:solidFill>
              <a:srgbClr val="000000"/>
            </a:solidFill>
            <a:prstDash val="solid"/>
            <a:miter lim="800000"/>
          </a:ln>
          <a:effectLst/>
        </p:spPr>
        <p:txBody>
          <a:bodyPr rtlCol="0" anchor="ctr"/>
          <a:lstStyle/>
          <a:p>
            <a:pPr marL="0" marR="0" lvl="0" indent="0" algn="ctr" defTabSz="1216853" eaLnBrk="1" fontAlgn="auto" latinLnBrk="0" hangingPunct="1">
              <a:lnSpc>
                <a:spcPct val="100000"/>
              </a:lnSpc>
              <a:spcBef>
                <a:spcPts val="0"/>
              </a:spcBef>
              <a:spcAft>
                <a:spcPts val="0"/>
              </a:spcAft>
              <a:buClrTx/>
              <a:buSzTx/>
              <a:buFontTx/>
              <a:buNone/>
              <a:tabLst/>
              <a:defRPr/>
            </a:pPr>
            <a:endParaRPr kumimoji="0" lang="en-US" sz="2395" b="0" i="0" u="none" strike="noStrike" kern="0" cap="none" spc="0" normalizeH="0" baseline="0" noProof="0">
              <a:ln>
                <a:noFill/>
              </a:ln>
              <a:solidFill>
                <a:srgbClr val="525252">
                  <a:lumMod val="50000"/>
                </a:srgbClr>
              </a:solidFill>
              <a:effectLst/>
              <a:uLnTx/>
              <a:uFillTx/>
              <a:latin typeface="IntelOne Text Light"/>
              <a:ea typeface="+mn-ea"/>
              <a:cs typeface="+mn-cs"/>
            </a:endParaRPr>
          </a:p>
        </p:txBody>
      </p:sp>
      <p:sp>
        <p:nvSpPr>
          <p:cNvPr id="28" name="Oval 27">
            <a:extLst>
              <a:ext uri="{FF2B5EF4-FFF2-40B4-BE49-F238E27FC236}">
                <a16:creationId xmlns:a16="http://schemas.microsoft.com/office/drawing/2014/main" id="{7D457ABF-5C5A-E974-B2F3-53DA9A1D94E8}"/>
              </a:ext>
            </a:extLst>
          </p:cNvPr>
          <p:cNvSpPr/>
          <p:nvPr/>
        </p:nvSpPr>
        <p:spPr>
          <a:xfrm>
            <a:off x="7697679" y="3370569"/>
            <a:ext cx="215419" cy="215419"/>
          </a:xfrm>
          <a:prstGeom prst="ellipse">
            <a:avLst/>
          </a:prstGeom>
          <a:solidFill>
            <a:srgbClr val="001E50">
              <a:lumMod val="10000"/>
              <a:lumOff val="90000"/>
            </a:srgbClr>
          </a:solidFill>
          <a:ln w="19050" cap="flat" cmpd="sng" algn="ctr">
            <a:solidFill>
              <a:srgbClr val="000000"/>
            </a:solidFill>
            <a:prstDash val="solid"/>
            <a:miter lim="800000"/>
          </a:ln>
          <a:effectLst/>
        </p:spPr>
        <p:txBody>
          <a:bodyPr rtlCol="0" anchor="ctr"/>
          <a:lstStyle/>
          <a:p>
            <a:pPr marL="0" marR="0" lvl="0" indent="0" algn="ctr" defTabSz="1216853" eaLnBrk="1" fontAlgn="auto" latinLnBrk="0" hangingPunct="1">
              <a:lnSpc>
                <a:spcPct val="100000"/>
              </a:lnSpc>
              <a:spcBef>
                <a:spcPts val="0"/>
              </a:spcBef>
              <a:spcAft>
                <a:spcPts val="0"/>
              </a:spcAft>
              <a:buClrTx/>
              <a:buSzTx/>
              <a:buFontTx/>
              <a:buNone/>
              <a:tabLst/>
              <a:defRPr/>
            </a:pPr>
            <a:endParaRPr kumimoji="0" lang="en-US" sz="2395" b="0" i="0" u="none" strike="noStrike" kern="0" cap="none" spc="0" normalizeH="0" baseline="0" noProof="0">
              <a:ln>
                <a:noFill/>
              </a:ln>
              <a:solidFill>
                <a:srgbClr val="525252">
                  <a:lumMod val="50000"/>
                </a:srgbClr>
              </a:solidFill>
              <a:effectLst/>
              <a:uLnTx/>
              <a:uFillTx/>
              <a:latin typeface="IntelOne Text Light"/>
              <a:ea typeface="+mn-ea"/>
              <a:cs typeface="+mn-cs"/>
            </a:endParaRPr>
          </a:p>
        </p:txBody>
      </p:sp>
      <p:sp>
        <p:nvSpPr>
          <p:cNvPr id="29" name="Oval 28">
            <a:extLst>
              <a:ext uri="{FF2B5EF4-FFF2-40B4-BE49-F238E27FC236}">
                <a16:creationId xmlns:a16="http://schemas.microsoft.com/office/drawing/2014/main" id="{938EC7C3-0212-5532-FBA1-877E5428C687}"/>
              </a:ext>
            </a:extLst>
          </p:cNvPr>
          <p:cNvSpPr/>
          <p:nvPr/>
        </p:nvSpPr>
        <p:spPr>
          <a:xfrm>
            <a:off x="7697679" y="3687485"/>
            <a:ext cx="215419" cy="215419"/>
          </a:xfrm>
          <a:prstGeom prst="ellipse">
            <a:avLst/>
          </a:prstGeom>
          <a:solidFill>
            <a:srgbClr val="001E50">
              <a:lumMod val="10000"/>
              <a:lumOff val="90000"/>
            </a:srgbClr>
          </a:solidFill>
          <a:ln w="19050" cap="flat" cmpd="sng" algn="ctr">
            <a:solidFill>
              <a:srgbClr val="000000"/>
            </a:solidFill>
            <a:prstDash val="solid"/>
            <a:miter lim="800000"/>
          </a:ln>
          <a:effectLst/>
        </p:spPr>
        <p:txBody>
          <a:bodyPr rtlCol="0" anchor="ctr"/>
          <a:lstStyle/>
          <a:p>
            <a:pPr marL="0" marR="0" lvl="0" indent="0" algn="ctr" defTabSz="1216853" eaLnBrk="1" fontAlgn="auto" latinLnBrk="0" hangingPunct="1">
              <a:lnSpc>
                <a:spcPct val="100000"/>
              </a:lnSpc>
              <a:spcBef>
                <a:spcPts val="0"/>
              </a:spcBef>
              <a:spcAft>
                <a:spcPts val="0"/>
              </a:spcAft>
              <a:buClrTx/>
              <a:buSzTx/>
              <a:buFontTx/>
              <a:buNone/>
              <a:tabLst/>
              <a:defRPr/>
            </a:pPr>
            <a:endParaRPr kumimoji="0" lang="en-US" sz="2395" b="0" i="0" u="none" strike="noStrike" kern="0" cap="none" spc="0" normalizeH="0" baseline="0" noProof="0">
              <a:ln>
                <a:noFill/>
              </a:ln>
              <a:solidFill>
                <a:srgbClr val="525252">
                  <a:lumMod val="50000"/>
                </a:srgbClr>
              </a:solidFill>
              <a:effectLst/>
              <a:uLnTx/>
              <a:uFillTx/>
              <a:latin typeface="IntelOne Text Light"/>
              <a:ea typeface="+mn-ea"/>
              <a:cs typeface="+mn-cs"/>
            </a:endParaRPr>
          </a:p>
        </p:txBody>
      </p:sp>
      <p:sp>
        <p:nvSpPr>
          <p:cNvPr id="30" name="Oval 29">
            <a:extLst>
              <a:ext uri="{FF2B5EF4-FFF2-40B4-BE49-F238E27FC236}">
                <a16:creationId xmlns:a16="http://schemas.microsoft.com/office/drawing/2014/main" id="{B4114ED8-EC7B-F3BD-C60B-E6E79F01C17B}"/>
              </a:ext>
            </a:extLst>
          </p:cNvPr>
          <p:cNvSpPr/>
          <p:nvPr/>
        </p:nvSpPr>
        <p:spPr>
          <a:xfrm>
            <a:off x="7697679" y="4004403"/>
            <a:ext cx="215419" cy="215419"/>
          </a:xfrm>
          <a:prstGeom prst="ellipse">
            <a:avLst/>
          </a:prstGeom>
          <a:solidFill>
            <a:srgbClr val="001E50">
              <a:lumMod val="10000"/>
              <a:lumOff val="90000"/>
            </a:srgbClr>
          </a:solidFill>
          <a:ln w="19050" cap="flat" cmpd="sng" algn="ctr">
            <a:solidFill>
              <a:srgbClr val="000000"/>
            </a:solidFill>
            <a:prstDash val="solid"/>
            <a:miter lim="800000"/>
          </a:ln>
          <a:effectLst/>
        </p:spPr>
        <p:txBody>
          <a:bodyPr rtlCol="0" anchor="ctr"/>
          <a:lstStyle/>
          <a:p>
            <a:pPr marL="0" marR="0" lvl="0" indent="0" algn="ctr" defTabSz="1216853" eaLnBrk="1" fontAlgn="auto" latinLnBrk="0" hangingPunct="1">
              <a:lnSpc>
                <a:spcPct val="100000"/>
              </a:lnSpc>
              <a:spcBef>
                <a:spcPts val="0"/>
              </a:spcBef>
              <a:spcAft>
                <a:spcPts val="0"/>
              </a:spcAft>
              <a:buClrTx/>
              <a:buSzTx/>
              <a:buFontTx/>
              <a:buNone/>
              <a:tabLst/>
              <a:defRPr/>
            </a:pPr>
            <a:endParaRPr kumimoji="0" lang="en-US" sz="2395" b="0" i="0" u="none" strike="noStrike" kern="0" cap="none" spc="0" normalizeH="0" baseline="0" noProof="0">
              <a:ln>
                <a:noFill/>
              </a:ln>
              <a:solidFill>
                <a:srgbClr val="525252">
                  <a:lumMod val="50000"/>
                </a:srgbClr>
              </a:solidFill>
              <a:effectLst/>
              <a:uLnTx/>
              <a:uFillTx/>
              <a:latin typeface="IntelOne Text Light"/>
              <a:ea typeface="+mn-ea"/>
              <a:cs typeface="+mn-cs"/>
            </a:endParaRPr>
          </a:p>
        </p:txBody>
      </p:sp>
      <p:sp>
        <p:nvSpPr>
          <p:cNvPr id="31" name="Oval 30">
            <a:extLst>
              <a:ext uri="{FF2B5EF4-FFF2-40B4-BE49-F238E27FC236}">
                <a16:creationId xmlns:a16="http://schemas.microsoft.com/office/drawing/2014/main" id="{5D4352C2-A465-7ABE-FB06-53664195627E}"/>
              </a:ext>
            </a:extLst>
          </p:cNvPr>
          <p:cNvSpPr/>
          <p:nvPr/>
        </p:nvSpPr>
        <p:spPr>
          <a:xfrm>
            <a:off x="7697679" y="4321319"/>
            <a:ext cx="215419" cy="215419"/>
          </a:xfrm>
          <a:prstGeom prst="ellipse">
            <a:avLst/>
          </a:prstGeom>
          <a:solidFill>
            <a:srgbClr val="001E50">
              <a:lumMod val="10000"/>
              <a:lumOff val="90000"/>
            </a:srgbClr>
          </a:solidFill>
          <a:ln w="19050" cap="flat" cmpd="sng" algn="ctr">
            <a:solidFill>
              <a:srgbClr val="000000"/>
            </a:solidFill>
            <a:prstDash val="solid"/>
            <a:miter lim="800000"/>
          </a:ln>
          <a:effectLst/>
        </p:spPr>
        <p:txBody>
          <a:bodyPr rtlCol="0" anchor="ctr"/>
          <a:lstStyle/>
          <a:p>
            <a:pPr marL="0" marR="0" lvl="0" indent="0" algn="ctr" defTabSz="1216853" eaLnBrk="1" fontAlgn="auto" latinLnBrk="0" hangingPunct="1">
              <a:lnSpc>
                <a:spcPct val="100000"/>
              </a:lnSpc>
              <a:spcBef>
                <a:spcPts val="0"/>
              </a:spcBef>
              <a:spcAft>
                <a:spcPts val="0"/>
              </a:spcAft>
              <a:buClrTx/>
              <a:buSzTx/>
              <a:buFontTx/>
              <a:buNone/>
              <a:tabLst/>
              <a:defRPr/>
            </a:pPr>
            <a:endParaRPr kumimoji="0" lang="en-US" sz="2395" b="0" i="0" u="none" strike="noStrike" kern="0" cap="none" spc="0" normalizeH="0" baseline="0" noProof="0">
              <a:ln>
                <a:noFill/>
              </a:ln>
              <a:solidFill>
                <a:srgbClr val="525252">
                  <a:lumMod val="50000"/>
                </a:srgbClr>
              </a:solidFill>
              <a:effectLst/>
              <a:uLnTx/>
              <a:uFillTx/>
              <a:latin typeface="IntelOne Text Light"/>
              <a:ea typeface="+mn-ea"/>
              <a:cs typeface="+mn-cs"/>
            </a:endParaRPr>
          </a:p>
        </p:txBody>
      </p:sp>
      <p:sp>
        <p:nvSpPr>
          <p:cNvPr id="32" name="Oval 31">
            <a:extLst>
              <a:ext uri="{FF2B5EF4-FFF2-40B4-BE49-F238E27FC236}">
                <a16:creationId xmlns:a16="http://schemas.microsoft.com/office/drawing/2014/main" id="{002E366F-DD9A-C5B5-AB0F-261785754957}"/>
              </a:ext>
            </a:extLst>
          </p:cNvPr>
          <p:cNvSpPr/>
          <p:nvPr/>
        </p:nvSpPr>
        <p:spPr>
          <a:xfrm>
            <a:off x="7697679" y="4638237"/>
            <a:ext cx="215419" cy="215419"/>
          </a:xfrm>
          <a:prstGeom prst="ellipse">
            <a:avLst/>
          </a:prstGeom>
          <a:solidFill>
            <a:srgbClr val="001E50">
              <a:lumMod val="10000"/>
              <a:lumOff val="90000"/>
            </a:srgbClr>
          </a:solidFill>
          <a:ln w="19050" cap="flat" cmpd="sng" algn="ctr">
            <a:solidFill>
              <a:srgbClr val="000000"/>
            </a:solidFill>
            <a:prstDash val="solid"/>
            <a:miter lim="800000"/>
          </a:ln>
          <a:effectLst/>
        </p:spPr>
        <p:txBody>
          <a:bodyPr rtlCol="0" anchor="ctr"/>
          <a:lstStyle/>
          <a:p>
            <a:pPr marL="0" marR="0" lvl="0" indent="0" algn="ctr" defTabSz="1216853" eaLnBrk="1" fontAlgn="auto" latinLnBrk="0" hangingPunct="1">
              <a:lnSpc>
                <a:spcPct val="100000"/>
              </a:lnSpc>
              <a:spcBef>
                <a:spcPts val="0"/>
              </a:spcBef>
              <a:spcAft>
                <a:spcPts val="0"/>
              </a:spcAft>
              <a:buClrTx/>
              <a:buSzTx/>
              <a:buFontTx/>
              <a:buNone/>
              <a:tabLst/>
              <a:defRPr/>
            </a:pPr>
            <a:endParaRPr kumimoji="0" lang="en-US" sz="2395" b="0" i="0" u="none" strike="noStrike" kern="0" cap="none" spc="0" normalizeH="0" baseline="0" noProof="0">
              <a:ln>
                <a:noFill/>
              </a:ln>
              <a:solidFill>
                <a:srgbClr val="525252">
                  <a:lumMod val="50000"/>
                </a:srgbClr>
              </a:solidFill>
              <a:effectLst/>
              <a:uLnTx/>
              <a:uFillTx/>
              <a:latin typeface="IntelOne Text Light"/>
              <a:ea typeface="+mn-ea"/>
              <a:cs typeface="+mn-cs"/>
            </a:endParaRPr>
          </a:p>
        </p:txBody>
      </p:sp>
      <p:sp>
        <p:nvSpPr>
          <p:cNvPr id="33" name="Oval 32">
            <a:extLst>
              <a:ext uri="{FF2B5EF4-FFF2-40B4-BE49-F238E27FC236}">
                <a16:creationId xmlns:a16="http://schemas.microsoft.com/office/drawing/2014/main" id="{DE09713A-7AB0-8736-93C9-65F86992A6DF}"/>
              </a:ext>
            </a:extLst>
          </p:cNvPr>
          <p:cNvSpPr/>
          <p:nvPr/>
        </p:nvSpPr>
        <p:spPr>
          <a:xfrm>
            <a:off x="7697679" y="4955153"/>
            <a:ext cx="215419" cy="215419"/>
          </a:xfrm>
          <a:prstGeom prst="ellipse">
            <a:avLst/>
          </a:prstGeom>
          <a:solidFill>
            <a:srgbClr val="001E50">
              <a:lumMod val="10000"/>
              <a:lumOff val="90000"/>
            </a:srgbClr>
          </a:solidFill>
          <a:ln w="19050" cap="flat" cmpd="sng" algn="ctr">
            <a:solidFill>
              <a:srgbClr val="000000"/>
            </a:solidFill>
            <a:prstDash val="solid"/>
            <a:miter lim="800000"/>
          </a:ln>
          <a:effectLst/>
        </p:spPr>
        <p:txBody>
          <a:bodyPr rtlCol="0" anchor="ctr"/>
          <a:lstStyle/>
          <a:p>
            <a:pPr marL="0" marR="0" lvl="0" indent="0" algn="ctr" defTabSz="1216853" eaLnBrk="1" fontAlgn="auto" latinLnBrk="0" hangingPunct="1">
              <a:lnSpc>
                <a:spcPct val="100000"/>
              </a:lnSpc>
              <a:spcBef>
                <a:spcPts val="0"/>
              </a:spcBef>
              <a:spcAft>
                <a:spcPts val="0"/>
              </a:spcAft>
              <a:buClrTx/>
              <a:buSzTx/>
              <a:buFontTx/>
              <a:buNone/>
              <a:tabLst/>
              <a:defRPr/>
            </a:pPr>
            <a:endParaRPr kumimoji="0" lang="en-US" sz="2395" b="0" i="0" u="none" strike="noStrike" kern="0" cap="none" spc="0" normalizeH="0" baseline="0" noProof="0">
              <a:ln>
                <a:noFill/>
              </a:ln>
              <a:solidFill>
                <a:srgbClr val="525252">
                  <a:lumMod val="50000"/>
                </a:srgbClr>
              </a:solidFill>
              <a:effectLst/>
              <a:uLnTx/>
              <a:uFillTx/>
              <a:latin typeface="IntelOne Text Light"/>
              <a:ea typeface="+mn-ea"/>
              <a:cs typeface="+mn-cs"/>
            </a:endParaRPr>
          </a:p>
        </p:txBody>
      </p:sp>
      <p:sp>
        <p:nvSpPr>
          <p:cNvPr id="34" name="Oval 33">
            <a:extLst>
              <a:ext uri="{FF2B5EF4-FFF2-40B4-BE49-F238E27FC236}">
                <a16:creationId xmlns:a16="http://schemas.microsoft.com/office/drawing/2014/main" id="{704B2456-BA1A-B87A-9E72-F72AC66036BD}"/>
              </a:ext>
            </a:extLst>
          </p:cNvPr>
          <p:cNvSpPr/>
          <p:nvPr/>
        </p:nvSpPr>
        <p:spPr>
          <a:xfrm>
            <a:off x="8645911" y="3569651"/>
            <a:ext cx="215419" cy="215419"/>
          </a:xfrm>
          <a:prstGeom prst="ellipse">
            <a:avLst/>
          </a:prstGeom>
          <a:solidFill>
            <a:srgbClr val="001E50">
              <a:lumMod val="10000"/>
              <a:lumOff val="90000"/>
            </a:srgbClr>
          </a:solidFill>
          <a:ln w="19050" cap="flat" cmpd="sng" algn="ctr">
            <a:solidFill>
              <a:srgbClr val="000000"/>
            </a:solidFill>
            <a:prstDash val="solid"/>
            <a:miter lim="800000"/>
          </a:ln>
          <a:effectLst/>
        </p:spPr>
        <p:txBody>
          <a:bodyPr rtlCol="0" anchor="ctr"/>
          <a:lstStyle/>
          <a:p>
            <a:pPr marL="0" marR="0" lvl="0" indent="0" algn="ctr" defTabSz="1216853" eaLnBrk="1" fontAlgn="auto" latinLnBrk="0" hangingPunct="1">
              <a:lnSpc>
                <a:spcPct val="100000"/>
              </a:lnSpc>
              <a:spcBef>
                <a:spcPts val="0"/>
              </a:spcBef>
              <a:spcAft>
                <a:spcPts val="0"/>
              </a:spcAft>
              <a:buClrTx/>
              <a:buSzTx/>
              <a:buFontTx/>
              <a:buNone/>
              <a:tabLst/>
              <a:defRPr/>
            </a:pPr>
            <a:endParaRPr kumimoji="0" lang="en-US" sz="2395" b="0" i="0" u="none" strike="noStrike" kern="0" cap="none" spc="0" normalizeH="0" baseline="0" noProof="0">
              <a:ln>
                <a:noFill/>
              </a:ln>
              <a:solidFill>
                <a:srgbClr val="525252">
                  <a:lumMod val="50000"/>
                </a:srgbClr>
              </a:solidFill>
              <a:effectLst/>
              <a:uLnTx/>
              <a:uFillTx/>
              <a:latin typeface="IntelOne Text Light"/>
              <a:ea typeface="+mn-ea"/>
              <a:cs typeface="+mn-cs"/>
            </a:endParaRPr>
          </a:p>
        </p:txBody>
      </p:sp>
      <p:sp>
        <p:nvSpPr>
          <p:cNvPr id="35" name="Oval 34">
            <a:extLst>
              <a:ext uri="{FF2B5EF4-FFF2-40B4-BE49-F238E27FC236}">
                <a16:creationId xmlns:a16="http://schemas.microsoft.com/office/drawing/2014/main" id="{967A0215-2A35-A1FE-A52F-D089BB303B96}"/>
              </a:ext>
            </a:extLst>
          </p:cNvPr>
          <p:cNvSpPr/>
          <p:nvPr/>
        </p:nvSpPr>
        <p:spPr>
          <a:xfrm>
            <a:off x="8645911" y="3888481"/>
            <a:ext cx="215419" cy="215419"/>
          </a:xfrm>
          <a:prstGeom prst="ellipse">
            <a:avLst/>
          </a:prstGeom>
          <a:solidFill>
            <a:srgbClr val="001E50">
              <a:lumMod val="10000"/>
              <a:lumOff val="90000"/>
            </a:srgbClr>
          </a:solidFill>
          <a:ln w="19050" cap="flat" cmpd="sng" algn="ctr">
            <a:solidFill>
              <a:srgbClr val="000000"/>
            </a:solidFill>
            <a:prstDash val="solid"/>
            <a:miter lim="800000"/>
          </a:ln>
          <a:effectLst/>
        </p:spPr>
        <p:txBody>
          <a:bodyPr rtlCol="0" anchor="ctr"/>
          <a:lstStyle/>
          <a:p>
            <a:pPr marL="0" marR="0" lvl="0" indent="0" algn="ctr" defTabSz="1216853" eaLnBrk="1" fontAlgn="auto" latinLnBrk="0" hangingPunct="1">
              <a:lnSpc>
                <a:spcPct val="100000"/>
              </a:lnSpc>
              <a:spcBef>
                <a:spcPts val="0"/>
              </a:spcBef>
              <a:spcAft>
                <a:spcPts val="0"/>
              </a:spcAft>
              <a:buClrTx/>
              <a:buSzTx/>
              <a:buFontTx/>
              <a:buNone/>
              <a:tabLst/>
              <a:defRPr/>
            </a:pPr>
            <a:endParaRPr kumimoji="0" lang="en-US" sz="2395" b="0" i="0" u="none" strike="noStrike" kern="0" cap="none" spc="0" normalizeH="0" baseline="0" noProof="0">
              <a:ln>
                <a:noFill/>
              </a:ln>
              <a:solidFill>
                <a:srgbClr val="525252">
                  <a:lumMod val="50000"/>
                </a:srgbClr>
              </a:solidFill>
              <a:effectLst/>
              <a:uLnTx/>
              <a:uFillTx/>
              <a:latin typeface="IntelOne Text Light"/>
              <a:ea typeface="+mn-ea"/>
              <a:cs typeface="+mn-cs"/>
            </a:endParaRPr>
          </a:p>
        </p:txBody>
      </p:sp>
      <p:sp>
        <p:nvSpPr>
          <p:cNvPr id="36" name="Oval 35">
            <a:extLst>
              <a:ext uri="{FF2B5EF4-FFF2-40B4-BE49-F238E27FC236}">
                <a16:creationId xmlns:a16="http://schemas.microsoft.com/office/drawing/2014/main" id="{BCC99D55-1491-3ECA-DEF0-21BD4FD8F7ED}"/>
              </a:ext>
            </a:extLst>
          </p:cNvPr>
          <p:cNvSpPr/>
          <p:nvPr/>
        </p:nvSpPr>
        <p:spPr>
          <a:xfrm>
            <a:off x="8645911" y="4207311"/>
            <a:ext cx="215419" cy="215419"/>
          </a:xfrm>
          <a:prstGeom prst="ellipse">
            <a:avLst/>
          </a:prstGeom>
          <a:solidFill>
            <a:srgbClr val="001E50">
              <a:lumMod val="10000"/>
              <a:lumOff val="90000"/>
            </a:srgbClr>
          </a:solidFill>
          <a:ln w="19050" cap="flat" cmpd="sng" algn="ctr">
            <a:solidFill>
              <a:srgbClr val="000000"/>
            </a:solidFill>
            <a:prstDash val="solid"/>
            <a:miter lim="800000"/>
          </a:ln>
          <a:effectLst/>
        </p:spPr>
        <p:txBody>
          <a:bodyPr rtlCol="0" anchor="ctr"/>
          <a:lstStyle/>
          <a:p>
            <a:pPr marL="0" marR="0" lvl="0" indent="0" algn="ctr" defTabSz="1216853" eaLnBrk="1" fontAlgn="auto" latinLnBrk="0" hangingPunct="1">
              <a:lnSpc>
                <a:spcPct val="100000"/>
              </a:lnSpc>
              <a:spcBef>
                <a:spcPts val="0"/>
              </a:spcBef>
              <a:spcAft>
                <a:spcPts val="0"/>
              </a:spcAft>
              <a:buClrTx/>
              <a:buSzTx/>
              <a:buFontTx/>
              <a:buNone/>
              <a:tabLst/>
              <a:defRPr/>
            </a:pPr>
            <a:endParaRPr kumimoji="0" lang="en-US" sz="2395" b="0" i="0" u="none" strike="noStrike" kern="0" cap="none" spc="0" normalizeH="0" baseline="0" noProof="0">
              <a:ln>
                <a:noFill/>
              </a:ln>
              <a:solidFill>
                <a:srgbClr val="525252">
                  <a:lumMod val="50000"/>
                </a:srgbClr>
              </a:solidFill>
              <a:effectLst/>
              <a:uLnTx/>
              <a:uFillTx/>
              <a:latin typeface="IntelOne Text Light"/>
              <a:ea typeface="+mn-ea"/>
              <a:cs typeface="+mn-cs"/>
            </a:endParaRPr>
          </a:p>
        </p:txBody>
      </p:sp>
      <p:sp>
        <p:nvSpPr>
          <p:cNvPr id="37" name="Oval 36">
            <a:extLst>
              <a:ext uri="{FF2B5EF4-FFF2-40B4-BE49-F238E27FC236}">
                <a16:creationId xmlns:a16="http://schemas.microsoft.com/office/drawing/2014/main" id="{A344B916-CAF9-35B0-ABB8-B85B2D1C66A9}"/>
              </a:ext>
            </a:extLst>
          </p:cNvPr>
          <p:cNvSpPr/>
          <p:nvPr/>
        </p:nvSpPr>
        <p:spPr>
          <a:xfrm>
            <a:off x="8645911" y="4526141"/>
            <a:ext cx="215419" cy="215419"/>
          </a:xfrm>
          <a:prstGeom prst="ellipse">
            <a:avLst/>
          </a:prstGeom>
          <a:solidFill>
            <a:srgbClr val="001E50">
              <a:lumMod val="10000"/>
              <a:lumOff val="90000"/>
            </a:srgbClr>
          </a:solidFill>
          <a:ln w="19050" cap="flat" cmpd="sng" algn="ctr">
            <a:solidFill>
              <a:srgbClr val="000000"/>
            </a:solidFill>
            <a:prstDash val="solid"/>
            <a:miter lim="800000"/>
          </a:ln>
          <a:effectLst/>
        </p:spPr>
        <p:txBody>
          <a:bodyPr rtlCol="0" anchor="ctr"/>
          <a:lstStyle/>
          <a:p>
            <a:pPr marL="0" marR="0" lvl="0" indent="0" algn="ctr" defTabSz="1216853" eaLnBrk="1" fontAlgn="auto" latinLnBrk="0" hangingPunct="1">
              <a:lnSpc>
                <a:spcPct val="100000"/>
              </a:lnSpc>
              <a:spcBef>
                <a:spcPts val="0"/>
              </a:spcBef>
              <a:spcAft>
                <a:spcPts val="0"/>
              </a:spcAft>
              <a:buClrTx/>
              <a:buSzTx/>
              <a:buFontTx/>
              <a:buNone/>
              <a:tabLst/>
              <a:defRPr/>
            </a:pPr>
            <a:endParaRPr kumimoji="0" lang="en-US" sz="2395" b="0" i="0" u="none" strike="noStrike" kern="0" cap="none" spc="0" normalizeH="0" baseline="0" noProof="0">
              <a:ln>
                <a:noFill/>
              </a:ln>
              <a:solidFill>
                <a:srgbClr val="525252">
                  <a:lumMod val="50000"/>
                </a:srgbClr>
              </a:solidFill>
              <a:effectLst/>
              <a:uLnTx/>
              <a:uFillTx/>
              <a:latin typeface="IntelOne Text Light"/>
              <a:ea typeface="+mn-ea"/>
              <a:cs typeface="+mn-cs"/>
            </a:endParaRPr>
          </a:p>
        </p:txBody>
      </p:sp>
      <p:sp>
        <p:nvSpPr>
          <p:cNvPr id="38" name="Oval 37">
            <a:extLst>
              <a:ext uri="{FF2B5EF4-FFF2-40B4-BE49-F238E27FC236}">
                <a16:creationId xmlns:a16="http://schemas.microsoft.com/office/drawing/2014/main" id="{1415CAEA-1D58-E2FF-E0D0-EE7F7862F2E5}"/>
              </a:ext>
            </a:extLst>
          </p:cNvPr>
          <p:cNvSpPr/>
          <p:nvPr/>
        </p:nvSpPr>
        <p:spPr>
          <a:xfrm>
            <a:off x="8645911" y="4844971"/>
            <a:ext cx="215419" cy="215419"/>
          </a:xfrm>
          <a:prstGeom prst="ellipse">
            <a:avLst/>
          </a:prstGeom>
          <a:solidFill>
            <a:srgbClr val="001E50">
              <a:lumMod val="10000"/>
              <a:lumOff val="90000"/>
            </a:srgbClr>
          </a:solidFill>
          <a:ln w="19050" cap="flat" cmpd="sng" algn="ctr">
            <a:solidFill>
              <a:srgbClr val="000000"/>
            </a:solidFill>
            <a:prstDash val="solid"/>
            <a:miter lim="800000"/>
          </a:ln>
          <a:effectLst/>
        </p:spPr>
        <p:txBody>
          <a:bodyPr rtlCol="0" anchor="ctr"/>
          <a:lstStyle/>
          <a:p>
            <a:pPr marL="0" marR="0" lvl="0" indent="0" algn="ctr" defTabSz="1216853" eaLnBrk="1" fontAlgn="auto" latinLnBrk="0" hangingPunct="1">
              <a:lnSpc>
                <a:spcPct val="100000"/>
              </a:lnSpc>
              <a:spcBef>
                <a:spcPts val="0"/>
              </a:spcBef>
              <a:spcAft>
                <a:spcPts val="0"/>
              </a:spcAft>
              <a:buClrTx/>
              <a:buSzTx/>
              <a:buFontTx/>
              <a:buNone/>
              <a:tabLst/>
              <a:defRPr/>
            </a:pPr>
            <a:endParaRPr kumimoji="0" lang="en-US" sz="2395" b="0" i="0" u="none" strike="noStrike" kern="0" cap="none" spc="0" normalizeH="0" baseline="0" noProof="0">
              <a:ln>
                <a:noFill/>
              </a:ln>
              <a:solidFill>
                <a:srgbClr val="525252">
                  <a:lumMod val="50000"/>
                </a:srgbClr>
              </a:solidFill>
              <a:effectLst/>
              <a:uLnTx/>
              <a:uFillTx/>
              <a:latin typeface="IntelOne Text Light"/>
              <a:ea typeface="+mn-ea"/>
              <a:cs typeface="+mn-cs"/>
            </a:endParaRPr>
          </a:p>
        </p:txBody>
      </p:sp>
      <p:sp>
        <p:nvSpPr>
          <p:cNvPr id="39" name="Oval 38">
            <a:extLst>
              <a:ext uri="{FF2B5EF4-FFF2-40B4-BE49-F238E27FC236}">
                <a16:creationId xmlns:a16="http://schemas.microsoft.com/office/drawing/2014/main" id="{978D7D75-77A6-0B4C-9060-BE69AD2390EB}"/>
              </a:ext>
            </a:extLst>
          </p:cNvPr>
          <p:cNvSpPr/>
          <p:nvPr/>
        </p:nvSpPr>
        <p:spPr>
          <a:xfrm>
            <a:off x="8645911" y="3250821"/>
            <a:ext cx="215419" cy="215419"/>
          </a:xfrm>
          <a:prstGeom prst="ellipse">
            <a:avLst/>
          </a:prstGeom>
          <a:solidFill>
            <a:srgbClr val="001E50">
              <a:lumMod val="10000"/>
              <a:lumOff val="90000"/>
            </a:srgbClr>
          </a:solidFill>
          <a:ln w="19050" cap="flat" cmpd="sng" algn="ctr">
            <a:solidFill>
              <a:srgbClr val="000000"/>
            </a:solidFill>
            <a:prstDash val="solid"/>
            <a:miter lim="800000"/>
          </a:ln>
          <a:effectLst/>
        </p:spPr>
        <p:txBody>
          <a:bodyPr rtlCol="0" anchor="ctr"/>
          <a:lstStyle/>
          <a:p>
            <a:pPr marL="0" marR="0" lvl="0" indent="0" algn="ctr" defTabSz="1216853" eaLnBrk="1" fontAlgn="auto" latinLnBrk="0" hangingPunct="1">
              <a:lnSpc>
                <a:spcPct val="100000"/>
              </a:lnSpc>
              <a:spcBef>
                <a:spcPts val="0"/>
              </a:spcBef>
              <a:spcAft>
                <a:spcPts val="0"/>
              </a:spcAft>
              <a:buClrTx/>
              <a:buSzTx/>
              <a:buFontTx/>
              <a:buNone/>
              <a:tabLst/>
              <a:defRPr/>
            </a:pPr>
            <a:endParaRPr kumimoji="0" lang="en-US" sz="2395" b="0" i="0" u="none" strike="noStrike" kern="0" cap="none" spc="0" normalizeH="0" baseline="0" noProof="0">
              <a:ln>
                <a:noFill/>
              </a:ln>
              <a:solidFill>
                <a:srgbClr val="525252">
                  <a:lumMod val="50000"/>
                </a:srgbClr>
              </a:solidFill>
              <a:effectLst/>
              <a:uLnTx/>
              <a:uFillTx/>
              <a:latin typeface="IntelOne Text Light"/>
              <a:ea typeface="+mn-ea"/>
              <a:cs typeface="+mn-cs"/>
            </a:endParaRPr>
          </a:p>
        </p:txBody>
      </p:sp>
      <p:cxnSp>
        <p:nvCxnSpPr>
          <p:cNvPr id="40" name="Straight Arrow Connector 39">
            <a:extLst>
              <a:ext uri="{FF2B5EF4-FFF2-40B4-BE49-F238E27FC236}">
                <a16:creationId xmlns:a16="http://schemas.microsoft.com/office/drawing/2014/main" id="{F30F85ED-E814-A762-8C19-BA01BA87A5EA}"/>
              </a:ext>
            </a:extLst>
          </p:cNvPr>
          <p:cNvCxnSpPr>
            <a:cxnSpLocks/>
            <a:stCxn id="5" idx="3"/>
            <a:endCxn id="27" idx="2"/>
          </p:cNvCxnSpPr>
          <p:nvPr/>
        </p:nvCxnSpPr>
        <p:spPr>
          <a:xfrm>
            <a:off x="5678929" y="4065744"/>
            <a:ext cx="901579" cy="581072"/>
          </a:xfrm>
          <a:prstGeom prst="straightConnector1">
            <a:avLst/>
          </a:prstGeom>
          <a:noFill/>
          <a:ln w="19050" cap="flat" cmpd="sng" algn="ctr">
            <a:solidFill>
              <a:schemeClr val="bg1">
                <a:lumMod val="85000"/>
              </a:schemeClr>
            </a:solidFill>
            <a:prstDash val="sysDash"/>
            <a:miter lim="800000"/>
            <a:headEnd type="none" w="med" len="med"/>
            <a:tailEnd type="none" w="med" len="med"/>
          </a:ln>
          <a:effectLst/>
        </p:spPr>
      </p:cxnSp>
      <p:cxnSp>
        <p:nvCxnSpPr>
          <p:cNvPr id="41" name="Straight Arrow Connector 40">
            <a:extLst>
              <a:ext uri="{FF2B5EF4-FFF2-40B4-BE49-F238E27FC236}">
                <a16:creationId xmlns:a16="http://schemas.microsoft.com/office/drawing/2014/main" id="{94F01CBE-9522-1C13-FA1C-105201D46E02}"/>
              </a:ext>
            </a:extLst>
          </p:cNvPr>
          <p:cNvCxnSpPr>
            <a:cxnSpLocks/>
            <a:stCxn id="5" idx="3"/>
            <a:endCxn id="25" idx="2"/>
          </p:cNvCxnSpPr>
          <p:nvPr/>
        </p:nvCxnSpPr>
        <p:spPr>
          <a:xfrm flipV="1">
            <a:off x="5678929" y="4018113"/>
            <a:ext cx="901579" cy="47631"/>
          </a:xfrm>
          <a:prstGeom prst="straightConnector1">
            <a:avLst/>
          </a:prstGeom>
          <a:noFill/>
          <a:ln w="19050" cap="flat" cmpd="sng" algn="ctr">
            <a:solidFill>
              <a:schemeClr val="bg1">
                <a:lumMod val="85000"/>
              </a:schemeClr>
            </a:solidFill>
            <a:prstDash val="sysDash"/>
            <a:miter lim="800000"/>
            <a:headEnd type="none" w="med" len="med"/>
            <a:tailEnd type="none" w="med" len="med"/>
          </a:ln>
          <a:effectLst/>
        </p:spPr>
      </p:cxnSp>
      <p:cxnSp>
        <p:nvCxnSpPr>
          <p:cNvPr id="42" name="Straight Arrow Connector 41">
            <a:extLst>
              <a:ext uri="{FF2B5EF4-FFF2-40B4-BE49-F238E27FC236}">
                <a16:creationId xmlns:a16="http://schemas.microsoft.com/office/drawing/2014/main" id="{0D0865E1-B4F3-630A-83F4-ED6D01937E5B}"/>
              </a:ext>
            </a:extLst>
          </p:cNvPr>
          <p:cNvCxnSpPr>
            <a:cxnSpLocks/>
            <a:stCxn id="25" idx="6"/>
            <a:endCxn id="29" idx="2"/>
          </p:cNvCxnSpPr>
          <p:nvPr/>
        </p:nvCxnSpPr>
        <p:spPr>
          <a:xfrm flipV="1">
            <a:off x="6795927" y="3795194"/>
            <a:ext cx="901751" cy="222918"/>
          </a:xfrm>
          <a:prstGeom prst="straightConnector1">
            <a:avLst/>
          </a:prstGeom>
          <a:noFill/>
          <a:ln w="19050" cap="flat" cmpd="sng" algn="ctr">
            <a:solidFill>
              <a:schemeClr val="bg1">
                <a:lumMod val="85000"/>
              </a:schemeClr>
            </a:solidFill>
            <a:prstDash val="sysDash"/>
            <a:miter lim="800000"/>
            <a:headEnd type="none" w="med" len="med"/>
            <a:tailEnd type="none" w="med" len="med"/>
          </a:ln>
          <a:effectLst/>
        </p:spPr>
      </p:cxnSp>
      <p:cxnSp>
        <p:nvCxnSpPr>
          <p:cNvPr id="43" name="Straight Arrow Connector 42">
            <a:extLst>
              <a:ext uri="{FF2B5EF4-FFF2-40B4-BE49-F238E27FC236}">
                <a16:creationId xmlns:a16="http://schemas.microsoft.com/office/drawing/2014/main" id="{54D3D797-72CE-3E30-892E-33A71C17D810}"/>
              </a:ext>
            </a:extLst>
          </p:cNvPr>
          <p:cNvCxnSpPr>
            <a:cxnSpLocks/>
            <a:stCxn id="25" idx="6"/>
            <a:endCxn id="31" idx="2"/>
          </p:cNvCxnSpPr>
          <p:nvPr/>
        </p:nvCxnSpPr>
        <p:spPr>
          <a:xfrm>
            <a:off x="6795927" y="4018112"/>
            <a:ext cx="901751" cy="410916"/>
          </a:xfrm>
          <a:prstGeom prst="straightConnector1">
            <a:avLst/>
          </a:prstGeom>
          <a:noFill/>
          <a:ln w="19050" cap="flat" cmpd="sng" algn="ctr">
            <a:solidFill>
              <a:schemeClr val="bg1">
                <a:lumMod val="85000"/>
              </a:schemeClr>
            </a:solidFill>
            <a:prstDash val="sysDash"/>
            <a:miter lim="800000"/>
            <a:headEnd type="none" w="med" len="med"/>
            <a:tailEnd type="none" w="med" len="med"/>
          </a:ln>
          <a:effectLst/>
        </p:spPr>
      </p:cxnSp>
      <p:cxnSp>
        <p:nvCxnSpPr>
          <p:cNvPr id="44" name="Straight Arrow Connector 43">
            <a:extLst>
              <a:ext uri="{FF2B5EF4-FFF2-40B4-BE49-F238E27FC236}">
                <a16:creationId xmlns:a16="http://schemas.microsoft.com/office/drawing/2014/main" id="{3E872E74-F3FA-2C5F-5581-C56D87ED69DB}"/>
              </a:ext>
            </a:extLst>
          </p:cNvPr>
          <p:cNvCxnSpPr>
            <a:cxnSpLocks/>
            <a:stCxn id="27" idx="6"/>
            <a:endCxn id="31" idx="2"/>
          </p:cNvCxnSpPr>
          <p:nvPr/>
        </p:nvCxnSpPr>
        <p:spPr>
          <a:xfrm flipV="1">
            <a:off x="6795927" y="4429029"/>
            <a:ext cx="901751" cy="217787"/>
          </a:xfrm>
          <a:prstGeom prst="straightConnector1">
            <a:avLst/>
          </a:prstGeom>
          <a:noFill/>
          <a:ln w="19050" cap="flat" cmpd="sng" algn="ctr">
            <a:solidFill>
              <a:schemeClr val="bg1">
                <a:lumMod val="85000"/>
              </a:schemeClr>
            </a:solidFill>
            <a:prstDash val="sysDash"/>
            <a:miter lim="800000"/>
            <a:headEnd type="none" w="med" len="med"/>
            <a:tailEnd type="none" w="med" len="med"/>
          </a:ln>
          <a:effectLst/>
        </p:spPr>
      </p:cxnSp>
      <p:cxnSp>
        <p:nvCxnSpPr>
          <p:cNvPr id="45" name="Straight Arrow Connector 44">
            <a:extLst>
              <a:ext uri="{FF2B5EF4-FFF2-40B4-BE49-F238E27FC236}">
                <a16:creationId xmlns:a16="http://schemas.microsoft.com/office/drawing/2014/main" id="{7728EAD4-72DB-F771-B7C0-C0CEAB823D87}"/>
              </a:ext>
            </a:extLst>
          </p:cNvPr>
          <p:cNvCxnSpPr>
            <a:cxnSpLocks/>
            <a:stCxn id="27" idx="6"/>
            <a:endCxn id="33" idx="2"/>
          </p:cNvCxnSpPr>
          <p:nvPr/>
        </p:nvCxnSpPr>
        <p:spPr>
          <a:xfrm>
            <a:off x="6795927" y="4646815"/>
            <a:ext cx="901751" cy="416046"/>
          </a:xfrm>
          <a:prstGeom prst="straightConnector1">
            <a:avLst/>
          </a:prstGeom>
          <a:noFill/>
          <a:ln w="19050" cap="flat" cmpd="sng" algn="ctr">
            <a:solidFill>
              <a:schemeClr val="bg1">
                <a:lumMod val="85000"/>
              </a:schemeClr>
            </a:solidFill>
            <a:prstDash val="sysDash"/>
            <a:miter lim="800000"/>
            <a:headEnd type="none" w="med" len="med"/>
            <a:tailEnd type="none" w="med" len="med"/>
          </a:ln>
          <a:effectLst/>
        </p:spPr>
      </p:cxnSp>
      <p:cxnSp>
        <p:nvCxnSpPr>
          <p:cNvPr id="46" name="Straight Arrow Connector 45">
            <a:extLst>
              <a:ext uri="{FF2B5EF4-FFF2-40B4-BE49-F238E27FC236}">
                <a16:creationId xmlns:a16="http://schemas.microsoft.com/office/drawing/2014/main" id="{D915CFB4-3D07-2C2C-2C62-A608AFC6268C}"/>
              </a:ext>
            </a:extLst>
          </p:cNvPr>
          <p:cNvCxnSpPr>
            <a:cxnSpLocks/>
            <a:stCxn id="33" idx="6"/>
            <a:endCxn id="38" idx="2"/>
          </p:cNvCxnSpPr>
          <p:nvPr/>
        </p:nvCxnSpPr>
        <p:spPr>
          <a:xfrm flipV="1">
            <a:off x="7913097" y="4952681"/>
            <a:ext cx="732813" cy="110181"/>
          </a:xfrm>
          <a:prstGeom prst="straightConnector1">
            <a:avLst/>
          </a:prstGeom>
          <a:noFill/>
          <a:ln w="19050" cap="flat" cmpd="sng" algn="ctr">
            <a:solidFill>
              <a:schemeClr val="bg1">
                <a:lumMod val="85000"/>
              </a:schemeClr>
            </a:solidFill>
            <a:prstDash val="sysDash"/>
            <a:miter lim="800000"/>
            <a:headEnd type="none" w="med" len="med"/>
            <a:tailEnd type="none" w="med" len="med"/>
          </a:ln>
          <a:effectLst/>
        </p:spPr>
      </p:cxnSp>
      <p:cxnSp>
        <p:nvCxnSpPr>
          <p:cNvPr id="47" name="Straight Arrow Connector 46">
            <a:extLst>
              <a:ext uri="{FF2B5EF4-FFF2-40B4-BE49-F238E27FC236}">
                <a16:creationId xmlns:a16="http://schemas.microsoft.com/office/drawing/2014/main" id="{73A8CFAB-5D85-82D2-7228-CE9A6C1ECCED}"/>
              </a:ext>
            </a:extLst>
          </p:cNvPr>
          <p:cNvCxnSpPr>
            <a:cxnSpLocks/>
            <a:stCxn id="32" idx="6"/>
            <a:endCxn id="38" idx="2"/>
          </p:cNvCxnSpPr>
          <p:nvPr/>
        </p:nvCxnSpPr>
        <p:spPr>
          <a:xfrm>
            <a:off x="7913097" y="4745947"/>
            <a:ext cx="732813" cy="206735"/>
          </a:xfrm>
          <a:prstGeom prst="straightConnector1">
            <a:avLst/>
          </a:prstGeom>
          <a:noFill/>
          <a:ln w="19050" cap="flat" cmpd="sng" algn="ctr">
            <a:solidFill>
              <a:schemeClr val="bg1">
                <a:lumMod val="85000"/>
              </a:schemeClr>
            </a:solidFill>
            <a:prstDash val="sysDash"/>
            <a:miter lim="800000"/>
            <a:headEnd type="none" w="med" len="med"/>
            <a:tailEnd type="none" w="med" len="med"/>
          </a:ln>
          <a:effectLst/>
        </p:spPr>
      </p:cxnSp>
      <p:cxnSp>
        <p:nvCxnSpPr>
          <p:cNvPr id="48" name="Straight Arrow Connector 47">
            <a:extLst>
              <a:ext uri="{FF2B5EF4-FFF2-40B4-BE49-F238E27FC236}">
                <a16:creationId xmlns:a16="http://schemas.microsoft.com/office/drawing/2014/main" id="{CCCBC84C-28AF-A2C4-D20E-C7A2CC91B876}"/>
              </a:ext>
            </a:extLst>
          </p:cNvPr>
          <p:cNvCxnSpPr>
            <a:cxnSpLocks/>
            <a:stCxn id="32" idx="6"/>
            <a:endCxn id="37" idx="2"/>
          </p:cNvCxnSpPr>
          <p:nvPr/>
        </p:nvCxnSpPr>
        <p:spPr>
          <a:xfrm flipV="1">
            <a:off x="7913097" y="4633851"/>
            <a:ext cx="732813" cy="112095"/>
          </a:xfrm>
          <a:prstGeom prst="straightConnector1">
            <a:avLst/>
          </a:prstGeom>
          <a:noFill/>
          <a:ln w="19050" cap="flat" cmpd="sng" algn="ctr">
            <a:solidFill>
              <a:schemeClr val="bg1">
                <a:lumMod val="85000"/>
              </a:schemeClr>
            </a:solidFill>
            <a:prstDash val="sysDash"/>
            <a:miter lim="800000"/>
            <a:headEnd type="none" w="med" len="med"/>
            <a:tailEnd type="none" w="med" len="med"/>
          </a:ln>
          <a:effectLst/>
        </p:spPr>
      </p:cxnSp>
      <p:cxnSp>
        <p:nvCxnSpPr>
          <p:cNvPr id="49" name="Straight Arrow Connector 48">
            <a:extLst>
              <a:ext uri="{FF2B5EF4-FFF2-40B4-BE49-F238E27FC236}">
                <a16:creationId xmlns:a16="http://schemas.microsoft.com/office/drawing/2014/main" id="{E1EF66FA-EDE3-B832-BF92-0C71BB743C76}"/>
              </a:ext>
            </a:extLst>
          </p:cNvPr>
          <p:cNvCxnSpPr>
            <a:cxnSpLocks/>
            <a:stCxn id="31" idx="6"/>
            <a:endCxn id="37" idx="2"/>
          </p:cNvCxnSpPr>
          <p:nvPr/>
        </p:nvCxnSpPr>
        <p:spPr>
          <a:xfrm>
            <a:off x="7913097" y="4429029"/>
            <a:ext cx="732813" cy="204822"/>
          </a:xfrm>
          <a:prstGeom prst="straightConnector1">
            <a:avLst/>
          </a:prstGeom>
          <a:noFill/>
          <a:ln w="19050" cap="flat" cmpd="sng" algn="ctr">
            <a:solidFill>
              <a:schemeClr val="bg1">
                <a:lumMod val="85000"/>
              </a:schemeClr>
            </a:solidFill>
            <a:prstDash val="sysDash"/>
            <a:miter lim="800000"/>
            <a:headEnd type="none" w="med" len="med"/>
            <a:tailEnd type="none" w="med" len="med"/>
          </a:ln>
          <a:effectLst/>
        </p:spPr>
      </p:cxnSp>
      <p:cxnSp>
        <p:nvCxnSpPr>
          <p:cNvPr id="50" name="Straight Arrow Connector 49">
            <a:extLst>
              <a:ext uri="{FF2B5EF4-FFF2-40B4-BE49-F238E27FC236}">
                <a16:creationId xmlns:a16="http://schemas.microsoft.com/office/drawing/2014/main" id="{EA48BFF3-46EA-23EA-1B6B-70DAE5E512A7}"/>
              </a:ext>
            </a:extLst>
          </p:cNvPr>
          <p:cNvCxnSpPr>
            <a:cxnSpLocks/>
            <a:stCxn id="31" idx="6"/>
            <a:endCxn id="36" idx="2"/>
          </p:cNvCxnSpPr>
          <p:nvPr/>
        </p:nvCxnSpPr>
        <p:spPr>
          <a:xfrm flipV="1">
            <a:off x="7913097" y="4315021"/>
            <a:ext cx="732813" cy="114008"/>
          </a:xfrm>
          <a:prstGeom prst="straightConnector1">
            <a:avLst/>
          </a:prstGeom>
          <a:noFill/>
          <a:ln w="19050" cap="flat" cmpd="sng" algn="ctr">
            <a:solidFill>
              <a:schemeClr val="bg1">
                <a:lumMod val="85000"/>
              </a:schemeClr>
            </a:solidFill>
            <a:prstDash val="sysDash"/>
            <a:miter lim="800000"/>
            <a:headEnd type="none" w="med" len="med"/>
            <a:tailEnd type="none" w="med" len="med"/>
          </a:ln>
          <a:effectLst/>
        </p:spPr>
      </p:cxnSp>
      <p:cxnSp>
        <p:nvCxnSpPr>
          <p:cNvPr id="51" name="Straight Arrow Connector 50">
            <a:extLst>
              <a:ext uri="{FF2B5EF4-FFF2-40B4-BE49-F238E27FC236}">
                <a16:creationId xmlns:a16="http://schemas.microsoft.com/office/drawing/2014/main" id="{97F9F4F0-3D41-EFBB-5899-AADB7E95E313}"/>
              </a:ext>
            </a:extLst>
          </p:cNvPr>
          <p:cNvCxnSpPr>
            <a:cxnSpLocks/>
            <a:stCxn id="29" idx="6"/>
            <a:endCxn id="35" idx="2"/>
          </p:cNvCxnSpPr>
          <p:nvPr/>
        </p:nvCxnSpPr>
        <p:spPr>
          <a:xfrm>
            <a:off x="7913097" y="3795195"/>
            <a:ext cx="732813" cy="200996"/>
          </a:xfrm>
          <a:prstGeom prst="straightConnector1">
            <a:avLst/>
          </a:prstGeom>
          <a:noFill/>
          <a:ln w="19050" cap="flat" cmpd="sng" algn="ctr">
            <a:solidFill>
              <a:schemeClr val="bg1">
                <a:lumMod val="85000"/>
              </a:schemeClr>
            </a:solidFill>
            <a:prstDash val="sysDash"/>
            <a:miter lim="800000"/>
            <a:headEnd type="none" w="med" len="med"/>
            <a:tailEnd type="none" w="med" len="med"/>
          </a:ln>
          <a:effectLst/>
        </p:spPr>
      </p:cxnSp>
      <p:cxnSp>
        <p:nvCxnSpPr>
          <p:cNvPr id="52" name="Straight Arrow Connector 51">
            <a:extLst>
              <a:ext uri="{FF2B5EF4-FFF2-40B4-BE49-F238E27FC236}">
                <a16:creationId xmlns:a16="http://schemas.microsoft.com/office/drawing/2014/main" id="{0613E7A4-9A6A-5273-D285-E1D972069485}"/>
              </a:ext>
            </a:extLst>
          </p:cNvPr>
          <p:cNvCxnSpPr>
            <a:cxnSpLocks/>
            <a:stCxn id="29" idx="6"/>
            <a:endCxn id="34" idx="2"/>
          </p:cNvCxnSpPr>
          <p:nvPr/>
        </p:nvCxnSpPr>
        <p:spPr>
          <a:xfrm flipV="1">
            <a:off x="7913097" y="3677361"/>
            <a:ext cx="732813" cy="117834"/>
          </a:xfrm>
          <a:prstGeom prst="straightConnector1">
            <a:avLst/>
          </a:prstGeom>
          <a:noFill/>
          <a:ln w="19050" cap="flat" cmpd="sng" algn="ctr">
            <a:solidFill>
              <a:schemeClr val="bg1">
                <a:lumMod val="85000"/>
              </a:schemeClr>
            </a:solidFill>
            <a:prstDash val="sysDash"/>
            <a:miter lim="800000"/>
            <a:headEnd type="none" w="med" len="med"/>
            <a:tailEnd type="none" w="med" len="med"/>
          </a:ln>
          <a:effectLst/>
        </p:spPr>
      </p:cxnSp>
      <p:cxnSp>
        <p:nvCxnSpPr>
          <p:cNvPr id="53" name="Straight Arrow Connector 52">
            <a:extLst>
              <a:ext uri="{FF2B5EF4-FFF2-40B4-BE49-F238E27FC236}">
                <a16:creationId xmlns:a16="http://schemas.microsoft.com/office/drawing/2014/main" id="{2020D120-3512-4EA2-B872-FD0B0DA89D89}"/>
              </a:ext>
            </a:extLst>
          </p:cNvPr>
          <p:cNvCxnSpPr>
            <a:cxnSpLocks/>
            <a:stCxn id="28" idx="6"/>
            <a:endCxn id="39" idx="2"/>
          </p:cNvCxnSpPr>
          <p:nvPr/>
        </p:nvCxnSpPr>
        <p:spPr>
          <a:xfrm flipV="1">
            <a:off x="7913097" y="3358531"/>
            <a:ext cx="732813" cy="119747"/>
          </a:xfrm>
          <a:prstGeom prst="straightConnector1">
            <a:avLst/>
          </a:prstGeom>
          <a:noFill/>
          <a:ln w="19050" cap="flat" cmpd="sng" algn="ctr">
            <a:solidFill>
              <a:schemeClr val="bg1">
                <a:lumMod val="85000"/>
              </a:schemeClr>
            </a:solidFill>
            <a:prstDash val="sysDash"/>
            <a:miter lim="800000"/>
            <a:headEnd type="none" w="med" len="med"/>
            <a:tailEnd type="none" w="med" len="med"/>
          </a:ln>
          <a:effectLst/>
        </p:spPr>
      </p:cxnSp>
      <p:cxnSp>
        <p:nvCxnSpPr>
          <p:cNvPr id="54" name="Straight Arrow Connector 53">
            <a:extLst>
              <a:ext uri="{FF2B5EF4-FFF2-40B4-BE49-F238E27FC236}">
                <a16:creationId xmlns:a16="http://schemas.microsoft.com/office/drawing/2014/main" id="{1A763E03-3F5E-4E9E-9815-82DD4C3E1130}"/>
              </a:ext>
            </a:extLst>
          </p:cNvPr>
          <p:cNvCxnSpPr>
            <a:cxnSpLocks/>
            <a:stCxn id="28" idx="6"/>
            <a:endCxn id="34" idx="2"/>
          </p:cNvCxnSpPr>
          <p:nvPr/>
        </p:nvCxnSpPr>
        <p:spPr>
          <a:xfrm>
            <a:off x="7913097" y="3478279"/>
            <a:ext cx="732813" cy="199083"/>
          </a:xfrm>
          <a:prstGeom prst="straightConnector1">
            <a:avLst/>
          </a:prstGeom>
          <a:noFill/>
          <a:ln w="19050" cap="flat" cmpd="sng" algn="ctr">
            <a:solidFill>
              <a:schemeClr val="bg1">
                <a:lumMod val="85000"/>
              </a:schemeClr>
            </a:solidFill>
            <a:prstDash val="sysDash"/>
            <a:miter lim="800000"/>
            <a:headEnd type="none" w="med" len="med"/>
            <a:tailEnd type="none" w="med" len="med"/>
          </a:ln>
          <a:effectLst/>
        </p:spPr>
      </p:cxnSp>
      <p:sp>
        <p:nvSpPr>
          <p:cNvPr id="55" name="Oval 54">
            <a:extLst>
              <a:ext uri="{FF2B5EF4-FFF2-40B4-BE49-F238E27FC236}">
                <a16:creationId xmlns:a16="http://schemas.microsoft.com/office/drawing/2014/main" id="{006A8D06-CDE8-4013-36D5-90D7BA06A3C7}"/>
              </a:ext>
            </a:extLst>
          </p:cNvPr>
          <p:cNvSpPr/>
          <p:nvPr/>
        </p:nvSpPr>
        <p:spPr>
          <a:xfrm>
            <a:off x="8645911" y="5163801"/>
            <a:ext cx="215419" cy="215419"/>
          </a:xfrm>
          <a:prstGeom prst="ellipse">
            <a:avLst/>
          </a:prstGeom>
          <a:solidFill>
            <a:srgbClr val="001E50">
              <a:lumMod val="10000"/>
              <a:lumOff val="90000"/>
            </a:srgbClr>
          </a:solidFill>
          <a:ln w="19050" cap="flat" cmpd="sng" algn="ctr">
            <a:solidFill>
              <a:srgbClr val="000000"/>
            </a:solidFill>
            <a:prstDash val="solid"/>
            <a:miter lim="800000"/>
          </a:ln>
          <a:effectLst/>
        </p:spPr>
        <p:txBody>
          <a:bodyPr rtlCol="0" anchor="ctr"/>
          <a:lstStyle/>
          <a:p>
            <a:pPr marL="0" marR="0" lvl="0" indent="0" algn="ctr" defTabSz="1216853" eaLnBrk="1" fontAlgn="auto" latinLnBrk="0" hangingPunct="1">
              <a:lnSpc>
                <a:spcPct val="100000"/>
              </a:lnSpc>
              <a:spcBef>
                <a:spcPts val="0"/>
              </a:spcBef>
              <a:spcAft>
                <a:spcPts val="0"/>
              </a:spcAft>
              <a:buClrTx/>
              <a:buSzTx/>
              <a:buFontTx/>
              <a:buNone/>
              <a:tabLst/>
              <a:defRPr/>
            </a:pPr>
            <a:endParaRPr kumimoji="0" lang="en-US" sz="2395" b="0" i="0" u="none" strike="noStrike" kern="0" cap="none" spc="0" normalizeH="0" baseline="0" noProof="0">
              <a:ln>
                <a:noFill/>
              </a:ln>
              <a:solidFill>
                <a:srgbClr val="525252">
                  <a:lumMod val="50000"/>
                </a:srgbClr>
              </a:solidFill>
              <a:effectLst/>
              <a:uLnTx/>
              <a:uFillTx/>
              <a:latin typeface="IntelOne Text Light"/>
              <a:ea typeface="+mn-ea"/>
              <a:cs typeface="+mn-cs"/>
            </a:endParaRPr>
          </a:p>
        </p:txBody>
      </p:sp>
      <p:cxnSp>
        <p:nvCxnSpPr>
          <p:cNvPr id="56" name="Straight Arrow Connector 55">
            <a:extLst>
              <a:ext uri="{FF2B5EF4-FFF2-40B4-BE49-F238E27FC236}">
                <a16:creationId xmlns:a16="http://schemas.microsoft.com/office/drawing/2014/main" id="{6FCAA494-213F-1194-61BB-E1BBB53A0337}"/>
              </a:ext>
            </a:extLst>
          </p:cNvPr>
          <p:cNvCxnSpPr>
            <a:cxnSpLocks/>
            <a:stCxn id="33" idx="6"/>
            <a:endCxn id="55" idx="2"/>
          </p:cNvCxnSpPr>
          <p:nvPr/>
        </p:nvCxnSpPr>
        <p:spPr>
          <a:xfrm>
            <a:off x="7913097" y="5062862"/>
            <a:ext cx="732813" cy="208649"/>
          </a:xfrm>
          <a:prstGeom prst="straightConnector1">
            <a:avLst/>
          </a:prstGeom>
          <a:noFill/>
          <a:ln w="19050" cap="flat" cmpd="sng" algn="ctr">
            <a:solidFill>
              <a:schemeClr val="bg1">
                <a:lumMod val="85000"/>
              </a:schemeClr>
            </a:solidFill>
            <a:prstDash val="sysDash"/>
            <a:miter lim="800000"/>
            <a:headEnd type="none" w="med" len="med"/>
            <a:tailEnd type="none" w="med" len="med"/>
          </a:ln>
          <a:effectLst/>
        </p:spPr>
      </p:cxnSp>
      <p:sp>
        <p:nvSpPr>
          <p:cNvPr id="57" name="Oval 56">
            <a:extLst>
              <a:ext uri="{FF2B5EF4-FFF2-40B4-BE49-F238E27FC236}">
                <a16:creationId xmlns:a16="http://schemas.microsoft.com/office/drawing/2014/main" id="{F0D1E552-C1DA-DF1D-7918-A2D290176DF5}"/>
              </a:ext>
            </a:extLst>
          </p:cNvPr>
          <p:cNvSpPr/>
          <p:nvPr/>
        </p:nvSpPr>
        <p:spPr>
          <a:xfrm>
            <a:off x="9551347" y="4201545"/>
            <a:ext cx="215419" cy="215419"/>
          </a:xfrm>
          <a:prstGeom prst="ellipse">
            <a:avLst/>
          </a:prstGeom>
          <a:solidFill>
            <a:srgbClr val="001E50">
              <a:lumMod val="10000"/>
              <a:lumOff val="90000"/>
            </a:srgbClr>
          </a:solidFill>
          <a:ln w="19050" cap="flat" cmpd="sng" algn="ctr">
            <a:solidFill>
              <a:srgbClr val="000000"/>
            </a:solidFill>
            <a:prstDash val="solid"/>
            <a:miter lim="800000"/>
          </a:ln>
          <a:effectLst/>
        </p:spPr>
        <p:txBody>
          <a:bodyPr rtlCol="0" anchor="ctr"/>
          <a:lstStyle/>
          <a:p>
            <a:pPr marL="0" marR="0" lvl="0" indent="0" algn="ctr" defTabSz="1216853" eaLnBrk="1" fontAlgn="auto" latinLnBrk="0" hangingPunct="1">
              <a:lnSpc>
                <a:spcPct val="100000"/>
              </a:lnSpc>
              <a:spcBef>
                <a:spcPts val="0"/>
              </a:spcBef>
              <a:spcAft>
                <a:spcPts val="0"/>
              </a:spcAft>
              <a:buClrTx/>
              <a:buSzTx/>
              <a:buFontTx/>
              <a:buNone/>
              <a:tabLst/>
              <a:defRPr/>
            </a:pPr>
            <a:endParaRPr kumimoji="0" lang="en-US" sz="2395" b="0" i="0" u="none" strike="noStrike" kern="0" cap="none" spc="0" normalizeH="0" baseline="0" noProof="0">
              <a:ln>
                <a:noFill/>
              </a:ln>
              <a:solidFill>
                <a:srgbClr val="525252">
                  <a:lumMod val="50000"/>
                </a:srgbClr>
              </a:solidFill>
              <a:effectLst/>
              <a:uLnTx/>
              <a:uFillTx/>
              <a:latin typeface="IntelOne Text Light"/>
              <a:ea typeface="+mn-ea"/>
              <a:cs typeface="+mn-cs"/>
            </a:endParaRPr>
          </a:p>
        </p:txBody>
      </p:sp>
      <p:cxnSp>
        <p:nvCxnSpPr>
          <p:cNvPr id="58" name="Straight Arrow Connector 57">
            <a:extLst>
              <a:ext uri="{FF2B5EF4-FFF2-40B4-BE49-F238E27FC236}">
                <a16:creationId xmlns:a16="http://schemas.microsoft.com/office/drawing/2014/main" id="{5E9C7112-ED61-85F1-64A3-5B35BCFE0088}"/>
              </a:ext>
            </a:extLst>
          </p:cNvPr>
          <p:cNvCxnSpPr>
            <a:cxnSpLocks/>
            <a:stCxn id="55" idx="6"/>
            <a:endCxn id="57" idx="2"/>
          </p:cNvCxnSpPr>
          <p:nvPr/>
        </p:nvCxnSpPr>
        <p:spPr>
          <a:xfrm flipV="1">
            <a:off x="8861329" y="4309254"/>
            <a:ext cx="690018" cy="962257"/>
          </a:xfrm>
          <a:prstGeom prst="straightConnector1">
            <a:avLst/>
          </a:prstGeom>
          <a:noFill/>
          <a:ln w="19050" cap="flat" cmpd="sng" algn="ctr">
            <a:solidFill>
              <a:schemeClr val="bg1">
                <a:lumMod val="85000"/>
              </a:schemeClr>
            </a:solidFill>
            <a:prstDash val="sysDash"/>
            <a:miter lim="800000"/>
            <a:headEnd type="none" w="med" len="med"/>
            <a:tailEnd type="none" w="med" len="med"/>
          </a:ln>
          <a:effectLst/>
        </p:spPr>
      </p:cxnSp>
      <p:cxnSp>
        <p:nvCxnSpPr>
          <p:cNvPr id="59" name="Straight Arrow Connector 58">
            <a:extLst>
              <a:ext uri="{FF2B5EF4-FFF2-40B4-BE49-F238E27FC236}">
                <a16:creationId xmlns:a16="http://schemas.microsoft.com/office/drawing/2014/main" id="{640576CB-427E-D110-5ED1-9741F5659FDA}"/>
              </a:ext>
            </a:extLst>
          </p:cNvPr>
          <p:cNvCxnSpPr>
            <a:cxnSpLocks/>
            <a:stCxn id="38" idx="6"/>
            <a:endCxn id="57" idx="2"/>
          </p:cNvCxnSpPr>
          <p:nvPr/>
        </p:nvCxnSpPr>
        <p:spPr>
          <a:xfrm flipV="1">
            <a:off x="8861329" y="4309255"/>
            <a:ext cx="690018" cy="643427"/>
          </a:xfrm>
          <a:prstGeom prst="straightConnector1">
            <a:avLst/>
          </a:prstGeom>
          <a:noFill/>
          <a:ln w="19050" cap="flat" cmpd="sng" algn="ctr">
            <a:solidFill>
              <a:schemeClr val="bg1">
                <a:lumMod val="85000"/>
              </a:schemeClr>
            </a:solidFill>
            <a:prstDash val="sysDash"/>
            <a:miter lim="800000"/>
            <a:headEnd type="none" w="med" len="med"/>
            <a:tailEnd type="none" w="med" len="med"/>
          </a:ln>
          <a:effectLst/>
        </p:spPr>
      </p:cxnSp>
      <p:cxnSp>
        <p:nvCxnSpPr>
          <p:cNvPr id="60" name="Straight Arrow Connector 59">
            <a:extLst>
              <a:ext uri="{FF2B5EF4-FFF2-40B4-BE49-F238E27FC236}">
                <a16:creationId xmlns:a16="http://schemas.microsoft.com/office/drawing/2014/main" id="{34DE7059-F9DA-590F-C525-13DC31ACC92B}"/>
              </a:ext>
            </a:extLst>
          </p:cNvPr>
          <p:cNvCxnSpPr>
            <a:cxnSpLocks/>
            <a:stCxn id="37" idx="6"/>
            <a:endCxn id="57" idx="2"/>
          </p:cNvCxnSpPr>
          <p:nvPr/>
        </p:nvCxnSpPr>
        <p:spPr>
          <a:xfrm flipV="1">
            <a:off x="8861329" y="4309254"/>
            <a:ext cx="690018" cy="324597"/>
          </a:xfrm>
          <a:prstGeom prst="straightConnector1">
            <a:avLst/>
          </a:prstGeom>
          <a:noFill/>
          <a:ln w="19050" cap="flat" cmpd="sng" algn="ctr">
            <a:solidFill>
              <a:schemeClr val="bg1">
                <a:lumMod val="85000"/>
              </a:schemeClr>
            </a:solidFill>
            <a:prstDash val="sysDash"/>
            <a:miter lim="800000"/>
            <a:headEnd type="none" w="med" len="med"/>
            <a:tailEnd type="none" w="med" len="med"/>
          </a:ln>
          <a:effectLst/>
        </p:spPr>
      </p:cxnSp>
      <p:cxnSp>
        <p:nvCxnSpPr>
          <p:cNvPr id="61" name="Straight Arrow Connector 60">
            <a:extLst>
              <a:ext uri="{FF2B5EF4-FFF2-40B4-BE49-F238E27FC236}">
                <a16:creationId xmlns:a16="http://schemas.microsoft.com/office/drawing/2014/main" id="{0B39FB5D-7435-A17F-EEF1-29CD4E61D6B6}"/>
              </a:ext>
            </a:extLst>
          </p:cNvPr>
          <p:cNvCxnSpPr>
            <a:cxnSpLocks/>
            <a:stCxn id="36" idx="6"/>
            <a:endCxn id="57" idx="2"/>
          </p:cNvCxnSpPr>
          <p:nvPr/>
        </p:nvCxnSpPr>
        <p:spPr>
          <a:xfrm flipV="1">
            <a:off x="8861329" y="4309255"/>
            <a:ext cx="690018" cy="5767"/>
          </a:xfrm>
          <a:prstGeom prst="straightConnector1">
            <a:avLst/>
          </a:prstGeom>
          <a:noFill/>
          <a:ln w="19050" cap="flat" cmpd="sng" algn="ctr">
            <a:solidFill>
              <a:schemeClr val="bg1">
                <a:lumMod val="85000"/>
              </a:schemeClr>
            </a:solidFill>
            <a:prstDash val="sysDash"/>
            <a:miter lim="800000"/>
            <a:headEnd type="none" w="med" len="med"/>
            <a:tailEnd type="none" w="med" len="med"/>
          </a:ln>
          <a:effectLst/>
        </p:spPr>
      </p:cxnSp>
      <p:cxnSp>
        <p:nvCxnSpPr>
          <p:cNvPr id="62" name="Straight Arrow Connector 61">
            <a:extLst>
              <a:ext uri="{FF2B5EF4-FFF2-40B4-BE49-F238E27FC236}">
                <a16:creationId xmlns:a16="http://schemas.microsoft.com/office/drawing/2014/main" id="{801BA54B-FD48-AFFA-E08B-8C2900E5C144}"/>
              </a:ext>
            </a:extLst>
          </p:cNvPr>
          <p:cNvCxnSpPr>
            <a:cxnSpLocks/>
            <a:stCxn id="35" idx="6"/>
            <a:endCxn id="57" idx="2"/>
          </p:cNvCxnSpPr>
          <p:nvPr/>
        </p:nvCxnSpPr>
        <p:spPr>
          <a:xfrm>
            <a:off x="8861329" y="3996191"/>
            <a:ext cx="690018" cy="313063"/>
          </a:xfrm>
          <a:prstGeom prst="straightConnector1">
            <a:avLst/>
          </a:prstGeom>
          <a:noFill/>
          <a:ln w="19050" cap="flat" cmpd="sng" algn="ctr">
            <a:solidFill>
              <a:schemeClr val="bg1">
                <a:lumMod val="85000"/>
              </a:schemeClr>
            </a:solidFill>
            <a:prstDash val="sysDash"/>
            <a:miter lim="800000"/>
            <a:headEnd type="none" w="med" len="med"/>
            <a:tailEnd type="none" w="med" len="med"/>
          </a:ln>
          <a:effectLst/>
        </p:spPr>
      </p:cxnSp>
      <p:cxnSp>
        <p:nvCxnSpPr>
          <p:cNvPr id="63" name="Straight Arrow Connector 62">
            <a:extLst>
              <a:ext uri="{FF2B5EF4-FFF2-40B4-BE49-F238E27FC236}">
                <a16:creationId xmlns:a16="http://schemas.microsoft.com/office/drawing/2014/main" id="{6F217FD8-09D5-8604-584C-A25CFBD9D7C2}"/>
              </a:ext>
            </a:extLst>
          </p:cNvPr>
          <p:cNvCxnSpPr>
            <a:cxnSpLocks/>
            <a:stCxn id="34" idx="6"/>
            <a:endCxn id="57" idx="2"/>
          </p:cNvCxnSpPr>
          <p:nvPr/>
        </p:nvCxnSpPr>
        <p:spPr>
          <a:xfrm>
            <a:off x="8861329" y="3677361"/>
            <a:ext cx="690018" cy="631893"/>
          </a:xfrm>
          <a:prstGeom prst="straightConnector1">
            <a:avLst/>
          </a:prstGeom>
          <a:noFill/>
          <a:ln w="19050" cap="flat" cmpd="sng" algn="ctr">
            <a:solidFill>
              <a:schemeClr val="bg1">
                <a:lumMod val="85000"/>
              </a:schemeClr>
            </a:solidFill>
            <a:prstDash val="sysDash"/>
            <a:miter lim="800000"/>
            <a:headEnd type="none" w="med" len="med"/>
            <a:tailEnd type="none" w="med" len="med"/>
          </a:ln>
          <a:effectLst/>
        </p:spPr>
      </p:cxnSp>
      <p:cxnSp>
        <p:nvCxnSpPr>
          <p:cNvPr id="64" name="Straight Arrow Connector 63">
            <a:extLst>
              <a:ext uri="{FF2B5EF4-FFF2-40B4-BE49-F238E27FC236}">
                <a16:creationId xmlns:a16="http://schemas.microsoft.com/office/drawing/2014/main" id="{A681C782-DEC6-F9DD-4A20-E7201950C3AC}"/>
              </a:ext>
            </a:extLst>
          </p:cNvPr>
          <p:cNvCxnSpPr>
            <a:cxnSpLocks/>
            <a:stCxn id="39" idx="6"/>
            <a:endCxn id="57" idx="2"/>
          </p:cNvCxnSpPr>
          <p:nvPr/>
        </p:nvCxnSpPr>
        <p:spPr>
          <a:xfrm>
            <a:off x="8861329" y="3358531"/>
            <a:ext cx="690018" cy="950723"/>
          </a:xfrm>
          <a:prstGeom prst="straightConnector1">
            <a:avLst/>
          </a:prstGeom>
          <a:noFill/>
          <a:ln w="19050" cap="flat" cmpd="sng" algn="ctr">
            <a:solidFill>
              <a:schemeClr val="bg1">
                <a:lumMod val="85000"/>
              </a:schemeClr>
            </a:solidFill>
            <a:prstDash val="sysDash"/>
            <a:miter lim="800000"/>
            <a:headEnd type="none" w="med" len="med"/>
            <a:tailEnd type="none" w="med" len="med"/>
          </a:ln>
          <a:effectLst/>
        </p:spPr>
      </p:cxnSp>
      <p:cxnSp>
        <p:nvCxnSpPr>
          <p:cNvPr id="65" name="Straight Arrow Connector 64">
            <a:extLst>
              <a:ext uri="{FF2B5EF4-FFF2-40B4-BE49-F238E27FC236}">
                <a16:creationId xmlns:a16="http://schemas.microsoft.com/office/drawing/2014/main" id="{9DF49914-4751-F080-30EB-F1B183BED35E}"/>
              </a:ext>
            </a:extLst>
          </p:cNvPr>
          <p:cNvCxnSpPr>
            <a:cxnSpLocks/>
            <a:stCxn id="5" idx="3"/>
            <a:endCxn id="26" idx="2"/>
          </p:cNvCxnSpPr>
          <p:nvPr/>
        </p:nvCxnSpPr>
        <p:spPr>
          <a:xfrm>
            <a:off x="5678929" y="4065744"/>
            <a:ext cx="901579" cy="266721"/>
          </a:xfrm>
          <a:prstGeom prst="straightConnector1">
            <a:avLst/>
          </a:prstGeom>
          <a:noFill/>
          <a:ln w="19050" cap="flat" cmpd="sng" algn="ctr">
            <a:solidFill>
              <a:schemeClr val="bg1">
                <a:lumMod val="85000"/>
              </a:schemeClr>
            </a:solidFill>
            <a:prstDash val="sysDash"/>
            <a:miter lim="800000"/>
            <a:headEnd type="none" w="med" len="med"/>
            <a:tailEnd type="none" w="med" len="med"/>
          </a:ln>
          <a:effectLst/>
        </p:spPr>
      </p:cxnSp>
      <p:cxnSp>
        <p:nvCxnSpPr>
          <p:cNvPr id="66" name="Straight Arrow Connector 65">
            <a:extLst>
              <a:ext uri="{FF2B5EF4-FFF2-40B4-BE49-F238E27FC236}">
                <a16:creationId xmlns:a16="http://schemas.microsoft.com/office/drawing/2014/main" id="{2E39017A-B399-56D9-F7BB-BE3752810B84}"/>
              </a:ext>
            </a:extLst>
          </p:cNvPr>
          <p:cNvCxnSpPr>
            <a:cxnSpLocks/>
            <a:stCxn id="5" idx="3"/>
            <a:endCxn id="24" idx="2"/>
          </p:cNvCxnSpPr>
          <p:nvPr/>
        </p:nvCxnSpPr>
        <p:spPr>
          <a:xfrm flipV="1">
            <a:off x="5678929" y="3703761"/>
            <a:ext cx="901579" cy="361983"/>
          </a:xfrm>
          <a:prstGeom prst="straightConnector1">
            <a:avLst/>
          </a:prstGeom>
          <a:noFill/>
          <a:ln w="19050" cap="flat" cmpd="sng" algn="ctr">
            <a:solidFill>
              <a:schemeClr val="bg1">
                <a:lumMod val="85000"/>
              </a:schemeClr>
            </a:solidFill>
            <a:prstDash val="sysDash"/>
            <a:miter lim="800000"/>
            <a:headEnd type="none" w="med" len="med"/>
            <a:tailEnd type="none" w="med" len="med"/>
          </a:ln>
          <a:effectLst/>
        </p:spPr>
      </p:cxnSp>
      <p:cxnSp>
        <p:nvCxnSpPr>
          <p:cNvPr id="67" name="Straight Arrow Connector 66">
            <a:extLst>
              <a:ext uri="{FF2B5EF4-FFF2-40B4-BE49-F238E27FC236}">
                <a16:creationId xmlns:a16="http://schemas.microsoft.com/office/drawing/2014/main" id="{FC0A8DAD-9292-8802-94D9-6EB2EE22EB68}"/>
              </a:ext>
            </a:extLst>
          </p:cNvPr>
          <p:cNvCxnSpPr>
            <a:cxnSpLocks/>
            <a:stCxn id="24" idx="6"/>
            <a:endCxn id="28" idx="2"/>
          </p:cNvCxnSpPr>
          <p:nvPr/>
        </p:nvCxnSpPr>
        <p:spPr>
          <a:xfrm flipV="1">
            <a:off x="6795927" y="3478279"/>
            <a:ext cx="901751" cy="225483"/>
          </a:xfrm>
          <a:prstGeom prst="straightConnector1">
            <a:avLst/>
          </a:prstGeom>
          <a:noFill/>
          <a:ln w="19050" cap="flat" cmpd="sng" algn="ctr">
            <a:solidFill>
              <a:schemeClr val="bg1">
                <a:lumMod val="85000"/>
              </a:schemeClr>
            </a:solidFill>
            <a:prstDash val="sysDash"/>
            <a:miter lim="800000"/>
            <a:headEnd type="none" w="med" len="med"/>
            <a:tailEnd type="none" w="med" len="med"/>
          </a:ln>
          <a:effectLst/>
        </p:spPr>
      </p:cxnSp>
      <p:cxnSp>
        <p:nvCxnSpPr>
          <p:cNvPr id="68" name="Straight Arrow Connector 67">
            <a:extLst>
              <a:ext uri="{FF2B5EF4-FFF2-40B4-BE49-F238E27FC236}">
                <a16:creationId xmlns:a16="http://schemas.microsoft.com/office/drawing/2014/main" id="{5F3DFADA-D3DA-F7A1-5C4A-D2F8F68308DD}"/>
              </a:ext>
            </a:extLst>
          </p:cNvPr>
          <p:cNvCxnSpPr>
            <a:cxnSpLocks/>
            <a:stCxn id="24" idx="6"/>
            <a:endCxn id="30" idx="2"/>
          </p:cNvCxnSpPr>
          <p:nvPr/>
        </p:nvCxnSpPr>
        <p:spPr>
          <a:xfrm>
            <a:off x="6795927" y="3703761"/>
            <a:ext cx="901751" cy="408351"/>
          </a:xfrm>
          <a:prstGeom prst="straightConnector1">
            <a:avLst/>
          </a:prstGeom>
          <a:noFill/>
          <a:ln w="19050" cap="flat" cmpd="sng" algn="ctr">
            <a:solidFill>
              <a:schemeClr val="bg1">
                <a:lumMod val="85000"/>
              </a:schemeClr>
            </a:solidFill>
            <a:prstDash val="sysDash"/>
            <a:miter lim="800000"/>
            <a:headEnd type="none" w="med" len="med"/>
            <a:tailEnd type="none" w="med" len="med"/>
          </a:ln>
          <a:effectLst/>
        </p:spPr>
      </p:cxnSp>
      <p:cxnSp>
        <p:nvCxnSpPr>
          <p:cNvPr id="69" name="Straight Arrow Connector 68">
            <a:extLst>
              <a:ext uri="{FF2B5EF4-FFF2-40B4-BE49-F238E27FC236}">
                <a16:creationId xmlns:a16="http://schemas.microsoft.com/office/drawing/2014/main" id="{280644B4-CA71-2191-FA9A-FA7D3423861C}"/>
              </a:ext>
            </a:extLst>
          </p:cNvPr>
          <p:cNvCxnSpPr>
            <a:cxnSpLocks/>
            <a:stCxn id="26" idx="6"/>
            <a:endCxn id="30" idx="2"/>
          </p:cNvCxnSpPr>
          <p:nvPr/>
        </p:nvCxnSpPr>
        <p:spPr>
          <a:xfrm flipV="1">
            <a:off x="6795927" y="4112112"/>
            <a:ext cx="901751" cy="220353"/>
          </a:xfrm>
          <a:prstGeom prst="straightConnector1">
            <a:avLst/>
          </a:prstGeom>
          <a:noFill/>
          <a:ln w="19050" cap="flat" cmpd="sng" algn="ctr">
            <a:solidFill>
              <a:schemeClr val="bg1">
                <a:lumMod val="85000"/>
              </a:schemeClr>
            </a:solidFill>
            <a:prstDash val="sysDash"/>
            <a:miter lim="800000"/>
            <a:headEnd type="none" w="med" len="med"/>
            <a:tailEnd type="none" w="med" len="med"/>
          </a:ln>
          <a:effectLst/>
        </p:spPr>
      </p:cxnSp>
      <p:cxnSp>
        <p:nvCxnSpPr>
          <p:cNvPr id="70" name="Straight Arrow Connector 69">
            <a:extLst>
              <a:ext uri="{FF2B5EF4-FFF2-40B4-BE49-F238E27FC236}">
                <a16:creationId xmlns:a16="http://schemas.microsoft.com/office/drawing/2014/main" id="{2B4D78B7-E0BD-D142-CE1F-A803EE613B07}"/>
              </a:ext>
            </a:extLst>
          </p:cNvPr>
          <p:cNvCxnSpPr>
            <a:cxnSpLocks/>
            <a:stCxn id="26" idx="6"/>
            <a:endCxn id="32" idx="2"/>
          </p:cNvCxnSpPr>
          <p:nvPr/>
        </p:nvCxnSpPr>
        <p:spPr>
          <a:xfrm>
            <a:off x="6795927" y="4332465"/>
            <a:ext cx="901751" cy="413481"/>
          </a:xfrm>
          <a:prstGeom prst="straightConnector1">
            <a:avLst/>
          </a:prstGeom>
          <a:noFill/>
          <a:ln w="19050" cap="flat" cmpd="sng" algn="ctr">
            <a:solidFill>
              <a:schemeClr val="bg1">
                <a:lumMod val="85000"/>
              </a:schemeClr>
            </a:solidFill>
            <a:prstDash val="sysDash"/>
            <a:miter lim="800000"/>
            <a:headEnd type="none" w="med" len="med"/>
            <a:tailEnd type="none" w="med" len="med"/>
          </a:ln>
          <a:effectLst/>
        </p:spPr>
      </p:cxnSp>
      <p:cxnSp>
        <p:nvCxnSpPr>
          <p:cNvPr id="71" name="Straight Arrow Connector 70">
            <a:extLst>
              <a:ext uri="{FF2B5EF4-FFF2-40B4-BE49-F238E27FC236}">
                <a16:creationId xmlns:a16="http://schemas.microsoft.com/office/drawing/2014/main" id="{8A519028-F5F6-A94B-3565-14CA6EF559B6}"/>
              </a:ext>
            </a:extLst>
          </p:cNvPr>
          <p:cNvCxnSpPr>
            <a:cxnSpLocks/>
            <a:stCxn id="30" idx="6"/>
            <a:endCxn id="36" idx="2"/>
          </p:cNvCxnSpPr>
          <p:nvPr/>
        </p:nvCxnSpPr>
        <p:spPr>
          <a:xfrm>
            <a:off x="7913097" y="4112112"/>
            <a:ext cx="732813" cy="202909"/>
          </a:xfrm>
          <a:prstGeom prst="straightConnector1">
            <a:avLst/>
          </a:prstGeom>
          <a:noFill/>
          <a:ln w="19050" cap="flat" cmpd="sng" algn="ctr">
            <a:solidFill>
              <a:schemeClr val="bg1">
                <a:lumMod val="85000"/>
              </a:schemeClr>
            </a:solidFill>
            <a:prstDash val="sysDash"/>
            <a:miter lim="800000"/>
            <a:headEnd type="none" w="med" len="med"/>
            <a:tailEnd type="none" w="med" len="med"/>
          </a:ln>
          <a:effectLst/>
        </p:spPr>
      </p:cxnSp>
      <p:cxnSp>
        <p:nvCxnSpPr>
          <p:cNvPr id="72" name="Straight Arrow Connector 71">
            <a:extLst>
              <a:ext uri="{FF2B5EF4-FFF2-40B4-BE49-F238E27FC236}">
                <a16:creationId xmlns:a16="http://schemas.microsoft.com/office/drawing/2014/main" id="{3B1FCFDF-BFFB-D958-EAB2-2099BDDEBC8C}"/>
              </a:ext>
            </a:extLst>
          </p:cNvPr>
          <p:cNvCxnSpPr>
            <a:cxnSpLocks/>
            <a:stCxn id="30" idx="6"/>
            <a:endCxn id="35" idx="2"/>
          </p:cNvCxnSpPr>
          <p:nvPr/>
        </p:nvCxnSpPr>
        <p:spPr>
          <a:xfrm flipV="1">
            <a:off x="7913097" y="3996191"/>
            <a:ext cx="732813" cy="115921"/>
          </a:xfrm>
          <a:prstGeom prst="straightConnector1">
            <a:avLst/>
          </a:prstGeom>
          <a:noFill/>
          <a:ln w="19050" cap="flat" cmpd="sng" algn="ctr">
            <a:solidFill>
              <a:schemeClr val="bg1">
                <a:lumMod val="85000"/>
              </a:schemeClr>
            </a:solidFill>
            <a:prstDash val="sysDash"/>
            <a:miter lim="800000"/>
            <a:headEnd type="none" w="med" len="med"/>
            <a:tailEnd type="none" w="med" len="med"/>
          </a:ln>
          <a:effectLst/>
        </p:spPr>
      </p:cxnSp>
      <p:grpSp>
        <p:nvGrpSpPr>
          <p:cNvPr id="73" name="Group 72">
            <a:extLst>
              <a:ext uri="{FF2B5EF4-FFF2-40B4-BE49-F238E27FC236}">
                <a16:creationId xmlns:a16="http://schemas.microsoft.com/office/drawing/2014/main" id="{86351314-9EF2-F6B9-4C96-1CD1636899EA}"/>
              </a:ext>
            </a:extLst>
          </p:cNvPr>
          <p:cNvGrpSpPr/>
          <p:nvPr/>
        </p:nvGrpSpPr>
        <p:grpSpPr>
          <a:xfrm>
            <a:off x="5657105" y="3610415"/>
            <a:ext cx="922781" cy="717271"/>
            <a:chOff x="8403491" y="2422085"/>
            <a:chExt cx="770079" cy="717271"/>
          </a:xfrm>
        </p:grpSpPr>
        <p:cxnSp>
          <p:nvCxnSpPr>
            <p:cNvPr id="74" name="Straight Arrow Connector 73">
              <a:extLst>
                <a:ext uri="{FF2B5EF4-FFF2-40B4-BE49-F238E27FC236}">
                  <a16:creationId xmlns:a16="http://schemas.microsoft.com/office/drawing/2014/main" id="{585F85FA-DDE6-EE4B-5BA4-ECA9D9AD810E}"/>
                </a:ext>
              </a:extLst>
            </p:cNvPr>
            <p:cNvCxnSpPr>
              <a:cxnSpLocks/>
            </p:cNvCxnSpPr>
            <p:nvPr/>
          </p:nvCxnSpPr>
          <p:spPr>
            <a:xfrm>
              <a:off x="8403491" y="2877518"/>
              <a:ext cx="769097" cy="261838"/>
            </a:xfrm>
            <a:prstGeom prst="straightConnector1">
              <a:avLst/>
            </a:prstGeom>
            <a:noFill/>
            <a:ln w="19050" cap="flat" cmpd="sng" algn="ctr">
              <a:solidFill>
                <a:srgbClr val="FF5661"/>
              </a:solidFill>
              <a:prstDash val="solid"/>
              <a:miter lim="800000"/>
              <a:headEnd type="none" w="med" len="med"/>
              <a:tailEnd type="none" w="med" len="med"/>
            </a:ln>
            <a:effectLst/>
          </p:spPr>
        </p:cxnSp>
        <p:cxnSp>
          <p:nvCxnSpPr>
            <p:cNvPr id="75" name="Straight Arrow Connector 74">
              <a:extLst>
                <a:ext uri="{FF2B5EF4-FFF2-40B4-BE49-F238E27FC236}">
                  <a16:creationId xmlns:a16="http://schemas.microsoft.com/office/drawing/2014/main" id="{B3E22A03-9C6A-2B9E-C957-1642A394EBE5}"/>
                </a:ext>
              </a:extLst>
            </p:cNvPr>
            <p:cNvCxnSpPr>
              <a:cxnSpLocks/>
            </p:cNvCxnSpPr>
            <p:nvPr/>
          </p:nvCxnSpPr>
          <p:spPr>
            <a:xfrm flipV="1">
              <a:off x="8404566" y="2524957"/>
              <a:ext cx="769004" cy="361983"/>
            </a:xfrm>
            <a:prstGeom prst="straightConnector1">
              <a:avLst/>
            </a:prstGeom>
            <a:noFill/>
            <a:ln w="19050" cap="flat" cmpd="sng" algn="ctr">
              <a:solidFill>
                <a:srgbClr val="FF5661"/>
              </a:solidFill>
              <a:prstDash val="solid"/>
              <a:miter lim="800000"/>
              <a:headEnd type="none" w="med" len="med"/>
              <a:tailEnd type="none" w="med" len="med"/>
            </a:ln>
            <a:effectLst/>
          </p:spPr>
        </p:cxn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779E6A04-3E9E-4332-B862-DFF4219F23D4}"/>
                    </a:ext>
                  </a:extLst>
                </p:cNvPr>
                <p:cNvSpPr txBox="1"/>
                <p:nvPr/>
              </p:nvSpPr>
              <p:spPr>
                <a:xfrm>
                  <a:off x="8714536" y="2422085"/>
                  <a:ext cx="243737" cy="256545"/>
                </a:xfrm>
                <a:prstGeom prst="rect">
                  <a:avLst/>
                </a:prstGeom>
                <a:noFill/>
                <a:ln>
                  <a:noFill/>
                </a:ln>
              </p:spPr>
              <p:txBody>
                <a:bodyPr wrap="none" rtlCol="0">
                  <a:spAutoFit/>
                </a:bodyPr>
                <a:lstStyle/>
                <a:p>
                  <a:pPr marL="0" marR="0" lvl="0" indent="0" defTabSz="1216853"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067" b="0" i="0" u="none" strike="noStrike" kern="0" cap="none" spc="0" normalizeH="0" baseline="0" noProof="0">
                            <a:ln>
                              <a:noFill/>
                            </a:ln>
                            <a:solidFill>
                              <a:srgbClr val="FF5661"/>
                            </a:solidFill>
                            <a:effectLst/>
                            <a:uLnTx/>
                            <a:uFillTx/>
                            <a:latin typeface="Cambria Math" panose="02040503050406030204" pitchFamily="18" charset="0"/>
                          </a:rPr>
                          <m:t>Δ</m:t>
                        </m:r>
                      </m:oMath>
                    </m:oMathPara>
                  </a14:m>
                  <a:endParaRPr kumimoji="0" lang="en-US" sz="1067" b="0" i="0" u="none" strike="noStrike" kern="0" cap="none" spc="0" normalizeH="0" baseline="0" noProof="0">
                    <a:ln>
                      <a:noFill/>
                    </a:ln>
                    <a:solidFill>
                      <a:srgbClr val="FF5661"/>
                    </a:solidFill>
                    <a:effectLst/>
                    <a:uLnTx/>
                    <a:uFillTx/>
                    <a:latin typeface="IntelOne Text Light"/>
                  </a:endParaRPr>
                </a:p>
              </p:txBody>
            </p:sp>
          </mc:Choice>
          <mc:Fallback xmlns="">
            <p:sp>
              <p:nvSpPr>
                <p:cNvPr id="76" name="TextBox 75">
                  <a:extLst>
                    <a:ext uri="{FF2B5EF4-FFF2-40B4-BE49-F238E27FC236}">
                      <a16:creationId xmlns:a16="http://schemas.microsoft.com/office/drawing/2014/main" id="{779E6A04-3E9E-4332-B862-DFF4219F23D4}"/>
                    </a:ext>
                  </a:extLst>
                </p:cNvPr>
                <p:cNvSpPr txBox="1">
                  <a:spLocks noRot="1" noChangeAspect="1" noMove="1" noResize="1" noEditPoints="1" noAdjustHandles="1" noChangeArrowheads="1" noChangeShapeType="1" noTextEdit="1"/>
                </p:cNvSpPr>
                <p:nvPr/>
              </p:nvSpPr>
              <p:spPr>
                <a:xfrm>
                  <a:off x="8714536" y="2422085"/>
                  <a:ext cx="243737" cy="256545"/>
                </a:xfrm>
                <a:prstGeom prst="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2401B57F-04DA-CA07-A37E-552BDEA3CEBF}"/>
                    </a:ext>
                  </a:extLst>
                </p:cNvPr>
                <p:cNvSpPr txBox="1"/>
                <p:nvPr/>
              </p:nvSpPr>
              <p:spPr>
                <a:xfrm>
                  <a:off x="8794952" y="2840916"/>
                  <a:ext cx="243737" cy="256545"/>
                </a:xfrm>
                <a:prstGeom prst="rect">
                  <a:avLst/>
                </a:prstGeom>
                <a:noFill/>
                <a:ln>
                  <a:noFill/>
                </a:ln>
              </p:spPr>
              <p:txBody>
                <a:bodyPr wrap="none" rtlCol="0">
                  <a:spAutoFit/>
                </a:bodyPr>
                <a:lstStyle/>
                <a:p>
                  <a:pPr marL="0" marR="0" lvl="0" indent="0" defTabSz="1216853"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067" b="0" i="0" u="none" strike="noStrike" kern="0" cap="none" spc="0" normalizeH="0" baseline="0" noProof="0">
                            <a:ln>
                              <a:noFill/>
                            </a:ln>
                            <a:solidFill>
                              <a:srgbClr val="FF5661"/>
                            </a:solidFill>
                            <a:effectLst/>
                            <a:uLnTx/>
                            <a:uFillTx/>
                            <a:latin typeface="Cambria Math" panose="02040503050406030204" pitchFamily="18" charset="0"/>
                          </a:rPr>
                          <m:t>Δ</m:t>
                        </m:r>
                      </m:oMath>
                    </m:oMathPara>
                  </a14:m>
                  <a:endParaRPr kumimoji="0" lang="en-US" sz="1067" b="0" i="0" u="none" strike="noStrike" kern="0" cap="none" spc="0" normalizeH="0" baseline="0" noProof="0">
                    <a:ln>
                      <a:noFill/>
                    </a:ln>
                    <a:solidFill>
                      <a:srgbClr val="FF5661"/>
                    </a:solidFill>
                    <a:effectLst/>
                    <a:uLnTx/>
                    <a:uFillTx/>
                    <a:latin typeface="IntelOne Text Light"/>
                  </a:endParaRPr>
                </a:p>
              </p:txBody>
            </p:sp>
          </mc:Choice>
          <mc:Fallback xmlns="">
            <p:sp>
              <p:nvSpPr>
                <p:cNvPr id="77" name="TextBox 76">
                  <a:extLst>
                    <a:ext uri="{FF2B5EF4-FFF2-40B4-BE49-F238E27FC236}">
                      <a16:creationId xmlns:a16="http://schemas.microsoft.com/office/drawing/2014/main" id="{2401B57F-04DA-CA07-A37E-552BDEA3CEBF}"/>
                    </a:ext>
                  </a:extLst>
                </p:cNvPr>
                <p:cNvSpPr txBox="1">
                  <a:spLocks noRot="1" noChangeAspect="1" noMove="1" noResize="1" noEditPoints="1" noAdjustHandles="1" noChangeArrowheads="1" noChangeShapeType="1" noTextEdit="1"/>
                </p:cNvSpPr>
                <p:nvPr/>
              </p:nvSpPr>
              <p:spPr>
                <a:xfrm>
                  <a:off x="8794952" y="2840916"/>
                  <a:ext cx="243737" cy="256545"/>
                </a:xfrm>
                <a:prstGeom prst="rect">
                  <a:avLst/>
                </a:prstGeom>
                <a:blipFill>
                  <a:blip r:embed="rId10"/>
                  <a:stretch>
                    <a:fillRect/>
                  </a:stretch>
                </a:blipFill>
                <a:ln>
                  <a:noFill/>
                </a:ln>
              </p:spPr>
              <p:txBody>
                <a:bodyPr/>
                <a:lstStyle/>
                <a:p>
                  <a:r>
                    <a:rPr lang="en-US">
                      <a:noFill/>
                    </a:rPr>
                    <a:t> </a:t>
                  </a:r>
                </a:p>
              </p:txBody>
            </p:sp>
          </mc:Fallback>
        </mc:AlternateContent>
      </p:grpSp>
      <p:grpSp>
        <p:nvGrpSpPr>
          <p:cNvPr id="78" name="Group 77">
            <a:extLst>
              <a:ext uri="{FF2B5EF4-FFF2-40B4-BE49-F238E27FC236}">
                <a16:creationId xmlns:a16="http://schemas.microsoft.com/office/drawing/2014/main" id="{A7B9EC04-DDD9-A6BE-EB23-759D8A559630}"/>
              </a:ext>
            </a:extLst>
          </p:cNvPr>
          <p:cNvGrpSpPr/>
          <p:nvPr/>
        </p:nvGrpSpPr>
        <p:grpSpPr>
          <a:xfrm>
            <a:off x="7913105" y="3877390"/>
            <a:ext cx="759215" cy="455168"/>
            <a:chOff x="9045592" y="2430683"/>
            <a:chExt cx="792560" cy="455168"/>
          </a:xfrm>
        </p:grpSpPr>
        <p:cxnSp>
          <p:nvCxnSpPr>
            <p:cNvPr id="79" name="Straight Arrow Connector 78">
              <a:extLst>
                <a:ext uri="{FF2B5EF4-FFF2-40B4-BE49-F238E27FC236}">
                  <a16:creationId xmlns:a16="http://schemas.microsoft.com/office/drawing/2014/main" id="{E1ADC62A-C009-B5EA-3AF2-80B8ADC11ADE}"/>
                </a:ext>
              </a:extLst>
            </p:cNvPr>
            <p:cNvCxnSpPr>
              <a:cxnSpLocks/>
              <a:stCxn id="30" idx="6"/>
              <a:endCxn id="36" idx="2"/>
            </p:cNvCxnSpPr>
            <p:nvPr/>
          </p:nvCxnSpPr>
          <p:spPr>
            <a:xfrm>
              <a:off x="9045592" y="2664746"/>
              <a:ext cx="764999" cy="202909"/>
            </a:xfrm>
            <a:prstGeom prst="straightConnector1">
              <a:avLst/>
            </a:prstGeom>
            <a:noFill/>
            <a:ln w="19050" cap="flat" cmpd="sng" algn="ctr">
              <a:solidFill>
                <a:srgbClr val="FF5661"/>
              </a:solidFill>
              <a:prstDash val="solid"/>
              <a:miter lim="800000"/>
              <a:headEnd type="none" w="med" len="med"/>
              <a:tailEnd type="none" w="med" len="med"/>
            </a:ln>
            <a:effectLst/>
          </p:spPr>
        </p:cxn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26348302-D5AB-C683-91DA-272AAA04345A}"/>
                    </a:ext>
                  </a:extLst>
                </p:cNvPr>
                <p:cNvSpPr txBox="1"/>
                <p:nvPr/>
              </p:nvSpPr>
              <p:spPr>
                <a:xfrm>
                  <a:off x="9533256" y="2629306"/>
                  <a:ext cx="304896" cy="256545"/>
                </a:xfrm>
                <a:prstGeom prst="rect">
                  <a:avLst/>
                </a:prstGeom>
                <a:noFill/>
                <a:ln>
                  <a:noFill/>
                </a:ln>
              </p:spPr>
              <p:txBody>
                <a:bodyPr wrap="none" rtlCol="0">
                  <a:spAutoFit/>
                </a:bodyPr>
                <a:lstStyle/>
                <a:p>
                  <a:pPr marL="0" marR="0" lvl="0" indent="0" defTabSz="1216853"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067" b="0" i="0" u="none" strike="noStrike" kern="0" cap="none" spc="0" normalizeH="0" baseline="0" noProof="0">
                            <a:ln>
                              <a:noFill/>
                            </a:ln>
                            <a:solidFill>
                              <a:srgbClr val="FF5661"/>
                            </a:solidFill>
                            <a:effectLst/>
                            <a:uLnTx/>
                            <a:uFillTx/>
                            <a:latin typeface="Cambria Math" panose="02040503050406030204" pitchFamily="18" charset="0"/>
                          </a:rPr>
                          <m:t>Δ</m:t>
                        </m:r>
                      </m:oMath>
                    </m:oMathPara>
                  </a14:m>
                  <a:endParaRPr kumimoji="0" lang="en-US" sz="1067" b="0" i="0" u="none" strike="noStrike" kern="0" cap="none" spc="0" normalizeH="0" baseline="0" noProof="0">
                    <a:ln>
                      <a:noFill/>
                    </a:ln>
                    <a:solidFill>
                      <a:srgbClr val="FF5661"/>
                    </a:solidFill>
                    <a:effectLst/>
                    <a:uLnTx/>
                    <a:uFillTx/>
                    <a:latin typeface="IntelOne Text Light"/>
                  </a:endParaRPr>
                </a:p>
              </p:txBody>
            </p:sp>
          </mc:Choice>
          <mc:Fallback xmlns="">
            <p:sp>
              <p:nvSpPr>
                <p:cNvPr id="80" name="TextBox 79">
                  <a:extLst>
                    <a:ext uri="{FF2B5EF4-FFF2-40B4-BE49-F238E27FC236}">
                      <a16:creationId xmlns:a16="http://schemas.microsoft.com/office/drawing/2014/main" id="{26348302-D5AB-C683-91DA-272AAA04345A}"/>
                    </a:ext>
                  </a:extLst>
                </p:cNvPr>
                <p:cNvSpPr txBox="1">
                  <a:spLocks noRot="1" noChangeAspect="1" noMove="1" noResize="1" noEditPoints="1" noAdjustHandles="1" noChangeArrowheads="1" noChangeShapeType="1" noTextEdit="1"/>
                </p:cNvSpPr>
                <p:nvPr/>
              </p:nvSpPr>
              <p:spPr>
                <a:xfrm>
                  <a:off x="9533256" y="2629306"/>
                  <a:ext cx="304896" cy="256545"/>
                </a:xfrm>
                <a:prstGeom prst="rect">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B657553B-81C9-0C07-8AC1-F96BD365ACB5}"/>
                    </a:ext>
                  </a:extLst>
                </p:cNvPr>
                <p:cNvSpPr txBox="1"/>
                <p:nvPr/>
              </p:nvSpPr>
              <p:spPr>
                <a:xfrm>
                  <a:off x="9125689" y="2430683"/>
                  <a:ext cx="304896" cy="256545"/>
                </a:xfrm>
                <a:prstGeom prst="rect">
                  <a:avLst/>
                </a:prstGeom>
                <a:noFill/>
                <a:ln>
                  <a:noFill/>
                </a:ln>
              </p:spPr>
              <p:txBody>
                <a:bodyPr wrap="none" rtlCol="0">
                  <a:spAutoFit/>
                </a:bodyPr>
                <a:lstStyle/>
                <a:p>
                  <a:pPr marL="0" marR="0" lvl="0" indent="0" defTabSz="1216853"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067" b="0" i="0" u="none" strike="noStrike" kern="0" cap="none" spc="0" normalizeH="0" baseline="0" noProof="0">
                            <a:ln>
                              <a:noFill/>
                            </a:ln>
                            <a:solidFill>
                              <a:srgbClr val="FF5661"/>
                            </a:solidFill>
                            <a:effectLst/>
                            <a:uLnTx/>
                            <a:uFillTx/>
                            <a:latin typeface="Cambria Math" panose="02040503050406030204" pitchFamily="18" charset="0"/>
                          </a:rPr>
                          <m:t>Δ</m:t>
                        </m:r>
                      </m:oMath>
                    </m:oMathPara>
                  </a14:m>
                  <a:endParaRPr kumimoji="0" lang="en-US" sz="1067" b="0" i="0" u="none" strike="noStrike" kern="0" cap="none" spc="0" normalizeH="0" baseline="0" noProof="0">
                    <a:ln>
                      <a:noFill/>
                    </a:ln>
                    <a:solidFill>
                      <a:srgbClr val="FF5661"/>
                    </a:solidFill>
                    <a:effectLst/>
                    <a:uLnTx/>
                    <a:uFillTx/>
                    <a:latin typeface="IntelOne Text Light"/>
                  </a:endParaRPr>
                </a:p>
              </p:txBody>
            </p:sp>
          </mc:Choice>
          <mc:Fallback xmlns="">
            <p:sp>
              <p:nvSpPr>
                <p:cNvPr id="81" name="TextBox 80">
                  <a:extLst>
                    <a:ext uri="{FF2B5EF4-FFF2-40B4-BE49-F238E27FC236}">
                      <a16:creationId xmlns:a16="http://schemas.microsoft.com/office/drawing/2014/main" id="{B657553B-81C9-0C07-8AC1-F96BD365ACB5}"/>
                    </a:ext>
                  </a:extLst>
                </p:cNvPr>
                <p:cNvSpPr txBox="1">
                  <a:spLocks noRot="1" noChangeAspect="1" noMove="1" noResize="1" noEditPoints="1" noAdjustHandles="1" noChangeArrowheads="1" noChangeShapeType="1" noTextEdit="1"/>
                </p:cNvSpPr>
                <p:nvPr/>
              </p:nvSpPr>
              <p:spPr>
                <a:xfrm>
                  <a:off x="9125689" y="2430683"/>
                  <a:ext cx="304896" cy="256545"/>
                </a:xfrm>
                <a:prstGeom prst="rect">
                  <a:avLst/>
                </a:prstGeom>
                <a:blipFill>
                  <a:blip r:embed="rId9"/>
                  <a:stretch>
                    <a:fillRect/>
                  </a:stretch>
                </a:blipFill>
                <a:ln>
                  <a:noFill/>
                </a:ln>
              </p:spPr>
              <p:txBody>
                <a:bodyPr/>
                <a:lstStyle/>
                <a:p>
                  <a:r>
                    <a:rPr lang="en-US">
                      <a:noFill/>
                    </a:rPr>
                    <a:t> </a:t>
                  </a:r>
                </a:p>
              </p:txBody>
            </p:sp>
          </mc:Fallback>
        </mc:AlternateContent>
        <p:cxnSp>
          <p:nvCxnSpPr>
            <p:cNvPr id="82" name="Straight Arrow Connector 81">
              <a:extLst>
                <a:ext uri="{FF2B5EF4-FFF2-40B4-BE49-F238E27FC236}">
                  <a16:creationId xmlns:a16="http://schemas.microsoft.com/office/drawing/2014/main" id="{C7D22352-1A94-EDE3-8202-F535DA7B4BF3}"/>
                </a:ext>
              </a:extLst>
            </p:cNvPr>
            <p:cNvCxnSpPr>
              <a:cxnSpLocks/>
              <a:stCxn id="30" idx="6"/>
              <a:endCxn id="35" idx="2"/>
            </p:cNvCxnSpPr>
            <p:nvPr/>
          </p:nvCxnSpPr>
          <p:spPr>
            <a:xfrm flipV="1">
              <a:off x="9045594" y="2548824"/>
              <a:ext cx="764999" cy="115921"/>
            </a:xfrm>
            <a:prstGeom prst="straightConnector1">
              <a:avLst/>
            </a:prstGeom>
            <a:noFill/>
            <a:ln w="19050" cap="flat" cmpd="sng" algn="ctr">
              <a:solidFill>
                <a:srgbClr val="FF5661"/>
              </a:solidFill>
              <a:prstDash val="solid"/>
              <a:miter lim="800000"/>
              <a:headEnd type="none" w="med" len="med"/>
              <a:tailEnd type="none" w="med" len="med"/>
            </a:ln>
            <a:effectLst/>
          </p:spPr>
        </p:cxnSp>
      </p:grpSp>
      <p:grpSp>
        <p:nvGrpSpPr>
          <p:cNvPr id="83" name="Group 82">
            <a:extLst>
              <a:ext uri="{FF2B5EF4-FFF2-40B4-BE49-F238E27FC236}">
                <a16:creationId xmlns:a16="http://schemas.microsoft.com/office/drawing/2014/main" id="{441809B9-81FD-D3E2-23A4-A71801A17A7E}"/>
              </a:ext>
            </a:extLst>
          </p:cNvPr>
          <p:cNvGrpSpPr/>
          <p:nvPr/>
        </p:nvGrpSpPr>
        <p:grpSpPr>
          <a:xfrm>
            <a:off x="6795924" y="3349383"/>
            <a:ext cx="932168" cy="1396084"/>
            <a:chOff x="7933057" y="1955512"/>
            <a:chExt cx="932167" cy="1396084"/>
          </a:xfrm>
        </p:grpSpPr>
        <p:cxnSp>
          <p:nvCxnSpPr>
            <p:cNvPr id="84" name="Straight Arrow Connector 83">
              <a:extLst>
                <a:ext uri="{FF2B5EF4-FFF2-40B4-BE49-F238E27FC236}">
                  <a16:creationId xmlns:a16="http://schemas.microsoft.com/office/drawing/2014/main" id="{62E9CF7A-1745-2574-F581-0E46BC3EF307}"/>
                </a:ext>
              </a:extLst>
            </p:cNvPr>
            <p:cNvCxnSpPr>
              <a:cxnSpLocks/>
              <a:stCxn id="24" idx="6"/>
              <a:endCxn id="30" idx="2"/>
            </p:cNvCxnSpPr>
            <p:nvPr/>
          </p:nvCxnSpPr>
          <p:spPr>
            <a:xfrm>
              <a:off x="7933057" y="2309411"/>
              <a:ext cx="901750" cy="408351"/>
            </a:xfrm>
            <a:prstGeom prst="straightConnector1">
              <a:avLst/>
            </a:prstGeom>
            <a:noFill/>
            <a:ln w="19050" cap="flat" cmpd="sng" algn="ctr">
              <a:solidFill>
                <a:srgbClr val="FF5661"/>
              </a:solidFill>
              <a:prstDash val="solid"/>
              <a:miter lim="800000"/>
              <a:headEnd type="none" w="med" len="med"/>
              <a:tailEnd type="none" w="med" len="med"/>
            </a:ln>
            <a:effectLst/>
          </p:spPr>
        </p:cxnSp>
        <p:cxnSp>
          <p:nvCxnSpPr>
            <p:cNvPr id="85" name="Straight Arrow Connector 84">
              <a:extLst>
                <a:ext uri="{FF2B5EF4-FFF2-40B4-BE49-F238E27FC236}">
                  <a16:creationId xmlns:a16="http://schemas.microsoft.com/office/drawing/2014/main" id="{28CF36EF-042A-193D-690D-8DCC7736CF37}"/>
                </a:ext>
              </a:extLst>
            </p:cNvPr>
            <p:cNvCxnSpPr>
              <a:cxnSpLocks/>
              <a:stCxn id="26" idx="6"/>
              <a:endCxn id="30" idx="2"/>
            </p:cNvCxnSpPr>
            <p:nvPr/>
          </p:nvCxnSpPr>
          <p:spPr>
            <a:xfrm flipV="1">
              <a:off x="7933057" y="2717762"/>
              <a:ext cx="901750" cy="220353"/>
            </a:xfrm>
            <a:prstGeom prst="straightConnector1">
              <a:avLst/>
            </a:prstGeom>
            <a:noFill/>
            <a:ln w="19050" cap="flat" cmpd="sng" algn="ctr">
              <a:solidFill>
                <a:srgbClr val="FF5661"/>
              </a:solidFill>
              <a:prstDash val="solid"/>
              <a:miter lim="800000"/>
              <a:headEnd type="none" w="med" len="med"/>
              <a:tailEnd type="none" w="med" len="med"/>
            </a:ln>
            <a:effectLst/>
          </p:spPr>
        </p:cxnSp>
        <p:cxnSp>
          <p:nvCxnSpPr>
            <p:cNvPr id="86" name="Straight Arrow Connector 85">
              <a:extLst>
                <a:ext uri="{FF2B5EF4-FFF2-40B4-BE49-F238E27FC236}">
                  <a16:creationId xmlns:a16="http://schemas.microsoft.com/office/drawing/2014/main" id="{70A396D7-F930-B9A2-1219-5286A4FEE2B8}"/>
                </a:ext>
              </a:extLst>
            </p:cNvPr>
            <p:cNvCxnSpPr>
              <a:cxnSpLocks/>
              <a:stCxn id="26" idx="6"/>
              <a:endCxn id="32" idx="2"/>
            </p:cNvCxnSpPr>
            <p:nvPr/>
          </p:nvCxnSpPr>
          <p:spPr>
            <a:xfrm>
              <a:off x="7933057" y="2938115"/>
              <a:ext cx="901750" cy="413481"/>
            </a:xfrm>
            <a:prstGeom prst="straightConnector1">
              <a:avLst/>
            </a:prstGeom>
            <a:noFill/>
            <a:ln w="19050" cap="flat" cmpd="sng" algn="ctr">
              <a:solidFill>
                <a:srgbClr val="FF5661"/>
              </a:solidFill>
              <a:prstDash val="solid"/>
              <a:miter lim="800000"/>
              <a:headEnd type="none" w="med" len="med"/>
              <a:tailEnd type="none" w="med" len="med"/>
            </a:ln>
            <a:effectLst/>
          </p:spPr>
        </p:cxnSp>
        <p:cxnSp>
          <p:nvCxnSpPr>
            <p:cNvPr id="87" name="Straight Arrow Connector 86">
              <a:extLst>
                <a:ext uri="{FF2B5EF4-FFF2-40B4-BE49-F238E27FC236}">
                  <a16:creationId xmlns:a16="http://schemas.microsoft.com/office/drawing/2014/main" id="{03D27D71-621A-5452-104B-34C40AF9B0F0}"/>
                </a:ext>
              </a:extLst>
            </p:cNvPr>
            <p:cNvCxnSpPr>
              <a:cxnSpLocks/>
              <a:stCxn id="24" idx="6"/>
              <a:endCxn id="28" idx="2"/>
            </p:cNvCxnSpPr>
            <p:nvPr/>
          </p:nvCxnSpPr>
          <p:spPr>
            <a:xfrm flipV="1">
              <a:off x="7933057" y="2083928"/>
              <a:ext cx="901750" cy="225483"/>
            </a:xfrm>
            <a:prstGeom prst="straightConnector1">
              <a:avLst/>
            </a:prstGeom>
            <a:noFill/>
            <a:ln w="19050" cap="flat" cmpd="sng" algn="ctr">
              <a:solidFill>
                <a:srgbClr val="FF5661"/>
              </a:solidFill>
              <a:prstDash val="solid"/>
              <a:miter lim="800000"/>
              <a:headEnd type="none" w="med" len="med"/>
              <a:tailEnd type="none" w="med" len="med"/>
            </a:ln>
            <a:effectLst/>
          </p:spPr>
        </p:cxnSp>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D58EF333-3E07-8057-8F81-32FED3E124DB}"/>
                    </a:ext>
                  </a:extLst>
                </p:cNvPr>
                <p:cNvSpPr txBox="1"/>
                <p:nvPr/>
              </p:nvSpPr>
              <p:spPr>
                <a:xfrm>
                  <a:off x="8287487" y="1955512"/>
                  <a:ext cx="292068" cy="256545"/>
                </a:xfrm>
                <a:prstGeom prst="rect">
                  <a:avLst/>
                </a:prstGeom>
                <a:noFill/>
                <a:ln>
                  <a:noFill/>
                </a:ln>
              </p:spPr>
              <p:txBody>
                <a:bodyPr wrap="none" rtlCol="0">
                  <a:spAutoFit/>
                </a:bodyPr>
                <a:lstStyle/>
                <a:p>
                  <a:pPr marL="0" marR="0" lvl="0" indent="0" defTabSz="1216853"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067" b="0" i="0" u="none" strike="noStrike" kern="0" cap="none" spc="0" normalizeH="0" baseline="0" noProof="0">
                            <a:ln>
                              <a:noFill/>
                            </a:ln>
                            <a:solidFill>
                              <a:srgbClr val="FF5661"/>
                            </a:solidFill>
                            <a:effectLst/>
                            <a:uLnTx/>
                            <a:uFillTx/>
                            <a:latin typeface="Cambria Math" panose="02040503050406030204" pitchFamily="18" charset="0"/>
                          </a:rPr>
                          <m:t>Δ</m:t>
                        </m:r>
                      </m:oMath>
                    </m:oMathPara>
                  </a14:m>
                  <a:endParaRPr kumimoji="0" lang="en-US" sz="1067" b="0" i="0" u="none" strike="noStrike" kern="0" cap="none" spc="0" normalizeH="0" baseline="0" noProof="0">
                    <a:ln>
                      <a:noFill/>
                    </a:ln>
                    <a:solidFill>
                      <a:srgbClr val="FF5661"/>
                    </a:solidFill>
                    <a:effectLst/>
                    <a:uLnTx/>
                    <a:uFillTx/>
                    <a:latin typeface="IntelOne Text Light"/>
                  </a:endParaRPr>
                </a:p>
              </p:txBody>
            </p:sp>
          </mc:Choice>
          <mc:Fallback xmlns="">
            <p:sp>
              <p:nvSpPr>
                <p:cNvPr id="88" name="TextBox 87">
                  <a:extLst>
                    <a:ext uri="{FF2B5EF4-FFF2-40B4-BE49-F238E27FC236}">
                      <a16:creationId xmlns:a16="http://schemas.microsoft.com/office/drawing/2014/main" id="{D58EF333-3E07-8057-8F81-32FED3E124DB}"/>
                    </a:ext>
                  </a:extLst>
                </p:cNvPr>
                <p:cNvSpPr txBox="1">
                  <a:spLocks noRot="1" noChangeAspect="1" noMove="1" noResize="1" noEditPoints="1" noAdjustHandles="1" noChangeArrowheads="1" noChangeShapeType="1" noTextEdit="1"/>
                </p:cNvSpPr>
                <p:nvPr/>
              </p:nvSpPr>
              <p:spPr>
                <a:xfrm>
                  <a:off x="8287487" y="1955512"/>
                  <a:ext cx="292068" cy="256545"/>
                </a:xfrm>
                <a:prstGeom prst="rect">
                  <a:avLst/>
                </a:prstGeom>
                <a:blipFill>
                  <a:blip r:embed="rId11"/>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DAE0A4B9-9E27-913F-E58B-3D91C0B0921D}"/>
                    </a:ext>
                  </a:extLst>
                </p:cNvPr>
                <p:cNvSpPr txBox="1"/>
                <p:nvPr/>
              </p:nvSpPr>
              <p:spPr>
                <a:xfrm>
                  <a:off x="8560448" y="3068492"/>
                  <a:ext cx="292068" cy="256545"/>
                </a:xfrm>
                <a:prstGeom prst="rect">
                  <a:avLst/>
                </a:prstGeom>
                <a:noFill/>
                <a:ln>
                  <a:noFill/>
                </a:ln>
              </p:spPr>
              <p:txBody>
                <a:bodyPr wrap="none" rtlCol="0">
                  <a:spAutoFit/>
                </a:bodyPr>
                <a:lstStyle/>
                <a:p>
                  <a:pPr marL="0" marR="0" lvl="0" indent="0" defTabSz="1216853"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067" b="0" i="0" u="none" strike="noStrike" kern="0" cap="none" spc="0" normalizeH="0" baseline="0" noProof="0">
                            <a:ln>
                              <a:noFill/>
                            </a:ln>
                            <a:solidFill>
                              <a:srgbClr val="FF5661"/>
                            </a:solidFill>
                            <a:effectLst/>
                            <a:uLnTx/>
                            <a:uFillTx/>
                            <a:latin typeface="Cambria Math" panose="02040503050406030204" pitchFamily="18" charset="0"/>
                          </a:rPr>
                          <m:t>Δ</m:t>
                        </m:r>
                      </m:oMath>
                    </m:oMathPara>
                  </a14:m>
                  <a:endParaRPr kumimoji="0" lang="en-US" sz="1067" b="0" i="0" u="none" strike="noStrike" kern="0" cap="none" spc="0" normalizeH="0" baseline="0" noProof="0">
                    <a:ln>
                      <a:noFill/>
                    </a:ln>
                    <a:solidFill>
                      <a:srgbClr val="FF5661"/>
                    </a:solidFill>
                    <a:effectLst/>
                    <a:uLnTx/>
                    <a:uFillTx/>
                    <a:latin typeface="IntelOne Text Light"/>
                  </a:endParaRPr>
                </a:p>
              </p:txBody>
            </p:sp>
          </mc:Choice>
          <mc:Fallback xmlns="">
            <p:sp>
              <p:nvSpPr>
                <p:cNvPr id="89" name="TextBox 88">
                  <a:extLst>
                    <a:ext uri="{FF2B5EF4-FFF2-40B4-BE49-F238E27FC236}">
                      <a16:creationId xmlns:a16="http://schemas.microsoft.com/office/drawing/2014/main" id="{DAE0A4B9-9E27-913F-E58B-3D91C0B0921D}"/>
                    </a:ext>
                  </a:extLst>
                </p:cNvPr>
                <p:cNvSpPr txBox="1">
                  <a:spLocks noRot="1" noChangeAspect="1" noMove="1" noResize="1" noEditPoints="1" noAdjustHandles="1" noChangeArrowheads="1" noChangeShapeType="1" noTextEdit="1"/>
                </p:cNvSpPr>
                <p:nvPr/>
              </p:nvSpPr>
              <p:spPr>
                <a:xfrm>
                  <a:off x="8560448" y="3068492"/>
                  <a:ext cx="292068" cy="256545"/>
                </a:xfrm>
                <a:prstGeom prst="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FBF4E30B-0E65-A7AA-AAF4-13C3687545B5}"/>
                    </a:ext>
                  </a:extLst>
                </p:cNvPr>
                <p:cNvSpPr txBox="1"/>
                <p:nvPr/>
              </p:nvSpPr>
              <p:spPr>
                <a:xfrm>
                  <a:off x="8185840" y="2634353"/>
                  <a:ext cx="292068" cy="256545"/>
                </a:xfrm>
                <a:prstGeom prst="rect">
                  <a:avLst/>
                </a:prstGeom>
                <a:noFill/>
                <a:ln>
                  <a:noFill/>
                </a:ln>
              </p:spPr>
              <p:txBody>
                <a:bodyPr wrap="none" rtlCol="0">
                  <a:spAutoFit/>
                </a:bodyPr>
                <a:lstStyle/>
                <a:p>
                  <a:pPr marL="0" marR="0" lvl="0" indent="0" defTabSz="1216853"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067" b="0" i="0" u="none" strike="noStrike" kern="0" cap="none" spc="0" normalizeH="0" baseline="0" noProof="0">
                            <a:ln>
                              <a:noFill/>
                            </a:ln>
                            <a:solidFill>
                              <a:srgbClr val="FF5661"/>
                            </a:solidFill>
                            <a:effectLst/>
                            <a:uLnTx/>
                            <a:uFillTx/>
                            <a:latin typeface="Cambria Math" panose="02040503050406030204" pitchFamily="18" charset="0"/>
                          </a:rPr>
                          <m:t>Δ</m:t>
                        </m:r>
                      </m:oMath>
                    </m:oMathPara>
                  </a14:m>
                  <a:endParaRPr kumimoji="0" lang="en-US" sz="1067" b="0" i="0" u="none" strike="noStrike" kern="0" cap="none" spc="0" normalizeH="0" baseline="0" noProof="0">
                    <a:ln>
                      <a:noFill/>
                    </a:ln>
                    <a:solidFill>
                      <a:srgbClr val="FF5661"/>
                    </a:solidFill>
                    <a:effectLst/>
                    <a:uLnTx/>
                    <a:uFillTx/>
                    <a:latin typeface="IntelOne Text Light"/>
                  </a:endParaRPr>
                </a:p>
              </p:txBody>
            </p:sp>
          </mc:Choice>
          <mc:Fallback xmlns="">
            <p:sp>
              <p:nvSpPr>
                <p:cNvPr id="90" name="TextBox 89">
                  <a:extLst>
                    <a:ext uri="{FF2B5EF4-FFF2-40B4-BE49-F238E27FC236}">
                      <a16:creationId xmlns:a16="http://schemas.microsoft.com/office/drawing/2014/main" id="{FBF4E30B-0E65-A7AA-AAF4-13C3687545B5}"/>
                    </a:ext>
                  </a:extLst>
                </p:cNvPr>
                <p:cNvSpPr txBox="1">
                  <a:spLocks noRot="1" noChangeAspect="1" noMove="1" noResize="1" noEditPoints="1" noAdjustHandles="1" noChangeArrowheads="1" noChangeShapeType="1" noTextEdit="1"/>
                </p:cNvSpPr>
                <p:nvPr/>
              </p:nvSpPr>
              <p:spPr>
                <a:xfrm>
                  <a:off x="8185840" y="2634353"/>
                  <a:ext cx="292068" cy="256545"/>
                </a:xfrm>
                <a:prstGeom prst="rect">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5E126A07-238C-7305-D355-35372DD3019A}"/>
                    </a:ext>
                  </a:extLst>
                </p:cNvPr>
                <p:cNvSpPr txBox="1"/>
                <p:nvPr/>
              </p:nvSpPr>
              <p:spPr>
                <a:xfrm>
                  <a:off x="8573156" y="2444981"/>
                  <a:ext cx="292068" cy="256545"/>
                </a:xfrm>
                <a:prstGeom prst="rect">
                  <a:avLst/>
                </a:prstGeom>
                <a:noFill/>
                <a:ln>
                  <a:noFill/>
                </a:ln>
              </p:spPr>
              <p:txBody>
                <a:bodyPr wrap="none" rtlCol="0">
                  <a:spAutoFit/>
                </a:bodyPr>
                <a:lstStyle/>
                <a:p>
                  <a:pPr marL="0" marR="0" lvl="0" indent="0" defTabSz="1216853"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067" b="0" i="0" u="none" strike="noStrike" kern="0" cap="none" spc="0" normalizeH="0" baseline="0" noProof="0">
                            <a:ln>
                              <a:noFill/>
                            </a:ln>
                            <a:solidFill>
                              <a:srgbClr val="FF5661"/>
                            </a:solidFill>
                            <a:effectLst/>
                            <a:uLnTx/>
                            <a:uFillTx/>
                            <a:latin typeface="Cambria Math" panose="02040503050406030204" pitchFamily="18" charset="0"/>
                          </a:rPr>
                          <m:t>Δ</m:t>
                        </m:r>
                      </m:oMath>
                    </m:oMathPara>
                  </a14:m>
                  <a:endParaRPr kumimoji="0" lang="en-US" sz="1067" b="0" i="0" u="none" strike="noStrike" kern="0" cap="none" spc="0" normalizeH="0" baseline="0" noProof="0">
                    <a:ln>
                      <a:noFill/>
                    </a:ln>
                    <a:solidFill>
                      <a:srgbClr val="FF5661"/>
                    </a:solidFill>
                    <a:effectLst/>
                    <a:uLnTx/>
                    <a:uFillTx/>
                    <a:latin typeface="IntelOne Text Light"/>
                  </a:endParaRPr>
                </a:p>
              </p:txBody>
            </p:sp>
          </mc:Choice>
          <mc:Fallback xmlns="">
            <p:sp>
              <p:nvSpPr>
                <p:cNvPr id="91" name="TextBox 90">
                  <a:extLst>
                    <a:ext uri="{FF2B5EF4-FFF2-40B4-BE49-F238E27FC236}">
                      <a16:creationId xmlns:a16="http://schemas.microsoft.com/office/drawing/2014/main" id="{5E126A07-238C-7305-D355-35372DD3019A}"/>
                    </a:ext>
                  </a:extLst>
                </p:cNvPr>
                <p:cNvSpPr txBox="1">
                  <a:spLocks noRot="1" noChangeAspect="1" noMove="1" noResize="1" noEditPoints="1" noAdjustHandles="1" noChangeArrowheads="1" noChangeShapeType="1" noTextEdit="1"/>
                </p:cNvSpPr>
                <p:nvPr/>
              </p:nvSpPr>
              <p:spPr>
                <a:xfrm>
                  <a:off x="8573156" y="2444981"/>
                  <a:ext cx="292068" cy="256545"/>
                </a:xfrm>
                <a:prstGeom prst="rect">
                  <a:avLst/>
                </a:prstGeom>
                <a:blipFill>
                  <a:blip r:embed="rId10"/>
                  <a:stretch>
                    <a:fillRect/>
                  </a:stretch>
                </a:blipFill>
                <a:ln>
                  <a:noFill/>
                </a:ln>
              </p:spPr>
              <p:txBody>
                <a:bodyPr/>
                <a:lstStyle/>
                <a:p>
                  <a:r>
                    <a:rPr lang="en-US">
                      <a:noFill/>
                    </a:rPr>
                    <a:t> </a:t>
                  </a:r>
                </a:p>
              </p:txBody>
            </p:sp>
          </mc:Fallback>
        </mc:AlternateContent>
      </p:grpSp>
      <p:cxnSp>
        <p:nvCxnSpPr>
          <p:cNvPr id="92" name="Straight Arrow Connector 91">
            <a:extLst>
              <a:ext uri="{FF2B5EF4-FFF2-40B4-BE49-F238E27FC236}">
                <a16:creationId xmlns:a16="http://schemas.microsoft.com/office/drawing/2014/main" id="{F7E2FF51-5F52-AADB-75B8-EB284F0A1157}"/>
              </a:ext>
            </a:extLst>
          </p:cNvPr>
          <p:cNvCxnSpPr>
            <a:cxnSpLocks/>
          </p:cNvCxnSpPr>
          <p:nvPr/>
        </p:nvCxnSpPr>
        <p:spPr>
          <a:xfrm>
            <a:off x="2178137" y="3250821"/>
            <a:ext cx="0" cy="1704331"/>
          </a:xfrm>
          <a:prstGeom prst="straightConnector1">
            <a:avLst/>
          </a:prstGeom>
          <a:noFill/>
          <a:ln w="19050" cap="flat" cmpd="sng" algn="ctr">
            <a:solidFill>
              <a:schemeClr val="accent4">
                <a:lumMod val="60000"/>
                <a:lumOff val="40000"/>
              </a:schemeClr>
            </a:solidFill>
            <a:prstDash val="solid"/>
            <a:miter lim="800000"/>
            <a:tailEnd type="triangle"/>
          </a:ln>
          <a:effectLst/>
        </p:spPr>
      </p:cxnSp>
      <p:sp>
        <p:nvSpPr>
          <p:cNvPr id="93" name="TextBox 92">
            <a:extLst>
              <a:ext uri="{FF2B5EF4-FFF2-40B4-BE49-F238E27FC236}">
                <a16:creationId xmlns:a16="http://schemas.microsoft.com/office/drawing/2014/main" id="{60696AFD-0595-45F8-AC35-541C3058E743}"/>
              </a:ext>
            </a:extLst>
          </p:cNvPr>
          <p:cNvSpPr txBox="1"/>
          <p:nvPr/>
        </p:nvSpPr>
        <p:spPr>
          <a:xfrm>
            <a:off x="1918019" y="4925823"/>
            <a:ext cx="678137" cy="261610"/>
          </a:xfrm>
          <a:prstGeom prst="rect">
            <a:avLst/>
          </a:prstGeom>
          <a:noFill/>
        </p:spPr>
        <p:txBody>
          <a:bodyPr wrap="square">
            <a:spAutoFit/>
          </a:bodyPr>
          <a:lstStyle/>
          <a:p>
            <a:pPr defTabSz="1216853">
              <a:defRPr/>
            </a:pPr>
            <a:r>
              <a:rPr lang="en-US" sz="1100">
                <a:solidFill>
                  <a:srgbClr val="525252">
                    <a:lumMod val="50000"/>
                  </a:srgbClr>
                </a:solidFill>
                <a:latin typeface="IntelOne Text Light"/>
              </a:rPr>
              <a:t>time</a:t>
            </a:r>
          </a:p>
        </p:txBody>
      </p:sp>
      <p:sp>
        <p:nvSpPr>
          <p:cNvPr id="94" name="TextBox 93">
            <a:extLst>
              <a:ext uri="{FF2B5EF4-FFF2-40B4-BE49-F238E27FC236}">
                <a16:creationId xmlns:a16="http://schemas.microsoft.com/office/drawing/2014/main" id="{D88653F6-6AFC-B7FF-8EF8-7EDC665F7D55}"/>
              </a:ext>
            </a:extLst>
          </p:cNvPr>
          <p:cNvSpPr txBox="1"/>
          <p:nvPr/>
        </p:nvSpPr>
        <p:spPr>
          <a:xfrm>
            <a:off x="2580698" y="2828175"/>
            <a:ext cx="1339576" cy="261610"/>
          </a:xfrm>
          <a:prstGeom prst="rect">
            <a:avLst/>
          </a:prstGeom>
          <a:noFill/>
        </p:spPr>
        <p:txBody>
          <a:bodyPr wrap="square">
            <a:spAutoFit/>
          </a:bodyPr>
          <a:lstStyle/>
          <a:p>
            <a:pPr defTabSz="1216853">
              <a:defRPr/>
            </a:pPr>
            <a:r>
              <a:rPr lang="en-US" sz="1100">
                <a:solidFill>
                  <a:srgbClr val="525252">
                    <a:lumMod val="50000"/>
                  </a:srgbClr>
                </a:solidFill>
                <a:latin typeface="IntelOne Text Light"/>
              </a:rPr>
              <a:t>previous frame</a:t>
            </a:r>
          </a:p>
        </p:txBody>
      </p:sp>
      <p:sp>
        <p:nvSpPr>
          <p:cNvPr id="95" name="TextBox 94">
            <a:extLst>
              <a:ext uri="{FF2B5EF4-FFF2-40B4-BE49-F238E27FC236}">
                <a16:creationId xmlns:a16="http://schemas.microsoft.com/office/drawing/2014/main" id="{002CD537-C985-39A3-CAA5-ACFE9E939BF2}"/>
              </a:ext>
            </a:extLst>
          </p:cNvPr>
          <p:cNvSpPr txBox="1"/>
          <p:nvPr/>
        </p:nvSpPr>
        <p:spPr>
          <a:xfrm>
            <a:off x="2534101" y="3953511"/>
            <a:ext cx="1339576" cy="261610"/>
          </a:xfrm>
          <a:prstGeom prst="rect">
            <a:avLst/>
          </a:prstGeom>
          <a:noFill/>
        </p:spPr>
        <p:txBody>
          <a:bodyPr wrap="square">
            <a:spAutoFit/>
          </a:bodyPr>
          <a:lstStyle/>
          <a:p>
            <a:pPr defTabSz="1216853">
              <a:defRPr/>
            </a:pPr>
            <a:r>
              <a:rPr lang="en-US" sz="1100">
                <a:solidFill>
                  <a:srgbClr val="525252">
                    <a:lumMod val="50000"/>
                  </a:srgbClr>
                </a:solidFill>
                <a:latin typeface="IntelOne Text Light"/>
              </a:rPr>
              <a:t>current frame</a:t>
            </a:r>
          </a:p>
        </p:txBody>
      </p:sp>
      <p:grpSp>
        <p:nvGrpSpPr>
          <p:cNvPr id="96" name="Group 95">
            <a:extLst>
              <a:ext uri="{FF2B5EF4-FFF2-40B4-BE49-F238E27FC236}">
                <a16:creationId xmlns:a16="http://schemas.microsoft.com/office/drawing/2014/main" id="{C2C74F60-AEA0-D692-462B-3FA0E992066A}"/>
              </a:ext>
            </a:extLst>
          </p:cNvPr>
          <p:cNvGrpSpPr/>
          <p:nvPr/>
        </p:nvGrpSpPr>
        <p:grpSpPr>
          <a:xfrm>
            <a:off x="8876554" y="3933665"/>
            <a:ext cx="674793" cy="390794"/>
            <a:chOff x="13314831" y="5877690"/>
            <a:chExt cx="1012189" cy="586191"/>
          </a:xfrm>
        </p:grpSpPr>
        <p:cxnSp>
          <p:nvCxnSpPr>
            <p:cNvPr id="97" name="Straight Arrow Connector 96">
              <a:extLst>
                <a:ext uri="{FF2B5EF4-FFF2-40B4-BE49-F238E27FC236}">
                  <a16:creationId xmlns:a16="http://schemas.microsoft.com/office/drawing/2014/main" id="{3ECD8D42-7DFF-FD5C-AC28-90496809AC9C}"/>
                </a:ext>
              </a:extLst>
            </p:cNvPr>
            <p:cNvCxnSpPr>
              <a:cxnSpLocks/>
              <a:endCxn id="57" idx="2"/>
            </p:cNvCxnSpPr>
            <p:nvPr/>
          </p:nvCxnSpPr>
          <p:spPr>
            <a:xfrm>
              <a:off x="13314831" y="5984237"/>
              <a:ext cx="1012189" cy="479644"/>
            </a:xfrm>
            <a:prstGeom prst="straightConnector1">
              <a:avLst/>
            </a:prstGeom>
            <a:noFill/>
            <a:ln w="19050" cap="flat" cmpd="sng" algn="ctr">
              <a:solidFill>
                <a:srgbClr val="FF5661"/>
              </a:solidFill>
              <a:prstDash val="solid"/>
              <a:miter lim="800000"/>
              <a:headEnd type="none" w="med" len="med"/>
              <a:tailEnd type="none" w="med" len="med"/>
            </a:ln>
            <a:effectLst/>
          </p:spPr>
        </p:cxnSp>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E680AF49-BC7C-FC41-FFA8-F42B5333F62A}"/>
                    </a:ext>
                  </a:extLst>
                </p:cNvPr>
                <p:cNvSpPr txBox="1"/>
                <p:nvPr/>
              </p:nvSpPr>
              <p:spPr>
                <a:xfrm>
                  <a:off x="13618035" y="5877690"/>
                  <a:ext cx="438102" cy="384818"/>
                </a:xfrm>
                <a:prstGeom prst="rect">
                  <a:avLst/>
                </a:prstGeom>
                <a:noFill/>
                <a:ln>
                  <a:noFill/>
                </a:ln>
              </p:spPr>
              <p:txBody>
                <a:bodyPr wrap="none" rtlCol="0">
                  <a:spAutoFit/>
                </a:bodyPr>
                <a:lstStyle/>
                <a:p>
                  <a:pPr marL="0" marR="0" lvl="0" indent="0" defTabSz="1216853"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067" b="0" i="0" u="none" strike="noStrike" kern="0" cap="none" spc="0" normalizeH="0" baseline="0" noProof="0">
                            <a:ln>
                              <a:noFill/>
                            </a:ln>
                            <a:solidFill>
                              <a:srgbClr val="FF5661"/>
                            </a:solidFill>
                            <a:effectLst/>
                            <a:uLnTx/>
                            <a:uFillTx/>
                            <a:latin typeface="Cambria Math" panose="02040503050406030204" pitchFamily="18" charset="0"/>
                          </a:rPr>
                          <m:t>Δ</m:t>
                        </m:r>
                      </m:oMath>
                    </m:oMathPara>
                  </a14:m>
                  <a:endParaRPr kumimoji="0" lang="en-US" sz="1067" b="0" i="0" u="none" strike="noStrike" kern="0" cap="none" spc="0" normalizeH="0" baseline="0" noProof="0">
                    <a:ln>
                      <a:noFill/>
                    </a:ln>
                    <a:solidFill>
                      <a:srgbClr val="FF5661"/>
                    </a:solidFill>
                    <a:effectLst/>
                    <a:uLnTx/>
                    <a:uFillTx/>
                    <a:latin typeface="IntelOne Text Light"/>
                  </a:endParaRPr>
                </a:p>
              </p:txBody>
            </p:sp>
          </mc:Choice>
          <mc:Fallback xmlns="">
            <p:sp>
              <p:nvSpPr>
                <p:cNvPr id="98" name="TextBox 97">
                  <a:extLst>
                    <a:ext uri="{FF2B5EF4-FFF2-40B4-BE49-F238E27FC236}">
                      <a16:creationId xmlns:a16="http://schemas.microsoft.com/office/drawing/2014/main" id="{E680AF49-BC7C-FC41-FFA8-F42B5333F62A}"/>
                    </a:ext>
                  </a:extLst>
                </p:cNvPr>
                <p:cNvSpPr txBox="1">
                  <a:spLocks noRot="1" noChangeAspect="1" noMove="1" noResize="1" noEditPoints="1" noAdjustHandles="1" noChangeArrowheads="1" noChangeShapeType="1" noTextEdit="1"/>
                </p:cNvSpPr>
                <p:nvPr/>
              </p:nvSpPr>
              <p:spPr>
                <a:xfrm>
                  <a:off x="13618035" y="5877690"/>
                  <a:ext cx="438102" cy="384818"/>
                </a:xfrm>
                <a:prstGeom prst="rect">
                  <a:avLst/>
                </a:prstGeom>
                <a:blipFill>
                  <a:blip r:embed="rId9"/>
                  <a:stretch>
                    <a:fillRect/>
                  </a:stretch>
                </a:blipFill>
                <a:ln>
                  <a:noFill/>
                </a:ln>
              </p:spPr>
              <p:txBody>
                <a:bodyPr/>
                <a:lstStyle/>
                <a:p>
                  <a:r>
                    <a:rPr lang="en-US">
                      <a:noFill/>
                    </a:rPr>
                    <a:t> </a:t>
                  </a:r>
                </a:p>
              </p:txBody>
            </p:sp>
          </mc:Fallback>
        </mc:AlternateContent>
      </p:grpSp>
      <p:sp>
        <p:nvSpPr>
          <p:cNvPr id="99" name="Rectangle: Diagonal Corners Snipped 98">
            <a:extLst>
              <a:ext uri="{FF2B5EF4-FFF2-40B4-BE49-F238E27FC236}">
                <a16:creationId xmlns:a16="http://schemas.microsoft.com/office/drawing/2014/main" id="{8F6ADAFA-A11C-BB54-09BF-D054453C85E3}"/>
              </a:ext>
            </a:extLst>
          </p:cNvPr>
          <p:cNvSpPr/>
          <p:nvPr/>
        </p:nvSpPr>
        <p:spPr>
          <a:xfrm>
            <a:off x="1681376" y="5716729"/>
            <a:ext cx="8873062" cy="344252"/>
          </a:xfrm>
          <a:prstGeom prst="snip2DiagRect">
            <a:avLst>
              <a:gd name="adj1" fmla="val 0"/>
              <a:gd name="adj2" fmla="val 27712"/>
            </a:avLst>
          </a:prstGeom>
          <a:solidFill>
            <a:srgbClr val="080808">
              <a:alpha val="37000"/>
            </a:srgbClr>
          </a:solidFill>
          <a:ln>
            <a:solidFill>
              <a:schemeClr val="accent3">
                <a:lumMod val="40000"/>
                <a:lumOff val="60000"/>
              </a:schemeClr>
            </a:solidFill>
          </a:ln>
          <a:effectLst>
            <a:outerShdw blurRad="50800" dist="38100" dir="2700000" algn="tl" rotWithShape="0">
              <a:prstClr val="black">
                <a:alpha val="40000"/>
              </a:prstClr>
            </a:outerShdw>
          </a:effectLst>
        </p:spPr>
        <p:txBody>
          <a:bodyPr vert="horz" wrap="square" lIns="60960" tIns="60960" rIns="60960" bIns="60960" rtlCol="0" anchor="ctr">
            <a:noAutofit/>
          </a:bodyPr>
          <a:lstStyle/>
          <a:p>
            <a:pPr algn="ctr">
              <a:buClr>
                <a:schemeClr val="accent3"/>
              </a:buClr>
            </a:pPr>
            <a:r>
              <a:rPr lang="en-US" sz="1600">
                <a:solidFill>
                  <a:schemeClr val="bg1"/>
                </a:solidFill>
              </a:rPr>
              <a:t>Provides over </a:t>
            </a:r>
            <a:r>
              <a:rPr lang="en-US" sz="1600">
                <a:solidFill>
                  <a:schemeClr val="bg1"/>
                </a:solidFill>
                <a:latin typeface="IntelOne Display Medium" panose="020B0703020203020204" pitchFamily="34" charset="0"/>
              </a:rPr>
              <a:t>10x reduction </a:t>
            </a:r>
            <a:r>
              <a:rPr lang="en-US" sz="1600">
                <a:solidFill>
                  <a:schemeClr val="bg1"/>
                </a:solidFill>
              </a:rPr>
              <a:t>in computation when processing streaming signal data (video, audio)</a:t>
            </a:r>
          </a:p>
        </p:txBody>
      </p:sp>
    </p:spTree>
    <p:extLst>
      <p:ext uri="{BB962C8B-B14F-4D97-AF65-F5344CB8AC3E}">
        <p14:creationId xmlns:p14="http://schemas.microsoft.com/office/powerpoint/2010/main" val="250397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73"/>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83"/>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78"/>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FD6BC-5F4D-79A6-44B9-D9D4453D405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79A1503-4A4A-0059-4BB8-BAB3A8B51845}"/>
              </a:ext>
            </a:extLst>
          </p:cNvPr>
          <p:cNvSpPr>
            <a:spLocks noGrp="1"/>
          </p:cNvSpPr>
          <p:nvPr>
            <p:ph type="title"/>
          </p:nvPr>
        </p:nvSpPr>
        <p:spPr/>
        <p:txBody>
          <a:bodyPr/>
          <a:lstStyle/>
          <a:p>
            <a:r>
              <a:rPr lang="en-US"/>
              <a:t>Video and Audio Applications</a:t>
            </a:r>
          </a:p>
        </p:txBody>
      </p:sp>
      <p:sp>
        <p:nvSpPr>
          <p:cNvPr id="5" name="Text Placeholder 4">
            <a:extLst>
              <a:ext uri="{FF2B5EF4-FFF2-40B4-BE49-F238E27FC236}">
                <a16:creationId xmlns:a16="http://schemas.microsoft.com/office/drawing/2014/main" id="{02DF10AD-6024-BFCF-F506-56ADE8C3C04E}"/>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151727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BBAC14-E7F8-C320-2CAF-9654F9B4E994}"/>
              </a:ext>
            </a:extLst>
          </p:cNvPr>
          <p:cNvSpPr>
            <a:spLocks noGrp="1"/>
          </p:cNvSpPr>
          <p:nvPr>
            <p:ph type="title"/>
          </p:nvPr>
        </p:nvSpPr>
        <p:spPr/>
        <p:txBody>
          <a:bodyPr/>
          <a:lstStyle/>
          <a:p>
            <a:r>
              <a:rPr lang="en-US" dirty="0"/>
              <a:t>Key Advantages offered by Loihi 2</a:t>
            </a:r>
          </a:p>
        </p:txBody>
      </p:sp>
      <p:sp>
        <p:nvSpPr>
          <p:cNvPr id="49" name="Rectangle: Rounded Corners 48">
            <a:extLst>
              <a:ext uri="{FF2B5EF4-FFF2-40B4-BE49-F238E27FC236}">
                <a16:creationId xmlns:a16="http://schemas.microsoft.com/office/drawing/2014/main" id="{329ADE6F-D4FE-5562-FB98-70F876D6032F}"/>
              </a:ext>
            </a:extLst>
          </p:cNvPr>
          <p:cNvSpPr/>
          <p:nvPr/>
        </p:nvSpPr>
        <p:spPr>
          <a:xfrm>
            <a:off x="441335" y="2038775"/>
            <a:ext cx="7625705" cy="1611406"/>
          </a:xfrm>
          <a:prstGeom prst="roundRect">
            <a:avLst/>
          </a:prstGeom>
          <a:solidFill>
            <a:schemeClr val="accent1">
              <a:alpha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b="1" u="sng" dirty="0">
                <a:solidFill>
                  <a:srgbClr val="525252"/>
                </a:solidFill>
              </a:rPr>
              <a:t>Key Hardware Differentiators for edge-DNN Inference:</a:t>
            </a:r>
          </a:p>
          <a:p>
            <a:pPr marL="285750" indent="-285750">
              <a:buFont typeface="Arial" panose="020B0604020202020204" pitchFamily="34" charset="0"/>
              <a:buChar char="•"/>
            </a:pPr>
            <a:r>
              <a:rPr lang="en-US" sz="1600" dirty="0">
                <a:solidFill>
                  <a:srgbClr val="525252"/>
                </a:solidFill>
              </a:rPr>
              <a:t>Reduced model/data movement through near-memory computing</a:t>
            </a:r>
          </a:p>
          <a:p>
            <a:pPr marL="285750" indent="-285750">
              <a:buFont typeface="Arial" panose="020B0604020202020204" pitchFamily="34" charset="0"/>
              <a:buChar char="•"/>
            </a:pPr>
            <a:r>
              <a:rPr lang="en-US" sz="1600" dirty="0">
                <a:solidFill>
                  <a:srgbClr val="525252"/>
                </a:solidFill>
              </a:rPr>
              <a:t>Support for unstructured sparsity in model (unlike structured 2:1 sparsity in GPU)</a:t>
            </a:r>
          </a:p>
          <a:p>
            <a:pPr marL="285750" indent="-285750">
              <a:buFont typeface="Arial" panose="020B0604020202020204" pitchFamily="34" charset="0"/>
              <a:buChar char="•"/>
            </a:pPr>
            <a:r>
              <a:rPr lang="en-US" sz="1600" dirty="0">
                <a:solidFill>
                  <a:srgbClr val="525252"/>
                </a:solidFill>
              </a:rPr>
              <a:t>Ability to exploit temporal continuity through Sigma-Delta coding resulting in fine-grain activity sparsity</a:t>
            </a:r>
          </a:p>
          <a:p>
            <a:pPr marL="285750" indent="-285750">
              <a:buFont typeface="Arial" panose="020B0604020202020204" pitchFamily="34" charset="0"/>
              <a:buChar char="•"/>
            </a:pPr>
            <a:r>
              <a:rPr lang="en-US" sz="1600" dirty="0">
                <a:solidFill>
                  <a:srgbClr val="525252"/>
                </a:solidFill>
              </a:rPr>
              <a:t>Low precision support from 8 down to 1 bit</a:t>
            </a:r>
          </a:p>
        </p:txBody>
      </p:sp>
      <p:sp>
        <p:nvSpPr>
          <p:cNvPr id="50" name="Rectangle: Rounded Corners 49">
            <a:extLst>
              <a:ext uri="{FF2B5EF4-FFF2-40B4-BE49-F238E27FC236}">
                <a16:creationId xmlns:a16="http://schemas.microsoft.com/office/drawing/2014/main" id="{64B5AFFA-EBEC-375E-EE0D-3983BE9AC394}"/>
              </a:ext>
            </a:extLst>
          </p:cNvPr>
          <p:cNvSpPr/>
          <p:nvPr/>
        </p:nvSpPr>
        <p:spPr>
          <a:xfrm>
            <a:off x="441335" y="4241047"/>
            <a:ext cx="7625705" cy="971240"/>
          </a:xfrm>
          <a:prstGeom prst="roundRect">
            <a:avLst/>
          </a:prstGeom>
          <a:solidFill>
            <a:schemeClr val="accent1">
              <a:alpha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b="1" u="sng">
                <a:solidFill>
                  <a:srgbClr val="525252"/>
                </a:solidFill>
              </a:rPr>
              <a:t>Current SW offerings:</a:t>
            </a:r>
          </a:p>
          <a:p>
            <a:pPr marL="285750" indent="-285750">
              <a:buFont typeface="Arial" panose="020B0604020202020204" pitchFamily="34" charset="0"/>
              <a:buChar char="•"/>
            </a:pPr>
            <a:r>
              <a:rPr lang="en-US" sz="1600" err="1">
                <a:solidFill>
                  <a:srgbClr val="525252"/>
                </a:solidFill>
              </a:rPr>
              <a:t>PyTorch</a:t>
            </a:r>
            <a:r>
              <a:rPr lang="en-US" sz="1600">
                <a:solidFill>
                  <a:srgbClr val="525252"/>
                </a:solidFill>
              </a:rPr>
              <a:t>-based training/simulation/development with Loihi inference backend</a:t>
            </a:r>
          </a:p>
          <a:p>
            <a:pPr marL="285750" indent="-285750">
              <a:buFont typeface="Arial" panose="020B0604020202020204" pitchFamily="34" charset="0"/>
              <a:buChar char="•"/>
            </a:pPr>
            <a:r>
              <a:rPr lang="en-US" sz="1600">
                <a:solidFill>
                  <a:srgbClr val="525252"/>
                </a:solidFill>
              </a:rPr>
              <a:t>Support for HW-aware training and various temporal neuron models &amp; tutorials</a:t>
            </a:r>
          </a:p>
        </p:txBody>
      </p:sp>
      <p:pic>
        <p:nvPicPr>
          <p:cNvPr id="10" name="Picture 9">
            <a:extLst>
              <a:ext uri="{FF2B5EF4-FFF2-40B4-BE49-F238E27FC236}">
                <a16:creationId xmlns:a16="http://schemas.microsoft.com/office/drawing/2014/main" id="{4466ADEB-FA1F-560F-569D-AD0C7BC563EE}"/>
              </a:ext>
            </a:extLst>
          </p:cNvPr>
          <p:cNvPicPr>
            <a:picLocks noChangeAspect="1"/>
          </p:cNvPicPr>
          <p:nvPr/>
        </p:nvPicPr>
        <p:blipFill>
          <a:blip r:embed="rId2"/>
          <a:stretch>
            <a:fillRect/>
          </a:stretch>
        </p:blipFill>
        <p:spPr>
          <a:xfrm>
            <a:off x="8143973" y="4372926"/>
            <a:ext cx="3555770" cy="849699"/>
          </a:xfrm>
          <a:prstGeom prst="rect">
            <a:avLst/>
          </a:prstGeom>
        </p:spPr>
      </p:pic>
      <p:pic>
        <p:nvPicPr>
          <p:cNvPr id="11" name="Picture 12" descr="Graphical user interface&#10;&#10;Description automatically generated with medium confidence">
            <a:extLst>
              <a:ext uri="{FF2B5EF4-FFF2-40B4-BE49-F238E27FC236}">
                <a16:creationId xmlns:a16="http://schemas.microsoft.com/office/drawing/2014/main" id="{05C5BD6C-A7A5-F876-59FE-2A4915325E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8009" y="1764212"/>
            <a:ext cx="2087698" cy="2081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862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529E31-D427-37B4-8B2C-E5C7644DDF4A}"/>
              </a:ext>
            </a:extLst>
          </p:cNvPr>
          <p:cNvSpPr>
            <a:spLocks noGrp="1"/>
          </p:cNvSpPr>
          <p:nvPr>
            <p:ph type="title"/>
          </p:nvPr>
        </p:nvSpPr>
        <p:spPr/>
        <p:txBody>
          <a:bodyPr/>
          <a:lstStyle/>
          <a:p>
            <a:r>
              <a:rPr lang="en-US" err="1"/>
              <a:t>PilotNet</a:t>
            </a:r>
            <a:r>
              <a:rPr lang="en-US"/>
              <a:t>: Steering Angle Prediction</a:t>
            </a:r>
          </a:p>
        </p:txBody>
      </p:sp>
      <p:pic>
        <p:nvPicPr>
          <p:cNvPr id="6" name="Content Placeholder 6">
            <a:extLst>
              <a:ext uri="{FF2B5EF4-FFF2-40B4-BE49-F238E27FC236}">
                <a16:creationId xmlns:a16="http://schemas.microsoft.com/office/drawing/2014/main" id="{4A038423-ABC6-2D10-368E-86CCD2951EE7}"/>
              </a:ext>
            </a:extLst>
          </p:cNvPr>
          <p:cNvPicPr>
            <a:picLocks noChangeAspect="1"/>
          </p:cNvPicPr>
          <p:nvPr/>
        </p:nvPicPr>
        <p:blipFill rotWithShape="1">
          <a:blip r:embed="rId3">
            <a:extLst>
              <a:ext uri="{28A0092B-C50C-407E-A947-70E740481C1C}">
                <a14:useLocalDpi xmlns:a14="http://schemas.microsoft.com/office/drawing/2010/main" val="0"/>
              </a:ext>
            </a:extLst>
          </a:blip>
          <a:srcRect l="19073" t="10027" r="15206" b="32484"/>
          <a:stretch/>
        </p:blipFill>
        <p:spPr>
          <a:xfrm>
            <a:off x="658706" y="1536045"/>
            <a:ext cx="2714414" cy="3957278"/>
          </a:xfrm>
          <a:prstGeom prst="rect">
            <a:avLst/>
          </a:prstGeom>
        </p:spPr>
      </p:pic>
      <mc:AlternateContent xmlns:mc="http://schemas.openxmlformats.org/markup-compatibility/2006" xmlns:a14="http://schemas.microsoft.com/office/drawing/2010/main">
        <mc:Choice Requires="a14">
          <p:graphicFrame>
            <p:nvGraphicFramePr>
              <p:cNvPr id="9" name="Table 8">
                <a:extLst>
                  <a:ext uri="{FF2B5EF4-FFF2-40B4-BE49-F238E27FC236}">
                    <a16:creationId xmlns:a16="http://schemas.microsoft.com/office/drawing/2014/main" id="{1647006B-5693-297A-D75A-A565CCE741D5}"/>
                  </a:ext>
                </a:extLst>
              </p:cNvPr>
              <p:cNvGraphicFramePr>
                <a:graphicFrameLocks noGrp="1"/>
              </p:cNvGraphicFramePr>
              <p:nvPr>
                <p:extLst>
                  <p:ext uri="{D42A27DB-BD31-4B8C-83A1-F6EECF244321}">
                    <p14:modId xmlns:p14="http://schemas.microsoft.com/office/powerpoint/2010/main" val="3535507426"/>
                  </p:ext>
                </p:extLst>
              </p:nvPr>
            </p:nvGraphicFramePr>
            <p:xfrm>
              <a:off x="4326575" y="2805341"/>
              <a:ext cx="6710261" cy="3505200"/>
            </p:xfrm>
            <a:graphic>
              <a:graphicData uri="http://schemas.openxmlformats.org/drawingml/2006/table">
                <a:tbl>
                  <a:tblPr firstRow="1" bandRow="1">
                    <a:tableStyleId>{073A0DAA-6AF3-43AB-8588-CEC1D06C72B9}</a:tableStyleId>
                  </a:tblPr>
                  <a:tblGrid>
                    <a:gridCol w="2995740">
                      <a:extLst>
                        <a:ext uri="{9D8B030D-6E8A-4147-A177-3AD203B41FA5}">
                          <a16:colId xmlns:a16="http://schemas.microsoft.com/office/drawing/2014/main" val="1752479538"/>
                        </a:ext>
                      </a:extLst>
                    </a:gridCol>
                    <a:gridCol w="1019493">
                      <a:extLst>
                        <a:ext uri="{9D8B030D-6E8A-4147-A177-3AD203B41FA5}">
                          <a16:colId xmlns:a16="http://schemas.microsoft.com/office/drawing/2014/main" val="3013159073"/>
                        </a:ext>
                      </a:extLst>
                    </a:gridCol>
                    <a:gridCol w="614522">
                      <a:extLst>
                        <a:ext uri="{9D8B030D-6E8A-4147-A177-3AD203B41FA5}">
                          <a16:colId xmlns:a16="http://schemas.microsoft.com/office/drawing/2014/main" val="1351094948"/>
                        </a:ext>
                      </a:extLst>
                    </a:gridCol>
                    <a:gridCol w="1090930">
                      <a:extLst>
                        <a:ext uri="{9D8B030D-6E8A-4147-A177-3AD203B41FA5}">
                          <a16:colId xmlns:a16="http://schemas.microsoft.com/office/drawing/2014/main" val="831252132"/>
                        </a:ext>
                      </a:extLst>
                    </a:gridCol>
                    <a:gridCol w="989576">
                      <a:extLst>
                        <a:ext uri="{9D8B030D-6E8A-4147-A177-3AD203B41FA5}">
                          <a16:colId xmlns:a16="http://schemas.microsoft.com/office/drawing/2014/main" val="1318176727"/>
                        </a:ext>
                      </a:extLst>
                    </a:gridCol>
                  </a:tblGrid>
                  <a:tr h="311574">
                    <a:tc>
                      <a:txBody>
                        <a:bodyPr/>
                        <a:lstStyle/>
                        <a:p>
                          <a:endParaRPr lang="en-US"/>
                        </a:p>
                      </a:txBody>
                      <a:tcPr/>
                    </a:tc>
                    <a:tc gridSpan="2">
                      <a:txBody>
                        <a:bodyPr/>
                        <a:lstStyle/>
                        <a:p>
                          <a:pPr algn="ctr"/>
                          <a:r>
                            <a:rPr lang="en-US"/>
                            <a:t>ANN</a:t>
                          </a:r>
                        </a:p>
                        <a:p>
                          <a:pPr algn="ctr"/>
                          <a:r>
                            <a:rPr lang="en-US" sz="1400"/>
                            <a:t>int8, batch=1</a:t>
                          </a:r>
                        </a:p>
                      </a:txBody>
                      <a:tcPr/>
                    </a:tc>
                    <a:tc hMerge="1">
                      <a:txBody>
                        <a:bodyPr/>
                        <a:lstStyle/>
                        <a:p>
                          <a:endParaRPr lang="en-US"/>
                        </a:p>
                      </a:txBody>
                      <a:tcPr/>
                    </a:tc>
                    <a:tc gridSpan="2">
                      <a:txBody>
                        <a:bodyPr/>
                        <a:lstStyle/>
                        <a:p>
                          <a:pPr algn="ctr"/>
                          <a:r>
                            <a:rPr lang="en-US"/>
                            <a:t>SDNN</a:t>
                          </a:r>
                        </a:p>
                        <a:p>
                          <a:pPr algn="ctr"/>
                          <a:r>
                            <a:rPr lang="en-US" sz="1400"/>
                            <a:t>IO unthrottled</a:t>
                          </a:r>
                        </a:p>
                      </a:txBody>
                      <a:tcPr/>
                    </a:tc>
                    <a:tc hMerge="1">
                      <a:txBody>
                        <a:bodyPr/>
                        <a:lstStyle/>
                        <a:p>
                          <a:endParaRPr lang="en-US"/>
                        </a:p>
                      </a:txBody>
                      <a:tcPr/>
                    </a:tc>
                    <a:extLst>
                      <a:ext uri="{0D108BD9-81ED-4DB2-BD59-A6C34878D82A}">
                        <a16:rowId xmlns:a16="http://schemas.microsoft.com/office/drawing/2014/main" val="4040511377"/>
                      </a:ext>
                    </a:extLst>
                  </a:tr>
                  <a:tr h="311574">
                    <a:tc>
                      <a:txBody>
                        <a:bodyPr/>
                        <a:lstStyle/>
                        <a:p>
                          <a:r>
                            <a:rPr lang="en-US"/>
                            <a:t>MSE (sq. radians)</a:t>
                          </a:r>
                        </a:p>
                      </a:txBody>
                      <a:tcPr/>
                    </a:tc>
                    <a:tc>
                      <a:txBody>
                        <a:bodyPr/>
                        <a:lstStyle/>
                        <a:p>
                          <a:pPr algn="r"/>
                          <a:r>
                            <a:rPr lang="en-US" dirty="0">
                              <a:solidFill>
                                <a:schemeClr val="tx1"/>
                              </a:solidFill>
                            </a:rPr>
                            <a:t>0.024</a:t>
                          </a:r>
                        </a:p>
                      </a:txBody>
                      <a:tcPr>
                        <a:lnR w="12700" cap="flat" cmpd="sng" algn="ctr">
                          <a:solidFill>
                            <a:srgbClr val="D0D0D0"/>
                          </a:solidFill>
                          <a:prstDash val="solid"/>
                          <a:round/>
                          <a:headEnd type="none" w="med" len="med"/>
                          <a:tailEnd type="none" w="med" len="med"/>
                        </a:lnR>
                      </a:tcPr>
                    </a:tc>
                    <a:tc>
                      <a:txBody>
                        <a:bodyPr/>
                        <a:lstStyle/>
                        <a:p>
                          <a:pPr algn="l"/>
                          <a:r>
                            <a:rPr lang="en-US" dirty="0">
                              <a:solidFill>
                                <a:schemeClr val="tx1"/>
                              </a:solidFill>
                            </a:rPr>
                            <a:t>(1x)</a:t>
                          </a:r>
                        </a:p>
                      </a:txBody>
                      <a:tcPr>
                        <a:lnL w="12700" cap="flat" cmpd="sng" algn="ctr">
                          <a:solidFill>
                            <a:srgbClr val="D0D0D0"/>
                          </a:solidFill>
                          <a:prstDash val="solid"/>
                          <a:round/>
                          <a:headEnd type="none" w="med" len="med"/>
                          <a:tailEnd type="none" w="med" len="med"/>
                        </a:lnL>
                      </a:tcPr>
                    </a:tc>
                    <a:tc>
                      <a:txBody>
                        <a:bodyPr/>
                        <a:lstStyle/>
                        <a:p>
                          <a:pPr algn="r"/>
                          <a:r>
                            <a:rPr lang="en-US"/>
                            <a:t>0.035</a:t>
                          </a:r>
                        </a:p>
                      </a:txBody>
                      <a:tcPr>
                        <a:lnR w="12700" cap="flat" cmpd="sng" algn="ctr">
                          <a:solidFill>
                            <a:srgbClr val="D0D0D0"/>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(0.7x)</a:t>
                          </a:r>
                        </a:p>
                      </a:txBody>
                      <a:tcPr>
                        <a:lnL w="12700" cap="flat" cmpd="sng" algn="ctr">
                          <a:solidFill>
                            <a:srgbClr val="D0D0D0"/>
                          </a:solidFill>
                          <a:prstDash val="solid"/>
                          <a:round/>
                          <a:headEnd type="none" w="med" len="med"/>
                          <a:tailEnd type="none" w="med" len="med"/>
                        </a:lnL>
                      </a:tcPr>
                    </a:tc>
                    <a:extLst>
                      <a:ext uri="{0D108BD9-81ED-4DB2-BD59-A6C34878D82A}">
                        <a16:rowId xmlns:a16="http://schemas.microsoft.com/office/drawing/2014/main" val="3168817797"/>
                      </a:ext>
                    </a:extLst>
                  </a:tr>
                  <a:tr h="311574">
                    <a:tc>
                      <a:txBody>
                        <a:bodyPr/>
                        <a:lstStyle/>
                        <a:p>
                          <a:r>
                            <a:rPr lang="en-US"/>
                            <a:t>Energy (</a:t>
                          </a:r>
                          <a:r>
                            <a:rPr lang="en-US" err="1"/>
                            <a:t>mJ</a:t>
                          </a:r>
                          <a:r>
                            <a:rPr lang="en-US"/>
                            <a:t>)</a:t>
                          </a:r>
                        </a:p>
                      </a:txBody>
                      <a:tcPr/>
                    </a:tc>
                    <a:tc>
                      <a:txBody>
                        <a:bodyPr/>
                        <a:lstStyle/>
                        <a:p>
                          <a:pPr algn="r"/>
                          <a:r>
                            <a:rPr lang="en-US"/>
                            <a:t>13.72</a:t>
                          </a:r>
                        </a:p>
                      </a:txBody>
                      <a:tcPr>
                        <a:lnR w="12700" cap="flat" cmpd="sng" algn="ctr">
                          <a:solidFill>
                            <a:srgbClr val="E9E9E9"/>
                          </a:solidFill>
                          <a:prstDash val="solid"/>
                          <a:round/>
                          <a:headEnd type="none" w="med" len="med"/>
                          <a:tailEnd type="none" w="med" len="med"/>
                        </a:lnR>
                      </a:tcPr>
                    </a:tc>
                    <a:tc>
                      <a:txBody>
                        <a:bodyPr/>
                        <a:lstStyle/>
                        <a:p>
                          <a:pPr algn="l"/>
                          <a:r>
                            <a:rPr lang="en-US"/>
                            <a:t>(1x)</a:t>
                          </a:r>
                        </a:p>
                      </a:txBody>
                      <a:tcPr>
                        <a:lnL w="12700" cap="flat" cmpd="sng" algn="ctr">
                          <a:solidFill>
                            <a:srgbClr val="E9E9E9"/>
                          </a:solidFill>
                          <a:prstDash val="solid"/>
                          <a:round/>
                          <a:headEnd type="none" w="med" len="med"/>
                          <a:tailEnd type="none" w="med" len="med"/>
                        </a:lnL>
                      </a:tcPr>
                    </a:tc>
                    <a:tc>
                      <a:txBody>
                        <a:bodyPr/>
                        <a:lstStyle/>
                        <a:p>
                          <a:pPr algn="r"/>
                          <a:r>
                            <a:rPr lang="en-US"/>
                            <a:t>0.09</a:t>
                          </a:r>
                        </a:p>
                      </a:txBody>
                      <a:tcPr>
                        <a:lnR w="12700" cap="flat" cmpd="sng" algn="ctr">
                          <a:solidFill>
                            <a:srgbClr val="E9E9E9"/>
                          </a:solidFill>
                          <a:prstDash val="solid"/>
                          <a:round/>
                          <a:headEnd type="none" w="med" len="med"/>
                          <a:tailEnd type="none" w="med" len="med"/>
                        </a:lnR>
                      </a:tcPr>
                    </a:tc>
                    <a:tc>
                      <a:txBody>
                        <a:bodyPr/>
                        <a:lstStyle/>
                        <a:p>
                          <a:pPr algn="l"/>
                          <a:r>
                            <a:rPr lang="en-US"/>
                            <a:t>(152x)</a:t>
                          </a:r>
                        </a:p>
                      </a:txBody>
                      <a:tcPr>
                        <a:lnL w="12700" cap="flat" cmpd="sng" algn="ctr">
                          <a:solidFill>
                            <a:srgbClr val="E9E9E9"/>
                          </a:solidFill>
                          <a:prstDash val="solid"/>
                          <a:round/>
                          <a:headEnd type="none" w="med" len="med"/>
                          <a:tailEnd type="none" w="med" len="med"/>
                        </a:lnL>
                      </a:tcPr>
                    </a:tc>
                    <a:extLst>
                      <a:ext uri="{0D108BD9-81ED-4DB2-BD59-A6C34878D82A}">
                        <a16:rowId xmlns:a16="http://schemas.microsoft.com/office/drawing/2014/main" val="1128095523"/>
                      </a:ext>
                    </a:extLst>
                  </a:tr>
                  <a:tr h="311574">
                    <a:tc>
                      <a:txBody>
                        <a:bodyPr/>
                        <a:lstStyle/>
                        <a:p>
                          <a:r>
                            <a:rPr lang="en-US"/>
                            <a:t>Latency (</a:t>
                          </a:r>
                          <a14:m>
                            <m:oMath xmlns:m="http://schemas.openxmlformats.org/officeDocument/2006/math">
                              <m:r>
                                <a:rPr lang="en-US" b="0" smtClean="0">
                                  <a:latin typeface="Cambria Math" panose="02040503050406030204" pitchFamily="18" charset="0"/>
                                </a:rPr>
                                <m:t>𝜇</m:t>
                              </m:r>
                            </m:oMath>
                          </a14:m>
                          <a:r>
                            <a:rPr lang="en-US"/>
                            <a:t>s)</a:t>
                          </a:r>
                        </a:p>
                      </a:txBody>
                      <a:tcPr/>
                    </a:tc>
                    <a:tc>
                      <a:txBody>
                        <a:bodyPr/>
                        <a:lstStyle/>
                        <a:p>
                          <a:pPr algn="r"/>
                          <a:r>
                            <a:rPr lang="en-US"/>
                            <a:t>3.43</a:t>
                          </a:r>
                        </a:p>
                      </a:txBody>
                      <a:tcPr>
                        <a:lnR w="12700" cap="flat" cmpd="sng" algn="ctr">
                          <a:solidFill>
                            <a:srgbClr val="D0D0D0"/>
                          </a:solidFill>
                          <a:prstDash val="solid"/>
                          <a:round/>
                          <a:headEnd type="none" w="med" len="med"/>
                          <a:tailEnd type="none" w="med" len="med"/>
                        </a:lnR>
                      </a:tcPr>
                    </a:tc>
                    <a:tc>
                      <a:txBody>
                        <a:bodyPr/>
                        <a:lstStyle/>
                        <a:p>
                          <a:pPr algn="l"/>
                          <a:r>
                            <a:rPr lang="en-US"/>
                            <a:t>(1x)</a:t>
                          </a:r>
                        </a:p>
                      </a:txBody>
                      <a:tcPr>
                        <a:lnL w="12700" cap="flat" cmpd="sng" algn="ctr">
                          <a:solidFill>
                            <a:srgbClr val="D0D0D0"/>
                          </a:solidFill>
                          <a:prstDash val="solid"/>
                          <a:round/>
                          <a:headEnd type="none" w="med" len="med"/>
                          <a:tailEnd type="none" w="med" len="med"/>
                        </a:lnL>
                      </a:tcPr>
                    </a:tc>
                    <a:tc>
                      <a:txBody>
                        <a:bodyPr/>
                        <a:lstStyle/>
                        <a:p>
                          <a:pPr algn="r"/>
                          <a:r>
                            <a:rPr lang="en-US"/>
                            <a:t>1.21</a:t>
                          </a:r>
                        </a:p>
                      </a:txBody>
                      <a:tcPr>
                        <a:lnR w="12700" cap="flat" cmpd="sng" algn="ctr">
                          <a:solidFill>
                            <a:srgbClr val="D0D0D0"/>
                          </a:solidFill>
                          <a:prstDash val="solid"/>
                          <a:round/>
                          <a:headEnd type="none" w="med" len="med"/>
                          <a:tailEnd type="none" w="med" len="med"/>
                        </a:lnR>
                      </a:tcPr>
                    </a:tc>
                    <a:tc>
                      <a:txBody>
                        <a:bodyPr/>
                        <a:lstStyle/>
                        <a:p>
                          <a:pPr algn="l"/>
                          <a:r>
                            <a:rPr lang="en-US"/>
                            <a:t>(2.8x)</a:t>
                          </a:r>
                        </a:p>
                      </a:txBody>
                      <a:tcPr>
                        <a:lnL w="12700" cap="flat" cmpd="sng" algn="ctr">
                          <a:solidFill>
                            <a:srgbClr val="D0D0D0"/>
                          </a:solidFill>
                          <a:prstDash val="solid"/>
                          <a:round/>
                          <a:headEnd type="none" w="med" len="med"/>
                          <a:tailEnd type="none" w="med" len="med"/>
                        </a:lnL>
                      </a:tcPr>
                    </a:tc>
                    <a:extLst>
                      <a:ext uri="{0D108BD9-81ED-4DB2-BD59-A6C34878D82A}">
                        <a16:rowId xmlns:a16="http://schemas.microsoft.com/office/drawing/2014/main" val="1023945429"/>
                      </a:ext>
                    </a:extLst>
                  </a:tr>
                  <a:tr h="311574">
                    <a:tc>
                      <a:txBody>
                        <a:bodyPr/>
                        <a:lstStyle/>
                        <a:p>
                          <a:r>
                            <a:rPr lang="en-US"/>
                            <a:t>Throughput (fps)</a:t>
                          </a:r>
                        </a:p>
                      </a:txBody>
                      <a:tcPr/>
                    </a:tc>
                    <a:tc>
                      <a:txBody>
                        <a:bodyPr/>
                        <a:lstStyle/>
                        <a:p>
                          <a:pPr algn="r"/>
                          <a:r>
                            <a:rPr lang="en-US" dirty="0"/>
                            <a:t>291.48</a:t>
                          </a:r>
                        </a:p>
                      </a:txBody>
                      <a:tcPr>
                        <a:lnR w="12700" cap="flat" cmpd="sng" algn="ctr">
                          <a:solidFill>
                            <a:srgbClr val="E9E9E9"/>
                          </a:solidFill>
                          <a:prstDash val="solid"/>
                          <a:round/>
                          <a:headEnd type="none" w="med" len="med"/>
                          <a:tailEnd type="none" w="med" len="med"/>
                        </a:lnR>
                      </a:tcPr>
                    </a:tc>
                    <a:tc>
                      <a:txBody>
                        <a:bodyPr/>
                        <a:lstStyle/>
                        <a:p>
                          <a:pPr algn="l"/>
                          <a:r>
                            <a:rPr lang="en-US" dirty="0"/>
                            <a:t>(1x)</a:t>
                          </a:r>
                        </a:p>
                      </a:txBody>
                      <a:tcPr>
                        <a:lnL w="12700" cap="flat" cmpd="sng" algn="ctr">
                          <a:solidFill>
                            <a:srgbClr val="E9E9E9"/>
                          </a:solidFill>
                          <a:prstDash val="solid"/>
                          <a:round/>
                          <a:headEnd type="none" w="med" len="med"/>
                          <a:tailEnd type="none" w="med" len="med"/>
                        </a:lnL>
                      </a:tcPr>
                    </a:tc>
                    <a:tc>
                      <a:txBody>
                        <a:bodyPr/>
                        <a:lstStyle/>
                        <a:p>
                          <a:pPr algn="r"/>
                          <a:r>
                            <a:rPr lang="en-US" dirty="0">
                              <a:solidFill>
                                <a:schemeClr val="tx1"/>
                              </a:solidFill>
                            </a:rPr>
                            <a:t>7403.80</a:t>
                          </a:r>
                        </a:p>
                      </a:txBody>
                      <a:tcPr>
                        <a:lnR w="12700" cap="flat" cmpd="sng" algn="ctr">
                          <a:solidFill>
                            <a:srgbClr val="E9E9E9"/>
                          </a:solidFill>
                          <a:prstDash val="solid"/>
                          <a:round/>
                          <a:headEnd type="none" w="med" len="med"/>
                          <a:tailEnd type="none" w="med" len="med"/>
                        </a:lnR>
                      </a:tcPr>
                    </a:tc>
                    <a:tc>
                      <a:txBody>
                        <a:bodyPr/>
                        <a:lstStyle/>
                        <a:p>
                          <a:pPr algn="l"/>
                          <a:r>
                            <a:rPr lang="en-US" dirty="0">
                              <a:solidFill>
                                <a:schemeClr val="tx1"/>
                              </a:solidFill>
                            </a:rPr>
                            <a:t>(25x)</a:t>
                          </a:r>
                        </a:p>
                      </a:txBody>
                      <a:tcPr>
                        <a:lnL w="12700" cap="flat" cmpd="sng" algn="ctr">
                          <a:solidFill>
                            <a:srgbClr val="E9E9E9"/>
                          </a:solidFill>
                          <a:prstDash val="solid"/>
                          <a:round/>
                          <a:headEnd type="none" w="med" len="med"/>
                          <a:tailEnd type="none" w="med" len="med"/>
                        </a:lnL>
                      </a:tcPr>
                    </a:tc>
                    <a:extLst>
                      <a:ext uri="{0D108BD9-81ED-4DB2-BD59-A6C34878D82A}">
                        <a16:rowId xmlns:a16="http://schemas.microsoft.com/office/drawing/2014/main" val="1329502958"/>
                      </a:ext>
                    </a:extLst>
                  </a:tr>
                  <a:tr h="311574">
                    <a:tc>
                      <a:txBody>
                        <a:bodyPr/>
                        <a:lstStyle/>
                        <a:p>
                          <a:r>
                            <a:rPr lang="en-US"/>
                            <a:t>Energy Delay Product (</a:t>
                          </a:r>
                          <a14:m>
                            <m:oMath xmlns:m="http://schemas.openxmlformats.org/officeDocument/2006/math">
                              <m:r>
                                <a:rPr lang="en-US" b="0" smtClean="0">
                                  <a:latin typeface="Cambria Math" panose="02040503050406030204" pitchFamily="18" charset="0"/>
                                </a:rPr>
                                <m:t>𝜇</m:t>
                              </m:r>
                            </m:oMath>
                          </a14:m>
                          <a:r>
                            <a:rPr lang="en-US" err="1"/>
                            <a:t>Js</a:t>
                          </a:r>
                          <a:r>
                            <a:rPr lang="en-US"/>
                            <a:t>)</a:t>
                          </a:r>
                        </a:p>
                      </a:txBody>
                      <a:tcPr/>
                    </a:tc>
                    <a:tc>
                      <a:txBody>
                        <a:bodyPr/>
                        <a:lstStyle/>
                        <a:p>
                          <a:pPr algn="r"/>
                          <a:r>
                            <a:rPr lang="en-US"/>
                            <a:t>47.08</a:t>
                          </a:r>
                        </a:p>
                      </a:txBody>
                      <a:tcPr>
                        <a:lnR w="12700" cap="flat" cmpd="sng" algn="ctr">
                          <a:solidFill>
                            <a:srgbClr val="D0D0D0"/>
                          </a:solidFill>
                          <a:prstDash val="solid"/>
                          <a:round/>
                          <a:headEnd type="none" w="med" len="med"/>
                          <a:tailEnd type="none" w="med" len="med"/>
                        </a:lnR>
                      </a:tcPr>
                    </a:tc>
                    <a:tc>
                      <a:txBody>
                        <a:bodyPr/>
                        <a:lstStyle/>
                        <a:p>
                          <a:pPr algn="l"/>
                          <a:r>
                            <a:rPr lang="en-US" dirty="0"/>
                            <a:t>(1x)</a:t>
                          </a:r>
                        </a:p>
                      </a:txBody>
                      <a:tcPr>
                        <a:lnL w="12700" cap="flat" cmpd="sng" algn="ctr">
                          <a:solidFill>
                            <a:srgbClr val="D0D0D0"/>
                          </a:solidFill>
                          <a:prstDash val="solid"/>
                          <a:round/>
                          <a:headEnd type="none" w="med" len="med"/>
                          <a:tailEnd type="none" w="med" len="med"/>
                        </a:lnL>
                      </a:tcPr>
                    </a:tc>
                    <a:tc>
                      <a:txBody>
                        <a:bodyPr/>
                        <a:lstStyle/>
                        <a:p>
                          <a:pPr algn="r"/>
                          <a:r>
                            <a:rPr lang="en-US" dirty="0">
                              <a:solidFill>
                                <a:schemeClr val="tx1"/>
                              </a:solidFill>
                            </a:rPr>
                            <a:t>0.11</a:t>
                          </a:r>
                        </a:p>
                      </a:txBody>
                      <a:tcPr>
                        <a:lnR w="12700" cap="flat" cmpd="sng" algn="ctr">
                          <a:solidFill>
                            <a:srgbClr val="D0D0D0"/>
                          </a:solidFill>
                          <a:prstDash val="solid"/>
                          <a:round/>
                          <a:headEnd type="none" w="med" len="med"/>
                          <a:tailEnd type="none" w="med" len="med"/>
                        </a:lnR>
                      </a:tcPr>
                    </a:tc>
                    <a:tc>
                      <a:txBody>
                        <a:bodyPr/>
                        <a:lstStyle/>
                        <a:p>
                          <a:pPr algn="l"/>
                          <a:r>
                            <a:rPr lang="en-US" dirty="0">
                              <a:solidFill>
                                <a:schemeClr val="tx1"/>
                              </a:solidFill>
                            </a:rPr>
                            <a:t>(428x)</a:t>
                          </a:r>
                        </a:p>
                      </a:txBody>
                      <a:tcPr>
                        <a:lnL w="12700" cap="flat" cmpd="sng" algn="ctr">
                          <a:solidFill>
                            <a:srgbClr val="D0D0D0"/>
                          </a:solidFill>
                          <a:prstDash val="solid"/>
                          <a:round/>
                          <a:headEnd type="none" w="med" len="med"/>
                          <a:tailEnd type="none" w="med" len="med"/>
                        </a:lnL>
                      </a:tcPr>
                    </a:tc>
                    <a:extLst>
                      <a:ext uri="{0D108BD9-81ED-4DB2-BD59-A6C34878D82A}">
                        <a16:rowId xmlns:a16="http://schemas.microsoft.com/office/drawing/2014/main" val="1874261710"/>
                      </a:ext>
                    </a:extLst>
                  </a:tr>
                  <a:tr h="311574">
                    <a:tc>
                      <a:txBody>
                        <a:bodyPr/>
                        <a:lstStyle/>
                        <a:p>
                          <a:r>
                            <a:rPr lang="en-US"/>
                            <a:t>Messages per frame (</a:t>
                          </a:r>
                          <a14:m>
                            <m:oMath xmlns:m="http://schemas.openxmlformats.org/officeDocument/2006/math">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3</m:t>
                                  </m:r>
                                </m:sup>
                              </m:sSup>
                            </m:oMath>
                          </a14:m>
                          <a:r>
                            <a:rPr lang="en-US"/>
                            <a:t>)</a:t>
                          </a:r>
                        </a:p>
                      </a:txBody>
                      <a:tcPr/>
                    </a:tc>
                    <a:tc>
                      <a:txBody>
                        <a:bodyPr/>
                        <a:lstStyle/>
                        <a:p>
                          <a:pPr algn="r"/>
                          <a:r>
                            <a:rPr lang="en-US" sz="1800"/>
                            <a:t>158.51</a:t>
                          </a:r>
                          <a:endParaRPr lang="en-US"/>
                        </a:p>
                      </a:txBody>
                      <a:tcPr>
                        <a:lnR w="12700" cap="flat" cmpd="sng" algn="ctr">
                          <a:solidFill>
                            <a:srgbClr val="E9E9E9"/>
                          </a:solidFill>
                          <a:prstDash val="solid"/>
                          <a:round/>
                          <a:headEnd type="none" w="med" len="med"/>
                          <a:tailEnd type="none" w="med" len="med"/>
                        </a:lnR>
                      </a:tcPr>
                    </a:tc>
                    <a:tc>
                      <a:txBody>
                        <a:bodyPr/>
                        <a:lstStyle/>
                        <a:p>
                          <a:pPr algn="l"/>
                          <a:r>
                            <a:rPr lang="en-US"/>
                            <a:t>(1x)</a:t>
                          </a:r>
                        </a:p>
                      </a:txBody>
                      <a:tcPr>
                        <a:lnL w="12700" cap="flat" cmpd="sng" algn="ctr">
                          <a:solidFill>
                            <a:srgbClr val="E9E9E9"/>
                          </a:solidFill>
                          <a:prstDash val="solid"/>
                          <a:round/>
                          <a:headEnd type="none" w="med" len="med"/>
                          <a:tailEnd type="none" w="med" len="med"/>
                        </a:lnL>
                      </a:tcPr>
                    </a:tc>
                    <a:tc>
                      <a:txBody>
                        <a:bodyPr/>
                        <a:lstStyle/>
                        <a:p>
                          <a:pPr algn="r"/>
                          <a:r>
                            <a:rPr lang="en-US"/>
                            <a:t>13.72</a:t>
                          </a:r>
                        </a:p>
                      </a:txBody>
                      <a:tcPr>
                        <a:lnR w="12700" cap="flat" cmpd="sng" algn="ctr">
                          <a:solidFill>
                            <a:srgbClr val="E9E9E9"/>
                          </a:solidFill>
                          <a:prstDash val="solid"/>
                          <a:round/>
                          <a:headEnd type="none" w="med" len="med"/>
                          <a:tailEnd type="none" w="med" len="med"/>
                        </a:lnR>
                      </a:tcPr>
                    </a:tc>
                    <a:tc>
                      <a:txBody>
                        <a:bodyPr/>
                        <a:lstStyle/>
                        <a:p>
                          <a:pPr algn="l"/>
                          <a:r>
                            <a:rPr lang="en-US"/>
                            <a:t>(11.55x)</a:t>
                          </a:r>
                        </a:p>
                      </a:txBody>
                      <a:tcPr>
                        <a:lnL w="12700" cap="flat" cmpd="sng" algn="ctr">
                          <a:solidFill>
                            <a:srgbClr val="E9E9E9"/>
                          </a:solidFill>
                          <a:prstDash val="solid"/>
                          <a:round/>
                          <a:headEnd type="none" w="med" len="med"/>
                          <a:tailEnd type="none" w="med" len="med"/>
                        </a:lnL>
                      </a:tcPr>
                    </a:tc>
                    <a:extLst>
                      <a:ext uri="{0D108BD9-81ED-4DB2-BD59-A6C34878D82A}">
                        <a16:rowId xmlns:a16="http://schemas.microsoft.com/office/drawing/2014/main" val="2646097592"/>
                      </a:ext>
                    </a:extLst>
                  </a:tr>
                  <a:tr h="311574">
                    <a:tc>
                      <a:txBody>
                        <a:bodyPr/>
                        <a:lstStyle/>
                        <a:p>
                          <a:r>
                            <a:rPr lang="en-US"/>
                            <a:t>MACs per frame (</a:t>
                          </a:r>
                          <a14:m>
                            <m:oMath xmlns:m="http://schemas.openxmlformats.org/officeDocument/2006/math">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6</m:t>
                                  </m:r>
                                </m:sup>
                              </m:sSup>
                            </m:oMath>
                          </a14:m>
                          <a:r>
                            <a:rPr lang="en-US"/>
                            <a:t>)</a:t>
                          </a:r>
                        </a:p>
                      </a:txBody>
                      <a:tcPr/>
                    </a:tc>
                    <a:tc>
                      <a:txBody>
                        <a:bodyPr/>
                        <a:lstStyle/>
                        <a:p>
                          <a:pPr algn="r"/>
                          <a:r>
                            <a:rPr lang="en-US"/>
                            <a:t>16.98</a:t>
                          </a:r>
                        </a:p>
                      </a:txBody>
                      <a:tcPr>
                        <a:lnR w="12700" cap="flat" cmpd="sng" algn="ctr">
                          <a:solidFill>
                            <a:srgbClr val="D0D0D0"/>
                          </a:solidFill>
                          <a:prstDash val="solid"/>
                          <a:round/>
                          <a:headEnd type="none" w="med" len="med"/>
                          <a:tailEnd type="none" w="med" len="med"/>
                        </a:lnR>
                      </a:tcPr>
                    </a:tc>
                    <a:tc>
                      <a:txBody>
                        <a:bodyPr/>
                        <a:lstStyle/>
                        <a:p>
                          <a:pPr algn="l"/>
                          <a:r>
                            <a:rPr lang="en-US"/>
                            <a:t>(1x)</a:t>
                          </a:r>
                        </a:p>
                      </a:txBody>
                      <a:tcPr>
                        <a:lnL w="12700" cap="flat" cmpd="sng" algn="ctr">
                          <a:solidFill>
                            <a:srgbClr val="D0D0D0"/>
                          </a:solidFill>
                          <a:prstDash val="solid"/>
                          <a:round/>
                          <a:headEnd type="none" w="med" len="med"/>
                          <a:tailEnd type="none" w="med" len="med"/>
                        </a:lnL>
                      </a:tcPr>
                    </a:tc>
                    <a:tc>
                      <a:txBody>
                        <a:bodyPr/>
                        <a:lstStyle/>
                        <a:p>
                          <a:pPr algn="r"/>
                          <a:r>
                            <a:rPr lang="en-US"/>
                            <a:t>1.41</a:t>
                          </a:r>
                        </a:p>
                      </a:txBody>
                      <a:tcPr>
                        <a:lnR w="12700" cap="flat" cmpd="sng" algn="ctr">
                          <a:solidFill>
                            <a:srgbClr val="D0D0D0"/>
                          </a:solidFill>
                          <a:prstDash val="solid"/>
                          <a:round/>
                          <a:headEnd type="none" w="med" len="med"/>
                          <a:tailEnd type="none" w="med" len="med"/>
                        </a:lnR>
                      </a:tcPr>
                    </a:tc>
                    <a:tc>
                      <a:txBody>
                        <a:bodyPr/>
                        <a:lstStyle/>
                        <a:p>
                          <a:pPr algn="l"/>
                          <a:r>
                            <a:rPr lang="en-US"/>
                            <a:t>(12.18x)</a:t>
                          </a:r>
                        </a:p>
                      </a:txBody>
                      <a:tcPr>
                        <a:lnL w="12700" cap="flat" cmpd="sng" algn="ctr">
                          <a:solidFill>
                            <a:srgbClr val="D0D0D0"/>
                          </a:solidFill>
                          <a:prstDash val="solid"/>
                          <a:round/>
                          <a:headEnd type="none" w="med" len="med"/>
                          <a:tailEnd type="none" w="med" len="med"/>
                        </a:lnL>
                      </a:tcPr>
                    </a:tc>
                    <a:extLst>
                      <a:ext uri="{0D108BD9-81ED-4DB2-BD59-A6C34878D82A}">
                        <a16:rowId xmlns:a16="http://schemas.microsoft.com/office/drawing/2014/main" val="4258742888"/>
                      </a:ext>
                    </a:extLst>
                  </a:tr>
                  <a:tr h="311574">
                    <a:tc>
                      <a:txBody>
                        <a:bodyPr/>
                        <a:lstStyle/>
                        <a:p>
                          <a:r>
                            <a:rPr lang="en-US"/>
                            <a:t>Parameters</a:t>
                          </a:r>
                        </a:p>
                      </a:txBody>
                      <a:tcPr/>
                    </a:tc>
                    <a:tc>
                      <a:txBody>
                        <a:bodyPr/>
                        <a:lstStyle/>
                        <a:p>
                          <a:pPr algn="r"/>
                          <a:r>
                            <a:rPr lang="en-US"/>
                            <a:t>351,187</a:t>
                          </a:r>
                        </a:p>
                      </a:txBody>
                      <a:tcPr>
                        <a:lnR w="12700" cap="flat" cmpd="sng" algn="ctr">
                          <a:solidFill>
                            <a:srgbClr val="E9E9E9"/>
                          </a:solidFill>
                          <a:prstDash val="solid"/>
                          <a:round/>
                          <a:headEnd type="none" w="med" len="med"/>
                          <a:tailEnd type="none" w="med" len="med"/>
                        </a:lnR>
                      </a:tcPr>
                    </a:tc>
                    <a:tc>
                      <a:txBody>
                        <a:bodyPr/>
                        <a:lstStyle/>
                        <a:p>
                          <a:pPr algn="l"/>
                          <a:r>
                            <a:rPr lang="en-US"/>
                            <a:t>(1x)</a:t>
                          </a:r>
                        </a:p>
                      </a:txBody>
                      <a:tcPr>
                        <a:lnL w="12700" cap="flat" cmpd="sng" algn="ctr">
                          <a:solidFill>
                            <a:srgbClr val="E9E9E9"/>
                          </a:solidFill>
                          <a:prstDash val="solid"/>
                          <a:round/>
                          <a:headEnd type="none" w="med" len="med"/>
                          <a:tailEnd type="none" w="med" len="med"/>
                        </a:lnL>
                      </a:tcPr>
                    </a:tc>
                    <a:tc>
                      <a:txBody>
                        <a:bodyPr/>
                        <a:lstStyle/>
                        <a:p>
                          <a:pPr algn="r"/>
                          <a:r>
                            <a:rPr lang="en-US"/>
                            <a:t>351,187</a:t>
                          </a:r>
                        </a:p>
                      </a:txBody>
                      <a:tcPr>
                        <a:lnR w="12700" cap="flat" cmpd="sng" algn="ctr">
                          <a:solidFill>
                            <a:srgbClr val="E9E9E9"/>
                          </a:solidFill>
                          <a:prstDash val="solid"/>
                          <a:round/>
                          <a:headEnd type="none" w="med" len="med"/>
                          <a:tailEnd type="none" w="med" len="med"/>
                        </a:lnR>
                      </a:tcPr>
                    </a:tc>
                    <a:tc>
                      <a:txBody>
                        <a:bodyPr/>
                        <a:lstStyle/>
                        <a:p>
                          <a:pPr algn="l"/>
                          <a:r>
                            <a:rPr lang="en-US" dirty="0"/>
                            <a:t>(1x)</a:t>
                          </a:r>
                        </a:p>
                      </a:txBody>
                      <a:tcPr>
                        <a:lnL w="12700" cap="flat" cmpd="sng" algn="ctr">
                          <a:solidFill>
                            <a:srgbClr val="E9E9E9"/>
                          </a:solidFill>
                          <a:prstDash val="solid"/>
                          <a:round/>
                          <a:headEnd type="none" w="med" len="med"/>
                          <a:tailEnd type="none" w="med" len="med"/>
                        </a:lnL>
                      </a:tcPr>
                    </a:tc>
                    <a:extLst>
                      <a:ext uri="{0D108BD9-81ED-4DB2-BD59-A6C34878D82A}">
                        <a16:rowId xmlns:a16="http://schemas.microsoft.com/office/drawing/2014/main" val="1587400139"/>
                      </a:ext>
                    </a:extLst>
                  </a:tr>
                </a:tbl>
              </a:graphicData>
            </a:graphic>
          </p:graphicFrame>
        </mc:Choice>
        <mc:Fallback xmlns="">
          <p:graphicFrame>
            <p:nvGraphicFramePr>
              <p:cNvPr id="9" name="Table 8">
                <a:extLst>
                  <a:ext uri="{FF2B5EF4-FFF2-40B4-BE49-F238E27FC236}">
                    <a16:creationId xmlns:a16="http://schemas.microsoft.com/office/drawing/2014/main" id="{1647006B-5693-297A-D75A-A565CCE741D5}"/>
                  </a:ext>
                </a:extLst>
              </p:cNvPr>
              <p:cNvGraphicFramePr>
                <a:graphicFrameLocks noGrp="1"/>
              </p:cNvGraphicFramePr>
              <p:nvPr>
                <p:extLst>
                  <p:ext uri="{D42A27DB-BD31-4B8C-83A1-F6EECF244321}">
                    <p14:modId xmlns:p14="http://schemas.microsoft.com/office/powerpoint/2010/main" val="3535507426"/>
                  </p:ext>
                </p:extLst>
              </p:nvPr>
            </p:nvGraphicFramePr>
            <p:xfrm>
              <a:off x="4326575" y="2805341"/>
              <a:ext cx="6710261" cy="3505200"/>
            </p:xfrm>
            <a:graphic>
              <a:graphicData uri="http://schemas.openxmlformats.org/drawingml/2006/table">
                <a:tbl>
                  <a:tblPr firstRow="1" bandRow="1">
                    <a:tableStyleId>{073A0DAA-6AF3-43AB-8588-CEC1D06C72B9}</a:tableStyleId>
                  </a:tblPr>
                  <a:tblGrid>
                    <a:gridCol w="2995740">
                      <a:extLst>
                        <a:ext uri="{9D8B030D-6E8A-4147-A177-3AD203B41FA5}">
                          <a16:colId xmlns:a16="http://schemas.microsoft.com/office/drawing/2014/main" val="1752479538"/>
                        </a:ext>
                      </a:extLst>
                    </a:gridCol>
                    <a:gridCol w="1019493">
                      <a:extLst>
                        <a:ext uri="{9D8B030D-6E8A-4147-A177-3AD203B41FA5}">
                          <a16:colId xmlns:a16="http://schemas.microsoft.com/office/drawing/2014/main" val="3013159073"/>
                        </a:ext>
                      </a:extLst>
                    </a:gridCol>
                    <a:gridCol w="614522">
                      <a:extLst>
                        <a:ext uri="{9D8B030D-6E8A-4147-A177-3AD203B41FA5}">
                          <a16:colId xmlns:a16="http://schemas.microsoft.com/office/drawing/2014/main" val="1351094948"/>
                        </a:ext>
                      </a:extLst>
                    </a:gridCol>
                    <a:gridCol w="1090930">
                      <a:extLst>
                        <a:ext uri="{9D8B030D-6E8A-4147-A177-3AD203B41FA5}">
                          <a16:colId xmlns:a16="http://schemas.microsoft.com/office/drawing/2014/main" val="831252132"/>
                        </a:ext>
                      </a:extLst>
                    </a:gridCol>
                    <a:gridCol w="989576">
                      <a:extLst>
                        <a:ext uri="{9D8B030D-6E8A-4147-A177-3AD203B41FA5}">
                          <a16:colId xmlns:a16="http://schemas.microsoft.com/office/drawing/2014/main" val="1318176727"/>
                        </a:ext>
                      </a:extLst>
                    </a:gridCol>
                  </a:tblGrid>
                  <a:tr h="579120">
                    <a:tc>
                      <a:txBody>
                        <a:bodyPr/>
                        <a:lstStyle/>
                        <a:p>
                          <a:endParaRPr lang="en-US"/>
                        </a:p>
                      </a:txBody>
                      <a:tcPr/>
                    </a:tc>
                    <a:tc gridSpan="2">
                      <a:txBody>
                        <a:bodyPr/>
                        <a:lstStyle/>
                        <a:p>
                          <a:pPr algn="ctr"/>
                          <a:r>
                            <a:rPr lang="en-US"/>
                            <a:t>ANN</a:t>
                          </a:r>
                        </a:p>
                        <a:p>
                          <a:pPr algn="ctr"/>
                          <a:r>
                            <a:rPr lang="en-US" sz="1400"/>
                            <a:t>int8, batch=1</a:t>
                          </a:r>
                        </a:p>
                      </a:txBody>
                      <a:tcPr/>
                    </a:tc>
                    <a:tc hMerge="1">
                      <a:txBody>
                        <a:bodyPr/>
                        <a:lstStyle/>
                        <a:p>
                          <a:endParaRPr lang="en-US"/>
                        </a:p>
                      </a:txBody>
                      <a:tcPr/>
                    </a:tc>
                    <a:tc gridSpan="2">
                      <a:txBody>
                        <a:bodyPr/>
                        <a:lstStyle/>
                        <a:p>
                          <a:pPr algn="ctr"/>
                          <a:r>
                            <a:rPr lang="en-US"/>
                            <a:t>SDNN</a:t>
                          </a:r>
                        </a:p>
                        <a:p>
                          <a:pPr algn="ctr"/>
                          <a:r>
                            <a:rPr lang="en-US" sz="1400"/>
                            <a:t>IO unthrottled</a:t>
                          </a:r>
                        </a:p>
                      </a:txBody>
                      <a:tcPr/>
                    </a:tc>
                    <a:tc hMerge="1">
                      <a:txBody>
                        <a:bodyPr/>
                        <a:lstStyle/>
                        <a:p>
                          <a:endParaRPr lang="en-US"/>
                        </a:p>
                      </a:txBody>
                      <a:tcPr/>
                    </a:tc>
                    <a:extLst>
                      <a:ext uri="{0D108BD9-81ED-4DB2-BD59-A6C34878D82A}">
                        <a16:rowId xmlns:a16="http://schemas.microsoft.com/office/drawing/2014/main" val="4040511377"/>
                      </a:ext>
                    </a:extLst>
                  </a:tr>
                  <a:tr h="365760">
                    <a:tc>
                      <a:txBody>
                        <a:bodyPr/>
                        <a:lstStyle/>
                        <a:p>
                          <a:r>
                            <a:rPr lang="en-US"/>
                            <a:t>MSE (sq. radians)</a:t>
                          </a:r>
                        </a:p>
                      </a:txBody>
                      <a:tcPr/>
                    </a:tc>
                    <a:tc>
                      <a:txBody>
                        <a:bodyPr/>
                        <a:lstStyle/>
                        <a:p>
                          <a:pPr algn="r"/>
                          <a:r>
                            <a:rPr lang="en-US">
                              <a:solidFill>
                                <a:schemeClr val="tx1"/>
                              </a:solidFill>
                            </a:rPr>
                            <a:t>0.024</a:t>
                          </a:r>
                        </a:p>
                      </a:txBody>
                      <a:tcPr>
                        <a:lnR w="12700" cap="flat" cmpd="sng" algn="ctr">
                          <a:solidFill>
                            <a:srgbClr val="D0D0D0"/>
                          </a:solidFill>
                          <a:prstDash val="solid"/>
                          <a:round/>
                          <a:headEnd type="none" w="med" len="med"/>
                          <a:tailEnd type="none" w="med" len="med"/>
                        </a:lnR>
                      </a:tcPr>
                    </a:tc>
                    <a:tc>
                      <a:txBody>
                        <a:bodyPr/>
                        <a:lstStyle/>
                        <a:p>
                          <a:pPr algn="l"/>
                          <a:r>
                            <a:rPr lang="en-US">
                              <a:solidFill>
                                <a:schemeClr val="tx1"/>
                              </a:solidFill>
                            </a:rPr>
                            <a:t>(1x)</a:t>
                          </a:r>
                        </a:p>
                      </a:txBody>
                      <a:tcPr>
                        <a:lnL w="12700" cap="flat" cmpd="sng" algn="ctr">
                          <a:solidFill>
                            <a:srgbClr val="D0D0D0"/>
                          </a:solidFill>
                          <a:prstDash val="solid"/>
                          <a:round/>
                          <a:headEnd type="none" w="med" len="med"/>
                          <a:tailEnd type="none" w="med" len="med"/>
                        </a:lnL>
                      </a:tcPr>
                    </a:tc>
                    <a:tc>
                      <a:txBody>
                        <a:bodyPr/>
                        <a:lstStyle/>
                        <a:p>
                          <a:pPr algn="r"/>
                          <a:r>
                            <a:rPr lang="en-US"/>
                            <a:t>0.035</a:t>
                          </a:r>
                        </a:p>
                      </a:txBody>
                      <a:tcPr>
                        <a:lnR w="12700" cap="flat" cmpd="sng" algn="ctr">
                          <a:solidFill>
                            <a:srgbClr val="D0D0D0"/>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(0.7x)</a:t>
                          </a:r>
                        </a:p>
                      </a:txBody>
                      <a:tcPr>
                        <a:lnL w="12700" cap="flat" cmpd="sng" algn="ctr">
                          <a:solidFill>
                            <a:srgbClr val="D0D0D0"/>
                          </a:solidFill>
                          <a:prstDash val="solid"/>
                          <a:round/>
                          <a:headEnd type="none" w="med" len="med"/>
                          <a:tailEnd type="none" w="med" len="med"/>
                        </a:lnL>
                      </a:tcPr>
                    </a:tc>
                    <a:extLst>
                      <a:ext uri="{0D108BD9-81ED-4DB2-BD59-A6C34878D82A}">
                        <a16:rowId xmlns:a16="http://schemas.microsoft.com/office/drawing/2014/main" val="3168817797"/>
                      </a:ext>
                    </a:extLst>
                  </a:tr>
                  <a:tr h="365760">
                    <a:tc>
                      <a:txBody>
                        <a:bodyPr/>
                        <a:lstStyle/>
                        <a:p>
                          <a:r>
                            <a:rPr lang="en-US"/>
                            <a:t>Energy (</a:t>
                          </a:r>
                          <a:r>
                            <a:rPr lang="en-US" err="1"/>
                            <a:t>mJ</a:t>
                          </a:r>
                          <a:r>
                            <a:rPr lang="en-US"/>
                            <a:t>)</a:t>
                          </a:r>
                        </a:p>
                      </a:txBody>
                      <a:tcPr/>
                    </a:tc>
                    <a:tc>
                      <a:txBody>
                        <a:bodyPr/>
                        <a:lstStyle/>
                        <a:p>
                          <a:pPr algn="r"/>
                          <a:r>
                            <a:rPr lang="en-US"/>
                            <a:t>13.72</a:t>
                          </a:r>
                        </a:p>
                      </a:txBody>
                      <a:tcPr>
                        <a:lnR w="12700" cap="flat" cmpd="sng" algn="ctr">
                          <a:solidFill>
                            <a:srgbClr val="E9E9E9"/>
                          </a:solidFill>
                          <a:prstDash val="solid"/>
                          <a:round/>
                          <a:headEnd type="none" w="med" len="med"/>
                          <a:tailEnd type="none" w="med" len="med"/>
                        </a:lnR>
                      </a:tcPr>
                    </a:tc>
                    <a:tc>
                      <a:txBody>
                        <a:bodyPr/>
                        <a:lstStyle/>
                        <a:p>
                          <a:pPr algn="l"/>
                          <a:r>
                            <a:rPr lang="en-US"/>
                            <a:t>(1x)</a:t>
                          </a:r>
                        </a:p>
                      </a:txBody>
                      <a:tcPr>
                        <a:lnL w="12700" cap="flat" cmpd="sng" algn="ctr">
                          <a:solidFill>
                            <a:srgbClr val="E9E9E9"/>
                          </a:solidFill>
                          <a:prstDash val="solid"/>
                          <a:round/>
                          <a:headEnd type="none" w="med" len="med"/>
                          <a:tailEnd type="none" w="med" len="med"/>
                        </a:lnL>
                      </a:tcPr>
                    </a:tc>
                    <a:tc>
                      <a:txBody>
                        <a:bodyPr/>
                        <a:lstStyle/>
                        <a:p>
                          <a:pPr algn="r"/>
                          <a:r>
                            <a:rPr lang="en-US"/>
                            <a:t>0.09</a:t>
                          </a:r>
                        </a:p>
                      </a:txBody>
                      <a:tcPr>
                        <a:lnR w="12700" cap="flat" cmpd="sng" algn="ctr">
                          <a:solidFill>
                            <a:srgbClr val="E9E9E9"/>
                          </a:solidFill>
                          <a:prstDash val="solid"/>
                          <a:round/>
                          <a:headEnd type="none" w="med" len="med"/>
                          <a:tailEnd type="none" w="med" len="med"/>
                        </a:lnR>
                      </a:tcPr>
                    </a:tc>
                    <a:tc>
                      <a:txBody>
                        <a:bodyPr/>
                        <a:lstStyle/>
                        <a:p>
                          <a:pPr algn="l"/>
                          <a:r>
                            <a:rPr lang="en-US"/>
                            <a:t>(152x)</a:t>
                          </a:r>
                        </a:p>
                      </a:txBody>
                      <a:tcPr>
                        <a:lnL w="12700" cap="flat" cmpd="sng" algn="ctr">
                          <a:solidFill>
                            <a:srgbClr val="E9E9E9"/>
                          </a:solidFill>
                          <a:prstDash val="solid"/>
                          <a:round/>
                          <a:headEnd type="none" w="med" len="med"/>
                          <a:tailEnd type="none" w="med" len="med"/>
                        </a:lnL>
                      </a:tcPr>
                    </a:tc>
                    <a:extLst>
                      <a:ext uri="{0D108BD9-81ED-4DB2-BD59-A6C34878D82A}">
                        <a16:rowId xmlns:a16="http://schemas.microsoft.com/office/drawing/2014/main" val="1128095523"/>
                      </a:ext>
                    </a:extLst>
                  </a:tr>
                  <a:tr h="365760">
                    <a:tc>
                      <a:txBody>
                        <a:bodyPr/>
                        <a:lstStyle/>
                        <a:p>
                          <a:endParaRPr lang="en-US"/>
                        </a:p>
                      </a:txBody>
                      <a:tcPr>
                        <a:blipFill>
                          <a:blip r:embed="rId4"/>
                          <a:stretch>
                            <a:fillRect l="-203" t="-366667" r="-124797" b="-526667"/>
                          </a:stretch>
                        </a:blipFill>
                      </a:tcPr>
                    </a:tc>
                    <a:tc>
                      <a:txBody>
                        <a:bodyPr/>
                        <a:lstStyle/>
                        <a:p>
                          <a:pPr algn="r"/>
                          <a:r>
                            <a:rPr lang="en-US"/>
                            <a:t>3.43</a:t>
                          </a:r>
                        </a:p>
                      </a:txBody>
                      <a:tcPr>
                        <a:lnR w="12700" cap="flat" cmpd="sng" algn="ctr">
                          <a:solidFill>
                            <a:srgbClr val="D0D0D0"/>
                          </a:solidFill>
                          <a:prstDash val="solid"/>
                          <a:round/>
                          <a:headEnd type="none" w="med" len="med"/>
                          <a:tailEnd type="none" w="med" len="med"/>
                        </a:lnR>
                      </a:tcPr>
                    </a:tc>
                    <a:tc>
                      <a:txBody>
                        <a:bodyPr/>
                        <a:lstStyle/>
                        <a:p>
                          <a:pPr algn="l"/>
                          <a:r>
                            <a:rPr lang="en-US"/>
                            <a:t>(1x)</a:t>
                          </a:r>
                        </a:p>
                      </a:txBody>
                      <a:tcPr>
                        <a:lnL w="12700" cap="flat" cmpd="sng" algn="ctr">
                          <a:solidFill>
                            <a:srgbClr val="D0D0D0"/>
                          </a:solidFill>
                          <a:prstDash val="solid"/>
                          <a:round/>
                          <a:headEnd type="none" w="med" len="med"/>
                          <a:tailEnd type="none" w="med" len="med"/>
                        </a:lnL>
                      </a:tcPr>
                    </a:tc>
                    <a:tc>
                      <a:txBody>
                        <a:bodyPr/>
                        <a:lstStyle/>
                        <a:p>
                          <a:pPr algn="r"/>
                          <a:r>
                            <a:rPr lang="en-US"/>
                            <a:t>1.21</a:t>
                          </a:r>
                        </a:p>
                      </a:txBody>
                      <a:tcPr>
                        <a:lnR w="12700" cap="flat" cmpd="sng" algn="ctr">
                          <a:solidFill>
                            <a:srgbClr val="D0D0D0"/>
                          </a:solidFill>
                          <a:prstDash val="solid"/>
                          <a:round/>
                          <a:headEnd type="none" w="med" len="med"/>
                          <a:tailEnd type="none" w="med" len="med"/>
                        </a:lnR>
                      </a:tcPr>
                    </a:tc>
                    <a:tc>
                      <a:txBody>
                        <a:bodyPr/>
                        <a:lstStyle/>
                        <a:p>
                          <a:pPr algn="l"/>
                          <a:r>
                            <a:rPr lang="en-US"/>
                            <a:t>(2.8x)</a:t>
                          </a:r>
                        </a:p>
                      </a:txBody>
                      <a:tcPr>
                        <a:lnL w="12700" cap="flat" cmpd="sng" algn="ctr">
                          <a:solidFill>
                            <a:srgbClr val="D0D0D0"/>
                          </a:solidFill>
                          <a:prstDash val="solid"/>
                          <a:round/>
                          <a:headEnd type="none" w="med" len="med"/>
                          <a:tailEnd type="none" w="med" len="med"/>
                        </a:lnL>
                      </a:tcPr>
                    </a:tc>
                    <a:extLst>
                      <a:ext uri="{0D108BD9-81ED-4DB2-BD59-A6C34878D82A}">
                        <a16:rowId xmlns:a16="http://schemas.microsoft.com/office/drawing/2014/main" val="1023945429"/>
                      </a:ext>
                    </a:extLst>
                  </a:tr>
                  <a:tr h="365760">
                    <a:tc>
                      <a:txBody>
                        <a:bodyPr/>
                        <a:lstStyle/>
                        <a:p>
                          <a:r>
                            <a:rPr lang="en-US"/>
                            <a:t>Throughput (fps)</a:t>
                          </a:r>
                        </a:p>
                      </a:txBody>
                      <a:tcPr/>
                    </a:tc>
                    <a:tc>
                      <a:txBody>
                        <a:bodyPr/>
                        <a:lstStyle/>
                        <a:p>
                          <a:pPr algn="r"/>
                          <a:r>
                            <a:rPr lang="en-US"/>
                            <a:t>291.48</a:t>
                          </a:r>
                        </a:p>
                      </a:txBody>
                      <a:tcPr>
                        <a:lnR w="12700" cap="flat" cmpd="sng" algn="ctr">
                          <a:solidFill>
                            <a:srgbClr val="E9E9E9"/>
                          </a:solidFill>
                          <a:prstDash val="solid"/>
                          <a:round/>
                          <a:headEnd type="none" w="med" len="med"/>
                          <a:tailEnd type="none" w="med" len="med"/>
                        </a:lnR>
                      </a:tcPr>
                    </a:tc>
                    <a:tc>
                      <a:txBody>
                        <a:bodyPr/>
                        <a:lstStyle/>
                        <a:p>
                          <a:pPr algn="l"/>
                          <a:r>
                            <a:rPr lang="en-US"/>
                            <a:t>(1x)</a:t>
                          </a:r>
                        </a:p>
                      </a:txBody>
                      <a:tcPr>
                        <a:lnL w="12700" cap="flat" cmpd="sng" algn="ctr">
                          <a:solidFill>
                            <a:srgbClr val="E9E9E9"/>
                          </a:solidFill>
                          <a:prstDash val="solid"/>
                          <a:round/>
                          <a:headEnd type="none" w="med" len="med"/>
                          <a:tailEnd type="none" w="med" len="med"/>
                        </a:lnL>
                      </a:tcPr>
                    </a:tc>
                    <a:tc>
                      <a:txBody>
                        <a:bodyPr/>
                        <a:lstStyle/>
                        <a:p>
                          <a:pPr algn="r"/>
                          <a:r>
                            <a:rPr lang="en-US">
                              <a:solidFill>
                                <a:schemeClr val="tx1"/>
                              </a:solidFill>
                            </a:rPr>
                            <a:t>7403.80</a:t>
                          </a:r>
                        </a:p>
                      </a:txBody>
                      <a:tcPr>
                        <a:lnR w="12700" cap="flat" cmpd="sng" algn="ctr">
                          <a:solidFill>
                            <a:srgbClr val="E9E9E9"/>
                          </a:solidFill>
                          <a:prstDash val="solid"/>
                          <a:round/>
                          <a:headEnd type="none" w="med" len="med"/>
                          <a:tailEnd type="none" w="med" len="med"/>
                        </a:lnR>
                      </a:tcPr>
                    </a:tc>
                    <a:tc>
                      <a:txBody>
                        <a:bodyPr/>
                        <a:lstStyle/>
                        <a:p>
                          <a:pPr algn="l"/>
                          <a:r>
                            <a:rPr lang="en-US">
                              <a:solidFill>
                                <a:schemeClr val="tx1"/>
                              </a:solidFill>
                            </a:rPr>
                            <a:t>(25x)</a:t>
                          </a:r>
                        </a:p>
                      </a:txBody>
                      <a:tcPr>
                        <a:lnL w="12700" cap="flat" cmpd="sng" algn="ctr">
                          <a:solidFill>
                            <a:srgbClr val="E9E9E9"/>
                          </a:solidFill>
                          <a:prstDash val="solid"/>
                          <a:round/>
                          <a:headEnd type="none" w="med" len="med"/>
                          <a:tailEnd type="none" w="med" len="med"/>
                        </a:lnL>
                      </a:tcPr>
                    </a:tc>
                    <a:extLst>
                      <a:ext uri="{0D108BD9-81ED-4DB2-BD59-A6C34878D82A}">
                        <a16:rowId xmlns:a16="http://schemas.microsoft.com/office/drawing/2014/main" val="1329502958"/>
                      </a:ext>
                    </a:extLst>
                  </a:tr>
                  <a:tr h="365760">
                    <a:tc>
                      <a:txBody>
                        <a:bodyPr/>
                        <a:lstStyle/>
                        <a:p>
                          <a:endParaRPr lang="en-US"/>
                        </a:p>
                      </a:txBody>
                      <a:tcPr>
                        <a:blipFill>
                          <a:blip r:embed="rId4"/>
                          <a:stretch>
                            <a:fillRect l="-203" t="-568333" r="-124797" b="-325000"/>
                          </a:stretch>
                        </a:blipFill>
                      </a:tcPr>
                    </a:tc>
                    <a:tc>
                      <a:txBody>
                        <a:bodyPr/>
                        <a:lstStyle/>
                        <a:p>
                          <a:pPr algn="r"/>
                          <a:r>
                            <a:rPr lang="en-US"/>
                            <a:t>47.08</a:t>
                          </a:r>
                        </a:p>
                      </a:txBody>
                      <a:tcPr>
                        <a:lnR w="12700" cap="flat" cmpd="sng" algn="ctr">
                          <a:solidFill>
                            <a:srgbClr val="D0D0D0"/>
                          </a:solidFill>
                          <a:prstDash val="solid"/>
                          <a:round/>
                          <a:headEnd type="none" w="med" len="med"/>
                          <a:tailEnd type="none" w="med" len="med"/>
                        </a:lnR>
                      </a:tcPr>
                    </a:tc>
                    <a:tc>
                      <a:txBody>
                        <a:bodyPr/>
                        <a:lstStyle/>
                        <a:p>
                          <a:pPr algn="l"/>
                          <a:r>
                            <a:rPr lang="en-US"/>
                            <a:t>(1x)</a:t>
                          </a:r>
                        </a:p>
                      </a:txBody>
                      <a:tcPr>
                        <a:lnL w="12700" cap="flat" cmpd="sng" algn="ctr">
                          <a:solidFill>
                            <a:srgbClr val="D0D0D0"/>
                          </a:solidFill>
                          <a:prstDash val="solid"/>
                          <a:round/>
                          <a:headEnd type="none" w="med" len="med"/>
                          <a:tailEnd type="none" w="med" len="med"/>
                        </a:lnL>
                      </a:tcPr>
                    </a:tc>
                    <a:tc>
                      <a:txBody>
                        <a:bodyPr/>
                        <a:lstStyle/>
                        <a:p>
                          <a:pPr algn="r"/>
                          <a:r>
                            <a:rPr lang="en-US">
                              <a:solidFill>
                                <a:schemeClr val="tx1"/>
                              </a:solidFill>
                            </a:rPr>
                            <a:t>0.11</a:t>
                          </a:r>
                        </a:p>
                      </a:txBody>
                      <a:tcPr>
                        <a:lnR w="12700" cap="flat" cmpd="sng" algn="ctr">
                          <a:solidFill>
                            <a:srgbClr val="D0D0D0"/>
                          </a:solidFill>
                          <a:prstDash val="solid"/>
                          <a:round/>
                          <a:headEnd type="none" w="med" len="med"/>
                          <a:tailEnd type="none" w="med" len="med"/>
                        </a:lnR>
                      </a:tcPr>
                    </a:tc>
                    <a:tc>
                      <a:txBody>
                        <a:bodyPr/>
                        <a:lstStyle/>
                        <a:p>
                          <a:pPr algn="l"/>
                          <a:r>
                            <a:rPr lang="en-US">
                              <a:solidFill>
                                <a:schemeClr val="tx1"/>
                              </a:solidFill>
                            </a:rPr>
                            <a:t>(428x)</a:t>
                          </a:r>
                        </a:p>
                      </a:txBody>
                      <a:tcPr>
                        <a:lnL w="12700" cap="flat" cmpd="sng" algn="ctr">
                          <a:solidFill>
                            <a:srgbClr val="D0D0D0"/>
                          </a:solidFill>
                          <a:prstDash val="solid"/>
                          <a:round/>
                          <a:headEnd type="none" w="med" len="med"/>
                          <a:tailEnd type="none" w="med" len="med"/>
                        </a:lnL>
                      </a:tcPr>
                    </a:tc>
                    <a:extLst>
                      <a:ext uri="{0D108BD9-81ED-4DB2-BD59-A6C34878D82A}">
                        <a16:rowId xmlns:a16="http://schemas.microsoft.com/office/drawing/2014/main" val="1874261710"/>
                      </a:ext>
                    </a:extLst>
                  </a:tr>
                  <a:tr h="365760">
                    <a:tc>
                      <a:txBody>
                        <a:bodyPr/>
                        <a:lstStyle/>
                        <a:p>
                          <a:endParaRPr lang="en-US"/>
                        </a:p>
                      </a:txBody>
                      <a:tcPr>
                        <a:blipFill>
                          <a:blip r:embed="rId4"/>
                          <a:stretch>
                            <a:fillRect l="-203" t="-668333" r="-124797" b="-225000"/>
                          </a:stretch>
                        </a:blipFill>
                      </a:tcPr>
                    </a:tc>
                    <a:tc>
                      <a:txBody>
                        <a:bodyPr/>
                        <a:lstStyle/>
                        <a:p>
                          <a:pPr algn="r"/>
                          <a:r>
                            <a:rPr lang="en-US" sz="1800"/>
                            <a:t>158.51</a:t>
                          </a:r>
                          <a:endParaRPr lang="en-US"/>
                        </a:p>
                      </a:txBody>
                      <a:tcPr>
                        <a:lnR w="12700" cap="flat" cmpd="sng" algn="ctr">
                          <a:solidFill>
                            <a:srgbClr val="E9E9E9"/>
                          </a:solidFill>
                          <a:prstDash val="solid"/>
                          <a:round/>
                          <a:headEnd type="none" w="med" len="med"/>
                          <a:tailEnd type="none" w="med" len="med"/>
                        </a:lnR>
                      </a:tcPr>
                    </a:tc>
                    <a:tc>
                      <a:txBody>
                        <a:bodyPr/>
                        <a:lstStyle/>
                        <a:p>
                          <a:pPr algn="l"/>
                          <a:r>
                            <a:rPr lang="en-US"/>
                            <a:t>(1x)</a:t>
                          </a:r>
                        </a:p>
                      </a:txBody>
                      <a:tcPr>
                        <a:lnL w="12700" cap="flat" cmpd="sng" algn="ctr">
                          <a:solidFill>
                            <a:srgbClr val="E9E9E9"/>
                          </a:solidFill>
                          <a:prstDash val="solid"/>
                          <a:round/>
                          <a:headEnd type="none" w="med" len="med"/>
                          <a:tailEnd type="none" w="med" len="med"/>
                        </a:lnL>
                      </a:tcPr>
                    </a:tc>
                    <a:tc>
                      <a:txBody>
                        <a:bodyPr/>
                        <a:lstStyle/>
                        <a:p>
                          <a:pPr algn="r"/>
                          <a:r>
                            <a:rPr lang="en-US"/>
                            <a:t>13.72</a:t>
                          </a:r>
                        </a:p>
                      </a:txBody>
                      <a:tcPr>
                        <a:lnR w="12700" cap="flat" cmpd="sng" algn="ctr">
                          <a:solidFill>
                            <a:srgbClr val="E9E9E9"/>
                          </a:solidFill>
                          <a:prstDash val="solid"/>
                          <a:round/>
                          <a:headEnd type="none" w="med" len="med"/>
                          <a:tailEnd type="none" w="med" len="med"/>
                        </a:lnR>
                      </a:tcPr>
                    </a:tc>
                    <a:tc>
                      <a:txBody>
                        <a:bodyPr/>
                        <a:lstStyle/>
                        <a:p>
                          <a:pPr algn="l"/>
                          <a:r>
                            <a:rPr lang="en-US"/>
                            <a:t>(11.55x)</a:t>
                          </a:r>
                        </a:p>
                      </a:txBody>
                      <a:tcPr>
                        <a:lnL w="12700" cap="flat" cmpd="sng" algn="ctr">
                          <a:solidFill>
                            <a:srgbClr val="E9E9E9"/>
                          </a:solidFill>
                          <a:prstDash val="solid"/>
                          <a:round/>
                          <a:headEnd type="none" w="med" len="med"/>
                          <a:tailEnd type="none" w="med" len="med"/>
                        </a:lnL>
                      </a:tcPr>
                    </a:tc>
                    <a:extLst>
                      <a:ext uri="{0D108BD9-81ED-4DB2-BD59-A6C34878D82A}">
                        <a16:rowId xmlns:a16="http://schemas.microsoft.com/office/drawing/2014/main" val="2646097592"/>
                      </a:ext>
                    </a:extLst>
                  </a:tr>
                  <a:tr h="365760">
                    <a:tc>
                      <a:txBody>
                        <a:bodyPr/>
                        <a:lstStyle/>
                        <a:p>
                          <a:endParaRPr lang="en-US"/>
                        </a:p>
                      </a:txBody>
                      <a:tcPr>
                        <a:blipFill>
                          <a:blip r:embed="rId4"/>
                          <a:stretch>
                            <a:fillRect l="-203" t="-768333" r="-124797" b="-125000"/>
                          </a:stretch>
                        </a:blipFill>
                      </a:tcPr>
                    </a:tc>
                    <a:tc>
                      <a:txBody>
                        <a:bodyPr/>
                        <a:lstStyle/>
                        <a:p>
                          <a:pPr algn="r"/>
                          <a:r>
                            <a:rPr lang="en-US"/>
                            <a:t>16.98</a:t>
                          </a:r>
                        </a:p>
                      </a:txBody>
                      <a:tcPr>
                        <a:lnR w="12700" cap="flat" cmpd="sng" algn="ctr">
                          <a:solidFill>
                            <a:srgbClr val="D0D0D0"/>
                          </a:solidFill>
                          <a:prstDash val="solid"/>
                          <a:round/>
                          <a:headEnd type="none" w="med" len="med"/>
                          <a:tailEnd type="none" w="med" len="med"/>
                        </a:lnR>
                      </a:tcPr>
                    </a:tc>
                    <a:tc>
                      <a:txBody>
                        <a:bodyPr/>
                        <a:lstStyle/>
                        <a:p>
                          <a:pPr algn="l"/>
                          <a:r>
                            <a:rPr lang="en-US"/>
                            <a:t>(1x)</a:t>
                          </a:r>
                        </a:p>
                      </a:txBody>
                      <a:tcPr>
                        <a:lnL w="12700" cap="flat" cmpd="sng" algn="ctr">
                          <a:solidFill>
                            <a:srgbClr val="D0D0D0"/>
                          </a:solidFill>
                          <a:prstDash val="solid"/>
                          <a:round/>
                          <a:headEnd type="none" w="med" len="med"/>
                          <a:tailEnd type="none" w="med" len="med"/>
                        </a:lnL>
                      </a:tcPr>
                    </a:tc>
                    <a:tc>
                      <a:txBody>
                        <a:bodyPr/>
                        <a:lstStyle/>
                        <a:p>
                          <a:pPr algn="r"/>
                          <a:r>
                            <a:rPr lang="en-US"/>
                            <a:t>1.41</a:t>
                          </a:r>
                        </a:p>
                      </a:txBody>
                      <a:tcPr>
                        <a:lnR w="12700" cap="flat" cmpd="sng" algn="ctr">
                          <a:solidFill>
                            <a:srgbClr val="D0D0D0"/>
                          </a:solidFill>
                          <a:prstDash val="solid"/>
                          <a:round/>
                          <a:headEnd type="none" w="med" len="med"/>
                          <a:tailEnd type="none" w="med" len="med"/>
                        </a:lnR>
                      </a:tcPr>
                    </a:tc>
                    <a:tc>
                      <a:txBody>
                        <a:bodyPr/>
                        <a:lstStyle/>
                        <a:p>
                          <a:pPr algn="l"/>
                          <a:r>
                            <a:rPr lang="en-US"/>
                            <a:t>(12.18x)</a:t>
                          </a:r>
                        </a:p>
                      </a:txBody>
                      <a:tcPr>
                        <a:lnL w="12700" cap="flat" cmpd="sng" algn="ctr">
                          <a:solidFill>
                            <a:srgbClr val="D0D0D0"/>
                          </a:solidFill>
                          <a:prstDash val="solid"/>
                          <a:round/>
                          <a:headEnd type="none" w="med" len="med"/>
                          <a:tailEnd type="none" w="med" len="med"/>
                        </a:lnL>
                      </a:tcPr>
                    </a:tc>
                    <a:extLst>
                      <a:ext uri="{0D108BD9-81ED-4DB2-BD59-A6C34878D82A}">
                        <a16:rowId xmlns:a16="http://schemas.microsoft.com/office/drawing/2014/main" val="4258742888"/>
                      </a:ext>
                    </a:extLst>
                  </a:tr>
                  <a:tr h="365760">
                    <a:tc>
                      <a:txBody>
                        <a:bodyPr/>
                        <a:lstStyle/>
                        <a:p>
                          <a:r>
                            <a:rPr lang="en-US"/>
                            <a:t>Parameters</a:t>
                          </a:r>
                        </a:p>
                      </a:txBody>
                      <a:tcPr/>
                    </a:tc>
                    <a:tc>
                      <a:txBody>
                        <a:bodyPr/>
                        <a:lstStyle/>
                        <a:p>
                          <a:pPr algn="r"/>
                          <a:r>
                            <a:rPr lang="en-US"/>
                            <a:t>351,187</a:t>
                          </a:r>
                        </a:p>
                      </a:txBody>
                      <a:tcPr>
                        <a:lnR w="12700" cap="flat" cmpd="sng" algn="ctr">
                          <a:solidFill>
                            <a:srgbClr val="E9E9E9"/>
                          </a:solidFill>
                          <a:prstDash val="solid"/>
                          <a:round/>
                          <a:headEnd type="none" w="med" len="med"/>
                          <a:tailEnd type="none" w="med" len="med"/>
                        </a:lnR>
                      </a:tcPr>
                    </a:tc>
                    <a:tc>
                      <a:txBody>
                        <a:bodyPr/>
                        <a:lstStyle/>
                        <a:p>
                          <a:pPr algn="l"/>
                          <a:r>
                            <a:rPr lang="en-US"/>
                            <a:t>(1x)</a:t>
                          </a:r>
                        </a:p>
                      </a:txBody>
                      <a:tcPr>
                        <a:lnL w="12700" cap="flat" cmpd="sng" algn="ctr">
                          <a:solidFill>
                            <a:srgbClr val="E9E9E9"/>
                          </a:solidFill>
                          <a:prstDash val="solid"/>
                          <a:round/>
                          <a:headEnd type="none" w="med" len="med"/>
                          <a:tailEnd type="none" w="med" len="med"/>
                        </a:lnL>
                      </a:tcPr>
                    </a:tc>
                    <a:tc>
                      <a:txBody>
                        <a:bodyPr/>
                        <a:lstStyle/>
                        <a:p>
                          <a:pPr algn="r"/>
                          <a:r>
                            <a:rPr lang="en-US"/>
                            <a:t>351,187</a:t>
                          </a:r>
                        </a:p>
                      </a:txBody>
                      <a:tcPr>
                        <a:lnR w="12700" cap="flat" cmpd="sng" algn="ctr">
                          <a:solidFill>
                            <a:srgbClr val="E9E9E9"/>
                          </a:solidFill>
                          <a:prstDash val="solid"/>
                          <a:round/>
                          <a:headEnd type="none" w="med" len="med"/>
                          <a:tailEnd type="none" w="med" len="med"/>
                        </a:lnR>
                      </a:tcPr>
                    </a:tc>
                    <a:tc>
                      <a:txBody>
                        <a:bodyPr/>
                        <a:lstStyle/>
                        <a:p>
                          <a:pPr algn="l"/>
                          <a:r>
                            <a:rPr lang="en-US"/>
                            <a:t>(1x)</a:t>
                          </a:r>
                        </a:p>
                      </a:txBody>
                      <a:tcPr>
                        <a:lnL w="12700" cap="flat" cmpd="sng" algn="ctr">
                          <a:solidFill>
                            <a:srgbClr val="E9E9E9"/>
                          </a:solidFill>
                          <a:prstDash val="solid"/>
                          <a:round/>
                          <a:headEnd type="none" w="med" len="med"/>
                          <a:tailEnd type="none" w="med" len="med"/>
                        </a:lnL>
                      </a:tcPr>
                    </a:tc>
                    <a:extLst>
                      <a:ext uri="{0D108BD9-81ED-4DB2-BD59-A6C34878D82A}">
                        <a16:rowId xmlns:a16="http://schemas.microsoft.com/office/drawing/2014/main" val="1587400139"/>
                      </a:ext>
                    </a:extLst>
                  </a:tr>
                </a:tbl>
              </a:graphicData>
            </a:graphic>
          </p:graphicFrame>
        </mc:Fallback>
      </mc:AlternateContent>
      <p:sp>
        <p:nvSpPr>
          <p:cNvPr id="10" name="TextBox 9">
            <a:extLst>
              <a:ext uri="{FF2B5EF4-FFF2-40B4-BE49-F238E27FC236}">
                <a16:creationId xmlns:a16="http://schemas.microsoft.com/office/drawing/2014/main" id="{6ACD3698-07ED-DF12-6E6A-A392896401E3}"/>
              </a:ext>
            </a:extLst>
          </p:cNvPr>
          <p:cNvSpPr txBox="1"/>
          <p:nvPr/>
        </p:nvSpPr>
        <p:spPr>
          <a:xfrm>
            <a:off x="569482" y="5613660"/>
            <a:ext cx="2991598" cy="646331"/>
          </a:xfrm>
          <a:prstGeom prst="rect">
            <a:avLst/>
          </a:prstGeom>
          <a:noFill/>
        </p:spPr>
        <p:txBody>
          <a:bodyPr wrap="square" rtlCol="0">
            <a:spAutoFit/>
          </a:bodyPr>
          <a:lstStyle/>
          <a:p>
            <a:r>
              <a:rPr lang="en-US" b="1" u="sng"/>
              <a:t>Task:</a:t>
            </a:r>
            <a:r>
              <a:rPr lang="en-US" b="1"/>
              <a:t> </a:t>
            </a:r>
            <a:r>
              <a:rPr lang="en-US"/>
              <a:t>Predict Steering angle from dashboard image</a:t>
            </a:r>
          </a:p>
        </p:txBody>
      </p:sp>
      <p:sp>
        <p:nvSpPr>
          <p:cNvPr id="11" name="Rectangle: Rounded Corners 10">
            <a:extLst>
              <a:ext uri="{FF2B5EF4-FFF2-40B4-BE49-F238E27FC236}">
                <a16:creationId xmlns:a16="http://schemas.microsoft.com/office/drawing/2014/main" id="{418C5157-A6EB-9632-CDF8-73318BAFCDF7}"/>
              </a:ext>
            </a:extLst>
          </p:cNvPr>
          <p:cNvSpPr/>
          <p:nvPr/>
        </p:nvSpPr>
        <p:spPr>
          <a:xfrm>
            <a:off x="4326574" y="1355920"/>
            <a:ext cx="6710261" cy="1388007"/>
          </a:xfrm>
          <a:prstGeom prst="roundRect">
            <a:avLst/>
          </a:prstGeom>
          <a:solidFill>
            <a:schemeClr val="accent1">
              <a:alpha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a:solidFill>
                  <a:srgbClr val="525252"/>
                </a:solidFill>
              </a:rPr>
              <a:t>Sparse activity with delta frames</a:t>
            </a:r>
          </a:p>
          <a:p>
            <a:pPr marL="285750" indent="-285750">
              <a:buFont typeface="Arial" panose="020B0604020202020204" pitchFamily="34" charset="0"/>
              <a:buChar char="•"/>
            </a:pPr>
            <a:r>
              <a:rPr lang="en-US" sz="1600" err="1">
                <a:solidFill>
                  <a:srgbClr val="525252"/>
                </a:solidFill>
              </a:rPr>
              <a:t>SigmaDelta</a:t>
            </a:r>
            <a:r>
              <a:rPr lang="en-US" sz="1600">
                <a:solidFill>
                  <a:srgbClr val="525252"/>
                </a:solidFill>
              </a:rPr>
              <a:t> </a:t>
            </a:r>
            <a:r>
              <a:rPr lang="en-US" sz="1600" err="1">
                <a:solidFill>
                  <a:srgbClr val="525252"/>
                </a:solidFill>
              </a:rPr>
              <a:t>ReLU</a:t>
            </a:r>
            <a:r>
              <a:rPr lang="en-US" sz="1600">
                <a:solidFill>
                  <a:srgbClr val="525252"/>
                </a:solidFill>
              </a:rPr>
              <a:t> neuron</a:t>
            </a:r>
          </a:p>
          <a:p>
            <a:pPr marL="285750" indent="-285750">
              <a:buFont typeface="Arial" panose="020B0604020202020204" pitchFamily="34" charset="0"/>
              <a:buChar char="•"/>
            </a:pPr>
            <a:r>
              <a:rPr lang="en-US" sz="1600">
                <a:solidFill>
                  <a:srgbClr val="525252"/>
                </a:solidFill>
              </a:rPr>
              <a:t>Graded spike messaging</a:t>
            </a:r>
          </a:p>
          <a:p>
            <a:pPr marL="285750" indent="-285750">
              <a:buFont typeface="Arial" panose="020B0604020202020204" pitchFamily="34" charset="0"/>
              <a:buChar char="•"/>
            </a:pPr>
            <a:r>
              <a:rPr lang="en-US" sz="1600">
                <a:solidFill>
                  <a:srgbClr val="525252"/>
                </a:solidFill>
              </a:rPr>
              <a:t>Convolutional architecture</a:t>
            </a:r>
          </a:p>
          <a:p>
            <a:pPr marL="285750" indent="-285750">
              <a:buFont typeface="Arial" panose="020B0604020202020204" pitchFamily="34" charset="0"/>
              <a:buChar char="•"/>
            </a:pPr>
            <a:r>
              <a:rPr lang="en-US" sz="1600">
                <a:solidFill>
                  <a:srgbClr val="525252"/>
                </a:solidFill>
              </a:rPr>
              <a:t>46% of a single Loihi chip (56 cores)</a:t>
            </a:r>
          </a:p>
        </p:txBody>
      </p:sp>
      <p:sp>
        <p:nvSpPr>
          <p:cNvPr id="12" name="TextBox 11">
            <a:extLst>
              <a:ext uri="{FF2B5EF4-FFF2-40B4-BE49-F238E27FC236}">
                <a16:creationId xmlns:a16="http://schemas.microsoft.com/office/drawing/2014/main" id="{D54D00BD-0B08-289A-C802-5BBEBE58E18B}"/>
              </a:ext>
            </a:extLst>
          </p:cNvPr>
          <p:cNvSpPr txBox="1"/>
          <p:nvPr/>
        </p:nvSpPr>
        <p:spPr>
          <a:xfrm>
            <a:off x="1459690" y="6430878"/>
            <a:ext cx="8815420" cy="415498"/>
          </a:xfrm>
          <a:prstGeom prst="rect">
            <a:avLst/>
          </a:prstGeom>
          <a:noFill/>
        </p:spPr>
        <p:txBody>
          <a:bodyPr wrap="square" rtlCol="0">
            <a:spAutoFit/>
          </a:bodyPr>
          <a:lstStyle/>
          <a:p>
            <a:r>
              <a:rPr lang="en-US" sz="700"/>
              <a:t>* SDNN characterization was performed on an </a:t>
            </a:r>
            <a:r>
              <a:rPr lang="en-US" sz="700" err="1"/>
              <a:t>Oheo</a:t>
            </a:r>
            <a:r>
              <a:rPr lang="en-US" sz="700"/>
              <a:t> Gulch single-chip Loihi 2 system N3B3 revision running Lava 0.8.0 and Lava-Loihi 0.5.0 with an unreleased patch.</a:t>
            </a:r>
          </a:p>
          <a:p>
            <a:r>
              <a:rPr lang="en-US" sz="700"/>
              <a:t>‡ ANN workload was characterized on an NVIDIA Jetson Orin Nano 8GB 15W TDP running Jetpack 5.1.2, </a:t>
            </a:r>
            <a:r>
              <a:rPr lang="en-US" sz="700" err="1"/>
              <a:t>TensorRT</a:t>
            </a:r>
            <a:r>
              <a:rPr lang="en-US" sz="700"/>
              <a:t> 8.6.1, Torch-</a:t>
            </a:r>
            <a:r>
              <a:rPr lang="en-US" sz="700" err="1"/>
              <a:t>TensorRT</a:t>
            </a:r>
            <a:r>
              <a:rPr lang="en-US" sz="700"/>
              <a:t> 1.3.0. Energy values include CPU_GPU_CV and SOC components as reported by </a:t>
            </a:r>
            <a:r>
              <a:rPr lang="en-US" sz="700" err="1"/>
              <a:t>jtop</a:t>
            </a:r>
            <a:r>
              <a:rPr lang="en-US" sz="700"/>
              <a:t>.</a:t>
            </a:r>
          </a:p>
          <a:p>
            <a:r>
              <a:rPr lang="en-US" sz="700"/>
              <a:t>Performance results are based on testing as of September 2023 and may not reflect all publicly available security updates. Results may vary.</a:t>
            </a:r>
          </a:p>
        </p:txBody>
      </p:sp>
      <p:sp>
        <p:nvSpPr>
          <p:cNvPr id="2" name="Rectangle 1">
            <a:extLst>
              <a:ext uri="{FF2B5EF4-FFF2-40B4-BE49-F238E27FC236}">
                <a16:creationId xmlns:a16="http://schemas.microsoft.com/office/drawing/2014/main" id="{1FF0796B-25E0-EEE0-78DF-3E27A42F0F93}"/>
              </a:ext>
            </a:extLst>
          </p:cNvPr>
          <p:cNvSpPr/>
          <p:nvPr/>
        </p:nvSpPr>
        <p:spPr>
          <a:xfrm>
            <a:off x="7325360" y="3393440"/>
            <a:ext cx="1630680" cy="350520"/>
          </a:xfrm>
          <a:prstGeom prst="rect">
            <a:avLst/>
          </a:prstGeom>
          <a:noFill/>
          <a:ln w="254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50D59F7-0C97-E872-847A-3D39A19BC4DD}"/>
              </a:ext>
            </a:extLst>
          </p:cNvPr>
          <p:cNvSpPr/>
          <p:nvPr/>
        </p:nvSpPr>
        <p:spPr>
          <a:xfrm>
            <a:off x="8952229" y="4489686"/>
            <a:ext cx="2080795" cy="350520"/>
          </a:xfrm>
          <a:prstGeom prst="rect">
            <a:avLst/>
          </a:prstGeom>
          <a:noFill/>
          <a:ln w="254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9D3B4AE-2E7B-6BFC-2423-DCF4F72A2FED}"/>
              </a:ext>
            </a:extLst>
          </p:cNvPr>
          <p:cNvSpPr/>
          <p:nvPr/>
        </p:nvSpPr>
        <p:spPr>
          <a:xfrm>
            <a:off x="8952228" y="4840206"/>
            <a:ext cx="2080795" cy="362304"/>
          </a:xfrm>
          <a:prstGeom prst="rect">
            <a:avLst/>
          </a:prstGeom>
          <a:noFill/>
          <a:ln w="254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86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P spid="3"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77E56-FE20-5836-F6A3-E9E78853A3C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DBCA78A-6A34-F424-A634-FB1979915ECA}"/>
              </a:ext>
            </a:extLst>
          </p:cNvPr>
          <p:cNvSpPr>
            <a:spLocks noGrp="1"/>
          </p:cNvSpPr>
          <p:nvPr>
            <p:ph type="title"/>
          </p:nvPr>
        </p:nvSpPr>
        <p:spPr/>
        <p:txBody>
          <a:bodyPr/>
          <a:lstStyle/>
          <a:p>
            <a:r>
              <a:rPr lang="en-US"/>
              <a:t>Audio Denoising</a:t>
            </a:r>
          </a:p>
        </p:txBody>
      </p:sp>
      <p:sp>
        <p:nvSpPr>
          <p:cNvPr id="3" name="TextBox 2">
            <a:extLst>
              <a:ext uri="{FF2B5EF4-FFF2-40B4-BE49-F238E27FC236}">
                <a16:creationId xmlns:a16="http://schemas.microsoft.com/office/drawing/2014/main" id="{A15D486D-BA41-FB94-CE90-629E6C31A12B}"/>
              </a:ext>
            </a:extLst>
          </p:cNvPr>
          <p:cNvSpPr txBox="1"/>
          <p:nvPr/>
        </p:nvSpPr>
        <p:spPr>
          <a:xfrm>
            <a:off x="569482" y="5613660"/>
            <a:ext cx="2991598" cy="646331"/>
          </a:xfrm>
          <a:prstGeom prst="rect">
            <a:avLst/>
          </a:prstGeom>
          <a:noFill/>
        </p:spPr>
        <p:txBody>
          <a:bodyPr wrap="square" rtlCol="0">
            <a:spAutoFit/>
          </a:bodyPr>
          <a:lstStyle/>
          <a:p>
            <a:r>
              <a:rPr lang="en-US" b="1" u="sng"/>
              <a:t>Task</a:t>
            </a:r>
            <a:r>
              <a:rPr lang="en-US" b="1"/>
              <a:t>: </a:t>
            </a:r>
            <a:r>
              <a:rPr lang="en-US"/>
              <a:t>Suppress background noise in audio stream</a:t>
            </a:r>
          </a:p>
        </p:txBody>
      </p:sp>
      <p:grpSp>
        <p:nvGrpSpPr>
          <p:cNvPr id="43" name="Group 42">
            <a:extLst>
              <a:ext uri="{FF2B5EF4-FFF2-40B4-BE49-F238E27FC236}">
                <a16:creationId xmlns:a16="http://schemas.microsoft.com/office/drawing/2014/main" id="{16D16B3D-76B3-028D-649C-8FF66EA17FAC}"/>
              </a:ext>
            </a:extLst>
          </p:cNvPr>
          <p:cNvGrpSpPr/>
          <p:nvPr/>
        </p:nvGrpSpPr>
        <p:grpSpPr>
          <a:xfrm>
            <a:off x="381000" y="1727970"/>
            <a:ext cx="3743912" cy="1402524"/>
            <a:chOff x="381000" y="1727970"/>
            <a:chExt cx="3743912" cy="1402524"/>
          </a:xfrm>
        </p:grpSpPr>
        <p:sp>
          <p:nvSpPr>
            <p:cNvPr id="29" name="Arrow: Pentagon 28">
              <a:extLst>
                <a:ext uri="{FF2B5EF4-FFF2-40B4-BE49-F238E27FC236}">
                  <a16:creationId xmlns:a16="http://schemas.microsoft.com/office/drawing/2014/main" id="{9274D4DB-A5F6-FE71-857A-A81C1BB79D28}"/>
                </a:ext>
              </a:extLst>
            </p:cNvPr>
            <p:cNvSpPr/>
            <p:nvPr/>
          </p:nvSpPr>
          <p:spPr>
            <a:xfrm>
              <a:off x="2631016" y="1823252"/>
              <a:ext cx="1111154" cy="506234"/>
            </a:xfrm>
            <a:prstGeom prst="homePlate">
              <a:avLst/>
            </a:prstGeom>
            <a:solidFill>
              <a:schemeClr val="accent2">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Pentagon 36">
              <a:extLst>
                <a:ext uri="{FF2B5EF4-FFF2-40B4-BE49-F238E27FC236}">
                  <a16:creationId xmlns:a16="http://schemas.microsoft.com/office/drawing/2014/main" id="{F3D0CE14-CC1E-8958-FC32-AF4EE260EA37}"/>
                </a:ext>
              </a:extLst>
            </p:cNvPr>
            <p:cNvSpPr/>
            <p:nvPr/>
          </p:nvSpPr>
          <p:spPr>
            <a:xfrm>
              <a:off x="2412686" y="1823288"/>
              <a:ext cx="476568" cy="50623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Pentagon 20">
              <a:extLst>
                <a:ext uri="{FF2B5EF4-FFF2-40B4-BE49-F238E27FC236}">
                  <a16:creationId xmlns:a16="http://schemas.microsoft.com/office/drawing/2014/main" id="{666382D0-319F-EF5F-AC17-52289C33C27D}"/>
                </a:ext>
              </a:extLst>
            </p:cNvPr>
            <p:cNvSpPr/>
            <p:nvPr/>
          </p:nvSpPr>
          <p:spPr>
            <a:xfrm>
              <a:off x="653508" y="1817979"/>
              <a:ext cx="1316256" cy="506234"/>
            </a:xfrm>
            <a:prstGeom prst="homePlate">
              <a:avLst/>
            </a:prstGeom>
            <a:solidFill>
              <a:schemeClr val="accent3">
                <a:lumMod val="60000"/>
                <a:lumOff val="40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Pentagon 35">
              <a:extLst>
                <a:ext uri="{FF2B5EF4-FFF2-40B4-BE49-F238E27FC236}">
                  <a16:creationId xmlns:a16="http://schemas.microsoft.com/office/drawing/2014/main" id="{C7520289-B39D-373F-241C-F6753A36419C}"/>
                </a:ext>
              </a:extLst>
            </p:cNvPr>
            <p:cNvSpPr/>
            <p:nvPr/>
          </p:nvSpPr>
          <p:spPr>
            <a:xfrm>
              <a:off x="420600" y="1809722"/>
              <a:ext cx="476568" cy="50623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Ear outline">
              <a:extLst>
                <a:ext uri="{FF2B5EF4-FFF2-40B4-BE49-F238E27FC236}">
                  <a16:creationId xmlns:a16="http://schemas.microsoft.com/office/drawing/2014/main" id="{A948F847-A345-C1F2-CBA2-90CF52BF897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48344" y="1818827"/>
              <a:ext cx="476568" cy="476568"/>
            </a:xfrm>
            <a:prstGeom prst="rect">
              <a:avLst/>
            </a:prstGeom>
          </p:spPr>
        </p:pic>
        <p:grpSp>
          <p:nvGrpSpPr>
            <p:cNvPr id="23" name="Group 22">
              <a:extLst>
                <a:ext uri="{FF2B5EF4-FFF2-40B4-BE49-F238E27FC236}">
                  <a16:creationId xmlns:a16="http://schemas.microsoft.com/office/drawing/2014/main" id="{9272D35A-B103-7CC5-4A46-A09E0469BB21}"/>
                </a:ext>
              </a:extLst>
            </p:cNvPr>
            <p:cNvGrpSpPr/>
            <p:nvPr/>
          </p:nvGrpSpPr>
          <p:grpSpPr>
            <a:xfrm>
              <a:off x="1596909" y="2329485"/>
              <a:ext cx="1183013" cy="801009"/>
              <a:chOff x="2559033" y="3547994"/>
              <a:chExt cx="2039761" cy="1381107"/>
            </a:xfrm>
          </p:grpSpPr>
          <p:grpSp>
            <p:nvGrpSpPr>
              <p:cNvPr id="24" name="Group 23">
                <a:extLst>
                  <a:ext uri="{FF2B5EF4-FFF2-40B4-BE49-F238E27FC236}">
                    <a16:creationId xmlns:a16="http://schemas.microsoft.com/office/drawing/2014/main" id="{D496026C-1D38-A195-C19D-D6CB2AD3D7FD}"/>
                  </a:ext>
                </a:extLst>
              </p:cNvPr>
              <p:cNvGrpSpPr/>
              <p:nvPr/>
            </p:nvGrpSpPr>
            <p:grpSpPr>
              <a:xfrm>
                <a:off x="2559033" y="3764813"/>
                <a:ext cx="2039761" cy="1164288"/>
                <a:chOff x="2730203" y="1221656"/>
                <a:chExt cx="2039761" cy="1164288"/>
              </a:xfrm>
            </p:grpSpPr>
            <p:pic>
              <p:nvPicPr>
                <p:cNvPr id="26" name="Picture 25">
                  <a:extLst>
                    <a:ext uri="{FF2B5EF4-FFF2-40B4-BE49-F238E27FC236}">
                      <a16:creationId xmlns:a16="http://schemas.microsoft.com/office/drawing/2014/main" id="{0AC89E3D-937C-C8D3-78AC-38A6D1F4B880}"/>
                    </a:ext>
                  </a:extLst>
                </p:cNvPr>
                <p:cNvPicPr>
                  <a:picLocks noChangeAspect="1"/>
                </p:cNvPicPr>
                <p:nvPr/>
              </p:nvPicPr>
              <p:blipFill>
                <a:blip r:embed="rId5">
                  <a:clrChange>
                    <a:clrFrom>
                      <a:srgbClr val="FFFFFF"/>
                    </a:clrFrom>
                    <a:clrTo>
                      <a:srgbClr val="FFFFFF">
                        <a:alpha val="0"/>
                      </a:srgbClr>
                    </a:clrTo>
                  </a:clrChange>
                  <a:grayscl/>
                  <a:alphaModFix amt="87000"/>
                </a:blip>
                <a:stretch>
                  <a:fillRect/>
                </a:stretch>
              </p:blipFill>
              <p:spPr>
                <a:xfrm>
                  <a:off x="2730203" y="1221656"/>
                  <a:ext cx="2039761" cy="1164288"/>
                </a:xfrm>
                <a:prstGeom prst="rect">
                  <a:avLst/>
                </a:prstGeom>
                <a:effectLst>
                  <a:outerShdw blurRad="50800" dist="38100" dir="5400000" algn="t" rotWithShape="0">
                    <a:prstClr val="black">
                      <a:alpha val="40000"/>
                    </a:prstClr>
                  </a:outerShdw>
                </a:effectLst>
              </p:spPr>
            </p:pic>
            <p:sp>
              <p:nvSpPr>
                <p:cNvPr id="27" name="Rectangle 26">
                  <a:extLst>
                    <a:ext uri="{FF2B5EF4-FFF2-40B4-BE49-F238E27FC236}">
                      <a16:creationId xmlns:a16="http://schemas.microsoft.com/office/drawing/2014/main" id="{15E52037-CFA1-E9C3-6951-9116FDCCA803}"/>
                    </a:ext>
                  </a:extLst>
                </p:cNvPr>
                <p:cNvSpPr/>
                <p:nvPr/>
              </p:nvSpPr>
              <p:spPr>
                <a:xfrm rot="20875995">
                  <a:off x="3148553" y="1819373"/>
                  <a:ext cx="131976" cy="131976"/>
                </a:xfrm>
                <a:prstGeom prst="rect">
                  <a:avLst/>
                </a:prstGeom>
                <a:solidFill>
                  <a:schemeClr val="accent3">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Isosceles Triangle 24">
                <a:extLst>
                  <a:ext uri="{FF2B5EF4-FFF2-40B4-BE49-F238E27FC236}">
                    <a16:creationId xmlns:a16="http://schemas.microsoft.com/office/drawing/2014/main" id="{B5F27096-176A-AC1B-6227-C45787F7FF9E}"/>
                  </a:ext>
                </a:extLst>
              </p:cNvPr>
              <p:cNvSpPr/>
              <p:nvPr/>
            </p:nvSpPr>
            <p:spPr>
              <a:xfrm flipV="1">
                <a:off x="2789660" y="3547994"/>
                <a:ext cx="1543869" cy="865204"/>
              </a:xfrm>
              <a:prstGeom prst="triangle">
                <a:avLst>
                  <a:gd name="adj" fmla="val 15628"/>
                </a:avLst>
              </a:prstGeom>
              <a:gradFill flip="none" rotWithShape="1">
                <a:gsLst>
                  <a:gs pos="83000">
                    <a:srgbClr val="F9D0B9">
                      <a:alpha val="70000"/>
                    </a:srgbClr>
                  </a:gs>
                  <a:gs pos="0">
                    <a:schemeClr val="bg1">
                      <a:alpha val="64000"/>
                    </a:schemeClr>
                  </a:gs>
                  <a:gs pos="100000">
                    <a:schemeClr val="accent4">
                      <a:lumMod val="60000"/>
                      <a:lumOff val="40000"/>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ED81CF87-1AC9-1F39-348B-CDF53DF47F1A}"/>
                </a:ext>
              </a:extLst>
            </p:cNvPr>
            <p:cNvSpPr/>
            <p:nvPr/>
          </p:nvSpPr>
          <p:spPr>
            <a:xfrm>
              <a:off x="1732454" y="1842566"/>
              <a:ext cx="901865" cy="476568"/>
            </a:xfrm>
            <a:prstGeom prst="rect">
              <a:avLst/>
            </a:prstGeom>
            <a:solidFill>
              <a:schemeClr val="tx1"/>
            </a:solidFill>
            <a:ln w="28575">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accent3">
                      <a:lumMod val="40000"/>
                      <a:lumOff val="60000"/>
                    </a:schemeClr>
                  </a:solidFill>
                  <a:latin typeface="IntelOne Display Medium" panose="020B0703020203020204" pitchFamily="34" charset="0"/>
                </a:rPr>
                <a:t>DENOISER</a:t>
              </a:r>
              <a:endParaRPr lang="en-US" sz="1050">
                <a:solidFill>
                  <a:schemeClr val="accent3">
                    <a:lumMod val="40000"/>
                    <a:lumOff val="60000"/>
                  </a:schemeClr>
                </a:solidFill>
                <a:latin typeface="IntelOne Display Medium" panose="020B0703020203020204" pitchFamily="34" charset="0"/>
              </a:endParaRPr>
            </a:p>
          </p:txBody>
        </p:sp>
        <p:sp>
          <p:nvSpPr>
            <p:cNvPr id="32" name="TextBox 31">
              <a:extLst>
                <a:ext uri="{FF2B5EF4-FFF2-40B4-BE49-F238E27FC236}">
                  <a16:creationId xmlns:a16="http://schemas.microsoft.com/office/drawing/2014/main" id="{8FACBC60-C563-3B30-82BC-BA1E4C42D996}"/>
                </a:ext>
              </a:extLst>
            </p:cNvPr>
            <p:cNvSpPr txBox="1"/>
            <p:nvPr/>
          </p:nvSpPr>
          <p:spPr>
            <a:xfrm>
              <a:off x="768268" y="2321228"/>
              <a:ext cx="955520" cy="261610"/>
            </a:xfrm>
            <a:prstGeom prst="rect">
              <a:avLst/>
            </a:prstGeom>
            <a:noFill/>
          </p:spPr>
          <p:txBody>
            <a:bodyPr wrap="square" rtlCol="0">
              <a:spAutoFit/>
            </a:bodyPr>
            <a:lstStyle/>
            <a:p>
              <a:pPr algn="ctr"/>
              <a:r>
                <a:rPr lang="en-US" sz="1100"/>
                <a:t>Noisy Audio</a:t>
              </a:r>
            </a:p>
          </p:txBody>
        </p:sp>
        <p:sp>
          <p:nvSpPr>
            <p:cNvPr id="33" name="TextBox 32">
              <a:extLst>
                <a:ext uri="{FF2B5EF4-FFF2-40B4-BE49-F238E27FC236}">
                  <a16:creationId xmlns:a16="http://schemas.microsoft.com/office/drawing/2014/main" id="{AE5C74D0-B030-68FE-9252-CDE3266F2D31}"/>
                </a:ext>
              </a:extLst>
            </p:cNvPr>
            <p:cNvSpPr txBox="1"/>
            <p:nvPr/>
          </p:nvSpPr>
          <p:spPr>
            <a:xfrm>
              <a:off x="2649938" y="2321228"/>
              <a:ext cx="955520" cy="261610"/>
            </a:xfrm>
            <a:prstGeom prst="rect">
              <a:avLst/>
            </a:prstGeom>
            <a:noFill/>
          </p:spPr>
          <p:txBody>
            <a:bodyPr wrap="square" rtlCol="0">
              <a:spAutoFit/>
            </a:bodyPr>
            <a:lstStyle/>
            <a:p>
              <a:pPr algn="ctr"/>
              <a:r>
                <a:rPr lang="en-US" sz="1100"/>
                <a:t>Clean Audio</a:t>
              </a:r>
            </a:p>
          </p:txBody>
        </p:sp>
        <p:pic>
          <p:nvPicPr>
            <p:cNvPr id="34" name="Graphic 33" descr="Radio microphone outline">
              <a:extLst>
                <a:ext uri="{FF2B5EF4-FFF2-40B4-BE49-F238E27FC236}">
                  <a16:creationId xmlns:a16="http://schemas.microsoft.com/office/drawing/2014/main" id="{1202DD4E-9D63-5CA4-F6EB-70D14FC15F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1000" y="1890903"/>
              <a:ext cx="364223" cy="364223"/>
            </a:xfrm>
            <a:prstGeom prst="rect">
              <a:avLst/>
            </a:prstGeom>
          </p:spPr>
        </p:pic>
        <p:pic>
          <p:nvPicPr>
            <p:cNvPr id="38" name="Picture 2">
              <a:extLst>
                <a:ext uri="{FF2B5EF4-FFF2-40B4-BE49-F238E27FC236}">
                  <a16:creationId xmlns:a16="http://schemas.microsoft.com/office/drawing/2014/main" id="{F6922BD0-EFC4-6E1F-F98D-7CC69CC3B464}"/>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4175" t="35980" r="81146" b="34903"/>
            <a:stretch/>
          </p:blipFill>
          <p:spPr bwMode="auto">
            <a:xfrm>
              <a:off x="688308" y="1743813"/>
              <a:ext cx="1040941" cy="67948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a:extLst>
                <a:ext uri="{FF2B5EF4-FFF2-40B4-BE49-F238E27FC236}">
                  <a16:creationId xmlns:a16="http://schemas.microsoft.com/office/drawing/2014/main" id="{D29CAF2A-7F50-4C87-F7A7-FE369579ADA7}"/>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79998" t="35144" r="5323" b="35739"/>
            <a:stretch/>
          </p:blipFill>
          <p:spPr bwMode="auto">
            <a:xfrm>
              <a:off x="2642985" y="1727970"/>
              <a:ext cx="1040941" cy="6794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60806453-A162-E761-BB8F-1B2B482C808F}"/>
              </a:ext>
            </a:extLst>
          </p:cNvPr>
          <p:cNvGrpSpPr/>
          <p:nvPr/>
        </p:nvGrpSpPr>
        <p:grpSpPr>
          <a:xfrm>
            <a:off x="274342" y="3561087"/>
            <a:ext cx="3462727" cy="1754326"/>
            <a:chOff x="274342" y="3561087"/>
            <a:chExt cx="3462727" cy="1754326"/>
          </a:xfrm>
        </p:grpSpPr>
        <p:sp>
          <p:nvSpPr>
            <p:cNvPr id="19" name="TextBox 18">
              <a:extLst>
                <a:ext uri="{FF2B5EF4-FFF2-40B4-BE49-F238E27FC236}">
                  <a16:creationId xmlns:a16="http://schemas.microsoft.com/office/drawing/2014/main" id="{04B579BE-D947-5DDE-E34A-CCDCC80DE0DF}"/>
                </a:ext>
              </a:extLst>
            </p:cNvPr>
            <p:cNvSpPr txBox="1"/>
            <p:nvPr/>
          </p:nvSpPr>
          <p:spPr>
            <a:xfrm>
              <a:off x="274342" y="3561087"/>
              <a:ext cx="2991598" cy="1754326"/>
            </a:xfrm>
            <a:prstGeom prst="rect">
              <a:avLst/>
            </a:prstGeom>
            <a:noFill/>
          </p:spPr>
          <p:txBody>
            <a:bodyPr wrap="square" rtlCol="0">
              <a:spAutoFit/>
            </a:bodyPr>
            <a:lstStyle/>
            <a:p>
              <a:pPr marL="285750" indent="-285750">
                <a:buFont typeface="Arial" panose="020B0604020202020204" pitchFamily="34" charset="0"/>
                <a:buChar char="•"/>
              </a:pPr>
              <a:r>
                <a:rPr lang="en-US"/>
                <a:t>Ubiquitous</a:t>
              </a:r>
            </a:p>
            <a:p>
              <a:pPr marL="285750" indent="-285750">
                <a:buFont typeface="Arial" panose="020B0604020202020204" pitchFamily="34" charset="0"/>
                <a:buChar char="•"/>
              </a:pPr>
              <a:r>
                <a:rPr lang="en-US"/>
                <a:t>Low-power</a:t>
              </a:r>
            </a:p>
            <a:p>
              <a:pPr marL="285750" indent="-285750">
                <a:buFont typeface="Arial" panose="020B0604020202020204" pitchFamily="34" charset="0"/>
                <a:buChar char="•"/>
              </a:pPr>
              <a:r>
                <a:rPr lang="en-US"/>
                <a:t>Temporal Signal</a:t>
              </a:r>
            </a:p>
            <a:p>
              <a:pPr marL="285750" indent="-285750">
                <a:buFont typeface="Arial" panose="020B0604020202020204" pitchFamily="34" charset="0"/>
                <a:buChar char="•"/>
              </a:pPr>
              <a:r>
                <a:rPr lang="en-US"/>
                <a:t>Generative task</a:t>
              </a:r>
            </a:p>
            <a:p>
              <a:pPr marL="285750" indent="-285750">
                <a:buFont typeface="Arial" panose="020B0604020202020204" pitchFamily="34" charset="0"/>
                <a:buChar char="•"/>
              </a:pPr>
              <a:r>
                <a:rPr lang="en-US"/>
                <a:t>Commercially relevant</a:t>
              </a:r>
            </a:p>
            <a:p>
              <a:pPr marL="285750" indent="-285750">
                <a:buFont typeface="Arial" panose="020B0604020202020204" pitchFamily="34" charset="0"/>
                <a:buChar char="•"/>
              </a:pPr>
              <a:r>
                <a:rPr lang="en-US"/>
                <a:t>Representative</a:t>
              </a:r>
            </a:p>
          </p:txBody>
        </p:sp>
        <p:pic>
          <p:nvPicPr>
            <p:cNvPr id="8" name="Graphic 7" descr="Battery with solid fill">
              <a:extLst>
                <a:ext uri="{FF2B5EF4-FFF2-40B4-BE49-F238E27FC236}">
                  <a16:creationId xmlns:a16="http://schemas.microsoft.com/office/drawing/2014/main" id="{EC83ED27-375A-3E1E-E823-179F8CCBEDE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165861" y="3847781"/>
              <a:ext cx="359112" cy="359112"/>
            </a:xfrm>
            <a:prstGeom prst="rect">
              <a:avLst/>
            </a:prstGeom>
          </p:spPr>
        </p:pic>
        <p:pic>
          <p:nvPicPr>
            <p:cNvPr id="10" name="Picture 9">
              <a:extLst>
                <a:ext uri="{FF2B5EF4-FFF2-40B4-BE49-F238E27FC236}">
                  <a16:creationId xmlns:a16="http://schemas.microsoft.com/office/drawing/2014/main" id="{F9E20EBD-5FFC-E245-C7E1-A2BBCB29CD81}"/>
                </a:ext>
              </a:extLst>
            </p:cNvPr>
            <p:cNvPicPr>
              <a:picLocks noChangeAspect="1"/>
            </p:cNvPicPr>
            <p:nvPr/>
          </p:nvPicPr>
          <p:blipFill rotWithShape="1">
            <a:blip r:embed="rId11">
              <a:clrChange>
                <a:clrFrom>
                  <a:srgbClr val="FFFFFF"/>
                </a:clrFrom>
                <a:clrTo>
                  <a:srgbClr val="FFFFFF">
                    <a:alpha val="0"/>
                  </a:srgbClr>
                </a:clrTo>
              </a:clrChange>
            </a:blip>
            <a:srcRect l="33664" t="5606" r="26822" b="16526"/>
            <a:stretch/>
          </p:blipFill>
          <p:spPr>
            <a:xfrm>
              <a:off x="2958446" y="4428004"/>
              <a:ext cx="698693" cy="289188"/>
            </a:xfrm>
            <a:prstGeom prst="rect">
              <a:avLst/>
            </a:prstGeom>
          </p:spPr>
        </p:pic>
        <p:pic>
          <p:nvPicPr>
            <p:cNvPr id="11" name="Picture 10">
              <a:extLst>
                <a:ext uri="{FF2B5EF4-FFF2-40B4-BE49-F238E27FC236}">
                  <a16:creationId xmlns:a16="http://schemas.microsoft.com/office/drawing/2014/main" id="{4B10D78A-74E4-CFF9-8712-B151B7346992}"/>
                </a:ext>
              </a:extLst>
            </p:cNvPr>
            <p:cNvPicPr>
              <a:picLocks noChangeAspect="1"/>
            </p:cNvPicPr>
            <p:nvPr/>
          </p:nvPicPr>
          <p:blipFill rotWithShape="1">
            <a:blip r:embed="rId12">
              <a:clrChange>
                <a:clrFrom>
                  <a:srgbClr val="FFFFFF"/>
                </a:clrFrom>
                <a:clrTo>
                  <a:srgbClr val="FFFFFF">
                    <a:alpha val="0"/>
                  </a:srgbClr>
                </a:clrTo>
              </a:clrChange>
            </a:blip>
            <a:srcRect l="33664" t="6209" r="26732" b="13005"/>
            <a:stretch/>
          </p:blipFill>
          <p:spPr>
            <a:xfrm>
              <a:off x="2982160" y="4159214"/>
              <a:ext cx="633855" cy="359112"/>
            </a:xfrm>
            <a:prstGeom prst="rect">
              <a:avLst/>
            </a:prstGeom>
          </p:spPr>
        </p:pic>
        <p:grpSp>
          <p:nvGrpSpPr>
            <p:cNvPr id="12" name="Group 11">
              <a:extLst>
                <a:ext uri="{FF2B5EF4-FFF2-40B4-BE49-F238E27FC236}">
                  <a16:creationId xmlns:a16="http://schemas.microsoft.com/office/drawing/2014/main" id="{0D7389A0-D1A8-A9C8-9E29-8CB001A895E0}"/>
                </a:ext>
              </a:extLst>
            </p:cNvPr>
            <p:cNvGrpSpPr/>
            <p:nvPr/>
          </p:nvGrpSpPr>
          <p:grpSpPr>
            <a:xfrm>
              <a:off x="3090257" y="4645885"/>
              <a:ext cx="418880" cy="418880"/>
              <a:chOff x="6035260" y="1111602"/>
              <a:chExt cx="1428750" cy="1428750"/>
            </a:xfrm>
          </p:grpSpPr>
          <p:pic>
            <p:nvPicPr>
              <p:cNvPr id="13" name="Graphic 12" descr="Processor outline">
                <a:extLst>
                  <a:ext uri="{FF2B5EF4-FFF2-40B4-BE49-F238E27FC236}">
                    <a16:creationId xmlns:a16="http://schemas.microsoft.com/office/drawing/2014/main" id="{3396C3F7-A28D-985C-FF1B-D876B8BA3D1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035260" y="1111602"/>
                <a:ext cx="1428750" cy="1428750"/>
              </a:xfrm>
              <a:prstGeom prst="rect">
                <a:avLst/>
              </a:prstGeom>
            </p:spPr>
          </p:pic>
          <p:sp>
            <p:nvSpPr>
              <p:cNvPr id="14" name="Rectangle 13">
                <a:extLst>
                  <a:ext uri="{FF2B5EF4-FFF2-40B4-BE49-F238E27FC236}">
                    <a16:creationId xmlns:a16="http://schemas.microsoft.com/office/drawing/2014/main" id="{F619167D-842C-7F12-3A81-E93F05AA5C99}"/>
                  </a:ext>
                </a:extLst>
              </p:cNvPr>
              <p:cNvSpPr/>
              <p:nvPr/>
            </p:nvSpPr>
            <p:spPr>
              <a:xfrm>
                <a:off x="6815481" y="1894274"/>
                <a:ext cx="136638" cy="134921"/>
              </a:xfrm>
              <a:prstGeom prst="rect">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 name="Straight Arrow Connector 16">
              <a:extLst>
                <a:ext uri="{FF2B5EF4-FFF2-40B4-BE49-F238E27FC236}">
                  <a16:creationId xmlns:a16="http://schemas.microsoft.com/office/drawing/2014/main" id="{666424E5-ADCD-9418-C8C8-0C5733DC48C2}"/>
                </a:ext>
              </a:extLst>
            </p:cNvPr>
            <p:cNvCxnSpPr>
              <a:cxnSpLocks/>
            </p:cNvCxnSpPr>
            <p:nvPr/>
          </p:nvCxnSpPr>
          <p:spPr>
            <a:xfrm>
              <a:off x="3188617" y="5129374"/>
              <a:ext cx="237178"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pic>
          <p:nvPicPr>
            <p:cNvPr id="40" name="Graphic 39" descr="Ear outline">
              <a:extLst>
                <a:ext uri="{FF2B5EF4-FFF2-40B4-BE49-F238E27FC236}">
                  <a16:creationId xmlns:a16="http://schemas.microsoft.com/office/drawing/2014/main" id="{7DB2A8F7-7B99-BBF9-EA1F-7074A24D38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61116" y="4927326"/>
              <a:ext cx="375953" cy="375953"/>
            </a:xfrm>
            <a:prstGeom prst="rect">
              <a:avLst/>
            </a:prstGeom>
          </p:spPr>
        </p:pic>
        <p:pic>
          <p:nvPicPr>
            <p:cNvPr id="41" name="Graphic 40" descr="Radio microphone outline">
              <a:extLst>
                <a:ext uri="{FF2B5EF4-FFF2-40B4-BE49-F238E27FC236}">
                  <a16:creationId xmlns:a16="http://schemas.microsoft.com/office/drawing/2014/main" id="{DEE04895-2257-4368-7BB4-4BD31FFEC34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06231" y="4971355"/>
              <a:ext cx="316038" cy="316038"/>
            </a:xfrm>
            <a:prstGeom prst="rect">
              <a:avLst/>
            </a:prstGeom>
          </p:spPr>
        </p:pic>
        <p:pic>
          <p:nvPicPr>
            <p:cNvPr id="42" name="Graphic 41" descr="Radio microphone outline">
              <a:extLst>
                <a:ext uri="{FF2B5EF4-FFF2-40B4-BE49-F238E27FC236}">
                  <a16:creationId xmlns:a16="http://schemas.microsoft.com/office/drawing/2014/main" id="{4E078726-6B73-2F23-96BC-968B365E7FE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49187" y="3594270"/>
              <a:ext cx="316038" cy="316038"/>
            </a:xfrm>
            <a:prstGeom prst="rect">
              <a:avLst/>
            </a:prstGeom>
          </p:spPr>
        </p:pic>
      </p:grpSp>
      <p:pic>
        <p:nvPicPr>
          <p:cNvPr id="45" name="Picture 44">
            <a:extLst>
              <a:ext uri="{FF2B5EF4-FFF2-40B4-BE49-F238E27FC236}">
                <a16:creationId xmlns:a16="http://schemas.microsoft.com/office/drawing/2014/main" id="{286B38DB-5FC6-9EE8-CF62-EF5FC7A2ACCE}"/>
              </a:ext>
            </a:extLst>
          </p:cNvPr>
          <p:cNvPicPr>
            <a:picLocks noChangeAspect="1"/>
          </p:cNvPicPr>
          <p:nvPr/>
        </p:nvPicPr>
        <p:blipFill>
          <a:blip r:embed="rId15"/>
          <a:stretch>
            <a:fillRect/>
          </a:stretch>
        </p:blipFill>
        <p:spPr>
          <a:xfrm>
            <a:off x="4443926" y="221694"/>
            <a:ext cx="6615011" cy="1039914"/>
          </a:xfrm>
          <a:prstGeom prst="rect">
            <a:avLst/>
          </a:prstGeom>
        </p:spPr>
      </p:pic>
      <p:sp>
        <p:nvSpPr>
          <p:cNvPr id="2" name="Rectangle: Rounded Corners 1">
            <a:extLst>
              <a:ext uri="{FF2B5EF4-FFF2-40B4-BE49-F238E27FC236}">
                <a16:creationId xmlns:a16="http://schemas.microsoft.com/office/drawing/2014/main" id="{6EB15635-7855-7010-C369-E2096B59AE85}"/>
              </a:ext>
            </a:extLst>
          </p:cNvPr>
          <p:cNvSpPr/>
          <p:nvPr/>
        </p:nvSpPr>
        <p:spPr>
          <a:xfrm>
            <a:off x="4326574" y="1355920"/>
            <a:ext cx="6849716" cy="1388007"/>
          </a:xfrm>
          <a:prstGeom prst="roundRect">
            <a:avLst/>
          </a:prstGeom>
          <a:solidFill>
            <a:schemeClr val="accent1">
              <a:alpha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a:solidFill>
                  <a:srgbClr val="525252"/>
                </a:solidFill>
              </a:rPr>
              <a:t>Sparse activity with delta frames</a:t>
            </a:r>
          </a:p>
          <a:p>
            <a:pPr marL="285750" indent="-285750">
              <a:buFont typeface="Arial" panose="020B0604020202020204" pitchFamily="34" charset="0"/>
              <a:buChar char="•"/>
            </a:pPr>
            <a:r>
              <a:rPr lang="en-US" sz="1600" err="1">
                <a:solidFill>
                  <a:srgbClr val="525252"/>
                </a:solidFill>
              </a:rPr>
              <a:t>SigmaDelta</a:t>
            </a:r>
            <a:r>
              <a:rPr lang="en-US" sz="1600">
                <a:solidFill>
                  <a:srgbClr val="525252"/>
                </a:solidFill>
              </a:rPr>
              <a:t> </a:t>
            </a:r>
            <a:r>
              <a:rPr lang="en-US" sz="1600" err="1">
                <a:solidFill>
                  <a:srgbClr val="525252"/>
                </a:solidFill>
              </a:rPr>
              <a:t>ReLU</a:t>
            </a:r>
            <a:r>
              <a:rPr lang="en-US" sz="1600">
                <a:solidFill>
                  <a:srgbClr val="525252"/>
                </a:solidFill>
              </a:rPr>
              <a:t> neuron</a:t>
            </a:r>
          </a:p>
          <a:p>
            <a:pPr marL="285750" indent="-285750">
              <a:buFont typeface="Arial" panose="020B0604020202020204" pitchFamily="34" charset="0"/>
              <a:buChar char="•"/>
            </a:pPr>
            <a:r>
              <a:rPr lang="en-US" sz="1600">
                <a:solidFill>
                  <a:srgbClr val="525252"/>
                </a:solidFill>
              </a:rPr>
              <a:t>Graded spike messaging</a:t>
            </a:r>
          </a:p>
          <a:p>
            <a:pPr marL="285750" indent="-285750">
              <a:buFont typeface="Arial" panose="020B0604020202020204" pitchFamily="34" charset="0"/>
              <a:buChar char="•"/>
            </a:pPr>
            <a:r>
              <a:rPr lang="en-US" sz="1600">
                <a:solidFill>
                  <a:srgbClr val="525252"/>
                </a:solidFill>
              </a:rPr>
              <a:t>Axonal Delay</a:t>
            </a:r>
          </a:p>
          <a:p>
            <a:pPr marL="285750" indent="-285750">
              <a:buFont typeface="Arial" panose="020B0604020202020204" pitchFamily="34" charset="0"/>
              <a:buChar char="•"/>
            </a:pPr>
            <a:r>
              <a:rPr lang="en-US" sz="1600">
                <a:solidFill>
                  <a:srgbClr val="525252"/>
                </a:solidFill>
              </a:rPr>
              <a:t>12% of a single Loihi chip (14 cores)</a:t>
            </a:r>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78DBA01F-7A52-EE16-79AF-C032F891219B}"/>
                  </a:ext>
                </a:extLst>
              </p:cNvPr>
              <p:cNvGraphicFramePr>
                <a:graphicFrameLocks noGrp="1"/>
              </p:cNvGraphicFramePr>
              <p:nvPr>
                <p:extLst>
                  <p:ext uri="{D42A27DB-BD31-4B8C-83A1-F6EECF244321}">
                    <p14:modId xmlns:p14="http://schemas.microsoft.com/office/powerpoint/2010/main" val="3234338562"/>
                  </p:ext>
                </p:extLst>
              </p:nvPr>
            </p:nvGraphicFramePr>
            <p:xfrm>
              <a:off x="4326575" y="2805341"/>
              <a:ext cx="6849716" cy="3505200"/>
            </p:xfrm>
            <a:graphic>
              <a:graphicData uri="http://schemas.openxmlformats.org/drawingml/2006/table">
                <a:tbl>
                  <a:tblPr firstRow="1" bandRow="1">
                    <a:tableStyleId>{073A0DAA-6AF3-43AB-8588-CEC1D06C72B9}</a:tableStyleId>
                  </a:tblPr>
                  <a:tblGrid>
                    <a:gridCol w="2995740">
                      <a:extLst>
                        <a:ext uri="{9D8B030D-6E8A-4147-A177-3AD203B41FA5}">
                          <a16:colId xmlns:a16="http://schemas.microsoft.com/office/drawing/2014/main" val="1752479538"/>
                        </a:ext>
                      </a:extLst>
                    </a:gridCol>
                    <a:gridCol w="1219518">
                      <a:extLst>
                        <a:ext uri="{9D8B030D-6E8A-4147-A177-3AD203B41FA5}">
                          <a16:colId xmlns:a16="http://schemas.microsoft.com/office/drawing/2014/main" val="3013159073"/>
                        </a:ext>
                      </a:extLst>
                    </a:gridCol>
                    <a:gridCol w="614522">
                      <a:extLst>
                        <a:ext uri="{9D8B030D-6E8A-4147-A177-3AD203B41FA5}">
                          <a16:colId xmlns:a16="http://schemas.microsoft.com/office/drawing/2014/main" val="1351094948"/>
                        </a:ext>
                      </a:extLst>
                    </a:gridCol>
                    <a:gridCol w="1063943">
                      <a:extLst>
                        <a:ext uri="{9D8B030D-6E8A-4147-A177-3AD203B41FA5}">
                          <a16:colId xmlns:a16="http://schemas.microsoft.com/office/drawing/2014/main" val="831252132"/>
                        </a:ext>
                      </a:extLst>
                    </a:gridCol>
                    <a:gridCol w="955993">
                      <a:extLst>
                        <a:ext uri="{9D8B030D-6E8A-4147-A177-3AD203B41FA5}">
                          <a16:colId xmlns:a16="http://schemas.microsoft.com/office/drawing/2014/main" val="1318176727"/>
                        </a:ext>
                      </a:extLst>
                    </a:gridCol>
                  </a:tblGrid>
                  <a:tr h="311574">
                    <a:tc>
                      <a:txBody>
                        <a:bodyPr/>
                        <a:lstStyle/>
                        <a:p>
                          <a:endParaRPr lang="en-US"/>
                        </a:p>
                      </a:txBody>
                      <a:tcPr/>
                    </a:tc>
                    <a:tc gridSpan="2">
                      <a:txBody>
                        <a:bodyPr/>
                        <a:lstStyle/>
                        <a:p>
                          <a:pPr algn="ctr"/>
                          <a:r>
                            <a:rPr lang="en-US"/>
                            <a:t>NsNet2</a:t>
                          </a:r>
                        </a:p>
                        <a:p>
                          <a:pPr algn="ctr"/>
                          <a:r>
                            <a:rPr lang="en-US" sz="1400"/>
                            <a:t>real-time, batch=1</a:t>
                          </a:r>
                        </a:p>
                      </a:txBody>
                      <a:tcPr/>
                    </a:tc>
                    <a:tc hMerge="1">
                      <a:txBody>
                        <a:bodyPr/>
                        <a:lstStyle/>
                        <a:p>
                          <a:endParaRPr lang="en-US"/>
                        </a:p>
                      </a:txBody>
                      <a:tcPr/>
                    </a:tc>
                    <a:tc gridSpan="2">
                      <a:txBody>
                        <a:bodyPr/>
                        <a:lstStyle/>
                        <a:p>
                          <a:pPr algn="ctr"/>
                          <a:r>
                            <a:rPr lang="en-US" err="1"/>
                            <a:t>NsSDNet</a:t>
                          </a:r>
                          <a:endParaRPr lang="en-US"/>
                        </a:p>
                        <a:p>
                          <a:pPr algn="ctr"/>
                          <a:r>
                            <a:rPr lang="en-US" sz="1400"/>
                            <a:t>Real-time</a:t>
                          </a:r>
                        </a:p>
                      </a:txBody>
                      <a:tcPr/>
                    </a:tc>
                    <a:tc hMerge="1">
                      <a:txBody>
                        <a:bodyPr/>
                        <a:lstStyle/>
                        <a:p>
                          <a:endParaRPr lang="en-US"/>
                        </a:p>
                      </a:txBody>
                      <a:tcPr/>
                    </a:tc>
                    <a:extLst>
                      <a:ext uri="{0D108BD9-81ED-4DB2-BD59-A6C34878D82A}">
                        <a16:rowId xmlns:a16="http://schemas.microsoft.com/office/drawing/2014/main" val="4040511377"/>
                      </a:ext>
                    </a:extLst>
                  </a:tr>
                  <a:tr h="311574">
                    <a:tc>
                      <a:txBody>
                        <a:bodyPr/>
                        <a:lstStyle/>
                        <a:p>
                          <a:r>
                            <a:rPr lang="en-US"/>
                            <a:t>SI-SNR (dB)</a:t>
                          </a:r>
                        </a:p>
                      </a:txBody>
                      <a:tcPr/>
                    </a:tc>
                    <a:tc>
                      <a:txBody>
                        <a:bodyPr/>
                        <a:lstStyle/>
                        <a:p>
                          <a:pPr algn="r"/>
                          <a:r>
                            <a:rPr lang="en-US"/>
                            <a:t>11.89</a:t>
                          </a:r>
                        </a:p>
                      </a:txBody>
                      <a:tcPr>
                        <a:lnR w="12700" cap="flat" cmpd="sng" algn="ctr">
                          <a:solidFill>
                            <a:srgbClr val="D0D0D0"/>
                          </a:solidFill>
                          <a:prstDash val="solid"/>
                          <a:round/>
                          <a:headEnd type="none" w="med" len="med"/>
                          <a:tailEnd type="none" w="med" len="med"/>
                        </a:lnR>
                      </a:tcPr>
                    </a:tc>
                    <a:tc>
                      <a:txBody>
                        <a:bodyPr/>
                        <a:lstStyle/>
                        <a:p>
                          <a:pPr algn="l"/>
                          <a:r>
                            <a:rPr lang="en-US"/>
                            <a:t>(1x)</a:t>
                          </a:r>
                        </a:p>
                      </a:txBody>
                      <a:tcPr>
                        <a:lnL w="12700" cap="flat" cmpd="sng" algn="ctr">
                          <a:solidFill>
                            <a:srgbClr val="D0D0D0"/>
                          </a:solidFill>
                          <a:prstDash val="solid"/>
                          <a:round/>
                          <a:headEnd type="none" w="med" len="med"/>
                          <a:tailEnd type="none" w="med" len="med"/>
                        </a:lnL>
                      </a:tcPr>
                    </a:tc>
                    <a:tc>
                      <a:txBody>
                        <a:bodyPr/>
                        <a:lstStyle/>
                        <a:p>
                          <a:pPr algn="r"/>
                          <a:r>
                            <a:rPr lang="en-US" dirty="0">
                              <a:solidFill>
                                <a:schemeClr val="tx1"/>
                              </a:solidFill>
                            </a:rPr>
                            <a:t>12.50</a:t>
                          </a:r>
                        </a:p>
                      </a:txBody>
                      <a:tcPr>
                        <a:lnR w="12700" cap="flat" cmpd="sng" algn="ctr">
                          <a:solidFill>
                            <a:srgbClr val="D0D0D0"/>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(1.05x)</a:t>
                          </a:r>
                        </a:p>
                      </a:txBody>
                      <a:tcPr>
                        <a:lnL w="12700" cap="flat" cmpd="sng" algn="ctr">
                          <a:solidFill>
                            <a:srgbClr val="D0D0D0"/>
                          </a:solidFill>
                          <a:prstDash val="solid"/>
                          <a:round/>
                          <a:headEnd type="none" w="med" len="med"/>
                          <a:tailEnd type="none" w="med" len="med"/>
                        </a:lnL>
                      </a:tcPr>
                    </a:tc>
                    <a:extLst>
                      <a:ext uri="{0D108BD9-81ED-4DB2-BD59-A6C34878D82A}">
                        <a16:rowId xmlns:a16="http://schemas.microsoft.com/office/drawing/2014/main" val="3168817797"/>
                      </a:ext>
                    </a:extLst>
                  </a:tr>
                  <a:tr h="311574">
                    <a:tc>
                      <a:txBody>
                        <a:bodyPr/>
                        <a:lstStyle/>
                        <a:p>
                          <a:r>
                            <a:rPr lang="en-US"/>
                            <a:t>Energy (</a:t>
                          </a:r>
                          <a:r>
                            <a:rPr lang="en-US" err="1"/>
                            <a:t>mJ</a:t>
                          </a:r>
                          <a:r>
                            <a:rPr lang="en-US"/>
                            <a:t>)</a:t>
                          </a:r>
                        </a:p>
                      </a:txBody>
                      <a:tcPr/>
                    </a:tc>
                    <a:tc>
                      <a:txBody>
                        <a:bodyPr/>
                        <a:lstStyle/>
                        <a:p>
                          <a:pPr algn="r"/>
                          <a:r>
                            <a:rPr lang="en-US"/>
                            <a:t>2143.35</a:t>
                          </a:r>
                        </a:p>
                      </a:txBody>
                      <a:tcPr>
                        <a:lnR w="12700" cap="flat" cmpd="sng" algn="ctr">
                          <a:solidFill>
                            <a:srgbClr val="E9E9E9"/>
                          </a:solidFill>
                          <a:prstDash val="solid"/>
                          <a:round/>
                          <a:headEnd type="none" w="med" len="med"/>
                          <a:tailEnd type="none" w="med" len="med"/>
                        </a:lnR>
                      </a:tcPr>
                    </a:tc>
                    <a:tc>
                      <a:txBody>
                        <a:bodyPr/>
                        <a:lstStyle/>
                        <a:p>
                          <a:pPr algn="l"/>
                          <a:r>
                            <a:rPr lang="en-US"/>
                            <a:t>(1x)</a:t>
                          </a:r>
                        </a:p>
                      </a:txBody>
                      <a:tcPr>
                        <a:lnL w="12700" cap="flat" cmpd="sng" algn="ctr">
                          <a:solidFill>
                            <a:srgbClr val="E9E9E9"/>
                          </a:solidFill>
                          <a:prstDash val="solid"/>
                          <a:round/>
                          <a:headEnd type="none" w="med" len="med"/>
                          <a:tailEnd type="none" w="med" len="med"/>
                        </a:lnL>
                      </a:tcPr>
                    </a:tc>
                    <a:tc>
                      <a:txBody>
                        <a:bodyPr/>
                        <a:lstStyle/>
                        <a:p>
                          <a:pPr algn="r"/>
                          <a:r>
                            <a:rPr lang="en-US"/>
                            <a:t>28.74</a:t>
                          </a:r>
                        </a:p>
                      </a:txBody>
                      <a:tcPr>
                        <a:lnR w="12700" cap="flat" cmpd="sng" algn="ctr">
                          <a:solidFill>
                            <a:srgbClr val="E9E9E9"/>
                          </a:solidFill>
                          <a:prstDash val="solid"/>
                          <a:round/>
                          <a:headEnd type="none" w="med" len="med"/>
                          <a:tailEnd type="none" w="med" len="med"/>
                        </a:lnR>
                      </a:tcPr>
                    </a:tc>
                    <a:tc>
                      <a:txBody>
                        <a:bodyPr/>
                        <a:lstStyle/>
                        <a:p>
                          <a:pPr algn="l"/>
                          <a:r>
                            <a:rPr lang="en-US"/>
                            <a:t>(75x)</a:t>
                          </a:r>
                        </a:p>
                      </a:txBody>
                      <a:tcPr>
                        <a:lnL w="12700" cap="flat" cmpd="sng" algn="ctr">
                          <a:solidFill>
                            <a:srgbClr val="E9E9E9"/>
                          </a:solidFill>
                          <a:prstDash val="solid"/>
                          <a:round/>
                          <a:headEnd type="none" w="med" len="med"/>
                          <a:tailEnd type="none" w="med" len="med"/>
                        </a:lnL>
                      </a:tcPr>
                    </a:tc>
                    <a:extLst>
                      <a:ext uri="{0D108BD9-81ED-4DB2-BD59-A6C34878D82A}">
                        <a16:rowId xmlns:a16="http://schemas.microsoft.com/office/drawing/2014/main" val="1128095523"/>
                      </a:ext>
                    </a:extLst>
                  </a:tr>
                  <a:tr h="311574">
                    <a:tc>
                      <a:txBody>
                        <a:bodyPr/>
                        <a:lstStyle/>
                        <a:p>
                          <a:r>
                            <a:rPr lang="en-US"/>
                            <a:t>Latency (</a:t>
                          </a:r>
                          <a14:m>
                            <m:oMath xmlns:m="http://schemas.openxmlformats.org/officeDocument/2006/math">
                              <m:r>
                                <a:rPr lang="en-US" b="0" smtClean="0">
                                  <a:latin typeface="Cambria Math" panose="02040503050406030204" pitchFamily="18" charset="0"/>
                                </a:rPr>
                                <m:t>𝜇</m:t>
                              </m:r>
                            </m:oMath>
                          </a14:m>
                          <a:r>
                            <a:rPr lang="en-US"/>
                            <a:t>s)</a:t>
                          </a:r>
                        </a:p>
                      </a:txBody>
                      <a:tcPr/>
                    </a:tc>
                    <a:tc>
                      <a:txBody>
                        <a:bodyPr/>
                        <a:lstStyle/>
                        <a:p>
                          <a:pPr algn="r"/>
                          <a:r>
                            <a:rPr lang="en-US" dirty="0">
                              <a:solidFill>
                                <a:schemeClr val="tx1"/>
                              </a:solidFill>
                            </a:rPr>
                            <a:t>20.02</a:t>
                          </a:r>
                        </a:p>
                      </a:txBody>
                      <a:tcPr>
                        <a:lnR w="12700" cap="flat" cmpd="sng" algn="ctr">
                          <a:solidFill>
                            <a:srgbClr val="D0D0D0"/>
                          </a:solidFill>
                          <a:prstDash val="solid"/>
                          <a:round/>
                          <a:headEnd type="none" w="med" len="med"/>
                          <a:tailEnd type="none" w="med" len="med"/>
                        </a:lnR>
                      </a:tcPr>
                    </a:tc>
                    <a:tc>
                      <a:txBody>
                        <a:bodyPr/>
                        <a:lstStyle/>
                        <a:p>
                          <a:pPr algn="l"/>
                          <a:r>
                            <a:rPr lang="en-US" dirty="0">
                              <a:solidFill>
                                <a:schemeClr val="tx1"/>
                              </a:solidFill>
                            </a:rPr>
                            <a:t>(1x)</a:t>
                          </a:r>
                        </a:p>
                      </a:txBody>
                      <a:tcPr>
                        <a:lnL w="12700" cap="flat" cmpd="sng" algn="ctr">
                          <a:solidFill>
                            <a:srgbClr val="D0D0D0"/>
                          </a:solidFill>
                          <a:prstDash val="solid"/>
                          <a:round/>
                          <a:headEnd type="none" w="med" len="med"/>
                          <a:tailEnd type="none" w="med" len="med"/>
                        </a:lnL>
                      </a:tcPr>
                    </a:tc>
                    <a:tc>
                      <a:txBody>
                        <a:bodyPr/>
                        <a:lstStyle/>
                        <a:p>
                          <a:pPr algn="r"/>
                          <a:r>
                            <a:rPr lang="en-US"/>
                            <a:t>32.04</a:t>
                          </a:r>
                        </a:p>
                      </a:txBody>
                      <a:tcPr>
                        <a:lnR w="12700" cap="flat" cmpd="sng" algn="ctr">
                          <a:solidFill>
                            <a:srgbClr val="D0D0D0"/>
                          </a:solidFill>
                          <a:prstDash val="solid"/>
                          <a:round/>
                          <a:headEnd type="none" w="med" len="med"/>
                          <a:tailEnd type="none" w="med" len="med"/>
                        </a:lnR>
                      </a:tcPr>
                    </a:tc>
                    <a:tc>
                      <a:txBody>
                        <a:bodyPr/>
                        <a:lstStyle/>
                        <a:p>
                          <a:pPr algn="l"/>
                          <a:r>
                            <a:rPr lang="en-US"/>
                            <a:t>(0.6x)</a:t>
                          </a:r>
                        </a:p>
                      </a:txBody>
                      <a:tcPr>
                        <a:lnL w="12700" cap="flat" cmpd="sng" algn="ctr">
                          <a:solidFill>
                            <a:srgbClr val="D0D0D0"/>
                          </a:solidFill>
                          <a:prstDash val="solid"/>
                          <a:round/>
                          <a:headEnd type="none" w="med" len="med"/>
                          <a:tailEnd type="none" w="med" len="med"/>
                        </a:lnL>
                      </a:tcPr>
                    </a:tc>
                    <a:extLst>
                      <a:ext uri="{0D108BD9-81ED-4DB2-BD59-A6C34878D82A}">
                        <a16:rowId xmlns:a16="http://schemas.microsoft.com/office/drawing/2014/main" val="1023945429"/>
                      </a:ext>
                    </a:extLst>
                  </a:tr>
                  <a:tr h="311574">
                    <a:tc>
                      <a:txBody>
                        <a:bodyPr/>
                        <a:lstStyle/>
                        <a:p>
                          <a:r>
                            <a:rPr lang="en-US"/>
                            <a:t>Throughput (samples/s)</a:t>
                          </a:r>
                        </a:p>
                      </a:txBody>
                      <a:tcPr/>
                    </a:tc>
                    <a:tc>
                      <a:txBody>
                        <a:bodyPr/>
                        <a:lstStyle/>
                        <a:p>
                          <a:pPr algn="r"/>
                          <a:r>
                            <a:rPr lang="en-US"/>
                            <a:t>1</a:t>
                          </a:r>
                        </a:p>
                      </a:txBody>
                      <a:tcPr>
                        <a:lnR w="12700" cap="flat" cmpd="sng" algn="ctr">
                          <a:solidFill>
                            <a:srgbClr val="E9E9E9"/>
                          </a:solidFill>
                          <a:prstDash val="solid"/>
                          <a:round/>
                          <a:headEnd type="none" w="med" len="med"/>
                          <a:tailEnd type="none" w="med" len="med"/>
                        </a:lnR>
                      </a:tcPr>
                    </a:tc>
                    <a:tc>
                      <a:txBody>
                        <a:bodyPr/>
                        <a:lstStyle/>
                        <a:p>
                          <a:pPr algn="l"/>
                          <a:r>
                            <a:rPr lang="en-US"/>
                            <a:t>(1x)</a:t>
                          </a:r>
                        </a:p>
                      </a:txBody>
                      <a:tcPr>
                        <a:lnL w="12700" cap="flat" cmpd="sng" algn="ctr">
                          <a:solidFill>
                            <a:srgbClr val="E9E9E9"/>
                          </a:solidFill>
                          <a:prstDash val="solid"/>
                          <a:round/>
                          <a:headEnd type="none" w="med" len="med"/>
                          <a:tailEnd type="none" w="med" len="med"/>
                        </a:lnL>
                      </a:tcPr>
                    </a:tc>
                    <a:tc>
                      <a:txBody>
                        <a:bodyPr/>
                        <a:lstStyle/>
                        <a:p>
                          <a:pPr algn="r"/>
                          <a:r>
                            <a:rPr lang="en-US"/>
                            <a:t>1</a:t>
                          </a:r>
                        </a:p>
                      </a:txBody>
                      <a:tcPr>
                        <a:lnR w="12700" cap="flat" cmpd="sng" algn="ctr">
                          <a:solidFill>
                            <a:srgbClr val="E9E9E9"/>
                          </a:solidFill>
                          <a:prstDash val="solid"/>
                          <a:round/>
                          <a:headEnd type="none" w="med" len="med"/>
                          <a:tailEnd type="none" w="med" len="med"/>
                        </a:lnR>
                      </a:tcPr>
                    </a:tc>
                    <a:tc>
                      <a:txBody>
                        <a:bodyPr/>
                        <a:lstStyle/>
                        <a:p>
                          <a:pPr algn="l"/>
                          <a:r>
                            <a:rPr lang="en-US"/>
                            <a:t>(1x)</a:t>
                          </a:r>
                        </a:p>
                      </a:txBody>
                      <a:tcPr>
                        <a:lnL w="12700" cap="flat" cmpd="sng" algn="ctr">
                          <a:solidFill>
                            <a:srgbClr val="E9E9E9"/>
                          </a:solidFill>
                          <a:prstDash val="solid"/>
                          <a:round/>
                          <a:headEnd type="none" w="med" len="med"/>
                          <a:tailEnd type="none" w="med" len="med"/>
                        </a:lnL>
                      </a:tcPr>
                    </a:tc>
                    <a:extLst>
                      <a:ext uri="{0D108BD9-81ED-4DB2-BD59-A6C34878D82A}">
                        <a16:rowId xmlns:a16="http://schemas.microsoft.com/office/drawing/2014/main" val="1329502958"/>
                      </a:ext>
                    </a:extLst>
                  </a:tr>
                  <a:tr h="311574">
                    <a:tc>
                      <a:txBody>
                        <a:bodyPr/>
                        <a:lstStyle/>
                        <a:p>
                          <a:r>
                            <a:rPr lang="en-US"/>
                            <a:t>Energy Delay Product (</a:t>
                          </a:r>
                          <a14:m>
                            <m:oMath xmlns:m="http://schemas.openxmlformats.org/officeDocument/2006/math">
                              <m:r>
                                <a:rPr lang="en-US" b="0" smtClean="0">
                                  <a:latin typeface="Cambria Math" panose="02040503050406030204" pitchFamily="18" charset="0"/>
                                </a:rPr>
                                <m:t>𝜇</m:t>
                              </m:r>
                            </m:oMath>
                          </a14:m>
                          <a:r>
                            <a:rPr lang="en-US" err="1"/>
                            <a:t>Js</a:t>
                          </a:r>
                          <a:r>
                            <a:rPr lang="en-US"/>
                            <a:t>)</a:t>
                          </a:r>
                        </a:p>
                      </a:txBody>
                      <a:tcPr/>
                    </a:tc>
                    <a:tc>
                      <a:txBody>
                        <a:bodyPr/>
                        <a:lstStyle/>
                        <a:p>
                          <a:pPr algn="r"/>
                          <a:r>
                            <a:rPr lang="en-US"/>
                            <a:t>42,909</a:t>
                          </a:r>
                        </a:p>
                      </a:txBody>
                      <a:tcPr>
                        <a:lnR w="12700" cap="flat" cmpd="sng" algn="ctr">
                          <a:solidFill>
                            <a:srgbClr val="D0D0D0"/>
                          </a:solidFill>
                          <a:prstDash val="solid"/>
                          <a:round/>
                          <a:headEnd type="none" w="med" len="med"/>
                          <a:tailEnd type="none" w="med" len="med"/>
                        </a:lnR>
                      </a:tcPr>
                    </a:tc>
                    <a:tc>
                      <a:txBody>
                        <a:bodyPr/>
                        <a:lstStyle/>
                        <a:p>
                          <a:pPr algn="l"/>
                          <a:r>
                            <a:rPr lang="en-US"/>
                            <a:t>(1x)</a:t>
                          </a:r>
                        </a:p>
                      </a:txBody>
                      <a:tcPr>
                        <a:lnL w="12700" cap="flat" cmpd="sng" algn="ctr">
                          <a:solidFill>
                            <a:srgbClr val="D0D0D0"/>
                          </a:solidFill>
                          <a:prstDash val="solid"/>
                          <a:round/>
                          <a:headEnd type="none" w="med" len="med"/>
                          <a:tailEnd type="none" w="med" len="med"/>
                        </a:lnL>
                      </a:tcPr>
                    </a:tc>
                    <a:tc>
                      <a:txBody>
                        <a:bodyPr/>
                        <a:lstStyle/>
                        <a:p>
                          <a:pPr algn="r"/>
                          <a:r>
                            <a:rPr lang="en-US" dirty="0">
                              <a:solidFill>
                                <a:schemeClr val="tx1"/>
                              </a:solidFill>
                            </a:rPr>
                            <a:t>920.97</a:t>
                          </a:r>
                        </a:p>
                      </a:txBody>
                      <a:tcPr>
                        <a:lnR w="12700" cap="flat" cmpd="sng" algn="ctr">
                          <a:solidFill>
                            <a:srgbClr val="D0D0D0"/>
                          </a:solidFill>
                          <a:prstDash val="solid"/>
                          <a:round/>
                          <a:headEnd type="none" w="med" len="med"/>
                          <a:tailEnd type="none" w="med" len="med"/>
                        </a:lnR>
                      </a:tcPr>
                    </a:tc>
                    <a:tc>
                      <a:txBody>
                        <a:bodyPr/>
                        <a:lstStyle/>
                        <a:p>
                          <a:pPr algn="l"/>
                          <a:r>
                            <a:rPr lang="en-US" dirty="0">
                              <a:solidFill>
                                <a:schemeClr val="tx1"/>
                              </a:solidFill>
                            </a:rPr>
                            <a:t>(47x)</a:t>
                          </a:r>
                        </a:p>
                      </a:txBody>
                      <a:tcPr>
                        <a:lnL w="12700" cap="flat" cmpd="sng" algn="ctr">
                          <a:solidFill>
                            <a:srgbClr val="D0D0D0"/>
                          </a:solidFill>
                          <a:prstDash val="solid"/>
                          <a:round/>
                          <a:headEnd type="none" w="med" len="med"/>
                          <a:tailEnd type="none" w="med" len="med"/>
                        </a:lnL>
                      </a:tcPr>
                    </a:tc>
                    <a:extLst>
                      <a:ext uri="{0D108BD9-81ED-4DB2-BD59-A6C34878D82A}">
                        <a16:rowId xmlns:a16="http://schemas.microsoft.com/office/drawing/2014/main" val="1874261710"/>
                      </a:ext>
                    </a:extLst>
                  </a:tr>
                  <a:tr h="311574">
                    <a:tc>
                      <a:txBody>
                        <a:bodyPr/>
                        <a:lstStyle/>
                        <a:p>
                          <a:r>
                            <a:rPr lang="en-US"/>
                            <a:t>Messages per sec (</a:t>
                          </a:r>
                          <a14:m>
                            <m:oMath xmlns:m="http://schemas.openxmlformats.org/officeDocument/2006/math">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3</m:t>
                                  </m:r>
                                </m:sup>
                              </m:sSup>
                            </m:oMath>
                          </a14:m>
                          <a:r>
                            <a:rPr lang="en-US"/>
                            <a:t>)</a:t>
                          </a:r>
                        </a:p>
                      </a:txBody>
                      <a:tcPr/>
                    </a:tc>
                    <a:tc>
                      <a:txBody>
                        <a:bodyPr/>
                        <a:lstStyle/>
                        <a:p>
                          <a:pPr algn="r"/>
                          <a:r>
                            <a:rPr lang="en-US"/>
                            <a:t>240</a:t>
                          </a:r>
                        </a:p>
                      </a:txBody>
                      <a:tcPr>
                        <a:lnR w="12700" cap="flat" cmpd="sng" algn="ctr">
                          <a:solidFill>
                            <a:srgbClr val="E9E9E9"/>
                          </a:solidFill>
                          <a:prstDash val="solid"/>
                          <a:round/>
                          <a:headEnd type="none" w="med" len="med"/>
                          <a:tailEnd type="none" w="med" len="med"/>
                        </a:lnR>
                      </a:tcPr>
                    </a:tc>
                    <a:tc>
                      <a:txBody>
                        <a:bodyPr/>
                        <a:lstStyle/>
                        <a:p>
                          <a:pPr algn="l"/>
                          <a:r>
                            <a:rPr lang="en-US"/>
                            <a:t>(1x)</a:t>
                          </a:r>
                        </a:p>
                      </a:txBody>
                      <a:tcPr>
                        <a:lnL w="12700" cap="flat" cmpd="sng" algn="ctr">
                          <a:solidFill>
                            <a:srgbClr val="E9E9E9"/>
                          </a:solidFill>
                          <a:prstDash val="solid"/>
                          <a:round/>
                          <a:headEnd type="none" w="med" len="med"/>
                          <a:tailEnd type="none" w="med" len="med"/>
                        </a:lnL>
                      </a:tcPr>
                    </a:tc>
                    <a:tc>
                      <a:txBody>
                        <a:bodyPr/>
                        <a:lstStyle/>
                        <a:p>
                          <a:pPr algn="r"/>
                          <a:r>
                            <a:rPr lang="en-US"/>
                            <a:t>20.52</a:t>
                          </a:r>
                        </a:p>
                      </a:txBody>
                      <a:tcPr>
                        <a:lnR w="12700" cap="flat" cmpd="sng" algn="ctr">
                          <a:solidFill>
                            <a:srgbClr val="E9E9E9"/>
                          </a:solidFill>
                          <a:prstDash val="solid"/>
                          <a:round/>
                          <a:headEnd type="none" w="med" len="med"/>
                          <a:tailEnd type="none" w="med" len="med"/>
                        </a:lnR>
                      </a:tcPr>
                    </a:tc>
                    <a:tc>
                      <a:txBody>
                        <a:bodyPr/>
                        <a:lstStyle/>
                        <a:p>
                          <a:pPr algn="l"/>
                          <a:r>
                            <a:rPr lang="en-US"/>
                            <a:t>(12x)</a:t>
                          </a:r>
                        </a:p>
                      </a:txBody>
                      <a:tcPr>
                        <a:lnL w="12700" cap="flat" cmpd="sng" algn="ctr">
                          <a:solidFill>
                            <a:srgbClr val="E9E9E9"/>
                          </a:solidFill>
                          <a:prstDash val="solid"/>
                          <a:round/>
                          <a:headEnd type="none" w="med" len="med"/>
                          <a:tailEnd type="none" w="med" len="med"/>
                        </a:lnL>
                      </a:tcPr>
                    </a:tc>
                    <a:extLst>
                      <a:ext uri="{0D108BD9-81ED-4DB2-BD59-A6C34878D82A}">
                        <a16:rowId xmlns:a16="http://schemas.microsoft.com/office/drawing/2014/main" val="2646097592"/>
                      </a:ext>
                    </a:extLst>
                  </a:tr>
                  <a:tr h="311574">
                    <a:tc>
                      <a:txBody>
                        <a:bodyPr/>
                        <a:lstStyle/>
                        <a:p>
                          <a:r>
                            <a:rPr lang="en-US"/>
                            <a:t>MACs per</a:t>
                          </a:r>
                          <a:r>
                            <a:rPr lang="en-US" baseline="0"/>
                            <a:t> sec </a:t>
                          </a:r>
                          <a:r>
                            <a:rPr lang="en-US"/>
                            <a:t>(</a:t>
                          </a:r>
                          <a14:m>
                            <m:oMath xmlns:m="http://schemas.openxmlformats.org/officeDocument/2006/math">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6</m:t>
                                  </m:r>
                                </m:sup>
                              </m:sSup>
                            </m:oMath>
                          </a14:m>
                          <a:r>
                            <a:rPr lang="en-US"/>
                            <a:t>)</a:t>
                          </a:r>
                        </a:p>
                      </a:txBody>
                      <a:tcPr/>
                    </a:tc>
                    <a:tc>
                      <a:txBody>
                        <a:bodyPr/>
                        <a:lstStyle/>
                        <a:p>
                          <a:pPr algn="r"/>
                          <a:r>
                            <a:rPr lang="en-US"/>
                            <a:t>136.13</a:t>
                          </a:r>
                        </a:p>
                      </a:txBody>
                      <a:tcPr>
                        <a:lnR w="12700" cap="flat" cmpd="sng" algn="ctr">
                          <a:solidFill>
                            <a:srgbClr val="D0D0D0"/>
                          </a:solidFill>
                          <a:prstDash val="solid"/>
                          <a:round/>
                          <a:headEnd type="none" w="med" len="med"/>
                          <a:tailEnd type="none" w="med" len="med"/>
                        </a:lnR>
                      </a:tcPr>
                    </a:tc>
                    <a:tc>
                      <a:txBody>
                        <a:bodyPr/>
                        <a:lstStyle/>
                        <a:p>
                          <a:pPr algn="l"/>
                          <a:r>
                            <a:rPr lang="en-US"/>
                            <a:t>(1x)</a:t>
                          </a:r>
                        </a:p>
                      </a:txBody>
                      <a:tcPr>
                        <a:lnL w="12700" cap="flat" cmpd="sng" algn="ctr">
                          <a:solidFill>
                            <a:srgbClr val="D0D0D0"/>
                          </a:solidFill>
                          <a:prstDash val="solid"/>
                          <a:round/>
                          <a:headEnd type="none" w="med" len="med"/>
                          <a:tailEnd type="none" w="med" len="med"/>
                        </a:lnL>
                      </a:tcPr>
                    </a:tc>
                    <a:tc>
                      <a:txBody>
                        <a:bodyPr/>
                        <a:lstStyle/>
                        <a:p>
                          <a:pPr algn="r"/>
                          <a:r>
                            <a:rPr lang="en-US"/>
                            <a:t>11.59</a:t>
                          </a:r>
                        </a:p>
                      </a:txBody>
                      <a:tcPr>
                        <a:lnR w="12700" cap="flat" cmpd="sng" algn="ctr">
                          <a:solidFill>
                            <a:srgbClr val="D0D0D0"/>
                          </a:solidFill>
                          <a:prstDash val="solid"/>
                          <a:round/>
                          <a:headEnd type="none" w="med" len="med"/>
                          <a:tailEnd type="none" w="med" len="med"/>
                        </a:lnR>
                      </a:tcPr>
                    </a:tc>
                    <a:tc>
                      <a:txBody>
                        <a:bodyPr/>
                        <a:lstStyle/>
                        <a:p>
                          <a:pPr algn="l"/>
                          <a:r>
                            <a:rPr lang="en-US"/>
                            <a:t>(12x)</a:t>
                          </a:r>
                        </a:p>
                      </a:txBody>
                      <a:tcPr>
                        <a:lnL w="12700" cap="flat" cmpd="sng" algn="ctr">
                          <a:solidFill>
                            <a:srgbClr val="D0D0D0"/>
                          </a:solidFill>
                          <a:prstDash val="solid"/>
                          <a:round/>
                          <a:headEnd type="none" w="med" len="med"/>
                          <a:tailEnd type="none" w="med" len="med"/>
                        </a:lnL>
                      </a:tcPr>
                    </a:tc>
                    <a:extLst>
                      <a:ext uri="{0D108BD9-81ED-4DB2-BD59-A6C34878D82A}">
                        <a16:rowId xmlns:a16="http://schemas.microsoft.com/office/drawing/2014/main" val="4258742888"/>
                      </a:ext>
                    </a:extLst>
                  </a:tr>
                  <a:tr h="311574">
                    <a:tc>
                      <a:txBody>
                        <a:bodyPr/>
                        <a:lstStyle/>
                        <a:p>
                          <a:r>
                            <a:rPr lang="en-US"/>
                            <a:t>Parameters</a:t>
                          </a:r>
                        </a:p>
                      </a:txBody>
                      <a:tcPr/>
                    </a:tc>
                    <a:tc>
                      <a:txBody>
                        <a:bodyPr/>
                        <a:lstStyle/>
                        <a:p>
                          <a:pPr algn="r"/>
                          <a:r>
                            <a:rPr lang="en-US"/>
                            <a:t>2,681,000</a:t>
                          </a:r>
                        </a:p>
                      </a:txBody>
                      <a:tcPr>
                        <a:lnR w="12700" cap="flat" cmpd="sng" algn="ctr">
                          <a:solidFill>
                            <a:srgbClr val="E9E9E9"/>
                          </a:solidFill>
                          <a:prstDash val="solid"/>
                          <a:round/>
                          <a:headEnd type="none" w="med" len="med"/>
                          <a:tailEnd type="none" w="med" len="med"/>
                        </a:lnR>
                      </a:tcPr>
                    </a:tc>
                    <a:tc>
                      <a:txBody>
                        <a:bodyPr/>
                        <a:lstStyle/>
                        <a:p>
                          <a:pPr algn="l"/>
                          <a:r>
                            <a:rPr lang="en-US"/>
                            <a:t>(1x)</a:t>
                          </a:r>
                        </a:p>
                      </a:txBody>
                      <a:tcPr>
                        <a:lnL w="12700" cap="flat" cmpd="sng" algn="ctr">
                          <a:solidFill>
                            <a:srgbClr val="E9E9E9"/>
                          </a:solidFill>
                          <a:prstDash val="solid"/>
                          <a:round/>
                          <a:headEnd type="none" w="med" len="med"/>
                          <a:tailEnd type="none" w="med" len="med"/>
                        </a:lnL>
                      </a:tcPr>
                    </a:tc>
                    <a:tc>
                      <a:txBody>
                        <a:bodyPr/>
                        <a:lstStyle/>
                        <a:p>
                          <a:pPr algn="r"/>
                          <a:r>
                            <a:rPr lang="en-US" dirty="0">
                              <a:solidFill>
                                <a:schemeClr val="tx1"/>
                              </a:solidFill>
                            </a:rPr>
                            <a:t>526,336</a:t>
                          </a:r>
                        </a:p>
                      </a:txBody>
                      <a:tcPr>
                        <a:lnR w="12700" cap="flat" cmpd="sng" algn="ctr">
                          <a:solidFill>
                            <a:srgbClr val="E9E9E9"/>
                          </a:solidFill>
                          <a:prstDash val="solid"/>
                          <a:round/>
                          <a:headEnd type="none" w="med" len="med"/>
                          <a:tailEnd type="none" w="med" len="med"/>
                        </a:lnR>
                      </a:tcPr>
                    </a:tc>
                    <a:tc>
                      <a:txBody>
                        <a:bodyPr/>
                        <a:lstStyle/>
                        <a:p>
                          <a:pPr algn="l"/>
                          <a:r>
                            <a:rPr lang="en-US" dirty="0">
                              <a:solidFill>
                                <a:schemeClr val="tx1"/>
                              </a:solidFill>
                            </a:rPr>
                            <a:t>(5x)</a:t>
                          </a:r>
                        </a:p>
                      </a:txBody>
                      <a:tcPr>
                        <a:lnL w="12700" cap="flat" cmpd="sng" algn="ctr">
                          <a:solidFill>
                            <a:srgbClr val="E9E9E9"/>
                          </a:solidFill>
                          <a:prstDash val="solid"/>
                          <a:round/>
                          <a:headEnd type="none" w="med" len="med"/>
                          <a:tailEnd type="none" w="med" len="med"/>
                        </a:lnL>
                      </a:tcPr>
                    </a:tc>
                    <a:extLst>
                      <a:ext uri="{0D108BD9-81ED-4DB2-BD59-A6C34878D82A}">
                        <a16:rowId xmlns:a16="http://schemas.microsoft.com/office/drawing/2014/main" val="1587400139"/>
                      </a:ext>
                    </a:extLst>
                  </a:tr>
                </a:tbl>
              </a:graphicData>
            </a:graphic>
          </p:graphicFrame>
        </mc:Choice>
        <mc:Fallback xmlns="">
          <p:graphicFrame>
            <p:nvGraphicFramePr>
              <p:cNvPr id="5" name="Table 4">
                <a:extLst>
                  <a:ext uri="{FF2B5EF4-FFF2-40B4-BE49-F238E27FC236}">
                    <a16:creationId xmlns:a16="http://schemas.microsoft.com/office/drawing/2014/main" id="{78DBA01F-7A52-EE16-79AF-C032F891219B}"/>
                  </a:ext>
                </a:extLst>
              </p:cNvPr>
              <p:cNvGraphicFramePr>
                <a:graphicFrameLocks noGrp="1"/>
              </p:cNvGraphicFramePr>
              <p:nvPr>
                <p:extLst>
                  <p:ext uri="{D42A27DB-BD31-4B8C-83A1-F6EECF244321}">
                    <p14:modId xmlns:p14="http://schemas.microsoft.com/office/powerpoint/2010/main" val="3234338562"/>
                  </p:ext>
                </p:extLst>
              </p:nvPr>
            </p:nvGraphicFramePr>
            <p:xfrm>
              <a:off x="4326575" y="2805341"/>
              <a:ext cx="6849716" cy="3505200"/>
            </p:xfrm>
            <a:graphic>
              <a:graphicData uri="http://schemas.openxmlformats.org/drawingml/2006/table">
                <a:tbl>
                  <a:tblPr firstRow="1" bandRow="1">
                    <a:tableStyleId>{073A0DAA-6AF3-43AB-8588-CEC1D06C72B9}</a:tableStyleId>
                  </a:tblPr>
                  <a:tblGrid>
                    <a:gridCol w="2995740">
                      <a:extLst>
                        <a:ext uri="{9D8B030D-6E8A-4147-A177-3AD203B41FA5}">
                          <a16:colId xmlns:a16="http://schemas.microsoft.com/office/drawing/2014/main" val="1752479538"/>
                        </a:ext>
                      </a:extLst>
                    </a:gridCol>
                    <a:gridCol w="1219518">
                      <a:extLst>
                        <a:ext uri="{9D8B030D-6E8A-4147-A177-3AD203B41FA5}">
                          <a16:colId xmlns:a16="http://schemas.microsoft.com/office/drawing/2014/main" val="3013159073"/>
                        </a:ext>
                      </a:extLst>
                    </a:gridCol>
                    <a:gridCol w="614522">
                      <a:extLst>
                        <a:ext uri="{9D8B030D-6E8A-4147-A177-3AD203B41FA5}">
                          <a16:colId xmlns:a16="http://schemas.microsoft.com/office/drawing/2014/main" val="1351094948"/>
                        </a:ext>
                      </a:extLst>
                    </a:gridCol>
                    <a:gridCol w="1063943">
                      <a:extLst>
                        <a:ext uri="{9D8B030D-6E8A-4147-A177-3AD203B41FA5}">
                          <a16:colId xmlns:a16="http://schemas.microsoft.com/office/drawing/2014/main" val="831252132"/>
                        </a:ext>
                      </a:extLst>
                    </a:gridCol>
                    <a:gridCol w="955993">
                      <a:extLst>
                        <a:ext uri="{9D8B030D-6E8A-4147-A177-3AD203B41FA5}">
                          <a16:colId xmlns:a16="http://schemas.microsoft.com/office/drawing/2014/main" val="1318176727"/>
                        </a:ext>
                      </a:extLst>
                    </a:gridCol>
                  </a:tblGrid>
                  <a:tr h="579120">
                    <a:tc>
                      <a:txBody>
                        <a:bodyPr/>
                        <a:lstStyle/>
                        <a:p>
                          <a:endParaRPr lang="en-US"/>
                        </a:p>
                      </a:txBody>
                      <a:tcPr/>
                    </a:tc>
                    <a:tc gridSpan="2">
                      <a:txBody>
                        <a:bodyPr/>
                        <a:lstStyle/>
                        <a:p>
                          <a:pPr algn="ctr"/>
                          <a:r>
                            <a:rPr lang="en-US"/>
                            <a:t>NsNet2</a:t>
                          </a:r>
                        </a:p>
                        <a:p>
                          <a:pPr algn="ctr"/>
                          <a:r>
                            <a:rPr lang="en-US" sz="1400"/>
                            <a:t>real-time, batch=1</a:t>
                          </a:r>
                        </a:p>
                      </a:txBody>
                      <a:tcPr/>
                    </a:tc>
                    <a:tc hMerge="1">
                      <a:txBody>
                        <a:bodyPr/>
                        <a:lstStyle/>
                        <a:p>
                          <a:endParaRPr lang="en-US"/>
                        </a:p>
                      </a:txBody>
                      <a:tcPr/>
                    </a:tc>
                    <a:tc gridSpan="2">
                      <a:txBody>
                        <a:bodyPr/>
                        <a:lstStyle/>
                        <a:p>
                          <a:pPr algn="ctr"/>
                          <a:r>
                            <a:rPr lang="en-US" err="1"/>
                            <a:t>NsSDNet</a:t>
                          </a:r>
                          <a:endParaRPr lang="en-US"/>
                        </a:p>
                        <a:p>
                          <a:pPr algn="ctr"/>
                          <a:r>
                            <a:rPr lang="en-US" sz="1400"/>
                            <a:t>Real-time</a:t>
                          </a:r>
                        </a:p>
                      </a:txBody>
                      <a:tcPr/>
                    </a:tc>
                    <a:tc hMerge="1">
                      <a:txBody>
                        <a:bodyPr/>
                        <a:lstStyle/>
                        <a:p>
                          <a:endParaRPr lang="en-US"/>
                        </a:p>
                      </a:txBody>
                      <a:tcPr/>
                    </a:tc>
                    <a:extLst>
                      <a:ext uri="{0D108BD9-81ED-4DB2-BD59-A6C34878D82A}">
                        <a16:rowId xmlns:a16="http://schemas.microsoft.com/office/drawing/2014/main" val="4040511377"/>
                      </a:ext>
                    </a:extLst>
                  </a:tr>
                  <a:tr h="365760">
                    <a:tc>
                      <a:txBody>
                        <a:bodyPr/>
                        <a:lstStyle/>
                        <a:p>
                          <a:r>
                            <a:rPr lang="en-US"/>
                            <a:t>SI-SNR (dB)</a:t>
                          </a:r>
                        </a:p>
                      </a:txBody>
                      <a:tcPr/>
                    </a:tc>
                    <a:tc>
                      <a:txBody>
                        <a:bodyPr/>
                        <a:lstStyle/>
                        <a:p>
                          <a:pPr algn="r"/>
                          <a:r>
                            <a:rPr lang="en-US"/>
                            <a:t>11.89</a:t>
                          </a:r>
                        </a:p>
                      </a:txBody>
                      <a:tcPr>
                        <a:lnR w="12700" cap="flat" cmpd="sng" algn="ctr">
                          <a:solidFill>
                            <a:srgbClr val="D0D0D0"/>
                          </a:solidFill>
                          <a:prstDash val="solid"/>
                          <a:round/>
                          <a:headEnd type="none" w="med" len="med"/>
                          <a:tailEnd type="none" w="med" len="med"/>
                        </a:lnR>
                      </a:tcPr>
                    </a:tc>
                    <a:tc>
                      <a:txBody>
                        <a:bodyPr/>
                        <a:lstStyle/>
                        <a:p>
                          <a:pPr algn="l"/>
                          <a:r>
                            <a:rPr lang="en-US"/>
                            <a:t>(1x)</a:t>
                          </a:r>
                        </a:p>
                      </a:txBody>
                      <a:tcPr>
                        <a:lnL w="12700" cap="flat" cmpd="sng" algn="ctr">
                          <a:solidFill>
                            <a:srgbClr val="D0D0D0"/>
                          </a:solidFill>
                          <a:prstDash val="solid"/>
                          <a:round/>
                          <a:headEnd type="none" w="med" len="med"/>
                          <a:tailEnd type="none" w="med" len="med"/>
                        </a:lnL>
                      </a:tcPr>
                    </a:tc>
                    <a:tc>
                      <a:txBody>
                        <a:bodyPr/>
                        <a:lstStyle/>
                        <a:p>
                          <a:pPr algn="r"/>
                          <a:r>
                            <a:rPr lang="en-US">
                              <a:solidFill>
                                <a:schemeClr val="tx1"/>
                              </a:solidFill>
                            </a:rPr>
                            <a:t>12.50</a:t>
                          </a:r>
                        </a:p>
                      </a:txBody>
                      <a:tcPr>
                        <a:lnR w="12700" cap="flat" cmpd="sng" algn="ctr">
                          <a:solidFill>
                            <a:srgbClr val="D0D0D0"/>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rPr>
                            <a:t>(1.05x)</a:t>
                          </a:r>
                        </a:p>
                      </a:txBody>
                      <a:tcPr>
                        <a:lnL w="12700" cap="flat" cmpd="sng" algn="ctr">
                          <a:solidFill>
                            <a:srgbClr val="D0D0D0"/>
                          </a:solidFill>
                          <a:prstDash val="solid"/>
                          <a:round/>
                          <a:headEnd type="none" w="med" len="med"/>
                          <a:tailEnd type="none" w="med" len="med"/>
                        </a:lnL>
                      </a:tcPr>
                    </a:tc>
                    <a:extLst>
                      <a:ext uri="{0D108BD9-81ED-4DB2-BD59-A6C34878D82A}">
                        <a16:rowId xmlns:a16="http://schemas.microsoft.com/office/drawing/2014/main" val="3168817797"/>
                      </a:ext>
                    </a:extLst>
                  </a:tr>
                  <a:tr h="365760">
                    <a:tc>
                      <a:txBody>
                        <a:bodyPr/>
                        <a:lstStyle/>
                        <a:p>
                          <a:r>
                            <a:rPr lang="en-US"/>
                            <a:t>Energy (</a:t>
                          </a:r>
                          <a:r>
                            <a:rPr lang="en-US" err="1"/>
                            <a:t>mJ</a:t>
                          </a:r>
                          <a:r>
                            <a:rPr lang="en-US"/>
                            <a:t>)</a:t>
                          </a:r>
                        </a:p>
                      </a:txBody>
                      <a:tcPr/>
                    </a:tc>
                    <a:tc>
                      <a:txBody>
                        <a:bodyPr/>
                        <a:lstStyle/>
                        <a:p>
                          <a:pPr algn="r"/>
                          <a:r>
                            <a:rPr lang="en-US"/>
                            <a:t>2143.35</a:t>
                          </a:r>
                        </a:p>
                      </a:txBody>
                      <a:tcPr>
                        <a:lnR w="12700" cap="flat" cmpd="sng" algn="ctr">
                          <a:solidFill>
                            <a:srgbClr val="E9E9E9"/>
                          </a:solidFill>
                          <a:prstDash val="solid"/>
                          <a:round/>
                          <a:headEnd type="none" w="med" len="med"/>
                          <a:tailEnd type="none" w="med" len="med"/>
                        </a:lnR>
                      </a:tcPr>
                    </a:tc>
                    <a:tc>
                      <a:txBody>
                        <a:bodyPr/>
                        <a:lstStyle/>
                        <a:p>
                          <a:pPr algn="l"/>
                          <a:r>
                            <a:rPr lang="en-US"/>
                            <a:t>(1x)</a:t>
                          </a:r>
                        </a:p>
                      </a:txBody>
                      <a:tcPr>
                        <a:lnL w="12700" cap="flat" cmpd="sng" algn="ctr">
                          <a:solidFill>
                            <a:srgbClr val="E9E9E9"/>
                          </a:solidFill>
                          <a:prstDash val="solid"/>
                          <a:round/>
                          <a:headEnd type="none" w="med" len="med"/>
                          <a:tailEnd type="none" w="med" len="med"/>
                        </a:lnL>
                      </a:tcPr>
                    </a:tc>
                    <a:tc>
                      <a:txBody>
                        <a:bodyPr/>
                        <a:lstStyle/>
                        <a:p>
                          <a:pPr algn="r"/>
                          <a:r>
                            <a:rPr lang="en-US"/>
                            <a:t>28.74</a:t>
                          </a:r>
                        </a:p>
                      </a:txBody>
                      <a:tcPr>
                        <a:lnR w="12700" cap="flat" cmpd="sng" algn="ctr">
                          <a:solidFill>
                            <a:srgbClr val="E9E9E9"/>
                          </a:solidFill>
                          <a:prstDash val="solid"/>
                          <a:round/>
                          <a:headEnd type="none" w="med" len="med"/>
                          <a:tailEnd type="none" w="med" len="med"/>
                        </a:lnR>
                      </a:tcPr>
                    </a:tc>
                    <a:tc>
                      <a:txBody>
                        <a:bodyPr/>
                        <a:lstStyle/>
                        <a:p>
                          <a:pPr algn="l"/>
                          <a:r>
                            <a:rPr lang="en-US"/>
                            <a:t>(75x)</a:t>
                          </a:r>
                        </a:p>
                      </a:txBody>
                      <a:tcPr>
                        <a:lnL w="12700" cap="flat" cmpd="sng" algn="ctr">
                          <a:solidFill>
                            <a:srgbClr val="E9E9E9"/>
                          </a:solidFill>
                          <a:prstDash val="solid"/>
                          <a:round/>
                          <a:headEnd type="none" w="med" len="med"/>
                          <a:tailEnd type="none" w="med" len="med"/>
                        </a:lnL>
                      </a:tcPr>
                    </a:tc>
                    <a:extLst>
                      <a:ext uri="{0D108BD9-81ED-4DB2-BD59-A6C34878D82A}">
                        <a16:rowId xmlns:a16="http://schemas.microsoft.com/office/drawing/2014/main" val="1128095523"/>
                      </a:ext>
                    </a:extLst>
                  </a:tr>
                  <a:tr h="365760">
                    <a:tc>
                      <a:txBody>
                        <a:bodyPr/>
                        <a:lstStyle/>
                        <a:p>
                          <a:endParaRPr lang="en-US"/>
                        </a:p>
                      </a:txBody>
                      <a:tcPr>
                        <a:blipFill>
                          <a:blip r:embed="rId16"/>
                          <a:stretch>
                            <a:fillRect l="-203" t="-366667" r="-129472" b="-526667"/>
                          </a:stretch>
                        </a:blipFill>
                      </a:tcPr>
                    </a:tc>
                    <a:tc>
                      <a:txBody>
                        <a:bodyPr/>
                        <a:lstStyle/>
                        <a:p>
                          <a:pPr algn="r"/>
                          <a:r>
                            <a:rPr lang="en-US">
                              <a:solidFill>
                                <a:schemeClr val="tx1"/>
                              </a:solidFill>
                            </a:rPr>
                            <a:t>20.02</a:t>
                          </a:r>
                        </a:p>
                      </a:txBody>
                      <a:tcPr>
                        <a:lnR w="12700" cap="flat" cmpd="sng" algn="ctr">
                          <a:solidFill>
                            <a:srgbClr val="D0D0D0"/>
                          </a:solidFill>
                          <a:prstDash val="solid"/>
                          <a:round/>
                          <a:headEnd type="none" w="med" len="med"/>
                          <a:tailEnd type="none" w="med" len="med"/>
                        </a:lnR>
                      </a:tcPr>
                    </a:tc>
                    <a:tc>
                      <a:txBody>
                        <a:bodyPr/>
                        <a:lstStyle/>
                        <a:p>
                          <a:pPr algn="l"/>
                          <a:r>
                            <a:rPr lang="en-US">
                              <a:solidFill>
                                <a:schemeClr val="tx1"/>
                              </a:solidFill>
                            </a:rPr>
                            <a:t>(1x)</a:t>
                          </a:r>
                        </a:p>
                      </a:txBody>
                      <a:tcPr>
                        <a:lnL w="12700" cap="flat" cmpd="sng" algn="ctr">
                          <a:solidFill>
                            <a:srgbClr val="D0D0D0"/>
                          </a:solidFill>
                          <a:prstDash val="solid"/>
                          <a:round/>
                          <a:headEnd type="none" w="med" len="med"/>
                          <a:tailEnd type="none" w="med" len="med"/>
                        </a:lnL>
                      </a:tcPr>
                    </a:tc>
                    <a:tc>
                      <a:txBody>
                        <a:bodyPr/>
                        <a:lstStyle/>
                        <a:p>
                          <a:pPr algn="r"/>
                          <a:r>
                            <a:rPr lang="en-US"/>
                            <a:t>32.04</a:t>
                          </a:r>
                        </a:p>
                      </a:txBody>
                      <a:tcPr>
                        <a:lnR w="12700" cap="flat" cmpd="sng" algn="ctr">
                          <a:solidFill>
                            <a:srgbClr val="D0D0D0"/>
                          </a:solidFill>
                          <a:prstDash val="solid"/>
                          <a:round/>
                          <a:headEnd type="none" w="med" len="med"/>
                          <a:tailEnd type="none" w="med" len="med"/>
                        </a:lnR>
                      </a:tcPr>
                    </a:tc>
                    <a:tc>
                      <a:txBody>
                        <a:bodyPr/>
                        <a:lstStyle/>
                        <a:p>
                          <a:pPr algn="l"/>
                          <a:r>
                            <a:rPr lang="en-US"/>
                            <a:t>(0.6x)</a:t>
                          </a:r>
                        </a:p>
                      </a:txBody>
                      <a:tcPr>
                        <a:lnL w="12700" cap="flat" cmpd="sng" algn="ctr">
                          <a:solidFill>
                            <a:srgbClr val="D0D0D0"/>
                          </a:solidFill>
                          <a:prstDash val="solid"/>
                          <a:round/>
                          <a:headEnd type="none" w="med" len="med"/>
                          <a:tailEnd type="none" w="med" len="med"/>
                        </a:lnL>
                      </a:tcPr>
                    </a:tc>
                    <a:extLst>
                      <a:ext uri="{0D108BD9-81ED-4DB2-BD59-A6C34878D82A}">
                        <a16:rowId xmlns:a16="http://schemas.microsoft.com/office/drawing/2014/main" val="1023945429"/>
                      </a:ext>
                    </a:extLst>
                  </a:tr>
                  <a:tr h="365760">
                    <a:tc>
                      <a:txBody>
                        <a:bodyPr/>
                        <a:lstStyle/>
                        <a:p>
                          <a:r>
                            <a:rPr lang="en-US"/>
                            <a:t>Throughput (samples/s)</a:t>
                          </a:r>
                        </a:p>
                      </a:txBody>
                      <a:tcPr/>
                    </a:tc>
                    <a:tc>
                      <a:txBody>
                        <a:bodyPr/>
                        <a:lstStyle/>
                        <a:p>
                          <a:pPr algn="r"/>
                          <a:r>
                            <a:rPr lang="en-US"/>
                            <a:t>1</a:t>
                          </a:r>
                        </a:p>
                      </a:txBody>
                      <a:tcPr>
                        <a:lnR w="12700" cap="flat" cmpd="sng" algn="ctr">
                          <a:solidFill>
                            <a:srgbClr val="E9E9E9"/>
                          </a:solidFill>
                          <a:prstDash val="solid"/>
                          <a:round/>
                          <a:headEnd type="none" w="med" len="med"/>
                          <a:tailEnd type="none" w="med" len="med"/>
                        </a:lnR>
                      </a:tcPr>
                    </a:tc>
                    <a:tc>
                      <a:txBody>
                        <a:bodyPr/>
                        <a:lstStyle/>
                        <a:p>
                          <a:pPr algn="l"/>
                          <a:r>
                            <a:rPr lang="en-US"/>
                            <a:t>(1x)</a:t>
                          </a:r>
                        </a:p>
                      </a:txBody>
                      <a:tcPr>
                        <a:lnL w="12700" cap="flat" cmpd="sng" algn="ctr">
                          <a:solidFill>
                            <a:srgbClr val="E9E9E9"/>
                          </a:solidFill>
                          <a:prstDash val="solid"/>
                          <a:round/>
                          <a:headEnd type="none" w="med" len="med"/>
                          <a:tailEnd type="none" w="med" len="med"/>
                        </a:lnL>
                      </a:tcPr>
                    </a:tc>
                    <a:tc>
                      <a:txBody>
                        <a:bodyPr/>
                        <a:lstStyle/>
                        <a:p>
                          <a:pPr algn="r"/>
                          <a:r>
                            <a:rPr lang="en-US"/>
                            <a:t>1</a:t>
                          </a:r>
                        </a:p>
                      </a:txBody>
                      <a:tcPr>
                        <a:lnR w="12700" cap="flat" cmpd="sng" algn="ctr">
                          <a:solidFill>
                            <a:srgbClr val="E9E9E9"/>
                          </a:solidFill>
                          <a:prstDash val="solid"/>
                          <a:round/>
                          <a:headEnd type="none" w="med" len="med"/>
                          <a:tailEnd type="none" w="med" len="med"/>
                        </a:lnR>
                      </a:tcPr>
                    </a:tc>
                    <a:tc>
                      <a:txBody>
                        <a:bodyPr/>
                        <a:lstStyle/>
                        <a:p>
                          <a:pPr algn="l"/>
                          <a:r>
                            <a:rPr lang="en-US"/>
                            <a:t>(1x)</a:t>
                          </a:r>
                        </a:p>
                      </a:txBody>
                      <a:tcPr>
                        <a:lnL w="12700" cap="flat" cmpd="sng" algn="ctr">
                          <a:solidFill>
                            <a:srgbClr val="E9E9E9"/>
                          </a:solidFill>
                          <a:prstDash val="solid"/>
                          <a:round/>
                          <a:headEnd type="none" w="med" len="med"/>
                          <a:tailEnd type="none" w="med" len="med"/>
                        </a:lnL>
                      </a:tcPr>
                    </a:tc>
                    <a:extLst>
                      <a:ext uri="{0D108BD9-81ED-4DB2-BD59-A6C34878D82A}">
                        <a16:rowId xmlns:a16="http://schemas.microsoft.com/office/drawing/2014/main" val="1329502958"/>
                      </a:ext>
                    </a:extLst>
                  </a:tr>
                  <a:tr h="365760">
                    <a:tc>
                      <a:txBody>
                        <a:bodyPr/>
                        <a:lstStyle/>
                        <a:p>
                          <a:endParaRPr lang="en-US"/>
                        </a:p>
                      </a:txBody>
                      <a:tcPr>
                        <a:blipFill>
                          <a:blip r:embed="rId16"/>
                          <a:stretch>
                            <a:fillRect l="-203" t="-568333" r="-129472" b="-325000"/>
                          </a:stretch>
                        </a:blipFill>
                      </a:tcPr>
                    </a:tc>
                    <a:tc>
                      <a:txBody>
                        <a:bodyPr/>
                        <a:lstStyle/>
                        <a:p>
                          <a:pPr algn="r"/>
                          <a:r>
                            <a:rPr lang="en-US"/>
                            <a:t>42,909</a:t>
                          </a:r>
                        </a:p>
                      </a:txBody>
                      <a:tcPr>
                        <a:lnR w="12700" cap="flat" cmpd="sng" algn="ctr">
                          <a:solidFill>
                            <a:srgbClr val="D0D0D0"/>
                          </a:solidFill>
                          <a:prstDash val="solid"/>
                          <a:round/>
                          <a:headEnd type="none" w="med" len="med"/>
                          <a:tailEnd type="none" w="med" len="med"/>
                        </a:lnR>
                      </a:tcPr>
                    </a:tc>
                    <a:tc>
                      <a:txBody>
                        <a:bodyPr/>
                        <a:lstStyle/>
                        <a:p>
                          <a:pPr algn="l"/>
                          <a:r>
                            <a:rPr lang="en-US"/>
                            <a:t>(1x)</a:t>
                          </a:r>
                        </a:p>
                      </a:txBody>
                      <a:tcPr>
                        <a:lnL w="12700" cap="flat" cmpd="sng" algn="ctr">
                          <a:solidFill>
                            <a:srgbClr val="D0D0D0"/>
                          </a:solidFill>
                          <a:prstDash val="solid"/>
                          <a:round/>
                          <a:headEnd type="none" w="med" len="med"/>
                          <a:tailEnd type="none" w="med" len="med"/>
                        </a:lnL>
                      </a:tcPr>
                    </a:tc>
                    <a:tc>
                      <a:txBody>
                        <a:bodyPr/>
                        <a:lstStyle/>
                        <a:p>
                          <a:pPr algn="r"/>
                          <a:r>
                            <a:rPr lang="en-US">
                              <a:solidFill>
                                <a:schemeClr val="tx1"/>
                              </a:solidFill>
                            </a:rPr>
                            <a:t>920.97</a:t>
                          </a:r>
                        </a:p>
                      </a:txBody>
                      <a:tcPr>
                        <a:lnR w="12700" cap="flat" cmpd="sng" algn="ctr">
                          <a:solidFill>
                            <a:srgbClr val="D0D0D0"/>
                          </a:solidFill>
                          <a:prstDash val="solid"/>
                          <a:round/>
                          <a:headEnd type="none" w="med" len="med"/>
                          <a:tailEnd type="none" w="med" len="med"/>
                        </a:lnR>
                      </a:tcPr>
                    </a:tc>
                    <a:tc>
                      <a:txBody>
                        <a:bodyPr/>
                        <a:lstStyle/>
                        <a:p>
                          <a:pPr algn="l"/>
                          <a:r>
                            <a:rPr lang="en-US">
                              <a:solidFill>
                                <a:schemeClr val="tx1"/>
                              </a:solidFill>
                            </a:rPr>
                            <a:t>(47x)</a:t>
                          </a:r>
                        </a:p>
                      </a:txBody>
                      <a:tcPr>
                        <a:lnL w="12700" cap="flat" cmpd="sng" algn="ctr">
                          <a:solidFill>
                            <a:srgbClr val="D0D0D0"/>
                          </a:solidFill>
                          <a:prstDash val="solid"/>
                          <a:round/>
                          <a:headEnd type="none" w="med" len="med"/>
                          <a:tailEnd type="none" w="med" len="med"/>
                        </a:lnL>
                      </a:tcPr>
                    </a:tc>
                    <a:extLst>
                      <a:ext uri="{0D108BD9-81ED-4DB2-BD59-A6C34878D82A}">
                        <a16:rowId xmlns:a16="http://schemas.microsoft.com/office/drawing/2014/main" val="1874261710"/>
                      </a:ext>
                    </a:extLst>
                  </a:tr>
                  <a:tr h="365760">
                    <a:tc>
                      <a:txBody>
                        <a:bodyPr/>
                        <a:lstStyle/>
                        <a:p>
                          <a:endParaRPr lang="en-US"/>
                        </a:p>
                      </a:txBody>
                      <a:tcPr>
                        <a:blipFill>
                          <a:blip r:embed="rId16"/>
                          <a:stretch>
                            <a:fillRect l="-203" t="-668333" r="-129472" b="-225000"/>
                          </a:stretch>
                        </a:blipFill>
                      </a:tcPr>
                    </a:tc>
                    <a:tc>
                      <a:txBody>
                        <a:bodyPr/>
                        <a:lstStyle/>
                        <a:p>
                          <a:pPr algn="r"/>
                          <a:r>
                            <a:rPr lang="en-US"/>
                            <a:t>240</a:t>
                          </a:r>
                        </a:p>
                      </a:txBody>
                      <a:tcPr>
                        <a:lnR w="12700" cap="flat" cmpd="sng" algn="ctr">
                          <a:solidFill>
                            <a:srgbClr val="E9E9E9"/>
                          </a:solidFill>
                          <a:prstDash val="solid"/>
                          <a:round/>
                          <a:headEnd type="none" w="med" len="med"/>
                          <a:tailEnd type="none" w="med" len="med"/>
                        </a:lnR>
                      </a:tcPr>
                    </a:tc>
                    <a:tc>
                      <a:txBody>
                        <a:bodyPr/>
                        <a:lstStyle/>
                        <a:p>
                          <a:pPr algn="l"/>
                          <a:r>
                            <a:rPr lang="en-US"/>
                            <a:t>(1x)</a:t>
                          </a:r>
                        </a:p>
                      </a:txBody>
                      <a:tcPr>
                        <a:lnL w="12700" cap="flat" cmpd="sng" algn="ctr">
                          <a:solidFill>
                            <a:srgbClr val="E9E9E9"/>
                          </a:solidFill>
                          <a:prstDash val="solid"/>
                          <a:round/>
                          <a:headEnd type="none" w="med" len="med"/>
                          <a:tailEnd type="none" w="med" len="med"/>
                        </a:lnL>
                      </a:tcPr>
                    </a:tc>
                    <a:tc>
                      <a:txBody>
                        <a:bodyPr/>
                        <a:lstStyle/>
                        <a:p>
                          <a:pPr algn="r"/>
                          <a:r>
                            <a:rPr lang="en-US"/>
                            <a:t>20.52</a:t>
                          </a:r>
                        </a:p>
                      </a:txBody>
                      <a:tcPr>
                        <a:lnR w="12700" cap="flat" cmpd="sng" algn="ctr">
                          <a:solidFill>
                            <a:srgbClr val="E9E9E9"/>
                          </a:solidFill>
                          <a:prstDash val="solid"/>
                          <a:round/>
                          <a:headEnd type="none" w="med" len="med"/>
                          <a:tailEnd type="none" w="med" len="med"/>
                        </a:lnR>
                      </a:tcPr>
                    </a:tc>
                    <a:tc>
                      <a:txBody>
                        <a:bodyPr/>
                        <a:lstStyle/>
                        <a:p>
                          <a:pPr algn="l"/>
                          <a:r>
                            <a:rPr lang="en-US"/>
                            <a:t>(12x)</a:t>
                          </a:r>
                        </a:p>
                      </a:txBody>
                      <a:tcPr>
                        <a:lnL w="12700" cap="flat" cmpd="sng" algn="ctr">
                          <a:solidFill>
                            <a:srgbClr val="E9E9E9"/>
                          </a:solidFill>
                          <a:prstDash val="solid"/>
                          <a:round/>
                          <a:headEnd type="none" w="med" len="med"/>
                          <a:tailEnd type="none" w="med" len="med"/>
                        </a:lnL>
                      </a:tcPr>
                    </a:tc>
                    <a:extLst>
                      <a:ext uri="{0D108BD9-81ED-4DB2-BD59-A6C34878D82A}">
                        <a16:rowId xmlns:a16="http://schemas.microsoft.com/office/drawing/2014/main" val="2646097592"/>
                      </a:ext>
                    </a:extLst>
                  </a:tr>
                  <a:tr h="365760">
                    <a:tc>
                      <a:txBody>
                        <a:bodyPr/>
                        <a:lstStyle/>
                        <a:p>
                          <a:endParaRPr lang="en-US"/>
                        </a:p>
                      </a:txBody>
                      <a:tcPr>
                        <a:blipFill>
                          <a:blip r:embed="rId16"/>
                          <a:stretch>
                            <a:fillRect l="-203" t="-768333" r="-129472" b="-125000"/>
                          </a:stretch>
                        </a:blipFill>
                      </a:tcPr>
                    </a:tc>
                    <a:tc>
                      <a:txBody>
                        <a:bodyPr/>
                        <a:lstStyle/>
                        <a:p>
                          <a:pPr algn="r"/>
                          <a:r>
                            <a:rPr lang="en-US"/>
                            <a:t>136.13</a:t>
                          </a:r>
                        </a:p>
                      </a:txBody>
                      <a:tcPr>
                        <a:lnR w="12700" cap="flat" cmpd="sng" algn="ctr">
                          <a:solidFill>
                            <a:srgbClr val="D0D0D0"/>
                          </a:solidFill>
                          <a:prstDash val="solid"/>
                          <a:round/>
                          <a:headEnd type="none" w="med" len="med"/>
                          <a:tailEnd type="none" w="med" len="med"/>
                        </a:lnR>
                      </a:tcPr>
                    </a:tc>
                    <a:tc>
                      <a:txBody>
                        <a:bodyPr/>
                        <a:lstStyle/>
                        <a:p>
                          <a:pPr algn="l"/>
                          <a:r>
                            <a:rPr lang="en-US"/>
                            <a:t>(1x)</a:t>
                          </a:r>
                        </a:p>
                      </a:txBody>
                      <a:tcPr>
                        <a:lnL w="12700" cap="flat" cmpd="sng" algn="ctr">
                          <a:solidFill>
                            <a:srgbClr val="D0D0D0"/>
                          </a:solidFill>
                          <a:prstDash val="solid"/>
                          <a:round/>
                          <a:headEnd type="none" w="med" len="med"/>
                          <a:tailEnd type="none" w="med" len="med"/>
                        </a:lnL>
                      </a:tcPr>
                    </a:tc>
                    <a:tc>
                      <a:txBody>
                        <a:bodyPr/>
                        <a:lstStyle/>
                        <a:p>
                          <a:pPr algn="r"/>
                          <a:r>
                            <a:rPr lang="en-US"/>
                            <a:t>11.59</a:t>
                          </a:r>
                        </a:p>
                      </a:txBody>
                      <a:tcPr>
                        <a:lnR w="12700" cap="flat" cmpd="sng" algn="ctr">
                          <a:solidFill>
                            <a:srgbClr val="D0D0D0"/>
                          </a:solidFill>
                          <a:prstDash val="solid"/>
                          <a:round/>
                          <a:headEnd type="none" w="med" len="med"/>
                          <a:tailEnd type="none" w="med" len="med"/>
                        </a:lnR>
                      </a:tcPr>
                    </a:tc>
                    <a:tc>
                      <a:txBody>
                        <a:bodyPr/>
                        <a:lstStyle/>
                        <a:p>
                          <a:pPr algn="l"/>
                          <a:r>
                            <a:rPr lang="en-US"/>
                            <a:t>(12x)</a:t>
                          </a:r>
                        </a:p>
                      </a:txBody>
                      <a:tcPr>
                        <a:lnL w="12700" cap="flat" cmpd="sng" algn="ctr">
                          <a:solidFill>
                            <a:srgbClr val="D0D0D0"/>
                          </a:solidFill>
                          <a:prstDash val="solid"/>
                          <a:round/>
                          <a:headEnd type="none" w="med" len="med"/>
                          <a:tailEnd type="none" w="med" len="med"/>
                        </a:lnL>
                      </a:tcPr>
                    </a:tc>
                    <a:extLst>
                      <a:ext uri="{0D108BD9-81ED-4DB2-BD59-A6C34878D82A}">
                        <a16:rowId xmlns:a16="http://schemas.microsoft.com/office/drawing/2014/main" val="4258742888"/>
                      </a:ext>
                    </a:extLst>
                  </a:tr>
                  <a:tr h="365760">
                    <a:tc>
                      <a:txBody>
                        <a:bodyPr/>
                        <a:lstStyle/>
                        <a:p>
                          <a:r>
                            <a:rPr lang="en-US"/>
                            <a:t>Parameters</a:t>
                          </a:r>
                        </a:p>
                      </a:txBody>
                      <a:tcPr/>
                    </a:tc>
                    <a:tc>
                      <a:txBody>
                        <a:bodyPr/>
                        <a:lstStyle/>
                        <a:p>
                          <a:pPr algn="r"/>
                          <a:r>
                            <a:rPr lang="en-US"/>
                            <a:t>2,681,000</a:t>
                          </a:r>
                        </a:p>
                      </a:txBody>
                      <a:tcPr>
                        <a:lnR w="12700" cap="flat" cmpd="sng" algn="ctr">
                          <a:solidFill>
                            <a:srgbClr val="E9E9E9"/>
                          </a:solidFill>
                          <a:prstDash val="solid"/>
                          <a:round/>
                          <a:headEnd type="none" w="med" len="med"/>
                          <a:tailEnd type="none" w="med" len="med"/>
                        </a:lnR>
                      </a:tcPr>
                    </a:tc>
                    <a:tc>
                      <a:txBody>
                        <a:bodyPr/>
                        <a:lstStyle/>
                        <a:p>
                          <a:pPr algn="l"/>
                          <a:r>
                            <a:rPr lang="en-US"/>
                            <a:t>(1x)</a:t>
                          </a:r>
                        </a:p>
                      </a:txBody>
                      <a:tcPr>
                        <a:lnL w="12700" cap="flat" cmpd="sng" algn="ctr">
                          <a:solidFill>
                            <a:srgbClr val="E9E9E9"/>
                          </a:solidFill>
                          <a:prstDash val="solid"/>
                          <a:round/>
                          <a:headEnd type="none" w="med" len="med"/>
                          <a:tailEnd type="none" w="med" len="med"/>
                        </a:lnL>
                      </a:tcPr>
                    </a:tc>
                    <a:tc>
                      <a:txBody>
                        <a:bodyPr/>
                        <a:lstStyle/>
                        <a:p>
                          <a:pPr algn="r"/>
                          <a:r>
                            <a:rPr lang="en-US">
                              <a:solidFill>
                                <a:schemeClr val="tx1"/>
                              </a:solidFill>
                            </a:rPr>
                            <a:t>526,336</a:t>
                          </a:r>
                        </a:p>
                      </a:txBody>
                      <a:tcPr>
                        <a:lnR w="12700" cap="flat" cmpd="sng" algn="ctr">
                          <a:solidFill>
                            <a:srgbClr val="E9E9E9"/>
                          </a:solidFill>
                          <a:prstDash val="solid"/>
                          <a:round/>
                          <a:headEnd type="none" w="med" len="med"/>
                          <a:tailEnd type="none" w="med" len="med"/>
                        </a:lnR>
                      </a:tcPr>
                    </a:tc>
                    <a:tc>
                      <a:txBody>
                        <a:bodyPr/>
                        <a:lstStyle/>
                        <a:p>
                          <a:pPr algn="l"/>
                          <a:r>
                            <a:rPr lang="en-US">
                              <a:solidFill>
                                <a:schemeClr val="tx1"/>
                              </a:solidFill>
                            </a:rPr>
                            <a:t>(5x)</a:t>
                          </a:r>
                        </a:p>
                      </a:txBody>
                      <a:tcPr>
                        <a:lnL w="12700" cap="flat" cmpd="sng" algn="ctr">
                          <a:solidFill>
                            <a:srgbClr val="E9E9E9"/>
                          </a:solidFill>
                          <a:prstDash val="solid"/>
                          <a:round/>
                          <a:headEnd type="none" w="med" len="med"/>
                          <a:tailEnd type="none" w="med" len="med"/>
                        </a:lnL>
                      </a:tcPr>
                    </a:tc>
                    <a:extLst>
                      <a:ext uri="{0D108BD9-81ED-4DB2-BD59-A6C34878D82A}">
                        <a16:rowId xmlns:a16="http://schemas.microsoft.com/office/drawing/2014/main" val="1587400139"/>
                      </a:ext>
                    </a:extLst>
                  </a:tr>
                </a:tbl>
              </a:graphicData>
            </a:graphic>
          </p:graphicFrame>
        </mc:Fallback>
      </mc:AlternateContent>
      <p:sp>
        <p:nvSpPr>
          <p:cNvPr id="15" name="TextBox 14">
            <a:extLst>
              <a:ext uri="{FF2B5EF4-FFF2-40B4-BE49-F238E27FC236}">
                <a16:creationId xmlns:a16="http://schemas.microsoft.com/office/drawing/2014/main" id="{C5E92C8D-2102-F675-7D6A-D01BC1DB6B50}"/>
              </a:ext>
            </a:extLst>
          </p:cNvPr>
          <p:cNvSpPr txBox="1"/>
          <p:nvPr/>
        </p:nvSpPr>
        <p:spPr>
          <a:xfrm>
            <a:off x="1845654" y="6413173"/>
            <a:ext cx="8500691" cy="415498"/>
          </a:xfrm>
          <a:prstGeom prst="rect">
            <a:avLst/>
          </a:prstGeom>
          <a:noFill/>
        </p:spPr>
        <p:txBody>
          <a:bodyPr wrap="square" rtlCol="0">
            <a:spAutoFit/>
          </a:bodyPr>
          <a:lstStyle/>
          <a:p>
            <a:r>
              <a:rPr lang="en-US" sz="700"/>
              <a:t>* </a:t>
            </a:r>
            <a:r>
              <a:rPr lang="en-US" sz="700" err="1"/>
              <a:t>NsSDNet</a:t>
            </a:r>
            <a:r>
              <a:rPr lang="en-US" sz="700"/>
              <a:t> characterization was performed on an </a:t>
            </a:r>
            <a:r>
              <a:rPr lang="en-US" sz="700" err="1"/>
              <a:t>Oheo</a:t>
            </a:r>
            <a:r>
              <a:rPr lang="en-US" sz="700"/>
              <a:t> Gulch single-chip Loihi 2 system N3C1 revision running Lava 0.8.0 and Lava-Loihi 0.5.0 with an unreleased patch.</a:t>
            </a:r>
          </a:p>
          <a:p>
            <a:r>
              <a:rPr lang="en-US" sz="700"/>
              <a:t>‡ NsNet2 was characterized on an NVIDIA Jetson Orin Nano 8GB 15W TDP running Jetpack 5.1.2, </a:t>
            </a:r>
            <a:r>
              <a:rPr lang="en-US" sz="700" err="1"/>
              <a:t>TensorRT</a:t>
            </a:r>
            <a:r>
              <a:rPr lang="en-US" sz="700"/>
              <a:t> 8.6.1, Torch-</a:t>
            </a:r>
            <a:r>
              <a:rPr lang="en-US" sz="700" err="1"/>
              <a:t>TensorRT</a:t>
            </a:r>
            <a:r>
              <a:rPr lang="en-US" sz="700"/>
              <a:t> 1.3.0. Energy values include CPU_GPU_CV and SOC components as reported by </a:t>
            </a:r>
            <a:r>
              <a:rPr lang="en-US" sz="700" err="1"/>
              <a:t>jtop</a:t>
            </a:r>
            <a:r>
              <a:rPr lang="en-US" sz="700"/>
              <a:t>.</a:t>
            </a:r>
          </a:p>
          <a:p>
            <a:r>
              <a:rPr lang="en-US" sz="700"/>
              <a:t>Performance results are based on testing as of September 2023 and may not reflect all publicly available security updates. Results may vary.</a:t>
            </a:r>
          </a:p>
        </p:txBody>
      </p:sp>
      <p:sp>
        <p:nvSpPr>
          <p:cNvPr id="16" name="TextBox 15">
            <a:extLst>
              <a:ext uri="{FF2B5EF4-FFF2-40B4-BE49-F238E27FC236}">
                <a16:creationId xmlns:a16="http://schemas.microsoft.com/office/drawing/2014/main" id="{61453B57-2224-B3DB-9FAA-DEFC679CE027}"/>
              </a:ext>
            </a:extLst>
          </p:cNvPr>
          <p:cNvSpPr txBox="1"/>
          <p:nvPr/>
        </p:nvSpPr>
        <p:spPr>
          <a:xfrm>
            <a:off x="7870676" y="1606046"/>
            <a:ext cx="3255947" cy="923330"/>
          </a:xfrm>
          <a:prstGeom prst="rect">
            <a:avLst/>
          </a:prstGeom>
          <a:noFill/>
        </p:spPr>
        <p:txBody>
          <a:bodyPr wrap="square" rtlCol="0">
            <a:spAutoFit/>
          </a:bodyPr>
          <a:lstStyle/>
          <a:p>
            <a:r>
              <a:rPr lang="en-US" dirty="0" err="1"/>
              <a:t>NsSDNet</a:t>
            </a:r>
            <a:r>
              <a:rPr lang="en-US" dirty="0"/>
              <a:t> is the baseline solution for the ongoing </a:t>
            </a:r>
            <a:r>
              <a:rPr lang="en-US" i="1" dirty="0"/>
              <a:t>Intel Neuromorphic DNS challenge</a:t>
            </a:r>
          </a:p>
        </p:txBody>
      </p:sp>
      <p:sp>
        <p:nvSpPr>
          <p:cNvPr id="7" name="Rectangle 6">
            <a:extLst>
              <a:ext uri="{FF2B5EF4-FFF2-40B4-BE49-F238E27FC236}">
                <a16:creationId xmlns:a16="http://schemas.microsoft.com/office/drawing/2014/main" id="{48C03163-1E99-C2BF-6C70-0B702486E60E}"/>
              </a:ext>
            </a:extLst>
          </p:cNvPr>
          <p:cNvSpPr/>
          <p:nvPr/>
        </p:nvSpPr>
        <p:spPr>
          <a:xfrm>
            <a:off x="7321548" y="4114682"/>
            <a:ext cx="1832612" cy="362304"/>
          </a:xfrm>
          <a:prstGeom prst="rect">
            <a:avLst/>
          </a:prstGeom>
          <a:noFill/>
          <a:ln w="254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F472702-9B9B-73EA-F1FB-8091A6706851}"/>
              </a:ext>
            </a:extLst>
          </p:cNvPr>
          <p:cNvSpPr/>
          <p:nvPr/>
        </p:nvSpPr>
        <p:spPr>
          <a:xfrm>
            <a:off x="9150349" y="5946125"/>
            <a:ext cx="2025942" cy="350520"/>
          </a:xfrm>
          <a:prstGeom prst="rect">
            <a:avLst/>
          </a:prstGeom>
          <a:noFill/>
          <a:ln w="254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AB8B62B-C81E-69AF-B73F-60D8A4D93313}"/>
              </a:ext>
            </a:extLst>
          </p:cNvPr>
          <p:cNvSpPr/>
          <p:nvPr/>
        </p:nvSpPr>
        <p:spPr>
          <a:xfrm>
            <a:off x="9150349" y="4835126"/>
            <a:ext cx="2025942" cy="362304"/>
          </a:xfrm>
          <a:prstGeom prst="rect">
            <a:avLst/>
          </a:prstGeom>
          <a:noFill/>
          <a:ln w="254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0EFC636-A885-F070-8EDC-91D7FDA2F399}"/>
              </a:ext>
            </a:extLst>
          </p:cNvPr>
          <p:cNvSpPr/>
          <p:nvPr/>
        </p:nvSpPr>
        <p:spPr>
          <a:xfrm>
            <a:off x="9150349" y="3386897"/>
            <a:ext cx="2025942" cy="350520"/>
          </a:xfrm>
          <a:prstGeom prst="rect">
            <a:avLst/>
          </a:prstGeom>
          <a:noFill/>
          <a:ln w="254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11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7" grpId="0" animBg="1"/>
      <p:bldP spid="9" grpId="0" animBg="1"/>
      <p:bldP spid="18" grpId="0" animBg="1"/>
      <p:bldP spid="20" grpId="0" animBg="1"/>
    </p:bldLst>
  </p:timing>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037AD-1252-A5BB-4EA8-D4175644D66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B19CE75-E3C9-C3D8-DCA6-B2DD2909649C}"/>
              </a:ext>
            </a:extLst>
          </p:cNvPr>
          <p:cNvSpPr>
            <a:spLocks noGrp="1"/>
          </p:cNvSpPr>
          <p:nvPr>
            <p:ph type="title"/>
          </p:nvPr>
        </p:nvSpPr>
        <p:spPr/>
        <p:txBody>
          <a:bodyPr/>
          <a:lstStyle/>
          <a:p>
            <a:r>
              <a:rPr lang="en-US"/>
              <a:t>Audio Spectral Transform</a:t>
            </a:r>
          </a:p>
        </p:txBody>
      </p:sp>
      <p:sp>
        <p:nvSpPr>
          <p:cNvPr id="3" name="TextBox 2">
            <a:extLst>
              <a:ext uri="{FF2B5EF4-FFF2-40B4-BE49-F238E27FC236}">
                <a16:creationId xmlns:a16="http://schemas.microsoft.com/office/drawing/2014/main" id="{E8490A2B-9FD3-72CD-9AF1-C59E824B5CB7}"/>
              </a:ext>
            </a:extLst>
          </p:cNvPr>
          <p:cNvSpPr txBox="1"/>
          <p:nvPr/>
        </p:nvSpPr>
        <p:spPr>
          <a:xfrm>
            <a:off x="569481" y="5613660"/>
            <a:ext cx="3297491" cy="646331"/>
          </a:xfrm>
          <a:prstGeom prst="rect">
            <a:avLst/>
          </a:prstGeom>
          <a:noFill/>
        </p:spPr>
        <p:txBody>
          <a:bodyPr wrap="square" rtlCol="0">
            <a:spAutoFit/>
          </a:bodyPr>
          <a:lstStyle/>
          <a:p>
            <a:r>
              <a:rPr lang="en-US" b="1" u="sng"/>
              <a:t>Task</a:t>
            </a:r>
            <a:r>
              <a:rPr lang="en-US" b="1"/>
              <a:t>: </a:t>
            </a:r>
            <a:r>
              <a:rPr lang="en-US"/>
              <a:t>Convert audio timeseries to frequency domain</a:t>
            </a:r>
          </a:p>
        </p:txBody>
      </p:sp>
      <p:sp>
        <p:nvSpPr>
          <p:cNvPr id="2" name="Rectangle: Rounded Corners 1">
            <a:extLst>
              <a:ext uri="{FF2B5EF4-FFF2-40B4-BE49-F238E27FC236}">
                <a16:creationId xmlns:a16="http://schemas.microsoft.com/office/drawing/2014/main" id="{E4043593-4FFC-9993-5BE2-314187DB3F7E}"/>
              </a:ext>
            </a:extLst>
          </p:cNvPr>
          <p:cNvSpPr/>
          <p:nvPr/>
        </p:nvSpPr>
        <p:spPr>
          <a:xfrm>
            <a:off x="4326574" y="1355920"/>
            <a:ext cx="6849716" cy="1388007"/>
          </a:xfrm>
          <a:prstGeom prst="roundRect">
            <a:avLst/>
          </a:prstGeom>
          <a:solidFill>
            <a:schemeClr val="accent1">
              <a:alpha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a:solidFill>
                  <a:srgbClr val="525252"/>
                </a:solidFill>
              </a:rPr>
              <a:t>Direct processing of audio timeseries</a:t>
            </a:r>
          </a:p>
          <a:p>
            <a:pPr marL="285750" indent="-285750">
              <a:buFont typeface="Arial" panose="020B0604020202020204" pitchFamily="34" charset="0"/>
              <a:buChar char="•"/>
            </a:pPr>
            <a:r>
              <a:rPr lang="en-US" sz="1600">
                <a:solidFill>
                  <a:srgbClr val="525252"/>
                </a:solidFill>
              </a:rPr>
              <a:t>Complex neuron dynamics</a:t>
            </a:r>
          </a:p>
          <a:p>
            <a:pPr marL="285750" indent="-285750">
              <a:buFont typeface="Arial" panose="020B0604020202020204" pitchFamily="34" charset="0"/>
              <a:buChar char="•"/>
            </a:pPr>
            <a:r>
              <a:rPr lang="en-US" sz="1600">
                <a:solidFill>
                  <a:srgbClr val="525252"/>
                </a:solidFill>
              </a:rPr>
              <a:t>Complex synapse</a:t>
            </a:r>
          </a:p>
          <a:p>
            <a:pPr marL="285750" indent="-285750">
              <a:buFont typeface="Arial" panose="020B0604020202020204" pitchFamily="34" charset="0"/>
              <a:buChar char="•"/>
            </a:pPr>
            <a:r>
              <a:rPr lang="en-US" sz="1600">
                <a:solidFill>
                  <a:srgbClr val="525252"/>
                </a:solidFill>
              </a:rPr>
              <a:t>Graded spikes</a:t>
            </a:r>
          </a:p>
          <a:p>
            <a:pPr marL="285750" indent="-285750">
              <a:buFont typeface="Arial" panose="020B0604020202020204" pitchFamily="34" charset="0"/>
              <a:buChar char="•"/>
            </a:pPr>
            <a:r>
              <a:rPr lang="en-US" sz="1600">
                <a:solidFill>
                  <a:srgbClr val="525252"/>
                </a:solidFill>
              </a:rPr>
              <a:t>Sparse messaging </a:t>
            </a:r>
          </a:p>
        </p:txBody>
      </p:sp>
      <mc:AlternateContent xmlns:mc="http://schemas.openxmlformats.org/markup-compatibility/2006">
        <mc:Choice xmlns:a14="http://schemas.microsoft.com/office/drawing/2010/main" Requires="a14">
          <p:graphicFrame>
            <p:nvGraphicFramePr>
              <p:cNvPr id="5" name="Table 4">
                <a:extLst>
                  <a:ext uri="{FF2B5EF4-FFF2-40B4-BE49-F238E27FC236}">
                    <a16:creationId xmlns:a16="http://schemas.microsoft.com/office/drawing/2014/main" id="{1EC50FAD-313B-29BC-3363-19C145F42AB5}"/>
                  </a:ext>
                </a:extLst>
              </p:cNvPr>
              <p:cNvGraphicFramePr>
                <a:graphicFrameLocks noGrp="1"/>
              </p:cNvGraphicFramePr>
              <p:nvPr>
                <p:extLst>
                  <p:ext uri="{D42A27DB-BD31-4B8C-83A1-F6EECF244321}">
                    <p14:modId xmlns:p14="http://schemas.microsoft.com/office/powerpoint/2010/main" val="3500864619"/>
                  </p:ext>
                </p:extLst>
              </p:nvPr>
            </p:nvGraphicFramePr>
            <p:xfrm>
              <a:off x="4326575" y="3215540"/>
              <a:ext cx="6849716" cy="2407920"/>
            </p:xfrm>
            <a:graphic>
              <a:graphicData uri="http://schemas.openxmlformats.org/drawingml/2006/table">
                <a:tbl>
                  <a:tblPr firstRow="1" bandRow="1">
                    <a:tableStyleId>{073A0DAA-6AF3-43AB-8588-CEC1D06C72B9}</a:tableStyleId>
                  </a:tblPr>
                  <a:tblGrid>
                    <a:gridCol w="2995740">
                      <a:extLst>
                        <a:ext uri="{9D8B030D-6E8A-4147-A177-3AD203B41FA5}">
                          <a16:colId xmlns:a16="http://schemas.microsoft.com/office/drawing/2014/main" val="1752479538"/>
                        </a:ext>
                      </a:extLst>
                    </a:gridCol>
                    <a:gridCol w="1219518">
                      <a:extLst>
                        <a:ext uri="{9D8B030D-6E8A-4147-A177-3AD203B41FA5}">
                          <a16:colId xmlns:a16="http://schemas.microsoft.com/office/drawing/2014/main" val="3013159073"/>
                        </a:ext>
                      </a:extLst>
                    </a:gridCol>
                    <a:gridCol w="614522">
                      <a:extLst>
                        <a:ext uri="{9D8B030D-6E8A-4147-A177-3AD203B41FA5}">
                          <a16:colId xmlns:a16="http://schemas.microsoft.com/office/drawing/2014/main" val="1351094948"/>
                        </a:ext>
                      </a:extLst>
                    </a:gridCol>
                    <a:gridCol w="1063943">
                      <a:extLst>
                        <a:ext uri="{9D8B030D-6E8A-4147-A177-3AD203B41FA5}">
                          <a16:colId xmlns:a16="http://schemas.microsoft.com/office/drawing/2014/main" val="831252132"/>
                        </a:ext>
                      </a:extLst>
                    </a:gridCol>
                    <a:gridCol w="955993">
                      <a:extLst>
                        <a:ext uri="{9D8B030D-6E8A-4147-A177-3AD203B41FA5}">
                          <a16:colId xmlns:a16="http://schemas.microsoft.com/office/drawing/2014/main" val="1318176727"/>
                        </a:ext>
                      </a:extLst>
                    </a:gridCol>
                  </a:tblGrid>
                  <a:tr h="311574">
                    <a:tc>
                      <a:txBody>
                        <a:bodyPr/>
                        <a:lstStyle/>
                        <a:p>
                          <a:endParaRPr lang="en-US"/>
                        </a:p>
                      </a:txBody>
                      <a:tcPr/>
                    </a:tc>
                    <a:tc gridSpan="2">
                      <a:txBody>
                        <a:bodyPr/>
                        <a:lstStyle/>
                        <a:p>
                          <a:pPr algn="ctr"/>
                          <a:r>
                            <a:rPr lang="en-US"/>
                            <a:t>STFT</a:t>
                          </a:r>
                        </a:p>
                        <a:p>
                          <a:pPr algn="ctr"/>
                          <a:endParaRPr lang="en-US" sz="1400"/>
                        </a:p>
                      </a:txBody>
                      <a:tcPr/>
                    </a:tc>
                    <a:tc hMerge="1">
                      <a:txBody>
                        <a:bodyPr/>
                        <a:lstStyle/>
                        <a:p>
                          <a:endParaRPr lang="en-US"/>
                        </a:p>
                      </a:txBody>
                      <a:tcPr/>
                    </a:tc>
                    <a:tc gridSpan="2">
                      <a:txBody>
                        <a:bodyPr/>
                        <a:lstStyle/>
                        <a:p>
                          <a:pPr algn="ctr"/>
                          <a:r>
                            <a:rPr lang="en-US"/>
                            <a:t>Resonate &amp; Fire</a:t>
                          </a:r>
                        </a:p>
                      </a:txBody>
                      <a:tcPr/>
                    </a:tc>
                    <a:tc hMerge="1">
                      <a:txBody>
                        <a:bodyPr/>
                        <a:lstStyle/>
                        <a:p>
                          <a:endParaRPr lang="en-US"/>
                        </a:p>
                      </a:txBody>
                      <a:tcPr/>
                    </a:tc>
                    <a:extLst>
                      <a:ext uri="{0D108BD9-81ED-4DB2-BD59-A6C34878D82A}">
                        <a16:rowId xmlns:a16="http://schemas.microsoft.com/office/drawing/2014/main" val="4040511377"/>
                      </a:ext>
                    </a:extLst>
                  </a:tr>
                  <a:tr h="311574">
                    <a:tc>
                      <a:txBody>
                        <a:bodyPr/>
                        <a:lstStyle/>
                        <a:p>
                          <a:r>
                            <a:rPr lang="en-US"/>
                            <a:t>Correlation</a:t>
                          </a:r>
                        </a:p>
                      </a:txBody>
                      <a:tcPr/>
                    </a:tc>
                    <a:tc>
                      <a:txBody>
                        <a:bodyPr/>
                        <a:lstStyle/>
                        <a:p>
                          <a:pPr algn="r"/>
                          <a:r>
                            <a:rPr lang="en-US" dirty="0">
                              <a:solidFill>
                                <a:schemeClr val="tx1"/>
                              </a:solidFill>
                            </a:rPr>
                            <a:t>0.98</a:t>
                          </a:r>
                        </a:p>
                      </a:txBody>
                      <a:tcPr>
                        <a:lnR w="12700" cap="flat" cmpd="sng" algn="ctr">
                          <a:solidFill>
                            <a:srgbClr val="D0D0D0"/>
                          </a:solidFill>
                          <a:prstDash val="solid"/>
                          <a:round/>
                          <a:headEnd type="none" w="med" len="med"/>
                          <a:tailEnd type="none" w="med" len="med"/>
                        </a:lnR>
                      </a:tcPr>
                    </a:tc>
                    <a:tc>
                      <a:txBody>
                        <a:bodyPr/>
                        <a:lstStyle/>
                        <a:p>
                          <a:pPr algn="l"/>
                          <a:r>
                            <a:rPr lang="en-US" dirty="0">
                              <a:solidFill>
                                <a:schemeClr val="tx1"/>
                              </a:solidFill>
                            </a:rPr>
                            <a:t>(1x)</a:t>
                          </a:r>
                        </a:p>
                      </a:txBody>
                      <a:tcPr>
                        <a:lnL w="12700" cap="flat" cmpd="sng" algn="ctr">
                          <a:solidFill>
                            <a:srgbClr val="D0D0D0"/>
                          </a:solidFill>
                          <a:prstDash val="solid"/>
                          <a:round/>
                          <a:headEnd type="none" w="med" len="med"/>
                          <a:tailEnd type="none" w="med" len="med"/>
                        </a:lnL>
                      </a:tcPr>
                    </a:tc>
                    <a:tc>
                      <a:txBody>
                        <a:bodyPr/>
                        <a:lstStyle/>
                        <a:p>
                          <a:pPr algn="r"/>
                          <a:r>
                            <a:rPr lang="en-US"/>
                            <a:t>0.94</a:t>
                          </a:r>
                        </a:p>
                      </a:txBody>
                      <a:tcPr>
                        <a:lnR w="12700" cap="flat" cmpd="sng" algn="ctr">
                          <a:solidFill>
                            <a:srgbClr val="D0D0D0"/>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(0.95x)</a:t>
                          </a:r>
                        </a:p>
                      </a:txBody>
                      <a:tcPr>
                        <a:lnL w="12700" cap="flat" cmpd="sng" algn="ctr">
                          <a:solidFill>
                            <a:srgbClr val="D0D0D0"/>
                          </a:solidFill>
                          <a:prstDash val="solid"/>
                          <a:round/>
                          <a:headEnd type="none" w="med" len="med"/>
                          <a:tailEnd type="none" w="med" len="med"/>
                        </a:lnL>
                      </a:tcPr>
                    </a:tc>
                    <a:extLst>
                      <a:ext uri="{0D108BD9-81ED-4DB2-BD59-A6C34878D82A}">
                        <a16:rowId xmlns:a16="http://schemas.microsoft.com/office/drawing/2014/main" val="3168817797"/>
                      </a:ext>
                    </a:extLst>
                  </a:tr>
                  <a:tr h="311574">
                    <a:tc>
                      <a:txBody>
                        <a:bodyPr/>
                        <a:lstStyle/>
                        <a:p>
                          <a:r>
                            <a:rPr lang="en-US"/>
                            <a:t>Energy (</a:t>
                          </a:r>
                          <a:r>
                            <a:rPr lang="en-US" err="1"/>
                            <a:t>mJ</a:t>
                          </a:r>
                          <a:r>
                            <a:rPr lang="en-US"/>
                            <a:t>)</a:t>
                          </a:r>
                        </a:p>
                      </a:txBody>
                      <a:tcPr/>
                    </a:tc>
                    <a:tc>
                      <a:txBody>
                        <a:bodyPr/>
                        <a:lstStyle/>
                        <a:p>
                          <a:pPr algn="r"/>
                          <a:r>
                            <a:rPr lang="en-US"/>
                            <a:t>539.62</a:t>
                          </a:r>
                        </a:p>
                      </a:txBody>
                      <a:tcPr>
                        <a:lnR w="12700" cap="flat" cmpd="sng" algn="ctr">
                          <a:solidFill>
                            <a:srgbClr val="E9E9E9"/>
                          </a:solidFill>
                          <a:prstDash val="solid"/>
                          <a:round/>
                          <a:headEnd type="none" w="med" len="med"/>
                          <a:tailEnd type="none" w="med" len="med"/>
                        </a:lnR>
                      </a:tcPr>
                    </a:tc>
                    <a:tc>
                      <a:txBody>
                        <a:bodyPr/>
                        <a:lstStyle/>
                        <a:p>
                          <a:pPr algn="l"/>
                          <a:r>
                            <a:rPr lang="en-US"/>
                            <a:t>(1x)</a:t>
                          </a:r>
                        </a:p>
                      </a:txBody>
                      <a:tcPr>
                        <a:lnL w="12700" cap="flat" cmpd="sng" algn="ctr">
                          <a:solidFill>
                            <a:srgbClr val="E9E9E9"/>
                          </a:solidFill>
                          <a:prstDash val="solid"/>
                          <a:round/>
                          <a:headEnd type="none" w="med" len="med"/>
                          <a:tailEnd type="none" w="med" len="med"/>
                        </a:lnL>
                      </a:tcPr>
                    </a:tc>
                    <a:tc>
                      <a:txBody>
                        <a:bodyPr/>
                        <a:lstStyle/>
                        <a:p>
                          <a:pPr algn="r"/>
                          <a:r>
                            <a:rPr lang="en-US" dirty="0">
                              <a:solidFill>
                                <a:schemeClr val="tx1"/>
                              </a:solidFill>
                            </a:rPr>
                            <a:t>0.34</a:t>
                          </a:r>
                        </a:p>
                      </a:txBody>
                      <a:tcPr>
                        <a:lnR w="12700" cap="flat" cmpd="sng" algn="ctr">
                          <a:solidFill>
                            <a:srgbClr val="E9E9E9"/>
                          </a:solidFill>
                          <a:prstDash val="solid"/>
                          <a:round/>
                          <a:headEnd type="none" w="med" len="med"/>
                          <a:tailEnd type="none" w="med" len="med"/>
                        </a:lnR>
                      </a:tcPr>
                    </a:tc>
                    <a:tc>
                      <a:txBody>
                        <a:bodyPr/>
                        <a:lstStyle/>
                        <a:p>
                          <a:pPr algn="l"/>
                          <a:r>
                            <a:rPr lang="en-US" dirty="0">
                              <a:solidFill>
                                <a:schemeClr val="tx1"/>
                              </a:solidFill>
                            </a:rPr>
                            <a:t>(1587x)</a:t>
                          </a:r>
                        </a:p>
                      </a:txBody>
                      <a:tcPr>
                        <a:lnL w="12700" cap="flat" cmpd="sng" algn="ctr">
                          <a:solidFill>
                            <a:srgbClr val="E9E9E9"/>
                          </a:solidFill>
                          <a:prstDash val="solid"/>
                          <a:round/>
                          <a:headEnd type="none" w="med" len="med"/>
                          <a:tailEnd type="none" w="med" len="med"/>
                        </a:lnL>
                      </a:tcPr>
                    </a:tc>
                    <a:extLst>
                      <a:ext uri="{0D108BD9-81ED-4DB2-BD59-A6C34878D82A}">
                        <a16:rowId xmlns:a16="http://schemas.microsoft.com/office/drawing/2014/main" val="1128095523"/>
                      </a:ext>
                    </a:extLst>
                  </a:tr>
                  <a:tr h="311574">
                    <a:tc>
                      <a:txBody>
                        <a:bodyPr/>
                        <a:lstStyle/>
                        <a:p>
                          <a:r>
                            <a:rPr lang="en-US"/>
                            <a:t>Latency (</a:t>
                          </a:r>
                          <a14:m>
                            <m:oMath xmlns:m="http://schemas.openxmlformats.org/officeDocument/2006/math">
                              <m:r>
                                <a:rPr lang="en-US" b="0" smtClean="0">
                                  <a:latin typeface="Cambria Math" panose="02040503050406030204" pitchFamily="18" charset="0"/>
                                </a:rPr>
                                <m:t>𝜇</m:t>
                              </m:r>
                            </m:oMath>
                          </a14:m>
                          <a:r>
                            <a:rPr lang="en-US"/>
                            <a:t>s)</a:t>
                          </a:r>
                        </a:p>
                      </a:txBody>
                      <a:tcPr/>
                    </a:tc>
                    <a:tc>
                      <a:txBody>
                        <a:bodyPr/>
                        <a:lstStyle/>
                        <a:p>
                          <a:pPr algn="r"/>
                          <a:r>
                            <a:rPr lang="en-US"/>
                            <a:t>0.43</a:t>
                          </a:r>
                        </a:p>
                      </a:txBody>
                      <a:tcPr>
                        <a:lnR w="12700" cap="flat" cmpd="sng" algn="ctr">
                          <a:solidFill>
                            <a:srgbClr val="D0D0D0"/>
                          </a:solidFill>
                          <a:prstDash val="solid"/>
                          <a:round/>
                          <a:headEnd type="none" w="med" len="med"/>
                          <a:tailEnd type="none" w="med" len="med"/>
                        </a:lnR>
                      </a:tcPr>
                    </a:tc>
                    <a:tc>
                      <a:txBody>
                        <a:bodyPr/>
                        <a:lstStyle/>
                        <a:p>
                          <a:pPr algn="l"/>
                          <a:r>
                            <a:rPr lang="en-US"/>
                            <a:t>(1x)</a:t>
                          </a:r>
                        </a:p>
                      </a:txBody>
                      <a:tcPr>
                        <a:lnL w="12700" cap="flat" cmpd="sng" algn="ctr">
                          <a:solidFill>
                            <a:srgbClr val="D0D0D0"/>
                          </a:solidFill>
                          <a:prstDash val="solid"/>
                          <a:round/>
                          <a:headEnd type="none" w="med" len="med"/>
                          <a:tailEnd type="none" w="med" len="med"/>
                        </a:lnL>
                      </a:tcPr>
                    </a:tc>
                    <a:tc>
                      <a:txBody>
                        <a:bodyPr/>
                        <a:lstStyle/>
                        <a:p>
                          <a:pPr algn="r"/>
                          <a:r>
                            <a:rPr lang="en-US" dirty="0"/>
                            <a:t>0.82</a:t>
                          </a:r>
                        </a:p>
                      </a:txBody>
                      <a:tcPr>
                        <a:lnR w="12700" cap="flat" cmpd="sng" algn="ctr">
                          <a:solidFill>
                            <a:srgbClr val="D0D0D0"/>
                          </a:solidFill>
                          <a:prstDash val="solid"/>
                          <a:round/>
                          <a:headEnd type="none" w="med" len="med"/>
                          <a:tailEnd type="none" w="med" len="med"/>
                        </a:lnR>
                      </a:tcPr>
                    </a:tc>
                    <a:tc>
                      <a:txBody>
                        <a:bodyPr/>
                        <a:lstStyle/>
                        <a:p>
                          <a:pPr algn="l"/>
                          <a:r>
                            <a:rPr lang="en-US"/>
                            <a:t>(0.5x)</a:t>
                          </a:r>
                        </a:p>
                      </a:txBody>
                      <a:tcPr>
                        <a:lnL w="12700" cap="flat" cmpd="sng" algn="ctr">
                          <a:solidFill>
                            <a:srgbClr val="D0D0D0"/>
                          </a:solidFill>
                          <a:prstDash val="solid"/>
                          <a:round/>
                          <a:headEnd type="none" w="med" len="med"/>
                          <a:tailEnd type="none" w="med" len="med"/>
                        </a:lnL>
                      </a:tcPr>
                    </a:tc>
                    <a:extLst>
                      <a:ext uri="{0D108BD9-81ED-4DB2-BD59-A6C34878D82A}">
                        <a16:rowId xmlns:a16="http://schemas.microsoft.com/office/drawing/2014/main" val="1023945429"/>
                      </a:ext>
                    </a:extLst>
                  </a:tr>
                  <a:tr h="311574">
                    <a:tc>
                      <a:txBody>
                        <a:bodyPr/>
                        <a:lstStyle/>
                        <a:p>
                          <a:r>
                            <a:rPr lang="en-US"/>
                            <a:t>Throughput (samples/s)</a:t>
                          </a:r>
                        </a:p>
                      </a:txBody>
                      <a:tcPr/>
                    </a:tc>
                    <a:tc>
                      <a:txBody>
                        <a:bodyPr/>
                        <a:lstStyle/>
                        <a:p>
                          <a:pPr algn="r"/>
                          <a:r>
                            <a:rPr lang="en-US" dirty="0"/>
                            <a:t>113.56</a:t>
                          </a:r>
                        </a:p>
                      </a:txBody>
                      <a:tcPr>
                        <a:lnR w="12700" cap="flat" cmpd="sng" algn="ctr">
                          <a:solidFill>
                            <a:srgbClr val="E9E9E9"/>
                          </a:solidFill>
                          <a:prstDash val="solid"/>
                          <a:round/>
                          <a:headEnd type="none" w="med" len="med"/>
                          <a:tailEnd type="none" w="med" len="med"/>
                        </a:lnR>
                      </a:tcPr>
                    </a:tc>
                    <a:tc>
                      <a:txBody>
                        <a:bodyPr/>
                        <a:lstStyle/>
                        <a:p>
                          <a:pPr algn="l"/>
                          <a:r>
                            <a:rPr lang="en-US" dirty="0"/>
                            <a:t>(1x)</a:t>
                          </a:r>
                        </a:p>
                      </a:txBody>
                      <a:tcPr>
                        <a:lnL w="12700" cap="flat" cmpd="sng" algn="ctr">
                          <a:solidFill>
                            <a:srgbClr val="E9E9E9"/>
                          </a:solidFill>
                          <a:prstDash val="solid"/>
                          <a:round/>
                          <a:headEnd type="none" w="med" len="med"/>
                          <a:tailEnd type="none" w="med" len="med"/>
                        </a:lnL>
                      </a:tcPr>
                    </a:tc>
                    <a:tc>
                      <a:txBody>
                        <a:bodyPr/>
                        <a:lstStyle/>
                        <a:p>
                          <a:pPr algn="r"/>
                          <a:r>
                            <a:rPr lang="en-US"/>
                            <a:t>59.39</a:t>
                          </a:r>
                        </a:p>
                      </a:txBody>
                      <a:tcPr>
                        <a:lnR w="12700" cap="flat" cmpd="sng" algn="ctr">
                          <a:solidFill>
                            <a:srgbClr val="E9E9E9"/>
                          </a:solidFill>
                          <a:prstDash val="solid"/>
                          <a:round/>
                          <a:headEnd type="none" w="med" len="med"/>
                          <a:tailEnd type="none" w="med" len="med"/>
                        </a:lnR>
                      </a:tcPr>
                    </a:tc>
                    <a:tc>
                      <a:txBody>
                        <a:bodyPr/>
                        <a:lstStyle/>
                        <a:p>
                          <a:pPr algn="l"/>
                          <a:r>
                            <a:rPr lang="en-US"/>
                            <a:t>(0.5x)</a:t>
                          </a:r>
                        </a:p>
                      </a:txBody>
                      <a:tcPr>
                        <a:lnL w="12700" cap="flat" cmpd="sng" algn="ctr">
                          <a:solidFill>
                            <a:srgbClr val="E9E9E9"/>
                          </a:solidFill>
                          <a:prstDash val="solid"/>
                          <a:round/>
                          <a:headEnd type="none" w="med" len="med"/>
                          <a:tailEnd type="none" w="med" len="med"/>
                        </a:lnL>
                      </a:tcPr>
                    </a:tc>
                    <a:extLst>
                      <a:ext uri="{0D108BD9-81ED-4DB2-BD59-A6C34878D82A}">
                        <a16:rowId xmlns:a16="http://schemas.microsoft.com/office/drawing/2014/main" val="1329502958"/>
                      </a:ext>
                    </a:extLst>
                  </a:tr>
                  <a:tr h="311574">
                    <a:tc>
                      <a:txBody>
                        <a:bodyPr/>
                        <a:lstStyle/>
                        <a:p>
                          <a:r>
                            <a:rPr lang="en-US"/>
                            <a:t>Energy Delay Product (</a:t>
                          </a:r>
                          <a14:m>
                            <m:oMath xmlns:m="http://schemas.openxmlformats.org/officeDocument/2006/math">
                              <m:r>
                                <a:rPr lang="en-US" b="0" smtClean="0">
                                  <a:latin typeface="Cambria Math" panose="02040503050406030204" pitchFamily="18" charset="0"/>
                                </a:rPr>
                                <m:t>𝜇</m:t>
                              </m:r>
                            </m:oMath>
                          </a14:m>
                          <a:r>
                            <a:rPr lang="en-US" err="1"/>
                            <a:t>Js</a:t>
                          </a:r>
                          <a:r>
                            <a:rPr lang="en-US"/>
                            <a:t>)</a:t>
                          </a:r>
                        </a:p>
                      </a:txBody>
                      <a:tcPr/>
                    </a:tc>
                    <a:tc>
                      <a:txBody>
                        <a:bodyPr/>
                        <a:lstStyle/>
                        <a:p>
                          <a:pPr algn="r"/>
                          <a:r>
                            <a:rPr lang="en-US"/>
                            <a:t>232.02</a:t>
                          </a:r>
                        </a:p>
                      </a:txBody>
                      <a:tcPr>
                        <a:lnR w="12700" cap="flat" cmpd="sng" algn="ctr">
                          <a:solidFill>
                            <a:srgbClr val="D0D0D0"/>
                          </a:solidFill>
                          <a:prstDash val="solid"/>
                          <a:round/>
                          <a:headEnd type="none" w="med" len="med"/>
                          <a:tailEnd type="none" w="med" len="med"/>
                        </a:lnR>
                      </a:tcPr>
                    </a:tc>
                    <a:tc>
                      <a:txBody>
                        <a:bodyPr/>
                        <a:lstStyle/>
                        <a:p>
                          <a:pPr algn="l"/>
                          <a:r>
                            <a:rPr lang="en-US"/>
                            <a:t>(1x)</a:t>
                          </a:r>
                        </a:p>
                      </a:txBody>
                      <a:tcPr>
                        <a:lnL w="12700" cap="flat" cmpd="sng" algn="ctr">
                          <a:solidFill>
                            <a:srgbClr val="D0D0D0"/>
                          </a:solidFill>
                          <a:prstDash val="solid"/>
                          <a:round/>
                          <a:headEnd type="none" w="med" len="med"/>
                          <a:tailEnd type="none" w="med" len="med"/>
                        </a:lnL>
                      </a:tcPr>
                    </a:tc>
                    <a:tc>
                      <a:txBody>
                        <a:bodyPr/>
                        <a:lstStyle/>
                        <a:p>
                          <a:pPr algn="r"/>
                          <a:r>
                            <a:rPr lang="en-US" dirty="0">
                              <a:solidFill>
                                <a:schemeClr val="tx1"/>
                              </a:solidFill>
                            </a:rPr>
                            <a:t>113.56</a:t>
                          </a:r>
                        </a:p>
                      </a:txBody>
                      <a:tcPr>
                        <a:lnR w="12700" cap="flat" cmpd="sng" algn="ctr">
                          <a:solidFill>
                            <a:srgbClr val="D0D0D0"/>
                          </a:solidFill>
                          <a:prstDash val="solid"/>
                          <a:round/>
                          <a:headEnd type="none" w="med" len="med"/>
                          <a:tailEnd type="none" w="med" len="med"/>
                        </a:lnR>
                      </a:tcPr>
                    </a:tc>
                    <a:tc>
                      <a:txBody>
                        <a:bodyPr/>
                        <a:lstStyle/>
                        <a:p>
                          <a:pPr algn="l"/>
                          <a:r>
                            <a:rPr lang="en-US" dirty="0">
                              <a:solidFill>
                                <a:schemeClr val="tx1"/>
                              </a:solidFill>
                            </a:rPr>
                            <a:t>(828x)</a:t>
                          </a:r>
                        </a:p>
                      </a:txBody>
                      <a:tcPr>
                        <a:lnL w="12700" cap="flat" cmpd="sng" algn="ctr">
                          <a:solidFill>
                            <a:srgbClr val="D0D0D0"/>
                          </a:solidFill>
                          <a:prstDash val="solid"/>
                          <a:round/>
                          <a:headEnd type="none" w="med" len="med"/>
                          <a:tailEnd type="none" w="med" len="med"/>
                        </a:lnL>
                      </a:tcPr>
                    </a:tc>
                    <a:extLst>
                      <a:ext uri="{0D108BD9-81ED-4DB2-BD59-A6C34878D82A}">
                        <a16:rowId xmlns:a16="http://schemas.microsoft.com/office/drawing/2014/main" val="1874261710"/>
                      </a:ext>
                    </a:extLst>
                  </a:tr>
                </a:tbl>
              </a:graphicData>
            </a:graphic>
          </p:graphicFrame>
        </mc:Choice>
        <mc:Fallback>
          <p:graphicFrame>
            <p:nvGraphicFramePr>
              <p:cNvPr id="5" name="Table 4">
                <a:extLst>
                  <a:ext uri="{FF2B5EF4-FFF2-40B4-BE49-F238E27FC236}">
                    <a16:creationId xmlns:a16="http://schemas.microsoft.com/office/drawing/2014/main" id="{1EC50FAD-313B-29BC-3363-19C145F42AB5}"/>
                  </a:ext>
                </a:extLst>
              </p:cNvPr>
              <p:cNvGraphicFramePr>
                <a:graphicFrameLocks noGrp="1"/>
              </p:cNvGraphicFramePr>
              <p:nvPr>
                <p:extLst>
                  <p:ext uri="{D42A27DB-BD31-4B8C-83A1-F6EECF244321}">
                    <p14:modId xmlns:p14="http://schemas.microsoft.com/office/powerpoint/2010/main" val="3500864619"/>
                  </p:ext>
                </p:extLst>
              </p:nvPr>
            </p:nvGraphicFramePr>
            <p:xfrm>
              <a:off x="4326575" y="3215540"/>
              <a:ext cx="6849716" cy="2407920"/>
            </p:xfrm>
            <a:graphic>
              <a:graphicData uri="http://schemas.openxmlformats.org/drawingml/2006/table">
                <a:tbl>
                  <a:tblPr firstRow="1" bandRow="1">
                    <a:tableStyleId>{073A0DAA-6AF3-43AB-8588-CEC1D06C72B9}</a:tableStyleId>
                  </a:tblPr>
                  <a:tblGrid>
                    <a:gridCol w="2995740">
                      <a:extLst>
                        <a:ext uri="{9D8B030D-6E8A-4147-A177-3AD203B41FA5}">
                          <a16:colId xmlns:a16="http://schemas.microsoft.com/office/drawing/2014/main" val="1752479538"/>
                        </a:ext>
                      </a:extLst>
                    </a:gridCol>
                    <a:gridCol w="1219518">
                      <a:extLst>
                        <a:ext uri="{9D8B030D-6E8A-4147-A177-3AD203B41FA5}">
                          <a16:colId xmlns:a16="http://schemas.microsoft.com/office/drawing/2014/main" val="3013159073"/>
                        </a:ext>
                      </a:extLst>
                    </a:gridCol>
                    <a:gridCol w="614522">
                      <a:extLst>
                        <a:ext uri="{9D8B030D-6E8A-4147-A177-3AD203B41FA5}">
                          <a16:colId xmlns:a16="http://schemas.microsoft.com/office/drawing/2014/main" val="1351094948"/>
                        </a:ext>
                      </a:extLst>
                    </a:gridCol>
                    <a:gridCol w="1063943">
                      <a:extLst>
                        <a:ext uri="{9D8B030D-6E8A-4147-A177-3AD203B41FA5}">
                          <a16:colId xmlns:a16="http://schemas.microsoft.com/office/drawing/2014/main" val="831252132"/>
                        </a:ext>
                      </a:extLst>
                    </a:gridCol>
                    <a:gridCol w="955993">
                      <a:extLst>
                        <a:ext uri="{9D8B030D-6E8A-4147-A177-3AD203B41FA5}">
                          <a16:colId xmlns:a16="http://schemas.microsoft.com/office/drawing/2014/main" val="1318176727"/>
                        </a:ext>
                      </a:extLst>
                    </a:gridCol>
                  </a:tblGrid>
                  <a:tr h="579120">
                    <a:tc>
                      <a:txBody>
                        <a:bodyPr/>
                        <a:lstStyle/>
                        <a:p>
                          <a:endParaRPr lang="en-US"/>
                        </a:p>
                      </a:txBody>
                      <a:tcPr/>
                    </a:tc>
                    <a:tc gridSpan="2">
                      <a:txBody>
                        <a:bodyPr/>
                        <a:lstStyle/>
                        <a:p>
                          <a:pPr algn="ctr"/>
                          <a:r>
                            <a:rPr lang="en-US"/>
                            <a:t>STFT</a:t>
                          </a:r>
                        </a:p>
                        <a:p>
                          <a:pPr algn="ctr"/>
                          <a:endParaRPr lang="en-US" sz="1400"/>
                        </a:p>
                      </a:txBody>
                      <a:tcPr/>
                    </a:tc>
                    <a:tc hMerge="1">
                      <a:txBody>
                        <a:bodyPr/>
                        <a:lstStyle/>
                        <a:p>
                          <a:endParaRPr lang="en-US"/>
                        </a:p>
                      </a:txBody>
                      <a:tcPr/>
                    </a:tc>
                    <a:tc gridSpan="2">
                      <a:txBody>
                        <a:bodyPr/>
                        <a:lstStyle/>
                        <a:p>
                          <a:pPr algn="ctr"/>
                          <a:r>
                            <a:rPr lang="en-US"/>
                            <a:t>Resonate &amp; Fire</a:t>
                          </a:r>
                        </a:p>
                      </a:txBody>
                      <a:tcPr/>
                    </a:tc>
                    <a:tc hMerge="1">
                      <a:txBody>
                        <a:bodyPr/>
                        <a:lstStyle/>
                        <a:p>
                          <a:endParaRPr lang="en-US"/>
                        </a:p>
                      </a:txBody>
                      <a:tcPr/>
                    </a:tc>
                    <a:extLst>
                      <a:ext uri="{0D108BD9-81ED-4DB2-BD59-A6C34878D82A}">
                        <a16:rowId xmlns:a16="http://schemas.microsoft.com/office/drawing/2014/main" val="4040511377"/>
                      </a:ext>
                    </a:extLst>
                  </a:tr>
                  <a:tr h="365760">
                    <a:tc>
                      <a:txBody>
                        <a:bodyPr/>
                        <a:lstStyle/>
                        <a:p>
                          <a:r>
                            <a:rPr lang="en-US"/>
                            <a:t>Correlation</a:t>
                          </a:r>
                        </a:p>
                      </a:txBody>
                      <a:tcPr/>
                    </a:tc>
                    <a:tc>
                      <a:txBody>
                        <a:bodyPr/>
                        <a:lstStyle/>
                        <a:p>
                          <a:pPr algn="r"/>
                          <a:r>
                            <a:rPr lang="en-US" dirty="0">
                              <a:solidFill>
                                <a:schemeClr val="tx1"/>
                              </a:solidFill>
                            </a:rPr>
                            <a:t>0.98</a:t>
                          </a:r>
                        </a:p>
                      </a:txBody>
                      <a:tcPr>
                        <a:lnR w="12700" cap="flat" cmpd="sng" algn="ctr">
                          <a:solidFill>
                            <a:srgbClr val="D0D0D0"/>
                          </a:solidFill>
                          <a:prstDash val="solid"/>
                          <a:round/>
                          <a:headEnd type="none" w="med" len="med"/>
                          <a:tailEnd type="none" w="med" len="med"/>
                        </a:lnR>
                      </a:tcPr>
                    </a:tc>
                    <a:tc>
                      <a:txBody>
                        <a:bodyPr/>
                        <a:lstStyle/>
                        <a:p>
                          <a:pPr algn="l"/>
                          <a:r>
                            <a:rPr lang="en-US" dirty="0">
                              <a:solidFill>
                                <a:schemeClr val="tx1"/>
                              </a:solidFill>
                            </a:rPr>
                            <a:t>(1x)</a:t>
                          </a:r>
                        </a:p>
                      </a:txBody>
                      <a:tcPr>
                        <a:lnL w="12700" cap="flat" cmpd="sng" algn="ctr">
                          <a:solidFill>
                            <a:srgbClr val="D0D0D0"/>
                          </a:solidFill>
                          <a:prstDash val="solid"/>
                          <a:round/>
                          <a:headEnd type="none" w="med" len="med"/>
                          <a:tailEnd type="none" w="med" len="med"/>
                        </a:lnL>
                      </a:tcPr>
                    </a:tc>
                    <a:tc>
                      <a:txBody>
                        <a:bodyPr/>
                        <a:lstStyle/>
                        <a:p>
                          <a:pPr algn="r"/>
                          <a:r>
                            <a:rPr lang="en-US"/>
                            <a:t>0.94</a:t>
                          </a:r>
                        </a:p>
                      </a:txBody>
                      <a:tcPr>
                        <a:lnR w="12700" cap="flat" cmpd="sng" algn="ctr">
                          <a:solidFill>
                            <a:srgbClr val="D0D0D0"/>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(0.95x)</a:t>
                          </a:r>
                        </a:p>
                      </a:txBody>
                      <a:tcPr>
                        <a:lnL w="12700" cap="flat" cmpd="sng" algn="ctr">
                          <a:solidFill>
                            <a:srgbClr val="D0D0D0"/>
                          </a:solidFill>
                          <a:prstDash val="solid"/>
                          <a:round/>
                          <a:headEnd type="none" w="med" len="med"/>
                          <a:tailEnd type="none" w="med" len="med"/>
                        </a:lnL>
                      </a:tcPr>
                    </a:tc>
                    <a:extLst>
                      <a:ext uri="{0D108BD9-81ED-4DB2-BD59-A6C34878D82A}">
                        <a16:rowId xmlns:a16="http://schemas.microsoft.com/office/drawing/2014/main" val="3168817797"/>
                      </a:ext>
                    </a:extLst>
                  </a:tr>
                  <a:tr h="365760">
                    <a:tc>
                      <a:txBody>
                        <a:bodyPr/>
                        <a:lstStyle/>
                        <a:p>
                          <a:r>
                            <a:rPr lang="en-US"/>
                            <a:t>Energy (</a:t>
                          </a:r>
                          <a:r>
                            <a:rPr lang="en-US" err="1"/>
                            <a:t>mJ</a:t>
                          </a:r>
                          <a:r>
                            <a:rPr lang="en-US"/>
                            <a:t>)</a:t>
                          </a:r>
                        </a:p>
                      </a:txBody>
                      <a:tcPr/>
                    </a:tc>
                    <a:tc>
                      <a:txBody>
                        <a:bodyPr/>
                        <a:lstStyle/>
                        <a:p>
                          <a:pPr algn="r"/>
                          <a:r>
                            <a:rPr lang="en-US"/>
                            <a:t>539.62</a:t>
                          </a:r>
                        </a:p>
                      </a:txBody>
                      <a:tcPr>
                        <a:lnR w="12700" cap="flat" cmpd="sng" algn="ctr">
                          <a:solidFill>
                            <a:srgbClr val="E9E9E9"/>
                          </a:solidFill>
                          <a:prstDash val="solid"/>
                          <a:round/>
                          <a:headEnd type="none" w="med" len="med"/>
                          <a:tailEnd type="none" w="med" len="med"/>
                        </a:lnR>
                      </a:tcPr>
                    </a:tc>
                    <a:tc>
                      <a:txBody>
                        <a:bodyPr/>
                        <a:lstStyle/>
                        <a:p>
                          <a:pPr algn="l"/>
                          <a:r>
                            <a:rPr lang="en-US"/>
                            <a:t>(1x)</a:t>
                          </a:r>
                        </a:p>
                      </a:txBody>
                      <a:tcPr>
                        <a:lnL w="12700" cap="flat" cmpd="sng" algn="ctr">
                          <a:solidFill>
                            <a:srgbClr val="E9E9E9"/>
                          </a:solidFill>
                          <a:prstDash val="solid"/>
                          <a:round/>
                          <a:headEnd type="none" w="med" len="med"/>
                          <a:tailEnd type="none" w="med" len="med"/>
                        </a:lnL>
                      </a:tcPr>
                    </a:tc>
                    <a:tc>
                      <a:txBody>
                        <a:bodyPr/>
                        <a:lstStyle/>
                        <a:p>
                          <a:pPr algn="r"/>
                          <a:r>
                            <a:rPr lang="en-US" dirty="0">
                              <a:solidFill>
                                <a:schemeClr val="tx1"/>
                              </a:solidFill>
                            </a:rPr>
                            <a:t>0.34</a:t>
                          </a:r>
                        </a:p>
                      </a:txBody>
                      <a:tcPr>
                        <a:lnR w="12700" cap="flat" cmpd="sng" algn="ctr">
                          <a:solidFill>
                            <a:srgbClr val="E9E9E9"/>
                          </a:solidFill>
                          <a:prstDash val="solid"/>
                          <a:round/>
                          <a:headEnd type="none" w="med" len="med"/>
                          <a:tailEnd type="none" w="med" len="med"/>
                        </a:lnR>
                      </a:tcPr>
                    </a:tc>
                    <a:tc>
                      <a:txBody>
                        <a:bodyPr/>
                        <a:lstStyle/>
                        <a:p>
                          <a:pPr algn="l"/>
                          <a:r>
                            <a:rPr lang="en-US" dirty="0">
                              <a:solidFill>
                                <a:schemeClr val="tx1"/>
                              </a:solidFill>
                            </a:rPr>
                            <a:t>(1587x)</a:t>
                          </a:r>
                        </a:p>
                      </a:txBody>
                      <a:tcPr>
                        <a:lnL w="12700" cap="flat" cmpd="sng" algn="ctr">
                          <a:solidFill>
                            <a:srgbClr val="E9E9E9"/>
                          </a:solidFill>
                          <a:prstDash val="solid"/>
                          <a:round/>
                          <a:headEnd type="none" w="med" len="med"/>
                          <a:tailEnd type="none" w="med" len="med"/>
                        </a:lnL>
                      </a:tcPr>
                    </a:tc>
                    <a:extLst>
                      <a:ext uri="{0D108BD9-81ED-4DB2-BD59-A6C34878D82A}">
                        <a16:rowId xmlns:a16="http://schemas.microsoft.com/office/drawing/2014/main" val="1128095523"/>
                      </a:ext>
                    </a:extLst>
                  </a:tr>
                  <a:tr h="365760">
                    <a:tc>
                      <a:txBody>
                        <a:bodyPr/>
                        <a:lstStyle/>
                        <a:p>
                          <a:endParaRPr lang="en-US"/>
                        </a:p>
                      </a:txBody>
                      <a:tcPr>
                        <a:blipFill>
                          <a:blip r:embed="rId3"/>
                          <a:stretch>
                            <a:fillRect l="-203" t="-368333" r="-129472" b="-225000"/>
                          </a:stretch>
                        </a:blipFill>
                      </a:tcPr>
                    </a:tc>
                    <a:tc>
                      <a:txBody>
                        <a:bodyPr/>
                        <a:lstStyle/>
                        <a:p>
                          <a:pPr algn="r"/>
                          <a:r>
                            <a:rPr lang="en-US"/>
                            <a:t>0.43</a:t>
                          </a:r>
                        </a:p>
                      </a:txBody>
                      <a:tcPr>
                        <a:lnR w="12700" cap="flat" cmpd="sng" algn="ctr">
                          <a:solidFill>
                            <a:srgbClr val="D0D0D0"/>
                          </a:solidFill>
                          <a:prstDash val="solid"/>
                          <a:round/>
                          <a:headEnd type="none" w="med" len="med"/>
                          <a:tailEnd type="none" w="med" len="med"/>
                        </a:lnR>
                      </a:tcPr>
                    </a:tc>
                    <a:tc>
                      <a:txBody>
                        <a:bodyPr/>
                        <a:lstStyle/>
                        <a:p>
                          <a:pPr algn="l"/>
                          <a:r>
                            <a:rPr lang="en-US"/>
                            <a:t>(1x)</a:t>
                          </a:r>
                        </a:p>
                      </a:txBody>
                      <a:tcPr>
                        <a:lnL w="12700" cap="flat" cmpd="sng" algn="ctr">
                          <a:solidFill>
                            <a:srgbClr val="D0D0D0"/>
                          </a:solidFill>
                          <a:prstDash val="solid"/>
                          <a:round/>
                          <a:headEnd type="none" w="med" len="med"/>
                          <a:tailEnd type="none" w="med" len="med"/>
                        </a:lnL>
                      </a:tcPr>
                    </a:tc>
                    <a:tc>
                      <a:txBody>
                        <a:bodyPr/>
                        <a:lstStyle/>
                        <a:p>
                          <a:pPr algn="r"/>
                          <a:r>
                            <a:rPr lang="en-US" dirty="0"/>
                            <a:t>0.82</a:t>
                          </a:r>
                        </a:p>
                      </a:txBody>
                      <a:tcPr>
                        <a:lnR w="12700" cap="flat" cmpd="sng" algn="ctr">
                          <a:solidFill>
                            <a:srgbClr val="D0D0D0"/>
                          </a:solidFill>
                          <a:prstDash val="solid"/>
                          <a:round/>
                          <a:headEnd type="none" w="med" len="med"/>
                          <a:tailEnd type="none" w="med" len="med"/>
                        </a:lnR>
                      </a:tcPr>
                    </a:tc>
                    <a:tc>
                      <a:txBody>
                        <a:bodyPr/>
                        <a:lstStyle/>
                        <a:p>
                          <a:pPr algn="l"/>
                          <a:r>
                            <a:rPr lang="en-US"/>
                            <a:t>(0.5x)</a:t>
                          </a:r>
                        </a:p>
                      </a:txBody>
                      <a:tcPr>
                        <a:lnL w="12700" cap="flat" cmpd="sng" algn="ctr">
                          <a:solidFill>
                            <a:srgbClr val="D0D0D0"/>
                          </a:solidFill>
                          <a:prstDash val="solid"/>
                          <a:round/>
                          <a:headEnd type="none" w="med" len="med"/>
                          <a:tailEnd type="none" w="med" len="med"/>
                        </a:lnL>
                      </a:tcPr>
                    </a:tc>
                    <a:extLst>
                      <a:ext uri="{0D108BD9-81ED-4DB2-BD59-A6C34878D82A}">
                        <a16:rowId xmlns:a16="http://schemas.microsoft.com/office/drawing/2014/main" val="1023945429"/>
                      </a:ext>
                    </a:extLst>
                  </a:tr>
                  <a:tr h="365760">
                    <a:tc>
                      <a:txBody>
                        <a:bodyPr/>
                        <a:lstStyle/>
                        <a:p>
                          <a:r>
                            <a:rPr lang="en-US"/>
                            <a:t>Throughput (samples/s)</a:t>
                          </a:r>
                        </a:p>
                      </a:txBody>
                      <a:tcPr/>
                    </a:tc>
                    <a:tc>
                      <a:txBody>
                        <a:bodyPr/>
                        <a:lstStyle/>
                        <a:p>
                          <a:pPr algn="r"/>
                          <a:r>
                            <a:rPr lang="en-US" dirty="0"/>
                            <a:t>113.56</a:t>
                          </a:r>
                        </a:p>
                      </a:txBody>
                      <a:tcPr>
                        <a:lnR w="12700" cap="flat" cmpd="sng" algn="ctr">
                          <a:solidFill>
                            <a:srgbClr val="E9E9E9"/>
                          </a:solidFill>
                          <a:prstDash val="solid"/>
                          <a:round/>
                          <a:headEnd type="none" w="med" len="med"/>
                          <a:tailEnd type="none" w="med" len="med"/>
                        </a:lnR>
                      </a:tcPr>
                    </a:tc>
                    <a:tc>
                      <a:txBody>
                        <a:bodyPr/>
                        <a:lstStyle/>
                        <a:p>
                          <a:pPr algn="l"/>
                          <a:r>
                            <a:rPr lang="en-US" dirty="0"/>
                            <a:t>(1x)</a:t>
                          </a:r>
                        </a:p>
                      </a:txBody>
                      <a:tcPr>
                        <a:lnL w="12700" cap="flat" cmpd="sng" algn="ctr">
                          <a:solidFill>
                            <a:srgbClr val="E9E9E9"/>
                          </a:solidFill>
                          <a:prstDash val="solid"/>
                          <a:round/>
                          <a:headEnd type="none" w="med" len="med"/>
                          <a:tailEnd type="none" w="med" len="med"/>
                        </a:lnL>
                      </a:tcPr>
                    </a:tc>
                    <a:tc>
                      <a:txBody>
                        <a:bodyPr/>
                        <a:lstStyle/>
                        <a:p>
                          <a:pPr algn="r"/>
                          <a:r>
                            <a:rPr lang="en-US"/>
                            <a:t>59.39</a:t>
                          </a:r>
                        </a:p>
                      </a:txBody>
                      <a:tcPr>
                        <a:lnR w="12700" cap="flat" cmpd="sng" algn="ctr">
                          <a:solidFill>
                            <a:srgbClr val="E9E9E9"/>
                          </a:solidFill>
                          <a:prstDash val="solid"/>
                          <a:round/>
                          <a:headEnd type="none" w="med" len="med"/>
                          <a:tailEnd type="none" w="med" len="med"/>
                        </a:lnR>
                      </a:tcPr>
                    </a:tc>
                    <a:tc>
                      <a:txBody>
                        <a:bodyPr/>
                        <a:lstStyle/>
                        <a:p>
                          <a:pPr algn="l"/>
                          <a:r>
                            <a:rPr lang="en-US"/>
                            <a:t>(0.5x)</a:t>
                          </a:r>
                        </a:p>
                      </a:txBody>
                      <a:tcPr>
                        <a:lnL w="12700" cap="flat" cmpd="sng" algn="ctr">
                          <a:solidFill>
                            <a:srgbClr val="E9E9E9"/>
                          </a:solidFill>
                          <a:prstDash val="solid"/>
                          <a:round/>
                          <a:headEnd type="none" w="med" len="med"/>
                          <a:tailEnd type="none" w="med" len="med"/>
                        </a:lnL>
                      </a:tcPr>
                    </a:tc>
                    <a:extLst>
                      <a:ext uri="{0D108BD9-81ED-4DB2-BD59-A6C34878D82A}">
                        <a16:rowId xmlns:a16="http://schemas.microsoft.com/office/drawing/2014/main" val="1329502958"/>
                      </a:ext>
                    </a:extLst>
                  </a:tr>
                  <a:tr h="365760">
                    <a:tc>
                      <a:txBody>
                        <a:bodyPr/>
                        <a:lstStyle/>
                        <a:p>
                          <a:endParaRPr lang="en-US"/>
                        </a:p>
                      </a:txBody>
                      <a:tcPr>
                        <a:blipFill>
                          <a:blip r:embed="rId3"/>
                          <a:stretch>
                            <a:fillRect l="-203" t="-568333" r="-129472" b="-25000"/>
                          </a:stretch>
                        </a:blipFill>
                      </a:tcPr>
                    </a:tc>
                    <a:tc>
                      <a:txBody>
                        <a:bodyPr/>
                        <a:lstStyle/>
                        <a:p>
                          <a:pPr algn="r"/>
                          <a:r>
                            <a:rPr lang="en-US"/>
                            <a:t>232.02</a:t>
                          </a:r>
                        </a:p>
                      </a:txBody>
                      <a:tcPr>
                        <a:lnR w="12700" cap="flat" cmpd="sng" algn="ctr">
                          <a:solidFill>
                            <a:srgbClr val="D0D0D0"/>
                          </a:solidFill>
                          <a:prstDash val="solid"/>
                          <a:round/>
                          <a:headEnd type="none" w="med" len="med"/>
                          <a:tailEnd type="none" w="med" len="med"/>
                        </a:lnR>
                      </a:tcPr>
                    </a:tc>
                    <a:tc>
                      <a:txBody>
                        <a:bodyPr/>
                        <a:lstStyle/>
                        <a:p>
                          <a:pPr algn="l"/>
                          <a:r>
                            <a:rPr lang="en-US"/>
                            <a:t>(1x)</a:t>
                          </a:r>
                        </a:p>
                      </a:txBody>
                      <a:tcPr>
                        <a:lnL w="12700" cap="flat" cmpd="sng" algn="ctr">
                          <a:solidFill>
                            <a:srgbClr val="D0D0D0"/>
                          </a:solidFill>
                          <a:prstDash val="solid"/>
                          <a:round/>
                          <a:headEnd type="none" w="med" len="med"/>
                          <a:tailEnd type="none" w="med" len="med"/>
                        </a:lnL>
                      </a:tcPr>
                    </a:tc>
                    <a:tc>
                      <a:txBody>
                        <a:bodyPr/>
                        <a:lstStyle/>
                        <a:p>
                          <a:pPr algn="r"/>
                          <a:r>
                            <a:rPr lang="en-US" dirty="0">
                              <a:solidFill>
                                <a:schemeClr val="tx1"/>
                              </a:solidFill>
                            </a:rPr>
                            <a:t>113.56</a:t>
                          </a:r>
                        </a:p>
                      </a:txBody>
                      <a:tcPr>
                        <a:lnR w="12700" cap="flat" cmpd="sng" algn="ctr">
                          <a:solidFill>
                            <a:srgbClr val="D0D0D0"/>
                          </a:solidFill>
                          <a:prstDash val="solid"/>
                          <a:round/>
                          <a:headEnd type="none" w="med" len="med"/>
                          <a:tailEnd type="none" w="med" len="med"/>
                        </a:lnR>
                      </a:tcPr>
                    </a:tc>
                    <a:tc>
                      <a:txBody>
                        <a:bodyPr/>
                        <a:lstStyle/>
                        <a:p>
                          <a:pPr algn="l"/>
                          <a:r>
                            <a:rPr lang="en-US" dirty="0">
                              <a:solidFill>
                                <a:schemeClr val="tx1"/>
                              </a:solidFill>
                            </a:rPr>
                            <a:t>(828x)</a:t>
                          </a:r>
                        </a:p>
                      </a:txBody>
                      <a:tcPr>
                        <a:lnL w="12700" cap="flat" cmpd="sng" algn="ctr">
                          <a:solidFill>
                            <a:srgbClr val="D0D0D0"/>
                          </a:solidFill>
                          <a:prstDash val="solid"/>
                          <a:round/>
                          <a:headEnd type="none" w="med" len="med"/>
                          <a:tailEnd type="none" w="med" len="med"/>
                        </a:lnL>
                      </a:tcPr>
                    </a:tc>
                    <a:extLst>
                      <a:ext uri="{0D108BD9-81ED-4DB2-BD59-A6C34878D82A}">
                        <a16:rowId xmlns:a16="http://schemas.microsoft.com/office/drawing/2014/main" val="1874261710"/>
                      </a:ext>
                    </a:extLst>
                  </a:tr>
                </a:tbl>
              </a:graphicData>
            </a:graphic>
          </p:graphicFrame>
        </mc:Fallback>
      </mc:AlternateContent>
      <p:pic>
        <p:nvPicPr>
          <p:cNvPr id="7" name="Picture 6">
            <a:extLst>
              <a:ext uri="{FF2B5EF4-FFF2-40B4-BE49-F238E27FC236}">
                <a16:creationId xmlns:a16="http://schemas.microsoft.com/office/drawing/2014/main" id="{2E1D0B11-69B1-AD87-8DBE-A06D037280F3}"/>
              </a:ext>
            </a:extLst>
          </p:cNvPr>
          <p:cNvPicPr>
            <a:picLocks noChangeAspect="1"/>
          </p:cNvPicPr>
          <p:nvPr/>
        </p:nvPicPr>
        <p:blipFill>
          <a:blip r:embed="rId4"/>
          <a:stretch>
            <a:fillRect/>
          </a:stretch>
        </p:blipFill>
        <p:spPr>
          <a:xfrm>
            <a:off x="612210" y="1696217"/>
            <a:ext cx="3180486" cy="3407663"/>
          </a:xfrm>
          <a:prstGeom prst="rect">
            <a:avLst/>
          </a:prstGeom>
        </p:spPr>
      </p:pic>
      <p:sp>
        <p:nvSpPr>
          <p:cNvPr id="9" name="TextBox 8">
            <a:extLst>
              <a:ext uri="{FF2B5EF4-FFF2-40B4-BE49-F238E27FC236}">
                <a16:creationId xmlns:a16="http://schemas.microsoft.com/office/drawing/2014/main" id="{86E2E8BC-9081-4D31-ADFD-DB02FF6155C9}"/>
              </a:ext>
            </a:extLst>
          </p:cNvPr>
          <p:cNvSpPr txBox="1"/>
          <p:nvPr/>
        </p:nvSpPr>
        <p:spPr>
          <a:xfrm>
            <a:off x="2346829" y="6442502"/>
            <a:ext cx="7041142" cy="415498"/>
          </a:xfrm>
          <a:prstGeom prst="rect">
            <a:avLst/>
          </a:prstGeom>
          <a:noFill/>
        </p:spPr>
        <p:txBody>
          <a:bodyPr wrap="square" rtlCol="0">
            <a:spAutoFit/>
          </a:bodyPr>
          <a:lstStyle/>
          <a:p>
            <a:r>
              <a:rPr lang="en-US" sz="700"/>
              <a:t>* RF STFT characterization was performed on an </a:t>
            </a:r>
            <a:r>
              <a:rPr lang="en-US" sz="700" err="1"/>
              <a:t>Oheo</a:t>
            </a:r>
            <a:r>
              <a:rPr lang="en-US" sz="700"/>
              <a:t> Gulch single-chip Loihi 2 system N3C1 revision running Lava 0.8.0 and Lava-Loihi 0.5.0 with an unreleased patch.</a:t>
            </a:r>
          </a:p>
          <a:p>
            <a:r>
              <a:rPr lang="en-US" sz="700"/>
              <a:t>§ CPU STFT characterization used the </a:t>
            </a:r>
            <a:r>
              <a:rPr lang="en-US" sz="700" err="1"/>
              <a:t>librosa</a:t>
            </a:r>
            <a:r>
              <a:rPr lang="en-US" sz="700"/>
              <a:t> 0.10.1 library running on an Intel Core i9-7920X with Ubuntu 20.04.6 LTS. Power measurements obtained with Intel SoC Watch 2021.2.</a:t>
            </a:r>
          </a:p>
          <a:p>
            <a:r>
              <a:rPr lang="en-US" sz="700"/>
              <a:t>Performance results are based on testing as of September 2023 and may not reflect all publicly available security updates. Results may vary.</a:t>
            </a:r>
          </a:p>
        </p:txBody>
      </p:sp>
      <p:sp>
        <p:nvSpPr>
          <p:cNvPr id="6" name="Rectangle 5">
            <a:extLst>
              <a:ext uri="{FF2B5EF4-FFF2-40B4-BE49-F238E27FC236}">
                <a16:creationId xmlns:a16="http://schemas.microsoft.com/office/drawing/2014/main" id="{EF7A187D-1D7D-D6D2-85FF-A0723EA50749}"/>
              </a:ext>
            </a:extLst>
          </p:cNvPr>
          <p:cNvSpPr/>
          <p:nvPr/>
        </p:nvSpPr>
        <p:spPr>
          <a:xfrm>
            <a:off x="7315200" y="3804590"/>
            <a:ext cx="1844040" cy="350520"/>
          </a:xfrm>
          <a:prstGeom prst="rect">
            <a:avLst/>
          </a:prstGeom>
          <a:noFill/>
          <a:ln w="254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E53378B-2DF6-B751-FA74-3673CA871084}"/>
              </a:ext>
            </a:extLst>
          </p:cNvPr>
          <p:cNvSpPr/>
          <p:nvPr/>
        </p:nvSpPr>
        <p:spPr>
          <a:xfrm>
            <a:off x="9153524" y="4165270"/>
            <a:ext cx="2020862" cy="350520"/>
          </a:xfrm>
          <a:prstGeom prst="rect">
            <a:avLst/>
          </a:prstGeom>
          <a:noFill/>
          <a:ln w="254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43B998A-C68B-24BF-FFFD-8D4A37774782}"/>
              </a:ext>
            </a:extLst>
          </p:cNvPr>
          <p:cNvSpPr/>
          <p:nvPr/>
        </p:nvSpPr>
        <p:spPr>
          <a:xfrm>
            <a:off x="9155429" y="5251356"/>
            <a:ext cx="2020862" cy="362304"/>
          </a:xfrm>
          <a:prstGeom prst="rect">
            <a:avLst/>
          </a:prstGeom>
          <a:noFill/>
          <a:ln w="254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291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14BC9-0BAB-5808-94E1-C245B57440A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70C4B44-ADFA-151C-D6A8-5D72764FC54C}"/>
              </a:ext>
            </a:extLst>
          </p:cNvPr>
          <p:cNvSpPr>
            <a:spLocks noGrp="1"/>
          </p:cNvSpPr>
          <p:nvPr>
            <p:ph type="title"/>
          </p:nvPr>
        </p:nvSpPr>
        <p:spPr/>
        <p:txBody>
          <a:bodyPr/>
          <a:lstStyle/>
          <a:p>
            <a:r>
              <a:rPr lang="en-US" dirty="0"/>
              <a:t>YOLO Object Detection… </a:t>
            </a:r>
            <a:r>
              <a:rPr lang="en-US" sz="2800" dirty="0"/>
              <a:t>ongoing work</a:t>
            </a:r>
            <a:endParaRPr lang="en-US" dirty="0"/>
          </a:p>
        </p:txBody>
      </p:sp>
      <mc:AlternateContent xmlns:mc="http://schemas.openxmlformats.org/markup-compatibility/2006" xmlns:a14="http://schemas.microsoft.com/office/drawing/2010/main">
        <mc:Choice Requires="a14">
          <p:graphicFrame>
            <p:nvGraphicFramePr>
              <p:cNvPr id="9" name="Table 8">
                <a:extLst>
                  <a:ext uri="{FF2B5EF4-FFF2-40B4-BE49-F238E27FC236}">
                    <a16:creationId xmlns:a16="http://schemas.microsoft.com/office/drawing/2014/main" id="{81791350-F271-FA49-B723-8D34168DECA5}"/>
                  </a:ext>
                </a:extLst>
              </p:cNvPr>
              <p:cNvGraphicFramePr>
                <a:graphicFrameLocks noGrp="1"/>
              </p:cNvGraphicFramePr>
              <p:nvPr>
                <p:extLst>
                  <p:ext uri="{D42A27DB-BD31-4B8C-83A1-F6EECF244321}">
                    <p14:modId xmlns:p14="http://schemas.microsoft.com/office/powerpoint/2010/main" val="2674335129"/>
                  </p:ext>
                </p:extLst>
              </p:nvPr>
            </p:nvGraphicFramePr>
            <p:xfrm>
              <a:off x="4326575" y="2805341"/>
              <a:ext cx="6710261" cy="3505200"/>
            </p:xfrm>
            <a:graphic>
              <a:graphicData uri="http://schemas.openxmlformats.org/drawingml/2006/table">
                <a:tbl>
                  <a:tblPr firstRow="1" bandRow="1">
                    <a:tableStyleId>{073A0DAA-6AF3-43AB-8588-CEC1D06C72B9}</a:tableStyleId>
                  </a:tblPr>
                  <a:tblGrid>
                    <a:gridCol w="2995740">
                      <a:extLst>
                        <a:ext uri="{9D8B030D-6E8A-4147-A177-3AD203B41FA5}">
                          <a16:colId xmlns:a16="http://schemas.microsoft.com/office/drawing/2014/main" val="1752479538"/>
                        </a:ext>
                      </a:extLst>
                    </a:gridCol>
                    <a:gridCol w="1019493">
                      <a:extLst>
                        <a:ext uri="{9D8B030D-6E8A-4147-A177-3AD203B41FA5}">
                          <a16:colId xmlns:a16="http://schemas.microsoft.com/office/drawing/2014/main" val="3013159073"/>
                        </a:ext>
                      </a:extLst>
                    </a:gridCol>
                    <a:gridCol w="614522">
                      <a:extLst>
                        <a:ext uri="{9D8B030D-6E8A-4147-A177-3AD203B41FA5}">
                          <a16:colId xmlns:a16="http://schemas.microsoft.com/office/drawing/2014/main" val="1351094948"/>
                        </a:ext>
                      </a:extLst>
                    </a:gridCol>
                    <a:gridCol w="1090930">
                      <a:extLst>
                        <a:ext uri="{9D8B030D-6E8A-4147-A177-3AD203B41FA5}">
                          <a16:colId xmlns:a16="http://schemas.microsoft.com/office/drawing/2014/main" val="831252132"/>
                        </a:ext>
                      </a:extLst>
                    </a:gridCol>
                    <a:gridCol w="989576">
                      <a:extLst>
                        <a:ext uri="{9D8B030D-6E8A-4147-A177-3AD203B41FA5}">
                          <a16:colId xmlns:a16="http://schemas.microsoft.com/office/drawing/2014/main" val="1318176727"/>
                        </a:ext>
                      </a:extLst>
                    </a:gridCol>
                  </a:tblGrid>
                  <a:tr h="311574">
                    <a:tc>
                      <a:txBody>
                        <a:bodyPr/>
                        <a:lstStyle/>
                        <a:p>
                          <a:endParaRPr lang="en-US"/>
                        </a:p>
                      </a:txBody>
                      <a:tcPr/>
                    </a:tc>
                    <a:tc gridSpan="2">
                      <a:txBody>
                        <a:bodyPr/>
                        <a:lstStyle/>
                        <a:p>
                          <a:pPr algn="ctr"/>
                          <a:r>
                            <a:rPr lang="en-US"/>
                            <a:t>ANN</a:t>
                          </a:r>
                        </a:p>
                        <a:p>
                          <a:pPr algn="ctr"/>
                          <a:r>
                            <a:rPr lang="en-US" sz="1400"/>
                            <a:t>int8, batch=1</a:t>
                          </a:r>
                        </a:p>
                      </a:txBody>
                      <a:tcPr/>
                    </a:tc>
                    <a:tc hMerge="1">
                      <a:txBody>
                        <a:bodyPr/>
                        <a:lstStyle/>
                        <a:p>
                          <a:endParaRPr lang="en-US"/>
                        </a:p>
                      </a:txBody>
                      <a:tcPr/>
                    </a:tc>
                    <a:tc gridSpan="2">
                      <a:txBody>
                        <a:bodyPr/>
                        <a:lstStyle/>
                        <a:p>
                          <a:pPr algn="ctr"/>
                          <a:r>
                            <a:rPr lang="en-US"/>
                            <a:t>SDNN</a:t>
                          </a:r>
                        </a:p>
                        <a:p>
                          <a:pPr algn="ctr"/>
                          <a:r>
                            <a:rPr lang="en-US" sz="1400"/>
                            <a:t>IO unthrottled</a:t>
                          </a:r>
                        </a:p>
                      </a:txBody>
                      <a:tcPr/>
                    </a:tc>
                    <a:tc hMerge="1">
                      <a:txBody>
                        <a:bodyPr/>
                        <a:lstStyle/>
                        <a:p>
                          <a:endParaRPr lang="en-US"/>
                        </a:p>
                      </a:txBody>
                      <a:tcPr/>
                    </a:tc>
                    <a:extLst>
                      <a:ext uri="{0D108BD9-81ED-4DB2-BD59-A6C34878D82A}">
                        <a16:rowId xmlns:a16="http://schemas.microsoft.com/office/drawing/2014/main" val="4040511377"/>
                      </a:ext>
                    </a:extLst>
                  </a:tr>
                  <a:tr h="311574">
                    <a:tc>
                      <a:txBody>
                        <a:bodyPr/>
                        <a:lstStyle/>
                        <a:p>
                          <a:r>
                            <a:rPr lang="en-US" sz="1800" dirty="0">
                              <a:effectLst/>
                            </a:rPr>
                            <a:t>mAP@0.5</a:t>
                          </a:r>
                          <a:endParaRPr lang="en-US" sz="1800" dirty="0">
                            <a:effectLst/>
                            <a:latin typeface="+mn-lt"/>
                          </a:endParaRPr>
                        </a:p>
                      </a:txBody>
                      <a:tcPr/>
                    </a:tc>
                    <a:tc>
                      <a:txBody>
                        <a:bodyPr/>
                        <a:lstStyle/>
                        <a:p>
                          <a:pPr algn="r"/>
                          <a:r>
                            <a:rPr lang="en-US" dirty="0">
                              <a:solidFill>
                                <a:schemeClr val="tx1"/>
                              </a:solidFill>
                            </a:rPr>
                            <a:t>0.238</a:t>
                          </a:r>
                        </a:p>
                      </a:txBody>
                      <a:tcPr>
                        <a:lnR w="12700" cap="flat" cmpd="sng" algn="ctr">
                          <a:solidFill>
                            <a:srgbClr val="D0D0D0"/>
                          </a:solidFill>
                          <a:prstDash val="solid"/>
                          <a:round/>
                          <a:headEnd type="none" w="med" len="med"/>
                          <a:tailEnd type="none" w="med" len="med"/>
                        </a:lnR>
                      </a:tcPr>
                    </a:tc>
                    <a:tc>
                      <a:txBody>
                        <a:bodyPr/>
                        <a:lstStyle/>
                        <a:p>
                          <a:pPr algn="l"/>
                          <a:r>
                            <a:rPr lang="en-US" dirty="0">
                              <a:solidFill>
                                <a:schemeClr val="tx1"/>
                              </a:solidFill>
                            </a:rPr>
                            <a:t>(1x)</a:t>
                          </a:r>
                        </a:p>
                      </a:txBody>
                      <a:tcPr>
                        <a:lnL w="12700" cap="flat" cmpd="sng" algn="ctr">
                          <a:solidFill>
                            <a:srgbClr val="D0D0D0"/>
                          </a:solidFill>
                          <a:prstDash val="solid"/>
                          <a:round/>
                          <a:headEnd type="none" w="med" len="med"/>
                          <a:tailEnd type="none" w="med" len="med"/>
                        </a:lnL>
                      </a:tcPr>
                    </a:tc>
                    <a:tc>
                      <a:txBody>
                        <a:bodyPr/>
                        <a:lstStyle/>
                        <a:p>
                          <a:pPr algn="r"/>
                          <a:r>
                            <a:rPr lang="en-US" dirty="0"/>
                            <a:t>0.195</a:t>
                          </a:r>
                        </a:p>
                      </a:txBody>
                      <a:tcPr>
                        <a:lnR w="12700" cap="flat" cmpd="sng" algn="ctr">
                          <a:solidFill>
                            <a:srgbClr val="D0D0D0"/>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(0.8x)</a:t>
                          </a:r>
                        </a:p>
                      </a:txBody>
                      <a:tcPr>
                        <a:lnL w="12700" cap="flat" cmpd="sng" algn="ctr">
                          <a:solidFill>
                            <a:srgbClr val="D0D0D0"/>
                          </a:solidFill>
                          <a:prstDash val="solid"/>
                          <a:round/>
                          <a:headEnd type="none" w="med" len="med"/>
                          <a:tailEnd type="none" w="med" len="med"/>
                        </a:lnL>
                      </a:tcPr>
                    </a:tc>
                    <a:extLst>
                      <a:ext uri="{0D108BD9-81ED-4DB2-BD59-A6C34878D82A}">
                        <a16:rowId xmlns:a16="http://schemas.microsoft.com/office/drawing/2014/main" val="3168817797"/>
                      </a:ext>
                    </a:extLst>
                  </a:tr>
                  <a:tr h="311574">
                    <a:tc>
                      <a:txBody>
                        <a:bodyPr/>
                        <a:lstStyle/>
                        <a:p>
                          <a:r>
                            <a:rPr lang="en-US"/>
                            <a:t>Energy (</a:t>
                          </a:r>
                          <a:r>
                            <a:rPr lang="en-US" err="1"/>
                            <a:t>mJ</a:t>
                          </a:r>
                          <a:r>
                            <a:rPr lang="en-US"/>
                            <a:t>)</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28.44</a:t>
                          </a:r>
                        </a:p>
                      </a:txBody>
                      <a:tcPr>
                        <a:lnR w="12700" cap="flat" cmpd="sng" algn="ctr">
                          <a:solidFill>
                            <a:srgbClr val="E9E9E9"/>
                          </a:solidFill>
                          <a:prstDash val="solid"/>
                          <a:round/>
                          <a:headEnd type="none" w="med" len="med"/>
                          <a:tailEnd type="none" w="med" len="med"/>
                        </a:lnR>
                      </a:tcPr>
                    </a:tc>
                    <a:tc>
                      <a:txBody>
                        <a:bodyPr/>
                        <a:lstStyle/>
                        <a:p>
                          <a:pPr algn="l"/>
                          <a:r>
                            <a:rPr lang="en-US"/>
                            <a:t>(1x)</a:t>
                          </a:r>
                        </a:p>
                      </a:txBody>
                      <a:tcPr>
                        <a:lnL w="12700" cap="flat" cmpd="sng" algn="ctr">
                          <a:solidFill>
                            <a:srgbClr val="E9E9E9"/>
                          </a:solidFill>
                          <a:prstDash val="solid"/>
                          <a:round/>
                          <a:headEnd type="none" w="med" len="med"/>
                          <a:tailEnd type="none" w="med" len="med"/>
                        </a:ln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19.84</a:t>
                          </a:r>
                        </a:p>
                      </a:txBody>
                      <a:tcPr>
                        <a:lnR w="12700" cap="flat" cmpd="sng" algn="ctr">
                          <a:solidFill>
                            <a:srgbClr val="E9E9E9"/>
                          </a:solidFill>
                          <a:prstDash val="solid"/>
                          <a:round/>
                          <a:headEnd type="none" w="med" len="med"/>
                          <a:tailEnd type="none" w="med" len="med"/>
                        </a:lnR>
                      </a:tcPr>
                    </a:tc>
                    <a:tc>
                      <a:txBody>
                        <a:bodyPr/>
                        <a:lstStyle/>
                        <a:p>
                          <a:pPr algn="l"/>
                          <a:r>
                            <a:rPr lang="en-US" dirty="0"/>
                            <a:t>(1.43x)</a:t>
                          </a:r>
                        </a:p>
                      </a:txBody>
                      <a:tcPr>
                        <a:lnL w="12700" cap="flat" cmpd="sng" algn="ctr">
                          <a:solidFill>
                            <a:srgbClr val="E9E9E9"/>
                          </a:solidFill>
                          <a:prstDash val="solid"/>
                          <a:round/>
                          <a:headEnd type="none" w="med" len="med"/>
                          <a:tailEnd type="none" w="med" len="med"/>
                        </a:lnL>
                      </a:tcPr>
                    </a:tc>
                    <a:extLst>
                      <a:ext uri="{0D108BD9-81ED-4DB2-BD59-A6C34878D82A}">
                        <a16:rowId xmlns:a16="http://schemas.microsoft.com/office/drawing/2014/main" val="1128095523"/>
                      </a:ext>
                    </a:extLst>
                  </a:tr>
                  <a:tr h="311574">
                    <a:tc>
                      <a:txBody>
                        <a:bodyPr/>
                        <a:lstStyle/>
                        <a:p>
                          <a:r>
                            <a:rPr lang="en-US"/>
                            <a:t>Latency (</a:t>
                          </a:r>
                          <a14:m>
                            <m:oMath xmlns:m="http://schemas.openxmlformats.org/officeDocument/2006/math">
                              <m:r>
                                <a:rPr lang="en-US" b="0" smtClean="0">
                                  <a:latin typeface="Cambria Math" panose="02040503050406030204" pitchFamily="18" charset="0"/>
                                </a:rPr>
                                <m:t>𝜇</m:t>
                              </m:r>
                            </m:oMath>
                          </a14:m>
                          <a:r>
                            <a:rPr lang="en-US"/>
                            <a:t>s)</a:t>
                          </a:r>
                        </a:p>
                      </a:txBody>
                      <a:tcPr/>
                    </a:tc>
                    <a:tc>
                      <a:txBody>
                        <a:bodyPr/>
                        <a:lstStyle/>
                        <a:p>
                          <a:pPr algn="r"/>
                          <a:r>
                            <a:rPr lang="en-US" dirty="0">
                              <a:solidFill>
                                <a:schemeClr val="tx1"/>
                              </a:solidFill>
                            </a:rPr>
                            <a:t>9.53</a:t>
                          </a:r>
                        </a:p>
                      </a:txBody>
                      <a:tcPr>
                        <a:lnR w="12700" cap="flat" cmpd="sng" algn="ctr">
                          <a:solidFill>
                            <a:srgbClr val="D0D0D0"/>
                          </a:solidFill>
                          <a:prstDash val="solid"/>
                          <a:round/>
                          <a:headEnd type="none" w="med" len="med"/>
                          <a:tailEnd type="none" w="med" len="med"/>
                        </a:lnR>
                      </a:tcPr>
                    </a:tc>
                    <a:tc>
                      <a:txBody>
                        <a:bodyPr/>
                        <a:lstStyle/>
                        <a:p>
                          <a:pPr algn="l"/>
                          <a:r>
                            <a:rPr lang="en-US" dirty="0">
                              <a:solidFill>
                                <a:schemeClr val="tx1"/>
                              </a:solidFill>
                            </a:rPr>
                            <a:t>(1x)</a:t>
                          </a:r>
                        </a:p>
                      </a:txBody>
                      <a:tcPr>
                        <a:lnL w="12700" cap="flat" cmpd="sng" algn="ctr">
                          <a:solidFill>
                            <a:srgbClr val="D0D0D0"/>
                          </a:solidFill>
                          <a:prstDash val="solid"/>
                          <a:round/>
                          <a:headEnd type="none" w="med" len="med"/>
                          <a:tailEnd type="none" w="med" len="med"/>
                        </a:lnL>
                      </a:tcPr>
                    </a:tc>
                    <a:tc>
                      <a:txBody>
                        <a:bodyPr/>
                        <a:lstStyle/>
                        <a:p>
                          <a:pPr algn="r"/>
                          <a:r>
                            <a:rPr lang="en-US" dirty="0"/>
                            <a:t>70.48</a:t>
                          </a:r>
                        </a:p>
                      </a:txBody>
                      <a:tcPr>
                        <a:lnR w="12700" cap="flat" cmpd="sng" algn="ctr">
                          <a:solidFill>
                            <a:srgbClr val="D0D0D0"/>
                          </a:solidFill>
                          <a:prstDash val="solid"/>
                          <a:round/>
                          <a:headEnd type="none" w="med" len="med"/>
                          <a:tailEnd type="none" w="med" len="med"/>
                        </a:lnR>
                      </a:tcPr>
                    </a:tc>
                    <a:tc>
                      <a:txBody>
                        <a:bodyPr/>
                        <a:lstStyle/>
                        <a:p>
                          <a:pPr algn="l"/>
                          <a:r>
                            <a:rPr lang="en-US" dirty="0"/>
                            <a:t>(0.13x)</a:t>
                          </a:r>
                        </a:p>
                      </a:txBody>
                      <a:tcPr>
                        <a:lnL w="12700" cap="flat" cmpd="sng" algn="ctr">
                          <a:solidFill>
                            <a:srgbClr val="D0D0D0"/>
                          </a:solidFill>
                          <a:prstDash val="solid"/>
                          <a:round/>
                          <a:headEnd type="none" w="med" len="med"/>
                          <a:tailEnd type="none" w="med" len="med"/>
                        </a:lnL>
                      </a:tcPr>
                    </a:tc>
                    <a:extLst>
                      <a:ext uri="{0D108BD9-81ED-4DB2-BD59-A6C34878D82A}">
                        <a16:rowId xmlns:a16="http://schemas.microsoft.com/office/drawing/2014/main" val="1023945429"/>
                      </a:ext>
                    </a:extLst>
                  </a:tr>
                  <a:tr h="311574">
                    <a:tc>
                      <a:txBody>
                        <a:bodyPr/>
                        <a:lstStyle/>
                        <a:p>
                          <a:r>
                            <a:rPr lang="en-US"/>
                            <a:t>Throughput (fps)</a:t>
                          </a:r>
                        </a:p>
                      </a:txBody>
                      <a:tcPr/>
                    </a:tc>
                    <a:tc>
                      <a:txBody>
                        <a:bodyPr/>
                        <a:lstStyle/>
                        <a:p>
                          <a:pPr algn="r"/>
                          <a:r>
                            <a:rPr lang="en-US" dirty="0"/>
                            <a:t>104.95</a:t>
                          </a:r>
                        </a:p>
                      </a:txBody>
                      <a:tcPr>
                        <a:lnR w="12700" cap="flat" cmpd="sng" algn="ctr">
                          <a:solidFill>
                            <a:srgbClr val="E9E9E9"/>
                          </a:solidFill>
                          <a:prstDash val="solid"/>
                          <a:round/>
                          <a:headEnd type="none" w="med" len="med"/>
                          <a:tailEnd type="none" w="med" len="med"/>
                        </a:lnR>
                      </a:tcPr>
                    </a:tc>
                    <a:tc>
                      <a:txBody>
                        <a:bodyPr/>
                        <a:lstStyle/>
                        <a:p>
                          <a:pPr algn="l"/>
                          <a:r>
                            <a:rPr lang="en-US" dirty="0"/>
                            <a:t>(1x)</a:t>
                          </a:r>
                        </a:p>
                      </a:txBody>
                      <a:tcPr>
                        <a:lnL w="12700" cap="flat" cmpd="sng" algn="ctr">
                          <a:solidFill>
                            <a:srgbClr val="E9E9E9"/>
                          </a:solidFill>
                          <a:prstDash val="solid"/>
                          <a:round/>
                          <a:headEnd type="none" w="med" len="med"/>
                          <a:tailEnd type="none" w="med" len="med"/>
                        </a:lnL>
                      </a:tcPr>
                    </a:tc>
                    <a:tc>
                      <a:txBody>
                        <a:bodyPr/>
                        <a:lstStyle/>
                        <a:p>
                          <a:pPr algn="r"/>
                          <a:r>
                            <a:rPr lang="en-US" dirty="0">
                              <a:solidFill>
                                <a:schemeClr val="tx1"/>
                              </a:solidFill>
                            </a:rPr>
                            <a:t>141.87</a:t>
                          </a:r>
                        </a:p>
                      </a:txBody>
                      <a:tcPr>
                        <a:lnR w="12700" cap="flat" cmpd="sng" algn="ctr">
                          <a:solidFill>
                            <a:srgbClr val="E9E9E9"/>
                          </a:solidFill>
                          <a:prstDash val="solid"/>
                          <a:round/>
                          <a:headEnd type="none" w="med" len="med"/>
                          <a:tailEnd type="none" w="med" len="med"/>
                        </a:lnR>
                      </a:tcPr>
                    </a:tc>
                    <a:tc>
                      <a:txBody>
                        <a:bodyPr/>
                        <a:lstStyle/>
                        <a:p>
                          <a:pPr algn="l"/>
                          <a:r>
                            <a:rPr lang="en-US" dirty="0">
                              <a:solidFill>
                                <a:schemeClr val="tx1"/>
                              </a:solidFill>
                            </a:rPr>
                            <a:t>(1.35x)</a:t>
                          </a:r>
                        </a:p>
                      </a:txBody>
                      <a:tcPr>
                        <a:lnL w="12700" cap="flat" cmpd="sng" algn="ctr">
                          <a:solidFill>
                            <a:srgbClr val="E9E9E9"/>
                          </a:solidFill>
                          <a:prstDash val="solid"/>
                          <a:round/>
                          <a:headEnd type="none" w="med" len="med"/>
                          <a:tailEnd type="none" w="med" len="med"/>
                        </a:lnL>
                      </a:tcPr>
                    </a:tc>
                    <a:extLst>
                      <a:ext uri="{0D108BD9-81ED-4DB2-BD59-A6C34878D82A}">
                        <a16:rowId xmlns:a16="http://schemas.microsoft.com/office/drawing/2014/main" val="1329502958"/>
                      </a:ext>
                    </a:extLst>
                  </a:tr>
                  <a:tr h="311574">
                    <a:tc>
                      <a:txBody>
                        <a:bodyPr/>
                        <a:lstStyle/>
                        <a:p>
                          <a:r>
                            <a:rPr lang="en-US"/>
                            <a:t>Energy Delay Product (</a:t>
                          </a:r>
                          <a14:m>
                            <m:oMath xmlns:m="http://schemas.openxmlformats.org/officeDocument/2006/math">
                              <m:r>
                                <a:rPr lang="en-US" b="0" smtClean="0">
                                  <a:latin typeface="Cambria Math" panose="02040503050406030204" pitchFamily="18" charset="0"/>
                                </a:rPr>
                                <m:t>𝜇</m:t>
                              </m:r>
                            </m:oMath>
                          </a14:m>
                          <a:r>
                            <a:rPr lang="en-US" err="1"/>
                            <a:t>Js</a:t>
                          </a:r>
                          <a:r>
                            <a:rPr lang="en-US"/>
                            <a:t>)</a:t>
                          </a:r>
                        </a:p>
                      </a:txBody>
                      <a:tcPr/>
                    </a:tc>
                    <a:tc>
                      <a:txBody>
                        <a:bodyPr/>
                        <a:lstStyle/>
                        <a:p>
                          <a:pPr algn="r"/>
                          <a:r>
                            <a:rPr lang="en-US" dirty="0"/>
                            <a:t>270.98</a:t>
                          </a:r>
                        </a:p>
                      </a:txBody>
                      <a:tcPr>
                        <a:lnR w="12700" cap="flat" cmpd="sng" algn="ctr">
                          <a:solidFill>
                            <a:srgbClr val="D0D0D0"/>
                          </a:solidFill>
                          <a:prstDash val="solid"/>
                          <a:round/>
                          <a:headEnd type="none" w="med" len="med"/>
                          <a:tailEnd type="none" w="med" len="med"/>
                        </a:lnR>
                      </a:tcPr>
                    </a:tc>
                    <a:tc>
                      <a:txBody>
                        <a:bodyPr/>
                        <a:lstStyle/>
                        <a:p>
                          <a:pPr algn="l"/>
                          <a:r>
                            <a:rPr lang="en-US" dirty="0"/>
                            <a:t>(1x)</a:t>
                          </a:r>
                        </a:p>
                      </a:txBody>
                      <a:tcPr>
                        <a:lnL w="12700" cap="flat" cmpd="sng" algn="ctr">
                          <a:solidFill>
                            <a:srgbClr val="D0D0D0"/>
                          </a:solidFill>
                          <a:prstDash val="solid"/>
                          <a:round/>
                          <a:headEnd type="none" w="med" len="med"/>
                          <a:tailEnd type="none" w="med" len="med"/>
                        </a:lnL>
                      </a:tcPr>
                    </a:tc>
                    <a:tc>
                      <a:txBody>
                        <a:bodyPr/>
                        <a:lstStyle/>
                        <a:p>
                          <a:pPr algn="r"/>
                          <a:r>
                            <a:rPr lang="en-US" dirty="0">
                              <a:solidFill>
                                <a:schemeClr val="tx1"/>
                              </a:solidFill>
                            </a:rPr>
                            <a:t>1398.44</a:t>
                          </a:r>
                        </a:p>
                      </a:txBody>
                      <a:tcPr>
                        <a:lnR w="12700" cap="flat" cmpd="sng" algn="ctr">
                          <a:solidFill>
                            <a:srgbClr val="D0D0D0"/>
                          </a:solidFill>
                          <a:prstDash val="solid"/>
                          <a:round/>
                          <a:headEnd type="none" w="med" len="med"/>
                          <a:tailEnd type="none" w="med" len="med"/>
                        </a:lnR>
                      </a:tcPr>
                    </a:tc>
                    <a:tc>
                      <a:txBody>
                        <a:bodyPr/>
                        <a:lstStyle/>
                        <a:p>
                          <a:pPr algn="l"/>
                          <a:r>
                            <a:rPr lang="en-US" dirty="0">
                              <a:solidFill>
                                <a:schemeClr val="tx1"/>
                              </a:solidFill>
                            </a:rPr>
                            <a:t>(0.19x)</a:t>
                          </a:r>
                        </a:p>
                      </a:txBody>
                      <a:tcPr>
                        <a:lnL w="12700" cap="flat" cmpd="sng" algn="ctr">
                          <a:solidFill>
                            <a:srgbClr val="D0D0D0"/>
                          </a:solidFill>
                          <a:prstDash val="solid"/>
                          <a:round/>
                          <a:headEnd type="none" w="med" len="med"/>
                          <a:tailEnd type="none" w="med" len="med"/>
                        </a:lnL>
                      </a:tcPr>
                    </a:tc>
                    <a:extLst>
                      <a:ext uri="{0D108BD9-81ED-4DB2-BD59-A6C34878D82A}">
                        <a16:rowId xmlns:a16="http://schemas.microsoft.com/office/drawing/2014/main" val="1874261710"/>
                      </a:ext>
                    </a:extLst>
                  </a:tr>
                  <a:tr h="311574">
                    <a:tc>
                      <a:txBody>
                        <a:bodyPr/>
                        <a:lstStyle/>
                        <a:p>
                          <a:r>
                            <a:rPr lang="en-US" dirty="0"/>
                            <a:t>Messages per frame (</a:t>
                          </a:r>
                          <a14:m>
                            <m:oMath xmlns:m="http://schemas.openxmlformats.org/officeDocument/2006/math">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3</m:t>
                                  </m:r>
                                </m:sup>
                              </m:sSup>
                            </m:oMath>
                          </a14:m>
                          <a:r>
                            <a:rPr lang="en-US" dirty="0"/>
                            <a:t>)</a:t>
                          </a:r>
                        </a:p>
                      </a:txBody>
                      <a:tcPr/>
                    </a:tc>
                    <a:tc>
                      <a:txBody>
                        <a:bodyPr/>
                        <a:lstStyle/>
                        <a:p>
                          <a:pPr algn="r"/>
                          <a:r>
                            <a:rPr lang="en-US" sz="1800" dirty="0"/>
                            <a:t>2,051</a:t>
                          </a:r>
                        </a:p>
                      </a:txBody>
                      <a:tcPr>
                        <a:lnR w="12700" cap="flat" cmpd="sng" algn="ctr">
                          <a:solidFill>
                            <a:srgbClr val="E9E9E9"/>
                          </a:solidFill>
                          <a:prstDash val="solid"/>
                          <a:round/>
                          <a:headEnd type="none" w="med" len="med"/>
                          <a:tailEnd type="none" w="med" len="med"/>
                        </a:lnR>
                      </a:tcPr>
                    </a:tc>
                    <a:tc>
                      <a:txBody>
                        <a:bodyPr/>
                        <a:lstStyle/>
                        <a:p>
                          <a:pPr algn="l"/>
                          <a:r>
                            <a:rPr lang="en-US"/>
                            <a:t>(1x)</a:t>
                          </a:r>
                        </a:p>
                      </a:txBody>
                      <a:tcPr>
                        <a:lnL w="12700" cap="flat" cmpd="sng" algn="ctr">
                          <a:solidFill>
                            <a:srgbClr val="E9E9E9"/>
                          </a:solidFill>
                          <a:prstDash val="solid"/>
                          <a:round/>
                          <a:headEnd type="none" w="med" len="med"/>
                          <a:tailEnd type="none" w="med" len="med"/>
                        </a:lnL>
                      </a:tcPr>
                    </a:tc>
                    <a:tc>
                      <a:txBody>
                        <a:bodyPr/>
                        <a:lstStyle/>
                        <a:p>
                          <a:pPr algn="r"/>
                          <a:r>
                            <a:rPr lang="en-US" dirty="0"/>
                            <a:t>674</a:t>
                          </a:r>
                        </a:p>
                      </a:txBody>
                      <a:tcPr>
                        <a:lnR w="12700" cap="flat" cmpd="sng" algn="ctr">
                          <a:solidFill>
                            <a:srgbClr val="E9E9E9"/>
                          </a:solidFill>
                          <a:prstDash val="solid"/>
                          <a:round/>
                          <a:headEnd type="none" w="med" len="med"/>
                          <a:tailEnd type="none" w="med" len="med"/>
                        </a:lnR>
                      </a:tcPr>
                    </a:tc>
                    <a:tc>
                      <a:txBody>
                        <a:bodyPr/>
                        <a:lstStyle/>
                        <a:p>
                          <a:pPr algn="l"/>
                          <a:r>
                            <a:rPr lang="en-US" dirty="0"/>
                            <a:t>(3.04x)</a:t>
                          </a:r>
                        </a:p>
                      </a:txBody>
                      <a:tcPr>
                        <a:lnL w="12700" cap="flat" cmpd="sng" algn="ctr">
                          <a:solidFill>
                            <a:srgbClr val="E9E9E9"/>
                          </a:solidFill>
                          <a:prstDash val="solid"/>
                          <a:round/>
                          <a:headEnd type="none" w="med" len="med"/>
                          <a:tailEnd type="none" w="med" len="med"/>
                        </a:lnL>
                      </a:tcPr>
                    </a:tc>
                    <a:extLst>
                      <a:ext uri="{0D108BD9-81ED-4DB2-BD59-A6C34878D82A}">
                        <a16:rowId xmlns:a16="http://schemas.microsoft.com/office/drawing/2014/main" val="2646097592"/>
                      </a:ext>
                    </a:extLst>
                  </a:tr>
                  <a:tr h="311574">
                    <a:tc>
                      <a:txBody>
                        <a:bodyPr/>
                        <a:lstStyle/>
                        <a:p>
                          <a:r>
                            <a:rPr lang="en-US" dirty="0"/>
                            <a:t>MACs per frame (</a:t>
                          </a:r>
                          <a14:m>
                            <m:oMath xmlns:m="http://schemas.openxmlformats.org/officeDocument/2006/math">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6</m:t>
                                  </m:r>
                                </m:sup>
                              </m:sSup>
                            </m:oMath>
                          </a14:m>
                          <a:r>
                            <a:rPr lang="en-US" dirty="0"/>
                            <a:t>)</a:t>
                          </a:r>
                        </a:p>
                      </a:txBody>
                      <a:tcPr/>
                    </a:tc>
                    <a:tc>
                      <a:txBody>
                        <a:bodyPr/>
                        <a:lstStyle/>
                        <a:p>
                          <a:pPr algn="r"/>
                          <a:r>
                            <a:rPr lang="en-US" dirty="0"/>
                            <a:t>1,052</a:t>
                          </a:r>
                        </a:p>
                      </a:txBody>
                      <a:tcPr>
                        <a:lnR w="12700" cap="flat" cmpd="sng" algn="ctr">
                          <a:solidFill>
                            <a:srgbClr val="D0D0D0"/>
                          </a:solidFill>
                          <a:prstDash val="solid"/>
                          <a:round/>
                          <a:headEnd type="none" w="med" len="med"/>
                          <a:tailEnd type="none" w="med" len="med"/>
                        </a:lnR>
                      </a:tcPr>
                    </a:tc>
                    <a:tc>
                      <a:txBody>
                        <a:bodyPr/>
                        <a:lstStyle/>
                        <a:p>
                          <a:pPr algn="l"/>
                          <a:r>
                            <a:rPr lang="en-US" dirty="0"/>
                            <a:t>(1x)</a:t>
                          </a:r>
                        </a:p>
                      </a:txBody>
                      <a:tcPr>
                        <a:lnL w="12700" cap="flat" cmpd="sng" algn="ctr">
                          <a:solidFill>
                            <a:srgbClr val="D0D0D0"/>
                          </a:solidFill>
                          <a:prstDash val="solid"/>
                          <a:round/>
                          <a:headEnd type="none" w="med" len="med"/>
                          <a:tailEnd type="none" w="med" len="med"/>
                        </a:lnL>
                      </a:tcPr>
                    </a:tc>
                    <a:tc>
                      <a:txBody>
                        <a:bodyPr/>
                        <a:lstStyle/>
                        <a:p>
                          <a:pPr algn="r"/>
                          <a:r>
                            <a:rPr lang="en-US" dirty="0"/>
                            <a:t>239</a:t>
                          </a:r>
                        </a:p>
                      </a:txBody>
                      <a:tcPr>
                        <a:lnR w="12700" cap="flat" cmpd="sng" algn="ctr">
                          <a:solidFill>
                            <a:srgbClr val="D0D0D0"/>
                          </a:solidFill>
                          <a:prstDash val="solid"/>
                          <a:round/>
                          <a:headEnd type="none" w="med" len="med"/>
                          <a:tailEnd type="none" w="med" len="med"/>
                        </a:lnR>
                      </a:tcPr>
                    </a:tc>
                    <a:tc>
                      <a:txBody>
                        <a:bodyPr/>
                        <a:lstStyle/>
                        <a:p>
                          <a:pPr algn="l"/>
                          <a:r>
                            <a:rPr lang="en-US" dirty="0"/>
                            <a:t>(4.39x)</a:t>
                          </a:r>
                        </a:p>
                      </a:txBody>
                      <a:tcPr>
                        <a:lnL w="12700" cap="flat" cmpd="sng" algn="ctr">
                          <a:solidFill>
                            <a:srgbClr val="D0D0D0"/>
                          </a:solidFill>
                          <a:prstDash val="solid"/>
                          <a:round/>
                          <a:headEnd type="none" w="med" len="med"/>
                          <a:tailEnd type="none" w="med" len="med"/>
                        </a:lnL>
                      </a:tcPr>
                    </a:tc>
                    <a:extLst>
                      <a:ext uri="{0D108BD9-81ED-4DB2-BD59-A6C34878D82A}">
                        <a16:rowId xmlns:a16="http://schemas.microsoft.com/office/drawing/2014/main" val="4258742888"/>
                      </a:ext>
                    </a:extLst>
                  </a:tr>
                  <a:tr h="311574">
                    <a:tc>
                      <a:txBody>
                        <a:bodyPr/>
                        <a:lstStyle/>
                        <a:p>
                          <a:r>
                            <a:rPr lang="en-US" dirty="0"/>
                            <a:t>Parameters (</a:t>
                          </a:r>
                          <a14:m>
                            <m:oMath xmlns:m="http://schemas.openxmlformats.org/officeDocument/2006/math">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6</m:t>
                                  </m:r>
                                </m:sup>
                              </m:sSup>
                            </m:oMath>
                          </a14:m>
                          <a:r>
                            <a:rPr lang="en-US" dirty="0"/>
                            <a:t>)</a:t>
                          </a:r>
                        </a:p>
                      </a:txBody>
                      <a:tcPr/>
                    </a:tc>
                    <a:tc>
                      <a:txBody>
                        <a:bodyPr/>
                        <a:lstStyle/>
                        <a:p>
                          <a:pPr algn="r"/>
                          <a:r>
                            <a:rPr lang="en-US" dirty="0"/>
                            <a:t>3.587</a:t>
                          </a:r>
                        </a:p>
                      </a:txBody>
                      <a:tcPr>
                        <a:lnR w="12700" cap="flat" cmpd="sng" algn="ctr">
                          <a:solidFill>
                            <a:srgbClr val="E9E9E9"/>
                          </a:solidFill>
                          <a:prstDash val="solid"/>
                          <a:round/>
                          <a:headEnd type="none" w="med" len="med"/>
                          <a:tailEnd type="none" w="med" len="med"/>
                        </a:lnR>
                      </a:tcPr>
                    </a:tc>
                    <a:tc>
                      <a:txBody>
                        <a:bodyPr/>
                        <a:lstStyle/>
                        <a:p>
                          <a:pPr algn="l"/>
                          <a:r>
                            <a:rPr lang="en-US"/>
                            <a:t>(1x)</a:t>
                          </a:r>
                        </a:p>
                      </a:txBody>
                      <a:tcPr>
                        <a:lnL w="12700" cap="flat" cmpd="sng" algn="ctr">
                          <a:solidFill>
                            <a:srgbClr val="E9E9E9"/>
                          </a:solidFill>
                          <a:prstDash val="solid"/>
                          <a:round/>
                          <a:headEnd type="none" w="med" len="med"/>
                          <a:tailEnd type="none" w="med" len="med"/>
                        </a:lnL>
                      </a:tcPr>
                    </a:tc>
                    <a:tc>
                      <a:txBody>
                        <a:bodyPr/>
                        <a:lstStyle/>
                        <a:p>
                          <a:pPr algn="r"/>
                          <a:r>
                            <a:rPr lang="en-US" dirty="0"/>
                            <a:t>3.587</a:t>
                          </a:r>
                        </a:p>
                      </a:txBody>
                      <a:tcPr>
                        <a:lnR w="12700" cap="flat" cmpd="sng" algn="ctr">
                          <a:solidFill>
                            <a:srgbClr val="E9E9E9"/>
                          </a:solidFill>
                          <a:prstDash val="solid"/>
                          <a:round/>
                          <a:headEnd type="none" w="med" len="med"/>
                          <a:tailEnd type="none" w="med" len="med"/>
                        </a:lnR>
                      </a:tcPr>
                    </a:tc>
                    <a:tc>
                      <a:txBody>
                        <a:bodyPr/>
                        <a:lstStyle/>
                        <a:p>
                          <a:pPr algn="l"/>
                          <a:r>
                            <a:rPr lang="en-US" dirty="0"/>
                            <a:t>(1x)</a:t>
                          </a:r>
                        </a:p>
                      </a:txBody>
                      <a:tcPr>
                        <a:lnL w="12700" cap="flat" cmpd="sng" algn="ctr">
                          <a:solidFill>
                            <a:srgbClr val="E9E9E9"/>
                          </a:solidFill>
                          <a:prstDash val="solid"/>
                          <a:round/>
                          <a:headEnd type="none" w="med" len="med"/>
                          <a:tailEnd type="none" w="med" len="med"/>
                        </a:lnL>
                      </a:tcPr>
                    </a:tc>
                    <a:extLst>
                      <a:ext uri="{0D108BD9-81ED-4DB2-BD59-A6C34878D82A}">
                        <a16:rowId xmlns:a16="http://schemas.microsoft.com/office/drawing/2014/main" val="1587400139"/>
                      </a:ext>
                    </a:extLst>
                  </a:tr>
                </a:tbl>
              </a:graphicData>
            </a:graphic>
          </p:graphicFrame>
        </mc:Choice>
        <mc:Fallback xmlns="">
          <p:graphicFrame>
            <p:nvGraphicFramePr>
              <p:cNvPr id="9" name="Table 8">
                <a:extLst>
                  <a:ext uri="{FF2B5EF4-FFF2-40B4-BE49-F238E27FC236}">
                    <a16:creationId xmlns:a16="http://schemas.microsoft.com/office/drawing/2014/main" id="{81791350-F271-FA49-B723-8D34168DECA5}"/>
                  </a:ext>
                </a:extLst>
              </p:cNvPr>
              <p:cNvGraphicFramePr>
                <a:graphicFrameLocks noGrp="1"/>
              </p:cNvGraphicFramePr>
              <p:nvPr>
                <p:extLst>
                  <p:ext uri="{D42A27DB-BD31-4B8C-83A1-F6EECF244321}">
                    <p14:modId xmlns:p14="http://schemas.microsoft.com/office/powerpoint/2010/main" val="2674335129"/>
                  </p:ext>
                </p:extLst>
              </p:nvPr>
            </p:nvGraphicFramePr>
            <p:xfrm>
              <a:off x="4326575" y="2805341"/>
              <a:ext cx="6710261" cy="3505200"/>
            </p:xfrm>
            <a:graphic>
              <a:graphicData uri="http://schemas.openxmlformats.org/drawingml/2006/table">
                <a:tbl>
                  <a:tblPr firstRow="1" bandRow="1">
                    <a:tableStyleId>{073A0DAA-6AF3-43AB-8588-CEC1D06C72B9}</a:tableStyleId>
                  </a:tblPr>
                  <a:tblGrid>
                    <a:gridCol w="2995740">
                      <a:extLst>
                        <a:ext uri="{9D8B030D-6E8A-4147-A177-3AD203B41FA5}">
                          <a16:colId xmlns:a16="http://schemas.microsoft.com/office/drawing/2014/main" val="1752479538"/>
                        </a:ext>
                      </a:extLst>
                    </a:gridCol>
                    <a:gridCol w="1019493">
                      <a:extLst>
                        <a:ext uri="{9D8B030D-6E8A-4147-A177-3AD203B41FA5}">
                          <a16:colId xmlns:a16="http://schemas.microsoft.com/office/drawing/2014/main" val="3013159073"/>
                        </a:ext>
                      </a:extLst>
                    </a:gridCol>
                    <a:gridCol w="614522">
                      <a:extLst>
                        <a:ext uri="{9D8B030D-6E8A-4147-A177-3AD203B41FA5}">
                          <a16:colId xmlns:a16="http://schemas.microsoft.com/office/drawing/2014/main" val="1351094948"/>
                        </a:ext>
                      </a:extLst>
                    </a:gridCol>
                    <a:gridCol w="1090930">
                      <a:extLst>
                        <a:ext uri="{9D8B030D-6E8A-4147-A177-3AD203B41FA5}">
                          <a16:colId xmlns:a16="http://schemas.microsoft.com/office/drawing/2014/main" val="831252132"/>
                        </a:ext>
                      </a:extLst>
                    </a:gridCol>
                    <a:gridCol w="989576">
                      <a:extLst>
                        <a:ext uri="{9D8B030D-6E8A-4147-A177-3AD203B41FA5}">
                          <a16:colId xmlns:a16="http://schemas.microsoft.com/office/drawing/2014/main" val="1318176727"/>
                        </a:ext>
                      </a:extLst>
                    </a:gridCol>
                  </a:tblGrid>
                  <a:tr h="579120">
                    <a:tc>
                      <a:txBody>
                        <a:bodyPr/>
                        <a:lstStyle/>
                        <a:p>
                          <a:endParaRPr lang="en-US"/>
                        </a:p>
                      </a:txBody>
                      <a:tcPr/>
                    </a:tc>
                    <a:tc gridSpan="2">
                      <a:txBody>
                        <a:bodyPr/>
                        <a:lstStyle/>
                        <a:p>
                          <a:pPr algn="ctr"/>
                          <a:r>
                            <a:rPr lang="en-US"/>
                            <a:t>ANN</a:t>
                          </a:r>
                        </a:p>
                        <a:p>
                          <a:pPr algn="ctr"/>
                          <a:r>
                            <a:rPr lang="en-US" sz="1400"/>
                            <a:t>int8, batch=1</a:t>
                          </a:r>
                        </a:p>
                      </a:txBody>
                      <a:tcPr/>
                    </a:tc>
                    <a:tc hMerge="1">
                      <a:txBody>
                        <a:bodyPr/>
                        <a:lstStyle/>
                        <a:p>
                          <a:endParaRPr lang="en-US"/>
                        </a:p>
                      </a:txBody>
                      <a:tcPr/>
                    </a:tc>
                    <a:tc gridSpan="2">
                      <a:txBody>
                        <a:bodyPr/>
                        <a:lstStyle/>
                        <a:p>
                          <a:pPr algn="ctr"/>
                          <a:r>
                            <a:rPr lang="en-US"/>
                            <a:t>SDNN</a:t>
                          </a:r>
                        </a:p>
                        <a:p>
                          <a:pPr algn="ctr"/>
                          <a:r>
                            <a:rPr lang="en-US" sz="1400"/>
                            <a:t>IO unthrottled</a:t>
                          </a:r>
                        </a:p>
                      </a:txBody>
                      <a:tcPr/>
                    </a:tc>
                    <a:tc hMerge="1">
                      <a:txBody>
                        <a:bodyPr/>
                        <a:lstStyle/>
                        <a:p>
                          <a:endParaRPr lang="en-US"/>
                        </a:p>
                      </a:txBody>
                      <a:tcPr/>
                    </a:tc>
                    <a:extLst>
                      <a:ext uri="{0D108BD9-81ED-4DB2-BD59-A6C34878D82A}">
                        <a16:rowId xmlns:a16="http://schemas.microsoft.com/office/drawing/2014/main" val="4040511377"/>
                      </a:ext>
                    </a:extLst>
                  </a:tr>
                  <a:tr h="365760">
                    <a:tc>
                      <a:txBody>
                        <a:bodyPr/>
                        <a:lstStyle/>
                        <a:p>
                          <a:r>
                            <a:rPr lang="en-US" sz="1800">
                              <a:effectLst/>
                            </a:rPr>
                            <a:t>mAP@0.5</a:t>
                          </a:r>
                          <a:endParaRPr lang="en-US" sz="1800">
                            <a:effectLst/>
                            <a:latin typeface="+mn-lt"/>
                          </a:endParaRPr>
                        </a:p>
                      </a:txBody>
                      <a:tcPr/>
                    </a:tc>
                    <a:tc>
                      <a:txBody>
                        <a:bodyPr/>
                        <a:lstStyle/>
                        <a:p>
                          <a:pPr algn="r"/>
                          <a:r>
                            <a:rPr lang="en-US">
                              <a:solidFill>
                                <a:schemeClr val="tx1"/>
                              </a:solidFill>
                            </a:rPr>
                            <a:t>0.238</a:t>
                          </a:r>
                        </a:p>
                      </a:txBody>
                      <a:tcPr>
                        <a:lnR w="12700" cap="flat" cmpd="sng" algn="ctr">
                          <a:solidFill>
                            <a:srgbClr val="D0D0D0"/>
                          </a:solidFill>
                          <a:prstDash val="solid"/>
                          <a:round/>
                          <a:headEnd type="none" w="med" len="med"/>
                          <a:tailEnd type="none" w="med" len="med"/>
                        </a:lnR>
                      </a:tcPr>
                    </a:tc>
                    <a:tc>
                      <a:txBody>
                        <a:bodyPr/>
                        <a:lstStyle/>
                        <a:p>
                          <a:pPr algn="l"/>
                          <a:r>
                            <a:rPr lang="en-US">
                              <a:solidFill>
                                <a:schemeClr val="tx1"/>
                              </a:solidFill>
                            </a:rPr>
                            <a:t>(1x)</a:t>
                          </a:r>
                        </a:p>
                      </a:txBody>
                      <a:tcPr>
                        <a:lnL w="12700" cap="flat" cmpd="sng" algn="ctr">
                          <a:solidFill>
                            <a:srgbClr val="D0D0D0"/>
                          </a:solidFill>
                          <a:prstDash val="solid"/>
                          <a:round/>
                          <a:headEnd type="none" w="med" len="med"/>
                          <a:tailEnd type="none" w="med" len="med"/>
                        </a:lnL>
                      </a:tcPr>
                    </a:tc>
                    <a:tc>
                      <a:txBody>
                        <a:bodyPr/>
                        <a:lstStyle/>
                        <a:p>
                          <a:pPr algn="r"/>
                          <a:r>
                            <a:rPr lang="en-US"/>
                            <a:t>0.195</a:t>
                          </a:r>
                        </a:p>
                      </a:txBody>
                      <a:tcPr>
                        <a:lnR w="12700" cap="flat" cmpd="sng" algn="ctr">
                          <a:solidFill>
                            <a:srgbClr val="D0D0D0"/>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(0.8x)</a:t>
                          </a:r>
                        </a:p>
                      </a:txBody>
                      <a:tcPr>
                        <a:lnL w="12700" cap="flat" cmpd="sng" algn="ctr">
                          <a:solidFill>
                            <a:srgbClr val="D0D0D0"/>
                          </a:solidFill>
                          <a:prstDash val="solid"/>
                          <a:round/>
                          <a:headEnd type="none" w="med" len="med"/>
                          <a:tailEnd type="none" w="med" len="med"/>
                        </a:lnL>
                      </a:tcPr>
                    </a:tc>
                    <a:extLst>
                      <a:ext uri="{0D108BD9-81ED-4DB2-BD59-A6C34878D82A}">
                        <a16:rowId xmlns:a16="http://schemas.microsoft.com/office/drawing/2014/main" val="3168817797"/>
                      </a:ext>
                    </a:extLst>
                  </a:tr>
                  <a:tr h="365760">
                    <a:tc>
                      <a:txBody>
                        <a:bodyPr/>
                        <a:lstStyle/>
                        <a:p>
                          <a:r>
                            <a:rPr lang="en-US"/>
                            <a:t>Energy (</a:t>
                          </a:r>
                          <a:r>
                            <a:rPr lang="en-US" err="1"/>
                            <a:t>mJ</a:t>
                          </a:r>
                          <a:r>
                            <a:rPr lang="en-US"/>
                            <a:t>)</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t>28.44</a:t>
                          </a:r>
                        </a:p>
                      </a:txBody>
                      <a:tcPr>
                        <a:lnR w="12700" cap="flat" cmpd="sng" algn="ctr">
                          <a:solidFill>
                            <a:srgbClr val="E9E9E9"/>
                          </a:solidFill>
                          <a:prstDash val="solid"/>
                          <a:round/>
                          <a:headEnd type="none" w="med" len="med"/>
                          <a:tailEnd type="none" w="med" len="med"/>
                        </a:lnR>
                      </a:tcPr>
                    </a:tc>
                    <a:tc>
                      <a:txBody>
                        <a:bodyPr/>
                        <a:lstStyle/>
                        <a:p>
                          <a:pPr algn="l"/>
                          <a:r>
                            <a:rPr lang="en-US"/>
                            <a:t>(1x)</a:t>
                          </a:r>
                        </a:p>
                      </a:txBody>
                      <a:tcPr>
                        <a:lnL w="12700" cap="flat" cmpd="sng" algn="ctr">
                          <a:solidFill>
                            <a:srgbClr val="E9E9E9"/>
                          </a:solidFill>
                          <a:prstDash val="solid"/>
                          <a:round/>
                          <a:headEnd type="none" w="med" len="med"/>
                          <a:tailEnd type="none" w="med" len="med"/>
                        </a:ln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t>19.84</a:t>
                          </a:r>
                        </a:p>
                      </a:txBody>
                      <a:tcPr>
                        <a:lnR w="12700" cap="flat" cmpd="sng" algn="ctr">
                          <a:solidFill>
                            <a:srgbClr val="E9E9E9"/>
                          </a:solidFill>
                          <a:prstDash val="solid"/>
                          <a:round/>
                          <a:headEnd type="none" w="med" len="med"/>
                          <a:tailEnd type="none" w="med" len="med"/>
                        </a:lnR>
                      </a:tcPr>
                    </a:tc>
                    <a:tc>
                      <a:txBody>
                        <a:bodyPr/>
                        <a:lstStyle/>
                        <a:p>
                          <a:pPr algn="l"/>
                          <a:r>
                            <a:rPr lang="en-US"/>
                            <a:t>(1.43x)</a:t>
                          </a:r>
                        </a:p>
                      </a:txBody>
                      <a:tcPr>
                        <a:lnL w="12700" cap="flat" cmpd="sng" algn="ctr">
                          <a:solidFill>
                            <a:srgbClr val="E9E9E9"/>
                          </a:solidFill>
                          <a:prstDash val="solid"/>
                          <a:round/>
                          <a:headEnd type="none" w="med" len="med"/>
                          <a:tailEnd type="none" w="med" len="med"/>
                        </a:lnL>
                      </a:tcPr>
                    </a:tc>
                    <a:extLst>
                      <a:ext uri="{0D108BD9-81ED-4DB2-BD59-A6C34878D82A}">
                        <a16:rowId xmlns:a16="http://schemas.microsoft.com/office/drawing/2014/main" val="1128095523"/>
                      </a:ext>
                    </a:extLst>
                  </a:tr>
                  <a:tr h="365760">
                    <a:tc>
                      <a:txBody>
                        <a:bodyPr/>
                        <a:lstStyle/>
                        <a:p>
                          <a:endParaRPr lang="en-US"/>
                        </a:p>
                      </a:txBody>
                      <a:tcPr>
                        <a:blipFill>
                          <a:blip r:embed="rId5"/>
                          <a:stretch>
                            <a:fillRect l="-203" t="-366667" r="-124797" b="-526667"/>
                          </a:stretch>
                        </a:blipFill>
                      </a:tcPr>
                    </a:tc>
                    <a:tc>
                      <a:txBody>
                        <a:bodyPr/>
                        <a:lstStyle/>
                        <a:p>
                          <a:pPr algn="r"/>
                          <a:r>
                            <a:rPr lang="en-US">
                              <a:solidFill>
                                <a:schemeClr val="tx1"/>
                              </a:solidFill>
                            </a:rPr>
                            <a:t>9.53</a:t>
                          </a:r>
                        </a:p>
                      </a:txBody>
                      <a:tcPr>
                        <a:lnR w="12700" cap="flat" cmpd="sng" algn="ctr">
                          <a:solidFill>
                            <a:srgbClr val="D0D0D0"/>
                          </a:solidFill>
                          <a:prstDash val="solid"/>
                          <a:round/>
                          <a:headEnd type="none" w="med" len="med"/>
                          <a:tailEnd type="none" w="med" len="med"/>
                        </a:lnR>
                      </a:tcPr>
                    </a:tc>
                    <a:tc>
                      <a:txBody>
                        <a:bodyPr/>
                        <a:lstStyle/>
                        <a:p>
                          <a:pPr algn="l"/>
                          <a:r>
                            <a:rPr lang="en-US">
                              <a:solidFill>
                                <a:schemeClr val="tx1"/>
                              </a:solidFill>
                            </a:rPr>
                            <a:t>(1x)</a:t>
                          </a:r>
                        </a:p>
                      </a:txBody>
                      <a:tcPr>
                        <a:lnL w="12700" cap="flat" cmpd="sng" algn="ctr">
                          <a:solidFill>
                            <a:srgbClr val="D0D0D0"/>
                          </a:solidFill>
                          <a:prstDash val="solid"/>
                          <a:round/>
                          <a:headEnd type="none" w="med" len="med"/>
                          <a:tailEnd type="none" w="med" len="med"/>
                        </a:lnL>
                      </a:tcPr>
                    </a:tc>
                    <a:tc>
                      <a:txBody>
                        <a:bodyPr/>
                        <a:lstStyle/>
                        <a:p>
                          <a:pPr algn="r"/>
                          <a:r>
                            <a:rPr lang="en-US"/>
                            <a:t>70.48</a:t>
                          </a:r>
                        </a:p>
                      </a:txBody>
                      <a:tcPr>
                        <a:lnR w="12700" cap="flat" cmpd="sng" algn="ctr">
                          <a:solidFill>
                            <a:srgbClr val="D0D0D0"/>
                          </a:solidFill>
                          <a:prstDash val="solid"/>
                          <a:round/>
                          <a:headEnd type="none" w="med" len="med"/>
                          <a:tailEnd type="none" w="med" len="med"/>
                        </a:lnR>
                      </a:tcPr>
                    </a:tc>
                    <a:tc>
                      <a:txBody>
                        <a:bodyPr/>
                        <a:lstStyle/>
                        <a:p>
                          <a:pPr algn="l"/>
                          <a:r>
                            <a:rPr lang="en-US"/>
                            <a:t>(0.13x)</a:t>
                          </a:r>
                        </a:p>
                      </a:txBody>
                      <a:tcPr>
                        <a:lnL w="12700" cap="flat" cmpd="sng" algn="ctr">
                          <a:solidFill>
                            <a:srgbClr val="D0D0D0"/>
                          </a:solidFill>
                          <a:prstDash val="solid"/>
                          <a:round/>
                          <a:headEnd type="none" w="med" len="med"/>
                          <a:tailEnd type="none" w="med" len="med"/>
                        </a:lnL>
                      </a:tcPr>
                    </a:tc>
                    <a:extLst>
                      <a:ext uri="{0D108BD9-81ED-4DB2-BD59-A6C34878D82A}">
                        <a16:rowId xmlns:a16="http://schemas.microsoft.com/office/drawing/2014/main" val="1023945429"/>
                      </a:ext>
                    </a:extLst>
                  </a:tr>
                  <a:tr h="365760">
                    <a:tc>
                      <a:txBody>
                        <a:bodyPr/>
                        <a:lstStyle/>
                        <a:p>
                          <a:r>
                            <a:rPr lang="en-US"/>
                            <a:t>Throughput (fps)</a:t>
                          </a:r>
                        </a:p>
                      </a:txBody>
                      <a:tcPr/>
                    </a:tc>
                    <a:tc>
                      <a:txBody>
                        <a:bodyPr/>
                        <a:lstStyle/>
                        <a:p>
                          <a:pPr algn="r"/>
                          <a:r>
                            <a:rPr lang="en-US"/>
                            <a:t>104.95</a:t>
                          </a:r>
                        </a:p>
                      </a:txBody>
                      <a:tcPr>
                        <a:lnR w="12700" cap="flat" cmpd="sng" algn="ctr">
                          <a:solidFill>
                            <a:srgbClr val="E9E9E9"/>
                          </a:solidFill>
                          <a:prstDash val="solid"/>
                          <a:round/>
                          <a:headEnd type="none" w="med" len="med"/>
                          <a:tailEnd type="none" w="med" len="med"/>
                        </a:lnR>
                      </a:tcPr>
                    </a:tc>
                    <a:tc>
                      <a:txBody>
                        <a:bodyPr/>
                        <a:lstStyle/>
                        <a:p>
                          <a:pPr algn="l"/>
                          <a:r>
                            <a:rPr lang="en-US"/>
                            <a:t>(1x)</a:t>
                          </a:r>
                        </a:p>
                      </a:txBody>
                      <a:tcPr>
                        <a:lnL w="12700" cap="flat" cmpd="sng" algn="ctr">
                          <a:solidFill>
                            <a:srgbClr val="E9E9E9"/>
                          </a:solidFill>
                          <a:prstDash val="solid"/>
                          <a:round/>
                          <a:headEnd type="none" w="med" len="med"/>
                          <a:tailEnd type="none" w="med" len="med"/>
                        </a:lnL>
                      </a:tcPr>
                    </a:tc>
                    <a:tc>
                      <a:txBody>
                        <a:bodyPr/>
                        <a:lstStyle/>
                        <a:p>
                          <a:pPr algn="r"/>
                          <a:r>
                            <a:rPr lang="en-US">
                              <a:solidFill>
                                <a:schemeClr val="tx1"/>
                              </a:solidFill>
                            </a:rPr>
                            <a:t>141.87</a:t>
                          </a:r>
                        </a:p>
                      </a:txBody>
                      <a:tcPr>
                        <a:lnR w="12700" cap="flat" cmpd="sng" algn="ctr">
                          <a:solidFill>
                            <a:srgbClr val="E9E9E9"/>
                          </a:solidFill>
                          <a:prstDash val="solid"/>
                          <a:round/>
                          <a:headEnd type="none" w="med" len="med"/>
                          <a:tailEnd type="none" w="med" len="med"/>
                        </a:lnR>
                      </a:tcPr>
                    </a:tc>
                    <a:tc>
                      <a:txBody>
                        <a:bodyPr/>
                        <a:lstStyle/>
                        <a:p>
                          <a:pPr algn="l"/>
                          <a:r>
                            <a:rPr lang="en-US">
                              <a:solidFill>
                                <a:schemeClr val="tx1"/>
                              </a:solidFill>
                            </a:rPr>
                            <a:t>(1.35x)</a:t>
                          </a:r>
                        </a:p>
                      </a:txBody>
                      <a:tcPr>
                        <a:lnL w="12700" cap="flat" cmpd="sng" algn="ctr">
                          <a:solidFill>
                            <a:srgbClr val="E9E9E9"/>
                          </a:solidFill>
                          <a:prstDash val="solid"/>
                          <a:round/>
                          <a:headEnd type="none" w="med" len="med"/>
                          <a:tailEnd type="none" w="med" len="med"/>
                        </a:lnL>
                      </a:tcPr>
                    </a:tc>
                    <a:extLst>
                      <a:ext uri="{0D108BD9-81ED-4DB2-BD59-A6C34878D82A}">
                        <a16:rowId xmlns:a16="http://schemas.microsoft.com/office/drawing/2014/main" val="1329502958"/>
                      </a:ext>
                    </a:extLst>
                  </a:tr>
                  <a:tr h="365760">
                    <a:tc>
                      <a:txBody>
                        <a:bodyPr/>
                        <a:lstStyle/>
                        <a:p>
                          <a:endParaRPr lang="en-US"/>
                        </a:p>
                      </a:txBody>
                      <a:tcPr>
                        <a:blipFill>
                          <a:blip r:embed="rId5"/>
                          <a:stretch>
                            <a:fillRect l="-203" t="-568333" r="-124797" b="-325000"/>
                          </a:stretch>
                        </a:blipFill>
                      </a:tcPr>
                    </a:tc>
                    <a:tc>
                      <a:txBody>
                        <a:bodyPr/>
                        <a:lstStyle/>
                        <a:p>
                          <a:pPr algn="r"/>
                          <a:r>
                            <a:rPr lang="en-US"/>
                            <a:t>270.98</a:t>
                          </a:r>
                        </a:p>
                      </a:txBody>
                      <a:tcPr>
                        <a:lnR w="12700" cap="flat" cmpd="sng" algn="ctr">
                          <a:solidFill>
                            <a:srgbClr val="D0D0D0"/>
                          </a:solidFill>
                          <a:prstDash val="solid"/>
                          <a:round/>
                          <a:headEnd type="none" w="med" len="med"/>
                          <a:tailEnd type="none" w="med" len="med"/>
                        </a:lnR>
                      </a:tcPr>
                    </a:tc>
                    <a:tc>
                      <a:txBody>
                        <a:bodyPr/>
                        <a:lstStyle/>
                        <a:p>
                          <a:pPr algn="l"/>
                          <a:r>
                            <a:rPr lang="en-US"/>
                            <a:t>(1x)</a:t>
                          </a:r>
                        </a:p>
                      </a:txBody>
                      <a:tcPr>
                        <a:lnL w="12700" cap="flat" cmpd="sng" algn="ctr">
                          <a:solidFill>
                            <a:srgbClr val="D0D0D0"/>
                          </a:solidFill>
                          <a:prstDash val="solid"/>
                          <a:round/>
                          <a:headEnd type="none" w="med" len="med"/>
                          <a:tailEnd type="none" w="med" len="med"/>
                        </a:lnL>
                      </a:tcPr>
                    </a:tc>
                    <a:tc>
                      <a:txBody>
                        <a:bodyPr/>
                        <a:lstStyle/>
                        <a:p>
                          <a:pPr algn="r"/>
                          <a:r>
                            <a:rPr lang="en-US">
                              <a:solidFill>
                                <a:schemeClr val="tx1"/>
                              </a:solidFill>
                            </a:rPr>
                            <a:t>1398.44</a:t>
                          </a:r>
                        </a:p>
                      </a:txBody>
                      <a:tcPr>
                        <a:lnR w="12700" cap="flat" cmpd="sng" algn="ctr">
                          <a:solidFill>
                            <a:srgbClr val="D0D0D0"/>
                          </a:solidFill>
                          <a:prstDash val="solid"/>
                          <a:round/>
                          <a:headEnd type="none" w="med" len="med"/>
                          <a:tailEnd type="none" w="med" len="med"/>
                        </a:lnR>
                      </a:tcPr>
                    </a:tc>
                    <a:tc>
                      <a:txBody>
                        <a:bodyPr/>
                        <a:lstStyle/>
                        <a:p>
                          <a:pPr algn="l"/>
                          <a:r>
                            <a:rPr lang="en-US">
                              <a:solidFill>
                                <a:schemeClr val="tx1"/>
                              </a:solidFill>
                            </a:rPr>
                            <a:t>(0.19x)</a:t>
                          </a:r>
                        </a:p>
                      </a:txBody>
                      <a:tcPr>
                        <a:lnL w="12700" cap="flat" cmpd="sng" algn="ctr">
                          <a:solidFill>
                            <a:srgbClr val="D0D0D0"/>
                          </a:solidFill>
                          <a:prstDash val="solid"/>
                          <a:round/>
                          <a:headEnd type="none" w="med" len="med"/>
                          <a:tailEnd type="none" w="med" len="med"/>
                        </a:lnL>
                      </a:tcPr>
                    </a:tc>
                    <a:extLst>
                      <a:ext uri="{0D108BD9-81ED-4DB2-BD59-A6C34878D82A}">
                        <a16:rowId xmlns:a16="http://schemas.microsoft.com/office/drawing/2014/main" val="1874261710"/>
                      </a:ext>
                    </a:extLst>
                  </a:tr>
                  <a:tr h="365760">
                    <a:tc>
                      <a:txBody>
                        <a:bodyPr/>
                        <a:lstStyle/>
                        <a:p>
                          <a:endParaRPr lang="en-US"/>
                        </a:p>
                      </a:txBody>
                      <a:tcPr>
                        <a:blipFill>
                          <a:blip r:embed="rId5"/>
                          <a:stretch>
                            <a:fillRect l="-203" t="-668333" r="-124797" b="-225000"/>
                          </a:stretch>
                        </a:blipFill>
                      </a:tcPr>
                    </a:tc>
                    <a:tc>
                      <a:txBody>
                        <a:bodyPr/>
                        <a:lstStyle/>
                        <a:p>
                          <a:pPr algn="r"/>
                          <a:r>
                            <a:rPr lang="en-US" sz="1800"/>
                            <a:t>2,051</a:t>
                          </a:r>
                        </a:p>
                      </a:txBody>
                      <a:tcPr>
                        <a:lnR w="12700" cap="flat" cmpd="sng" algn="ctr">
                          <a:solidFill>
                            <a:srgbClr val="E9E9E9"/>
                          </a:solidFill>
                          <a:prstDash val="solid"/>
                          <a:round/>
                          <a:headEnd type="none" w="med" len="med"/>
                          <a:tailEnd type="none" w="med" len="med"/>
                        </a:lnR>
                      </a:tcPr>
                    </a:tc>
                    <a:tc>
                      <a:txBody>
                        <a:bodyPr/>
                        <a:lstStyle/>
                        <a:p>
                          <a:pPr algn="l"/>
                          <a:r>
                            <a:rPr lang="en-US"/>
                            <a:t>(1x)</a:t>
                          </a:r>
                        </a:p>
                      </a:txBody>
                      <a:tcPr>
                        <a:lnL w="12700" cap="flat" cmpd="sng" algn="ctr">
                          <a:solidFill>
                            <a:srgbClr val="E9E9E9"/>
                          </a:solidFill>
                          <a:prstDash val="solid"/>
                          <a:round/>
                          <a:headEnd type="none" w="med" len="med"/>
                          <a:tailEnd type="none" w="med" len="med"/>
                        </a:lnL>
                      </a:tcPr>
                    </a:tc>
                    <a:tc>
                      <a:txBody>
                        <a:bodyPr/>
                        <a:lstStyle/>
                        <a:p>
                          <a:pPr algn="r"/>
                          <a:r>
                            <a:rPr lang="en-US"/>
                            <a:t>674</a:t>
                          </a:r>
                        </a:p>
                      </a:txBody>
                      <a:tcPr>
                        <a:lnR w="12700" cap="flat" cmpd="sng" algn="ctr">
                          <a:solidFill>
                            <a:srgbClr val="E9E9E9"/>
                          </a:solidFill>
                          <a:prstDash val="solid"/>
                          <a:round/>
                          <a:headEnd type="none" w="med" len="med"/>
                          <a:tailEnd type="none" w="med" len="med"/>
                        </a:lnR>
                      </a:tcPr>
                    </a:tc>
                    <a:tc>
                      <a:txBody>
                        <a:bodyPr/>
                        <a:lstStyle/>
                        <a:p>
                          <a:pPr algn="l"/>
                          <a:r>
                            <a:rPr lang="en-US"/>
                            <a:t>(3.04x)</a:t>
                          </a:r>
                        </a:p>
                      </a:txBody>
                      <a:tcPr>
                        <a:lnL w="12700" cap="flat" cmpd="sng" algn="ctr">
                          <a:solidFill>
                            <a:srgbClr val="E9E9E9"/>
                          </a:solidFill>
                          <a:prstDash val="solid"/>
                          <a:round/>
                          <a:headEnd type="none" w="med" len="med"/>
                          <a:tailEnd type="none" w="med" len="med"/>
                        </a:lnL>
                      </a:tcPr>
                    </a:tc>
                    <a:extLst>
                      <a:ext uri="{0D108BD9-81ED-4DB2-BD59-A6C34878D82A}">
                        <a16:rowId xmlns:a16="http://schemas.microsoft.com/office/drawing/2014/main" val="2646097592"/>
                      </a:ext>
                    </a:extLst>
                  </a:tr>
                  <a:tr h="365760">
                    <a:tc>
                      <a:txBody>
                        <a:bodyPr/>
                        <a:lstStyle/>
                        <a:p>
                          <a:endParaRPr lang="en-US"/>
                        </a:p>
                      </a:txBody>
                      <a:tcPr>
                        <a:blipFill>
                          <a:blip r:embed="rId5"/>
                          <a:stretch>
                            <a:fillRect l="-203" t="-768333" r="-124797" b="-125000"/>
                          </a:stretch>
                        </a:blipFill>
                      </a:tcPr>
                    </a:tc>
                    <a:tc>
                      <a:txBody>
                        <a:bodyPr/>
                        <a:lstStyle/>
                        <a:p>
                          <a:pPr algn="r"/>
                          <a:r>
                            <a:rPr lang="en-US"/>
                            <a:t>1,052</a:t>
                          </a:r>
                        </a:p>
                      </a:txBody>
                      <a:tcPr>
                        <a:lnR w="12700" cap="flat" cmpd="sng" algn="ctr">
                          <a:solidFill>
                            <a:srgbClr val="D0D0D0"/>
                          </a:solidFill>
                          <a:prstDash val="solid"/>
                          <a:round/>
                          <a:headEnd type="none" w="med" len="med"/>
                          <a:tailEnd type="none" w="med" len="med"/>
                        </a:lnR>
                      </a:tcPr>
                    </a:tc>
                    <a:tc>
                      <a:txBody>
                        <a:bodyPr/>
                        <a:lstStyle/>
                        <a:p>
                          <a:pPr algn="l"/>
                          <a:r>
                            <a:rPr lang="en-US"/>
                            <a:t>(1x)</a:t>
                          </a:r>
                        </a:p>
                      </a:txBody>
                      <a:tcPr>
                        <a:lnL w="12700" cap="flat" cmpd="sng" algn="ctr">
                          <a:solidFill>
                            <a:srgbClr val="D0D0D0"/>
                          </a:solidFill>
                          <a:prstDash val="solid"/>
                          <a:round/>
                          <a:headEnd type="none" w="med" len="med"/>
                          <a:tailEnd type="none" w="med" len="med"/>
                        </a:lnL>
                      </a:tcPr>
                    </a:tc>
                    <a:tc>
                      <a:txBody>
                        <a:bodyPr/>
                        <a:lstStyle/>
                        <a:p>
                          <a:pPr algn="r"/>
                          <a:r>
                            <a:rPr lang="en-US"/>
                            <a:t>239</a:t>
                          </a:r>
                        </a:p>
                      </a:txBody>
                      <a:tcPr>
                        <a:lnR w="12700" cap="flat" cmpd="sng" algn="ctr">
                          <a:solidFill>
                            <a:srgbClr val="D0D0D0"/>
                          </a:solidFill>
                          <a:prstDash val="solid"/>
                          <a:round/>
                          <a:headEnd type="none" w="med" len="med"/>
                          <a:tailEnd type="none" w="med" len="med"/>
                        </a:lnR>
                      </a:tcPr>
                    </a:tc>
                    <a:tc>
                      <a:txBody>
                        <a:bodyPr/>
                        <a:lstStyle/>
                        <a:p>
                          <a:pPr algn="l"/>
                          <a:r>
                            <a:rPr lang="en-US"/>
                            <a:t>(4.39x)</a:t>
                          </a:r>
                        </a:p>
                      </a:txBody>
                      <a:tcPr>
                        <a:lnL w="12700" cap="flat" cmpd="sng" algn="ctr">
                          <a:solidFill>
                            <a:srgbClr val="D0D0D0"/>
                          </a:solidFill>
                          <a:prstDash val="solid"/>
                          <a:round/>
                          <a:headEnd type="none" w="med" len="med"/>
                          <a:tailEnd type="none" w="med" len="med"/>
                        </a:lnL>
                      </a:tcPr>
                    </a:tc>
                    <a:extLst>
                      <a:ext uri="{0D108BD9-81ED-4DB2-BD59-A6C34878D82A}">
                        <a16:rowId xmlns:a16="http://schemas.microsoft.com/office/drawing/2014/main" val="4258742888"/>
                      </a:ext>
                    </a:extLst>
                  </a:tr>
                  <a:tr h="365760">
                    <a:tc>
                      <a:txBody>
                        <a:bodyPr/>
                        <a:lstStyle/>
                        <a:p>
                          <a:endParaRPr lang="en-US"/>
                        </a:p>
                      </a:txBody>
                      <a:tcPr>
                        <a:blipFill>
                          <a:blip r:embed="rId5"/>
                          <a:stretch>
                            <a:fillRect l="-203" t="-868333" r="-124797" b="-25000"/>
                          </a:stretch>
                        </a:blipFill>
                      </a:tcPr>
                    </a:tc>
                    <a:tc>
                      <a:txBody>
                        <a:bodyPr/>
                        <a:lstStyle/>
                        <a:p>
                          <a:pPr algn="r"/>
                          <a:r>
                            <a:rPr lang="en-US"/>
                            <a:t>3.587</a:t>
                          </a:r>
                        </a:p>
                      </a:txBody>
                      <a:tcPr>
                        <a:lnR w="12700" cap="flat" cmpd="sng" algn="ctr">
                          <a:solidFill>
                            <a:srgbClr val="E9E9E9"/>
                          </a:solidFill>
                          <a:prstDash val="solid"/>
                          <a:round/>
                          <a:headEnd type="none" w="med" len="med"/>
                          <a:tailEnd type="none" w="med" len="med"/>
                        </a:lnR>
                      </a:tcPr>
                    </a:tc>
                    <a:tc>
                      <a:txBody>
                        <a:bodyPr/>
                        <a:lstStyle/>
                        <a:p>
                          <a:pPr algn="l"/>
                          <a:r>
                            <a:rPr lang="en-US"/>
                            <a:t>(1x)</a:t>
                          </a:r>
                        </a:p>
                      </a:txBody>
                      <a:tcPr>
                        <a:lnL w="12700" cap="flat" cmpd="sng" algn="ctr">
                          <a:solidFill>
                            <a:srgbClr val="E9E9E9"/>
                          </a:solidFill>
                          <a:prstDash val="solid"/>
                          <a:round/>
                          <a:headEnd type="none" w="med" len="med"/>
                          <a:tailEnd type="none" w="med" len="med"/>
                        </a:lnL>
                      </a:tcPr>
                    </a:tc>
                    <a:tc>
                      <a:txBody>
                        <a:bodyPr/>
                        <a:lstStyle/>
                        <a:p>
                          <a:pPr algn="r"/>
                          <a:r>
                            <a:rPr lang="en-US"/>
                            <a:t>3.587</a:t>
                          </a:r>
                        </a:p>
                      </a:txBody>
                      <a:tcPr>
                        <a:lnR w="12700" cap="flat" cmpd="sng" algn="ctr">
                          <a:solidFill>
                            <a:srgbClr val="E9E9E9"/>
                          </a:solidFill>
                          <a:prstDash val="solid"/>
                          <a:round/>
                          <a:headEnd type="none" w="med" len="med"/>
                          <a:tailEnd type="none" w="med" len="med"/>
                        </a:lnR>
                      </a:tcPr>
                    </a:tc>
                    <a:tc>
                      <a:txBody>
                        <a:bodyPr/>
                        <a:lstStyle/>
                        <a:p>
                          <a:pPr algn="l"/>
                          <a:r>
                            <a:rPr lang="en-US"/>
                            <a:t>(1x)</a:t>
                          </a:r>
                        </a:p>
                      </a:txBody>
                      <a:tcPr>
                        <a:lnL w="12700" cap="flat" cmpd="sng" algn="ctr">
                          <a:solidFill>
                            <a:srgbClr val="E9E9E9"/>
                          </a:solidFill>
                          <a:prstDash val="solid"/>
                          <a:round/>
                          <a:headEnd type="none" w="med" len="med"/>
                          <a:tailEnd type="none" w="med" len="med"/>
                        </a:lnL>
                      </a:tcPr>
                    </a:tc>
                    <a:extLst>
                      <a:ext uri="{0D108BD9-81ED-4DB2-BD59-A6C34878D82A}">
                        <a16:rowId xmlns:a16="http://schemas.microsoft.com/office/drawing/2014/main" val="1587400139"/>
                      </a:ext>
                    </a:extLst>
                  </a:tr>
                </a:tbl>
              </a:graphicData>
            </a:graphic>
          </p:graphicFrame>
        </mc:Fallback>
      </mc:AlternateContent>
      <p:sp>
        <p:nvSpPr>
          <p:cNvPr id="10" name="TextBox 9">
            <a:extLst>
              <a:ext uri="{FF2B5EF4-FFF2-40B4-BE49-F238E27FC236}">
                <a16:creationId xmlns:a16="http://schemas.microsoft.com/office/drawing/2014/main" id="{213328AF-5782-CD05-F1FC-29BF0656D230}"/>
              </a:ext>
            </a:extLst>
          </p:cNvPr>
          <p:cNvSpPr txBox="1"/>
          <p:nvPr/>
        </p:nvSpPr>
        <p:spPr>
          <a:xfrm>
            <a:off x="569481" y="5613660"/>
            <a:ext cx="3475496" cy="369332"/>
          </a:xfrm>
          <a:prstGeom prst="rect">
            <a:avLst/>
          </a:prstGeom>
          <a:noFill/>
        </p:spPr>
        <p:txBody>
          <a:bodyPr wrap="square" rtlCol="0">
            <a:spAutoFit/>
          </a:bodyPr>
          <a:lstStyle/>
          <a:p>
            <a:r>
              <a:rPr lang="en-US" b="1" u="sng" dirty="0"/>
              <a:t>Task:</a:t>
            </a:r>
            <a:r>
              <a:rPr lang="en-US" b="1" dirty="0"/>
              <a:t> </a:t>
            </a:r>
            <a:r>
              <a:rPr lang="en-US" dirty="0"/>
              <a:t>Detect objects in the scene</a:t>
            </a:r>
          </a:p>
        </p:txBody>
      </p:sp>
      <p:sp>
        <p:nvSpPr>
          <p:cNvPr id="11" name="Rectangle: Rounded Corners 10">
            <a:extLst>
              <a:ext uri="{FF2B5EF4-FFF2-40B4-BE49-F238E27FC236}">
                <a16:creationId xmlns:a16="http://schemas.microsoft.com/office/drawing/2014/main" id="{FB00EC2B-FFB6-151E-0B42-18C2DD739F24}"/>
              </a:ext>
            </a:extLst>
          </p:cNvPr>
          <p:cNvSpPr/>
          <p:nvPr/>
        </p:nvSpPr>
        <p:spPr>
          <a:xfrm>
            <a:off x="4326574" y="1355920"/>
            <a:ext cx="6710261" cy="1388007"/>
          </a:xfrm>
          <a:prstGeom prst="roundRect">
            <a:avLst/>
          </a:prstGeom>
          <a:solidFill>
            <a:schemeClr val="accent1">
              <a:alpha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dirty="0">
                <a:solidFill>
                  <a:srgbClr val="525252"/>
                </a:solidFill>
              </a:rPr>
              <a:t>Sparse activity with delta frames</a:t>
            </a:r>
          </a:p>
          <a:p>
            <a:pPr marL="285750" indent="-285750">
              <a:buFont typeface="Arial" panose="020B0604020202020204" pitchFamily="34" charset="0"/>
              <a:buChar char="•"/>
            </a:pPr>
            <a:r>
              <a:rPr lang="en-US" sz="1600" dirty="0" err="1">
                <a:solidFill>
                  <a:srgbClr val="525252"/>
                </a:solidFill>
              </a:rPr>
              <a:t>SigmaDelta</a:t>
            </a:r>
            <a:r>
              <a:rPr lang="en-US" sz="1600" dirty="0">
                <a:solidFill>
                  <a:srgbClr val="525252"/>
                </a:solidFill>
              </a:rPr>
              <a:t> </a:t>
            </a:r>
            <a:r>
              <a:rPr lang="en-US" sz="1600" dirty="0" err="1">
                <a:solidFill>
                  <a:srgbClr val="525252"/>
                </a:solidFill>
              </a:rPr>
              <a:t>ReLU</a:t>
            </a:r>
            <a:r>
              <a:rPr lang="en-US" sz="1600" dirty="0">
                <a:solidFill>
                  <a:srgbClr val="525252"/>
                </a:solidFill>
              </a:rPr>
              <a:t> neuron</a:t>
            </a:r>
          </a:p>
          <a:p>
            <a:pPr marL="285750" indent="-285750">
              <a:buFont typeface="Arial" panose="020B0604020202020204" pitchFamily="34" charset="0"/>
              <a:buChar char="•"/>
            </a:pPr>
            <a:r>
              <a:rPr lang="en-US" sz="1600" dirty="0">
                <a:solidFill>
                  <a:srgbClr val="525252"/>
                </a:solidFill>
              </a:rPr>
              <a:t>Graded spike messaging</a:t>
            </a:r>
          </a:p>
          <a:p>
            <a:pPr marL="285750" indent="-285750">
              <a:buFont typeface="Arial" panose="020B0604020202020204" pitchFamily="34" charset="0"/>
              <a:buChar char="•"/>
            </a:pPr>
            <a:r>
              <a:rPr lang="en-US" sz="1600" dirty="0">
                <a:solidFill>
                  <a:srgbClr val="525252"/>
                </a:solidFill>
              </a:rPr>
              <a:t>Modified TinyYOLOv3 architecture</a:t>
            </a:r>
          </a:p>
          <a:p>
            <a:pPr marL="285750" indent="-285750">
              <a:buFont typeface="Arial" panose="020B0604020202020204" pitchFamily="34" charset="0"/>
              <a:buChar char="•"/>
            </a:pPr>
            <a:r>
              <a:rPr lang="en-US" sz="1600" dirty="0">
                <a:solidFill>
                  <a:srgbClr val="525252"/>
                </a:solidFill>
              </a:rPr>
              <a:t>5 Loihi chips</a:t>
            </a:r>
          </a:p>
        </p:txBody>
      </p:sp>
      <p:sp>
        <p:nvSpPr>
          <p:cNvPr id="12" name="TextBox 11">
            <a:extLst>
              <a:ext uri="{FF2B5EF4-FFF2-40B4-BE49-F238E27FC236}">
                <a16:creationId xmlns:a16="http://schemas.microsoft.com/office/drawing/2014/main" id="{862A88E8-127C-3711-39C0-AE17CC184108}"/>
              </a:ext>
            </a:extLst>
          </p:cNvPr>
          <p:cNvSpPr txBox="1"/>
          <p:nvPr/>
        </p:nvSpPr>
        <p:spPr>
          <a:xfrm>
            <a:off x="1459690" y="6430878"/>
            <a:ext cx="8815420" cy="415498"/>
          </a:xfrm>
          <a:prstGeom prst="rect">
            <a:avLst/>
          </a:prstGeom>
          <a:noFill/>
        </p:spPr>
        <p:txBody>
          <a:bodyPr wrap="square" rtlCol="0">
            <a:spAutoFit/>
          </a:bodyPr>
          <a:lstStyle/>
          <a:p>
            <a:r>
              <a:rPr lang="en-US" sz="700" dirty="0"/>
              <a:t>* SDNN characterization was performed on an </a:t>
            </a:r>
            <a:r>
              <a:rPr lang="en-US" sz="700" dirty="0" err="1"/>
              <a:t>Oheo</a:t>
            </a:r>
            <a:r>
              <a:rPr lang="en-US" sz="700" dirty="0"/>
              <a:t> Gulch </a:t>
            </a:r>
            <a:r>
              <a:rPr lang="en-US" sz="700" dirty="0" err="1"/>
              <a:t>vpx</a:t>
            </a:r>
            <a:r>
              <a:rPr lang="en-US" sz="700" dirty="0"/>
              <a:t> Loihi 2 system N3C1B3 revision running Lava 0.8.0 and Lava-Loihi 0.5.0 with an unreleased patch.</a:t>
            </a:r>
          </a:p>
          <a:p>
            <a:r>
              <a:rPr lang="en-US" sz="700" dirty="0"/>
              <a:t>‡ ANN workload was characterized on an NVIDIA Jetson Orin Nano 8GB 15W TDP running Jetpack 5.1.2, </a:t>
            </a:r>
            <a:r>
              <a:rPr lang="en-US" sz="700" dirty="0" err="1"/>
              <a:t>TensorRT</a:t>
            </a:r>
            <a:r>
              <a:rPr lang="en-US" sz="700" dirty="0"/>
              <a:t> 8.6.1, Torch-</a:t>
            </a:r>
            <a:r>
              <a:rPr lang="en-US" sz="700" dirty="0" err="1"/>
              <a:t>TensorRT</a:t>
            </a:r>
            <a:r>
              <a:rPr lang="en-US" sz="700" dirty="0"/>
              <a:t> 1.3.0. Energy values include CPU_GPU_CV and SOC components as reported by </a:t>
            </a:r>
            <a:r>
              <a:rPr lang="en-US" sz="700" dirty="0" err="1"/>
              <a:t>jtop</a:t>
            </a:r>
            <a:r>
              <a:rPr lang="en-US" sz="700" dirty="0"/>
              <a:t>.</a:t>
            </a:r>
          </a:p>
          <a:p>
            <a:r>
              <a:rPr lang="en-US" sz="700" dirty="0"/>
              <a:t>Performance results are based on testing as of January 2024 and may not reflect all publicly available security updates. Results may vary.</a:t>
            </a:r>
          </a:p>
        </p:txBody>
      </p:sp>
      <p:pic>
        <p:nvPicPr>
          <p:cNvPr id="2" name="Untitled video - Made with Clipchamp (2)">
            <a:hlinkClick r:id="" action="ppaction://media"/>
            <a:extLst>
              <a:ext uri="{FF2B5EF4-FFF2-40B4-BE49-F238E27FC236}">
                <a16:creationId xmlns:a16="http://schemas.microsoft.com/office/drawing/2014/main" id="{BA5E7BB1-543C-3A8D-AFF9-86FBB3AFB53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6200" r="50991" b="4729"/>
          <a:stretch/>
        </p:blipFill>
        <p:spPr>
          <a:xfrm>
            <a:off x="468331" y="1652481"/>
            <a:ext cx="3475496" cy="3553038"/>
          </a:xfrm>
          <a:prstGeom prst="rect">
            <a:avLst/>
          </a:prstGeom>
        </p:spPr>
      </p:pic>
      <p:sp>
        <p:nvSpPr>
          <p:cNvPr id="3" name="Rectangle 2">
            <a:extLst>
              <a:ext uri="{FF2B5EF4-FFF2-40B4-BE49-F238E27FC236}">
                <a16:creationId xmlns:a16="http://schemas.microsoft.com/office/drawing/2014/main" id="{FBE4C042-9852-29E2-0230-8453C7514FC7}"/>
              </a:ext>
            </a:extLst>
          </p:cNvPr>
          <p:cNvSpPr/>
          <p:nvPr/>
        </p:nvSpPr>
        <p:spPr>
          <a:xfrm>
            <a:off x="4326574" y="3738880"/>
            <a:ext cx="7275112" cy="1466639"/>
          </a:xfrm>
          <a:prstGeom prst="rect">
            <a:avLst/>
          </a:prstGeom>
          <a:noFill/>
          <a:ln w="254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5BEBC2C-EF8F-3982-377D-F9F19789EE52}"/>
              </a:ext>
            </a:extLst>
          </p:cNvPr>
          <p:cNvSpPr txBox="1"/>
          <p:nvPr/>
        </p:nvSpPr>
        <p:spPr>
          <a:xfrm rot="16200000">
            <a:off x="10548032" y="4210588"/>
            <a:ext cx="1584088" cy="523220"/>
          </a:xfrm>
          <a:prstGeom prst="rect">
            <a:avLst/>
          </a:prstGeom>
          <a:noFill/>
        </p:spPr>
        <p:txBody>
          <a:bodyPr wrap="none" rtlCol="0">
            <a:spAutoFit/>
          </a:bodyPr>
          <a:lstStyle/>
          <a:p>
            <a:r>
              <a:rPr lang="en-US" sz="1400" dirty="0">
                <a:solidFill>
                  <a:schemeClr val="accent6">
                    <a:lumMod val="60000"/>
                    <a:lumOff val="40000"/>
                  </a:schemeClr>
                </a:solidFill>
              </a:rPr>
              <a:t>Loihi Optimization</a:t>
            </a:r>
          </a:p>
          <a:p>
            <a:pPr algn="ctr"/>
            <a:r>
              <a:rPr lang="en-US" sz="1400" dirty="0">
                <a:solidFill>
                  <a:schemeClr val="accent6">
                    <a:lumMod val="60000"/>
                    <a:lumOff val="40000"/>
                  </a:schemeClr>
                </a:solidFill>
              </a:rPr>
              <a:t>ongoing</a:t>
            </a:r>
          </a:p>
        </p:txBody>
      </p:sp>
    </p:spTree>
    <p:extLst>
      <p:ext uri="{BB962C8B-B14F-4D97-AF65-F5344CB8AC3E}">
        <p14:creationId xmlns:p14="http://schemas.microsoft.com/office/powerpoint/2010/main" val="118849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2"/>
                                        </p:tgtEl>
                                      </p:cBhvr>
                                    </p:cmd>
                                  </p:childTnLst>
                                </p:cTn>
                              </p:par>
                            </p:childTnLst>
                          </p:cTn>
                        </p:par>
                      </p:childTnLst>
                    </p:cTn>
                  </p:par>
                </p:childTnLst>
              </p:cTn>
              <p:nextCondLst>
                <p:cond evt="onClick" delay="0">
                  <p:tgtEl>
                    <p:spTgt spid="2"/>
                  </p:tgtEl>
                </p:cond>
              </p:nextCondLst>
            </p:seq>
            <p:video>
              <p:cMediaNode vol="40000">
                <p:cTn id="26" fill="hold" display="0">
                  <p:stCondLst>
                    <p:cond delay="indefinite"/>
                  </p:stCondLst>
                </p:cTn>
                <p:tgtEl>
                  <p:spTgt spid="2"/>
                </p:tgtEl>
              </p:cMediaNode>
            </p:video>
          </p:childTnLst>
        </p:cTn>
      </p:par>
    </p:tnLst>
    <p:bldLst>
      <p:bldP spid="11" grpId="0" animBg="1"/>
      <p:bldP spid="3"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 name="Group 1063">
            <a:extLst>
              <a:ext uri="{FF2B5EF4-FFF2-40B4-BE49-F238E27FC236}">
                <a16:creationId xmlns:a16="http://schemas.microsoft.com/office/drawing/2014/main" id="{93CB5B03-9C43-57F2-F881-545B47EED5F6}"/>
              </a:ext>
            </a:extLst>
          </p:cNvPr>
          <p:cNvGrpSpPr/>
          <p:nvPr/>
        </p:nvGrpSpPr>
        <p:grpSpPr>
          <a:xfrm>
            <a:off x="4761350" y="2170204"/>
            <a:ext cx="2642198" cy="424114"/>
            <a:chOff x="5138065" y="2992574"/>
            <a:chExt cx="7028172" cy="872852"/>
          </a:xfrm>
        </p:grpSpPr>
        <p:sp>
          <p:nvSpPr>
            <p:cNvPr id="1065" name="Arrow: Pentagon 1064">
              <a:extLst>
                <a:ext uri="{FF2B5EF4-FFF2-40B4-BE49-F238E27FC236}">
                  <a16:creationId xmlns:a16="http://schemas.microsoft.com/office/drawing/2014/main" id="{7986B5CF-5C82-9A2C-2E79-778EC91643B2}"/>
                </a:ext>
              </a:extLst>
            </p:cNvPr>
            <p:cNvSpPr/>
            <p:nvPr/>
          </p:nvSpPr>
          <p:spPr>
            <a:xfrm>
              <a:off x="5138065" y="2992574"/>
              <a:ext cx="7028172" cy="872852"/>
            </a:xfrm>
            <a:prstGeom prst="homePlate">
              <a:avLst/>
            </a:prstGeom>
            <a:solidFill>
              <a:srgbClr val="00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a:solidFill>
                    <a:srgbClr val="525252"/>
                  </a:solidFill>
                </a:rPr>
                <a:t>Low energy &amp; low</a:t>
              </a:r>
            </a:p>
            <a:p>
              <a:pPr algn="ctr"/>
              <a:r>
                <a:rPr lang="en-US" sz="1100">
                  <a:solidFill>
                    <a:srgbClr val="525252"/>
                  </a:solidFill>
                </a:rPr>
                <a:t>latency inference</a:t>
              </a:r>
            </a:p>
          </p:txBody>
        </p:sp>
        <p:sp>
          <p:nvSpPr>
            <p:cNvPr id="1066" name="Arrow: Pentagon 1065">
              <a:extLst>
                <a:ext uri="{FF2B5EF4-FFF2-40B4-BE49-F238E27FC236}">
                  <a16:creationId xmlns:a16="http://schemas.microsoft.com/office/drawing/2014/main" id="{5FC3C987-FD56-7664-C00E-4E374DAE446E}"/>
                </a:ext>
              </a:extLst>
            </p:cNvPr>
            <p:cNvSpPr/>
            <p:nvPr/>
          </p:nvSpPr>
          <p:spPr>
            <a:xfrm>
              <a:off x="5138068" y="2992574"/>
              <a:ext cx="432469" cy="872852"/>
            </a:xfrm>
            <a:prstGeom prst="homePlate">
              <a:avLst>
                <a:gd name="adj" fmla="val 97965"/>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061" name="Group 1060">
            <a:extLst>
              <a:ext uri="{FF2B5EF4-FFF2-40B4-BE49-F238E27FC236}">
                <a16:creationId xmlns:a16="http://schemas.microsoft.com/office/drawing/2014/main" id="{EFB0F36D-51C6-D521-4C4D-0423EAADB8FB}"/>
              </a:ext>
            </a:extLst>
          </p:cNvPr>
          <p:cNvGrpSpPr/>
          <p:nvPr/>
        </p:nvGrpSpPr>
        <p:grpSpPr>
          <a:xfrm>
            <a:off x="2365137" y="2170204"/>
            <a:ext cx="2517381" cy="424114"/>
            <a:chOff x="5138065" y="2992574"/>
            <a:chExt cx="6696162" cy="872852"/>
          </a:xfrm>
        </p:grpSpPr>
        <p:sp>
          <p:nvSpPr>
            <p:cNvPr id="1062" name="Arrow: Pentagon 1061">
              <a:extLst>
                <a:ext uri="{FF2B5EF4-FFF2-40B4-BE49-F238E27FC236}">
                  <a16:creationId xmlns:a16="http://schemas.microsoft.com/office/drawing/2014/main" id="{7E0F96C6-0473-BD1D-4144-D04DA31DC9B8}"/>
                </a:ext>
              </a:extLst>
            </p:cNvPr>
            <p:cNvSpPr/>
            <p:nvPr/>
          </p:nvSpPr>
          <p:spPr>
            <a:xfrm>
              <a:off x="5138065" y="2992574"/>
              <a:ext cx="6696162" cy="872852"/>
            </a:xfrm>
            <a:prstGeom prst="homePlate">
              <a:avLst>
                <a:gd name="adj" fmla="val 38543"/>
              </a:avLst>
            </a:prstGeom>
            <a:solidFill>
              <a:srgbClr val="00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a:solidFill>
                    <a:srgbClr val="525252"/>
                  </a:solidFill>
                </a:rPr>
                <a:t>Compute &amp; memory co-located sparse processing</a:t>
              </a:r>
            </a:p>
          </p:txBody>
        </p:sp>
        <p:sp>
          <p:nvSpPr>
            <p:cNvPr id="1063" name="Arrow: Pentagon 1062">
              <a:extLst>
                <a:ext uri="{FF2B5EF4-FFF2-40B4-BE49-F238E27FC236}">
                  <a16:creationId xmlns:a16="http://schemas.microsoft.com/office/drawing/2014/main" id="{6CB33C8A-193E-8287-32F8-68449543B133}"/>
                </a:ext>
              </a:extLst>
            </p:cNvPr>
            <p:cNvSpPr/>
            <p:nvPr/>
          </p:nvSpPr>
          <p:spPr>
            <a:xfrm>
              <a:off x="5138068" y="2992574"/>
              <a:ext cx="432469" cy="872852"/>
            </a:xfrm>
            <a:prstGeom prst="homePlate">
              <a:avLst>
                <a:gd name="adj" fmla="val 97965"/>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FB51847F-3B95-9FB8-18F3-70E411226DBA}"/>
              </a:ext>
            </a:extLst>
          </p:cNvPr>
          <p:cNvSpPr>
            <a:spLocks noGrp="1"/>
          </p:cNvSpPr>
          <p:nvPr>
            <p:ph type="title"/>
          </p:nvPr>
        </p:nvSpPr>
        <p:spPr/>
        <p:txBody>
          <a:bodyPr/>
          <a:lstStyle/>
          <a:p>
            <a:r>
              <a:rPr lang="en-US" dirty="0"/>
              <a:t>Energy efficient, low latency DNN inference on Loihi 2</a:t>
            </a:r>
          </a:p>
        </p:txBody>
      </p:sp>
      <p:pic>
        <p:nvPicPr>
          <p:cNvPr id="1026" name="Picture 2">
            <a:extLst>
              <a:ext uri="{FF2B5EF4-FFF2-40B4-BE49-F238E27FC236}">
                <a16:creationId xmlns:a16="http://schemas.microsoft.com/office/drawing/2014/main" id="{6CB9AD39-2645-9B1C-ED6C-9BA740E33F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31" t="62558" r="49846" b="20862"/>
          <a:stretch/>
        </p:blipFill>
        <p:spPr bwMode="auto">
          <a:xfrm>
            <a:off x="6381781" y="2749887"/>
            <a:ext cx="1361208" cy="8192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a:extLst>
              <a:ext uri="{FF2B5EF4-FFF2-40B4-BE49-F238E27FC236}">
                <a16:creationId xmlns:a16="http://schemas.microsoft.com/office/drawing/2014/main" id="{5062599F-4B77-662C-19C9-4FB5F827A7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660" t="39641" r="5486" b="39781"/>
          <a:stretch/>
        </p:blipFill>
        <p:spPr bwMode="auto">
          <a:xfrm>
            <a:off x="4403657" y="3741407"/>
            <a:ext cx="957719" cy="48688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71D2E073-61A3-E714-E5B8-E89A2DF6F59D}"/>
              </a:ext>
            </a:extLst>
          </p:cNvPr>
          <p:cNvGrpSpPr/>
          <p:nvPr/>
        </p:nvGrpSpPr>
        <p:grpSpPr>
          <a:xfrm>
            <a:off x="2820851" y="3864686"/>
            <a:ext cx="1619197" cy="235576"/>
            <a:chOff x="5138064" y="2992574"/>
            <a:chExt cx="8355344" cy="872852"/>
          </a:xfrm>
        </p:grpSpPr>
        <p:sp>
          <p:nvSpPr>
            <p:cNvPr id="9" name="Arrow: Pentagon 8">
              <a:extLst>
                <a:ext uri="{FF2B5EF4-FFF2-40B4-BE49-F238E27FC236}">
                  <a16:creationId xmlns:a16="http://schemas.microsoft.com/office/drawing/2014/main" id="{0FC513D5-E6AE-082F-5D56-EC0D59C09B96}"/>
                </a:ext>
              </a:extLst>
            </p:cNvPr>
            <p:cNvSpPr/>
            <p:nvPr/>
          </p:nvSpPr>
          <p:spPr>
            <a:xfrm>
              <a:off x="5138064" y="2992574"/>
              <a:ext cx="8355344" cy="872852"/>
            </a:xfrm>
            <a:prstGeom prst="homePlate">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Arrow: Pentagon 9">
              <a:extLst>
                <a:ext uri="{FF2B5EF4-FFF2-40B4-BE49-F238E27FC236}">
                  <a16:creationId xmlns:a16="http://schemas.microsoft.com/office/drawing/2014/main" id="{9F9AC03C-B2CD-0D58-B5A5-E790F2ED2BFC}"/>
                </a:ext>
              </a:extLst>
            </p:cNvPr>
            <p:cNvSpPr/>
            <p:nvPr/>
          </p:nvSpPr>
          <p:spPr>
            <a:xfrm>
              <a:off x="5138068" y="2992574"/>
              <a:ext cx="432469" cy="872852"/>
            </a:xfrm>
            <a:prstGeom prst="homePlate">
              <a:avLst>
                <a:gd name="adj" fmla="val 97965"/>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1" name="Group 10">
            <a:extLst>
              <a:ext uri="{FF2B5EF4-FFF2-40B4-BE49-F238E27FC236}">
                <a16:creationId xmlns:a16="http://schemas.microsoft.com/office/drawing/2014/main" id="{97619CE4-6417-3E08-EB31-E4A057158FEA}"/>
              </a:ext>
            </a:extLst>
          </p:cNvPr>
          <p:cNvGrpSpPr/>
          <p:nvPr/>
        </p:nvGrpSpPr>
        <p:grpSpPr>
          <a:xfrm>
            <a:off x="2797487" y="3039384"/>
            <a:ext cx="1964182" cy="235576"/>
            <a:chOff x="5138064" y="2992574"/>
            <a:chExt cx="10135528" cy="872852"/>
          </a:xfrm>
        </p:grpSpPr>
        <p:sp>
          <p:nvSpPr>
            <p:cNvPr id="12" name="Arrow: Pentagon 11">
              <a:extLst>
                <a:ext uri="{FF2B5EF4-FFF2-40B4-BE49-F238E27FC236}">
                  <a16:creationId xmlns:a16="http://schemas.microsoft.com/office/drawing/2014/main" id="{0C306031-5339-7635-C088-80073213ADE2}"/>
                </a:ext>
              </a:extLst>
            </p:cNvPr>
            <p:cNvSpPr/>
            <p:nvPr/>
          </p:nvSpPr>
          <p:spPr>
            <a:xfrm>
              <a:off x="5138064" y="2992574"/>
              <a:ext cx="10135528" cy="872852"/>
            </a:xfrm>
            <a:prstGeom prst="homePlate">
              <a:avLst/>
            </a:prstGeom>
            <a:solidFill>
              <a:srgbClr val="FCE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Arrow: Pentagon 12">
              <a:extLst>
                <a:ext uri="{FF2B5EF4-FFF2-40B4-BE49-F238E27FC236}">
                  <a16:creationId xmlns:a16="http://schemas.microsoft.com/office/drawing/2014/main" id="{A43A0118-EA98-3877-86F6-51CF1C133BB8}"/>
                </a:ext>
              </a:extLst>
            </p:cNvPr>
            <p:cNvSpPr/>
            <p:nvPr/>
          </p:nvSpPr>
          <p:spPr>
            <a:xfrm>
              <a:off x="5138068" y="2992574"/>
              <a:ext cx="432469" cy="872852"/>
            </a:xfrm>
            <a:prstGeom prst="homePlate">
              <a:avLst>
                <a:gd name="adj" fmla="val 97965"/>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4" name="Group 13">
            <a:extLst>
              <a:ext uri="{FF2B5EF4-FFF2-40B4-BE49-F238E27FC236}">
                <a16:creationId xmlns:a16="http://schemas.microsoft.com/office/drawing/2014/main" id="{C18B6790-0914-F208-6916-05947C8DE552}"/>
              </a:ext>
            </a:extLst>
          </p:cNvPr>
          <p:cNvGrpSpPr/>
          <p:nvPr/>
        </p:nvGrpSpPr>
        <p:grpSpPr>
          <a:xfrm>
            <a:off x="1063948" y="3041723"/>
            <a:ext cx="371279" cy="235576"/>
            <a:chOff x="5138068" y="2992574"/>
            <a:chExt cx="1915863" cy="872852"/>
          </a:xfrm>
        </p:grpSpPr>
        <p:sp>
          <p:nvSpPr>
            <p:cNvPr id="15" name="Arrow: Pentagon 14">
              <a:extLst>
                <a:ext uri="{FF2B5EF4-FFF2-40B4-BE49-F238E27FC236}">
                  <a16:creationId xmlns:a16="http://schemas.microsoft.com/office/drawing/2014/main" id="{87EBF4E3-FB9D-3726-6DCA-9A3C3E2933F9}"/>
                </a:ext>
              </a:extLst>
            </p:cNvPr>
            <p:cNvSpPr/>
            <p:nvPr/>
          </p:nvSpPr>
          <p:spPr>
            <a:xfrm>
              <a:off x="5138069" y="2992574"/>
              <a:ext cx="1915862" cy="872852"/>
            </a:xfrm>
            <a:prstGeom prst="homePlate">
              <a:avLst/>
            </a:prstGeom>
            <a:solidFill>
              <a:srgbClr val="FCE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Arrow: Pentagon 15">
              <a:extLst>
                <a:ext uri="{FF2B5EF4-FFF2-40B4-BE49-F238E27FC236}">
                  <a16:creationId xmlns:a16="http://schemas.microsoft.com/office/drawing/2014/main" id="{40B1A199-2A99-1264-72A2-C079770B7B0C}"/>
                </a:ext>
              </a:extLst>
            </p:cNvPr>
            <p:cNvSpPr/>
            <p:nvPr/>
          </p:nvSpPr>
          <p:spPr>
            <a:xfrm>
              <a:off x="5138068" y="2992574"/>
              <a:ext cx="432469" cy="872852"/>
            </a:xfrm>
            <a:prstGeom prst="homePlate">
              <a:avLst>
                <a:gd name="adj" fmla="val 97965"/>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7" name="Group 16">
            <a:extLst>
              <a:ext uri="{FF2B5EF4-FFF2-40B4-BE49-F238E27FC236}">
                <a16:creationId xmlns:a16="http://schemas.microsoft.com/office/drawing/2014/main" id="{A6455615-427A-060C-1548-786A2B8868F2}"/>
              </a:ext>
            </a:extLst>
          </p:cNvPr>
          <p:cNvGrpSpPr/>
          <p:nvPr/>
        </p:nvGrpSpPr>
        <p:grpSpPr>
          <a:xfrm>
            <a:off x="1087313" y="3867026"/>
            <a:ext cx="371279" cy="235576"/>
            <a:chOff x="5138068" y="2992574"/>
            <a:chExt cx="1915863" cy="872852"/>
          </a:xfrm>
        </p:grpSpPr>
        <p:sp>
          <p:nvSpPr>
            <p:cNvPr id="18" name="Arrow: Pentagon 17">
              <a:extLst>
                <a:ext uri="{FF2B5EF4-FFF2-40B4-BE49-F238E27FC236}">
                  <a16:creationId xmlns:a16="http://schemas.microsoft.com/office/drawing/2014/main" id="{C4E26753-443F-CBC2-FE10-0BB253E94223}"/>
                </a:ext>
              </a:extLst>
            </p:cNvPr>
            <p:cNvSpPr/>
            <p:nvPr/>
          </p:nvSpPr>
          <p:spPr>
            <a:xfrm>
              <a:off x="5138069" y="2992574"/>
              <a:ext cx="1915862" cy="872852"/>
            </a:xfrm>
            <a:prstGeom prst="homePlate">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Arrow: Pentagon 18">
              <a:extLst>
                <a:ext uri="{FF2B5EF4-FFF2-40B4-BE49-F238E27FC236}">
                  <a16:creationId xmlns:a16="http://schemas.microsoft.com/office/drawing/2014/main" id="{EC07C089-0B82-CF72-A395-AE0AC4B68552}"/>
                </a:ext>
              </a:extLst>
            </p:cNvPr>
            <p:cNvSpPr/>
            <p:nvPr/>
          </p:nvSpPr>
          <p:spPr>
            <a:xfrm>
              <a:off x="5138068" y="2992574"/>
              <a:ext cx="432469" cy="872852"/>
            </a:xfrm>
            <a:prstGeom prst="homePlate">
              <a:avLst>
                <a:gd name="adj" fmla="val 97965"/>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pic>
        <p:nvPicPr>
          <p:cNvPr id="20" name="Graphic 1" descr="Radio microphone outline">
            <a:extLst>
              <a:ext uri="{FF2B5EF4-FFF2-40B4-BE49-F238E27FC236}">
                <a16:creationId xmlns:a16="http://schemas.microsoft.com/office/drawing/2014/main" id="{451BF4D7-DB3B-D241-51E4-8F29EA8DB62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4441" y="3715134"/>
            <a:ext cx="493317" cy="513156"/>
          </a:xfrm>
          <a:prstGeom prst="rect">
            <a:avLst/>
          </a:prstGeom>
        </p:spPr>
      </p:pic>
      <p:grpSp>
        <p:nvGrpSpPr>
          <p:cNvPr id="21" name="Group 20">
            <a:extLst>
              <a:ext uri="{FF2B5EF4-FFF2-40B4-BE49-F238E27FC236}">
                <a16:creationId xmlns:a16="http://schemas.microsoft.com/office/drawing/2014/main" id="{DFF3D4D7-70FB-7F38-5599-EFA063D23F49}"/>
              </a:ext>
            </a:extLst>
          </p:cNvPr>
          <p:cNvGrpSpPr/>
          <p:nvPr/>
        </p:nvGrpSpPr>
        <p:grpSpPr>
          <a:xfrm>
            <a:off x="438557" y="2966434"/>
            <a:ext cx="596894" cy="387491"/>
            <a:chOff x="2106613" y="2349129"/>
            <a:chExt cx="865187" cy="539947"/>
          </a:xfrm>
        </p:grpSpPr>
        <p:sp>
          <p:nvSpPr>
            <p:cNvPr id="22" name="Rectangle 18">
              <a:extLst>
                <a:ext uri="{FF2B5EF4-FFF2-40B4-BE49-F238E27FC236}">
                  <a16:creationId xmlns:a16="http://schemas.microsoft.com/office/drawing/2014/main" id="{D6FFD816-DC1A-5BEE-1F88-879F3EFB67E3}"/>
                </a:ext>
              </a:extLst>
            </p:cNvPr>
            <p:cNvSpPr/>
            <p:nvPr/>
          </p:nvSpPr>
          <p:spPr>
            <a:xfrm>
              <a:off x="2106613" y="2416629"/>
              <a:ext cx="144240" cy="404948"/>
            </a:xfrm>
            <a:custGeom>
              <a:avLst/>
              <a:gdLst>
                <a:gd name="connsiteX0" fmla="*/ 0 w 207735"/>
                <a:gd name="connsiteY0" fmla="*/ 0 h 404948"/>
                <a:gd name="connsiteX1" fmla="*/ 207735 w 207735"/>
                <a:gd name="connsiteY1" fmla="*/ 0 h 404948"/>
                <a:gd name="connsiteX2" fmla="*/ 207735 w 207735"/>
                <a:gd name="connsiteY2" fmla="*/ 404948 h 404948"/>
                <a:gd name="connsiteX3" fmla="*/ 0 w 207735"/>
                <a:gd name="connsiteY3" fmla="*/ 404948 h 404948"/>
                <a:gd name="connsiteX4" fmla="*/ 0 w 207735"/>
                <a:gd name="connsiteY4" fmla="*/ 0 h 404948"/>
                <a:gd name="connsiteX0" fmla="*/ 0 w 207735"/>
                <a:gd name="connsiteY0" fmla="*/ 0 h 404948"/>
                <a:gd name="connsiteX1" fmla="*/ 207735 w 207735"/>
                <a:gd name="connsiteY1" fmla="*/ 0 h 404948"/>
                <a:gd name="connsiteX2" fmla="*/ 207735 w 207735"/>
                <a:gd name="connsiteY2" fmla="*/ 319223 h 404948"/>
                <a:gd name="connsiteX3" fmla="*/ 0 w 207735"/>
                <a:gd name="connsiteY3" fmla="*/ 404948 h 404948"/>
                <a:gd name="connsiteX4" fmla="*/ 0 w 207735"/>
                <a:gd name="connsiteY4" fmla="*/ 0 h 404948"/>
                <a:gd name="connsiteX0" fmla="*/ 0 w 207735"/>
                <a:gd name="connsiteY0" fmla="*/ 0 h 404948"/>
                <a:gd name="connsiteX1" fmla="*/ 206147 w 207735"/>
                <a:gd name="connsiteY1" fmla="*/ 95250 h 404948"/>
                <a:gd name="connsiteX2" fmla="*/ 207735 w 207735"/>
                <a:gd name="connsiteY2" fmla="*/ 319223 h 404948"/>
                <a:gd name="connsiteX3" fmla="*/ 0 w 207735"/>
                <a:gd name="connsiteY3" fmla="*/ 404948 h 404948"/>
                <a:gd name="connsiteX4" fmla="*/ 0 w 207735"/>
                <a:gd name="connsiteY4" fmla="*/ 0 h 404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5" h="404948">
                  <a:moveTo>
                    <a:pt x="0" y="0"/>
                  </a:moveTo>
                  <a:lnTo>
                    <a:pt x="206147" y="95250"/>
                  </a:lnTo>
                  <a:cubicBezTo>
                    <a:pt x="206676" y="169908"/>
                    <a:pt x="207206" y="244565"/>
                    <a:pt x="207735" y="319223"/>
                  </a:cubicBezTo>
                  <a:lnTo>
                    <a:pt x="0" y="404948"/>
                  </a:lnTo>
                  <a:lnTo>
                    <a:pt x="0" y="0"/>
                  </a:lnTo>
                  <a:close/>
                </a:path>
              </a:pathLst>
            </a:custGeom>
            <a:noFill/>
            <a:ln w="25400">
              <a:solidFill>
                <a:srgbClr val="5252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21EBB25-1E41-98AE-1736-CB4FCF98B093}"/>
                </a:ext>
              </a:extLst>
            </p:cNvPr>
            <p:cNvSpPr/>
            <p:nvPr/>
          </p:nvSpPr>
          <p:spPr>
            <a:xfrm>
              <a:off x="2251075" y="2511879"/>
              <a:ext cx="182563" cy="223384"/>
            </a:xfrm>
            <a:prstGeom prst="rect">
              <a:avLst/>
            </a:prstGeom>
            <a:noFill/>
            <a:ln w="25400">
              <a:solidFill>
                <a:srgbClr val="5252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6AA9D60D-481C-D3F8-8189-2D2FCFD7BC4C}"/>
                </a:ext>
              </a:extLst>
            </p:cNvPr>
            <p:cNvSpPr/>
            <p:nvPr/>
          </p:nvSpPr>
          <p:spPr>
            <a:xfrm>
              <a:off x="2438399" y="2349129"/>
              <a:ext cx="533401" cy="539947"/>
            </a:xfrm>
            <a:prstGeom prst="roundRect">
              <a:avLst/>
            </a:prstGeom>
            <a:noFill/>
            <a:ln w="25400">
              <a:solidFill>
                <a:srgbClr val="5252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17" descr="Drawing">
            <a:extLst>
              <a:ext uri="{FF2B5EF4-FFF2-40B4-BE49-F238E27FC236}">
                <a16:creationId xmlns:a16="http://schemas.microsoft.com/office/drawing/2014/main" id="{06009DE1-D8E1-3F45-A320-2A431D5043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1670" y="2701165"/>
            <a:ext cx="870808" cy="90108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a:extLst>
              <a:ext uri="{FF2B5EF4-FFF2-40B4-BE49-F238E27FC236}">
                <a16:creationId xmlns:a16="http://schemas.microsoft.com/office/drawing/2014/main" id="{C32FFA4B-25D2-D2AB-DEFC-C612023B8F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83" t="36687" r="78646" b="36298"/>
          <a:stretch/>
        </p:blipFill>
        <p:spPr bwMode="auto">
          <a:xfrm>
            <a:off x="1491608" y="3663243"/>
            <a:ext cx="1340548" cy="64321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F2B15B94-F60F-5740-B957-B97E839617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9809" y="2661604"/>
            <a:ext cx="763394" cy="176465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94750424-DCBF-2A19-67A3-1FDBCB7E1B96}"/>
              </a:ext>
            </a:extLst>
          </p:cNvPr>
          <p:cNvSpPr/>
          <p:nvPr/>
        </p:nvSpPr>
        <p:spPr>
          <a:xfrm>
            <a:off x="3232275" y="3428886"/>
            <a:ext cx="730876" cy="187246"/>
          </a:xfrm>
          <a:prstGeom prst="rect">
            <a:avLst/>
          </a:prstGeom>
          <a:solidFill>
            <a:srgbClr val="5B5755">
              <a:alpha val="7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b="1">
              <a:solidFill>
                <a:srgbClr val="FFFFFF"/>
              </a:solidFill>
              <a:latin typeface="Intel Clear" panose="020B0604020203020204" pitchFamily="34" charset="0"/>
              <a:ea typeface="Intel Clear" panose="020B0604020203020204" pitchFamily="34" charset="0"/>
              <a:cs typeface="Intel Clear" panose="020B0604020203020204" pitchFamily="34" charset="0"/>
            </a:endParaRPr>
          </a:p>
          <a:p>
            <a:pPr algn="ctr"/>
            <a:r>
              <a:rPr lang="en-US" sz="1200" b="1" err="1">
                <a:solidFill>
                  <a:srgbClr val="FFFFFF"/>
                </a:solidFill>
                <a:latin typeface="Intel Clear" panose="020B0604020203020204" pitchFamily="34" charset="0"/>
                <a:ea typeface="Intel Clear" panose="020B0604020203020204" pitchFamily="34" charset="0"/>
                <a:cs typeface="Intel Clear" panose="020B0604020203020204" pitchFamily="34" charset="0"/>
              </a:rPr>
              <a:t>Loihi</a:t>
            </a:r>
            <a:r>
              <a:rPr lang="en-US" sz="1200" b="1">
                <a:solidFill>
                  <a:srgbClr val="FFFFFF"/>
                </a:solidFill>
                <a:latin typeface="Intel Clear" panose="020B0604020203020204" pitchFamily="34" charset="0"/>
                <a:ea typeface="Intel Clear" panose="020B0604020203020204" pitchFamily="34" charset="0"/>
                <a:cs typeface="Intel Clear" panose="020B0604020203020204" pitchFamily="34" charset="0"/>
              </a:rPr>
              <a:t> 2</a:t>
            </a:r>
          </a:p>
          <a:p>
            <a:pPr algn="ctr"/>
            <a:endParaRPr lang="en-US" sz="1200">
              <a:latin typeface="Intel Clear" panose="020B0604020203020204" pitchFamily="34" charset="0"/>
              <a:ea typeface="Intel Clear" panose="020B0604020203020204" pitchFamily="34" charset="0"/>
              <a:cs typeface="Intel Clear" panose="020B0604020203020204" pitchFamily="34" charset="0"/>
            </a:endParaRPr>
          </a:p>
        </p:txBody>
      </p:sp>
      <p:pic>
        <p:nvPicPr>
          <p:cNvPr id="32" name="Picture 2">
            <a:extLst>
              <a:ext uri="{FF2B5EF4-FFF2-40B4-BE49-F238E27FC236}">
                <a16:creationId xmlns:a16="http://schemas.microsoft.com/office/drawing/2014/main" id="{2E18989B-BF76-DA73-05D8-EB75360E4C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125" t="62558" r="1651" b="20862"/>
          <a:stretch/>
        </p:blipFill>
        <p:spPr bwMode="auto">
          <a:xfrm>
            <a:off x="1431809" y="2749887"/>
            <a:ext cx="1362815" cy="819247"/>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8C99180E-98B0-DCB8-83A1-585642FE5607}"/>
              </a:ext>
            </a:extLst>
          </p:cNvPr>
          <p:cNvSpPr txBox="1"/>
          <p:nvPr/>
        </p:nvSpPr>
        <p:spPr>
          <a:xfrm>
            <a:off x="5705335" y="3582364"/>
            <a:ext cx="673582" cy="800219"/>
          </a:xfrm>
          <a:prstGeom prst="rect">
            <a:avLst/>
          </a:prstGeom>
          <a:noFill/>
        </p:spPr>
        <p:txBody>
          <a:bodyPr wrap="none" rtlCol="0">
            <a:spAutoFit/>
          </a:bodyPr>
          <a:lstStyle/>
          <a:p>
            <a:pPr algn="ctr"/>
            <a:r>
              <a:rPr lang="en-US" sz="1000"/>
              <a:t>one</a:t>
            </a:r>
          </a:p>
          <a:p>
            <a:pPr algn="ctr"/>
            <a:r>
              <a:rPr lang="en-US" sz="2400"/>
              <a:t>two</a:t>
            </a:r>
            <a:endParaRPr lang="en-US" sz="1100"/>
          </a:p>
          <a:p>
            <a:pPr algn="ctr"/>
            <a:r>
              <a:rPr lang="en-US" sz="1100"/>
              <a:t>three</a:t>
            </a:r>
          </a:p>
        </p:txBody>
      </p:sp>
      <p:grpSp>
        <p:nvGrpSpPr>
          <p:cNvPr id="39" name="Group 38">
            <a:extLst>
              <a:ext uri="{FF2B5EF4-FFF2-40B4-BE49-F238E27FC236}">
                <a16:creationId xmlns:a16="http://schemas.microsoft.com/office/drawing/2014/main" id="{AA81CCA6-0A5C-6723-954A-475634659E75}"/>
              </a:ext>
            </a:extLst>
          </p:cNvPr>
          <p:cNvGrpSpPr/>
          <p:nvPr/>
        </p:nvGrpSpPr>
        <p:grpSpPr>
          <a:xfrm>
            <a:off x="5282271" y="3864686"/>
            <a:ext cx="454263" cy="235576"/>
            <a:chOff x="5138068" y="2992574"/>
            <a:chExt cx="3726000" cy="872852"/>
          </a:xfrm>
        </p:grpSpPr>
        <p:sp>
          <p:nvSpPr>
            <p:cNvPr id="40" name="Arrow: Pentagon 39">
              <a:extLst>
                <a:ext uri="{FF2B5EF4-FFF2-40B4-BE49-F238E27FC236}">
                  <a16:creationId xmlns:a16="http://schemas.microsoft.com/office/drawing/2014/main" id="{813151EC-CD5C-C109-68B6-E4A5ECBEE06D}"/>
                </a:ext>
              </a:extLst>
            </p:cNvPr>
            <p:cNvSpPr/>
            <p:nvPr/>
          </p:nvSpPr>
          <p:spPr>
            <a:xfrm>
              <a:off x="5138069" y="2992574"/>
              <a:ext cx="3725999" cy="872852"/>
            </a:xfrm>
            <a:prstGeom prst="homePlate">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1" name="Arrow: Pentagon 40">
              <a:extLst>
                <a:ext uri="{FF2B5EF4-FFF2-40B4-BE49-F238E27FC236}">
                  <a16:creationId xmlns:a16="http://schemas.microsoft.com/office/drawing/2014/main" id="{07CC7059-D32A-79B1-064F-15E1A415FC40}"/>
                </a:ext>
              </a:extLst>
            </p:cNvPr>
            <p:cNvSpPr/>
            <p:nvPr/>
          </p:nvSpPr>
          <p:spPr>
            <a:xfrm>
              <a:off x="5138068" y="2992574"/>
              <a:ext cx="432469" cy="872852"/>
            </a:xfrm>
            <a:prstGeom prst="homePlate">
              <a:avLst>
                <a:gd name="adj" fmla="val 97965"/>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pic>
        <p:nvPicPr>
          <p:cNvPr id="45" name="Picture 2">
            <a:extLst>
              <a:ext uri="{FF2B5EF4-FFF2-40B4-BE49-F238E27FC236}">
                <a16:creationId xmlns:a16="http://schemas.microsoft.com/office/drawing/2014/main" id="{D3678AED-8045-2D20-0D40-0BAF9C637C7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2242" t="2438" r="24546" b="7936"/>
          <a:stretch/>
        </p:blipFill>
        <p:spPr bwMode="auto">
          <a:xfrm>
            <a:off x="6772413" y="3795563"/>
            <a:ext cx="992806" cy="345082"/>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Group 45">
            <a:extLst>
              <a:ext uri="{FF2B5EF4-FFF2-40B4-BE49-F238E27FC236}">
                <a16:creationId xmlns:a16="http://schemas.microsoft.com/office/drawing/2014/main" id="{BF81D91F-CB94-2DF3-6ED3-132C2D9E8F23}"/>
              </a:ext>
            </a:extLst>
          </p:cNvPr>
          <p:cNvGrpSpPr/>
          <p:nvPr/>
        </p:nvGrpSpPr>
        <p:grpSpPr>
          <a:xfrm>
            <a:off x="6318150" y="3864686"/>
            <a:ext cx="454263" cy="235576"/>
            <a:chOff x="5138068" y="2992574"/>
            <a:chExt cx="3726000" cy="872852"/>
          </a:xfrm>
        </p:grpSpPr>
        <p:sp>
          <p:nvSpPr>
            <p:cNvPr id="47" name="Arrow: Pentagon 46">
              <a:extLst>
                <a:ext uri="{FF2B5EF4-FFF2-40B4-BE49-F238E27FC236}">
                  <a16:creationId xmlns:a16="http://schemas.microsoft.com/office/drawing/2014/main" id="{F0ED59F4-8A73-848A-0C01-F5F99584EDA9}"/>
                </a:ext>
              </a:extLst>
            </p:cNvPr>
            <p:cNvSpPr/>
            <p:nvPr/>
          </p:nvSpPr>
          <p:spPr>
            <a:xfrm>
              <a:off x="5138069" y="2992574"/>
              <a:ext cx="3725999" cy="872852"/>
            </a:xfrm>
            <a:prstGeom prst="homePlate">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 name="Arrow: Pentagon 47">
              <a:extLst>
                <a:ext uri="{FF2B5EF4-FFF2-40B4-BE49-F238E27FC236}">
                  <a16:creationId xmlns:a16="http://schemas.microsoft.com/office/drawing/2014/main" id="{9D1E5ACA-A46B-C930-4D5F-11B5CA338E8C}"/>
                </a:ext>
              </a:extLst>
            </p:cNvPr>
            <p:cNvSpPr/>
            <p:nvPr/>
          </p:nvSpPr>
          <p:spPr>
            <a:xfrm>
              <a:off x="5138068" y="2992574"/>
              <a:ext cx="432469" cy="872852"/>
            </a:xfrm>
            <a:prstGeom prst="homePlate">
              <a:avLst>
                <a:gd name="adj" fmla="val 97965"/>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42" name="Group 41">
            <a:extLst>
              <a:ext uri="{FF2B5EF4-FFF2-40B4-BE49-F238E27FC236}">
                <a16:creationId xmlns:a16="http://schemas.microsoft.com/office/drawing/2014/main" id="{89DC23A5-D740-3C16-82C8-6B5ED0C968FC}"/>
              </a:ext>
            </a:extLst>
          </p:cNvPr>
          <p:cNvGrpSpPr/>
          <p:nvPr/>
        </p:nvGrpSpPr>
        <p:grpSpPr>
          <a:xfrm>
            <a:off x="5609788" y="3039384"/>
            <a:ext cx="769130" cy="235576"/>
            <a:chOff x="5138068" y="2992574"/>
            <a:chExt cx="4553051" cy="872852"/>
          </a:xfrm>
        </p:grpSpPr>
        <p:sp>
          <p:nvSpPr>
            <p:cNvPr id="43" name="Arrow: Pentagon 42">
              <a:extLst>
                <a:ext uri="{FF2B5EF4-FFF2-40B4-BE49-F238E27FC236}">
                  <a16:creationId xmlns:a16="http://schemas.microsoft.com/office/drawing/2014/main" id="{858F3A1F-8E6D-EFE2-9387-BD630300BB7C}"/>
                </a:ext>
              </a:extLst>
            </p:cNvPr>
            <p:cNvSpPr/>
            <p:nvPr/>
          </p:nvSpPr>
          <p:spPr>
            <a:xfrm>
              <a:off x="5138068" y="2992574"/>
              <a:ext cx="4553051" cy="872852"/>
            </a:xfrm>
            <a:prstGeom prst="homePlate">
              <a:avLst/>
            </a:prstGeom>
            <a:solidFill>
              <a:srgbClr val="FCE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 name="Arrow: Pentagon 43">
              <a:extLst>
                <a:ext uri="{FF2B5EF4-FFF2-40B4-BE49-F238E27FC236}">
                  <a16:creationId xmlns:a16="http://schemas.microsoft.com/office/drawing/2014/main" id="{2B6C5C3F-4CDA-425B-9107-335A5F53DB79}"/>
                </a:ext>
              </a:extLst>
            </p:cNvPr>
            <p:cNvSpPr/>
            <p:nvPr/>
          </p:nvSpPr>
          <p:spPr>
            <a:xfrm>
              <a:off x="5138068" y="2992574"/>
              <a:ext cx="432469" cy="872852"/>
            </a:xfrm>
            <a:prstGeom prst="homePlate">
              <a:avLst>
                <a:gd name="adj" fmla="val 97965"/>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56" name="TextBox 55">
            <a:extLst>
              <a:ext uri="{FF2B5EF4-FFF2-40B4-BE49-F238E27FC236}">
                <a16:creationId xmlns:a16="http://schemas.microsoft.com/office/drawing/2014/main" id="{C7C7B130-04AB-C68E-4316-427AE5230858}"/>
              </a:ext>
            </a:extLst>
          </p:cNvPr>
          <p:cNvSpPr txBox="1"/>
          <p:nvPr/>
        </p:nvSpPr>
        <p:spPr>
          <a:xfrm>
            <a:off x="8494042" y="2366145"/>
            <a:ext cx="2922508" cy="553998"/>
          </a:xfrm>
          <a:prstGeom prst="rect">
            <a:avLst/>
          </a:prstGeom>
          <a:noFill/>
          <a:ln>
            <a:solidFill>
              <a:schemeClr val="accent1">
                <a:shade val="15000"/>
              </a:schemeClr>
            </a:solidFill>
          </a:ln>
          <a:effectLst/>
        </p:spPr>
        <p:txBody>
          <a:bodyPr wrap="square" rtlCol="0">
            <a:spAutoFit/>
          </a:bodyPr>
          <a:lstStyle/>
          <a:p>
            <a:r>
              <a:rPr lang="en-US" b="1"/>
              <a:t>Car Navigation (</a:t>
            </a:r>
            <a:r>
              <a:rPr lang="en-US" b="1" err="1"/>
              <a:t>PilotNet</a:t>
            </a:r>
            <a:r>
              <a:rPr lang="en-US" b="1"/>
              <a:t>)</a:t>
            </a:r>
          </a:p>
          <a:p>
            <a:r>
              <a:rPr lang="en-US" sz="1200"/>
              <a:t>400x EDP gain vs Jetson Orin Nano</a:t>
            </a:r>
            <a:r>
              <a:rPr lang="en-US" sz="1200" baseline="30000"/>
              <a:t>[1]</a:t>
            </a:r>
          </a:p>
        </p:txBody>
      </p:sp>
      <p:sp>
        <p:nvSpPr>
          <p:cNvPr id="57" name="TextBox 56">
            <a:extLst>
              <a:ext uri="{FF2B5EF4-FFF2-40B4-BE49-F238E27FC236}">
                <a16:creationId xmlns:a16="http://schemas.microsoft.com/office/drawing/2014/main" id="{F39023AA-EFAE-4439-3D7F-4D3691B792C3}"/>
              </a:ext>
            </a:extLst>
          </p:cNvPr>
          <p:cNvSpPr txBox="1"/>
          <p:nvPr/>
        </p:nvSpPr>
        <p:spPr>
          <a:xfrm>
            <a:off x="8494043" y="3113241"/>
            <a:ext cx="2922509" cy="553998"/>
          </a:xfrm>
          <a:prstGeom prst="rect">
            <a:avLst/>
          </a:prstGeom>
          <a:noFill/>
          <a:ln>
            <a:solidFill>
              <a:schemeClr val="accent1">
                <a:shade val="15000"/>
              </a:schemeClr>
            </a:solidFill>
          </a:ln>
          <a:effectLst/>
        </p:spPr>
        <p:txBody>
          <a:bodyPr wrap="square" rtlCol="0">
            <a:spAutoFit/>
          </a:bodyPr>
          <a:lstStyle/>
          <a:p>
            <a:r>
              <a:rPr lang="en-US" b="1" dirty="0"/>
              <a:t>Object Detection (YOLO)</a:t>
            </a:r>
          </a:p>
          <a:p>
            <a:r>
              <a:rPr lang="en-US" sz="1200" dirty="0"/>
              <a:t>141 fps throughput in batch=1 streaming</a:t>
            </a:r>
          </a:p>
        </p:txBody>
      </p:sp>
      <p:sp>
        <p:nvSpPr>
          <p:cNvPr id="58" name="TextBox 57">
            <a:extLst>
              <a:ext uri="{FF2B5EF4-FFF2-40B4-BE49-F238E27FC236}">
                <a16:creationId xmlns:a16="http://schemas.microsoft.com/office/drawing/2014/main" id="{4CAD2B12-05C9-C020-539A-5F22CFDC65CA}"/>
              </a:ext>
            </a:extLst>
          </p:cNvPr>
          <p:cNvSpPr txBox="1"/>
          <p:nvPr/>
        </p:nvSpPr>
        <p:spPr>
          <a:xfrm>
            <a:off x="8494040" y="4588096"/>
            <a:ext cx="2922513" cy="738664"/>
          </a:xfrm>
          <a:prstGeom prst="rect">
            <a:avLst/>
          </a:prstGeom>
          <a:noFill/>
          <a:ln>
            <a:solidFill>
              <a:schemeClr val="accent1">
                <a:shade val="15000"/>
              </a:schemeClr>
            </a:solidFill>
          </a:ln>
          <a:effectLst/>
        </p:spPr>
        <p:txBody>
          <a:bodyPr wrap="square" rtlCol="0">
            <a:spAutoFit/>
          </a:bodyPr>
          <a:lstStyle/>
          <a:p>
            <a:r>
              <a:rPr lang="en-US" b="1"/>
              <a:t>Audio Denoising (DNS)</a:t>
            </a:r>
          </a:p>
          <a:p>
            <a:r>
              <a:rPr lang="en-US" sz="1200"/>
              <a:t>74x EDP gain vs ANN solution (Microsoft NsNet2) on Jetson Orin Nano</a:t>
            </a:r>
            <a:r>
              <a:rPr lang="en-US" sz="1200" baseline="30000"/>
              <a:t> [1]</a:t>
            </a:r>
            <a:endParaRPr lang="en-US" sz="1200"/>
          </a:p>
        </p:txBody>
      </p:sp>
      <p:sp>
        <p:nvSpPr>
          <p:cNvPr id="60" name="TextBox 59">
            <a:extLst>
              <a:ext uri="{FF2B5EF4-FFF2-40B4-BE49-F238E27FC236}">
                <a16:creationId xmlns:a16="http://schemas.microsoft.com/office/drawing/2014/main" id="{B6C71499-65D1-E27E-134C-EE0FD61860B8}"/>
              </a:ext>
            </a:extLst>
          </p:cNvPr>
          <p:cNvSpPr txBox="1"/>
          <p:nvPr/>
        </p:nvSpPr>
        <p:spPr>
          <a:xfrm>
            <a:off x="8494039" y="3858218"/>
            <a:ext cx="2922513" cy="553998"/>
          </a:xfrm>
          <a:prstGeom prst="rect">
            <a:avLst/>
          </a:prstGeom>
          <a:noFill/>
          <a:ln>
            <a:solidFill>
              <a:schemeClr val="accent1">
                <a:shade val="15000"/>
              </a:schemeClr>
            </a:solidFill>
          </a:ln>
          <a:effectLst/>
        </p:spPr>
        <p:txBody>
          <a:bodyPr wrap="square" rtlCol="0">
            <a:spAutoFit/>
          </a:bodyPr>
          <a:lstStyle/>
          <a:p>
            <a:r>
              <a:rPr lang="en-US" b="1"/>
              <a:t>Audio Spectrogram (STFT)</a:t>
            </a:r>
          </a:p>
          <a:p>
            <a:r>
              <a:rPr lang="en-US" sz="1200"/>
              <a:t>828x EDP gain vs CPU solution</a:t>
            </a:r>
            <a:r>
              <a:rPr lang="en-US" sz="1200" baseline="30000"/>
              <a:t> [1]</a:t>
            </a:r>
            <a:endParaRPr lang="en-US" sz="1200"/>
          </a:p>
        </p:txBody>
      </p:sp>
      <p:cxnSp>
        <p:nvCxnSpPr>
          <p:cNvPr id="62" name="Straight Arrow Connector 61">
            <a:extLst>
              <a:ext uri="{FF2B5EF4-FFF2-40B4-BE49-F238E27FC236}">
                <a16:creationId xmlns:a16="http://schemas.microsoft.com/office/drawing/2014/main" id="{4884AD71-1A08-7456-C656-8710A76099DE}"/>
              </a:ext>
            </a:extLst>
          </p:cNvPr>
          <p:cNvCxnSpPr>
            <a:cxnSpLocks/>
            <a:stCxn id="56" idx="1"/>
            <a:endCxn id="26" idx="0"/>
          </p:cNvCxnSpPr>
          <p:nvPr/>
        </p:nvCxnSpPr>
        <p:spPr>
          <a:xfrm rot="10800000" flipV="1">
            <a:off x="5197074" y="2643143"/>
            <a:ext cx="3296968" cy="58021"/>
          </a:xfrm>
          <a:prstGeom prst="bentConnector2">
            <a:avLst/>
          </a:prstGeom>
          <a:ln w="15875">
            <a:solidFill>
              <a:schemeClr val="bg1">
                <a:lumMod val="50000"/>
                <a:alpha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028" name="Straight Arrow Connector 61">
            <a:extLst>
              <a:ext uri="{FF2B5EF4-FFF2-40B4-BE49-F238E27FC236}">
                <a16:creationId xmlns:a16="http://schemas.microsoft.com/office/drawing/2014/main" id="{1664CAB4-DABD-C486-40D7-3006652F4411}"/>
              </a:ext>
            </a:extLst>
          </p:cNvPr>
          <p:cNvCxnSpPr>
            <a:cxnSpLocks/>
            <a:stCxn id="57" idx="1"/>
            <a:endCxn id="1026" idx="3"/>
          </p:cNvCxnSpPr>
          <p:nvPr/>
        </p:nvCxnSpPr>
        <p:spPr>
          <a:xfrm rot="10800000">
            <a:off x="7742989" y="3159512"/>
            <a:ext cx="751054" cy="230729"/>
          </a:xfrm>
          <a:prstGeom prst="bentConnector3">
            <a:avLst>
              <a:gd name="adj1" fmla="val 50000"/>
            </a:avLst>
          </a:prstGeom>
          <a:ln w="15875">
            <a:solidFill>
              <a:schemeClr val="bg1">
                <a:lumMod val="50000"/>
                <a:alpha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031" name="Straight Arrow Connector 61">
            <a:extLst>
              <a:ext uri="{FF2B5EF4-FFF2-40B4-BE49-F238E27FC236}">
                <a16:creationId xmlns:a16="http://schemas.microsoft.com/office/drawing/2014/main" id="{032491CE-0109-17DD-CF47-CCB0FEF62C75}"/>
              </a:ext>
            </a:extLst>
          </p:cNvPr>
          <p:cNvCxnSpPr>
            <a:cxnSpLocks/>
            <a:stCxn id="60" idx="1"/>
            <a:endCxn id="45" idx="3"/>
          </p:cNvCxnSpPr>
          <p:nvPr/>
        </p:nvCxnSpPr>
        <p:spPr>
          <a:xfrm rot="10800000">
            <a:off x="7765219" y="3968105"/>
            <a:ext cx="728820" cy="167113"/>
          </a:xfrm>
          <a:prstGeom prst="bentConnector3">
            <a:avLst>
              <a:gd name="adj1" fmla="val 50000"/>
            </a:avLst>
          </a:prstGeom>
          <a:ln w="15875">
            <a:solidFill>
              <a:schemeClr val="bg1">
                <a:lumMod val="50000"/>
                <a:alpha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034" name="Straight Arrow Connector 61">
            <a:extLst>
              <a:ext uri="{FF2B5EF4-FFF2-40B4-BE49-F238E27FC236}">
                <a16:creationId xmlns:a16="http://schemas.microsoft.com/office/drawing/2014/main" id="{A8AE431B-530E-CF55-3795-BB2D751971D5}"/>
              </a:ext>
            </a:extLst>
          </p:cNvPr>
          <p:cNvCxnSpPr>
            <a:cxnSpLocks/>
            <a:stCxn id="1037" idx="1"/>
            <a:endCxn id="7" idx="2"/>
          </p:cNvCxnSpPr>
          <p:nvPr/>
        </p:nvCxnSpPr>
        <p:spPr>
          <a:xfrm rot="10800000">
            <a:off x="4882518" y="4228290"/>
            <a:ext cx="3121217" cy="141838"/>
          </a:xfrm>
          <a:prstGeom prst="bentConnector2">
            <a:avLst/>
          </a:prstGeom>
          <a:ln w="15875">
            <a:solidFill>
              <a:schemeClr val="bg1">
                <a:lumMod val="50000"/>
                <a:alpha val="50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1057" name="Group 1056">
            <a:extLst>
              <a:ext uri="{FF2B5EF4-FFF2-40B4-BE49-F238E27FC236}">
                <a16:creationId xmlns:a16="http://schemas.microsoft.com/office/drawing/2014/main" id="{659ACBFA-3C5C-FE3C-EF25-3D7221215A0B}"/>
              </a:ext>
            </a:extLst>
          </p:cNvPr>
          <p:cNvGrpSpPr/>
          <p:nvPr/>
        </p:nvGrpSpPr>
        <p:grpSpPr>
          <a:xfrm>
            <a:off x="8003734" y="4253067"/>
            <a:ext cx="251792" cy="234121"/>
            <a:chOff x="8003734" y="3152400"/>
            <a:chExt cx="251792" cy="234121"/>
          </a:xfrm>
        </p:grpSpPr>
        <p:sp>
          <p:nvSpPr>
            <p:cNvPr id="1037" name="Rectangle 1036">
              <a:extLst>
                <a:ext uri="{FF2B5EF4-FFF2-40B4-BE49-F238E27FC236}">
                  <a16:creationId xmlns:a16="http://schemas.microsoft.com/office/drawing/2014/main" id="{0DAD861B-BCC9-3524-5342-84E9B6F78790}"/>
                </a:ext>
              </a:extLst>
            </p:cNvPr>
            <p:cNvSpPr/>
            <p:nvPr/>
          </p:nvSpPr>
          <p:spPr>
            <a:xfrm>
              <a:off x="8003734" y="3152400"/>
              <a:ext cx="251792" cy="2341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0" name="Straight Arrow Connector 61">
              <a:extLst>
                <a:ext uri="{FF2B5EF4-FFF2-40B4-BE49-F238E27FC236}">
                  <a16:creationId xmlns:a16="http://schemas.microsoft.com/office/drawing/2014/main" id="{C0F0D679-6861-1489-21D4-49C43CEF7730}"/>
                </a:ext>
              </a:extLst>
            </p:cNvPr>
            <p:cNvCxnSpPr>
              <a:cxnSpLocks/>
              <a:stCxn id="1037" idx="2"/>
              <a:endCxn id="1037" idx="1"/>
            </p:cNvCxnSpPr>
            <p:nvPr/>
          </p:nvCxnSpPr>
          <p:spPr>
            <a:xfrm rot="5400000" flipH="1">
              <a:off x="8008152" y="3265043"/>
              <a:ext cx="117060" cy="125896"/>
            </a:xfrm>
            <a:prstGeom prst="bentConnector4">
              <a:avLst>
                <a:gd name="adj1" fmla="val 96345"/>
                <a:gd name="adj2" fmla="val -165"/>
              </a:avLst>
            </a:prstGeom>
            <a:ln w="15875">
              <a:solidFill>
                <a:schemeClr val="bg1">
                  <a:lumMod val="50000"/>
                  <a:alpha val="50000"/>
                </a:schemeClr>
              </a:solidFill>
              <a:tailEnd type="none"/>
            </a:ln>
          </p:spPr>
          <p:style>
            <a:lnRef idx="1">
              <a:schemeClr val="accent1"/>
            </a:lnRef>
            <a:fillRef idx="0">
              <a:schemeClr val="accent1"/>
            </a:fillRef>
            <a:effectRef idx="0">
              <a:schemeClr val="accent1"/>
            </a:effectRef>
            <a:fontRef idx="minor">
              <a:schemeClr val="tx1"/>
            </a:fontRef>
          </p:style>
        </p:cxnSp>
      </p:grpSp>
      <p:cxnSp>
        <p:nvCxnSpPr>
          <p:cNvPr id="1043" name="Straight Arrow Connector 61">
            <a:extLst>
              <a:ext uri="{FF2B5EF4-FFF2-40B4-BE49-F238E27FC236}">
                <a16:creationId xmlns:a16="http://schemas.microsoft.com/office/drawing/2014/main" id="{9A436D36-5EE0-37D5-B404-A50657CBBC78}"/>
              </a:ext>
            </a:extLst>
          </p:cNvPr>
          <p:cNvCxnSpPr>
            <a:cxnSpLocks/>
            <a:stCxn id="58" idx="1"/>
            <a:endCxn id="1037" idx="2"/>
          </p:cNvCxnSpPr>
          <p:nvPr/>
        </p:nvCxnSpPr>
        <p:spPr>
          <a:xfrm rot="10800000">
            <a:off x="8129630" y="4487188"/>
            <a:ext cx="364410" cy="470240"/>
          </a:xfrm>
          <a:prstGeom prst="bentConnector2">
            <a:avLst/>
          </a:prstGeom>
          <a:ln w="15875">
            <a:solidFill>
              <a:schemeClr val="bg1">
                <a:lumMod val="50000"/>
                <a:alpha val="50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1058" name="Group 1057">
            <a:extLst>
              <a:ext uri="{FF2B5EF4-FFF2-40B4-BE49-F238E27FC236}">
                <a16:creationId xmlns:a16="http://schemas.microsoft.com/office/drawing/2014/main" id="{16D1188A-2359-0586-68B6-21051317A13B}"/>
              </a:ext>
            </a:extLst>
          </p:cNvPr>
          <p:cNvGrpSpPr/>
          <p:nvPr/>
        </p:nvGrpSpPr>
        <p:grpSpPr>
          <a:xfrm>
            <a:off x="894007" y="2167690"/>
            <a:ext cx="1593666" cy="424114"/>
            <a:chOff x="5138068" y="2992574"/>
            <a:chExt cx="4553051" cy="872852"/>
          </a:xfrm>
        </p:grpSpPr>
        <p:sp>
          <p:nvSpPr>
            <p:cNvPr id="1059" name="Arrow: Pentagon 1058">
              <a:extLst>
                <a:ext uri="{FF2B5EF4-FFF2-40B4-BE49-F238E27FC236}">
                  <a16:creationId xmlns:a16="http://schemas.microsoft.com/office/drawing/2014/main" id="{E5B93219-557F-D4A8-EC02-3048C9B4FB5F}"/>
                </a:ext>
              </a:extLst>
            </p:cNvPr>
            <p:cNvSpPr/>
            <p:nvPr/>
          </p:nvSpPr>
          <p:spPr>
            <a:xfrm>
              <a:off x="5138068" y="2992574"/>
              <a:ext cx="4553051" cy="872852"/>
            </a:xfrm>
            <a:prstGeom prst="homePlate">
              <a:avLst>
                <a:gd name="adj" fmla="val 37501"/>
              </a:avLst>
            </a:prstGeom>
            <a:solidFill>
              <a:srgbClr val="00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a:solidFill>
                    <a:srgbClr val="525252"/>
                  </a:solidFill>
                </a:rPr>
                <a:t>Temporally correlated inputs</a:t>
              </a:r>
            </a:p>
          </p:txBody>
        </p:sp>
        <p:sp>
          <p:nvSpPr>
            <p:cNvPr id="1060" name="Arrow: Pentagon 1059">
              <a:extLst>
                <a:ext uri="{FF2B5EF4-FFF2-40B4-BE49-F238E27FC236}">
                  <a16:creationId xmlns:a16="http://schemas.microsoft.com/office/drawing/2014/main" id="{E46FCB24-13AF-8DA7-C265-A366EE3DC410}"/>
                </a:ext>
              </a:extLst>
            </p:cNvPr>
            <p:cNvSpPr/>
            <p:nvPr/>
          </p:nvSpPr>
          <p:spPr>
            <a:xfrm>
              <a:off x="5138068" y="2992574"/>
              <a:ext cx="432469" cy="872852"/>
            </a:xfrm>
            <a:prstGeom prst="homePlate">
              <a:avLst>
                <a:gd name="adj" fmla="val 97965"/>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6" name="TextBox 5">
            <a:extLst>
              <a:ext uri="{FF2B5EF4-FFF2-40B4-BE49-F238E27FC236}">
                <a16:creationId xmlns:a16="http://schemas.microsoft.com/office/drawing/2014/main" id="{90FCD040-1077-B418-61AF-12FD5C6E860B}"/>
              </a:ext>
            </a:extLst>
          </p:cNvPr>
          <p:cNvSpPr txBox="1"/>
          <p:nvPr/>
        </p:nvSpPr>
        <p:spPr>
          <a:xfrm>
            <a:off x="8424559" y="2052540"/>
            <a:ext cx="2549096" cy="338554"/>
          </a:xfrm>
          <a:prstGeom prst="rect">
            <a:avLst/>
          </a:prstGeom>
          <a:noFill/>
        </p:spPr>
        <p:txBody>
          <a:bodyPr wrap="none" rtlCol="0">
            <a:spAutoFit/>
          </a:bodyPr>
          <a:lstStyle/>
          <a:p>
            <a:r>
              <a:rPr lang="en-US" sz="1600"/>
              <a:t>Demonstrated capabilities:</a:t>
            </a:r>
          </a:p>
        </p:txBody>
      </p:sp>
    </p:spTree>
    <p:extLst>
      <p:ext uri="{BB962C8B-B14F-4D97-AF65-F5344CB8AC3E}">
        <p14:creationId xmlns:p14="http://schemas.microsoft.com/office/powerpoint/2010/main" val="215158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4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5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5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6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nimBg="1"/>
      <p:bldP spid="60"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980E0-EE9A-84C8-EAD3-3DAD9CF89CA0}"/>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5AD298DB-9C21-59DB-162D-A14F5DCC00F3}"/>
              </a:ext>
            </a:extLst>
          </p:cNvPr>
          <p:cNvSpPr>
            <a:spLocks noGrp="1"/>
          </p:cNvSpPr>
          <p:nvPr>
            <p:ph idx="1"/>
          </p:nvPr>
        </p:nvSpPr>
        <p:spPr>
          <a:xfrm>
            <a:off x="381000" y="2392822"/>
            <a:ext cx="10972800" cy="3784142"/>
          </a:xfrm>
        </p:spPr>
        <p:txBody>
          <a:bodyPr/>
          <a:lstStyle/>
          <a:p>
            <a:r>
              <a:rPr lang="en-US" dirty="0"/>
              <a:t>Neuromorphic Computing and Loihi 2</a:t>
            </a:r>
          </a:p>
          <a:p>
            <a:r>
              <a:rPr lang="en-US" dirty="0"/>
              <a:t>Generalized Spiking Neurons</a:t>
            </a:r>
          </a:p>
          <a:p>
            <a:r>
              <a:rPr lang="en-US" dirty="0"/>
              <a:t>Video and Audio applications</a:t>
            </a:r>
          </a:p>
          <a:p>
            <a:r>
              <a:rPr lang="en-US" dirty="0"/>
              <a:t>Q&amp;A</a:t>
            </a:r>
          </a:p>
        </p:txBody>
      </p:sp>
      <p:pic>
        <p:nvPicPr>
          <p:cNvPr id="29" name="Picture 28">
            <a:extLst>
              <a:ext uri="{FF2B5EF4-FFF2-40B4-BE49-F238E27FC236}">
                <a16:creationId xmlns:a16="http://schemas.microsoft.com/office/drawing/2014/main" id="{FA9F4925-4CCA-DCF0-5E8C-57A70D485783}"/>
              </a:ext>
            </a:extLst>
          </p:cNvPr>
          <p:cNvPicPr>
            <a:picLocks noChangeAspect="1"/>
          </p:cNvPicPr>
          <p:nvPr/>
        </p:nvPicPr>
        <p:blipFill>
          <a:blip r:embed="rId2"/>
          <a:stretch>
            <a:fillRect/>
          </a:stretch>
        </p:blipFill>
        <p:spPr>
          <a:xfrm>
            <a:off x="6378012" y="2521009"/>
            <a:ext cx="5336837" cy="1937458"/>
          </a:xfrm>
          <a:prstGeom prst="rect">
            <a:avLst/>
          </a:prstGeom>
        </p:spPr>
      </p:pic>
    </p:spTree>
    <p:extLst>
      <p:ext uri="{BB962C8B-B14F-4D97-AF65-F5344CB8AC3E}">
        <p14:creationId xmlns:p14="http://schemas.microsoft.com/office/powerpoint/2010/main" val="337217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0948C-1419-2032-C315-48EC90E8021E}"/>
              </a:ext>
            </a:extLst>
          </p:cNvPr>
          <p:cNvSpPr>
            <a:spLocks noGrp="1"/>
          </p:cNvSpPr>
          <p:nvPr>
            <p:ph type="title"/>
          </p:nvPr>
        </p:nvSpPr>
        <p:spPr>
          <a:xfrm>
            <a:off x="381000" y="221694"/>
            <a:ext cx="11546840" cy="1199822"/>
          </a:xfrm>
        </p:spPr>
        <p:txBody>
          <a:bodyPr>
            <a:normAutofit/>
          </a:bodyPr>
          <a:lstStyle/>
          <a:p>
            <a:r>
              <a:rPr lang="en-US" sz="4000" dirty="0"/>
              <a:t>Scaling up Sigma-Delta Networks on Hala Point</a:t>
            </a:r>
            <a:br>
              <a:rPr lang="en-US" dirty="0"/>
            </a:br>
            <a:r>
              <a:rPr lang="en-US" sz="2800" dirty="0"/>
              <a:t>The world’s largest Neuromorphic System</a:t>
            </a:r>
            <a:endParaRPr lang="en-US" dirty="0"/>
          </a:p>
        </p:txBody>
      </p:sp>
      <p:pic>
        <p:nvPicPr>
          <p:cNvPr id="12" name="Picture 11" descr="A blue and white advertisement&#10;&#10;Description automatically generated with medium confidence">
            <a:extLst>
              <a:ext uri="{FF2B5EF4-FFF2-40B4-BE49-F238E27FC236}">
                <a16:creationId xmlns:a16="http://schemas.microsoft.com/office/drawing/2014/main" id="{3AA04905-DE2D-DA81-9CC1-DC9E27840B7E}"/>
              </a:ext>
            </a:extLst>
          </p:cNvPr>
          <p:cNvPicPr>
            <a:picLocks noChangeAspect="1"/>
          </p:cNvPicPr>
          <p:nvPr/>
        </p:nvPicPr>
        <p:blipFill rotWithShape="1">
          <a:blip r:embed="rId2">
            <a:extLst>
              <a:ext uri="{28A0092B-C50C-407E-A947-70E740481C1C}">
                <a14:useLocalDpi xmlns:a14="http://schemas.microsoft.com/office/drawing/2010/main" val="0"/>
              </a:ext>
            </a:extLst>
          </a:blip>
          <a:srcRect l="2831" t="17115" r="2738" b="35547"/>
          <a:stretch/>
        </p:blipFill>
        <p:spPr>
          <a:xfrm>
            <a:off x="831193" y="2529840"/>
            <a:ext cx="10529614" cy="2969096"/>
          </a:xfrm>
          <a:prstGeom prst="rect">
            <a:avLst/>
          </a:prstGeom>
        </p:spPr>
      </p:pic>
      <p:sp>
        <p:nvSpPr>
          <p:cNvPr id="4" name="Rectangle: Diagonal Corners Snipped 3">
            <a:extLst>
              <a:ext uri="{FF2B5EF4-FFF2-40B4-BE49-F238E27FC236}">
                <a16:creationId xmlns:a16="http://schemas.microsoft.com/office/drawing/2014/main" id="{CF0FEF5F-FDC7-C854-DE4E-C69A018BD254}"/>
              </a:ext>
            </a:extLst>
          </p:cNvPr>
          <p:cNvSpPr/>
          <p:nvPr/>
        </p:nvSpPr>
        <p:spPr>
          <a:xfrm>
            <a:off x="5968094" y="5648959"/>
            <a:ext cx="3379106" cy="589736"/>
          </a:xfrm>
          <a:prstGeom prst="snip2DiagRect">
            <a:avLst>
              <a:gd name="adj1" fmla="val 0"/>
              <a:gd name="adj2" fmla="val 17651"/>
            </a:avLst>
          </a:prstGeom>
          <a:solidFill>
            <a:srgbClr val="080808">
              <a:alpha val="37000"/>
            </a:srgbClr>
          </a:solidFill>
          <a:ln>
            <a:solidFill>
              <a:schemeClr val="accent3">
                <a:lumMod val="40000"/>
                <a:lumOff val="60000"/>
              </a:schemeClr>
            </a:solidFill>
          </a:ln>
          <a:effectLst>
            <a:outerShdw blurRad="50800" dist="38100" dir="2700000" algn="tl" rotWithShape="0">
              <a:prstClr val="black">
                <a:alpha val="40000"/>
              </a:prstClr>
            </a:outerShdw>
          </a:effectLst>
        </p:spPr>
        <p:txBody>
          <a:bodyPr vert="horz" wrap="square" lIns="60960" tIns="60960" rIns="60960" bIns="60960" rtlCol="0" anchor="ctr">
            <a:noAutofit/>
          </a:bodyPr>
          <a:lstStyle/>
          <a:p>
            <a:pPr marL="0" marR="0" lvl="0" indent="0" algn="ctr" defTabSz="914400" rtl="0" eaLnBrk="1" fontAlgn="auto" latinLnBrk="0" hangingPunct="1">
              <a:lnSpc>
                <a:spcPct val="100000"/>
              </a:lnSpc>
              <a:spcBef>
                <a:spcPts val="0"/>
              </a:spcBef>
              <a:spcAft>
                <a:spcPts val="0"/>
              </a:spcAft>
              <a:buClr>
                <a:srgbClr val="FEC91B"/>
              </a:buClr>
              <a:buSzTx/>
              <a:buFontTx/>
              <a:buNone/>
              <a:tabLst/>
              <a:defRPr/>
            </a:pPr>
            <a:r>
              <a:rPr kumimoji="0" lang="en-US" sz="1600" i="0" u="none" strike="noStrike" kern="1200" cap="none" spc="0" normalizeH="0" baseline="0" noProof="0" dirty="0">
                <a:ln>
                  <a:noFill/>
                </a:ln>
                <a:solidFill>
                  <a:srgbClr val="FFFFFF"/>
                </a:solidFill>
                <a:effectLst/>
                <a:uLnTx/>
                <a:uFillTx/>
                <a:latin typeface="IntelOne Display Medium" panose="020B0703020203020204" pitchFamily="34" charset="0"/>
              </a:rPr>
              <a:t>Single chip:</a:t>
            </a:r>
          </a:p>
          <a:p>
            <a:pPr marL="0" marR="0" lvl="0" indent="0" algn="ctr" defTabSz="914400" rtl="0" eaLnBrk="1" fontAlgn="auto" latinLnBrk="0" hangingPunct="1">
              <a:lnSpc>
                <a:spcPct val="100000"/>
              </a:lnSpc>
              <a:spcBef>
                <a:spcPts val="0"/>
              </a:spcBef>
              <a:spcAft>
                <a:spcPts val="0"/>
              </a:spcAft>
              <a:buClr>
                <a:srgbClr val="FEC91B"/>
              </a:buClr>
              <a:buSzTx/>
              <a:buFontTx/>
              <a:buNone/>
              <a:tabLst/>
              <a:defRPr/>
            </a:pPr>
            <a:r>
              <a:rPr kumimoji="0" lang="en-US" sz="1600" i="0" u="none" strike="noStrike" kern="1200" cap="none" spc="0" normalizeH="0" baseline="0" noProof="0" dirty="0">
                <a:ln>
                  <a:noFill/>
                </a:ln>
                <a:solidFill>
                  <a:srgbClr val="FFFFFF"/>
                </a:solidFill>
                <a:effectLst/>
                <a:uLnTx/>
                <a:uFillTx/>
                <a:latin typeface="IntelOne Display Medium" panose="020B0703020203020204" pitchFamily="34" charset="0"/>
              </a:rPr>
              <a:t>20 TOPS/W (Dense Equivalent )</a:t>
            </a:r>
          </a:p>
        </p:txBody>
      </p:sp>
      <p:sp>
        <p:nvSpPr>
          <p:cNvPr id="7" name="Rectangle: Diagonal Corners Snipped 6">
            <a:extLst>
              <a:ext uri="{FF2B5EF4-FFF2-40B4-BE49-F238E27FC236}">
                <a16:creationId xmlns:a16="http://schemas.microsoft.com/office/drawing/2014/main" id="{AA11875D-8B59-9D92-A752-16FFEE407D80}"/>
              </a:ext>
            </a:extLst>
          </p:cNvPr>
          <p:cNvSpPr/>
          <p:nvPr/>
        </p:nvSpPr>
        <p:spPr>
          <a:xfrm>
            <a:off x="2488294" y="5638799"/>
            <a:ext cx="3379106" cy="589736"/>
          </a:xfrm>
          <a:prstGeom prst="snip2DiagRect">
            <a:avLst>
              <a:gd name="adj1" fmla="val 0"/>
              <a:gd name="adj2" fmla="val 17651"/>
            </a:avLst>
          </a:prstGeom>
          <a:solidFill>
            <a:srgbClr val="080808">
              <a:alpha val="37000"/>
            </a:srgbClr>
          </a:solidFill>
          <a:ln>
            <a:solidFill>
              <a:schemeClr val="accent3">
                <a:lumMod val="40000"/>
                <a:lumOff val="60000"/>
              </a:schemeClr>
            </a:solidFill>
          </a:ln>
          <a:effectLst>
            <a:outerShdw blurRad="50800" dist="38100" dir="2700000" algn="tl" rotWithShape="0">
              <a:prstClr val="black">
                <a:alpha val="40000"/>
              </a:prstClr>
            </a:outerShdw>
          </a:effectLst>
        </p:spPr>
        <p:txBody>
          <a:bodyPr vert="horz" wrap="square" lIns="60960" tIns="60960" rIns="60960" bIns="60960" rtlCol="0" anchor="ctr">
            <a:noAutofit/>
          </a:bodyPr>
          <a:lstStyle/>
          <a:p>
            <a:pPr marL="0" marR="0" lvl="0" indent="0" algn="ctr" defTabSz="914400" rtl="0" eaLnBrk="1" fontAlgn="auto" latinLnBrk="0" hangingPunct="1">
              <a:lnSpc>
                <a:spcPct val="100000"/>
              </a:lnSpc>
              <a:spcBef>
                <a:spcPts val="0"/>
              </a:spcBef>
              <a:spcAft>
                <a:spcPts val="0"/>
              </a:spcAft>
              <a:buClr>
                <a:srgbClr val="FEC91B"/>
              </a:buClr>
              <a:buSzTx/>
              <a:buFontTx/>
              <a:buNone/>
              <a:tabLst/>
              <a:defRPr/>
            </a:pPr>
            <a:r>
              <a:rPr kumimoji="0" lang="en-US" sz="1600" i="0" u="none" strike="noStrike" kern="1200" cap="none" spc="0" normalizeH="0" baseline="0" noProof="0" dirty="0">
                <a:ln>
                  <a:noFill/>
                </a:ln>
                <a:solidFill>
                  <a:srgbClr val="FFFFFF"/>
                </a:solidFill>
                <a:effectLst/>
                <a:uLnTx/>
                <a:uFillTx/>
                <a:latin typeface="IntelOne Display Medium" panose="020B0703020203020204" pitchFamily="34" charset="0"/>
              </a:rPr>
              <a:t>With Multichip Messaging:</a:t>
            </a:r>
          </a:p>
          <a:p>
            <a:pPr marL="0" marR="0" lvl="0" indent="0" algn="ctr" defTabSz="914400" rtl="0" eaLnBrk="1" fontAlgn="auto" latinLnBrk="0" hangingPunct="1">
              <a:lnSpc>
                <a:spcPct val="100000"/>
              </a:lnSpc>
              <a:spcBef>
                <a:spcPts val="0"/>
              </a:spcBef>
              <a:spcAft>
                <a:spcPts val="0"/>
              </a:spcAft>
              <a:buClr>
                <a:srgbClr val="FEC91B"/>
              </a:buClr>
              <a:buSzTx/>
              <a:buFontTx/>
              <a:buNone/>
              <a:tabLst/>
              <a:defRPr/>
            </a:pPr>
            <a:r>
              <a:rPr kumimoji="0" lang="en-US" sz="1600" i="0" u="none" strike="noStrike" kern="1200" cap="none" spc="0" normalizeH="0" baseline="0" noProof="0" dirty="0">
                <a:ln>
                  <a:noFill/>
                </a:ln>
                <a:solidFill>
                  <a:srgbClr val="FFFFFF"/>
                </a:solidFill>
                <a:effectLst/>
                <a:uLnTx/>
                <a:uFillTx/>
                <a:latin typeface="IntelOne Display Medium" panose="020B0703020203020204" pitchFamily="34" charset="0"/>
              </a:rPr>
              <a:t>15 TOPS/W (Dense Equivalent )</a:t>
            </a:r>
          </a:p>
        </p:txBody>
      </p:sp>
      <p:pic>
        <p:nvPicPr>
          <p:cNvPr id="6" name="Picture 5">
            <a:extLst>
              <a:ext uri="{FF2B5EF4-FFF2-40B4-BE49-F238E27FC236}">
                <a16:creationId xmlns:a16="http://schemas.microsoft.com/office/drawing/2014/main" id="{90CC893C-F4E2-125D-DF42-271A5EA3AE2B}"/>
              </a:ext>
            </a:extLst>
          </p:cNvPr>
          <p:cNvPicPr>
            <a:picLocks noChangeAspect="1"/>
          </p:cNvPicPr>
          <p:nvPr/>
        </p:nvPicPr>
        <p:blipFill>
          <a:blip r:embed="rId3"/>
          <a:stretch>
            <a:fillRect/>
          </a:stretch>
        </p:blipFill>
        <p:spPr>
          <a:xfrm>
            <a:off x="5506458" y="1421516"/>
            <a:ext cx="6025610" cy="950061"/>
          </a:xfrm>
          <a:prstGeom prst="rect">
            <a:avLst/>
          </a:prstGeom>
        </p:spPr>
      </p:pic>
      <p:pic>
        <p:nvPicPr>
          <p:cNvPr id="9" name="Picture 8">
            <a:extLst>
              <a:ext uri="{FF2B5EF4-FFF2-40B4-BE49-F238E27FC236}">
                <a16:creationId xmlns:a16="http://schemas.microsoft.com/office/drawing/2014/main" id="{FD45DD09-BFAB-558C-BC47-C4F806EC8C0A}"/>
              </a:ext>
            </a:extLst>
          </p:cNvPr>
          <p:cNvPicPr>
            <a:picLocks noChangeAspect="1"/>
          </p:cNvPicPr>
          <p:nvPr/>
        </p:nvPicPr>
        <p:blipFill>
          <a:blip r:embed="rId4"/>
          <a:stretch>
            <a:fillRect/>
          </a:stretch>
        </p:blipFill>
        <p:spPr>
          <a:xfrm>
            <a:off x="381001" y="1421516"/>
            <a:ext cx="4858882" cy="950061"/>
          </a:xfrm>
          <a:prstGeom prst="rect">
            <a:avLst/>
          </a:prstGeom>
        </p:spPr>
      </p:pic>
      <p:sp>
        <p:nvSpPr>
          <p:cNvPr id="10" name="TextBox 9">
            <a:extLst>
              <a:ext uri="{FF2B5EF4-FFF2-40B4-BE49-F238E27FC236}">
                <a16:creationId xmlns:a16="http://schemas.microsoft.com/office/drawing/2014/main" id="{396C43E5-5689-9822-36D7-A1F58918D520}"/>
              </a:ext>
            </a:extLst>
          </p:cNvPr>
          <p:cNvSpPr txBox="1"/>
          <p:nvPr/>
        </p:nvSpPr>
        <p:spPr>
          <a:xfrm>
            <a:off x="1459690" y="6482417"/>
            <a:ext cx="8815420" cy="307777"/>
          </a:xfrm>
          <a:prstGeom prst="rect">
            <a:avLst/>
          </a:prstGeom>
          <a:noFill/>
        </p:spPr>
        <p:txBody>
          <a:bodyPr wrap="square" rtlCol="0">
            <a:spAutoFit/>
          </a:bodyPr>
          <a:lstStyle/>
          <a:p>
            <a:r>
              <a:rPr lang="en-US" sz="700" dirty="0"/>
              <a:t>* Hala Point characterization was performed using a synthetic deep SDNN network with 10x activity sparsity and 10x synaptic sparsity characteristics typical of a practical SDNN network. The characterized was performed using </a:t>
            </a:r>
            <a:r>
              <a:rPr lang="en-US" sz="700" dirty="0" err="1"/>
              <a:t>NxCore</a:t>
            </a:r>
            <a:r>
              <a:rPr lang="en-US" sz="700" dirty="0"/>
              <a:t> 2.5.0 with unreleased patch.  Performance results are based on testing as of April 2024 and may not reflect all publicly available security updates. Results may vary.</a:t>
            </a:r>
          </a:p>
        </p:txBody>
      </p:sp>
    </p:spTree>
    <p:extLst>
      <p:ext uri="{BB962C8B-B14F-4D97-AF65-F5344CB8AC3E}">
        <p14:creationId xmlns:p14="http://schemas.microsoft.com/office/powerpoint/2010/main" val="118483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5893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0564F1-0606-4888-B1B8-9EF711AF7AA5}"/>
              </a:ext>
            </a:extLst>
          </p:cNvPr>
          <p:cNvSpPr>
            <a:spLocks noGrp="1"/>
          </p:cNvSpPr>
          <p:nvPr>
            <p:ph type="title"/>
          </p:nvPr>
        </p:nvSpPr>
        <p:spPr/>
        <p:txBody>
          <a:bodyPr/>
          <a:lstStyle/>
          <a:p>
            <a:r>
              <a:rPr lang="en-US"/>
              <a:t>Legal Information</a:t>
            </a:r>
          </a:p>
        </p:txBody>
      </p:sp>
      <p:sp>
        <p:nvSpPr>
          <p:cNvPr id="5" name="Content Placeholder 4">
            <a:extLst>
              <a:ext uri="{FF2B5EF4-FFF2-40B4-BE49-F238E27FC236}">
                <a16:creationId xmlns:a16="http://schemas.microsoft.com/office/drawing/2014/main" id="{268E0D47-3AC1-48BD-95D6-CF6AB742599A}"/>
              </a:ext>
            </a:extLst>
          </p:cNvPr>
          <p:cNvSpPr>
            <a:spLocks noGrp="1"/>
          </p:cNvSpPr>
          <p:nvPr>
            <p:ph type="body" sz="quarter" idx="10"/>
          </p:nvPr>
        </p:nvSpPr>
        <p:spPr/>
        <p:txBody>
          <a:bodyPr>
            <a:normAutofit/>
          </a:bodyPr>
          <a:lstStyle/>
          <a:p>
            <a:pPr marL="0" marR="0" lvl="0" indent="0" algn="l" defTabSz="914400" rtl="0" eaLnBrk="1" fontAlgn="auto" latinLnBrk="0" hangingPunct="0">
              <a:lnSpc>
                <a:spcPct val="90000"/>
              </a:lnSpc>
              <a:spcBef>
                <a:spcPts val="1600"/>
              </a:spcBef>
              <a:spcAft>
                <a:spcPts val="0"/>
              </a:spcAft>
              <a:buClrTx/>
              <a:buSzTx/>
              <a:buFont typeface="IntelOne Display Regular" panose="020B0503020203020204" pitchFamily="34" charset="0"/>
              <a:buNone/>
              <a:tabLst/>
              <a:defRPr/>
            </a:pPr>
            <a:r>
              <a:rPr kumimoji="0" lang="en-US" sz="1800" b="0" i="0" u="none" strike="noStrike" kern="1200" cap="none" spc="0" normalizeH="0" baseline="0" noProof="0">
                <a:ln>
                  <a:noFill/>
                </a:ln>
                <a:solidFill>
                  <a:srgbClr val="FFFFFF"/>
                </a:solidFill>
                <a:effectLst/>
                <a:uLnTx/>
                <a:uFillTx/>
                <a:latin typeface="IntelOne Display Light"/>
              </a:rPr>
              <a:t>Performance varies by use, configuration and other factors. Learn more at www.Intel.com/PerformanceIndex​.  </a:t>
            </a:r>
          </a:p>
          <a:p>
            <a:pPr marL="0" marR="0" lvl="0" indent="0" algn="l" defTabSz="914400" rtl="0" eaLnBrk="1" fontAlgn="auto" latinLnBrk="0" hangingPunct="0">
              <a:lnSpc>
                <a:spcPct val="90000"/>
              </a:lnSpc>
              <a:spcBef>
                <a:spcPts val="1600"/>
              </a:spcBef>
              <a:spcAft>
                <a:spcPts val="0"/>
              </a:spcAft>
              <a:buClrTx/>
              <a:buSzTx/>
              <a:buFont typeface="IntelOne Display Regular" panose="020B0503020203020204" pitchFamily="34" charset="0"/>
              <a:buNone/>
              <a:tabLst/>
              <a:defRPr/>
            </a:pPr>
            <a:r>
              <a:rPr kumimoji="0" lang="en-US" sz="1800" b="0" i="0" u="none" strike="noStrike" kern="1200" cap="none" spc="0" normalizeH="0" baseline="0" noProof="0">
                <a:ln>
                  <a:noFill/>
                </a:ln>
                <a:solidFill>
                  <a:srgbClr val="FFFFFF"/>
                </a:solidFill>
                <a:effectLst/>
                <a:uLnTx/>
                <a:uFillTx/>
                <a:latin typeface="IntelOne Display Light"/>
              </a:rPr>
              <a:t>Performance results are based on testing as of dates shown in configurations and may not reflect all publicly available ​updates.  See backup for configuration details.  No product or component can be absolutely secure.</a:t>
            </a:r>
          </a:p>
          <a:p>
            <a:pPr marL="0" marR="0" lvl="0" indent="0" algn="l" defTabSz="914400" rtl="0" eaLnBrk="1" fontAlgn="auto" latinLnBrk="0" hangingPunct="0">
              <a:lnSpc>
                <a:spcPct val="90000"/>
              </a:lnSpc>
              <a:spcBef>
                <a:spcPts val="1600"/>
              </a:spcBef>
              <a:spcAft>
                <a:spcPts val="0"/>
              </a:spcAft>
              <a:buClrTx/>
              <a:buSzTx/>
              <a:buFont typeface="IntelOne Display Regular" panose="020B0503020203020204" pitchFamily="34" charset="0"/>
              <a:buNone/>
              <a:tabLst/>
              <a:defRPr/>
            </a:pPr>
            <a:r>
              <a:rPr kumimoji="0" lang="en-US" sz="1800" b="0" i="0" u="none" strike="noStrike" kern="1200" cap="none" spc="0" normalizeH="0" baseline="0" noProof="0">
                <a:ln>
                  <a:noFill/>
                </a:ln>
                <a:solidFill>
                  <a:srgbClr val="FFFFFF"/>
                </a:solidFill>
                <a:effectLst/>
                <a:uLnTx/>
                <a:uFillTx/>
                <a:latin typeface="IntelOne Display Light"/>
              </a:rPr>
              <a:t>Your costs and results may vary. </a:t>
            </a:r>
          </a:p>
          <a:p>
            <a:pPr marL="0" marR="0" lvl="0" indent="0" algn="l" defTabSz="914400" rtl="0" eaLnBrk="1" fontAlgn="auto" latinLnBrk="0" hangingPunct="0">
              <a:lnSpc>
                <a:spcPct val="90000"/>
              </a:lnSpc>
              <a:spcBef>
                <a:spcPts val="1600"/>
              </a:spcBef>
              <a:spcAft>
                <a:spcPts val="0"/>
              </a:spcAft>
              <a:buClrTx/>
              <a:buSzTx/>
              <a:buFont typeface="IntelOne Display Regular" panose="020B0503020203020204" pitchFamily="34" charset="0"/>
              <a:buNone/>
              <a:tabLst/>
              <a:defRPr/>
            </a:pPr>
            <a:r>
              <a:rPr kumimoji="0" lang="en-US" sz="1800" b="0" i="0" u="none" strike="noStrike" kern="1200" cap="none" spc="0" normalizeH="0" baseline="0" noProof="0">
                <a:ln>
                  <a:noFill/>
                </a:ln>
                <a:solidFill>
                  <a:srgbClr val="FFFFFF"/>
                </a:solidFill>
                <a:effectLst/>
                <a:uLnTx/>
                <a:uFillTx/>
                <a:latin typeface="IntelOne Display Light"/>
              </a:rPr>
              <a:t>Results have been estimated or simulated.</a:t>
            </a:r>
          </a:p>
          <a:p>
            <a:pPr marL="0" marR="0" lvl="0" indent="0" algn="l" defTabSz="914400" rtl="0" eaLnBrk="1" fontAlgn="auto" latinLnBrk="0" hangingPunct="0">
              <a:lnSpc>
                <a:spcPct val="90000"/>
              </a:lnSpc>
              <a:spcBef>
                <a:spcPts val="1600"/>
              </a:spcBef>
              <a:spcAft>
                <a:spcPts val="0"/>
              </a:spcAft>
              <a:buClrTx/>
              <a:buSzTx/>
              <a:buFont typeface="IntelOne Display Regular" panose="020B0503020203020204" pitchFamily="34" charset="0"/>
              <a:buNone/>
              <a:tabLst/>
              <a:defRPr/>
            </a:pPr>
            <a:r>
              <a:rPr kumimoji="0" lang="en-US" sz="1800" b="0" i="0" u="none" strike="noStrike" kern="1200" cap="none" spc="0" normalizeH="0" baseline="0" noProof="0">
                <a:ln>
                  <a:noFill/>
                </a:ln>
                <a:solidFill>
                  <a:srgbClr val="FFFFFF"/>
                </a:solidFill>
                <a:effectLst/>
                <a:uLnTx/>
                <a:uFillTx/>
                <a:latin typeface="IntelOne Display Light"/>
              </a:rPr>
              <a:t>Intel technologies may require enabled hardware, software or service activation.</a:t>
            </a:r>
          </a:p>
          <a:p>
            <a:pPr marL="0" marR="0" lvl="0" indent="0" algn="l" defTabSz="914400" rtl="0" eaLnBrk="1" fontAlgn="auto" latinLnBrk="0" hangingPunct="0">
              <a:lnSpc>
                <a:spcPct val="90000"/>
              </a:lnSpc>
              <a:spcBef>
                <a:spcPts val="1600"/>
              </a:spcBef>
              <a:spcAft>
                <a:spcPts val="0"/>
              </a:spcAft>
              <a:buClrTx/>
              <a:buSzTx/>
              <a:buFont typeface="IntelOne Display Regular" panose="020B0503020203020204" pitchFamily="34" charset="0"/>
              <a:buNone/>
              <a:tabLst/>
              <a:defRPr/>
            </a:pPr>
            <a:r>
              <a:rPr kumimoji="0" lang="en-US" sz="1800" b="0" i="0" u="none" strike="noStrike" kern="1200" cap="none" spc="0" normalizeH="0" baseline="0" noProof="0">
                <a:ln>
                  <a:noFill/>
                </a:ln>
                <a:solidFill>
                  <a:srgbClr val="FFFFFF"/>
                </a:solidFill>
                <a:effectLst/>
                <a:uLnTx/>
                <a:uFillTx/>
                <a:latin typeface="IntelOne Display Light"/>
              </a:rPr>
              <a:t>Intel does not control or audit third-party data.  You should consult other sources to evaluate accuracy.</a:t>
            </a:r>
          </a:p>
          <a:p>
            <a:pPr marL="0" marR="0" lvl="0" indent="0" algn="l" defTabSz="914400" rtl="0" eaLnBrk="1" fontAlgn="auto" latinLnBrk="0" hangingPunct="0">
              <a:lnSpc>
                <a:spcPct val="90000"/>
              </a:lnSpc>
              <a:spcBef>
                <a:spcPts val="1600"/>
              </a:spcBef>
              <a:spcAft>
                <a:spcPts val="0"/>
              </a:spcAft>
              <a:buClrTx/>
              <a:buSzTx/>
              <a:buFont typeface="IntelOne Display Regular" panose="020B0503020203020204" pitchFamily="34" charset="0"/>
              <a:buNone/>
              <a:tabLst/>
              <a:defRPr/>
            </a:pPr>
            <a:r>
              <a:rPr kumimoji="0" lang="en-US" sz="1800" b="0" i="0" u="none" strike="noStrike" kern="1200" cap="none" spc="0" normalizeH="0" baseline="0" noProof="0">
                <a:ln>
                  <a:noFill/>
                </a:ln>
                <a:solidFill>
                  <a:srgbClr val="FFFFFF"/>
                </a:solidFill>
                <a:effectLst/>
                <a:uLnTx/>
                <a:uFillTx/>
                <a:latin typeface="IntelOne Display Light"/>
              </a:rPr>
              <a:t>Intel disclaims all express and implied warranties, including without limitation, the implied warranties of merchantability, fitness for a particular purpose, and non-infringement, as well as any warranty arising from course of performance, course of dealing, or usage in trade.</a:t>
            </a:r>
          </a:p>
          <a:p>
            <a:pPr marL="0" marR="0" lvl="0" indent="0" algn="l" defTabSz="914400" rtl="0" eaLnBrk="1" fontAlgn="auto" latinLnBrk="0" hangingPunct="0">
              <a:lnSpc>
                <a:spcPct val="90000"/>
              </a:lnSpc>
              <a:spcBef>
                <a:spcPts val="1600"/>
              </a:spcBef>
              <a:spcAft>
                <a:spcPts val="0"/>
              </a:spcAft>
              <a:buClrTx/>
              <a:buSzTx/>
              <a:buFont typeface="IntelOne Display Regular" panose="020B0503020203020204" pitchFamily="34" charset="0"/>
              <a:buNone/>
              <a:tabLst/>
              <a:defRPr/>
            </a:pPr>
            <a:r>
              <a:rPr kumimoji="0" lang="en-US" sz="1800" b="0" i="0" u="none" strike="noStrike" kern="1200" cap="none" spc="0" normalizeH="0" baseline="0" noProof="0">
                <a:ln>
                  <a:noFill/>
                </a:ln>
                <a:solidFill>
                  <a:srgbClr val="FFFFFF"/>
                </a:solidFill>
                <a:effectLst/>
                <a:uLnTx/>
                <a:uFillTx/>
                <a:latin typeface="IntelOne Display Light"/>
              </a:rPr>
              <a:t>© Intel Corporation.  Intel, the Intel logo, and other Intel marks are trademarks of Intel Corporation or its subsidiaries.  Other names and brands may be claimed as the property of others.</a:t>
            </a:r>
          </a:p>
          <a:p>
            <a:pPr marL="0" indent="0">
              <a:buNone/>
            </a:pPr>
            <a:endParaRPr lang="en-US"/>
          </a:p>
        </p:txBody>
      </p:sp>
      <p:sp>
        <p:nvSpPr>
          <p:cNvPr id="3" name="Slide Number Placeholder 2">
            <a:extLst>
              <a:ext uri="{FF2B5EF4-FFF2-40B4-BE49-F238E27FC236}">
                <a16:creationId xmlns:a16="http://schemas.microsoft.com/office/drawing/2014/main" id="{636B1B9A-D6F6-4ECE-9CFC-81D1E57E2580}"/>
              </a:ext>
            </a:extLst>
          </p:cNvPr>
          <p:cNvSpPr>
            <a:spLocks noGrp="1"/>
          </p:cNvSpPr>
          <p:nvPr>
            <p:ph type="sldNum" sz="quarter" idx="4294967295"/>
          </p:nvPr>
        </p:nvSpPr>
        <p:spPr>
          <a:xfrm>
            <a:off x="11730038" y="6451600"/>
            <a:ext cx="461962"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54F05CB-9D01-41F2-8AA1-6B52835EF75C}" type="slidenum">
              <a:rPr lang="en-US" smtClean="0"/>
              <a:pPr/>
              <a:t>22</a:t>
            </a:fld>
            <a:endParaRPr lang="en-US"/>
          </a:p>
        </p:txBody>
      </p:sp>
    </p:spTree>
    <p:extLst>
      <p:ext uri="{BB962C8B-B14F-4D97-AF65-F5344CB8AC3E}">
        <p14:creationId xmlns:p14="http://schemas.microsoft.com/office/powerpoint/2010/main" val="41036527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F9BCD22-38B0-C68F-42A0-7465F859FF64}"/>
            </a:ext>
          </a:extLst>
        </p:cNvPr>
        <p:cNvGrpSpPr/>
        <p:nvPr/>
      </p:nvGrpSpPr>
      <p:grpSpPr>
        <a:xfrm>
          <a:off x="0" y="0"/>
          <a:ext cx="0" cy="0"/>
          <a:chOff x="0" y="0"/>
          <a:chExt cx="0" cy="0"/>
        </a:xfrm>
      </p:grpSpPr>
      <p:pic>
        <p:nvPicPr>
          <p:cNvPr id="27" name="Picture 26">
            <a:extLst>
              <a:ext uri="{FF2B5EF4-FFF2-40B4-BE49-F238E27FC236}">
                <a16:creationId xmlns:a16="http://schemas.microsoft.com/office/drawing/2014/main" id="{349C57A9-086E-86D9-DE48-4E5B35A7690B}"/>
              </a:ext>
            </a:extLst>
          </p:cNvPr>
          <p:cNvPicPr>
            <a:picLocks noChangeAspect="1"/>
          </p:cNvPicPr>
          <p:nvPr/>
        </p:nvPicPr>
        <p:blipFill>
          <a:blip r:embed="rId2"/>
          <a:stretch>
            <a:fillRect/>
          </a:stretch>
        </p:blipFill>
        <p:spPr>
          <a:xfrm>
            <a:off x="7720696" y="3566489"/>
            <a:ext cx="3013514" cy="2806664"/>
          </a:xfrm>
          <a:prstGeom prst="rect">
            <a:avLst/>
          </a:prstGeom>
        </p:spPr>
      </p:pic>
      <p:sp>
        <p:nvSpPr>
          <p:cNvPr id="2" name="Title 1">
            <a:extLst>
              <a:ext uri="{FF2B5EF4-FFF2-40B4-BE49-F238E27FC236}">
                <a16:creationId xmlns:a16="http://schemas.microsoft.com/office/drawing/2014/main" id="{4FB47639-D21E-CA5A-E5E0-8087604FD242}"/>
              </a:ext>
            </a:extLst>
          </p:cNvPr>
          <p:cNvSpPr>
            <a:spLocks noGrp="1"/>
          </p:cNvSpPr>
          <p:nvPr>
            <p:ph type="title"/>
          </p:nvPr>
        </p:nvSpPr>
        <p:spPr/>
        <p:txBody>
          <a:bodyPr/>
          <a:lstStyle/>
          <a:p>
            <a:pPr algn="ctr"/>
            <a:r>
              <a:rPr lang="en-US" b="0"/>
              <a:t>Enabling a future of real-time, adaptive, low power AI</a:t>
            </a:r>
          </a:p>
        </p:txBody>
      </p:sp>
      <p:graphicFrame>
        <p:nvGraphicFramePr>
          <p:cNvPr id="21" name="Table 21">
            <a:extLst>
              <a:ext uri="{FF2B5EF4-FFF2-40B4-BE49-F238E27FC236}">
                <a16:creationId xmlns:a16="http://schemas.microsoft.com/office/drawing/2014/main" id="{751441F1-90FF-D069-D1DC-AB21902A802E}"/>
              </a:ext>
            </a:extLst>
          </p:cNvPr>
          <p:cNvGraphicFramePr>
            <a:graphicFrameLocks noGrp="1"/>
          </p:cNvGraphicFramePr>
          <p:nvPr>
            <p:extLst>
              <p:ext uri="{D42A27DB-BD31-4B8C-83A1-F6EECF244321}">
                <p14:modId xmlns:p14="http://schemas.microsoft.com/office/powerpoint/2010/main" val="3282452622"/>
              </p:ext>
            </p:extLst>
          </p:nvPr>
        </p:nvGraphicFramePr>
        <p:xfrm>
          <a:off x="864707" y="1400439"/>
          <a:ext cx="7228346" cy="3425250"/>
        </p:xfrm>
        <a:graphic>
          <a:graphicData uri="http://schemas.openxmlformats.org/drawingml/2006/table">
            <a:tbl>
              <a:tblPr firstRow="1" firstCol="1">
                <a:tableStyleId>{125E5076-3810-47DD-B79F-674D7AD40C01}</a:tableStyleId>
              </a:tblPr>
              <a:tblGrid>
                <a:gridCol w="1790802">
                  <a:extLst>
                    <a:ext uri="{9D8B030D-6E8A-4147-A177-3AD203B41FA5}">
                      <a16:colId xmlns:a16="http://schemas.microsoft.com/office/drawing/2014/main" val="389800615"/>
                    </a:ext>
                  </a:extLst>
                </a:gridCol>
                <a:gridCol w="2718772">
                  <a:extLst>
                    <a:ext uri="{9D8B030D-6E8A-4147-A177-3AD203B41FA5}">
                      <a16:colId xmlns:a16="http://schemas.microsoft.com/office/drawing/2014/main" val="2880328011"/>
                    </a:ext>
                  </a:extLst>
                </a:gridCol>
                <a:gridCol w="2718772">
                  <a:extLst>
                    <a:ext uri="{9D8B030D-6E8A-4147-A177-3AD203B41FA5}">
                      <a16:colId xmlns:a16="http://schemas.microsoft.com/office/drawing/2014/main" val="4159856669"/>
                    </a:ext>
                  </a:extLst>
                </a:gridCol>
              </a:tblGrid>
              <a:tr h="368638">
                <a:tc>
                  <a:txBody>
                    <a:bodyPr/>
                    <a:lstStyle/>
                    <a:p>
                      <a:pPr algn="ctr"/>
                      <a:endParaRPr lang="en-US" sz="1600">
                        <a:solidFill>
                          <a:schemeClr val="bg1"/>
                        </a:solidFill>
                      </a:endParaRPr>
                    </a:p>
                  </a:txBody>
                  <a:tcPr anchor="ctr">
                    <a:noFill/>
                  </a:tcPr>
                </a:tc>
                <a:tc>
                  <a:txBody>
                    <a:bodyPr/>
                    <a:lstStyle/>
                    <a:p>
                      <a:pPr marL="0" indent="0" algn="ctr">
                        <a:buClr>
                          <a:srgbClr val="00B050"/>
                        </a:buClr>
                        <a:buFont typeface="Wingdings" panose="05000000000000000000" pitchFamily="2" charset="2"/>
                        <a:buNone/>
                      </a:pPr>
                      <a:r>
                        <a:rPr lang="en-US" sz="1800" b="1">
                          <a:solidFill>
                            <a:schemeClr val="bg1"/>
                          </a:solidFill>
                          <a:latin typeface="+mn-lt"/>
                        </a:rPr>
                        <a:t>Today’s AI</a:t>
                      </a:r>
                    </a:p>
                  </a:txBody>
                  <a:tcPr marL="274320" marR="137160" marT="137160" marB="137160" anchor="ctr">
                    <a:lnR w="12700" cap="flat" cmpd="sng" algn="ctr">
                      <a:solidFill>
                        <a:schemeClr val="bg1"/>
                      </a:solidFill>
                      <a:prstDash val="solid"/>
                      <a:round/>
                      <a:headEnd type="none" w="med" len="med"/>
                      <a:tailEnd type="none" w="med" len="med"/>
                    </a:lnR>
                    <a:solidFill>
                      <a:schemeClr val="tx1"/>
                    </a:solidFill>
                  </a:tcPr>
                </a:tc>
                <a:tc>
                  <a:txBody>
                    <a:bodyPr/>
                    <a:lstStyle/>
                    <a:p>
                      <a:pPr marL="0" indent="0" algn="ctr" defTabSz="914400" rtl="0" eaLnBrk="1" latinLnBrk="0" hangingPunct="1">
                        <a:buClr>
                          <a:srgbClr val="00B050"/>
                        </a:buClr>
                        <a:buFont typeface="Wingdings" panose="05000000000000000000" pitchFamily="2" charset="2"/>
                        <a:buNone/>
                      </a:pPr>
                      <a:r>
                        <a:rPr lang="en-US" sz="1800" kern="1200">
                          <a:solidFill>
                            <a:schemeClr val="bg1"/>
                          </a:solidFill>
                          <a:latin typeface="+mn-lt"/>
                          <a:ea typeface="+mn-ea"/>
                          <a:cs typeface="+mn-cs"/>
                        </a:rPr>
                        <a:t>Neuromorphic AI</a:t>
                      </a:r>
                    </a:p>
                  </a:txBody>
                  <a:tcPr marL="274320" marR="137160" marT="137160" marB="137160" anchor="ctr">
                    <a:lnL w="12700" cap="flat" cmpd="sng" algn="ctr">
                      <a:solidFill>
                        <a:schemeClr val="bg1"/>
                      </a:solidFill>
                      <a:prstDash val="solid"/>
                      <a:round/>
                      <a:headEnd type="none" w="med" len="med"/>
                      <a:tailEnd type="none" w="med" len="med"/>
                    </a:lnL>
                    <a:solidFill>
                      <a:schemeClr val="tx1"/>
                    </a:solidFill>
                  </a:tcPr>
                </a:tc>
                <a:extLst>
                  <a:ext uri="{0D108BD9-81ED-4DB2-BD59-A6C34878D82A}">
                    <a16:rowId xmlns:a16="http://schemas.microsoft.com/office/drawing/2014/main" val="997823156"/>
                  </a:ext>
                </a:extLst>
              </a:tr>
              <a:tr h="1438305">
                <a:tc>
                  <a:txBody>
                    <a:bodyPr/>
                    <a:lstStyle/>
                    <a:p>
                      <a:pPr algn="ctr"/>
                      <a:r>
                        <a:rPr lang="en-US" sz="1600">
                          <a:solidFill>
                            <a:schemeClr val="bg1"/>
                          </a:solidFill>
                        </a:rPr>
                        <a:t>Strengths</a:t>
                      </a:r>
                    </a:p>
                  </a:txBody>
                  <a:tcPr anchor="ctr">
                    <a:lnB w="12700" cap="flat" cmpd="sng" algn="ctr">
                      <a:solidFill>
                        <a:schemeClr val="bg1"/>
                      </a:solidFill>
                      <a:prstDash val="solid"/>
                      <a:round/>
                      <a:headEnd type="none" w="med" len="med"/>
                      <a:tailEnd type="none" w="med" len="med"/>
                    </a:lnB>
                    <a:solidFill>
                      <a:schemeClr val="tx1"/>
                    </a:solidFill>
                  </a:tcPr>
                </a:tc>
                <a:tc>
                  <a:txBody>
                    <a:bodyPr/>
                    <a:lstStyle/>
                    <a:p>
                      <a:pPr marL="182880" indent="-182880" algn="l">
                        <a:buClr>
                          <a:srgbClr val="00B050"/>
                        </a:buClr>
                        <a:buFont typeface="Wingdings" panose="05000000000000000000" pitchFamily="2" charset="2"/>
                        <a:buChar char="§"/>
                      </a:pPr>
                      <a:r>
                        <a:rPr lang="en-US" sz="1800">
                          <a:solidFill>
                            <a:schemeClr val="tx1"/>
                          </a:solidFill>
                        </a:rPr>
                        <a:t>Limitless learning</a:t>
                      </a:r>
                      <a:br>
                        <a:rPr lang="en-US" sz="1800">
                          <a:solidFill>
                            <a:schemeClr val="tx1"/>
                          </a:solidFill>
                        </a:rPr>
                      </a:br>
                      <a:r>
                        <a:rPr lang="en-US" sz="1600">
                          <a:solidFill>
                            <a:schemeClr val="tx1"/>
                          </a:solidFill>
                        </a:rPr>
                        <a:t>(if you have data)</a:t>
                      </a:r>
                      <a:endParaRPr lang="en-US" sz="1800">
                        <a:solidFill>
                          <a:schemeClr val="tx1"/>
                        </a:solidFill>
                        <a:latin typeface="+mj-lt"/>
                      </a:endParaRPr>
                    </a:p>
                  </a:txBody>
                  <a:tcPr marL="274320" marR="137160" marT="137160" marB="13716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182880" indent="-182880" algn="l" defTabSz="914400" rtl="0" eaLnBrk="1" latinLnBrk="0" hangingPunct="1">
                        <a:buClr>
                          <a:srgbClr val="00B050"/>
                        </a:buClr>
                        <a:buFont typeface="Wingdings" panose="05000000000000000000" pitchFamily="2" charset="2"/>
                        <a:buChar char="§"/>
                      </a:pPr>
                      <a:r>
                        <a:rPr lang="en-US" sz="1800" kern="1200">
                          <a:solidFill>
                            <a:schemeClr val="tx1"/>
                          </a:solidFill>
                        </a:rPr>
                        <a:t>Adapts in real time</a:t>
                      </a:r>
                    </a:p>
                    <a:p>
                      <a:pPr marL="182880" marR="0" lvl="0" indent="-182880" algn="l" defTabSz="914400" rtl="0" eaLnBrk="1" fontAlgn="auto" latinLnBrk="0" hangingPunct="1">
                        <a:lnSpc>
                          <a:spcPct val="100000"/>
                        </a:lnSpc>
                        <a:spcBef>
                          <a:spcPts val="0"/>
                        </a:spcBef>
                        <a:spcAft>
                          <a:spcPts val="0"/>
                        </a:spcAft>
                        <a:buClr>
                          <a:srgbClr val="00B050"/>
                        </a:buClr>
                        <a:buSzTx/>
                        <a:buFont typeface="Wingdings" panose="05000000000000000000" pitchFamily="2" charset="2"/>
                        <a:buChar char="§"/>
                        <a:tabLst/>
                        <a:defRPr/>
                      </a:pPr>
                      <a:r>
                        <a:rPr lang="en-US" sz="1800" kern="1200">
                          <a:solidFill>
                            <a:schemeClr val="tx1"/>
                          </a:solidFill>
                        </a:rPr>
                        <a:t>Low power</a:t>
                      </a:r>
                      <a:endParaRPr lang="en-US" sz="1800" kern="1200">
                        <a:solidFill>
                          <a:schemeClr val="tx1"/>
                        </a:solidFill>
                        <a:latin typeface="+mn-lt"/>
                        <a:ea typeface="+mn-ea"/>
                        <a:cs typeface="+mn-cs"/>
                      </a:endParaRPr>
                    </a:p>
                  </a:txBody>
                  <a:tcPr marL="274320" marR="137160" marT="137160" marB="13716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17487519"/>
                  </a:ext>
                </a:extLst>
              </a:tr>
              <a:tr h="1438305">
                <a:tc>
                  <a:txBody>
                    <a:bodyPr/>
                    <a:lstStyle/>
                    <a:p>
                      <a:pPr algn="ctr"/>
                      <a:r>
                        <a:rPr lang="en-US" sz="1600">
                          <a:solidFill>
                            <a:schemeClr val="bg1"/>
                          </a:solidFill>
                        </a:rPr>
                        <a:t>Challenges</a:t>
                      </a:r>
                    </a:p>
                  </a:txBody>
                  <a:tcPr anchor="ctr">
                    <a:lnT w="12700" cap="flat" cmpd="sng" algn="ctr">
                      <a:solidFill>
                        <a:schemeClr val="bg1"/>
                      </a:solidFill>
                      <a:prstDash val="solid"/>
                      <a:round/>
                      <a:headEnd type="none" w="med" len="med"/>
                      <a:tailEnd type="none" w="med" len="med"/>
                    </a:lnT>
                    <a:solidFill>
                      <a:schemeClr val="tx1"/>
                    </a:solidFill>
                  </a:tcPr>
                </a:tc>
                <a:tc>
                  <a:txBody>
                    <a:bodyPr/>
                    <a:lstStyle/>
                    <a:p>
                      <a:pPr marL="182880" indent="-182880" algn="l">
                        <a:buClr>
                          <a:schemeClr val="accent4">
                            <a:lumMod val="40000"/>
                            <a:lumOff val="60000"/>
                          </a:schemeClr>
                        </a:buClr>
                        <a:buFont typeface="Wingdings" panose="05000000000000000000" pitchFamily="2" charset="2"/>
                        <a:buChar char="§"/>
                      </a:pPr>
                      <a:r>
                        <a:rPr lang="en-US" sz="1800">
                          <a:solidFill>
                            <a:schemeClr val="tx1"/>
                          </a:solidFill>
                        </a:rPr>
                        <a:t>Slow learning</a:t>
                      </a:r>
                    </a:p>
                    <a:p>
                      <a:pPr marL="182880" marR="0" lvl="0" indent="-182880" algn="l" defTabSz="914400" rtl="0" eaLnBrk="1" fontAlgn="auto" latinLnBrk="0" hangingPunct="1">
                        <a:lnSpc>
                          <a:spcPct val="100000"/>
                        </a:lnSpc>
                        <a:spcBef>
                          <a:spcPts val="0"/>
                        </a:spcBef>
                        <a:spcAft>
                          <a:spcPts val="0"/>
                        </a:spcAft>
                        <a:buClr>
                          <a:schemeClr val="accent4">
                            <a:lumMod val="40000"/>
                            <a:lumOff val="60000"/>
                          </a:schemeClr>
                        </a:buClr>
                        <a:buSzTx/>
                        <a:buFont typeface="Wingdings" panose="05000000000000000000" pitchFamily="2" charset="2"/>
                        <a:buChar char="§"/>
                        <a:tabLst/>
                        <a:defRPr/>
                      </a:pPr>
                      <a:r>
                        <a:rPr lang="en-US" sz="1800">
                          <a:solidFill>
                            <a:schemeClr val="tx1"/>
                          </a:solidFill>
                        </a:rPr>
                        <a:t>Unsustainable compute demands</a:t>
                      </a:r>
                    </a:p>
                  </a:txBody>
                  <a:tcPr marL="274320" marR="137160" marT="137160" marB="13716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182880" indent="-182880" algn="l" defTabSz="914400" rtl="0" eaLnBrk="1" latinLnBrk="0" hangingPunct="1">
                        <a:buClr>
                          <a:schemeClr val="accent4">
                            <a:lumMod val="40000"/>
                            <a:lumOff val="60000"/>
                          </a:schemeClr>
                        </a:buClr>
                        <a:buFont typeface="Wingdings" panose="05000000000000000000" pitchFamily="2" charset="2"/>
                        <a:buChar char="§"/>
                      </a:pPr>
                      <a:r>
                        <a:rPr lang="en-US" sz="1800" kern="1200">
                          <a:solidFill>
                            <a:schemeClr val="tx1"/>
                          </a:solidFill>
                        </a:rPr>
                        <a:t>Limited chip capacity</a:t>
                      </a:r>
                    </a:p>
                    <a:p>
                      <a:pPr marL="182880" indent="-182880" algn="l" defTabSz="914400" rtl="0" eaLnBrk="1" latinLnBrk="0" hangingPunct="1">
                        <a:buClr>
                          <a:schemeClr val="accent4">
                            <a:lumMod val="40000"/>
                            <a:lumOff val="60000"/>
                          </a:schemeClr>
                        </a:buClr>
                        <a:buFont typeface="Wingdings" panose="05000000000000000000" pitchFamily="2" charset="2"/>
                        <a:buChar char="§"/>
                      </a:pPr>
                      <a:r>
                        <a:rPr lang="en-US" sz="1800" kern="1200">
                          <a:solidFill>
                            <a:schemeClr val="tx1"/>
                          </a:solidFill>
                        </a:rPr>
                        <a:t>Nascent</a:t>
                      </a:r>
                      <a:endParaRPr lang="en-US" sz="1800" kern="1200">
                        <a:solidFill>
                          <a:schemeClr val="tx1"/>
                        </a:solidFill>
                        <a:latin typeface="+mn-lt"/>
                        <a:ea typeface="+mn-ea"/>
                        <a:cs typeface="+mn-cs"/>
                      </a:endParaRPr>
                    </a:p>
                  </a:txBody>
                  <a:tcPr marL="274320" marR="137160" marT="137160" marB="13716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293913992"/>
                  </a:ext>
                </a:extLst>
              </a:tr>
            </a:tbl>
          </a:graphicData>
        </a:graphic>
      </p:graphicFrame>
      <p:sp>
        <p:nvSpPr>
          <p:cNvPr id="26" name="Oval 25">
            <a:extLst>
              <a:ext uri="{FF2B5EF4-FFF2-40B4-BE49-F238E27FC236}">
                <a16:creationId xmlns:a16="http://schemas.microsoft.com/office/drawing/2014/main" id="{710A3E41-BAB9-4D90-77E4-7EF25D9D3D51}"/>
              </a:ext>
            </a:extLst>
          </p:cNvPr>
          <p:cNvSpPr/>
          <p:nvPr/>
        </p:nvSpPr>
        <p:spPr>
          <a:xfrm>
            <a:off x="9107771" y="5394172"/>
            <a:ext cx="221226" cy="886937"/>
          </a:xfrm>
          <a:prstGeom prst="ellipse">
            <a:avLst/>
          </a:prstGeom>
          <a:solidFill>
            <a:schemeClr val="tx1">
              <a:alpha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pic>
        <p:nvPicPr>
          <p:cNvPr id="1026" name="Picture 2">
            <a:extLst>
              <a:ext uri="{FF2B5EF4-FFF2-40B4-BE49-F238E27FC236}">
                <a16:creationId xmlns:a16="http://schemas.microsoft.com/office/drawing/2014/main" id="{A12C9A0D-3BEA-4990-0F3C-73FCCA88F68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959" b="92041" l="10000" r="90000">
                        <a14:foregroundMark x1="83438" y1="20880" x2="44250" y2="16105"/>
                        <a14:foregroundMark x1="44250" y1="16105" x2="12875" y2="56461"/>
                        <a14:foregroundMark x1="12875" y1="56461" x2="56125" y2="84644"/>
                        <a14:foregroundMark x1="56125" y1="84644" x2="81750" y2="52622"/>
                        <a14:foregroundMark x1="81750" y1="52622" x2="61563" y2="15262"/>
                        <a14:foregroundMark x1="61563" y1="15262" x2="36813" y2="10768"/>
                        <a14:foregroundMark x1="84313" y1="17041" x2="69875" y2="17041"/>
                        <a14:foregroundMark x1="22375" y1="8146" x2="14750" y2="79307"/>
                        <a14:foregroundMark x1="12250" y1="71723" x2="71563" y2="90730"/>
                        <a14:foregroundMark x1="74125" y1="88202" x2="82625" y2="71723"/>
                        <a14:foregroundMark x1="75000" y1="92041" x2="81750" y2="76779"/>
                      </a14:backgroundRemoval>
                    </a14:imgEffect>
                  </a14:imgLayer>
                </a14:imgProps>
              </a:ext>
              <a:ext uri="{28A0092B-C50C-407E-A947-70E740481C1C}">
                <a14:useLocalDpi xmlns:a14="http://schemas.microsoft.com/office/drawing/2010/main" val="0"/>
              </a:ext>
            </a:extLst>
          </a:blip>
          <a:srcRect/>
          <a:stretch>
            <a:fillRect/>
          </a:stretch>
        </p:blipFill>
        <p:spPr bwMode="auto">
          <a:xfrm>
            <a:off x="3338347" y="4998124"/>
            <a:ext cx="1497610" cy="999641"/>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846E5629-8997-0649-BA7E-10F01D578D7F}"/>
              </a:ext>
            </a:extLst>
          </p:cNvPr>
          <p:cNvPicPr>
            <a:picLocks noChangeAspect="1"/>
          </p:cNvPicPr>
          <p:nvPr/>
        </p:nvPicPr>
        <p:blipFill rotWithShape="1">
          <a:blip r:embed="rId5"/>
          <a:srcRect b="7464"/>
          <a:stretch/>
        </p:blipFill>
        <p:spPr>
          <a:xfrm>
            <a:off x="6112889" y="4991252"/>
            <a:ext cx="1137728" cy="977748"/>
          </a:xfrm>
          <a:prstGeom prst="rect">
            <a:avLst/>
          </a:prstGeom>
          <a:effectLst>
            <a:reflection blurRad="6350" stA="52000" endA="300" endPos="35000" dir="5400000" sy="-100000" algn="bl" rotWithShape="0"/>
          </a:effectLst>
        </p:spPr>
      </p:pic>
      <p:sp>
        <p:nvSpPr>
          <p:cNvPr id="55" name="TextBox 54">
            <a:extLst>
              <a:ext uri="{FF2B5EF4-FFF2-40B4-BE49-F238E27FC236}">
                <a16:creationId xmlns:a16="http://schemas.microsoft.com/office/drawing/2014/main" id="{ED1E921C-2B0B-B3F8-CF0C-11063362F0DB}"/>
              </a:ext>
            </a:extLst>
          </p:cNvPr>
          <p:cNvSpPr txBox="1"/>
          <p:nvPr/>
        </p:nvSpPr>
        <p:spPr>
          <a:xfrm rot="256118">
            <a:off x="3777286" y="5113500"/>
            <a:ext cx="69281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IntelOne Display Regular"/>
              </a:rPr>
              <a:t>Memory</a:t>
            </a:r>
          </a:p>
        </p:txBody>
      </p:sp>
      <p:sp>
        <p:nvSpPr>
          <p:cNvPr id="56" name="TextBox 55">
            <a:extLst>
              <a:ext uri="{FF2B5EF4-FFF2-40B4-BE49-F238E27FC236}">
                <a16:creationId xmlns:a16="http://schemas.microsoft.com/office/drawing/2014/main" id="{12203CF5-949C-66A2-341B-B34E015FCA65}"/>
              </a:ext>
            </a:extLst>
          </p:cNvPr>
          <p:cNvSpPr txBox="1"/>
          <p:nvPr/>
        </p:nvSpPr>
        <p:spPr>
          <a:xfrm rot="256118">
            <a:off x="3682193" y="5545170"/>
            <a:ext cx="69281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IntelOne Display Regular"/>
              </a:rPr>
              <a:t>Memory</a:t>
            </a:r>
          </a:p>
        </p:txBody>
      </p:sp>
      <p:sp>
        <p:nvSpPr>
          <p:cNvPr id="57" name="TextBox 56">
            <a:extLst>
              <a:ext uri="{FF2B5EF4-FFF2-40B4-BE49-F238E27FC236}">
                <a16:creationId xmlns:a16="http://schemas.microsoft.com/office/drawing/2014/main" id="{485B68B8-1923-1208-CBE9-6E03EEACE346}"/>
              </a:ext>
            </a:extLst>
          </p:cNvPr>
          <p:cNvSpPr txBox="1"/>
          <p:nvPr/>
        </p:nvSpPr>
        <p:spPr>
          <a:xfrm rot="256118">
            <a:off x="3707037" y="5317741"/>
            <a:ext cx="76335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IntelOne Display Regular"/>
              </a:rPr>
              <a:t>Compute</a:t>
            </a:r>
          </a:p>
        </p:txBody>
      </p:sp>
      <p:sp>
        <p:nvSpPr>
          <p:cNvPr id="58" name="TextBox 57">
            <a:extLst>
              <a:ext uri="{FF2B5EF4-FFF2-40B4-BE49-F238E27FC236}">
                <a16:creationId xmlns:a16="http://schemas.microsoft.com/office/drawing/2014/main" id="{9C36E838-4E54-AAD6-344E-C1742BFA4C8F}"/>
              </a:ext>
            </a:extLst>
          </p:cNvPr>
          <p:cNvSpPr txBox="1"/>
          <p:nvPr/>
        </p:nvSpPr>
        <p:spPr>
          <a:xfrm>
            <a:off x="6221221" y="5147967"/>
            <a:ext cx="763351" cy="6001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IntelOne Display Regular"/>
              </a:rPr>
              <a:t>Compute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IntelOne Display Regular"/>
              </a:rPr>
              <a:t>+ </a:t>
            </a:r>
            <a:br>
              <a:rPr kumimoji="0" lang="en-US" sz="1100" b="0" i="0" u="none" strike="noStrike" kern="1200" cap="none" spc="0" normalizeH="0" baseline="0" noProof="0">
                <a:ln>
                  <a:noFill/>
                </a:ln>
                <a:solidFill>
                  <a:srgbClr val="FFFFFF"/>
                </a:solidFill>
                <a:effectLst/>
                <a:uLnTx/>
                <a:uFillTx/>
                <a:latin typeface="IntelOne Display Regular"/>
              </a:rPr>
            </a:br>
            <a:r>
              <a:rPr kumimoji="0" lang="en-US" sz="1100" b="0" i="0" u="none" strike="noStrike" kern="1200" cap="none" spc="0" normalizeH="0" baseline="0" noProof="0">
                <a:ln>
                  <a:noFill/>
                </a:ln>
                <a:solidFill>
                  <a:srgbClr val="FFFFFF"/>
                </a:solidFill>
                <a:effectLst/>
                <a:uLnTx/>
                <a:uFillTx/>
                <a:latin typeface="IntelOne Display Regular"/>
              </a:rPr>
              <a:t>Memory</a:t>
            </a:r>
          </a:p>
        </p:txBody>
      </p:sp>
      <p:sp>
        <p:nvSpPr>
          <p:cNvPr id="63" name="TextBox 62">
            <a:extLst>
              <a:ext uri="{FF2B5EF4-FFF2-40B4-BE49-F238E27FC236}">
                <a16:creationId xmlns:a16="http://schemas.microsoft.com/office/drawing/2014/main" id="{BD226333-0A56-0F12-258F-C2CBCEE5CB9F}"/>
              </a:ext>
            </a:extLst>
          </p:cNvPr>
          <p:cNvSpPr txBox="1"/>
          <p:nvPr/>
        </p:nvSpPr>
        <p:spPr>
          <a:xfrm>
            <a:off x="10760429" y="5797531"/>
            <a:ext cx="100860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IntelOne Display Regular"/>
              </a:rPr>
              <a:t>Deployment</a:t>
            </a:r>
            <a:br>
              <a:rPr kumimoji="0" lang="en-US" sz="1200" b="0" i="0" u="none" strike="noStrike" kern="1200" cap="none" spc="0" normalizeH="0" baseline="0" noProof="0">
                <a:ln>
                  <a:noFill/>
                </a:ln>
                <a:effectLst/>
                <a:uLnTx/>
                <a:uFillTx/>
                <a:latin typeface="IntelOne Display Regular"/>
              </a:rPr>
            </a:br>
            <a:r>
              <a:rPr kumimoji="0" lang="en-US" sz="1200" b="0" i="0" u="none" strike="noStrike" kern="1200" cap="none" spc="0" normalizeH="0" baseline="0" noProof="0">
                <a:ln>
                  <a:noFill/>
                </a:ln>
                <a:effectLst/>
                <a:uLnTx/>
                <a:uFillTx/>
                <a:latin typeface="IntelOne Display Regular"/>
              </a:rPr>
              <a:t>Volume</a:t>
            </a:r>
          </a:p>
        </p:txBody>
      </p:sp>
      <p:cxnSp>
        <p:nvCxnSpPr>
          <p:cNvPr id="24" name="Straight Arrow Connector 23">
            <a:extLst>
              <a:ext uri="{FF2B5EF4-FFF2-40B4-BE49-F238E27FC236}">
                <a16:creationId xmlns:a16="http://schemas.microsoft.com/office/drawing/2014/main" id="{6C3DBF85-298C-637E-319E-5B3BBC03B534}"/>
              </a:ext>
            </a:extLst>
          </p:cNvPr>
          <p:cNvCxnSpPr>
            <a:cxnSpLocks/>
          </p:cNvCxnSpPr>
          <p:nvPr/>
        </p:nvCxnSpPr>
        <p:spPr>
          <a:xfrm flipV="1">
            <a:off x="10892405" y="4869060"/>
            <a:ext cx="0" cy="89642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552BD84-5F5D-7BEA-ACC5-7A3FA2360BDB}"/>
              </a:ext>
            </a:extLst>
          </p:cNvPr>
          <p:cNvSpPr txBox="1"/>
          <p:nvPr/>
        </p:nvSpPr>
        <p:spPr>
          <a:xfrm>
            <a:off x="8834393" y="5086699"/>
            <a:ext cx="69442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IntelOne Display Regular"/>
              </a:rPr>
              <a:t>Today</a:t>
            </a:r>
          </a:p>
        </p:txBody>
      </p:sp>
    </p:spTree>
    <p:extLst>
      <p:ext uri="{BB962C8B-B14F-4D97-AF65-F5344CB8AC3E}">
        <p14:creationId xmlns:p14="http://schemas.microsoft.com/office/powerpoint/2010/main" val="2725104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12A017-0234-0227-193A-5954CFC7C13C}"/>
              </a:ext>
            </a:extLst>
          </p:cNvPr>
          <p:cNvSpPr>
            <a:spLocks noGrp="1"/>
          </p:cNvSpPr>
          <p:nvPr>
            <p:ph type="title"/>
          </p:nvPr>
        </p:nvSpPr>
        <p:spPr/>
        <p:txBody>
          <a:bodyPr/>
          <a:lstStyle/>
          <a:p>
            <a:r>
              <a:rPr lang="en-US"/>
              <a:t>Neuromorphic Computing and Loihi 2</a:t>
            </a:r>
          </a:p>
        </p:txBody>
      </p:sp>
      <p:sp>
        <p:nvSpPr>
          <p:cNvPr id="5" name="Text Placeholder 4">
            <a:extLst>
              <a:ext uri="{FF2B5EF4-FFF2-40B4-BE49-F238E27FC236}">
                <a16:creationId xmlns:a16="http://schemas.microsoft.com/office/drawing/2014/main" id="{97283BF0-1CDB-5128-CAA1-CC4E7175D1C1}"/>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515069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947C2-47FF-1AC1-A282-B6EC2AC9AD76}"/>
            </a:ext>
          </a:extLst>
        </p:cNvPr>
        <p:cNvGrpSpPr/>
        <p:nvPr/>
      </p:nvGrpSpPr>
      <p:grpSpPr>
        <a:xfrm>
          <a:off x="0" y="0"/>
          <a:ext cx="0" cy="0"/>
          <a:chOff x="0" y="0"/>
          <a:chExt cx="0" cy="0"/>
        </a:xfrm>
      </p:grpSpPr>
      <p:pic>
        <p:nvPicPr>
          <p:cNvPr id="70" name="Picture 69" descr="A blue waves of dots">
            <a:extLst>
              <a:ext uri="{FF2B5EF4-FFF2-40B4-BE49-F238E27FC236}">
                <a16:creationId xmlns:a16="http://schemas.microsoft.com/office/drawing/2014/main" id="{0C9FA9DE-76C9-7FBD-DF51-7891CA63C5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631" y="1116163"/>
            <a:ext cx="11238561" cy="52816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88FA274-64AF-B6F6-D129-08ACB71E5CEF}"/>
              </a:ext>
            </a:extLst>
          </p:cNvPr>
          <p:cNvSpPr>
            <a:spLocks noGrp="1"/>
          </p:cNvSpPr>
          <p:nvPr>
            <p:ph type="title"/>
          </p:nvPr>
        </p:nvSpPr>
        <p:spPr/>
        <p:txBody>
          <a:bodyPr/>
          <a:lstStyle/>
          <a:p>
            <a:r>
              <a:rPr lang="en-US" b="0">
                <a:latin typeface="IntelOne Display Regular"/>
              </a:rPr>
              <a:t>Loihi</a:t>
            </a:r>
            <a:br>
              <a:rPr lang="en-US" b="0">
                <a:latin typeface="IntelOne Display Regular"/>
              </a:rPr>
            </a:br>
            <a:r>
              <a:rPr lang="en-US" sz="2800" b="0">
                <a:latin typeface="IntelOne Display Regular"/>
              </a:rPr>
              <a:t>Pioneering a</a:t>
            </a:r>
            <a:r>
              <a:rPr kumimoji="0" lang="en-US" sz="2800" b="0" i="0" u="none" strike="noStrike" kern="1200" cap="none" spc="0" normalizeH="0" baseline="0" noProof="0">
                <a:ln>
                  <a:noFill/>
                </a:ln>
                <a:effectLst/>
                <a:uLnTx/>
                <a:uFillTx/>
                <a:latin typeface="IntelOne Display Regular"/>
              </a:rPr>
              <a:t> new class of computer architecture</a:t>
            </a:r>
            <a:endParaRPr lang="en-US" sz="2800" b="0"/>
          </a:p>
        </p:txBody>
      </p:sp>
      <p:grpSp>
        <p:nvGrpSpPr>
          <p:cNvPr id="65" name="Group 64">
            <a:extLst>
              <a:ext uri="{FF2B5EF4-FFF2-40B4-BE49-F238E27FC236}">
                <a16:creationId xmlns:a16="http://schemas.microsoft.com/office/drawing/2014/main" id="{D9590204-C1F9-B47A-E364-7BAD6578742D}"/>
              </a:ext>
            </a:extLst>
          </p:cNvPr>
          <p:cNvGrpSpPr/>
          <p:nvPr/>
        </p:nvGrpSpPr>
        <p:grpSpPr>
          <a:xfrm>
            <a:off x="2354236" y="1823376"/>
            <a:ext cx="1635078" cy="966494"/>
            <a:chOff x="2354236" y="1823376"/>
            <a:chExt cx="1635078" cy="966494"/>
          </a:xfrm>
        </p:grpSpPr>
        <p:grpSp>
          <p:nvGrpSpPr>
            <p:cNvPr id="9" name="Group 8">
              <a:extLst>
                <a:ext uri="{FF2B5EF4-FFF2-40B4-BE49-F238E27FC236}">
                  <a16:creationId xmlns:a16="http://schemas.microsoft.com/office/drawing/2014/main" id="{EF51743E-FA18-8318-9347-A07A385202E5}"/>
                </a:ext>
              </a:extLst>
            </p:cNvPr>
            <p:cNvGrpSpPr/>
            <p:nvPr/>
          </p:nvGrpSpPr>
          <p:grpSpPr>
            <a:xfrm>
              <a:off x="2906876" y="2054788"/>
              <a:ext cx="501047" cy="221673"/>
              <a:chOff x="9164689" y="2663822"/>
              <a:chExt cx="952502" cy="221673"/>
            </a:xfrm>
          </p:grpSpPr>
          <p:cxnSp>
            <p:nvCxnSpPr>
              <p:cNvPr id="14" name="Straight Connector 13">
                <a:extLst>
                  <a:ext uri="{FF2B5EF4-FFF2-40B4-BE49-F238E27FC236}">
                    <a16:creationId xmlns:a16="http://schemas.microsoft.com/office/drawing/2014/main" id="{DCB0698F-D257-E9A5-E45C-423F564F4C49}"/>
                  </a:ext>
                </a:extLst>
              </p:cNvPr>
              <p:cNvCxnSpPr>
                <a:cxnSpLocks/>
              </p:cNvCxnSpPr>
              <p:nvPr/>
            </p:nvCxnSpPr>
            <p:spPr>
              <a:xfrm flipH="1">
                <a:off x="9164689" y="2885495"/>
                <a:ext cx="952502" cy="0"/>
              </a:xfrm>
              <a:prstGeom prst="line">
                <a:avLst/>
              </a:prstGeom>
              <a:noFill/>
              <a:ln w="22225" cap="flat" cmpd="sng" algn="ctr">
                <a:gradFill flip="none" rotWithShape="1">
                  <a:gsLst>
                    <a:gs pos="0">
                      <a:srgbClr val="00377C">
                        <a:lumMod val="20000"/>
                        <a:lumOff val="80000"/>
                      </a:srgbClr>
                    </a:gs>
                    <a:gs pos="100000">
                      <a:srgbClr val="001E50">
                        <a:alpha val="47000"/>
                      </a:srgbClr>
                    </a:gs>
                  </a:gsLst>
                  <a:lin ang="0" scaled="1"/>
                  <a:tileRect/>
                </a:gradFill>
                <a:prstDash val="solid"/>
                <a:miter lim="800000"/>
              </a:ln>
              <a:effectLst>
                <a:glow rad="63500">
                  <a:srgbClr val="00377C">
                    <a:lumMod val="20000"/>
                    <a:lumOff val="80000"/>
                    <a:alpha val="11000"/>
                  </a:srgbClr>
                </a:glow>
              </a:effectLst>
            </p:spPr>
          </p:cxnSp>
          <p:cxnSp>
            <p:nvCxnSpPr>
              <p:cNvPr id="15" name="Straight Connector 14">
                <a:extLst>
                  <a:ext uri="{FF2B5EF4-FFF2-40B4-BE49-F238E27FC236}">
                    <a16:creationId xmlns:a16="http://schemas.microsoft.com/office/drawing/2014/main" id="{9791E4FF-7097-6E52-9332-757E4671F88E}"/>
                  </a:ext>
                </a:extLst>
              </p:cNvPr>
              <p:cNvCxnSpPr>
                <a:cxnSpLocks/>
              </p:cNvCxnSpPr>
              <p:nvPr/>
            </p:nvCxnSpPr>
            <p:spPr>
              <a:xfrm flipH="1">
                <a:off x="9164689" y="2811604"/>
                <a:ext cx="952502" cy="0"/>
              </a:xfrm>
              <a:prstGeom prst="line">
                <a:avLst/>
              </a:prstGeom>
              <a:noFill/>
              <a:ln w="22225" cap="flat" cmpd="sng" algn="ctr">
                <a:gradFill flip="none" rotWithShape="1">
                  <a:gsLst>
                    <a:gs pos="0">
                      <a:srgbClr val="00377C">
                        <a:lumMod val="20000"/>
                        <a:lumOff val="80000"/>
                      </a:srgbClr>
                    </a:gs>
                    <a:gs pos="100000">
                      <a:srgbClr val="001E50">
                        <a:alpha val="47000"/>
                      </a:srgbClr>
                    </a:gs>
                  </a:gsLst>
                  <a:lin ang="0" scaled="1"/>
                  <a:tileRect/>
                </a:gradFill>
                <a:prstDash val="solid"/>
                <a:miter lim="800000"/>
              </a:ln>
              <a:effectLst>
                <a:glow rad="63500">
                  <a:srgbClr val="00377C">
                    <a:lumMod val="20000"/>
                    <a:lumOff val="80000"/>
                    <a:alpha val="11000"/>
                  </a:srgbClr>
                </a:glow>
              </a:effectLst>
            </p:spPr>
          </p:cxnSp>
          <p:cxnSp>
            <p:nvCxnSpPr>
              <p:cNvPr id="12" name="Straight Connector 11">
                <a:extLst>
                  <a:ext uri="{FF2B5EF4-FFF2-40B4-BE49-F238E27FC236}">
                    <a16:creationId xmlns:a16="http://schemas.microsoft.com/office/drawing/2014/main" id="{A938A15B-7469-D8E1-73F9-B8BE6D06DFC8}"/>
                  </a:ext>
                </a:extLst>
              </p:cNvPr>
              <p:cNvCxnSpPr>
                <a:cxnSpLocks/>
              </p:cNvCxnSpPr>
              <p:nvPr/>
            </p:nvCxnSpPr>
            <p:spPr>
              <a:xfrm flipH="1">
                <a:off x="9164689" y="2663822"/>
                <a:ext cx="952502" cy="0"/>
              </a:xfrm>
              <a:prstGeom prst="line">
                <a:avLst/>
              </a:prstGeom>
              <a:noFill/>
              <a:ln w="22225" cap="flat" cmpd="sng" algn="ctr">
                <a:gradFill flip="none" rotWithShape="1">
                  <a:gsLst>
                    <a:gs pos="0">
                      <a:srgbClr val="00377C">
                        <a:lumMod val="20000"/>
                        <a:lumOff val="80000"/>
                      </a:srgbClr>
                    </a:gs>
                    <a:gs pos="100000">
                      <a:srgbClr val="001E50">
                        <a:alpha val="47000"/>
                      </a:srgbClr>
                    </a:gs>
                  </a:gsLst>
                  <a:lin ang="0" scaled="1"/>
                  <a:tileRect/>
                </a:gradFill>
                <a:prstDash val="solid"/>
                <a:miter lim="800000"/>
              </a:ln>
              <a:effectLst>
                <a:glow rad="63500">
                  <a:srgbClr val="00377C">
                    <a:lumMod val="20000"/>
                    <a:lumOff val="80000"/>
                    <a:alpha val="11000"/>
                  </a:srgbClr>
                </a:glow>
              </a:effectLst>
            </p:spPr>
          </p:cxnSp>
          <p:cxnSp>
            <p:nvCxnSpPr>
              <p:cNvPr id="13" name="Straight Connector 12">
                <a:extLst>
                  <a:ext uri="{FF2B5EF4-FFF2-40B4-BE49-F238E27FC236}">
                    <a16:creationId xmlns:a16="http://schemas.microsoft.com/office/drawing/2014/main" id="{FD9DAA99-4C5D-F9E0-6C21-4F6948DB63B2}"/>
                  </a:ext>
                </a:extLst>
              </p:cNvPr>
              <p:cNvCxnSpPr>
                <a:cxnSpLocks/>
              </p:cNvCxnSpPr>
              <p:nvPr/>
            </p:nvCxnSpPr>
            <p:spPr>
              <a:xfrm flipH="1">
                <a:off x="9164689" y="2737713"/>
                <a:ext cx="952502" cy="0"/>
              </a:xfrm>
              <a:prstGeom prst="line">
                <a:avLst/>
              </a:prstGeom>
              <a:noFill/>
              <a:ln w="22225" cap="flat" cmpd="sng" algn="ctr">
                <a:gradFill flip="none" rotWithShape="1">
                  <a:gsLst>
                    <a:gs pos="0">
                      <a:srgbClr val="00377C">
                        <a:lumMod val="20000"/>
                        <a:lumOff val="80000"/>
                      </a:srgbClr>
                    </a:gs>
                    <a:gs pos="100000">
                      <a:srgbClr val="001E50">
                        <a:alpha val="47000"/>
                      </a:srgbClr>
                    </a:gs>
                  </a:gsLst>
                  <a:lin ang="0" scaled="1"/>
                  <a:tileRect/>
                </a:gradFill>
                <a:prstDash val="solid"/>
                <a:miter lim="800000"/>
              </a:ln>
              <a:effectLst>
                <a:glow rad="63500">
                  <a:srgbClr val="00377C">
                    <a:lumMod val="20000"/>
                    <a:lumOff val="80000"/>
                    <a:alpha val="11000"/>
                  </a:srgbClr>
                </a:glow>
              </a:effectLst>
            </p:spPr>
          </p:cxnSp>
        </p:grpSp>
        <p:pic>
          <p:nvPicPr>
            <p:cNvPr id="7" name="Picture 6">
              <a:extLst>
                <a:ext uri="{FF2B5EF4-FFF2-40B4-BE49-F238E27FC236}">
                  <a16:creationId xmlns:a16="http://schemas.microsoft.com/office/drawing/2014/main" id="{E250868D-F1D1-6895-F212-B81DE252106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3786"/>
            <a:stretch/>
          </p:blipFill>
          <p:spPr>
            <a:xfrm>
              <a:off x="2354236" y="1823376"/>
              <a:ext cx="686222" cy="966494"/>
            </a:xfrm>
            <a:prstGeom prst="rect">
              <a:avLst/>
            </a:prstGeom>
          </p:spPr>
        </p:pic>
        <p:sp>
          <p:nvSpPr>
            <p:cNvPr id="10" name="Rounded Rectangle 185">
              <a:extLst>
                <a:ext uri="{FF2B5EF4-FFF2-40B4-BE49-F238E27FC236}">
                  <a16:creationId xmlns:a16="http://schemas.microsoft.com/office/drawing/2014/main" id="{F96369F3-0405-04F3-E83A-DC7CE97F21D8}"/>
                </a:ext>
              </a:extLst>
            </p:cNvPr>
            <p:cNvSpPr/>
            <p:nvPr/>
          </p:nvSpPr>
          <p:spPr>
            <a:xfrm>
              <a:off x="3386043" y="1846367"/>
              <a:ext cx="603271" cy="645732"/>
            </a:xfrm>
            <a:prstGeom prst="roundRect">
              <a:avLst>
                <a:gd name="adj" fmla="val 13894"/>
              </a:avLst>
            </a:prstGeom>
            <a:gradFill>
              <a:gsLst>
                <a:gs pos="100000">
                  <a:srgbClr val="2B2C2C"/>
                </a:gs>
                <a:gs pos="0">
                  <a:srgbClr val="282828"/>
                </a:gs>
              </a:gsLst>
              <a:lin ang="3600000" scaled="0"/>
            </a:gradFill>
            <a:ln w="6350" cap="flat">
              <a:noFill/>
              <a:miter lim="400000"/>
            </a:ln>
            <a:effectLst>
              <a:reflection blurRad="25400" stA="18000" endPos="38500" dir="5400000" sy="-100000" algn="bl" rotWithShape="0"/>
            </a:effectLst>
          </p:spPr>
          <p:txBody>
            <a:bodyPr wrap="square" lIns="22859" tIns="22859" rIns="22859" bIns="22859" numCol="1" anchor="ctr">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gradFill>
                    <a:gsLst>
                      <a:gs pos="0">
                        <a:prstClr val="white">
                          <a:lumMod val="75000"/>
                        </a:prstClr>
                      </a:gs>
                      <a:gs pos="100000">
                        <a:prstClr val="white"/>
                      </a:gs>
                    </a:gsLst>
                    <a:lin ang="3600000" scaled="0"/>
                  </a:gradFill>
                  <a:effectLst>
                    <a:innerShdw blurRad="63500" dist="50800" dir="13500000">
                      <a:prstClr val="black">
                        <a:alpha val="50000"/>
                      </a:prstClr>
                    </a:innerShdw>
                  </a:effectLst>
                  <a:uLnTx/>
                  <a:uFillTx/>
                  <a:latin typeface="Intel Clear"/>
                </a:rPr>
                <a:t>Memory</a:t>
              </a:r>
            </a:p>
          </p:txBody>
        </p:sp>
        <p:sp>
          <p:nvSpPr>
            <p:cNvPr id="11" name="TextBox 10">
              <a:extLst>
                <a:ext uri="{FF2B5EF4-FFF2-40B4-BE49-F238E27FC236}">
                  <a16:creationId xmlns:a16="http://schemas.microsoft.com/office/drawing/2014/main" id="{0A988CC1-92D7-3994-2D5F-70706EA9C070}"/>
                </a:ext>
              </a:extLst>
            </p:cNvPr>
            <p:cNvSpPr txBox="1"/>
            <p:nvPr/>
          </p:nvSpPr>
          <p:spPr>
            <a:xfrm>
              <a:off x="2529663" y="2101912"/>
              <a:ext cx="341711" cy="169277"/>
            </a:xfrm>
            <a:prstGeom prst="rect">
              <a:avLst/>
            </a:prstGeom>
            <a:ln>
              <a:noFill/>
            </a:ln>
            <a:effectLst>
              <a:innerShdw dist="12700" dir="14340000">
                <a:prstClr val="black">
                  <a:alpha val="45000"/>
                </a:prstClr>
              </a:innerShdw>
            </a:effectLst>
          </p:spPr>
          <p:txBody>
            <a:bodyPr vert="horz" wrap="square" lIns="0" tIns="0" rIns="0" bIns="0"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w="6350">
                    <a:noFill/>
                  </a:ln>
                  <a:gradFill>
                    <a:gsLst>
                      <a:gs pos="32000">
                        <a:srgbClr val="EBE9ED">
                          <a:lumMod val="60000"/>
                          <a:lumOff val="40000"/>
                        </a:srgbClr>
                      </a:gs>
                      <a:gs pos="54000">
                        <a:prstClr val="black">
                          <a:lumMod val="75000"/>
                          <a:lumOff val="25000"/>
                        </a:prstClr>
                      </a:gs>
                      <a:gs pos="100000">
                        <a:srgbClr val="141514"/>
                      </a:gs>
                    </a:gsLst>
                    <a:lin ang="5400000" scaled="1"/>
                  </a:gradFill>
                  <a:effectLst>
                    <a:innerShdw blurRad="63500" dist="76200" dir="13500000">
                      <a:prstClr val="black">
                        <a:alpha val="63000"/>
                      </a:prstClr>
                    </a:innerShdw>
                  </a:effectLst>
                  <a:uLnTx/>
                  <a:uFillTx/>
                  <a:latin typeface="Intel Clear" panose="020B0604020203020204" pitchFamily="34" charset="0"/>
                  <a:ea typeface="Intel Clear" panose="020B0604020203020204" pitchFamily="34" charset="0"/>
                  <a:cs typeface="Intel Clear" panose="020B0604020203020204" pitchFamily="34" charset="0"/>
                </a:rPr>
                <a:t>CPU</a:t>
              </a:r>
              <a:endParaRPr kumimoji="0" lang="en-US" sz="700" b="1" i="0" u="none" strike="noStrike" kern="0" cap="none" spc="0" normalizeH="0" baseline="0" noProof="0">
                <a:ln w="6350">
                  <a:noFill/>
                </a:ln>
                <a:gradFill>
                  <a:gsLst>
                    <a:gs pos="32000">
                      <a:srgbClr val="EBE9ED">
                        <a:lumMod val="60000"/>
                        <a:lumOff val="40000"/>
                      </a:srgbClr>
                    </a:gs>
                    <a:gs pos="54000">
                      <a:prstClr val="black">
                        <a:lumMod val="75000"/>
                        <a:lumOff val="25000"/>
                      </a:prstClr>
                    </a:gs>
                    <a:gs pos="100000">
                      <a:srgbClr val="141514"/>
                    </a:gs>
                  </a:gsLst>
                  <a:lin ang="5400000" scaled="1"/>
                </a:gradFill>
                <a:effectLst>
                  <a:innerShdw blurRad="63500" dist="76200" dir="13500000">
                    <a:prstClr val="black">
                      <a:alpha val="63000"/>
                    </a:prstClr>
                  </a:innerShdw>
                </a:effectLst>
                <a:uLnTx/>
                <a:uFillTx/>
                <a:latin typeface="Intel Clear" panose="020B0604020203020204" pitchFamily="34" charset="0"/>
                <a:ea typeface="Intel Clear" panose="020B0604020203020204" pitchFamily="34" charset="0"/>
                <a:cs typeface="Intel Clear" panose="020B0604020203020204" pitchFamily="34" charset="0"/>
              </a:endParaRPr>
            </a:p>
          </p:txBody>
        </p:sp>
      </p:grpSp>
      <p:grpSp>
        <p:nvGrpSpPr>
          <p:cNvPr id="16" name="Group 15">
            <a:extLst>
              <a:ext uri="{FF2B5EF4-FFF2-40B4-BE49-F238E27FC236}">
                <a16:creationId xmlns:a16="http://schemas.microsoft.com/office/drawing/2014/main" id="{DFA7B39A-37D6-B1CE-7069-252E83273484}"/>
              </a:ext>
            </a:extLst>
          </p:cNvPr>
          <p:cNvGrpSpPr/>
          <p:nvPr/>
        </p:nvGrpSpPr>
        <p:grpSpPr>
          <a:xfrm>
            <a:off x="5486986" y="1714172"/>
            <a:ext cx="2200377" cy="903676"/>
            <a:chOff x="7124525" y="2920161"/>
            <a:chExt cx="3300565" cy="1355514"/>
          </a:xfrm>
        </p:grpSpPr>
        <p:grpSp>
          <p:nvGrpSpPr>
            <p:cNvPr id="17" name="Group 16">
              <a:extLst>
                <a:ext uri="{FF2B5EF4-FFF2-40B4-BE49-F238E27FC236}">
                  <a16:creationId xmlns:a16="http://schemas.microsoft.com/office/drawing/2014/main" id="{EDED0873-30E8-A36A-AE54-F5097A843003}"/>
                </a:ext>
              </a:extLst>
            </p:cNvPr>
            <p:cNvGrpSpPr/>
            <p:nvPr/>
          </p:nvGrpSpPr>
          <p:grpSpPr>
            <a:xfrm>
              <a:off x="8801434" y="3083967"/>
              <a:ext cx="1623656" cy="968598"/>
              <a:chOff x="8801434" y="3083967"/>
              <a:chExt cx="1623656" cy="968598"/>
            </a:xfrm>
          </p:grpSpPr>
          <p:grpSp>
            <p:nvGrpSpPr>
              <p:cNvPr id="19" name="Group 18">
                <a:extLst>
                  <a:ext uri="{FF2B5EF4-FFF2-40B4-BE49-F238E27FC236}">
                    <a16:creationId xmlns:a16="http://schemas.microsoft.com/office/drawing/2014/main" id="{EC700611-EFFB-BFBE-559B-7C4E1338AD10}"/>
                  </a:ext>
                </a:extLst>
              </p:cNvPr>
              <p:cNvGrpSpPr/>
              <p:nvPr/>
            </p:nvGrpSpPr>
            <p:grpSpPr>
              <a:xfrm>
                <a:off x="8801434" y="3396598"/>
                <a:ext cx="751571" cy="332510"/>
                <a:chOff x="9164689" y="2663822"/>
                <a:chExt cx="952502" cy="221673"/>
              </a:xfrm>
            </p:grpSpPr>
            <p:cxnSp>
              <p:nvCxnSpPr>
                <p:cNvPr id="21" name="Straight Connector 20">
                  <a:extLst>
                    <a:ext uri="{FF2B5EF4-FFF2-40B4-BE49-F238E27FC236}">
                      <a16:creationId xmlns:a16="http://schemas.microsoft.com/office/drawing/2014/main" id="{B055BCF2-3AC2-C1C2-2611-E731921B73C2}"/>
                    </a:ext>
                  </a:extLst>
                </p:cNvPr>
                <p:cNvCxnSpPr>
                  <a:cxnSpLocks/>
                </p:cNvCxnSpPr>
                <p:nvPr/>
              </p:nvCxnSpPr>
              <p:spPr>
                <a:xfrm flipH="1">
                  <a:off x="9164689" y="2663822"/>
                  <a:ext cx="952502" cy="0"/>
                </a:xfrm>
                <a:prstGeom prst="line">
                  <a:avLst/>
                </a:prstGeom>
                <a:noFill/>
                <a:ln w="22225" cap="flat" cmpd="sng" algn="ctr">
                  <a:gradFill flip="none" rotWithShape="1">
                    <a:gsLst>
                      <a:gs pos="0">
                        <a:srgbClr val="00377C">
                          <a:lumMod val="20000"/>
                          <a:lumOff val="80000"/>
                        </a:srgbClr>
                      </a:gs>
                      <a:gs pos="100000">
                        <a:srgbClr val="001E50">
                          <a:alpha val="47000"/>
                        </a:srgbClr>
                      </a:gs>
                    </a:gsLst>
                    <a:lin ang="0" scaled="1"/>
                    <a:tileRect/>
                  </a:gradFill>
                  <a:prstDash val="solid"/>
                  <a:miter lim="800000"/>
                </a:ln>
                <a:effectLst>
                  <a:glow rad="63500">
                    <a:srgbClr val="00377C">
                      <a:lumMod val="20000"/>
                      <a:lumOff val="80000"/>
                      <a:alpha val="11000"/>
                    </a:srgbClr>
                  </a:glow>
                </a:effectLst>
              </p:spPr>
            </p:cxnSp>
            <p:cxnSp>
              <p:nvCxnSpPr>
                <p:cNvPr id="22" name="Straight Connector 21">
                  <a:extLst>
                    <a:ext uri="{FF2B5EF4-FFF2-40B4-BE49-F238E27FC236}">
                      <a16:creationId xmlns:a16="http://schemas.microsoft.com/office/drawing/2014/main" id="{2A1FE454-FC51-8ACC-514B-AE995CC27ED2}"/>
                    </a:ext>
                  </a:extLst>
                </p:cNvPr>
                <p:cNvCxnSpPr>
                  <a:cxnSpLocks/>
                </p:cNvCxnSpPr>
                <p:nvPr/>
              </p:nvCxnSpPr>
              <p:spPr>
                <a:xfrm flipH="1">
                  <a:off x="9164689" y="2737713"/>
                  <a:ext cx="952502" cy="0"/>
                </a:xfrm>
                <a:prstGeom prst="line">
                  <a:avLst/>
                </a:prstGeom>
                <a:noFill/>
                <a:ln w="22225" cap="flat" cmpd="sng" algn="ctr">
                  <a:gradFill flip="none" rotWithShape="1">
                    <a:gsLst>
                      <a:gs pos="0">
                        <a:srgbClr val="00377C">
                          <a:lumMod val="20000"/>
                          <a:lumOff val="80000"/>
                        </a:srgbClr>
                      </a:gs>
                      <a:gs pos="100000">
                        <a:srgbClr val="001E50">
                          <a:alpha val="47000"/>
                        </a:srgbClr>
                      </a:gs>
                    </a:gsLst>
                    <a:lin ang="0" scaled="1"/>
                    <a:tileRect/>
                  </a:gradFill>
                  <a:prstDash val="solid"/>
                  <a:miter lim="800000"/>
                </a:ln>
                <a:effectLst>
                  <a:glow rad="63500">
                    <a:srgbClr val="00377C">
                      <a:lumMod val="20000"/>
                      <a:lumOff val="80000"/>
                      <a:alpha val="11000"/>
                    </a:srgbClr>
                  </a:glow>
                </a:effectLst>
              </p:spPr>
            </p:cxnSp>
            <p:cxnSp>
              <p:nvCxnSpPr>
                <p:cNvPr id="23" name="Straight Connector 22">
                  <a:extLst>
                    <a:ext uri="{FF2B5EF4-FFF2-40B4-BE49-F238E27FC236}">
                      <a16:creationId xmlns:a16="http://schemas.microsoft.com/office/drawing/2014/main" id="{93A9E2DC-64B4-5110-3F44-BCA04FFF128B}"/>
                    </a:ext>
                  </a:extLst>
                </p:cNvPr>
                <p:cNvCxnSpPr>
                  <a:cxnSpLocks/>
                </p:cNvCxnSpPr>
                <p:nvPr/>
              </p:nvCxnSpPr>
              <p:spPr>
                <a:xfrm flipH="1">
                  <a:off x="9164689" y="2885495"/>
                  <a:ext cx="952502" cy="0"/>
                </a:xfrm>
                <a:prstGeom prst="line">
                  <a:avLst/>
                </a:prstGeom>
                <a:noFill/>
                <a:ln w="22225" cap="flat" cmpd="sng" algn="ctr">
                  <a:gradFill flip="none" rotWithShape="1">
                    <a:gsLst>
                      <a:gs pos="0">
                        <a:srgbClr val="00377C">
                          <a:lumMod val="20000"/>
                          <a:lumOff val="80000"/>
                        </a:srgbClr>
                      </a:gs>
                      <a:gs pos="100000">
                        <a:srgbClr val="001E50">
                          <a:alpha val="47000"/>
                        </a:srgbClr>
                      </a:gs>
                    </a:gsLst>
                    <a:lin ang="0" scaled="1"/>
                    <a:tileRect/>
                  </a:gradFill>
                  <a:prstDash val="solid"/>
                  <a:miter lim="800000"/>
                </a:ln>
                <a:effectLst>
                  <a:glow rad="63500">
                    <a:srgbClr val="00377C">
                      <a:lumMod val="20000"/>
                      <a:lumOff val="80000"/>
                      <a:alpha val="11000"/>
                    </a:srgbClr>
                  </a:glow>
                </a:effectLst>
              </p:spPr>
            </p:cxnSp>
            <p:cxnSp>
              <p:nvCxnSpPr>
                <p:cNvPr id="24" name="Straight Connector 23">
                  <a:extLst>
                    <a:ext uri="{FF2B5EF4-FFF2-40B4-BE49-F238E27FC236}">
                      <a16:creationId xmlns:a16="http://schemas.microsoft.com/office/drawing/2014/main" id="{585E3C46-66F4-D860-AD9C-F4D561C11DEA}"/>
                    </a:ext>
                  </a:extLst>
                </p:cNvPr>
                <p:cNvCxnSpPr>
                  <a:cxnSpLocks/>
                </p:cNvCxnSpPr>
                <p:nvPr/>
              </p:nvCxnSpPr>
              <p:spPr>
                <a:xfrm flipH="1">
                  <a:off x="9164689" y="2811604"/>
                  <a:ext cx="952502" cy="0"/>
                </a:xfrm>
                <a:prstGeom prst="line">
                  <a:avLst/>
                </a:prstGeom>
                <a:noFill/>
                <a:ln w="22225" cap="flat" cmpd="sng" algn="ctr">
                  <a:gradFill flip="none" rotWithShape="1">
                    <a:gsLst>
                      <a:gs pos="0">
                        <a:srgbClr val="00377C">
                          <a:lumMod val="20000"/>
                          <a:lumOff val="80000"/>
                        </a:srgbClr>
                      </a:gs>
                      <a:gs pos="100000">
                        <a:srgbClr val="001E50">
                          <a:alpha val="47000"/>
                        </a:srgbClr>
                      </a:gs>
                    </a:gsLst>
                    <a:lin ang="0" scaled="1"/>
                    <a:tileRect/>
                  </a:gradFill>
                  <a:prstDash val="solid"/>
                  <a:miter lim="800000"/>
                </a:ln>
                <a:effectLst>
                  <a:glow rad="63500">
                    <a:srgbClr val="00377C">
                      <a:lumMod val="20000"/>
                      <a:lumOff val="80000"/>
                      <a:alpha val="11000"/>
                    </a:srgbClr>
                  </a:glow>
                </a:effectLst>
              </p:spPr>
            </p:cxnSp>
          </p:grpSp>
          <p:sp>
            <p:nvSpPr>
              <p:cNvPr id="20" name="Rounded Rectangle 193">
                <a:extLst>
                  <a:ext uri="{FF2B5EF4-FFF2-40B4-BE49-F238E27FC236}">
                    <a16:creationId xmlns:a16="http://schemas.microsoft.com/office/drawing/2014/main" id="{609B3770-A2C1-5ECF-0374-5FB37C4F6E3C}"/>
                  </a:ext>
                </a:extLst>
              </p:cNvPr>
              <p:cNvSpPr/>
              <p:nvPr/>
            </p:nvSpPr>
            <p:spPr>
              <a:xfrm>
                <a:off x="9520183" y="3083967"/>
                <a:ext cx="904907" cy="968598"/>
              </a:xfrm>
              <a:prstGeom prst="roundRect">
                <a:avLst>
                  <a:gd name="adj" fmla="val 13894"/>
                </a:avLst>
              </a:prstGeom>
              <a:gradFill>
                <a:gsLst>
                  <a:gs pos="100000">
                    <a:srgbClr val="2B2C2C"/>
                  </a:gs>
                  <a:gs pos="0">
                    <a:srgbClr val="282828"/>
                  </a:gs>
                </a:gsLst>
                <a:lin ang="3600000" scaled="0"/>
              </a:gradFill>
              <a:ln w="6350" cap="flat">
                <a:noFill/>
                <a:miter lim="400000"/>
              </a:ln>
              <a:effectLst>
                <a:reflection blurRad="25400" stA="18000" endPos="38500" dir="5400000" sy="-100000" algn="bl" rotWithShape="0"/>
              </a:effectLst>
            </p:spPr>
            <p:txBody>
              <a:bodyPr wrap="square" lIns="22859" tIns="22859" rIns="22859" bIns="22859" numCol="1" anchor="ctr">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gradFill>
                      <a:gsLst>
                        <a:gs pos="0">
                          <a:prstClr val="white">
                            <a:lumMod val="75000"/>
                          </a:prstClr>
                        </a:gs>
                        <a:gs pos="100000">
                          <a:prstClr val="white"/>
                        </a:gs>
                      </a:gsLst>
                      <a:lin ang="3600000" scaled="0"/>
                    </a:gradFill>
                    <a:effectLst>
                      <a:innerShdw blurRad="63500" dist="50800" dir="13500000">
                        <a:prstClr val="black">
                          <a:alpha val="50000"/>
                        </a:prstClr>
                      </a:innerShdw>
                    </a:effectLst>
                    <a:uLnTx/>
                    <a:uFillTx/>
                    <a:latin typeface="Intel Clear"/>
                  </a:rPr>
                  <a:t>Memory</a:t>
                </a:r>
              </a:p>
            </p:txBody>
          </p:sp>
        </p:grpSp>
        <p:pic>
          <p:nvPicPr>
            <p:cNvPr id="18" name="Picture 17">
              <a:extLst>
                <a:ext uri="{FF2B5EF4-FFF2-40B4-BE49-F238E27FC236}">
                  <a16:creationId xmlns:a16="http://schemas.microsoft.com/office/drawing/2014/main" id="{5156EC65-CD88-66AF-88D4-615EA2407C9B}"/>
                </a:ext>
              </a:extLst>
            </p:cNvPr>
            <p:cNvPicPr>
              <a:picLocks noChangeAspect="1"/>
            </p:cNvPicPr>
            <p:nvPr/>
          </p:nvPicPr>
          <p:blipFill>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7124525" y="2920161"/>
              <a:ext cx="2409803" cy="1355514"/>
            </a:xfrm>
            <a:prstGeom prst="rect">
              <a:avLst/>
            </a:prstGeom>
          </p:spPr>
        </p:pic>
      </p:grpSp>
      <p:grpSp>
        <p:nvGrpSpPr>
          <p:cNvPr id="25" name="Group 24">
            <a:extLst>
              <a:ext uri="{FF2B5EF4-FFF2-40B4-BE49-F238E27FC236}">
                <a16:creationId xmlns:a16="http://schemas.microsoft.com/office/drawing/2014/main" id="{0A8157BD-F058-D818-148D-81164452D3C0}"/>
              </a:ext>
            </a:extLst>
          </p:cNvPr>
          <p:cNvGrpSpPr/>
          <p:nvPr/>
        </p:nvGrpSpPr>
        <p:grpSpPr>
          <a:xfrm>
            <a:off x="9513536" y="1672706"/>
            <a:ext cx="1686791" cy="945861"/>
            <a:chOff x="13979428" y="2114479"/>
            <a:chExt cx="2997961" cy="1681095"/>
          </a:xfrm>
        </p:grpSpPr>
        <p:pic>
          <p:nvPicPr>
            <p:cNvPr id="26" name="Picture 25">
              <a:extLst>
                <a:ext uri="{FF2B5EF4-FFF2-40B4-BE49-F238E27FC236}">
                  <a16:creationId xmlns:a16="http://schemas.microsoft.com/office/drawing/2014/main" id="{F862458E-14FC-8D0B-7602-5348BBE7CC14}"/>
                </a:ext>
              </a:extLst>
            </p:cNvPr>
            <p:cNvPicPr>
              <a:picLocks noChangeAspect="1"/>
            </p:cNvPicPr>
            <p:nvPr/>
          </p:nvPicPr>
          <p:blipFill>
            <a:blip r:embed="rId6" cstate="screen">
              <a:clrChange>
                <a:clrFrom>
                  <a:srgbClr val="FFFFFF"/>
                </a:clrFrom>
                <a:clrTo>
                  <a:srgbClr val="FFFFFF">
                    <a:alpha val="0"/>
                  </a:srgbClr>
                </a:clrTo>
              </a:clrChange>
              <a:alphaModFix amt="72000"/>
              <a:extLst>
                <a:ext uri="{BEBA8EAE-BF5A-486C-A8C5-ECC9F3942E4B}">
                  <a14:imgProps xmlns:a14="http://schemas.microsoft.com/office/drawing/2010/main">
                    <a14:imgLayer r:embed="rId7">
                      <a14:imgEffect>
                        <a14:sharpenSoften amount="50000"/>
                      </a14:imgEffect>
                      <a14:imgEffect>
                        <a14:colorTemperature colorTemp="7255"/>
                      </a14:imgEffect>
                      <a14:imgEffect>
                        <a14:saturation sat="235000"/>
                      </a14:imgEffect>
                      <a14:imgEffect>
                        <a14:brightnessContrast bright="3000" contrast="61000"/>
                      </a14:imgEffect>
                    </a14:imgLayer>
                  </a14:imgProps>
                </a:ext>
                <a:ext uri="{28A0092B-C50C-407E-A947-70E740481C1C}">
                  <a14:useLocalDpi xmlns:a14="http://schemas.microsoft.com/office/drawing/2010/main"/>
                </a:ext>
              </a:extLst>
            </a:blip>
            <a:stretch>
              <a:fillRect/>
            </a:stretch>
          </p:blipFill>
          <p:spPr>
            <a:xfrm rot="5400000">
              <a:off x="14117932" y="1975975"/>
              <a:ext cx="1436156" cy="1713164"/>
            </a:xfrm>
            <a:prstGeom prst="rect">
              <a:avLst/>
            </a:prstGeom>
            <a:effectLst>
              <a:reflection blurRad="38100" stA="32000" endPos="38500" dir="5400000" sy="-100000" algn="bl" rotWithShape="0"/>
            </a:effectLst>
          </p:spPr>
        </p:pic>
        <p:pic>
          <p:nvPicPr>
            <p:cNvPr id="27" name="Picture 26">
              <a:extLst>
                <a:ext uri="{FF2B5EF4-FFF2-40B4-BE49-F238E27FC236}">
                  <a16:creationId xmlns:a16="http://schemas.microsoft.com/office/drawing/2014/main" id="{DB4077AD-6179-D09A-3BB7-401184AD505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5587528" y="2406931"/>
              <a:ext cx="1389861" cy="1388643"/>
            </a:xfrm>
            <a:prstGeom prst="rect">
              <a:avLst/>
            </a:prstGeom>
            <a:effectLst>
              <a:reflection blurRad="38100" stA="32000" endPos="38500" dir="5400000" sy="-100000" algn="bl" rotWithShape="0"/>
            </a:effectLst>
          </p:spPr>
        </p:pic>
      </p:grpSp>
      <p:sp>
        <p:nvSpPr>
          <p:cNvPr id="28" name="TextBox 27">
            <a:extLst>
              <a:ext uri="{FF2B5EF4-FFF2-40B4-BE49-F238E27FC236}">
                <a16:creationId xmlns:a16="http://schemas.microsoft.com/office/drawing/2014/main" id="{B4ECC243-2B95-74FE-FA24-BD928ACA0BE7}"/>
              </a:ext>
            </a:extLst>
          </p:cNvPr>
          <p:cNvSpPr txBox="1"/>
          <p:nvPr/>
        </p:nvSpPr>
        <p:spPr>
          <a:xfrm>
            <a:off x="1565177" y="5140676"/>
            <a:ext cx="745717" cy="909971"/>
          </a:xfrm>
          <a:prstGeom prst="rect">
            <a:avLst/>
          </a:prstGeom>
          <a:gradFill>
            <a:gsLst>
              <a:gs pos="0">
                <a:srgbClr val="0054AE">
                  <a:lumMod val="24000"/>
                </a:srgbClr>
              </a:gs>
              <a:gs pos="100000">
                <a:srgbClr val="0054AE">
                  <a:lumMod val="55000"/>
                </a:srgbClr>
              </a:gs>
            </a:gsLst>
            <a:lin ang="3600000" scaled="0"/>
          </a:gradFill>
          <a:ln w="6350" cap="flat">
            <a:noFill/>
            <a:miter lim="400000"/>
          </a:ln>
          <a:effectLst>
            <a:outerShdw blurRad="419100" dist="190500" dir="2700000" algn="tl" rotWithShape="0">
              <a:prstClr val="black">
                <a:alpha val="9000"/>
              </a:prstClr>
            </a:outerShdw>
          </a:effectLst>
        </p:spPr>
        <p:txBody>
          <a:bodyPr wrap="square" lIns="22859" tIns="22859" rIns="22859" bIns="22859" numCol="1" anchor="ctr">
            <a:noAutofit/>
          </a:bodyPr>
          <a:lstStyle>
            <a:defPPr>
              <a:defRPr lang="en-US"/>
            </a:defPPr>
            <a:lvl1pPr algn="ctr">
              <a:defRPr sz="800" spc="150">
                <a:solidFill>
                  <a:prstClr val="white"/>
                </a:solidFill>
                <a:latin typeface="Intel Clear" panose="020B0604020203020204" pitchFamily="34" charset="0"/>
                <a:ea typeface="Intel Clear" panose="020B0604020203020204" pitchFamily="34" charset="0"/>
                <a:cs typeface="Intel Clear" panose="020B0604020203020204" pitchFamily="34" charset="0"/>
              </a:defRPr>
            </a:lvl1p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800" b="0" i="0" u="none" strike="noStrike" kern="0" cap="none" spc="150" normalizeH="0" baseline="0" noProof="0">
                <a:ln>
                  <a:noFill/>
                </a:ln>
                <a:solidFill>
                  <a:prstClr val="white"/>
                </a:solidFill>
                <a:effectLst/>
                <a:uLnTx/>
                <a:uFillTx/>
                <a:latin typeface="Consolas" panose="020B0609020204030204" pitchFamily="49" charset="0"/>
              </a:rPr>
              <a:t>if x then</a:t>
            </a:r>
          </a:p>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800" b="0" i="0" u="none" strike="noStrike" kern="0" cap="none" spc="150" normalizeH="0" baseline="0" noProof="0">
                <a:ln>
                  <a:noFill/>
                </a:ln>
                <a:solidFill>
                  <a:prstClr val="white"/>
                </a:solidFill>
                <a:effectLst/>
                <a:uLnTx/>
                <a:uFillTx/>
                <a:latin typeface="Consolas" panose="020B0609020204030204" pitchFamily="49" charset="0"/>
              </a:rPr>
              <a:t>  ...</a:t>
            </a:r>
          </a:p>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800" b="0" i="0" u="none" strike="noStrike" kern="0" cap="none" spc="150" normalizeH="0" baseline="0" noProof="0">
                <a:ln>
                  <a:noFill/>
                </a:ln>
                <a:solidFill>
                  <a:prstClr val="white"/>
                </a:solidFill>
                <a:effectLst/>
                <a:uLnTx/>
                <a:uFillTx/>
                <a:latin typeface="Consolas" panose="020B0609020204030204" pitchFamily="49" charset="0"/>
              </a:rPr>
              <a:t>else</a:t>
            </a:r>
          </a:p>
          <a:p>
            <a:pPr marL="0" marR="0" lvl="0" indent="0" algn="l" defTabSz="914446" rtl="0" eaLnBrk="1" fontAlgn="auto" latinLnBrk="0" hangingPunct="1">
              <a:lnSpc>
                <a:spcPct val="100000"/>
              </a:lnSpc>
              <a:spcBef>
                <a:spcPts val="0"/>
              </a:spcBef>
              <a:spcAft>
                <a:spcPts val="0"/>
              </a:spcAft>
              <a:buClrTx/>
              <a:buSzTx/>
              <a:buFontTx/>
              <a:buNone/>
              <a:tabLst/>
              <a:defRPr/>
            </a:pPr>
            <a:r>
              <a:rPr lang="en-US" kern="0">
                <a:latin typeface="Consolas" panose="020B0609020204030204" pitchFamily="49" charset="0"/>
              </a:rPr>
              <a:t>  ...</a:t>
            </a:r>
            <a:endParaRPr kumimoji="0" lang="en-US" sz="800" b="0" i="0" u="none" strike="noStrike" kern="0" cap="none" spc="150" normalizeH="0" baseline="0" noProof="0">
              <a:ln>
                <a:noFill/>
              </a:ln>
              <a:solidFill>
                <a:prstClr val="white"/>
              </a:solidFill>
              <a:effectLst/>
              <a:uLnTx/>
              <a:uFillTx/>
              <a:latin typeface="Consolas" panose="020B0609020204030204" pitchFamily="49" charset="0"/>
            </a:endParaRPr>
          </a:p>
        </p:txBody>
      </p:sp>
      <p:grpSp>
        <p:nvGrpSpPr>
          <p:cNvPr id="29" name="Group 28">
            <a:extLst>
              <a:ext uri="{FF2B5EF4-FFF2-40B4-BE49-F238E27FC236}">
                <a16:creationId xmlns:a16="http://schemas.microsoft.com/office/drawing/2014/main" id="{87417F9C-A285-1C45-2F7F-E8BB24E63D53}"/>
              </a:ext>
            </a:extLst>
          </p:cNvPr>
          <p:cNvGrpSpPr/>
          <p:nvPr/>
        </p:nvGrpSpPr>
        <p:grpSpPr>
          <a:xfrm>
            <a:off x="2470802" y="5206957"/>
            <a:ext cx="831001" cy="911845"/>
            <a:chOff x="3917219" y="7624383"/>
            <a:chExt cx="1246502" cy="1367768"/>
          </a:xfrm>
        </p:grpSpPr>
        <p:sp>
          <p:nvSpPr>
            <p:cNvPr id="30" name="Freeform 179">
              <a:extLst>
                <a:ext uri="{FF2B5EF4-FFF2-40B4-BE49-F238E27FC236}">
                  <a16:creationId xmlns:a16="http://schemas.microsoft.com/office/drawing/2014/main" id="{20410D2A-F57E-8364-5B90-CE0C825F7021}"/>
                </a:ext>
              </a:extLst>
            </p:cNvPr>
            <p:cNvSpPr/>
            <p:nvPr/>
          </p:nvSpPr>
          <p:spPr>
            <a:xfrm>
              <a:off x="3917219" y="7624383"/>
              <a:ext cx="1246502" cy="240756"/>
            </a:xfrm>
            <a:custGeom>
              <a:avLst/>
              <a:gdLst>
                <a:gd name="connsiteX0" fmla="*/ 0 w 783301"/>
                <a:gd name="connsiteY0" fmla="*/ 142412 h 166318"/>
                <a:gd name="connsiteX1" fmla="*/ 137459 w 783301"/>
                <a:gd name="connsiteY1" fmla="*/ 148388 h 166318"/>
                <a:gd name="connsiteX2" fmla="*/ 161365 w 783301"/>
                <a:gd name="connsiteY2" fmla="*/ 10930 h 166318"/>
                <a:gd name="connsiteX3" fmla="*/ 310776 w 783301"/>
                <a:gd name="connsiteY3" fmla="*/ 22882 h 166318"/>
                <a:gd name="connsiteX4" fmla="*/ 310776 w 783301"/>
                <a:gd name="connsiteY4" fmla="*/ 136435 h 166318"/>
                <a:gd name="connsiteX5" fmla="*/ 472141 w 783301"/>
                <a:gd name="connsiteY5" fmla="*/ 142412 h 166318"/>
                <a:gd name="connsiteX6" fmla="*/ 484094 w 783301"/>
                <a:gd name="connsiteY6" fmla="*/ 16906 h 166318"/>
                <a:gd name="connsiteX7" fmla="*/ 627529 w 783301"/>
                <a:gd name="connsiteY7" fmla="*/ 28859 h 166318"/>
                <a:gd name="connsiteX8" fmla="*/ 627529 w 783301"/>
                <a:gd name="connsiteY8" fmla="*/ 154365 h 166318"/>
                <a:gd name="connsiteX9" fmla="*/ 759012 w 783301"/>
                <a:gd name="connsiteY9" fmla="*/ 160341 h 166318"/>
                <a:gd name="connsiteX10" fmla="*/ 782918 w 783301"/>
                <a:gd name="connsiteY10" fmla="*/ 166318 h 166318"/>
                <a:gd name="connsiteX0" fmla="*/ 0 w 783301"/>
                <a:gd name="connsiteY0" fmla="*/ 142412 h 166318"/>
                <a:gd name="connsiteX1" fmla="*/ 137459 w 783301"/>
                <a:gd name="connsiteY1" fmla="*/ 148388 h 166318"/>
                <a:gd name="connsiteX2" fmla="*/ 161365 w 783301"/>
                <a:gd name="connsiteY2" fmla="*/ 10930 h 166318"/>
                <a:gd name="connsiteX3" fmla="*/ 310776 w 783301"/>
                <a:gd name="connsiteY3" fmla="*/ 22882 h 166318"/>
                <a:gd name="connsiteX4" fmla="*/ 310776 w 783301"/>
                <a:gd name="connsiteY4" fmla="*/ 136435 h 166318"/>
                <a:gd name="connsiteX5" fmla="*/ 472141 w 783301"/>
                <a:gd name="connsiteY5" fmla="*/ 142412 h 166318"/>
                <a:gd name="connsiteX6" fmla="*/ 484094 w 783301"/>
                <a:gd name="connsiteY6" fmla="*/ 16906 h 166318"/>
                <a:gd name="connsiteX7" fmla="*/ 627529 w 783301"/>
                <a:gd name="connsiteY7" fmla="*/ 28859 h 166318"/>
                <a:gd name="connsiteX8" fmla="*/ 627529 w 783301"/>
                <a:gd name="connsiteY8" fmla="*/ 154365 h 166318"/>
                <a:gd name="connsiteX9" fmla="*/ 759012 w 783301"/>
                <a:gd name="connsiteY9" fmla="*/ 160341 h 166318"/>
                <a:gd name="connsiteX10" fmla="*/ 782918 w 783301"/>
                <a:gd name="connsiteY10" fmla="*/ 166318 h 166318"/>
                <a:gd name="connsiteX0" fmla="*/ 0 w 783301"/>
                <a:gd name="connsiteY0" fmla="*/ 142412 h 166318"/>
                <a:gd name="connsiteX1" fmla="*/ 137459 w 783301"/>
                <a:gd name="connsiteY1" fmla="*/ 148388 h 166318"/>
                <a:gd name="connsiteX2" fmla="*/ 161365 w 783301"/>
                <a:gd name="connsiteY2" fmla="*/ 10930 h 166318"/>
                <a:gd name="connsiteX3" fmla="*/ 310776 w 783301"/>
                <a:gd name="connsiteY3" fmla="*/ 22882 h 166318"/>
                <a:gd name="connsiteX4" fmla="*/ 310776 w 783301"/>
                <a:gd name="connsiteY4" fmla="*/ 136435 h 166318"/>
                <a:gd name="connsiteX5" fmla="*/ 472141 w 783301"/>
                <a:gd name="connsiteY5" fmla="*/ 142412 h 166318"/>
                <a:gd name="connsiteX6" fmla="*/ 484094 w 783301"/>
                <a:gd name="connsiteY6" fmla="*/ 16906 h 166318"/>
                <a:gd name="connsiteX7" fmla="*/ 627529 w 783301"/>
                <a:gd name="connsiteY7" fmla="*/ 28859 h 166318"/>
                <a:gd name="connsiteX8" fmla="*/ 627529 w 783301"/>
                <a:gd name="connsiteY8" fmla="*/ 154365 h 166318"/>
                <a:gd name="connsiteX9" fmla="*/ 759012 w 783301"/>
                <a:gd name="connsiteY9" fmla="*/ 160341 h 166318"/>
                <a:gd name="connsiteX10" fmla="*/ 782918 w 783301"/>
                <a:gd name="connsiteY10" fmla="*/ 166318 h 166318"/>
                <a:gd name="connsiteX0" fmla="*/ 0 w 783301"/>
                <a:gd name="connsiteY0" fmla="*/ 136089 h 159995"/>
                <a:gd name="connsiteX1" fmla="*/ 137459 w 783301"/>
                <a:gd name="connsiteY1" fmla="*/ 142065 h 159995"/>
                <a:gd name="connsiteX2" fmla="*/ 161365 w 783301"/>
                <a:gd name="connsiteY2" fmla="*/ 4607 h 159995"/>
                <a:gd name="connsiteX3" fmla="*/ 310776 w 783301"/>
                <a:gd name="connsiteY3" fmla="*/ 16559 h 159995"/>
                <a:gd name="connsiteX4" fmla="*/ 310776 w 783301"/>
                <a:gd name="connsiteY4" fmla="*/ 130112 h 159995"/>
                <a:gd name="connsiteX5" fmla="*/ 472141 w 783301"/>
                <a:gd name="connsiteY5" fmla="*/ 136089 h 159995"/>
                <a:gd name="connsiteX6" fmla="*/ 484094 w 783301"/>
                <a:gd name="connsiteY6" fmla="*/ 10583 h 159995"/>
                <a:gd name="connsiteX7" fmla="*/ 627529 w 783301"/>
                <a:gd name="connsiteY7" fmla="*/ 22536 h 159995"/>
                <a:gd name="connsiteX8" fmla="*/ 627529 w 783301"/>
                <a:gd name="connsiteY8" fmla="*/ 148042 h 159995"/>
                <a:gd name="connsiteX9" fmla="*/ 759012 w 783301"/>
                <a:gd name="connsiteY9" fmla="*/ 154018 h 159995"/>
                <a:gd name="connsiteX10" fmla="*/ 782918 w 783301"/>
                <a:gd name="connsiteY10" fmla="*/ 159995 h 159995"/>
                <a:gd name="connsiteX0" fmla="*/ 0 w 783301"/>
                <a:gd name="connsiteY0" fmla="*/ 136089 h 159995"/>
                <a:gd name="connsiteX1" fmla="*/ 137459 w 783301"/>
                <a:gd name="connsiteY1" fmla="*/ 142065 h 159995"/>
                <a:gd name="connsiteX2" fmla="*/ 161365 w 783301"/>
                <a:gd name="connsiteY2" fmla="*/ 4607 h 159995"/>
                <a:gd name="connsiteX3" fmla="*/ 310776 w 783301"/>
                <a:gd name="connsiteY3" fmla="*/ 16559 h 159995"/>
                <a:gd name="connsiteX4" fmla="*/ 310776 w 783301"/>
                <a:gd name="connsiteY4" fmla="*/ 130112 h 159995"/>
                <a:gd name="connsiteX5" fmla="*/ 472141 w 783301"/>
                <a:gd name="connsiteY5" fmla="*/ 136089 h 159995"/>
                <a:gd name="connsiteX6" fmla="*/ 484094 w 783301"/>
                <a:gd name="connsiteY6" fmla="*/ 10583 h 159995"/>
                <a:gd name="connsiteX7" fmla="*/ 627529 w 783301"/>
                <a:gd name="connsiteY7" fmla="*/ 22536 h 159995"/>
                <a:gd name="connsiteX8" fmla="*/ 627529 w 783301"/>
                <a:gd name="connsiteY8" fmla="*/ 148042 h 159995"/>
                <a:gd name="connsiteX9" fmla="*/ 759012 w 783301"/>
                <a:gd name="connsiteY9" fmla="*/ 154018 h 159995"/>
                <a:gd name="connsiteX10" fmla="*/ 782918 w 783301"/>
                <a:gd name="connsiteY10" fmla="*/ 159995 h 159995"/>
                <a:gd name="connsiteX0" fmla="*/ 0 w 783301"/>
                <a:gd name="connsiteY0" fmla="*/ 136089 h 159995"/>
                <a:gd name="connsiteX1" fmla="*/ 137459 w 783301"/>
                <a:gd name="connsiteY1" fmla="*/ 142065 h 159995"/>
                <a:gd name="connsiteX2" fmla="*/ 161365 w 783301"/>
                <a:gd name="connsiteY2" fmla="*/ 4607 h 159995"/>
                <a:gd name="connsiteX3" fmla="*/ 310776 w 783301"/>
                <a:gd name="connsiteY3" fmla="*/ 16559 h 159995"/>
                <a:gd name="connsiteX4" fmla="*/ 310776 w 783301"/>
                <a:gd name="connsiteY4" fmla="*/ 130112 h 159995"/>
                <a:gd name="connsiteX5" fmla="*/ 472141 w 783301"/>
                <a:gd name="connsiteY5" fmla="*/ 136089 h 159995"/>
                <a:gd name="connsiteX6" fmla="*/ 484094 w 783301"/>
                <a:gd name="connsiteY6" fmla="*/ 10583 h 159995"/>
                <a:gd name="connsiteX7" fmla="*/ 627529 w 783301"/>
                <a:gd name="connsiteY7" fmla="*/ 22536 h 159995"/>
                <a:gd name="connsiteX8" fmla="*/ 627529 w 783301"/>
                <a:gd name="connsiteY8" fmla="*/ 148042 h 159995"/>
                <a:gd name="connsiteX9" fmla="*/ 759012 w 783301"/>
                <a:gd name="connsiteY9" fmla="*/ 154018 h 159995"/>
                <a:gd name="connsiteX10" fmla="*/ 782918 w 783301"/>
                <a:gd name="connsiteY10" fmla="*/ 159995 h 159995"/>
                <a:gd name="connsiteX0" fmla="*/ 0 w 783301"/>
                <a:gd name="connsiteY0" fmla="*/ 136089 h 159995"/>
                <a:gd name="connsiteX1" fmla="*/ 137459 w 783301"/>
                <a:gd name="connsiteY1" fmla="*/ 142065 h 159995"/>
                <a:gd name="connsiteX2" fmla="*/ 161365 w 783301"/>
                <a:gd name="connsiteY2" fmla="*/ 4607 h 159995"/>
                <a:gd name="connsiteX3" fmla="*/ 310776 w 783301"/>
                <a:gd name="connsiteY3" fmla="*/ 16559 h 159995"/>
                <a:gd name="connsiteX4" fmla="*/ 310776 w 783301"/>
                <a:gd name="connsiteY4" fmla="*/ 130112 h 159995"/>
                <a:gd name="connsiteX5" fmla="*/ 472141 w 783301"/>
                <a:gd name="connsiteY5" fmla="*/ 136089 h 159995"/>
                <a:gd name="connsiteX6" fmla="*/ 484094 w 783301"/>
                <a:gd name="connsiteY6" fmla="*/ 10583 h 159995"/>
                <a:gd name="connsiteX7" fmla="*/ 627529 w 783301"/>
                <a:gd name="connsiteY7" fmla="*/ 22536 h 159995"/>
                <a:gd name="connsiteX8" fmla="*/ 627529 w 783301"/>
                <a:gd name="connsiteY8" fmla="*/ 148042 h 159995"/>
                <a:gd name="connsiteX9" fmla="*/ 759012 w 783301"/>
                <a:gd name="connsiteY9" fmla="*/ 154018 h 159995"/>
                <a:gd name="connsiteX10" fmla="*/ 782918 w 783301"/>
                <a:gd name="connsiteY10" fmla="*/ 159995 h 159995"/>
                <a:gd name="connsiteX0" fmla="*/ 0 w 783301"/>
                <a:gd name="connsiteY0" fmla="*/ 131482 h 155388"/>
                <a:gd name="connsiteX1" fmla="*/ 137459 w 783301"/>
                <a:gd name="connsiteY1" fmla="*/ 137458 h 155388"/>
                <a:gd name="connsiteX2" fmla="*/ 161365 w 783301"/>
                <a:gd name="connsiteY2" fmla="*/ 0 h 155388"/>
                <a:gd name="connsiteX3" fmla="*/ 310776 w 783301"/>
                <a:gd name="connsiteY3" fmla="*/ 11952 h 155388"/>
                <a:gd name="connsiteX4" fmla="*/ 310776 w 783301"/>
                <a:gd name="connsiteY4" fmla="*/ 125505 h 155388"/>
                <a:gd name="connsiteX5" fmla="*/ 472141 w 783301"/>
                <a:gd name="connsiteY5" fmla="*/ 131482 h 155388"/>
                <a:gd name="connsiteX6" fmla="*/ 484094 w 783301"/>
                <a:gd name="connsiteY6" fmla="*/ 5976 h 155388"/>
                <a:gd name="connsiteX7" fmla="*/ 627529 w 783301"/>
                <a:gd name="connsiteY7" fmla="*/ 17929 h 155388"/>
                <a:gd name="connsiteX8" fmla="*/ 627529 w 783301"/>
                <a:gd name="connsiteY8" fmla="*/ 143435 h 155388"/>
                <a:gd name="connsiteX9" fmla="*/ 759012 w 783301"/>
                <a:gd name="connsiteY9" fmla="*/ 149411 h 155388"/>
                <a:gd name="connsiteX10" fmla="*/ 782918 w 783301"/>
                <a:gd name="connsiteY10" fmla="*/ 155388 h 155388"/>
                <a:gd name="connsiteX0" fmla="*/ 0 w 783301"/>
                <a:gd name="connsiteY0" fmla="*/ 131482 h 155388"/>
                <a:gd name="connsiteX1" fmla="*/ 137459 w 783301"/>
                <a:gd name="connsiteY1" fmla="*/ 137458 h 155388"/>
                <a:gd name="connsiteX2" fmla="*/ 161365 w 783301"/>
                <a:gd name="connsiteY2" fmla="*/ 0 h 155388"/>
                <a:gd name="connsiteX3" fmla="*/ 310776 w 783301"/>
                <a:gd name="connsiteY3" fmla="*/ 11952 h 155388"/>
                <a:gd name="connsiteX4" fmla="*/ 310776 w 783301"/>
                <a:gd name="connsiteY4" fmla="*/ 125505 h 155388"/>
                <a:gd name="connsiteX5" fmla="*/ 472141 w 783301"/>
                <a:gd name="connsiteY5" fmla="*/ 131482 h 155388"/>
                <a:gd name="connsiteX6" fmla="*/ 484094 w 783301"/>
                <a:gd name="connsiteY6" fmla="*/ 5976 h 155388"/>
                <a:gd name="connsiteX7" fmla="*/ 627529 w 783301"/>
                <a:gd name="connsiteY7" fmla="*/ 17929 h 155388"/>
                <a:gd name="connsiteX8" fmla="*/ 627529 w 783301"/>
                <a:gd name="connsiteY8" fmla="*/ 143435 h 155388"/>
                <a:gd name="connsiteX9" fmla="*/ 759012 w 783301"/>
                <a:gd name="connsiteY9" fmla="*/ 149411 h 155388"/>
                <a:gd name="connsiteX10" fmla="*/ 782918 w 783301"/>
                <a:gd name="connsiteY10" fmla="*/ 155388 h 155388"/>
                <a:gd name="connsiteX0" fmla="*/ 0 w 783301"/>
                <a:gd name="connsiteY0" fmla="*/ 131482 h 155388"/>
                <a:gd name="connsiteX1" fmla="*/ 137459 w 783301"/>
                <a:gd name="connsiteY1" fmla="*/ 137458 h 155388"/>
                <a:gd name="connsiteX2" fmla="*/ 161365 w 783301"/>
                <a:gd name="connsiteY2" fmla="*/ 0 h 155388"/>
                <a:gd name="connsiteX3" fmla="*/ 310776 w 783301"/>
                <a:gd name="connsiteY3" fmla="*/ 11952 h 155388"/>
                <a:gd name="connsiteX4" fmla="*/ 310776 w 783301"/>
                <a:gd name="connsiteY4" fmla="*/ 125505 h 155388"/>
                <a:gd name="connsiteX5" fmla="*/ 472141 w 783301"/>
                <a:gd name="connsiteY5" fmla="*/ 131482 h 155388"/>
                <a:gd name="connsiteX6" fmla="*/ 484094 w 783301"/>
                <a:gd name="connsiteY6" fmla="*/ 5976 h 155388"/>
                <a:gd name="connsiteX7" fmla="*/ 627529 w 783301"/>
                <a:gd name="connsiteY7" fmla="*/ 17929 h 155388"/>
                <a:gd name="connsiteX8" fmla="*/ 627529 w 783301"/>
                <a:gd name="connsiteY8" fmla="*/ 143435 h 155388"/>
                <a:gd name="connsiteX9" fmla="*/ 759012 w 783301"/>
                <a:gd name="connsiteY9" fmla="*/ 149411 h 155388"/>
                <a:gd name="connsiteX10" fmla="*/ 782918 w 783301"/>
                <a:gd name="connsiteY10" fmla="*/ 155388 h 155388"/>
                <a:gd name="connsiteX0" fmla="*/ 0 w 759012"/>
                <a:gd name="connsiteY0" fmla="*/ 131482 h 149411"/>
                <a:gd name="connsiteX1" fmla="*/ 137459 w 759012"/>
                <a:gd name="connsiteY1" fmla="*/ 137458 h 149411"/>
                <a:gd name="connsiteX2" fmla="*/ 161365 w 759012"/>
                <a:gd name="connsiteY2" fmla="*/ 0 h 149411"/>
                <a:gd name="connsiteX3" fmla="*/ 310776 w 759012"/>
                <a:gd name="connsiteY3" fmla="*/ 11952 h 149411"/>
                <a:gd name="connsiteX4" fmla="*/ 310776 w 759012"/>
                <a:gd name="connsiteY4" fmla="*/ 125505 h 149411"/>
                <a:gd name="connsiteX5" fmla="*/ 472141 w 759012"/>
                <a:gd name="connsiteY5" fmla="*/ 131482 h 149411"/>
                <a:gd name="connsiteX6" fmla="*/ 484094 w 759012"/>
                <a:gd name="connsiteY6" fmla="*/ 5976 h 149411"/>
                <a:gd name="connsiteX7" fmla="*/ 627529 w 759012"/>
                <a:gd name="connsiteY7" fmla="*/ 17929 h 149411"/>
                <a:gd name="connsiteX8" fmla="*/ 627529 w 759012"/>
                <a:gd name="connsiteY8" fmla="*/ 143435 h 149411"/>
                <a:gd name="connsiteX9" fmla="*/ 759012 w 759012"/>
                <a:gd name="connsiteY9" fmla="*/ 149411 h 149411"/>
                <a:gd name="connsiteX0" fmla="*/ 0 w 759012"/>
                <a:gd name="connsiteY0" fmla="*/ 138585 h 156514"/>
                <a:gd name="connsiteX1" fmla="*/ 137459 w 759012"/>
                <a:gd name="connsiteY1" fmla="*/ 138584 h 156514"/>
                <a:gd name="connsiteX2" fmla="*/ 161365 w 759012"/>
                <a:gd name="connsiteY2" fmla="*/ 7103 h 156514"/>
                <a:gd name="connsiteX3" fmla="*/ 310776 w 759012"/>
                <a:gd name="connsiteY3" fmla="*/ 19055 h 156514"/>
                <a:gd name="connsiteX4" fmla="*/ 310776 w 759012"/>
                <a:gd name="connsiteY4" fmla="*/ 132608 h 156514"/>
                <a:gd name="connsiteX5" fmla="*/ 472141 w 759012"/>
                <a:gd name="connsiteY5" fmla="*/ 138585 h 156514"/>
                <a:gd name="connsiteX6" fmla="*/ 484094 w 759012"/>
                <a:gd name="connsiteY6" fmla="*/ 13079 h 156514"/>
                <a:gd name="connsiteX7" fmla="*/ 627529 w 759012"/>
                <a:gd name="connsiteY7" fmla="*/ 25032 h 156514"/>
                <a:gd name="connsiteX8" fmla="*/ 627529 w 759012"/>
                <a:gd name="connsiteY8" fmla="*/ 150538 h 156514"/>
                <a:gd name="connsiteX9" fmla="*/ 759012 w 759012"/>
                <a:gd name="connsiteY9" fmla="*/ 156514 h 156514"/>
                <a:gd name="connsiteX0" fmla="*/ 0 w 759012"/>
                <a:gd name="connsiteY0" fmla="*/ 138585 h 156514"/>
                <a:gd name="connsiteX1" fmla="*/ 137459 w 759012"/>
                <a:gd name="connsiteY1" fmla="*/ 138584 h 156514"/>
                <a:gd name="connsiteX2" fmla="*/ 161365 w 759012"/>
                <a:gd name="connsiteY2" fmla="*/ 7103 h 156514"/>
                <a:gd name="connsiteX3" fmla="*/ 310776 w 759012"/>
                <a:gd name="connsiteY3" fmla="*/ 19055 h 156514"/>
                <a:gd name="connsiteX4" fmla="*/ 310776 w 759012"/>
                <a:gd name="connsiteY4" fmla="*/ 132608 h 156514"/>
                <a:gd name="connsiteX5" fmla="*/ 472141 w 759012"/>
                <a:gd name="connsiteY5" fmla="*/ 138585 h 156514"/>
                <a:gd name="connsiteX6" fmla="*/ 484094 w 759012"/>
                <a:gd name="connsiteY6" fmla="*/ 13079 h 156514"/>
                <a:gd name="connsiteX7" fmla="*/ 627529 w 759012"/>
                <a:gd name="connsiteY7" fmla="*/ 25032 h 156514"/>
                <a:gd name="connsiteX8" fmla="*/ 627529 w 759012"/>
                <a:gd name="connsiteY8" fmla="*/ 150538 h 156514"/>
                <a:gd name="connsiteX9" fmla="*/ 759012 w 759012"/>
                <a:gd name="connsiteY9" fmla="*/ 156514 h 156514"/>
                <a:gd name="connsiteX0" fmla="*/ 0 w 759012"/>
                <a:gd name="connsiteY0" fmla="*/ 138585 h 156514"/>
                <a:gd name="connsiteX1" fmla="*/ 137459 w 759012"/>
                <a:gd name="connsiteY1" fmla="*/ 138584 h 156514"/>
                <a:gd name="connsiteX2" fmla="*/ 161365 w 759012"/>
                <a:gd name="connsiteY2" fmla="*/ 7103 h 156514"/>
                <a:gd name="connsiteX3" fmla="*/ 310776 w 759012"/>
                <a:gd name="connsiteY3" fmla="*/ 19055 h 156514"/>
                <a:gd name="connsiteX4" fmla="*/ 310776 w 759012"/>
                <a:gd name="connsiteY4" fmla="*/ 132608 h 156514"/>
                <a:gd name="connsiteX5" fmla="*/ 472141 w 759012"/>
                <a:gd name="connsiteY5" fmla="*/ 138585 h 156514"/>
                <a:gd name="connsiteX6" fmla="*/ 484094 w 759012"/>
                <a:gd name="connsiteY6" fmla="*/ 13079 h 156514"/>
                <a:gd name="connsiteX7" fmla="*/ 627529 w 759012"/>
                <a:gd name="connsiteY7" fmla="*/ 25032 h 156514"/>
                <a:gd name="connsiteX8" fmla="*/ 615576 w 759012"/>
                <a:gd name="connsiteY8" fmla="*/ 138585 h 156514"/>
                <a:gd name="connsiteX9" fmla="*/ 759012 w 759012"/>
                <a:gd name="connsiteY9" fmla="*/ 156514 h 156514"/>
                <a:gd name="connsiteX0" fmla="*/ 0 w 759012"/>
                <a:gd name="connsiteY0" fmla="*/ 138585 h 145589"/>
                <a:gd name="connsiteX1" fmla="*/ 137459 w 759012"/>
                <a:gd name="connsiteY1" fmla="*/ 138584 h 145589"/>
                <a:gd name="connsiteX2" fmla="*/ 161365 w 759012"/>
                <a:gd name="connsiteY2" fmla="*/ 7103 h 145589"/>
                <a:gd name="connsiteX3" fmla="*/ 310776 w 759012"/>
                <a:gd name="connsiteY3" fmla="*/ 19055 h 145589"/>
                <a:gd name="connsiteX4" fmla="*/ 310776 w 759012"/>
                <a:gd name="connsiteY4" fmla="*/ 132608 h 145589"/>
                <a:gd name="connsiteX5" fmla="*/ 472141 w 759012"/>
                <a:gd name="connsiteY5" fmla="*/ 138585 h 145589"/>
                <a:gd name="connsiteX6" fmla="*/ 484094 w 759012"/>
                <a:gd name="connsiteY6" fmla="*/ 13079 h 145589"/>
                <a:gd name="connsiteX7" fmla="*/ 627529 w 759012"/>
                <a:gd name="connsiteY7" fmla="*/ 25032 h 145589"/>
                <a:gd name="connsiteX8" fmla="*/ 615576 w 759012"/>
                <a:gd name="connsiteY8" fmla="*/ 138585 h 145589"/>
                <a:gd name="connsiteX9" fmla="*/ 759012 w 759012"/>
                <a:gd name="connsiteY9" fmla="*/ 132608 h 145589"/>
                <a:gd name="connsiteX0" fmla="*/ 0 w 759012"/>
                <a:gd name="connsiteY0" fmla="*/ 138585 h 149932"/>
                <a:gd name="connsiteX1" fmla="*/ 137459 w 759012"/>
                <a:gd name="connsiteY1" fmla="*/ 138584 h 149932"/>
                <a:gd name="connsiteX2" fmla="*/ 161365 w 759012"/>
                <a:gd name="connsiteY2" fmla="*/ 7103 h 149932"/>
                <a:gd name="connsiteX3" fmla="*/ 310776 w 759012"/>
                <a:gd name="connsiteY3" fmla="*/ 19055 h 149932"/>
                <a:gd name="connsiteX4" fmla="*/ 310776 w 759012"/>
                <a:gd name="connsiteY4" fmla="*/ 132608 h 149932"/>
                <a:gd name="connsiteX5" fmla="*/ 472141 w 759012"/>
                <a:gd name="connsiteY5" fmla="*/ 138585 h 149932"/>
                <a:gd name="connsiteX6" fmla="*/ 484094 w 759012"/>
                <a:gd name="connsiteY6" fmla="*/ 13079 h 149932"/>
                <a:gd name="connsiteX7" fmla="*/ 627529 w 759012"/>
                <a:gd name="connsiteY7" fmla="*/ 25032 h 149932"/>
                <a:gd name="connsiteX8" fmla="*/ 615576 w 759012"/>
                <a:gd name="connsiteY8" fmla="*/ 138585 h 149932"/>
                <a:gd name="connsiteX9" fmla="*/ 759012 w 759012"/>
                <a:gd name="connsiteY9" fmla="*/ 144561 h 149932"/>
                <a:gd name="connsiteX0" fmla="*/ 0 w 759012"/>
                <a:gd name="connsiteY0" fmla="*/ 138585 h 149932"/>
                <a:gd name="connsiteX1" fmla="*/ 137459 w 759012"/>
                <a:gd name="connsiteY1" fmla="*/ 138584 h 149932"/>
                <a:gd name="connsiteX2" fmla="*/ 161365 w 759012"/>
                <a:gd name="connsiteY2" fmla="*/ 7103 h 149932"/>
                <a:gd name="connsiteX3" fmla="*/ 310776 w 759012"/>
                <a:gd name="connsiteY3" fmla="*/ 19055 h 149932"/>
                <a:gd name="connsiteX4" fmla="*/ 310776 w 759012"/>
                <a:gd name="connsiteY4" fmla="*/ 132608 h 149932"/>
                <a:gd name="connsiteX5" fmla="*/ 472141 w 759012"/>
                <a:gd name="connsiteY5" fmla="*/ 138585 h 149932"/>
                <a:gd name="connsiteX6" fmla="*/ 484094 w 759012"/>
                <a:gd name="connsiteY6" fmla="*/ 13079 h 149932"/>
                <a:gd name="connsiteX7" fmla="*/ 627529 w 759012"/>
                <a:gd name="connsiteY7" fmla="*/ 25032 h 149932"/>
                <a:gd name="connsiteX8" fmla="*/ 615576 w 759012"/>
                <a:gd name="connsiteY8" fmla="*/ 138585 h 149932"/>
                <a:gd name="connsiteX9" fmla="*/ 759012 w 759012"/>
                <a:gd name="connsiteY9" fmla="*/ 144561 h 149932"/>
                <a:gd name="connsiteX0" fmla="*/ 0 w 759012"/>
                <a:gd name="connsiteY0" fmla="*/ 138585 h 144561"/>
                <a:gd name="connsiteX1" fmla="*/ 137459 w 759012"/>
                <a:gd name="connsiteY1" fmla="*/ 138584 h 144561"/>
                <a:gd name="connsiteX2" fmla="*/ 161365 w 759012"/>
                <a:gd name="connsiteY2" fmla="*/ 7103 h 144561"/>
                <a:gd name="connsiteX3" fmla="*/ 310776 w 759012"/>
                <a:gd name="connsiteY3" fmla="*/ 19055 h 144561"/>
                <a:gd name="connsiteX4" fmla="*/ 310776 w 759012"/>
                <a:gd name="connsiteY4" fmla="*/ 132608 h 144561"/>
                <a:gd name="connsiteX5" fmla="*/ 472141 w 759012"/>
                <a:gd name="connsiteY5" fmla="*/ 138585 h 144561"/>
                <a:gd name="connsiteX6" fmla="*/ 484094 w 759012"/>
                <a:gd name="connsiteY6" fmla="*/ 13079 h 144561"/>
                <a:gd name="connsiteX7" fmla="*/ 627529 w 759012"/>
                <a:gd name="connsiteY7" fmla="*/ 25032 h 144561"/>
                <a:gd name="connsiteX8" fmla="*/ 615576 w 759012"/>
                <a:gd name="connsiteY8" fmla="*/ 138585 h 144561"/>
                <a:gd name="connsiteX9" fmla="*/ 759012 w 759012"/>
                <a:gd name="connsiteY9" fmla="*/ 144561 h 144561"/>
                <a:gd name="connsiteX0" fmla="*/ 0 w 759012"/>
                <a:gd name="connsiteY0" fmla="*/ 138585 h 144561"/>
                <a:gd name="connsiteX1" fmla="*/ 137459 w 759012"/>
                <a:gd name="connsiteY1" fmla="*/ 138584 h 144561"/>
                <a:gd name="connsiteX2" fmla="*/ 161365 w 759012"/>
                <a:gd name="connsiteY2" fmla="*/ 7103 h 144561"/>
                <a:gd name="connsiteX3" fmla="*/ 310776 w 759012"/>
                <a:gd name="connsiteY3" fmla="*/ 19055 h 144561"/>
                <a:gd name="connsiteX4" fmla="*/ 310776 w 759012"/>
                <a:gd name="connsiteY4" fmla="*/ 132608 h 144561"/>
                <a:gd name="connsiteX5" fmla="*/ 472141 w 759012"/>
                <a:gd name="connsiteY5" fmla="*/ 138585 h 144561"/>
                <a:gd name="connsiteX6" fmla="*/ 484094 w 759012"/>
                <a:gd name="connsiteY6" fmla="*/ 13079 h 144561"/>
                <a:gd name="connsiteX7" fmla="*/ 627529 w 759012"/>
                <a:gd name="connsiteY7" fmla="*/ 25032 h 144561"/>
                <a:gd name="connsiteX8" fmla="*/ 615576 w 759012"/>
                <a:gd name="connsiteY8" fmla="*/ 138585 h 144561"/>
                <a:gd name="connsiteX9" fmla="*/ 759012 w 759012"/>
                <a:gd name="connsiteY9" fmla="*/ 144561 h 144561"/>
                <a:gd name="connsiteX0" fmla="*/ 0 w 759012"/>
                <a:gd name="connsiteY0" fmla="*/ 137791 h 147087"/>
                <a:gd name="connsiteX1" fmla="*/ 137459 w 759012"/>
                <a:gd name="connsiteY1" fmla="*/ 137790 h 147087"/>
                <a:gd name="connsiteX2" fmla="*/ 143436 w 759012"/>
                <a:gd name="connsiteY2" fmla="*/ 12285 h 147087"/>
                <a:gd name="connsiteX3" fmla="*/ 310776 w 759012"/>
                <a:gd name="connsiteY3" fmla="*/ 18261 h 147087"/>
                <a:gd name="connsiteX4" fmla="*/ 310776 w 759012"/>
                <a:gd name="connsiteY4" fmla="*/ 131814 h 147087"/>
                <a:gd name="connsiteX5" fmla="*/ 472141 w 759012"/>
                <a:gd name="connsiteY5" fmla="*/ 137791 h 147087"/>
                <a:gd name="connsiteX6" fmla="*/ 484094 w 759012"/>
                <a:gd name="connsiteY6" fmla="*/ 12285 h 147087"/>
                <a:gd name="connsiteX7" fmla="*/ 627529 w 759012"/>
                <a:gd name="connsiteY7" fmla="*/ 24238 h 147087"/>
                <a:gd name="connsiteX8" fmla="*/ 615576 w 759012"/>
                <a:gd name="connsiteY8" fmla="*/ 137791 h 147087"/>
                <a:gd name="connsiteX9" fmla="*/ 759012 w 759012"/>
                <a:gd name="connsiteY9" fmla="*/ 143767 h 147087"/>
                <a:gd name="connsiteX0" fmla="*/ 0 w 759012"/>
                <a:gd name="connsiteY0" fmla="*/ 137844 h 147714"/>
                <a:gd name="connsiteX1" fmla="*/ 228913 w 759012"/>
                <a:gd name="connsiteY1" fmla="*/ 138613 h 147714"/>
                <a:gd name="connsiteX2" fmla="*/ 143436 w 759012"/>
                <a:gd name="connsiteY2" fmla="*/ 12338 h 147714"/>
                <a:gd name="connsiteX3" fmla="*/ 310776 w 759012"/>
                <a:gd name="connsiteY3" fmla="*/ 18314 h 147714"/>
                <a:gd name="connsiteX4" fmla="*/ 310776 w 759012"/>
                <a:gd name="connsiteY4" fmla="*/ 131867 h 147714"/>
                <a:gd name="connsiteX5" fmla="*/ 472141 w 759012"/>
                <a:gd name="connsiteY5" fmla="*/ 137844 h 147714"/>
                <a:gd name="connsiteX6" fmla="*/ 484094 w 759012"/>
                <a:gd name="connsiteY6" fmla="*/ 12338 h 147714"/>
                <a:gd name="connsiteX7" fmla="*/ 627529 w 759012"/>
                <a:gd name="connsiteY7" fmla="*/ 24291 h 147714"/>
                <a:gd name="connsiteX8" fmla="*/ 615576 w 759012"/>
                <a:gd name="connsiteY8" fmla="*/ 137844 h 147714"/>
                <a:gd name="connsiteX9" fmla="*/ 759012 w 759012"/>
                <a:gd name="connsiteY9" fmla="*/ 143820 h 147714"/>
                <a:gd name="connsiteX0" fmla="*/ 0 w 759012"/>
                <a:gd name="connsiteY0" fmla="*/ 135559 h 144745"/>
                <a:gd name="connsiteX1" fmla="*/ 228913 w 759012"/>
                <a:gd name="connsiteY1" fmla="*/ 136328 h 144745"/>
                <a:gd name="connsiteX2" fmla="*/ 227394 w 759012"/>
                <a:gd name="connsiteY2" fmla="*/ 19290 h 144745"/>
                <a:gd name="connsiteX3" fmla="*/ 310776 w 759012"/>
                <a:gd name="connsiteY3" fmla="*/ 16029 h 144745"/>
                <a:gd name="connsiteX4" fmla="*/ 310776 w 759012"/>
                <a:gd name="connsiteY4" fmla="*/ 129582 h 144745"/>
                <a:gd name="connsiteX5" fmla="*/ 472141 w 759012"/>
                <a:gd name="connsiteY5" fmla="*/ 135559 h 144745"/>
                <a:gd name="connsiteX6" fmla="*/ 484094 w 759012"/>
                <a:gd name="connsiteY6" fmla="*/ 10053 h 144745"/>
                <a:gd name="connsiteX7" fmla="*/ 627529 w 759012"/>
                <a:gd name="connsiteY7" fmla="*/ 22006 h 144745"/>
                <a:gd name="connsiteX8" fmla="*/ 615576 w 759012"/>
                <a:gd name="connsiteY8" fmla="*/ 135559 h 144745"/>
                <a:gd name="connsiteX9" fmla="*/ 759012 w 759012"/>
                <a:gd name="connsiteY9" fmla="*/ 141535 h 144745"/>
                <a:gd name="connsiteX0" fmla="*/ 0 w 759012"/>
                <a:gd name="connsiteY0" fmla="*/ 135559 h 144745"/>
                <a:gd name="connsiteX1" fmla="*/ 228913 w 759012"/>
                <a:gd name="connsiteY1" fmla="*/ 136328 h 144745"/>
                <a:gd name="connsiteX2" fmla="*/ 227394 w 759012"/>
                <a:gd name="connsiteY2" fmla="*/ 19290 h 144745"/>
                <a:gd name="connsiteX3" fmla="*/ 453205 w 759012"/>
                <a:gd name="connsiteY3" fmla="*/ 18338 h 144745"/>
                <a:gd name="connsiteX4" fmla="*/ 310776 w 759012"/>
                <a:gd name="connsiteY4" fmla="*/ 129582 h 144745"/>
                <a:gd name="connsiteX5" fmla="*/ 472141 w 759012"/>
                <a:gd name="connsiteY5" fmla="*/ 135559 h 144745"/>
                <a:gd name="connsiteX6" fmla="*/ 484094 w 759012"/>
                <a:gd name="connsiteY6" fmla="*/ 10053 h 144745"/>
                <a:gd name="connsiteX7" fmla="*/ 627529 w 759012"/>
                <a:gd name="connsiteY7" fmla="*/ 22006 h 144745"/>
                <a:gd name="connsiteX8" fmla="*/ 615576 w 759012"/>
                <a:gd name="connsiteY8" fmla="*/ 135559 h 144745"/>
                <a:gd name="connsiteX9" fmla="*/ 759012 w 759012"/>
                <a:gd name="connsiteY9" fmla="*/ 141535 h 144745"/>
                <a:gd name="connsiteX0" fmla="*/ 0 w 759012"/>
                <a:gd name="connsiteY0" fmla="*/ 135559 h 150833"/>
                <a:gd name="connsiteX1" fmla="*/ 228913 w 759012"/>
                <a:gd name="connsiteY1" fmla="*/ 136328 h 150833"/>
                <a:gd name="connsiteX2" fmla="*/ 227394 w 759012"/>
                <a:gd name="connsiteY2" fmla="*/ 19290 h 150833"/>
                <a:gd name="connsiteX3" fmla="*/ 453205 w 759012"/>
                <a:gd name="connsiteY3" fmla="*/ 18338 h 150833"/>
                <a:gd name="connsiteX4" fmla="*/ 460701 w 759012"/>
                <a:gd name="connsiteY4" fmla="*/ 135740 h 150833"/>
                <a:gd name="connsiteX5" fmla="*/ 472141 w 759012"/>
                <a:gd name="connsiteY5" fmla="*/ 135559 h 150833"/>
                <a:gd name="connsiteX6" fmla="*/ 484094 w 759012"/>
                <a:gd name="connsiteY6" fmla="*/ 10053 h 150833"/>
                <a:gd name="connsiteX7" fmla="*/ 627529 w 759012"/>
                <a:gd name="connsiteY7" fmla="*/ 22006 h 150833"/>
                <a:gd name="connsiteX8" fmla="*/ 615576 w 759012"/>
                <a:gd name="connsiteY8" fmla="*/ 135559 h 150833"/>
                <a:gd name="connsiteX9" fmla="*/ 759012 w 759012"/>
                <a:gd name="connsiteY9" fmla="*/ 141535 h 150833"/>
                <a:gd name="connsiteX0" fmla="*/ 0 w 759012"/>
                <a:gd name="connsiteY0" fmla="*/ 135559 h 150833"/>
                <a:gd name="connsiteX1" fmla="*/ 228913 w 759012"/>
                <a:gd name="connsiteY1" fmla="*/ 136328 h 150833"/>
                <a:gd name="connsiteX2" fmla="*/ 227394 w 759012"/>
                <a:gd name="connsiteY2" fmla="*/ 19290 h 150833"/>
                <a:gd name="connsiteX3" fmla="*/ 453205 w 759012"/>
                <a:gd name="connsiteY3" fmla="*/ 18338 h 150833"/>
                <a:gd name="connsiteX4" fmla="*/ 460701 w 759012"/>
                <a:gd name="connsiteY4" fmla="*/ 135740 h 150833"/>
                <a:gd name="connsiteX5" fmla="*/ 472141 w 759012"/>
                <a:gd name="connsiteY5" fmla="*/ 135559 h 150833"/>
                <a:gd name="connsiteX6" fmla="*/ 484094 w 759012"/>
                <a:gd name="connsiteY6" fmla="*/ 10053 h 150833"/>
                <a:gd name="connsiteX7" fmla="*/ 627529 w 759012"/>
                <a:gd name="connsiteY7" fmla="*/ 22006 h 150833"/>
                <a:gd name="connsiteX8" fmla="*/ 615576 w 759012"/>
                <a:gd name="connsiteY8" fmla="*/ 135559 h 150833"/>
                <a:gd name="connsiteX9" fmla="*/ 759012 w 759012"/>
                <a:gd name="connsiteY9" fmla="*/ 141535 h 150833"/>
                <a:gd name="connsiteX0" fmla="*/ 0 w 759012"/>
                <a:gd name="connsiteY0" fmla="*/ 135559 h 150833"/>
                <a:gd name="connsiteX1" fmla="*/ 228913 w 759012"/>
                <a:gd name="connsiteY1" fmla="*/ 136328 h 150833"/>
                <a:gd name="connsiteX2" fmla="*/ 227394 w 759012"/>
                <a:gd name="connsiteY2" fmla="*/ 19290 h 150833"/>
                <a:gd name="connsiteX3" fmla="*/ 453205 w 759012"/>
                <a:gd name="connsiteY3" fmla="*/ 18338 h 150833"/>
                <a:gd name="connsiteX4" fmla="*/ 460701 w 759012"/>
                <a:gd name="connsiteY4" fmla="*/ 135740 h 150833"/>
                <a:gd name="connsiteX5" fmla="*/ 472141 w 759012"/>
                <a:gd name="connsiteY5" fmla="*/ 135559 h 150833"/>
                <a:gd name="connsiteX6" fmla="*/ 484094 w 759012"/>
                <a:gd name="connsiteY6" fmla="*/ 10053 h 150833"/>
                <a:gd name="connsiteX7" fmla="*/ 627529 w 759012"/>
                <a:gd name="connsiteY7" fmla="*/ 22006 h 150833"/>
                <a:gd name="connsiteX8" fmla="*/ 615576 w 759012"/>
                <a:gd name="connsiteY8" fmla="*/ 135559 h 150833"/>
                <a:gd name="connsiteX9" fmla="*/ 759012 w 759012"/>
                <a:gd name="connsiteY9" fmla="*/ 141535 h 150833"/>
                <a:gd name="connsiteX0" fmla="*/ 0 w 759012"/>
                <a:gd name="connsiteY0" fmla="*/ 135559 h 150833"/>
                <a:gd name="connsiteX1" fmla="*/ 228913 w 759012"/>
                <a:gd name="connsiteY1" fmla="*/ 136328 h 150833"/>
                <a:gd name="connsiteX2" fmla="*/ 227394 w 759012"/>
                <a:gd name="connsiteY2" fmla="*/ 19290 h 150833"/>
                <a:gd name="connsiteX3" fmla="*/ 453205 w 759012"/>
                <a:gd name="connsiteY3" fmla="*/ 18338 h 150833"/>
                <a:gd name="connsiteX4" fmla="*/ 460701 w 759012"/>
                <a:gd name="connsiteY4" fmla="*/ 135740 h 150833"/>
                <a:gd name="connsiteX5" fmla="*/ 472141 w 759012"/>
                <a:gd name="connsiteY5" fmla="*/ 135559 h 150833"/>
                <a:gd name="connsiteX6" fmla="*/ 484094 w 759012"/>
                <a:gd name="connsiteY6" fmla="*/ 10053 h 150833"/>
                <a:gd name="connsiteX7" fmla="*/ 627529 w 759012"/>
                <a:gd name="connsiteY7" fmla="*/ 22006 h 150833"/>
                <a:gd name="connsiteX8" fmla="*/ 615576 w 759012"/>
                <a:gd name="connsiteY8" fmla="*/ 135559 h 150833"/>
                <a:gd name="connsiteX9" fmla="*/ 759012 w 759012"/>
                <a:gd name="connsiteY9" fmla="*/ 141535 h 150833"/>
                <a:gd name="connsiteX0" fmla="*/ 0 w 759012"/>
                <a:gd name="connsiteY0" fmla="*/ 135559 h 150833"/>
                <a:gd name="connsiteX1" fmla="*/ 228913 w 759012"/>
                <a:gd name="connsiteY1" fmla="*/ 136328 h 150833"/>
                <a:gd name="connsiteX2" fmla="*/ 227394 w 759012"/>
                <a:gd name="connsiteY2" fmla="*/ 19290 h 150833"/>
                <a:gd name="connsiteX3" fmla="*/ 453205 w 759012"/>
                <a:gd name="connsiteY3" fmla="*/ 18338 h 150833"/>
                <a:gd name="connsiteX4" fmla="*/ 460701 w 759012"/>
                <a:gd name="connsiteY4" fmla="*/ 135740 h 150833"/>
                <a:gd name="connsiteX5" fmla="*/ 472141 w 759012"/>
                <a:gd name="connsiteY5" fmla="*/ 135559 h 150833"/>
                <a:gd name="connsiteX6" fmla="*/ 484094 w 759012"/>
                <a:gd name="connsiteY6" fmla="*/ 10053 h 150833"/>
                <a:gd name="connsiteX7" fmla="*/ 627529 w 759012"/>
                <a:gd name="connsiteY7" fmla="*/ 22006 h 150833"/>
                <a:gd name="connsiteX8" fmla="*/ 615576 w 759012"/>
                <a:gd name="connsiteY8" fmla="*/ 135559 h 150833"/>
                <a:gd name="connsiteX9" fmla="*/ 759012 w 759012"/>
                <a:gd name="connsiteY9" fmla="*/ 141535 h 150833"/>
                <a:gd name="connsiteX0" fmla="*/ 0 w 1144319"/>
                <a:gd name="connsiteY0" fmla="*/ 135559 h 150833"/>
                <a:gd name="connsiteX1" fmla="*/ 228913 w 1144319"/>
                <a:gd name="connsiteY1" fmla="*/ 136328 h 150833"/>
                <a:gd name="connsiteX2" fmla="*/ 227394 w 1144319"/>
                <a:gd name="connsiteY2" fmla="*/ 19290 h 150833"/>
                <a:gd name="connsiteX3" fmla="*/ 453205 w 1144319"/>
                <a:gd name="connsiteY3" fmla="*/ 18338 h 150833"/>
                <a:gd name="connsiteX4" fmla="*/ 460701 w 1144319"/>
                <a:gd name="connsiteY4" fmla="*/ 135740 h 150833"/>
                <a:gd name="connsiteX5" fmla="*/ 472141 w 1144319"/>
                <a:gd name="connsiteY5" fmla="*/ 135559 h 150833"/>
                <a:gd name="connsiteX6" fmla="*/ 484094 w 1144319"/>
                <a:gd name="connsiteY6" fmla="*/ 10053 h 150833"/>
                <a:gd name="connsiteX7" fmla="*/ 627529 w 1144319"/>
                <a:gd name="connsiteY7" fmla="*/ 22006 h 150833"/>
                <a:gd name="connsiteX8" fmla="*/ 615576 w 1144319"/>
                <a:gd name="connsiteY8" fmla="*/ 135559 h 150833"/>
                <a:gd name="connsiteX9" fmla="*/ 1144319 w 1144319"/>
                <a:gd name="connsiteY9" fmla="*/ 136917 h 150833"/>
                <a:gd name="connsiteX0" fmla="*/ 0 w 1144319"/>
                <a:gd name="connsiteY0" fmla="*/ 135624 h 150898"/>
                <a:gd name="connsiteX1" fmla="*/ 228913 w 1144319"/>
                <a:gd name="connsiteY1" fmla="*/ 136393 h 150898"/>
                <a:gd name="connsiteX2" fmla="*/ 227394 w 1144319"/>
                <a:gd name="connsiteY2" fmla="*/ 19355 h 150898"/>
                <a:gd name="connsiteX3" fmla="*/ 453205 w 1144319"/>
                <a:gd name="connsiteY3" fmla="*/ 18403 h 150898"/>
                <a:gd name="connsiteX4" fmla="*/ 460701 w 1144319"/>
                <a:gd name="connsiteY4" fmla="*/ 135805 h 150898"/>
                <a:gd name="connsiteX5" fmla="*/ 472141 w 1144319"/>
                <a:gd name="connsiteY5" fmla="*/ 135624 h 150898"/>
                <a:gd name="connsiteX6" fmla="*/ 484094 w 1144319"/>
                <a:gd name="connsiteY6" fmla="*/ 10118 h 150898"/>
                <a:gd name="connsiteX7" fmla="*/ 627529 w 1144319"/>
                <a:gd name="connsiteY7" fmla="*/ 22071 h 150898"/>
                <a:gd name="connsiteX8" fmla="*/ 910929 w 1144319"/>
                <a:gd name="connsiteY8" fmla="*/ 137163 h 150898"/>
                <a:gd name="connsiteX9" fmla="*/ 1144319 w 1144319"/>
                <a:gd name="connsiteY9" fmla="*/ 136982 h 150898"/>
                <a:gd name="connsiteX0" fmla="*/ 0 w 1144319"/>
                <a:gd name="connsiteY0" fmla="*/ 136552 h 151826"/>
                <a:gd name="connsiteX1" fmla="*/ 228913 w 1144319"/>
                <a:gd name="connsiteY1" fmla="*/ 137321 h 151826"/>
                <a:gd name="connsiteX2" fmla="*/ 227394 w 1144319"/>
                <a:gd name="connsiteY2" fmla="*/ 20283 h 151826"/>
                <a:gd name="connsiteX3" fmla="*/ 453205 w 1144319"/>
                <a:gd name="connsiteY3" fmla="*/ 19331 h 151826"/>
                <a:gd name="connsiteX4" fmla="*/ 460701 w 1144319"/>
                <a:gd name="connsiteY4" fmla="*/ 136733 h 151826"/>
                <a:gd name="connsiteX5" fmla="*/ 472141 w 1144319"/>
                <a:gd name="connsiteY5" fmla="*/ 136552 h 151826"/>
                <a:gd name="connsiteX6" fmla="*/ 484094 w 1144319"/>
                <a:gd name="connsiteY6" fmla="*/ 11046 h 151826"/>
                <a:gd name="connsiteX7" fmla="*/ 913886 w 1144319"/>
                <a:gd name="connsiteY7" fmla="*/ 20690 h 151826"/>
                <a:gd name="connsiteX8" fmla="*/ 910929 w 1144319"/>
                <a:gd name="connsiteY8" fmla="*/ 138091 h 151826"/>
                <a:gd name="connsiteX9" fmla="*/ 1144319 w 1144319"/>
                <a:gd name="connsiteY9" fmla="*/ 137910 h 151826"/>
                <a:gd name="connsiteX0" fmla="*/ 0 w 1144319"/>
                <a:gd name="connsiteY0" fmla="*/ 136552 h 151826"/>
                <a:gd name="connsiteX1" fmla="*/ 228913 w 1144319"/>
                <a:gd name="connsiteY1" fmla="*/ 137321 h 151826"/>
                <a:gd name="connsiteX2" fmla="*/ 227394 w 1144319"/>
                <a:gd name="connsiteY2" fmla="*/ 20283 h 151826"/>
                <a:gd name="connsiteX3" fmla="*/ 453205 w 1144319"/>
                <a:gd name="connsiteY3" fmla="*/ 19331 h 151826"/>
                <a:gd name="connsiteX4" fmla="*/ 460701 w 1144319"/>
                <a:gd name="connsiteY4" fmla="*/ 136733 h 151826"/>
                <a:gd name="connsiteX5" fmla="*/ 472141 w 1144319"/>
                <a:gd name="connsiteY5" fmla="*/ 136552 h 151826"/>
                <a:gd name="connsiteX6" fmla="*/ 484094 w 1144319"/>
                <a:gd name="connsiteY6" fmla="*/ 11046 h 151826"/>
                <a:gd name="connsiteX7" fmla="*/ 913886 w 1144319"/>
                <a:gd name="connsiteY7" fmla="*/ 20690 h 151826"/>
                <a:gd name="connsiteX8" fmla="*/ 910929 w 1144319"/>
                <a:gd name="connsiteY8" fmla="*/ 138091 h 151826"/>
                <a:gd name="connsiteX9" fmla="*/ 1144319 w 1144319"/>
                <a:gd name="connsiteY9" fmla="*/ 137910 h 151826"/>
                <a:gd name="connsiteX0" fmla="*/ 0 w 1144319"/>
                <a:gd name="connsiteY0" fmla="*/ 136552 h 151826"/>
                <a:gd name="connsiteX1" fmla="*/ 228913 w 1144319"/>
                <a:gd name="connsiteY1" fmla="*/ 137321 h 151826"/>
                <a:gd name="connsiteX2" fmla="*/ 227394 w 1144319"/>
                <a:gd name="connsiteY2" fmla="*/ 20283 h 151826"/>
                <a:gd name="connsiteX3" fmla="*/ 453205 w 1144319"/>
                <a:gd name="connsiteY3" fmla="*/ 19331 h 151826"/>
                <a:gd name="connsiteX4" fmla="*/ 460701 w 1144319"/>
                <a:gd name="connsiteY4" fmla="*/ 136733 h 151826"/>
                <a:gd name="connsiteX5" fmla="*/ 472141 w 1144319"/>
                <a:gd name="connsiteY5" fmla="*/ 136552 h 151826"/>
                <a:gd name="connsiteX6" fmla="*/ 484094 w 1144319"/>
                <a:gd name="connsiteY6" fmla="*/ 11046 h 151826"/>
                <a:gd name="connsiteX7" fmla="*/ 913886 w 1144319"/>
                <a:gd name="connsiteY7" fmla="*/ 20690 h 151826"/>
                <a:gd name="connsiteX8" fmla="*/ 910929 w 1144319"/>
                <a:gd name="connsiteY8" fmla="*/ 138091 h 151826"/>
                <a:gd name="connsiteX9" fmla="*/ 1144319 w 1144319"/>
                <a:gd name="connsiteY9" fmla="*/ 137910 h 151826"/>
                <a:gd name="connsiteX0" fmla="*/ 0 w 1144319"/>
                <a:gd name="connsiteY0" fmla="*/ 131112 h 145855"/>
                <a:gd name="connsiteX1" fmla="*/ 228913 w 1144319"/>
                <a:gd name="connsiteY1" fmla="*/ 131881 h 145855"/>
                <a:gd name="connsiteX2" fmla="*/ 227394 w 1144319"/>
                <a:gd name="connsiteY2" fmla="*/ 14843 h 145855"/>
                <a:gd name="connsiteX3" fmla="*/ 453205 w 1144319"/>
                <a:gd name="connsiteY3" fmla="*/ 13891 h 145855"/>
                <a:gd name="connsiteX4" fmla="*/ 460701 w 1144319"/>
                <a:gd name="connsiteY4" fmla="*/ 131293 h 145855"/>
                <a:gd name="connsiteX5" fmla="*/ 472141 w 1144319"/>
                <a:gd name="connsiteY5" fmla="*/ 131112 h 145855"/>
                <a:gd name="connsiteX6" fmla="*/ 687992 w 1144319"/>
                <a:gd name="connsiteY6" fmla="*/ 14073 h 145855"/>
                <a:gd name="connsiteX7" fmla="*/ 913886 w 1144319"/>
                <a:gd name="connsiteY7" fmla="*/ 15250 h 145855"/>
                <a:gd name="connsiteX8" fmla="*/ 910929 w 1144319"/>
                <a:gd name="connsiteY8" fmla="*/ 132651 h 145855"/>
                <a:gd name="connsiteX9" fmla="*/ 1144319 w 1144319"/>
                <a:gd name="connsiteY9" fmla="*/ 132470 h 145855"/>
                <a:gd name="connsiteX0" fmla="*/ 0 w 1144319"/>
                <a:gd name="connsiteY0" fmla="*/ 117221 h 131964"/>
                <a:gd name="connsiteX1" fmla="*/ 228913 w 1144319"/>
                <a:gd name="connsiteY1" fmla="*/ 117990 h 131964"/>
                <a:gd name="connsiteX2" fmla="*/ 227394 w 1144319"/>
                <a:gd name="connsiteY2" fmla="*/ 952 h 131964"/>
                <a:gd name="connsiteX3" fmla="*/ 453205 w 1144319"/>
                <a:gd name="connsiteY3" fmla="*/ 0 h 131964"/>
                <a:gd name="connsiteX4" fmla="*/ 460701 w 1144319"/>
                <a:gd name="connsiteY4" fmla="*/ 117402 h 131964"/>
                <a:gd name="connsiteX5" fmla="*/ 472141 w 1144319"/>
                <a:gd name="connsiteY5" fmla="*/ 117221 h 131964"/>
                <a:gd name="connsiteX6" fmla="*/ 687992 w 1144319"/>
                <a:gd name="connsiteY6" fmla="*/ 182 h 131964"/>
                <a:gd name="connsiteX7" fmla="*/ 913886 w 1144319"/>
                <a:gd name="connsiteY7" fmla="*/ 1359 h 131964"/>
                <a:gd name="connsiteX8" fmla="*/ 910929 w 1144319"/>
                <a:gd name="connsiteY8" fmla="*/ 118760 h 131964"/>
                <a:gd name="connsiteX9" fmla="*/ 1144319 w 1144319"/>
                <a:gd name="connsiteY9" fmla="*/ 118579 h 131964"/>
                <a:gd name="connsiteX0" fmla="*/ 0 w 1144319"/>
                <a:gd name="connsiteY0" fmla="*/ 125408 h 140151"/>
                <a:gd name="connsiteX1" fmla="*/ 228913 w 1144319"/>
                <a:gd name="connsiteY1" fmla="*/ 126177 h 140151"/>
                <a:gd name="connsiteX2" fmla="*/ 227394 w 1144319"/>
                <a:gd name="connsiteY2" fmla="*/ 9139 h 140151"/>
                <a:gd name="connsiteX3" fmla="*/ 453205 w 1144319"/>
                <a:gd name="connsiteY3" fmla="*/ 8187 h 140151"/>
                <a:gd name="connsiteX4" fmla="*/ 460701 w 1144319"/>
                <a:gd name="connsiteY4" fmla="*/ 125589 h 140151"/>
                <a:gd name="connsiteX5" fmla="*/ 683535 w 1144319"/>
                <a:gd name="connsiteY5" fmla="*/ 125408 h 140151"/>
                <a:gd name="connsiteX6" fmla="*/ 687992 w 1144319"/>
                <a:gd name="connsiteY6" fmla="*/ 8369 h 140151"/>
                <a:gd name="connsiteX7" fmla="*/ 913886 w 1144319"/>
                <a:gd name="connsiteY7" fmla="*/ 9546 h 140151"/>
                <a:gd name="connsiteX8" fmla="*/ 910929 w 1144319"/>
                <a:gd name="connsiteY8" fmla="*/ 126947 h 140151"/>
                <a:gd name="connsiteX9" fmla="*/ 1144319 w 1144319"/>
                <a:gd name="connsiteY9" fmla="*/ 126766 h 140151"/>
                <a:gd name="connsiteX0" fmla="*/ 0 w 1144319"/>
                <a:gd name="connsiteY0" fmla="*/ 125408 h 140151"/>
                <a:gd name="connsiteX1" fmla="*/ 228913 w 1144319"/>
                <a:gd name="connsiteY1" fmla="*/ 126177 h 140151"/>
                <a:gd name="connsiteX2" fmla="*/ 227394 w 1144319"/>
                <a:gd name="connsiteY2" fmla="*/ 9139 h 140151"/>
                <a:gd name="connsiteX3" fmla="*/ 453205 w 1144319"/>
                <a:gd name="connsiteY3" fmla="*/ 8187 h 140151"/>
                <a:gd name="connsiteX4" fmla="*/ 460701 w 1144319"/>
                <a:gd name="connsiteY4" fmla="*/ 125589 h 140151"/>
                <a:gd name="connsiteX5" fmla="*/ 683535 w 1144319"/>
                <a:gd name="connsiteY5" fmla="*/ 125408 h 140151"/>
                <a:gd name="connsiteX6" fmla="*/ 687992 w 1144319"/>
                <a:gd name="connsiteY6" fmla="*/ 8369 h 140151"/>
                <a:gd name="connsiteX7" fmla="*/ 913886 w 1144319"/>
                <a:gd name="connsiteY7" fmla="*/ 9546 h 140151"/>
                <a:gd name="connsiteX8" fmla="*/ 910929 w 1144319"/>
                <a:gd name="connsiteY8" fmla="*/ 126947 h 140151"/>
                <a:gd name="connsiteX9" fmla="*/ 1144319 w 1144319"/>
                <a:gd name="connsiteY9" fmla="*/ 126766 h 140151"/>
                <a:gd name="connsiteX0" fmla="*/ 0 w 1144319"/>
                <a:gd name="connsiteY0" fmla="*/ 125408 h 140151"/>
                <a:gd name="connsiteX1" fmla="*/ 228913 w 1144319"/>
                <a:gd name="connsiteY1" fmla="*/ 126177 h 140151"/>
                <a:gd name="connsiteX2" fmla="*/ 227394 w 1144319"/>
                <a:gd name="connsiteY2" fmla="*/ 9139 h 140151"/>
                <a:gd name="connsiteX3" fmla="*/ 453205 w 1144319"/>
                <a:gd name="connsiteY3" fmla="*/ 8187 h 140151"/>
                <a:gd name="connsiteX4" fmla="*/ 460701 w 1144319"/>
                <a:gd name="connsiteY4" fmla="*/ 125589 h 140151"/>
                <a:gd name="connsiteX5" fmla="*/ 683535 w 1144319"/>
                <a:gd name="connsiteY5" fmla="*/ 125408 h 140151"/>
                <a:gd name="connsiteX6" fmla="*/ 687992 w 1144319"/>
                <a:gd name="connsiteY6" fmla="*/ 8369 h 140151"/>
                <a:gd name="connsiteX7" fmla="*/ 913886 w 1144319"/>
                <a:gd name="connsiteY7" fmla="*/ 9546 h 140151"/>
                <a:gd name="connsiteX8" fmla="*/ 910929 w 1144319"/>
                <a:gd name="connsiteY8" fmla="*/ 126947 h 140151"/>
                <a:gd name="connsiteX9" fmla="*/ 1144319 w 1144319"/>
                <a:gd name="connsiteY9" fmla="*/ 126766 h 140151"/>
                <a:gd name="connsiteX0" fmla="*/ 0 w 1144319"/>
                <a:gd name="connsiteY0" fmla="*/ 125408 h 126947"/>
                <a:gd name="connsiteX1" fmla="*/ 228913 w 1144319"/>
                <a:gd name="connsiteY1" fmla="*/ 126177 h 126947"/>
                <a:gd name="connsiteX2" fmla="*/ 227394 w 1144319"/>
                <a:gd name="connsiteY2" fmla="*/ 9139 h 126947"/>
                <a:gd name="connsiteX3" fmla="*/ 453205 w 1144319"/>
                <a:gd name="connsiteY3" fmla="*/ 8187 h 126947"/>
                <a:gd name="connsiteX4" fmla="*/ 460701 w 1144319"/>
                <a:gd name="connsiteY4" fmla="*/ 125589 h 126947"/>
                <a:gd name="connsiteX5" fmla="*/ 683535 w 1144319"/>
                <a:gd name="connsiteY5" fmla="*/ 125408 h 126947"/>
                <a:gd name="connsiteX6" fmla="*/ 687992 w 1144319"/>
                <a:gd name="connsiteY6" fmla="*/ 8369 h 126947"/>
                <a:gd name="connsiteX7" fmla="*/ 913886 w 1144319"/>
                <a:gd name="connsiteY7" fmla="*/ 9546 h 126947"/>
                <a:gd name="connsiteX8" fmla="*/ 910929 w 1144319"/>
                <a:gd name="connsiteY8" fmla="*/ 126947 h 126947"/>
                <a:gd name="connsiteX9" fmla="*/ 1144319 w 1144319"/>
                <a:gd name="connsiteY9" fmla="*/ 126766 h 126947"/>
                <a:gd name="connsiteX0" fmla="*/ 0 w 1144319"/>
                <a:gd name="connsiteY0" fmla="*/ 125408 h 126947"/>
                <a:gd name="connsiteX1" fmla="*/ 228913 w 1144319"/>
                <a:gd name="connsiteY1" fmla="*/ 126177 h 126947"/>
                <a:gd name="connsiteX2" fmla="*/ 227394 w 1144319"/>
                <a:gd name="connsiteY2" fmla="*/ 9139 h 126947"/>
                <a:gd name="connsiteX3" fmla="*/ 453205 w 1144319"/>
                <a:gd name="connsiteY3" fmla="*/ 8187 h 126947"/>
                <a:gd name="connsiteX4" fmla="*/ 460701 w 1144319"/>
                <a:gd name="connsiteY4" fmla="*/ 125589 h 126947"/>
                <a:gd name="connsiteX5" fmla="*/ 683535 w 1144319"/>
                <a:gd name="connsiteY5" fmla="*/ 125408 h 126947"/>
                <a:gd name="connsiteX6" fmla="*/ 687992 w 1144319"/>
                <a:gd name="connsiteY6" fmla="*/ 8369 h 126947"/>
                <a:gd name="connsiteX7" fmla="*/ 913886 w 1144319"/>
                <a:gd name="connsiteY7" fmla="*/ 9546 h 126947"/>
                <a:gd name="connsiteX8" fmla="*/ 910929 w 1144319"/>
                <a:gd name="connsiteY8" fmla="*/ 126947 h 126947"/>
                <a:gd name="connsiteX9" fmla="*/ 1144319 w 1144319"/>
                <a:gd name="connsiteY9" fmla="*/ 126766 h 126947"/>
                <a:gd name="connsiteX0" fmla="*/ 0 w 1144319"/>
                <a:gd name="connsiteY0" fmla="*/ 117221 h 118760"/>
                <a:gd name="connsiteX1" fmla="*/ 228913 w 1144319"/>
                <a:gd name="connsiteY1" fmla="*/ 117990 h 118760"/>
                <a:gd name="connsiteX2" fmla="*/ 227394 w 1144319"/>
                <a:gd name="connsiteY2" fmla="*/ 952 h 118760"/>
                <a:gd name="connsiteX3" fmla="*/ 453205 w 1144319"/>
                <a:gd name="connsiteY3" fmla="*/ 0 h 118760"/>
                <a:gd name="connsiteX4" fmla="*/ 460701 w 1144319"/>
                <a:gd name="connsiteY4" fmla="*/ 117402 h 118760"/>
                <a:gd name="connsiteX5" fmla="*/ 683535 w 1144319"/>
                <a:gd name="connsiteY5" fmla="*/ 117221 h 118760"/>
                <a:gd name="connsiteX6" fmla="*/ 687992 w 1144319"/>
                <a:gd name="connsiteY6" fmla="*/ 182 h 118760"/>
                <a:gd name="connsiteX7" fmla="*/ 913886 w 1144319"/>
                <a:gd name="connsiteY7" fmla="*/ 1359 h 118760"/>
                <a:gd name="connsiteX8" fmla="*/ 910929 w 1144319"/>
                <a:gd name="connsiteY8" fmla="*/ 118760 h 118760"/>
                <a:gd name="connsiteX9" fmla="*/ 1144319 w 1144319"/>
                <a:gd name="connsiteY9" fmla="*/ 118579 h 118760"/>
                <a:gd name="connsiteX0" fmla="*/ 0 w 1144319"/>
                <a:gd name="connsiteY0" fmla="*/ 117221 h 118760"/>
                <a:gd name="connsiteX1" fmla="*/ 228913 w 1144319"/>
                <a:gd name="connsiteY1" fmla="*/ 117990 h 118760"/>
                <a:gd name="connsiteX2" fmla="*/ 227394 w 1144319"/>
                <a:gd name="connsiteY2" fmla="*/ 952 h 118760"/>
                <a:gd name="connsiteX3" fmla="*/ 453205 w 1144319"/>
                <a:gd name="connsiteY3" fmla="*/ 0 h 118760"/>
                <a:gd name="connsiteX4" fmla="*/ 460701 w 1144319"/>
                <a:gd name="connsiteY4" fmla="*/ 117402 h 118760"/>
                <a:gd name="connsiteX5" fmla="*/ 683535 w 1144319"/>
                <a:gd name="connsiteY5" fmla="*/ 117221 h 118760"/>
                <a:gd name="connsiteX6" fmla="*/ 687992 w 1144319"/>
                <a:gd name="connsiteY6" fmla="*/ 182 h 118760"/>
                <a:gd name="connsiteX7" fmla="*/ 913886 w 1144319"/>
                <a:gd name="connsiteY7" fmla="*/ 1359 h 118760"/>
                <a:gd name="connsiteX8" fmla="*/ 910929 w 1144319"/>
                <a:gd name="connsiteY8" fmla="*/ 118760 h 118760"/>
                <a:gd name="connsiteX9" fmla="*/ 1144319 w 1144319"/>
                <a:gd name="connsiteY9" fmla="*/ 118579 h 118760"/>
                <a:gd name="connsiteX0" fmla="*/ 0 w 1144319"/>
                <a:gd name="connsiteY0" fmla="*/ 124812 h 126170"/>
                <a:gd name="connsiteX1" fmla="*/ 228913 w 1144319"/>
                <a:gd name="connsiteY1" fmla="*/ 125581 h 126170"/>
                <a:gd name="connsiteX2" fmla="*/ 227394 w 1144319"/>
                <a:gd name="connsiteY2" fmla="*/ 8543 h 126170"/>
                <a:gd name="connsiteX3" fmla="*/ 453205 w 1144319"/>
                <a:gd name="connsiteY3" fmla="*/ 7591 h 126170"/>
                <a:gd name="connsiteX4" fmla="*/ 460701 w 1144319"/>
                <a:gd name="connsiteY4" fmla="*/ 124993 h 126170"/>
                <a:gd name="connsiteX5" fmla="*/ 683535 w 1144319"/>
                <a:gd name="connsiteY5" fmla="*/ 124812 h 126170"/>
                <a:gd name="connsiteX6" fmla="*/ 687992 w 1144319"/>
                <a:gd name="connsiteY6" fmla="*/ 7773 h 126170"/>
                <a:gd name="connsiteX7" fmla="*/ 913886 w 1144319"/>
                <a:gd name="connsiteY7" fmla="*/ 8950 h 126170"/>
                <a:gd name="connsiteX8" fmla="*/ 913928 w 1144319"/>
                <a:gd name="connsiteY8" fmla="*/ 125581 h 126170"/>
                <a:gd name="connsiteX9" fmla="*/ 1144319 w 1144319"/>
                <a:gd name="connsiteY9" fmla="*/ 126170 h 126170"/>
                <a:gd name="connsiteX0" fmla="*/ 0 w 1144319"/>
                <a:gd name="connsiteY0" fmla="*/ 124812 h 126170"/>
                <a:gd name="connsiteX1" fmla="*/ 228913 w 1144319"/>
                <a:gd name="connsiteY1" fmla="*/ 125581 h 126170"/>
                <a:gd name="connsiteX2" fmla="*/ 227394 w 1144319"/>
                <a:gd name="connsiteY2" fmla="*/ 8543 h 126170"/>
                <a:gd name="connsiteX3" fmla="*/ 453205 w 1144319"/>
                <a:gd name="connsiteY3" fmla="*/ 7591 h 126170"/>
                <a:gd name="connsiteX4" fmla="*/ 460701 w 1144319"/>
                <a:gd name="connsiteY4" fmla="*/ 124993 h 126170"/>
                <a:gd name="connsiteX5" fmla="*/ 683535 w 1144319"/>
                <a:gd name="connsiteY5" fmla="*/ 124812 h 126170"/>
                <a:gd name="connsiteX6" fmla="*/ 687992 w 1144319"/>
                <a:gd name="connsiteY6" fmla="*/ 7773 h 126170"/>
                <a:gd name="connsiteX7" fmla="*/ 913886 w 1144319"/>
                <a:gd name="connsiteY7" fmla="*/ 8950 h 126170"/>
                <a:gd name="connsiteX8" fmla="*/ 913928 w 1144319"/>
                <a:gd name="connsiteY8" fmla="*/ 125581 h 126170"/>
                <a:gd name="connsiteX9" fmla="*/ 1144319 w 1144319"/>
                <a:gd name="connsiteY9" fmla="*/ 126170 h 126170"/>
                <a:gd name="connsiteX0" fmla="*/ 0 w 1144319"/>
                <a:gd name="connsiteY0" fmla="*/ 117221 h 118579"/>
                <a:gd name="connsiteX1" fmla="*/ 228913 w 1144319"/>
                <a:gd name="connsiteY1" fmla="*/ 117990 h 118579"/>
                <a:gd name="connsiteX2" fmla="*/ 227394 w 1144319"/>
                <a:gd name="connsiteY2" fmla="*/ 952 h 118579"/>
                <a:gd name="connsiteX3" fmla="*/ 453205 w 1144319"/>
                <a:gd name="connsiteY3" fmla="*/ 0 h 118579"/>
                <a:gd name="connsiteX4" fmla="*/ 460701 w 1144319"/>
                <a:gd name="connsiteY4" fmla="*/ 117402 h 118579"/>
                <a:gd name="connsiteX5" fmla="*/ 683535 w 1144319"/>
                <a:gd name="connsiteY5" fmla="*/ 117221 h 118579"/>
                <a:gd name="connsiteX6" fmla="*/ 687992 w 1144319"/>
                <a:gd name="connsiteY6" fmla="*/ 182 h 118579"/>
                <a:gd name="connsiteX7" fmla="*/ 913886 w 1144319"/>
                <a:gd name="connsiteY7" fmla="*/ 1359 h 118579"/>
                <a:gd name="connsiteX8" fmla="*/ 913928 w 1144319"/>
                <a:gd name="connsiteY8" fmla="*/ 117990 h 118579"/>
                <a:gd name="connsiteX9" fmla="*/ 1144319 w 1144319"/>
                <a:gd name="connsiteY9" fmla="*/ 118579 h 118579"/>
                <a:gd name="connsiteX0" fmla="*/ 0 w 1144319"/>
                <a:gd name="connsiteY0" fmla="*/ 125674 h 127032"/>
                <a:gd name="connsiteX1" fmla="*/ 228913 w 1144319"/>
                <a:gd name="connsiteY1" fmla="*/ 126443 h 127032"/>
                <a:gd name="connsiteX2" fmla="*/ 227394 w 1144319"/>
                <a:gd name="connsiteY2" fmla="*/ 9405 h 127032"/>
                <a:gd name="connsiteX3" fmla="*/ 453205 w 1144319"/>
                <a:gd name="connsiteY3" fmla="*/ 8453 h 127032"/>
                <a:gd name="connsiteX4" fmla="*/ 457702 w 1144319"/>
                <a:gd name="connsiteY4" fmla="*/ 125855 h 127032"/>
                <a:gd name="connsiteX5" fmla="*/ 683535 w 1144319"/>
                <a:gd name="connsiteY5" fmla="*/ 125674 h 127032"/>
                <a:gd name="connsiteX6" fmla="*/ 687992 w 1144319"/>
                <a:gd name="connsiteY6" fmla="*/ 8635 h 127032"/>
                <a:gd name="connsiteX7" fmla="*/ 913886 w 1144319"/>
                <a:gd name="connsiteY7" fmla="*/ 9812 h 127032"/>
                <a:gd name="connsiteX8" fmla="*/ 913928 w 1144319"/>
                <a:gd name="connsiteY8" fmla="*/ 126443 h 127032"/>
                <a:gd name="connsiteX9" fmla="*/ 1144319 w 1144319"/>
                <a:gd name="connsiteY9" fmla="*/ 127032 h 127032"/>
                <a:gd name="connsiteX0" fmla="*/ 0 w 1144319"/>
                <a:gd name="connsiteY0" fmla="*/ 125674 h 127032"/>
                <a:gd name="connsiteX1" fmla="*/ 228913 w 1144319"/>
                <a:gd name="connsiteY1" fmla="*/ 126443 h 127032"/>
                <a:gd name="connsiteX2" fmla="*/ 227394 w 1144319"/>
                <a:gd name="connsiteY2" fmla="*/ 9405 h 127032"/>
                <a:gd name="connsiteX3" fmla="*/ 453205 w 1144319"/>
                <a:gd name="connsiteY3" fmla="*/ 8453 h 127032"/>
                <a:gd name="connsiteX4" fmla="*/ 457702 w 1144319"/>
                <a:gd name="connsiteY4" fmla="*/ 125855 h 127032"/>
                <a:gd name="connsiteX5" fmla="*/ 683535 w 1144319"/>
                <a:gd name="connsiteY5" fmla="*/ 125674 h 127032"/>
                <a:gd name="connsiteX6" fmla="*/ 687992 w 1144319"/>
                <a:gd name="connsiteY6" fmla="*/ 8635 h 127032"/>
                <a:gd name="connsiteX7" fmla="*/ 913886 w 1144319"/>
                <a:gd name="connsiteY7" fmla="*/ 9812 h 127032"/>
                <a:gd name="connsiteX8" fmla="*/ 913928 w 1144319"/>
                <a:gd name="connsiteY8" fmla="*/ 126443 h 127032"/>
                <a:gd name="connsiteX9" fmla="*/ 1144319 w 1144319"/>
                <a:gd name="connsiteY9" fmla="*/ 127032 h 127032"/>
                <a:gd name="connsiteX0" fmla="*/ 0 w 1144319"/>
                <a:gd name="connsiteY0" fmla="*/ 117221 h 118579"/>
                <a:gd name="connsiteX1" fmla="*/ 228913 w 1144319"/>
                <a:gd name="connsiteY1" fmla="*/ 117990 h 118579"/>
                <a:gd name="connsiteX2" fmla="*/ 227394 w 1144319"/>
                <a:gd name="connsiteY2" fmla="*/ 952 h 118579"/>
                <a:gd name="connsiteX3" fmla="*/ 453205 w 1144319"/>
                <a:gd name="connsiteY3" fmla="*/ 0 h 118579"/>
                <a:gd name="connsiteX4" fmla="*/ 457702 w 1144319"/>
                <a:gd name="connsiteY4" fmla="*/ 117402 h 118579"/>
                <a:gd name="connsiteX5" fmla="*/ 683535 w 1144319"/>
                <a:gd name="connsiteY5" fmla="*/ 117221 h 118579"/>
                <a:gd name="connsiteX6" fmla="*/ 687992 w 1144319"/>
                <a:gd name="connsiteY6" fmla="*/ 182 h 118579"/>
                <a:gd name="connsiteX7" fmla="*/ 913886 w 1144319"/>
                <a:gd name="connsiteY7" fmla="*/ 1359 h 118579"/>
                <a:gd name="connsiteX8" fmla="*/ 913928 w 1144319"/>
                <a:gd name="connsiteY8" fmla="*/ 117990 h 118579"/>
                <a:gd name="connsiteX9" fmla="*/ 1144319 w 1144319"/>
                <a:gd name="connsiteY9" fmla="*/ 118579 h 11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4319" h="118579">
                  <a:moveTo>
                    <a:pt x="0" y="117221"/>
                  </a:moveTo>
                  <a:lnTo>
                    <a:pt x="228913" y="117990"/>
                  </a:lnTo>
                  <a:cubicBezTo>
                    <a:pt x="228407" y="78977"/>
                    <a:pt x="227900" y="39965"/>
                    <a:pt x="227394" y="952"/>
                  </a:cubicBezTo>
                  <a:lnTo>
                    <a:pt x="453205" y="0"/>
                  </a:lnTo>
                  <a:lnTo>
                    <a:pt x="457702" y="117402"/>
                  </a:lnTo>
                  <a:lnTo>
                    <a:pt x="683535" y="117221"/>
                  </a:lnTo>
                  <a:lnTo>
                    <a:pt x="687992" y="182"/>
                  </a:lnTo>
                  <a:lnTo>
                    <a:pt x="913886" y="1359"/>
                  </a:lnTo>
                  <a:lnTo>
                    <a:pt x="913928" y="117990"/>
                  </a:lnTo>
                  <a:lnTo>
                    <a:pt x="1144319" y="118579"/>
                  </a:lnTo>
                </a:path>
              </a:pathLst>
            </a:custGeom>
            <a:noFill/>
            <a:ln w="19050" cap="flat" cmpd="sng" algn="ctr">
              <a:solidFill>
                <a:schemeClr val="tx1"/>
              </a:solid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FEFFFF"/>
                </a:solidFill>
                <a:effectLst/>
                <a:uLnTx/>
                <a:uFillTx/>
                <a:latin typeface="Intel Clear"/>
                <a:ea typeface="+mn-ea"/>
                <a:cs typeface="+mn-cs"/>
              </a:endParaRPr>
            </a:p>
          </p:txBody>
        </p:sp>
        <p:sp>
          <p:nvSpPr>
            <p:cNvPr id="31" name="TextBox 30">
              <a:extLst>
                <a:ext uri="{FF2B5EF4-FFF2-40B4-BE49-F238E27FC236}">
                  <a16:creationId xmlns:a16="http://schemas.microsoft.com/office/drawing/2014/main" id="{E49ADADB-EE66-0F25-BEDC-B879602C5EEA}"/>
                </a:ext>
              </a:extLst>
            </p:cNvPr>
            <p:cNvSpPr txBox="1"/>
            <p:nvPr/>
          </p:nvSpPr>
          <p:spPr>
            <a:xfrm>
              <a:off x="4008319" y="7884155"/>
              <a:ext cx="1022397" cy="1107996"/>
            </a:xfrm>
            <a:prstGeom prst="rect">
              <a:avLst/>
            </a:prstGeom>
            <a:noFill/>
          </p:spPr>
          <p:txBody>
            <a:bodyPr wrap="non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effectLst/>
                  <a:uLnTx/>
                  <a:uFillTx/>
                  <a:latin typeface="Consolas" panose="020B0609020204030204" pitchFamily="49" charset="0"/>
                  <a:cs typeface="Neo Sans Intel"/>
                </a:rPr>
                <a:t>01100</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effectLst/>
                  <a:uLnTx/>
                  <a:uFillTx/>
                  <a:latin typeface="Consolas" panose="020B0609020204030204" pitchFamily="49" charset="0"/>
                  <a:cs typeface="Neo Sans Intel"/>
                </a:rPr>
                <a:t>11010</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effectLst/>
                  <a:uLnTx/>
                  <a:uFillTx/>
                  <a:latin typeface="Consolas" panose="020B0609020204030204" pitchFamily="49" charset="0"/>
                  <a:cs typeface="Neo Sans Intel"/>
                </a:rPr>
                <a:t>00100</a:t>
              </a:r>
            </a:p>
          </p:txBody>
        </p:sp>
      </p:grpSp>
      <p:pic>
        <p:nvPicPr>
          <p:cNvPr id="33" name="Picture 32">
            <a:extLst>
              <a:ext uri="{FF2B5EF4-FFF2-40B4-BE49-F238E27FC236}">
                <a16:creationId xmlns:a16="http://schemas.microsoft.com/office/drawing/2014/main" id="{0E9F1A11-0B26-458E-AA31-62105A753694}"/>
              </a:ext>
            </a:extLst>
          </p:cNvPr>
          <p:cNvPicPr>
            <a:picLocks noChangeAspect="1"/>
          </p:cNvPicPr>
          <p:nvPr/>
        </p:nvPicPr>
        <p:blipFill>
          <a:blip r:embed="rId9" cstate="screen">
            <a:lum contrast="-40000"/>
            <a:extLst>
              <a:ext uri="{28A0092B-C50C-407E-A947-70E740481C1C}">
                <a14:useLocalDpi xmlns:a14="http://schemas.microsoft.com/office/drawing/2010/main"/>
              </a:ext>
            </a:extLst>
          </a:blip>
          <a:stretch>
            <a:fillRect/>
          </a:stretch>
        </p:blipFill>
        <p:spPr>
          <a:xfrm>
            <a:off x="5109397" y="5079747"/>
            <a:ext cx="644592" cy="537049"/>
          </a:xfrm>
          <a:prstGeom prst="rect">
            <a:avLst/>
          </a:prstGeom>
        </p:spPr>
      </p:pic>
      <p:pic>
        <p:nvPicPr>
          <p:cNvPr id="34" name="Picture 33">
            <a:extLst>
              <a:ext uri="{FF2B5EF4-FFF2-40B4-BE49-F238E27FC236}">
                <a16:creationId xmlns:a16="http://schemas.microsoft.com/office/drawing/2014/main" id="{09F6E5F2-0E2E-1473-FDB1-E9B943C23BAD}"/>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sharpenSoften amount="-4000"/>
                    </a14:imgEffect>
                    <a14:imgEffect>
                      <a14:saturation sat="236000"/>
                    </a14:imgEffect>
                    <a14:imgEffect>
                      <a14:brightnessContrast contrast="100000"/>
                    </a14:imgEffect>
                  </a14:imgLayer>
                </a14:imgProps>
              </a:ext>
              <a:ext uri="{28A0092B-C50C-407E-A947-70E740481C1C}">
                <a14:useLocalDpi xmlns:a14="http://schemas.microsoft.com/office/drawing/2010/main"/>
              </a:ext>
            </a:extLst>
          </a:blip>
          <a:srcRect/>
          <a:stretch/>
        </p:blipFill>
        <p:spPr>
          <a:xfrm>
            <a:off x="5622767" y="5065094"/>
            <a:ext cx="1270403" cy="1001752"/>
          </a:xfrm>
          <a:prstGeom prst="rect">
            <a:avLst/>
          </a:prstGeom>
        </p:spPr>
      </p:pic>
      <p:sp>
        <p:nvSpPr>
          <p:cNvPr id="35" name="Oval 34">
            <a:extLst>
              <a:ext uri="{FF2B5EF4-FFF2-40B4-BE49-F238E27FC236}">
                <a16:creationId xmlns:a16="http://schemas.microsoft.com/office/drawing/2014/main" id="{A500DB19-E477-B603-7430-4D01857A29B0}"/>
              </a:ext>
            </a:extLst>
          </p:cNvPr>
          <p:cNvSpPr/>
          <p:nvPr/>
        </p:nvSpPr>
        <p:spPr>
          <a:xfrm>
            <a:off x="6175964" y="5144064"/>
            <a:ext cx="83454" cy="83454"/>
          </a:xfrm>
          <a:prstGeom prst="ellipse">
            <a:avLst/>
          </a:prstGeom>
          <a:gradFill rotWithShape="1">
            <a:gsLst>
              <a:gs pos="0">
                <a:srgbClr val="00377C"/>
              </a:gs>
              <a:gs pos="100000">
                <a:srgbClr val="00377C">
                  <a:lumMod val="75000"/>
                </a:srgbClr>
              </a:gs>
            </a:gsLst>
            <a:lin ang="3600000" scaled="0"/>
          </a:gradFill>
          <a:ln w="635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Intel Clear"/>
              <a:ea typeface="+mn-ea"/>
              <a:cs typeface="+mn-cs"/>
            </a:endParaRPr>
          </a:p>
        </p:txBody>
      </p:sp>
      <p:sp>
        <p:nvSpPr>
          <p:cNvPr id="36" name="Oval 35">
            <a:extLst>
              <a:ext uri="{FF2B5EF4-FFF2-40B4-BE49-F238E27FC236}">
                <a16:creationId xmlns:a16="http://schemas.microsoft.com/office/drawing/2014/main" id="{96B11A4A-D692-5DD9-8BFC-253BBCFA12B8}"/>
              </a:ext>
            </a:extLst>
          </p:cNvPr>
          <p:cNvSpPr/>
          <p:nvPr/>
        </p:nvSpPr>
        <p:spPr>
          <a:xfrm>
            <a:off x="6175964" y="5255687"/>
            <a:ext cx="83454" cy="83454"/>
          </a:xfrm>
          <a:prstGeom prst="ellipse">
            <a:avLst/>
          </a:prstGeom>
          <a:gradFill rotWithShape="1">
            <a:gsLst>
              <a:gs pos="0">
                <a:srgbClr val="00377C"/>
              </a:gs>
              <a:gs pos="100000">
                <a:srgbClr val="00377C">
                  <a:lumMod val="75000"/>
                </a:srgbClr>
              </a:gs>
            </a:gsLst>
            <a:lin ang="3600000" scaled="0"/>
          </a:gradFill>
          <a:ln w="635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Intel Clear"/>
              <a:ea typeface="+mn-ea"/>
              <a:cs typeface="+mn-cs"/>
            </a:endParaRPr>
          </a:p>
        </p:txBody>
      </p:sp>
      <p:sp>
        <p:nvSpPr>
          <p:cNvPr id="37" name="Oval 36">
            <a:extLst>
              <a:ext uri="{FF2B5EF4-FFF2-40B4-BE49-F238E27FC236}">
                <a16:creationId xmlns:a16="http://schemas.microsoft.com/office/drawing/2014/main" id="{9D518629-F31B-F1F7-07DA-351B68B9AA66}"/>
              </a:ext>
            </a:extLst>
          </p:cNvPr>
          <p:cNvSpPr/>
          <p:nvPr/>
        </p:nvSpPr>
        <p:spPr>
          <a:xfrm>
            <a:off x="6175964" y="5363821"/>
            <a:ext cx="83454" cy="83454"/>
          </a:xfrm>
          <a:prstGeom prst="ellipse">
            <a:avLst/>
          </a:prstGeom>
          <a:gradFill rotWithShape="1">
            <a:gsLst>
              <a:gs pos="0">
                <a:srgbClr val="00377C"/>
              </a:gs>
              <a:gs pos="100000">
                <a:srgbClr val="00377C">
                  <a:lumMod val="75000"/>
                </a:srgbClr>
              </a:gs>
            </a:gsLst>
            <a:lin ang="3600000" scaled="0"/>
          </a:gradFill>
          <a:ln w="635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Intel Clear"/>
              <a:ea typeface="+mn-ea"/>
              <a:cs typeface="+mn-cs"/>
            </a:endParaRPr>
          </a:p>
        </p:txBody>
      </p:sp>
      <p:sp>
        <p:nvSpPr>
          <p:cNvPr id="38" name="Oval 37">
            <a:extLst>
              <a:ext uri="{FF2B5EF4-FFF2-40B4-BE49-F238E27FC236}">
                <a16:creationId xmlns:a16="http://schemas.microsoft.com/office/drawing/2014/main" id="{905F43BF-BF92-9A73-98F2-F83D035974B8}"/>
              </a:ext>
            </a:extLst>
          </p:cNvPr>
          <p:cNvSpPr/>
          <p:nvPr/>
        </p:nvSpPr>
        <p:spPr>
          <a:xfrm>
            <a:off x="6175964" y="5471957"/>
            <a:ext cx="83454" cy="83454"/>
          </a:xfrm>
          <a:prstGeom prst="ellipse">
            <a:avLst/>
          </a:prstGeom>
          <a:gradFill rotWithShape="1">
            <a:gsLst>
              <a:gs pos="0">
                <a:srgbClr val="00377C"/>
              </a:gs>
              <a:gs pos="100000">
                <a:srgbClr val="00377C">
                  <a:lumMod val="75000"/>
                </a:srgbClr>
              </a:gs>
            </a:gsLst>
            <a:lin ang="3600000" scaled="0"/>
          </a:gradFill>
          <a:ln w="635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Intel Clear"/>
              <a:ea typeface="+mn-ea"/>
              <a:cs typeface="+mn-cs"/>
            </a:endParaRPr>
          </a:p>
        </p:txBody>
      </p:sp>
      <p:sp>
        <p:nvSpPr>
          <p:cNvPr id="39" name="Oval 38">
            <a:extLst>
              <a:ext uri="{FF2B5EF4-FFF2-40B4-BE49-F238E27FC236}">
                <a16:creationId xmlns:a16="http://schemas.microsoft.com/office/drawing/2014/main" id="{2D0D18F6-FDF0-5DB0-428F-A7BCD4D86BD8}"/>
              </a:ext>
            </a:extLst>
          </p:cNvPr>
          <p:cNvSpPr/>
          <p:nvPr/>
        </p:nvSpPr>
        <p:spPr>
          <a:xfrm>
            <a:off x="6175964" y="5569627"/>
            <a:ext cx="83454" cy="83454"/>
          </a:xfrm>
          <a:prstGeom prst="ellipse">
            <a:avLst/>
          </a:prstGeom>
          <a:gradFill rotWithShape="1">
            <a:gsLst>
              <a:gs pos="0">
                <a:srgbClr val="00377C"/>
              </a:gs>
              <a:gs pos="100000">
                <a:srgbClr val="00377C">
                  <a:lumMod val="75000"/>
                </a:srgbClr>
              </a:gs>
            </a:gsLst>
            <a:lin ang="3600000" scaled="0"/>
          </a:gradFill>
          <a:ln w="635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Intel Clear"/>
              <a:ea typeface="+mn-ea"/>
              <a:cs typeface="+mn-cs"/>
            </a:endParaRPr>
          </a:p>
        </p:txBody>
      </p:sp>
      <p:sp>
        <p:nvSpPr>
          <p:cNvPr id="40" name="Oval 39">
            <a:extLst>
              <a:ext uri="{FF2B5EF4-FFF2-40B4-BE49-F238E27FC236}">
                <a16:creationId xmlns:a16="http://schemas.microsoft.com/office/drawing/2014/main" id="{E97891DE-E383-F744-E200-F7B51C23F4F9}"/>
              </a:ext>
            </a:extLst>
          </p:cNvPr>
          <p:cNvSpPr/>
          <p:nvPr/>
        </p:nvSpPr>
        <p:spPr>
          <a:xfrm>
            <a:off x="6175964" y="5681249"/>
            <a:ext cx="83454" cy="83454"/>
          </a:xfrm>
          <a:prstGeom prst="ellipse">
            <a:avLst/>
          </a:prstGeom>
          <a:gradFill rotWithShape="1">
            <a:gsLst>
              <a:gs pos="0">
                <a:srgbClr val="00377C"/>
              </a:gs>
              <a:gs pos="100000">
                <a:srgbClr val="00377C">
                  <a:lumMod val="75000"/>
                </a:srgbClr>
              </a:gs>
            </a:gsLst>
            <a:lin ang="3600000" scaled="0"/>
          </a:gradFill>
          <a:ln w="635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Intel Clear"/>
              <a:ea typeface="+mn-ea"/>
              <a:cs typeface="+mn-cs"/>
            </a:endParaRPr>
          </a:p>
        </p:txBody>
      </p:sp>
      <p:sp>
        <p:nvSpPr>
          <p:cNvPr id="41" name="Oval 40">
            <a:extLst>
              <a:ext uri="{FF2B5EF4-FFF2-40B4-BE49-F238E27FC236}">
                <a16:creationId xmlns:a16="http://schemas.microsoft.com/office/drawing/2014/main" id="{BFB8C812-2095-7006-F83D-2942C2887B87}"/>
              </a:ext>
            </a:extLst>
          </p:cNvPr>
          <p:cNvSpPr/>
          <p:nvPr/>
        </p:nvSpPr>
        <p:spPr>
          <a:xfrm>
            <a:off x="6175964" y="5785895"/>
            <a:ext cx="83454" cy="83454"/>
          </a:xfrm>
          <a:prstGeom prst="ellipse">
            <a:avLst/>
          </a:prstGeom>
          <a:gradFill rotWithShape="1">
            <a:gsLst>
              <a:gs pos="0">
                <a:srgbClr val="00377C"/>
              </a:gs>
              <a:gs pos="100000">
                <a:srgbClr val="00377C">
                  <a:lumMod val="75000"/>
                </a:srgbClr>
              </a:gs>
            </a:gsLst>
            <a:lin ang="3600000" scaled="0"/>
          </a:gradFill>
          <a:ln w="635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Intel Clear"/>
              <a:ea typeface="+mn-ea"/>
              <a:cs typeface="+mn-cs"/>
            </a:endParaRPr>
          </a:p>
        </p:txBody>
      </p:sp>
      <p:sp>
        <p:nvSpPr>
          <p:cNvPr id="42" name="Oval 41">
            <a:extLst>
              <a:ext uri="{FF2B5EF4-FFF2-40B4-BE49-F238E27FC236}">
                <a16:creationId xmlns:a16="http://schemas.microsoft.com/office/drawing/2014/main" id="{63A93970-F2CA-2E86-6AA4-2F107F64F958}"/>
              </a:ext>
            </a:extLst>
          </p:cNvPr>
          <p:cNvSpPr/>
          <p:nvPr/>
        </p:nvSpPr>
        <p:spPr>
          <a:xfrm>
            <a:off x="6175964" y="5890847"/>
            <a:ext cx="83454" cy="83454"/>
          </a:xfrm>
          <a:prstGeom prst="ellipse">
            <a:avLst/>
          </a:prstGeom>
          <a:gradFill rotWithShape="1">
            <a:gsLst>
              <a:gs pos="0">
                <a:srgbClr val="00377C"/>
              </a:gs>
              <a:gs pos="100000">
                <a:srgbClr val="00377C">
                  <a:lumMod val="75000"/>
                </a:srgbClr>
              </a:gs>
            </a:gsLst>
            <a:lin ang="3600000" scaled="0"/>
          </a:gradFill>
          <a:ln w="635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Intel Clear"/>
              <a:ea typeface="+mn-ea"/>
              <a:cs typeface="+mn-cs"/>
            </a:endParaRPr>
          </a:p>
        </p:txBody>
      </p:sp>
      <p:sp>
        <p:nvSpPr>
          <p:cNvPr id="43" name="Oval 42">
            <a:extLst>
              <a:ext uri="{FF2B5EF4-FFF2-40B4-BE49-F238E27FC236}">
                <a16:creationId xmlns:a16="http://schemas.microsoft.com/office/drawing/2014/main" id="{7C5986F8-E004-A6F4-B9DF-419979E26042}"/>
              </a:ext>
            </a:extLst>
          </p:cNvPr>
          <p:cNvSpPr/>
          <p:nvPr/>
        </p:nvSpPr>
        <p:spPr>
          <a:xfrm>
            <a:off x="6175964" y="6002164"/>
            <a:ext cx="83454" cy="83454"/>
          </a:xfrm>
          <a:prstGeom prst="ellipse">
            <a:avLst/>
          </a:prstGeom>
          <a:gradFill rotWithShape="1">
            <a:gsLst>
              <a:gs pos="0">
                <a:srgbClr val="00377C"/>
              </a:gs>
              <a:gs pos="100000">
                <a:srgbClr val="00377C">
                  <a:lumMod val="75000"/>
                </a:srgbClr>
              </a:gs>
            </a:gsLst>
            <a:lin ang="3600000" scaled="0"/>
          </a:gradFill>
          <a:ln w="635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Intel Clear"/>
              <a:ea typeface="+mn-ea"/>
              <a:cs typeface="+mn-cs"/>
            </a:endParaRPr>
          </a:p>
        </p:txBody>
      </p:sp>
      <p:sp>
        <p:nvSpPr>
          <p:cNvPr id="44" name="Oval 43">
            <a:extLst>
              <a:ext uri="{FF2B5EF4-FFF2-40B4-BE49-F238E27FC236}">
                <a16:creationId xmlns:a16="http://schemas.microsoft.com/office/drawing/2014/main" id="{414E29EE-5964-10D2-1424-9EA9A6987BFE}"/>
              </a:ext>
            </a:extLst>
          </p:cNvPr>
          <p:cNvSpPr/>
          <p:nvPr/>
        </p:nvSpPr>
        <p:spPr>
          <a:xfrm>
            <a:off x="6611990" y="5737060"/>
            <a:ext cx="83454" cy="83454"/>
          </a:xfrm>
          <a:prstGeom prst="ellipse">
            <a:avLst/>
          </a:prstGeom>
          <a:gradFill rotWithShape="1">
            <a:gsLst>
              <a:gs pos="0">
                <a:srgbClr val="00377C"/>
              </a:gs>
              <a:gs pos="100000">
                <a:srgbClr val="00377C">
                  <a:lumMod val="75000"/>
                </a:srgbClr>
              </a:gs>
            </a:gsLst>
            <a:lin ang="3600000" scaled="0"/>
          </a:gradFill>
          <a:ln w="635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Intel Clear"/>
              <a:ea typeface="+mn-ea"/>
              <a:cs typeface="+mn-cs"/>
            </a:endParaRPr>
          </a:p>
        </p:txBody>
      </p:sp>
      <p:sp>
        <p:nvSpPr>
          <p:cNvPr id="45" name="Oval 44">
            <a:extLst>
              <a:ext uri="{FF2B5EF4-FFF2-40B4-BE49-F238E27FC236}">
                <a16:creationId xmlns:a16="http://schemas.microsoft.com/office/drawing/2014/main" id="{CC30DEDA-7D4F-5467-1FEB-66B6BDE740F3}"/>
              </a:ext>
            </a:extLst>
          </p:cNvPr>
          <p:cNvSpPr/>
          <p:nvPr/>
        </p:nvSpPr>
        <p:spPr>
          <a:xfrm>
            <a:off x="6611990" y="5628926"/>
            <a:ext cx="83454" cy="83454"/>
          </a:xfrm>
          <a:prstGeom prst="ellipse">
            <a:avLst/>
          </a:prstGeom>
          <a:gradFill rotWithShape="1">
            <a:gsLst>
              <a:gs pos="0">
                <a:srgbClr val="00377C"/>
              </a:gs>
              <a:gs pos="100000">
                <a:srgbClr val="00377C">
                  <a:lumMod val="75000"/>
                </a:srgbClr>
              </a:gs>
            </a:gsLst>
            <a:lin ang="3600000" scaled="0"/>
          </a:gradFill>
          <a:ln w="635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Intel Clear"/>
              <a:ea typeface="+mn-ea"/>
              <a:cs typeface="+mn-cs"/>
            </a:endParaRPr>
          </a:p>
        </p:txBody>
      </p:sp>
      <p:sp>
        <p:nvSpPr>
          <p:cNvPr id="46" name="Oval 45">
            <a:extLst>
              <a:ext uri="{FF2B5EF4-FFF2-40B4-BE49-F238E27FC236}">
                <a16:creationId xmlns:a16="http://schemas.microsoft.com/office/drawing/2014/main" id="{BA7A004F-9FAC-EB5E-6AE9-03CE98D13130}"/>
              </a:ext>
            </a:extLst>
          </p:cNvPr>
          <p:cNvSpPr/>
          <p:nvPr/>
        </p:nvSpPr>
        <p:spPr>
          <a:xfrm>
            <a:off x="6611990" y="5517302"/>
            <a:ext cx="83454" cy="83454"/>
          </a:xfrm>
          <a:prstGeom prst="ellipse">
            <a:avLst/>
          </a:prstGeom>
          <a:gradFill rotWithShape="1">
            <a:gsLst>
              <a:gs pos="0">
                <a:srgbClr val="00377C"/>
              </a:gs>
              <a:gs pos="100000">
                <a:srgbClr val="00377C">
                  <a:lumMod val="75000"/>
                </a:srgbClr>
              </a:gs>
            </a:gsLst>
            <a:lin ang="3600000" scaled="0"/>
          </a:gradFill>
          <a:ln w="635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Intel Clear"/>
              <a:ea typeface="+mn-ea"/>
              <a:cs typeface="+mn-cs"/>
            </a:endParaRPr>
          </a:p>
        </p:txBody>
      </p:sp>
      <p:sp>
        <p:nvSpPr>
          <p:cNvPr id="47" name="Oval 46">
            <a:extLst>
              <a:ext uri="{FF2B5EF4-FFF2-40B4-BE49-F238E27FC236}">
                <a16:creationId xmlns:a16="http://schemas.microsoft.com/office/drawing/2014/main" id="{803E724F-47D4-4912-00B5-9E8E412A074B}"/>
              </a:ext>
            </a:extLst>
          </p:cNvPr>
          <p:cNvSpPr/>
          <p:nvPr/>
        </p:nvSpPr>
        <p:spPr>
          <a:xfrm>
            <a:off x="6611990" y="5412656"/>
            <a:ext cx="83454" cy="83454"/>
          </a:xfrm>
          <a:prstGeom prst="ellipse">
            <a:avLst/>
          </a:prstGeom>
          <a:gradFill rotWithShape="1">
            <a:gsLst>
              <a:gs pos="0">
                <a:srgbClr val="00377C"/>
              </a:gs>
              <a:gs pos="100000">
                <a:srgbClr val="00377C">
                  <a:lumMod val="75000"/>
                </a:srgbClr>
              </a:gs>
            </a:gsLst>
            <a:lin ang="3600000" scaled="0"/>
          </a:gradFill>
          <a:ln w="635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Intel Clear"/>
              <a:ea typeface="+mn-ea"/>
              <a:cs typeface="+mn-cs"/>
            </a:endParaRPr>
          </a:p>
        </p:txBody>
      </p:sp>
      <p:sp>
        <p:nvSpPr>
          <p:cNvPr id="48" name="Oval 47">
            <a:extLst>
              <a:ext uri="{FF2B5EF4-FFF2-40B4-BE49-F238E27FC236}">
                <a16:creationId xmlns:a16="http://schemas.microsoft.com/office/drawing/2014/main" id="{B924A9DC-577E-28EB-BDA5-21F97B61C052}"/>
              </a:ext>
            </a:extLst>
          </p:cNvPr>
          <p:cNvSpPr/>
          <p:nvPr/>
        </p:nvSpPr>
        <p:spPr>
          <a:xfrm>
            <a:off x="5746914" y="5737060"/>
            <a:ext cx="83454" cy="83454"/>
          </a:xfrm>
          <a:prstGeom prst="ellipse">
            <a:avLst/>
          </a:prstGeom>
          <a:gradFill rotWithShape="1">
            <a:gsLst>
              <a:gs pos="0">
                <a:srgbClr val="00377C"/>
              </a:gs>
              <a:gs pos="100000">
                <a:srgbClr val="00377C">
                  <a:lumMod val="75000"/>
                </a:srgbClr>
              </a:gs>
            </a:gsLst>
            <a:lin ang="3600000" scaled="0"/>
          </a:gradFill>
          <a:ln w="635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Intel Clear"/>
              <a:ea typeface="+mn-ea"/>
              <a:cs typeface="+mn-cs"/>
            </a:endParaRPr>
          </a:p>
        </p:txBody>
      </p:sp>
      <p:sp>
        <p:nvSpPr>
          <p:cNvPr id="49" name="Oval 48">
            <a:extLst>
              <a:ext uri="{FF2B5EF4-FFF2-40B4-BE49-F238E27FC236}">
                <a16:creationId xmlns:a16="http://schemas.microsoft.com/office/drawing/2014/main" id="{EA50F686-3E2E-CD26-8D1B-70D312BB4605}"/>
              </a:ext>
            </a:extLst>
          </p:cNvPr>
          <p:cNvSpPr/>
          <p:nvPr/>
        </p:nvSpPr>
        <p:spPr>
          <a:xfrm>
            <a:off x="5746914" y="5628926"/>
            <a:ext cx="83454" cy="83454"/>
          </a:xfrm>
          <a:prstGeom prst="ellipse">
            <a:avLst/>
          </a:prstGeom>
          <a:gradFill rotWithShape="1">
            <a:gsLst>
              <a:gs pos="0">
                <a:srgbClr val="00377C"/>
              </a:gs>
              <a:gs pos="100000">
                <a:srgbClr val="00377C">
                  <a:lumMod val="75000"/>
                </a:srgbClr>
              </a:gs>
            </a:gsLst>
            <a:lin ang="3600000" scaled="0"/>
          </a:gradFill>
          <a:ln w="635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Intel Clear"/>
              <a:ea typeface="+mn-ea"/>
              <a:cs typeface="+mn-cs"/>
            </a:endParaRPr>
          </a:p>
        </p:txBody>
      </p:sp>
      <p:sp>
        <p:nvSpPr>
          <p:cNvPr id="50" name="Oval 49">
            <a:extLst>
              <a:ext uri="{FF2B5EF4-FFF2-40B4-BE49-F238E27FC236}">
                <a16:creationId xmlns:a16="http://schemas.microsoft.com/office/drawing/2014/main" id="{CBECD8BF-2BE9-67AB-4DB5-77D20AB2B93D}"/>
              </a:ext>
            </a:extLst>
          </p:cNvPr>
          <p:cNvSpPr/>
          <p:nvPr/>
        </p:nvSpPr>
        <p:spPr>
          <a:xfrm>
            <a:off x="5746914" y="5517302"/>
            <a:ext cx="83454" cy="83454"/>
          </a:xfrm>
          <a:prstGeom prst="ellipse">
            <a:avLst/>
          </a:prstGeom>
          <a:gradFill rotWithShape="1">
            <a:gsLst>
              <a:gs pos="0">
                <a:srgbClr val="00377C"/>
              </a:gs>
              <a:gs pos="100000">
                <a:srgbClr val="00377C">
                  <a:lumMod val="75000"/>
                </a:srgbClr>
              </a:gs>
            </a:gsLst>
            <a:lin ang="3600000" scaled="0"/>
          </a:gradFill>
          <a:ln w="635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Intel Clear"/>
              <a:ea typeface="+mn-ea"/>
              <a:cs typeface="+mn-cs"/>
            </a:endParaRPr>
          </a:p>
        </p:txBody>
      </p:sp>
      <p:sp>
        <p:nvSpPr>
          <p:cNvPr id="51" name="Oval 50">
            <a:extLst>
              <a:ext uri="{FF2B5EF4-FFF2-40B4-BE49-F238E27FC236}">
                <a16:creationId xmlns:a16="http://schemas.microsoft.com/office/drawing/2014/main" id="{36F04946-78B9-85B1-9783-74E5B8A23511}"/>
              </a:ext>
            </a:extLst>
          </p:cNvPr>
          <p:cNvSpPr/>
          <p:nvPr/>
        </p:nvSpPr>
        <p:spPr>
          <a:xfrm>
            <a:off x="5746914" y="5412656"/>
            <a:ext cx="83454" cy="83454"/>
          </a:xfrm>
          <a:prstGeom prst="ellipse">
            <a:avLst/>
          </a:prstGeom>
          <a:gradFill rotWithShape="1">
            <a:gsLst>
              <a:gs pos="0">
                <a:srgbClr val="00377C"/>
              </a:gs>
              <a:gs pos="100000">
                <a:srgbClr val="00377C">
                  <a:lumMod val="75000"/>
                </a:srgbClr>
              </a:gs>
            </a:gsLst>
            <a:lin ang="3600000" scaled="0"/>
          </a:gradFill>
          <a:ln w="635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Intel Clear"/>
              <a:ea typeface="+mn-ea"/>
              <a:cs typeface="+mn-cs"/>
            </a:endParaRPr>
          </a:p>
        </p:txBody>
      </p:sp>
      <p:sp>
        <p:nvSpPr>
          <p:cNvPr id="52" name="Oval 51">
            <a:extLst>
              <a:ext uri="{FF2B5EF4-FFF2-40B4-BE49-F238E27FC236}">
                <a16:creationId xmlns:a16="http://schemas.microsoft.com/office/drawing/2014/main" id="{1E1CBC25-8659-4310-AF0B-6AC606E5AF14}"/>
              </a:ext>
            </a:extLst>
          </p:cNvPr>
          <p:cNvSpPr/>
          <p:nvPr/>
        </p:nvSpPr>
        <p:spPr>
          <a:xfrm>
            <a:off x="5746914" y="5841706"/>
            <a:ext cx="83454" cy="83454"/>
          </a:xfrm>
          <a:prstGeom prst="ellipse">
            <a:avLst/>
          </a:prstGeom>
          <a:gradFill rotWithShape="1">
            <a:gsLst>
              <a:gs pos="0">
                <a:srgbClr val="00377C"/>
              </a:gs>
              <a:gs pos="100000">
                <a:srgbClr val="00377C">
                  <a:lumMod val="75000"/>
                </a:srgbClr>
              </a:gs>
            </a:gsLst>
            <a:lin ang="3600000" scaled="0"/>
          </a:gradFill>
          <a:ln w="635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Intel Clear"/>
              <a:ea typeface="+mn-ea"/>
              <a:cs typeface="+mn-cs"/>
            </a:endParaRPr>
          </a:p>
        </p:txBody>
      </p:sp>
      <p:sp>
        <p:nvSpPr>
          <p:cNvPr id="53" name="Oval 52">
            <a:extLst>
              <a:ext uri="{FF2B5EF4-FFF2-40B4-BE49-F238E27FC236}">
                <a16:creationId xmlns:a16="http://schemas.microsoft.com/office/drawing/2014/main" id="{05C1AB2F-793C-30C1-EE1E-225ADFDC5067}"/>
              </a:ext>
            </a:extLst>
          </p:cNvPr>
          <p:cNvSpPr/>
          <p:nvPr/>
        </p:nvSpPr>
        <p:spPr>
          <a:xfrm>
            <a:off x="5746914" y="5304522"/>
            <a:ext cx="83454" cy="83454"/>
          </a:xfrm>
          <a:prstGeom prst="ellipse">
            <a:avLst/>
          </a:prstGeom>
          <a:gradFill rotWithShape="1">
            <a:gsLst>
              <a:gs pos="0">
                <a:srgbClr val="00377C"/>
              </a:gs>
              <a:gs pos="100000">
                <a:srgbClr val="00377C">
                  <a:lumMod val="75000"/>
                </a:srgbClr>
              </a:gs>
            </a:gsLst>
            <a:lin ang="3600000" scaled="0"/>
          </a:gradFill>
          <a:ln w="635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Intel Clear"/>
              <a:ea typeface="+mn-ea"/>
              <a:cs typeface="+mn-cs"/>
            </a:endParaRPr>
          </a:p>
        </p:txBody>
      </p:sp>
      <p:sp>
        <p:nvSpPr>
          <p:cNvPr id="54" name="Oval 53">
            <a:extLst>
              <a:ext uri="{FF2B5EF4-FFF2-40B4-BE49-F238E27FC236}">
                <a16:creationId xmlns:a16="http://schemas.microsoft.com/office/drawing/2014/main" id="{4B2EF01A-86B9-FB67-0E5E-1CB20C2AD1C6}"/>
              </a:ext>
            </a:extLst>
          </p:cNvPr>
          <p:cNvSpPr/>
          <p:nvPr/>
        </p:nvSpPr>
        <p:spPr>
          <a:xfrm>
            <a:off x="5338796" y="5244145"/>
            <a:ext cx="188097" cy="188097"/>
          </a:xfrm>
          <a:prstGeom prst="ellipse">
            <a:avLst/>
          </a:prstGeom>
          <a:gradFill rotWithShape="1">
            <a:gsLst>
              <a:gs pos="0">
                <a:srgbClr val="00377C"/>
              </a:gs>
              <a:gs pos="100000">
                <a:srgbClr val="00377C">
                  <a:lumMod val="75000"/>
                </a:srgbClr>
              </a:gs>
            </a:gsLst>
            <a:lin ang="3600000" scaled="0"/>
          </a:gradFill>
          <a:ln w="635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Intel Clear"/>
              <a:ea typeface="+mn-ea"/>
              <a:cs typeface="+mn-cs"/>
            </a:endParaRPr>
          </a:p>
        </p:txBody>
      </p:sp>
      <p:pic>
        <p:nvPicPr>
          <p:cNvPr id="56" name="Picture 55">
            <a:extLst>
              <a:ext uri="{FF2B5EF4-FFF2-40B4-BE49-F238E27FC236}">
                <a16:creationId xmlns:a16="http://schemas.microsoft.com/office/drawing/2014/main" id="{03DA30EB-6765-08E1-B116-AF1271506E2F}"/>
              </a:ext>
            </a:extLst>
          </p:cNvPr>
          <p:cNvPicPr>
            <a:picLocks noChangeAspect="1"/>
          </p:cNvPicPr>
          <p:nvPr/>
        </p:nvPicPr>
        <p:blipFill>
          <a:blip r:embed="rId12" cstate="screen">
            <a:lum bright="24000" contrast="27000"/>
            <a:extLst>
              <a:ext uri="{28A0092B-C50C-407E-A947-70E740481C1C}">
                <a14:useLocalDpi xmlns:a14="http://schemas.microsoft.com/office/drawing/2010/main"/>
              </a:ext>
            </a:extLst>
          </a:blip>
          <a:stretch>
            <a:fillRect/>
          </a:stretch>
        </p:blipFill>
        <p:spPr>
          <a:xfrm>
            <a:off x="8601909" y="5586967"/>
            <a:ext cx="2108075" cy="533214"/>
          </a:xfrm>
          <a:prstGeom prst="rect">
            <a:avLst/>
          </a:prstGeom>
        </p:spPr>
      </p:pic>
      <p:grpSp>
        <p:nvGrpSpPr>
          <p:cNvPr id="57" name="Group 56">
            <a:extLst>
              <a:ext uri="{FF2B5EF4-FFF2-40B4-BE49-F238E27FC236}">
                <a16:creationId xmlns:a16="http://schemas.microsoft.com/office/drawing/2014/main" id="{4D5A069B-2449-98A1-D842-280DF3489F19}"/>
              </a:ext>
            </a:extLst>
          </p:cNvPr>
          <p:cNvGrpSpPr/>
          <p:nvPr/>
        </p:nvGrpSpPr>
        <p:grpSpPr>
          <a:xfrm>
            <a:off x="9186913" y="5155953"/>
            <a:ext cx="938093" cy="409985"/>
            <a:chOff x="6566966" y="2010521"/>
            <a:chExt cx="656999" cy="291060"/>
          </a:xfrm>
        </p:grpSpPr>
        <p:sp>
          <p:nvSpPr>
            <p:cNvPr id="61" name="Freeform 104">
              <a:extLst>
                <a:ext uri="{FF2B5EF4-FFF2-40B4-BE49-F238E27FC236}">
                  <a16:creationId xmlns:a16="http://schemas.microsoft.com/office/drawing/2014/main" id="{6B51FAFE-E5B8-2EEE-D072-584C8FD530BC}"/>
                </a:ext>
              </a:extLst>
            </p:cNvPr>
            <p:cNvSpPr/>
            <p:nvPr/>
          </p:nvSpPr>
          <p:spPr>
            <a:xfrm>
              <a:off x="6566966" y="2010791"/>
              <a:ext cx="189211" cy="290762"/>
            </a:xfrm>
            <a:custGeom>
              <a:avLst/>
              <a:gdLst>
                <a:gd name="connsiteX0" fmla="*/ 0 w 1057275"/>
                <a:gd name="connsiteY0" fmla="*/ 1048313 h 1143563"/>
                <a:gd name="connsiteX1" fmla="*/ 533400 w 1057275"/>
                <a:gd name="connsiteY1" fmla="*/ 563 h 1143563"/>
                <a:gd name="connsiteX2" fmla="*/ 581025 w 1057275"/>
                <a:gd name="connsiteY2" fmla="*/ 905438 h 1143563"/>
                <a:gd name="connsiteX3" fmla="*/ 1057275 w 1057275"/>
                <a:gd name="connsiteY3" fmla="*/ 1143563 h 1143563"/>
                <a:gd name="connsiteX0" fmla="*/ 0 w 1057275"/>
                <a:gd name="connsiteY0" fmla="*/ 1055220 h 1150470"/>
                <a:gd name="connsiteX1" fmla="*/ 238125 w 1057275"/>
                <a:gd name="connsiteY1" fmla="*/ 512295 h 1150470"/>
                <a:gd name="connsiteX2" fmla="*/ 533400 w 1057275"/>
                <a:gd name="connsiteY2" fmla="*/ 7470 h 1150470"/>
                <a:gd name="connsiteX3" fmla="*/ 581025 w 1057275"/>
                <a:gd name="connsiteY3" fmla="*/ 912345 h 1150470"/>
                <a:gd name="connsiteX4" fmla="*/ 1057275 w 1057275"/>
                <a:gd name="connsiteY4" fmla="*/ 1150470 h 1150470"/>
                <a:gd name="connsiteX0" fmla="*/ 0 w 1057275"/>
                <a:gd name="connsiteY0" fmla="*/ 1047753 h 1143003"/>
                <a:gd name="connsiteX1" fmla="*/ 381000 w 1057275"/>
                <a:gd name="connsiteY1" fmla="*/ 895353 h 1143003"/>
                <a:gd name="connsiteX2" fmla="*/ 533400 w 1057275"/>
                <a:gd name="connsiteY2" fmla="*/ 3 h 1143003"/>
                <a:gd name="connsiteX3" fmla="*/ 581025 w 1057275"/>
                <a:gd name="connsiteY3" fmla="*/ 904878 h 1143003"/>
                <a:gd name="connsiteX4" fmla="*/ 1057275 w 1057275"/>
                <a:gd name="connsiteY4" fmla="*/ 1143003 h 1143003"/>
                <a:gd name="connsiteX0" fmla="*/ 0 w 1057275"/>
                <a:gd name="connsiteY0" fmla="*/ 1047753 h 1143003"/>
                <a:gd name="connsiteX1" fmla="*/ 381000 w 1057275"/>
                <a:gd name="connsiteY1" fmla="*/ 895353 h 1143003"/>
                <a:gd name="connsiteX2" fmla="*/ 533400 w 1057275"/>
                <a:gd name="connsiteY2" fmla="*/ 3 h 1143003"/>
                <a:gd name="connsiteX3" fmla="*/ 581025 w 1057275"/>
                <a:gd name="connsiteY3" fmla="*/ 904878 h 1143003"/>
                <a:gd name="connsiteX4" fmla="*/ 1057275 w 1057275"/>
                <a:gd name="connsiteY4" fmla="*/ 1143003 h 1143003"/>
                <a:gd name="connsiteX0" fmla="*/ 0 w 1057275"/>
                <a:gd name="connsiteY0" fmla="*/ 1047753 h 1183439"/>
                <a:gd name="connsiteX1" fmla="*/ 381000 w 1057275"/>
                <a:gd name="connsiteY1" fmla="*/ 895353 h 1183439"/>
                <a:gd name="connsiteX2" fmla="*/ 533400 w 1057275"/>
                <a:gd name="connsiteY2" fmla="*/ 3 h 1183439"/>
                <a:gd name="connsiteX3" fmla="*/ 581025 w 1057275"/>
                <a:gd name="connsiteY3" fmla="*/ 904878 h 1183439"/>
                <a:gd name="connsiteX4" fmla="*/ 762000 w 1057275"/>
                <a:gd name="connsiteY4" fmla="*/ 1171578 h 1183439"/>
                <a:gd name="connsiteX5" fmla="*/ 1057275 w 1057275"/>
                <a:gd name="connsiteY5" fmla="*/ 1143003 h 1183439"/>
                <a:gd name="connsiteX0" fmla="*/ 0 w 1057275"/>
                <a:gd name="connsiteY0" fmla="*/ 1047753 h 1177102"/>
                <a:gd name="connsiteX1" fmla="*/ 381000 w 1057275"/>
                <a:gd name="connsiteY1" fmla="*/ 895353 h 1177102"/>
                <a:gd name="connsiteX2" fmla="*/ 533400 w 1057275"/>
                <a:gd name="connsiteY2" fmla="*/ 3 h 1177102"/>
                <a:gd name="connsiteX3" fmla="*/ 581025 w 1057275"/>
                <a:gd name="connsiteY3" fmla="*/ 904878 h 1177102"/>
                <a:gd name="connsiteX4" fmla="*/ 762000 w 1057275"/>
                <a:gd name="connsiteY4" fmla="*/ 1171578 h 1177102"/>
                <a:gd name="connsiteX5" fmla="*/ 1057275 w 1057275"/>
                <a:gd name="connsiteY5" fmla="*/ 1028703 h 1177102"/>
                <a:gd name="connsiteX0" fmla="*/ 0 w 1057275"/>
                <a:gd name="connsiteY0" fmla="*/ 1047753 h 1112928"/>
                <a:gd name="connsiteX1" fmla="*/ 381000 w 1057275"/>
                <a:gd name="connsiteY1" fmla="*/ 895353 h 1112928"/>
                <a:gd name="connsiteX2" fmla="*/ 533400 w 1057275"/>
                <a:gd name="connsiteY2" fmla="*/ 3 h 1112928"/>
                <a:gd name="connsiteX3" fmla="*/ 581025 w 1057275"/>
                <a:gd name="connsiteY3" fmla="*/ 904878 h 1112928"/>
                <a:gd name="connsiteX4" fmla="*/ 685800 w 1057275"/>
                <a:gd name="connsiteY4" fmla="*/ 1104903 h 1112928"/>
                <a:gd name="connsiteX5" fmla="*/ 1057275 w 1057275"/>
                <a:gd name="connsiteY5" fmla="*/ 1028703 h 1112928"/>
                <a:gd name="connsiteX0" fmla="*/ 0 w 1087838"/>
                <a:gd name="connsiteY0" fmla="*/ 1047753 h 1110169"/>
                <a:gd name="connsiteX1" fmla="*/ 381000 w 1087838"/>
                <a:gd name="connsiteY1" fmla="*/ 895353 h 1110169"/>
                <a:gd name="connsiteX2" fmla="*/ 533400 w 1087838"/>
                <a:gd name="connsiteY2" fmla="*/ 3 h 1110169"/>
                <a:gd name="connsiteX3" fmla="*/ 581025 w 1087838"/>
                <a:gd name="connsiteY3" fmla="*/ 904878 h 1110169"/>
                <a:gd name="connsiteX4" fmla="*/ 685800 w 1087838"/>
                <a:gd name="connsiteY4" fmla="*/ 1104903 h 1110169"/>
                <a:gd name="connsiteX5" fmla="*/ 1087838 w 1087838"/>
                <a:gd name="connsiteY5" fmla="*/ 951601 h 1110169"/>
                <a:gd name="connsiteX0" fmla="*/ 0 w 1087838"/>
                <a:gd name="connsiteY0" fmla="*/ 1047753 h 1054179"/>
                <a:gd name="connsiteX1" fmla="*/ 381000 w 1087838"/>
                <a:gd name="connsiteY1" fmla="*/ 895353 h 1054179"/>
                <a:gd name="connsiteX2" fmla="*/ 533400 w 1087838"/>
                <a:gd name="connsiteY2" fmla="*/ 3 h 1054179"/>
                <a:gd name="connsiteX3" fmla="*/ 581025 w 1087838"/>
                <a:gd name="connsiteY3" fmla="*/ 904878 h 1054179"/>
                <a:gd name="connsiteX4" fmla="*/ 594102 w 1087838"/>
                <a:gd name="connsiteY4" fmla="*/ 1047084 h 1054179"/>
                <a:gd name="connsiteX5" fmla="*/ 1087838 w 1087838"/>
                <a:gd name="connsiteY5" fmla="*/ 951601 h 1054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838" h="1054179">
                  <a:moveTo>
                    <a:pt x="0" y="1047753"/>
                  </a:moveTo>
                  <a:cubicBezTo>
                    <a:pt x="39688" y="957265"/>
                    <a:pt x="244475" y="984253"/>
                    <a:pt x="381000" y="895353"/>
                  </a:cubicBezTo>
                  <a:cubicBezTo>
                    <a:pt x="469900" y="720728"/>
                    <a:pt x="500063" y="-1584"/>
                    <a:pt x="533400" y="3"/>
                  </a:cubicBezTo>
                  <a:cubicBezTo>
                    <a:pt x="566737" y="1590"/>
                    <a:pt x="570908" y="730365"/>
                    <a:pt x="581025" y="904878"/>
                  </a:cubicBezTo>
                  <a:cubicBezTo>
                    <a:pt x="591142" y="1079391"/>
                    <a:pt x="514727" y="1007397"/>
                    <a:pt x="594102" y="1047084"/>
                  </a:cubicBezTo>
                  <a:cubicBezTo>
                    <a:pt x="673477" y="1086771"/>
                    <a:pt x="1044976" y="946839"/>
                    <a:pt x="1087838" y="951601"/>
                  </a:cubicBezTo>
                </a:path>
              </a:pathLst>
            </a:custGeom>
            <a:noFill/>
            <a:ln w="12700" cap="flat" cmpd="sng" algn="ctr">
              <a:solidFill>
                <a:schemeClr val="tx1"/>
              </a:solid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Intel Clear"/>
                <a:ea typeface="+mn-ea"/>
                <a:cs typeface="+mn-cs"/>
              </a:endParaRPr>
            </a:p>
          </p:txBody>
        </p:sp>
        <p:sp>
          <p:nvSpPr>
            <p:cNvPr id="62" name="Freeform 105">
              <a:extLst>
                <a:ext uri="{FF2B5EF4-FFF2-40B4-BE49-F238E27FC236}">
                  <a16:creationId xmlns:a16="http://schemas.microsoft.com/office/drawing/2014/main" id="{2D2C25B6-7933-B8A8-7A53-0C5881717268}"/>
                </a:ext>
              </a:extLst>
            </p:cNvPr>
            <p:cNvSpPr/>
            <p:nvPr/>
          </p:nvSpPr>
          <p:spPr>
            <a:xfrm>
              <a:off x="6707599" y="2010791"/>
              <a:ext cx="341963" cy="290790"/>
            </a:xfrm>
            <a:custGeom>
              <a:avLst/>
              <a:gdLst>
                <a:gd name="connsiteX0" fmla="*/ 0 w 1057275"/>
                <a:gd name="connsiteY0" fmla="*/ 1048313 h 1143563"/>
                <a:gd name="connsiteX1" fmla="*/ 533400 w 1057275"/>
                <a:gd name="connsiteY1" fmla="*/ 563 h 1143563"/>
                <a:gd name="connsiteX2" fmla="*/ 581025 w 1057275"/>
                <a:gd name="connsiteY2" fmla="*/ 905438 h 1143563"/>
                <a:gd name="connsiteX3" fmla="*/ 1057275 w 1057275"/>
                <a:gd name="connsiteY3" fmla="*/ 1143563 h 1143563"/>
                <a:gd name="connsiteX0" fmla="*/ 0 w 1057275"/>
                <a:gd name="connsiteY0" fmla="*/ 1055220 h 1150470"/>
                <a:gd name="connsiteX1" fmla="*/ 238125 w 1057275"/>
                <a:gd name="connsiteY1" fmla="*/ 512295 h 1150470"/>
                <a:gd name="connsiteX2" fmla="*/ 533400 w 1057275"/>
                <a:gd name="connsiteY2" fmla="*/ 7470 h 1150470"/>
                <a:gd name="connsiteX3" fmla="*/ 581025 w 1057275"/>
                <a:gd name="connsiteY3" fmla="*/ 912345 h 1150470"/>
                <a:gd name="connsiteX4" fmla="*/ 1057275 w 1057275"/>
                <a:gd name="connsiteY4" fmla="*/ 1150470 h 1150470"/>
                <a:gd name="connsiteX0" fmla="*/ 0 w 1057275"/>
                <a:gd name="connsiteY0" fmla="*/ 1047753 h 1143003"/>
                <a:gd name="connsiteX1" fmla="*/ 381000 w 1057275"/>
                <a:gd name="connsiteY1" fmla="*/ 895353 h 1143003"/>
                <a:gd name="connsiteX2" fmla="*/ 533400 w 1057275"/>
                <a:gd name="connsiteY2" fmla="*/ 3 h 1143003"/>
                <a:gd name="connsiteX3" fmla="*/ 581025 w 1057275"/>
                <a:gd name="connsiteY3" fmla="*/ 904878 h 1143003"/>
                <a:gd name="connsiteX4" fmla="*/ 1057275 w 1057275"/>
                <a:gd name="connsiteY4" fmla="*/ 1143003 h 1143003"/>
                <a:gd name="connsiteX0" fmla="*/ 0 w 1057275"/>
                <a:gd name="connsiteY0" fmla="*/ 1047753 h 1143003"/>
                <a:gd name="connsiteX1" fmla="*/ 381000 w 1057275"/>
                <a:gd name="connsiteY1" fmla="*/ 895353 h 1143003"/>
                <a:gd name="connsiteX2" fmla="*/ 533400 w 1057275"/>
                <a:gd name="connsiteY2" fmla="*/ 3 h 1143003"/>
                <a:gd name="connsiteX3" fmla="*/ 581025 w 1057275"/>
                <a:gd name="connsiteY3" fmla="*/ 904878 h 1143003"/>
                <a:gd name="connsiteX4" fmla="*/ 1057275 w 1057275"/>
                <a:gd name="connsiteY4" fmla="*/ 1143003 h 1143003"/>
                <a:gd name="connsiteX0" fmla="*/ 0 w 1057275"/>
                <a:gd name="connsiteY0" fmla="*/ 1047753 h 1183439"/>
                <a:gd name="connsiteX1" fmla="*/ 381000 w 1057275"/>
                <a:gd name="connsiteY1" fmla="*/ 895353 h 1183439"/>
                <a:gd name="connsiteX2" fmla="*/ 533400 w 1057275"/>
                <a:gd name="connsiteY2" fmla="*/ 3 h 1183439"/>
                <a:gd name="connsiteX3" fmla="*/ 581025 w 1057275"/>
                <a:gd name="connsiteY3" fmla="*/ 904878 h 1183439"/>
                <a:gd name="connsiteX4" fmla="*/ 762000 w 1057275"/>
                <a:gd name="connsiteY4" fmla="*/ 1171578 h 1183439"/>
                <a:gd name="connsiteX5" fmla="*/ 1057275 w 1057275"/>
                <a:gd name="connsiteY5" fmla="*/ 1143003 h 1183439"/>
                <a:gd name="connsiteX0" fmla="*/ 0 w 1057275"/>
                <a:gd name="connsiteY0" fmla="*/ 1047753 h 1177102"/>
                <a:gd name="connsiteX1" fmla="*/ 381000 w 1057275"/>
                <a:gd name="connsiteY1" fmla="*/ 895353 h 1177102"/>
                <a:gd name="connsiteX2" fmla="*/ 533400 w 1057275"/>
                <a:gd name="connsiteY2" fmla="*/ 3 h 1177102"/>
                <a:gd name="connsiteX3" fmla="*/ 581025 w 1057275"/>
                <a:gd name="connsiteY3" fmla="*/ 904878 h 1177102"/>
                <a:gd name="connsiteX4" fmla="*/ 762000 w 1057275"/>
                <a:gd name="connsiteY4" fmla="*/ 1171578 h 1177102"/>
                <a:gd name="connsiteX5" fmla="*/ 1057275 w 1057275"/>
                <a:gd name="connsiteY5" fmla="*/ 1028703 h 1177102"/>
                <a:gd name="connsiteX0" fmla="*/ 0 w 1057275"/>
                <a:gd name="connsiteY0" fmla="*/ 1047753 h 1112928"/>
                <a:gd name="connsiteX1" fmla="*/ 381000 w 1057275"/>
                <a:gd name="connsiteY1" fmla="*/ 895353 h 1112928"/>
                <a:gd name="connsiteX2" fmla="*/ 533400 w 1057275"/>
                <a:gd name="connsiteY2" fmla="*/ 3 h 1112928"/>
                <a:gd name="connsiteX3" fmla="*/ 581025 w 1057275"/>
                <a:gd name="connsiteY3" fmla="*/ 904878 h 1112928"/>
                <a:gd name="connsiteX4" fmla="*/ 685800 w 1057275"/>
                <a:gd name="connsiteY4" fmla="*/ 1104903 h 1112928"/>
                <a:gd name="connsiteX5" fmla="*/ 1057275 w 1057275"/>
                <a:gd name="connsiteY5" fmla="*/ 1028703 h 1112928"/>
                <a:gd name="connsiteX0" fmla="*/ 0 w 1087838"/>
                <a:gd name="connsiteY0" fmla="*/ 1047753 h 1110169"/>
                <a:gd name="connsiteX1" fmla="*/ 381000 w 1087838"/>
                <a:gd name="connsiteY1" fmla="*/ 895353 h 1110169"/>
                <a:gd name="connsiteX2" fmla="*/ 533400 w 1087838"/>
                <a:gd name="connsiteY2" fmla="*/ 3 h 1110169"/>
                <a:gd name="connsiteX3" fmla="*/ 581025 w 1087838"/>
                <a:gd name="connsiteY3" fmla="*/ 904878 h 1110169"/>
                <a:gd name="connsiteX4" fmla="*/ 685800 w 1087838"/>
                <a:gd name="connsiteY4" fmla="*/ 1104903 h 1110169"/>
                <a:gd name="connsiteX5" fmla="*/ 1087838 w 1087838"/>
                <a:gd name="connsiteY5" fmla="*/ 951601 h 1110169"/>
                <a:gd name="connsiteX0" fmla="*/ 0 w 1087838"/>
                <a:gd name="connsiteY0" fmla="*/ 1047753 h 1054179"/>
                <a:gd name="connsiteX1" fmla="*/ 381000 w 1087838"/>
                <a:gd name="connsiteY1" fmla="*/ 895353 h 1054179"/>
                <a:gd name="connsiteX2" fmla="*/ 533400 w 1087838"/>
                <a:gd name="connsiteY2" fmla="*/ 3 h 1054179"/>
                <a:gd name="connsiteX3" fmla="*/ 581025 w 1087838"/>
                <a:gd name="connsiteY3" fmla="*/ 904878 h 1054179"/>
                <a:gd name="connsiteX4" fmla="*/ 594102 w 1087838"/>
                <a:gd name="connsiteY4" fmla="*/ 1047084 h 1054179"/>
                <a:gd name="connsiteX5" fmla="*/ 1087838 w 1087838"/>
                <a:gd name="connsiteY5" fmla="*/ 951601 h 1054179"/>
                <a:gd name="connsiteX0" fmla="*/ 0 w 1120345"/>
                <a:gd name="connsiteY0" fmla="*/ 1047753 h 1054179"/>
                <a:gd name="connsiteX1" fmla="*/ 381000 w 1120345"/>
                <a:gd name="connsiteY1" fmla="*/ 895353 h 1054179"/>
                <a:gd name="connsiteX2" fmla="*/ 533400 w 1120345"/>
                <a:gd name="connsiteY2" fmla="*/ 3 h 1054179"/>
                <a:gd name="connsiteX3" fmla="*/ 581025 w 1120345"/>
                <a:gd name="connsiteY3" fmla="*/ 904878 h 1054179"/>
                <a:gd name="connsiteX4" fmla="*/ 594102 w 1120345"/>
                <a:gd name="connsiteY4" fmla="*/ 1047084 h 1054179"/>
                <a:gd name="connsiteX5" fmla="*/ 1087838 w 1120345"/>
                <a:gd name="connsiteY5" fmla="*/ 951601 h 1054179"/>
                <a:gd name="connsiteX6" fmla="*/ 1072723 w 1120345"/>
                <a:gd name="connsiteY6" fmla="*/ 950089 h 1054179"/>
                <a:gd name="connsiteX0" fmla="*/ 0 w 1829164"/>
                <a:gd name="connsiteY0" fmla="*/ 1047753 h 1054179"/>
                <a:gd name="connsiteX1" fmla="*/ 381000 w 1829164"/>
                <a:gd name="connsiteY1" fmla="*/ 895353 h 1054179"/>
                <a:gd name="connsiteX2" fmla="*/ 533400 w 1829164"/>
                <a:gd name="connsiteY2" fmla="*/ 3 h 1054179"/>
                <a:gd name="connsiteX3" fmla="*/ 581025 w 1829164"/>
                <a:gd name="connsiteY3" fmla="*/ 904878 h 1054179"/>
                <a:gd name="connsiteX4" fmla="*/ 594102 w 1829164"/>
                <a:gd name="connsiteY4" fmla="*/ 1047084 h 1054179"/>
                <a:gd name="connsiteX5" fmla="*/ 1087838 w 1829164"/>
                <a:gd name="connsiteY5" fmla="*/ 951601 h 1054179"/>
                <a:gd name="connsiteX6" fmla="*/ 1829152 w 1829164"/>
                <a:gd name="connsiteY6" fmla="*/ 962013 h 1054179"/>
                <a:gd name="connsiteX0" fmla="*/ 0 w 1829164"/>
                <a:gd name="connsiteY0" fmla="*/ 1047753 h 1050753"/>
                <a:gd name="connsiteX1" fmla="*/ 381000 w 1829164"/>
                <a:gd name="connsiteY1" fmla="*/ 895353 h 1050753"/>
                <a:gd name="connsiteX2" fmla="*/ 533400 w 1829164"/>
                <a:gd name="connsiteY2" fmla="*/ 3 h 1050753"/>
                <a:gd name="connsiteX3" fmla="*/ 581025 w 1829164"/>
                <a:gd name="connsiteY3" fmla="*/ 904878 h 1050753"/>
                <a:gd name="connsiteX4" fmla="*/ 594102 w 1829164"/>
                <a:gd name="connsiteY4" fmla="*/ 1047084 h 1050753"/>
                <a:gd name="connsiteX5" fmla="*/ 1142601 w 1829164"/>
                <a:gd name="connsiteY5" fmla="*/ 796198 h 1050753"/>
                <a:gd name="connsiteX6" fmla="*/ 1829152 w 1829164"/>
                <a:gd name="connsiteY6" fmla="*/ 962013 h 1050753"/>
                <a:gd name="connsiteX0" fmla="*/ 0 w 1829153"/>
                <a:gd name="connsiteY0" fmla="*/ 1047753 h 1050753"/>
                <a:gd name="connsiteX1" fmla="*/ 381000 w 1829153"/>
                <a:gd name="connsiteY1" fmla="*/ 895353 h 1050753"/>
                <a:gd name="connsiteX2" fmla="*/ 533400 w 1829153"/>
                <a:gd name="connsiteY2" fmla="*/ 3 h 1050753"/>
                <a:gd name="connsiteX3" fmla="*/ 581025 w 1829153"/>
                <a:gd name="connsiteY3" fmla="*/ 904878 h 1050753"/>
                <a:gd name="connsiteX4" fmla="*/ 594102 w 1829153"/>
                <a:gd name="connsiteY4" fmla="*/ 1047084 h 1050753"/>
                <a:gd name="connsiteX5" fmla="*/ 1142601 w 1829153"/>
                <a:gd name="connsiteY5" fmla="*/ 796198 h 1050753"/>
                <a:gd name="connsiteX6" fmla="*/ 1829152 w 1829153"/>
                <a:gd name="connsiteY6" fmla="*/ 962013 h 1050753"/>
                <a:gd name="connsiteX0" fmla="*/ 0 w 1829153"/>
                <a:gd name="connsiteY0" fmla="*/ 1047753 h 1050753"/>
                <a:gd name="connsiteX1" fmla="*/ 381000 w 1829153"/>
                <a:gd name="connsiteY1" fmla="*/ 895353 h 1050753"/>
                <a:gd name="connsiteX2" fmla="*/ 533400 w 1829153"/>
                <a:gd name="connsiteY2" fmla="*/ 3 h 1050753"/>
                <a:gd name="connsiteX3" fmla="*/ 581025 w 1829153"/>
                <a:gd name="connsiteY3" fmla="*/ 904878 h 1050753"/>
                <a:gd name="connsiteX4" fmla="*/ 594102 w 1829153"/>
                <a:gd name="connsiteY4" fmla="*/ 1047084 h 1050753"/>
                <a:gd name="connsiteX5" fmla="*/ 1142601 w 1829153"/>
                <a:gd name="connsiteY5" fmla="*/ 796198 h 1050753"/>
                <a:gd name="connsiteX6" fmla="*/ 1829152 w 1829153"/>
                <a:gd name="connsiteY6" fmla="*/ 962013 h 1050753"/>
                <a:gd name="connsiteX0" fmla="*/ 0 w 1829153"/>
                <a:gd name="connsiteY0" fmla="*/ 1047753 h 1050753"/>
                <a:gd name="connsiteX1" fmla="*/ 381000 w 1829153"/>
                <a:gd name="connsiteY1" fmla="*/ 895353 h 1050753"/>
                <a:gd name="connsiteX2" fmla="*/ 533400 w 1829153"/>
                <a:gd name="connsiteY2" fmla="*/ 3 h 1050753"/>
                <a:gd name="connsiteX3" fmla="*/ 581025 w 1829153"/>
                <a:gd name="connsiteY3" fmla="*/ 904878 h 1050753"/>
                <a:gd name="connsiteX4" fmla="*/ 594102 w 1829153"/>
                <a:gd name="connsiteY4" fmla="*/ 1047084 h 1050753"/>
                <a:gd name="connsiteX5" fmla="*/ 1142601 w 1829153"/>
                <a:gd name="connsiteY5" fmla="*/ 796198 h 1050753"/>
                <a:gd name="connsiteX6" fmla="*/ 1829152 w 1829153"/>
                <a:gd name="connsiteY6" fmla="*/ 962013 h 1050753"/>
                <a:gd name="connsiteX0" fmla="*/ 0 w 1829153"/>
                <a:gd name="connsiteY0" fmla="*/ 1047753 h 1050753"/>
                <a:gd name="connsiteX1" fmla="*/ 381000 w 1829153"/>
                <a:gd name="connsiteY1" fmla="*/ 895353 h 1050753"/>
                <a:gd name="connsiteX2" fmla="*/ 533400 w 1829153"/>
                <a:gd name="connsiteY2" fmla="*/ 3 h 1050753"/>
                <a:gd name="connsiteX3" fmla="*/ 581025 w 1829153"/>
                <a:gd name="connsiteY3" fmla="*/ 904878 h 1050753"/>
                <a:gd name="connsiteX4" fmla="*/ 594102 w 1829153"/>
                <a:gd name="connsiteY4" fmla="*/ 1047084 h 1050753"/>
                <a:gd name="connsiteX5" fmla="*/ 1142601 w 1829153"/>
                <a:gd name="connsiteY5" fmla="*/ 796198 h 1050753"/>
                <a:gd name="connsiteX6" fmla="*/ 1829152 w 1829153"/>
                <a:gd name="connsiteY6" fmla="*/ 962013 h 1050753"/>
                <a:gd name="connsiteX0" fmla="*/ 0 w 1829153"/>
                <a:gd name="connsiteY0" fmla="*/ 1047753 h 1050753"/>
                <a:gd name="connsiteX1" fmla="*/ 381000 w 1829153"/>
                <a:gd name="connsiteY1" fmla="*/ 895353 h 1050753"/>
                <a:gd name="connsiteX2" fmla="*/ 533400 w 1829153"/>
                <a:gd name="connsiteY2" fmla="*/ 3 h 1050753"/>
                <a:gd name="connsiteX3" fmla="*/ 581025 w 1829153"/>
                <a:gd name="connsiteY3" fmla="*/ 904878 h 1050753"/>
                <a:gd name="connsiteX4" fmla="*/ 594102 w 1829153"/>
                <a:gd name="connsiteY4" fmla="*/ 1047084 h 1050753"/>
                <a:gd name="connsiteX5" fmla="*/ 1169979 w 1829153"/>
                <a:gd name="connsiteY5" fmla="*/ 796198 h 1050753"/>
                <a:gd name="connsiteX6" fmla="*/ 1829152 w 1829153"/>
                <a:gd name="connsiteY6" fmla="*/ 962013 h 1050753"/>
                <a:gd name="connsiteX0" fmla="*/ 0 w 1829153"/>
                <a:gd name="connsiteY0" fmla="*/ 1047753 h 1050108"/>
                <a:gd name="connsiteX1" fmla="*/ 381000 w 1829153"/>
                <a:gd name="connsiteY1" fmla="*/ 895353 h 1050108"/>
                <a:gd name="connsiteX2" fmla="*/ 533400 w 1829153"/>
                <a:gd name="connsiteY2" fmla="*/ 3 h 1050108"/>
                <a:gd name="connsiteX3" fmla="*/ 581025 w 1829153"/>
                <a:gd name="connsiteY3" fmla="*/ 904878 h 1050108"/>
                <a:gd name="connsiteX4" fmla="*/ 594102 w 1829153"/>
                <a:gd name="connsiteY4" fmla="*/ 1047084 h 1050108"/>
                <a:gd name="connsiteX5" fmla="*/ 1142595 w 1829153"/>
                <a:gd name="connsiteY5" fmla="*/ 727131 h 1050108"/>
                <a:gd name="connsiteX6" fmla="*/ 1829152 w 1829153"/>
                <a:gd name="connsiteY6" fmla="*/ 962013 h 1050108"/>
                <a:gd name="connsiteX0" fmla="*/ 0 w 1829153"/>
                <a:gd name="connsiteY0" fmla="*/ 1047753 h 1057308"/>
                <a:gd name="connsiteX1" fmla="*/ 381000 w 1829153"/>
                <a:gd name="connsiteY1" fmla="*/ 895353 h 1057308"/>
                <a:gd name="connsiteX2" fmla="*/ 533400 w 1829153"/>
                <a:gd name="connsiteY2" fmla="*/ 3 h 1057308"/>
                <a:gd name="connsiteX3" fmla="*/ 581025 w 1829153"/>
                <a:gd name="connsiteY3" fmla="*/ 904878 h 1057308"/>
                <a:gd name="connsiteX4" fmla="*/ 594102 w 1829153"/>
                <a:gd name="connsiteY4" fmla="*/ 1047084 h 1057308"/>
                <a:gd name="connsiteX5" fmla="*/ 1142595 w 1829153"/>
                <a:gd name="connsiteY5" fmla="*/ 727131 h 1057308"/>
                <a:gd name="connsiteX6" fmla="*/ 1829152 w 1829153"/>
                <a:gd name="connsiteY6" fmla="*/ 962013 h 1057308"/>
                <a:gd name="connsiteX0" fmla="*/ 0 w 1829153"/>
                <a:gd name="connsiteY0" fmla="*/ 1047753 h 1056144"/>
                <a:gd name="connsiteX1" fmla="*/ 381000 w 1829153"/>
                <a:gd name="connsiteY1" fmla="*/ 895353 h 1056144"/>
                <a:gd name="connsiteX2" fmla="*/ 533400 w 1829153"/>
                <a:gd name="connsiteY2" fmla="*/ 3 h 1056144"/>
                <a:gd name="connsiteX3" fmla="*/ 581025 w 1829153"/>
                <a:gd name="connsiteY3" fmla="*/ 904878 h 1056144"/>
                <a:gd name="connsiteX4" fmla="*/ 594102 w 1829153"/>
                <a:gd name="connsiteY4" fmla="*/ 1047084 h 1056144"/>
                <a:gd name="connsiteX5" fmla="*/ 1224742 w 1829153"/>
                <a:gd name="connsiteY5" fmla="*/ 709866 h 1056144"/>
                <a:gd name="connsiteX6" fmla="*/ 1829152 w 1829153"/>
                <a:gd name="connsiteY6" fmla="*/ 962013 h 1056144"/>
                <a:gd name="connsiteX0" fmla="*/ 0 w 1829153"/>
                <a:gd name="connsiteY0" fmla="*/ 1047753 h 1050463"/>
                <a:gd name="connsiteX1" fmla="*/ 381000 w 1829153"/>
                <a:gd name="connsiteY1" fmla="*/ 895353 h 1050463"/>
                <a:gd name="connsiteX2" fmla="*/ 533400 w 1829153"/>
                <a:gd name="connsiteY2" fmla="*/ 3 h 1050463"/>
                <a:gd name="connsiteX3" fmla="*/ 581025 w 1829153"/>
                <a:gd name="connsiteY3" fmla="*/ 904878 h 1050463"/>
                <a:gd name="connsiteX4" fmla="*/ 594102 w 1829153"/>
                <a:gd name="connsiteY4" fmla="*/ 1047084 h 1050463"/>
                <a:gd name="connsiteX5" fmla="*/ 1224742 w 1829153"/>
                <a:gd name="connsiteY5" fmla="*/ 709866 h 1050463"/>
                <a:gd name="connsiteX6" fmla="*/ 1590498 w 1829153"/>
                <a:gd name="connsiteY6" fmla="*/ 718034 h 1050463"/>
                <a:gd name="connsiteX7" fmla="*/ 1829152 w 1829153"/>
                <a:gd name="connsiteY7" fmla="*/ 962013 h 1050463"/>
                <a:gd name="connsiteX0" fmla="*/ 0 w 1829153"/>
                <a:gd name="connsiteY0" fmla="*/ 1047753 h 1050829"/>
                <a:gd name="connsiteX1" fmla="*/ 381000 w 1829153"/>
                <a:gd name="connsiteY1" fmla="*/ 895353 h 1050829"/>
                <a:gd name="connsiteX2" fmla="*/ 533400 w 1829153"/>
                <a:gd name="connsiteY2" fmla="*/ 3 h 1050829"/>
                <a:gd name="connsiteX3" fmla="*/ 581025 w 1829153"/>
                <a:gd name="connsiteY3" fmla="*/ 904878 h 1050829"/>
                <a:gd name="connsiteX4" fmla="*/ 594102 w 1829153"/>
                <a:gd name="connsiteY4" fmla="*/ 1047084 h 1050829"/>
                <a:gd name="connsiteX5" fmla="*/ 1169979 w 1829153"/>
                <a:gd name="connsiteY5" fmla="*/ 744399 h 1050829"/>
                <a:gd name="connsiteX6" fmla="*/ 1590498 w 1829153"/>
                <a:gd name="connsiteY6" fmla="*/ 718034 h 1050829"/>
                <a:gd name="connsiteX7" fmla="*/ 1829152 w 1829153"/>
                <a:gd name="connsiteY7" fmla="*/ 962013 h 1050829"/>
                <a:gd name="connsiteX0" fmla="*/ 0 w 1829153"/>
                <a:gd name="connsiteY0" fmla="*/ 1047753 h 1052997"/>
                <a:gd name="connsiteX1" fmla="*/ 381000 w 1829153"/>
                <a:gd name="connsiteY1" fmla="*/ 895353 h 1052997"/>
                <a:gd name="connsiteX2" fmla="*/ 533400 w 1829153"/>
                <a:gd name="connsiteY2" fmla="*/ 3 h 1052997"/>
                <a:gd name="connsiteX3" fmla="*/ 581025 w 1829153"/>
                <a:gd name="connsiteY3" fmla="*/ 904878 h 1052997"/>
                <a:gd name="connsiteX4" fmla="*/ 594102 w 1829153"/>
                <a:gd name="connsiteY4" fmla="*/ 1047084 h 1052997"/>
                <a:gd name="connsiteX5" fmla="*/ 1169979 w 1829153"/>
                <a:gd name="connsiteY5" fmla="*/ 744399 h 1052997"/>
                <a:gd name="connsiteX6" fmla="*/ 1590498 w 1829153"/>
                <a:gd name="connsiteY6" fmla="*/ 718034 h 1052997"/>
                <a:gd name="connsiteX7" fmla="*/ 1829152 w 1829153"/>
                <a:gd name="connsiteY7" fmla="*/ 962013 h 1052997"/>
                <a:gd name="connsiteX0" fmla="*/ 0 w 1829153"/>
                <a:gd name="connsiteY0" fmla="*/ 1047753 h 1053534"/>
                <a:gd name="connsiteX1" fmla="*/ 381000 w 1829153"/>
                <a:gd name="connsiteY1" fmla="*/ 895353 h 1053534"/>
                <a:gd name="connsiteX2" fmla="*/ 533400 w 1829153"/>
                <a:gd name="connsiteY2" fmla="*/ 3 h 1053534"/>
                <a:gd name="connsiteX3" fmla="*/ 581025 w 1829153"/>
                <a:gd name="connsiteY3" fmla="*/ 904878 h 1053534"/>
                <a:gd name="connsiteX4" fmla="*/ 594102 w 1829153"/>
                <a:gd name="connsiteY4" fmla="*/ 1047084 h 1053534"/>
                <a:gd name="connsiteX5" fmla="*/ 1252120 w 1829153"/>
                <a:gd name="connsiteY5" fmla="*/ 761668 h 1053534"/>
                <a:gd name="connsiteX6" fmla="*/ 1590498 w 1829153"/>
                <a:gd name="connsiteY6" fmla="*/ 718034 h 1053534"/>
                <a:gd name="connsiteX7" fmla="*/ 1829152 w 1829153"/>
                <a:gd name="connsiteY7" fmla="*/ 962013 h 1053534"/>
                <a:gd name="connsiteX0" fmla="*/ 0 w 1829153"/>
                <a:gd name="connsiteY0" fmla="*/ 1047753 h 1054139"/>
                <a:gd name="connsiteX1" fmla="*/ 381000 w 1829153"/>
                <a:gd name="connsiteY1" fmla="*/ 895353 h 1054139"/>
                <a:gd name="connsiteX2" fmla="*/ 533400 w 1829153"/>
                <a:gd name="connsiteY2" fmla="*/ 3 h 1054139"/>
                <a:gd name="connsiteX3" fmla="*/ 581025 w 1829153"/>
                <a:gd name="connsiteY3" fmla="*/ 904878 h 1054139"/>
                <a:gd name="connsiteX4" fmla="*/ 594102 w 1829153"/>
                <a:gd name="connsiteY4" fmla="*/ 1047084 h 1054139"/>
                <a:gd name="connsiteX5" fmla="*/ 1252120 w 1829153"/>
                <a:gd name="connsiteY5" fmla="*/ 761668 h 1054139"/>
                <a:gd name="connsiteX6" fmla="*/ 1590498 w 1829153"/>
                <a:gd name="connsiteY6" fmla="*/ 718034 h 1054139"/>
                <a:gd name="connsiteX7" fmla="*/ 1829152 w 1829153"/>
                <a:gd name="connsiteY7" fmla="*/ 962013 h 1054139"/>
                <a:gd name="connsiteX0" fmla="*/ 0 w 1829153"/>
                <a:gd name="connsiteY0" fmla="*/ 1047753 h 1054897"/>
                <a:gd name="connsiteX1" fmla="*/ 381000 w 1829153"/>
                <a:gd name="connsiteY1" fmla="*/ 895353 h 1054897"/>
                <a:gd name="connsiteX2" fmla="*/ 533400 w 1829153"/>
                <a:gd name="connsiteY2" fmla="*/ 3 h 1054897"/>
                <a:gd name="connsiteX3" fmla="*/ 581025 w 1829153"/>
                <a:gd name="connsiteY3" fmla="*/ 904878 h 1054897"/>
                <a:gd name="connsiteX4" fmla="*/ 594102 w 1829153"/>
                <a:gd name="connsiteY4" fmla="*/ 1047084 h 1054897"/>
                <a:gd name="connsiteX5" fmla="*/ 1115211 w 1829153"/>
                <a:gd name="connsiteY5" fmla="*/ 778936 h 1054897"/>
                <a:gd name="connsiteX6" fmla="*/ 1590498 w 1829153"/>
                <a:gd name="connsiteY6" fmla="*/ 718034 h 1054897"/>
                <a:gd name="connsiteX7" fmla="*/ 1829152 w 1829153"/>
                <a:gd name="connsiteY7" fmla="*/ 962013 h 1054897"/>
                <a:gd name="connsiteX0" fmla="*/ 0 w 1829153"/>
                <a:gd name="connsiteY0" fmla="*/ 1047753 h 1051699"/>
                <a:gd name="connsiteX1" fmla="*/ 381000 w 1829153"/>
                <a:gd name="connsiteY1" fmla="*/ 895353 h 1051699"/>
                <a:gd name="connsiteX2" fmla="*/ 533400 w 1829153"/>
                <a:gd name="connsiteY2" fmla="*/ 3 h 1051699"/>
                <a:gd name="connsiteX3" fmla="*/ 581025 w 1829153"/>
                <a:gd name="connsiteY3" fmla="*/ 904878 h 1051699"/>
                <a:gd name="connsiteX4" fmla="*/ 594102 w 1829153"/>
                <a:gd name="connsiteY4" fmla="*/ 1047084 h 1051699"/>
                <a:gd name="connsiteX5" fmla="*/ 1115211 w 1829153"/>
                <a:gd name="connsiteY5" fmla="*/ 778936 h 1051699"/>
                <a:gd name="connsiteX6" fmla="*/ 1563119 w 1829153"/>
                <a:gd name="connsiteY6" fmla="*/ 562631 h 1051699"/>
                <a:gd name="connsiteX7" fmla="*/ 1829152 w 1829153"/>
                <a:gd name="connsiteY7" fmla="*/ 962013 h 1051699"/>
                <a:gd name="connsiteX0" fmla="*/ 0 w 1829153"/>
                <a:gd name="connsiteY0" fmla="*/ 1047753 h 1051554"/>
                <a:gd name="connsiteX1" fmla="*/ 381000 w 1829153"/>
                <a:gd name="connsiteY1" fmla="*/ 895353 h 1051554"/>
                <a:gd name="connsiteX2" fmla="*/ 533400 w 1829153"/>
                <a:gd name="connsiteY2" fmla="*/ 3 h 1051554"/>
                <a:gd name="connsiteX3" fmla="*/ 581025 w 1829153"/>
                <a:gd name="connsiteY3" fmla="*/ 904878 h 1051554"/>
                <a:gd name="connsiteX4" fmla="*/ 594102 w 1829153"/>
                <a:gd name="connsiteY4" fmla="*/ 1047084 h 1051554"/>
                <a:gd name="connsiteX5" fmla="*/ 1115211 w 1829153"/>
                <a:gd name="connsiteY5" fmla="*/ 778936 h 1051554"/>
                <a:gd name="connsiteX6" fmla="*/ 1426210 w 1829153"/>
                <a:gd name="connsiteY6" fmla="*/ 614430 h 1051554"/>
                <a:gd name="connsiteX7" fmla="*/ 1829152 w 1829153"/>
                <a:gd name="connsiteY7" fmla="*/ 962013 h 1051554"/>
                <a:gd name="connsiteX0" fmla="*/ 0 w 1829153"/>
                <a:gd name="connsiteY0" fmla="*/ 1047753 h 1051554"/>
                <a:gd name="connsiteX1" fmla="*/ 381000 w 1829153"/>
                <a:gd name="connsiteY1" fmla="*/ 895353 h 1051554"/>
                <a:gd name="connsiteX2" fmla="*/ 533400 w 1829153"/>
                <a:gd name="connsiteY2" fmla="*/ 3 h 1051554"/>
                <a:gd name="connsiteX3" fmla="*/ 581025 w 1829153"/>
                <a:gd name="connsiteY3" fmla="*/ 904878 h 1051554"/>
                <a:gd name="connsiteX4" fmla="*/ 594102 w 1829153"/>
                <a:gd name="connsiteY4" fmla="*/ 1047084 h 1051554"/>
                <a:gd name="connsiteX5" fmla="*/ 1115211 w 1829153"/>
                <a:gd name="connsiteY5" fmla="*/ 778936 h 1051554"/>
                <a:gd name="connsiteX6" fmla="*/ 1426210 w 1829153"/>
                <a:gd name="connsiteY6" fmla="*/ 614430 h 1051554"/>
                <a:gd name="connsiteX7" fmla="*/ 1829152 w 1829153"/>
                <a:gd name="connsiteY7" fmla="*/ 962013 h 1051554"/>
                <a:gd name="connsiteX0" fmla="*/ 0 w 1829153"/>
                <a:gd name="connsiteY0" fmla="*/ 1047753 h 1051246"/>
                <a:gd name="connsiteX1" fmla="*/ 381000 w 1829153"/>
                <a:gd name="connsiteY1" fmla="*/ 895353 h 1051246"/>
                <a:gd name="connsiteX2" fmla="*/ 533400 w 1829153"/>
                <a:gd name="connsiteY2" fmla="*/ 3 h 1051246"/>
                <a:gd name="connsiteX3" fmla="*/ 581025 w 1829153"/>
                <a:gd name="connsiteY3" fmla="*/ 904878 h 1051246"/>
                <a:gd name="connsiteX4" fmla="*/ 594102 w 1829153"/>
                <a:gd name="connsiteY4" fmla="*/ 1047084 h 1051246"/>
                <a:gd name="connsiteX5" fmla="*/ 1115211 w 1829153"/>
                <a:gd name="connsiteY5" fmla="*/ 778936 h 1051246"/>
                <a:gd name="connsiteX6" fmla="*/ 1480973 w 1829153"/>
                <a:gd name="connsiteY6" fmla="*/ 735299 h 1051246"/>
                <a:gd name="connsiteX7" fmla="*/ 1829152 w 1829153"/>
                <a:gd name="connsiteY7" fmla="*/ 962013 h 1051246"/>
                <a:gd name="connsiteX0" fmla="*/ 0 w 1883915"/>
                <a:gd name="connsiteY0" fmla="*/ 1047753 h 1051246"/>
                <a:gd name="connsiteX1" fmla="*/ 381000 w 1883915"/>
                <a:gd name="connsiteY1" fmla="*/ 895353 h 1051246"/>
                <a:gd name="connsiteX2" fmla="*/ 533400 w 1883915"/>
                <a:gd name="connsiteY2" fmla="*/ 3 h 1051246"/>
                <a:gd name="connsiteX3" fmla="*/ 581025 w 1883915"/>
                <a:gd name="connsiteY3" fmla="*/ 904878 h 1051246"/>
                <a:gd name="connsiteX4" fmla="*/ 594102 w 1883915"/>
                <a:gd name="connsiteY4" fmla="*/ 1047084 h 1051246"/>
                <a:gd name="connsiteX5" fmla="*/ 1115211 w 1883915"/>
                <a:gd name="connsiteY5" fmla="*/ 778936 h 1051246"/>
                <a:gd name="connsiteX6" fmla="*/ 1480973 w 1883915"/>
                <a:gd name="connsiteY6" fmla="*/ 735299 h 1051246"/>
                <a:gd name="connsiteX7" fmla="*/ 1883915 w 1883915"/>
                <a:gd name="connsiteY7" fmla="*/ 962013 h 1051246"/>
                <a:gd name="connsiteX0" fmla="*/ 0 w 1966062"/>
                <a:gd name="connsiteY0" fmla="*/ 1047753 h 1051246"/>
                <a:gd name="connsiteX1" fmla="*/ 381000 w 1966062"/>
                <a:gd name="connsiteY1" fmla="*/ 895353 h 1051246"/>
                <a:gd name="connsiteX2" fmla="*/ 533400 w 1966062"/>
                <a:gd name="connsiteY2" fmla="*/ 3 h 1051246"/>
                <a:gd name="connsiteX3" fmla="*/ 581025 w 1966062"/>
                <a:gd name="connsiteY3" fmla="*/ 904878 h 1051246"/>
                <a:gd name="connsiteX4" fmla="*/ 594102 w 1966062"/>
                <a:gd name="connsiteY4" fmla="*/ 1047084 h 1051246"/>
                <a:gd name="connsiteX5" fmla="*/ 1115211 w 1966062"/>
                <a:gd name="connsiteY5" fmla="*/ 778936 h 1051246"/>
                <a:gd name="connsiteX6" fmla="*/ 1480973 w 1966062"/>
                <a:gd name="connsiteY6" fmla="*/ 735299 h 1051246"/>
                <a:gd name="connsiteX7" fmla="*/ 1966062 w 1966062"/>
                <a:gd name="connsiteY7" fmla="*/ 841144 h 1051246"/>
                <a:gd name="connsiteX0" fmla="*/ 0 w 1664871"/>
                <a:gd name="connsiteY0" fmla="*/ 1047753 h 1100148"/>
                <a:gd name="connsiteX1" fmla="*/ 381000 w 1664871"/>
                <a:gd name="connsiteY1" fmla="*/ 895353 h 1100148"/>
                <a:gd name="connsiteX2" fmla="*/ 533400 w 1664871"/>
                <a:gd name="connsiteY2" fmla="*/ 3 h 1100148"/>
                <a:gd name="connsiteX3" fmla="*/ 581025 w 1664871"/>
                <a:gd name="connsiteY3" fmla="*/ 904878 h 1100148"/>
                <a:gd name="connsiteX4" fmla="*/ 594102 w 1664871"/>
                <a:gd name="connsiteY4" fmla="*/ 1047084 h 1100148"/>
                <a:gd name="connsiteX5" fmla="*/ 1115211 w 1664871"/>
                <a:gd name="connsiteY5" fmla="*/ 778936 h 1100148"/>
                <a:gd name="connsiteX6" fmla="*/ 1480973 w 1664871"/>
                <a:gd name="connsiteY6" fmla="*/ 735299 h 1100148"/>
                <a:gd name="connsiteX7" fmla="*/ 1664871 w 1664871"/>
                <a:gd name="connsiteY7" fmla="*/ 1100148 h 1100148"/>
                <a:gd name="connsiteX0" fmla="*/ 0 w 1993446"/>
                <a:gd name="connsiteY0" fmla="*/ 1047753 h 1051246"/>
                <a:gd name="connsiteX1" fmla="*/ 381000 w 1993446"/>
                <a:gd name="connsiteY1" fmla="*/ 895353 h 1051246"/>
                <a:gd name="connsiteX2" fmla="*/ 533400 w 1993446"/>
                <a:gd name="connsiteY2" fmla="*/ 3 h 1051246"/>
                <a:gd name="connsiteX3" fmla="*/ 581025 w 1993446"/>
                <a:gd name="connsiteY3" fmla="*/ 904878 h 1051246"/>
                <a:gd name="connsiteX4" fmla="*/ 594102 w 1993446"/>
                <a:gd name="connsiteY4" fmla="*/ 1047084 h 1051246"/>
                <a:gd name="connsiteX5" fmla="*/ 1115211 w 1993446"/>
                <a:gd name="connsiteY5" fmla="*/ 778936 h 1051246"/>
                <a:gd name="connsiteX6" fmla="*/ 1480973 w 1993446"/>
                <a:gd name="connsiteY6" fmla="*/ 735299 h 1051246"/>
                <a:gd name="connsiteX7" fmla="*/ 1993446 w 1993446"/>
                <a:gd name="connsiteY7" fmla="*/ 841144 h 1051246"/>
                <a:gd name="connsiteX0" fmla="*/ 0 w 1610109"/>
                <a:gd name="connsiteY0" fmla="*/ 1047753 h 1051246"/>
                <a:gd name="connsiteX1" fmla="*/ 381000 w 1610109"/>
                <a:gd name="connsiteY1" fmla="*/ 895353 h 1051246"/>
                <a:gd name="connsiteX2" fmla="*/ 533400 w 1610109"/>
                <a:gd name="connsiteY2" fmla="*/ 3 h 1051246"/>
                <a:gd name="connsiteX3" fmla="*/ 581025 w 1610109"/>
                <a:gd name="connsiteY3" fmla="*/ 904878 h 1051246"/>
                <a:gd name="connsiteX4" fmla="*/ 594102 w 1610109"/>
                <a:gd name="connsiteY4" fmla="*/ 1047084 h 1051246"/>
                <a:gd name="connsiteX5" fmla="*/ 1115211 w 1610109"/>
                <a:gd name="connsiteY5" fmla="*/ 778936 h 1051246"/>
                <a:gd name="connsiteX6" fmla="*/ 1480973 w 1610109"/>
                <a:gd name="connsiteY6" fmla="*/ 735299 h 1051246"/>
                <a:gd name="connsiteX7" fmla="*/ 1610109 w 1610109"/>
                <a:gd name="connsiteY7" fmla="*/ 944745 h 1051246"/>
                <a:gd name="connsiteX0" fmla="*/ 0 w 2048209"/>
                <a:gd name="connsiteY0" fmla="*/ 1047753 h 1051246"/>
                <a:gd name="connsiteX1" fmla="*/ 381000 w 2048209"/>
                <a:gd name="connsiteY1" fmla="*/ 895353 h 1051246"/>
                <a:gd name="connsiteX2" fmla="*/ 533400 w 2048209"/>
                <a:gd name="connsiteY2" fmla="*/ 3 h 1051246"/>
                <a:gd name="connsiteX3" fmla="*/ 581025 w 2048209"/>
                <a:gd name="connsiteY3" fmla="*/ 904878 h 1051246"/>
                <a:gd name="connsiteX4" fmla="*/ 594102 w 2048209"/>
                <a:gd name="connsiteY4" fmla="*/ 1047084 h 1051246"/>
                <a:gd name="connsiteX5" fmla="*/ 1115211 w 2048209"/>
                <a:gd name="connsiteY5" fmla="*/ 778936 h 1051246"/>
                <a:gd name="connsiteX6" fmla="*/ 1480973 w 2048209"/>
                <a:gd name="connsiteY6" fmla="*/ 735299 h 1051246"/>
                <a:gd name="connsiteX7" fmla="*/ 2048209 w 2048209"/>
                <a:gd name="connsiteY7" fmla="*/ 806610 h 1051246"/>
                <a:gd name="connsiteX0" fmla="*/ 0 w 2048209"/>
                <a:gd name="connsiteY0" fmla="*/ 1047753 h 1051416"/>
                <a:gd name="connsiteX1" fmla="*/ 381000 w 2048209"/>
                <a:gd name="connsiteY1" fmla="*/ 895353 h 1051416"/>
                <a:gd name="connsiteX2" fmla="*/ 533400 w 2048209"/>
                <a:gd name="connsiteY2" fmla="*/ 3 h 1051416"/>
                <a:gd name="connsiteX3" fmla="*/ 581025 w 2048209"/>
                <a:gd name="connsiteY3" fmla="*/ 904878 h 1051416"/>
                <a:gd name="connsiteX4" fmla="*/ 594102 w 2048209"/>
                <a:gd name="connsiteY4" fmla="*/ 1047084 h 1051416"/>
                <a:gd name="connsiteX5" fmla="*/ 1115211 w 2048209"/>
                <a:gd name="connsiteY5" fmla="*/ 778936 h 1051416"/>
                <a:gd name="connsiteX6" fmla="*/ 1535736 w 2048209"/>
                <a:gd name="connsiteY6" fmla="*/ 666232 h 1051416"/>
                <a:gd name="connsiteX7" fmla="*/ 2048209 w 2048209"/>
                <a:gd name="connsiteY7" fmla="*/ 806610 h 1051416"/>
                <a:gd name="connsiteX0" fmla="*/ 0 w 2048209"/>
                <a:gd name="connsiteY0" fmla="*/ 1047753 h 1051416"/>
                <a:gd name="connsiteX1" fmla="*/ 381000 w 2048209"/>
                <a:gd name="connsiteY1" fmla="*/ 895353 h 1051416"/>
                <a:gd name="connsiteX2" fmla="*/ 533400 w 2048209"/>
                <a:gd name="connsiteY2" fmla="*/ 3 h 1051416"/>
                <a:gd name="connsiteX3" fmla="*/ 581025 w 2048209"/>
                <a:gd name="connsiteY3" fmla="*/ 904878 h 1051416"/>
                <a:gd name="connsiteX4" fmla="*/ 594102 w 2048209"/>
                <a:gd name="connsiteY4" fmla="*/ 1047084 h 1051416"/>
                <a:gd name="connsiteX5" fmla="*/ 1115211 w 2048209"/>
                <a:gd name="connsiteY5" fmla="*/ 778936 h 1051416"/>
                <a:gd name="connsiteX6" fmla="*/ 1535736 w 2048209"/>
                <a:gd name="connsiteY6" fmla="*/ 666232 h 1051416"/>
                <a:gd name="connsiteX7" fmla="*/ 2048209 w 2048209"/>
                <a:gd name="connsiteY7" fmla="*/ 806610 h 1051416"/>
                <a:gd name="connsiteX0" fmla="*/ 0 w 2048209"/>
                <a:gd name="connsiteY0" fmla="*/ 1047753 h 1054784"/>
                <a:gd name="connsiteX1" fmla="*/ 381000 w 2048209"/>
                <a:gd name="connsiteY1" fmla="*/ 895353 h 1054784"/>
                <a:gd name="connsiteX2" fmla="*/ 533400 w 2048209"/>
                <a:gd name="connsiteY2" fmla="*/ 3 h 1054784"/>
                <a:gd name="connsiteX3" fmla="*/ 581025 w 2048209"/>
                <a:gd name="connsiteY3" fmla="*/ 904878 h 1054784"/>
                <a:gd name="connsiteX4" fmla="*/ 594102 w 2048209"/>
                <a:gd name="connsiteY4" fmla="*/ 1047084 h 1054784"/>
                <a:gd name="connsiteX5" fmla="*/ 1060449 w 2048209"/>
                <a:gd name="connsiteY5" fmla="*/ 899802 h 1054784"/>
                <a:gd name="connsiteX6" fmla="*/ 1535736 w 2048209"/>
                <a:gd name="connsiteY6" fmla="*/ 666232 h 1054784"/>
                <a:gd name="connsiteX7" fmla="*/ 2048209 w 2048209"/>
                <a:gd name="connsiteY7" fmla="*/ 806610 h 1054784"/>
                <a:gd name="connsiteX0" fmla="*/ 0 w 2048209"/>
                <a:gd name="connsiteY0" fmla="*/ 1047753 h 1054280"/>
                <a:gd name="connsiteX1" fmla="*/ 381000 w 2048209"/>
                <a:gd name="connsiteY1" fmla="*/ 895353 h 1054280"/>
                <a:gd name="connsiteX2" fmla="*/ 533400 w 2048209"/>
                <a:gd name="connsiteY2" fmla="*/ 3 h 1054280"/>
                <a:gd name="connsiteX3" fmla="*/ 581025 w 2048209"/>
                <a:gd name="connsiteY3" fmla="*/ 904878 h 1054280"/>
                <a:gd name="connsiteX4" fmla="*/ 594102 w 2048209"/>
                <a:gd name="connsiteY4" fmla="*/ 1047084 h 1054280"/>
                <a:gd name="connsiteX5" fmla="*/ 1060449 w 2048209"/>
                <a:gd name="connsiteY5" fmla="*/ 899802 h 1054280"/>
                <a:gd name="connsiteX6" fmla="*/ 1535736 w 2048209"/>
                <a:gd name="connsiteY6" fmla="*/ 735299 h 1054280"/>
                <a:gd name="connsiteX7" fmla="*/ 2048209 w 2048209"/>
                <a:gd name="connsiteY7" fmla="*/ 806610 h 1054280"/>
                <a:gd name="connsiteX0" fmla="*/ 0 w 2048209"/>
                <a:gd name="connsiteY0" fmla="*/ 1047753 h 1054280"/>
                <a:gd name="connsiteX1" fmla="*/ 381000 w 2048209"/>
                <a:gd name="connsiteY1" fmla="*/ 895353 h 1054280"/>
                <a:gd name="connsiteX2" fmla="*/ 533400 w 2048209"/>
                <a:gd name="connsiteY2" fmla="*/ 3 h 1054280"/>
                <a:gd name="connsiteX3" fmla="*/ 581025 w 2048209"/>
                <a:gd name="connsiteY3" fmla="*/ 904878 h 1054280"/>
                <a:gd name="connsiteX4" fmla="*/ 594102 w 2048209"/>
                <a:gd name="connsiteY4" fmla="*/ 1047084 h 1054280"/>
                <a:gd name="connsiteX5" fmla="*/ 1060449 w 2048209"/>
                <a:gd name="connsiteY5" fmla="*/ 899802 h 1054280"/>
                <a:gd name="connsiteX6" fmla="*/ 1535736 w 2048209"/>
                <a:gd name="connsiteY6" fmla="*/ 735299 h 1054280"/>
                <a:gd name="connsiteX7" fmla="*/ 2048209 w 2048209"/>
                <a:gd name="connsiteY7" fmla="*/ 806610 h 1054280"/>
                <a:gd name="connsiteX0" fmla="*/ 0 w 2048209"/>
                <a:gd name="connsiteY0" fmla="*/ 1047753 h 1054280"/>
                <a:gd name="connsiteX1" fmla="*/ 381000 w 2048209"/>
                <a:gd name="connsiteY1" fmla="*/ 895353 h 1054280"/>
                <a:gd name="connsiteX2" fmla="*/ 533400 w 2048209"/>
                <a:gd name="connsiteY2" fmla="*/ 3 h 1054280"/>
                <a:gd name="connsiteX3" fmla="*/ 581025 w 2048209"/>
                <a:gd name="connsiteY3" fmla="*/ 904878 h 1054280"/>
                <a:gd name="connsiteX4" fmla="*/ 594102 w 2048209"/>
                <a:gd name="connsiteY4" fmla="*/ 1047084 h 1054280"/>
                <a:gd name="connsiteX5" fmla="*/ 1060449 w 2048209"/>
                <a:gd name="connsiteY5" fmla="*/ 899802 h 1054280"/>
                <a:gd name="connsiteX6" fmla="*/ 1535736 w 2048209"/>
                <a:gd name="connsiteY6" fmla="*/ 735299 h 1054280"/>
                <a:gd name="connsiteX7" fmla="*/ 2048209 w 2048209"/>
                <a:gd name="connsiteY7" fmla="*/ 806610 h 1054280"/>
                <a:gd name="connsiteX0" fmla="*/ 0 w 2048209"/>
                <a:gd name="connsiteY0" fmla="*/ 1047753 h 1054280"/>
                <a:gd name="connsiteX1" fmla="*/ 381000 w 2048209"/>
                <a:gd name="connsiteY1" fmla="*/ 895353 h 1054280"/>
                <a:gd name="connsiteX2" fmla="*/ 533400 w 2048209"/>
                <a:gd name="connsiteY2" fmla="*/ 3 h 1054280"/>
                <a:gd name="connsiteX3" fmla="*/ 581025 w 2048209"/>
                <a:gd name="connsiteY3" fmla="*/ 904878 h 1054280"/>
                <a:gd name="connsiteX4" fmla="*/ 594102 w 2048209"/>
                <a:gd name="connsiteY4" fmla="*/ 1047084 h 1054280"/>
                <a:gd name="connsiteX5" fmla="*/ 1060449 w 2048209"/>
                <a:gd name="connsiteY5" fmla="*/ 899802 h 1054280"/>
                <a:gd name="connsiteX6" fmla="*/ 1535736 w 2048209"/>
                <a:gd name="connsiteY6" fmla="*/ 735299 h 1054280"/>
                <a:gd name="connsiteX7" fmla="*/ 2048209 w 2048209"/>
                <a:gd name="connsiteY7" fmla="*/ 806610 h 1054280"/>
                <a:gd name="connsiteX0" fmla="*/ 0 w 2048209"/>
                <a:gd name="connsiteY0" fmla="*/ 1047753 h 1054280"/>
                <a:gd name="connsiteX1" fmla="*/ 381000 w 2048209"/>
                <a:gd name="connsiteY1" fmla="*/ 895353 h 1054280"/>
                <a:gd name="connsiteX2" fmla="*/ 533400 w 2048209"/>
                <a:gd name="connsiteY2" fmla="*/ 3 h 1054280"/>
                <a:gd name="connsiteX3" fmla="*/ 581025 w 2048209"/>
                <a:gd name="connsiteY3" fmla="*/ 904878 h 1054280"/>
                <a:gd name="connsiteX4" fmla="*/ 594102 w 2048209"/>
                <a:gd name="connsiteY4" fmla="*/ 1047084 h 1054280"/>
                <a:gd name="connsiteX5" fmla="*/ 1060449 w 2048209"/>
                <a:gd name="connsiteY5" fmla="*/ 899802 h 1054280"/>
                <a:gd name="connsiteX6" fmla="*/ 1535736 w 2048209"/>
                <a:gd name="connsiteY6" fmla="*/ 735299 h 1054280"/>
                <a:gd name="connsiteX7" fmla="*/ 2048209 w 2048209"/>
                <a:gd name="connsiteY7" fmla="*/ 806610 h 1054280"/>
                <a:gd name="connsiteX0" fmla="*/ 0 w 1966062"/>
                <a:gd name="connsiteY0" fmla="*/ 1047753 h 1054280"/>
                <a:gd name="connsiteX1" fmla="*/ 381000 w 1966062"/>
                <a:gd name="connsiteY1" fmla="*/ 895353 h 1054280"/>
                <a:gd name="connsiteX2" fmla="*/ 533400 w 1966062"/>
                <a:gd name="connsiteY2" fmla="*/ 3 h 1054280"/>
                <a:gd name="connsiteX3" fmla="*/ 581025 w 1966062"/>
                <a:gd name="connsiteY3" fmla="*/ 904878 h 1054280"/>
                <a:gd name="connsiteX4" fmla="*/ 594102 w 1966062"/>
                <a:gd name="connsiteY4" fmla="*/ 1047084 h 1054280"/>
                <a:gd name="connsiteX5" fmla="*/ 1060449 w 1966062"/>
                <a:gd name="connsiteY5" fmla="*/ 899802 h 1054280"/>
                <a:gd name="connsiteX6" fmla="*/ 1535736 w 1966062"/>
                <a:gd name="connsiteY6" fmla="*/ 735299 h 1054280"/>
                <a:gd name="connsiteX7" fmla="*/ 1966062 w 1966062"/>
                <a:gd name="connsiteY7" fmla="*/ 823879 h 1054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66062" h="1054280">
                  <a:moveTo>
                    <a:pt x="0" y="1047753"/>
                  </a:moveTo>
                  <a:cubicBezTo>
                    <a:pt x="39688" y="957265"/>
                    <a:pt x="244475" y="984253"/>
                    <a:pt x="381000" y="895353"/>
                  </a:cubicBezTo>
                  <a:cubicBezTo>
                    <a:pt x="469900" y="720728"/>
                    <a:pt x="500063" y="-1584"/>
                    <a:pt x="533400" y="3"/>
                  </a:cubicBezTo>
                  <a:cubicBezTo>
                    <a:pt x="566737" y="1590"/>
                    <a:pt x="570908" y="730365"/>
                    <a:pt x="581025" y="904878"/>
                  </a:cubicBezTo>
                  <a:cubicBezTo>
                    <a:pt x="591142" y="1079391"/>
                    <a:pt x="514727" y="1007397"/>
                    <a:pt x="594102" y="1047084"/>
                  </a:cubicBezTo>
                  <a:cubicBezTo>
                    <a:pt x="673477" y="1086771"/>
                    <a:pt x="903510" y="951766"/>
                    <a:pt x="1060449" y="899802"/>
                  </a:cubicBezTo>
                  <a:cubicBezTo>
                    <a:pt x="1217388" y="847838"/>
                    <a:pt x="1384801" y="747953"/>
                    <a:pt x="1535736" y="735299"/>
                  </a:cubicBezTo>
                  <a:cubicBezTo>
                    <a:pt x="1686671" y="722645"/>
                    <a:pt x="1926286" y="783216"/>
                    <a:pt x="1966062" y="823879"/>
                  </a:cubicBezTo>
                </a:path>
              </a:pathLst>
            </a:custGeom>
            <a:noFill/>
            <a:ln w="12700" cap="flat" cmpd="sng" algn="ctr">
              <a:solidFill>
                <a:schemeClr val="tx1"/>
              </a:solid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Intel Clear"/>
                <a:ea typeface="+mn-ea"/>
                <a:cs typeface="+mn-cs"/>
              </a:endParaRPr>
            </a:p>
          </p:txBody>
        </p:sp>
        <p:sp>
          <p:nvSpPr>
            <p:cNvPr id="63" name="Freeform 106">
              <a:extLst>
                <a:ext uri="{FF2B5EF4-FFF2-40B4-BE49-F238E27FC236}">
                  <a16:creationId xmlns:a16="http://schemas.microsoft.com/office/drawing/2014/main" id="{4F4532E9-3364-DFC1-EADC-B3078A4B3698}"/>
                </a:ext>
              </a:extLst>
            </p:cNvPr>
            <p:cNvSpPr/>
            <p:nvPr/>
          </p:nvSpPr>
          <p:spPr>
            <a:xfrm>
              <a:off x="7034934" y="2010521"/>
              <a:ext cx="189031" cy="291049"/>
            </a:xfrm>
            <a:custGeom>
              <a:avLst/>
              <a:gdLst>
                <a:gd name="connsiteX0" fmla="*/ 0 w 1057275"/>
                <a:gd name="connsiteY0" fmla="*/ 1048313 h 1143563"/>
                <a:gd name="connsiteX1" fmla="*/ 533400 w 1057275"/>
                <a:gd name="connsiteY1" fmla="*/ 563 h 1143563"/>
                <a:gd name="connsiteX2" fmla="*/ 581025 w 1057275"/>
                <a:gd name="connsiteY2" fmla="*/ 905438 h 1143563"/>
                <a:gd name="connsiteX3" fmla="*/ 1057275 w 1057275"/>
                <a:gd name="connsiteY3" fmla="*/ 1143563 h 1143563"/>
                <a:gd name="connsiteX0" fmla="*/ 0 w 1057275"/>
                <a:gd name="connsiteY0" fmla="*/ 1055220 h 1150470"/>
                <a:gd name="connsiteX1" fmla="*/ 238125 w 1057275"/>
                <a:gd name="connsiteY1" fmla="*/ 512295 h 1150470"/>
                <a:gd name="connsiteX2" fmla="*/ 533400 w 1057275"/>
                <a:gd name="connsiteY2" fmla="*/ 7470 h 1150470"/>
                <a:gd name="connsiteX3" fmla="*/ 581025 w 1057275"/>
                <a:gd name="connsiteY3" fmla="*/ 912345 h 1150470"/>
                <a:gd name="connsiteX4" fmla="*/ 1057275 w 1057275"/>
                <a:gd name="connsiteY4" fmla="*/ 1150470 h 1150470"/>
                <a:gd name="connsiteX0" fmla="*/ 0 w 1057275"/>
                <a:gd name="connsiteY0" fmla="*/ 1047753 h 1143003"/>
                <a:gd name="connsiteX1" fmla="*/ 381000 w 1057275"/>
                <a:gd name="connsiteY1" fmla="*/ 895353 h 1143003"/>
                <a:gd name="connsiteX2" fmla="*/ 533400 w 1057275"/>
                <a:gd name="connsiteY2" fmla="*/ 3 h 1143003"/>
                <a:gd name="connsiteX3" fmla="*/ 581025 w 1057275"/>
                <a:gd name="connsiteY3" fmla="*/ 904878 h 1143003"/>
                <a:gd name="connsiteX4" fmla="*/ 1057275 w 1057275"/>
                <a:gd name="connsiteY4" fmla="*/ 1143003 h 1143003"/>
                <a:gd name="connsiteX0" fmla="*/ 0 w 1057275"/>
                <a:gd name="connsiteY0" fmla="*/ 1047753 h 1143003"/>
                <a:gd name="connsiteX1" fmla="*/ 381000 w 1057275"/>
                <a:gd name="connsiteY1" fmla="*/ 895353 h 1143003"/>
                <a:gd name="connsiteX2" fmla="*/ 533400 w 1057275"/>
                <a:gd name="connsiteY2" fmla="*/ 3 h 1143003"/>
                <a:gd name="connsiteX3" fmla="*/ 581025 w 1057275"/>
                <a:gd name="connsiteY3" fmla="*/ 904878 h 1143003"/>
                <a:gd name="connsiteX4" fmla="*/ 1057275 w 1057275"/>
                <a:gd name="connsiteY4" fmla="*/ 1143003 h 1143003"/>
                <a:gd name="connsiteX0" fmla="*/ 0 w 1057275"/>
                <a:gd name="connsiteY0" fmla="*/ 1047753 h 1183439"/>
                <a:gd name="connsiteX1" fmla="*/ 381000 w 1057275"/>
                <a:gd name="connsiteY1" fmla="*/ 895353 h 1183439"/>
                <a:gd name="connsiteX2" fmla="*/ 533400 w 1057275"/>
                <a:gd name="connsiteY2" fmla="*/ 3 h 1183439"/>
                <a:gd name="connsiteX3" fmla="*/ 581025 w 1057275"/>
                <a:gd name="connsiteY3" fmla="*/ 904878 h 1183439"/>
                <a:gd name="connsiteX4" fmla="*/ 762000 w 1057275"/>
                <a:gd name="connsiteY4" fmla="*/ 1171578 h 1183439"/>
                <a:gd name="connsiteX5" fmla="*/ 1057275 w 1057275"/>
                <a:gd name="connsiteY5" fmla="*/ 1143003 h 1183439"/>
                <a:gd name="connsiteX0" fmla="*/ 0 w 1057275"/>
                <a:gd name="connsiteY0" fmla="*/ 1047753 h 1177102"/>
                <a:gd name="connsiteX1" fmla="*/ 381000 w 1057275"/>
                <a:gd name="connsiteY1" fmla="*/ 895353 h 1177102"/>
                <a:gd name="connsiteX2" fmla="*/ 533400 w 1057275"/>
                <a:gd name="connsiteY2" fmla="*/ 3 h 1177102"/>
                <a:gd name="connsiteX3" fmla="*/ 581025 w 1057275"/>
                <a:gd name="connsiteY3" fmla="*/ 904878 h 1177102"/>
                <a:gd name="connsiteX4" fmla="*/ 762000 w 1057275"/>
                <a:gd name="connsiteY4" fmla="*/ 1171578 h 1177102"/>
                <a:gd name="connsiteX5" fmla="*/ 1057275 w 1057275"/>
                <a:gd name="connsiteY5" fmla="*/ 1028703 h 1177102"/>
                <a:gd name="connsiteX0" fmla="*/ 0 w 1057275"/>
                <a:gd name="connsiteY0" fmla="*/ 1047753 h 1112928"/>
                <a:gd name="connsiteX1" fmla="*/ 381000 w 1057275"/>
                <a:gd name="connsiteY1" fmla="*/ 895353 h 1112928"/>
                <a:gd name="connsiteX2" fmla="*/ 533400 w 1057275"/>
                <a:gd name="connsiteY2" fmla="*/ 3 h 1112928"/>
                <a:gd name="connsiteX3" fmla="*/ 581025 w 1057275"/>
                <a:gd name="connsiteY3" fmla="*/ 904878 h 1112928"/>
                <a:gd name="connsiteX4" fmla="*/ 685800 w 1057275"/>
                <a:gd name="connsiteY4" fmla="*/ 1104903 h 1112928"/>
                <a:gd name="connsiteX5" fmla="*/ 1057275 w 1057275"/>
                <a:gd name="connsiteY5" fmla="*/ 1028703 h 1112928"/>
                <a:gd name="connsiteX0" fmla="*/ 0 w 1087838"/>
                <a:gd name="connsiteY0" fmla="*/ 1047753 h 1110169"/>
                <a:gd name="connsiteX1" fmla="*/ 381000 w 1087838"/>
                <a:gd name="connsiteY1" fmla="*/ 895353 h 1110169"/>
                <a:gd name="connsiteX2" fmla="*/ 533400 w 1087838"/>
                <a:gd name="connsiteY2" fmla="*/ 3 h 1110169"/>
                <a:gd name="connsiteX3" fmla="*/ 581025 w 1087838"/>
                <a:gd name="connsiteY3" fmla="*/ 904878 h 1110169"/>
                <a:gd name="connsiteX4" fmla="*/ 685800 w 1087838"/>
                <a:gd name="connsiteY4" fmla="*/ 1104903 h 1110169"/>
                <a:gd name="connsiteX5" fmla="*/ 1087838 w 1087838"/>
                <a:gd name="connsiteY5" fmla="*/ 951601 h 1110169"/>
                <a:gd name="connsiteX0" fmla="*/ 0 w 1087838"/>
                <a:gd name="connsiteY0" fmla="*/ 1047753 h 1054179"/>
                <a:gd name="connsiteX1" fmla="*/ 381000 w 1087838"/>
                <a:gd name="connsiteY1" fmla="*/ 895353 h 1054179"/>
                <a:gd name="connsiteX2" fmla="*/ 533400 w 1087838"/>
                <a:gd name="connsiteY2" fmla="*/ 3 h 1054179"/>
                <a:gd name="connsiteX3" fmla="*/ 581025 w 1087838"/>
                <a:gd name="connsiteY3" fmla="*/ 904878 h 1054179"/>
                <a:gd name="connsiteX4" fmla="*/ 594102 w 1087838"/>
                <a:gd name="connsiteY4" fmla="*/ 1047084 h 1054179"/>
                <a:gd name="connsiteX5" fmla="*/ 1087838 w 1087838"/>
                <a:gd name="connsiteY5" fmla="*/ 951601 h 1054179"/>
                <a:gd name="connsiteX0" fmla="*/ 0 w 1301794"/>
                <a:gd name="connsiteY0" fmla="*/ 1028481 h 1054179"/>
                <a:gd name="connsiteX1" fmla="*/ 594956 w 1301794"/>
                <a:gd name="connsiteY1" fmla="*/ 895353 h 1054179"/>
                <a:gd name="connsiteX2" fmla="*/ 747356 w 1301794"/>
                <a:gd name="connsiteY2" fmla="*/ 3 h 1054179"/>
                <a:gd name="connsiteX3" fmla="*/ 794981 w 1301794"/>
                <a:gd name="connsiteY3" fmla="*/ 904878 h 1054179"/>
                <a:gd name="connsiteX4" fmla="*/ 808058 w 1301794"/>
                <a:gd name="connsiteY4" fmla="*/ 1047084 h 1054179"/>
                <a:gd name="connsiteX5" fmla="*/ 1301794 w 1301794"/>
                <a:gd name="connsiteY5" fmla="*/ 951601 h 1054179"/>
                <a:gd name="connsiteX0" fmla="*/ 0 w 1301794"/>
                <a:gd name="connsiteY0" fmla="*/ 1028546 h 1054244"/>
                <a:gd name="connsiteX1" fmla="*/ 533832 w 1301794"/>
                <a:gd name="connsiteY1" fmla="*/ 856868 h 1054244"/>
                <a:gd name="connsiteX2" fmla="*/ 747356 w 1301794"/>
                <a:gd name="connsiteY2" fmla="*/ 68 h 1054244"/>
                <a:gd name="connsiteX3" fmla="*/ 794981 w 1301794"/>
                <a:gd name="connsiteY3" fmla="*/ 904943 h 1054244"/>
                <a:gd name="connsiteX4" fmla="*/ 808058 w 1301794"/>
                <a:gd name="connsiteY4" fmla="*/ 1047149 h 1054244"/>
                <a:gd name="connsiteX5" fmla="*/ 1301794 w 1301794"/>
                <a:gd name="connsiteY5" fmla="*/ 951666 h 1054244"/>
                <a:gd name="connsiteX0" fmla="*/ 0 w 1240661"/>
                <a:gd name="connsiteY0" fmla="*/ 970722 h 1054244"/>
                <a:gd name="connsiteX1" fmla="*/ 472699 w 1240661"/>
                <a:gd name="connsiteY1" fmla="*/ 856868 h 1054244"/>
                <a:gd name="connsiteX2" fmla="*/ 686223 w 1240661"/>
                <a:gd name="connsiteY2" fmla="*/ 68 h 1054244"/>
                <a:gd name="connsiteX3" fmla="*/ 733848 w 1240661"/>
                <a:gd name="connsiteY3" fmla="*/ 904943 h 1054244"/>
                <a:gd name="connsiteX4" fmla="*/ 746925 w 1240661"/>
                <a:gd name="connsiteY4" fmla="*/ 1047149 h 1054244"/>
                <a:gd name="connsiteX5" fmla="*/ 1240661 w 1240661"/>
                <a:gd name="connsiteY5" fmla="*/ 951666 h 1054244"/>
                <a:gd name="connsiteX0" fmla="*/ 0 w 1268039"/>
                <a:gd name="connsiteY0" fmla="*/ 1022520 h 1054244"/>
                <a:gd name="connsiteX1" fmla="*/ 500077 w 1268039"/>
                <a:gd name="connsiteY1" fmla="*/ 856868 h 1054244"/>
                <a:gd name="connsiteX2" fmla="*/ 713601 w 1268039"/>
                <a:gd name="connsiteY2" fmla="*/ 68 h 1054244"/>
                <a:gd name="connsiteX3" fmla="*/ 761226 w 1268039"/>
                <a:gd name="connsiteY3" fmla="*/ 904943 h 1054244"/>
                <a:gd name="connsiteX4" fmla="*/ 774303 w 1268039"/>
                <a:gd name="connsiteY4" fmla="*/ 1047149 h 1054244"/>
                <a:gd name="connsiteX5" fmla="*/ 1268039 w 1268039"/>
                <a:gd name="connsiteY5" fmla="*/ 951666 h 1054244"/>
                <a:gd name="connsiteX0" fmla="*/ 0 w 857324"/>
                <a:gd name="connsiteY0" fmla="*/ 1316054 h 1316054"/>
                <a:gd name="connsiteX1" fmla="*/ 89362 w 857324"/>
                <a:gd name="connsiteY1" fmla="*/ 856868 h 1316054"/>
                <a:gd name="connsiteX2" fmla="*/ 302886 w 857324"/>
                <a:gd name="connsiteY2" fmla="*/ 68 h 1316054"/>
                <a:gd name="connsiteX3" fmla="*/ 350511 w 857324"/>
                <a:gd name="connsiteY3" fmla="*/ 904943 h 1316054"/>
                <a:gd name="connsiteX4" fmla="*/ 363588 w 857324"/>
                <a:gd name="connsiteY4" fmla="*/ 1047149 h 1316054"/>
                <a:gd name="connsiteX5" fmla="*/ 857324 w 857324"/>
                <a:gd name="connsiteY5" fmla="*/ 951666 h 1316054"/>
                <a:gd name="connsiteX0" fmla="*/ 0 w 1158515"/>
                <a:gd name="connsiteY0" fmla="*/ 970718 h 1054244"/>
                <a:gd name="connsiteX1" fmla="*/ 390553 w 1158515"/>
                <a:gd name="connsiteY1" fmla="*/ 856868 h 1054244"/>
                <a:gd name="connsiteX2" fmla="*/ 604077 w 1158515"/>
                <a:gd name="connsiteY2" fmla="*/ 68 h 1054244"/>
                <a:gd name="connsiteX3" fmla="*/ 651702 w 1158515"/>
                <a:gd name="connsiteY3" fmla="*/ 904943 h 1054244"/>
                <a:gd name="connsiteX4" fmla="*/ 664779 w 1158515"/>
                <a:gd name="connsiteY4" fmla="*/ 1047149 h 1054244"/>
                <a:gd name="connsiteX5" fmla="*/ 1158515 w 1158515"/>
                <a:gd name="connsiteY5" fmla="*/ 951666 h 1054244"/>
                <a:gd name="connsiteX0" fmla="*/ 0 w 1139600"/>
                <a:gd name="connsiteY0" fmla="*/ 934941 h 1054244"/>
                <a:gd name="connsiteX1" fmla="*/ 371638 w 1139600"/>
                <a:gd name="connsiteY1" fmla="*/ 856868 h 1054244"/>
                <a:gd name="connsiteX2" fmla="*/ 585162 w 1139600"/>
                <a:gd name="connsiteY2" fmla="*/ 68 h 1054244"/>
                <a:gd name="connsiteX3" fmla="*/ 632787 w 1139600"/>
                <a:gd name="connsiteY3" fmla="*/ 904943 h 1054244"/>
                <a:gd name="connsiteX4" fmla="*/ 645864 w 1139600"/>
                <a:gd name="connsiteY4" fmla="*/ 1047149 h 1054244"/>
                <a:gd name="connsiteX5" fmla="*/ 1139600 w 1139600"/>
                <a:gd name="connsiteY5" fmla="*/ 951666 h 1054244"/>
                <a:gd name="connsiteX0" fmla="*/ 0 w 1139600"/>
                <a:gd name="connsiteY0" fmla="*/ 934941 h 1054244"/>
                <a:gd name="connsiteX1" fmla="*/ 371638 w 1139600"/>
                <a:gd name="connsiteY1" fmla="*/ 856868 h 1054244"/>
                <a:gd name="connsiteX2" fmla="*/ 585162 w 1139600"/>
                <a:gd name="connsiteY2" fmla="*/ 68 h 1054244"/>
                <a:gd name="connsiteX3" fmla="*/ 632787 w 1139600"/>
                <a:gd name="connsiteY3" fmla="*/ 904943 h 1054244"/>
                <a:gd name="connsiteX4" fmla="*/ 645864 w 1139600"/>
                <a:gd name="connsiteY4" fmla="*/ 1047149 h 1054244"/>
                <a:gd name="connsiteX5" fmla="*/ 1139600 w 1139600"/>
                <a:gd name="connsiteY5" fmla="*/ 951666 h 1054244"/>
                <a:gd name="connsiteX0" fmla="*/ 0 w 1177419"/>
                <a:gd name="connsiteY0" fmla="*/ 946865 h 1054244"/>
                <a:gd name="connsiteX1" fmla="*/ 409457 w 1177419"/>
                <a:gd name="connsiteY1" fmla="*/ 856868 h 1054244"/>
                <a:gd name="connsiteX2" fmla="*/ 622981 w 1177419"/>
                <a:gd name="connsiteY2" fmla="*/ 68 h 1054244"/>
                <a:gd name="connsiteX3" fmla="*/ 670606 w 1177419"/>
                <a:gd name="connsiteY3" fmla="*/ 904943 h 1054244"/>
                <a:gd name="connsiteX4" fmla="*/ 683683 w 1177419"/>
                <a:gd name="connsiteY4" fmla="*/ 1047149 h 1054244"/>
                <a:gd name="connsiteX5" fmla="*/ 1177419 w 1177419"/>
                <a:gd name="connsiteY5" fmla="*/ 951666 h 1054244"/>
                <a:gd name="connsiteX0" fmla="*/ 0 w 1177419"/>
                <a:gd name="connsiteY0" fmla="*/ 946865 h 1054244"/>
                <a:gd name="connsiteX1" fmla="*/ 409457 w 1177419"/>
                <a:gd name="connsiteY1" fmla="*/ 856868 h 1054244"/>
                <a:gd name="connsiteX2" fmla="*/ 622981 w 1177419"/>
                <a:gd name="connsiteY2" fmla="*/ 68 h 1054244"/>
                <a:gd name="connsiteX3" fmla="*/ 670606 w 1177419"/>
                <a:gd name="connsiteY3" fmla="*/ 904943 h 1054244"/>
                <a:gd name="connsiteX4" fmla="*/ 683683 w 1177419"/>
                <a:gd name="connsiteY4" fmla="*/ 1047149 h 1054244"/>
                <a:gd name="connsiteX5" fmla="*/ 1177419 w 1177419"/>
                <a:gd name="connsiteY5" fmla="*/ 951666 h 1054244"/>
                <a:gd name="connsiteX0" fmla="*/ 0 w 1177419"/>
                <a:gd name="connsiteY0" fmla="*/ 946836 h 1054215"/>
                <a:gd name="connsiteX1" fmla="*/ 428366 w 1177419"/>
                <a:gd name="connsiteY1" fmla="*/ 868763 h 1054215"/>
                <a:gd name="connsiteX2" fmla="*/ 622981 w 1177419"/>
                <a:gd name="connsiteY2" fmla="*/ 39 h 1054215"/>
                <a:gd name="connsiteX3" fmla="*/ 670606 w 1177419"/>
                <a:gd name="connsiteY3" fmla="*/ 904914 h 1054215"/>
                <a:gd name="connsiteX4" fmla="*/ 683683 w 1177419"/>
                <a:gd name="connsiteY4" fmla="*/ 1047120 h 1054215"/>
                <a:gd name="connsiteX5" fmla="*/ 1177419 w 1177419"/>
                <a:gd name="connsiteY5" fmla="*/ 951637 h 1054215"/>
                <a:gd name="connsiteX0" fmla="*/ 0 w 1196329"/>
                <a:gd name="connsiteY0" fmla="*/ 958761 h 1054215"/>
                <a:gd name="connsiteX1" fmla="*/ 447276 w 1196329"/>
                <a:gd name="connsiteY1" fmla="*/ 868763 h 1054215"/>
                <a:gd name="connsiteX2" fmla="*/ 641891 w 1196329"/>
                <a:gd name="connsiteY2" fmla="*/ 39 h 1054215"/>
                <a:gd name="connsiteX3" fmla="*/ 689516 w 1196329"/>
                <a:gd name="connsiteY3" fmla="*/ 904914 h 1054215"/>
                <a:gd name="connsiteX4" fmla="*/ 702593 w 1196329"/>
                <a:gd name="connsiteY4" fmla="*/ 1047120 h 1054215"/>
                <a:gd name="connsiteX5" fmla="*/ 1196329 w 1196329"/>
                <a:gd name="connsiteY5" fmla="*/ 951637 h 1054215"/>
                <a:gd name="connsiteX0" fmla="*/ 0 w 1196329"/>
                <a:gd name="connsiteY0" fmla="*/ 959765 h 1055219"/>
                <a:gd name="connsiteX1" fmla="*/ 474654 w 1196329"/>
                <a:gd name="connsiteY1" fmla="*/ 731633 h 1055219"/>
                <a:gd name="connsiteX2" fmla="*/ 641891 w 1196329"/>
                <a:gd name="connsiteY2" fmla="*/ 1043 h 1055219"/>
                <a:gd name="connsiteX3" fmla="*/ 689516 w 1196329"/>
                <a:gd name="connsiteY3" fmla="*/ 905918 h 1055219"/>
                <a:gd name="connsiteX4" fmla="*/ 702593 w 1196329"/>
                <a:gd name="connsiteY4" fmla="*/ 1048124 h 1055219"/>
                <a:gd name="connsiteX5" fmla="*/ 1196329 w 1196329"/>
                <a:gd name="connsiteY5" fmla="*/ 952641 h 1055219"/>
                <a:gd name="connsiteX0" fmla="*/ 0 w 1168951"/>
                <a:gd name="connsiteY0" fmla="*/ 787097 h 1055219"/>
                <a:gd name="connsiteX1" fmla="*/ 447276 w 1168951"/>
                <a:gd name="connsiteY1" fmla="*/ 731633 h 1055219"/>
                <a:gd name="connsiteX2" fmla="*/ 614513 w 1168951"/>
                <a:gd name="connsiteY2" fmla="*/ 1043 h 1055219"/>
                <a:gd name="connsiteX3" fmla="*/ 662138 w 1168951"/>
                <a:gd name="connsiteY3" fmla="*/ 905918 h 1055219"/>
                <a:gd name="connsiteX4" fmla="*/ 675215 w 1168951"/>
                <a:gd name="connsiteY4" fmla="*/ 1048124 h 1055219"/>
                <a:gd name="connsiteX5" fmla="*/ 1168951 w 1168951"/>
                <a:gd name="connsiteY5" fmla="*/ 952641 h 1055219"/>
                <a:gd name="connsiteX0" fmla="*/ 0 w 1168951"/>
                <a:gd name="connsiteY0" fmla="*/ 787097 h 1055219"/>
                <a:gd name="connsiteX1" fmla="*/ 447276 w 1168951"/>
                <a:gd name="connsiteY1" fmla="*/ 731633 h 1055219"/>
                <a:gd name="connsiteX2" fmla="*/ 614513 w 1168951"/>
                <a:gd name="connsiteY2" fmla="*/ 1043 h 1055219"/>
                <a:gd name="connsiteX3" fmla="*/ 662138 w 1168951"/>
                <a:gd name="connsiteY3" fmla="*/ 905918 h 1055219"/>
                <a:gd name="connsiteX4" fmla="*/ 675215 w 1168951"/>
                <a:gd name="connsiteY4" fmla="*/ 1048124 h 1055219"/>
                <a:gd name="connsiteX5" fmla="*/ 1168951 w 1168951"/>
                <a:gd name="connsiteY5" fmla="*/ 952641 h 1055219"/>
                <a:gd name="connsiteX0" fmla="*/ 0 w 1086804"/>
                <a:gd name="connsiteY0" fmla="*/ 787097 h 1055219"/>
                <a:gd name="connsiteX1" fmla="*/ 365129 w 1086804"/>
                <a:gd name="connsiteY1" fmla="*/ 731633 h 1055219"/>
                <a:gd name="connsiteX2" fmla="*/ 532366 w 1086804"/>
                <a:gd name="connsiteY2" fmla="*/ 1043 h 1055219"/>
                <a:gd name="connsiteX3" fmla="*/ 579991 w 1086804"/>
                <a:gd name="connsiteY3" fmla="*/ 905918 h 1055219"/>
                <a:gd name="connsiteX4" fmla="*/ 593068 w 1086804"/>
                <a:gd name="connsiteY4" fmla="*/ 1048124 h 1055219"/>
                <a:gd name="connsiteX5" fmla="*/ 1086804 w 1086804"/>
                <a:gd name="connsiteY5" fmla="*/ 952641 h 105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6804" h="1055219">
                  <a:moveTo>
                    <a:pt x="0" y="787097"/>
                  </a:moveTo>
                  <a:cubicBezTo>
                    <a:pt x="292032" y="855736"/>
                    <a:pt x="228604" y="820533"/>
                    <a:pt x="365129" y="731633"/>
                  </a:cubicBezTo>
                  <a:cubicBezTo>
                    <a:pt x="454029" y="557008"/>
                    <a:pt x="496556" y="-28005"/>
                    <a:pt x="532366" y="1043"/>
                  </a:cubicBezTo>
                  <a:cubicBezTo>
                    <a:pt x="568176" y="30091"/>
                    <a:pt x="569874" y="731405"/>
                    <a:pt x="579991" y="905918"/>
                  </a:cubicBezTo>
                  <a:cubicBezTo>
                    <a:pt x="590108" y="1080431"/>
                    <a:pt x="513693" y="1008437"/>
                    <a:pt x="593068" y="1048124"/>
                  </a:cubicBezTo>
                  <a:cubicBezTo>
                    <a:pt x="672443" y="1087811"/>
                    <a:pt x="1043942" y="947879"/>
                    <a:pt x="1086804" y="952641"/>
                  </a:cubicBezTo>
                </a:path>
              </a:pathLst>
            </a:custGeom>
            <a:noFill/>
            <a:ln w="12700" cap="flat" cmpd="sng" algn="ctr">
              <a:solidFill>
                <a:schemeClr val="tx1"/>
              </a:solid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Intel Clear"/>
                <a:ea typeface="+mn-ea"/>
                <a:cs typeface="+mn-cs"/>
              </a:endParaRPr>
            </a:p>
          </p:txBody>
        </p:sp>
      </p:grpSp>
      <p:cxnSp>
        <p:nvCxnSpPr>
          <p:cNvPr id="58" name="Straight Connector 57">
            <a:extLst>
              <a:ext uri="{FF2B5EF4-FFF2-40B4-BE49-F238E27FC236}">
                <a16:creationId xmlns:a16="http://schemas.microsoft.com/office/drawing/2014/main" id="{99B93D1C-47D3-D95D-E5DA-5EC6BBE321C5}"/>
              </a:ext>
            </a:extLst>
          </p:cNvPr>
          <p:cNvCxnSpPr/>
          <p:nvPr/>
        </p:nvCxnSpPr>
        <p:spPr>
          <a:xfrm flipH="1">
            <a:off x="9976460" y="5069002"/>
            <a:ext cx="334" cy="78864"/>
          </a:xfrm>
          <a:prstGeom prst="line">
            <a:avLst/>
          </a:prstGeom>
          <a:noFill/>
          <a:ln w="9525" cap="flat" cmpd="sng" algn="ctr">
            <a:solidFill>
              <a:srgbClr val="FEFFFF">
                <a:lumMod val="95000"/>
              </a:srgbClr>
            </a:solidFill>
            <a:prstDash val="solid"/>
          </a:ln>
          <a:effectLst/>
        </p:spPr>
      </p:cxnSp>
      <p:cxnSp>
        <p:nvCxnSpPr>
          <p:cNvPr id="59" name="Straight Arrow Connector 58">
            <a:extLst>
              <a:ext uri="{FF2B5EF4-FFF2-40B4-BE49-F238E27FC236}">
                <a16:creationId xmlns:a16="http://schemas.microsoft.com/office/drawing/2014/main" id="{CC007F25-560E-9A55-2FB8-C6CDEB2B3B75}"/>
              </a:ext>
            </a:extLst>
          </p:cNvPr>
          <p:cNvCxnSpPr/>
          <p:nvPr/>
        </p:nvCxnSpPr>
        <p:spPr>
          <a:xfrm flipV="1">
            <a:off x="9562156" y="5092516"/>
            <a:ext cx="421298" cy="879"/>
          </a:xfrm>
          <a:prstGeom prst="straightConnector1">
            <a:avLst/>
          </a:prstGeom>
          <a:noFill/>
          <a:ln w="12700" cap="rnd" cmpd="sng" algn="ctr">
            <a:solidFill>
              <a:schemeClr val="tx1"/>
            </a:solidFill>
            <a:prstDash val="solid"/>
            <a:tailEnd type="arrow" w="sm" len="sm"/>
          </a:ln>
          <a:effectLst/>
        </p:spPr>
      </p:cxnSp>
      <p:cxnSp>
        <p:nvCxnSpPr>
          <p:cNvPr id="60" name="Straight Connector 59">
            <a:extLst>
              <a:ext uri="{FF2B5EF4-FFF2-40B4-BE49-F238E27FC236}">
                <a16:creationId xmlns:a16="http://schemas.microsoft.com/office/drawing/2014/main" id="{A7CDB4CD-CC80-349B-1C88-12DFC5E0997A}"/>
              </a:ext>
            </a:extLst>
          </p:cNvPr>
          <p:cNvCxnSpPr>
            <a:cxnSpLocks/>
          </p:cNvCxnSpPr>
          <p:nvPr/>
        </p:nvCxnSpPr>
        <p:spPr>
          <a:xfrm flipH="1">
            <a:off x="9556434" y="5060612"/>
            <a:ext cx="334" cy="78864"/>
          </a:xfrm>
          <a:prstGeom prst="line">
            <a:avLst/>
          </a:prstGeom>
          <a:noFill/>
          <a:ln w="9525" cap="flat" cmpd="sng" algn="ctr">
            <a:solidFill>
              <a:srgbClr val="FEFFFF">
                <a:lumMod val="95000"/>
              </a:srgbClr>
            </a:solidFill>
            <a:prstDash val="solid"/>
          </a:ln>
          <a:effectLst/>
        </p:spPr>
      </p:cxnSp>
      <p:graphicFrame>
        <p:nvGraphicFramePr>
          <p:cNvPr id="69" name="Table 22">
            <a:extLst>
              <a:ext uri="{FF2B5EF4-FFF2-40B4-BE49-F238E27FC236}">
                <a16:creationId xmlns:a16="http://schemas.microsoft.com/office/drawing/2014/main" id="{5B28AAF6-8EB2-7A50-243F-48FC13594F19}"/>
              </a:ext>
            </a:extLst>
          </p:cNvPr>
          <p:cNvGraphicFramePr>
            <a:graphicFrameLocks noGrp="1"/>
          </p:cNvGraphicFramePr>
          <p:nvPr>
            <p:extLst>
              <p:ext uri="{D42A27DB-BD31-4B8C-83A1-F6EECF244321}">
                <p14:modId xmlns:p14="http://schemas.microsoft.com/office/powerpoint/2010/main" val="1396850384"/>
              </p:ext>
            </p:extLst>
          </p:nvPr>
        </p:nvGraphicFramePr>
        <p:xfrm>
          <a:off x="678121" y="1549491"/>
          <a:ext cx="10835757" cy="4632960"/>
        </p:xfrm>
        <a:graphic>
          <a:graphicData uri="http://schemas.openxmlformats.org/drawingml/2006/table">
            <a:tbl>
              <a:tblPr firstRow="1" bandRow="1"/>
              <a:tblGrid>
                <a:gridCol w="3611919">
                  <a:extLst>
                    <a:ext uri="{9D8B030D-6E8A-4147-A177-3AD203B41FA5}">
                      <a16:colId xmlns:a16="http://schemas.microsoft.com/office/drawing/2014/main" val="3975289644"/>
                    </a:ext>
                  </a:extLst>
                </a:gridCol>
                <a:gridCol w="3611919">
                  <a:extLst>
                    <a:ext uri="{9D8B030D-6E8A-4147-A177-3AD203B41FA5}">
                      <a16:colId xmlns:a16="http://schemas.microsoft.com/office/drawing/2014/main" val="1974137213"/>
                    </a:ext>
                  </a:extLst>
                </a:gridCol>
                <a:gridCol w="3611919">
                  <a:extLst>
                    <a:ext uri="{9D8B030D-6E8A-4147-A177-3AD203B41FA5}">
                      <a16:colId xmlns:a16="http://schemas.microsoft.com/office/drawing/2014/main" val="78142084"/>
                    </a:ext>
                  </a:extLst>
                </a:gridCol>
              </a:tblGrid>
              <a:tr h="121920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1600" b="0">
                          <a:solidFill>
                            <a:schemeClr val="tx1"/>
                          </a:solidFill>
                          <a:latin typeface="IntelOne Display Medium" panose="020B0703020203020204" pitchFamily="34" charset="0"/>
                          <a:ea typeface="Intel Clear" panose="020B0604020203020204" pitchFamily="34" charset="0"/>
                          <a:cs typeface="Intel Clear" panose="020B0604020203020204" pitchFamily="34" charset="0"/>
                        </a:rPr>
                        <a:t>Standard </a:t>
                      </a:r>
                      <a:br>
                        <a:rPr lang="en-US" sz="1600" b="0">
                          <a:solidFill>
                            <a:schemeClr val="tx1"/>
                          </a:solidFill>
                          <a:latin typeface="IntelOne Display Medium" panose="020B0703020203020204" pitchFamily="34" charset="0"/>
                          <a:ea typeface="Intel Clear" panose="020B0604020203020204" pitchFamily="34" charset="0"/>
                          <a:cs typeface="Intel Clear" panose="020B0604020203020204" pitchFamily="34" charset="0"/>
                        </a:rPr>
                      </a:br>
                      <a:r>
                        <a:rPr lang="en-US" sz="1600" b="0">
                          <a:solidFill>
                            <a:schemeClr val="tx1"/>
                          </a:solidFill>
                          <a:latin typeface="IntelOne Display Medium" panose="020B0703020203020204" pitchFamily="34" charset="0"/>
                          <a:ea typeface="Intel Clear" panose="020B0604020203020204" pitchFamily="34" charset="0"/>
                          <a:cs typeface="Intel Clear" panose="020B0604020203020204" pitchFamily="34" charset="0"/>
                        </a:rPr>
                        <a:t>Computing</a:t>
                      </a:r>
                    </a:p>
                  </a:txBody>
                  <a:tcPr marL="182880" marR="60960"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IntelOne Display Medium" panose="020B0703020203020204" pitchFamily="34" charset="0"/>
                          <a:ea typeface="Intel Clear" panose="020B0604020203020204" pitchFamily="34" charset="0"/>
                          <a:cs typeface="Intel Clear" panose="020B0604020203020204" pitchFamily="34" charset="0"/>
                        </a:rPr>
                        <a:t>Today’s Deep </a:t>
                      </a:r>
                      <a:br>
                        <a:rPr lang="en-US" sz="1600" b="0" kern="1200" dirty="0">
                          <a:solidFill>
                            <a:schemeClr val="tx1"/>
                          </a:solidFill>
                          <a:latin typeface="IntelOne Display Medium" panose="020B0703020203020204" pitchFamily="34" charset="0"/>
                          <a:ea typeface="Intel Clear" panose="020B0604020203020204" pitchFamily="34" charset="0"/>
                          <a:cs typeface="Intel Clear" panose="020B0604020203020204" pitchFamily="34" charset="0"/>
                        </a:rPr>
                      </a:br>
                      <a:r>
                        <a:rPr lang="en-US" sz="1600" b="0" kern="1200" dirty="0">
                          <a:solidFill>
                            <a:schemeClr val="tx1"/>
                          </a:solidFill>
                          <a:latin typeface="IntelOne Display Medium" panose="020B0703020203020204" pitchFamily="34" charset="0"/>
                          <a:ea typeface="Intel Clear" panose="020B0604020203020204" pitchFamily="34" charset="0"/>
                          <a:cs typeface="Intel Clear" panose="020B0604020203020204" pitchFamily="34" charset="0"/>
                        </a:rPr>
                        <a:t>Learning &amp; AI</a:t>
                      </a:r>
                    </a:p>
                  </a:txBody>
                  <a:tcPr marL="182880" marR="60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1600" b="0" kern="1200">
                          <a:solidFill>
                            <a:schemeClr val="tx1"/>
                          </a:solidFill>
                          <a:latin typeface="IntelOne Display Medium" panose="020B0703020203020204" pitchFamily="34" charset="0"/>
                          <a:ea typeface="Intel Clear" panose="020B0604020203020204" pitchFamily="34" charset="0"/>
                          <a:cs typeface="Intel Clear" panose="020B0604020203020204" pitchFamily="34" charset="0"/>
                        </a:rPr>
                        <a:t>Neuromorphic </a:t>
                      </a:r>
                      <a:br>
                        <a:rPr lang="en-US" sz="1600" b="0" kern="1200">
                          <a:solidFill>
                            <a:schemeClr val="tx1"/>
                          </a:solidFill>
                          <a:latin typeface="IntelOne Display Medium" panose="020B0703020203020204" pitchFamily="34" charset="0"/>
                          <a:ea typeface="Intel Clear" panose="020B0604020203020204" pitchFamily="34" charset="0"/>
                          <a:cs typeface="Intel Clear" panose="020B0604020203020204" pitchFamily="34" charset="0"/>
                        </a:rPr>
                      </a:br>
                      <a:r>
                        <a:rPr lang="en-US" sz="1600" b="0" kern="1200">
                          <a:solidFill>
                            <a:schemeClr val="tx1"/>
                          </a:solidFill>
                          <a:latin typeface="IntelOne Display Medium" panose="020B0703020203020204" pitchFamily="34" charset="0"/>
                          <a:ea typeface="Intel Clear" panose="020B0604020203020204" pitchFamily="34" charset="0"/>
                          <a:cs typeface="Intel Clear" panose="020B0604020203020204" pitchFamily="34" charset="0"/>
                        </a:rPr>
                        <a:t>Computing</a:t>
                      </a:r>
                    </a:p>
                  </a:txBody>
                  <a:tcPr marL="182880" marR="60960" marT="0" marB="0" anchor="ct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8084761"/>
                  </a:ext>
                </a:extLst>
              </a:tr>
              <a:tr h="73152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90000"/>
                        </a:lnSpc>
                      </a:pPr>
                      <a:r>
                        <a:rPr lang="en-US" sz="1700" b="0">
                          <a:solidFill>
                            <a:schemeClr val="tx1"/>
                          </a:solidFill>
                          <a:effectLst/>
                          <a:latin typeface="IntelOne Display Regular" panose="020B0503020203020204" pitchFamily="34" charset="0"/>
                        </a:rPr>
                        <a:t>Programming by</a:t>
                      </a:r>
                      <a:br>
                        <a:rPr lang="en-US" sz="1700" b="0">
                          <a:solidFill>
                            <a:schemeClr val="tx1"/>
                          </a:solidFill>
                          <a:effectLst/>
                          <a:latin typeface="IntelOne Display Regular" panose="020B0503020203020204" pitchFamily="34" charset="0"/>
                        </a:rPr>
                      </a:br>
                      <a:r>
                        <a:rPr lang="en-US" sz="1700" b="0">
                          <a:solidFill>
                            <a:schemeClr val="tx1"/>
                          </a:solidFill>
                          <a:effectLst/>
                          <a:latin typeface="IntelOne Display Regular" panose="020B0503020203020204" pitchFamily="34" charset="0"/>
                        </a:rPr>
                        <a:t>encoding algorithms</a:t>
                      </a:r>
                    </a:p>
                  </a:txBody>
                  <a:tcPr marL="60960" marR="60960" marT="30480" marB="3048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700" b="0" kern="1200" dirty="0">
                          <a:solidFill>
                            <a:schemeClr val="tx1"/>
                          </a:solidFill>
                          <a:effectLst/>
                          <a:latin typeface="IntelOne Display Regular" panose="020B0503020203020204" pitchFamily="34" charset="0"/>
                          <a:ea typeface="+mn-ea"/>
                          <a:cs typeface="+mn-cs"/>
                        </a:rPr>
                        <a:t>Offline training using</a:t>
                      </a:r>
                      <a:br>
                        <a:rPr lang="en-US" sz="1700" b="0" kern="1200" dirty="0">
                          <a:solidFill>
                            <a:schemeClr val="tx1"/>
                          </a:solidFill>
                          <a:effectLst/>
                          <a:latin typeface="IntelOne Display Regular" panose="020B0503020203020204" pitchFamily="34" charset="0"/>
                          <a:ea typeface="+mn-ea"/>
                          <a:cs typeface="+mn-cs"/>
                        </a:rPr>
                      </a:br>
                      <a:r>
                        <a:rPr lang="en-US" sz="1700" b="0" kern="1200" dirty="0">
                          <a:solidFill>
                            <a:schemeClr val="tx1"/>
                          </a:solidFill>
                          <a:effectLst/>
                          <a:latin typeface="IntelOne Display Regular" panose="020B0503020203020204" pitchFamily="34" charset="0"/>
                          <a:ea typeface="+mn-ea"/>
                          <a:cs typeface="+mn-cs"/>
                        </a:rPr>
                        <a:t>labeled datasets</a:t>
                      </a:r>
                    </a:p>
                  </a:txBody>
                  <a:tcPr marL="60960" marR="60960" marT="30480" marB="304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1371600" rtl="0" eaLnBrk="1" fontAlgn="auto" latinLnBrk="0" hangingPunct="1">
                        <a:lnSpc>
                          <a:spcPct val="90000"/>
                        </a:lnSpc>
                        <a:spcBef>
                          <a:spcPts val="0"/>
                        </a:spcBef>
                        <a:spcAft>
                          <a:spcPts val="0"/>
                        </a:spcAft>
                        <a:buClrTx/>
                        <a:buSzTx/>
                        <a:buFontTx/>
                        <a:buNone/>
                        <a:tabLst/>
                        <a:defRPr/>
                      </a:pPr>
                      <a:r>
                        <a:rPr lang="en-US" sz="1700" b="0" dirty="0">
                          <a:solidFill>
                            <a:schemeClr val="tx1"/>
                          </a:solidFill>
                          <a:latin typeface="IntelOne Display Regular" panose="020B0503020203020204" pitchFamily="34" charset="0"/>
                        </a:rPr>
                        <a:t>Lean continually with </a:t>
                      </a:r>
                      <a:br>
                        <a:rPr lang="en-US" sz="1700" b="0" dirty="0">
                          <a:solidFill>
                            <a:schemeClr val="tx1"/>
                          </a:solidFill>
                          <a:latin typeface="IntelOne Display Regular" panose="020B0503020203020204" pitchFamily="34" charset="0"/>
                        </a:rPr>
                      </a:br>
                      <a:r>
                        <a:rPr lang="en-US" sz="1700" b="0" dirty="0">
                          <a:solidFill>
                            <a:schemeClr val="tx1"/>
                          </a:solidFill>
                          <a:latin typeface="IntelOne Display Regular" panose="020B0503020203020204" pitchFamily="34" charset="0"/>
                        </a:rPr>
                        <a:t>synapse plasticity dynamics</a:t>
                      </a:r>
                    </a:p>
                  </a:txBody>
                  <a:tcPr marL="60960" marR="60960" marT="30480" marB="30480" anchor="ct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7395485"/>
                  </a:ext>
                </a:extLst>
              </a:tr>
              <a:tr h="73152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1371600" rtl="0" eaLnBrk="1" fontAlgn="auto" latinLnBrk="0" hangingPunct="1">
                        <a:lnSpc>
                          <a:spcPct val="90000"/>
                        </a:lnSpc>
                        <a:spcBef>
                          <a:spcPts val="0"/>
                        </a:spcBef>
                        <a:spcAft>
                          <a:spcPts val="0"/>
                        </a:spcAft>
                        <a:buClrTx/>
                        <a:buSzTx/>
                        <a:buFontTx/>
                        <a:buNone/>
                        <a:tabLst/>
                        <a:defRPr/>
                      </a:pPr>
                      <a:r>
                        <a:rPr lang="en-US" sz="1700" b="0">
                          <a:solidFill>
                            <a:schemeClr val="tx1"/>
                          </a:solidFill>
                          <a:effectLst/>
                          <a:latin typeface="IntelOne Display Regular" panose="020B0503020203020204" pitchFamily="34" charset="0"/>
                        </a:rPr>
                        <a:t>Synchronous clocking</a:t>
                      </a:r>
                    </a:p>
                  </a:txBody>
                  <a:tcPr marL="60960" marR="60960" marT="30480" marB="3048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700" b="0" kern="1200" dirty="0">
                          <a:solidFill>
                            <a:schemeClr val="tx1"/>
                          </a:solidFill>
                          <a:effectLst/>
                          <a:latin typeface="IntelOne Display Regular" panose="020B0503020203020204" pitchFamily="34" charset="0"/>
                          <a:ea typeface="+mn-ea"/>
                          <a:cs typeface="+mn-cs"/>
                        </a:rPr>
                        <a:t>Offline training using</a:t>
                      </a:r>
                      <a:br>
                        <a:rPr lang="en-US" sz="1700" b="0" kern="1200" dirty="0">
                          <a:solidFill>
                            <a:schemeClr val="tx1"/>
                          </a:solidFill>
                          <a:effectLst/>
                          <a:latin typeface="IntelOne Display Regular" panose="020B0503020203020204" pitchFamily="34" charset="0"/>
                          <a:ea typeface="+mn-ea"/>
                          <a:cs typeface="+mn-cs"/>
                        </a:rPr>
                      </a:br>
                      <a:r>
                        <a:rPr lang="en-US" sz="1700" b="0" kern="1200" dirty="0">
                          <a:solidFill>
                            <a:schemeClr val="tx1"/>
                          </a:solidFill>
                          <a:effectLst/>
                          <a:latin typeface="IntelOne Display Regular" panose="020B0503020203020204" pitchFamily="34" charset="0"/>
                          <a:ea typeface="+mn-ea"/>
                          <a:cs typeface="+mn-cs"/>
                        </a:rPr>
                        <a:t>labeled datasets</a:t>
                      </a:r>
                    </a:p>
                  </a:txBody>
                  <a:tcPr marL="60960" marR="60960" marT="30480" marB="304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1371600" rtl="0" eaLnBrk="1" fontAlgn="auto" latinLnBrk="0" hangingPunct="1">
                        <a:lnSpc>
                          <a:spcPct val="90000"/>
                        </a:lnSpc>
                        <a:spcBef>
                          <a:spcPts val="0"/>
                        </a:spcBef>
                        <a:spcAft>
                          <a:spcPts val="0"/>
                        </a:spcAft>
                        <a:buClrTx/>
                        <a:buSzTx/>
                        <a:buFontTx/>
                        <a:buNone/>
                        <a:tabLst/>
                        <a:defRPr/>
                      </a:pPr>
                      <a:r>
                        <a:rPr lang="en-US" sz="1700" b="0">
                          <a:solidFill>
                            <a:schemeClr val="tx1"/>
                          </a:solidFill>
                          <a:latin typeface="IntelOne Display Regular" panose="020B0503020203020204" pitchFamily="34" charset="0"/>
                        </a:rPr>
                        <a:t>Asynchronous</a:t>
                      </a:r>
                      <a:br>
                        <a:rPr lang="en-US" sz="1700" b="0">
                          <a:solidFill>
                            <a:schemeClr val="tx1"/>
                          </a:solidFill>
                          <a:latin typeface="IntelOne Display Regular" panose="020B0503020203020204" pitchFamily="34" charset="0"/>
                        </a:rPr>
                      </a:br>
                      <a:r>
                        <a:rPr lang="en-US" sz="1700" b="0">
                          <a:solidFill>
                            <a:schemeClr val="tx1"/>
                          </a:solidFill>
                          <a:latin typeface="IntelOne Display Regular" panose="020B0503020203020204" pitchFamily="34" charset="0"/>
                        </a:rPr>
                        <a:t>event-based spikes</a:t>
                      </a:r>
                    </a:p>
                  </a:txBody>
                  <a:tcPr marL="60960" marR="60960" marT="30480" marB="30480" anchor="ct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1311139"/>
                  </a:ext>
                </a:extLst>
              </a:tr>
              <a:tr h="73152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1371600" rtl="0" eaLnBrk="1" fontAlgn="auto" latinLnBrk="0" hangingPunct="1">
                        <a:lnSpc>
                          <a:spcPct val="90000"/>
                        </a:lnSpc>
                        <a:spcBef>
                          <a:spcPts val="0"/>
                        </a:spcBef>
                        <a:spcAft>
                          <a:spcPts val="0"/>
                        </a:spcAft>
                        <a:buClrTx/>
                        <a:buSzTx/>
                        <a:buFontTx/>
                        <a:buNone/>
                        <a:tabLst/>
                        <a:defRPr/>
                      </a:pPr>
                      <a:r>
                        <a:rPr lang="en-US" sz="1700" b="0">
                          <a:solidFill>
                            <a:schemeClr val="tx1"/>
                          </a:solidFill>
                          <a:effectLst/>
                          <a:latin typeface="IntelOne Display Regular" panose="020B0503020203020204" pitchFamily="34" charset="0"/>
                        </a:rPr>
                        <a:t>Sequential threads of control </a:t>
                      </a:r>
                    </a:p>
                  </a:txBody>
                  <a:tcPr marL="60960" marR="60960" marT="30480" marB="3048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700" b="0" kern="1200" dirty="0">
                          <a:solidFill>
                            <a:schemeClr val="tx1"/>
                          </a:solidFill>
                          <a:effectLst/>
                          <a:latin typeface="IntelOne Display Regular" panose="020B0503020203020204" pitchFamily="34" charset="0"/>
                          <a:ea typeface="+mn-ea"/>
                          <a:cs typeface="+mn-cs"/>
                        </a:rPr>
                        <a:t>Offline training using</a:t>
                      </a:r>
                      <a:br>
                        <a:rPr lang="en-US" sz="1700" b="0" kern="1200" dirty="0">
                          <a:solidFill>
                            <a:schemeClr val="tx1"/>
                          </a:solidFill>
                          <a:effectLst/>
                          <a:latin typeface="IntelOne Display Regular" panose="020B0503020203020204" pitchFamily="34" charset="0"/>
                          <a:ea typeface="+mn-ea"/>
                          <a:cs typeface="+mn-cs"/>
                        </a:rPr>
                      </a:br>
                      <a:r>
                        <a:rPr lang="en-US" sz="1700" b="0" kern="1200" dirty="0">
                          <a:solidFill>
                            <a:schemeClr val="tx1"/>
                          </a:solidFill>
                          <a:effectLst/>
                          <a:latin typeface="IntelOne Display Regular" panose="020B0503020203020204" pitchFamily="34" charset="0"/>
                          <a:ea typeface="+mn-ea"/>
                          <a:cs typeface="+mn-cs"/>
                        </a:rPr>
                        <a:t>labeled datasets</a:t>
                      </a:r>
                    </a:p>
                  </a:txBody>
                  <a:tcPr marL="60960" marR="60960" marT="30480" marB="304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1371600" rtl="0" eaLnBrk="1" fontAlgn="auto" latinLnBrk="0" hangingPunct="1">
                        <a:lnSpc>
                          <a:spcPct val="90000"/>
                        </a:lnSpc>
                        <a:spcBef>
                          <a:spcPts val="0"/>
                        </a:spcBef>
                        <a:spcAft>
                          <a:spcPts val="0"/>
                        </a:spcAft>
                        <a:buClrTx/>
                        <a:buSzTx/>
                        <a:buFontTx/>
                        <a:buNone/>
                        <a:tabLst/>
                        <a:defRPr/>
                      </a:pPr>
                      <a:r>
                        <a:rPr lang="en-US" sz="1700" b="0">
                          <a:solidFill>
                            <a:schemeClr val="tx1"/>
                          </a:solidFill>
                          <a:latin typeface="IntelOne Display Regular" panose="020B0503020203020204" pitchFamily="34" charset="0"/>
                        </a:rPr>
                        <a:t>Parallel sparse compute</a:t>
                      </a:r>
                    </a:p>
                  </a:txBody>
                  <a:tcPr marL="60960" marR="60960" marT="30480" marB="30480" anchor="ct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2489782"/>
                  </a:ext>
                </a:extLst>
              </a:tr>
              <a:tr h="12192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lang="en-US" sz="1900" b="0">
                        <a:solidFill>
                          <a:schemeClr val="tx1"/>
                        </a:solidFill>
                        <a:effectLst>
                          <a:innerShdw blurRad="317500" dist="50800" dir="13500000">
                            <a:prstClr val="black">
                              <a:alpha val="51000"/>
                            </a:prstClr>
                          </a:innerShdw>
                        </a:effectLst>
                      </a:endParaRPr>
                    </a:p>
                  </a:txBody>
                  <a:tcPr marL="60960" marR="60960" marT="30480" marB="30480">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lang="en-US" sz="1900" b="0" dirty="0">
                        <a:solidFill>
                          <a:schemeClr val="tx1"/>
                        </a:solidFill>
                        <a:effectLst>
                          <a:innerShdw blurRad="177800" dist="38100" dir="13500000">
                            <a:schemeClr val="tx1">
                              <a:alpha val="76000"/>
                            </a:schemeClr>
                          </a:innerShdw>
                        </a:effectLst>
                      </a:endParaRPr>
                    </a:p>
                  </a:txBody>
                  <a:tcPr marL="60960" marR="6096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lang="en-US" sz="1900" b="0" dirty="0">
                        <a:solidFill>
                          <a:schemeClr val="tx1"/>
                        </a:solidFill>
                      </a:endParaRPr>
                    </a:p>
                  </a:txBody>
                  <a:tcPr marL="60960" marR="60960" marT="30480" marB="30480">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8373156"/>
                  </a:ext>
                </a:extLst>
              </a:tr>
            </a:tbl>
          </a:graphicData>
        </a:graphic>
      </p:graphicFrame>
    </p:spTree>
    <p:extLst>
      <p:ext uri="{BB962C8B-B14F-4D97-AF65-F5344CB8AC3E}">
        <p14:creationId xmlns:p14="http://schemas.microsoft.com/office/powerpoint/2010/main" val="523471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C28497-C3A7-8A22-87FD-A25AFB787602}"/>
              </a:ext>
            </a:extLst>
          </p:cNvPr>
          <p:cNvSpPr>
            <a:spLocks noGrp="1"/>
          </p:cNvSpPr>
          <p:nvPr>
            <p:ph type="title"/>
          </p:nvPr>
        </p:nvSpPr>
        <p:spPr/>
        <p:txBody>
          <a:bodyPr/>
          <a:lstStyle/>
          <a:p>
            <a:r>
              <a:rPr lang="en-US" b="0"/>
              <a:t>Dynamics in neuron</a:t>
            </a:r>
            <a:br>
              <a:rPr lang="en-US" b="0"/>
            </a:br>
            <a:r>
              <a:rPr lang="en-US" sz="2800" b="0"/>
              <a:t>More computing, less communication</a:t>
            </a:r>
            <a:endParaRPr lang="en-US"/>
          </a:p>
        </p:txBody>
      </p:sp>
      <p:pic>
        <p:nvPicPr>
          <p:cNvPr id="11" name="Picture 10" descr="A diagram of a number&#10;&#10;Description automatically generated">
            <a:extLst>
              <a:ext uri="{FF2B5EF4-FFF2-40B4-BE49-F238E27FC236}">
                <a16:creationId xmlns:a16="http://schemas.microsoft.com/office/drawing/2014/main" id="{18AE27DF-BBA4-68FA-87F5-814431D360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339062"/>
            <a:ext cx="3767667" cy="2511778"/>
          </a:xfrm>
          <a:prstGeom prst="rect">
            <a:avLst/>
          </a:prstGeom>
        </p:spPr>
      </p:pic>
      <p:pic>
        <p:nvPicPr>
          <p:cNvPr id="13" name="Picture 12" descr="A diagram of a network&#10;&#10;Description automatically generated">
            <a:extLst>
              <a:ext uri="{FF2B5EF4-FFF2-40B4-BE49-F238E27FC236}">
                <a16:creationId xmlns:a16="http://schemas.microsoft.com/office/drawing/2014/main" id="{F464334E-C1E8-DEC3-5329-18DD01CBE2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5733" y="1339062"/>
            <a:ext cx="7281501" cy="2426575"/>
          </a:xfrm>
          <a:prstGeom prst="rect">
            <a:avLst/>
          </a:prstGeom>
        </p:spPr>
      </p:pic>
      <p:sp>
        <p:nvSpPr>
          <p:cNvPr id="16" name="TextBox 15">
            <a:extLst>
              <a:ext uri="{FF2B5EF4-FFF2-40B4-BE49-F238E27FC236}">
                <a16:creationId xmlns:a16="http://schemas.microsoft.com/office/drawing/2014/main" id="{49924720-2C1D-E87A-D27E-7F367491823F}"/>
              </a:ext>
            </a:extLst>
          </p:cNvPr>
          <p:cNvSpPr txBox="1"/>
          <p:nvPr/>
        </p:nvSpPr>
        <p:spPr>
          <a:xfrm>
            <a:off x="1402603" y="1506991"/>
            <a:ext cx="2638864" cy="338554"/>
          </a:xfrm>
          <a:prstGeom prst="rect">
            <a:avLst/>
          </a:prstGeom>
          <a:noFill/>
        </p:spPr>
        <p:txBody>
          <a:bodyPr wrap="none" rtlCol="0">
            <a:spAutoFit/>
          </a:bodyPr>
          <a:lstStyle/>
          <a:p>
            <a:pPr algn="ctr"/>
            <a:r>
              <a:rPr lang="en-US" sz="1600"/>
              <a:t>Artificial Neuron (Stateless)</a:t>
            </a:r>
          </a:p>
        </p:txBody>
      </p:sp>
      <p:sp>
        <p:nvSpPr>
          <p:cNvPr id="17" name="TextBox 16">
            <a:extLst>
              <a:ext uri="{FF2B5EF4-FFF2-40B4-BE49-F238E27FC236}">
                <a16:creationId xmlns:a16="http://schemas.microsoft.com/office/drawing/2014/main" id="{36DEB174-E059-A166-0D06-51AA6C80DA2F}"/>
              </a:ext>
            </a:extLst>
          </p:cNvPr>
          <p:cNvSpPr txBox="1"/>
          <p:nvPr/>
        </p:nvSpPr>
        <p:spPr>
          <a:xfrm>
            <a:off x="6444707" y="1506991"/>
            <a:ext cx="3110147" cy="338554"/>
          </a:xfrm>
          <a:prstGeom prst="rect">
            <a:avLst/>
          </a:prstGeom>
          <a:noFill/>
        </p:spPr>
        <p:txBody>
          <a:bodyPr wrap="none" rtlCol="0">
            <a:spAutoFit/>
          </a:bodyPr>
          <a:lstStyle/>
          <a:p>
            <a:pPr algn="ctr"/>
            <a:r>
              <a:rPr lang="en-US" sz="1600"/>
              <a:t>Spiking Neuron (Nonlinear Filter)</a:t>
            </a:r>
          </a:p>
        </p:txBody>
      </p:sp>
      <p:sp>
        <p:nvSpPr>
          <p:cNvPr id="2" name="Rectangle: Diagonal Corners Snipped 1">
            <a:extLst>
              <a:ext uri="{FF2B5EF4-FFF2-40B4-BE49-F238E27FC236}">
                <a16:creationId xmlns:a16="http://schemas.microsoft.com/office/drawing/2014/main" id="{B9AB9763-2C23-8E9B-7246-4D3A56695F4E}"/>
              </a:ext>
            </a:extLst>
          </p:cNvPr>
          <p:cNvSpPr/>
          <p:nvPr/>
        </p:nvSpPr>
        <p:spPr>
          <a:xfrm>
            <a:off x="1308372" y="4006157"/>
            <a:ext cx="3176538" cy="988956"/>
          </a:xfrm>
          <a:prstGeom prst="snip2DiagRect">
            <a:avLst>
              <a:gd name="adj1" fmla="val 0"/>
              <a:gd name="adj2" fmla="val 17651"/>
            </a:avLst>
          </a:prstGeom>
          <a:solidFill>
            <a:srgbClr val="080808">
              <a:alpha val="37000"/>
            </a:srgbClr>
          </a:solidFill>
          <a:ln>
            <a:solidFill>
              <a:schemeClr val="accent3">
                <a:lumMod val="40000"/>
                <a:lumOff val="60000"/>
              </a:schemeClr>
            </a:solidFill>
          </a:ln>
          <a:effectLst>
            <a:outerShdw blurRad="50800" dist="38100" dir="2700000" algn="tl" rotWithShape="0">
              <a:prstClr val="black">
                <a:alpha val="40000"/>
              </a:prstClr>
            </a:outerShdw>
          </a:effectLst>
        </p:spPr>
        <p:txBody>
          <a:bodyPr vert="horz" wrap="square" lIns="60960" tIns="60960" rIns="60960" bIns="60960" rtlCol="0" anchor="ctr">
            <a:noAutofit/>
          </a:bodyPr>
          <a:lstStyle/>
          <a:p>
            <a:pPr marL="285750" marR="0" lvl="0" indent="-285750" defTabSz="914400" rtl="0" eaLnBrk="1" fontAlgn="auto" latinLnBrk="0" hangingPunct="1">
              <a:lnSpc>
                <a:spcPct val="100000"/>
              </a:lnSpc>
              <a:spcBef>
                <a:spcPts val="0"/>
              </a:spcBef>
              <a:spcAft>
                <a:spcPts val="0"/>
              </a:spcAft>
              <a:buClr>
                <a:srgbClr val="FEC91B"/>
              </a:buClr>
              <a:buSzTx/>
              <a:buFont typeface="Arial" panose="020B0604020202020204" pitchFamily="34" charset="0"/>
              <a:buChar char="•"/>
              <a:tabLst/>
              <a:defRPr/>
            </a:pPr>
            <a:r>
              <a:rPr kumimoji="0" lang="fr-FR" sz="1600" b="0" i="0" u="none" strike="noStrike" kern="1200" cap="none" spc="0" normalizeH="0" baseline="0" noProof="0">
                <a:ln>
                  <a:noFill/>
                </a:ln>
                <a:solidFill>
                  <a:srgbClr val="FFFFFF"/>
                </a:solidFill>
                <a:effectLst/>
                <a:uLnTx/>
                <a:uFillTx/>
                <a:latin typeface="IntelOne Display Medium" panose="020B0703020203020204" pitchFamily="34" charset="0"/>
              </a:rPr>
              <a:t>Dense messages</a:t>
            </a:r>
          </a:p>
          <a:p>
            <a:pPr marL="285750" marR="0" lvl="0" indent="-285750" defTabSz="914400" rtl="0" eaLnBrk="1" fontAlgn="auto" latinLnBrk="0" hangingPunct="1">
              <a:lnSpc>
                <a:spcPct val="100000"/>
              </a:lnSpc>
              <a:spcBef>
                <a:spcPts val="0"/>
              </a:spcBef>
              <a:spcAft>
                <a:spcPts val="0"/>
              </a:spcAft>
              <a:buClr>
                <a:srgbClr val="FEC91B"/>
              </a:buClr>
              <a:buSzTx/>
              <a:buFont typeface="Arial" panose="020B0604020202020204" pitchFamily="34" charset="0"/>
              <a:buChar char="•"/>
              <a:tabLst/>
              <a:defRPr/>
            </a:pPr>
            <a:r>
              <a:rPr kumimoji="0" lang="fr-FR" sz="1600" b="0" i="0" u="none" strike="noStrike" kern="1200" cap="none" spc="0" normalizeH="0" baseline="0" noProof="0" err="1">
                <a:ln>
                  <a:noFill/>
                </a:ln>
                <a:solidFill>
                  <a:srgbClr val="FFFFFF"/>
                </a:solidFill>
                <a:effectLst/>
                <a:uLnTx/>
                <a:uFillTx/>
                <a:latin typeface="IntelOne Display Medium" panose="020B0703020203020204" pitchFamily="34" charset="0"/>
              </a:rPr>
              <a:t>Stateless</a:t>
            </a:r>
            <a:r>
              <a:rPr kumimoji="0" lang="fr-FR" sz="1600" b="0" i="0" u="none" strike="noStrike" kern="1200" cap="none" spc="0" normalizeH="0" baseline="0" noProof="0">
                <a:ln>
                  <a:noFill/>
                </a:ln>
                <a:solidFill>
                  <a:srgbClr val="FFFFFF"/>
                </a:solidFill>
                <a:effectLst/>
                <a:uLnTx/>
                <a:uFillTx/>
                <a:latin typeface="IntelOne Display Medium" panose="020B0703020203020204" pitchFamily="34" charset="0"/>
              </a:rPr>
              <a:t> </a:t>
            </a:r>
            <a:r>
              <a:rPr kumimoji="0" lang="fr-FR" sz="1600" b="0" i="0" u="none" strike="noStrike" kern="1200" cap="none" spc="0" normalizeH="0" baseline="0" noProof="0" err="1">
                <a:ln>
                  <a:noFill/>
                </a:ln>
                <a:solidFill>
                  <a:srgbClr val="FFFFFF"/>
                </a:solidFill>
                <a:effectLst/>
                <a:uLnTx/>
                <a:uFillTx/>
                <a:latin typeface="IntelOne Display Medium" panose="020B0703020203020204" pitchFamily="34" charset="0"/>
              </a:rPr>
              <a:t>neurons</a:t>
            </a:r>
            <a:endParaRPr kumimoji="0" lang="fr-FR" sz="1600" b="0" i="0" u="none" strike="noStrike" kern="1200" cap="none" spc="0" normalizeH="0" baseline="0" noProof="0">
              <a:ln>
                <a:noFill/>
              </a:ln>
              <a:solidFill>
                <a:srgbClr val="FFFFFF"/>
              </a:solidFill>
              <a:effectLst/>
              <a:uLnTx/>
              <a:uFillTx/>
              <a:latin typeface="IntelOne Display Medium" panose="020B0703020203020204" pitchFamily="34" charset="0"/>
            </a:endParaRPr>
          </a:p>
          <a:p>
            <a:pPr marL="285750" marR="0" lvl="0" indent="-285750" defTabSz="914400" rtl="0" eaLnBrk="1" fontAlgn="auto" latinLnBrk="0" hangingPunct="1">
              <a:lnSpc>
                <a:spcPct val="100000"/>
              </a:lnSpc>
              <a:spcBef>
                <a:spcPts val="0"/>
              </a:spcBef>
              <a:spcAft>
                <a:spcPts val="0"/>
              </a:spcAft>
              <a:buClr>
                <a:srgbClr val="FEC91B"/>
              </a:buClr>
              <a:buSzTx/>
              <a:buFont typeface="Arial" panose="020B0604020202020204" pitchFamily="34" charset="0"/>
              <a:buChar char="•"/>
              <a:tabLst/>
              <a:defRPr/>
            </a:pPr>
            <a:r>
              <a:rPr kumimoji="0" lang="fr-FR" sz="1600" b="0" i="0" u="none" strike="noStrike" kern="1200" cap="none" spc="0" normalizeH="0" baseline="0" noProof="0">
                <a:ln>
                  <a:noFill/>
                </a:ln>
                <a:solidFill>
                  <a:srgbClr val="FFFFFF"/>
                </a:solidFill>
                <a:effectLst/>
                <a:uLnTx/>
                <a:uFillTx/>
                <a:latin typeface="IntelOne Display Medium" panose="020B0703020203020204" pitchFamily="34" charset="0"/>
              </a:rPr>
              <a:t>Dense </a:t>
            </a:r>
            <a:r>
              <a:rPr kumimoji="0" lang="fr-FR" sz="1600" b="0" i="0" u="none" strike="noStrike" kern="1200" cap="none" spc="0" normalizeH="0" baseline="0" noProof="0" err="1">
                <a:ln>
                  <a:noFill/>
                </a:ln>
                <a:solidFill>
                  <a:srgbClr val="FFFFFF"/>
                </a:solidFill>
                <a:effectLst/>
                <a:uLnTx/>
                <a:uFillTx/>
                <a:latin typeface="IntelOne Display Medium" panose="020B0703020203020204" pitchFamily="34" charset="0"/>
              </a:rPr>
              <a:t>tensor</a:t>
            </a:r>
            <a:r>
              <a:rPr kumimoji="0" lang="fr-FR" sz="1600" b="0" i="0" u="none" strike="noStrike" kern="1200" cap="none" spc="0" normalizeH="0" baseline="0" noProof="0">
                <a:ln>
                  <a:noFill/>
                </a:ln>
                <a:solidFill>
                  <a:srgbClr val="FFFFFF"/>
                </a:solidFill>
                <a:effectLst/>
                <a:uLnTx/>
                <a:uFillTx/>
                <a:latin typeface="IntelOne Display Medium" panose="020B0703020203020204" pitchFamily="34" charset="0"/>
              </a:rPr>
              <a:t> computation</a:t>
            </a:r>
          </a:p>
        </p:txBody>
      </p:sp>
      <p:sp>
        <p:nvSpPr>
          <p:cNvPr id="3" name="Rectangle: Diagonal Corners Snipped 2">
            <a:extLst>
              <a:ext uri="{FF2B5EF4-FFF2-40B4-BE49-F238E27FC236}">
                <a16:creationId xmlns:a16="http://schemas.microsoft.com/office/drawing/2014/main" id="{0943986D-CD63-467A-8911-504DDF84BCA9}"/>
              </a:ext>
            </a:extLst>
          </p:cNvPr>
          <p:cNvSpPr/>
          <p:nvPr/>
        </p:nvSpPr>
        <p:spPr>
          <a:xfrm>
            <a:off x="6107835" y="3923153"/>
            <a:ext cx="4150732" cy="1154964"/>
          </a:xfrm>
          <a:prstGeom prst="snip2DiagRect">
            <a:avLst>
              <a:gd name="adj1" fmla="val 0"/>
              <a:gd name="adj2" fmla="val 17651"/>
            </a:avLst>
          </a:prstGeom>
          <a:solidFill>
            <a:srgbClr val="080808">
              <a:alpha val="37000"/>
            </a:srgbClr>
          </a:solidFill>
          <a:ln>
            <a:solidFill>
              <a:schemeClr val="accent3">
                <a:lumMod val="40000"/>
                <a:lumOff val="60000"/>
              </a:schemeClr>
            </a:solidFill>
          </a:ln>
          <a:effectLst>
            <a:outerShdw blurRad="50800" dist="38100" dir="2700000" algn="tl" rotWithShape="0">
              <a:prstClr val="black">
                <a:alpha val="40000"/>
              </a:prstClr>
            </a:outerShdw>
          </a:effectLst>
        </p:spPr>
        <p:txBody>
          <a:bodyPr vert="horz" wrap="square" lIns="60960" tIns="60960" rIns="60960" bIns="60960" rtlCol="0" anchor="ctr">
            <a:noAutofit/>
          </a:bodyPr>
          <a:lstStyle/>
          <a:p>
            <a:pPr marL="285750" marR="0" lvl="0" indent="-285750" defTabSz="914400" rtl="0" eaLnBrk="1" fontAlgn="auto" latinLnBrk="0" hangingPunct="1">
              <a:lnSpc>
                <a:spcPct val="100000"/>
              </a:lnSpc>
              <a:spcBef>
                <a:spcPts val="0"/>
              </a:spcBef>
              <a:spcAft>
                <a:spcPts val="0"/>
              </a:spcAft>
              <a:buClr>
                <a:srgbClr val="FEC91B"/>
              </a:buClr>
              <a:buSzTx/>
              <a:buFont typeface="Arial" panose="020B0604020202020204" pitchFamily="34" charset="0"/>
              <a:buChar char="•"/>
              <a:tabLst/>
              <a:defRPr/>
            </a:pPr>
            <a:r>
              <a:rPr kumimoji="0" lang="fr-FR" sz="1600" b="0" i="0" u="none" strike="noStrike" kern="1200" cap="none" spc="0" normalizeH="0" baseline="0" noProof="0" err="1">
                <a:ln>
                  <a:noFill/>
                </a:ln>
                <a:solidFill>
                  <a:srgbClr val="FFFFFF"/>
                </a:solidFill>
                <a:effectLst/>
                <a:uLnTx/>
                <a:uFillTx/>
                <a:latin typeface="IntelOne Display Medium" panose="020B0703020203020204" pitchFamily="34" charset="0"/>
              </a:rPr>
              <a:t>Sparse</a:t>
            </a:r>
            <a:r>
              <a:rPr kumimoji="0" lang="fr-FR" sz="1600" b="0" i="0" u="none" strike="noStrike" kern="1200" cap="none" spc="0" normalizeH="0" baseline="0" noProof="0">
                <a:ln>
                  <a:noFill/>
                </a:ln>
                <a:solidFill>
                  <a:srgbClr val="FFFFFF"/>
                </a:solidFill>
                <a:effectLst/>
                <a:uLnTx/>
                <a:uFillTx/>
                <a:latin typeface="IntelOne Display Medium" panose="020B0703020203020204" pitchFamily="34" charset="0"/>
              </a:rPr>
              <a:t> messaging </a:t>
            </a:r>
            <a:r>
              <a:rPr kumimoji="0" lang="fr-FR" sz="1600" b="0" i="0" u="none" strike="noStrike" kern="1200" cap="none" spc="0" normalizeH="0" baseline="0" noProof="0" err="1">
                <a:ln>
                  <a:noFill/>
                </a:ln>
                <a:solidFill>
                  <a:srgbClr val="FFFFFF"/>
                </a:solidFill>
                <a:effectLst/>
                <a:uLnTx/>
                <a:uFillTx/>
                <a:latin typeface="IntelOne Display Medium" panose="020B0703020203020204" pitchFamily="34" charset="0"/>
              </a:rPr>
              <a:t>with</a:t>
            </a:r>
            <a:r>
              <a:rPr kumimoji="0" lang="fr-FR" sz="1600" b="0" i="0" u="none" strike="noStrike" kern="1200" cap="none" spc="0" normalizeH="0" baseline="0" noProof="0">
                <a:ln>
                  <a:noFill/>
                </a:ln>
                <a:solidFill>
                  <a:srgbClr val="FFFFFF"/>
                </a:solidFill>
                <a:effectLst/>
                <a:uLnTx/>
                <a:uFillTx/>
                <a:latin typeface="IntelOne Display Medium" panose="020B0703020203020204" pitchFamily="34" charset="0"/>
              </a:rPr>
              <a:t> spike </a:t>
            </a:r>
            <a:r>
              <a:rPr kumimoji="0" lang="fr-FR" sz="1600" b="0" i="0" u="none" strike="noStrike" kern="1200" cap="none" spc="0" normalizeH="0" baseline="0" noProof="0" err="1">
                <a:ln>
                  <a:noFill/>
                </a:ln>
                <a:solidFill>
                  <a:srgbClr val="FFFFFF"/>
                </a:solidFill>
                <a:effectLst/>
                <a:uLnTx/>
                <a:uFillTx/>
                <a:latin typeface="IntelOne Display Medium" panose="020B0703020203020204" pitchFamily="34" charset="0"/>
              </a:rPr>
              <a:t>events</a:t>
            </a:r>
            <a:endParaRPr kumimoji="0" lang="fr-FR" sz="1600" b="0" i="0" u="none" strike="noStrike" kern="1200" cap="none" spc="0" normalizeH="0" baseline="0" noProof="0">
              <a:ln>
                <a:noFill/>
              </a:ln>
              <a:solidFill>
                <a:srgbClr val="FFFFFF"/>
              </a:solidFill>
              <a:effectLst/>
              <a:uLnTx/>
              <a:uFillTx/>
              <a:latin typeface="IntelOne Display Medium" panose="020B0703020203020204" pitchFamily="34" charset="0"/>
            </a:endParaRPr>
          </a:p>
          <a:p>
            <a:pPr marL="285750" marR="0" lvl="0" indent="-285750" defTabSz="914400" rtl="0" eaLnBrk="1" fontAlgn="auto" latinLnBrk="0" hangingPunct="1">
              <a:lnSpc>
                <a:spcPct val="100000"/>
              </a:lnSpc>
              <a:spcBef>
                <a:spcPts val="0"/>
              </a:spcBef>
              <a:spcAft>
                <a:spcPts val="0"/>
              </a:spcAft>
              <a:buClr>
                <a:srgbClr val="FEC91B"/>
              </a:buClr>
              <a:buSzTx/>
              <a:buFont typeface="Arial" panose="020B0604020202020204" pitchFamily="34" charset="0"/>
              <a:buChar char="•"/>
              <a:tabLst/>
              <a:defRPr/>
            </a:pPr>
            <a:r>
              <a:rPr kumimoji="0" lang="fr-FR" sz="1600" b="0" i="0" u="none" strike="noStrike" kern="1200" cap="none" spc="0" normalizeH="0" baseline="0" noProof="0" err="1">
                <a:ln>
                  <a:noFill/>
                </a:ln>
                <a:solidFill>
                  <a:srgbClr val="FFFFFF"/>
                </a:solidFill>
                <a:effectLst/>
                <a:uLnTx/>
                <a:uFillTx/>
                <a:latin typeface="IntelOne Display Medium" panose="020B0703020203020204" pitchFamily="34" charset="0"/>
              </a:rPr>
              <a:t>Stateful</a:t>
            </a:r>
            <a:r>
              <a:rPr kumimoji="0" lang="fr-FR" sz="1600" b="0" i="0" u="none" strike="noStrike" kern="1200" cap="none" spc="0" normalizeH="0" baseline="0" noProof="0">
                <a:ln>
                  <a:noFill/>
                </a:ln>
                <a:solidFill>
                  <a:srgbClr val="FFFFFF"/>
                </a:solidFill>
                <a:effectLst/>
                <a:uLnTx/>
                <a:uFillTx/>
                <a:latin typeface="IntelOne Display Medium" panose="020B0703020203020204" pitchFamily="34" charset="0"/>
              </a:rPr>
              <a:t> </a:t>
            </a:r>
            <a:r>
              <a:rPr kumimoji="0" lang="fr-FR" sz="1600" b="0" i="0" u="none" strike="noStrike" kern="1200" cap="none" spc="0" normalizeH="0" baseline="0" noProof="0" err="1">
                <a:ln>
                  <a:noFill/>
                </a:ln>
                <a:solidFill>
                  <a:srgbClr val="FFFFFF"/>
                </a:solidFill>
                <a:effectLst/>
                <a:uLnTx/>
                <a:uFillTx/>
                <a:latin typeface="IntelOne Display Medium" panose="020B0703020203020204" pitchFamily="34" charset="0"/>
              </a:rPr>
              <a:t>neuron</a:t>
            </a:r>
            <a:endParaRPr kumimoji="0" lang="fr-FR" sz="1600" b="0" i="0" u="none" strike="noStrike" kern="1200" cap="none" spc="0" normalizeH="0" baseline="0" noProof="0">
              <a:ln>
                <a:noFill/>
              </a:ln>
              <a:solidFill>
                <a:srgbClr val="FFFFFF"/>
              </a:solidFill>
              <a:effectLst/>
              <a:uLnTx/>
              <a:uFillTx/>
              <a:latin typeface="IntelOne Display Medium" panose="020B0703020203020204" pitchFamily="34" charset="0"/>
            </a:endParaRPr>
          </a:p>
          <a:p>
            <a:pPr marL="285750" marR="0" lvl="0" indent="-285750" defTabSz="914400" rtl="0" eaLnBrk="1" fontAlgn="auto" latinLnBrk="0" hangingPunct="1">
              <a:lnSpc>
                <a:spcPct val="100000"/>
              </a:lnSpc>
              <a:spcBef>
                <a:spcPts val="0"/>
              </a:spcBef>
              <a:spcAft>
                <a:spcPts val="0"/>
              </a:spcAft>
              <a:buClr>
                <a:srgbClr val="FEC91B"/>
              </a:buClr>
              <a:buSzTx/>
              <a:buFont typeface="Arial" panose="020B0604020202020204" pitchFamily="34" charset="0"/>
              <a:buChar char="•"/>
              <a:tabLst/>
              <a:defRPr/>
            </a:pPr>
            <a:r>
              <a:rPr kumimoji="0" lang="fr-FR" sz="1600" b="0" i="0" u="none" strike="noStrike" kern="1200" cap="none" spc="0" normalizeH="0" baseline="0" noProof="0" err="1">
                <a:ln>
                  <a:noFill/>
                </a:ln>
                <a:solidFill>
                  <a:srgbClr val="FFFFFF"/>
                </a:solidFill>
                <a:effectLst/>
                <a:uLnTx/>
                <a:uFillTx/>
                <a:latin typeface="IntelOne Display Medium" panose="020B0703020203020204" pitchFamily="34" charset="0"/>
              </a:rPr>
              <a:t>Neuron</a:t>
            </a:r>
            <a:r>
              <a:rPr kumimoji="0" lang="fr-FR" sz="1600" b="0" i="0" u="none" strike="noStrike" kern="1200" cap="none" spc="0" normalizeH="0" baseline="0" noProof="0">
                <a:ln>
                  <a:noFill/>
                </a:ln>
                <a:solidFill>
                  <a:srgbClr val="FFFFFF"/>
                </a:solidFill>
                <a:effectLst/>
                <a:uLnTx/>
                <a:uFillTx/>
                <a:latin typeface="IntelOne Display Medium" panose="020B0703020203020204" pitchFamily="34" charset="0"/>
              </a:rPr>
              <a:t> state </a:t>
            </a:r>
            <a:r>
              <a:rPr kumimoji="0" lang="fr-FR" sz="1600" b="0" i="0" u="none" strike="noStrike" kern="1200" cap="none" spc="0" normalizeH="0" baseline="0" noProof="0" err="1">
                <a:ln>
                  <a:noFill/>
                </a:ln>
                <a:solidFill>
                  <a:srgbClr val="FFFFFF"/>
                </a:solidFill>
                <a:effectLst/>
                <a:uLnTx/>
                <a:uFillTx/>
                <a:latin typeface="IntelOne Display Medium" panose="020B0703020203020204" pitchFamily="34" charset="0"/>
              </a:rPr>
              <a:t>dynamics</a:t>
            </a:r>
            <a:endParaRPr kumimoji="0" lang="fr-FR" sz="1600" b="0" i="0" u="none" strike="noStrike" kern="1200" cap="none" spc="0" normalizeH="0" baseline="0" noProof="0">
              <a:ln>
                <a:noFill/>
              </a:ln>
              <a:solidFill>
                <a:srgbClr val="FFFFFF"/>
              </a:solidFill>
              <a:effectLst/>
              <a:uLnTx/>
              <a:uFillTx/>
              <a:latin typeface="IntelOne Display Medium" panose="020B0703020203020204" pitchFamily="34" charset="0"/>
            </a:endParaRPr>
          </a:p>
          <a:p>
            <a:pPr marL="285750" marR="0" lvl="0" indent="-285750" defTabSz="914400" rtl="0" eaLnBrk="1" fontAlgn="auto" latinLnBrk="0" hangingPunct="1">
              <a:lnSpc>
                <a:spcPct val="100000"/>
              </a:lnSpc>
              <a:spcBef>
                <a:spcPts val="0"/>
              </a:spcBef>
              <a:spcAft>
                <a:spcPts val="0"/>
              </a:spcAft>
              <a:buClr>
                <a:srgbClr val="FEC91B"/>
              </a:buClr>
              <a:buSzTx/>
              <a:buFont typeface="Arial" panose="020B0604020202020204" pitchFamily="34" charset="0"/>
              <a:buChar char="•"/>
              <a:tabLst/>
              <a:defRPr/>
            </a:pPr>
            <a:r>
              <a:rPr kumimoji="0" lang="fr-FR" sz="1600" b="0" i="0" u="none" strike="noStrike" kern="1200" cap="none" spc="0" normalizeH="0" baseline="0" noProof="0" err="1">
                <a:ln>
                  <a:noFill/>
                </a:ln>
                <a:solidFill>
                  <a:srgbClr val="FFFFFF"/>
                </a:solidFill>
                <a:effectLst/>
                <a:uLnTx/>
                <a:uFillTx/>
                <a:latin typeface="IntelOne Display Medium" panose="020B0703020203020204" pitchFamily="34" charset="0"/>
              </a:rPr>
              <a:t>Sparse</a:t>
            </a:r>
            <a:r>
              <a:rPr kumimoji="0" lang="fr-FR" sz="1600" b="0" i="0" u="none" strike="noStrike" kern="1200" cap="none" spc="0" normalizeH="0" baseline="0" noProof="0">
                <a:ln>
                  <a:noFill/>
                </a:ln>
                <a:solidFill>
                  <a:srgbClr val="FFFFFF"/>
                </a:solidFill>
                <a:effectLst/>
                <a:uLnTx/>
                <a:uFillTx/>
                <a:latin typeface="IntelOne Display Medium" panose="020B0703020203020204" pitchFamily="34" charset="0"/>
              </a:rPr>
              <a:t> </a:t>
            </a:r>
            <a:r>
              <a:rPr kumimoji="0" lang="fr-FR" sz="1600" b="0" i="0" u="none" strike="noStrike" kern="1200" cap="none" spc="0" normalizeH="0" baseline="0" noProof="0" err="1">
                <a:ln>
                  <a:noFill/>
                </a:ln>
                <a:solidFill>
                  <a:srgbClr val="FFFFFF"/>
                </a:solidFill>
                <a:effectLst/>
                <a:uLnTx/>
                <a:uFillTx/>
                <a:latin typeface="IntelOne Display Medium" panose="020B0703020203020204" pitchFamily="34" charset="0"/>
              </a:rPr>
              <a:t>synaptic</a:t>
            </a:r>
            <a:r>
              <a:rPr kumimoji="0" lang="fr-FR" sz="1600" b="0" i="0" u="none" strike="noStrike" kern="1200" cap="none" spc="0" normalizeH="0" baseline="0" noProof="0">
                <a:ln>
                  <a:noFill/>
                </a:ln>
                <a:solidFill>
                  <a:srgbClr val="FFFFFF"/>
                </a:solidFill>
                <a:effectLst/>
                <a:uLnTx/>
                <a:uFillTx/>
                <a:latin typeface="IntelOne Display Medium" panose="020B0703020203020204" pitchFamily="34" charset="0"/>
              </a:rPr>
              <a:t> computation</a:t>
            </a:r>
          </a:p>
        </p:txBody>
      </p:sp>
    </p:spTree>
    <p:extLst>
      <p:ext uri="{BB962C8B-B14F-4D97-AF65-F5344CB8AC3E}">
        <p14:creationId xmlns:p14="http://schemas.microsoft.com/office/powerpoint/2010/main" val="380025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15D9-3BE3-45DC-95A7-8E23CA57275D}"/>
              </a:ext>
            </a:extLst>
          </p:cNvPr>
          <p:cNvSpPr>
            <a:spLocks noGrp="1"/>
          </p:cNvSpPr>
          <p:nvPr>
            <p:ph type="title"/>
          </p:nvPr>
        </p:nvSpPr>
        <p:spPr/>
        <p:txBody>
          <a:bodyPr/>
          <a:lstStyle/>
          <a:p>
            <a:r>
              <a:rPr lang="en-US" b="0"/>
              <a:t>Speed and Efficiency</a:t>
            </a:r>
            <a:br>
              <a:rPr lang="en-US" b="0"/>
            </a:br>
            <a:r>
              <a:rPr lang="en-US" sz="2800"/>
              <a:t>With </a:t>
            </a:r>
            <a:r>
              <a:rPr lang="en-US" sz="2800" b="0"/>
              <a:t>Sparse, </a:t>
            </a:r>
            <a:r>
              <a:rPr lang="en-US" sz="2800"/>
              <a:t>A</a:t>
            </a:r>
            <a:r>
              <a:rPr lang="en-US" sz="2800" b="0"/>
              <a:t>synchronous Communication</a:t>
            </a:r>
            <a:endParaRPr lang="en-US" b="0"/>
          </a:p>
        </p:txBody>
      </p:sp>
      <p:sp>
        <p:nvSpPr>
          <p:cNvPr id="3" name="Rectangle 2">
            <a:extLst>
              <a:ext uri="{FF2B5EF4-FFF2-40B4-BE49-F238E27FC236}">
                <a16:creationId xmlns:a16="http://schemas.microsoft.com/office/drawing/2014/main" id="{3684896D-B60A-48BC-8223-D2072CF3097A}"/>
              </a:ext>
            </a:extLst>
          </p:cNvPr>
          <p:cNvSpPr/>
          <p:nvPr/>
        </p:nvSpPr>
        <p:spPr>
          <a:xfrm>
            <a:off x="1157593" y="1682887"/>
            <a:ext cx="1867710" cy="18677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grpSp>
        <p:nvGrpSpPr>
          <p:cNvPr id="19" name="Group 18">
            <a:extLst>
              <a:ext uri="{FF2B5EF4-FFF2-40B4-BE49-F238E27FC236}">
                <a16:creationId xmlns:a16="http://schemas.microsoft.com/office/drawing/2014/main" id="{52A26CE4-D63C-4B33-A01E-2C6441875D7B}"/>
              </a:ext>
            </a:extLst>
          </p:cNvPr>
          <p:cNvGrpSpPr/>
          <p:nvPr/>
        </p:nvGrpSpPr>
        <p:grpSpPr>
          <a:xfrm>
            <a:off x="1157593" y="1682888"/>
            <a:ext cx="1867710" cy="1871881"/>
            <a:chOff x="3128897" y="1682887"/>
            <a:chExt cx="1867710" cy="1871881"/>
          </a:xfrm>
        </p:grpSpPr>
        <p:cxnSp>
          <p:nvCxnSpPr>
            <p:cNvPr id="6" name="Straight Connector 5">
              <a:extLst>
                <a:ext uri="{FF2B5EF4-FFF2-40B4-BE49-F238E27FC236}">
                  <a16:creationId xmlns:a16="http://schemas.microsoft.com/office/drawing/2014/main" id="{E6179BF3-2DE0-429E-896C-AD293688AC92}"/>
                </a:ext>
              </a:extLst>
            </p:cNvPr>
            <p:cNvCxnSpPr/>
            <p:nvPr/>
          </p:nvCxnSpPr>
          <p:spPr>
            <a:xfrm>
              <a:off x="3128897" y="2618827"/>
              <a:ext cx="18677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993540D-D06E-4145-A47E-E802B0159EA4}"/>
                </a:ext>
              </a:extLst>
            </p:cNvPr>
            <p:cNvCxnSpPr/>
            <p:nvPr/>
          </p:nvCxnSpPr>
          <p:spPr>
            <a:xfrm>
              <a:off x="3128897" y="2774817"/>
              <a:ext cx="18677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C3D93EC-22D8-483C-8749-949CF7F839C8}"/>
                </a:ext>
              </a:extLst>
            </p:cNvPr>
            <p:cNvCxnSpPr/>
            <p:nvPr/>
          </p:nvCxnSpPr>
          <p:spPr>
            <a:xfrm>
              <a:off x="3128897" y="2930807"/>
              <a:ext cx="18677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4593B03-5E1B-4951-A983-5A69E00327ED}"/>
                </a:ext>
              </a:extLst>
            </p:cNvPr>
            <p:cNvCxnSpPr/>
            <p:nvPr/>
          </p:nvCxnSpPr>
          <p:spPr>
            <a:xfrm>
              <a:off x="3128897" y="3086797"/>
              <a:ext cx="18677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1A6DFF2-D7EC-4962-945B-8EC1F562B810}"/>
                </a:ext>
              </a:extLst>
            </p:cNvPr>
            <p:cNvCxnSpPr/>
            <p:nvPr/>
          </p:nvCxnSpPr>
          <p:spPr>
            <a:xfrm>
              <a:off x="3128897" y="3242787"/>
              <a:ext cx="18677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97D3394-3C5F-45A8-8867-7E5FEFDB5BBC}"/>
                </a:ext>
              </a:extLst>
            </p:cNvPr>
            <p:cNvCxnSpPr/>
            <p:nvPr/>
          </p:nvCxnSpPr>
          <p:spPr>
            <a:xfrm>
              <a:off x="3128897" y="3398777"/>
              <a:ext cx="18677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D0315F-52BF-4C51-BB40-76AC984F2891}"/>
                </a:ext>
              </a:extLst>
            </p:cNvPr>
            <p:cNvCxnSpPr/>
            <p:nvPr/>
          </p:nvCxnSpPr>
          <p:spPr>
            <a:xfrm>
              <a:off x="3128897" y="1838877"/>
              <a:ext cx="18677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CE7D45B-D4A6-4F4A-A2D7-2BE714CFE272}"/>
                </a:ext>
              </a:extLst>
            </p:cNvPr>
            <p:cNvCxnSpPr/>
            <p:nvPr/>
          </p:nvCxnSpPr>
          <p:spPr>
            <a:xfrm>
              <a:off x="3128897" y="1994867"/>
              <a:ext cx="18677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0EFB722-E341-4A4C-A050-8327C43D54EE}"/>
                </a:ext>
              </a:extLst>
            </p:cNvPr>
            <p:cNvCxnSpPr/>
            <p:nvPr/>
          </p:nvCxnSpPr>
          <p:spPr>
            <a:xfrm>
              <a:off x="3128897" y="2150857"/>
              <a:ext cx="18677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1D1374F-9C8B-48FD-B611-32C8837DA20D}"/>
                </a:ext>
              </a:extLst>
            </p:cNvPr>
            <p:cNvCxnSpPr/>
            <p:nvPr/>
          </p:nvCxnSpPr>
          <p:spPr>
            <a:xfrm>
              <a:off x="3128897" y="2306847"/>
              <a:ext cx="18677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E688EB2-3E67-42CB-8105-94697D27F1E9}"/>
                </a:ext>
              </a:extLst>
            </p:cNvPr>
            <p:cNvCxnSpPr/>
            <p:nvPr/>
          </p:nvCxnSpPr>
          <p:spPr>
            <a:xfrm>
              <a:off x="3128897" y="2462837"/>
              <a:ext cx="18677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3D2E00-EA9C-4FFA-ABFA-7EE1F98B08BD}"/>
                </a:ext>
              </a:extLst>
            </p:cNvPr>
            <p:cNvCxnSpPr/>
            <p:nvPr/>
          </p:nvCxnSpPr>
          <p:spPr>
            <a:xfrm>
              <a:off x="3128897" y="3554768"/>
              <a:ext cx="18677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315BB9-8195-49F8-9705-72D416671E7D}"/>
                </a:ext>
              </a:extLst>
            </p:cNvPr>
            <p:cNvCxnSpPr/>
            <p:nvPr/>
          </p:nvCxnSpPr>
          <p:spPr>
            <a:xfrm>
              <a:off x="3128897" y="1682887"/>
              <a:ext cx="186771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48A0A34A-BD6D-46B1-B2E6-613ECDB00BED}"/>
              </a:ext>
            </a:extLst>
          </p:cNvPr>
          <p:cNvGrpSpPr/>
          <p:nvPr/>
        </p:nvGrpSpPr>
        <p:grpSpPr>
          <a:xfrm rot="5400000">
            <a:off x="1155507" y="1680803"/>
            <a:ext cx="1867710" cy="1871881"/>
            <a:chOff x="3128897" y="1682887"/>
            <a:chExt cx="1867710" cy="1871881"/>
          </a:xfrm>
        </p:grpSpPr>
        <p:cxnSp>
          <p:nvCxnSpPr>
            <p:cNvPr id="21" name="Straight Connector 20">
              <a:extLst>
                <a:ext uri="{FF2B5EF4-FFF2-40B4-BE49-F238E27FC236}">
                  <a16:creationId xmlns:a16="http://schemas.microsoft.com/office/drawing/2014/main" id="{DE70D7C7-CC68-437A-9272-48E937DD976F}"/>
                </a:ext>
              </a:extLst>
            </p:cNvPr>
            <p:cNvCxnSpPr/>
            <p:nvPr/>
          </p:nvCxnSpPr>
          <p:spPr>
            <a:xfrm>
              <a:off x="3128897" y="2618827"/>
              <a:ext cx="18677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DC1B66C-8E6C-43B1-AF9C-C4C48BC7D3E4}"/>
                </a:ext>
              </a:extLst>
            </p:cNvPr>
            <p:cNvCxnSpPr/>
            <p:nvPr/>
          </p:nvCxnSpPr>
          <p:spPr>
            <a:xfrm>
              <a:off x="3128897" y="2774817"/>
              <a:ext cx="18677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353E018-A57B-4ECE-B732-F9B3F97993D0}"/>
                </a:ext>
              </a:extLst>
            </p:cNvPr>
            <p:cNvCxnSpPr/>
            <p:nvPr/>
          </p:nvCxnSpPr>
          <p:spPr>
            <a:xfrm>
              <a:off x="3128897" y="2930807"/>
              <a:ext cx="18677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3544A9F-209B-4141-BD07-82DFF433CCC9}"/>
                </a:ext>
              </a:extLst>
            </p:cNvPr>
            <p:cNvCxnSpPr/>
            <p:nvPr/>
          </p:nvCxnSpPr>
          <p:spPr>
            <a:xfrm>
              <a:off x="3128897" y="3086797"/>
              <a:ext cx="18677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44BEC9D-E4F2-4DAE-A09D-161BAA6BBCBC}"/>
                </a:ext>
              </a:extLst>
            </p:cNvPr>
            <p:cNvCxnSpPr/>
            <p:nvPr/>
          </p:nvCxnSpPr>
          <p:spPr>
            <a:xfrm>
              <a:off x="3128897" y="3242787"/>
              <a:ext cx="18677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B4FCE82-CD29-477C-AF27-30DDADF32697}"/>
                </a:ext>
              </a:extLst>
            </p:cNvPr>
            <p:cNvCxnSpPr/>
            <p:nvPr/>
          </p:nvCxnSpPr>
          <p:spPr>
            <a:xfrm>
              <a:off x="3128897" y="3398777"/>
              <a:ext cx="18677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6A327A9-FB89-4701-9410-1121C0DD0FE0}"/>
                </a:ext>
              </a:extLst>
            </p:cNvPr>
            <p:cNvCxnSpPr/>
            <p:nvPr/>
          </p:nvCxnSpPr>
          <p:spPr>
            <a:xfrm>
              <a:off x="3128897" y="1838877"/>
              <a:ext cx="18677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F96EDE9-391D-43B1-AA62-FA2564E573C9}"/>
                </a:ext>
              </a:extLst>
            </p:cNvPr>
            <p:cNvCxnSpPr/>
            <p:nvPr/>
          </p:nvCxnSpPr>
          <p:spPr>
            <a:xfrm>
              <a:off x="3128897" y="1994867"/>
              <a:ext cx="18677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25D7531-371F-4E3D-BE32-5BA7ACEBF271}"/>
                </a:ext>
              </a:extLst>
            </p:cNvPr>
            <p:cNvCxnSpPr/>
            <p:nvPr/>
          </p:nvCxnSpPr>
          <p:spPr>
            <a:xfrm>
              <a:off x="3128897" y="2150857"/>
              <a:ext cx="18677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EC590D1-DE8C-456C-A011-1D04D8D194A1}"/>
                </a:ext>
              </a:extLst>
            </p:cNvPr>
            <p:cNvCxnSpPr/>
            <p:nvPr/>
          </p:nvCxnSpPr>
          <p:spPr>
            <a:xfrm>
              <a:off x="3128897" y="2306847"/>
              <a:ext cx="18677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46615A3-32E6-4918-AC56-C8620E0A00F2}"/>
                </a:ext>
              </a:extLst>
            </p:cNvPr>
            <p:cNvCxnSpPr/>
            <p:nvPr/>
          </p:nvCxnSpPr>
          <p:spPr>
            <a:xfrm>
              <a:off x="3128897" y="2462837"/>
              <a:ext cx="18677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17B518A-9B1E-411D-856E-C8D90B2C5068}"/>
                </a:ext>
              </a:extLst>
            </p:cNvPr>
            <p:cNvCxnSpPr/>
            <p:nvPr/>
          </p:nvCxnSpPr>
          <p:spPr>
            <a:xfrm>
              <a:off x="3128897" y="3554768"/>
              <a:ext cx="18677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0CA9DB8-08B3-41E2-A108-3A97C63FE7AA}"/>
                </a:ext>
              </a:extLst>
            </p:cNvPr>
            <p:cNvCxnSpPr/>
            <p:nvPr/>
          </p:nvCxnSpPr>
          <p:spPr>
            <a:xfrm>
              <a:off x="3128897" y="1682887"/>
              <a:ext cx="186771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4" name="Isosceles Triangle 33">
            <a:extLst>
              <a:ext uri="{FF2B5EF4-FFF2-40B4-BE49-F238E27FC236}">
                <a16:creationId xmlns:a16="http://schemas.microsoft.com/office/drawing/2014/main" id="{599AAA25-36FF-4C85-B5FD-1DB93489BA28}"/>
              </a:ext>
            </a:extLst>
          </p:cNvPr>
          <p:cNvSpPr/>
          <p:nvPr/>
        </p:nvSpPr>
        <p:spPr>
          <a:xfrm rot="5400000">
            <a:off x="2604128" y="2164661"/>
            <a:ext cx="1875846" cy="919863"/>
          </a:xfrm>
          <a:prstGeom prst="triangl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35" name="Rectangle 34">
            <a:extLst>
              <a:ext uri="{FF2B5EF4-FFF2-40B4-BE49-F238E27FC236}">
                <a16:creationId xmlns:a16="http://schemas.microsoft.com/office/drawing/2014/main" id="{B4D1E26D-7F5E-410A-BA79-3970720668E9}"/>
              </a:ext>
            </a:extLst>
          </p:cNvPr>
          <p:cNvSpPr/>
          <p:nvPr/>
        </p:nvSpPr>
        <p:spPr>
          <a:xfrm>
            <a:off x="1175657" y="2173184"/>
            <a:ext cx="118753" cy="1187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36" name="Rectangle 35">
            <a:extLst>
              <a:ext uri="{FF2B5EF4-FFF2-40B4-BE49-F238E27FC236}">
                <a16:creationId xmlns:a16="http://schemas.microsoft.com/office/drawing/2014/main" id="{9AFD94B1-6DDD-466F-960A-6E583831A266}"/>
              </a:ext>
            </a:extLst>
          </p:cNvPr>
          <p:cNvSpPr/>
          <p:nvPr/>
        </p:nvSpPr>
        <p:spPr>
          <a:xfrm>
            <a:off x="1793897" y="2799627"/>
            <a:ext cx="118753" cy="1187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37" name="Rectangle 36">
            <a:extLst>
              <a:ext uri="{FF2B5EF4-FFF2-40B4-BE49-F238E27FC236}">
                <a16:creationId xmlns:a16="http://schemas.microsoft.com/office/drawing/2014/main" id="{1E7D6058-9CFC-4C31-BEAA-1DD32F00A2EB}"/>
              </a:ext>
            </a:extLst>
          </p:cNvPr>
          <p:cNvSpPr/>
          <p:nvPr/>
        </p:nvSpPr>
        <p:spPr>
          <a:xfrm>
            <a:off x="2422144" y="1859552"/>
            <a:ext cx="118753" cy="1187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38" name="Rectangle 37">
            <a:extLst>
              <a:ext uri="{FF2B5EF4-FFF2-40B4-BE49-F238E27FC236}">
                <a16:creationId xmlns:a16="http://schemas.microsoft.com/office/drawing/2014/main" id="{955C705D-25A6-454D-BD9C-703EA9841580}"/>
              </a:ext>
            </a:extLst>
          </p:cNvPr>
          <p:cNvSpPr/>
          <p:nvPr/>
        </p:nvSpPr>
        <p:spPr>
          <a:xfrm>
            <a:off x="2580594" y="3267425"/>
            <a:ext cx="118753" cy="1187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39" name="Freeform: Shape 38">
            <a:extLst>
              <a:ext uri="{FF2B5EF4-FFF2-40B4-BE49-F238E27FC236}">
                <a16:creationId xmlns:a16="http://schemas.microsoft.com/office/drawing/2014/main" id="{F2297181-FBF2-4644-977A-71BA2391622F}"/>
              </a:ext>
            </a:extLst>
          </p:cNvPr>
          <p:cNvSpPr/>
          <p:nvPr/>
        </p:nvSpPr>
        <p:spPr>
          <a:xfrm>
            <a:off x="2702257" y="2640842"/>
            <a:ext cx="1774209" cy="682388"/>
          </a:xfrm>
          <a:custGeom>
            <a:avLst/>
            <a:gdLst>
              <a:gd name="connsiteX0" fmla="*/ 0 w 1774209"/>
              <a:gd name="connsiteY0" fmla="*/ 682388 h 682388"/>
              <a:gd name="connsiteX1" fmla="*/ 477671 w 1774209"/>
              <a:gd name="connsiteY1" fmla="*/ 682388 h 682388"/>
              <a:gd name="connsiteX2" fmla="*/ 1160059 w 1774209"/>
              <a:gd name="connsiteY2" fmla="*/ 0 h 682388"/>
              <a:gd name="connsiteX3" fmla="*/ 1774209 w 1774209"/>
              <a:gd name="connsiteY3" fmla="*/ 0 h 682388"/>
            </a:gdLst>
            <a:ahLst/>
            <a:cxnLst>
              <a:cxn ang="0">
                <a:pos x="connsiteX0" y="connsiteY0"/>
              </a:cxn>
              <a:cxn ang="0">
                <a:pos x="connsiteX1" y="connsiteY1"/>
              </a:cxn>
              <a:cxn ang="0">
                <a:pos x="connsiteX2" y="connsiteY2"/>
              </a:cxn>
              <a:cxn ang="0">
                <a:pos x="connsiteX3" y="connsiteY3"/>
              </a:cxn>
            </a:cxnLst>
            <a:rect l="l" t="t" r="r" b="b"/>
            <a:pathLst>
              <a:path w="1774209" h="682388">
                <a:moveTo>
                  <a:pt x="0" y="682388"/>
                </a:moveTo>
                <a:lnTo>
                  <a:pt x="477671" y="682388"/>
                </a:lnTo>
                <a:lnTo>
                  <a:pt x="1160059" y="0"/>
                </a:lnTo>
                <a:lnTo>
                  <a:pt x="1774209" y="0"/>
                </a:lnTo>
              </a:path>
            </a:pathLst>
          </a:custGeom>
          <a:noFill/>
          <a:ln>
            <a:solidFill>
              <a:schemeClr val="accent4">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40" name="Freeform: Shape 39">
            <a:extLst>
              <a:ext uri="{FF2B5EF4-FFF2-40B4-BE49-F238E27FC236}">
                <a16:creationId xmlns:a16="http://schemas.microsoft.com/office/drawing/2014/main" id="{D8A9C5F4-B119-4F33-8E3D-6D302C2B6119}"/>
              </a:ext>
            </a:extLst>
          </p:cNvPr>
          <p:cNvSpPr/>
          <p:nvPr/>
        </p:nvSpPr>
        <p:spPr>
          <a:xfrm>
            <a:off x="1903863" y="2634018"/>
            <a:ext cx="1931158" cy="218364"/>
          </a:xfrm>
          <a:custGeom>
            <a:avLst/>
            <a:gdLst>
              <a:gd name="connsiteX0" fmla="*/ 0 w 1931158"/>
              <a:gd name="connsiteY0" fmla="*/ 218364 h 218364"/>
              <a:gd name="connsiteX1" fmla="*/ 1624083 w 1931158"/>
              <a:gd name="connsiteY1" fmla="*/ 218364 h 218364"/>
              <a:gd name="connsiteX2" fmla="*/ 1842447 w 1931158"/>
              <a:gd name="connsiteY2" fmla="*/ 0 h 218364"/>
              <a:gd name="connsiteX3" fmla="*/ 1931158 w 1931158"/>
              <a:gd name="connsiteY3" fmla="*/ 0 h 218364"/>
            </a:gdLst>
            <a:ahLst/>
            <a:cxnLst>
              <a:cxn ang="0">
                <a:pos x="connsiteX0" y="connsiteY0"/>
              </a:cxn>
              <a:cxn ang="0">
                <a:pos x="connsiteX1" y="connsiteY1"/>
              </a:cxn>
              <a:cxn ang="0">
                <a:pos x="connsiteX2" y="connsiteY2"/>
              </a:cxn>
              <a:cxn ang="0">
                <a:pos x="connsiteX3" y="connsiteY3"/>
              </a:cxn>
            </a:cxnLst>
            <a:rect l="l" t="t" r="r" b="b"/>
            <a:pathLst>
              <a:path w="1931158" h="218364">
                <a:moveTo>
                  <a:pt x="0" y="218364"/>
                </a:moveTo>
                <a:lnTo>
                  <a:pt x="1624083" y="218364"/>
                </a:lnTo>
                <a:lnTo>
                  <a:pt x="1842447" y="0"/>
                </a:lnTo>
                <a:lnTo>
                  <a:pt x="1931158" y="0"/>
                </a:lnTo>
              </a:path>
            </a:pathLst>
          </a:custGeom>
          <a:noFill/>
          <a:ln>
            <a:solidFill>
              <a:schemeClr val="accent4">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41" name="Freeform: Shape 40">
            <a:extLst>
              <a:ext uri="{FF2B5EF4-FFF2-40B4-BE49-F238E27FC236}">
                <a16:creationId xmlns:a16="http://schemas.microsoft.com/office/drawing/2014/main" id="{F2D8ACAB-E778-49B0-A4AD-EA13D1C9D4C3}"/>
              </a:ext>
            </a:extLst>
          </p:cNvPr>
          <p:cNvSpPr/>
          <p:nvPr/>
        </p:nvSpPr>
        <p:spPr>
          <a:xfrm>
            <a:off x="2531660" y="1917510"/>
            <a:ext cx="1262418" cy="627797"/>
          </a:xfrm>
          <a:custGeom>
            <a:avLst/>
            <a:gdLst>
              <a:gd name="connsiteX0" fmla="*/ 0 w 1262418"/>
              <a:gd name="connsiteY0" fmla="*/ 0 h 627797"/>
              <a:gd name="connsiteX1" fmla="*/ 634621 w 1262418"/>
              <a:gd name="connsiteY1" fmla="*/ 0 h 627797"/>
              <a:gd name="connsiteX2" fmla="*/ 1262418 w 1262418"/>
              <a:gd name="connsiteY2" fmla="*/ 627797 h 627797"/>
            </a:gdLst>
            <a:ahLst/>
            <a:cxnLst>
              <a:cxn ang="0">
                <a:pos x="connsiteX0" y="connsiteY0"/>
              </a:cxn>
              <a:cxn ang="0">
                <a:pos x="connsiteX1" y="connsiteY1"/>
              </a:cxn>
              <a:cxn ang="0">
                <a:pos x="connsiteX2" y="connsiteY2"/>
              </a:cxn>
            </a:cxnLst>
            <a:rect l="l" t="t" r="r" b="b"/>
            <a:pathLst>
              <a:path w="1262418" h="627797">
                <a:moveTo>
                  <a:pt x="0" y="0"/>
                </a:moveTo>
                <a:lnTo>
                  <a:pt x="634621" y="0"/>
                </a:lnTo>
                <a:lnTo>
                  <a:pt x="1262418" y="627797"/>
                </a:lnTo>
              </a:path>
            </a:pathLst>
          </a:custGeom>
          <a:noFill/>
          <a:ln>
            <a:solidFill>
              <a:schemeClr val="accent4">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43" name="Freeform: Shape 42">
            <a:extLst>
              <a:ext uri="{FF2B5EF4-FFF2-40B4-BE49-F238E27FC236}">
                <a16:creationId xmlns:a16="http://schemas.microsoft.com/office/drawing/2014/main" id="{8524085C-140A-44EF-B392-0EA2FBD9A7EF}"/>
              </a:ext>
            </a:extLst>
          </p:cNvPr>
          <p:cNvSpPr/>
          <p:nvPr/>
        </p:nvSpPr>
        <p:spPr>
          <a:xfrm>
            <a:off x="1289713" y="2231408"/>
            <a:ext cx="2422478" cy="405261"/>
          </a:xfrm>
          <a:custGeom>
            <a:avLst/>
            <a:gdLst>
              <a:gd name="connsiteX0" fmla="*/ 0 w 2422478"/>
              <a:gd name="connsiteY0" fmla="*/ 0 h 375314"/>
              <a:gd name="connsiteX1" fmla="*/ 1897039 w 2422478"/>
              <a:gd name="connsiteY1" fmla="*/ 0 h 375314"/>
              <a:gd name="connsiteX2" fmla="*/ 2272353 w 2422478"/>
              <a:gd name="connsiteY2" fmla="*/ 375314 h 375314"/>
              <a:gd name="connsiteX3" fmla="*/ 2422478 w 2422478"/>
              <a:gd name="connsiteY3" fmla="*/ 375314 h 375314"/>
            </a:gdLst>
            <a:ahLst/>
            <a:cxnLst>
              <a:cxn ang="0">
                <a:pos x="connsiteX0" y="connsiteY0"/>
              </a:cxn>
              <a:cxn ang="0">
                <a:pos x="connsiteX1" y="connsiteY1"/>
              </a:cxn>
              <a:cxn ang="0">
                <a:pos x="connsiteX2" y="connsiteY2"/>
              </a:cxn>
              <a:cxn ang="0">
                <a:pos x="connsiteX3" y="connsiteY3"/>
              </a:cxn>
            </a:cxnLst>
            <a:rect l="l" t="t" r="r" b="b"/>
            <a:pathLst>
              <a:path w="2422478" h="375314">
                <a:moveTo>
                  <a:pt x="0" y="0"/>
                </a:moveTo>
                <a:lnTo>
                  <a:pt x="1897039" y="0"/>
                </a:lnTo>
                <a:lnTo>
                  <a:pt x="2272353" y="375314"/>
                </a:lnTo>
                <a:lnTo>
                  <a:pt x="2422478" y="375314"/>
                </a:lnTo>
              </a:path>
            </a:pathLst>
          </a:custGeom>
          <a:noFill/>
          <a:ln>
            <a:solidFill>
              <a:schemeClr val="accent4">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44" name="Rectangle 43">
            <a:extLst>
              <a:ext uri="{FF2B5EF4-FFF2-40B4-BE49-F238E27FC236}">
                <a16:creationId xmlns:a16="http://schemas.microsoft.com/office/drawing/2014/main" id="{16F83D5C-8A35-4B8A-B5AA-178C76AE8314}"/>
              </a:ext>
            </a:extLst>
          </p:cNvPr>
          <p:cNvSpPr/>
          <p:nvPr/>
        </p:nvSpPr>
        <p:spPr>
          <a:xfrm>
            <a:off x="4503125" y="2578053"/>
            <a:ext cx="118753" cy="1187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45" name="Rectangle 44">
            <a:extLst>
              <a:ext uri="{FF2B5EF4-FFF2-40B4-BE49-F238E27FC236}">
                <a16:creationId xmlns:a16="http://schemas.microsoft.com/office/drawing/2014/main" id="{75B165EF-0478-474A-BB39-2DDD531B61C6}"/>
              </a:ext>
            </a:extLst>
          </p:cNvPr>
          <p:cNvSpPr/>
          <p:nvPr/>
        </p:nvSpPr>
        <p:spPr>
          <a:xfrm>
            <a:off x="4681579" y="2578053"/>
            <a:ext cx="118753" cy="1187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46" name="Rectangle 45">
            <a:extLst>
              <a:ext uri="{FF2B5EF4-FFF2-40B4-BE49-F238E27FC236}">
                <a16:creationId xmlns:a16="http://schemas.microsoft.com/office/drawing/2014/main" id="{D1F663D5-7C2D-40A2-BA1E-42434605CDC2}"/>
              </a:ext>
            </a:extLst>
          </p:cNvPr>
          <p:cNvSpPr/>
          <p:nvPr/>
        </p:nvSpPr>
        <p:spPr>
          <a:xfrm>
            <a:off x="4860033" y="2578053"/>
            <a:ext cx="118753" cy="1187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47" name="Rectangle 46">
            <a:extLst>
              <a:ext uri="{FF2B5EF4-FFF2-40B4-BE49-F238E27FC236}">
                <a16:creationId xmlns:a16="http://schemas.microsoft.com/office/drawing/2014/main" id="{9FEA356F-DE2E-4F76-8AA7-C50DC5CC1E06}"/>
              </a:ext>
            </a:extLst>
          </p:cNvPr>
          <p:cNvSpPr/>
          <p:nvPr/>
        </p:nvSpPr>
        <p:spPr>
          <a:xfrm>
            <a:off x="5038488" y="2578053"/>
            <a:ext cx="118753" cy="1187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48" name="Rectangle 47">
            <a:extLst>
              <a:ext uri="{FF2B5EF4-FFF2-40B4-BE49-F238E27FC236}">
                <a16:creationId xmlns:a16="http://schemas.microsoft.com/office/drawing/2014/main" id="{D13F5DC9-30BB-43FB-B41A-316227DE076F}"/>
              </a:ext>
            </a:extLst>
          </p:cNvPr>
          <p:cNvSpPr/>
          <p:nvPr/>
        </p:nvSpPr>
        <p:spPr>
          <a:xfrm>
            <a:off x="1157593" y="4288971"/>
            <a:ext cx="1867710" cy="18677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grpSp>
        <p:nvGrpSpPr>
          <p:cNvPr id="49" name="Group 48">
            <a:extLst>
              <a:ext uri="{FF2B5EF4-FFF2-40B4-BE49-F238E27FC236}">
                <a16:creationId xmlns:a16="http://schemas.microsoft.com/office/drawing/2014/main" id="{792DFA45-8CE2-44E3-99D7-F8FF8C4CDE25}"/>
              </a:ext>
            </a:extLst>
          </p:cNvPr>
          <p:cNvGrpSpPr/>
          <p:nvPr/>
        </p:nvGrpSpPr>
        <p:grpSpPr>
          <a:xfrm>
            <a:off x="1157593" y="4288972"/>
            <a:ext cx="1867710" cy="1871881"/>
            <a:chOff x="3128897" y="1682887"/>
            <a:chExt cx="1867710" cy="1871881"/>
          </a:xfrm>
        </p:grpSpPr>
        <p:cxnSp>
          <p:nvCxnSpPr>
            <p:cNvPr id="50" name="Straight Connector 49">
              <a:extLst>
                <a:ext uri="{FF2B5EF4-FFF2-40B4-BE49-F238E27FC236}">
                  <a16:creationId xmlns:a16="http://schemas.microsoft.com/office/drawing/2014/main" id="{10510304-2FCA-4DEB-8C84-D5C600624F6D}"/>
                </a:ext>
              </a:extLst>
            </p:cNvPr>
            <p:cNvCxnSpPr/>
            <p:nvPr/>
          </p:nvCxnSpPr>
          <p:spPr>
            <a:xfrm>
              <a:off x="3128897" y="2618827"/>
              <a:ext cx="18677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B167FEB-6F59-4B29-9A93-FF35A0A19B72}"/>
                </a:ext>
              </a:extLst>
            </p:cNvPr>
            <p:cNvCxnSpPr/>
            <p:nvPr/>
          </p:nvCxnSpPr>
          <p:spPr>
            <a:xfrm>
              <a:off x="3128897" y="2774817"/>
              <a:ext cx="18677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4B7E8B1-9DFA-4622-9188-E4245B25CD43}"/>
                </a:ext>
              </a:extLst>
            </p:cNvPr>
            <p:cNvCxnSpPr/>
            <p:nvPr/>
          </p:nvCxnSpPr>
          <p:spPr>
            <a:xfrm>
              <a:off x="3128897" y="2930807"/>
              <a:ext cx="18677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4963FF0-BA6C-4AED-A8A7-70220FD09C1F}"/>
                </a:ext>
              </a:extLst>
            </p:cNvPr>
            <p:cNvCxnSpPr/>
            <p:nvPr/>
          </p:nvCxnSpPr>
          <p:spPr>
            <a:xfrm>
              <a:off x="3128897" y="3086797"/>
              <a:ext cx="18677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B97741E-37AB-42ED-BFED-A0F849A78190}"/>
                </a:ext>
              </a:extLst>
            </p:cNvPr>
            <p:cNvCxnSpPr/>
            <p:nvPr/>
          </p:nvCxnSpPr>
          <p:spPr>
            <a:xfrm>
              <a:off x="3128897" y="3242787"/>
              <a:ext cx="18677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B6F1F73-F16C-4706-9077-81D36C3C9D74}"/>
                </a:ext>
              </a:extLst>
            </p:cNvPr>
            <p:cNvCxnSpPr/>
            <p:nvPr/>
          </p:nvCxnSpPr>
          <p:spPr>
            <a:xfrm>
              <a:off x="3128897" y="3398777"/>
              <a:ext cx="18677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A45A224-BB7B-488C-B20D-43CD115D79A6}"/>
                </a:ext>
              </a:extLst>
            </p:cNvPr>
            <p:cNvCxnSpPr/>
            <p:nvPr/>
          </p:nvCxnSpPr>
          <p:spPr>
            <a:xfrm>
              <a:off x="3128897" y="1838877"/>
              <a:ext cx="18677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CBBC730-F37A-4384-B6B9-31B2A36EEE1E}"/>
                </a:ext>
              </a:extLst>
            </p:cNvPr>
            <p:cNvCxnSpPr/>
            <p:nvPr/>
          </p:nvCxnSpPr>
          <p:spPr>
            <a:xfrm>
              <a:off x="3128897" y="1994867"/>
              <a:ext cx="18677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07FB913-D3C3-4B72-90F2-20840AB13DA2}"/>
                </a:ext>
              </a:extLst>
            </p:cNvPr>
            <p:cNvCxnSpPr/>
            <p:nvPr/>
          </p:nvCxnSpPr>
          <p:spPr>
            <a:xfrm>
              <a:off x="3128897" y="2150857"/>
              <a:ext cx="18677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4109099-5E05-4CDE-944E-69B8BACE6F97}"/>
                </a:ext>
              </a:extLst>
            </p:cNvPr>
            <p:cNvCxnSpPr/>
            <p:nvPr/>
          </p:nvCxnSpPr>
          <p:spPr>
            <a:xfrm>
              <a:off x="3128897" y="2306847"/>
              <a:ext cx="18677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060F399-7C45-4EC5-AF63-89FF9CC62D48}"/>
                </a:ext>
              </a:extLst>
            </p:cNvPr>
            <p:cNvCxnSpPr/>
            <p:nvPr/>
          </p:nvCxnSpPr>
          <p:spPr>
            <a:xfrm>
              <a:off x="3128897" y="2462837"/>
              <a:ext cx="18677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60B1E6C-E807-4BCD-A99F-C3947607D135}"/>
                </a:ext>
              </a:extLst>
            </p:cNvPr>
            <p:cNvCxnSpPr/>
            <p:nvPr/>
          </p:nvCxnSpPr>
          <p:spPr>
            <a:xfrm>
              <a:off x="3128897" y="3554768"/>
              <a:ext cx="18677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633EE-7812-4715-942B-C6ABEB6560CB}"/>
                </a:ext>
              </a:extLst>
            </p:cNvPr>
            <p:cNvCxnSpPr/>
            <p:nvPr/>
          </p:nvCxnSpPr>
          <p:spPr>
            <a:xfrm>
              <a:off x="3128897" y="1682887"/>
              <a:ext cx="186771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E3763024-CE95-4B4B-9571-BF4D083DA94C}"/>
              </a:ext>
            </a:extLst>
          </p:cNvPr>
          <p:cNvGrpSpPr/>
          <p:nvPr/>
        </p:nvGrpSpPr>
        <p:grpSpPr>
          <a:xfrm rot="5400000">
            <a:off x="1155507" y="4286887"/>
            <a:ext cx="1867710" cy="1871881"/>
            <a:chOff x="3128897" y="1682887"/>
            <a:chExt cx="1867710" cy="1871881"/>
          </a:xfrm>
        </p:grpSpPr>
        <p:cxnSp>
          <p:nvCxnSpPr>
            <p:cNvPr id="64" name="Straight Connector 63">
              <a:extLst>
                <a:ext uri="{FF2B5EF4-FFF2-40B4-BE49-F238E27FC236}">
                  <a16:creationId xmlns:a16="http://schemas.microsoft.com/office/drawing/2014/main" id="{9F621E5A-4155-4FE3-B0C5-41310F4014B2}"/>
                </a:ext>
              </a:extLst>
            </p:cNvPr>
            <p:cNvCxnSpPr/>
            <p:nvPr/>
          </p:nvCxnSpPr>
          <p:spPr>
            <a:xfrm>
              <a:off x="3128897" y="2618827"/>
              <a:ext cx="18677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BCB93C37-D6EA-4185-8EB2-88D1ED5D393B}"/>
                </a:ext>
              </a:extLst>
            </p:cNvPr>
            <p:cNvCxnSpPr/>
            <p:nvPr/>
          </p:nvCxnSpPr>
          <p:spPr>
            <a:xfrm>
              <a:off x="3128897" y="2774817"/>
              <a:ext cx="18677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E17EAAD-40E5-4462-96E6-4C17A6670AEE}"/>
                </a:ext>
              </a:extLst>
            </p:cNvPr>
            <p:cNvCxnSpPr/>
            <p:nvPr/>
          </p:nvCxnSpPr>
          <p:spPr>
            <a:xfrm>
              <a:off x="3128897" y="2930807"/>
              <a:ext cx="18677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8DF54A8-C541-4883-A8EE-C260DAA68DE9}"/>
                </a:ext>
              </a:extLst>
            </p:cNvPr>
            <p:cNvCxnSpPr/>
            <p:nvPr/>
          </p:nvCxnSpPr>
          <p:spPr>
            <a:xfrm>
              <a:off x="3128897" y="3086797"/>
              <a:ext cx="18677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E1B3F48-E9BD-4855-852B-929C7628748C}"/>
                </a:ext>
              </a:extLst>
            </p:cNvPr>
            <p:cNvCxnSpPr/>
            <p:nvPr/>
          </p:nvCxnSpPr>
          <p:spPr>
            <a:xfrm>
              <a:off x="3128897" y="3242787"/>
              <a:ext cx="18677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AD6F03F-B9F2-49B4-B3A8-206C6C86AB31}"/>
                </a:ext>
              </a:extLst>
            </p:cNvPr>
            <p:cNvCxnSpPr/>
            <p:nvPr/>
          </p:nvCxnSpPr>
          <p:spPr>
            <a:xfrm>
              <a:off x="3128897" y="3398777"/>
              <a:ext cx="18677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58B6BC7-AB5C-482B-80CE-43E2911AE017}"/>
                </a:ext>
              </a:extLst>
            </p:cNvPr>
            <p:cNvCxnSpPr/>
            <p:nvPr/>
          </p:nvCxnSpPr>
          <p:spPr>
            <a:xfrm>
              <a:off x="3128897" y="1838877"/>
              <a:ext cx="18677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4AA417C-F8EC-40E3-A0F4-C8167D75A7CC}"/>
                </a:ext>
              </a:extLst>
            </p:cNvPr>
            <p:cNvCxnSpPr/>
            <p:nvPr/>
          </p:nvCxnSpPr>
          <p:spPr>
            <a:xfrm>
              <a:off x="3128897" y="1994867"/>
              <a:ext cx="18677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610C958D-54B3-4428-A9E1-9AD763BA94D4}"/>
                </a:ext>
              </a:extLst>
            </p:cNvPr>
            <p:cNvCxnSpPr/>
            <p:nvPr/>
          </p:nvCxnSpPr>
          <p:spPr>
            <a:xfrm>
              <a:off x="3128897" y="2150857"/>
              <a:ext cx="18677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3EFF08C7-1694-40AA-95DA-61D3A9ECE8E6}"/>
                </a:ext>
              </a:extLst>
            </p:cNvPr>
            <p:cNvCxnSpPr/>
            <p:nvPr/>
          </p:nvCxnSpPr>
          <p:spPr>
            <a:xfrm>
              <a:off x="3128897" y="2306847"/>
              <a:ext cx="18677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8CD9369-F230-4511-BEC2-50A2A7B3FD21}"/>
                </a:ext>
              </a:extLst>
            </p:cNvPr>
            <p:cNvCxnSpPr/>
            <p:nvPr/>
          </p:nvCxnSpPr>
          <p:spPr>
            <a:xfrm>
              <a:off x="3128897" y="2462837"/>
              <a:ext cx="18677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56B5383-B818-40B8-8D98-764E1033C8C9}"/>
                </a:ext>
              </a:extLst>
            </p:cNvPr>
            <p:cNvCxnSpPr/>
            <p:nvPr/>
          </p:nvCxnSpPr>
          <p:spPr>
            <a:xfrm>
              <a:off x="3128897" y="3554768"/>
              <a:ext cx="18677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9C6B51F6-17CC-4F12-AC7B-627A4E5EDF62}"/>
                </a:ext>
              </a:extLst>
            </p:cNvPr>
            <p:cNvCxnSpPr/>
            <p:nvPr/>
          </p:nvCxnSpPr>
          <p:spPr>
            <a:xfrm>
              <a:off x="3128897" y="1682887"/>
              <a:ext cx="186771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77" name="Isosceles Triangle 76">
            <a:extLst>
              <a:ext uri="{FF2B5EF4-FFF2-40B4-BE49-F238E27FC236}">
                <a16:creationId xmlns:a16="http://schemas.microsoft.com/office/drawing/2014/main" id="{69C8AECB-8001-49C5-AD2E-904E3FBE0B9C}"/>
              </a:ext>
            </a:extLst>
          </p:cNvPr>
          <p:cNvSpPr/>
          <p:nvPr/>
        </p:nvSpPr>
        <p:spPr>
          <a:xfrm rot="5400000">
            <a:off x="2604128" y="4770745"/>
            <a:ext cx="1875846" cy="919863"/>
          </a:xfrm>
          <a:prstGeom prst="triangl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78" name="Rectangle 77">
            <a:extLst>
              <a:ext uri="{FF2B5EF4-FFF2-40B4-BE49-F238E27FC236}">
                <a16:creationId xmlns:a16="http://schemas.microsoft.com/office/drawing/2014/main" id="{AC421382-3C5F-4C48-9A21-F4F29249A64E}"/>
              </a:ext>
            </a:extLst>
          </p:cNvPr>
          <p:cNvSpPr/>
          <p:nvPr/>
        </p:nvSpPr>
        <p:spPr>
          <a:xfrm>
            <a:off x="1175657" y="4779268"/>
            <a:ext cx="118753" cy="1187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79" name="Rectangle 78">
            <a:extLst>
              <a:ext uri="{FF2B5EF4-FFF2-40B4-BE49-F238E27FC236}">
                <a16:creationId xmlns:a16="http://schemas.microsoft.com/office/drawing/2014/main" id="{2E5EC328-859F-4670-AB46-A8AAD72D8D34}"/>
              </a:ext>
            </a:extLst>
          </p:cNvPr>
          <p:cNvSpPr/>
          <p:nvPr/>
        </p:nvSpPr>
        <p:spPr>
          <a:xfrm>
            <a:off x="1793897" y="5405711"/>
            <a:ext cx="118753" cy="1187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80" name="Rectangle 79">
            <a:extLst>
              <a:ext uri="{FF2B5EF4-FFF2-40B4-BE49-F238E27FC236}">
                <a16:creationId xmlns:a16="http://schemas.microsoft.com/office/drawing/2014/main" id="{7D177EAE-6328-4A54-BFEB-21E55F242CA1}"/>
              </a:ext>
            </a:extLst>
          </p:cNvPr>
          <p:cNvSpPr/>
          <p:nvPr/>
        </p:nvSpPr>
        <p:spPr>
          <a:xfrm>
            <a:off x="2422144" y="4465636"/>
            <a:ext cx="118753" cy="1187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81" name="Rectangle 80">
            <a:extLst>
              <a:ext uri="{FF2B5EF4-FFF2-40B4-BE49-F238E27FC236}">
                <a16:creationId xmlns:a16="http://schemas.microsoft.com/office/drawing/2014/main" id="{2698654F-39FB-40F8-B84A-1C5A45E32F3C}"/>
              </a:ext>
            </a:extLst>
          </p:cNvPr>
          <p:cNvSpPr/>
          <p:nvPr/>
        </p:nvSpPr>
        <p:spPr>
          <a:xfrm>
            <a:off x="2580594" y="5875132"/>
            <a:ext cx="118753" cy="1187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82" name="Freeform: Shape 81">
            <a:extLst>
              <a:ext uri="{FF2B5EF4-FFF2-40B4-BE49-F238E27FC236}">
                <a16:creationId xmlns:a16="http://schemas.microsoft.com/office/drawing/2014/main" id="{FF38A2AF-7F60-4199-B243-EB27D7ADC79E}"/>
              </a:ext>
            </a:extLst>
          </p:cNvPr>
          <p:cNvSpPr/>
          <p:nvPr/>
        </p:nvSpPr>
        <p:spPr>
          <a:xfrm>
            <a:off x="2702257" y="5246926"/>
            <a:ext cx="1774209" cy="682388"/>
          </a:xfrm>
          <a:custGeom>
            <a:avLst/>
            <a:gdLst>
              <a:gd name="connsiteX0" fmla="*/ 0 w 1774209"/>
              <a:gd name="connsiteY0" fmla="*/ 682388 h 682388"/>
              <a:gd name="connsiteX1" fmla="*/ 477671 w 1774209"/>
              <a:gd name="connsiteY1" fmla="*/ 682388 h 682388"/>
              <a:gd name="connsiteX2" fmla="*/ 1160059 w 1774209"/>
              <a:gd name="connsiteY2" fmla="*/ 0 h 682388"/>
              <a:gd name="connsiteX3" fmla="*/ 1774209 w 1774209"/>
              <a:gd name="connsiteY3" fmla="*/ 0 h 682388"/>
            </a:gdLst>
            <a:ahLst/>
            <a:cxnLst>
              <a:cxn ang="0">
                <a:pos x="connsiteX0" y="connsiteY0"/>
              </a:cxn>
              <a:cxn ang="0">
                <a:pos x="connsiteX1" y="connsiteY1"/>
              </a:cxn>
              <a:cxn ang="0">
                <a:pos x="connsiteX2" y="connsiteY2"/>
              </a:cxn>
              <a:cxn ang="0">
                <a:pos x="connsiteX3" y="connsiteY3"/>
              </a:cxn>
            </a:cxnLst>
            <a:rect l="l" t="t" r="r" b="b"/>
            <a:pathLst>
              <a:path w="1774209" h="682388">
                <a:moveTo>
                  <a:pt x="0" y="682388"/>
                </a:moveTo>
                <a:lnTo>
                  <a:pt x="477671" y="682388"/>
                </a:lnTo>
                <a:lnTo>
                  <a:pt x="1160059" y="0"/>
                </a:lnTo>
                <a:lnTo>
                  <a:pt x="1774209" y="0"/>
                </a:lnTo>
              </a:path>
            </a:pathLst>
          </a:custGeom>
          <a:noFill/>
          <a:ln>
            <a:solidFill>
              <a:schemeClr val="accent4">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83" name="Freeform: Shape 82">
            <a:extLst>
              <a:ext uri="{FF2B5EF4-FFF2-40B4-BE49-F238E27FC236}">
                <a16:creationId xmlns:a16="http://schemas.microsoft.com/office/drawing/2014/main" id="{9AC7C1C0-8F5D-4E4D-8867-586113879B5B}"/>
              </a:ext>
            </a:extLst>
          </p:cNvPr>
          <p:cNvSpPr/>
          <p:nvPr/>
        </p:nvSpPr>
        <p:spPr>
          <a:xfrm>
            <a:off x="1903863" y="5240102"/>
            <a:ext cx="1931158" cy="218364"/>
          </a:xfrm>
          <a:custGeom>
            <a:avLst/>
            <a:gdLst>
              <a:gd name="connsiteX0" fmla="*/ 0 w 1931158"/>
              <a:gd name="connsiteY0" fmla="*/ 218364 h 218364"/>
              <a:gd name="connsiteX1" fmla="*/ 1624083 w 1931158"/>
              <a:gd name="connsiteY1" fmla="*/ 218364 h 218364"/>
              <a:gd name="connsiteX2" fmla="*/ 1842447 w 1931158"/>
              <a:gd name="connsiteY2" fmla="*/ 0 h 218364"/>
              <a:gd name="connsiteX3" fmla="*/ 1931158 w 1931158"/>
              <a:gd name="connsiteY3" fmla="*/ 0 h 218364"/>
            </a:gdLst>
            <a:ahLst/>
            <a:cxnLst>
              <a:cxn ang="0">
                <a:pos x="connsiteX0" y="connsiteY0"/>
              </a:cxn>
              <a:cxn ang="0">
                <a:pos x="connsiteX1" y="connsiteY1"/>
              </a:cxn>
              <a:cxn ang="0">
                <a:pos x="connsiteX2" y="connsiteY2"/>
              </a:cxn>
              <a:cxn ang="0">
                <a:pos x="connsiteX3" y="connsiteY3"/>
              </a:cxn>
            </a:cxnLst>
            <a:rect l="l" t="t" r="r" b="b"/>
            <a:pathLst>
              <a:path w="1931158" h="218364">
                <a:moveTo>
                  <a:pt x="0" y="218364"/>
                </a:moveTo>
                <a:lnTo>
                  <a:pt x="1624083" y="218364"/>
                </a:lnTo>
                <a:lnTo>
                  <a:pt x="1842447" y="0"/>
                </a:lnTo>
                <a:lnTo>
                  <a:pt x="1931158" y="0"/>
                </a:lnTo>
              </a:path>
            </a:pathLst>
          </a:custGeom>
          <a:noFill/>
          <a:ln>
            <a:solidFill>
              <a:schemeClr val="accent4">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84" name="Freeform: Shape 83">
            <a:extLst>
              <a:ext uri="{FF2B5EF4-FFF2-40B4-BE49-F238E27FC236}">
                <a16:creationId xmlns:a16="http://schemas.microsoft.com/office/drawing/2014/main" id="{EC5D4BD8-D578-4932-A1B4-0F70DE1872C6}"/>
              </a:ext>
            </a:extLst>
          </p:cNvPr>
          <p:cNvSpPr/>
          <p:nvPr/>
        </p:nvSpPr>
        <p:spPr>
          <a:xfrm>
            <a:off x="2531660" y="4523594"/>
            <a:ext cx="1262418" cy="627797"/>
          </a:xfrm>
          <a:custGeom>
            <a:avLst/>
            <a:gdLst>
              <a:gd name="connsiteX0" fmla="*/ 0 w 1262418"/>
              <a:gd name="connsiteY0" fmla="*/ 0 h 627797"/>
              <a:gd name="connsiteX1" fmla="*/ 634621 w 1262418"/>
              <a:gd name="connsiteY1" fmla="*/ 0 h 627797"/>
              <a:gd name="connsiteX2" fmla="*/ 1262418 w 1262418"/>
              <a:gd name="connsiteY2" fmla="*/ 627797 h 627797"/>
            </a:gdLst>
            <a:ahLst/>
            <a:cxnLst>
              <a:cxn ang="0">
                <a:pos x="connsiteX0" y="connsiteY0"/>
              </a:cxn>
              <a:cxn ang="0">
                <a:pos x="connsiteX1" y="connsiteY1"/>
              </a:cxn>
              <a:cxn ang="0">
                <a:pos x="connsiteX2" y="connsiteY2"/>
              </a:cxn>
            </a:cxnLst>
            <a:rect l="l" t="t" r="r" b="b"/>
            <a:pathLst>
              <a:path w="1262418" h="627797">
                <a:moveTo>
                  <a:pt x="0" y="0"/>
                </a:moveTo>
                <a:lnTo>
                  <a:pt x="634621" y="0"/>
                </a:lnTo>
                <a:lnTo>
                  <a:pt x="1262418" y="627797"/>
                </a:lnTo>
              </a:path>
            </a:pathLst>
          </a:custGeom>
          <a:noFill/>
          <a:ln>
            <a:solidFill>
              <a:schemeClr val="accent4">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85" name="Freeform: Shape 84">
            <a:extLst>
              <a:ext uri="{FF2B5EF4-FFF2-40B4-BE49-F238E27FC236}">
                <a16:creationId xmlns:a16="http://schemas.microsoft.com/office/drawing/2014/main" id="{0DD29F7B-5A3B-44FE-B87F-19C52E2447B8}"/>
              </a:ext>
            </a:extLst>
          </p:cNvPr>
          <p:cNvSpPr/>
          <p:nvPr/>
        </p:nvSpPr>
        <p:spPr>
          <a:xfrm>
            <a:off x="1289713" y="4837492"/>
            <a:ext cx="2422478" cy="405261"/>
          </a:xfrm>
          <a:custGeom>
            <a:avLst/>
            <a:gdLst>
              <a:gd name="connsiteX0" fmla="*/ 0 w 2422478"/>
              <a:gd name="connsiteY0" fmla="*/ 0 h 375314"/>
              <a:gd name="connsiteX1" fmla="*/ 1897039 w 2422478"/>
              <a:gd name="connsiteY1" fmla="*/ 0 h 375314"/>
              <a:gd name="connsiteX2" fmla="*/ 2272353 w 2422478"/>
              <a:gd name="connsiteY2" fmla="*/ 375314 h 375314"/>
              <a:gd name="connsiteX3" fmla="*/ 2422478 w 2422478"/>
              <a:gd name="connsiteY3" fmla="*/ 375314 h 375314"/>
            </a:gdLst>
            <a:ahLst/>
            <a:cxnLst>
              <a:cxn ang="0">
                <a:pos x="connsiteX0" y="connsiteY0"/>
              </a:cxn>
              <a:cxn ang="0">
                <a:pos x="connsiteX1" y="connsiteY1"/>
              </a:cxn>
              <a:cxn ang="0">
                <a:pos x="connsiteX2" y="connsiteY2"/>
              </a:cxn>
              <a:cxn ang="0">
                <a:pos x="connsiteX3" y="connsiteY3"/>
              </a:cxn>
            </a:cxnLst>
            <a:rect l="l" t="t" r="r" b="b"/>
            <a:pathLst>
              <a:path w="2422478" h="375314">
                <a:moveTo>
                  <a:pt x="0" y="0"/>
                </a:moveTo>
                <a:lnTo>
                  <a:pt x="1897039" y="0"/>
                </a:lnTo>
                <a:lnTo>
                  <a:pt x="2272353" y="375314"/>
                </a:lnTo>
                <a:lnTo>
                  <a:pt x="2422478" y="375314"/>
                </a:lnTo>
              </a:path>
            </a:pathLst>
          </a:custGeom>
          <a:noFill/>
          <a:ln>
            <a:solidFill>
              <a:schemeClr val="accent4">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86" name="Rectangle 85">
            <a:extLst>
              <a:ext uri="{FF2B5EF4-FFF2-40B4-BE49-F238E27FC236}">
                <a16:creationId xmlns:a16="http://schemas.microsoft.com/office/drawing/2014/main" id="{0F27D6B8-5685-4EA7-BD77-FA0A3E3AFE69}"/>
              </a:ext>
            </a:extLst>
          </p:cNvPr>
          <p:cNvSpPr/>
          <p:nvPr/>
        </p:nvSpPr>
        <p:spPr>
          <a:xfrm>
            <a:off x="4503125" y="5195596"/>
            <a:ext cx="118753" cy="1187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87" name="Rectangle 86">
            <a:extLst>
              <a:ext uri="{FF2B5EF4-FFF2-40B4-BE49-F238E27FC236}">
                <a16:creationId xmlns:a16="http://schemas.microsoft.com/office/drawing/2014/main" id="{8138A34A-38F4-4168-B0C1-4ACD9644C06D}"/>
              </a:ext>
            </a:extLst>
          </p:cNvPr>
          <p:cNvSpPr/>
          <p:nvPr/>
        </p:nvSpPr>
        <p:spPr>
          <a:xfrm>
            <a:off x="10982578" y="5195596"/>
            <a:ext cx="118753" cy="1187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90" name="Rectangle 89">
            <a:extLst>
              <a:ext uri="{FF2B5EF4-FFF2-40B4-BE49-F238E27FC236}">
                <a16:creationId xmlns:a16="http://schemas.microsoft.com/office/drawing/2014/main" id="{DB744FE5-F97C-48F5-82DE-EACB998F8129}"/>
              </a:ext>
            </a:extLst>
          </p:cNvPr>
          <p:cNvSpPr/>
          <p:nvPr/>
        </p:nvSpPr>
        <p:spPr>
          <a:xfrm>
            <a:off x="2110164" y="4468527"/>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91" name="Rectangle 90">
            <a:extLst>
              <a:ext uri="{FF2B5EF4-FFF2-40B4-BE49-F238E27FC236}">
                <a16:creationId xmlns:a16="http://schemas.microsoft.com/office/drawing/2014/main" id="{533D997A-F6FB-4559-8B8C-90C38AE26375}"/>
              </a:ext>
            </a:extLst>
          </p:cNvPr>
          <p:cNvSpPr/>
          <p:nvPr/>
        </p:nvSpPr>
        <p:spPr>
          <a:xfrm>
            <a:off x="1640793" y="4619034"/>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92" name="Rectangle 91">
            <a:extLst>
              <a:ext uri="{FF2B5EF4-FFF2-40B4-BE49-F238E27FC236}">
                <a16:creationId xmlns:a16="http://schemas.microsoft.com/office/drawing/2014/main" id="{A3583CE8-22CA-4CC9-9CEE-E987382FA53E}"/>
              </a:ext>
            </a:extLst>
          </p:cNvPr>
          <p:cNvSpPr/>
          <p:nvPr/>
        </p:nvSpPr>
        <p:spPr>
          <a:xfrm>
            <a:off x="2261566" y="4619255"/>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93" name="Rectangle 92">
            <a:extLst>
              <a:ext uri="{FF2B5EF4-FFF2-40B4-BE49-F238E27FC236}">
                <a16:creationId xmlns:a16="http://schemas.microsoft.com/office/drawing/2014/main" id="{8E76E47A-8F70-4671-ACA0-8F6358AA9B1E}"/>
              </a:ext>
            </a:extLst>
          </p:cNvPr>
          <p:cNvSpPr/>
          <p:nvPr/>
        </p:nvSpPr>
        <p:spPr>
          <a:xfrm>
            <a:off x="1791538" y="4464846"/>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94" name="Rectangle 93">
            <a:extLst>
              <a:ext uri="{FF2B5EF4-FFF2-40B4-BE49-F238E27FC236}">
                <a16:creationId xmlns:a16="http://schemas.microsoft.com/office/drawing/2014/main" id="{AA4E7DFE-5CAB-4055-8E1F-5B071A0159D7}"/>
              </a:ext>
            </a:extLst>
          </p:cNvPr>
          <p:cNvSpPr/>
          <p:nvPr/>
        </p:nvSpPr>
        <p:spPr>
          <a:xfrm>
            <a:off x="1330137" y="4468526"/>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95" name="Rectangle 94">
            <a:extLst>
              <a:ext uri="{FF2B5EF4-FFF2-40B4-BE49-F238E27FC236}">
                <a16:creationId xmlns:a16="http://schemas.microsoft.com/office/drawing/2014/main" id="{95A8336C-FAA7-4ACE-BF8A-8778F350F1FA}"/>
              </a:ext>
            </a:extLst>
          </p:cNvPr>
          <p:cNvSpPr/>
          <p:nvPr/>
        </p:nvSpPr>
        <p:spPr>
          <a:xfrm>
            <a:off x="1487885" y="4619921"/>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96" name="Rectangle 95">
            <a:extLst>
              <a:ext uri="{FF2B5EF4-FFF2-40B4-BE49-F238E27FC236}">
                <a16:creationId xmlns:a16="http://schemas.microsoft.com/office/drawing/2014/main" id="{6789FA48-8142-48FD-A686-2FF6D3CA3B85}"/>
              </a:ext>
            </a:extLst>
          </p:cNvPr>
          <p:cNvSpPr/>
          <p:nvPr/>
        </p:nvSpPr>
        <p:spPr>
          <a:xfrm>
            <a:off x="1486127" y="4777272"/>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97" name="Rectangle 96">
            <a:extLst>
              <a:ext uri="{FF2B5EF4-FFF2-40B4-BE49-F238E27FC236}">
                <a16:creationId xmlns:a16="http://schemas.microsoft.com/office/drawing/2014/main" id="{67D6A42C-F48E-4AF1-8784-C9DEA58722E8}"/>
              </a:ext>
            </a:extLst>
          </p:cNvPr>
          <p:cNvSpPr/>
          <p:nvPr/>
        </p:nvSpPr>
        <p:spPr>
          <a:xfrm>
            <a:off x="1638070" y="4310145"/>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98" name="Rectangle 97">
            <a:extLst>
              <a:ext uri="{FF2B5EF4-FFF2-40B4-BE49-F238E27FC236}">
                <a16:creationId xmlns:a16="http://schemas.microsoft.com/office/drawing/2014/main" id="{EB486E52-DA1D-4EB5-92E3-53EFD35FFB23}"/>
              </a:ext>
            </a:extLst>
          </p:cNvPr>
          <p:cNvSpPr/>
          <p:nvPr/>
        </p:nvSpPr>
        <p:spPr>
          <a:xfrm>
            <a:off x="1791360" y="4306326"/>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99" name="Rectangle 98">
            <a:extLst>
              <a:ext uri="{FF2B5EF4-FFF2-40B4-BE49-F238E27FC236}">
                <a16:creationId xmlns:a16="http://schemas.microsoft.com/office/drawing/2014/main" id="{039E1131-AACA-489E-A5C2-74591E42783E}"/>
              </a:ext>
            </a:extLst>
          </p:cNvPr>
          <p:cNvSpPr/>
          <p:nvPr/>
        </p:nvSpPr>
        <p:spPr>
          <a:xfrm>
            <a:off x="1950730" y="4622125"/>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00" name="Rectangle 99">
            <a:extLst>
              <a:ext uri="{FF2B5EF4-FFF2-40B4-BE49-F238E27FC236}">
                <a16:creationId xmlns:a16="http://schemas.microsoft.com/office/drawing/2014/main" id="{E3AD198E-B9D1-4C29-B6C9-6BD49C026CA0}"/>
              </a:ext>
            </a:extLst>
          </p:cNvPr>
          <p:cNvSpPr/>
          <p:nvPr/>
        </p:nvSpPr>
        <p:spPr>
          <a:xfrm>
            <a:off x="2269843" y="5098328"/>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01" name="Rectangle 100">
            <a:extLst>
              <a:ext uri="{FF2B5EF4-FFF2-40B4-BE49-F238E27FC236}">
                <a16:creationId xmlns:a16="http://schemas.microsoft.com/office/drawing/2014/main" id="{C2566F8A-640F-4997-BCD1-021BF67E1A11}"/>
              </a:ext>
            </a:extLst>
          </p:cNvPr>
          <p:cNvSpPr/>
          <p:nvPr/>
        </p:nvSpPr>
        <p:spPr>
          <a:xfrm>
            <a:off x="1800472" y="5248835"/>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02" name="Rectangle 101">
            <a:extLst>
              <a:ext uri="{FF2B5EF4-FFF2-40B4-BE49-F238E27FC236}">
                <a16:creationId xmlns:a16="http://schemas.microsoft.com/office/drawing/2014/main" id="{00D6701B-2D58-4B5E-B9C4-E96A40B06FF5}"/>
              </a:ext>
            </a:extLst>
          </p:cNvPr>
          <p:cNvSpPr/>
          <p:nvPr/>
        </p:nvSpPr>
        <p:spPr>
          <a:xfrm>
            <a:off x="1951217" y="5094647"/>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03" name="Rectangle 102">
            <a:extLst>
              <a:ext uri="{FF2B5EF4-FFF2-40B4-BE49-F238E27FC236}">
                <a16:creationId xmlns:a16="http://schemas.microsoft.com/office/drawing/2014/main" id="{0C93DE16-D7DE-4201-BA6C-0920F3F2873B}"/>
              </a:ext>
            </a:extLst>
          </p:cNvPr>
          <p:cNvSpPr/>
          <p:nvPr/>
        </p:nvSpPr>
        <p:spPr>
          <a:xfrm>
            <a:off x="1647564" y="5249722"/>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04" name="Rectangle 103">
            <a:extLst>
              <a:ext uri="{FF2B5EF4-FFF2-40B4-BE49-F238E27FC236}">
                <a16:creationId xmlns:a16="http://schemas.microsoft.com/office/drawing/2014/main" id="{71ABA783-AC9D-4426-B9B8-58F1C07B3A4D}"/>
              </a:ext>
            </a:extLst>
          </p:cNvPr>
          <p:cNvSpPr/>
          <p:nvPr/>
        </p:nvSpPr>
        <p:spPr>
          <a:xfrm>
            <a:off x="1951039" y="4936127"/>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05" name="Rectangle 104">
            <a:extLst>
              <a:ext uri="{FF2B5EF4-FFF2-40B4-BE49-F238E27FC236}">
                <a16:creationId xmlns:a16="http://schemas.microsoft.com/office/drawing/2014/main" id="{26325694-9519-4FD7-AFFF-62DBF0FD2AF6}"/>
              </a:ext>
            </a:extLst>
          </p:cNvPr>
          <p:cNvSpPr/>
          <p:nvPr/>
        </p:nvSpPr>
        <p:spPr>
          <a:xfrm>
            <a:off x="2110409" y="5251926"/>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06" name="Rectangle 105">
            <a:extLst>
              <a:ext uri="{FF2B5EF4-FFF2-40B4-BE49-F238E27FC236}">
                <a16:creationId xmlns:a16="http://schemas.microsoft.com/office/drawing/2014/main" id="{1362141C-34C0-41EC-B325-D17AF337D38E}"/>
              </a:ext>
            </a:extLst>
          </p:cNvPr>
          <p:cNvSpPr/>
          <p:nvPr/>
        </p:nvSpPr>
        <p:spPr>
          <a:xfrm>
            <a:off x="1961902" y="5561416"/>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07" name="Rectangle 106">
            <a:extLst>
              <a:ext uri="{FF2B5EF4-FFF2-40B4-BE49-F238E27FC236}">
                <a16:creationId xmlns:a16="http://schemas.microsoft.com/office/drawing/2014/main" id="{39A69C6A-2801-4032-8334-6AD3C5FD3CAE}"/>
              </a:ext>
            </a:extLst>
          </p:cNvPr>
          <p:cNvSpPr/>
          <p:nvPr/>
        </p:nvSpPr>
        <p:spPr>
          <a:xfrm>
            <a:off x="1492531" y="5711923"/>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08" name="Rectangle 107">
            <a:extLst>
              <a:ext uri="{FF2B5EF4-FFF2-40B4-BE49-F238E27FC236}">
                <a16:creationId xmlns:a16="http://schemas.microsoft.com/office/drawing/2014/main" id="{6F51B5ED-2395-4914-9E86-BE02E67A68CA}"/>
              </a:ext>
            </a:extLst>
          </p:cNvPr>
          <p:cNvSpPr/>
          <p:nvPr/>
        </p:nvSpPr>
        <p:spPr>
          <a:xfrm>
            <a:off x="1643276" y="5557735"/>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09" name="Rectangle 108">
            <a:extLst>
              <a:ext uri="{FF2B5EF4-FFF2-40B4-BE49-F238E27FC236}">
                <a16:creationId xmlns:a16="http://schemas.microsoft.com/office/drawing/2014/main" id="{462D58C8-3DF1-4AA4-B0E7-BFAFD65FCE41}"/>
              </a:ext>
            </a:extLst>
          </p:cNvPr>
          <p:cNvSpPr/>
          <p:nvPr/>
        </p:nvSpPr>
        <p:spPr>
          <a:xfrm>
            <a:off x="1339623" y="5712810"/>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10" name="Rectangle 109">
            <a:extLst>
              <a:ext uri="{FF2B5EF4-FFF2-40B4-BE49-F238E27FC236}">
                <a16:creationId xmlns:a16="http://schemas.microsoft.com/office/drawing/2014/main" id="{8BABC00F-FB29-415F-B3A9-1B9A374BC3E1}"/>
              </a:ext>
            </a:extLst>
          </p:cNvPr>
          <p:cNvSpPr/>
          <p:nvPr/>
        </p:nvSpPr>
        <p:spPr>
          <a:xfrm>
            <a:off x="1643098" y="5399215"/>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11" name="Rectangle 110">
            <a:extLst>
              <a:ext uri="{FF2B5EF4-FFF2-40B4-BE49-F238E27FC236}">
                <a16:creationId xmlns:a16="http://schemas.microsoft.com/office/drawing/2014/main" id="{1EFC18A0-B03C-4FA5-AB6F-016FE93AC992}"/>
              </a:ext>
            </a:extLst>
          </p:cNvPr>
          <p:cNvSpPr/>
          <p:nvPr/>
        </p:nvSpPr>
        <p:spPr>
          <a:xfrm>
            <a:off x="1802468" y="5715014"/>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12" name="Rectangle 111">
            <a:extLst>
              <a:ext uri="{FF2B5EF4-FFF2-40B4-BE49-F238E27FC236}">
                <a16:creationId xmlns:a16="http://schemas.microsoft.com/office/drawing/2014/main" id="{44B99D72-45D6-4869-B061-BC75DC210BE4}"/>
              </a:ext>
            </a:extLst>
          </p:cNvPr>
          <p:cNvSpPr/>
          <p:nvPr/>
        </p:nvSpPr>
        <p:spPr>
          <a:xfrm>
            <a:off x="2740028" y="5877523"/>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13" name="Rectangle 112">
            <a:extLst>
              <a:ext uri="{FF2B5EF4-FFF2-40B4-BE49-F238E27FC236}">
                <a16:creationId xmlns:a16="http://schemas.microsoft.com/office/drawing/2014/main" id="{D5B79C9F-7A35-41CE-9142-23A6E5760CC1}"/>
              </a:ext>
            </a:extLst>
          </p:cNvPr>
          <p:cNvSpPr/>
          <p:nvPr/>
        </p:nvSpPr>
        <p:spPr>
          <a:xfrm>
            <a:off x="2270657" y="6028030"/>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14" name="Rectangle 113">
            <a:extLst>
              <a:ext uri="{FF2B5EF4-FFF2-40B4-BE49-F238E27FC236}">
                <a16:creationId xmlns:a16="http://schemas.microsoft.com/office/drawing/2014/main" id="{E88BCD8B-B04F-4538-87D5-D9F374F82A80}"/>
              </a:ext>
            </a:extLst>
          </p:cNvPr>
          <p:cNvSpPr/>
          <p:nvPr/>
        </p:nvSpPr>
        <p:spPr>
          <a:xfrm>
            <a:off x="2421402" y="5873842"/>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15" name="Rectangle 114">
            <a:extLst>
              <a:ext uri="{FF2B5EF4-FFF2-40B4-BE49-F238E27FC236}">
                <a16:creationId xmlns:a16="http://schemas.microsoft.com/office/drawing/2014/main" id="{9A9B7265-A08B-46C0-91BE-5836892DB011}"/>
              </a:ext>
            </a:extLst>
          </p:cNvPr>
          <p:cNvSpPr/>
          <p:nvPr/>
        </p:nvSpPr>
        <p:spPr>
          <a:xfrm>
            <a:off x="2117749" y="6028917"/>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16" name="Rectangle 115">
            <a:extLst>
              <a:ext uri="{FF2B5EF4-FFF2-40B4-BE49-F238E27FC236}">
                <a16:creationId xmlns:a16="http://schemas.microsoft.com/office/drawing/2014/main" id="{1D8C9671-9D39-4EAC-86C4-5033CBBF244A}"/>
              </a:ext>
            </a:extLst>
          </p:cNvPr>
          <p:cNvSpPr/>
          <p:nvPr/>
        </p:nvSpPr>
        <p:spPr>
          <a:xfrm>
            <a:off x="2421224" y="5715322"/>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17" name="Rectangle 116">
            <a:extLst>
              <a:ext uri="{FF2B5EF4-FFF2-40B4-BE49-F238E27FC236}">
                <a16:creationId xmlns:a16="http://schemas.microsoft.com/office/drawing/2014/main" id="{2D193030-9042-4354-AE31-20BBB6ADFBAA}"/>
              </a:ext>
            </a:extLst>
          </p:cNvPr>
          <p:cNvSpPr/>
          <p:nvPr/>
        </p:nvSpPr>
        <p:spPr>
          <a:xfrm>
            <a:off x="2580594" y="6031121"/>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18" name="Rectangle 117">
            <a:extLst>
              <a:ext uri="{FF2B5EF4-FFF2-40B4-BE49-F238E27FC236}">
                <a16:creationId xmlns:a16="http://schemas.microsoft.com/office/drawing/2014/main" id="{F45DD44E-B0F0-4453-A813-CD3CA031FF70}"/>
              </a:ext>
            </a:extLst>
          </p:cNvPr>
          <p:cNvSpPr/>
          <p:nvPr/>
        </p:nvSpPr>
        <p:spPr>
          <a:xfrm>
            <a:off x="2425846" y="5558445"/>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19" name="Rectangle 118">
            <a:extLst>
              <a:ext uri="{FF2B5EF4-FFF2-40B4-BE49-F238E27FC236}">
                <a16:creationId xmlns:a16="http://schemas.microsoft.com/office/drawing/2014/main" id="{2843740A-E8A9-4C32-9150-D5A0B34D378A}"/>
              </a:ext>
            </a:extLst>
          </p:cNvPr>
          <p:cNvSpPr/>
          <p:nvPr/>
        </p:nvSpPr>
        <p:spPr>
          <a:xfrm>
            <a:off x="2582601" y="5404257"/>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20" name="Rectangle 119">
            <a:extLst>
              <a:ext uri="{FF2B5EF4-FFF2-40B4-BE49-F238E27FC236}">
                <a16:creationId xmlns:a16="http://schemas.microsoft.com/office/drawing/2014/main" id="{DBAF122B-0D55-4B77-895D-274CFB0D7EC1}"/>
              </a:ext>
            </a:extLst>
          </p:cNvPr>
          <p:cNvSpPr/>
          <p:nvPr/>
        </p:nvSpPr>
        <p:spPr>
          <a:xfrm>
            <a:off x="2265137" y="5559332"/>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21" name="Rectangle 120">
            <a:extLst>
              <a:ext uri="{FF2B5EF4-FFF2-40B4-BE49-F238E27FC236}">
                <a16:creationId xmlns:a16="http://schemas.microsoft.com/office/drawing/2014/main" id="{09714B82-7250-45B6-81F5-4439A62BE630}"/>
              </a:ext>
            </a:extLst>
          </p:cNvPr>
          <p:cNvSpPr/>
          <p:nvPr/>
        </p:nvSpPr>
        <p:spPr>
          <a:xfrm>
            <a:off x="1802345" y="6023777"/>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22" name="Rectangle 121">
            <a:extLst>
              <a:ext uri="{FF2B5EF4-FFF2-40B4-BE49-F238E27FC236}">
                <a16:creationId xmlns:a16="http://schemas.microsoft.com/office/drawing/2014/main" id="{F8D2C716-C25B-4D78-B1D7-E14E811C3CE6}"/>
              </a:ext>
            </a:extLst>
          </p:cNvPr>
          <p:cNvSpPr/>
          <p:nvPr/>
        </p:nvSpPr>
        <p:spPr>
          <a:xfrm>
            <a:off x="1953090" y="5869589"/>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23" name="Rectangle 122">
            <a:extLst>
              <a:ext uri="{FF2B5EF4-FFF2-40B4-BE49-F238E27FC236}">
                <a16:creationId xmlns:a16="http://schemas.microsoft.com/office/drawing/2014/main" id="{D5BE96FD-6A54-4A0B-A534-0EB1105F81FD}"/>
              </a:ext>
            </a:extLst>
          </p:cNvPr>
          <p:cNvSpPr/>
          <p:nvPr/>
        </p:nvSpPr>
        <p:spPr>
          <a:xfrm>
            <a:off x="1952912" y="5711069"/>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24" name="Rectangle 123">
            <a:extLst>
              <a:ext uri="{FF2B5EF4-FFF2-40B4-BE49-F238E27FC236}">
                <a16:creationId xmlns:a16="http://schemas.microsoft.com/office/drawing/2014/main" id="{F60C8721-F9EE-4D39-91FE-97A93BF1F454}"/>
              </a:ext>
            </a:extLst>
          </p:cNvPr>
          <p:cNvSpPr/>
          <p:nvPr/>
        </p:nvSpPr>
        <p:spPr>
          <a:xfrm>
            <a:off x="1337440" y="5871546"/>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25" name="Rectangle 124">
            <a:extLst>
              <a:ext uri="{FF2B5EF4-FFF2-40B4-BE49-F238E27FC236}">
                <a16:creationId xmlns:a16="http://schemas.microsoft.com/office/drawing/2014/main" id="{962DED9F-2F13-40CD-9920-E794D2292DA1}"/>
              </a:ext>
            </a:extLst>
          </p:cNvPr>
          <p:cNvSpPr/>
          <p:nvPr/>
        </p:nvSpPr>
        <p:spPr>
          <a:xfrm>
            <a:off x="1184532" y="5872433"/>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26" name="Rectangle 125">
            <a:extLst>
              <a:ext uri="{FF2B5EF4-FFF2-40B4-BE49-F238E27FC236}">
                <a16:creationId xmlns:a16="http://schemas.microsoft.com/office/drawing/2014/main" id="{8919F95D-969D-4AC3-821C-4ECDA667ECA7}"/>
              </a:ext>
            </a:extLst>
          </p:cNvPr>
          <p:cNvSpPr/>
          <p:nvPr/>
        </p:nvSpPr>
        <p:spPr>
          <a:xfrm>
            <a:off x="1647377" y="5874637"/>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27" name="Rectangle 126">
            <a:extLst>
              <a:ext uri="{FF2B5EF4-FFF2-40B4-BE49-F238E27FC236}">
                <a16:creationId xmlns:a16="http://schemas.microsoft.com/office/drawing/2014/main" id="{33C21110-84EF-44C1-AF97-1D1F960AFC41}"/>
              </a:ext>
            </a:extLst>
          </p:cNvPr>
          <p:cNvSpPr/>
          <p:nvPr/>
        </p:nvSpPr>
        <p:spPr>
          <a:xfrm>
            <a:off x="1955253" y="4935728"/>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28" name="Rectangle 127">
            <a:extLst>
              <a:ext uri="{FF2B5EF4-FFF2-40B4-BE49-F238E27FC236}">
                <a16:creationId xmlns:a16="http://schemas.microsoft.com/office/drawing/2014/main" id="{719D95CF-EE90-476B-B2E4-E768D02F8A84}"/>
              </a:ext>
            </a:extLst>
          </p:cNvPr>
          <p:cNvSpPr/>
          <p:nvPr/>
        </p:nvSpPr>
        <p:spPr>
          <a:xfrm>
            <a:off x="2576026" y="4935949"/>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29" name="Rectangle 128">
            <a:extLst>
              <a:ext uri="{FF2B5EF4-FFF2-40B4-BE49-F238E27FC236}">
                <a16:creationId xmlns:a16="http://schemas.microsoft.com/office/drawing/2014/main" id="{6ADB2F89-17DC-495D-8CC9-DC298D55D7E3}"/>
              </a:ext>
            </a:extLst>
          </p:cNvPr>
          <p:cNvSpPr/>
          <p:nvPr/>
        </p:nvSpPr>
        <p:spPr>
          <a:xfrm>
            <a:off x="1802345" y="4936615"/>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30" name="Rectangle 129">
            <a:extLst>
              <a:ext uri="{FF2B5EF4-FFF2-40B4-BE49-F238E27FC236}">
                <a16:creationId xmlns:a16="http://schemas.microsoft.com/office/drawing/2014/main" id="{E98F5BC4-3DC6-46ED-8EF5-63404D2E827C}"/>
              </a:ext>
            </a:extLst>
          </p:cNvPr>
          <p:cNvSpPr/>
          <p:nvPr/>
        </p:nvSpPr>
        <p:spPr>
          <a:xfrm>
            <a:off x="2265190" y="4938819"/>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31" name="Rectangle 130">
            <a:extLst>
              <a:ext uri="{FF2B5EF4-FFF2-40B4-BE49-F238E27FC236}">
                <a16:creationId xmlns:a16="http://schemas.microsoft.com/office/drawing/2014/main" id="{3FDC1BD2-3835-49FC-905C-7B7F5105D8F0}"/>
              </a:ext>
            </a:extLst>
          </p:cNvPr>
          <p:cNvSpPr/>
          <p:nvPr/>
        </p:nvSpPr>
        <p:spPr>
          <a:xfrm>
            <a:off x="2264698" y="4781025"/>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32" name="Rectangle 131">
            <a:extLst>
              <a:ext uri="{FF2B5EF4-FFF2-40B4-BE49-F238E27FC236}">
                <a16:creationId xmlns:a16="http://schemas.microsoft.com/office/drawing/2014/main" id="{44062805-664C-4ABF-A36F-DE06D036F3A6}"/>
              </a:ext>
            </a:extLst>
          </p:cNvPr>
          <p:cNvSpPr/>
          <p:nvPr/>
        </p:nvSpPr>
        <p:spPr>
          <a:xfrm>
            <a:off x="2885471" y="4781246"/>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33" name="Rectangle 132">
            <a:extLst>
              <a:ext uri="{FF2B5EF4-FFF2-40B4-BE49-F238E27FC236}">
                <a16:creationId xmlns:a16="http://schemas.microsoft.com/office/drawing/2014/main" id="{6ED85DEA-C8E6-4425-8598-E90E59DDF033}"/>
              </a:ext>
            </a:extLst>
          </p:cNvPr>
          <p:cNvSpPr/>
          <p:nvPr/>
        </p:nvSpPr>
        <p:spPr>
          <a:xfrm>
            <a:off x="2111790" y="4781912"/>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34" name="Rectangle 133">
            <a:extLst>
              <a:ext uri="{FF2B5EF4-FFF2-40B4-BE49-F238E27FC236}">
                <a16:creationId xmlns:a16="http://schemas.microsoft.com/office/drawing/2014/main" id="{3620D299-CEB9-41B4-8206-5998E30136F7}"/>
              </a:ext>
            </a:extLst>
          </p:cNvPr>
          <p:cNvSpPr/>
          <p:nvPr/>
        </p:nvSpPr>
        <p:spPr>
          <a:xfrm>
            <a:off x="2574635" y="4784116"/>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35" name="Rectangle 134">
            <a:extLst>
              <a:ext uri="{FF2B5EF4-FFF2-40B4-BE49-F238E27FC236}">
                <a16:creationId xmlns:a16="http://schemas.microsoft.com/office/drawing/2014/main" id="{DA244E5D-A86D-4D07-BC69-3FDFCD6D03F6}"/>
              </a:ext>
            </a:extLst>
          </p:cNvPr>
          <p:cNvSpPr/>
          <p:nvPr/>
        </p:nvSpPr>
        <p:spPr>
          <a:xfrm>
            <a:off x="2733776" y="4622502"/>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36" name="Rectangle 135">
            <a:extLst>
              <a:ext uri="{FF2B5EF4-FFF2-40B4-BE49-F238E27FC236}">
                <a16:creationId xmlns:a16="http://schemas.microsoft.com/office/drawing/2014/main" id="{3CB30D9E-291F-4480-AB8A-D53E0A21215B}"/>
              </a:ext>
            </a:extLst>
          </p:cNvPr>
          <p:cNvSpPr/>
          <p:nvPr/>
        </p:nvSpPr>
        <p:spPr>
          <a:xfrm>
            <a:off x="2733869" y="5088980"/>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37" name="Rectangle 136">
            <a:extLst>
              <a:ext uri="{FF2B5EF4-FFF2-40B4-BE49-F238E27FC236}">
                <a16:creationId xmlns:a16="http://schemas.microsoft.com/office/drawing/2014/main" id="{C5756FF3-A283-40A6-A415-5F4FFC913EFE}"/>
              </a:ext>
            </a:extLst>
          </p:cNvPr>
          <p:cNvSpPr/>
          <p:nvPr/>
        </p:nvSpPr>
        <p:spPr>
          <a:xfrm>
            <a:off x="2421224" y="5091744"/>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38" name="Rectangle 137">
            <a:extLst>
              <a:ext uri="{FF2B5EF4-FFF2-40B4-BE49-F238E27FC236}">
                <a16:creationId xmlns:a16="http://schemas.microsoft.com/office/drawing/2014/main" id="{A376DEA9-F97D-4652-97DD-E6F8A3A8F821}"/>
              </a:ext>
            </a:extLst>
          </p:cNvPr>
          <p:cNvSpPr/>
          <p:nvPr/>
        </p:nvSpPr>
        <p:spPr>
          <a:xfrm>
            <a:off x="2885471" y="5401966"/>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39" name="Rectangle 138">
            <a:extLst>
              <a:ext uri="{FF2B5EF4-FFF2-40B4-BE49-F238E27FC236}">
                <a16:creationId xmlns:a16="http://schemas.microsoft.com/office/drawing/2014/main" id="{1C75E1D0-4A4E-40BC-AB6E-888DEA1FBBD5}"/>
              </a:ext>
            </a:extLst>
          </p:cNvPr>
          <p:cNvSpPr/>
          <p:nvPr/>
        </p:nvSpPr>
        <p:spPr>
          <a:xfrm>
            <a:off x="2885293" y="5243446"/>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40" name="Rectangle 139">
            <a:extLst>
              <a:ext uri="{FF2B5EF4-FFF2-40B4-BE49-F238E27FC236}">
                <a16:creationId xmlns:a16="http://schemas.microsoft.com/office/drawing/2014/main" id="{BBB4ACFB-22DE-438B-B8B0-BC6BE4A3EBA7}"/>
              </a:ext>
            </a:extLst>
          </p:cNvPr>
          <p:cNvSpPr/>
          <p:nvPr/>
        </p:nvSpPr>
        <p:spPr>
          <a:xfrm>
            <a:off x="1173696" y="4934252"/>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41" name="Rectangle 140">
            <a:extLst>
              <a:ext uri="{FF2B5EF4-FFF2-40B4-BE49-F238E27FC236}">
                <a16:creationId xmlns:a16="http://schemas.microsoft.com/office/drawing/2014/main" id="{453AE250-3ADD-44A9-B09C-7D0EAAD3D039}"/>
              </a:ext>
            </a:extLst>
          </p:cNvPr>
          <p:cNvSpPr/>
          <p:nvPr/>
        </p:nvSpPr>
        <p:spPr>
          <a:xfrm>
            <a:off x="1325298" y="5247238"/>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42" name="Rectangle 141">
            <a:extLst>
              <a:ext uri="{FF2B5EF4-FFF2-40B4-BE49-F238E27FC236}">
                <a16:creationId xmlns:a16="http://schemas.microsoft.com/office/drawing/2014/main" id="{FE144318-14F2-40D4-98B2-4B837B1B36A6}"/>
              </a:ext>
            </a:extLst>
          </p:cNvPr>
          <p:cNvSpPr/>
          <p:nvPr/>
        </p:nvSpPr>
        <p:spPr>
          <a:xfrm>
            <a:off x="1325120" y="5088718"/>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43" name="Rectangle 142">
            <a:extLst>
              <a:ext uri="{FF2B5EF4-FFF2-40B4-BE49-F238E27FC236}">
                <a16:creationId xmlns:a16="http://schemas.microsoft.com/office/drawing/2014/main" id="{5263F7AF-05BF-4116-9CAB-058C896ABECB}"/>
              </a:ext>
            </a:extLst>
          </p:cNvPr>
          <p:cNvSpPr/>
          <p:nvPr/>
        </p:nvSpPr>
        <p:spPr>
          <a:xfrm>
            <a:off x="1175128" y="5402988"/>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44" name="Rectangle 143">
            <a:extLst>
              <a:ext uri="{FF2B5EF4-FFF2-40B4-BE49-F238E27FC236}">
                <a16:creationId xmlns:a16="http://schemas.microsoft.com/office/drawing/2014/main" id="{63AEA00C-8092-47E5-86FF-60F5929F5DD0}"/>
              </a:ext>
            </a:extLst>
          </p:cNvPr>
          <p:cNvSpPr/>
          <p:nvPr/>
        </p:nvSpPr>
        <p:spPr>
          <a:xfrm>
            <a:off x="1174950" y="5244468"/>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45" name="Rectangle 144">
            <a:extLst>
              <a:ext uri="{FF2B5EF4-FFF2-40B4-BE49-F238E27FC236}">
                <a16:creationId xmlns:a16="http://schemas.microsoft.com/office/drawing/2014/main" id="{DC463A73-C0CB-45F5-8943-BF056EA47555}"/>
              </a:ext>
            </a:extLst>
          </p:cNvPr>
          <p:cNvSpPr/>
          <p:nvPr/>
        </p:nvSpPr>
        <p:spPr>
          <a:xfrm>
            <a:off x="1171167" y="4308818"/>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46" name="Rectangle 145">
            <a:extLst>
              <a:ext uri="{FF2B5EF4-FFF2-40B4-BE49-F238E27FC236}">
                <a16:creationId xmlns:a16="http://schemas.microsoft.com/office/drawing/2014/main" id="{75444B44-9209-4668-86F6-90A63145FFF7}"/>
              </a:ext>
            </a:extLst>
          </p:cNvPr>
          <p:cNvSpPr/>
          <p:nvPr/>
        </p:nvSpPr>
        <p:spPr>
          <a:xfrm>
            <a:off x="1172421" y="4619034"/>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47" name="Rectangle 146">
            <a:extLst>
              <a:ext uri="{FF2B5EF4-FFF2-40B4-BE49-F238E27FC236}">
                <a16:creationId xmlns:a16="http://schemas.microsoft.com/office/drawing/2014/main" id="{F4FE5EFE-2A93-4F4A-8869-BAA9A56CD37A}"/>
              </a:ext>
            </a:extLst>
          </p:cNvPr>
          <p:cNvSpPr/>
          <p:nvPr/>
        </p:nvSpPr>
        <p:spPr>
          <a:xfrm>
            <a:off x="2425785" y="4305711"/>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48" name="Rectangle 147">
            <a:extLst>
              <a:ext uri="{FF2B5EF4-FFF2-40B4-BE49-F238E27FC236}">
                <a16:creationId xmlns:a16="http://schemas.microsoft.com/office/drawing/2014/main" id="{BCC1B019-7E07-4142-B2BC-62206E3684C3}"/>
              </a:ext>
            </a:extLst>
          </p:cNvPr>
          <p:cNvSpPr/>
          <p:nvPr/>
        </p:nvSpPr>
        <p:spPr>
          <a:xfrm>
            <a:off x="2272877" y="4306598"/>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49" name="Rectangle 148">
            <a:extLst>
              <a:ext uri="{FF2B5EF4-FFF2-40B4-BE49-F238E27FC236}">
                <a16:creationId xmlns:a16="http://schemas.microsoft.com/office/drawing/2014/main" id="{56FC0336-1AB7-428C-893D-6EFFB98C0DE1}"/>
              </a:ext>
            </a:extLst>
          </p:cNvPr>
          <p:cNvSpPr/>
          <p:nvPr/>
        </p:nvSpPr>
        <p:spPr>
          <a:xfrm>
            <a:off x="2108757" y="5402988"/>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50" name="Rectangle 149">
            <a:extLst>
              <a:ext uri="{FF2B5EF4-FFF2-40B4-BE49-F238E27FC236}">
                <a16:creationId xmlns:a16="http://schemas.microsoft.com/office/drawing/2014/main" id="{BE02B25B-95A4-4C37-B792-F35982D1DA88}"/>
              </a:ext>
            </a:extLst>
          </p:cNvPr>
          <p:cNvSpPr/>
          <p:nvPr/>
        </p:nvSpPr>
        <p:spPr>
          <a:xfrm>
            <a:off x="2885556" y="4304553"/>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52" name="Rectangle 151">
            <a:extLst>
              <a:ext uri="{FF2B5EF4-FFF2-40B4-BE49-F238E27FC236}">
                <a16:creationId xmlns:a16="http://schemas.microsoft.com/office/drawing/2014/main" id="{28A50AF3-C9FC-4D96-B0F0-A10E70121F5A}"/>
              </a:ext>
            </a:extLst>
          </p:cNvPr>
          <p:cNvSpPr/>
          <p:nvPr/>
        </p:nvSpPr>
        <p:spPr>
          <a:xfrm>
            <a:off x="4683110" y="5195596"/>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53" name="Rectangle 152">
            <a:extLst>
              <a:ext uri="{FF2B5EF4-FFF2-40B4-BE49-F238E27FC236}">
                <a16:creationId xmlns:a16="http://schemas.microsoft.com/office/drawing/2014/main" id="{AEFDE1DD-350B-4789-99B6-B0373B3A8887}"/>
              </a:ext>
            </a:extLst>
          </p:cNvPr>
          <p:cNvSpPr/>
          <p:nvPr/>
        </p:nvSpPr>
        <p:spPr>
          <a:xfrm>
            <a:off x="8102825" y="5195596"/>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54" name="Rectangle 153">
            <a:extLst>
              <a:ext uri="{FF2B5EF4-FFF2-40B4-BE49-F238E27FC236}">
                <a16:creationId xmlns:a16="http://schemas.microsoft.com/office/drawing/2014/main" id="{ADD4664E-9A4D-4041-99DD-E1E3EEE1C7E3}"/>
              </a:ext>
            </a:extLst>
          </p:cNvPr>
          <p:cNvSpPr/>
          <p:nvPr/>
        </p:nvSpPr>
        <p:spPr>
          <a:xfrm>
            <a:off x="6842930" y="5195596"/>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56" name="Rectangle 155">
            <a:extLst>
              <a:ext uri="{FF2B5EF4-FFF2-40B4-BE49-F238E27FC236}">
                <a16:creationId xmlns:a16="http://schemas.microsoft.com/office/drawing/2014/main" id="{07A1DA80-9DC1-44EE-84C2-D8A686A62974}"/>
              </a:ext>
            </a:extLst>
          </p:cNvPr>
          <p:cNvSpPr/>
          <p:nvPr/>
        </p:nvSpPr>
        <p:spPr>
          <a:xfrm>
            <a:off x="7922840" y="5195596"/>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57" name="Rectangle 156">
            <a:extLst>
              <a:ext uri="{FF2B5EF4-FFF2-40B4-BE49-F238E27FC236}">
                <a16:creationId xmlns:a16="http://schemas.microsoft.com/office/drawing/2014/main" id="{5302222F-B40A-4B0D-9AA7-BCBAD70141E0}"/>
              </a:ext>
            </a:extLst>
          </p:cNvPr>
          <p:cNvSpPr/>
          <p:nvPr/>
        </p:nvSpPr>
        <p:spPr>
          <a:xfrm>
            <a:off x="6662945" y="5195596"/>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58" name="Rectangle 157">
            <a:extLst>
              <a:ext uri="{FF2B5EF4-FFF2-40B4-BE49-F238E27FC236}">
                <a16:creationId xmlns:a16="http://schemas.microsoft.com/office/drawing/2014/main" id="{664D8583-511F-40B1-B93F-F6D571EE7C95}"/>
              </a:ext>
            </a:extLst>
          </p:cNvPr>
          <p:cNvSpPr/>
          <p:nvPr/>
        </p:nvSpPr>
        <p:spPr>
          <a:xfrm>
            <a:off x="5043080" y="5195596"/>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59" name="Rectangle 158">
            <a:extLst>
              <a:ext uri="{FF2B5EF4-FFF2-40B4-BE49-F238E27FC236}">
                <a16:creationId xmlns:a16="http://schemas.microsoft.com/office/drawing/2014/main" id="{F9BEED1A-9E8C-4415-A8A8-B4E7DFE5619D}"/>
              </a:ext>
            </a:extLst>
          </p:cNvPr>
          <p:cNvSpPr/>
          <p:nvPr/>
        </p:nvSpPr>
        <p:spPr>
          <a:xfrm>
            <a:off x="8462795" y="5195596"/>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60" name="Rectangle 159">
            <a:extLst>
              <a:ext uri="{FF2B5EF4-FFF2-40B4-BE49-F238E27FC236}">
                <a16:creationId xmlns:a16="http://schemas.microsoft.com/office/drawing/2014/main" id="{52979B81-76A1-4A71-90C1-4083B84DDCB1}"/>
              </a:ext>
            </a:extLst>
          </p:cNvPr>
          <p:cNvSpPr/>
          <p:nvPr/>
        </p:nvSpPr>
        <p:spPr>
          <a:xfrm>
            <a:off x="7202900" y="5195596"/>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62" name="Rectangle 161">
            <a:extLst>
              <a:ext uri="{FF2B5EF4-FFF2-40B4-BE49-F238E27FC236}">
                <a16:creationId xmlns:a16="http://schemas.microsoft.com/office/drawing/2014/main" id="{37C4F7DA-D9BD-4066-A035-84AE0D615D6A}"/>
              </a:ext>
            </a:extLst>
          </p:cNvPr>
          <p:cNvSpPr/>
          <p:nvPr/>
        </p:nvSpPr>
        <p:spPr>
          <a:xfrm>
            <a:off x="4863095" y="5195596"/>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63" name="Rectangle 162">
            <a:extLst>
              <a:ext uri="{FF2B5EF4-FFF2-40B4-BE49-F238E27FC236}">
                <a16:creationId xmlns:a16="http://schemas.microsoft.com/office/drawing/2014/main" id="{135124A6-2947-498E-90B4-FC5CC7DF5F3E}"/>
              </a:ext>
            </a:extLst>
          </p:cNvPr>
          <p:cNvSpPr/>
          <p:nvPr/>
        </p:nvSpPr>
        <p:spPr>
          <a:xfrm>
            <a:off x="8282810" y="5195596"/>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64" name="Rectangle 163">
            <a:extLst>
              <a:ext uri="{FF2B5EF4-FFF2-40B4-BE49-F238E27FC236}">
                <a16:creationId xmlns:a16="http://schemas.microsoft.com/office/drawing/2014/main" id="{72020633-A7D4-4D1D-A110-471C5B0FA3C2}"/>
              </a:ext>
            </a:extLst>
          </p:cNvPr>
          <p:cNvSpPr/>
          <p:nvPr/>
        </p:nvSpPr>
        <p:spPr>
          <a:xfrm>
            <a:off x="7022915" y="5195596"/>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65" name="Rectangle 164">
            <a:extLst>
              <a:ext uri="{FF2B5EF4-FFF2-40B4-BE49-F238E27FC236}">
                <a16:creationId xmlns:a16="http://schemas.microsoft.com/office/drawing/2014/main" id="{387B4B74-1596-42BB-98A1-43E06BF5D21E}"/>
              </a:ext>
            </a:extLst>
          </p:cNvPr>
          <p:cNvSpPr/>
          <p:nvPr/>
        </p:nvSpPr>
        <p:spPr>
          <a:xfrm>
            <a:off x="7742855" y="5195596"/>
            <a:ext cx="118753" cy="1187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67" name="Rectangle 166">
            <a:extLst>
              <a:ext uri="{FF2B5EF4-FFF2-40B4-BE49-F238E27FC236}">
                <a16:creationId xmlns:a16="http://schemas.microsoft.com/office/drawing/2014/main" id="{65354D8E-D83A-40E6-B25C-6851A124AAA0}"/>
              </a:ext>
            </a:extLst>
          </p:cNvPr>
          <p:cNvSpPr/>
          <p:nvPr/>
        </p:nvSpPr>
        <p:spPr>
          <a:xfrm>
            <a:off x="5223065" y="5195596"/>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68" name="Rectangle 167">
            <a:extLst>
              <a:ext uri="{FF2B5EF4-FFF2-40B4-BE49-F238E27FC236}">
                <a16:creationId xmlns:a16="http://schemas.microsoft.com/office/drawing/2014/main" id="{B2859CBC-6996-4CDC-8305-7E54973A077E}"/>
              </a:ext>
            </a:extLst>
          </p:cNvPr>
          <p:cNvSpPr/>
          <p:nvPr/>
        </p:nvSpPr>
        <p:spPr>
          <a:xfrm>
            <a:off x="8642780" y="5195596"/>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69" name="Rectangle 168">
            <a:extLst>
              <a:ext uri="{FF2B5EF4-FFF2-40B4-BE49-F238E27FC236}">
                <a16:creationId xmlns:a16="http://schemas.microsoft.com/office/drawing/2014/main" id="{EE8B39CB-B0C2-4693-B001-77724F771A9B}"/>
              </a:ext>
            </a:extLst>
          </p:cNvPr>
          <p:cNvSpPr/>
          <p:nvPr/>
        </p:nvSpPr>
        <p:spPr>
          <a:xfrm>
            <a:off x="7382885" y="5195596"/>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70" name="Rectangle 169">
            <a:extLst>
              <a:ext uri="{FF2B5EF4-FFF2-40B4-BE49-F238E27FC236}">
                <a16:creationId xmlns:a16="http://schemas.microsoft.com/office/drawing/2014/main" id="{417E4660-B0F5-407E-9464-F87FF53A2DFF}"/>
              </a:ext>
            </a:extLst>
          </p:cNvPr>
          <p:cNvSpPr/>
          <p:nvPr/>
        </p:nvSpPr>
        <p:spPr>
          <a:xfrm>
            <a:off x="5583035" y="5195596"/>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71" name="Rectangle 170">
            <a:extLst>
              <a:ext uri="{FF2B5EF4-FFF2-40B4-BE49-F238E27FC236}">
                <a16:creationId xmlns:a16="http://schemas.microsoft.com/office/drawing/2014/main" id="{1B60A3D7-B904-4F53-A397-8292843E8D15}"/>
              </a:ext>
            </a:extLst>
          </p:cNvPr>
          <p:cNvSpPr/>
          <p:nvPr/>
        </p:nvSpPr>
        <p:spPr>
          <a:xfrm>
            <a:off x="9002750" y="5195596"/>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74" name="Rectangle 173">
            <a:extLst>
              <a:ext uri="{FF2B5EF4-FFF2-40B4-BE49-F238E27FC236}">
                <a16:creationId xmlns:a16="http://schemas.microsoft.com/office/drawing/2014/main" id="{6BC3FC94-544D-46A9-9063-BFD232A2445B}"/>
              </a:ext>
            </a:extLst>
          </p:cNvPr>
          <p:cNvSpPr/>
          <p:nvPr/>
        </p:nvSpPr>
        <p:spPr>
          <a:xfrm>
            <a:off x="5403050" y="5195596"/>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75" name="Rectangle 174">
            <a:extLst>
              <a:ext uri="{FF2B5EF4-FFF2-40B4-BE49-F238E27FC236}">
                <a16:creationId xmlns:a16="http://schemas.microsoft.com/office/drawing/2014/main" id="{AB0F3E2A-1722-496F-BB1E-A2D31FACB272}"/>
              </a:ext>
            </a:extLst>
          </p:cNvPr>
          <p:cNvSpPr/>
          <p:nvPr/>
        </p:nvSpPr>
        <p:spPr>
          <a:xfrm>
            <a:off x="8822765" y="5195596"/>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76" name="Rectangle 175">
            <a:extLst>
              <a:ext uri="{FF2B5EF4-FFF2-40B4-BE49-F238E27FC236}">
                <a16:creationId xmlns:a16="http://schemas.microsoft.com/office/drawing/2014/main" id="{E72EEEE7-83D0-44DB-B100-F2DF33346723}"/>
              </a:ext>
            </a:extLst>
          </p:cNvPr>
          <p:cNvSpPr/>
          <p:nvPr/>
        </p:nvSpPr>
        <p:spPr>
          <a:xfrm>
            <a:off x="7562870" y="5195596"/>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79" name="Rectangle 178">
            <a:extLst>
              <a:ext uri="{FF2B5EF4-FFF2-40B4-BE49-F238E27FC236}">
                <a16:creationId xmlns:a16="http://schemas.microsoft.com/office/drawing/2014/main" id="{BE73F31D-A4AE-4AE6-AA6E-61EB2FD3A616}"/>
              </a:ext>
            </a:extLst>
          </p:cNvPr>
          <p:cNvSpPr/>
          <p:nvPr/>
        </p:nvSpPr>
        <p:spPr>
          <a:xfrm>
            <a:off x="5763020" y="5195596"/>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80" name="Rectangle 179">
            <a:extLst>
              <a:ext uri="{FF2B5EF4-FFF2-40B4-BE49-F238E27FC236}">
                <a16:creationId xmlns:a16="http://schemas.microsoft.com/office/drawing/2014/main" id="{157B378A-9EEE-43B2-89BD-2B14FC6AE593}"/>
              </a:ext>
            </a:extLst>
          </p:cNvPr>
          <p:cNvSpPr/>
          <p:nvPr/>
        </p:nvSpPr>
        <p:spPr>
          <a:xfrm>
            <a:off x="9182735" y="5195596"/>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81" name="Rectangle 180">
            <a:extLst>
              <a:ext uri="{FF2B5EF4-FFF2-40B4-BE49-F238E27FC236}">
                <a16:creationId xmlns:a16="http://schemas.microsoft.com/office/drawing/2014/main" id="{56656A7C-4ACB-4BCD-855B-05B8C50D2795}"/>
              </a:ext>
            </a:extLst>
          </p:cNvPr>
          <p:cNvSpPr/>
          <p:nvPr/>
        </p:nvSpPr>
        <p:spPr>
          <a:xfrm>
            <a:off x="10082660" y="5195596"/>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86" name="Rectangle 185">
            <a:extLst>
              <a:ext uri="{FF2B5EF4-FFF2-40B4-BE49-F238E27FC236}">
                <a16:creationId xmlns:a16="http://schemas.microsoft.com/office/drawing/2014/main" id="{C0D9F1D4-A077-471E-9EF6-B2F1DBB3C4B1}"/>
              </a:ext>
            </a:extLst>
          </p:cNvPr>
          <p:cNvSpPr/>
          <p:nvPr/>
        </p:nvSpPr>
        <p:spPr>
          <a:xfrm>
            <a:off x="5943005" y="5195596"/>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87" name="Rectangle 186">
            <a:extLst>
              <a:ext uri="{FF2B5EF4-FFF2-40B4-BE49-F238E27FC236}">
                <a16:creationId xmlns:a16="http://schemas.microsoft.com/office/drawing/2014/main" id="{643AF6FF-124E-412C-A61A-4086AFF91710}"/>
              </a:ext>
            </a:extLst>
          </p:cNvPr>
          <p:cNvSpPr/>
          <p:nvPr/>
        </p:nvSpPr>
        <p:spPr>
          <a:xfrm>
            <a:off x="9362720" y="5195596"/>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88" name="Rectangle 187">
            <a:extLst>
              <a:ext uri="{FF2B5EF4-FFF2-40B4-BE49-F238E27FC236}">
                <a16:creationId xmlns:a16="http://schemas.microsoft.com/office/drawing/2014/main" id="{699D207C-F193-4CBA-BD4A-62AF8EF80791}"/>
              </a:ext>
            </a:extLst>
          </p:cNvPr>
          <p:cNvSpPr/>
          <p:nvPr/>
        </p:nvSpPr>
        <p:spPr>
          <a:xfrm>
            <a:off x="10262645" y="5195596"/>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90" name="Rectangle 189">
            <a:extLst>
              <a:ext uri="{FF2B5EF4-FFF2-40B4-BE49-F238E27FC236}">
                <a16:creationId xmlns:a16="http://schemas.microsoft.com/office/drawing/2014/main" id="{361AFC08-CA88-469A-8FE1-2995B4E91D3E}"/>
              </a:ext>
            </a:extLst>
          </p:cNvPr>
          <p:cNvSpPr/>
          <p:nvPr/>
        </p:nvSpPr>
        <p:spPr>
          <a:xfrm>
            <a:off x="6122990" y="5195596"/>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91" name="Rectangle 190">
            <a:extLst>
              <a:ext uri="{FF2B5EF4-FFF2-40B4-BE49-F238E27FC236}">
                <a16:creationId xmlns:a16="http://schemas.microsoft.com/office/drawing/2014/main" id="{450A7121-698C-4850-8657-2980E12A14F4}"/>
              </a:ext>
            </a:extLst>
          </p:cNvPr>
          <p:cNvSpPr/>
          <p:nvPr/>
        </p:nvSpPr>
        <p:spPr>
          <a:xfrm>
            <a:off x="9542705" y="5195596"/>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92" name="Rectangle 191">
            <a:extLst>
              <a:ext uri="{FF2B5EF4-FFF2-40B4-BE49-F238E27FC236}">
                <a16:creationId xmlns:a16="http://schemas.microsoft.com/office/drawing/2014/main" id="{DEE17C98-0A5B-4801-BB89-EE650D1A9416}"/>
              </a:ext>
            </a:extLst>
          </p:cNvPr>
          <p:cNvSpPr/>
          <p:nvPr/>
        </p:nvSpPr>
        <p:spPr>
          <a:xfrm>
            <a:off x="10442630" y="5195596"/>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94" name="Rectangle 193">
            <a:extLst>
              <a:ext uri="{FF2B5EF4-FFF2-40B4-BE49-F238E27FC236}">
                <a16:creationId xmlns:a16="http://schemas.microsoft.com/office/drawing/2014/main" id="{B9A7DD16-23FF-4FF9-B0FD-2221E995536A}"/>
              </a:ext>
            </a:extLst>
          </p:cNvPr>
          <p:cNvSpPr/>
          <p:nvPr/>
        </p:nvSpPr>
        <p:spPr>
          <a:xfrm>
            <a:off x="6302975" y="5195596"/>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95" name="Rectangle 194">
            <a:extLst>
              <a:ext uri="{FF2B5EF4-FFF2-40B4-BE49-F238E27FC236}">
                <a16:creationId xmlns:a16="http://schemas.microsoft.com/office/drawing/2014/main" id="{5A211F7C-479C-4460-82B9-9737CAD07AFC}"/>
              </a:ext>
            </a:extLst>
          </p:cNvPr>
          <p:cNvSpPr/>
          <p:nvPr/>
        </p:nvSpPr>
        <p:spPr>
          <a:xfrm>
            <a:off x="9722690" y="5195596"/>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96" name="Rectangle 195">
            <a:extLst>
              <a:ext uri="{FF2B5EF4-FFF2-40B4-BE49-F238E27FC236}">
                <a16:creationId xmlns:a16="http://schemas.microsoft.com/office/drawing/2014/main" id="{CA3987CE-1460-4FAE-A109-4B1AADB68698}"/>
              </a:ext>
            </a:extLst>
          </p:cNvPr>
          <p:cNvSpPr/>
          <p:nvPr/>
        </p:nvSpPr>
        <p:spPr>
          <a:xfrm>
            <a:off x="10622615" y="5195596"/>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97" name="Rectangle 196">
            <a:extLst>
              <a:ext uri="{FF2B5EF4-FFF2-40B4-BE49-F238E27FC236}">
                <a16:creationId xmlns:a16="http://schemas.microsoft.com/office/drawing/2014/main" id="{A4DD87CC-EDDF-480C-82C9-82A10E977D3F}"/>
              </a:ext>
            </a:extLst>
          </p:cNvPr>
          <p:cNvSpPr/>
          <p:nvPr/>
        </p:nvSpPr>
        <p:spPr>
          <a:xfrm>
            <a:off x="6482960" y="5195596"/>
            <a:ext cx="118753" cy="1187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199" name="Rectangle 198">
            <a:extLst>
              <a:ext uri="{FF2B5EF4-FFF2-40B4-BE49-F238E27FC236}">
                <a16:creationId xmlns:a16="http://schemas.microsoft.com/office/drawing/2014/main" id="{19AA510A-8E58-4FCF-A59D-F4F8A7DED5A4}"/>
              </a:ext>
            </a:extLst>
          </p:cNvPr>
          <p:cNvSpPr/>
          <p:nvPr/>
        </p:nvSpPr>
        <p:spPr>
          <a:xfrm>
            <a:off x="9902675" y="5195596"/>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200" name="Rectangle 199">
            <a:extLst>
              <a:ext uri="{FF2B5EF4-FFF2-40B4-BE49-F238E27FC236}">
                <a16:creationId xmlns:a16="http://schemas.microsoft.com/office/drawing/2014/main" id="{EB8CFE25-71AB-4F00-AD92-EFDE3A591219}"/>
              </a:ext>
            </a:extLst>
          </p:cNvPr>
          <p:cNvSpPr/>
          <p:nvPr/>
        </p:nvSpPr>
        <p:spPr>
          <a:xfrm>
            <a:off x="10802600" y="5195596"/>
            <a:ext cx="118753" cy="1187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Display Regular"/>
            </a:endParaRPr>
          </a:p>
        </p:txBody>
      </p:sp>
      <p:sp>
        <p:nvSpPr>
          <p:cNvPr id="42" name="Rectangle: Diagonal Corners Snipped 41">
            <a:extLst>
              <a:ext uri="{FF2B5EF4-FFF2-40B4-BE49-F238E27FC236}">
                <a16:creationId xmlns:a16="http://schemas.microsoft.com/office/drawing/2014/main" id="{1D971C7C-9992-C3E2-20B1-0C848238ECB3}"/>
              </a:ext>
            </a:extLst>
          </p:cNvPr>
          <p:cNvSpPr/>
          <p:nvPr/>
        </p:nvSpPr>
        <p:spPr>
          <a:xfrm>
            <a:off x="5748445" y="1656199"/>
            <a:ext cx="3176538" cy="589736"/>
          </a:xfrm>
          <a:prstGeom prst="snip2DiagRect">
            <a:avLst>
              <a:gd name="adj1" fmla="val 0"/>
              <a:gd name="adj2" fmla="val 17651"/>
            </a:avLst>
          </a:prstGeom>
          <a:solidFill>
            <a:srgbClr val="080808">
              <a:alpha val="37000"/>
            </a:srgbClr>
          </a:solidFill>
          <a:ln>
            <a:solidFill>
              <a:schemeClr val="accent3">
                <a:lumMod val="40000"/>
                <a:lumOff val="60000"/>
              </a:schemeClr>
            </a:solidFill>
          </a:ln>
          <a:effectLst>
            <a:outerShdw blurRad="50800" dist="38100" dir="2700000" algn="tl" rotWithShape="0">
              <a:prstClr val="black">
                <a:alpha val="40000"/>
              </a:prstClr>
            </a:outerShdw>
          </a:effectLst>
        </p:spPr>
        <p:txBody>
          <a:bodyPr vert="horz" wrap="square" lIns="60960" tIns="60960" rIns="60960" bIns="60960" rtlCol="0" anchor="ctr">
            <a:noAutofit/>
          </a:bodyPr>
          <a:lstStyle/>
          <a:p>
            <a:pPr marL="0" marR="0" lvl="0" indent="0" algn="ctr" defTabSz="914400" rtl="0" eaLnBrk="1" fontAlgn="auto" latinLnBrk="0" hangingPunct="1">
              <a:lnSpc>
                <a:spcPct val="100000"/>
              </a:lnSpc>
              <a:spcBef>
                <a:spcPts val="0"/>
              </a:spcBef>
              <a:spcAft>
                <a:spcPts val="0"/>
              </a:spcAft>
              <a:buClr>
                <a:srgbClr val="FEC91B"/>
              </a:buClr>
              <a:buSzTx/>
              <a:buFontTx/>
              <a:buNone/>
              <a:tabLst/>
              <a:defRPr/>
            </a:pPr>
            <a:r>
              <a:rPr kumimoji="0" lang="en-US" sz="1600" b="0" i="0" u="none" strike="noStrike" kern="1200" cap="none" spc="0" normalizeH="0" baseline="0" noProof="0">
                <a:ln>
                  <a:noFill/>
                </a:ln>
                <a:solidFill>
                  <a:srgbClr val="FFFFFF"/>
                </a:solidFill>
                <a:effectLst/>
                <a:uLnTx/>
                <a:uFillTx/>
                <a:latin typeface="IntelOne Display Medium" panose="020B0703020203020204" pitchFamily="34" charset="0"/>
              </a:rPr>
              <a:t>Most strongly activated units communicate without waiting</a:t>
            </a:r>
          </a:p>
        </p:txBody>
      </p:sp>
      <p:sp>
        <p:nvSpPr>
          <p:cNvPr id="88" name="Rectangle: Diagonal Corners Snipped 87">
            <a:extLst>
              <a:ext uri="{FF2B5EF4-FFF2-40B4-BE49-F238E27FC236}">
                <a16:creationId xmlns:a16="http://schemas.microsoft.com/office/drawing/2014/main" id="{8AE0979B-B0AE-AD53-0931-354BAC6D54CC}"/>
              </a:ext>
            </a:extLst>
          </p:cNvPr>
          <p:cNvSpPr/>
          <p:nvPr/>
        </p:nvSpPr>
        <p:spPr>
          <a:xfrm>
            <a:off x="8134421" y="3893248"/>
            <a:ext cx="3176538" cy="589736"/>
          </a:xfrm>
          <a:prstGeom prst="snip2DiagRect">
            <a:avLst>
              <a:gd name="adj1" fmla="val 0"/>
              <a:gd name="adj2" fmla="val 17651"/>
            </a:avLst>
          </a:prstGeom>
          <a:solidFill>
            <a:srgbClr val="080808">
              <a:alpha val="37000"/>
            </a:srgbClr>
          </a:solidFill>
          <a:ln>
            <a:solidFill>
              <a:schemeClr val="accent3">
                <a:lumMod val="40000"/>
                <a:lumOff val="60000"/>
              </a:schemeClr>
            </a:solidFill>
          </a:ln>
          <a:effectLst>
            <a:outerShdw blurRad="50800" dist="38100" dir="2700000" algn="tl" rotWithShape="0">
              <a:prstClr val="black">
                <a:alpha val="40000"/>
              </a:prstClr>
            </a:outerShdw>
          </a:effectLst>
        </p:spPr>
        <p:txBody>
          <a:bodyPr vert="horz" wrap="square" lIns="60960" tIns="60960" rIns="60960" bIns="60960" rtlCol="0" anchor="ctr">
            <a:noAutofit/>
          </a:bodyPr>
          <a:lstStyle/>
          <a:p>
            <a:pPr marL="0" marR="0" lvl="0" indent="0" algn="ctr" defTabSz="914400" rtl="0" eaLnBrk="1" fontAlgn="auto" latinLnBrk="0" hangingPunct="1">
              <a:lnSpc>
                <a:spcPct val="100000"/>
              </a:lnSpc>
              <a:spcBef>
                <a:spcPts val="0"/>
              </a:spcBef>
              <a:spcAft>
                <a:spcPts val="0"/>
              </a:spcAft>
              <a:buClr>
                <a:srgbClr val="FEC91B"/>
              </a:buClr>
              <a:buSzTx/>
              <a:buFontTx/>
              <a:buNone/>
              <a:tabLst/>
              <a:defRPr/>
            </a:pPr>
            <a:r>
              <a:rPr kumimoji="0" lang="en-US" sz="1600" b="0" i="0" u="none" strike="noStrike" kern="1200" cap="none" spc="0" normalizeH="0" baseline="0" noProof="0">
                <a:ln>
                  <a:noFill/>
                </a:ln>
                <a:solidFill>
                  <a:srgbClr val="FFFFFF"/>
                </a:solidFill>
                <a:effectLst/>
                <a:uLnTx/>
                <a:uFillTx/>
                <a:latin typeface="IntelOne Display Medium" panose="020B0703020203020204" pitchFamily="34" charset="0"/>
              </a:rPr>
              <a:t>Many units must be read out since last service</a:t>
            </a:r>
          </a:p>
        </p:txBody>
      </p:sp>
      <p:sp>
        <p:nvSpPr>
          <p:cNvPr id="89" name="TextBox 88">
            <a:extLst>
              <a:ext uri="{FF2B5EF4-FFF2-40B4-BE49-F238E27FC236}">
                <a16:creationId xmlns:a16="http://schemas.microsoft.com/office/drawing/2014/main" id="{D9096E40-DD84-F8EF-CEBE-D0070B47093F}"/>
              </a:ext>
            </a:extLst>
          </p:cNvPr>
          <p:cNvSpPr txBox="1"/>
          <p:nvPr/>
        </p:nvSpPr>
        <p:spPr>
          <a:xfrm>
            <a:off x="1079775" y="1286966"/>
            <a:ext cx="16610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IntelOne Display Regular"/>
              </a:rPr>
              <a:t>Asynchronous</a:t>
            </a:r>
          </a:p>
        </p:txBody>
      </p:sp>
      <p:sp>
        <p:nvSpPr>
          <p:cNvPr id="151" name="TextBox 150">
            <a:extLst>
              <a:ext uri="{FF2B5EF4-FFF2-40B4-BE49-F238E27FC236}">
                <a16:creationId xmlns:a16="http://schemas.microsoft.com/office/drawing/2014/main" id="{2830925B-00D6-17EB-C87F-7FF12DFB663D}"/>
              </a:ext>
            </a:extLst>
          </p:cNvPr>
          <p:cNvSpPr txBox="1"/>
          <p:nvPr/>
        </p:nvSpPr>
        <p:spPr>
          <a:xfrm>
            <a:off x="1070997" y="3875062"/>
            <a:ext cx="15343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IntelOne Display Regular"/>
              </a:rPr>
              <a:t>Synchronous</a:t>
            </a:r>
          </a:p>
        </p:txBody>
      </p:sp>
      <p:sp>
        <p:nvSpPr>
          <p:cNvPr id="155" name="TextBox 154">
            <a:extLst>
              <a:ext uri="{FF2B5EF4-FFF2-40B4-BE49-F238E27FC236}">
                <a16:creationId xmlns:a16="http://schemas.microsoft.com/office/drawing/2014/main" id="{FFF73D73-6CED-0377-AFB3-8519243871F4}"/>
              </a:ext>
            </a:extLst>
          </p:cNvPr>
          <p:cNvSpPr txBox="1"/>
          <p:nvPr/>
        </p:nvSpPr>
        <p:spPr>
          <a:xfrm>
            <a:off x="4453228" y="4679818"/>
            <a:ext cx="674415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C00000"/>
                </a:solidFill>
                <a:effectLst/>
                <a:uLnTx/>
                <a:uFillTx/>
                <a:latin typeface="IntelOne Display Regular"/>
              </a:rPr>
              <a:t>Important events are delayed behind less important ones due to sequential bottleneck</a:t>
            </a:r>
          </a:p>
        </p:txBody>
      </p:sp>
      <p:cxnSp>
        <p:nvCxnSpPr>
          <p:cNvPr id="166" name="Straight Arrow Connector 165">
            <a:extLst>
              <a:ext uri="{FF2B5EF4-FFF2-40B4-BE49-F238E27FC236}">
                <a16:creationId xmlns:a16="http://schemas.microsoft.com/office/drawing/2014/main" id="{1C5CA178-E62B-7C68-16A7-C5ECAD4EFA0D}"/>
              </a:ext>
            </a:extLst>
          </p:cNvPr>
          <p:cNvCxnSpPr/>
          <p:nvPr/>
        </p:nvCxnSpPr>
        <p:spPr>
          <a:xfrm flipH="1">
            <a:off x="4608262" y="5052321"/>
            <a:ext cx="6374316" cy="0"/>
          </a:xfrm>
          <a:prstGeom prst="straightConnector1">
            <a:avLst/>
          </a:prstGeom>
          <a:ln>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34DA40D-D878-5B13-DAAC-BA0BB879A3C9}"/>
              </a:ext>
            </a:extLst>
          </p:cNvPr>
          <p:cNvGrpSpPr/>
          <p:nvPr/>
        </p:nvGrpSpPr>
        <p:grpSpPr>
          <a:xfrm>
            <a:off x="3430596" y="4641031"/>
            <a:ext cx="3102444" cy="1245815"/>
            <a:chOff x="9229001" y="7998816"/>
            <a:chExt cx="1935657" cy="777281"/>
          </a:xfrm>
        </p:grpSpPr>
        <p:sp>
          <p:nvSpPr>
            <p:cNvPr id="161" name="Arc 160">
              <a:extLst>
                <a:ext uri="{FF2B5EF4-FFF2-40B4-BE49-F238E27FC236}">
                  <a16:creationId xmlns:a16="http://schemas.microsoft.com/office/drawing/2014/main" id="{7DE54C94-EC24-3558-DE49-833EBC3C4820}"/>
                </a:ext>
              </a:extLst>
            </p:cNvPr>
            <p:cNvSpPr/>
            <p:nvPr/>
          </p:nvSpPr>
          <p:spPr>
            <a:xfrm>
              <a:off x="9229001" y="7998816"/>
              <a:ext cx="547125" cy="709678"/>
            </a:xfrm>
            <a:prstGeom prst="arc">
              <a:avLst>
                <a:gd name="adj1" fmla="val 5939784"/>
                <a:gd name="adj2" fmla="val 15043036"/>
              </a:avLst>
            </a:prstGeom>
            <a:ln>
              <a:solidFill>
                <a:srgbClr val="C00000"/>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IntelOne Display Regular"/>
              </a:endParaRPr>
            </a:p>
          </p:txBody>
        </p:sp>
        <p:sp>
          <p:nvSpPr>
            <p:cNvPr id="172" name="TextBox 171">
              <a:extLst>
                <a:ext uri="{FF2B5EF4-FFF2-40B4-BE49-F238E27FC236}">
                  <a16:creationId xmlns:a16="http://schemas.microsoft.com/office/drawing/2014/main" id="{96B7EB6C-584F-3634-1591-53C45BA2DF61}"/>
                </a:ext>
              </a:extLst>
            </p:cNvPr>
            <p:cNvSpPr txBox="1"/>
            <p:nvPr/>
          </p:nvSpPr>
          <p:spPr>
            <a:xfrm>
              <a:off x="9435224" y="8584071"/>
              <a:ext cx="2192498" cy="230431"/>
            </a:xfrm>
            <a:prstGeom prst="rect">
              <a:avLst/>
            </a:prstGeom>
            <a:noFill/>
          </p:spPr>
          <p:txBody>
            <a:bodyPr wrap="none" rtlCol="0">
              <a:spAutoFit/>
            </a:bodyPr>
            <a:lstStyle>
              <a:defPPr>
                <a:defRPr lang="en-US"/>
              </a:defPPr>
              <a:lvl1pPr>
                <a:defRPr sz="1400">
                  <a:solidFill>
                    <a:srgbClr val="C0000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C00000"/>
                  </a:solidFill>
                  <a:effectLst/>
                  <a:uLnTx/>
                  <a:uFillTx/>
                  <a:latin typeface="IntelOne Display Regular"/>
                </a:rPr>
                <a:t>Array serviced at regular intervals</a:t>
              </a:r>
            </a:p>
          </p:txBody>
        </p:sp>
      </p:grpSp>
    </p:spTree>
    <p:extLst>
      <p:ext uri="{BB962C8B-B14F-4D97-AF65-F5344CB8AC3E}">
        <p14:creationId xmlns:p14="http://schemas.microsoft.com/office/powerpoint/2010/main" val="156987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4" grpId="0" animBg="1"/>
      <p:bldP spid="35" grpId="0" animBg="1"/>
      <p:bldP spid="36" grpId="0" animBg="1"/>
      <p:bldP spid="37" grpId="0" animBg="1"/>
      <p:bldP spid="38" grpId="0" animBg="1"/>
      <p:bldP spid="39" grpId="0" animBg="1"/>
      <p:bldP spid="40" grpId="0" animBg="1"/>
      <p:bldP spid="41" grpId="0" animBg="1"/>
      <p:bldP spid="43" grpId="0" animBg="1"/>
      <p:bldP spid="44" grpId="0" animBg="1"/>
      <p:bldP spid="45" grpId="0" animBg="1"/>
      <p:bldP spid="46" grpId="0" animBg="1"/>
      <p:bldP spid="47" grpId="0" animBg="1"/>
      <p:bldP spid="42" grpId="0" animBg="1"/>
      <p:bldP spid="8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575DD-6B6D-FED0-282E-F131A23265CF}"/>
            </a:ext>
          </a:extLst>
        </p:cNvPr>
        <p:cNvGrpSpPr/>
        <p:nvPr/>
      </p:nvGrpSpPr>
      <p:grpSpPr>
        <a:xfrm>
          <a:off x="0" y="0"/>
          <a:ext cx="0" cy="0"/>
          <a:chOff x="0" y="0"/>
          <a:chExt cx="0" cy="0"/>
        </a:xfrm>
      </p:grpSpPr>
      <p:grpSp>
        <p:nvGrpSpPr>
          <p:cNvPr id="77" name="Group 76">
            <a:extLst>
              <a:ext uri="{FF2B5EF4-FFF2-40B4-BE49-F238E27FC236}">
                <a16:creationId xmlns:a16="http://schemas.microsoft.com/office/drawing/2014/main" id="{CB9494F8-DB35-245E-3F60-D253E050D30E}"/>
              </a:ext>
            </a:extLst>
          </p:cNvPr>
          <p:cNvGrpSpPr/>
          <p:nvPr/>
        </p:nvGrpSpPr>
        <p:grpSpPr>
          <a:xfrm>
            <a:off x="8382371" y="3129863"/>
            <a:ext cx="2458787" cy="1581756"/>
            <a:chOff x="8382371" y="3129863"/>
            <a:chExt cx="2458787" cy="1581756"/>
          </a:xfrm>
        </p:grpSpPr>
        <p:sp>
          <p:nvSpPr>
            <p:cNvPr id="90" name="Rectangle 89">
              <a:extLst>
                <a:ext uri="{FF2B5EF4-FFF2-40B4-BE49-F238E27FC236}">
                  <a16:creationId xmlns:a16="http://schemas.microsoft.com/office/drawing/2014/main" id="{8234D816-561A-6B24-B04B-545FE8098F08}"/>
                </a:ext>
              </a:extLst>
            </p:cNvPr>
            <p:cNvSpPr/>
            <p:nvPr/>
          </p:nvSpPr>
          <p:spPr>
            <a:xfrm>
              <a:off x="8382371" y="3129863"/>
              <a:ext cx="2458787" cy="1581756"/>
            </a:xfrm>
            <a:prstGeom prst="rect">
              <a:avLst/>
            </a:prstGeom>
            <a:solidFill>
              <a:schemeClr val="tx1"/>
            </a:solidFill>
            <a:ln>
              <a:solidFill>
                <a:schemeClr val="bg1"/>
              </a:solidFill>
            </a:ln>
            <a:effectLst>
              <a:glow rad="63500">
                <a:srgbClr val="9DA5C7"/>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5">
              <a:extLst>
                <a:ext uri="{FF2B5EF4-FFF2-40B4-BE49-F238E27FC236}">
                  <a16:creationId xmlns:a16="http://schemas.microsoft.com/office/drawing/2014/main" id="{E2FD70CB-2130-200C-FB2F-C6560F836AB7}"/>
                </a:ext>
              </a:extLst>
            </p:cNvPr>
            <p:cNvPicPr>
              <a:picLocks noChangeAspect="1"/>
            </p:cNvPicPr>
            <p:nvPr/>
          </p:nvPicPr>
          <p:blipFill rotWithShape="1">
            <a:blip r:embed="rId2">
              <a:extLst>
                <a:ext uri="{28A0092B-C50C-407E-A947-70E740481C1C}">
                  <a14:useLocalDpi xmlns:a14="http://schemas.microsoft.com/office/drawing/2010/main" val="0"/>
                </a:ext>
              </a:extLst>
            </a:blip>
            <a:srcRect l="3254" t="9667" r="7444" b="11644"/>
            <a:stretch/>
          </p:blipFill>
          <p:spPr>
            <a:xfrm>
              <a:off x="8509000" y="3449319"/>
              <a:ext cx="2179320" cy="1203961"/>
            </a:xfrm>
            <a:prstGeom prst="ellipse">
              <a:avLst/>
            </a:prstGeom>
          </p:spPr>
        </p:pic>
      </p:grpSp>
      <p:sp>
        <p:nvSpPr>
          <p:cNvPr id="2" name="Title 1">
            <a:extLst>
              <a:ext uri="{FF2B5EF4-FFF2-40B4-BE49-F238E27FC236}">
                <a16:creationId xmlns:a16="http://schemas.microsoft.com/office/drawing/2014/main" id="{6827F14F-6AFD-1A52-3641-2B43A07E6B52}"/>
              </a:ext>
            </a:extLst>
          </p:cNvPr>
          <p:cNvSpPr>
            <a:spLocks noGrp="1"/>
          </p:cNvSpPr>
          <p:nvPr>
            <p:ph type="title"/>
          </p:nvPr>
        </p:nvSpPr>
        <p:spPr/>
        <p:txBody>
          <a:bodyPr/>
          <a:lstStyle/>
          <a:p>
            <a:r>
              <a:rPr lang="en-US" b="0"/>
              <a:t>Loihi 2</a:t>
            </a:r>
          </a:p>
        </p:txBody>
      </p:sp>
      <p:sp>
        <p:nvSpPr>
          <p:cNvPr id="3" name="Freeform: Shape 2">
            <a:extLst>
              <a:ext uri="{FF2B5EF4-FFF2-40B4-BE49-F238E27FC236}">
                <a16:creationId xmlns:a16="http://schemas.microsoft.com/office/drawing/2014/main" id="{A93DF028-C6C7-A068-EF6A-7A4D30CA0FFE}"/>
              </a:ext>
            </a:extLst>
          </p:cNvPr>
          <p:cNvSpPr/>
          <p:nvPr/>
        </p:nvSpPr>
        <p:spPr>
          <a:xfrm>
            <a:off x="4676047" y="1504688"/>
            <a:ext cx="742507" cy="4526411"/>
          </a:xfrm>
          <a:custGeom>
            <a:avLst/>
            <a:gdLst>
              <a:gd name="connsiteX0" fmla="*/ 1528091 w 1528091"/>
              <a:gd name="connsiteY0" fmla="*/ 4044226 h 4044226"/>
              <a:gd name="connsiteX1" fmla="*/ 1528091 w 1528091"/>
              <a:gd name="connsiteY1" fmla="*/ 1196698 h 4044226"/>
              <a:gd name="connsiteX2" fmla="*/ 0 w 1528091"/>
              <a:gd name="connsiteY2" fmla="*/ 0 h 4044226"/>
              <a:gd name="connsiteX3" fmla="*/ 0 w 1528091"/>
              <a:gd name="connsiteY3" fmla="*/ 2620462 h 4044226"/>
              <a:gd name="connsiteX4" fmla="*/ 1528091 w 1528091"/>
              <a:gd name="connsiteY4" fmla="*/ 4044226 h 4044226"/>
              <a:gd name="connsiteX0" fmla="*/ 1528091 w 1528091"/>
              <a:gd name="connsiteY0" fmla="*/ 4044226 h 4044226"/>
              <a:gd name="connsiteX1" fmla="*/ 980827 w 1528091"/>
              <a:gd name="connsiteY1" fmla="*/ 134361 h 4044226"/>
              <a:gd name="connsiteX2" fmla="*/ 0 w 1528091"/>
              <a:gd name="connsiteY2" fmla="*/ 0 h 4044226"/>
              <a:gd name="connsiteX3" fmla="*/ 0 w 1528091"/>
              <a:gd name="connsiteY3" fmla="*/ 2620462 h 4044226"/>
              <a:gd name="connsiteX4" fmla="*/ 1528091 w 1528091"/>
              <a:gd name="connsiteY4" fmla="*/ 4044226 h 4044226"/>
              <a:gd name="connsiteX0" fmla="*/ 1002288 w 1002288"/>
              <a:gd name="connsiteY0" fmla="*/ 5063641 h 5063641"/>
              <a:gd name="connsiteX1" fmla="*/ 980827 w 1002288"/>
              <a:gd name="connsiteY1" fmla="*/ 134361 h 5063641"/>
              <a:gd name="connsiteX2" fmla="*/ 0 w 1002288"/>
              <a:gd name="connsiteY2" fmla="*/ 0 h 5063641"/>
              <a:gd name="connsiteX3" fmla="*/ 0 w 1002288"/>
              <a:gd name="connsiteY3" fmla="*/ 2620462 h 5063641"/>
              <a:gd name="connsiteX4" fmla="*/ 1002288 w 1002288"/>
              <a:gd name="connsiteY4" fmla="*/ 5063641 h 5063641"/>
              <a:gd name="connsiteX0" fmla="*/ 1002288 w 1014318"/>
              <a:gd name="connsiteY0" fmla="*/ 5063641 h 5063641"/>
              <a:gd name="connsiteX1" fmla="*/ 1013019 w 1014318"/>
              <a:gd name="connsiteY1" fmla="*/ 123631 h 5063641"/>
              <a:gd name="connsiteX2" fmla="*/ 0 w 1014318"/>
              <a:gd name="connsiteY2" fmla="*/ 0 h 5063641"/>
              <a:gd name="connsiteX3" fmla="*/ 0 w 1014318"/>
              <a:gd name="connsiteY3" fmla="*/ 2620462 h 5063641"/>
              <a:gd name="connsiteX4" fmla="*/ 1002288 w 1014318"/>
              <a:gd name="connsiteY4" fmla="*/ 5063641 h 5063641"/>
              <a:gd name="connsiteX0" fmla="*/ 1002288 w 1014318"/>
              <a:gd name="connsiteY0" fmla="*/ 4940010 h 4940010"/>
              <a:gd name="connsiteX1" fmla="*/ 1013019 w 1014318"/>
              <a:gd name="connsiteY1" fmla="*/ 0 h 4940010"/>
              <a:gd name="connsiteX2" fmla="*/ 579457 w 1014318"/>
              <a:gd name="connsiteY2" fmla="*/ 1743506 h 4940010"/>
              <a:gd name="connsiteX3" fmla="*/ 0 w 1014318"/>
              <a:gd name="connsiteY3" fmla="*/ 2496831 h 4940010"/>
              <a:gd name="connsiteX4" fmla="*/ 1002288 w 1014318"/>
              <a:gd name="connsiteY4" fmla="*/ 4940010 h 4940010"/>
              <a:gd name="connsiteX0" fmla="*/ 422831 w 434861"/>
              <a:gd name="connsiteY0" fmla="*/ 4940010 h 4940010"/>
              <a:gd name="connsiteX1" fmla="*/ 433562 w 434861"/>
              <a:gd name="connsiteY1" fmla="*/ 0 h 4940010"/>
              <a:gd name="connsiteX2" fmla="*/ 0 w 434861"/>
              <a:gd name="connsiteY2" fmla="*/ 1743506 h 4940010"/>
              <a:gd name="connsiteX3" fmla="*/ 32192 w 434861"/>
              <a:gd name="connsiteY3" fmla="*/ 4503468 h 4940010"/>
              <a:gd name="connsiteX4" fmla="*/ 422831 w 434861"/>
              <a:gd name="connsiteY4" fmla="*/ 4940010 h 4940010"/>
              <a:gd name="connsiteX0" fmla="*/ 422831 w 434861"/>
              <a:gd name="connsiteY0" fmla="*/ 4940010 h 4940010"/>
              <a:gd name="connsiteX1" fmla="*/ 433562 w 434861"/>
              <a:gd name="connsiteY1" fmla="*/ 0 h 4940010"/>
              <a:gd name="connsiteX2" fmla="*/ 0 w 434861"/>
              <a:gd name="connsiteY2" fmla="*/ 1743506 h 4940010"/>
              <a:gd name="connsiteX3" fmla="*/ 14372 w 434861"/>
              <a:gd name="connsiteY3" fmla="*/ 3924298 h 4940010"/>
              <a:gd name="connsiteX4" fmla="*/ 422831 w 434861"/>
              <a:gd name="connsiteY4" fmla="*/ 4940010 h 4940010"/>
              <a:gd name="connsiteX0" fmla="*/ 422831 w 434861"/>
              <a:gd name="connsiteY0" fmla="*/ 4940010 h 4940010"/>
              <a:gd name="connsiteX1" fmla="*/ 433562 w 434861"/>
              <a:gd name="connsiteY1" fmla="*/ 0 h 4940010"/>
              <a:gd name="connsiteX2" fmla="*/ 0 w 434861"/>
              <a:gd name="connsiteY2" fmla="*/ 1743506 h 4940010"/>
              <a:gd name="connsiteX3" fmla="*/ 33290 w 434861"/>
              <a:gd name="connsiteY3" fmla="*/ 3933208 h 4940010"/>
              <a:gd name="connsiteX4" fmla="*/ 422831 w 434861"/>
              <a:gd name="connsiteY4" fmla="*/ 4940010 h 4940010"/>
              <a:gd name="connsiteX0" fmla="*/ 418101 w 430131"/>
              <a:gd name="connsiteY0" fmla="*/ 4940010 h 4940010"/>
              <a:gd name="connsiteX1" fmla="*/ 428832 w 430131"/>
              <a:gd name="connsiteY1" fmla="*/ 0 h 4940010"/>
              <a:gd name="connsiteX2" fmla="*/ 0 w 430131"/>
              <a:gd name="connsiteY2" fmla="*/ 1164336 h 4940010"/>
              <a:gd name="connsiteX3" fmla="*/ 28560 w 430131"/>
              <a:gd name="connsiteY3" fmla="*/ 3933208 h 4940010"/>
              <a:gd name="connsiteX4" fmla="*/ 418101 w 430131"/>
              <a:gd name="connsiteY4" fmla="*/ 4940010 h 4940010"/>
              <a:gd name="connsiteX0" fmla="*/ 418101 w 430131"/>
              <a:gd name="connsiteY0" fmla="*/ 4940010 h 4940010"/>
              <a:gd name="connsiteX1" fmla="*/ 428832 w 430131"/>
              <a:gd name="connsiteY1" fmla="*/ 0 h 4940010"/>
              <a:gd name="connsiteX2" fmla="*/ 0 w 430131"/>
              <a:gd name="connsiteY2" fmla="*/ 1164336 h 4940010"/>
              <a:gd name="connsiteX3" fmla="*/ 28560 w 430131"/>
              <a:gd name="connsiteY3" fmla="*/ 3933208 h 4940010"/>
              <a:gd name="connsiteX4" fmla="*/ 418101 w 430131"/>
              <a:gd name="connsiteY4" fmla="*/ 4940010 h 4940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131" h="4940010">
                <a:moveTo>
                  <a:pt x="418101" y="4940010"/>
                </a:moveTo>
                <a:cubicBezTo>
                  <a:pt x="410947" y="3296917"/>
                  <a:pt x="435986" y="1643093"/>
                  <a:pt x="428832" y="0"/>
                </a:cubicBezTo>
                <a:cubicBezTo>
                  <a:pt x="285888" y="388112"/>
                  <a:pt x="199699" y="900968"/>
                  <a:pt x="0" y="1164336"/>
                </a:cubicBezTo>
                <a:cubicBezTo>
                  <a:pt x="4791" y="1891267"/>
                  <a:pt x="23769" y="3206277"/>
                  <a:pt x="28560" y="3933208"/>
                </a:cubicBezTo>
                <a:cubicBezTo>
                  <a:pt x="158773" y="4078722"/>
                  <a:pt x="287888" y="4794496"/>
                  <a:pt x="418101" y="4940010"/>
                </a:cubicBezTo>
                <a:close/>
              </a:path>
            </a:pathLst>
          </a:custGeom>
          <a:gradFill>
            <a:gsLst>
              <a:gs pos="29000">
                <a:srgbClr val="FEFFFF">
                  <a:alpha val="0"/>
                </a:srgbClr>
              </a:gs>
              <a:gs pos="100000">
                <a:srgbClr val="00377C">
                  <a:lumMod val="20000"/>
                  <a:lumOff val="80000"/>
                  <a:alpha val="57000"/>
                </a:srgbClr>
              </a:gs>
            </a:gsLst>
            <a:lin ang="0" scaled="0"/>
          </a:gradFill>
          <a:ln w="12700" cap="flat" cmpd="sng" algn="ctr">
            <a:noFill/>
            <a:prstDash val="solid"/>
            <a:miter lim="800000"/>
          </a:ln>
          <a:effectLst/>
        </p:spPr>
        <p:txBody>
          <a:bodyPr rtlCol="0" anchor="ctr"/>
          <a:lstStyle/>
          <a:p>
            <a:pPr marL="0" marR="0" lvl="0" indent="0" algn="ctr" defTabSz="30481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EFFFF"/>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AC848116-B46E-E3AE-4E69-830DBFE962DF}"/>
              </a:ext>
            </a:extLst>
          </p:cNvPr>
          <p:cNvGrpSpPr/>
          <p:nvPr/>
        </p:nvGrpSpPr>
        <p:grpSpPr>
          <a:xfrm>
            <a:off x="5126622" y="1347693"/>
            <a:ext cx="3040021" cy="4692893"/>
            <a:chOff x="4978289" y="1347375"/>
            <a:chExt cx="3033215" cy="4682388"/>
          </a:xfrm>
        </p:grpSpPr>
        <p:sp>
          <p:nvSpPr>
            <p:cNvPr id="5" name="Rectangle 4">
              <a:extLst>
                <a:ext uri="{FF2B5EF4-FFF2-40B4-BE49-F238E27FC236}">
                  <a16:creationId xmlns:a16="http://schemas.microsoft.com/office/drawing/2014/main" id="{9E1D2399-778A-126B-F415-6692F6161476}"/>
                </a:ext>
              </a:extLst>
            </p:cNvPr>
            <p:cNvSpPr/>
            <p:nvPr/>
          </p:nvSpPr>
          <p:spPr>
            <a:xfrm>
              <a:off x="5255584" y="1492229"/>
              <a:ext cx="2507843" cy="4537534"/>
            </a:xfrm>
            <a:prstGeom prst="rect">
              <a:avLst/>
            </a:prstGeom>
            <a:solidFill>
              <a:srgbClr val="080808">
                <a:alpha val="28000"/>
              </a:srgbClr>
            </a:solidFill>
            <a:ln w="6350" cap="flat" cmpd="sng" algn="ctr">
              <a:solidFill>
                <a:srgbClr val="FEC91B">
                  <a:lumMod val="20000"/>
                  <a:lumOff val="80000"/>
                  <a:alpha val="59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525252">
                    <a:lumMod val="75000"/>
                  </a:srgbClr>
                </a:solidFill>
                <a:effectLst/>
                <a:uLnTx/>
                <a:uFillTx/>
                <a:latin typeface="IntelOne Display Regular"/>
              </a:endParaRPr>
            </a:p>
          </p:txBody>
        </p:sp>
        <p:sp>
          <p:nvSpPr>
            <p:cNvPr id="6" name="Rectangle 5">
              <a:extLst>
                <a:ext uri="{FF2B5EF4-FFF2-40B4-BE49-F238E27FC236}">
                  <a16:creationId xmlns:a16="http://schemas.microsoft.com/office/drawing/2014/main" id="{5F7E3785-0DCE-A204-23A3-353AD4BE055D}"/>
                </a:ext>
              </a:extLst>
            </p:cNvPr>
            <p:cNvSpPr/>
            <p:nvPr/>
          </p:nvSpPr>
          <p:spPr>
            <a:xfrm flipH="1">
              <a:off x="5601777" y="1821840"/>
              <a:ext cx="1812268" cy="3902352"/>
            </a:xfrm>
            <a:prstGeom prst="rect">
              <a:avLst/>
            </a:prstGeom>
            <a:solidFill>
              <a:srgbClr val="FFFFFF">
                <a:alpha val="88000"/>
              </a:srgbClr>
            </a:solidFill>
            <a:ln w="6350" cap="flat" cmpd="sng" algn="ctr">
              <a:solidFill>
                <a:srgbClr val="525252"/>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525252">
                    <a:lumMod val="75000"/>
                  </a:srgbClr>
                </a:solidFill>
                <a:effectLst/>
                <a:uLnTx/>
                <a:uFillTx/>
                <a:latin typeface="IntelOne Display Regular"/>
              </a:endParaRPr>
            </a:p>
          </p:txBody>
        </p:sp>
        <p:pic>
          <p:nvPicPr>
            <p:cNvPr id="7" name="Picture 6">
              <a:extLst>
                <a:ext uri="{FF2B5EF4-FFF2-40B4-BE49-F238E27FC236}">
                  <a16:creationId xmlns:a16="http://schemas.microsoft.com/office/drawing/2014/main" id="{87BEC383-4438-8058-872A-B0C062F9D92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33268" b="33630"/>
            <a:stretch/>
          </p:blipFill>
          <p:spPr>
            <a:xfrm rot="10800000" flipH="1">
              <a:off x="5601363" y="1821840"/>
              <a:ext cx="1826040" cy="1828188"/>
            </a:xfrm>
            <a:prstGeom prst="rect">
              <a:avLst/>
            </a:prstGeom>
          </p:spPr>
        </p:pic>
        <p:pic>
          <p:nvPicPr>
            <p:cNvPr id="8" name="Picture 7">
              <a:extLst>
                <a:ext uri="{FF2B5EF4-FFF2-40B4-BE49-F238E27FC236}">
                  <a16:creationId xmlns:a16="http://schemas.microsoft.com/office/drawing/2014/main" id="{84B23839-21D7-FD69-4CB3-7D39A42C51C4}"/>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33268" t="1" b="34458"/>
            <a:stretch/>
          </p:blipFill>
          <p:spPr>
            <a:xfrm rot="10800000" flipH="1">
              <a:off x="5608983" y="3927025"/>
              <a:ext cx="1826040" cy="1805335"/>
            </a:xfrm>
            <a:prstGeom prst="rect">
              <a:avLst/>
            </a:prstGeom>
          </p:spPr>
        </p:pic>
        <p:cxnSp>
          <p:nvCxnSpPr>
            <p:cNvPr id="9" name="Straight Connector 8">
              <a:extLst>
                <a:ext uri="{FF2B5EF4-FFF2-40B4-BE49-F238E27FC236}">
                  <a16:creationId xmlns:a16="http://schemas.microsoft.com/office/drawing/2014/main" id="{6AD5A07C-16BD-6ACF-7130-768C676AAEFC}"/>
                </a:ext>
              </a:extLst>
            </p:cNvPr>
            <p:cNvCxnSpPr>
              <a:cxnSpLocks/>
            </p:cNvCxnSpPr>
            <p:nvPr/>
          </p:nvCxnSpPr>
          <p:spPr>
            <a:xfrm flipV="1">
              <a:off x="6509505" y="1347375"/>
              <a:ext cx="0" cy="209915"/>
            </a:xfrm>
            <a:prstGeom prst="line">
              <a:avLst/>
            </a:prstGeom>
            <a:noFill/>
            <a:ln w="25400" cap="flat" cmpd="sng" algn="ctr">
              <a:solidFill>
                <a:srgbClr val="0068B5">
                  <a:lumMod val="20000"/>
                  <a:lumOff val="80000"/>
                </a:srgbClr>
              </a:solidFill>
              <a:prstDash val="sysDot"/>
              <a:miter lim="800000"/>
            </a:ln>
            <a:effectLst/>
          </p:spPr>
        </p:cxnSp>
        <p:sp>
          <p:nvSpPr>
            <p:cNvPr id="10" name="Rectangle 9">
              <a:extLst>
                <a:ext uri="{FF2B5EF4-FFF2-40B4-BE49-F238E27FC236}">
                  <a16:creationId xmlns:a16="http://schemas.microsoft.com/office/drawing/2014/main" id="{6C975741-5F4E-62CA-0298-15DFBD4B3750}"/>
                </a:ext>
              </a:extLst>
            </p:cNvPr>
            <p:cNvSpPr/>
            <p:nvPr/>
          </p:nvSpPr>
          <p:spPr>
            <a:xfrm rot="5400000" flipH="1">
              <a:off x="6426323" y="5408913"/>
              <a:ext cx="192434" cy="953313"/>
            </a:xfrm>
            <a:prstGeom prst="rect">
              <a:avLst/>
            </a:prstGeom>
            <a:solidFill>
              <a:srgbClr val="FFFFFF">
                <a:lumMod val="85000"/>
              </a:srgbClr>
            </a:solidFill>
            <a:ln w="6350" cap="flat" cmpd="sng" algn="ctr">
              <a:solidFill>
                <a:srgbClr val="525252"/>
              </a:solidFill>
              <a:prstDash val="solid"/>
              <a:miter lim="800000"/>
            </a:ln>
            <a:effectLst/>
          </p:spPr>
          <p:txBody>
            <a:bodyPr vert="vert270" wrap="none"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889" b="0" i="0" u="none" strike="noStrike" kern="0" cap="none" spc="0" normalizeH="0" baseline="0" noProof="0">
                  <a:ln>
                    <a:noFill/>
                  </a:ln>
                  <a:solidFill>
                    <a:srgbClr val="525252">
                      <a:lumMod val="75000"/>
                    </a:srgbClr>
                  </a:solidFill>
                  <a:effectLst/>
                  <a:uLnTx/>
                  <a:uFillTx/>
                  <a:latin typeface="IntelOne Display Regular"/>
                </a:rPr>
                <a:t>Parallel IO</a:t>
              </a:r>
            </a:p>
          </p:txBody>
        </p:sp>
        <p:pic>
          <p:nvPicPr>
            <p:cNvPr id="11" name="Picture 10">
              <a:extLst>
                <a:ext uri="{FF2B5EF4-FFF2-40B4-BE49-F238E27FC236}">
                  <a16:creationId xmlns:a16="http://schemas.microsoft.com/office/drawing/2014/main" id="{F330F5F6-81DB-57AD-334F-B61DF70024D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33268" t="1" r="765" b="90460"/>
            <a:stretch/>
          </p:blipFill>
          <p:spPr>
            <a:xfrm rot="10800000" flipH="1">
              <a:off x="5608962" y="3669976"/>
              <a:ext cx="1805083" cy="266701"/>
            </a:xfrm>
            <a:prstGeom prst="rect">
              <a:avLst/>
            </a:prstGeom>
          </p:spPr>
        </p:pic>
        <p:sp>
          <p:nvSpPr>
            <p:cNvPr id="12" name="Rectangle 11">
              <a:extLst>
                <a:ext uri="{FF2B5EF4-FFF2-40B4-BE49-F238E27FC236}">
                  <a16:creationId xmlns:a16="http://schemas.microsoft.com/office/drawing/2014/main" id="{ABBFCA39-92FE-25A6-710D-9423A3EAAC79}"/>
                </a:ext>
              </a:extLst>
            </p:cNvPr>
            <p:cNvSpPr/>
            <p:nvPr/>
          </p:nvSpPr>
          <p:spPr>
            <a:xfrm rot="5400000" flipH="1">
              <a:off x="6426323" y="1192864"/>
              <a:ext cx="192434" cy="953313"/>
            </a:xfrm>
            <a:prstGeom prst="rect">
              <a:avLst/>
            </a:prstGeom>
            <a:solidFill>
              <a:srgbClr val="FFFFFF">
                <a:lumMod val="85000"/>
              </a:srgbClr>
            </a:solidFill>
            <a:ln w="6350" cap="flat" cmpd="sng" algn="ctr">
              <a:solidFill>
                <a:srgbClr val="525252"/>
              </a:solidFill>
              <a:prstDash val="solid"/>
              <a:miter lim="800000"/>
            </a:ln>
            <a:effectLst/>
          </p:spPr>
          <p:txBody>
            <a:bodyPr vert="vert270" wrap="none"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889" b="0" i="0" u="none" strike="noStrike" kern="0" cap="none" spc="0" normalizeH="0" baseline="0" noProof="0">
                  <a:ln>
                    <a:noFill/>
                  </a:ln>
                  <a:solidFill>
                    <a:srgbClr val="525252">
                      <a:lumMod val="75000"/>
                    </a:srgbClr>
                  </a:solidFill>
                  <a:effectLst/>
                  <a:uLnTx/>
                  <a:uFillTx/>
                  <a:latin typeface="IntelOne Display Regular"/>
                </a:rPr>
                <a:t>Parallel IO</a:t>
              </a:r>
            </a:p>
          </p:txBody>
        </p:sp>
        <p:sp>
          <p:nvSpPr>
            <p:cNvPr id="13" name="TextBox 12">
              <a:extLst>
                <a:ext uri="{FF2B5EF4-FFF2-40B4-BE49-F238E27FC236}">
                  <a16:creationId xmlns:a16="http://schemas.microsoft.com/office/drawing/2014/main" id="{267115C5-35D0-AE7C-D901-76A5419DC50C}"/>
                </a:ext>
              </a:extLst>
            </p:cNvPr>
            <p:cNvSpPr txBox="1"/>
            <p:nvPr/>
          </p:nvSpPr>
          <p:spPr>
            <a:xfrm>
              <a:off x="5812353" y="2632337"/>
              <a:ext cx="1401088" cy="184253"/>
            </a:xfrm>
            <a:prstGeom prst="rect">
              <a:avLst/>
            </a:prstGeom>
            <a:solidFill>
              <a:srgbClr val="FFFFFF">
                <a:alpha val="73000"/>
              </a:srgbClr>
            </a:solidFill>
          </p:spPr>
          <p:txBody>
            <a:bodyPr vert="horz" wrap="none" lIns="0" tIns="0" rIns="0" bIns="0"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525252">
                      <a:lumMod val="75000"/>
                    </a:srgbClr>
                  </a:solidFill>
                  <a:effectLst/>
                  <a:uLnTx/>
                  <a:uFillTx/>
                  <a:latin typeface="IntelOne Display Medium" panose="020B0703020203020204" pitchFamily="34" charset="0"/>
                </a:rPr>
                <a:t>Neuromorphic Mesh</a:t>
              </a:r>
            </a:p>
          </p:txBody>
        </p:sp>
        <p:pic>
          <p:nvPicPr>
            <p:cNvPr id="14" name="Picture 13">
              <a:extLst>
                <a:ext uri="{FF2B5EF4-FFF2-40B4-BE49-F238E27FC236}">
                  <a16:creationId xmlns:a16="http://schemas.microsoft.com/office/drawing/2014/main" id="{2CA70112-C0F8-6E98-D4A2-1D3AAAAC5E92}"/>
                </a:ext>
              </a:extLst>
            </p:cNvPr>
            <p:cNvPicPr>
              <a:picLocks noChangeAspect="1"/>
            </p:cNvPicPr>
            <p:nvPr/>
          </p:nvPicPr>
          <p:blipFill rotWithShape="1">
            <a:blip r:embed="rId3" cstate="screen">
              <a:duotone>
                <a:prstClr val="black"/>
                <a:srgbClr val="FFFFFF">
                  <a:lumMod val="75000"/>
                  <a:tint val="45000"/>
                  <a:satMod val="400000"/>
                </a:srgbClr>
              </a:duotone>
              <a:extLst>
                <a:ext uri="{28A0092B-C50C-407E-A947-70E740481C1C}">
                  <a14:useLocalDpi xmlns:a14="http://schemas.microsoft.com/office/drawing/2010/main" val="0"/>
                </a:ext>
              </a:extLst>
            </a:blip>
            <a:srcRect l="83202" t="-240" r="10533" b="93551"/>
            <a:stretch/>
          </p:blipFill>
          <p:spPr>
            <a:xfrm rot="10800000" flipH="1">
              <a:off x="6524973" y="3756765"/>
              <a:ext cx="171451" cy="187056"/>
            </a:xfrm>
            <a:prstGeom prst="rect">
              <a:avLst/>
            </a:prstGeom>
          </p:spPr>
        </p:pic>
        <p:pic>
          <p:nvPicPr>
            <p:cNvPr id="15" name="Picture 14">
              <a:extLst>
                <a:ext uri="{FF2B5EF4-FFF2-40B4-BE49-F238E27FC236}">
                  <a16:creationId xmlns:a16="http://schemas.microsoft.com/office/drawing/2014/main" id="{6E3E0B55-94E8-0F56-8940-66750A7125C8}"/>
                </a:ext>
              </a:extLst>
            </p:cNvPr>
            <p:cNvPicPr>
              <a:picLocks noChangeAspect="1"/>
            </p:cNvPicPr>
            <p:nvPr/>
          </p:nvPicPr>
          <p:blipFill rotWithShape="1">
            <a:blip r:embed="rId3" cstate="screen">
              <a:duotone>
                <a:prstClr val="black"/>
                <a:srgbClr val="FFFFFF">
                  <a:lumMod val="75000"/>
                  <a:tint val="45000"/>
                  <a:satMod val="400000"/>
                </a:srgbClr>
              </a:duotone>
              <a:extLst>
                <a:ext uri="{28A0092B-C50C-407E-A947-70E740481C1C}">
                  <a14:useLocalDpi xmlns:a14="http://schemas.microsoft.com/office/drawing/2010/main" val="0"/>
                </a:ext>
              </a:extLst>
            </a:blip>
            <a:srcRect l="92721" t="-240" r="765" b="93551"/>
            <a:stretch/>
          </p:blipFill>
          <p:spPr>
            <a:xfrm rot="10800000" flipH="1">
              <a:off x="6788927" y="3755134"/>
              <a:ext cx="178236" cy="187056"/>
            </a:xfrm>
            <a:prstGeom prst="rect">
              <a:avLst/>
            </a:prstGeom>
          </p:spPr>
        </p:pic>
        <p:cxnSp>
          <p:nvCxnSpPr>
            <p:cNvPr id="16" name="Straight Connector 15">
              <a:extLst>
                <a:ext uri="{FF2B5EF4-FFF2-40B4-BE49-F238E27FC236}">
                  <a16:creationId xmlns:a16="http://schemas.microsoft.com/office/drawing/2014/main" id="{F1EFEF4A-8B33-6FD6-1828-F6138D90E9D2}"/>
                </a:ext>
              </a:extLst>
            </p:cNvPr>
            <p:cNvCxnSpPr>
              <a:cxnSpLocks/>
            </p:cNvCxnSpPr>
            <p:nvPr/>
          </p:nvCxnSpPr>
          <p:spPr>
            <a:xfrm rot="10800000">
              <a:off x="7763852" y="3085408"/>
              <a:ext cx="247652" cy="0"/>
            </a:xfrm>
            <a:prstGeom prst="line">
              <a:avLst/>
            </a:prstGeom>
            <a:noFill/>
            <a:ln w="25400" cap="flat" cmpd="sng" algn="ctr">
              <a:solidFill>
                <a:srgbClr val="0068B5">
                  <a:lumMod val="20000"/>
                  <a:lumOff val="80000"/>
                </a:srgbClr>
              </a:solidFill>
              <a:prstDash val="sysDot"/>
              <a:miter lim="800000"/>
            </a:ln>
            <a:effectLst/>
          </p:spPr>
        </p:cxnSp>
        <p:sp>
          <p:nvSpPr>
            <p:cNvPr id="17" name="Rectangle 16">
              <a:extLst>
                <a:ext uri="{FF2B5EF4-FFF2-40B4-BE49-F238E27FC236}">
                  <a16:creationId xmlns:a16="http://schemas.microsoft.com/office/drawing/2014/main" id="{BEEFC4F1-7E55-3036-64A1-7E7CC1FA4B49}"/>
                </a:ext>
              </a:extLst>
            </p:cNvPr>
            <p:cNvSpPr/>
            <p:nvPr/>
          </p:nvSpPr>
          <p:spPr>
            <a:xfrm rot="10800000">
              <a:off x="7477938" y="2640780"/>
              <a:ext cx="217640" cy="886486"/>
            </a:xfrm>
            <a:prstGeom prst="rect">
              <a:avLst/>
            </a:prstGeom>
            <a:solidFill>
              <a:srgbClr val="FFFFFF">
                <a:lumMod val="85000"/>
              </a:srgbClr>
            </a:solidFill>
            <a:ln w="6350" cap="flat" cmpd="sng" algn="ctr">
              <a:solidFill>
                <a:srgbClr val="525252"/>
              </a:solidFill>
              <a:prstDash val="solid"/>
              <a:miter lim="800000"/>
            </a:ln>
            <a:effectLst/>
          </p:spPr>
          <p:txBody>
            <a:bodyPr vert="vert270" wrap="none"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889" b="0" i="0" u="none" strike="noStrike" kern="0" cap="none" spc="0" normalizeH="0" baseline="0" noProof="0">
                  <a:ln>
                    <a:noFill/>
                  </a:ln>
                  <a:solidFill>
                    <a:srgbClr val="525252">
                      <a:lumMod val="75000"/>
                    </a:srgbClr>
                  </a:solidFill>
                  <a:effectLst/>
                  <a:uLnTx/>
                  <a:uFillTx/>
                  <a:latin typeface="IntelOne Display Regular"/>
                </a:rPr>
                <a:t>Parallel IO</a:t>
              </a:r>
            </a:p>
          </p:txBody>
        </p:sp>
        <p:cxnSp>
          <p:nvCxnSpPr>
            <p:cNvPr id="18" name="Straight Connector 17">
              <a:extLst>
                <a:ext uri="{FF2B5EF4-FFF2-40B4-BE49-F238E27FC236}">
                  <a16:creationId xmlns:a16="http://schemas.microsoft.com/office/drawing/2014/main" id="{6A590557-ABFE-DA6F-ED56-ECE36A32A973}"/>
                </a:ext>
              </a:extLst>
            </p:cNvPr>
            <p:cNvCxnSpPr>
              <a:cxnSpLocks/>
            </p:cNvCxnSpPr>
            <p:nvPr/>
          </p:nvCxnSpPr>
          <p:spPr>
            <a:xfrm rot="10800000">
              <a:off x="7763852" y="4493901"/>
              <a:ext cx="247652" cy="0"/>
            </a:xfrm>
            <a:prstGeom prst="line">
              <a:avLst/>
            </a:prstGeom>
            <a:noFill/>
            <a:ln w="25400" cap="flat" cmpd="sng" algn="ctr">
              <a:solidFill>
                <a:srgbClr val="0068B5">
                  <a:lumMod val="20000"/>
                  <a:lumOff val="80000"/>
                </a:srgbClr>
              </a:solidFill>
              <a:prstDash val="sysDot"/>
              <a:miter lim="800000"/>
            </a:ln>
            <a:effectLst/>
          </p:spPr>
        </p:cxnSp>
        <p:sp>
          <p:nvSpPr>
            <p:cNvPr id="19" name="Rectangle 18">
              <a:extLst>
                <a:ext uri="{FF2B5EF4-FFF2-40B4-BE49-F238E27FC236}">
                  <a16:creationId xmlns:a16="http://schemas.microsoft.com/office/drawing/2014/main" id="{7FDEE866-8243-2E45-7543-9190B1AEE318}"/>
                </a:ext>
              </a:extLst>
            </p:cNvPr>
            <p:cNvSpPr/>
            <p:nvPr/>
          </p:nvSpPr>
          <p:spPr>
            <a:xfrm rot="10800000">
              <a:off x="7477938" y="4050658"/>
              <a:ext cx="217640" cy="886486"/>
            </a:xfrm>
            <a:prstGeom prst="rect">
              <a:avLst/>
            </a:prstGeom>
            <a:solidFill>
              <a:srgbClr val="FFFFFF">
                <a:lumMod val="85000"/>
              </a:srgbClr>
            </a:solidFill>
            <a:ln w="6350" cap="flat" cmpd="sng" algn="ctr">
              <a:solidFill>
                <a:srgbClr val="525252"/>
              </a:solidFill>
              <a:prstDash val="solid"/>
              <a:miter lim="800000"/>
            </a:ln>
            <a:effectLst/>
          </p:spPr>
          <p:txBody>
            <a:bodyPr vert="vert270" wrap="none"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889" b="0" i="0" u="none" strike="noStrike" kern="0" cap="none" spc="0" normalizeH="0" baseline="0" noProof="0">
                  <a:ln>
                    <a:noFill/>
                  </a:ln>
                  <a:solidFill>
                    <a:srgbClr val="525252">
                      <a:lumMod val="75000"/>
                    </a:srgbClr>
                  </a:solidFill>
                  <a:effectLst/>
                  <a:uLnTx/>
                  <a:uFillTx/>
                  <a:latin typeface="IntelOne Display Regular"/>
                </a:rPr>
                <a:t>Parallel IO</a:t>
              </a:r>
            </a:p>
          </p:txBody>
        </p:sp>
        <p:sp>
          <p:nvSpPr>
            <p:cNvPr id="20" name="Oval 19">
              <a:extLst>
                <a:ext uri="{FF2B5EF4-FFF2-40B4-BE49-F238E27FC236}">
                  <a16:creationId xmlns:a16="http://schemas.microsoft.com/office/drawing/2014/main" id="{1BCC7113-BEDA-3BE4-F0BB-B6FFA4F80AE0}"/>
                </a:ext>
              </a:extLst>
            </p:cNvPr>
            <p:cNvSpPr/>
            <p:nvPr/>
          </p:nvSpPr>
          <p:spPr>
            <a:xfrm>
              <a:off x="5763635" y="3618256"/>
              <a:ext cx="138830" cy="138830"/>
            </a:xfrm>
            <a:prstGeom prst="ellipse">
              <a:avLst/>
            </a:prstGeom>
            <a:solidFill>
              <a:srgbClr val="A5A5A5"/>
            </a:solidFill>
            <a:ln w="3175" cap="flat" cmpd="sng" algn="ctr">
              <a:solidFill>
                <a:srgbClr val="FFFFFF">
                  <a:lumMod val="50000"/>
                </a:srgbClr>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IntelOne Display Regular"/>
              </a:endParaRPr>
            </a:p>
          </p:txBody>
        </p:sp>
        <p:sp>
          <p:nvSpPr>
            <p:cNvPr id="21" name="Oval 20">
              <a:extLst>
                <a:ext uri="{FF2B5EF4-FFF2-40B4-BE49-F238E27FC236}">
                  <a16:creationId xmlns:a16="http://schemas.microsoft.com/office/drawing/2014/main" id="{E26E3BB1-1007-83CA-CB78-CCE19973B700}"/>
                </a:ext>
              </a:extLst>
            </p:cNvPr>
            <p:cNvSpPr/>
            <p:nvPr/>
          </p:nvSpPr>
          <p:spPr>
            <a:xfrm>
              <a:off x="6222352" y="3618256"/>
              <a:ext cx="138830" cy="138830"/>
            </a:xfrm>
            <a:prstGeom prst="ellipse">
              <a:avLst/>
            </a:prstGeom>
            <a:solidFill>
              <a:srgbClr val="A5A5A5"/>
            </a:solidFill>
            <a:ln w="3175" cap="flat" cmpd="sng" algn="ctr">
              <a:solidFill>
                <a:srgbClr val="FFFFFF">
                  <a:lumMod val="50000"/>
                </a:srgbClr>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IntelOne Display Regular"/>
              </a:endParaRPr>
            </a:p>
          </p:txBody>
        </p:sp>
        <p:sp>
          <p:nvSpPr>
            <p:cNvPr id="22" name="Oval 21">
              <a:extLst>
                <a:ext uri="{FF2B5EF4-FFF2-40B4-BE49-F238E27FC236}">
                  <a16:creationId xmlns:a16="http://schemas.microsoft.com/office/drawing/2014/main" id="{106AD3FE-22AA-C6AC-61FB-1EF3CE11AEE6}"/>
                </a:ext>
              </a:extLst>
            </p:cNvPr>
            <p:cNvSpPr/>
            <p:nvPr/>
          </p:nvSpPr>
          <p:spPr>
            <a:xfrm>
              <a:off x="6669164" y="3618256"/>
              <a:ext cx="138830" cy="138830"/>
            </a:xfrm>
            <a:prstGeom prst="ellipse">
              <a:avLst/>
            </a:prstGeom>
            <a:solidFill>
              <a:srgbClr val="A5A5A5"/>
            </a:solidFill>
            <a:ln w="3175" cap="flat" cmpd="sng" algn="ctr">
              <a:solidFill>
                <a:srgbClr val="FFFFFF">
                  <a:lumMod val="50000"/>
                </a:srgbClr>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IntelOne Display Regular"/>
              </a:endParaRPr>
            </a:p>
          </p:txBody>
        </p:sp>
        <p:sp>
          <p:nvSpPr>
            <p:cNvPr id="23" name="Oval 22">
              <a:extLst>
                <a:ext uri="{FF2B5EF4-FFF2-40B4-BE49-F238E27FC236}">
                  <a16:creationId xmlns:a16="http://schemas.microsoft.com/office/drawing/2014/main" id="{A4B861E4-E3A0-E97A-E510-CC6C52A23734}"/>
                </a:ext>
              </a:extLst>
            </p:cNvPr>
            <p:cNvSpPr/>
            <p:nvPr/>
          </p:nvSpPr>
          <p:spPr>
            <a:xfrm>
              <a:off x="7118357" y="3618256"/>
              <a:ext cx="138830" cy="138830"/>
            </a:xfrm>
            <a:prstGeom prst="ellipse">
              <a:avLst/>
            </a:prstGeom>
            <a:solidFill>
              <a:srgbClr val="A5A5A5"/>
            </a:solidFill>
            <a:ln w="3175" cap="flat" cmpd="sng" algn="ctr">
              <a:solidFill>
                <a:srgbClr val="FFFFFF">
                  <a:lumMod val="50000"/>
                </a:srgbClr>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IntelOne Display Regular"/>
              </a:endParaRPr>
            </a:p>
          </p:txBody>
        </p:sp>
        <p:pic>
          <p:nvPicPr>
            <p:cNvPr id="24" name="Picture 23">
              <a:extLst>
                <a:ext uri="{FF2B5EF4-FFF2-40B4-BE49-F238E27FC236}">
                  <a16:creationId xmlns:a16="http://schemas.microsoft.com/office/drawing/2014/main" id="{6FFE66AE-6AAE-46FE-2DA6-7578D6FCB1DB}"/>
                </a:ext>
              </a:extLst>
            </p:cNvPr>
            <p:cNvPicPr>
              <a:picLocks noChangeAspect="1"/>
            </p:cNvPicPr>
            <p:nvPr/>
          </p:nvPicPr>
          <p:blipFill rotWithShape="1">
            <a:blip r:embed="rId3" cstate="screen">
              <a:duotone>
                <a:prstClr val="black"/>
                <a:srgbClr val="0068B5">
                  <a:tint val="45000"/>
                  <a:satMod val="400000"/>
                </a:srgbClr>
              </a:duotone>
              <a:extLst>
                <a:ext uri="{28A0092B-C50C-407E-A947-70E740481C1C}">
                  <a14:useLocalDpi xmlns:a14="http://schemas.microsoft.com/office/drawing/2010/main" val="0"/>
                </a:ext>
              </a:extLst>
            </a:blip>
            <a:srcRect l="92525" t="-240" r="765" b="93551"/>
            <a:stretch/>
          </p:blipFill>
          <p:spPr>
            <a:xfrm rot="10800000" flipH="1">
              <a:off x="5878027" y="3756766"/>
              <a:ext cx="183622" cy="187056"/>
            </a:xfrm>
            <a:prstGeom prst="rect">
              <a:avLst/>
            </a:prstGeom>
          </p:spPr>
        </p:pic>
        <p:pic>
          <p:nvPicPr>
            <p:cNvPr id="25" name="Picture 24">
              <a:extLst>
                <a:ext uri="{FF2B5EF4-FFF2-40B4-BE49-F238E27FC236}">
                  <a16:creationId xmlns:a16="http://schemas.microsoft.com/office/drawing/2014/main" id="{3709A7E5-4FDB-E16A-F3D2-23DD409A415B}"/>
                </a:ext>
              </a:extLst>
            </p:cNvPr>
            <p:cNvPicPr>
              <a:picLocks noChangeAspect="1"/>
            </p:cNvPicPr>
            <p:nvPr/>
          </p:nvPicPr>
          <p:blipFill rotWithShape="1">
            <a:blip r:embed="rId3" cstate="screen">
              <a:duotone>
                <a:prstClr val="black"/>
                <a:srgbClr val="0068B5">
                  <a:tint val="45000"/>
                  <a:satMod val="400000"/>
                </a:srgbClr>
              </a:duotone>
              <a:extLst>
                <a:ext uri="{28A0092B-C50C-407E-A947-70E740481C1C}">
                  <a14:useLocalDpi xmlns:a14="http://schemas.microsoft.com/office/drawing/2010/main" val="0"/>
                </a:ext>
              </a:extLst>
            </a:blip>
            <a:srcRect l="82795" t="663" r="10418" b="93551"/>
            <a:stretch/>
          </p:blipFill>
          <p:spPr>
            <a:xfrm rot="10800000" flipH="1">
              <a:off x="5608958" y="3754958"/>
              <a:ext cx="185737" cy="161804"/>
            </a:xfrm>
            <a:prstGeom prst="rect">
              <a:avLst/>
            </a:prstGeom>
          </p:spPr>
        </p:pic>
        <p:pic>
          <p:nvPicPr>
            <p:cNvPr id="26" name="Picture 25">
              <a:extLst>
                <a:ext uri="{FF2B5EF4-FFF2-40B4-BE49-F238E27FC236}">
                  <a16:creationId xmlns:a16="http://schemas.microsoft.com/office/drawing/2014/main" id="{9765A5F8-25EB-3680-5CC9-C90A0720C96A}"/>
                </a:ext>
              </a:extLst>
            </p:cNvPr>
            <p:cNvPicPr>
              <a:picLocks noChangeAspect="1"/>
            </p:cNvPicPr>
            <p:nvPr/>
          </p:nvPicPr>
          <p:blipFill rotWithShape="1">
            <a:blip r:embed="rId3" cstate="screen">
              <a:duotone>
                <a:prstClr val="black"/>
                <a:srgbClr val="0068B5">
                  <a:tint val="45000"/>
                  <a:satMod val="400000"/>
                </a:srgbClr>
              </a:duotone>
              <a:extLst>
                <a:ext uri="{28A0092B-C50C-407E-A947-70E740481C1C}">
                  <a14:useLocalDpi xmlns:a14="http://schemas.microsoft.com/office/drawing/2010/main" val="0"/>
                </a:ext>
              </a:extLst>
            </a:blip>
            <a:srcRect l="82795" t="663" r="10418" b="93551"/>
            <a:stretch/>
          </p:blipFill>
          <p:spPr>
            <a:xfrm rot="10800000" flipH="1">
              <a:off x="6067601" y="3754958"/>
              <a:ext cx="185737" cy="161804"/>
            </a:xfrm>
            <a:prstGeom prst="rect">
              <a:avLst/>
            </a:prstGeom>
          </p:spPr>
        </p:pic>
        <p:pic>
          <p:nvPicPr>
            <p:cNvPr id="27" name="Picture 26">
              <a:extLst>
                <a:ext uri="{FF2B5EF4-FFF2-40B4-BE49-F238E27FC236}">
                  <a16:creationId xmlns:a16="http://schemas.microsoft.com/office/drawing/2014/main" id="{A49A7176-4FDF-11E0-79ED-0DA381595841}"/>
                </a:ext>
              </a:extLst>
            </p:cNvPr>
            <p:cNvPicPr>
              <a:picLocks noChangeAspect="1"/>
            </p:cNvPicPr>
            <p:nvPr/>
          </p:nvPicPr>
          <p:blipFill rotWithShape="1">
            <a:blip r:embed="rId3" cstate="screen">
              <a:duotone>
                <a:prstClr val="black"/>
                <a:srgbClr val="0068B5">
                  <a:tint val="45000"/>
                  <a:satMod val="400000"/>
                </a:srgbClr>
              </a:duotone>
              <a:extLst>
                <a:ext uri="{28A0092B-C50C-407E-A947-70E740481C1C}">
                  <a14:useLocalDpi xmlns:a14="http://schemas.microsoft.com/office/drawing/2010/main" val="0"/>
                </a:ext>
              </a:extLst>
            </a:blip>
            <a:srcRect l="82795" t="663" r="10418" b="93551"/>
            <a:stretch/>
          </p:blipFill>
          <p:spPr>
            <a:xfrm rot="10800000" flipH="1">
              <a:off x="6964416" y="3754958"/>
              <a:ext cx="185737" cy="161804"/>
            </a:xfrm>
            <a:prstGeom prst="rect">
              <a:avLst/>
            </a:prstGeom>
          </p:spPr>
        </p:pic>
        <p:pic>
          <p:nvPicPr>
            <p:cNvPr id="28" name="Picture 27">
              <a:extLst>
                <a:ext uri="{FF2B5EF4-FFF2-40B4-BE49-F238E27FC236}">
                  <a16:creationId xmlns:a16="http://schemas.microsoft.com/office/drawing/2014/main" id="{30972DDB-EEE0-74B9-50C8-417D396A049B}"/>
                </a:ext>
              </a:extLst>
            </p:cNvPr>
            <p:cNvPicPr>
              <a:picLocks noChangeAspect="1"/>
            </p:cNvPicPr>
            <p:nvPr/>
          </p:nvPicPr>
          <p:blipFill rotWithShape="1">
            <a:blip r:embed="rId3" cstate="screen">
              <a:duotone>
                <a:prstClr val="black"/>
                <a:srgbClr val="0068B5">
                  <a:tint val="45000"/>
                  <a:satMod val="400000"/>
                </a:srgbClr>
              </a:duotone>
              <a:extLst>
                <a:ext uri="{28A0092B-C50C-407E-A947-70E740481C1C}">
                  <a14:useLocalDpi xmlns:a14="http://schemas.microsoft.com/office/drawing/2010/main" val="0"/>
                </a:ext>
              </a:extLst>
            </a:blip>
            <a:srcRect l="92525" t="-240" r="765" b="93551"/>
            <a:stretch/>
          </p:blipFill>
          <p:spPr>
            <a:xfrm rot="10800000" flipH="1">
              <a:off x="6334635" y="3756269"/>
              <a:ext cx="183622" cy="187056"/>
            </a:xfrm>
            <a:prstGeom prst="rect">
              <a:avLst/>
            </a:prstGeom>
          </p:spPr>
        </p:pic>
        <p:pic>
          <p:nvPicPr>
            <p:cNvPr id="29" name="Picture 28">
              <a:extLst>
                <a:ext uri="{FF2B5EF4-FFF2-40B4-BE49-F238E27FC236}">
                  <a16:creationId xmlns:a16="http://schemas.microsoft.com/office/drawing/2014/main" id="{37A4D712-26A0-7347-BB7D-F2C806922FC1}"/>
                </a:ext>
              </a:extLst>
            </p:cNvPr>
            <p:cNvPicPr>
              <a:picLocks noChangeAspect="1"/>
            </p:cNvPicPr>
            <p:nvPr/>
          </p:nvPicPr>
          <p:blipFill rotWithShape="1">
            <a:blip r:embed="rId3" cstate="screen">
              <a:duotone>
                <a:prstClr val="black"/>
                <a:srgbClr val="0068B5">
                  <a:tint val="45000"/>
                  <a:satMod val="400000"/>
                </a:srgbClr>
              </a:duotone>
              <a:extLst>
                <a:ext uri="{28A0092B-C50C-407E-A947-70E740481C1C}">
                  <a14:useLocalDpi xmlns:a14="http://schemas.microsoft.com/office/drawing/2010/main" val="0"/>
                </a:ext>
              </a:extLst>
            </a:blip>
            <a:srcRect l="92525" t="-240" r="765" b="93551"/>
            <a:stretch/>
          </p:blipFill>
          <p:spPr>
            <a:xfrm rot="10800000" flipH="1">
              <a:off x="7227917" y="3756104"/>
              <a:ext cx="183622" cy="187056"/>
            </a:xfrm>
            <a:prstGeom prst="rect">
              <a:avLst/>
            </a:prstGeom>
          </p:spPr>
        </p:pic>
        <p:sp>
          <p:nvSpPr>
            <p:cNvPr id="30" name="Oval 29">
              <a:extLst>
                <a:ext uri="{FF2B5EF4-FFF2-40B4-BE49-F238E27FC236}">
                  <a16:creationId xmlns:a16="http://schemas.microsoft.com/office/drawing/2014/main" id="{FE22A69F-E92C-BFD0-7016-ED0C54589B6E}"/>
                </a:ext>
              </a:extLst>
            </p:cNvPr>
            <p:cNvSpPr/>
            <p:nvPr/>
          </p:nvSpPr>
          <p:spPr>
            <a:xfrm>
              <a:off x="5758840" y="1992448"/>
              <a:ext cx="138830" cy="138830"/>
            </a:xfrm>
            <a:prstGeom prst="ellipse">
              <a:avLst/>
            </a:prstGeom>
            <a:solidFill>
              <a:srgbClr val="A5A5A5"/>
            </a:solidFill>
            <a:ln w="3175" cap="flat" cmpd="sng" algn="ctr">
              <a:solidFill>
                <a:srgbClr val="FFFFFF">
                  <a:lumMod val="50000"/>
                </a:srgbClr>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IntelOne Display Regular"/>
              </a:endParaRPr>
            </a:p>
          </p:txBody>
        </p:sp>
        <p:sp>
          <p:nvSpPr>
            <p:cNvPr id="31" name="Oval 30">
              <a:extLst>
                <a:ext uri="{FF2B5EF4-FFF2-40B4-BE49-F238E27FC236}">
                  <a16:creationId xmlns:a16="http://schemas.microsoft.com/office/drawing/2014/main" id="{1DA3739B-EE76-9576-D16E-9170E6E61A8D}"/>
                </a:ext>
              </a:extLst>
            </p:cNvPr>
            <p:cNvSpPr/>
            <p:nvPr/>
          </p:nvSpPr>
          <p:spPr>
            <a:xfrm>
              <a:off x="6217557" y="1992448"/>
              <a:ext cx="138830" cy="138830"/>
            </a:xfrm>
            <a:prstGeom prst="ellipse">
              <a:avLst/>
            </a:prstGeom>
            <a:solidFill>
              <a:srgbClr val="A5A5A5"/>
            </a:solidFill>
            <a:ln w="3175" cap="flat" cmpd="sng" algn="ctr">
              <a:solidFill>
                <a:srgbClr val="FFFFFF">
                  <a:lumMod val="50000"/>
                </a:srgbClr>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IntelOne Display Regular"/>
              </a:endParaRPr>
            </a:p>
          </p:txBody>
        </p:sp>
        <p:sp>
          <p:nvSpPr>
            <p:cNvPr id="32" name="Oval 31">
              <a:extLst>
                <a:ext uri="{FF2B5EF4-FFF2-40B4-BE49-F238E27FC236}">
                  <a16:creationId xmlns:a16="http://schemas.microsoft.com/office/drawing/2014/main" id="{AA5F0A31-F8EC-2171-F816-BC6F5B77E24B}"/>
                </a:ext>
              </a:extLst>
            </p:cNvPr>
            <p:cNvSpPr/>
            <p:nvPr/>
          </p:nvSpPr>
          <p:spPr>
            <a:xfrm>
              <a:off x="6661988" y="1990067"/>
              <a:ext cx="138830" cy="138830"/>
            </a:xfrm>
            <a:prstGeom prst="ellipse">
              <a:avLst/>
            </a:prstGeom>
            <a:solidFill>
              <a:srgbClr val="A5A5A5"/>
            </a:solidFill>
            <a:ln w="3175" cap="flat" cmpd="sng" algn="ctr">
              <a:solidFill>
                <a:srgbClr val="FFFFFF">
                  <a:lumMod val="50000"/>
                </a:srgbClr>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IntelOne Display Regular"/>
              </a:endParaRPr>
            </a:p>
          </p:txBody>
        </p:sp>
        <p:sp>
          <p:nvSpPr>
            <p:cNvPr id="33" name="Oval 32">
              <a:extLst>
                <a:ext uri="{FF2B5EF4-FFF2-40B4-BE49-F238E27FC236}">
                  <a16:creationId xmlns:a16="http://schemas.microsoft.com/office/drawing/2014/main" id="{B5FF71B8-547B-C1C9-B021-244F08AD62D8}"/>
                </a:ext>
              </a:extLst>
            </p:cNvPr>
            <p:cNvSpPr/>
            <p:nvPr/>
          </p:nvSpPr>
          <p:spPr>
            <a:xfrm>
              <a:off x="7113562" y="1992448"/>
              <a:ext cx="138830" cy="138830"/>
            </a:xfrm>
            <a:prstGeom prst="ellipse">
              <a:avLst/>
            </a:prstGeom>
            <a:solidFill>
              <a:srgbClr val="A5A5A5"/>
            </a:solidFill>
            <a:ln w="3175" cap="flat" cmpd="sng" algn="ctr">
              <a:solidFill>
                <a:srgbClr val="FFFFFF">
                  <a:lumMod val="50000"/>
                </a:srgbClr>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IntelOne Display Regular"/>
              </a:endParaRPr>
            </a:p>
          </p:txBody>
        </p:sp>
        <p:sp>
          <p:nvSpPr>
            <p:cNvPr id="34" name="Oval 33">
              <a:extLst>
                <a:ext uri="{FF2B5EF4-FFF2-40B4-BE49-F238E27FC236}">
                  <a16:creationId xmlns:a16="http://schemas.microsoft.com/office/drawing/2014/main" id="{5778382E-A3F0-4EEA-804B-26C49C01C810}"/>
                </a:ext>
              </a:extLst>
            </p:cNvPr>
            <p:cNvSpPr/>
            <p:nvPr/>
          </p:nvSpPr>
          <p:spPr>
            <a:xfrm>
              <a:off x="5758840" y="2436271"/>
              <a:ext cx="138830" cy="138830"/>
            </a:xfrm>
            <a:prstGeom prst="ellipse">
              <a:avLst/>
            </a:prstGeom>
            <a:solidFill>
              <a:srgbClr val="A5A5A5"/>
            </a:solidFill>
            <a:ln w="3175" cap="flat" cmpd="sng" algn="ctr">
              <a:solidFill>
                <a:srgbClr val="FFFFFF">
                  <a:lumMod val="50000"/>
                </a:srgbClr>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IntelOne Display Regular"/>
              </a:endParaRPr>
            </a:p>
          </p:txBody>
        </p:sp>
        <p:sp>
          <p:nvSpPr>
            <p:cNvPr id="35" name="Oval 34">
              <a:extLst>
                <a:ext uri="{FF2B5EF4-FFF2-40B4-BE49-F238E27FC236}">
                  <a16:creationId xmlns:a16="http://schemas.microsoft.com/office/drawing/2014/main" id="{F9891D12-0763-18AF-BFF7-B0A2AF2CAC7E}"/>
                </a:ext>
              </a:extLst>
            </p:cNvPr>
            <p:cNvSpPr/>
            <p:nvPr/>
          </p:nvSpPr>
          <p:spPr>
            <a:xfrm>
              <a:off x="6215176" y="2433890"/>
              <a:ext cx="138830" cy="138830"/>
            </a:xfrm>
            <a:prstGeom prst="ellipse">
              <a:avLst/>
            </a:prstGeom>
            <a:solidFill>
              <a:srgbClr val="A5A5A5"/>
            </a:solidFill>
            <a:ln w="3175" cap="flat" cmpd="sng" algn="ctr">
              <a:solidFill>
                <a:srgbClr val="FFFFFF">
                  <a:lumMod val="50000"/>
                </a:srgbClr>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IntelOne Display Regular"/>
              </a:endParaRPr>
            </a:p>
          </p:txBody>
        </p:sp>
        <p:sp>
          <p:nvSpPr>
            <p:cNvPr id="36" name="Oval 35">
              <a:extLst>
                <a:ext uri="{FF2B5EF4-FFF2-40B4-BE49-F238E27FC236}">
                  <a16:creationId xmlns:a16="http://schemas.microsoft.com/office/drawing/2014/main" id="{122E2D98-2350-2549-0C26-2A5BDDBC785C}"/>
                </a:ext>
              </a:extLst>
            </p:cNvPr>
            <p:cNvSpPr/>
            <p:nvPr/>
          </p:nvSpPr>
          <p:spPr>
            <a:xfrm>
              <a:off x="6664369" y="2433890"/>
              <a:ext cx="138830" cy="138830"/>
            </a:xfrm>
            <a:prstGeom prst="ellipse">
              <a:avLst/>
            </a:prstGeom>
            <a:solidFill>
              <a:srgbClr val="A5A5A5"/>
            </a:solidFill>
            <a:ln w="3175" cap="flat" cmpd="sng" algn="ctr">
              <a:solidFill>
                <a:srgbClr val="FFFFFF">
                  <a:lumMod val="50000"/>
                </a:srgbClr>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IntelOne Display Regular"/>
              </a:endParaRPr>
            </a:p>
          </p:txBody>
        </p:sp>
        <p:sp>
          <p:nvSpPr>
            <p:cNvPr id="37" name="Oval 36">
              <a:extLst>
                <a:ext uri="{FF2B5EF4-FFF2-40B4-BE49-F238E27FC236}">
                  <a16:creationId xmlns:a16="http://schemas.microsoft.com/office/drawing/2014/main" id="{F473CC99-859B-0B56-FCC5-6061CC2EEC31}"/>
                </a:ext>
              </a:extLst>
            </p:cNvPr>
            <p:cNvSpPr/>
            <p:nvPr/>
          </p:nvSpPr>
          <p:spPr>
            <a:xfrm>
              <a:off x="7113562" y="2436271"/>
              <a:ext cx="138830" cy="138830"/>
            </a:xfrm>
            <a:prstGeom prst="ellipse">
              <a:avLst/>
            </a:prstGeom>
            <a:solidFill>
              <a:srgbClr val="A5A5A5"/>
            </a:solidFill>
            <a:ln w="3175" cap="flat" cmpd="sng" algn="ctr">
              <a:solidFill>
                <a:srgbClr val="FFFFFF">
                  <a:lumMod val="50000"/>
                </a:srgbClr>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IntelOne Display Regular"/>
              </a:endParaRPr>
            </a:p>
          </p:txBody>
        </p:sp>
        <p:sp>
          <p:nvSpPr>
            <p:cNvPr id="38" name="Oval 37">
              <a:extLst>
                <a:ext uri="{FF2B5EF4-FFF2-40B4-BE49-F238E27FC236}">
                  <a16:creationId xmlns:a16="http://schemas.microsoft.com/office/drawing/2014/main" id="{8D24433E-3524-5C2E-7A3F-5FD1F3FB8DC7}"/>
                </a:ext>
              </a:extLst>
            </p:cNvPr>
            <p:cNvSpPr/>
            <p:nvPr/>
          </p:nvSpPr>
          <p:spPr>
            <a:xfrm>
              <a:off x="5758840" y="2891999"/>
              <a:ext cx="138830" cy="138830"/>
            </a:xfrm>
            <a:prstGeom prst="ellipse">
              <a:avLst/>
            </a:prstGeom>
            <a:solidFill>
              <a:srgbClr val="A5A5A5"/>
            </a:solidFill>
            <a:ln w="3175" cap="flat" cmpd="sng" algn="ctr">
              <a:solidFill>
                <a:srgbClr val="FFFFFF">
                  <a:lumMod val="50000"/>
                </a:srgbClr>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IntelOne Display Regular"/>
              </a:endParaRPr>
            </a:p>
          </p:txBody>
        </p:sp>
        <p:sp>
          <p:nvSpPr>
            <p:cNvPr id="39" name="Oval 38">
              <a:extLst>
                <a:ext uri="{FF2B5EF4-FFF2-40B4-BE49-F238E27FC236}">
                  <a16:creationId xmlns:a16="http://schemas.microsoft.com/office/drawing/2014/main" id="{544B4636-1012-2FCA-2910-92D936D12784}"/>
                </a:ext>
              </a:extLst>
            </p:cNvPr>
            <p:cNvSpPr/>
            <p:nvPr/>
          </p:nvSpPr>
          <p:spPr>
            <a:xfrm>
              <a:off x="6215176" y="2891999"/>
              <a:ext cx="138830" cy="138830"/>
            </a:xfrm>
            <a:prstGeom prst="ellipse">
              <a:avLst/>
            </a:prstGeom>
            <a:solidFill>
              <a:srgbClr val="A5A5A5"/>
            </a:solidFill>
            <a:ln w="3175" cap="flat" cmpd="sng" algn="ctr">
              <a:solidFill>
                <a:srgbClr val="FFFFFF">
                  <a:lumMod val="50000"/>
                </a:srgbClr>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IntelOne Display Regular"/>
              </a:endParaRPr>
            </a:p>
          </p:txBody>
        </p:sp>
        <p:sp>
          <p:nvSpPr>
            <p:cNvPr id="40" name="Oval 39">
              <a:extLst>
                <a:ext uri="{FF2B5EF4-FFF2-40B4-BE49-F238E27FC236}">
                  <a16:creationId xmlns:a16="http://schemas.microsoft.com/office/drawing/2014/main" id="{AE26F55D-93A6-F61A-D01E-FC628C781347}"/>
                </a:ext>
              </a:extLst>
            </p:cNvPr>
            <p:cNvSpPr/>
            <p:nvPr/>
          </p:nvSpPr>
          <p:spPr>
            <a:xfrm>
              <a:off x="6661988" y="2891999"/>
              <a:ext cx="138830" cy="138830"/>
            </a:xfrm>
            <a:prstGeom prst="ellipse">
              <a:avLst/>
            </a:prstGeom>
            <a:solidFill>
              <a:srgbClr val="A5A5A5"/>
            </a:solidFill>
            <a:ln w="3175" cap="flat" cmpd="sng" algn="ctr">
              <a:solidFill>
                <a:srgbClr val="FFFFFF">
                  <a:lumMod val="50000"/>
                </a:srgbClr>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IntelOne Display Regular"/>
              </a:endParaRPr>
            </a:p>
          </p:txBody>
        </p:sp>
        <p:sp>
          <p:nvSpPr>
            <p:cNvPr id="41" name="Oval 40">
              <a:extLst>
                <a:ext uri="{FF2B5EF4-FFF2-40B4-BE49-F238E27FC236}">
                  <a16:creationId xmlns:a16="http://schemas.microsoft.com/office/drawing/2014/main" id="{4B4F2549-E68F-3FAF-1A22-13F9743EA320}"/>
                </a:ext>
              </a:extLst>
            </p:cNvPr>
            <p:cNvSpPr/>
            <p:nvPr/>
          </p:nvSpPr>
          <p:spPr>
            <a:xfrm>
              <a:off x="7113562" y="2891999"/>
              <a:ext cx="138830" cy="138830"/>
            </a:xfrm>
            <a:prstGeom prst="ellipse">
              <a:avLst/>
            </a:prstGeom>
            <a:solidFill>
              <a:srgbClr val="A5A5A5"/>
            </a:solidFill>
            <a:ln w="3175" cap="flat" cmpd="sng" algn="ctr">
              <a:solidFill>
                <a:srgbClr val="FFFFFF">
                  <a:lumMod val="50000"/>
                </a:srgbClr>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IntelOne Display Regular"/>
              </a:endParaRPr>
            </a:p>
          </p:txBody>
        </p:sp>
        <p:sp>
          <p:nvSpPr>
            <p:cNvPr id="42" name="Oval 41">
              <a:extLst>
                <a:ext uri="{FF2B5EF4-FFF2-40B4-BE49-F238E27FC236}">
                  <a16:creationId xmlns:a16="http://schemas.microsoft.com/office/drawing/2014/main" id="{05E4EC0A-A82A-F579-C4C9-9ACE82B573C7}"/>
                </a:ext>
              </a:extLst>
            </p:cNvPr>
            <p:cNvSpPr/>
            <p:nvPr/>
          </p:nvSpPr>
          <p:spPr>
            <a:xfrm>
              <a:off x="5758840" y="3338202"/>
              <a:ext cx="138830" cy="138830"/>
            </a:xfrm>
            <a:prstGeom prst="ellipse">
              <a:avLst/>
            </a:prstGeom>
            <a:solidFill>
              <a:srgbClr val="A5A5A5"/>
            </a:solidFill>
            <a:ln w="3175" cap="flat" cmpd="sng" algn="ctr">
              <a:solidFill>
                <a:srgbClr val="FFFFFF">
                  <a:lumMod val="50000"/>
                </a:srgbClr>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IntelOne Display Regular"/>
              </a:endParaRPr>
            </a:p>
          </p:txBody>
        </p:sp>
        <p:sp>
          <p:nvSpPr>
            <p:cNvPr id="43" name="Oval 42">
              <a:extLst>
                <a:ext uri="{FF2B5EF4-FFF2-40B4-BE49-F238E27FC236}">
                  <a16:creationId xmlns:a16="http://schemas.microsoft.com/office/drawing/2014/main" id="{D292D5B1-6707-6828-21C7-109EF3BEBE37}"/>
                </a:ext>
              </a:extLst>
            </p:cNvPr>
            <p:cNvSpPr/>
            <p:nvPr/>
          </p:nvSpPr>
          <p:spPr>
            <a:xfrm>
              <a:off x="6217557" y="3338202"/>
              <a:ext cx="138830" cy="138830"/>
            </a:xfrm>
            <a:prstGeom prst="ellipse">
              <a:avLst/>
            </a:prstGeom>
            <a:solidFill>
              <a:srgbClr val="A5A5A5"/>
            </a:solidFill>
            <a:ln w="3175" cap="flat" cmpd="sng" algn="ctr">
              <a:solidFill>
                <a:srgbClr val="FFFFFF">
                  <a:lumMod val="50000"/>
                </a:srgbClr>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IntelOne Display Regular"/>
              </a:endParaRPr>
            </a:p>
          </p:txBody>
        </p:sp>
        <p:sp>
          <p:nvSpPr>
            <p:cNvPr id="44" name="Oval 43">
              <a:extLst>
                <a:ext uri="{FF2B5EF4-FFF2-40B4-BE49-F238E27FC236}">
                  <a16:creationId xmlns:a16="http://schemas.microsoft.com/office/drawing/2014/main" id="{3D533960-023C-2BD7-5A51-055AC83EFBBD}"/>
                </a:ext>
              </a:extLst>
            </p:cNvPr>
            <p:cNvSpPr/>
            <p:nvPr/>
          </p:nvSpPr>
          <p:spPr>
            <a:xfrm>
              <a:off x="6661988" y="3338202"/>
              <a:ext cx="138830" cy="138830"/>
            </a:xfrm>
            <a:prstGeom prst="ellipse">
              <a:avLst/>
            </a:prstGeom>
            <a:solidFill>
              <a:srgbClr val="A5A5A5"/>
            </a:solidFill>
            <a:ln w="3175" cap="flat" cmpd="sng" algn="ctr">
              <a:solidFill>
                <a:srgbClr val="FFFFFF">
                  <a:lumMod val="50000"/>
                </a:srgbClr>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IntelOne Display Regular"/>
              </a:endParaRPr>
            </a:p>
          </p:txBody>
        </p:sp>
        <p:sp>
          <p:nvSpPr>
            <p:cNvPr id="45" name="Oval 44">
              <a:extLst>
                <a:ext uri="{FF2B5EF4-FFF2-40B4-BE49-F238E27FC236}">
                  <a16:creationId xmlns:a16="http://schemas.microsoft.com/office/drawing/2014/main" id="{5D444306-B008-C82F-B160-5F449B08C671}"/>
                </a:ext>
              </a:extLst>
            </p:cNvPr>
            <p:cNvSpPr/>
            <p:nvPr/>
          </p:nvSpPr>
          <p:spPr>
            <a:xfrm>
              <a:off x="7113562" y="3338202"/>
              <a:ext cx="138830" cy="138830"/>
            </a:xfrm>
            <a:prstGeom prst="ellipse">
              <a:avLst/>
            </a:prstGeom>
            <a:solidFill>
              <a:srgbClr val="A5A5A5"/>
            </a:solidFill>
            <a:ln w="3175" cap="flat" cmpd="sng" algn="ctr">
              <a:solidFill>
                <a:srgbClr val="FFFFFF">
                  <a:lumMod val="50000"/>
                </a:srgbClr>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IntelOne Display Regular"/>
              </a:endParaRPr>
            </a:p>
          </p:txBody>
        </p:sp>
        <p:sp>
          <p:nvSpPr>
            <p:cNvPr id="46" name="Oval 45">
              <a:extLst>
                <a:ext uri="{FF2B5EF4-FFF2-40B4-BE49-F238E27FC236}">
                  <a16:creationId xmlns:a16="http://schemas.microsoft.com/office/drawing/2014/main" id="{EF444675-C661-4274-BD46-1B01996B28E6}"/>
                </a:ext>
              </a:extLst>
            </p:cNvPr>
            <p:cNvSpPr/>
            <p:nvPr/>
          </p:nvSpPr>
          <p:spPr>
            <a:xfrm>
              <a:off x="5765683" y="4078185"/>
              <a:ext cx="138830" cy="138830"/>
            </a:xfrm>
            <a:prstGeom prst="ellipse">
              <a:avLst/>
            </a:prstGeom>
            <a:solidFill>
              <a:srgbClr val="A5A5A5"/>
            </a:solidFill>
            <a:ln w="3175" cap="flat" cmpd="sng" algn="ctr">
              <a:solidFill>
                <a:srgbClr val="FFFFFF">
                  <a:lumMod val="50000"/>
                </a:srgbClr>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IntelOne Display Regular"/>
              </a:endParaRPr>
            </a:p>
          </p:txBody>
        </p:sp>
        <p:sp>
          <p:nvSpPr>
            <p:cNvPr id="47" name="Oval 46">
              <a:extLst>
                <a:ext uri="{FF2B5EF4-FFF2-40B4-BE49-F238E27FC236}">
                  <a16:creationId xmlns:a16="http://schemas.microsoft.com/office/drawing/2014/main" id="{7CE22A39-6E09-563A-38F4-C6924440EED9}"/>
                </a:ext>
              </a:extLst>
            </p:cNvPr>
            <p:cNvSpPr/>
            <p:nvPr/>
          </p:nvSpPr>
          <p:spPr>
            <a:xfrm>
              <a:off x="6222019" y="4075804"/>
              <a:ext cx="138830" cy="138830"/>
            </a:xfrm>
            <a:prstGeom prst="ellipse">
              <a:avLst/>
            </a:prstGeom>
            <a:solidFill>
              <a:srgbClr val="A5A5A5"/>
            </a:solidFill>
            <a:ln w="3175" cap="flat" cmpd="sng" algn="ctr">
              <a:solidFill>
                <a:srgbClr val="FFFFFF">
                  <a:lumMod val="50000"/>
                </a:srgbClr>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IntelOne Display Regular"/>
              </a:endParaRPr>
            </a:p>
          </p:txBody>
        </p:sp>
        <p:sp>
          <p:nvSpPr>
            <p:cNvPr id="48" name="Oval 47">
              <a:extLst>
                <a:ext uri="{FF2B5EF4-FFF2-40B4-BE49-F238E27FC236}">
                  <a16:creationId xmlns:a16="http://schemas.microsoft.com/office/drawing/2014/main" id="{99DC5EE4-6D4F-FFE6-30DC-4A66A250AAAE}"/>
                </a:ext>
              </a:extLst>
            </p:cNvPr>
            <p:cNvSpPr/>
            <p:nvPr/>
          </p:nvSpPr>
          <p:spPr>
            <a:xfrm>
              <a:off x="6671212" y="4075804"/>
              <a:ext cx="138830" cy="138830"/>
            </a:xfrm>
            <a:prstGeom prst="ellipse">
              <a:avLst/>
            </a:prstGeom>
            <a:solidFill>
              <a:srgbClr val="A5A5A5"/>
            </a:solidFill>
            <a:ln w="3175" cap="flat" cmpd="sng" algn="ctr">
              <a:solidFill>
                <a:srgbClr val="FFFFFF">
                  <a:lumMod val="50000"/>
                </a:srgbClr>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IntelOne Display Regular"/>
              </a:endParaRPr>
            </a:p>
          </p:txBody>
        </p:sp>
        <p:sp>
          <p:nvSpPr>
            <p:cNvPr id="49" name="Oval 48">
              <a:extLst>
                <a:ext uri="{FF2B5EF4-FFF2-40B4-BE49-F238E27FC236}">
                  <a16:creationId xmlns:a16="http://schemas.microsoft.com/office/drawing/2014/main" id="{ABF4809F-ACC3-3486-564B-F02303E94ECC}"/>
                </a:ext>
              </a:extLst>
            </p:cNvPr>
            <p:cNvSpPr/>
            <p:nvPr/>
          </p:nvSpPr>
          <p:spPr>
            <a:xfrm>
              <a:off x="7120405" y="4078185"/>
              <a:ext cx="138830" cy="138830"/>
            </a:xfrm>
            <a:prstGeom prst="ellipse">
              <a:avLst/>
            </a:prstGeom>
            <a:solidFill>
              <a:srgbClr val="A5A5A5"/>
            </a:solidFill>
            <a:ln w="3175" cap="flat" cmpd="sng" algn="ctr">
              <a:solidFill>
                <a:srgbClr val="FFFFFF">
                  <a:lumMod val="50000"/>
                </a:srgbClr>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IntelOne Display Regular"/>
              </a:endParaRPr>
            </a:p>
          </p:txBody>
        </p:sp>
        <p:sp>
          <p:nvSpPr>
            <p:cNvPr id="50" name="Oval 49">
              <a:extLst>
                <a:ext uri="{FF2B5EF4-FFF2-40B4-BE49-F238E27FC236}">
                  <a16:creationId xmlns:a16="http://schemas.microsoft.com/office/drawing/2014/main" id="{A1C90C3C-056A-671E-F919-649AD97B4C1E}"/>
                </a:ext>
              </a:extLst>
            </p:cNvPr>
            <p:cNvSpPr/>
            <p:nvPr/>
          </p:nvSpPr>
          <p:spPr>
            <a:xfrm>
              <a:off x="5765683" y="4517246"/>
              <a:ext cx="138830" cy="138830"/>
            </a:xfrm>
            <a:prstGeom prst="ellipse">
              <a:avLst/>
            </a:prstGeom>
            <a:solidFill>
              <a:srgbClr val="A5A5A5"/>
            </a:solidFill>
            <a:ln w="3175" cap="flat" cmpd="sng" algn="ctr">
              <a:solidFill>
                <a:srgbClr val="FFFFFF">
                  <a:lumMod val="50000"/>
                </a:srgbClr>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IntelOne Display Regular"/>
              </a:endParaRPr>
            </a:p>
          </p:txBody>
        </p:sp>
        <p:sp>
          <p:nvSpPr>
            <p:cNvPr id="51" name="Oval 50">
              <a:extLst>
                <a:ext uri="{FF2B5EF4-FFF2-40B4-BE49-F238E27FC236}">
                  <a16:creationId xmlns:a16="http://schemas.microsoft.com/office/drawing/2014/main" id="{21CD2A86-E7A2-DD6E-B555-914CBDB210D6}"/>
                </a:ext>
              </a:extLst>
            </p:cNvPr>
            <p:cNvSpPr/>
            <p:nvPr/>
          </p:nvSpPr>
          <p:spPr>
            <a:xfrm>
              <a:off x="6222019" y="4517246"/>
              <a:ext cx="138830" cy="138830"/>
            </a:xfrm>
            <a:prstGeom prst="ellipse">
              <a:avLst/>
            </a:prstGeom>
            <a:solidFill>
              <a:srgbClr val="A5A5A5"/>
            </a:solidFill>
            <a:ln w="3175" cap="flat" cmpd="sng" algn="ctr">
              <a:solidFill>
                <a:srgbClr val="FFFFFF">
                  <a:lumMod val="50000"/>
                </a:srgbClr>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IntelOne Display Regular"/>
              </a:endParaRPr>
            </a:p>
          </p:txBody>
        </p:sp>
        <p:sp>
          <p:nvSpPr>
            <p:cNvPr id="52" name="Oval 51">
              <a:extLst>
                <a:ext uri="{FF2B5EF4-FFF2-40B4-BE49-F238E27FC236}">
                  <a16:creationId xmlns:a16="http://schemas.microsoft.com/office/drawing/2014/main" id="{6F39C11D-05F9-6FC8-986F-057B063FC636}"/>
                </a:ext>
              </a:extLst>
            </p:cNvPr>
            <p:cNvSpPr/>
            <p:nvPr/>
          </p:nvSpPr>
          <p:spPr>
            <a:xfrm>
              <a:off x="6671212" y="4517246"/>
              <a:ext cx="138830" cy="138830"/>
            </a:xfrm>
            <a:prstGeom prst="ellipse">
              <a:avLst/>
            </a:prstGeom>
            <a:solidFill>
              <a:srgbClr val="A5A5A5"/>
            </a:solidFill>
            <a:ln w="3175" cap="flat" cmpd="sng" algn="ctr">
              <a:solidFill>
                <a:srgbClr val="FFFFFF">
                  <a:lumMod val="50000"/>
                </a:srgbClr>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IntelOne Display Regular"/>
              </a:endParaRPr>
            </a:p>
          </p:txBody>
        </p:sp>
        <p:sp>
          <p:nvSpPr>
            <p:cNvPr id="53" name="Oval 52">
              <a:extLst>
                <a:ext uri="{FF2B5EF4-FFF2-40B4-BE49-F238E27FC236}">
                  <a16:creationId xmlns:a16="http://schemas.microsoft.com/office/drawing/2014/main" id="{207CC27A-CDB0-FB1F-872A-284290D7A540}"/>
                </a:ext>
              </a:extLst>
            </p:cNvPr>
            <p:cNvSpPr/>
            <p:nvPr/>
          </p:nvSpPr>
          <p:spPr>
            <a:xfrm>
              <a:off x="7122786" y="4517246"/>
              <a:ext cx="138830" cy="138830"/>
            </a:xfrm>
            <a:prstGeom prst="ellipse">
              <a:avLst/>
            </a:prstGeom>
            <a:solidFill>
              <a:srgbClr val="A5A5A5"/>
            </a:solidFill>
            <a:ln w="3175" cap="flat" cmpd="sng" algn="ctr">
              <a:solidFill>
                <a:srgbClr val="FFFFFF">
                  <a:lumMod val="50000"/>
                </a:srgbClr>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IntelOne Display Regular"/>
              </a:endParaRPr>
            </a:p>
          </p:txBody>
        </p:sp>
        <p:sp>
          <p:nvSpPr>
            <p:cNvPr id="54" name="Oval 53">
              <a:extLst>
                <a:ext uri="{FF2B5EF4-FFF2-40B4-BE49-F238E27FC236}">
                  <a16:creationId xmlns:a16="http://schemas.microsoft.com/office/drawing/2014/main" id="{848A83B5-FC94-ED8A-CE97-9F90C3071668}"/>
                </a:ext>
              </a:extLst>
            </p:cNvPr>
            <p:cNvSpPr/>
            <p:nvPr/>
          </p:nvSpPr>
          <p:spPr>
            <a:xfrm>
              <a:off x="5765683" y="4975355"/>
              <a:ext cx="138830" cy="138830"/>
            </a:xfrm>
            <a:prstGeom prst="ellipse">
              <a:avLst/>
            </a:prstGeom>
            <a:solidFill>
              <a:srgbClr val="A5A5A5"/>
            </a:solidFill>
            <a:ln w="3175" cap="flat" cmpd="sng" algn="ctr">
              <a:solidFill>
                <a:srgbClr val="FFFFFF">
                  <a:lumMod val="50000"/>
                </a:srgbClr>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IntelOne Display Regular"/>
              </a:endParaRPr>
            </a:p>
          </p:txBody>
        </p:sp>
        <p:sp>
          <p:nvSpPr>
            <p:cNvPr id="55" name="Oval 54">
              <a:extLst>
                <a:ext uri="{FF2B5EF4-FFF2-40B4-BE49-F238E27FC236}">
                  <a16:creationId xmlns:a16="http://schemas.microsoft.com/office/drawing/2014/main" id="{70252E00-F66E-778C-95B9-1B528C875978}"/>
                </a:ext>
              </a:extLst>
            </p:cNvPr>
            <p:cNvSpPr/>
            <p:nvPr/>
          </p:nvSpPr>
          <p:spPr>
            <a:xfrm>
              <a:off x="6222019" y="4977736"/>
              <a:ext cx="138830" cy="138830"/>
            </a:xfrm>
            <a:prstGeom prst="ellipse">
              <a:avLst/>
            </a:prstGeom>
            <a:solidFill>
              <a:srgbClr val="A5A5A5"/>
            </a:solidFill>
            <a:ln w="3175" cap="flat" cmpd="sng" algn="ctr">
              <a:solidFill>
                <a:srgbClr val="FFFFFF">
                  <a:lumMod val="50000"/>
                </a:srgbClr>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IntelOne Display Regular"/>
              </a:endParaRPr>
            </a:p>
          </p:txBody>
        </p:sp>
        <p:sp>
          <p:nvSpPr>
            <p:cNvPr id="56" name="Oval 55">
              <a:extLst>
                <a:ext uri="{FF2B5EF4-FFF2-40B4-BE49-F238E27FC236}">
                  <a16:creationId xmlns:a16="http://schemas.microsoft.com/office/drawing/2014/main" id="{3090FFD7-F6F8-3583-D0EF-CDA0FBD8466D}"/>
                </a:ext>
              </a:extLst>
            </p:cNvPr>
            <p:cNvSpPr/>
            <p:nvPr/>
          </p:nvSpPr>
          <p:spPr>
            <a:xfrm>
              <a:off x="6668831" y="4975355"/>
              <a:ext cx="138830" cy="138830"/>
            </a:xfrm>
            <a:prstGeom prst="ellipse">
              <a:avLst/>
            </a:prstGeom>
            <a:solidFill>
              <a:srgbClr val="A5A5A5"/>
            </a:solidFill>
            <a:ln w="3175" cap="flat" cmpd="sng" algn="ctr">
              <a:solidFill>
                <a:srgbClr val="FFFFFF">
                  <a:lumMod val="50000"/>
                </a:srgbClr>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IntelOne Display Regular"/>
              </a:endParaRPr>
            </a:p>
          </p:txBody>
        </p:sp>
        <p:sp>
          <p:nvSpPr>
            <p:cNvPr id="57" name="Oval 56">
              <a:extLst>
                <a:ext uri="{FF2B5EF4-FFF2-40B4-BE49-F238E27FC236}">
                  <a16:creationId xmlns:a16="http://schemas.microsoft.com/office/drawing/2014/main" id="{D3EDB231-7C17-5A6C-3D83-45202F2DD2B9}"/>
                </a:ext>
              </a:extLst>
            </p:cNvPr>
            <p:cNvSpPr/>
            <p:nvPr/>
          </p:nvSpPr>
          <p:spPr>
            <a:xfrm>
              <a:off x="7120405" y="4975355"/>
              <a:ext cx="138830" cy="138830"/>
            </a:xfrm>
            <a:prstGeom prst="ellipse">
              <a:avLst/>
            </a:prstGeom>
            <a:solidFill>
              <a:srgbClr val="A5A5A5"/>
            </a:solidFill>
            <a:ln w="3175" cap="flat" cmpd="sng" algn="ctr">
              <a:solidFill>
                <a:srgbClr val="FFFFFF">
                  <a:lumMod val="50000"/>
                </a:srgbClr>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IntelOne Display Regular"/>
              </a:endParaRPr>
            </a:p>
          </p:txBody>
        </p:sp>
        <p:sp>
          <p:nvSpPr>
            <p:cNvPr id="58" name="Oval 57">
              <a:extLst>
                <a:ext uri="{FF2B5EF4-FFF2-40B4-BE49-F238E27FC236}">
                  <a16:creationId xmlns:a16="http://schemas.microsoft.com/office/drawing/2014/main" id="{954184FD-2A62-AFF5-F65B-9EF152E19F82}"/>
                </a:ext>
              </a:extLst>
            </p:cNvPr>
            <p:cNvSpPr/>
            <p:nvPr/>
          </p:nvSpPr>
          <p:spPr>
            <a:xfrm>
              <a:off x="5765683" y="5423939"/>
              <a:ext cx="138830" cy="138830"/>
            </a:xfrm>
            <a:prstGeom prst="ellipse">
              <a:avLst/>
            </a:prstGeom>
            <a:solidFill>
              <a:srgbClr val="A5A5A5"/>
            </a:solidFill>
            <a:ln w="3175" cap="flat" cmpd="sng" algn="ctr">
              <a:solidFill>
                <a:srgbClr val="FFFFFF">
                  <a:lumMod val="50000"/>
                </a:srgbClr>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IntelOne Display Regular"/>
              </a:endParaRPr>
            </a:p>
          </p:txBody>
        </p:sp>
        <p:sp>
          <p:nvSpPr>
            <p:cNvPr id="59" name="Oval 58">
              <a:extLst>
                <a:ext uri="{FF2B5EF4-FFF2-40B4-BE49-F238E27FC236}">
                  <a16:creationId xmlns:a16="http://schemas.microsoft.com/office/drawing/2014/main" id="{17EA8EBB-3CF7-6C5E-99ED-382E9788B730}"/>
                </a:ext>
              </a:extLst>
            </p:cNvPr>
            <p:cNvSpPr/>
            <p:nvPr/>
          </p:nvSpPr>
          <p:spPr>
            <a:xfrm>
              <a:off x="6217257" y="5423939"/>
              <a:ext cx="138830" cy="138830"/>
            </a:xfrm>
            <a:prstGeom prst="ellipse">
              <a:avLst/>
            </a:prstGeom>
            <a:solidFill>
              <a:srgbClr val="A5A5A5"/>
            </a:solidFill>
            <a:ln w="3175" cap="flat" cmpd="sng" algn="ctr">
              <a:solidFill>
                <a:srgbClr val="FFFFFF">
                  <a:lumMod val="50000"/>
                </a:srgbClr>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IntelOne Display Regular"/>
              </a:endParaRPr>
            </a:p>
          </p:txBody>
        </p:sp>
        <p:sp>
          <p:nvSpPr>
            <p:cNvPr id="60" name="Oval 59">
              <a:extLst>
                <a:ext uri="{FF2B5EF4-FFF2-40B4-BE49-F238E27FC236}">
                  <a16:creationId xmlns:a16="http://schemas.microsoft.com/office/drawing/2014/main" id="{E6FE04D2-8BF8-9BCA-2752-0E40E0969B65}"/>
                </a:ext>
              </a:extLst>
            </p:cNvPr>
            <p:cNvSpPr/>
            <p:nvPr/>
          </p:nvSpPr>
          <p:spPr>
            <a:xfrm>
              <a:off x="6668831" y="5423939"/>
              <a:ext cx="138830" cy="138830"/>
            </a:xfrm>
            <a:prstGeom prst="ellipse">
              <a:avLst/>
            </a:prstGeom>
            <a:solidFill>
              <a:srgbClr val="A5A5A5"/>
            </a:solidFill>
            <a:ln w="3175" cap="flat" cmpd="sng" algn="ctr">
              <a:solidFill>
                <a:srgbClr val="FFFFFF">
                  <a:lumMod val="50000"/>
                </a:srgbClr>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IntelOne Display Regular"/>
              </a:endParaRPr>
            </a:p>
          </p:txBody>
        </p:sp>
        <p:sp>
          <p:nvSpPr>
            <p:cNvPr id="61" name="Oval 60">
              <a:extLst>
                <a:ext uri="{FF2B5EF4-FFF2-40B4-BE49-F238E27FC236}">
                  <a16:creationId xmlns:a16="http://schemas.microsoft.com/office/drawing/2014/main" id="{310B38EC-7769-9D2F-3E3C-958F79A3EFD8}"/>
                </a:ext>
              </a:extLst>
            </p:cNvPr>
            <p:cNvSpPr/>
            <p:nvPr/>
          </p:nvSpPr>
          <p:spPr>
            <a:xfrm>
              <a:off x="7120405" y="5423939"/>
              <a:ext cx="138830" cy="138830"/>
            </a:xfrm>
            <a:prstGeom prst="ellipse">
              <a:avLst/>
            </a:prstGeom>
            <a:solidFill>
              <a:srgbClr val="A5A5A5"/>
            </a:solidFill>
            <a:ln w="3175" cap="flat" cmpd="sng" algn="ctr">
              <a:solidFill>
                <a:srgbClr val="FFFFFF">
                  <a:lumMod val="50000"/>
                </a:srgbClr>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IntelOne Display Regular"/>
              </a:endParaRPr>
            </a:p>
          </p:txBody>
        </p:sp>
        <p:sp>
          <p:nvSpPr>
            <p:cNvPr id="62" name="Rectangle 61">
              <a:extLst>
                <a:ext uri="{FF2B5EF4-FFF2-40B4-BE49-F238E27FC236}">
                  <a16:creationId xmlns:a16="http://schemas.microsoft.com/office/drawing/2014/main" id="{AA6AD6BB-D52B-6B9F-0BF9-40EF4959A90E}"/>
                </a:ext>
              </a:extLst>
            </p:cNvPr>
            <p:cNvSpPr/>
            <p:nvPr/>
          </p:nvSpPr>
          <p:spPr>
            <a:xfrm>
              <a:off x="5330402" y="4035418"/>
              <a:ext cx="217640" cy="886486"/>
            </a:xfrm>
            <a:prstGeom prst="rect">
              <a:avLst/>
            </a:prstGeom>
            <a:solidFill>
              <a:srgbClr val="FFFFFF">
                <a:lumMod val="85000"/>
              </a:srgbClr>
            </a:solidFill>
            <a:ln w="6350" cap="flat" cmpd="sng" algn="ctr">
              <a:solidFill>
                <a:srgbClr val="525252"/>
              </a:solidFill>
              <a:prstDash val="solid"/>
              <a:miter lim="800000"/>
            </a:ln>
            <a:effectLst/>
          </p:spPr>
          <p:txBody>
            <a:bodyPr vert="vert270" wrap="none"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889" b="0" i="0" u="none" strike="noStrike" kern="0" cap="none" spc="0" normalizeH="0" baseline="0" noProof="0">
                  <a:ln>
                    <a:noFill/>
                  </a:ln>
                  <a:solidFill>
                    <a:srgbClr val="525252">
                      <a:lumMod val="75000"/>
                    </a:srgbClr>
                  </a:solidFill>
                  <a:effectLst/>
                  <a:uLnTx/>
                  <a:uFillTx/>
                  <a:latin typeface="IntelOne Display Regular"/>
                </a:rPr>
                <a:t>Parallel IO</a:t>
              </a:r>
            </a:p>
          </p:txBody>
        </p:sp>
        <p:sp>
          <p:nvSpPr>
            <p:cNvPr id="63" name="Rectangle 62">
              <a:extLst>
                <a:ext uri="{FF2B5EF4-FFF2-40B4-BE49-F238E27FC236}">
                  <a16:creationId xmlns:a16="http://schemas.microsoft.com/office/drawing/2014/main" id="{E061B107-89FA-4197-D6A2-8CED796E1F33}"/>
                </a:ext>
              </a:extLst>
            </p:cNvPr>
            <p:cNvSpPr/>
            <p:nvPr/>
          </p:nvSpPr>
          <p:spPr>
            <a:xfrm>
              <a:off x="5330402" y="2625540"/>
              <a:ext cx="217640" cy="886486"/>
            </a:xfrm>
            <a:prstGeom prst="rect">
              <a:avLst/>
            </a:prstGeom>
            <a:solidFill>
              <a:srgbClr val="FFFFFF">
                <a:lumMod val="85000"/>
              </a:srgbClr>
            </a:solidFill>
            <a:ln w="6350" cap="flat" cmpd="sng" algn="ctr">
              <a:solidFill>
                <a:srgbClr val="525252"/>
              </a:solidFill>
              <a:prstDash val="solid"/>
              <a:miter lim="800000"/>
            </a:ln>
            <a:effectLst/>
          </p:spPr>
          <p:txBody>
            <a:bodyPr vert="vert270" wrap="none"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889" b="0" i="0" u="none" strike="noStrike" kern="0" cap="none" spc="0" normalizeH="0" baseline="0" noProof="0">
                  <a:ln>
                    <a:noFill/>
                  </a:ln>
                  <a:solidFill>
                    <a:srgbClr val="525252">
                      <a:lumMod val="75000"/>
                    </a:srgbClr>
                  </a:solidFill>
                  <a:effectLst/>
                  <a:uLnTx/>
                  <a:uFillTx/>
                  <a:latin typeface="IntelOne Display Regular"/>
                </a:rPr>
                <a:t>Parallel IO</a:t>
              </a:r>
            </a:p>
          </p:txBody>
        </p:sp>
        <p:sp>
          <p:nvSpPr>
            <p:cNvPr id="64" name="Rectangle 63">
              <a:extLst>
                <a:ext uri="{FF2B5EF4-FFF2-40B4-BE49-F238E27FC236}">
                  <a16:creationId xmlns:a16="http://schemas.microsoft.com/office/drawing/2014/main" id="{39756102-9782-9C49-433D-7AEB0C11AD8A}"/>
                </a:ext>
              </a:extLst>
            </p:cNvPr>
            <p:cNvSpPr/>
            <p:nvPr/>
          </p:nvSpPr>
          <p:spPr>
            <a:xfrm>
              <a:off x="5330402" y="3644724"/>
              <a:ext cx="217640" cy="256612"/>
            </a:xfrm>
            <a:prstGeom prst="rect">
              <a:avLst/>
            </a:prstGeom>
            <a:solidFill>
              <a:srgbClr val="FFFFFF">
                <a:lumMod val="85000"/>
              </a:srgbClr>
            </a:solidFill>
            <a:ln w="6350" cap="flat" cmpd="sng" algn="ctr">
              <a:solidFill>
                <a:srgbClr val="525252"/>
              </a:solidFill>
              <a:prstDash val="solid"/>
              <a:miter lim="800000"/>
            </a:ln>
            <a:effectLst/>
          </p:spPr>
          <p:txBody>
            <a:bodyPr vert="vert270" wrap="none"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 b="0" i="0" u="none" strike="noStrike" kern="0" cap="none" spc="0" normalizeH="0" baseline="0" noProof="0">
                  <a:ln>
                    <a:noFill/>
                  </a:ln>
                  <a:solidFill>
                    <a:srgbClr val="525252">
                      <a:lumMod val="75000"/>
                    </a:srgbClr>
                  </a:solidFill>
                  <a:effectLst/>
                  <a:uLnTx/>
                  <a:uFillTx/>
                  <a:latin typeface="IntelOne Display Regular"/>
                </a:rPr>
                <a:t>FPIO</a:t>
              </a:r>
            </a:p>
          </p:txBody>
        </p:sp>
        <p:cxnSp>
          <p:nvCxnSpPr>
            <p:cNvPr id="65" name="Straight Connector 64">
              <a:extLst>
                <a:ext uri="{FF2B5EF4-FFF2-40B4-BE49-F238E27FC236}">
                  <a16:creationId xmlns:a16="http://schemas.microsoft.com/office/drawing/2014/main" id="{1FFED1E5-B77B-AC92-BF7A-269F7E262964}"/>
                </a:ext>
              </a:extLst>
            </p:cNvPr>
            <p:cNvCxnSpPr>
              <a:cxnSpLocks/>
            </p:cNvCxnSpPr>
            <p:nvPr/>
          </p:nvCxnSpPr>
          <p:spPr>
            <a:xfrm>
              <a:off x="5103182" y="4477276"/>
              <a:ext cx="247652" cy="0"/>
            </a:xfrm>
            <a:prstGeom prst="line">
              <a:avLst/>
            </a:prstGeom>
            <a:noFill/>
            <a:ln w="25400" cap="flat" cmpd="sng" algn="ctr">
              <a:solidFill>
                <a:srgbClr val="0068B5">
                  <a:lumMod val="20000"/>
                  <a:lumOff val="80000"/>
                </a:srgbClr>
              </a:solidFill>
              <a:prstDash val="sysDot"/>
              <a:miter lim="800000"/>
            </a:ln>
            <a:effectLst/>
          </p:spPr>
        </p:cxnSp>
        <p:cxnSp>
          <p:nvCxnSpPr>
            <p:cNvPr id="66" name="Straight Connector 65">
              <a:extLst>
                <a:ext uri="{FF2B5EF4-FFF2-40B4-BE49-F238E27FC236}">
                  <a16:creationId xmlns:a16="http://schemas.microsoft.com/office/drawing/2014/main" id="{E3E5B487-8CA8-9229-10AD-792DF3852B07}"/>
                </a:ext>
              </a:extLst>
            </p:cNvPr>
            <p:cNvCxnSpPr>
              <a:cxnSpLocks/>
            </p:cNvCxnSpPr>
            <p:nvPr/>
          </p:nvCxnSpPr>
          <p:spPr>
            <a:xfrm>
              <a:off x="5103182" y="3068783"/>
              <a:ext cx="247652" cy="0"/>
            </a:xfrm>
            <a:prstGeom prst="line">
              <a:avLst/>
            </a:prstGeom>
            <a:noFill/>
            <a:ln w="25400" cap="flat" cmpd="sng" algn="ctr">
              <a:solidFill>
                <a:srgbClr val="0068B5">
                  <a:lumMod val="20000"/>
                  <a:lumOff val="80000"/>
                </a:srgbClr>
              </a:solidFill>
              <a:prstDash val="sysDot"/>
              <a:miter lim="800000"/>
            </a:ln>
            <a:effectLst/>
          </p:spPr>
        </p:cxnSp>
        <p:cxnSp>
          <p:nvCxnSpPr>
            <p:cNvPr id="67" name="Straight Connector 66">
              <a:extLst>
                <a:ext uri="{FF2B5EF4-FFF2-40B4-BE49-F238E27FC236}">
                  <a16:creationId xmlns:a16="http://schemas.microsoft.com/office/drawing/2014/main" id="{A8A653ED-4D5E-12F7-34E0-5B4AE9133D6C}"/>
                </a:ext>
              </a:extLst>
            </p:cNvPr>
            <p:cNvCxnSpPr>
              <a:cxnSpLocks/>
              <a:endCxn id="64" idx="1"/>
            </p:cNvCxnSpPr>
            <p:nvPr/>
          </p:nvCxnSpPr>
          <p:spPr>
            <a:xfrm>
              <a:off x="5029763" y="3773030"/>
              <a:ext cx="227220" cy="0"/>
            </a:xfrm>
            <a:prstGeom prst="line">
              <a:avLst/>
            </a:prstGeom>
            <a:noFill/>
            <a:ln w="9525" cap="flat" cmpd="sng" algn="ctr">
              <a:solidFill>
                <a:srgbClr val="0068B5">
                  <a:lumMod val="20000"/>
                  <a:lumOff val="80000"/>
                </a:srgbClr>
              </a:solidFill>
              <a:prstDash val="solid"/>
              <a:miter lim="800000"/>
            </a:ln>
            <a:effectLst/>
          </p:spPr>
        </p:cxnSp>
        <p:cxnSp>
          <p:nvCxnSpPr>
            <p:cNvPr id="68" name="Straight Connector 67">
              <a:extLst>
                <a:ext uri="{FF2B5EF4-FFF2-40B4-BE49-F238E27FC236}">
                  <a16:creationId xmlns:a16="http://schemas.microsoft.com/office/drawing/2014/main" id="{87D3C4F5-C949-70DA-D7CA-A7C790AF7418}"/>
                </a:ext>
              </a:extLst>
            </p:cNvPr>
            <p:cNvCxnSpPr>
              <a:cxnSpLocks/>
            </p:cNvCxnSpPr>
            <p:nvPr/>
          </p:nvCxnSpPr>
          <p:spPr>
            <a:xfrm flipH="1" flipV="1">
              <a:off x="4978289" y="2997388"/>
              <a:ext cx="5338" cy="51921"/>
            </a:xfrm>
            <a:prstGeom prst="line">
              <a:avLst/>
            </a:prstGeom>
            <a:noFill/>
            <a:ln w="6350" cap="flat" cmpd="sng" algn="ctr">
              <a:solidFill>
                <a:srgbClr val="FFFFFF"/>
              </a:solidFill>
              <a:prstDash val="solid"/>
              <a:miter lim="800000"/>
            </a:ln>
            <a:effectLst/>
          </p:spPr>
        </p:cxnSp>
        <p:sp>
          <p:nvSpPr>
            <p:cNvPr id="69" name="Rectangle 68">
              <a:extLst>
                <a:ext uri="{FF2B5EF4-FFF2-40B4-BE49-F238E27FC236}">
                  <a16:creationId xmlns:a16="http://schemas.microsoft.com/office/drawing/2014/main" id="{0FA9E8A6-3473-F6A6-3403-74F46A90DA2B}"/>
                </a:ext>
              </a:extLst>
            </p:cNvPr>
            <p:cNvSpPr/>
            <p:nvPr/>
          </p:nvSpPr>
          <p:spPr>
            <a:xfrm>
              <a:off x="7227916" y="3754957"/>
              <a:ext cx="177090" cy="343514"/>
            </a:xfrm>
            <a:prstGeom prst="rect">
              <a:avLst/>
            </a:prstGeom>
            <a:solidFill>
              <a:srgbClr val="8BAE46">
                <a:lumMod val="60000"/>
                <a:lumOff val="40000"/>
              </a:srgbClr>
            </a:solidFill>
            <a:ln w="12700" cap="flat" cmpd="sng" algn="ctr">
              <a:noFill/>
              <a:prstDash val="solid"/>
              <a:miter lim="800000"/>
            </a:ln>
            <a:effectLst/>
          </p:spPr>
          <p:txBody>
            <a:bodyPr vert="vert"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733" b="0" i="0" u="none" strike="noStrike" kern="0" cap="none" spc="0" normalizeH="0" baseline="0" noProof="0">
                  <a:ln>
                    <a:noFill/>
                  </a:ln>
                  <a:solidFill>
                    <a:srgbClr val="525252">
                      <a:lumMod val="50000"/>
                    </a:srgbClr>
                  </a:solidFill>
                  <a:effectLst/>
                  <a:uLnTx/>
                  <a:uFillTx/>
                  <a:latin typeface="IntelOne Display Regular"/>
                </a:rPr>
                <a:t>Eth</a:t>
              </a:r>
            </a:p>
          </p:txBody>
        </p:sp>
        <p:cxnSp>
          <p:nvCxnSpPr>
            <p:cNvPr id="70" name="Straight Connector 69">
              <a:extLst>
                <a:ext uri="{FF2B5EF4-FFF2-40B4-BE49-F238E27FC236}">
                  <a16:creationId xmlns:a16="http://schemas.microsoft.com/office/drawing/2014/main" id="{F1E828F4-7D77-0C91-53F5-2734C0C469E3}"/>
                </a:ext>
              </a:extLst>
            </p:cNvPr>
            <p:cNvCxnSpPr>
              <a:cxnSpLocks/>
            </p:cNvCxnSpPr>
            <p:nvPr/>
          </p:nvCxnSpPr>
          <p:spPr>
            <a:xfrm flipH="1">
              <a:off x="7405006" y="3909947"/>
              <a:ext cx="606498" cy="0"/>
            </a:xfrm>
            <a:prstGeom prst="line">
              <a:avLst/>
            </a:prstGeom>
            <a:noFill/>
            <a:ln w="25400" cap="flat" cmpd="sng" algn="ctr">
              <a:solidFill>
                <a:srgbClr val="0068B5">
                  <a:lumMod val="20000"/>
                  <a:lumOff val="80000"/>
                </a:srgbClr>
              </a:solidFill>
              <a:prstDash val="sysDot"/>
              <a:miter lim="800000"/>
            </a:ln>
            <a:effectLst/>
          </p:spPr>
        </p:cxnSp>
      </p:grpSp>
      <p:grpSp>
        <p:nvGrpSpPr>
          <p:cNvPr id="79" name="Group 78">
            <a:extLst>
              <a:ext uri="{FF2B5EF4-FFF2-40B4-BE49-F238E27FC236}">
                <a16:creationId xmlns:a16="http://schemas.microsoft.com/office/drawing/2014/main" id="{6E85DD29-DFA9-A3E0-9DA4-42AD31EFB058}"/>
              </a:ext>
            </a:extLst>
          </p:cNvPr>
          <p:cNvGrpSpPr/>
          <p:nvPr/>
        </p:nvGrpSpPr>
        <p:grpSpPr>
          <a:xfrm>
            <a:off x="7345680" y="5501640"/>
            <a:ext cx="3499667" cy="794391"/>
            <a:chOff x="7345680" y="5501640"/>
            <a:chExt cx="3499667" cy="794391"/>
          </a:xfrm>
        </p:grpSpPr>
        <p:cxnSp>
          <p:nvCxnSpPr>
            <p:cNvPr id="72" name="Straight Connector 71">
              <a:extLst>
                <a:ext uri="{FF2B5EF4-FFF2-40B4-BE49-F238E27FC236}">
                  <a16:creationId xmlns:a16="http://schemas.microsoft.com/office/drawing/2014/main" id="{41016AE1-A5BE-6C1A-5D33-4542FE3B5435}"/>
                </a:ext>
              </a:extLst>
            </p:cNvPr>
            <p:cNvCxnSpPr>
              <a:cxnSpLocks/>
            </p:cNvCxnSpPr>
            <p:nvPr/>
          </p:nvCxnSpPr>
          <p:spPr>
            <a:xfrm flipH="1" flipV="1">
              <a:off x="7345680" y="5501640"/>
              <a:ext cx="1040914" cy="416261"/>
            </a:xfrm>
            <a:prstGeom prst="line">
              <a:avLst/>
            </a:prstGeom>
            <a:solidFill>
              <a:srgbClr val="080808"/>
            </a:solidFill>
            <a:ln w="12700" cap="flat" cmpd="sng" algn="ctr">
              <a:solidFill>
                <a:srgbClr val="FEFFFF"/>
              </a:solidFill>
              <a:prstDash val="solid"/>
              <a:miter lim="800000"/>
            </a:ln>
            <a:effectLst>
              <a:glow rad="63500">
                <a:srgbClr val="001E50">
                  <a:satMod val="175000"/>
                  <a:alpha val="40000"/>
                </a:srgbClr>
              </a:glow>
            </a:effectLst>
          </p:spPr>
        </p:cxnSp>
        <p:sp>
          <p:nvSpPr>
            <p:cNvPr id="73" name="Rectangle 72">
              <a:extLst>
                <a:ext uri="{FF2B5EF4-FFF2-40B4-BE49-F238E27FC236}">
                  <a16:creationId xmlns:a16="http://schemas.microsoft.com/office/drawing/2014/main" id="{30617641-8141-2AE7-95C1-A746657E51D9}"/>
                </a:ext>
              </a:extLst>
            </p:cNvPr>
            <p:cNvSpPr/>
            <p:nvPr/>
          </p:nvSpPr>
          <p:spPr>
            <a:xfrm>
              <a:off x="8389374" y="5599122"/>
              <a:ext cx="2455973" cy="696909"/>
            </a:xfrm>
            <a:prstGeom prst="rect">
              <a:avLst/>
            </a:prstGeom>
            <a:solidFill>
              <a:schemeClr val="tx1"/>
            </a:solidFill>
            <a:ln w="12700" cap="flat" cmpd="sng" algn="ctr">
              <a:solidFill>
                <a:srgbClr val="FEFFFF"/>
              </a:solidFill>
              <a:prstDash val="solid"/>
              <a:miter lim="800000"/>
            </a:ln>
            <a:effectLst>
              <a:glow rad="63500">
                <a:srgbClr val="001E50">
                  <a:satMod val="175000"/>
                  <a:alpha val="40000"/>
                </a:srgbClr>
              </a:glow>
            </a:effectLst>
          </p:spPr>
          <p:txBody>
            <a:bodyPr rtlCol="0" anchor="ctr"/>
            <a:lstStyle/>
            <a:p>
              <a:pPr marL="0" marR="0" lvl="0" indent="0" algn="ctr" defTabSz="304815"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EFFFF"/>
                  </a:solidFill>
                  <a:effectLst/>
                  <a:uLnTx/>
                  <a:uFillTx/>
                  <a:latin typeface="IntelOne Display Bold" panose="020B0803020203020204" pitchFamily="34" charset="0"/>
                  <a:ea typeface="+mn-ea"/>
                  <a:cs typeface="+mn-cs"/>
                </a:rPr>
                <a:t>Optimized Async </a:t>
              </a:r>
              <a:r>
                <a:rPr kumimoji="0" lang="en-US" sz="1100" b="0" i="0" u="none" strike="noStrike" kern="0" cap="none" spc="0" normalizeH="0" baseline="0" noProof="0" err="1">
                  <a:ln>
                    <a:noFill/>
                  </a:ln>
                  <a:solidFill>
                    <a:srgbClr val="FEFFFF"/>
                  </a:solidFill>
                  <a:effectLst/>
                  <a:uLnTx/>
                  <a:uFillTx/>
                  <a:latin typeface="IntelOne Display Bold" panose="020B0803020203020204" pitchFamily="34" charset="0"/>
                  <a:ea typeface="+mn-ea"/>
                  <a:cs typeface="+mn-cs"/>
                </a:rPr>
                <a:t>NoC</a:t>
              </a:r>
              <a:br>
                <a:rPr kumimoji="0" lang="en-US" sz="1100" b="0" i="0" u="none" strike="noStrike" kern="0" cap="none" spc="0" normalizeH="0" baseline="0" noProof="0">
                  <a:ln>
                    <a:noFill/>
                  </a:ln>
                  <a:solidFill>
                    <a:srgbClr val="FEFFFF"/>
                  </a:solidFill>
                  <a:effectLst/>
                  <a:uLnTx/>
                  <a:uFillTx/>
                  <a:latin typeface="IntelOne Display Bold" panose="020B0803020203020204" pitchFamily="34" charset="0"/>
                  <a:ea typeface="+mn-ea"/>
                  <a:cs typeface="+mn-cs"/>
                </a:rPr>
              </a:br>
              <a:r>
                <a:rPr kumimoji="0" lang="en-US" sz="1000" b="0" i="0" u="none" strike="noStrike" kern="0" cap="none" spc="0" normalizeH="0" baseline="0" noProof="0">
                  <a:ln>
                    <a:noFill/>
                  </a:ln>
                  <a:solidFill>
                    <a:srgbClr val="FEFFFF"/>
                  </a:solidFill>
                  <a:effectLst/>
                  <a:uLnTx/>
                  <a:uFillTx/>
                  <a:latin typeface="Calibri" panose="020F0502020204030204"/>
                  <a:ea typeface="+mn-ea"/>
                  <a:cs typeface="+mn-cs"/>
                </a:rPr>
                <a:t>&lt;200ns min timesteps possible</a:t>
              </a:r>
              <a:r>
                <a:rPr kumimoji="0" lang="en-US" sz="1000" b="0" i="0" u="none" strike="noStrike" kern="0" cap="none" spc="0" normalizeH="0" baseline="30000" noProof="0">
                  <a:ln>
                    <a:noFill/>
                  </a:ln>
                  <a:solidFill>
                    <a:srgbClr val="0054AE"/>
                  </a:solidFill>
                  <a:effectLst/>
                  <a:uLnTx/>
                  <a:uFillTx/>
                  <a:latin typeface="Calibri" panose="020F0502020204030204"/>
                  <a:ea typeface="+mn-ea"/>
                  <a:cs typeface="+mn-cs"/>
                </a:rPr>
                <a:t>6</a:t>
              </a:r>
              <a:r>
                <a:rPr kumimoji="0" lang="en-US" sz="1000" b="0" i="0" u="none" strike="noStrike" kern="0" cap="none" spc="0" normalizeH="0" baseline="0" noProof="0">
                  <a:ln>
                    <a:noFill/>
                  </a:ln>
                  <a:solidFill>
                    <a:srgbClr val="FEFFFF"/>
                  </a:solidFill>
                  <a:effectLst/>
                  <a:uLnTx/>
                  <a:uFillTx/>
                  <a:latin typeface="Calibri" panose="020F0502020204030204"/>
                  <a:ea typeface="+mn-ea"/>
                  <a:cs typeface="+mn-cs"/>
                </a:rPr>
                <a:t> with accelerated barrier synchronization</a:t>
              </a:r>
              <a:endParaRPr kumimoji="0" lang="en-US" sz="1200" b="0" i="0" u="none" strike="noStrike" kern="0" cap="none" spc="0" normalizeH="0" baseline="0" noProof="0">
                <a:ln>
                  <a:noFill/>
                </a:ln>
                <a:solidFill>
                  <a:srgbClr val="FEFFFF"/>
                </a:solidFill>
                <a:effectLst/>
                <a:uLnTx/>
                <a:uFillTx/>
                <a:latin typeface="Calibri" panose="020F0502020204030204"/>
                <a:ea typeface="+mn-ea"/>
                <a:cs typeface="+mn-cs"/>
              </a:endParaRPr>
            </a:p>
          </p:txBody>
        </p:sp>
      </p:grpSp>
      <p:sp>
        <p:nvSpPr>
          <p:cNvPr id="74" name="Callout: Line 73">
            <a:extLst>
              <a:ext uri="{FF2B5EF4-FFF2-40B4-BE49-F238E27FC236}">
                <a16:creationId xmlns:a16="http://schemas.microsoft.com/office/drawing/2014/main" id="{0E3F2634-1EE4-E5C0-38BF-FE22932DACA1}"/>
              </a:ext>
            </a:extLst>
          </p:cNvPr>
          <p:cNvSpPr/>
          <p:nvPr/>
        </p:nvSpPr>
        <p:spPr>
          <a:xfrm>
            <a:off x="8386850" y="1247738"/>
            <a:ext cx="2455974" cy="915471"/>
          </a:xfrm>
          <a:prstGeom prst="borderCallout1">
            <a:avLst>
              <a:gd name="adj1" fmla="val 48443"/>
              <a:gd name="adj2" fmla="val -159"/>
              <a:gd name="adj3" fmla="val 75402"/>
              <a:gd name="adj4" fmla="val -37544"/>
            </a:avLst>
          </a:prstGeom>
          <a:solidFill>
            <a:schemeClr val="tx1"/>
          </a:solidFill>
          <a:ln w="12700" cap="flat" cmpd="sng" algn="ctr">
            <a:solidFill>
              <a:srgbClr val="FEFFFF"/>
            </a:solidFill>
            <a:prstDash val="solid"/>
            <a:miter lim="800000"/>
          </a:ln>
          <a:effectLst>
            <a:glow rad="63500">
              <a:srgbClr val="001E50">
                <a:satMod val="175000"/>
                <a:alpha val="40000"/>
              </a:srgbClr>
            </a:glow>
          </a:effectLst>
        </p:spPr>
        <p:txBody>
          <a:bodyPr rtlCol="0" anchor="ctr"/>
          <a:lstStyle/>
          <a:p>
            <a:pPr marL="0" marR="0" lvl="0" indent="0" algn="ctr" defTabSz="304815"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EFFFF"/>
                </a:solidFill>
                <a:effectLst/>
                <a:uLnTx/>
                <a:uFillTx/>
                <a:latin typeface="IntelOne Display Bold" panose="020B0803020203020204" pitchFamily="34" charset="0"/>
                <a:ea typeface="+mn-ea"/>
                <a:cs typeface="+mn-cs"/>
              </a:rPr>
              <a:t>Neuromorphic cores (126)</a:t>
            </a:r>
          </a:p>
          <a:p>
            <a:pPr marL="0" marR="0" lvl="0" indent="0" algn="ctr" defTabSz="304815"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EFFFF"/>
                </a:solidFill>
                <a:effectLst/>
                <a:uLnTx/>
                <a:uFillTx/>
                <a:latin typeface="Calibri" panose="020F0502020204030204"/>
                <a:ea typeface="+mn-ea"/>
                <a:cs typeface="+mn-cs"/>
              </a:rPr>
              <a:t>Programmable neuron models</a:t>
            </a:r>
          </a:p>
          <a:p>
            <a:pPr marL="0" marR="0" lvl="0" indent="0" algn="ctr" defTabSz="304815"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EFFFF"/>
                </a:solidFill>
                <a:effectLst/>
                <a:uLnTx/>
                <a:uFillTx/>
                <a:latin typeface="Calibri" panose="020F0502020204030204"/>
                <a:ea typeface="+mn-ea"/>
                <a:cs typeface="+mn-cs"/>
              </a:rPr>
              <a:t>Programmable learning</a:t>
            </a:r>
          </a:p>
          <a:p>
            <a:pPr marL="0" marR="0" lvl="0" indent="0" algn="ctr" defTabSz="304815"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EFFFF"/>
                </a:solidFill>
                <a:effectLst/>
                <a:uLnTx/>
                <a:uFillTx/>
                <a:latin typeface="Calibri" panose="020F0502020204030204"/>
                <a:ea typeface="+mn-ea"/>
                <a:cs typeface="+mn-cs"/>
              </a:rPr>
              <a:t>Up to 8192 neurons per core</a:t>
            </a:r>
          </a:p>
          <a:p>
            <a:pPr marL="0" marR="0" lvl="0" indent="0" algn="ctr" defTabSz="304815"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EFFFF"/>
                </a:solidFill>
                <a:effectLst/>
                <a:uLnTx/>
                <a:uFillTx/>
                <a:latin typeface="Calibri" panose="020F0502020204030204"/>
                <a:ea typeface="+mn-ea"/>
                <a:cs typeface="+mn-cs"/>
              </a:rPr>
              <a:t>Communication with graded spikes</a:t>
            </a:r>
          </a:p>
        </p:txBody>
      </p:sp>
      <p:sp>
        <p:nvSpPr>
          <p:cNvPr id="75" name="Callout: Line 74">
            <a:extLst>
              <a:ext uri="{FF2B5EF4-FFF2-40B4-BE49-F238E27FC236}">
                <a16:creationId xmlns:a16="http://schemas.microsoft.com/office/drawing/2014/main" id="{12BD713C-266B-09D2-25E6-D2D9BACFE852}"/>
              </a:ext>
            </a:extLst>
          </p:cNvPr>
          <p:cNvSpPr/>
          <p:nvPr/>
        </p:nvSpPr>
        <p:spPr>
          <a:xfrm>
            <a:off x="8370232" y="2293423"/>
            <a:ext cx="2476107" cy="712524"/>
          </a:xfrm>
          <a:prstGeom prst="borderCallout1">
            <a:avLst>
              <a:gd name="adj1" fmla="val 47404"/>
              <a:gd name="adj2" fmla="val -156"/>
              <a:gd name="adj3" fmla="val 112226"/>
              <a:gd name="adj4" fmla="val -20864"/>
            </a:avLst>
          </a:prstGeom>
          <a:solidFill>
            <a:schemeClr val="tx1"/>
          </a:solidFill>
          <a:ln w="12700" cap="flat" cmpd="sng" algn="ctr">
            <a:solidFill>
              <a:srgbClr val="FEFFFF"/>
            </a:solidFill>
            <a:prstDash val="solid"/>
            <a:miter lim="800000"/>
          </a:ln>
          <a:effectLst>
            <a:glow rad="63500">
              <a:srgbClr val="001E50">
                <a:satMod val="175000"/>
                <a:alpha val="40000"/>
              </a:srgbClr>
            </a:glow>
          </a:effectLst>
        </p:spPr>
        <p:txBody>
          <a:bodyPr rtlCol="0" anchor="ctr"/>
          <a:lstStyle/>
          <a:p>
            <a:pPr marL="0" marR="0" lvl="0" indent="0" algn="ctr" defTabSz="304815"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EFFFF"/>
                </a:solidFill>
                <a:effectLst/>
                <a:uLnTx/>
                <a:uFillTx/>
                <a:latin typeface="IntelOne Display Bold" panose="020B0803020203020204" pitchFamily="34" charset="0"/>
                <a:ea typeface="+mn-ea"/>
                <a:cs typeface="+mn-cs"/>
              </a:rPr>
              <a:t>Parallel off-chip interfaces (6)</a:t>
            </a:r>
          </a:p>
          <a:p>
            <a:pPr marL="0" marR="0" lvl="0" indent="0" algn="ctr" defTabSz="304815"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EFFFF"/>
                </a:solidFill>
                <a:effectLst/>
                <a:uLnTx/>
                <a:uFillTx/>
                <a:latin typeface="Calibri" panose="020F0502020204030204"/>
                <a:ea typeface="+mn-ea"/>
                <a:cs typeface="+mn-cs"/>
              </a:rPr>
              <a:t>Async wave pipelined at 10 Gb/s</a:t>
            </a:r>
          </a:p>
          <a:p>
            <a:pPr marL="0" marR="0" lvl="0" indent="0" algn="ctr" defTabSz="304815"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EFFFF"/>
                </a:solidFill>
                <a:effectLst/>
                <a:uLnTx/>
                <a:uFillTx/>
                <a:latin typeface="Calibri" panose="020F0502020204030204"/>
                <a:ea typeface="+mn-ea"/>
                <a:cs typeface="+mn-cs"/>
              </a:rPr>
              <a:t>with multicast compression</a:t>
            </a:r>
          </a:p>
        </p:txBody>
      </p:sp>
      <p:cxnSp>
        <p:nvCxnSpPr>
          <p:cNvPr id="80" name="Straight Connector 79">
            <a:extLst>
              <a:ext uri="{FF2B5EF4-FFF2-40B4-BE49-F238E27FC236}">
                <a16:creationId xmlns:a16="http://schemas.microsoft.com/office/drawing/2014/main" id="{5547EB10-301F-E8DD-FF5F-2AF886B8CB07}"/>
              </a:ext>
            </a:extLst>
          </p:cNvPr>
          <p:cNvCxnSpPr>
            <a:cxnSpLocks/>
          </p:cNvCxnSpPr>
          <p:nvPr/>
        </p:nvCxnSpPr>
        <p:spPr>
          <a:xfrm flipV="1">
            <a:off x="4739073" y="4989391"/>
            <a:ext cx="1" cy="13379"/>
          </a:xfrm>
          <a:prstGeom prst="line">
            <a:avLst/>
          </a:prstGeom>
          <a:noFill/>
          <a:ln w="25400" cap="flat" cmpd="sng" algn="ctr">
            <a:solidFill>
              <a:srgbClr val="001E50">
                <a:lumMod val="20000"/>
                <a:lumOff val="80000"/>
              </a:srgbClr>
            </a:solidFill>
            <a:prstDash val="sysDot"/>
            <a:miter lim="800000"/>
          </a:ln>
          <a:effectLst/>
        </p:spPr>
      </p:cxnSp>
      <p:pic>
        <p:nvPicPr>
          <p:cNvPr id="83" name="Picture 82" descr="A picture containing text, electronics, circuit&#10;&#10;Description automatically generated">
            <a:extLst>
              <a:ext uri="{FF2B5EF4-FFF2-40B4-BE49-F238E27FC236}">
                <a16:creationId xmlns:a16="http://schemas.microsoft.com/office/drawing/2014/main" id="{5A03FFB0-1B4B-AEE9-131E-2111614A7B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185" y="4547584"/>
            <a:ext cx="1478204" cy="1483515"/>
          </a:xfrm>
          <a:prstGeom prst="rect">
            <a:avLst/>
          </a:prstGeom>
        </p:spPr>
      </p:pic>
      <p:sp>
        <p:nvSpPr>
          <p:cNvPr id="84" name="Callout: Line 83">
            <a:extLst>
              <a:ext uri="{FF2B5EF4-FFF2-40B4-BE49-F238E27FC236}">
                <a16:creationId xmlns:a16="http://schemas.microsoft.com/office/drawing/2014/main" id="{60DC301E-26FC-2991-13F7-4FC3E82EAF17}"/>
              </a:ext>
            </a:extLst>
          </p:cNvPr>
          <p:cNvSpPr/>
          <p:nvPr/>
        </p:nvSpPr>
        <p:spPr>
          <a:xfrm>
            <a:off x="3336473" y="5343604"/>
            <a:ext cx="1985521" cy="546773"/>
          </a:xfrm>
          <a:prstGeom prst="borderCallout1">
            <a:avLst>
              <a:gd name="adj1" fmla="val -2340"/>
              <a:gd name="adj2" fmla="val 84615"/>
              <a:gd name="adj3" fmla="val -277223"/>
              <a:gd name="adj4" fmla="val 126625"/>
            </a:avLst>
          </a:prstGeom>
          <a:solidFill>
            <a:schemeClr val="tx1"/>
          </a:solidFill>
          <a:ln w="12700" cap="flat" cmpd="sng" algn="ctr">
            <a:solidFill>
              <a:srgbClr val="FEFFFF"/>
            </a:solidFill>
            <a:prstDash val="solid"/>
            <a:miter lim="800000"/>
          </a:ln>
          <a:effectLst>
            <a:glow rad="63500">
              <a:srgbClr val="001E50">
                <a:satMod val="175000"/>
                <a:alpha val="40000"/>
              </a:srgbClr>
            </a:glow>
          </a:effectLst>
        </p:spPr>
        <p:txBody>
          <a:bodyPr rtlCol="0" anchor="ctr"/>
          <a:lstStyle/>
          <a:p>
            <a:pPr marL="0" marR="0" lvl="0" indent="0" algn="ctr" defTabSz="304815"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EFFFF"/>
                </a:solidFill>
                <a:effectLst/>
                <a:uLnTx/>
                <a:uFillTx/>
                <a:latin typeface="IntelOne Display Bold" panose="020B0803020203020204" pitchFamily="34" charset="0"/>
                <a:ea typeface="+mn-ea"/>
                <a:cs typeface="+mn-cs"/>
              </a:rPr>
              <a:t>Microprocessor cores (5)</a:t>
            </a:r>
            <a:br>
              <a:rPr kumimoji="0" lang="en-US" sz="1100" b="0" i="0" u="none" strike="noStrike" kern="0" cap="none" spc="0" normalizeH="0" baseline="0" noProof="0">
                <a:ln>
                  <a:noFill/>
                </a:ln>
                <a:solidFill>
                  <a:srgbClr val="FEFFFF"/>
                </a:solidFill>
                <a:effectLst/>
                <a:uLnTx/>
                <a:uFillTx/>
                <a:latin typeface="IntelOne Display Bold" panose="020B0803020203020204" pitchFamily="34" charset="0"/>
                <a:ea typeface="+mn-ea"/>
                <a:cs typeface="+mn-cs"/>
              </a:rPr>
            </a:br>
            <a:r>
              <a:rPr kumimoji="0" lang="en-US" sz="1000" b="0" i="0" u="none" strike="noStrike" kern="0" cap="none" spc="0" normalizeH="0" baseline="0" noProof="0">
                <a:ln>
                  <a:noFill/>
                </a:ln>
                <a:solidFill>
                  <a:srgbClr val="FEFFFF"/>
                </a:solidFill>
                <a:effectLst/>
                <a:uLnTx/>
                <a:uFillTx/>
                <a:latin typeface="Calibri" panose="020F0502020204030204"/>
                <a:ea typeface="+mn-ea"/>
                <a:cs typeface="+mn-cs"/>
              </a:rPr>
              <a:t>Synchronous x86 (2)</a:t>
            </a:r>
            <a:br>
              <a:rPr kumimoji="0" lang="en-US" sz="1000" b="0" i="0" u="none" strike="noStrike" kern="0" cap="none" spc="0" normalizeH="0" baseline="0" noProof="0">
                <a:ln>
                  <a:noFill/>
                </a:ln>
                <a:solidFill>
                  <a:srgbClr val="FEFFFF"/>
                </a:solidFill>
                <a:effectLst/>
                <a:uLnTx/>
                <a:uFillTx/>
                <a:latin typeface="Calibri" panose="020F0502020204030204"/>
                <a:ea typeface="+mn-ea"/>
                <a:cs typeface="+mn-cs"/>
              </a:rPr>
            </a:br>
            <a:r>
              <a:rPr kumimoji="0" lang="en-US" sz="1000" b="0" i="0" u="none" strike="noStrike" kern="0" cap="none" spc="0" normalizeH="0" baseline="0" noProof="0">
                <a:ln>
                  <a:noFill/>
                </a:ln>
                <a:solidFill>
                  <a:srgbClr val="FEFFFF"/>
                </a:solidFill>
                <a:effectLst/>
                <a:uLnTx/>
                <a:uFillTx/>
                <a:latin typeface="Calibri" panose="020F0502020204030204"/>
                <a:ea typeface="+mn-ea"/>
                <a:cs typeface="+mn-cs"/>
              </a:rPr>
              <a:t>Asynchronous RISC-V (3)</a:t>
            </a:r>
          </a:p>
        </p:txBody>
      </p:sp>
      <p:grpSp>
        <p:nvGrpSpPr>
          <p:cNvPr id="78" name="Group 77">
            <a:extLst>
              <a:ext uri="{FF2B5EF4-FFF2-40B4-BE49-F238E27FC236}">
                <a16:creationId xmlns:a16="http://schemas.microsoft.com/office/drawing/2014/main" id="{3B1FC661-0C83-F181-BECB-E9C786B0CD65}"/>
              </a:ext>
            </a:extLst>
          </p:cNvPr>
          <p:cNvGrpSpPr/>
          <p:nvPr/>
        </p:nvGrpSpPr>
        <p:grpSpPr>
          <a:xfrm>
            <a:off x="7558784" y="3932819"/>
            <a:ext cx="3277489" cy="1531631"/>
            <a:chOff x="7558784" y="3932819"/>
            <a:chExt cx="3277489" cy="1531631"/>
          </a:xfrm>
        </p:grpSpPr>
        <p:cxnSp>
          <p:nvCxnSpPr>
            <p:cNvPr id="85" name="Straight Connector 84">
              <a:extLst>
                <a:ext uri="{FF2B5EF4-FFF2-40B4-BE49-F238E27FC236}">
                  <a16:creationId xmlns:a16="http://schemas.microsoft.com/office/drawing/2014/main" id="{5844BD9C-4B7F-CD4D-2443-DED69B41E5F8}"/>
                </a:ext>
              </a:extLst>
            </p:cNvPr>
            <p:cNvCxnSpPr>
              <a:cxnSpLocks/>
              <a:endCxn id="69" idx="3"/>
            </p:cNvCxnSpPr>
            <p:nvPr/>
          </p:nvCxnSpPr>
          <p:spPr>
            <a:xfrm flipH="1" flipV="1">
              <a:off x="7558784" y="3932819"/>
              <a:ext cx="827810" cy="1127330"/>
            </a:xfrm>
            <a:prstGeom prst="line">
              <a:avLst/>
            </a:prstGeom>
            <a:solidFill>
              <a:srgbClr val="080808"/>
            </a:solidFill>
            <a:ln w="12700" cap="flat" cmpd="sng" algn="ctr">
              <a:solidFill>
                <a:srgbClr val="FEFFFF"/>
              </a:solidFill>
              <a:prstDash val="solid"/>
              <a:miter lim="800000"/>
            </a:ln>
            <a:effectLst>
              <a:glow rad="63500">
                <a:srgbClr val="001E50">
                  <a:satMod val="175000"/>
                  <a:alpha val="40000"/>
                </a:srgbClr>
              </a:glow>
            </a:effectLst>
          </p:spPr>
        </p:cxnSp>
        <p:sp>
          <p:nvSpPr>
            <p:cNvPr id="86" name="Rectangle 85">
              <a:extLst>
                <a:ext uri="{FF2B5EF4-FFF2-40B4-BE49-F238E27FC236}">
                  <a16:creationId xmlns:a16="http://schemas.microsoft.com/office/drawing/2014/main" id="{62EFC93D-1B67-4E27-4E44-152F453CC7D1}"/>
                </a:ext>
              </a:extLst>
            </p:cNvPr>
            <p:cNvSpPr/>
            <p:nvPr/>
          </p:nvSpPr>
          <p:spPr>
            <a:xfrm>
              <a:off x="8380300" y="4846290"/>
              <a:ext cx="2455973" cy="618160"/>
            </a:xfrm>
            <a:prstGeom prst="rect">
              <a:avLst/>
            </a:prstGeom>
            <a:solidFill>
              <a:schemeClr val="tx1"/>
            </a:solidFill>
            <a:ln w="12700" cap="flat" cmpd="sng" algn="ctr">
              <a:solidFill>
                <a:srgbClr val="FEFFFF"/>
              </a:solidFill>
              <a:prstDash val="solid"/>
              <a:miter lim="800000"/>
            </a:ln>
            <a:effectLst>
              <a:glow rad="63500">
                <a:srgbClr val="001E50">
                  <a:satMod val="175000"/>
                  <a:alpha val="40000"/>
                </a:srgbClr>
              </a:glow>
            </a:effectLst>
          </p:spPr>
          <p:txBody>
            <a:bodyPr rtlCol="0" anchor="ctr"/>
            <a:lstStyle/>
            <a:p>
              <a:pPr marL="0" marR="0" lvl="0" indent="0" algn="ctr" defTabSz="304815"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EFFFF"/>
                  </a:solidFill>
                  <a:effectLst/>
                  <a:uLnTx/>
                  <a:uFillTx/>
                  <a:latin typeface="IntelOne Display Bold" panose="020B0803020203020204" pitchFamily="34" charset="0"/>
                  <a:ea typeface="+mn-ea"/>
                  <a:cs typeface="+mn-cs"/>
                </a:rPr>
                <a:t>10G/25G Ethernet</a:t>
              </a:r>
            </a:p>
            <a:p>
              <a:pPr marL="0" marR="0" lvl="0" indent="0" algn="ctr" defTabSz="304815"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EFFFF"/>
                  </a:solidFill>
                  <a:effectLst/>
                  <a:uLnTx/>
                  <a:uFillTx/>
                  <a:latin typeface="Calibri" panose="020F0502020204030204"/>
                  <a:ea typeface="+mn-ea"/>
                  <a:cs typeface="+mn-cs"/>
                </a:rPr>
                <a:t>Accelerated  host message + spike I/O</a:t>
              </a:r>
            </a:p>
          </p:txBody>
        </p:sp>
      </p:grpSp>
      <p:grpSp>
        <p:nvGrpSpPr>
          <p:cNvPr id="88" name="Group 87">
            <a:extLst>
              <a:ext uri="{FF2B5EF4-FFF2-40B4-BE49-F238E27FC236}">
                <a16:creationId xmlns:a16="http://schemas.microsoft.com/office/drawing/2014/main" id="{C3C1B849-67C8-757E-9EA0-72CE73B208DA}"/>
              </a:ext>
            </a:extLst>
          </p:cNvPr>
          <p:cNvGrpSpPr/>
          <p:nvPr/>
        </p:nvGrpSpPr>
        <p:grpSpPr>
          <a:xfrm>
            <a:off x="3738672" y="2511456"/>
            <a:ext cx="1197281" cy="2589712"/>
            <a:chOff x="3738672" y="2511456"/>
            <a:chExt cx="1197281" cy="2589712"/>
          </a:xfrm>
        </p:grpSpPr>
        <p:sp>
          <p:nvSpPr>
            <p:cNvPr id="81" name="Rectangle 80">
              <a:extLst>
                <a:ext uri="{FF2B5EF4-FFF2-40B4-BE49-F238E27FC236}">
                  <a16:creationId xmlns:a16="http://schemas.microsoft.com/office/drawing/2014/main" id="{110A05D2-E38A-43DA-7910-887ED863BAA6}"/>
                </a:ext>
              </a:extLst>
            </p:cNvPr>
            <p:cNvSpPr/>
            <p:nvPr/>
          </p:nvSpPr>
          <p:spPr>
            <a:xfrm>
              <a:off x="3738672" y="2511456"/>
              <a:ext cx="1197281" cy="2589712"/>
            </a:xfrm>
            <a:prstGeom prst="rect">
              <a:avLst/>
            </a:prstGeom>
            <a:solidFill>
              <a:srgbClr val="000000">
                <a:lumMod val="60000"/>
                <a:lumOff val="40000"/>
              </a:srgbClr>
            </a:solidFill>
            <a:ln w="38100" cap="flat" cmpd="sng" algn="ctr">
              <a:noFill/>
              <a:prstDash val="solid"/>
              <a:miter lim="800000"/>
            </a:ln>
            <a:effectLst/>
          </p:spPr>
          <p:txBody>
            <a:bodyPr rtlCol="0" anchor="ctr"/>
            <a:lstStyle/>
            <a:p>
              <a:pPr marL="0" marR="0" lvl="0" indent="0" algn="ctr" defTabSz="30481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75000"/>
                  </a:srgbClr>
                </a:solidFill>
                <a:effectLst/>
                <a:uLnTx/>
                <a:uFillTx/>
                <a:latin typeface="Calibri" panose="020F0502020204030204"/>
                <a:ea typeface="+mn-ea"/>
                <a:cs typeface="+mn-cs"/>
              </a:endParaRPr>
            </a:p>
          </p:txBody>
        </p:sp>
        <p:pic>
          <p:nvPicPr>
            <p:cNvPr id="87" name="Picture 86" descr="A picture containing text&#10;&#10;Description automatically generated">
              <a:extLst>
                <a:ext uri="{FF2B5EF4-FFF2-40B4-BE49-F238E27FC236}">
                  <a16:creationId xmlns:a16="http://schemas.microsoft.com/office/drawing/2014/main" id="{2EEF1123-FBE6-CEB5-D6F7-B342F0DE6BED}"/>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73994" y="2559653"/>
              <a:ext cx="1126635" cy="2505321"/>
            </a:xfrm>
            <a:prstGeom prst="rect">
              <a:avLst/>
            </a:prstGeom>
          </p:spPr>
        </p:pic>
      </p:grpSp>
      <p:sp>
        <p:nvSpPr>
          <p:cNvPr id="89" name="Rectangle 88">
            <a:extLst>
              <a:ext uri="{FF2B5EF4-FFF2-40B4-BE49-F238E27FC236}">
                <a16:creationId xmlns:a16="http://schemas.microsoft.com/office/drawing/2014/main" id="{7835D515-2014-17BE-A706-E23BAB4F59B6}"/>
              </a:ext>
            </a:extLst>
          </p:cNvPr>
          <p:cNvSpPr/>
          <p:nvPr/>
        </p:nvSpPr>
        <p:spPr>
          <a:xfrm>
            <a:off x="8399987" y="3191197"/>
            <a:ext cx="2441172" cy="251778"/>
          </a:xfrm>
          <a:prstGeom prst="rect">
            <a:avLst/>
          </a:prstGeom>
          <a:noFill/>
          <a:ln w="12700" cap="flat" cmpd="sng" algn="ctr">
            <a:noFill/>
            <a:prstDash val="solid"/>
            <a:miter lim="800000"/>
          </a:ln>
          <a:effectLst/>
        </p:spPr>
        <p:txBody>
          <a:bodyPr rtlCol="0" anchor="ctr"/>
          <a:lstStyle/>
          <a:p>
            <a:pPr marL="0" marR="0" lvl="0" indent="0" algn="ctr" defTabSz="30481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EFFFF"/>
                </a:solidFill>
                <a:effectLst/>
                <a:uLnTx/>
                <a:uFillTx/>
                <a:latin typeface="IntelOne Display Medium" panose="020B0703020203020204" pitchFamily="34" charset="0"/>
                <a:ea typeface="+mn-ea"/>
                <a:cs typeface="+mn-cs"/>
              </a:rPr>
              <a:t>3D scaling support</a:t>
            </a:r>
          </a:p>
        </p:txBody>
      </p:sp>
      <p:sp>
        <p:nvSpPr>
          <p:cNvPr id="94" name="Rectangle 93">
            <a:extLst>
              <a:ext uri="{FF2B5EF4-FFF2-40B4-BE49-F238E27FC236}">
                <a16:creationId xmlns:a16="http://schemas.microsoft.com/office/drawing/2014/main" id="{770DF8EF-3909-9831-4003-EE9C97D3CF61}"/>
              </a:ext>
            </a:extLst>
          </p:cNvPr>
          <p:cNvSpPr/>
          <p:nvPr/>
        </p:nvSpPr>
        <p:spPr>
          <a:xfrm>
            <a:off x="995234" y="1492872"/>
            <a:ext cx="2074386" cy="2262231"/>
          </a:xfrm>
          <a:prstGeom prst="rect">
            <a:avLst/>
          </a:prstGeom>
          <a:solidFill>
            <a:schemeClr val="tx1"/>
          </a:solidFill>
          <a:ln>
            <a:solidFill>
              <a:schemeClr val="bg1"/>
            </a:solidFill>
          </a:ln>
          <a:effectLst>
            <a:glow rad="63500">
              <a:srgbClr val="9DA5C7"/>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5" name="Table 94">
            <a:extLst>
              <a:ext uri="{FF2B5EF4-FFF2-40B4-BE49-F238E27FC236}">
                <a16:creationId xmlns:a16="http://schemas.microsoft.com/office/drawing/2014/main" id="{EC2130AB-201E-102F-31A4-AAFF3B66742F}"/>
              </a:ext>
            </a:extLst>
          </p:cNvPr>
          <p:cNvGraphicFramePr>
            <a:graphicFrameLocks noGrp="1"/>
          </p:cNvGraphicFramePr>
          <p:nvPr>
            <p:extLst>
              <p:ext uri="{D42A27DB-BD31-4B8C-83A1-F6EECF244321}">
                <p14:modId xmlns:p14="http://schemas.microsoft.com/office/powerpoint/2010/main" val="236838881"/>
              </p:ext>
            </p:extLst>
          </p:nvPr>
        </p:nvGraphicFramePr>
        <p:xfrm>
          <a:off x="1002605" y="1504687"/>
          <a:ext cx="2061935" cy="2250416"/>
        </p:xfrm>
        <a:graphic>
          <a:graphicData uri="http://schemas.openxmlformats.org/drawingml/2006/table">
            <a:tbl>
              <a:tblPr>
                <a:tableStyleId>{E8034E78-7F5D-4C2E-B375-FC64B27BC917}</a:tableStyleId>
              </a:tblPr>
              <a:tblGrid>
                <a:gridCol w="1405354">
                  <a:extLst>
                    <a:ext uri="{9D8B030D-6E8A-4147-A177-3AD203B41FA5}">
                      <a16:colId xmlns:a16="http://schemas.microsoft.com/office/drawing/2014/main" val="20000"/>
                    </a:ext>
                  </a:extLst>
                </a:gridCol>
                <a:gridCol w="656581">
                  <a:extLst>
                    <a:ext uri="{9D8B030D-6E8A-4147-A177-3AD203B41FA5}">
                      <a16:colId xmlns:a16="http://schemas.microsoft.com/office/drawing/2014/main" val="20001"/>
                    </a:ext>
                  </a:extLst>
                </a:gridCol>
              </a:tblGrid>
              <a:tr h="2813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lnSpc>
                          <a:spcPct val="80000"/>
                        </a:lnSpc>
                      </a:pPr>
                      <a:r>
                        <a:rPr lang="en-US" sz="1200" kern="1200">
                          <a:solidFill>
                            <a:prstClr val="white"/>
                          </a:solidFill>
                        </a:rPr>
                        <a:t>Technology:</a:t>
                      </a:r>
                      <a:endParaRPr lang="en-US" sz="1200" kern="1200">
                        <a:solidFill>
                          <a:prstClr val="white"/>
                        </a:solidFill>
                        <a:latin typeface="IntelOne Display Regular" panose="020B0503020203020204" pitchFamily="34" charset="0"/>
                        <a:ea typeface="+mn-ea"/>
                        <a:cs typeface="+mn-cs"/>
                      </a:endParaRPr>
                    </a:p>
                  </a:txBody>
                  <a:tcPr marL="457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80000"/>
                        </a:lnSpc>
                      </a:pPr>
                      <a:r>
                        <a:rPr lang="en-US" sz="1200" kern="1200">
                          <a:solidFill>
                            <a:prstClr val="white"/>
                          </a:solidFill>
                        </a:rPr>
                        <a:t>Intel 4</a:t>
                      </a:r>
                      <a:endParaRPr lang="en-US" sz="1200" kern="1200">
                        <a:solidFill>
                          <a:prstClr val="white"/>
                        </a:solidFill>
                        <a:latin typeface="IntelOne Display Regular" panose="020B0503020203020204" pitchFamily="34" charset="0"/>
                        <a:ea typeface="+mn-ea"/>
                        <a:cs typeface="+mn-cs"/>
                      </a:endParaRPr>
                    </a:p>
                  </a:txBody>
                  <a:tcPr marL="457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2813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lnSpc>
                          <a:spcPct val="80000"/>
                        </a:lnSpc>
                      </a:pPr>
                      <a:r>
                        <a:rPr lang="en-US" sz="1200" kern="1200">
                          <a:solidFill>
                            <a:prstClr val="white"/>
                          </a:solidFill>
                        </a:rPr>
                        <a:t> </a:t>
                      </a:r>
                      <a:endParaRPr lang="en-US" sz="1200" kern="1200">
                        <a:solidFill>
                          <a:prstClr val="white"/>
                        </a:solidFill>
                        <a:latin typeface="IntelOne Display Regular" panose="020B0503020203020204" pitchFamily="34" charset="0"/>
                        <a:ea typeface="+mn-ea"/>
                        <a:cs typeface="+mn-cs"/>
                      </a:endParaRPr>
                    </a:p>
                  </a:txBody>
                  <a:tcPr marL="457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80000"/>
                        </a:lnSpc>
                      </a:pPr>
                      <a:r>
                        <a:rPr lang="en-US" sz="1200" kern="1200">
                          <a:solidFill>
                            <a:prstClr val="white"/>
                          </a:solidFill>
                        </a:rPr>
                        <a:t>31 mm</a:t>
                      </a:r>
                      <a:r>
                        <a:rPr lang="en-US" sz="1200" kern="1200" baseline="30000">
                          <a:solidFill>
                            <a:prstClr val="white"/>
                          </a:solidFill>
                        </a:rPr>
                        <a:t>2</a:t>
                      </a:r>
                      <a:endParaRPr lang="en-US" sz="1200" kern="1200" baseline="30000">
                        <a:solidFill>
                          <a:prstClr val="white"/>
                        </a:solidFill>
                        <a:latin typeface="IntelOne Display Regular" panose="020B0503020203020204" pitchFamily="34" charset="0"/>
                        <a:ea typeface="+mn-ea"/>
                        <a:cs typeface="+mn-cs"/>
                      </a:endParaRPr>
                    </a:p>
                  </a:txBody>
                  <a:tcPr marL="457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1"/>
                  </a:ext>
                </a:extLst>
              </a:tr>
              <a:tr h="2813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lnSpc>
                          <a:spcPct val="80000"/>
                        </a:lnSpc>
                      </a:pPr>
                      <a:r>
                        <a:rPr lang="en-US" sz="1200" kern="1200">
                          <a:solidFill>
                            <a:prstClr val="white"/>
                          </a:solidFill>
                        </a:rPr>
                        <a:t>Neuro cores:</a:t>
                      </a:r>
                      <a:endParaRPr lang="en-US" sz="1200" kern="1200">
                        <a:solidFill>
                          <a:prstClr val="white"/>
                        </a:solidFill>
                        <a:latin typeface="IntelOne Display Regular" panose="020B0503020203020204" pitchFamily="34" charset="0"/>
                        <a:ea typeface="+mn-ea"/>
                        <a:cs typeface="+mn-cs"/>
                      </a:endParaRPr>
                    </a:p>
                  </a:txBody>
                  <a:tcPr marL="457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80000"/>
                        </a:lnSpc>
                      </a:pPr>
                      <a:r>
                        <a:rPr lang="en-US" sz="1200" kern="1200">
                          <a:solidFill>
                            <a:prstClr val="white"/>
                          </a:solidFill>
                        </a:rPr>
                        <a:t>126</a:t>
                      </a:r>
                      <a:endParaRPr lang="en-US" sz="1200" kern="1200">
                        <a:solidFill>
                          <a:prstClr val="white"/>
                        </a:solidFill>
                        <a:latin typeface="IntelOne Display Regular" panose="020B0503020203020204" pitchFamily="34" charset="0"/>
                        <a:ea typeface="+mn-ea"/>
                        <a:cs typeface="+mn-cs"/>
                      </a:endParaRPr>
                    </a:p>
                  </a:txBody>
                  <a:tcPr marL="457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2"/>
                  </a:ext>
                </a:extLst>
              </a:tr>
              <a:tr h="2813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lnSpc>
                          <a:spcPct val="80000"/>
                        </a:lnSpc>
                      </a:pPr>
                      <a:r>
                        <a:rPr lang="en-US" sz="1200" kern="1200">
                          <a:solidFill>
                            <a:prstClr val="white"/>
                          </a:solidFill>
                        </a:rPr>
                        <a:t>CPU cores:</a:t>
                      </a:r>
                      <a:endParaRPr lang="en-US" sz="1200" kern="1200">
                        <a:solidFill>
                          <a:prstClr val="white"/>
                        </a:solidFill>
                        <a:latin typeface="IntelOne Display Regular" panose="020B0503020203020204" pitchFamily="34" charset="0"/>
                        <a:ea typeface="+mn-ea"/>
                        <a:cs typeface="+mn-cs"/>
                      </a:endParaRPr>
                    </a:p>
                  </a:txBody>
                  <a:tcPr marL="457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80000"/>
                        </a:lnSpc>
                      </a:pPr>
                      <a:r>
                        <a:rPr lang="en-US" sz="1200" kern="1200">
                          <a:solidFill>
                            <a:prstClr val="white"/>
                          </a:solidFill>
                        </a:rPr>
                        <a:t>5</a:t>
                      </a:r>
                      <a:endParaRPr lang="en-US" sz="1200" kern="1200">
                        <a:solidFill>
                          <a:prstClr val="white"/>
                        </a:solidFill>
                        <a:latin typeface="IntelOne Display Regular" panose="020B0503020203020204" pitchFamily="34" charset="0"/>
                        <a:ea typeface="+mn-ea"/>
                        <a:cs typeface="+mn-cs"/>
                      </a:endParaRPr>
                    </a:p>
                  </a:txBody>
                  <a:tcPr marL="457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3"/>
                  </a:ext>
                </a:extLst>
              </a:tr>
              <a:tr h="2813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lnSpc>
                          <a:spcPct val="80000"/>
                        </a:lnSpc>
                      </a:pPr>
                      <a:r>
                        <a:rPr lang="en-US" sz="1200" kern="1200">
                          <a:solidFill>
                            <a:prstClr val="white"/>
                          </a:solidFill>
                        </a:rPr>
                        <a:t>Max # neurons:</a:t>
                      </a:r>
                      <a:endParaRPr lang="en-US" sz="1200" kern="1200">
                        <a:solidFill>
                          <a:prstClr val="white"/>
                        </a:solidFill>
                        <a:latin typeface="IntelOne Display Regular" panose="020B0503020203020204" pitchFamily="34" charset="0"/>
                        <a:ea typeface="+mn-ea"/>
                        <a:cs typeface="+mn-cs"/>
                      </a:endParaRPr>
                    </a:p>
                  </a:txBody>
                  <a:tcPr marL="457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80000"/>
                        </a:lnSpc>
                      </a:pPr>
                      <a:r>
                        <a:rPr lang="en-US" sz="1200" kern="1200">
                          <a:solidFill>
                            <a:prstClr val="white"/>
                          </a:solidFill>
                        </a:rPr>
                        <a:t>1 M</a:t>
                      </a:r>
                      <a:endParaRPr lang="en-US" sz="1200" kern="1200">
                        <a:solidFill>
                          <a:prstClr val="white"/>
                        </a:solidFill>
                        <a:latin typeface="IntelOne Display Regular" panose="020B0503020203020204" pitchFamily="34" charset="0"/>
                        <a:ea typeface="+mn-ea"/>
                        <a:cs typeface="+mn-cs"/>
                      </a:endParaRPr>
                    </a:p>
                  </a:txBody>
                  <a:tcPr marL="457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4"/>
                  </a:ext>
                </a:extLst>
              </a:tr>
              <a:tr h="2813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lnSpc>
                          <a:spcPct val="80000"/>
                        </a:lnSpc>
                      </a:pPr>
                      <a:r>
                        <a:rPr lang="en-US" sz="1200" kern="1200">
                          <a:solidFill>
                            <a:prstClr val="white"/>
                          </a:solidFill>
                        </a:rPr>
                        <a:t>Max # synapses:</a:t>
                      </a:r>
                      <a:endParaRPr lang="en-US" sz="1200" kern="1200">
                        <a:solidFill>
                          <a:prstClr val="white"/>
                        </a:solidFill>
                        <a:latin typeface="IntelOne Display Regular" panose="020B0503020203020204" pitchFamily="34" charset="0"/>
                        <a:ea typeface="+mn-ea"/>
                        <a:cs typeface="+mn-cs"/>
                      </a:endParaRPr>
                    </a:p>
                  </a:txBody>
                  <a:tcPr marL="457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80000"/>
                        </a:lnSpc>
                      </a:pPr>
                      <a:r>
                        <a:rPr lang="en-US" sz="1200" kern="1200">
                          <a:solidFill>
                            <a:prstClr val="white"/>
                          </a:solidFill>
                        </a:rPr>
                        <a:t>123 M</a:t>
                      </a:r>
                      <a:endParaRPr lang="en-US" sz="1200" kern="1200">
                        <a:solidFill>
                          <a:prstClr val="white"/>
                        </a:solidFill>
                        <a:latin typeface="IntelOne Display Regular" panose="020B0503020203020204" pitchFamily="34" charset="0"/>
                        <a:ea typeface="+mn-ea"/>
                        <a:cs typeface="+mn-cs"/>
                      </a:endParaRPr>
                    </a:p>
                  </a:txBody>
                  <a:tcPr marL="457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5"/>
                  </a:ext>
                </a:extLst>
              </a:tr>
              <a:tr h="2813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lnSpc>
                          <a:spcPct val="80000"/>
                        </a:lnSpc>
                      </a:pPr>
                      <a:r>
                        <a:rPr lang="en-US" sz="1200" kern="1200">
                          <a:solidFill>
                            <a:prstClr val="white"/>
                          </a:solidFill>
                        </a:rPr>
                        <a:t>Transistors:</a:t>
                      </a:r>
                      <a:endParaRPr lang="en-US" sz="1200" kern="1200">
                        <a:solidFill>
                          <a:prstClr val="white"/>
                        </a:solidFill>
                        <a:latin typeface="IntelOne Display Regular" panose="020B0503020203020204" pitchFamily="34" charset="0"/>
                        <a:ea typeface="+mn-ea"/>
                        <a:cs typeface="+mn-cs"/>
                      </a:endParaRPr>
                    </a:p>
                  </a:txBody>
                  <a:tcPr marL="457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80000"/>
                        </a:lnSpc>
                      </a:pPr>
                      <a:r>
                        <a:rPr lang="en-US" sz="1200" kern="1200">
                          <a:solidFill>
                            <a:prstClr val="white"/>
                          </a:solidFill>
                        </a:rPr>
                        <a:t>2.3 B</a:t>
                      </a:r>
                      <a:endParaRPr lang="en-US" sz="1200" kern="1200">
                        <a:solidFill>
                          <a:prstClr val="white"/>
                        </a:solidFill>
                        <a:latin typeface="IntelOne Display Regular" panose="020B0503020203020204" pitchFamily="34" charset="0"/>
                        <a:ea typeface="+mn-ea"/>
                        <a:cs typeface="+mn-cs"/>
                      </a:endParaRPr>
                    </a:p>
                  </a:txBody>
                  <a:tcPr marL="457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6"/>
                  </a:ext>
                </a:extLst>
              </a:tr>
              <a:tr h="2813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lnSpc>
                          <a:spcPct val="80000"/>
                        </a:lnSpc>
                      </a:pPr>
                      <a:r>
                        <a:rPr lang="en-US" sz="1200" kern="1200">
                          <a:solidFill>
                            <a:prstClr val="white"/>
                          </a:solidFill>
                        </a:rPr>
                        <a:t>Memory:</a:t>
                      </a:r>
                      <a:endParaRPr lang="en-US" sz="1200" kern="1200">
                        <a:solidFill>
                          <a:prstClr val="white"/>
                        </a:solidFill>
                        <a:latin typeface="IntelOne Display Regular" panose="020B0503020203020204" pitchFamily="34" charset="0"/>
                        <a:ea typeface="+mn-ea"/>
                        <a:cs typeface="+mn-cs"/>
                      </a:endParaRPr>
                    </a:p>
                  </a:txBody>
                  <a:tcPr marL="457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80000"/>
                        </a:lnSpc>
                      </a:pPr>
                      <a:r>
                        <a:rPr lang="en-US" sz="1200" kern="1200">
                          <a:solidFill>
                            <a:prstClr val="white"/>
                          </a:solidFill>
                        </a:rPr>
                        <a:t>24 MB</a:t>
                      </a:r>
                      <a:endParaRPr lang="en-US" sz="1200" kern="1200">
                        <a:solidFill>
                          <a:prstClr val="white"/>
                        </a:solidFill>
                        <a:latin typeface="IntelOne Display Regular" panose="020B0503020203020204" pitchFamily="34" charset="0"/>
                        <a:ea typeface="+mn-ea"/>
                        <a:cs typeface="+mn-cs"/>
                      </a:endParaRPr>
                    </a:p>
                  </a:txBody>
                  <a:tcPr marL="457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96243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5" grpId="0" animBg="1"/>
      <p:bldP spid="8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C7CCC-31A3-DBCC-7D90-A9547EFA1C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EF4360-C6A2-2502-EA27-A6F738E43AF8}"/>
              </a:ext>
            </a:extLst>
          </p:cNvPr>
          <p:cNvSpPr>
            <a:spLocks noGrp="1"/>
          </p:cNvSpPr>
          <p:nvPr>
            <p:ph type="title"/>
          </p:nvPr>
        </p:nvSpPr>
        <p:spPr/>
        <p:txBody>
          <a:bodyPr/>
          <a:lstStyle/>
          <a:p>
            <a:r>
              <a:rPr lang="en-US" dirty="0"/>
              <a:t>Loihi 2 Systems </a:t>
            </a:r>
            <a:r>
              <a:rPr lang="en-US" dirty="0">
                <a:solidFill>
                  <a:schemeClr val="bg1"/>
                </a:solidFill>
              </a:rPr>
              <a:t>HP announcement?</a:t>
            </a:r>
          </a:p>
        </p:txBody>
      </p:sp>
      <p:pic>
        <p:nvPicPr>
          <p:cNvPr id="4" name="Picture 3" descr="A close-up of a computer chip&#10;&#10;Description automatically generated">
            <a:extLst>
              <a:ext uri="{FF2B5EF4-FFF2-40B4-BE49-F238E27FC236}">
                <a16:creationId xmlns:a16="http://schemas.microsoft.com/office/drawing/2014/main" id="{2227BB79-4E50-51B8-BAD9-E9EA77CCF18A}"/>
              </a:ext>
            </a:extLst>
          </p:cNvPr>
          <p:cNvPicPr>
            <a:picLocks noChangeAspect="1"/>
          </p:cNvPicPr>
          <p:nvPr/>
        </p:nvPicPr>
        <p:blipFill rotWithShape="1">
          <a:blip r:embed="rId3">
            <a:extLst>
              <a:ext uri="{28A0092B-C50C-407E-A947-70E740481C1C}">
                <a14:useLocalDpi xmlns:a14="http://schemas.microsoft.com/office/drawing/2010/main" val="0"/>
              </a:ext>
            </a:extLst>
          </a:blip>
          <a:srcRect l="4173" r="4658" b="2879"/>
          <a:stretch/>
        </p:blipFill>
        <p:spPr>
          <a:xfrm>
            <a:off x="1219593" y="2094462"/>
            <a:ext cx="2262591" cy="1589337"/>
          </a:xfrm>
          <a:prstGeom prst="rect">
            <a:avLst/>
          </a:prstGeom>
        </p:spPr>
      </p:pic>
      <p:pic>
        <p:nvPicPr>
          <p:cNvPr id="5" name="Picture 4" descr="A close-up of a computer chip&#10;&#10;Description automatically generated">
            <a:extLst>
              <a:ext uri="{FF2B5EF4-FFF2-40B4-BE49-F238E27FC236}">
                <a16:creationId xmlns:a16="http://schemas.microsoft.com/office/drawing/2014/main" id="{5ADD72D2-898B-05DC-52FC-BA953B45F4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5392" y="2153295"/>
            <a:ext cx="2378172" cy="1460166"/>
          </a:xfrm>
          <a:prstGeom prst="rect">
            <a:avLst/>
          </a:prstGeom>
        </p:spPr>
      </p:pic>
      <p:sp>
        <p:nvSpPr>
          <p:cNvPr id="6" name="TextBox 5">
            <a:extLst>
              <a:ext uri="{FF2B5EF4-FFF2-40B4-BE49-F238E27FC236}">
                <a16:creationId xmlns:a16="http://schemas.microsoft.com/office/drawing/2014/main" id="{54279BB8-FC20-22FC-EFBD-6D841D460944}"/>
              </a:ext>
            </a:extLst>
          </p:cNvPr>
          <p:cNvSpPr txBox="1"/>
          <p:nvPr/>
        </p:nvSpPr>
        <p:spPr>
          <a:xfrm>
            <a:off x="-72833" y="4180327"/>
            <a:ext cx="1488808" cy="338554"/>
          </a:xfrm>
          <a:prstGeom prst="rect">
            <a:avLst/>
          </a:prstGeom>
          <a:noFill/>
        </p:spPr>
        <p:txBody>
          <a:bodyPr wrap="square" rtlCol="0">
            <a:spAutoFit/>
          </a:bodyPr>
          <a:lstStyle/>
          <a:p>
            <a:pPr algn="ctr"/>
            <a:r>
              <a:rPr lang="en-US" sz="1600" b="1" dirty="0">
                <a:ea typeface="Intel Clear Light" panose="020B0404020203020204" pitchFamily="34" charset="0"/>
                <a:cs typeface="Intel Clear Light" panose="020B0404020203020204" pitchFamily="34" charset="0"/>
              </a:rPr>
              <a:t>Loihi 2 chip</a:t>
            </a:r>
          </a:p>
        </p:txBody>
      </p:sp>
      <p:grpSp>
        <p:nvGrpSpPr>
          <p:cNvPr id="16" name="Group 15">
            <a:extLst>
              <a:ext uri="{FF2B5EF4-FFF2-40B4-BE49-F238E27FC236}">
                <a16:creationId xmlns:a16="http://schemas.microsoft.com/office/drawing/2014/main" id="{BC3496E0-E7C7-C94F-1A3F-C5ADD907F8B9}"/>
              </a:ext>
            </a:extLst>
          </p:cNvPr>
          <p:cNvGrpSpPr/>
          <p:nvPr/>
        </p:nvGrpSpPr>
        <p:grpSpPr>
          <a:xfrm>
            <a:off x="351930" y="2079507"/>
            <a:ext cx="755684" cy="2123432"/>
            <a:chOff x="764503" y="1966877"/>
            <a:chExt cx="888563" cy="2496815"/>
          </a:xfrm>
        </p:grpSpPr>
        <p:pic>
          <p:nvPicPr>
            <p:cNvPr id="9" name="Picture 2">
              <a:extLst>
                <a:ext uri="{FF2B5EF4-FFF2-40B4-BE49-F238E27FC236}">
                  <a16:creationId xmlns:a16="http://schemas.microsoft.com/office/drawing/2014/main" id="{F25A85BC-98D7-D89E-54A5-852C2B8454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981" y="1966877"/>
              <a:ext cx="872085" cy="193796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A picture containing accessory&#10;&#10;Description automatically generated">
              <a:extLst>
                <a:ext uri="{FF2B5EF4-FFF2-40B4-BE49-F238E27FC236}">
                  <a16:creationId xmlns:a16="http://schemas.microsoft.com/office/drawing/2014/main" id="{81588ED5-DD6D-3A48-58F7-F76A4F5F31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4503" y="3997421"/>
              <a:ext cx="699407" cy="466271"/>
            </a:xfrm>
            <a:prstGeom prst="rect">
              <a:avLst/>
            </a:prstGeom>
            <a:noFill/>
            <a:extLst>
              <a:ext uri="{909E8E84-426E-40DD-AFC4-6F175D3DCCD1}">
                <a14:hiddenFill xmlns:a14="http://schemas.microsoft.com/office/drawing/2010/main">
                  <a:solidFill>
                    <a:srgbClr val="FFFFFF"/>
                  </a:solidFill>
                </a14:hiddenFill>
              </a:ext>
            </a:extLst>
          </p:spPr>
        </p:pic>
        <p:sp>
          <p:nvSpPr>
            <p:cNvPr id="14" name="Flowchart: Manual Operation 13">
              <a:extLst>
                <a:ext uri="{FF2B5EF4-FFF2-40B4-BE49-F238E27FC236}">
                  <a16:creationId xmlns:a16="http://schemas.microsoft.com/office/drawing/2014/main" id="{A0F60B42-2433-398E-445C-CA886EF0E2C9}"/>
                </a:ext>
              </a:extLst>
            </p:cNvPr>
            <p:cNvSpPr/>
            <p:nvPr/>
          </p:nvSpPr>
          <p:spPr>
            <a:xfrm>
              <a:off x="780981" y="3904843"/>
              <a:ext cx="872085" cy="24776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3148 w 10000"/>
                <a:gd name="connsiteY3" fmla="*/ 8475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3130 w 10000"/>
                <a:gd name="connsiteY3" fmla="*/ 8179 h 10000"/>
                <a:gd name="connsiteX4" fmla="*/ 0 w 10000"/>
                <a:gd name="connsiteY4" fmla="*/ 0 h 10000"/>
                <a:gd name="connsiteX0" fmla="*/ 0 w 10000"/>
                <a:gd name="connsiteY0" fmla="*/ 0 h 9231"/>
                <a:gd name="connsiteX1" fmla="*/ 10000 w 10000"/>
                <a:gd name="connsiteY1" fmla="*/ 0 h 9231"/>
                <a:gd name="connsiteX2" fmla="*/ 6089 w 10000"/>
                <a:gd name="connsiteY2" fmla="*/ 9231 h 9231"/>
                <a:gd name="connsiteX3" fmla="*/ 3130 w 10000"/>
                <a:gd name="connsiteY3" fmla="*/ 8179 h 9231"/>
                <a:gd name="connsiteX4" fmla="*/ 0 w 10000"/>
                <a:gd name="connsiteY4" fmla="*/ 0 h 9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231">
                  <a:moveTo>
                    <a:pt x="0" y="0"/>
                  </a:moveTo>
                  <a:lnTo>
                    <a:pt x="10000" y="0"/>
                  </a:lnTo>
                  <a:lnTo>
                    <a:pt x="6089" y="9231"/>
                  </a:lnTo>
                  <a:lnTo>
                    <a:pt x="3130" y="8179"/>
                  </a:lnTo>
                  <a:lnTo>
                    <a:pt x="0" y="0"/>
                  </a:lnTo>
                  <a:close/>
                </a:path>
              </a:pathLst>
            </a:custGeom>
            <a:solidFill>
              <a:schemeClr val="tx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A close-up of a circuit board&#10;&#10;Description automatically generated">
            <a:extLst>
              <a:ext uri="{FF2B5EF4-FFF2-40B4-BE49-F238E27FC236}">
                <a16:creationId xmlns:a16="http://schemas.microsoft.com/office/drawing/2014/main" id="{9BA28935-931F-DB0E-621A-9E3428DF0C71}"/>
              </a:ext>
            </a:extLst>
          </p:cNvPr>
          <p:cNvPicPr>
            <a:picLocks noChangeAspect="1"/>
          </p:cNvPicPr>
          <p:nvPr/>
        </p:nvPicPr>
        <p:blipFill rotWithShape="1">
          <a:blip r:embed="rId7">
            <a:extLst>
              <a:ext uri="{28A0092B-C50C-407E-A947-70E740481C1C}">
                <a14:useLocalDpi xmlns:a14="http://schemas.microsoft.com/office/drawing/2010/main" val="0"/>
              </a:ext>
            </a:extLst>
          </a:blip>
          <a:srcRect l="2493" t="5217" r="18106" b="4283"/>
          <a:stretch/>
        </p:blipFill>
        <p:spPr>
          <a:xfrm>
            <a:off x="6216691" y="2232277"/>
            <a:ext cx="1850887" cy="1211788"/>
          </a:xfrm>
          <a:prstGeom prst="roundRect">
            <a:avLst>
              <a:gd name="adj" fmla="val 1721"/>
            </a:avLst>
          </a:prstGeom>
        </p:spPr>
      </p:pic>
      <p:pic>
        <p:nvPicPr>
          <p:cNvPr id="20" name="Picture 19" descr="A blue box with a black background&#10;&#10;Description automatically generated">
            <a:extLst>
              <a:ext uri="{FF2B5EF4-FFF2-40B4-BE49-F238E27FC236}">
                <a16:creationId xmlns:a16="http://schemas.microsoft.com/office/drawing/2014/main" id="{62ECC8C6-5B9E-C9AB-36EE-4ECFF80C81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7578" y="1404758"/>
            <a:ext cx="3649314" cy="2723322"/>
          </a:xfrm>
          <a:prstGeom prst="rect">
            <a:avLst/>
          </a:prstGeom>
        </p:spPr>
      </p:pic>
      <p:sp>
        <p:nvSpPr>
          <p:cNvPr id="21" name="TextBox 20">
            <a:extLst>
              <a:ext uri="{FF2B5EF4-FFF2-40B4-BE49-F238E27FC236}">
                <a16:creationId xmlns:a16="http://schemas.microsoft.com/office/drawing/2014/main" id="{AB4751D5-6E75-E4D1-5489-F9AB6B7918FD}"/>
              </a:ext>
            </a:extLst>
          </p:cNvPr>
          <p:cNvSpPr txBox="1"/>
          <p:nvPr/>
        </p:nvSpPr>
        <p:spPr>
          <a:xfrm>
            <a:off x="1559304" y="4202939"/>
            <a:ext cx="1583168" cy="584775"/>
          </a:xfrm>
          <a:prstGeom prst="rect">
            <a:avLst/>
          </a:prstGeom>
          <a:noFill/>
        </p:spPr>
        <p:txBody>
          <a:bodyPr wrap="square" rtlCol="0">
            <a:spAutoFit/>
          </a:bodyPr>
          <a:lstStyle/>
          <a:p>
            <a:pPr algn="ctr"/>
            <a:r>
              <a:rPr lang="en-US" sz="1600" b="1" err="1">
                <a:ea typeface="Intel Clear Light" panose="020B0404020203020204" pitchFamily="34" charset="0"/>
                <a:cs typeface="Intel Clear Light" panose="020B0404020203020204" pitchFamily="34" charset="0"/>
              </a:rPr>
              <a:t>Kapoho</a:t>
            </a:r>
            <a:r>
              <a:rPr lang="en-US" sz="1600" b="1">
                <a:ea typeface="Intel Clear Light" panose="020B0404020203020204" pitchFamily="34" charset="0"/>
                <a:cs typeface="Intel Clear Light" panose="020B0404020203020204" pitchFamily="34" charset="0"/>
              </a:rPr>
              <a:t> Point</a:t>
            </a:r>
          </a:p>
          <a:p>
            <a:pPr algn="ctr"/>
            <a:r>
              <a:rPr lang="en-US" sz="1600">
                <a:ea typeface="Intel Clear Light" panose="020B0404020203020204" pitchFamily="34" charset="0"/>
                <a:cs typeface="Intel Clear Light" panose="020B0404020203020204" pitchFamily="34" charset="0"/>
              </a:rPr>
              <a:t>8 chips system</a:t>
            </a:r>
          </a:p>
        </p:txBody>
      </p:sp>
      <p:sp>
        <p:nvSpPr>
          <p:cNvPr id="22" name="TextBox 21">
            <a:extLst>
              <a:ext uri="{FF2B5EF4-FFF2-40B4-BE49-F238E27FC236}">
                <a16:creationId xmlns:a16="http://schemas.microsoft.com/office/drawing/2014/main" id="{1FDAA7EF-FA6C-1642-EB9E-F7A5FB4507FE}"/>
              </a:ext>
            </a:extLst>
          </p:cNvPr>
          <p:cNvSpPr txBox="1"/>
          <p:nvPr/>
        </p:nvSpPr>
        <p:spPr>
          <a:xfrm>
            <a:off x="3821449" y="4205391"/>
            <a:ext cx="1666057" cy="584775"/>
          </a:xfrm>
          <a:prstGeom prst="rect">
            <a:avLst/>
          </a:prstGeom>
          <a:noFill/>
        </p:spPr>
        <p:txBody>
          <a:bodyPr wrap="square" rtlCol="0">
            <a:spAutoFit/>
          </a:bodyPr>
          <a:lstStyle/>
          <a:p>
            <a:pPr algn="ctr"/>
            <a:r>
              <a:rPr lang="en-US" sz="1600" b="1">
                <a:ea typeface="Intel Clear Light" panose="020B0404020203020204" pitchFamily="34" charset="0"/>
                <a:cs typeface="Intel Clear Light" panose="020B0404020203020204" pitchFamily="34" charset="0"/>
              </a:rPr>
              <a:t>KP Stack</a:t>
            </a:r>
          </a:p>
          <a:p>
            <a:pPr algn="ctr"/>
            <a:r>
              <a:rPr lang="en-US" sz="1600">
                <a:ea typeface="Intel Clear Light" panose="020B0404020203020204" pitchFamily="34" charset="0"/>
                <a:cs typeface="Intel Clear Light" panose="020B0404020203020204" pitchFamily="34" charset="0"/>
              </a:rPr>
              <a:t>32 chips system</a:t>
            </a:r>
          </a:p>
        </p:txBody>
      </p:sp>
      <p:sp>
        <p:nvSpPr>
          <p:cNvPr id="23" name="TextBox 22">
            <a:extLst>
              <a:ext uri="{FF2B5EF4-FFF2-40B4-BE49-F238E27FC236}">
                <a16:creationId xmlns:a16="http://schemas.microsoft.com/office/drawing/2014/main" id="{2E6DE5BA-4771-722C-4901-A2F43AD88F75}"/>
              </a:ext>
            </a:extLst>
          </p:cNvPr>
          <p:cNvSpPr txBox="1"/>
          <p:nvPr/>
        </p:nvSpPr>
        <p:spPr>
          <a:xfrm>
            <a:off x="6096001" y="4180327"/>
            <a:ext cx="2092268" cy="584775"/>
          </a:xfrm>
          <a:prstGeom prst="rect">
            <a:avLst/>
          </a:prstGeom>
          <a:noFill/>
        </p:spPr>
        <p:txBody>
          <a:bodyPr wrap="square" rtlCol="0">
            <a:spAutoFit/>
          </a:bodyPr>
          <a:lstStyle/>
          <a:p>
            <a:pPr algn="ctr"/>
            <a:r>
              <a:rPr lang="en-US" sz="1600" b="1" dirty="0">
                <a:ea typeface="Intel Clear Light" panose="020B0404020203020204" pitchFamily="34" charset="0"/>
                <a:cs typeface="Intel Clear Light" panose="020B0404020203020204" pitchFamily="34" charset="0"/>
              </a:rPr>
              <a:t>Alia Point</a:t>
            </a:r>
          </a:p>
          <a:p>
            <a:pPr algn="ctr"/>
            <a:r>
              <a:rPr lang="en-US" sz="1600" dirty="0">
                <a:ea typeface="Intel Clear Light" panose="020B0404020203020204" pitchFamily="34" charset="0"/>
                <a:cs typeface="Intel Clear Light" panose="020B0404020203020204" pitchFamily="34" charset="0"/>
              </a:rPr>
              <a:t>128 chips Datacenter</a:t>
            </a:r>
          </a:p>
        </p:txBody>
      </p:sp>
      <p:sp>
        <p:nvSpPr>
          <p:cNvPr id="24" name="TextBox 23">
            <a:extLst>
              <a:ext uri="{FF2B5EF4-FFF2-40B4-BE49-F238E27FC236}">
                <a16:creationId xmlns:a16="http://schemas.microsoft.com/office/drawing/2014/main" id="{AD379141-765E-2E6B-0620-497ADB7E83B9}"/>
              </a:ext>
            </a:extLst>
          </p:cNvPr>
          <p:cNvSpPr txBox="1"/>
          <p:nvPr/>
        </p:nvSpPr>
        <p:spPr>
          <a:xfrm>
            <a:off x="9059206" y="4180327"/>
            <a:ext cx="1666057" cy="584775"/>
          </a:xfrm>
          <a:prstGeom prst="rect">
            <a:avLst/>
          </a:prstGeom>
          <a:noFill/>
        </p:spPr>
        <p:txBody>
          <a:bodyPr wrap="square" rtlCol="0">
            <a:spAutoFit/>
          </a:bodyPr>
          <a:lstStyle/>
          <a:p>
            <a:pPr algn="ctr"/>
            <a:r>
              <a:rPr lang="en-US" sz="1600" b="1">
                <a:ea typeface="Intel Clear Light" panose="020B0404020203020204" pitchFamily="34" charset="0"/>
                <a:cs typeface="Intel Clear Light" panose="020B0404020203020204" pitchFamily="34" charset="0"/>
              </a:rPr>
              <a:t>Hala Point</a:t>
            </a:r>
          </a:p>
          <a:p>
            <a:pPr algn="ctr"/>
            <a:r>
              <a:rPr lang="en-US" sz="1600">
                <a:ea typeface="Intel Clear Light" panose="020B0404020203020204" pitchFamily="34" charset="0"/>
                <a:cs typeface="Intel Clear Light" panose="020B0404020203020204" pitchFamily="34" charset="0"/>
              </a:rPr>
              <a:t>1152 chips HPC</a:t>
            </a:r>
          </a:p>
        </p:txBody>
      </p:sp>
      <p:sp>
        <p:nvSpPr>
          <p:cNvPr id="8" name="TextBox 7">
            <a:extLst>
              <a:ext uri="{FF2B5EF4-FFF2-40B4-BE49-F238E27FC236}">
                <a16:creationId xmlns:a16="http://schemas.microsoft.com/office/drawing/2014/main" id="{4E23EF2D-D2D2-D242-D7B3-AD0D2C78EB15}"/>
              </a:ext>
            </a:extLst>
          </p:cNvPr>
          <p:cNvSpPr txBox="1"/>
          <p:nvPr/>
        </p:nvSpPr>
        <p:spPr>
          <a:xfrm>
            <a:off x="8066534" y="4941812"/>
            <a:ext cx="3650358" cy="369332"/>
          </a:xfrm>
          <a:prstGeom prst="rect">
            <a:avLst/>
          </a:prstGeom>
          <a:noFill/>
        </p:spPr>
        <p:txBody>
          <a:bodyPr wrap="none" rtlCol="0">
            <a:spAutoFit/>
          </a:bodyPr>
          <a:lstStyle/>
          <a:p>
            <a:r>
              <a:rPr lang="en-US" dirty="0"/>
              <a:t>More details on HP later in the talk…</a:t>
            </a:r>
          </a:p>
        </p:txBody>
      </p:sp>
    </p:spTree>
    <p:extLst>
      <p:ext uri="{BB962C8B-B14F-4D97-AF65-F5344CB8AC3E}">
        <p14:creationId xmlns:p14="http://schemas.microsoft.com/office/powerpoint/2010/main" val="313229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P spid="22" grpId="0"/>
      <p:bldP spid="23" grpId="0"/>
      <p:bldP spid="24" grpId="0"/>
      <p:bldP spid="8" grpId="0"/>
    </p:bldLst>
  </p:timing>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39F84-7C87-56CA-6419-9C768A0F49E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0BFAF4D-FFC3-E9FB-6F2A-A754E2DFD3D1}"/>
              </a:ext>
            </a:extLst>
          </p:cNvPr>
          <p:cNvSpPr>
            <a:spLocks noGrp="1"/>
          </p:cNvSpPr>
          <p:nvPr>
            <p:ph type="title"/>
          </p:nvPr>
        </p:nvSpPr>
        <p:spPr/>
        <p:txBody>
          <a:bodyPr/>
          <a:lstStyle/>
          <a:p>
            <a:r>
              <a:rPr lang="en-US"/>
              <a:t>Generalized Spiking Neurons</a:t>
            </a:r>
          </a:p>
        </p:txBody>
      </p:sp>
      <p:sp>
        <p:nvSpPr>
          <p:cNvPr id="5" name="Text Placeholder 4">
            <a:extLst>
              <a:ext uri="{FF2B5EF4-FFF2-40B4-BE49-F238E27FC236}">
                <a16:creationId xmlns:a16="http://schemas.microsoft.com/office/drawing/2014/main" id="{21C0DF10-765C-9A85-1493-E59B3A1B6A63}"/>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864734587"/>
      </p:ext>
    </p:extLst>
  </p:cSld>
  <p:clrMapOvr>
    <a:masterClrMapping/>
  </p:clrMapOvr>
</p:sld>
</file>

<file path=ppt/theme/theme1.xml><?xml version="1.0" encoding="utf-8"?>
<a:theme xmlns:a="http://schemas.openxmlformats.org/drawingml/2006/main" name="Office Theme">
  <a:themeElements>
    <a:clrScheme name="Intel2020">
      <a:dk1>
        <a:srgbClr val="525252"/>
      </a:dk1>
      <a:lt1>
        <a:srgbClr val="FFFFFF"/>
      </a:lt1>
      <a:dk2>
        <a:srgbClr val="004A86"/>
      </a:dk2>
      <a:lt2>
        <a:srgbClr val="FFFFFF"/>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fontScheme name="IntelOne">
      <a:majorFont>
        <a:latin typeface="IntelOne Display Light"/>
        <a:ea typeface="Helvetica Neue"/>
        <a:cs typeface="Helvetica Neue"/>
      </a:majorFont>
      <a:minorFont>
        <a:latin typeface="IntelOne Display Regular"/>
        <a:ea typeface="Helvetica Neue"/>
        <a:cs typeface="Helvetica Neu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ptimization Session CSP.pptx" id="{8B93B906-450E-4B5C-AB7B-4F807B6EF2C8}" vid="{1BD9B51D-2DA2-44E5-AD0F-85F577C1B993}"/>
    </a:ext>
  </a:extLst>
</a:theme>
</file>

<file path=ppt/theme/theme2.xml><?xml version="1.0" encoding="utf-8"?>
<a:theme xmlns:a="http://schemas.openxmlformats.org/drawingml/2006/main" name="Office Theme">
  <a:themeElements>
    <a:clrScheme name="Intel2020">
      <a:dk1>
        <a:srgbClr val="525252"/>
      </a:dk1>
      <a:lt1>
        <a:srgbClr val="FFFFFF"/>
      </a:lt1>
      <a:dk2>
        <a:srgbClr val="004A86"/>
      </a:dk2>
      <a:lt2>
        <a:srgbClr val="FFFFFF"/>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Intel2020">
      <a:dk1>
        <a:srgbClr val="525252"/>
      </a:dk1>
      <a:lt1>
        <a:srgbClr val="FFFFFF"/>
      </a:lt1>
      <a:dk2>
        <a:srgbClr val="004A86"/>
      </a:dk2>
      <a:lt2>
        <a:srgbClr val="FFFFFF"/>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580B6DC7B56B24E822CC927A4286E27" ma:contentTypeVersion="24" ma:contentTypeDescription="Create a new document." ma:contentTypeScope="" ma:versionID="0c31560993495a34c58eb9f1fbf15da7">
  <xsd:schema xmlns:xsd="http://www.w3.org/2001/XMLSchema" xmlns:xs="http://www.w3.org/2001/XMLSchema" xmlns:p="http://schemas.microsoft.com/office/2006/metadata/properties" xmlns:ns2="4726224c-c348-4b1e-a705-c74f17cb85c8" xmlns:ns3="8da3dc67-c693-4444-b8a0-a2ba00f15295" xmlns:ns4="a7bc6c04-a6f3-4b85-abcc-278c78dc556b" targetNamespace="http://schemas.microsoft.com/office/2006/metadata/properties" ma:root="true" ma:fieldsID="f34ba7035e0e924a79a41bae385f7609" ns2:_="" ns3:_="" ns4:_="">
    <xsd:import namespace="4726224c-c348-4b1e-a705-c74f17cb85c8"/>
    <xsd:import namespace="8da3dc67-c693-4444-b8a0-a2ba00f15295"/>
    <xsd:import namespace="a7bc6c04-a6f3-4b85-abcc-278c78dc556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ObjectDetectorVersions" minOccurs="0"/>
                <xsd:element ref="ns2:lcf76f155ced4ddcb4097134ff3c332f" minOccurs="0"/>
                <xsd:element ref="ns4:TaxCatchAll"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26224c-c348-4b1e-a705-c74f17cb85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2a7515c-90a7-421b-ad67-16208a055132"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da3dc67-c693-4444-b8a0-a2ba00f1529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7bc6c04-a6f3-4b85-abcc-278c78dc556b"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07f68295-c1c8-4f1b-9b86-7aebd30803d2}" ma:internalName="TaxCatchAll" ma:showField="CatchAllData" ma:web="74e4920c-6033-484b-9c8c-d5dec58a8e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a7bc6c04-a6f3-4b85-abcc-278c78dc556b" xsi:nil="true"/>
    <lcf76f155ced4ddcb4097134ff3c332f xmlns="4726224c-c348-4b1e-a705-c74f17cb85c8">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6DF650-406D-4CA5-97D1-B8729F1970D6}">
  <ds:schemaRefs>
    <ds:schemaRef ds:uri="4726224c-c348-4b1e-a705-c74f17cb85c8"/>
    <ds:schemaRef ds:uri="8da3dc67-c693-4444-b8a0-a2ba00f15295"/>
    <ds:schemaRef ds:uri="a7bc6c04-a6f3-4b85-abcc-278c78dc556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7C56BFD-2150-4E70-AE1A-A4765F87B918}">
  <ds:schemaRefs>
    <ds:schemaRef ds:uri="http://www.w3.org/XML/1998/namespace"/>
    <ds:schemaRef ds:uri="http://purl.org/dc/dcmitype/"/>
    <ds:schemaRef ds:uri="http://schemas.microsoft.com/office/2006/documentManagement/types"/>
    <ds:schemaRef ds:uri="http://purl.org/dc/elements/1.1/"/>
    <ds:schemaRef ds:uri="http://schemas.openxmlformats.org/package/2006/metadata/core-properties"/>
    <ds:schemaRef ds:uri="a7bc6c04-a6f3-4b85-abcc-278c78dc556b"/>
    <ds:schemaRef ds:uri="4726224c-c348-4b1e-a705-c74f17cb85c8"/>
    <ds:schemaRef ds:uri="http://purl.org/dc/terms/"/>
    <ds:schemaRef ds:uri="http://schemas.microsoft.com/office/infopath/2007/PartnerControls"/>
    <ds:schemaRef ds:uri="8da3dc67-c693-4444-b8a0-a2ba00f15295"/>
    <ds:schemaRef ds:uri="http://schemas.microsoft.com/office/2006/metadata/properties"/>
  </ds:schemaRefs>
</ds:datastoreItem>
</file>

<file path=customXml/itemProps3.xml><?xml version="1.0" encoding="utf-8"?>
<ds:datastoreItem xmlns:ds="http://schemas.openxmlformats.org/officeDocument/2006/customXml" ds:itemID="{41F1E8F1-7B1D-40E8-A61E-75B018FC63FB}">
  <ds:schemaRefs>
    <ds:schemaRef ds:uri="http://schemas.microsoft.com/sharepoint/v3/contenttype/forms"/>
  </ds:schemaRefs>
</ds:datastoreItem>
</file>

<file path=docMetadata/LabelInfo.xml><?xml version="1.0" encoding="utf-8"?>
<clbl:labelList xmlns:clbl="http://schemas.microsoft.com/office/2020/mipLabelMetadata">
  <clbl:label id="{46c98d88-e344-4ed4-8496-4ed7712e255d}" enabled="0" method="" siteId="{46c98d88-e344-4ed4-8496-4ed7712e255d}" removed="1"/>
</clbl:labelList>
</file>

<file path=docProps/app.xml><?xml version="1.0" encoding="utf-8"?>
<Properties xmlns="http://schemas.openxmlformats.org/officeDocument/2006/extended-properties" xmlns:vt="http://schemas.openxmlformats.org/officeDocument/2006/docPropsVTypes">
  <TotalTime>2202</TotalTime>
  <Words>2008</Words>
  <Application>Microsoft Office PowerPoint</Application>
  <PresentationFormat>Widescreen</PresentationFormat>
  <Paragraphs>428</Paragraphs>
  <Slides>23</Slides>
  <Notes>4</Notes>
  <HiddenSlides>2</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23</vt:i4>
      </vt:variant>
    </vt:vector>
  </HeadingPairs>
  <TitlesOfParts>
    <vt:vector size="37" baseType="lpstr">
      <vt:lpstr>Arial</vt:lpstr>
      <vt:lpstr>Calibri</vt:lpstr>
      <vt:lpstr>Cambria Math</vt:lpstr>
      <vt:lpstr>Consolas</vt:lpstr>
      <vt:lpstr>Helvetica Neue Medium</vt:lpstr>
      <vt:lpstr>Intel Clear</vt:lpstr>
      <vt:lpstr>Intel Clear Light</vt:lpstr>
      <vt:lpstr>IntelOne Display Bold</vt:lpstr>
      <vt:lpstr>IntelOne Display Light</vt:lpstr>
      <vt:lpstr>IntelOne Display Medium</vt:lpstr>
      <vt:lpstr>IntelOne Display Regular</vt:lpstr>
      <vt:lpstr>IntelOne Text Light</vt:lpstr>
      <vt:lpstr>Wingdings</vt:lpstr>
      <vt:lpstr>Office Theme</vt:lpstr>
      <vt:lpstr>Efficient Video and Audio Processing with Loihi 2</vt:lpstr>
      <vt:lpstr>Agenda</vt:lpstr>
      <vt:lpstr>Neuromorphic Computing and Loihi 2</vt:lpstr>
      <vt:lpstr>Loihi Pioneering a new class of computer architecture</vt:lpstr>
      <vt:lpstr>Dynamics in neuron More computing, less communication</vt:lpstr>
      <vt:lpstr>Speed and Efficiency With Sparse, Asynchronous Communication</vt:lpstr>
      <vt:lpstr>Loihi 2</vt:lpstr>
      <vt:lpstr>Loihi 2 Systems HP announcement?</vt:lpstr>
      <vt:lpstr>Generalized Spiking Neurons</vt:lpstr>
      <vt:lpstr>Spiking Neurons</vt:lpstr>
      <vt:lpstr>Sigma Delta Neuron</vt:lpstr>
      <vt:lpstr>Sigma Delta Network</vt:lpstr>
      <vt:lpstr>Video and Audio Applications</vt:lpstr>
      <vt:lpstr>Key Advantages offered by Loihi 2</vt:lpstr>
      <vt:lpstr>PilotNet: Steering Angle Prediction</vt:lpstr>
      <vt:lpstr>Audio Denoising</vt:lpstr>
      <vt:lpstr>Audio Spectral Transform</vt:lpstr>
      <vt:lpstr>YOLO Object Detection… ongoing work</vt:lpstr>
      <vt:lpstr>Energy efficient, low latency DNN inference on Loihi 2</vt:lpstr>
      <vt:lpstr>Scaling up Sigma-Delta Networks on Hala Point The world’s largest Neuromorphic System</vt:lpstr>
      <vt:lpstr>PowerPoint Presentation</vt:lpstr>
      <vt:lpstr>Legal Information</vt:lpstr>
      <vt:lpstr>Enabling a future of real-time, adaptive, low power AI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Weekly Group Sync</dc:title>
  <dc:creator>Davies, Mike</dc:creator>
  <cp:lastModifiedBy>Shrestha, Sumit Bam</cp:lastModifiedBy>
  <cp:revision>3</cp:revision>
  <dcterms:created xsi:type="dcterms:W3CDTF">2020-11-17T19:00:54Z</dcterms:created>
  <dcterms:modified xsi:type="dcterms:W3CDTF">2024-04-18T10:52:11Z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0x010100B580B6DC7B56B24E822CC927A4286E27</vt:lpwstr>
  </property>
</Properties>
</file>