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32e3c0d98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32e3c0d98_1_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686eb04c2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1686eb04c2_2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73fdfac5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173fdfac52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32e3c0d98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132e3c0d98_1_1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32e3c0d98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132e3c0d98_1_1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32e3c0d98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132e3c0d98_1_1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32e3c0d98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132e3c0d98_1_14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32e3c0d98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132e3c0d98_1_1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32e3c0d98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132e3c0d98_1_1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32e3c0d98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132e3c0d98_1_16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32e3c0d98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132e3c0d98_1_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32e3c0d98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132e3c0d98_1_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32e3c0d98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132e3c0d98_1_9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32e3c0d98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132e3c0d98_1_1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5851d26f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5851d26f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73fdfac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173fdfac52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32e3c0d98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132e3c0d98_1_1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73fdfac5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173fdfac52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165700" y="122725"/>
            <a:ext cx="8428200" cy="1858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 txBox="1"/>
          <p:nvPr>
            <p:ph type="ctrTitle"/>
          </p:nvPr>
        </p:nvSpPr>
        <p:spPr>
          <a:xfrm>
            <a:off x="726725" y="480225"/>
            <a:ext cx="7784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" sz="3000">
                <a:solidFill>
                  <a:schemeClr val="lt1"/>
                </a:solidFill>
              </a:rPr>
              <a:t>Analysis of Lossless Compressors Applied to Integer and</a:t>
            </a:r>
            <a:br>
              <a:rPr lang="es" sz="3000">
                <a:solidFill>
                  <a:schemeClr val="lt1"/>
                </a:solidFill>
              </a:rPr>
            </a:br>
            <a:r>
              <a:rPr lang="es" sz="3000">
                <a:solidFill>
                  <a:schemeClr val="lt1"/>
                </a:solidFill>
              </a:rPr>
              <a:t>Floating-Point Astronomical Data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641700" y="2080800"/>
            <a:ext cx="7860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" sz="2000">
                <a:solidFill>
                  <a:schemeClr val="dk1"/>
                </a:solidFill>
              </a:rPr>
              <a:t>Òscar Maireles-González	Joan Bartrina-Rapesta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" sz="2000">
                <a:solidFill>
                  <a:schemeClr val="dk1"/>
                </a:solidFill>
              </a:rPr>
              <a:t>Miguel Hernández-Cabronero	Joan Serra-Sagristà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</a:rPr>
              <a:t>Group on Interactive Coding of Images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</a:rPr>
              <a:t>Dept. of Information and Communications Engineering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" sz="1600">
                <a:solidFill>
                  <a:schemeClr val="dk1"/>
                </a:solidFill>
              </a:rPr>
              <a:t>Universitat Autònoma de Barcelona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" sz="1600">
                <a:solidFill>
                  <a:schemeClr val="dk1"/>
                </a:solidFill>
              </a:rPr>
              <a:t>oscar.maireles@uab.cat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s" sz="1600">
                <a:solidFill>
                  <a:schemeClr val="dk1"/>
                </a:solidFill>
              </a:rPr>
              <a:t>Data Compression Conference    23-25 March 2022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978375" y="944100"/>
            <a:ext cx="513600" cy="481200"/>
          </a:xfrm>
          <a:prstGeom prst="star4">
            <a:avLst>
              <a:gd fmla="val 15908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/>
          <p:nvPr/>
        </p:nvSpPr>
        <p:spPr>
          <a:xfrm>
            <a:off x="7653075" y="979875"/>
            <a:ext cx="513600" cy="481200"/>
          </a:xfrm>
          <a:prstGeom prst="star4">
            <a:avLst>
              <a:gd fmla="val 15908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4500" y="1289125"/>
            <a:ext cx="24357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•"/>
            </a:pPr>
            <a:r>
              <a:rPr lang="es" sz="1800">
                <a:solidFill>
                  <a:srgbClr val="FF9900"/>
                </a:solidFill>
              </a:rPr>
              <a:t>Fpack and Funpack :</a:t>
            </a:r>
            <a:endParaRPr sz="1800">
              <a:solidFill>
                <a:srgbClr val="FF9900"/>
              </a:solidFill>
            </a:endParaRPr>
          </a:p>
          <a:p>
            <a:pPr indent="-508000" lvl="1" marL="9715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Calibri"/>
              <a:buAutoNum type="romanLcPeriod"/>
            </a:pPr>
            <a:r>
              <a:rPr lang="es" sz="1800">
                <a:solidFill>
                  <a:srgbClr val="FF9900"/>
                </a:solidFill>
              </a:rPr>
              <a:t>RICE</a:t>
            </a:r>
            <a:endParaRPr sz="1800">
              <a:solidFill>
                <a:srgbClr val="FF9900"/>
              </a:solidFill>
            </a:endParaRPr>
          </a:p>
          <a:p>
            <a:pPr indent="-508000" lvl="1" marL="9715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Calibri"/>
              <a:buAutoNum type="romanLcPeriod"/>
            </a:pPr>
            <a:r>
              <a:rPr lang="es" sz="1800">
                <a:solidFill>
                  <a:srgbClr val="FF9900"/>
                </a:solidFill>
              </a:rPr>
              <a:t>HCOMPRESS</a:t>
            </a:r>
            <a:endParaRPr sz="1800">
              <a:solidFill>
                <a:srgbClr val="FF9900"/>
              </a:solidFill>
            </a:endParaRPr>
          </a:p>
          <a:p>
            <a:pPr indent="-508000" lvl="1" marL="9715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Calibri"/>
              <a:buAutoNum type="romanLcPeriod"/>
            </a:pPr>
            <a:r>
              <a:rPr lang="es" sz="1800">
                <a:solidFill>
                  <a:srgbClr val="FF9900"/>
                </a:solidFill>
              </a:rPr>
              <a:t>GZIP</a:t>
            </a:r>
            <a:endParaRPr sz="1800">
              <a:solidFill>
                <a:srgbClr val="FF9900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FF9900"/>
              </a:buClr>
              <a:buSzPts val="1800"/>
              <a:buChar char="•"/>
            </a:pPr>
            <a:r>
              <a:rPr lang="es" sz="1800">
                <a:solidFill>
                  <a:srgbClr val="FF9900"/>
                </a:solidFill>
              </a:rPr>
              <a:t>JPEG2000</a:t>
            </a:r>
            <a:endParaRPr sz="1800">
              <a:solidFill>
                <a:srgbClr val="FF9900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FF9900"/>
              </a:buClr>
              <a:buSzPts val="1800"/>
              <a:buChar char="•"/>
            </a:pPr>
            <a:r>
              <a:rPr lang="es" sz="1800">
                <a:solidFill>
                  <a:srgbClr val="FF9900"/>
                </a:solidFill>
              </a:rPr>
              <a:t>JPEG-LS</a:t>
            </a:r>
            <a:endParaRPr sz="1800">
              <a:solidFill>
                <a:srgbClr val="FF9900"/>
              </a:solidFill>
            </a:endParaRPr>
          </a:p>
        </p:txBody>
      </p:sp>
      <p:sp>
        <p:nvSpPr>
          <p:cNvPr id="231" name="Google Shape;231;p34"/>
          <p:cNvSpPr/>
          <p:nvPr/>
        </p:nvSpPr>
        <p:spPr>
          <a:xfrm>
            <a:off x="-46550" y="0"/>
            <a:ext cx="9240000" cy="728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32" name="Google Shape;232;p34"/>
          <p:cNvSpPr txBox="1"/>
          <p:nvPr>
            <p:ph type="title"/>
          </p:nvPr>
        </p:nvSpPr>
        <p:spPr>
          <a:xfrm>
            <a:off x="0" y="41400"/>
            <a:ext cx="90114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s" sz="3000">
                <a:solidFill>
                  <a:schemeClr val="lt1"/>
                </a:solidFill>
              </a:rPr>
              <a:t>Lossless Coding Techniques 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10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378500" y="728100"/>
            <a:ext cx="202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Integer</a:t>
            </a:r>
            <a:endParaRPr sz="20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3403425" y="786900"/>
            <a:ext cx="209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Floating-Point</a:t>
            </a:r>
            <a:endParaRPr sz="20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5954575" y="765513"/>
            <a:ext cx="313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Integer and Floating-Point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4"/>
          <p:cNvSpPr txBox="1"/>
          <p:nvPr>
            <p:ph idx="1" type="body"/>
          </p:nvPr>
        </p:nvSpPr>
        <p:spPr>
          <a:xfrm>
            <a:off x="3349350" y="1439625"/>
            <a:ext cx="1186500" cy="26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•"/>
            </a:pPr>
            <a:r>
              <a:rPr lang="es" sz="1800">
                <a:solidFill>
                  <a:srgbClr val="38761D"/>
                </a:solidFill>
              </a:rPr>
              <a:t>NDZIP</a:t>
            </a:r>
            <a:endParaRPr sz="1800">
              <a:solidFill>
                <a:srgbClr val="38761D"/>
              </a:solidFill>
            </a:endParaRPr>
          </a:p>
          <a:p>
            <a:pPr indent="-2540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38761D"/>
              </a:buClr>
              <a:buSzPts val="1800"/>
              <a:buChar char="•"/>
            </a:pPr>
            <a:r>
              <a:rPr lang="es" sz="1800">
                <a:solidFill>
                  <a:srgbClr val="38761D"/>
                </a:solidFill>
              </a:rPr>
              <a:t>ZFP</a:t>
            </a:r>
            <a:endParaRPr sz="1800">
              <a:solidFill>
                <a:srgbClr val="38761D"/>
              </a:solidFill>
            </a:endParaRPr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5912550" y="1365250"/>
            <a:ext cx="2133600" cy="3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s" sz="1800">
                <a:solidFill>
                  <a:srgbClr val="0000FF"/>
                </a:solidFill>
              </a:rPr>
              <a:t>LZMA</a:t>
            </a:r>
            <a:endParaRPr sz="1800">
              <a:solidFill>
                <a:srgbClr val="0000FF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s" sz="1800">
                <a:solidFill>
                  <a:srgbClr val="0000FF"/>
                </a:solidFill>
              </a:rPr>
              <a:t>ZSTANDARD</a:t>
            </a:r>
            <a:endParaRPr sz="1800">
              <a:solidFill>
                <a:srgbClr val="0000FF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s" sz="1800">
                <a:solidFill>
                  <a:srgbClr val="0000FF"/>
                </a:solidFill>
              </a:rPr>
              <a:t>GZIP</a:t>
            </a:r>
            <a:endParaRPr sz="1800">
              <a:solidFill>
                <a:srgbClr val="0000FF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s" sz="1800">
                <a:solidFill>
                  <a:srgbClr val="0000FF"/>
                </a:solidFill>
              </a:rPr>
              <a:t>LZ4</a:t>
            </a:r>
            <a:endParaRPr sz="1800">
              <a:solidFill>
                <a:srgbClr val="0000FF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s" sz="1800">
                <a:solidFill>
                  <a:srgbClr val="0000FF"/>
                </a:solidFill>
              </a:rPr>
              <a:t>BZIP2</a:t>
            </a:r>
            <a:endParaRPr sz="1800">
              <a:solidFill>
                <a:srgbClr val="0000FF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s" sz="1800">
                <a:solidFill>
                  <a:srgbClr val="0000FF"/>
                </a:solidFill>
              </a:rPr>
              <a:t>FAPEC</a:t>
            </a:r>
            <a:endParaRPr sz="1800">
              <a:solidFill>
                <a:srgbClr val="0000FF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s" sz="1800">
                <a:solidFill>
                  <a:srgbClr val="0000FF"/>
                </a:solidFill>
              </a:rPr>
              <a:t>SPDP</a:t>
            </a:r>
            <a:endParaRPr sz="1800">
              <a:solidFill>
                <a:srgbClr val="0000FF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s" sz="1800">
                <a:solidFill>
                  <a:srgbClr val="0000FF"/>
                </a:solidFill>
              </a:rPr>
              <a:t>SZIP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Introduction to Astronomical Data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Dataset</a:t>
            </a:r>
            <a:r>
              <a:rPr lang="es" sz="2600"/>
              <a:t> 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Lossless Compression Techniques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" sz="2600"/>
              <a:t>Experimental</a:t>
            </a:r>
            <a:r>
              <a:rPr lang="es" sz="2600"/>
              <a:t> </a:t>
            </a:r>
            <a:r>
              <a:rPr b="1" lang="es" sz="2600"/>
              <a:t>Results</a:t>
            </a:r>
            <a:endParaRPr sz="2600"/>
          </a:p>
        </p:txBody>
      </p:sp>
      <p:sp>
        <p:nvSpPr>
          <p:cNvPr id="244" name="Google Shape;244;p35"/>
          <p:cNvSpPr/>
          <p:nvPr/>
        </p:nvSpPr>
        <p:spPr>
          <a:xfrm>
            <a:off x="-65700" y="0"/>
            <a:ext cx="9441300" cy="8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45" name="Google Shape;245;p35"/>
          <p:cNvSpPr txBox="1"/>
          <p:nvPr/>
        </p:nvSpPr>
        <p:spPr>
          <a:xfrm>
            <a:off x="272050" y="142400"/>
            <a:ext cx="583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5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/>
          <p:nvPr/>
        </p:nvSpPr>
        <p:spPr>
          <a:xfrm>
            <a:off x="-46550" y="0"/>
            <a:ext cx="9240000" cy="81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-51050" y="9000"/>
            <a:ext cx="898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- 16-bit Integer Data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5853550" y="1240350"/>
            <a:ext cx="31380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JPEG-LS predictor, JPEG2000 wavelet transform and Burrows-Wheeler have similar data decorrelation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Spatial information not properly exploited by JPEG2000 wavelet levels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6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00" y="1038100"/>
            <a:ext cx="5433650" cy="35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/>
          <p:nvPr/>
        </p:nvSpPr>
        <p:spPr>
          <a:xfrm>
            <a:off x="-46550" y="0"/>
            <a:ext cx="9240000" cy="81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-51050" y="9000"/>
            <a:ext cx="898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- Floating-point Data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5656500" y="1798600"/>
            <a:ext cx="3232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The large dictionary of LZMA + range encoder can manage more efficiently all the codewords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7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13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50" y="1323525"/>
            <a:ext cx="5281650" cy="33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/>
          <p:nvPr/>
        </p:nvSpPr>
        <p:spPr>
          <a:xfrm>
            <a:off x="-46550" y="0"/>
            <a:ext cx="9240000" cy="81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-51050" y="9000"/>
            <a:ext cx="898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- Extensive Objects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5436550" y="1510975"/>
            <a:ext cx="35022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LZMA: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◆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Range encoder efficiency ↓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◆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LZMA complex dictionary coding efficiency ↑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Radial distribution decreases FSE efficiency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5540350" y="944075"/>
            <a:ext cx="339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Data radial distribution and similar probability values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8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14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4" name="Google Shape;2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69" y="1295800"/>
            <a:ext cx="5121530" cy="32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/>
          <p:nvPr/>
        </p:nvSpPr>
        <p:spPr>
          <a:xfrm>
            <a:off x="-46550" y="0"/>
            <a:ext cx="9240000" cy="81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-51050" y="9000"/>
            <a:ext cx="898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- Discrete Objects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5338825" y="1886850"/>
            <a:ext cx="35679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Same result as Floating-Point data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CR values↑ due to integer data CR values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9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15</a:t>
            </a:r>
            <a:endParaRPr/>
          </a:p>
        </p:txBody>
      </p:sp>
      <p:pic>
        <p:nvPicPr>
          <p:cNvPr id="283" name="Google Shape;2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00" y="1255275"/>
            <a:ext cx="5057225" cy="3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/>
          <p:nvPr/>
        </p:nvSpPr>
        <p:spPr>
          <a:xfrm>
            <a:off x="-46550" y="0"/>
            <a:ext cx="9240000" cy="81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-51050" y="9000"/>
            <a:ext cx="898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- Radio Data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5273725" y="1751400"/>
            <a:ext cx="3541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NDZIP uses  Integer Lorenzo Transform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FAPEC uses pre-processing stage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SPDP uses CRUSHER framework to adapt compression to input data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5579725" y="1197975"/>
            <a:ext cx="299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Low data values ∼ 1e-6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0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16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93" name="Google Shape;2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50" y="1255250"/>
            <a:ext cx="5001675" cy="31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750" y="959750"/>
            <a:ext cx="6466500" cy="37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1"/>
          <p:cNvSpPr/>
          <p:nvPr/>
        </p:nvSpPr>
        <p:spPr>
          <a:xfrm>
            <a:off x="-46550" y="0"/>
            <a:ext cx="9240000" cy="79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-51050" y="9000"/>
            <a:ext cx="898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Summary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1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17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s" sz="2200"/>
              <a:t>Unprecedented astronomical data lossless coding survey</a:t>
            </a:r>
            <a:endParaRPr sz="2200"/>
          </a:p>
          <a:p>
            <a:pPr indent="-317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s" sz="2200"/>
              <a:t>Fpack and Funpack is not the most competitive technique</a:t>
            </a:r>
            <a:endParaRPr sz="2200"/>
          </a:p>
          <a:p>
            <a:pPr indent="-317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i="0" lang="es" sz="2200" u="none" strike="noStrike"/>
              <a:t>In light of our results, LZMA, JPEG-LS or NDZIP (for radio data) could be adapted to work directly on FITS data format, thus increasing the coding performance.</a:t>
            </a:r>
            <a:endParaRPr sz="2200"/>
          </a:p>
        </p:txBody>
      </p:sp>
      <p:sp>
        <p:nvSpPr>
          <p:cNvPr id="307" name="Google Shape;307;p42"/>
          <p:cNvSpPr/>
          <p:nvPr/>
        </p:nvSpPr>
        <p:spPr>
          <a:xfrm>
            <a:off x="-46550" y="0"/>
            <a:ext cx="9240000" cy="81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-51050" y="9000"/>
            <a:ext cx="898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2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18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" sz="2600"/>
              <a:t>Introduction to Astronomical Data</a:t>
            </a:r>
            <a:endParaRPr b="1"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Dataset 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Lossless Compression Techniques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Experimental Results</a:t>
            </a:r>
            <a:endParaRPr sz="2600"/>
          </a:p>
        </p:txBody>
      </p:sp>
      <p:sp>
        <p:nvSpPr>
          <p:cNvPr id="139" name="Google Shape;139;p26"/>
          <p:cNvSpPr/>
          <p:nvPr/>
        </p:nvSpPr>
        <p:spPr>
          <a:xfrm>
            <a:off x="-65700" y="0"/>
            <a:ext cx="9441300" cy="8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272050" y="142400"/>
            <a:ext cx="583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600" y="1257150"/>
            <a:ext cx="4683000" cy="34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/>
          <p:nvPr/>
        </p:nvSpPr>
        <p:spPr>
          <a:xfrm>
            <a:off x="-65700" y="0"/>
            <a:ext cx="9441300" cy="105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48" name="Google Shape;148;p27"/>
          <p:cNvSpPr txBox="1"/>
          <p:nvPr>
            <p:ph type="title"/>
          </p:nvPr>
        </p:nvSpPr>
        <p:spPr>
          <a:xfrm>
            <a:off x="263600" y="100500"/>
            <a:ext cx="6250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" sz="3000">
                <a:solidFill>
                  <a:schemeClr val="lt1"/>
                </a:solidFill>
              </a:rPr>
              <a:t>Astronomical Data Volume 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6196450" y="1395700"/>
            <a:ext cx="252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Improvement of detectors and telescopes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27"/>
          <p:cNvCxnSpPr>
            <a:endCxn id="149" idx="1"/>
          </p:cNvCxnSpPr>
          <p:nvPr/>
        </p:nvCxnSpPr>
        <p:spPr>
          <a:xfrm>
            <a:off x="5697850" y="1703200"/>
            <a:ext cx="498600" cy="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7"/>
          <p:cNvSpPr txBox="1"/>
          <p:nvPr/>
        </p:nvSpPr>
        <p:spPr>
          <a:xfrm>
            <a:off x="6240725" y="2296513"/>
            <a:ext cx="187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Large </a:t>
            </a:r>
            <a:r>
              <a:rPr lang="es">
                <a:latin typeface="Calibri"/>
                <a:ea typeface="Calibri"/>
                <a:cs typeface="Calibri"/>
                <a:sym typeface="Calibri"/>
              </a:rPr>
              <a:t>Antenna</a:t>
            </a:r>
            <a:r>
              <a:rPr lang="es">
                <a:latin typeface="Calibri"/>
                <a:ea typeface="Calibri"/>
                <a:cs typeface="Calibri"/>
                <a:sym typeface="Calibri"/>
              </a:rPr>
              <a:t> Arrays (CTA, SKA)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27"/>
          <p:cNvCxnSpPr>
            <a:endCxn id="151" idx="1"/>
          </p:cNvCxnSpPr>
          <p:nvPr/>
        </p:nvCxnSpPr>
        <p:spPr>
          <a:xfrm>
            <a:off x="5742125" y="2604013"/>
            <a:ext cx="498600" cy="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7"/>
          <p:cNvSpPr txBox="1"/>
          <p:nvPr/>
        </p:nvSpPr>
        <p:spPr>
          <a:xfrm>
            <a:off x="6339050" y="3079325"/>
            <a:ext cx="160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FUTURE PROBLEM!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27"/>
          <p:cNvCxnSpPr/>
          <p:nvPr/>
        </p:nvCxnSpPr>
        <p:spPr>
          <a:xfrm>
            <a:off x="5775925" y="3284725"/>
            <a:ext cx="498600" cy="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27"/>
          <p:cNvSpPr txBox="1"/>
          <p:nvPr/>
        </p:nvSpPr>
        <p:spPr>
          <a:xfrm>
            <a:off x="5896025" y="3737650"/>
            <a:ext cx="27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storage and transfer?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27"/>
          <p:cNvCxnSpPr/>
          <p:nvPr/>
        </p:nvCxnSpPr>
        <p:spPr>
          <a:xfrm>
            <a:off x="7099650" y="3433450"/>
            <a:ext cx="300" cy="30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27"/>
          <p:cNvCxnSpPr/>
          <p:nvPr/>
        </p:nvCxnSpPr>
        <p:spPr>
          <a:xfrm>
            <a:off x="7099650" y="4143863"/>
            <a:ext cx="300" cy="30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27"/>
          <p:cNvSpPr txBox="1"/>
          <p:nvPr/>
        </p:nvSpPr>
        <p:spPr>
          <a:xfrm>
            <a:off x="5896025" y="4454100"/>
            <a:ext cx="225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Data Compression</a:t>
            </a:r>
            <a:endParaRPr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3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>
            <a:off x="-65700" y="0"/>
            <a:ext cx="9441300" cy="105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65" name="Google Shape;165;p28"/>
          <p:cNvSpPr txBox="1"/>
          <p:nvPr>
            <p:ph type="title"/>
          </p:nvPr>
        </p:nvSpPr>
        <p:spPr>
          <a:xfrm>
            <a:off x="263600" y="100500"/>
            <a:ext cx="6250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" sz="3000">
                <a:solidFill>
                  <a:schemeClr val="lt1"/>
                </a:solidFill>
              </a:rPr>
              <a:t>Astronomical Data Compression (?) 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398775" y="1372050"/>
            <a:ext cx="8232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s" sz="2200">
                <a:latin typeface="Calibri"/>
                <a:ea typeface="Calibri"/>
                <a:cs typeface="Calibri"/>
                <a:sym typeface="Calibri"/>
              </a:rPr>
              <a:t>Data shared by FTP links (uncompressed)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s" sz="2200">
                <a:latin typeface="Calibri"/>
                <a:ea typeface="Calibri"/>
                <a:cs typeface="Calibri"/>
                <a:sym typeface="Calibri"/>
              </a:rPr>
              <a:t>Some data stored deleted for lack of storing space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s" sz="2200">
                <a:latin typeface="Calibri"/>
                <a:ea typeface="Calibri"/>
                <a:cs typeface="Calibri"/>
                <a:sym typeface="Calibri"/>
              </a:rPr>
              <a:t>Fpack and Funpack - currently used software: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s" sz="2200">
                <a:latin typeface="Calibri"/>
                <a:ea typeface="Calibri"/>
                <a:cs typeface="Calibri"/>
                <a:sym typeface="Calibri"/>
              </a:rPr>
              <a:t>Adapted to Flexible Image Transport System (FITS)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/>
          <p:nvPr/>
        </p:nvSpPr>
        <p:spPr>
          <a:xfrm>
            <a:off x="-65700" y="0"/>
            <a:ext cx="9441300" cy="105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085" y="1674410"/>
            <a:ext cx="3395322" cy="246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7375" y="1590900"/>
            <a:ext cx="2306634" cy="2173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" name="Google Shape;175;p29"/>
          <p:cNvSpPr txBox="1"/>
          <p:nvPr/>
        </p:nvSpPr>
        <p:spPr>
          <a:xfrm>
            <a:off x="5726624" y="4267642"/>
            <a:ext cx="27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CALIFA IC0159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971600" y="4313810"/>
            <a:ext cx="30243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SDSS - BOSS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971600" y="1221600"/>
            <a:ext cx="266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Discrete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5117450" y="1221600"/>
            <a:ext cx="354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Extensive object (Multispectral)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407100" y="240125"/>
            <a:ext cx="513600" cy="481200"/>
          </a:xfrm>
          <a:prstGeom prst="star4">
            <a:avLst>
              <a:gd fmla="val 1590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9"/>
          <p:cNvSpPr/>
          <p:nvPr/>
        </p:nvSpPr>
        <p:spPr>
          <a:xfrm>
            <a:off x="8726950" y="677225"/>
            <a:ext cx="289200" cy="222600"/>
          </a:xfrm>
          <a:prstGeom prst="star4">
            <a:avLst>
              <a:gd fmla="val 1590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9"/>
          <p:cNvSpPr txBox="1"/>
          <p:nvPr>
            <p:ph type="title"/>
          </p:nvPr>
        </p:nvSpPr>
        <p:spPr>
          <a:xfrm>
            <a:off x="540150" y="1005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" sz="3000">
                <a:solidFill>
                  <a:schemeClr val="lt1"/>
                </a:solidFill>
              </a:rPr>
              <a:t>Image Distribution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9409" y="1725369"/>
            <a:ext cx="2306634" cy="2173725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1442" y="1859838"/>
            <a:ext cx="2306634" cy="2173725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3866" y="1992300"/>
            <a:ext cx="2306634" cy="2173725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/>
          <p:nvPr/>
        </p:nvSpPr>
        <p:spPr>
          <a:xfrm>
            <a:off x="-65700" y="0"/>
            <a:ext cx="9441300" cy="105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91" name="Google Shape;191;p30"/>
          <p:cNvSpPr txBox="1"/>
          <p:nvPr>
            <p:ph type="title"/>
          </p:nvPr>
        </p:nvSpPr>
        <p:spPr>
          <a:xfrm>
            <a:off x="263600" y="100500"/>
            <a:ext cx="6250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" sz="3000">
                <a:solidFill>
                  <a:schemeClr val="lt1"/>
                </a:solidFill>
              </a:rPr>
              <a:t>Image Data Types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1147700" y="1691650"/>
            <a:ext cx="8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Integer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6959725" y="1762900"/>
            <a:ext cx="137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Floating-Point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2983438" y="1124675"/>
            <a:ext cx="29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Statistical noise </a:t>
            </a:r>
            <a:r>
              <a:rPr lang="es">
                <a:latin typeface="Calibri"/>
                <a:ea typeface="Calibri"/>
                <a:cs typeface="Calibri"/>
                <a:sym typeface="Calibri"/>
              </a:rPr>
              <a:t>suppression (IRAF)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30"/>
          <p:cNvCxnSpPr/>
          <p:nvPr/>
        </p:nvCxnSpPr>
        <p:spPr>
          <a:xfrm>
            <a:off x="3346350" y="2994950"/>
            <a:ext cx="2363700" cy="6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425" y="2223800"/>
            <a:ext cx="2918000" cy="20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4700" y="1691638"/>
            <a:ext cx="1667000" cy="11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6225" y="3178202"/>
            <a:ext cx="1751549" cy="12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375" y="2190877"/>
            <a:ext cx="3001475" cy="209642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Introduction to Astronomical Data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" sz="2600"/>
              <a:t>Dataset</a:t>
            </a:r>
            <a:r>
              <a:rPr lang="es" sz="2600"/>
              <a:t> 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Lossless Compression Techniques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Experimental Results</a:t>
            </a:r>
            <a:endParaRPr sz="2600"/>
          </a:p>
        </p:txBody>
      </p:sp>
      <p:sp>
        <p:nvSpPr>
          <p:cNvPr id="206" name="Google Shape;206;p31"/>
          <p:cNvSpPr/>
          <p:nvPr/>
        </p:nvSpPr>
        <p:spPr>
          <a:xfrm>
            <a:off x="-65700" y="0"/>
            <a:ext cx="9441300" cy="8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272050" y="142400"/>
            <a:ext cx="583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7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>
            <a:off x="-46550" y="0"/>
            <a:ext cx="9240000" cy="770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14" name="Google Shape;214;p32"/>
          <p:cNvSpPr txBox="1"/>
          <p:nvPr>
            <p:ph type="title"/>
          </p:nvPr>
        </p:nvSpPr>
        <p:spPr>
          <a:xfrm>
            <a:off x="114900" y="-19500"/>
            <a:ext cx="3787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" sz="3000">
                <a:solidFill>
                  <a:schemeClr val="lt1"/>
                </a:solidFill>
              </a:rPr>
              <a:t>Dataset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6120125" y="2233200"/>
            <a:ext cx="293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The dataset consists of 103 images, with a combined uncompressed size of 16 GB.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2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8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25" y="994100"/>
            <a:ext cx="5688626" cy="36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Introduction to Astronomical Data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Dataset</a:t>
            </a:r>
            <a:r>
              <a:rPr lang="es" sz="2600"/>
              <a:t> </a:t>
            </a:r>
            <a:endParaRPr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" sz="2600"/>
              <a:t>Lossless Compression Techniques</a:t>
            </a:r>
            <a:endParaRPr b="1" sz="2600"/>
          </a:p>
          <a:p>
            <a:pPr indent="-3048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" sz="2600"/>
              <a:t>Experimental Results</a:t>
            </a:r>
            <a:endParaRPr sz="2600"/>
          </a:p>
        </p:txBody>
      </p:sp>
      <p:sp>
        <p:nvSpPr>
          <p:cNvPr id="223" name="Google Shape;223;p33"/>
          <p:cNvSpPr/>
          <p:nvPr/>
        </p:nvSpPr>
        <p:spPr>
          <a:xfrm>
            <a:off x="-65700" y="0"/>
            <a:ext cx="9441300" cy="89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272050" y="142400"/>
            <a:ext cx="583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3"/>
          <p:cNvSpPr txBox="1"/>
          <p:nvPr>
            <p:ph idx="12" type="sldNum"/>
          </p:nvPr>
        </p:nvSpPr>
        <p:spPr>
          <a:xfrm>
            <a:off x="6789775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9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