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0.jpg" ContentType="image/png"/>
  <Override PartName="/ppt/media/image52.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9" r:id="rId2"/>
  </p:sldMasterIdLst>
  <p:notesMasterIdLst>
    <p:notesMasterId r:id="rId24"/>
  </p:notesMasterIdLst>
  <p:sldIdLst>
    <p:sldId id="256" r:id="rId3"/>
    <p:sldId id="470" r:id="rId4"/>
    <p:sldId id="556" r:id="rId5"/>
    <p:sldId id="557" r:id="rId6"/>
    <p:sldId id="559" r:id="rId7"/>
    <p:sldId id="558" r:id="rId8"/>
    <p:sldId id="560" r:id="rId9"/>
    <p:sldId id="561" r:id="rId10"/>
    <p:sldId id="562" r:id="rId11"/>
    <p:sldId id="294" r:id="rId12"/>
    <p:sldId id="563" r:id="rId13"/>
    <p:sldId id="564" r:id="rId14"/>
    <p:sldId id="567" r:id="rId15"/>
    <p:sldId id="568" r:id="rId16"/>
    <p:sldId id="569" r:id="rId17"/>
    <p:sldId id="570" r:id="rId18"/>
    <p:sldId id="295" r:id="rId19"/>
    <p:sldId id="404" r:id="rId20"/>
    <p:sldId id="1506" r:id="rId21"/>
    <p:sldId id="1507" r:id="rId22"/>
    <p:sldId id="5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3F0"/>
    <a:srgbClr val="2DA4F0"/>
    <a:srgbClr val="E2A7F9"/>
    <a:srgbClr val="3C66AA"/>
    <a:srgbClr val="8FCEDF"/>
    <a:srgbClr val="FF9933"/>
    <a:srgbClr val="B16613"/>
    <a:srgbClr val="C57115"/>
    <a:srgbClr val="8FA84A"/>
    <a:srgbClr val="9FB7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86"/>
    <p:restoredTop sz="85628" autoAdjust="0"/>
  </p:normalViewPr>
  <p:slideViewPr>
    <p:cSldViewPr snapToGrid="0" snapToObjects="1">
      <p:cViewPr varScale="1">
        <p:scale>
          <a:sx n="97" d="100"/>
          <a:sy n="97" d="100"/>
        </p:scale>
        <p:origin x="312"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70F8A-E353-3046-BB46-C7AC4E9F461C}"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E18E8-7489-324B-998B-3841FDFFCA28}" type="slidenum">
              <a:rPr lang="en-US" smtClean="0"/>
              <a:t>‹#›</a:t>
            </a:fld>
            <a:endParaRPr lang="en-US"/>
          </a:p>
        </p:txBody>
      </p:sp>
    </p:spTree>
    <p:extLst>
      <p:ext uri="{BB962C8B-B14F-4D97-AF65-F5344CB8AC3E}">
        <p14:creationId xmlns:p14="http://schemas.microsoft.com/office/powerpoint/2010/main" val="114422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E18E8-7489-324B-998B-3841FDFFCA28}" type="slidenum">
              <a:rPr lang="en-US" smtClean="0"/>
              <a:t>1</a:t>
            </a:fld>
            <a:endParaRPr lang="en-US"/>
          </a:p>
        </p:txBody>
      </p:sp>
    </p:spTree>
    <p:extLst>
      <p:ext uri="{BB962C8B-B14F-4D97-AF65-F5344CB8AC3E}">
        <p14:creationId xmlns:p14="http://schemas.microsoft.com/office/powerpoint/2010/main" val="1963932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goal of DIT is to learn a shared component that is both </a:t>
            </a:r>
            <a:r>
              <a:rPr lang="en-US" dirty="0" err="1"/>
              <a:t>senone</a:t>
            </a:r>
            <a:r>
              <a:rPr lang="en-US" dirty="0"/>
              <a:t>-discriminative and domain-invariant. This can be achieved by adversarial multi-task training.</a:t>
            </a:r>
          </a:p>
          <a:p>
            <a:endParaRPr lang="en-US" dirty="0"/>
          </a:p>
          <a:p>
            <a:r>
              <a:rPr lang="en-US" dirty="0"/>
              <a:t>To achieve </a:t>
            </a:r>
            <a:r>
              <a:rPr lang="en-US" dirty="0" err="1"/>
              <a:t>senone-discriminativeness</a:t>
            </a:r>
            <a:r>
              <a:rPr lang="en-US" dirty="0"/>
              <a:t>, we need to fulfill the primary task of minimizing the </a:t>
            </a:r>
            <a:r>
              <a:rPr lang="en-US" dirty="0" err="1"/>
              <a:t>senone</a:t>
            </a:r>
            <a:r>
              <a:rPr lang="en-US" dirty="0"/>
              <a:t> classification loss with respect to the </a:t>
            </a:r>
            <a:r>
              <a:rPr lang="en-US" dirty="0" err="1"/>
              <a:t>sonene</a:t>
            </a:r>
            <a:r>
              <a:rPr lang="en-US" dirty="0"/>
              <a:t> classifier </a:t>
            </a:r>
            <a:r>
              <a:rPr lang="en-US" dirty="0" err="1"/>
              <a:t>M_y</a:t>
            </a:r>
            <a:r>
              <a:rPr lang="en-US" dirty="0"/>
              <a:t> and shared component extractor </a:t>
            </a:r>
            <a:r>
              <a:rPr lang="en-US" dirty="0" err="1"/>
              <a:t>M_c</a:t>
            </a:r>
            <a:r>
              <a:rPr lang="en-US" dirty="0"/>
              <a:t>. This can be easily realized by </a:t>
            </a:r>
            <a:r>
              <a:rPr lang="en-US" dirty="0" err="1"/>
              <a:t>backpropagating</a:t>
            </a:r>
            <a:r>
              <a:rPr lang="en-US" baseline="0" dirty="0"/>
              <a:t> the related </a:t>
            </a:r>
            <a:r>
              <a:rPr lang="en-US" dirty="0"/>
              <a:t>gradient</a:t>
            </a:r>
            <a:r>
              <a:rPr lang="en-US" baseline="0" dirty="0"/>
              <a:t>s in a normal way.</a:t>
            </a:r>
            <a:endParaRPr lang="en-US" dirty="0"/>
          </a:p>
          <a:p>
            <a:endParaRPr lang="en-US" dirty="0"/>
          </a:p>
          <a:p>
            <a:r>
              <a:rPr lang="en-US" dirty="0"/>
              <a:t>To achieve domain-invariance, we need to perform the secondary task of optimizing an adversarial objective. On one hand, we need to minimize the domain classification loss with respect to the domain classifier </a:t>
            </a:r>
            <a:r>
              <a:rPr lang="en-US" dirty="0" err="1"/>
              <a:t>M_d</a:t>
            </a:r>
            <a:r>
              <a:rPr lang="en-US" dirty="0"/>
              <a:t>. This can be easily realized by normal gradient backpropagation. On the other hand, we want to maximize the domain loss with respect to the shared component such that the domain classifier cannot distinguish the shared components from different domains. This can be realized by reversing the gradient of the domain loss </a:t>
            </a:r>
            <a:r>
              <a:rPr lang="en-US" dirty="0" err="1"/>
              <a:t>w.r.t</a:t>
            </a:r>
            <a:r>
              <a:rPr lang="en-US" dirty="0"/>
              <a:t> the </a:t>
            </a:r>
            <a:r>
              <a:rPr lang="en-US" dirty="0" err="1"/>
              <a:t>M_c</a:t>
            </a:r>
            <a:r>
              <a:rPr lang="en-US" dirty="0"/>
              <a:t>.</a:t>
            </a:r>
          </a:p>
          <a:p>
            <a:endParaRPr lang="en-US" dirty="0"/>
          </a:p>
          <a:p>
            <a:r>
              <a:rPr lang="en-US" dirty="0"/>
              <a:t>For easy implementation, we insert a gradient reversal layer in between the shared component and the domain classifier. In the forward pass, the GRL serve as the identity function and in the backward pass, it multiplies the gradient with a negative number –alpha. </a:t>
            </a:r>
          </a:p>
          <a:p>
            <a:endParaRPr lang="en-US" dirty="0"/>
          </a:p>
          <a:p>
            <a:r>
              <a:rPr lang="en-US" dirty="0"/>
              <a:t>In this way, the entire network with GRL inserted can be trained with an adversarial multitask objective to achieve our goal of DIT.</a:t>
            </a:r>
          </a:p>
        </p:txBody>
      </p:sp>
      <p:sp>
        <p:nvSpPr>
          <p:cNvPr id="4" name="Footer Placeholder 3"/>
          <p:cNvSpPr>
            <a:spLocks noGrp="1"/>
          </p:cNvSpPr>
          <p:nvPr>
            <p:ph type="ftr" sz="quarter" idx="10"/>
          </p:nvPr>
        </p:nvSpPr>
        <p:spPr/>
        <p:txBody>
          <a:bodyPr/>
          <a:lstStyle/>
          <a:p>
            <a:r>
              <a:rPr lang="en-US"/>
              <a:t>Zhong Meng</a:t>
            </a:r>
          </a:p>
        </p:txBody>
      </p:sp>
      <p:sp>
        <p:nvSpPr>
          <p:cNvPr id="5" name="Slide Number Placeholder 4"/>
          <p:cNvSpPr>
            <a:spLocks noGrp="1"/>
          </p:cNvSpPr>
          <p:nvPr>
            <p:ph type="sldNum" sz="quarter" idx="11"/>
          </p:nvPr>
        </p:nvSpPr>
        <p:spPr/>
        <p:txBody>
          <a:bodyPr/>
          <a:lstStyle/>
          <a:p>
            <a:fld id="{07DA0ABB-6F46-48BB-84A2-B5E5BE5F5E69}" type="slidenum">
              <a:rPr lang="en-US" smtClean="0"/>
              <a:t>10</a:t>
            </a:fld>
            <a:endParaRPr lang="en-US"/>
          </a:p>
        </p:txBody>
      </p:sp>
    </p:spTree>
    <p:extLst>
      <p:ext uri="{BB962C8B-B14F-4D97-AF65-F5344CB8AC3E}">
        <p14:creationId xmlns:p14="http://schemas.microsoft.com/office/powerpoint/2010/main" val="96306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17</a:t>
            </a:fld>
            <a:endParaRPr lang="en-US"/>
          </a:p>
        </p:txBody>
      </p:sp>
    </p:spTree>
    <p:extLst>
      <p:ext uri="{BB962C8B-B14F-4D97-AF65-F5344CB8AC3E}">
        <p14:creationId xmlns:p14="http://schemas.microsoft.com/office/powerpoint/2010/main" val="308675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DE18E8-7489-324B-998B-3841FDFFCA28}" type="slidenum">
              <a:rPr lang="en-US" smtClean="0"/>
              <a:t>18</a:t>
            </a:fld>
            <a:endParaRPr lang="en-US"/>
          </a:p>
        </p:txBody>
      </p:sp>
    </p:spTree>
    <p:extLst>
      <p:ext uri="{BB962C8B-B14F-4D97-AF65-F5344CB8AC3E}">
        <p14:creationId xmlns:p14="http://schemas.microsoft.com/office/powerpoint/2010/main" val="198478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2</a:t>
            </a:fld>
            <a:endParaRPr lang="en-US"/>
          </a:p>
        </p:txBody>
      </p:sp>
    </p:spTree>
    <p:extLst>
      <p:ext uri="{BB962C8B-B14F-4D97-AF65-F5344CB8AC3E}">
        <p14:creationId xmlns:p14="http://schemas.microsoft.com/office/powerpoint/2010/main" val="81901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3</a:t>
            </a:fld>
            <a:endParaRPr lang="en-US"/>
          </a:p>
        </p:txBody>
      </p:sp>
    </p:spTree>
    <p:extLst>
      <p:ext uri="{BB962C8B-B14F-4D97-AF65-F5344CB8AC3E}">
        <p14:creationId xmlns:p14="http://schemas.microsoft.com/office/powerpoint/2010/main" val="2201587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approaches are introduced to reduce the number of learnable parameters. In [7, 8, 9], the trainable parameters are further reduced by sin- gular value decomposition of weight matrices of a neural net-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Regularize the neuron output distributions or the model parameters. </a:t>
            </a:r>
          </a:p>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4</a:t>
            </a:fld>
            <a:endParaRPr lang="en-US"/>
          </a:p>
        </p:txBody>
      </p:sp>
    </p:spTree>
    <p:extLst>
      <p:ext uri="{BB962C8B-B14F-4D97-AF65-F5344CB8AC3E}">
        <p14:creationId xmlns:p14="http://schemas.microsoft.com/office/powerpoint/2010/main" val="425269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approaches are introduced to reduce the number of learnable parameters. In [7, 8, 9], the trainable parameters are further reduced by sin- gular value decomposition of weight matrices of a neural net-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Regularize the neuron output distributions or the model parameters. </a:t>
            </a:r>
          </a:p>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5</a:t>
            </a:fld>
            <a:endParaRPr lang="en-US"/>
          </a:p>
        </p:txBody>
      </p:sp>
    </p:spTree>
    <p:extLst>
      <p:ext uri="{BB962C8B-B14F-4D97-AF65-F5344CB8AC3E}">
        <p14:creationId xmlns:p14="http://schemas.microsoft.com/office/powerpoint/2010/main" val="102655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approaches are introduced to reduce the number of learnable parameters. In [7, 8, 9], the trainable parameters are further reduced by sin- gular value decomposition of weight matrices of a neural net- work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Regularize the neuron output distributions or the model parameters. </a:t>
            </a:r>
          </a:p>
          <a:p>
            <a:endParaRPr lang="en-US" dirty="0"/>
          </a:p>
        </p:txBody>
      </p:sp>
      <p:sp>
        <p:nvSpPr>
          <p:cNvPr id="4" name="Slide Number Placeholder 3"/>
          <p:cNvSpPr>
            <a:spLocks noGrp="1"/>
          </p:cNvSpPr>
          <p:nvPr>
            <p:ph type="sldNum" sz="quarter" idx="10"/>
          </p:nvPr>
        </p:nvSpPr>
        <p:spPr/>
        <p:txBody>
          <a:bodyPr/>
          <a:lstStyle/>
          <a:p>
            <a:fld id="{2FDE18E8-7489-324B-998B-3841FDFFCA28}" type="slidenum">
              <a:rPr lang="en-US" smtClean="0"/>
              <a:t>6</a:t>
            </a:fld>
            <a:endParaRPr lang="en-US"/>
          </a:p>
        </p:txBody>
      </p:sp>
    </p:spTree>
    <p:extLst>
      <p:ext uri="{BB962C8B-B14F-4D97-AF65-F5344CB8AC3E}">
        <p14:creationId xmlns:p14="http://schemas.microsoft.com/office/powerpoint/2010/main" val="181251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Zhong Meng</a:t>
            </a:r>
          </a:p>
        </p:txBody>
      </p:sp>
      <p:sp>
        <p:nvSpPr>
          <p:cNvPr id="5" name="Slide Number Placeholder 4"/>
          <p:cNvSpPr>
            <a:spLocks noGrp="1"/>
          </p:cNvSpPr>
          <p:nvPr>
            <p:ph type="sldNum" sz="quarter" idx="11"/>
          </p:nvPr>
        </p:nvSpPr>
        <p:spPr/>
        <p:txBody>
          <a:bodyPr/>
          <a:lstStyle/>
          <a:p>
            <a:fld id="{07DA0ABB-6F46-48BB-84A2-B5E5BE5F5E69}" type="slidenum">
              <a:rPr lang="en-US" smtClean="0"/>
              <a:t>7</a:t>
            </a:fld>
            <a:endParaRPr lang="en-US"/>
          </a:p>
        </p:txBody>
      </p:sp>
    </p:spTree>
    <p:extLst>
      <p:ext uri="{BB962C8B-B14F-4D97-AF65-F5344CB8AC3E}">
        <p14:creationId xmlns:p14="http://schemas.microsoft.com/office/powerpoint/2010/main" val="416392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latin typeface="Cambria Math" charset="0"/>
                        <a:ea typeface="Cambria Math" charset="0"/>
                        <a:cs typeface="Cambria Math" charset="0"/>
                      </a:rPr>
                      <m:t>𝒜</m:t>
                    </m:r>
                  </m:oMath>
                </a14:m>
                <a:r>
                  <a:rPr lang="en-US" sz="1200" dirty="0"/>
                  <a:t> is the set of speaker labels</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Cambria Math" charset="0"/>
                    <a:ea typeface="Cambria Math" charset="0"/>
                    <a:cs typeface="Cambria Math" charset="0"/>
                  </a:rPr>
                  <a:t>𝒜</a:t>
                </a:r>
                <a:r>
                  <a:rPr lang="en-US" sz="1200" dirty="0"/>
                  <a:t> is the set of speaker labels</a:t>
                </a:r>
              </a:p>
              <a:p>
                <a:endParaRPr lang="en-US" dirty="0"/>
              </a:p>
            </p:txBody>
          </p:sp>
        </mc:Fallback>
      </mc:AlternateContent>
      <p:sp>
        <p:nvSpPr>
          <p:cNvPr id="4" name="Footer Placeholder 3"/>
          <p:cNvSpPr>
            <a:spLocks noGrp="1"/>
          </p:cNvSpPr>
          <p:nvPr>
            <p:ph type="ftr" sz="quarter" idx="10"/>
          </p:nvPr>
        </p:nvSpPr>
        <p:spPr/>
        <p:txBody>
          <a:bodyPr/>
          <a:lstStyle/>
          <a:p>
            <a:r>
              <a:rPr lang="en-US"/>
              <a:t>Zhong Meng</a:t>
            </a:r>
          </a:p>
        </p:txBody>
      </p:sp>
      <p:sp>
        <p:nvSpPr>
          <p:cNvPr id="5" name="Slide Number Placeholder 4"/>
          <p:cNvSpPr>
            <a:spLocks noGrp="1"/>
          </p:cNvSpPr>
          <p:nvPr>
            <p:ph type="sldNum" sz="quarter" idx="11"/>
          </p:nvPr>
        </p:nvSpPr>
        <p:spPr/>
        <p:txBody>
          <a:bodyPr/>
          <a:lstStyle/>
          <a:p>
            <a:fld id="{07DA0ABB-6F46-48BB-84A2-B5E5BE5F5E69}" type="slidenum">
              <a:rPr lang="en-US" smtClean="0"/>
              <a:t>8</a:t>
            </a:fld>
            <a:endParaRPr lang="en-US"/>
          </a:p>
        </p:txBody>
      </p:sp>
    </p:spTree>
    <p:extLst>
      <p:ext uri="{BB962C8B-B14F-4D97-AF65-F5344CB8AC3E}">
        <p14:creationId xmlns:p14="http://schemas.microsoft.com/office/powerpoint/2010/main" val="349830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latin typeface="Cambria Math" charset="0"/>
                        <a:ea typeface="Cambria Math" charset="0"/>
                        <a:cs typeface="Cambria Math" charset="0"/>
                      </a:rPr>
                      <m:t>𝒜</m:t>
                    </m:r>
                  </m:oMath>
                </a14:m>
                <a:r>
                  <a:rPr lang="en-US" sz="1200" dirty="0"/>
                  <a:t> is the set of speaker labels</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Cambria Math" charset="0"/>
                    <a:ea typeface="Cambria Math" charset="0"/>
                    <a:cs typeface="Cambria Math" charset="0"/>
                  </a:rPr>
                  <a:t>𝒜</a:t>
                </a:r>
                <a:r>
                  <a:rPr lang="en-US" sz="1200" dirty="0"/>
                  <a:t> is the set of speaker labels</a:t>
                </a:r>
              </a:p>
              <a:p>
                <a:endParaRPr lang="en-US" dirty="0"/>
              </a:p>
            </p:txBody>
          </p:sp>
        </mc:Fallback>
      </mc:AlternateContent>
      <p:sp>
        <p:nvSpPr>
          <p:cNvPr id="4" name="Footer Placeholder 3"/>
          <p:cNvSpPr>
            <a:spLocks noGrp="1"/>
          </p:cNvSpPr>
          <p:nvPr>
            <p:ph type="ftr" sz="quarter" idx="10"/>
          </p:nvPr>
        </p:nvSpPr>
        <p:spPr/>
        <p:txBody>
          <a:bodyPr/>
          <a:lstStyle/>
          <a:p>
            <a:r>
              <a:rPr lang="en-US"/>
              <a:t>Zhong Meng</a:t>
            </a:r>
          </a:p>
        </p:txBody>
      </p:sp>
      <p:sp>
        <p:nvSpPr>
          <p:cNvPr id="5" name="Slide Number Placeholder 4"/>
          <p:cNvSpPr>
            <a:spLocks noGrp="1"/>
          </p:cNvSpPr>
          <p:nvPr>
            <p:ph type="sldNum" sz="quarter" idx="11"/>
          </p:nvPr>
        </p:nvSpPr>
        <p:spPr/>
        <p:txBody>
          <a:bodyPr/>
          <a:lstStyle/>
          <a:p>
            <a:fld id="{07DA0ABB-6F46-48BB-84A2-B5E5BE5F5E69}" type="slidenum">
              <a:rPr lang="en-US" smtClean="0"/>
              <a:t>9</a:t>
            </a:fld>
            <a:endParaRPr lang="en-US"/>
          </a:p>
        </p:txBody>
      </p:sp>
    </p:spTree>
    <p:extLst>
      <p:ext uri="{BB962C8B-B14F-4D97-AF65-F5344CB8AC3E}">
        <p14:creationId xmlns:p14="http://schemas.microsoft.com/office/powerpoint/2010/main" val="3538341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0D1F65-2B1C-234D-A4E8-7EB7D2584AAA}" type="slidenum">
              <a:rPr lang="en-US" smtClean="0"/>
              <a:t>‹#›</a:t>
            </a:fld>
            <a:endParaRPr lang="en-US"/>
          </a:p>
        </p:txBody>
      </p:sp>
      <p:pic>
        <p:nvPicPr>
          <p:cNvPr id="8" name="Picture 7" descr="D:\reports\Microsoft_logo.png">
            <a:extLst>
              <a:ext uri="{FF2B5EF4-FFF2-40B4-BE49-F238E27FC236}">
                <a16:creationId xmlns:a16="http://schemas.microsoft.com/office/drawing/2014/main" id="{D51D5A23-0F5A-49E5-AB08-7474267A16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8192" y="6180541"/>
            <a:ext cx="1666922" cy="35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3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55DF0-6DC4-A646-8BB2-4B28A56F374F}"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61923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04FC3-0B42-0446-B7F0-51884010BF69}"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78650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C5CA2D-F07E-B04A-84CD-0A0D7FA1C33A}"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D1F65-2B1C-234D-A4E8-7EB7D2584AA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3175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7E04547-D1B9-9E45-AE2F-9E97B49A52B5}"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192347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C5BFA0B-F6B7-6C4A-A2D9-7B752DD1306D}"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D1F65-2B1C-234D-A4E8-7EB7D2584AA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69542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CC17907-56EE-BD4C-95A1-30435A6DA9E5}"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383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B9637-5792-1A4D-A12B-68FEA761B238}"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2127146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DC8E20-4952-B945-AFDD-024124513AA5}"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178476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_Option 1_Photo 3">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3520" y="0"/>
            <a:ext cx="12184961" cy="6858000"/>
          </a:xfrm>
          <a:prstGeom prst="rect">
            <a:avLst/>
          </a:prstGeom>
        </p:spPr>
      </p:pic>
      <p:sp>
        <p:nvSpPr>
          <p:cNvPr id="2" name="Rectangle 1"/>
          <p:cNvSpPr/>
          <p:nvPr userDrawn="1"/>
        </p:nvSpPr>
        <p:spPr bwMode="auto">
          <a:xfrm>
            <a:off x="261268" y="2084186"/>
            <a:ext cx="6282945" cy="3496553"/>
          </a:xfrm>
          <a:prstGeom prst="rect">
            <a:avLst/>
          </a:prstGeom>
          <a:solidFill>
            <a:srgbClr val="0078D7">
              <a:alpha val="9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2" tIns="107562" rIns="134452" bIns="107562" numCol="1" spcCol="0" rtlCol="0" fromWordArt="0" anchor="t" anchorCtr="0" forceAA="0" compatLnSpc="1">
            <a:prstTxWarp prst="textNoShape">
              <a:avLst/>
            </a:prstTxWarp>
            <a:noAutofit/>
          </a:bodyPr>
          <a:lstStyle/>
          <a:p>
            <a:pPr algn="ctr" defTabSz="685486"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    </a:t>
            </a:r>
          </a:p>
        </p:txBody>
      </p:sp>
      <p:sp>
        <p:nvSpPr>
          <p:cNvPr id="7" name="Title 1"/>
          <p:cNvSpPr>
            <a:spLocks noGrp="1"/>
          </p:cNvSpPr>
          <p:nvPr>
            <p:ph type="title" hasCustomPrompt="1"/>
          </p:nvPr>
        </p:nvSpPr>
        <p:spPr bwMode="auto">
          <a:xfrm>
            <a:off x="269302" y="2084186"/>
            <a:ext cx="6276530" cy="1793104"/>
          </a:xfrm>
          <a:noFill/>
        </p:spPr>
        <p:txBody>
          <a:bodyPr lIns="146304" tIns="91440" rIns="146304" bIns="91440" anchor="t" anchorCtr="0"/>
          <a:lstStyle>
            <a:lvl1pPr>
              <a:defRPr sz="5294" spc="-98" baseline="0">
                <a:solidFill>
                  <a:schemeClr val="tx1"/>
                </a:solidFill>
              </a:defRPr>
            </a:lvl1pPr>
          </a:lstStyle>
          <a:p>
            <a:r>
              <a:rPr lang="en-US" dirty="0"/>
              <a:t>Presentation title</a:t>
            </a:r>
          </a:p>
        </p:txBody>
      </p:sp>
      <p:sp>
        <p:nvSpPr>
          <p:cNvPr id="8" name="Text Placeholder 2"/>
          <p:cNvSpPr>
            <a:spLocks noGrp="1"/>
          </p:cNvSpPr>
          <p:nvPr>
            <p:ph type="body" sz="quarter" idx="14" hasCustomPrompt="1"/>
          </p:nvPr>
        </p:nvSpPr>
        <p:spPr bwMode="auto">
          <a:xfrm>
            <a:off x="267683" y="3877271"/>
            <a:ext cx="6276530" cy="1789991"/>
          </a:xfrm>
        </p:spPr>
        <p:txBody>
          <a:bodyPr tIns="109728" bIns="109728">
            <a:noAutofit/>
          </a:bodyPr>
          <a:lstStyle>
            <a:lvl1pPr marL="0" indent="0">
              <a:spcBef>
                <a:spcPts val="0"/>
              </a:spcBef>
              <a:buNone/>
              <a:defRPr sz="3137">
                <a:solidFill>
                  <a:schemeClr val="tx2"/>
                </a:solidFill>
              </a:defRPr>
            </a:lvl1pPr>
          </a:lstStyle>
          <a:p>
            <a:pPr lvl="0"/>
            <a:r>
              <a:rPr lang="en-US" dirty="0"/>
              <a:t>Speaker Name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48213" y="469676"/>
            <a:ext cx="1228189" cy="263937"/>
          </a:xfrm>
          <a:prstGeom prst="rect">
            <a:avLst/>
          </a:prstGeom>
        </p:spPr>
      </p:pic>
    </p:spTree>
    <p:extLst>
      <p:ext uri="{BB962C8B-B14F-4D97-AF65-F5344CB8AC3E}">
        <p14:creationId xmlns:p14="http://schemas.microsoft.com/office/powerpoint/2010/main" val="245073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Option 1_Colo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48212" y="6123275"/>
            <a:ext cx="1231945" cy="263937"/>
          </a:xfrm>
          <a:prstGeom prst="rect">
            <a:avLst/>
          </a:prstGeom>
        </p:spPr>
      </p:pic>
    </p:spTree>
    <p:extLst>
      <p:ext uri="{BB962C8B-B14F-4D97-AF65-F5344CB8AC3E}">
        <p14:creationId xmlns:p14="http://schemas.microsoft.com/office/powerpoint/2010/main" val="116606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589212" y="6135808"/>
            <a:ext cx="7619999" cy="365125"/>
          </a:xfr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D1F65-2B1C-234D-A4E8-7EB7D2584AAA}" type="slidenum">
              <a:rPr lang="en-US" smtClean="0"/>
              <a:t>‹#›</a:t>
            </a:fld>
            <a:endParaRPr lang="en-US"/>
          </a:p>
        </p:txBody>
      </p:sp>
      <p:pic>
        <p:nvPicPr>
          <p:cNvPr id="10" name="Picture 9" descr="D:\reports\Microsoft_logo.png">
            <a:extLst>
              <a:ext uri="{FF2B5EF4-FFF2-40B4-BE49-F238E27FC236}">
                <a16:creationId xmlns:a16="http://schemas.microsoft.com/office/drawing/2014/main" id="{23DE0013-0CAF-47C4-A2AF-62475821C1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9953" y="6186258"/>
            <a:ext cx="1666922" cy="35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5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Option 2_Colo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51117" y="472217"/>
            <a:ext cx="1718148" cy="159378"/>
          </a:xfrm>
          <a:prstGeom prst="rect">
            <a:avLst/>
          </a:prstGeom>
        </p:spPr>
      </p:pic>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48212" y="6123275"/>
            <a:ext cx="1231945" cy="263937"/>
          </a:xfrm>
          <a:prstGeom prst="rect">
            <a:avLst/>
          </a:prstGeom>
        </p:spPr>
      </p:pic>
    </p:spTree>
    <p:extLst>
      <p:ext uri="{BB962C8B-B14F-4D97-AF65-F5344CB8AC3E}">
        <p14:creationId xmlns:p14="http://schemas.microsoft.com/office/powerpoint/2010/main" val="84233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_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5880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Colo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076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_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76625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text_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8762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_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587342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_Acc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300396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_Accent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25631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_Accent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704738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_Accent 6">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67536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589212" y="6135808"/>
            <a:ext cx="7619999" cy="365125"/>
          </a:xfrm>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2209592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Right Photo Layout_Col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65688789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_Acc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312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_Accent 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823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_Accen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51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_Accent 6">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5755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_Col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30634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slide_Color">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Tree>
    <p:extLst>
      <p:ext uri="{BB962C8B-B14F-4D97-AF65-F5344CB8AC3E}">
        <p14:creationId xmlns:p14="http://schemas.microsoft.com/office/powerpoint/2010/main" val="10276120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1691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4" y="6248513"/>
            <a:ext cx="2742188" cy="364224"/>
          </a:xfrm>
          <a:prstGeom prst="rect">
            <a:avLst/>
          </a:prstGeom>
        </p:spPr>
        <p:txBody>
          <a:bodyPr vert="horz" lIns="91440" tIns="45720" rIns="146304" bIns="45720" rtlCol="0" anchor="ctr"/>
          <a:lstStyle>
            <a:lvl1pPr marL="0" algn="r" defTabSz="914016"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lang="en-US" smtClean="0"/>
              <a:pPr/>
              <a:t>‹#›</a:t>
            </a:fld>
            <a:endParaRPr lang="en-US"/>
          </a:p>
        </p:txBody>
      </p:sp>
    </p:spTree>
    <p:extLst>
      <p:ext uri="{BB962C8B-B14F-4D97-AF65-F5344CB8AC3E}">
        <p14:creationId xmlns:p14="http://schemas.microsoft.com/office/powerpoint/2010/main" val="166462047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62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B55BB-658C-0E4F-9FB3-798E5872E224}"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66455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58E9-0CFF-442E-BFF4-85D3814D1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93C82-1775-4E90-9464-AE1DC39428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6827C-25D0-448C-A549-7C20A0806CBB}"/>
              </a:ext>
            </a:extLst>
          </p:cNvPr>
          <p:cNvSpPr>
            <a:spLocks noGrp="1"/>
          </p:cNvSpPr>
          <p:nvPr>
            <p:ph type="dt" sz="half" idx="10"/>
          </p:nvPr>
        </p:nvSpPr>
        <p:spPr/>
        <p:txBody>
          <a:bodyPr/>
          <a:lstStyle/>
          <a:p>
            <a:fld id="{9C044707-4D24-423D-972B-C1FC32A9F59C}" type="datetimeFigureOut">
              <a:rPr lang="en-US" smtClean="0"/>
              <a:t>5/10/2019</a:t>
            </a:fld>
            <a:endParaRPr lang="en-US"/>
          </a:p>
        </p:txBody>
      </p:sp>
      <p:sp>
        <p:nvSpPr>
          <p:cNvPr id="5" name="Footer Placeholder 4">
            <a:extLst>
              <a:ext uri="{FF2B5EF4-FFF2-40B4-BE49-F238E27FC236}">
                <a16:creationId xmlns:a16="http://schemas.microsoft.com/office/drawing/2014/main" id="{6396AB9F-9AFA-491C-A5D4-37CDB5C25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B24E8-2370-43AF-A17F-AD0FE12D01C3}"/>
              </a:ext>
            </a:extLst>
          </p:cNvPr>
          <p:cNvSpPr>
            <a:spLocks noGrp="1"/>
          </p:cNvSpPr>
          <p:nvPr>
            <p:ph type="sldNum" sz="quarter" idx="12"/>
          </p:nvPr>
        </p:nvSpPr>
        <p:spPr/>
        <p:txBody>
          <a:bodyPr/>
          <a:lstStyle/>
          <a:p>
            <a:fld id="{BA184478-2371-445C-A0C1-77347C2D8EC8}" type="slidenum">
              <a:rPr lang="en-US" smtClean="0"/>
              <a:t>‹#›</a:t>
            </a:fld>
            <a:endParaRPr lang="en-US"/>
          </a:p>
        </p:txBody>
      </p:sp>
    </p:spTree>
    <p:extLst>
      <p:ext uri="{BB962C8B-B14F-4D97-AF65-F5344CB8AC3E}">
        <p14:creationId xmlns:p14="http://schemas.microsoft.com/office/powerpoint/2010/main" val="65146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8C3A7-A06F-4E41-A7C0-248F830D2604}"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16611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681756-2B5B-5744-91CE-DC3B562D0774}" type="datetime1">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8355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0063A-7F26-684E-8043-22B1C5D47BF7}" type="datetime1">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20581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C5C5-87AB-944E-BEC0-94685C7E61CF}" type="datetime1">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17821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0B131-729C-A146-9AE6-4350DB77BB11}"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0D1F65-2B1C-234D-A4E8-7EB7D2584AAA}" type="slidenum">
              <a:rPr lang="en-US" smtClean="0"/>
              <a:t>‹#›</a:t>
            </a:fld>
            <a:endParaRPr lang="en-US"/>
          </a:p>
        </p:txBody>
      </p:sp>
    </p:spTree>
    <p:extLst>
      <p:ext uri="{BB962C8B-B14F-4D97-AF65-F5344CB8AC3E}">
        <p14:creationId xmlns:p14="http://schemas.microsoft.com/office/powerpoint/2010/main" val="32419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F50776-975C-B94C-8687-56469592BD68}" type="datetime1">
              <a:rPr lang="en-US" smtClean="0"/>
              <a:t>5/10/2019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0D1F65-2B1C-234D-A4E8-7EB7D2584AAA}" type="slidenum">
              <a:rPr lang="en-US" smtClean="0"/>
              <a:t>‹#›</a:t>
            </a:fld>
            <a:endParaRPr lang="en-US"/>
          </a:p>
        </p:txBody>
      </p:sp>
    </p:spTree>
    <p:extLst>
      <p:ext uri="{BB962C8B-B14F-4D97-AF65-F5344CB8AC3E}">
        <p14:creationId xmlns:p14="http://schemas.microsoft.com/office/powerpoint/2010/main" val="13693380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8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614813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0.xml"/><Relationship Id="rId16"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2.png"/><Relationship Id="rId3" Type="http://schemas.openxmlformats.org/officeDocument/2006/relationships/image" Target="../media/image210.png"/><Relationship Id="rId7" Type="http://schemas.openxmlformats.org/officeDocument/2006/relationships/image" Target="../media/image60.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10.png"/><Relationship Id="rId5" Type="http://schemas.openxmlformats.org/officeDocument/2006/relationships/image" Target="../media/image410.png"/><Relationship Id="rId10" Type="http://schemas.openxmlformats.org/officeDocument/2006/relationships/image" Target="../media/image9.png"/><Relationship Id="rId4" Type="http://schemas.openxmlformats.org/officeDocument/2006/relationships/image" Target="../media/image310.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053143"/>
            <a:ext cx="8915399" cy="2262781"/>
          </a:xfrm>
        </p:spPr>
        <p:txBody>
          <a:bodyPr>
            <a:noAutofit/>
          </a:bodyPr>
          <a:lstStyle/>
          <a:p>
            <a:r>
              <a:rPr lang="en-US" sz="4800" dirty="0"/>
              <a:t>Adversarial Speaker Adaptation</a:t>
            </a:r>
          </a:p>
        </p:txBody>
      </p:sp>
      <p:sp>
        <p:nvSpPr>
          <p:cNvPr id="3" name="Subtitle 2"/>
          <p:cNvSpPr>
            <a:spLocks noGrp="1"/>
          </p:cNvSpPr>
          <p:nvPr>
            <p:ph type="subTitle" idx="1"/>
          </p:nvPr>
        </p:nvSpPr>
        <p:spPr>
          <a:xfrm>
            <a:off x="2602092" y="4609952"/>
            <a:ext cx="8915399" cy="1126283"/>
          </a:xfrm>
        </p:spPr>
        <p:txBody>
          <a:bodyPr>
            <a:noAutofit/>
          </a:bodyPr>
          <a:lstStyle/>
          <a:p>
            <a:r>
              <a:rPr lang="en-US" sz="2000" b="1" dirty="0"/>
              <a:t>Zhong Meng, Jinyu Li, </a:t>
            </a:r>
            <a:r>
              <a:rPr lang="en-US" sz="2000" b="1" dirty="0" err="1"/>
              <a:t>Yifan</a:t>
            </a:r>
            <a:r>
              <a:rPr lang="en-US" sz="2000" b="1" dirty="0"/>
              <a:t> Gong</a:t>
            </a:r>
          </a:p>
          <a:p>
            <a:r>
              <a:rPr lang="en-US" dirty="0"/>
              <a:t>Microsoft Corporation, Redmond, WA, USA</a:t>
            </a:r>
          </a:p>
        </p:txBody>
      </p:sp>
    </p:spTree>
    <p:extLst>
      <p:ext uri="{BB962C8B-B14F-4D97-AF65-F5344CB8AC3E}">
        <p14:creationId xmlns:p14="http://schemas.microsoft.com/office/powerpoint/2010/main" val="214294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808751" y="1219079"/>
                <a:ext cx="5202238" cy="4633912"/>
              </a:xfrm>
            </p:spPr>
            <p:txBody>
              <a:bodyPr>
                <a:noAutofit/>
              </a:bodyPr>
              <a:lstStyle/>
              <a:p>
                <a:r>
                  <a:rPr lang="en-US" dirty="0"/>
                  <a:t>Adversarial Multi-Task Learning</a:t>
                </a:r>
              </a:p>
              <a:p>
                <a:pPr lvl="1">
                  <a:buFont typeface="Wingdings" panose="05000000000000000000" pitchFamily="2" charset="2"/>
                  <a:buChar char="Ø"/>
                </a:pP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min</m:t>
                            </m:r>
                          </m:e>
                          <m:lim>
                            <m:sSub>
                              <m:sSubPr>
                                <m:ctrlPr>
                                  <a:rPr lang="en-US" i="1">
                                    <a:latin typeface="Cambria Math" panose="02040503050406030204" pitchFamily="18" charset="0"/>
                                  </a:rPr>
                                </m:ctrlPr>
                              </m:sSubPr>
                              <m:e>
                                <m:r>
                                  <a:rPr lang="en-US" i="1">
                                    <a:latin typeface="Cambria Math" charset="0"/>
                                    <a:ea typeface="Cambria Math" charset="0"/>
                                    <a:cs typeface="Cambria Math" charset="0"/>
                                  </a:rPr>
                                  <m:t>𝜃</m:t>
                                </m:r>
                              </m:e>
                              <m:sub>
                                <m:r>
                                  <a:rPr lang="en-US" i="1">
                                    <a:latin typeface="Cambria Math" charset="0"/>
                                  </a:rPr>
                                  <m:t>𝑦</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ea typeface="Cambria Math" charset="0"/>
                                    <a:cs typeface="Cambria Math" charset="0"/>
                                  </a:rPr>
                                  <m:t>𝜃</m:t>
                                </m:r>
                              </m:e>
                              <m:sub>
                                <m:r>
                                  <a:rPr lang="en-US" i="1">
                                    <a:latin typeface="Cambria Math" panose="02040503050406030204" pitchFamily="18" charset="0"/>
                                    <a:ea typeface="Cambria Math" charset="0"/>
                                    <a:cs typeface="Cambria Math" charset="0"/>
                                  </a:rPr>
                                  <m:t>𝑓</m:t>
                                </m:r>
                              </m:sub>
                            </m:sSub>
                          </m:lim>
                        </m:limLow>
                        <m:r>
                          <a:rPr lang="en-US" i="1">
                            <a:latin typeface="Cambria Math" charset="0"/>
                          </a:rPr>
                          <m:t> </m:t>
                        </m:r>
                      </m:fName>
                      <m:e>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i="1">
                                <a:latin typeface="Cambria Math" panose="02040503050406030204" pitchFamily="18" charset="0"/>
                                <a:ea typeface="Cambria Math" charset="0"/>
                                <a:cs typeface="Cambria Math" charset="0"/>
                              </a:rPr>
                              <m:t>𝑠𝑒𝑛𝑜𝑛𝑒</m:t>
                            </m:r>
                          </m:sub>
                        </m:sSub>
                        <m:d>
                          <m:dPr>
                            <m:ctrlPr>
                              <a:rPr lang="is-IS" altLang="en-US" i="1">
                                <a:latin typeface="Cambria Math" panose="02040503050406030204" pitchFamily="18" charset="0"/>
                                <a:ea typeface="Cambria Math" charset="0"/>
                                <a:cs typeface="Cambria Math" charset="0"/>
                              </a:rPr>
                            </m:ctrlPr>
                          </m:dPr>
                          <m:e>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e>
                        </m:d>
                      </m:e>
                    </m:func>
                  </m:oMath>
                </a14:m>
                <a:endParaRPr lang="en-US" dirty="0"/>
              </a:p>
              <a:p>
                <a:pPr lvl="1">
                  <a:buFont typeface="Wingdings" panose="05000000000000000000" pitchFamily="2" charset="2"/>
                  <a:buChar char="Ø"/>
                </a:pP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max</m:t>
                            </m:r>
                          </m:e>
                          <m:lim>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min</m:t>
                                </m:r>
                              </m:e>
                              <m:lim>
                                <m:sSub>
                                  <m:sSubPr>
                                    <m:ctrlP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𝑑</m:t>
                                    </m:r>
                                  </m:sub>
                                </m:sSub>
                              </m:lim>
                            </m:limLow>
                          </m:fName>
                          <m:e>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i="1">
                                    <a:latin typeface="Cambria Math" charset="0"/>
                                    <a:ea typeface="Cambria Math" charset="0"/>
                                    <a:cs typeface="Cambria Math" charset="0"/>
                                  </a:rPr>
                                  <m:t>𝑑</m:t>
                                </m:r>
                                <m:r>
                                  <a:rPr lang="en-US" altLang="en-US" i="1">
                                    <a:latin typeface="Cambria Math" panose="02040503050406030204" pitchFamily="18" charset="0"/>
                                    <a:ea typeface="Cambria Math" charset="0"/>
                                    <a:cs typeface="Cambria Math" charset="0"/>
                                  </a:rPr>
                                  <m:t>𝑖𝑠𝑐</m:t>
                                </m:r>
                              </m:sub>
                            </m:sSub>
                            <m:d>
                              <m:dPr>
                                <m:ctrlPr>
                                  <a:rPr lang="is-IS" altLang="en-US" i="1">
                                    <a:latin typeface="Cambria Math" panose="02040503050406030204" pitchFamily="18" charset="0"/>
                                    <a:ea typeface="Cambria Math" charset="0"/>
                                    <a:cs typeface="Cambria Math" charset="0"/>
                                  </a:rPr>
                                </m:ctrlPr>
                              </m:dPr>
                              <m:e>
                                <m:sSub>
                                  <m:sSubPr>
                                    <m:ctrlP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𝑑</m:t>
                                    </m:r>
                                  </m:sub>
                                </m:sSub>
                                <m:r>
                                  <a:rPr lang="en-US" i="1">
                                    <a:latin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𝑆𝐼</m:t>
                                    </m:r>
                                  </m:sup>
                                </m:sSubSup>
                              </m:e>
                            </m:d>
                          </m:e>
                        </m:func>
                      </m:e>
                    </m:func>
                  </m:oMath>
                </a14:m>
                <a:endParaRPr lang="en-US" dirty="0">
                  <a:ln>
                    <a:noFill/>
                  </a:ln>
                </a:endParaRPr>
              </a:p>
              <a:p>
                <a:r>
                  <a:rPr lang="en-US" dirty="0">
                    <a:ln>
                      <a:noFill/>
                    </a:ln>
                  </a:rPr>
                  <a:t>Stochastic Gradient Decent</a:t>
                </a:r>
              </a:p>
              <a:p>
                <a:pPr lvl="1"/>
                <a14:m>
                  <m:oMath xmlns:m="http://schemas.openxmlformats.org/officeDocument/2006/math">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b="1" i="1">
                        <a:ln>
                          <a:noFill/>
                        </a:ln>
                        <a:latin typeface="Cambria Math" charset="0"/>
                        <a:ea typeface="Cambria Math" charset="0"/>
                        <a:cs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b="1" i="1">
                        <a:ln>
                          <a:noFill/>
                        </a:ln>
                        <a:latin typeface="Cambria Math" charset="0"/>
                      </a:rPr>
                      <m:t>−</m:t>
                    </m:r>
                    <m:r>
                      <a:rPr lang="en-US" i="1">
                        <a:ln>
                          <a:noFill/>
                        </a:ln>
                        <a:latin typeface="Cambria Math" charset="0"/>
                        <a:ea typeface="Cambria Math" charset="0"/>
                        <a:cs typeface="Cambria Math" charset="0"/>
                      </a:rPr>
                      <m:t>𝜇</m:t>
                    </m:r>
                    <m:f>
                      <m:fPr>
                        <m:ctrlPr>
                          <a:rPr lang="en-US" i="1">
                            <a:ln>
                              <a:noFill/>
                            </a:ln>
                            <a:latin typeface="Cambria Math" panose="02040503050406030204" pitchFamily="18" charset="0"/>
                            <a:ea typeface="Cambria Math" charset="0"/>
                            <a:cs typeface="Cambria Math" charset="0"/>
                          </a:rPr>
                        </m:ctrlPr>
                      </m:fPr>
                      <m:num>
                        <m:r>
                          <a:rPr lang="en-US" i="1">
                            <a:ln>
                              <a:noFill/>
                            </a:ln>
                            <a:latin typeface="Cambria Math" charset="0"/>
                            <a:ea typeface="Cambria Math" charset="0"/>
                            <a:cs typeface="Cambria Math" charset="0"/>
                          </a:rPr>
                          <m:t>𝜕</m:t>
                        </m:r>
                        <m:sSub>
                          <m:sSubPr>
                            <m:ctrlPr>
                              <a:rPr lang="en-US" i="1">
                                <a:ln>
                                  <a:noFill/>
                                </a:ln>
                                <a:latin typeface="Cambria Math" panose="02040503050406030204" pitchFamily="18" charset="0"/>
                                <a:ea typeface="Cambria Math" charset="0"/>
                                <a:cs typeface="Cambria Math" charset="0"/>
                              </a:rPr>
                            </m:ctrlPr>
                          </m:sSubPr>
                          <m:e>
                            <m:r>
                              <a:rPr lang="en-US" i="1">
                                <a:ln>
                                  <a:noFill/>
                                </a:ln>
                                <a:latin typeface="Cambria Math" charset="0"/>
                                <a:ea typeface="Cambria Math" charset="0"/>
                                <a:cs typeface="Cambria Math" charset="0"/>
                              </a:rPr>
                              <m:t>ℒ</m:t>
                            </m:r>
                          </m:e>
                          <m:sub>
                            <m:r>
                              <a:rPr lang="en-US" b="0" i="1" smtClean="0">
                                <a:ln>
                                  <a:noFill/>
                                </a:ln>
                                <a:latin typeface="Cambria Math" panose="02040503050406030204" pitchFamily="18" charset="0"/>
                                <a:ea typeface="Cambria Math" charset="0"/>
                                <a:cs typeface="Cambria Math" charset="0"/>
                              </a:rPr>
                              <m:t>𝑠𝑒𝑛𝑜𝑛𝑒</m:t>
                            </m:r>
                          </m:sub>
                        </m:sSub>
                      </m:num>
                      <m:den>
                        <m:r>
                          <a:rPr lang="en-US" i="1">
                            <a:ln>
                              <a:noFill/>
                            </a:ln>
                            <a:latin typeface="Cambria Math" charset="0"/>
                            <a:ea typeface="Cambria Math" charset="0"/>
                            <a:cs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den>
                    </m:f>
                  </m:oMath>
                </a14:m>
                <a:endParaRPr lang="en-US" i="1" dirty="0">
                  <a:ln>
                    <a:noFill/>
                  </a:ln>
                  <a:latin typeface="Cambria Math" charset="0"/>
                </a:endParaRPr>
              </a:p>
              <a:p>
                <a:pPr lvl="1"/>
                <a14:m>
                  <m:oMath xmlns:m="http://schemas.openxmlformats.org/officeDocument/2006/math">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i="1">
                        <a:ln>
                          <a:noFill/>
                        </a:ln>
                        <a:latin typeface="Cambria Math" charset="0"/>
                        <a:ea typeface="Cambria Math" charset="0"/>
                        <a:cs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i="1">
                        <a:ln>
                          <a:noFill/>
                        </a:ln>
                        <a:latin typeface="Cambria Math" charset="0"/>
                      </a:rPr>
                      <m:t>−</m:t>
                    </m:r>
                    <m:r>
                      <a:rPr lang="en-US" i="1">
                        <a:ln>
                          <a:noFill/>
                        </a:ln>
                        <a:latin typeface="Cambria Math" charset="0"/>
                        <a:ea typeface="Cambria Math" charset="0"/>
                        <a:cs typeface="Cambria Math" charset="0"/>
                      </a:rPr>
                      <m:t>𝜇</m:t>
                    </m:r>
                    <m:d>
                      <m:dPr>
                        <m:begChr m:val="["/>
                        <m:endChr m:val="]"/>
                        <m:ctrlPr>
                          <a:rPr lang="pt-BR" i="1">
                            <a:ln>
                              <a:noFill/>
                            </a:ln>
                            <a:latin typeface="Cambria Math" panose="02040503050406030204" pitchFamily="18" charset="0"/>
                            <a:ea typeface="Cambria Math" charset="0"/>
                            <a:cs typeface="Cambria Math" charset="0"/>
                          </a:rPr>
                        </m:ctrlPr>
                      </m:dPr>
                      <m:e>
                        <m:f>
                          <m:fPr>
                            <m:ctrlPr>
                              <a:rPr lang="en-US" i="1">
                                <a:ln>
                                  <a:noFill/>
                                </a:ln>
                                <a:latin typeface="Cambria Math" panose="02040503050406030204" pitchFamily="18" charset="0"/>
                                <a:ea typeface="Cambria Math" charset="0"/>
                                <a:cs typeface="Cambria Math" charset="0"/>
                              </a:rPr>
                            </m:ctrlPr>
                          </m:fPr>
                          <m:num>
                            <m:r>
                              <a:rPr lang="en-US" i="1">
                                <a:ln>
                                  <a:noFill/>
                                </a:ln>
                                <a:latin typeface="Cambria Math" charset="0"/>
                                <a:ea typeface="Cambria Math" charset="0"/>
                                <a:cs typeface="Cambria Math" charset="0"/>
                              </a:rPr>
                              <m:t>𝜕</m:t>
                            </m:r>
                            <m:sSub>
                              <m:sSubPr>
                                <m:ctrlPr>
                                  <a:rPr lang="en-US" i="1">
                                    <a:ln>
                                      <a:noFill/>
                                    </a:ln>
                                    <a:latin typeface="Cambria Math" panose="02040503050406030204" pitchFamily="18" charset="0"/>
                                    <a:ea typeface="Cambria Math" charset="0"/>
                                    <a:cs typeface="Cambria Math" charset="0"/>
                                  </a:rPr>
                                </m:ctrlPr>
                              </m:sSubPr>
                              <m:e>
                                <m:r>
                                  <a:rPr lang="en-US" i="1">
                                    <a:ln>
                                      <a:noFill/>
                                    </a:ln>
                                    <a:latin typeface="Cambria Math" charset="0"/>
                                    <a:ea typeface="Cambria Math" charset="0"/>
                                    <a:cs typeface="Cambria Math" charset="0"/>
                                  </a:rPr>
                                  <m:t>ℒ</m:t>
                                </m:r>
                              </m:e>
                              <m:sub>
                                <m:r>
                                  <a:rPr lang="en-US" b="0" i="1" smtClean="0">
                                    <a:ln>
                                      <a:noFill/>
                                    </a:ln>
                                    <a:latin typeface="Cambria Math" panose="02040503050406030204" pitchFamily="18" charset="0"/>
                                    <a:ea typeface="Cambria Math" charset="0"/>
                                    <a:cs typeface="Cambria Math" charset="0"/>
                                  </a:rPr>
                                  <m:t>𝑠𝑒𝑛𝑜𝑛𝑒</m:t>
                                </m:r>
                              </m:sub>
                            </m:sSub>
                          </m:num>
                          <m:den>
                            <m:r>
                              <a:rPr lang="en-US" i="1">
                                <a:ln>
                                  <a:noFill/>
                                </a:ln>
                                <a:latin typeface="Cambria Math" charset="0"/>
                                <a:ea typeface="Cambria Math" charset="0"/>
                                <a:cs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den>
                        </m:f>
                        <m:r>
                          <a:rPr lang="en-US" i="1">
                            <a:ln>
                              <a:noFill/>
                            </a:ln>
                            <a:latin typeface="Cambria Math" charset="0"/>
                            <a:ea typeface="Cambria Math" charset="0"/>
                            <a:cs typeface="Cambria Math" charset="0"/>
                          </a:rPr>
                          <m:t>−</m:t>
                        </m:r>
                        <m:r>
                          <a:rPr lang="en-US" i="1" smtClean="0">
                            <a:ln>
                              <a:noFill/>
                            </a:ln>
                            <a:latin typeface="Cambria Math" panose="02040503050406030204" pitchFamily="18" charset="0"/>
                            <a:ea typeface="Cambria Math" panose="02040503050406030204" pitchFamily="18" charset="0"/>
                            <a:cs typeface="Cambria Math" charset="0"/>
                          </a:rPr>
                          <m:t>𝜆</m:t>
                        </m:r>
                        <m:f>
                          <m:fPr>
                            <m:ctrlPr>
                              <a:rPr lang="en-US" i="1">
                                <a:ln>
                                  <a:noFill/>
                                </a:ln>
                                <a:latin typeface="Cambria Math" panose="02040503050406030204" pitchFamily="18" charset="0"/>
                                <a:ea typeface="Cambria Math" charset="0"/>
                                <a:cs typeface="Cambria Math" charset="0"/>
                              </a:rPr>
                            </m:ctrlPr>
                          </m:fPr>
                          <m:num>
                            <m:r>
                              <a:rPr lang="en-US" i="1">
                                <a:ln>
                                  <a:noFill/>
                                </a:ln>
                                <a:latin typeface="Cambria Math" charset="0"/>
                                <a:ea typeface="Cambria Math" charset="0"/>
                                <a:cs typeface="Cambria Math" charset="0"/>
                              </a:rPr>
                              <m:t>𝜕</m:t>
                            </m:r>
                            <m:sSub>
                              <m:sSubPr>
                                <m:ctrlPr>
                                  <a:rPr lang="en-US" i="1">
                                    <a:ln>
                                      <a:noFill/>
                                    </a:ln>
                                    <a:latin typeface="Cambria Math" panose="02040503050406030204" pitchFamily="18" charset="0"/>
                                    <a:ea typeface="Cambria Math" charset="0"/>
                                    <a:cs typeface="Cambria Math" charset="0"/>
                                  </a:rPr>
                                </m:ctrlPr>
                              </m:sSubPr>
                              <m:e>
                                <m:r>
                                  <a:rPr lang="en-US" i="1">
                                    <a:ln>
                                      <a:noFill/>
                                    </a:ln>
                                    <a:latin typeface="Cambria Math" charset="0"/>
                                    <a:ea typeface="Cambria Math" charset="0"/>
                                    <a:cs typeface="Cambria Math" charset="0"/>
                                  </a:rPr>
                                  <m:t>ℒ</m:t>
                                </m:r>
                              </m:e>
                              <m:sub>
                                <m:r>
                                  <a:rPr lang="en-US" b="0" i="1" smtClean="0">
                                    <a:ln>
                                      <a:noFill/>
                                    </a:ln>
                                    <a:latin typeface="Cambria Math" panose="02040503050406030204" pitchFamily="18" charset="0"/>
                                    <a:ea typeface="Cambria Math" charset="0"/>
                                    <a:cs typeface="Cambria Math" charset="0"/>
                                  </a:rPr>
                                  <m:t>𝑑𝑖𝑠𝑐</m:t>
                                </m:r>
                              </m:sub>
                            </m:sSub>
                          </m:num>
                          <m:den>
                            <m:r>
                              <a:rPr lang="en-US" i="1">
                                <a:ln>
                                  <a:noFill/>
                                </a:ln>
                                <a:latin typeface="Cambria Math" charset="0"/>
                                <a:ea typeface="Cambria Math" charset="0"/>
                                <a:cs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den>
                        </m:f>
                      </m:e>
                    </m:d>
                  </m:oMath>
                </a14:m>
                <a:endParaRPr lang="en-US" dirty="0">
                  <a:ln>
                    <a:noFill/>
                  </a:ln>
                  <a:ea typeface="Cambria Math" charset="0"/>
                  <a:cs typeface="Cambria Math" charset="0"/>
                </a:endParaRPr>
              </a:p>
              <a:p>
                <a:pPr lvl="1"/>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i="1">
                            <a:latin typeface="Cambria Math" charset="0"/>
                            <a:ea typeface="Cambria Math" charset="0"/>
                            <a:cs typeface="Cambria Math" charset="0"/>
                          </a:rPr>
                          <m:t>𝑑</m:t>
                        </m:r>
                      </m:sub>
                    </m:sSub>
                    <m:r>
                      <a:rPr lang="en-US" i="1">
                        <a:latin typeface="Cambria Math" charset="0"/>
                        <a:ea typeface="Cambria Math" charset="0"/>
                        <a:cs typeface="Cambria Math"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i="1">
                            <a:latin typeface="Cambria Math" charset="0"/>
                            <a:ea typeface="Cambria Math" charset="0"/>
                            <a:cs typeface="Cambria Math" charset="0"/>
                          </a:rPr>
                          <m:t>𝑑</m:t>
                        </m:r>
                      </m:sub>
                    </m:sSub>
                    <m:r>
                      <a:rPr lang="en-US" i="1">
                        <a:latin typeface="Cambria Math" charset="0"/>
                      </a:rPr>
                      <m:t>−</m:t>
                    </m:r>
                    <m:r>
                      <a:rPr lang="en-US" i="1">
                        <a:latin typeface="Cambria Math" charset="0"/>
                        <a:ea typeface="Cambria Math" charset="0"/>
                        <a:cs typeface="Cambria Math" charset="0"/>
                      </a:rPr>
                      <m:t>𝜇</m:t>
                    </m:r>
                    <m:f>
                      <m:fPr>
                        <m:ctrlPr>
                          <a:rPr lang="en-US" i="1">
                            <a:latin typeface="Cambria Math" panose="02040503050406030204" pitchFamily="18" charset="0"/>
                            <a:ea typeface="Cambria Math" charset="0"/>
                            <a:cs typeface="Cambria Math" charset="0"/>
                          </a:rPr>
                        </m:ctrlPr>
                      </m:fPr>
                      <m:num>
                        <m:r>
                          <a:rPr lang="en-US" i="1">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ℒ</m:t>
                            </m:r>
                          </m:e>
                          <m:sub>
                            <m:r>
                              <a:rPr lang="en-US" i="1">
                                <a:latin typeface="Cambria Math" charset="0"/>
                                <a:ea typeface="Cambria Math" charset="0"/>
                                <a:cs typeface="Cambria Math" charset="0"/>
                              </a:rPr>
                              <m:t>𝑑</m:t>
                            </m:r>
                            <m:r>
                              <a:rPr lang="en-US" b="0" i="1" smtClean="0">
                                <a:latin typeface="Cambria Math" panose="02040503050406030204" pitchFamily="18" charset="0"/>
                                <a:ea typeface="Cambria Math" charset="0"/>
                                <a:cs typeface="Cambria Math" charset="0"/>
                              </a:rPr>
                              <m:t>𝑖𝑠𝑐</m:t>
                            </m:r>
                          </m:sub>
                        </m:sSub>
                      </m:num>
                      <m:den>
                        <m:r>
                          <a:rPr lang="en-US" i="1">
                            <a:latin typeface="Cambria Math" charset="0"/>
                            <a:ea typeface="Cambria Math" charset="0"/>
                            <a:cs typeface="Cambria Math"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i="1">
                                <a:latin typeface="Cambria Math" charset="0"/>
                                <a:ea typeface="Cambria Math" charset="0"/>
                                <a:cs typeface="Cambria Math" charset="0"/>
                              </a:rPr>
                              <m:t>𝑑</m:t>
                            </m:r>
                          </m:sub>
                        </m:sSub>
                      </m:den>
                    </m:f>
                  </m:oMath>
                </a14:m>
                <a:endParaRPr lang="en-US" dirty="0">
                  <a:ln>
                    <a:noFill/>
                  </a:ln>
                </a:endParaRPr>
              </a:p>
              <a:p>
                <a:r>
                  <a:rPr lang="en-US" dirty="0"/>
                  <a:t>Gradient Reversal Layer (GRL)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𝑅</m:t>
                        </m:r>
                      </m:e>
                      <m:sub>
                        <m:r>
                          <a:rPr lang="en-US" i="1">
                            <a:latin typeface="Cambria Math" charset="0"/>
                            <a:ea typeface="Cambria Math" charset="0"/>
                            <a:cs typeface="Cambria Math" charset="0"/>
                          </a:rPr>
                          <m:t>𝛼</m:t>
                        </m:r>
                      </m:sub>
                    </m:sSub>
                  </m:oMath>
                </a14:m>
                <a:endParaRPr lang="en-US" dirty="0"/>
              </a:p>
              <a:p>
                <a:pPr lvl="1"/>
                <a:r>
                  <a:rPr lang="en-US" dirty="0"/>
                  <a:t>Forward pass: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𝑅</m:t>
                        </m:r>
                      </m:e>
                      <m:sub>
                        <m:r>
                          <a:rPr lang="en-US" i="1">
                            <a:latin typeface="Cambria Math" charset="0"/>
                            <a:ea typeface="Cambria Math" charset="0"/>
                            <a:cs typeface="Cambria Math" charset="0"/>
                          </a:rPr>
                          <m:t>𝛼</m:t>
                        </m:r>
                      </m:sub>
                    </m:sSub>
                    <m:d>
                      <m:dPr>
                        <m:ctrlPr>
                          <a:rPr lang="is-IS" i="1">
                            <a:latin typeface="Cambria Math" panose="02040503050406030204" pitchFamily="18" charset="0"/>
                            <a:ea typeface="Cambria Math" charset="0"/>
                            <a:cs typeface="Cambria Math" charset="0"/>
                          </a:rPr>
                        </m:ctrlPr>
                      </m:dPr>
                      <m:e>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𝑓</m:t>
                            </m:r>
                          </m:e>
                          <m:sub>
                            <m:r>
                              <a:rPr lang="en-US" i="1">
                                <a:latin typeface="Cambria Math" charset="0"/>
                                <a:ea typeface="Cambria Math" charset="0"/>
                                <a:cs typeface="Cambria Math" charset="0"/>
                              </a:rPr>
                              <m:t>𝑐</m:t>
                            </m:r>
                          </m:sub>
                        </m:sSub>
                      </m:e>
                    </m:d>
                    <m:r>
                      <a:rPr lang="en-US" i="1">
                        <a:latin typeface="Cambria Math" charset="0"/>
                        <a:ea typeface="Cambria Math" charset="0"/>
                        <a:cs typeface="Cambria Math" charset="0"/>
                      </a:rPr>
                      <m:t>=</m:t>
                    </m:r>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𝑓</m:t>
                        </m:r>
                      </m:e>
                      <m:sub>
                        <m:r>
                          <a:rPr lang="en-US" i="1">
                            <a:latin typeface="Cambria Math" charset="0"/>
                            <a:ea typeface="Cambria Math" charset="0"/>
                            <a:cs typeface="Cambria Math" charset="0"/>
                          </a:rPr>
                          <m:t>𝑐</m:t>
                        </m:r>
                      </m:sub>
                    </m:sSub>
                  </m:oMath>
                </a14:m>
                <a:endParaRPr lang="en-US" dirty="0"/>
              </a:p>
              <a:p>
                <a:pPr lvl="1"/>
                <a:r>
                  <a:rPr lang="en-US" dirty="0"/>
                  <a:t>Backward pass: </a:t>
                </a:r>
                <a14:m>
                  <m:oMath xmlns:m="http://schemas.openxmlformats.org/officeDocument/2006/math">
                    <m:f>
                      <m:fPr>
                        <m:ctrlPr>
                          <a:rPr lang="en-US" i="1">
                            <a:latin typeface="Cambria Math" panose="02040503050406030204" pitchFamily="18" charset="0"/>
                          </a:rPr>
                        </m:ctrlPr>
                      </m:fPr>
                      <m:num>
                        <m:r>
                          <a:rPr lang="en-US" i="1">
                            <a:latin typeface="Cambria Math" charset="0"/>
                          </a:rPr>
                          <m:t>𝜕</m:t>
                        </m:r>
                        <m:sSub>
                          <m:sSubPr>
                            <m:ctrlPr>
                              <a:rPr lang="en-US" i="1">
                                <a:latin typeface="Cambria Math" panose="02040503050406030204" pitchFamily="18" charset="0"/>
                              </a:rPr>
                            </m:ctrlPr>
                          </m:sSubPr>
                          <m:e>
                            <m:r>
                              <a:rPr lang="en-US" i="1">
                                <a:latin typeface="Cambria Math" charset="0"/>
                              </a:rPr>
                              <m:t>𝑅</m:t>
                            </m:r>
                          </m:e>
                          <m:sub>
                            <m:r>
                              <a:rPr lang="en-US" i="1">
                                <a:latin typeface="Cambria Math" charset="0"/>
                                <a:ea typeface="Cambria Math" charset="0"/>
                                <a:cs typeface="Cambria Math" charset="0"/>
                              </a:rPr>
                              <m:t>𝛼</m:t>
                            </m:r>
                          </m:sub>
                        </m:sSub>
                        <m:d>
                          <m:dPr>
                            <m:ctrlPr>
                              <a:rPr lang="is-IS" i="1">
                                <a:latin typeface="Cambria Math" panose="02040503050406030204" pitchFamily="18" charset="0"/>
                                <a:ea typeface="Cambria Math" charset="0"/>
                                <a:cs typeface="Cambria Math" charset="0"/>
                              </a:rPr>
                            </m:ctrlPr>
                          </m:dPr>
                          <m:e>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𝑓</m:t>
                                </m:r>
                              </m:e>
                              <m:sub>
                                <m:r>
                                  <a:rPr lang="en-US" i="1">
                                    <a:latin typeface="Cambria Math" charset="0"/>
                                    <a:ea typeface="Cambria Math" charset="0"/>
                                    <a:cs typeface="Cambria Math" charset="0"/>
                                  </a:rPr>
                                  <m:t>𝑐</m:t>
                                </m:r>
                              </m:sub>
                            </m:sSub>
                          </m:e>
                        </m:d>
                      </m:num>
                      <m:den>
                        <m:r>
                          <a:rPr lang="en-US" i="1">
                            <a:latin typeface="Cambria Math" charset="0"/>
                          </a:rPr>
                          <m:t>𝜕</m:t>
                        </m:r>
                        <m:sSub>
                          <m:sSubPr>
                            <m:ctrlPr>
                              <a:rPr lang="en-US" i="1">
                                <a:latin typeface="Cambria Math" panose="02040503050406030204" pitchFamily="18" charset="0"/>
                                <a:ea typeface="Cambria Math" charset="0"/>
                                <a:cs typeface="Cambria Math" charset="0"/>
                              </a:rPr>
                            </m:ctrlPr>
                          </m:sSubPr>
                          <m:e>
                            <m:r>
                              <a:rPr lang="en-US" i="1">
                                <a:latin typeface="Cambria Math" charset="0"/>
                                <a:ea typeface="Cambria Math" charset="0"/>
                                <a:cs typeface="Cambria Math" charset="0"/>
                              </a:rPr>
                              <m:t>𝑓</m:t>
                            </m:r>
                          </m:e>
                          <m:sub>
                            <m:r>
                              <a:rPr lang="en-US" i="1">
                                <a:latin typeface="Cambria Math" charset="0"/>
                                <a:ea typeface="Cambria Math" charset="0"/>
                                <a:cs typeface="Cambria Math" charset="0"/>
                              </a:rPr>
                              <m:t>𝑐</m:t>
                            </m:r>
                          </m:sub>
                        </m:sSub>
                      </m:den>
                    </m:f>
                    <m:r>
                      <a:rPr lang="en-US" i="1">
                        <a:latin typeface="Cambria Math" charset="0"/>
                      </a:rPr>
                      <m:t>=−</m:t>
                    </m:r>
                    <m:r>
                      <a:rPr lang="en-US" i="1">
                        <a:latin typeface="Cambria Math" panose="02040503050406030204" pitchFamily="18" charset="0"/>
                        <a:ea typeface="Cambria Math" panose="02040503050406030204" pitchFamily="18" charset="0"/>
                        <a:cs typeface="Cambria Math" charset="0"/>
                      </a:rPr>
                      <m:t>𝜆</m:t>
                    </m:r>
                    <m:r>
                      <a:rPr lang="en-US" i="1">
                        <a:latin typeface="Cambria Math" charset="0"/>
                        <a:ea typeface="Cambria Math" charset="0"/>
                        <a:cs typeface="Cambria Math" charset="0"/>
                      </a:rPr>
                      <m:t>𝐼</m:t>
                    </m:r>
                  </m:oMath>
                </a14:m>
                <a:r>
                  <a:rPr lang="en-US" dirty="0"/>
                  <a:t> </a:t>
                </a:r>
              </a:p>
              <a:p>
                <a:pPr lvl="1"/>
                <a14:m>
                  <m:oMath xmlns:m="http://schemas.openxmlformats.org/officeDocument/2006/math">
                    <m:r>
                      <a:rPr lang="en-US" i="1">
                        <a:latin typeface="Cambria Math" charset="0"/>
                        <a:ea typeface="Cambria Math" charset="0"/>
                        <a:cs typeface="Cambria Math" charset="0"/>
                      </a:rPr>
                      <m:t>𝐼</m:t>
                    </m:r>
                  </m:oMath>
                </a14:m>
                <a:r>
                  <a:rPr lang="en-US" dirty="0"/>
                  <a:t> is the identity matrix</a:t>
                </a:r>
              </a:p>
              <a:p>
                <a:pPr lvl="1"/>
                <a:endParaRPr lang="en-US" dirty="0">
                  <a:ln>
                    <a:noFill/>
                  </a:ln>
                </a:endParaRP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808751" y="1219079"/>
                <a:ext cx="5202238" cy="4633912"/>
              </a:xfrm>
              <a:blipFill>
                <a:blip r:embed="rId3"/>
                <a:stretch>
                  <a:fillRect l="-821" t="-789" b="-15000"/>
                </a:stretch>
              </a:blipFill>
            </p:spPr>
            <p:txBody>
              <a:bodyPr/>
              <a:lstStyle/>
              <a:p>
                <a:r>
                  <a:rPr lang="en-US">
                    <a:noFill/>
                  </a:rPr>
                  <a:t> </a:t>
                </a:r>
              </a:p>
            </p:txBody>
          </p:sp>
        </mc:Fallback>
      </mc:AlternateContent>
      <p:sp>
        <p:nvSpPr>
          <p:cNvPr id="2" name="Title 1"/>
          <p:cNvSpPr>
            <a:spLocks noGrp="1"/>
          </p:cNvSpPr>
          <p:nvPr>
            <p:ph type="title" idx="4294967295"/>
          </p:nvPr>
        </p:nvSpPr>
        <p:spPr>
          <a:xfrm>
            <a:off x="1998679" y="514879"/>
            <a:ext cx="9120187" cy="1281112"/>
          </a:xfrm>
        </p:spPr>
        <p:txBody>
          <a:bodyPr>
            <a:normAutofit/>
          </a:bodyPr>
          <a:lstStyle/>
          <a:p>
            <a:r>
              <a:rPr lang="en-US" dirty="0"/>
              <a:t>ASA Optimization</a:t>
            </a:r>
            <a:br>
              <a:rPr lang="en-US" dirty="0"/>
            </a:br>
            <a:endParaRPr lang="en-US" dirty="0"/>
          </a:p>
        </p:txBody>
      </p:sp>
      <p:grpSp>
        <p:nvGrpSpPr>
          <p:cNvPr id="12" name="Group 11"/>
          <p:cNvGrpSpPr/>
          <p:nvPr/>
        </p:nvGrpSpPr>
        <p:grpSpPr>
          <a:xfrm>
            <a:off x="11388232" y="1186507"/>
            <a:ext cx="733179" cy="2408371"/>
            <a:chOff x="11277606" y="1861938"/>
            <a:chExt cx="733179" cy="2211300"/>
          </a:xfrm>
        </p:grpSpPr>
        <p:cxnSp>
          <p:nvCxnSpPr>
            <p:cNvPr id="412" name="Straight Arrow Connector 411"/>
            <p:cNvCxnSpPr/>
            <p:nvPr/>
          </p:nvCxnSpPr>
          <p:spPr>
            <a:xfrm>
              <a:off x="11277606" y="1861938"/>
              <a:ext cx="0" cy="221130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3" name="TextBox 412"/>
                <p:cNvSpPr txBox="1"/>
                <p:nvPr/>
              </p:nvSpPr>
              <p:spPr>
                <a:xfrm>
                  <a:off x="11291164" y="2678851"/>
                  <a:ext cx="719621" cy="5173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smtClean="0">
                                <a:latin typeface="Cambria Math" charset="0"/>
                              </a:rPr>
                              <m:t>𝜕</m:t>
                            </m:r>
                            <m:sSub>
                              <m:sSub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sz="1400" i="1">
                                    <a:latin typeface="Cambria Math" charset="0"/>
                                    <a:ea typeface="Cambria Math" charset="0"/>
                                    <a:cs typeface="Cambria Math" charset="0"/>
                                  </a:rPr>
                                  <m:t>ℒ</m:t>
                                </m:r>
                              </m:e>
                              <m:sub>
                                <m:r>
                                  <a:rPr lang="en-US" altLang="en-US" sz="1400" b="0" i="1" smtClean="0">
                                    <a:latin typeface="Cambria Math" charset="0"/>
                                    <a:ea typeface="Cambria Math" charset="0"/>
                                    <a:cs typeface="Cambria Math" charset="0"/>
                                  </a:rPr>
                                  <m:t>𝑑</m:t>
                                </m:r>
                                <m:r>
                                  <a:rPr lang="en-US" altLang="en-US" sz="1400" b="0" i="1" smtClean="0">
                                    <a:latin typeface="Cambria Math" panose="02040503050406030204" pitchFamily="18" charset="0"/>
                                    <a:ea typeface="Cambria Math" charset="0"/>
                                    <a:cs typeface="Cambria Math" charset="0"/>
                                  </a:rPr>
                                  <m:t>𝑖𝑠𝑐</m:t>
                                </m:r>
                              </m:sub>
                            </m:sSub>
                          </m:num>
                          <m:den>
                            <m:r>
                              <a:rPr lang="en-US" sz="1400" i="1" smtClean="0">
                                <a:latin typeface="Cambria Math" charset="0"/>
                              </a:rPr>
                              <m:t>𝜕</m:t>
                            </m:r>
                            <m:sSub>
                              <m:sSubPr>
                                <m:ctrlPr>
                                  <a:rPr lang="en-US" sz="1400" i="1" smtClean="0">
                                    <a:latin typeface="Cambria Math" panose="02040503050406030204" pitchFamily="18" charset="0"/>
                                  </a:rPr>
                                </m:ctrlPr>
                              </m:sSubPr>
                              <m:e>
                                <m:r>
                                  <a:rPr lang="en-US" sz="1400" i="1" smtClean="0">
                                    <a:latin typeface="Cambria Math" charset="0"/>
                                    <a:ea typeface="Cambria Math" charset="0"/>
                                    <a:cs typeface="Cambria Math" charset="0"/>
                                  </a:rPr>
                                  <m:t>𝜃</m:t>
                                </m:r>
                              </m:e>
                              <m:sub>
                                <m:r>
                                  <a:rPr lang="en-US" sz="1400" b="0" i="1" smtClean="0">
                                    <a:latin typeface="Cambria Math" charset="0"/>
                                  </a:rPr>
                                  <m:t>𝑑</m:t>
                                </m:r>
                              </m:sub>
                            </m:sSub>
                          </m:den>
                        </m:f>
                      </m:oMath>
                    </m:oMathPara>
                  </a14:m>
                  <a:endParaRPr lang="en-US" sz="1400" dirty="0"/>
                </a:p>
              </p:txBody>
            </p:sp>
          </mc:Choice>
          <mc:Fallback xmlns="">
            <p:sp>
              <p:nvSpPr>
                <p:cNvPr id="413" name="TextBox 412"/>
                <p:cNvSpPr txBox="1">
                  <a:spLocks noRot="1" noChangeAspect="1" noMove="1" noResize="1" noEditPoints="1" noAdjustHandles="1" noChangeArrowheads="1" noChangeShapeType="1" noTextEdit="1"/>
                </p:cNvSpPr>
                <p:nvPr/>
              </p:nvSpPr>
              <p:spPr>
                <a:xfrm>
                  <a:off x="11291164" y="2678851"/>
                  <a:ext cx="719621" cy="517359"/>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8841265" y="4209826"/>
            <a:ext cx="897350" cy="1702361"/>
            <a:chOff x="9396968" y="4844831"/>
            <a:chExt cx="897350" cy="1717763"/>
          </a:xfrm>
        </p:grpSpPr>
        <p:cxnSp>
          <p:nvCxnSpPr>
            <p:cNvPr id="414" name="Straight Arrow Connector 413"/>
            <p:cNvCxnSpPr/>
            <p:nvPr/>
          </p:nvCxnSpPr>
          <p:spPr>
            <a:xfrm>
              <a:off x="9413579" y="4844831"/>
              <a:ext cx="0" cy="1717763"/>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7" name="TextBox 416"/>
                <p:cNvSpPr txBox="1"/>
                <p:nvPr/>
              </p:nvSpPr>
              <p:spPr>
                <a:xfrm>
                  <a:off x="9396968" y="5323476"/>
                  <a:ext cx="897350" cy="5585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m:t>
                        </m:r>
                        <m:r>
                          <a:rPr lang="en-US" sz="1400" b="0" i="1" smtClean="0">
                            <a:latin typeface="Cambria Math" panose="02040503050406030204" pitchFamily="18" charset="0"/>
                            <a:ea typeface="Cambria Math" panose="02040503050406030204" pitchFamily="18" charset="0"/>
                          </a:rPr>
                          <m:t>𝜆</m:t>
                        </m:r>
                        <m:f>
                          <m:fPr>
                            <m:ctrlPr>
                              <a:rPr lang="en-US" sz="1400" i="1" smtClean="0">
                                <a:latin typeface="Cambria Math" panose="02040503050406030204" pitchFamily="18" charset="0"/>
                              </a:rPr>
                            </m:ctrlPr>
                          </m:fPr>
                          <m:num>
                            <m:r>
                              <a:rPr lang="en-US" sz="1400" i="1" smtClean="0">
                                <a:latin typeface="Cambria Math" charset="0"/>
                              </a:rPr>
                              <m:t>𝜕</m:t>
                            </m:r>
                            <m:sSub>
                              <m:sSub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sz="1400" i="1">
                                    <a:latin typeface="Cambria Math" charset="0"/>
                                    <a:ea typeface="Cambria Math" charset="0"/>
                                    <a:cs typeface="Cambria Math" charset="0"/>
                                  </a:rPr>
                                  <m:t>ℒ</m:t>
                                </m:r>
                              </m:e>
                              <m:sub>
                                <m:r>
                                  <a:rPr lang="en-US" altLang="en-US" sz="1400" b="0" i="1" smtClean="0">
                                    <a:latin typeface="Cambria Math" charset="0"/>
                                    <a:ea typeface="Cambria Math" charset="0"/>
                                    <a:cs typeface="Cambria Math" charset="0"/>
                                  </a:rPr>
                                  <m:t>𝑑</m:t>
                                </m:r>
                                <m:r>
                                  <a:rPr lang="en-US" altLang="en-US" sz="1400" b="0" i="1" smtClean="0">
                                    <a:latin typeface="Cambria Math" panose="02040503050406030204" pitchFamily="18" charset="0"/>
                                    <a:ea typeface="Cambria Math" charset="0"/>
                                    <a:cs typeface="Cambria Math" charset="0"/>
                                  </a:rPr>
                                  <m:t>𝑖𝑠𝑐</m:t>
                                </m:r>
                              </m:sub>
                            </m:sSub>
                          </m:num>
                          <m:den>
                            <m:r>
                              <a:rPr lang="en-US" sz="1400" i="1" smtClean="0">
                                <a:latin typeface="Cambria Math" charset="0"/>
                              </a:rPr>
                              <m:t>𝜕</m:t>
                            </m:r>
                            <m:sSub>
                              <m:sSubPr>
                                <m:ctrlPr>
                                  <a:rPr lang="en-US" sz="1400" i="1" smtClean="0">
                                    <a:latin typeface="Cambria Math" panose="02040503050406030204" pitchFamily="18" charset="0"/>
                                  </a:rPr>
                                </m:ctrlPr>
                              </m:sSubPr>
                              <m:e>
                                <m:r>
                                  <a:rPr lang="en-US" sz="1400" i="1" smtClean="0">
                                    <a:latin typeface="Cambria Math" charset="0"/>
                                    <a:ea typeface="Cambria Math" charset="0"/>
                                    <a:cs typeface="Cambria Math" charset="0"/>
                                  </a:rPr>
                                  <m:t>𝜃</m:t>
                                </m:r>
                              </m:e>
                              <m:sub>
                                <m:r>
                                  <a:rPr lang="en-US" sz="1400" b="0" i="1" smtClean="0">
                                    <a:latin typeface="Cambria Math" charset="0"/>
                                  </a:rPr>
                                  <m:t>𝑐</m:t>
                                </m:r>
                              </m:sub>
                            </m:sSub>
                          </m:den>
                        </m:f>
                      </m:oMath>
                    </m:oMathPara>
                  </a14:m>
                  <a:endParaRPr lang="en-US" sz="1400" dirty="0"/>
                </a:p>
              </p:txBody>
            </p:sp>
          </mc:Choice>
          <mc:Fallback xmlns="">
            <p:sp>
              <p:nvSpPr>
                <p:cNvPr id="417" name="TextBox 416"/>
                <p:cNvSpPr txBox="1">
                  <a:spLocks noRot="1" noChangeAspect="1" noMove="1" noResize="1" noEditPoints="1" noAdjustHandles="1" noChangeArrowheads="1" noChangeShapeType="1" noTextEdit="1"/>
                </p:cNvSpPr>
                <p:nvPr/>
              </p:nvSpPr>
              <p:spPr>
                <a:xfrm>
                  <a:off x="9396968" y="5323476"/>
                  <a:ext cx="897350" cy="558555"/>
                </a:xfrm>
                <a:prstGeom prst="rect">
                  <a:avLst/>
                </a:prstGeom>
                <a:blipFill>
                  <a:blip r:embed="rId5"/>
                  <a:stretch>
                    <a:fillRect/>
                  </a:stretch>
                </a:blipFill>
              </p:spPr>
              <p:txBody>
                <a:bodyPr/>
                <a:lstStyle/>
                <a:p>
                  <a:r>
                    <a:rPr lang="en-US">
                      <a:noFill/>
                    </a:rPr>
                    <a:t> </a:t>
                  </a:r>
                </a:p>
              </p:txBody>
            </p:sp>
          </mc:Fallback>
        </mc:AlternateContent>
      </p:grpSp>
      <p:grpSp>
        <p:nvGrpSpPr>
          <p:cNvPr id="13" name="Group 12"/>
          <p:cNvGrpSpPr/>
          <p:nvPr/>
        </p:nvGrpSpPr>
        <p:grpSpPr>
          <a:xfrm>
            <a:off x="9126794" y="3629605"/>
            <a:ext cx="1401689" cy="767633"/>
            <a:chOff x="9654994" y="4214067"/>
            <a:chExt cx="1611376" cy="740173"/>
          </a:xfrm>
        </p:grpSpPr>
        <p:cxnSp>
          <p:nvCxnSpPr>
            <p:cNvPr id="434" name="Curved Connector 433"/>
            <p:cNvCxnSpPr/>
            <p:nvPr/>
          </p:nvCxnSpPr>
          <p:spPr>
            <a:xfrm rot="10800000" flipV="1">
              <a:off x="9654994" y="4214067"/>
              <a:ext cx="1611376" cy="537589"/>
            </a:xfrm>
            <a:prstGeom prst="curvedConnector3">
              <a:avLst>
                <a:gd name="adj1" fmla="val -70"/>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4" name="TextBox 443"/>
                <p:cNvSpPr txBox="1"/>
                <p:nvPr/>
              </p:nvSpPr>
              <p:spPr>
                <a:xfrm>
                  <a:off x="10227428" y="4657473"/>
                  <a:ext cx="534636" cy="2967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0" smtClean="0">
                            <a:latin typeface="Cambria Math" charset="0"/>
                            <a:ea typeface="Cambria Math" charset="0"/>
                            <a:cs typeface="Cambria Math" charset="0"/>
                          </a:rPr>
                          <m:t>−</m:t>
                        </m:r>
                        <m:r>
                          <a:rPr lang="en-US" sz="1400" b="0" i="1" smtClean="0">
                            <a:latin typeface="Cambria Math" panose="02040503050406030204" pitchFamily="18" charset="0"/>
                            <a:ea typeface="Cambria Math" panose="02040503050406030204" pitchFamily="18" charset="0"/>
                            <a:cs typeface="Cambria Math" charset="0"/>
                          </a:rPr>
                          <m:t>𝜆</m:t>
                        </m:r>
                      </m:oMath>
                    </m:oMathPara>
                  </a14:m>
                  <a:endParaRPr lang="en-US" sz="1400" dirty="0"/>
                </a:p>
              </p:txBody>
            </p:sp>
          </mc:Choice>
          <mc:Fallback xmlns="">
            <p:sp>
              <p:nvSpPr>
                <p:cNvPr id="444" name="TextBox 443"/>
                <p:cNvSpPr txBox="1">
                  <a:spLocks noRot="1" noChangeAspect="1" noMove="1" noResize="1" noEditPoints="1" noAdjustHandles="1" noChangeArrowheads="1" noChangeShapeType="1" noTextEdit="1"/>
                </p:cNvSpPr>
                <p:nvPr/>
              </p:nvSpPr>
              <p:spPr>
                <a:xfrm>
                  <a:off x="10227428" y="4657473"/>
                  <a:ext cx="534636" cy="296767"/>
                </a:xfrm>
                <a:prstGeom prst="rect">
                  <a:avLst/>
                </a:prstGeom>
                <a:blipFill>
                  <a:blip r:embed="rId6"/>
                  <a:stretch>
                    <a:fillRect/>
                  </a:stretch>
                </a:blipFill>
              </p:spPr>
              <p:txBody>
                <a:bodyPr/>
                <a:lstStyle/>
                <a:p>
                  <a:r>
                    <a:rPr lang="en-US">
                      <a:noFill/>
                    </a:rPr>
                    <a:t> </a:t>
                  </a:r>
                </a:p>
              </p:txBody>
            </p:sp>
          </mc:Fallback>
        </mc:AlternateContent>
      </p:grpSp>
      <p:grpSp>
        <p:nvGrpSpPr>
          <p:cNvPr id="10" name="Group 9"/>
          <p:cNvGrpSpPr/>
          <p:nvPr/>
        </p:nvGrpSpPr>
        <p:grpSpPr>
          <a:xfrm>
            <a:off x="6088496" y="1187232"/>
            <a:ext cx="911788" cy="2407647"/>
            <a:chOff x="6588174" y="1891070"/>
            <a:chExt cx="911788" cy="2211300"/>
          </a:xfrm>
        </p:grpSpPr>
        <p:cxnSp>
          <p:nvCxnSpPr>
            <p:cNvPr id="450" name="Straight Arrow Connector 449"/>
            <p:cNvCxnSpPr/>
            <p:nvPr/>
          </p:nvCxnSpPr>
          <p:spPr>
            <a:xfrm>
              <a:off x="7447491" y="1891070"/>
              <a:ext cx="0" cy="221130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1" name="TextBox 450"/>
                <p:cNvSpPr txBox="1"/>
                <p:nvPr/>
              </p:nvSpPr>
              <p:spPr>
                <a:xfrm>
                  <a:off x="6588174" y="2711836"/>
                  <a:ext cx="911788" cy="5267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smtClean="0">
                                <a:latin typeface="Cambria Math" charset="0"/>
                              </a:rPr>
                              <m:t>𝜕</m:t>
                            </m:r>
                            <m:sSub>
                              <m:sSub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sz="1400" i="1">
                                    <a:latin typeface="Cambria Math" charset="0"/>
                                    <a:ea typeface="Cambria Math" charset="0"/>
                                    <a:cs typeface="Cambria Math" charset="0"/>
                                  </a:rPr>
                                  <m:t>ℒ</m:t>
                                </m:r>
                              </m:e>
                              <m:sub>
                                <m:r>
                                  <a:rPr lang="en-US" altLang="en-US" sz="1400" b="0" i="1" smtClean="0">
                                    <a:latin typeface="Cambria Math" panose="02040503050406030204" pitchFamily="18" charset="0"/>
                                    <a:ea typeface="Cambria Math" charset="0"/>
                                    <a:cs typeface="Cambria Math" charset="0"/>
                                  </a:rPr>
                                  <m:t>𝑠𝑒𝑛𝑜𝑛𝑒</m:t>
                                </m:r>
                              </m:sub>
                            </m:sSub>
                          </m:num>
                          <m:den>
                            <m:r>
                              <a:rPr lang="en-US" sz="1400" i="1" smtClean="0">
                                <a:latin typeface="Cambria Math" charset="0"/>
                              </a:rPr>
                              <m:t>𝜕</m:t>
                            </m:r>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den>
                        </m:f>
                      </m:oMath>
                    </m:oMathPara>
                  </a14:m>
                  <a:endParaRPr lang="en-US" sz="1400" dirty="0"/>
                </a:p>
              </p:txBody>
            </p:sp>
          </mc:Choice>
          <mc:Fallback xmlns="">
            <p:sp>
              <p:nvSpPr>
                <p:cNvPr id="451" name="TextBox 450"/>
                <p:cNvSpPr txBox="1">
                  <a:spLocks noRot="1" noChangeAspect="1" noMove="1" noResize="1" noEditPoints="1" noAdjustHandles="1" noChangeArrowheads="1" noChangeShapeType="1" noTextEdit="1"/>
                </p:cNvSpPr>
                <p:nvPr/>
              </p:nvSpPr>
              <p:spPr>
                <a:xfrm>
                  <a:off x="6588174" y="2711836"/>
                  <a:ext cx="911788" cy="526781"/>
                </a:xfrm>
                <a:prstGeom prst="rect">
                  <a:avLst/>
                </a:prstGeom>
                <a:blipFill>
                  <a:blip r:embed="rId7"/>
                  <a:stretch>
                    <a:fillRect/>
                  </a:stretch>
                </a:blipFill>
              </p:spPr>
              <p:txBody>
                <a:bodyPr/>
                <a:lstStyle/>
                <a:p>
                  <a:r>
                    <a:rPr lang="en-US">
                      <a:noFill/>
                    </a:rPr>
                    <a:t> </a:t>
                  </a:r>
                </a:p>
              </p:txBody>
            </p:sp>
          </mc:Fallback>
        </mc:AlternateContent>
      </p:grpSp>
      <p:grpSp>
        <p:nvGrpSpPr>
          <p:cNvPr id="11" name="Group 10"/>
          <p:cNvGrpSpPr/>
          <p:nvPr/>
        </p:nvGrpSpPr>
        <p:grpSpPr>
          <a:xfrm>
            <a:off x="6094427" y="4209826"/>
            <a:ext cx="911788" cy="1742686"/>
            <a:chOff x="6583233" y="4344884"/>
            <a:chExt cx="911788" cy="2211300"/>
          </a:xfrm>
        </p:grpSpPr>
        <p:cxnSp>
          <p:nvCxnSpPr>
            <p:cNvPr id="452" name="Straight Arrow Connector 451"/>
            <p:cNvCxnSpPr/>
            <p:nvPr/>
          </p:nvCxnSpPr>
          <p:spPr>
            <a:xfrm>
              <a:off x="7458964" y="4344884"/>
              <a:ext cx="0" cy="221130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3" name="TextBox 452"/>
                <p:cNvSpPr txBox="1"/>
                <p:nvPr/>
              </p:nvSpPr>
              <p:spPr>
                <a:xfrm>
                  <a:off x="6583233" y="5037075"/>
                  <a:ext cx="911788" cy="7434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i="1" smtClean="0">
                                <a:latin typeface="Cambria Math" charset="0"/>
                              </a:rPr>
                              <m:t>𝜕</m:t>
                            </m:r>
                            <m:sSub>
                              <m:sSub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sz="1400" i="1">
                                    <a:latin typeface="Cambria Math" charset="0"/>
                                    <a:ea typeface="Cambria Math" charset="0"/>
                                    <a:cs typeface="Cambria Math" charset="0"/>
                                  </a:rPr>
                                  <m:t>ℒ</m:t>
                                </m:r>
                              </m:e>
                              <m:sub>
                                <m:r>
                                  <a:rPr lang="en-US" altLang="en-US" sz="1400" b="0" i="1" smtClean="0">
                                    <a:latin typeface="Cambria Math" panose="02040503050406030204" pitchFamily="18" charset="0"/>
                                    <a:ea typeface="Cambria Math" charset="0"/>
                                    <a:cs typeface="Cambria Math" charset="0"/>
                                  </a:rPr>
                                  <m:t>𝑠𝑒𝑛𝑜𝑛𝑒</m:t>
                                </m:r>
                              </m:sub>
                            </m:sSub>
                          </m:num>
                          <m:den>
                            <m:r>
                              <a:rPr lang="en-US" sz="1400" i="1" smtClean="0">
                                <a:latin typeface="Cambria Math" charset="0"/>
                              </a:rPr>
                              <m:t>𝜕</m:t>
                            </m:r>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den>
                        </m:f>
                      </m:oMath>
                    </m:oMathPara>
                  </a14:m>
                  <a:endParaRPr lang="en-US" sz="1400" dirty="0"/>
                </a:p>
              </p:txBody>
            </p:sp>
          </mc:Choice>
          <mc:Fallback xmlns="">
            <p:sp>
              <p:nvSpPr>
                <p:cNvPr id="453" name="TextBox 452"/>
                <p:cNvSpPr txBox="1">
                  <a:spLocks noRot="1" noChangeAspect="1" noMove="1" noResize="1" noEditPoints="1" noAdjustHandles="1" noChangeArrowheads="1" noChangeShapeType="1" noTextEdit="1"/>
                </p:cNvSpPr>
                <p:nvPr/>
              </p:nvSpPr>
              <p:spPr>
                <a:xfrm>
                  <a:off x="6583233" y="5037075"/>
                  <a:ext cx="911788" cy="743407"/>
                </a:xfrm>
                <a:prstGeom prst="rect">
                  <a:avLst/>
                </a:prstGeom>
                <a:blipFill>
                  <a:blip r:embed="rId8"/>
                  <a:stretch>
                    <a:fillRect b="-2083"/>
                  </a:stretch>
                </a:blipFill>
              </p:spPr>
              <p:txBody>
                <a:bodyPr/>
                <a:lstStyle/>
                <a:p>
                  <a:r>
                    <a:rPr lang="en-US">
                      <a:noFill/>
                    </a:rPr>
                    <a:t> </a:t>
                  </a:r>
                </a:p>
              </p:txBody>
            </p:sp>
          </mc:Fallback>
        </mc:AlternateContent>
      </p:grpSp>
      <p:grpSp>
        <p:nvGrpSpPr>
          <p:cNvPr id="449" name="Group 448"/>
          <p:cNvGrpSpPr/>
          <p:nvPr/>
        </p:nvGrpSpPr>
        <p:grpSpPr>
          <a:xfrm>
            <a:off x="8140137" y="3419504"/>
            <a:ext cx="2223797" cy="879238"/>
            <a:chOff x="8631023" y="3695072"/>
            <a:chExt cx="2223797" cy="879238"/>
          </a:xfrm>
        </p:grpSpPr>
        <mc:AlternateContent xmlns:mc="http://schemas.openxmlformats.org/markup-compatibility/2006" xmlns:a14="http://schemas.microsoft.com/office/drawing/2010/main">
          <mc:Choice Requires="a14">
            <p:sp>
              <p:nvSpPr>
                <p:cNvPr id="52" name="Text Box 6">
                  <a:extLst>
                    <a:ext uri="{FF2B5EF4-FFF2-40B4-BE49-F238E27FC236}">
                      <a16:creationId xmlns:a16="http://schemas.microsoft.com/office/drawing/2014/main" id="{7C19CF3B-F049-4EFF-8154-E25BC2D3FCA2}"/>
                    </a:ext>
                  </a:extLst>
                </p:cNvPr>
                <p:cNvSpPr txBox="1">
                  <a:spLocks noChangeArrowheads="1"/>
                </p:cNvSpPr>
                <p:nvPr/>
              </p:nvSpPr>
              <p:spPr bwMode="auto">
                <a:xfrm>
                  <a:off x="10038790" y="3918146"/>
                  <a:ext cx="816030" cy="284579"/>
                </a:xfrm>
                <a:prstGeom prst="rect">
                  <a:avLst/>
                </a:prstGeom>
                <a:solidFill>
                  <a:srgbClr val="FF0000">
                    <a:alpha val="30000"/>
                  </a:srgbClr>
                </a:solidFill>
                <a:ln w="9525">
                  <a:solidFill>
                    <a:schemeClr val="tx1"/>
                  </a:solidFill>
                  <a:prstDash val="solid"/>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GRL </a:t>
                  </a:r>
                  <a14:m>
                    <m:oMath xmlns:m="http://schemas.openxmlformats.org/officeDocument/2006/math">
                      <m:sSub>
                        <m:sSubPr>
                          <m:ctrlPr>
                            <a:rPr lang="en-US" sz="1400" i="1">
                              <a:latin typeface="Cambria Math" panose="02040503050406030204" pitchFamily="18" charset="0"/>
                            </a:rPr>
                          </m:ctrlPr>
                        </m:sSubPr>
                        <m:e>
                          <m:r>
                            <a:rPr lang="en-US" sz="1400" i="1">
                              <a:latin typeface="Cambria Math" charset="0"/>
                            </a:rPr>
                            <m:t>𝑅</m:t>
                          </m:r>
                        </m:e>
                        <m:sub>
                          <m:r>
                            <a:rPr lang="en-US" sz="1400" i="1">
                              <a:latin typeface="Cambria Math" charset="0"/>
                              <a:ea typeface="Cambria Math" charset="0"/>
                              <a:cs typeface="Cambria Math" charset="0"/>
                            </a:rPr>
                            <m:t>𝛼</m:t>
                          </m:r>
                        </m:sub>
                      </m:sSub>
                    </m:oMath>
                  </a14:m>
                  <a:endParaRPr lang="en-US" altLang="en-US" sz="1400" dirty="0">
                    <a:latin typeface="Calibri" panose="020F0502020204030204" pitchFamily="34" charset="0"/>
                    <a:ea typeface="DengXian" panose="02010600030101010101" pitchFamily="2" charset="-122"/>
                    <a:cs typeface="Times New Roman" panose="02020603050405020304" pitchFamily="18" charset="0"/>
                  </a:endParaRPr>
                </a:p>
              </p:txBody>
            </p:sp>
          </mc:Choice>
          <mc:Fallback xmlns="">
            <p:sp>
              <p:nvSpPr>
                <p:cNvPr id="52" name="Text Box 6">
                  <a:extLst>
                    <a:ext uri="{FF2B5EF4-FFF2-40B4-BE49-F238E27FC236}">
                      <a16:creationId xmlns:a16="http://schemas.microsoft.com/office/drawing/2014/main" id="{7C19CF3B-F049-4EFF-8154-E25BC2D3FCA2}"/>
                    </a:ext>
                  </a:extLst>
                </p:cNvPr>
                <p:cNvSpPr txBox="1">
                  <a:spLocks noRot="1" noChangeAspect="1" noMove="1" noResize="1" noEditPoints="1" noAdjustHandles="1" noChangeArrowheads="1" noChangeShapeType="1" noTextEdit="1"/>
                </p:cNvSpPr>
                <p:nvPr/>
              </p:nvSpPr>
              <p:spPr bwMode="auto">
                <a:xfrm>
                  <a:off x="10038790" y="3918146"/>
                  <a:ext cx="816030" cy="284579"/>
                </a:xfrm>
                <a:prstGeom prst="rect">
                  <a:avLst/>
                </a:prstGeom>
                <a:blipFill>
                  <a:blip r:embed="rId9"/>
                  <a:stretch>
                    <a:fillRect t="-6250" b="-22917"/>
                  </a:stretch>
                </a:blipFill>
                <a:ln w="9525">
                  <a:solidFill>
                    <a:schemeClr val="tx1"/>
                  </a:solidFill>
                  <a:prstDash val="solid"/>
                  <a:miter lim="800000"/>
                  <a:headEnd/>
                  <a:tailEnd/>
                </a:ln>
              </p:spPr>
              <p:txBody>
                <a:bodyPr/>
                <a:lstStyle/>
                <a:p>
                  <a:r>
                    <a:rPr lang="en-US">
                      <a:noFill/>
                    </a:rPr>
                    <a:t> </a:t>
                  </a:r>
                </a:p>
              </p:txBody>
            </p:sp>
          </mc:Fallback>
        </mc:AlternateContent>
        <p:cxnSp>
          <p:nvCxnSpPr>
            <p:cNvPr id="455" name="Elbow Connector 454"/>
            <p:cNvCxnSpPr>
              <a:cxnSpLocks/>
              <a:endCxn id="52" idx="1"/>
            </p:cNvCxnSpPr>
            <p:nvPr/>
          </p:nvCxnSpPr>
          <p:spPr>
            <a:xfrm flipV="1">
              <a:off x="8631023" y="4060436"/>
              <a:ext cx="1407767" cy="513874"/>
            </a:xfrm>
            <a:prstGeom prst="bentConnector3">
              <a:avLst>
                <a:gd name="adj1" fmla="val -8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52" idx="0"/>
            </p:cNvCxnSpPr>
            <p:nvPr/>
          </p:nvCxnSpPr>
          <p:spPr>
            <a:xfrm flipV="1">
              <a:off x="10446805" y="3695072"/>
              <a:ext cx="1" cy="223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3" name="Content Placeholder 2"/>
              <p:cNvSpPr txBox="1">
                <a:spLocks/>
              </p:cNvSpPr>
              <p:nvPr/>
            </p:nvSpPr>
            <p:spPr>
              <a:xfrm>
                <a:off x="2215627" y="3747516"/>
                <a:ext cx="4390310" cy="48172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14:m>
                  <m:oMath xmlns:m="http://schemas.openxmlformats.org/officeDocument/2006/math">
                    <m:sSubSup>
                      <m:sSubSupPr>
                        <m:ctrlPr>
                          <a:rPr lang="en-US" altLang="en-US" sz="16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6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6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600"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sz="1600" i="1">
                        <a:latin typeface="Cambria Math" charset="0"/>
                      </a:rPr>
                      <m:t>←</m:t>
                    </m:r>
                    <m:sSubSup>
                      <m:sSubSupPr>
                        <m:ctrlPr>
                          <a:rPr lang="en-US" altLang="en-US" sz="16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6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6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600"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sz="1600" i="1">
                        <a:latin typeface="Cambria Math" charset="0"/>
                      </a:rPr>
                      <m:t>−</m:t>
                    </m:r>
                    <m:r>
                      <a:rPr lang="en-US" sz="1600" i="1">
                        <a:latin typeface="Cambria Math" charset="0"/>
                      </a:rPr>
                      <m:t>𝜇</m:t>
                    </m:r>
                    <m:f>
                      <m:fPr>
                        <m:ctrlPr>
                          <a:rPr lang="en-US" sz="1600" i="1">
                            <a:latin typeface="Cambria Math" panose="02040503050406030204" pitchFamily="18" charset="0"/>
                          </a:rPr>
                        </m:ctrlPr>
                      </m:fPr>
                      <m:num>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ℒ</m:t>
                            </m:r>
                          </m:e>
                          <m:sub>
                            <m:r>
                              <a:rPr lang="en-US" sz="1600" b="0" i="1" smtClean="0">
                                <a:latin typeface="Cambria Math" panose="02040503050406030204" pitchFamily="18" charset="0"/>
                              </a:rPr>
                              <m:t>𝑠𝑒𝑛𝑜𝑛𝑒</m:t>
                            </m:r>
                          </m:sub>
                        </m:sSub>
                      </m:num>
                      <m:den>
                        <m:r>
                          <a:rPr lang="en-US" sz="1600" i="1">
                            <a:latin typeface="Cambria Math" charset="0"/>
                          </a:rPr>
                          <m:t>𝜕</m:t>
                        </m:r>
                        <m:sSubSup>
                          <m:sSubSupPr>
                            <m:ctrlPr>
                              <a:rPr lang="en-US" altLang="en-US" sz="16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6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6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600" i="1">
                                <a:latin typeface="Cambria Math" panose="02040503050406030204" pitchFamily="18" charset="0"/>
                                <a:ea typeface="DengXian" panose="02010600030101010101" pitchFamily="2" charset="-122"/>
                                <a:cs typeface="Times New Roman" panose="02020603050405020304" pitchFamily="18" charset="0"/>
                              </a:rPr>
                              <m:t>𝑆𝐷</m:t>
                            </m:r>
                          </m:sup>
                        </m:sSubSup>
                      </m:den>
                    </m:f>
                  </m:oMath>
                </a14:m>
                <a:endParaRPr lang="en-US" sz="1600" i="1" dirty="0">
                  <a:latin typeface="Cambria Math" charset="0"/>
                </a:endParaRPr>
              </a:p>
            </p:txBody>
          </p:sp>
        </mc:Choice>
        <mc:Fallback xmlns="">
          <p:sp>
            <p:nvSpPr>
              <p:cNvPr id="93" name="Content Placeholder 2"/>
              <p:cNvSpPr txBox="1">
                <a:spLocks noRot="1" noChangeAspect="1" noMove="1" noResize="1" noEditPoints="1" noAdjustHandles="1" noChangeArrowheads="1" noChangeShapeType="1" noTextEdit="1"/>
              </p:cNvSpPr>
              <p:nvPr/>
            </p:nvSpPr>
            <p:spPr>
              <a:xfrm>
                <a:off x="2215627" y="3747516"/>
                <a:ext cx="4390310" cy="481727"/>
              </a:xfrm>
              <a:prstGeom prst="rect">
                <a:avLst/>
              </a:prstGeom>
              <a:blipFill>
                <a:blip r:embed="rId10"/>
                <a:stretch>
                  <a:fillRect l="-555" b="-12658"/>
                </a:stretch>
              </a:blipFill>
            </p:spPr>
            <p:txBody>
              <a:bodyPr/>
              <a:lstStyle/>
              <a:p>
                <a:r>
                  <a:rPr lang="en-US">
                    <a:noFill/>
                  </a:rPr>
                  <a:t> </a:t>
                </a:r>
              </a:p>
            </p:txBody>
          </p:sp>
        </mc:Fallback>
      </mc:AlternateContent>
      <p:grpSp>
        <p:nvGrpSpPr>
          <p:cNvPr id="81" name="Group 80">
            <a:extLst>
              <a:ext uri="{FF2B5EF4-FFF2-40B4-BE49-F238E27FC236}">
                <a16:creationId xmlns:a16="http://schemas.microsoft.com/office/drawing/2014/main" id="{D656015B-8C0C-4060-B82D-DDAFF66A9B5B}"/>
              </a:ext>
            </a:extLst>
          </p:cNvPr>
          <p:cNvGrpSpPr/>
          <p:nvPr/>
        </p:nvGrpSpPr>
        <p:grpSpPr>
          <a:xfrm>
            <a:off x="9658324" y="3419504"/>
            <a:ext cx="2048227" cy="2796637"/>
            <a:chOff x="10021885" y="3463572"/>
            <a:chExt cx="2048227" cy="2796637"/>
          </a:xfrm>
        </p:grpSpPr>
        <p:sp>
          <p:nvSpPr>
            <p:cNvPr id="468" name="TextBox 467"/>
            <p:cNvSpPr txBox="1"/>
            <p:nvPr/>
          </p:nvSpPr>
          <p:spPr>
            <a:xfrm>
              <a:off x="11885381" y="5057676"/>
              <a:ext cx="184731" cy="307777"/>
            </a:xfrm>
            <a:prstGeom prst="rect">
              <a:avLst/>
            </a:prstGeom>
            <a:noFill/>
          </p:spPr>
          <p:txBody>
            <a:bodyPr wrap="none" rtlCol="0">
              <a:spAutoFit/>
            </a:bodyPr>
            <a:lstStyle/>
            <a:p>
              <a:endParaRPr lang="en-US" sz="1400" dirty="0"/>
            </a:p>
          </p:txBody>
        </p:sp>
        <p:cxnSp>
          <p:nvCxnSpPr>
            <p:cNvPr id="44" name="Straight Arrow Connector 43">
              <a:extLst>
                <a:ext uri="{FF2B5EF4-FFF2-40B4-BE49-F238E27FC236}">
                  <a16:creationId xmlns:a16="http://schemas.microsoft.com/office/drawing/2014/main" id="{4BB1394F-9C4F-42BA-B226-876000DD6DF3}"/>
                </a:ext>
              </a:extLst>
            </p:cNvPr>
            <p:cNvCxnSpPr>
              <a:cxnSpLocks/>
              <a:stCxn id="49" idx="0"/>
            </p:cNvCxnSpPr>
            <p:nvPr/>
          </p:nvCxnSpPr>
          <p:spPr>
            <a:xfrm flipH="1" flipV="1">
              <a:off x="11148600" y="3463572"/>
              <a:ext cx="2191" cy="8827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 Box 2">
                  <a:extLst>
                    <a:ext uri="{FF2B5EF4-FFF2-40B4-BE49-F238E27FC236}">
                      <a16:creationId xmlns:a16="http://schemas.microsoft.com/office/drawing/2014/main" id="{B91221F5-91CE-4C01-BD28-78542DCF08CA}"/>
                    </a:ext>
                  </a:extLst>
                </p:cNvPr>
                <p:cNvSpPr txBox="1">
                  <a:spLocks noChangeArrowheads="1"/>
                </p:cNvSpPr>
                <p:nvPr/>
              </p:nvSpPr>
              <p:spPr bwMode="auto">
                <a:xfrm>
                  <a:off x="10445039" y="5205654"/>
                  <a:ext cx="1407122" cy="560751"/>
                </a:xfrm>
                <a:prstGeom prst="rect">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sz="1400" dirty="0"/>
                    <a:t>SI Feature</a:t>
                  </a:r>
                </a:p>
                <a:p>
                  <a:r>
                    <a:rPr lang="en-US" altLang="en-US" sz="1400" dirty="0"/>
                    <a:t>Extractor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𝑀</m:t>
                          </m:r>
                        </m:e>
                        <m:sub>
                          <m:r>
                            <a:rPr lang="en-US" altLang="en-US" sz="1400">
                              <a:latin typeface="Cambria Math" panose="02040503050406030204" pitchFamily="18" charset="0"/>
                            </a:rPr>
                            <m:t>𝑓</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45" name="Text Box 2">
                  <a:extLst>
                    <a:ext uri="{FF2B5EF4-FFF2-40B4-BE49-F238E27FC236}">
                      <a16:creationId xmlns:a16="http://schemas.microsoft.com/office/drawing/2014/main" id="{B91221F5-91CE-4C01-BD28-78542DCF08CA}"/>
                    </a:ext>
                  </a:extLst>
                </p:cNvPr>
                <p:cNvSpPr txBox="1">
                  <a:spLocks noRot="1" noChangeAspect="1" noMove="1" noResize="1" noEditPoints="1" noAdjustHandles="1" noChangeArrowheads="1" noChangeShapeType="1" noTextEdit="1"/>
                </p:cNvSpPr>
                <p:nvPr/>
              </p:nvSpPr>
              <p:spPr bwMode="auto">
                <a:xfrm>
                  <a:off x="10445039" y="5205654"/>
                  <a:ext cx="1407122" cy="560751"/>
                </a:xfrm>
                <a:prstGeom prst="rect">
                  <a:avLst/>
                </a:prstGeom>
                <a:blipFill>
                  <a:blip r:embed="rId11"/>
                  <a:stretch>
                    <a:fillRect t="-1064" b="-6383"/>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 Box 15">
                  <a:extLst>
                    <a:ext uri="{FF2B5EF4-FFF2-40B4-BE49-F238E27FC236}">
                      <a16:creationId xmlns:a16="http://schemas.microsoft.com/office/drawing/2014/main" id="{CAF59C93-DE2A-40FB-A99F-E59D73B3E25F}"/>
                    </a:ext>
                  </a:extLst>
                </p:cNvPr>
                <p:cNvSpPr txBox="1">
                  <a:spLocks noChangeArrowheads="1"/>
                </p:cNvSpPr>
                <p:nvPr/>
              </p:nvSpPr>
              <p:spPr bwMode="auto">
                <a:xfrm>
                  <a:off x="10391416" y="4346364"/>
                  <a:ext cx="1518749" cy="575065"/>
                </a:xfrm>
                <a:prstGeom prst="ellipse">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sz="1400" dirty="0"/>
                    <a:t>SI Deep Feature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𝑓</m:t>
                          </m:r>
                        </m:e>
                        <m:sub>
                          <m:r>
                            <a:rPr lang="en-US" altLang="en-US" sz="1400">
                              <a:latin typeface="Cambria Math" panose="02040503050406030204" pitchFamily="18" charset="0"/>
                            </a:rPr>
                            <m:t>𝑡</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49" name="Text Box 15">
                  <a:extLst>
                    <a:ext uri="{FF2B5EF4-FFF2-40B4-BE49-F238E27FC236}">
                      <a16:creationId xmlns:a16="http://schemas.microsoft.com/office/drawing/2014/main" id="{CAF59C93-DE2A-40FB-A99F-E59D73B3E25F}"/>
                    </a:ext>
                  </a:extLst>
                </p:cNvPr>
                <p:cNvSpPr txBox="1">
                  <a:spLocks noRot="1" noChangeAspect="1" noMove="1" noResize="1" noEditPoints="1" noAdjustHandles="1" noChangeArrowheads="1" noChangeShapeType="1" noTextEdit="1"/>
                </p:cNvSpPr>
                <p:nvPr/>
              </p:nvSpPr>
              <p:spPr bwMode="auto">
                <a:xfrm>
                  <a:off x="10391416" y="4346364"/>
                  <a:ext cx="1518749" cy="575065"/>
                </a:xfrm>
                <a:prstGeom prst="ellipse">
                  <a:avLst/>
                </a:prstGeom>
                <a:blipFill>
                  <a:blip r:embed="rId12"/>
                  <a:stretch>
                    <a:fillRect b="-6250"/>
                  </a:stretch>
                </a:blipFill>
                <a:ln w="9525">
                  <a:solidFill>
                    <a:srgbClr val="000000"/>
                  </a:solidFill>
                  <a:miter lim="800000"/>
                  <a:headEnd/>
                  <a:tailEnd/>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8FFD0A2C-9357-4E0C-8880-71C08D538C28}"/>
                </a:ext>
              </a:extLst>
            </p:cNvPr>
            <p:cNvCxnSpPr>
              <a:cxnSpLocks/>
              <a:stCxn id="45" idx="0"/>
              <a:endCxn id="49" idx="4"/>
            </p:cNvCxnSpPr>
            <p:nvPr/>
          </p:nvCxnSpPr>
          <p:spPr>
            <a:xfrm flipV="1">
              <a:off x="11148600" y="4921429"/>
              <a:ext cx="2191" cy="2842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A597709-5873-4125-9F64-1EFA4B279993}"/>
                </a:ext>
              </a:extLst>
            </p:cNvPr>
            <p:cNvCxnSpPr>
              <a:cxnSpLocks/>
              <a:endCxn id="45" idx="2"/>
            </p:cNvCxnSpPr>
            <p:nvPr/>
          </p:nvCxnSpPr>
          <p:spPr>
            <a:xfrm flipV="1">
              <a:off x="11148600" y="5766405"/>
              <a:ext cx="0" cy="2719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B59BF477-DE4F-4878-A5D7-35F8CFAF2F3E}"/>
                </a:ext>
              </a:extLst>
            </p:cNvPr>
            <p:cNvCxnSpPr>
              <a:cxnSpLocks/>
            </p:cNvCxnSpPr>
            <p:nvPr/>
          </p:nvCxnSpPr>
          <p:spPr>
            <a:xfrm flipV="1">
              <a:off x="10021885" y="6038394"/>
              <a:ext cx="1128906" cy="221815"/>
            </a:xfrm>
            <a:prstGeom prst="bentConnector3">
              <a:avLst>
                <a:gd name="adj1" fmla="val -515"/>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3E8C282C-1A56-4A6F-B2B8-61FC7490FC1A}"/>
              </a:ext>
            </a:extLst>
          </p:cNvPr>
          <p:cNvGrpSpPr/>
          <p:nvPr/>
        </p:nvGrpSpPr>
        <p:grpSpPr>
          <a:xfrm>
            <a:off x="7184409" y="4299606"/>
            <a:ext cx="2828198" cy="2453519"/>
            <a:chOff x="7547970" y="4343674"/>
            <a:chExt cx="2828198" cy="2453519"/>
          </a:xfrm>
        </p:grpSpPr>
        <mc:AlternateContent xmlns:mc="http://schemas.openxmlformats.org/markup-compatibility/2006" xmlns:a14="http://schemas.microsoft.com/office/drawing/2010/main">
          <mc:Choice Requires="a14">
            <p:sp>
              <p:nvSpPr>
                <p:cNvPr id="32" name="Text Box 2">
                  <a:extLst>
                    <a:ext uri="{FF2B5EF4-FFF2-40B4-BE49-F238E27FC236}">
                      <a16:creationId xmlns:a16="http://schemas.microsoft.com/office/drawing/2014/main" id="{4EF15401-C74C-4329-8D29-15B3E1BAA10C}"/>
                    </a:ext>
                  </a:extLst>
                </p:cNvPr>
                <p:cNvSpPr txBox="1">
                  <a:spLocks noChangeArrowheads="1"/>
                </p:cNvSpPr>
                <p:nvPr/>
              </p:nvSpPr>
              <p:spPr bwMode="auto">
                <a:xfrm>
                  <a:off x="7573739" y="5200866"/>
                  <a:ext cx="1462658" cy="554859"/>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altLang="en-US" sz="1400" dirty="0">
                      <a:latin typeface="Calibri" panose="020F0502020204030204" pitchFamily="34" charset="0"/>
                      <a:cs typeface="Calibri" panose="020F0502020204030204" pitchFamily="34" charset="0"/>
                    </a:rPr>
                    <a:t>SD Feature</a:t>
                  </a:r>
                </a:p>
                <a:p>
                  <a:pPr algn="ctr"/>
                  <a:r>
                    <a:rPr lang="en-US" altLang="en-US" sz="1400" dirty="0">
                      <a:latin typeface="Calibri" panose="020F0502020204030204" pitchFamily="34" charset="0"/>
                      <a:cs typeface="Calibri" panose="020F0502020204030204" pitchFamily="34" charset="0"/>
                    </a:rPr>
                    <a:t>Extractor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𝑀</m:t>
                          </m:r>
                        </m:e>
                        <m:sub>
                          <m:r>
                            <a:rPr lang="en-US" altLang="en-US" sz="1400">
                              <a:latin typeface="Cambria Math" panose="02040503050406030204" pitchFamily="18" charset="0"/>
                            </a:rPr>
                            <m:t>𝑓</m:t>
                          </m:r>
                        </m:sub>
                        <m:sup>
                          <m:r>
                            <a:rPr lang="en-US" altLang="en-US" sz="1400">
                              <a:latin typeface="Cambria Math" panose="02040503050406030204" pitchFamily="18" charset="0"/>
                            </a:rPr>
                            <m:t>𝑆</m:t>
                          </m:r>
                          <m:r>
                            <a:rPr lang="en-US" altLang="en-US" sz="1400" b="0" i="1" smtClean="0">
                              <a:latin typeface="Cambria Math" panose="02040503050406030204" pitchFamily="18" charset="0"/>
                            </a:rPr>
                            <m:t>𝐷</m:t>
                          </m:r>
                        </m:sup>
                      </m:sSubSup>
                    </m:oMath>
                  </a14:m>
                  <a:endParaRPr lang="en-US" altLang="en-US" sz="1400" dirty="0"/>
                </a:p>
              </p:txBody>
            </p:sp>
          </mc:Choice>
          <mc:Fallback xmlns="">
            <p:sp>
              <p:nvSpPr>
                <p:cNvPr id="32" name="Text Box 2">
                  <a:extLst>
                    <a:ext uri="{FF2B5EF4-FFF2-40B4-BE49-F238E27FC236}">
                      <a16:creationId xmlns:a16="http://schemas.microsoft.com/office/drawing/2014/main" id="{4EF15401-C74C-4329-8D29-15B3E1BAA10C}"/>
                    </a:ext>
                  </a:extLst>
                </p:cNvPr>
                <p:cNvSpPr txBox="1">
                  <a:spLocks noRot="1" noChangeAspect="1" noMove="1" noResize="1" noEditPoints="1" noAdjustHandles="1" noChangeArrowheads="1" noChangeShapeType="1" noTextEdit="1"/>
                </p:cNvSpPr>
                <p:nvPr/>
              </p:nvSpPr>
              <p:spPr bwMode="auto">
                <a:xfrm>
                  <a:off x="7573739" y="5200866"/>
                  <a:ext cx="1462658" cy="554859"/>
                </a:xfrm>
                <a:prstGeom prst="rect">
                  <a:avLst/>
                </a:prstGeom>
                <a:blipFill>
                  <a:blip r:embed="rId13"/>
                  <a:stretch>
                    <a:fillRect t="-1075" b="-6452"/>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6">
                  <a:extLst>
                    <a:ext uri="{FF2B5EF4-FFF2-40B4-BE49-F238E27FC236}">
                      <a16:creationId xmlns:a16="http://schemas.microsoft.com/office/drawing/2014/main" id="{932A7A95-6186-4911-A4FF-FA2F0B808189}"/>
                    </a:ext>
                  </a:extLst>
                </p:cNvPr>
                <p:cNvSpPr txBox="1">
                  <a:spLocks noChangeArrowheads="1"/>
                </p:cNvSpPr>
                <p:nvPr/>
              </p:nvSpPr>
              <p:spPr bwMode="auto">
                <a:xfrm>
                  <a:off x="9247262" y="6260208"/>
                  <a:ext cx="1128906" cy="536985"/>
                </a:xfrm>
                <a:prstGeom prst="flowChartConnector">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Frame </a:t>
                  </a:r>
                  <a14:m>
                    <m:oMath xmlns:m="http://schemas.openxmlformats.org/officeDocument/2006/math">
                      <m:r>
                        <a:rPr lang="en-US" altLang="en-US">
                          <a:latin typeface="Cambria Math" panose="02040503050406030204" pitchFamily="18" charset="0"/>
                        </a:rPr>
                        <m:t>𝑥</m:t>
                      </m:r>
                    </m:oMath>
                  </a14:m>
                  <a:endParaRPr lang="en-US" altLang="en-US" dirty="0"/>
                </a:p>
              </p:txBody>
            </p:sp>
          </mc:Choice>
          <mc:Fallback xmlns="">
            <p:sp>
              <p:nvSpPr>
                <p:cNvPr id="41" name="Text Box 6">
                  <a:extLst>
                    <a:ext uri="{FF2B5EF4-FFF2-40B4-BE49-F238E27FC236}">
                      <a16:creationId xmlns:a16="http://schemas.microsoft.com/office/drawing/2014/main" id="{932A7A95-6186-4911-A4FF-FA2F0B808189}"/>
                    </a:ext>
                  </a:extLst>
                </p:cNvPr>
                <p:cNvSpPr txBox="1">
                  <a:spLocks noRot="1" noChangeAspect="1" noMove="1" noResize="1" noEditPoints="1" noAdjustHandles="1" noChangeArrowheads="1" noChangeShapeType="1" noTextEdit="1"/>
                </p:cNvSpPr>
                <p:nvPr/>
              </p:nvSpPr>
              <p:spPr bwMode="auto">
                <a:xfrm>
                  <a:off x="9247262" y="6260208"/>
                  <a:ext cx="1128906" cy="536985"/>
                </a:xfrm>
                <a:prstGeom prst="flowChartConnector">
                  <a:avLst/>
                </a:prstGeom>
                <a:blipFill>
                  <a:blip r:embed="rId14"/>
                  <a:stretch>
                    <a:fillRect b="-8889"/>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 Box 15">
                  <a:extLst>
                    <a:ext uri="{FF2B5EF4-FFF2-40B4-BE49-F238E27FC236}">
                      <a16:creationId xmlns:a16="http://schemas.microsoft.com/office/drawing/2014/main" id="{334F4319-B598-4A7B-AE98-E019EE3EE7DA}"/>
                    </a:ext>
                  </a:extLst>
                </p:cNvPr>
                <p:cNvSpPr txBox="1">
                  <a:spLocks noChangeArrowheads="1"/>
                </p:cNvSpPr>
                <p:nvPr/>
              </p:nvSpPr>
              <p:spPr bwMode="auto">
                <a:xfrm>
                  <a:off x="7547970" y="4343674"/>
                  <a:ext cx="1529660" cy="554860"/>
                </a:xfrm>
                <a:prstGeom prst="ellipse">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Deep Feature</a:t>
                  </a:r>
                  <a:r>
                    <a:rPr lang="en-US" altLang="en-US" sz="1400" dirty="0"/>
                    <a:t>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𝑓</m:t>
                          </m:r>
                        </m:e>
                        <m:sub>
                          <m:r>
                            <a:rPr lang="en-US" altLang="en-US" sz="1400">
                              <a:latin typeface="Cambria Math" panose="02040503050406030204" pitchFamily="18" charset="0"/>
                            </a:rPr>
                            <m:t>𝑡</m:t>
                          </m:r>
                        </m:sub>
                        <m:sup>
                          <m:r>
                            <a:rPr lang="en-US" altLang="en-US" sz="1400">
                              <a:latin typeface="Cambria Math" panose="02040503050406030204" pitchFamily="18" charset="0"/>
                            </a:rPr>
                            <m:t>𝑆</m:t>
                          </m:r>
                          <m:r>
                            <a:rPr lang="en-US" altLang="en-US" sz="1400" b="0" i="1" smtClean="0">
                              <a:latin typeface="Cambria Math" panose="02040503050406030204" pitchFamily="18" charset="0"/>
                            </a:rPr>
                            <m:t>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46" name="Text Box 15">
                  <a:extLst>
                    <a:ext uri="{FF2B5EF4-FFF2-40B4-BE49-F238E27FC236}">
                      <a16:creationId xmlns:a16="http://schemas.microsoft.com/office/drawing/2014/main" id="{334F4319-B598-4A7B-AE98-E019EE3EE7DA}"/>
                    </a:ext>
                  </a:extLst>
                </p:cNvPr>
                <p:cNvSpPr txBox="1">
                  <a:spLocks noRot="1" noChangeAspect="1" noMove="1" noResize="1" noEditPoints="1" noAdjustHandles="1" noChangeArrowheads="1" noChangeShapeType="1" noTextEdit="1"/>
                </p:cNvSpPr>
                <p:nvPr/>
              </p:nvSpPr>
              <p:spPr bwMode="auto">
                <a:xfrm>
                  <a:off x="7547970" y="4343674"/>
                  <a:ext cx="1529660" cy="554860"/>
                </a:xfrm>
                <a:prstGeom prst="ellipse">
                  <a:avLst/>
                </a:prstGeom>
                <a:blipFill>
                  <a:blip r:embed="rId15"/>
                  <a:stretch>
                    <a:fillRect b="-7527"/>
                  </a:stretch>
                </a:blipFill>
                <a:ln w="9525">
                  <a:solidFill>
                    <a:srgbClr val="000000"/>
                  </a:solidFill>
                  <a:miter lim="800000"/>
                  <a:headEnd/>
                  <a:tailEnd/>
                </a:ln>
              </p:spPr>
              <p:txBody>
                <a:bodyPr/>
                <a:lstStyle/>
                <a:p>
                  <a:r>
                    <a:rPr lang="en-US">
                      <a:noFill/>
                    </a:rPr>
                    <a:t> </a:t>
                  </a:r>
                </a:p>
              </p:txBody>
            </p:sp>
          </mc:Fallback>
        </mc:AlternateContent>
        <p:cxnSp>
          <p:nvCxnSpPr>
            <p:cNvPr id="17" name="Straight Arrow Connector 16"/>
            <p:cNvCxnSpPr>
              <a:cxnSpLocks/>
              <a:stCxn id="32" idx="0"/>
              <a:endCxn id="46" idx="4"/>
            </p:cNvCxnSpPr>
            <p:nvPr/>
          </p:nvCxnSpPr>
          <p:spPr>
            <a:xfrm flipV="1">
              <a:off x="8305068" y="4898534"/>
              <a:ext cx="7732" cy="3023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22380A87-8759-42FB-B803-B8BE1174302D}"/>
                </a:ext>
              </a:extLst>
            </p:cNvPr>
            <p:cNvCxnSpPr>
              <a:cxnSpLocks/>
            </p:cNvCxnSpPr>
            <p:nvPr/>
          </p:nvCxnSpPr>
          <p:spPr>
            <a:xfrm rot="10800000">
              <a:off x="8310067" y="6038394"/>
              <a:ext cx="1326040" cy="234392"/>
            </a:xfrm>
            <a:prstGeom prst="bentConnector3">
              <a:avLst>
                <a:gd name="adj1" fmla="val 321"/>
              </a:avLst>
            </a:prstGeom>
            <a:ln w="28575"/>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5F2739A-AD8D-4E1B-919B-D35FE80845D5}"/>
                </a:ext>
              </a:extLst>
            </p:cNvPr>
            <p:cNvCxnSpPr>
              <a:cxnSpLocks/>
              <a:endCxn id="32" idx="2"/>
            </p:cNvCxnSpPr>
            <p:nvPr/>
          </p:nvCxnSpPr>
          <p:spPr>
            <a:xfrm flipV="1">
              <a:off x="8305068" y="5755725"/>
              <a:ext cx="0" cy="282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EE4ED053-3341-4078-9626-F6EB9A8A66FD}"/>
              </a:ext>
            </a:extLst>
          </p:cNvPr>
          <p:cNvGrpSpPr/>
          <p:nvPr/>
        </p:nvGrpSpPr>
        <p:grpSpPr>
          <a:xfrm>
            <a:off x="7101428" y="1189837"/>
            <a:ext cx="1329025" cy="3109769"/>
            <a:chOff x="7464989" y="1233905"/>
            <a:chExt cx="1329025" cy="3109769"/>
          </a:xfrm>
        </p:grpSpPr>
        <mc:AlternateContent xmlns:mc="http://schemas.openxmlformats.org/markup-compatibility/2006" xmlns:a14="http://schemas.microsoft.com/office/drawing/2010/main">
          <mc:Choice Requires="a14">
            <p:sp>
              <p:nvSpPr>
                <p:cNvPr id="33" name="Text Box 2">
                  <a:extLst>
                    <a:ext uri="{FF2B5EF4-FFF2-40B4-BE49-F238E27FC236}">
                      <a16:creationId xmlns:a16="http://schemas.microsoft.com/office/drawing/2014/main" id="{9613D3A1-10BC-4A00-80F5-C42D9A7AAB13}"/>
                    </a:ext>
                  </a:extLst>
                </p:cNvPr>
                <p:cNvSpPr txBox="1">
                  <a:spLocks noChangeArrowheads="1"/>
                </p:cNvSpPr>
                <p:nvPr/>
              </p:nvSpPr>
              <p:spPr bwMode="auto">
                <a:xfrm>
                  <a:off x="7505904" y="2892527"/>
                  <a:ext cx="1252504" cy="564689"/>
                </a:xfrm>
                <a:prstGeom prst="rect">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 Senone Classifier</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33" name="Text Box 2">
                  <a:extLst>
                    <a:ext uri="{FF2B5EF4-FFF2-40B4-BE49-F238E27FC236}">
                      <a16:creationId xmlns:a16="http://schemas.microsoft.com/office/drawing/2014/main" id="{9613D3A1-10BC-4A00-80F5-C42D9A7AAB13}"/>
                    </a:ext>
                  </a:extLst>
                </p:cNvPr>
                <p:cNvSpPr txBox="1">
                  <a:spLocks noRot="1" noChangeAspect="1" noMove="1" noResize="1" noEditPoints="1" noAdjustHandles="1" noChangeArrowheads="1" noChangeShapeType="1" noTextEdit="1"/>
                </p:cNvSpPr>
                <p:nvPr/>
              </p:nvSpPr>
              <p:spPr bwMode="auto">
                <a:xfrm>
                  <a:off x="7505904" y="2892527"/>
                  <a:ext cx="1252504" cy="564689"/>
                </a:xfrm>
                <a:prstGeom prst="rect">
                  <a:avLst/>
                </a:prstGeom>
                <a:blipFill>
                  <a:blip r:embed="rId16"/>
                  <a:stretch>
                    <a:fillRect b="-6316"/>
                  </a:stretch>
                </a:blipFill>
                <a:ln w="9525">
                  <a:solidFill>
                    <a:srgbClr val="000000"/>
                  </a:solidFill>
                  <a:miter lim="800000"/>
                  <a:headEnd/>
                  <a:tailEnd/>
                </a:ln>
              </p:spPr>
              <p:txBody>
                <a:bodyPr/>
                <a:lstStyle/>
                <a:p>
                  <a:r>
                    <a:rPr lang="en-US">
                      <a:noFill/>
                    </a:rPr>
                    <a:t> </a:t>
                  </a:r>
                </a:p>
              </p:txBody>
            </p:sp>
          </mc:Fallback>
        </mc:AlternateContent>
        <p:cxnSp>
          <p:nvCxnSpPr>
            <p:cNvPr id="21" name="Straight Arrow Connector 20"/>
            <p:cNvCxnSpPr>
              <a:cxnSpLocks/>
              <a:endCxn id="33" idx="2"/>
            </p:cNvCxnSpPr>
            <p:nvPr/>
          </p:nvCxnSpPr>
          <p:spPr>
            <a:xfrm flipV="1">
              <a:off x="8132156" y="3457216"/>
              <a:ext cx="0" cy="8864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33" idx="0"/>
              <a:endCxn id="101" idx="4"/>
            </p:cNvCxnSpPr>
            <p:nvPr/>
          </p:nvCxnSpPr>
          <p:spPr>
            <a:xfrm flipH="1" flipV="1">
              <a:off x="8129502" y="2597483"/>
              <a:ext cx="2654" cy="295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0" name="Text Box 13">
              <a:extLst>
                <a:ext uri="{FF2B5EF4-FFF2-40B4-BE49-F238E27FC236}">
                  <a16:creationId xmlns:a16="http://schemas.microsoft.com/office/drawing/2014/main" id="{1CEB8A93-1973-49B7-8124-BB8FFB98BAC7}"/>
                </a:ext>
              </a:extLst>
            </p:cNvPr>
            <p:cNvSpPr txBox="1">
              <a:spLocks noChangeArrowheads="1"/>
            </p:cNvSpPr>
            <p:nvPr/>
          </p:nvSpPr>
          <p:spPr bwMode="auto">
            <a:xfrm>
              <a:off x="7479161" y="1233905"/>
              <a:ext cx="1292756" cy="50158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lvl="0" algn="ctr" defTabSz="914400" eaLnBrk="0" fontAlgn="base" hangingPunct="0">
                <a:spcBef>
                  <a:spcPct val="0"/>
                </a:spcBef>
                <a:spcAft>
                  <a:spcPct val="0"/>
                </a:spcAf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Senone </a:t>
              </a:r>
              <a:r>
                <a:rPr lang="en-US" altLang="zh-CN" dirty="0"/>
                <a:t>Loss</a:t>
              </a:r>
              <a:endParaRPr lang="en-US" altLang="en-US" dirty="0"/>
            </a:p>
          </p:txBody>
        </p:sp>
        <p:sp>
          <p:nvSpPr>
            <p:cNvPr id="101" name="Text Box 6">
              <a:extLst>
                <a:ext uri="{FF2B5EF4-FFF2-40B4-BE49-F238E27FC236}">
                  <a16:creationId xmlns:a16="http://schemas.microsoft.com/office/drawing/2014/main" id="{177095D9-599D-40E2-8109-FBBC95A1AEF1}"/>
                </a:ext>
              </a:extLst>
            </p:cNvPr>
            <p:cNvSpPr txBox="1">
              <a:spLocks noChangeArrowheads="1"/>
            </p:cNvSpPr>
            <p:nvPr/>
          </p:nvSpPr>
          <p:spPr bwMode="auto">
            <a:xfrm>
              <a:off x="7464989" y="2037809"/>
              <a:ext cx="1329025" cy="559674"/>
            </a:xfrm>
            <a:prstGeom prst="ellipse">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Senone Posteriors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103" name="Straight Arrow Connector 102">
              <a:extLst>
                <a:ext uri="{FF2B5EF4-FFF2-40B4-BE49-F238E27FC236}">
                  <a16:creationId xmlns:a16="http://schemas.microsoft.com/office/drawing/2014/main" id="{AB21A303-611A-4515-BFBB-0A39E133B61F}"/>
                </a:ext>
              </a:extLst>
            </p:cNvPr>
            <p:cNvCxnSpPr>
              <a:cxnSpLocks/>
              <a:stCxn id="101" idx="0"/>
            </p:cNvCxnSpPr>
            <p:nvPr/>
          </p:nvCxnSpPr>
          <p:spPr>
            <a:xfrm flipV="1">
              <a:off x="8129502" y="1735489"/>
              <a:ext cx="2654" cy="3023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FED030E7-0265-414D-841E-9F1173083516}"/>
              </a:ext>
            </a:extLst>
          </p:cNvPr>
          <p:cNvGrpSpPr/>
          <p:nvPr/>
        </p:nvGrpSpPr>
        <p:grpSpPr>
          <a:xfrm>
            <a:off x="9561145" y="1186508"/>
            <a:ext cx="1647603" cy="2215069"/>
            <a:chOff x="9924706" y="1230576"/>
            <a:chExt cx="1647603" cy="2215069"/>
          </a:xfrm>
        </p:grpSpPr>
        <mc:AlternateContent xmlns:mc="http://schemas.openxmlformats.org/markup-compatibility/2006" xmlns:a14="http://schemas.microsoft.com/office/drawing/2010/main">
          <mc:Choice Requires="a14">
            <p:sp>
              <p:nvSpPr>
                <p:cNvPr id="34" name="Text Box 3">
                  <a:extLst>
                    <a:ext uri="{FF2B5EF4-FFF2-40B4-BE49-F238E27FC236}">
                      <a16:creationId xmlns:a16="http://schemas.microsoft.com/office/drawing/2014/main" id="{3C506CC8-6EAC-42EF-9D12-E5B8ABE19AC2}"/>
                    </a:ext>
                  </a:extLst>
                </p:cNvPr>
                <p:cNvSpPr txBox="1">
                  <a:spLocks noChangeArrowheads="1"/>
                </p:cNvSpPr>
                <p:nvPr/>
              </p:nvSpPr>
              <p:spPr bwMode="auto">
                <a:xfrm>
                  <a:off x="9924706" y="2890787"/>
                  <a:ext cx="1647603" cy="554858"/>
                </a:xfrm>
                <a:prstGeom prst="rect">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Discriminator Network </a:t>
                  </a:r>
                  <a14:m>
                    <m:oMath xmlns:m="http://schemas.openxmlformats.org/officeDocument/2006/math">
                      <m:sSub>
                        <m:sSubPr>
                          <m:ctrlP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𝑀</m:t>
                          </m:r>
                        </m:e>
                        <m:sub>
                          <m: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34" name="Text Box 3">
                  <a:extLst>
                    <a:ext uri="{FF2B5EF4-FFF2-40B4-BE49-F238E27FC236}">
                      <a16:creationId xmlns:a16="http://schemas.microsoft.com/office/drawing/2014/main" id="{3C506CC8-6EAC-42EF-9D12-E5B8ABE19AC2}"/>
                    </a:ext>
                  </a:extLst>
                </p:cNvPr>
                <p:cNvSpPr txBox="1">
                  <a:spLocks noRot="1" noChangeAspect="1" noMove="1" noResize="1" noEditPoints="1" noAdjustHandles="1" noChangeArrowheads="1" noChangeShapeType="1" noTextEdit="1"/>
                </p:cNvSpPr>
                <p:nvPr/>
              </p:nvSpPr>
              <p:spPr bwMode="auto">
                <a:xfrm>
                  <a:off x="9924706" y="2890787"/>
                  <a:ext cx="1647603" cy="554858"/>
                </a:xfrm>
                <a:prstGeom prst="rect">
                  <a:avLst/>
                </a:prstGeom>
                <a:blipFill>
                  <a:blip r:embed="rId17"/>
                  <a:stretch>
                    <a:fillRect b="-7527"/>
                  </a:stretch>
                </a:blipFill>
                <a:ln w="9525">
                  <a:solidFill>
                    <a:srgbClr val="000000"/>
                  </a:solidFill>
                  <a:miter lim="800000"/>
                  <a:headEnd/>
                  <a:tailEnd/>
                </a:ln>
              </p:spPr>
              <p:txBody>
                <a:bodyPr/>
                <a:lstStyle/>
                <a:p>
                  <a:r>
                    <a:rPr lang="en-US">
                      <a:noFill/>
                    </a:rPr>
                    <a:t> </a:t>
                  </a:r>
                </a:p>
              </p:txBody>
            </p:sp>
          </mc:Fallback>
        </mc:AlternateContent>
        <p:cxnSp>
          <p:nvCxnSpPr>
            <p:cNvPr id="31" name="Straight Arrow Connector 30"/>
            <p:cNvCxnSpPr>
              <a:cxnSpLocks/>
              <a:stCxn id="34" idx="0"/>
              <a:endCxn id="123" idx="4"/>
            </p:cNvCxnSpPr>
            <p:nvPr/>
          </p:nvCxnSpPr>
          <p:spPr>
            <a:xfrm flipH="1" flipV="1">
              <a:off x="10746362" y="2592044"/>
              <a:ext cx="2146" cy="2987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3" name="Text Box 6">
              <a:extLst>
                <a:ext uri="{FF2B5EF4-FFF2-40B4-BE49-F238E27FC236}">
                  <a16:creationId xmlns:a16="http://schemas.microsoft.com/office/drawing/2014/main" id="{6596980D-E3E5-48E4-8426-1E0A0DF012DD}"/>
                </a:ext>
              </a:extLst>
            </p:cNvPr>
            <p:cNvSpPr txBox="1">
              <a:spLocks noChangeArrowheads="1"/>
            </p:cNvSpPr>
            <p:nvPr/>
          </p:nvSpPr>
          <p:spPr bwMode="auto">
            <a:xfrm>
              <a:off x="10101598" y="2035648"/>
              <a:ext cx="1289528" cy="556396"/>
            </a:xfrm>
            <a:prstGeom prst="ellipse">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SD/SI Posterior</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sp>
          <p:nvSpPr>
            <p:cNvPr id="124" name="Text Box 13">
              <a:extLst>
                <a:ext uri="{FF2B5EF4-FFF2-40B4-BE49-F238E27FC236}">
                  <a16:creationId xmlns:a16="http://schemas.microsoft.com/office/drawing/2014/main" id="{30F2BD92-208D-4DBD-A9EE-FC10E23FA44A}"/>
                </a:ext>
              </a:extLst>
            </p:cNvPr>
            <p:cNvSpPr txBox="1">
              <a:spLocks noChangeArrowheads="1"/>
            </p:cNvSpPr>
            <p:nvPr/>
          </p:nvSpPr>
          <p:spPr bwMode="auto">
            <a:xfrm>
              <a:off x="10021309" y="1230576"/>
              <a:ext cx="1451286" cy="504913"/>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Discrimination</a:t>
              </a:r>
              <a:r>
                <a:rPr lang="en-US" altLang="en-US" sz="1400" dirty="0">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Loss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CFC1A204-3934-4ACB-9AB6-3743C882E8D2}"/>
                </a:ext>
              </a:extLst>
            </p:cNvPr>
            <p:cNvCxnSpPr>
              <a:cxnSpLocks/>
              <a:stCxn id="123" idx="0"/>
            </p:cNvCxnSpPr>
            <p:nvPr/>
          </p:nvCxnSpPr>
          <p:spPr>
            <a:xfrm flipV="1">
              <a:off x="10746362" y="1735489"/>
              <a:ext cx="0" cy="3001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0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down)">
                                      <p:cBhvr>
                                        <p:cTn id="7" dur="1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down)">
                                      <p:cBhvr>
                                        <p:cTn id="12" dur="1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10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Effect transition="in" filter="wipe(up)">
                                      <p:cBhvr>
                                        <p:cTn id="33" dur="1000"/>
                                        <p:tgtEl>
                                          <p:spTgt spid="9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wipe(down)">
                                      <p:cBhvr>
                                        <p:cTn id="38" dur="1000"/>
                                        <p:tgtEl>
                                          <p:spTgt spid="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49"/>
                                        </p:tgtEl>
                                        <p:attrNameLst>
                                          <p:attrName>style.visibility</p:attrName>
                                        </p:attrNameLst>
                                      </p:cBhvr>
                                      <p:to>
                                        <p:strVal val="visible"/>
                                      </p:to>
                                    </p:set>
                                    <p:animEffect transition="in" filter="wipe(down)">
                                      <p:cBhvr>
                                        <p:cTn id="43" dur="1000"/>
                                        <p:tgtEl>
                                          <p:spTgt spid="449"/>
                                        </p:tgtEl>
                                      </p:cBhvr>
                                    </p:animEffect>
                                  </p:childTnLst>
                                </p:cTn>
                              </p:par>
                              <p:par>
                                <p:cTn id="44" presetID="22" presetClass="entr" presetSubtype="1"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up)">
                                      <p:cBhvr>
                                        <p:cTn id="46" dur="1000"/>
                                        <p:tgtEl>
                                          <p:spTgt spid="3">
                                            <p:txEl>
                                              <p:pRg st="7" end="7"/>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up)">
                                      <p:cBhvr>
                                        <p:cTn id="49" dur="1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10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wipe(up)">
                                      <p:cBhvr>
                                        <p:cTn id="59" dur="1000"/>
                                        <p:tgtEl>
                                          <p:spTgt spid="3">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up)">
                                      <p:cBhvr>
                                        <p:cTn id="64" dur="1000"/>
                                        <p:tgtEl>
                                          <p:spTgt spid="12"/>
                                        </p:tgtEl>
                                      </p:cBhvr>
                                    </p:animEffect>
                                  </p:childTnLst>
                                </p:cTn>
                              </p:par>
                              <p:par>
                                <p:cTn id="65" presetID="22" presetClass="entr" presetSubtype="1"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up)">
                                      <p:cBhvr>
                                        <p:cTn id="67" dur="10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1000"/>
                                        <p:tgtEl>
                                          <p:spTgt spid="13"/>
                                        </p:tgtEl>
                                      </p:cBhvr>
                                    </p:animEffect>
                                  </p:childTnLst>
                                </p:cTn>
                              </p:par>
                              <p:par>
                                <p:cTn id="73" presetID="22" presetClass="entr" presetSubtype="1" fill="hold" nodeType="with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wipe(up)">
                                      <p:cBhvr>
                                        <p:cTn id="75" dur="1000"/>
                                        <p:tgtEl>
                                          <p:spTgt spid="3">
                                            <p:txEl>
                                              <p:pRg st="9" end="9"/>
                                            </p:txEl>
                                          </p:spTgt>
                                        </p:tgtEl>
                                      </p:cBhvr>
                                    </p:animEffect>
                                  </p:childTnLst>
                                </p:cTn>
                              </p:par>
                              <p:par>
                                <p:cTn id="76" presetID="22" presetClass="entr" presetSubtype="1" fill="hold" nodeType="with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Effect transition="in" filter="wipe(up)">
                                      <p:cBhvr>
                                        <p:cTn id="78" dur="1000"/>
                                        <p:tgtEl>
                                          <p:spTgt spid="3">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1000"/>
                                        <p:tgtEl>
                                          <p:spTgt spid="14"/>
                                        </p:tgtEl>
                                      </p:cBhvr>
                                    </p:animEffect>
                                  </p:childTnLst>
                                </p:cTn>
                              </p:par>
                              <p:par>
                                <p:cTn id="84" presetID="22" presetClass="entr" presetSubtype="1" fill="hold" nodeType="with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wipe(up)">
                                      <p:cBhvr>
                                        <p:cTn id="86" dur="1000"/>
                                        <p:tgtEl>
                                          <p:spTgt spid="3">
                                            <p:txEl>
                                              <p:pRg st="5" end="5"/>
                                            </p:txEl>
                                          </p:spTgt>
                                        </p:tgtEl>
                                      </p:cBhvr>
                                    </p:animEffect>
                                  </p:childTnLst>
                                </p:cTn>
                              </p:par>
                              <p:par>
                                <p:cTn id="87" presetID="1" presetClass="exit" presetSubtype="0" fill="hold" grpId="1" nodeType="withEffect">
                                  <p:stCondLst>
                                    <p:cond delay="0"/>
                                  </p:stCondLst>
                                  <p:childTnLst>
                                    <p:set>
                                      <p:cBhvr>
                                        <p:cTn id="88"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5B026-E72A-4A72-9947-596265CB66E2}"/>
              </a:ext>
            </a:extLst>
          </p:cNvPr>
          <p:cNvSpPr>
            <a:spLocks noGrp="1"/>
          </p:cNvSpPr>
          <p:nvPr>
            <p:ph type="title"/>
          </p:nvPr>
        </p:nvSpPr>
        <p:spPr>
          <a:xfrm>
            <a:off x="2592925" y="624110"/>
            <a:ext cx="8911687" cy="1280890"/>
          </a:xfrm>
        </p:spPr>
        <p:txBody>
          <a:bodyPr/>
          <a:lstStyle/>
          <a:p>
            <a:r>
              <a:rPr lang="en-US" dirty="0"/>
              <a:t>ASA on Senone Posteriors</a:t>
            </a:r>
          </a:p>
        </p:txBody>
      </p:sp>
      <p:sp>
        <p:nvSpPr>
          <p:cNvPr id="3" name="Content Placeholder 2">
            <a:extLst>
              <a:ext uri="{FF2B5EF4-FFF2-40B4-BE49-F238E27FC236}">
                <a16:creationId xmlns:a16="http://schemas.microsoft.com/office/drawing/2014/main" id="{9A3A8A7C-0794-4B36-8750-CC484D61A016}"/>
              </a:ext>
            </a:extLst>
          </p:cNvPr>
          <p:cNvSpPr>
            <a:spLocks noGrp="1"/>
          </p:cNvSpPr>
          <p:nvPr>
            <p:ph idx="1"/>
          </p:nvPr>
        </p:nvSpPr>
        <p:spPr>
          <a:xfrm>
            <a:off x="2045059" y="1504999"/>
            <a:ext cx="4986808" cy="3777622"/>
          </a:xfrm>
        </p:spPr>
        <p:txBody>
          <a:bodyPr/>
          <a:lstStyle/>
          <a:p>
            <a:r>
              <a:rPr lang="en-US" dirty="0"/>
              <a:t>Differences from ASA</a:t>
            </a:r>
          </a:p>
          <a:p>
            <a:pPr lvl="1">
              <a:buFont typeface="Wingdings" panose="05000000000000000000" pitchFamily="2" charset="2"/>
              <a:buChar char="Ø"/>
            </a:pPr>
            <a:r>
              <a:rPr lang="en-US" dirty="0"/>
              <a:t>Make distributions of SD and SI </a:t>
            </a:r>
            <a:r>
              <a:rPr lang="en-US" b="1" dirty="0"/>
              <a:t>senone posteriors</a:t>
            </a:r>
            <a:r>
              <a:rPr lang="en-US" dirty="0"/>
              <a:t> similar</a:t>
            </a:r>
          </a:p>
          <a:p>
            <a:pPr lvl="1">
              <a:buFont typeface="Wingdings" panose="05000000000000000000" pitchFamily="2" charset="2"/>
              <a:buChar char="Ø"/>
            </a:pPr>
            <a:r>
              <a:rPr lang="en-US" dirty="0"/>
              <a:t>Discriminator takes SD and SI </a:t>
            </a:r>
            <a:r>
              <a:rPr lang="en-US" b="1" dirty="0"/>
              <a:t>senone posteriors</a:t>
            </a:r>
            <a:r>
              <a:rPr lang="en-US" dirty="0"/>
              <a:t> as the input</a:t>
            </a:r>
          </a:p>
          <a:p>
            <a:endParaRPr lang="en-US" dirty="0"/>
          </a:p>
        </p:txBody>
      </p:sp>
      <p:sp>
        <p:nvSpPr>
          <p:cNvPr id="5" name="Slide Number Placeholder 4">
            <a:extLst>
              <a:ext uri="{FF2B5EF4-FFF2-40B4-BE49-F238E27FC236}">
                <a16:creationId xmlns:a16="http://schemas.microsoft.com/office/drawing/2014/main" id="{946B3A10-7B17-4786-9C6B-B20F57B3A4D5}"/>
              </a:ext>
            </a:extLst>
          </p:cNvPr>
          <p:cNvSpPr>
            <a:spLocks noGrp="1"/>
          </p:cNvSpPr>
          <p:nvPr>
            <p:ph type="sldNum" sz="quarter" idx="12"/>
          </p:nvPr>
        </p:nvSpPr>
        <p:spPr/>
        <p:txBody>
          <a:bodyPr/>
          <a:lstStyle/>
          <a:p>
            <a:fld id="{E60D1F65-2B1C-234D-A4E8-7EB7D2584AAA}" type="slidenum">
              <a:rPr lang="en-US" smtClean="0"/>
              <a:t>11</a:t>
            </a:fld>
            <a:endParaRPr lang="en-US"/>
          </a:p>
        </p:txBody>
      </p:sp>
      <p:grpSp>
        <p:nvGrpSpPr>
          <p:cNvPr id="6" name="Group 5">
            <a:extLst>
              <a:ext uri="{FF2B5EF4-FFF2-40B4-BE49-F238E27FC236}">
                <a16:creationId xmlns:a16="http://schemas.microsoft.com/office/drawing/2014/main" id="{EF75AA46-E959-4498-8E7C-B904AACFC292}"/>
              </a:ext>
            </a:extLst>
          </p:cNvPr>
          <p:cNvGrpSpPr/>
          <p:nvPr/>
        </p:nvGrpSpPr>
        <p:grpSpPr>
          <a:xfrm>
            <a:off x="7135472" y="1296319"/>
            <a:ext cx="3859867" cy="4796931"/>
            <a:chOff x="7201436" y="1436959"/>
            <a:chExt cx="3859867" cy="4796931"/>
          </a:xfrm>
        </p:grpSpPr>
        <mc:AlternateContent xmlns:mc="http://schemas.openxmlformats.org/markup-compatibility/2006">
          <mc:Choice xmlns:a14="http://schemas.microsoft.com/office/drawing/2010/main" Requires="a14">
            <p:sp>
              <p:nvSpPr>
                <p:cNvPr id="7" name="Text Box 3">
                  <a:extLst>
                    <a:ext uri="{FF2B5EF4-FFF2-40B4-BE49-F238E27FC236}">
                      <a16:creationId xmlns:a16="http://schemas.microsoft.com/office/drawing/2014/main" id="{3C53F2DB-A8B0-448C-A51F-9CF9BB91054D}"/>
                    </a:ext>
                  </a:extLst>
                </p:cNvPr>
                <p:cNvSpPr txBox="1">
                  <a:spLocks noChangeArrowheads="1"/>
                </p:cNvSpPr>
                <p:nvPr/>
              </p:nvSpPr>
              <p:spPr bwMode="auto">
                <a:xfrm>
                  <a:off x="9445527" y="2987944"/>
                  <a:ext cx="1426381" cy="549450"/>
                </a:xfrm>
                <a:prstGeom prst="rect">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Discriminator</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Network </a:t>
                  </a:r>
                  <a14:m>
                    <m:oMath xmlns:m="http://schemas.openxmlformats.org/officeDocument/2006/math">
                      <m:sSub>
                        <m:sSubPr>
                          <m:ctrlP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𝑀</m:t>
                          </m:r>
                        </m:e>
                        <m:sub>
                          <m:r>
                            <a:rPr kumimoji="0" lang="en-US" altLang="en-US" sz="1400" b="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p:sp>
              <p:nvSpPr>
                <p:cNvPr id="7" name="Text Box 3">
                  <a:extLst>
                    <a:ext uri="{FF2B5EF4-FFF2-40B4-BE49-F238E27FC236}">
                      <a16:creationId xmlns:a16="http://schemas.microsoft.com/office/drawing/2014/main" id="{3C53F2DB-A8B0-448C-A51F-9CF9BB91054D}"/>
                    </a:ext>
                  </a:extLst>
                </p:cNvPr>
                <p:cNvSpPr txBox="1">
                  <a:spLocks noRot="1" noChangeAspect="1" noMove="1" noResize="1" noEditPoints="1" noAdjustHandles="1" noChangeArrowheads="1" noChangeShapeType="1" noTextEdit="1"/>
                </p:cNvSpPr>
                <p:nvPr/>
              </p:nvSpPr>
              <p:spPr bwMode="auto">
                <a:xfrm>
                  <a:off x="9445527" y="2987944"/>
                  <a:ext cx="1426381" cy="549450"/>
                </a:xfrm>
                <a:prstGeom prst="rect">
                  <a:avLst/>
                </a:prstGeom>
                <a:blipFill>
                  <a:blip r:embed="rId2"/>
                  <a:stretch>
                    <a:fillRect b="-8696"/>
                  </a:stretch>
                </a:blipFill>
                <a:ln w="9525">
                  <a:solidFill>
                    <a:srgbClr val="000000"/>
                  </a:solidFill>
                  <a:miter lim="800000"/>
                  <a:headEnd/>
                  <a:tailEnd/>
                </a:ln>
              </p:spPr>
              <p:txBody>
                <a:bodyPr/>
                <a:lstStyle/>
                <a:p>
                  <a:r>
                    <a:rPr lang="en-US">
                      <a:noFill/>
                    </a:rPr>
                    <a:t> </a:t>
                  </a:r>
                </a:p>
              </p:txBody>
            </p:sp>
          </mc:Fallback>
        </mc:AlternateContent>
        <p:sp>
          <p:nvSpPr>
            <p:cNvPr id="8" name="Text Box 6">
              <a:extLst>
                <a:ext uri="{FF2B5EF4-FFF2-40B4-BE49-F238E27FC236}">
                  <a16:creationId xmlns:a16="http://schemas.microsoft.com/office/drawing/2014/main" id="{8340978F-42CD-466C-9D1F-3B03DCA35B63}"/>
                </a:ext>
              </a:extLst>
            </p:cNvPr>
            <p:cNvSpPr txBox="1">
              <a:spLocks noChangeArrowheads="1"/>
            </p:cNvSpPr>
            <p:nvPr/>
          </p:nvSpPr>
          <p:spPr bwMode="auto">
            <a:xfrm>
              <a:off x="9487933" y="2194481"/>
              <a:ext cx="1339131" cy="549450"/>
            </a:xfrm>
            <a:prstGeom prst="ellipse">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SD/SI Posterior</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9" name="Straight Arrow Connector 8">
              <a:extLst>
                <a:ext uri="{FF2B5EF4-FFF2-40B4-BE49-F238E27FC236}">
                  <a16:creationId xmlns:a16="http://schemas.microsoft.com/office/drawing/2014/main" id="{43642E2C-DE30-497B-971C-E62E3EF6669D}"/>
                </a:ext>
              </a:extLst>
            </p:cNvPr>
            <p:cNvCxnSpPr>
              <a:cxnSpLocks/>
              <a:stCxn id="21" idx="0"/>
            </p:cNvCxnSpPr>
            <p:nvPr/>
          </p:nvCxnSpPr>
          <p:spPr>
            <a:xfrm flipV="1">
              <a:off x="10348111" y="3537394"/>
              <a:ext cx="0" cy="3766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94A0971-8895-43C1-A805-BC0885714480}"/>
                </a:ext>
              </a:extLst>
            </p:cNvPr>
            <p:cNvCxnSpPr>
              <a:cxnSpLocks/>
              <a:stCxn id="7" idx="0"/>
              <a:endCxn id="8" idx="4"/>
            </p:cNvCxnSpPr>
            <p:nvPr/>
          </p:nvCxnSpPr>
          <p:spPr>
            <a:xfrm flipH="1" flipV="1">
              <a:off x="10157499" y="2743930"/>
              <a:ext cx="1219" cy="244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7FBD23-CA23-4DB7-9D78-0396D9FF48A0}"/>
                </a:ext>
              </a:extLst>
            </p:cNvPr>
            <p:cNvCxnSpPr>
              <a:cxnSpLocks/>
              <a:endCxn id="12" idx="2"/>
            </p:cNvCxnSpPr>
            <p:nvPr/>
          </p:nvCxnSpPr>
          <p:spPr>
            <a:xfrm flipV="1">
              <a:off x="7913981" y="5308933"/>
              <a:ext cx="323" cy="214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 Box 2">
                  <a:extLst>
                    <a:ext uri="{FF2B5EF4-FFF2-40B4-BE49-F238E27FC236}">
                      <a16:creationId xmlns:a16="http://schemas.microsoft.com/office/drawing/2014/main" id="{4B30E216-DC11-4CDF-B075-B5BCD7460ECA}"/>
                    </a:ext>
                  </a:extLst>
                </p:cNvPr>
                <p:cNvSpPr txBox="1">
                  <a:spLocks noChangeArrowheads="1"/>
                </p:cNvSpPr>
                <p:nvPr/>
              </p:nvSpPr>
              <p:spPr bwMode="auto">
                <a:xfrm>
                  <a:off x="7268543" y="4741048"/>
                  <a:ext cx="1291522" cy="567885"/>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 Acoustic Model (</a:t>
                  </a:r>
                  <a14:m>
                    <m:oMath xmlns:m="http://schemas.openxmlformats.org/officeDocument/2006/math">
                      <m:sSubSup>
                        <m:sSubSupPr>
                          <m:ctrlP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altLang="en-US" sz="140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𝜃</m:t>
                          </m:r>
                        </m:e>
                        <m:sub>
                          <m:r>
                            <a:rPr kumimoji="0" lang="en-US" altLang="en-US" sz="1400" b="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𝐴𝑀</m:t>
                          </m:r>
                        </m:sub>
                        <m:sup>
                          <m:r>
                            <a:rPr kumimoji="0" lang="en-US" altLang="en-US" sz="1400" b="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𝑆𝐷</m:t>
                          </m:r>
                        </m:sup>
                      </m:sSubSup>
                    </m:oMath>
                  </a14:m>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p:sp>
              <p:nvSpPr>
                <p:cNvPr id="12" name="Text Box 2">
                  <a:extLst>
                    <a:ext uri="{FF2B5EF4-FFF2-40B4-BE49-F238E27FC236}">
                      <a16:creationId xmlns:a16="http://schemas.microsoft.com/office/drawing/2014/main" id="{4B30E216-DC11-4CDF-B075-B5BCD7460ECA}"/>
                    </a:ext>
                  </a:extLst>
                </p:cNvPr>
                <p:cNvSpPr txBox="1">
                  <a:spLocks noRot="1" noChangeAspect="1" noMove="1" noResize="1" noEditPoints="1" noAdjustHandles="1" noChangeArrowheads="1" noChangeShapeType="1" noTextEdit="1"/>
                </p:cNvSpPr>
                <p:nvPr/>
              </p:nvSpPr>
              <p:spPr bwMode="auto">
                <a:xfrm>
                  <a:off x="7268543" y="4741048"/>
                  <a:ext cx="1291522" cy="567885"/>
                </a:xfrm>
                <a:prstGeom prst="rect">
                  <a:avLst/>
                </a:prstGeom>
                <a:blipFill>
                  <a:blip r:embed="rId3"/>
                  <a:stretch>
                    <a:fillRect b="-7368"/>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 Box 6">
                  <a:extLst>
                    <a:ext uri="{FF2B5EF4-FFF2-40B4-BE49-F238E27FC236}">
                      <a16:creationId xmlns:a16="http://schemas.microsoft.com/office/drawing/2014/main" id="{35F0429E-5789-4655-935C-6FE34B5FD971}"/>
                    </a:ext>
                  </a:extLst>
                </p:cNvPr>
                <p:cNvSpPr txBox="1">
                  <a:spLocks noChangeArrowheads="1"/>
                </p:cNvSpPr>
                <p:nvPr/>
              </p:nvSpPr>
              <p:spPr bwMode="auto">
                <a:xfrm>
                  <a:off x="8078285" y="5700746"/>
                  <a:ext cx="2187628" cy="533144"/>
                </a:xfrm>
                <a:prstGeom prst="flowChartConnector">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140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Adaptation Frame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𝑡</m:t>
                          </m:r>
                        </m:sub>
                      </m:sSub>
                    </m:oMath>
                  </a14:m>
                  <a:endParaRPr lang="en-US" altLang="en-US" dirty="0"/>
                </a:p>
              </p:txBody>
            </p:sp>
          </mc:Choice>
          <mc:Fallback>
            <p:sp>
              <p:nvSpPr>
                <p:cNvPr id="13" name="Text Box 6">
                  <a:extLst>
                    <a:ext uri="{FF2B5EF4-FFF2-40B4-BE49-F238E27FC236}">
                      <a16:creationId xmlns:a16="http://schemas.microsoft.com/office/drawing/2014/main" id="{35F0429E-5789-4655-935C-6FE34B5FD971}"/>
                    </a:ext>
                  </a:extLst>
                </p:cNvPr>
                <p:cNvSpPr txBox="1">
                  <a:spLocks noRot="1" noChangeAspect="1" noMove="1" noResize="1" noEditPoints="1" noAdjustHandles="1" noChangeArrowheads="1" noChangeShapeType="1" noTextEdit="1"/>
                </p:cNvSpPr>
                <p:nvPr/>
              </p:nvSpPr>
              <p:spPr bwMode="auto">
                <a:xfrm>
                  <a:off x="8078285" y="5700746"/>
                  <a:ext cx="2187628" cy="533144"/>
                </a:xfrm>
                <a:prstGeom prst="flowChartConnector">
                  <a:avLst/>
                </a:prstGeom>
                <a:blipFill>
                  <a:blip r:embed="rId4"/>
                  <a:stretch>
                    <a:fillRect b="-8889"/>
                  </a:stretch>
                </a:blipFill>
                <a:ln w="9525">
                  <a:solidFill>
                    <a:srgbClr val="000000"/>
                  </a:solidFill>
                  <a:miter lim="800000"/>
                  <a:headEnd/>
                  <a:tailEnd/>
                </a:ln>
              </p:spPr>
              <p:txBody>
                <a:bodyPr/>
                <a:lstStyle/>
                <a:p>
                  <a:r>
                    <a:rPr lang="en-US">
                      <a:noFill/>
                    </a:rPr>
                    <a:t> </a:t>
                  </a:r>
                </a:p>
              </p:txBody>
            </p:sp>
          </mc:Fallback>
        </mc:AlternateContent>
        <p:sp>
          <p:nvSpPr>
            <p:cNvPr id="14" name="Text Box 13">
              <a:extLst>
                <a:ext uri="{FF2B5EF4-FFF2-40B4-BE49-F238E27FC236}">
                  <a16:creationId xmlns:a16="http://schemas.microsoft.com/office/drawing/2014/main" id="{8C1EC551-BD14-4A78-8D6B-5A4E92B8FD42}"/>
                </a:ext>
              </a:extLst>
            </p:cNvPr>
            <p:cNvSpPr txBox="1">
              <a:spLocks noChangeArrowheads="1"/>
            </p:cNvSpPr>
            <p:nvPr/>
          </p:nvSpPr>
          <p:spPr bwMode="auto">
            <a:xfrm>
              <a:off x="7268543" y="2994905"/>
              <a:ext cx="1291521" cy="525273"/>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lvl="0" algn="ctr" eaLnBrk="0" fontAlgn="base" hangingPunct="0">
                <a:spcBef>
                  <a:spcPct val="0"/>
                </a:spcBef>
                <a:spcAft>
                  <a:spcPct val="0"/>
                </a:spcAf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Senone </a:t>
              </a:r>
              <a:r>
                <a:rPr lang="en-US" altLang="zh-CN" dirty="0"/>
                <a:t>Loss</a:t>
              </a:r>
              <a:endParaRPr lang="en-US" altLang="en-US" dirty="0"/>
            </a:p>
          </p:txBody>
        </p:sp>
        <p:sp>
          <p:nvSpPr>
            <p:cNvPr id="15" name="Text Box 13">
              <a:extLst>
                <a:ext uri="{FF2B5EF4-FFF2-40B4-BE49-F238E27FC236}">
                  <a16:creationId xmlns:a16="http://schemas.microsoft.com/office/drawing/2014/main" id="{7487D275-B60B-4B8E-9079-3D972DBF3DD5}"/>
                </a:ext>
              </a:extLst>
            </p:cNvPr>
            <p:cNvSpPr txBox="1">
              <a:spLocks noChangeArrowheads="1"/>
            </p:cNvSpPr>
            <p:nvPr/>
          </p:nvSpPr>
          <p:spPr bwMode="auto">
            <a:xfrm>
              <a:off x="9363827" y="1436959"/>
              <a:ext cx="1566735" cy="525273"/>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Discrimination</a:t>
              </a:r>
              <a:r>
                <a:rPr lang="en-US" altLang="en-US" sz="1400" dirty="0">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Loss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16" name="Straight Arrow Connector 15">
              <a:extLst>
                <a:ext uri="{FF2B5EF4-FFF2-40B4-BE49-F238E27FC236}">
                  <a16:creationId xmlns:a16="http://schemas.microsoft.com/office/drawing/2014/main" id="{5A3772EB-988F-4ED3-9CD7-8D92B24DEEDC}"/>
                </a:ext>
              </a:extLst>
            </p:cNvPr>
            <p:cNvCxnSpPr>
              <a:cxnSpLocks/>
              <a:stCxn id="18" idx="0"/>
            </p:cNvCxnSpPr>
            <p:nvPr/>
          </p:nvCxnSpPr>
          <p:spPr>
            <a:xfrm flipV="1">
              <a:off x="7914628" y="3520178"/>
              <a:ext cx="0" cy="4161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88A839-10C5-45F3-82BC-933E129AA49A}"/>
                </a:ext>
              </a:extLst>
            </p:cNvPr>
            <p:cNvCxnSpPr>
              <a:cxnSpLocks/>
              <a:stCxn id="8" idx="0"/>
            </p:cNvCxnSpPr>
            <p:nvPr/>
          </p:nvCxnSpPr>
          <p:spPr>
            <a:xfrm flipV="1">
              <a:off x="10157499" y="1962232"/>
              <a:ext cx="0" cy="2322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 Box 6">
              <a:extLst>
                <a:ext uri="{FF2B5EF4-FFF2-40B4-BE49-F238E27FC236}">
                  <a16:creationId xmlns:a16="http://schemas.microsoft.com/office/drawing/2014/main" id="{0603BB77-0A68-48D7-8ECF-D26940ED3262}"/>
                </a:ext>
              </a:extLst>
            </p:cNvPr>
            <p:cNvSpPr txBox="1">
              <a:spLocks noChangeArrowheads="1"/>
            </p:cNvSpPr>
            <p:nvPr/>
          </p:nvSpPr>
          <p:spPr bwMode="auto">
            <a:xfrm>
              <a:off x="7201436" y="3936304"/>
              <a:ext cx="1426383" cy="552686"/>
            </a:xfrm>
            <a:prstGeom prst="ellipse">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lvl="0" algn="ctr" eaLnBrk="0" fontAlgn="base" hangingPunct="0">
                <a:spcBef>
                  <a:spcPct val="0"/>
                </a:spcBef>
                <a:spcAft>
                  <a:spcPct val="0"/>
                </a:spcAf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dirty="0"/>
                <a:t>SD Senone Posteriors</a:t>
              </a:r>
              <a:endParaRPr lang="en-US" altLang="en-US" dirty="0"/>
            </a:p>
          </p:txBody>
        </p:sp>
        <p:cxnSp>
          <p:nvCxnSpPr>
            <p:cNvPr id="19" name="Straight Arrow Connector 18">
              <a:extLst>
                <a:ext uri="{FF2B5EF4-FFF2-40B4-BE49-F238E27FC236}">
                  <a16:creationId xmlns:a16="http://schemas.microsoft.com/office/drawing/2014/main" id="{641E2B8B-08F2-42DC-AC37-970CA295BB5B}"/>
                </a:ext>
              </a:extLst>
            </p:cNvPr>
            <p:cNvCxnSpPr>
              <a:cxnSpLocks/>
              <a:stCxn id="12" idx="0"/>
              <a:endCxn id="18" idx="4"/>
            </p:cNvCxnSpPr>
            <p:nvPr/>
          </p:nvCxnSpPr>
          <p:spPr>
            <a:xfrm flipV="1">
              <a:off x="7914304" y="4488990"/>
              <a:ext cx="323" cy="2520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 Box 2">
                  <a:extLst>
                    <a:ext uri="{FF2B5EF4-FFF2-40B4-BE49-F238E27FC236}">
                      <a16:creationId xmlns:a16="http://schemas.microsoft.com/office/drawing/2014/main" id="{14E77E03-B4AC-43FE-A3A6-62FE852541F6}"/>
                    </a:ext>
                  </a:extLst>
                </p:cNvPr>
                <p:cNvSpPr txBox="1">
                  <a:spLocks noChangeArrowheads="1"/>
                </p:cNvSpPr>
                <p:nvPr/>
              </p:nvSpPr>
              <p:spPr bwMode="auto">
                <a:xfrm>
                  <a:off x="9705143" y="4741048"/>
                  <a:ext cx="1291522" cy="567885"/>
                </a:xfrm>
                <a:prstGeom prst="rect">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sz="1400" dirty="0"/>
                    <a:t>SI Acoustic Model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i="1">
                              <a:latin typeface="Cambria Math" panose="02040503050406030204" pitchFamily="18" charset="0"/>
                              <a:ea typeface="Cambria Math" panose="02040503050406030204" pitchFamily="18" charset="0"/>
                            </a:rPr>
                            <m:t>𝜃</m:t>
                          </m:r>
                        </m:e>
                        <m:sub>
                          <m:r>
                            <a:rPr lang="en-US" altLang="en-US" sz="1400" i="1">
                              <a:latin typeface="Cambria Math" panose="02040503050406030204" pitchFamily="18" charset="0"/>
                            </a:rPr>
                            <m:t>𝐴𝑀</m:t>
                          </m:r>
                        </m:sub>
                        <m:sup>
                          <m:r>
                            <a:rPr lang="en-US" altLang="en-US" sz="1400" i="1">
                              <a:latin typeface="Cambria Math" panose="02040503050406030204" pitchFamily="18" charset="0"/>
                            </a:rPr>
                            <m:t>𝑆</m:t>
                          </m:r>
                          <m:r>
                            <a:rPr lang="en-US" altLang="en-US" sz="1400" b="0" i="1" smtClean="0">
                              <a:latin typeface="Cambria Math" panose="02040503050406030204" pitchFamily="18" charset="0"/>
                            </a:rPr>
                            <m:t>𝐼</m:t>
                          </m:r>
                        </m:sup>
                      </m:sSubSup>
                    </m:oMath>
                  </a14:m>
                  <a:r>
                    <a:rPr lang="en-US" altLang="en-US" sz="1400" dirty="0"/>
                    <a:t>) </a:t>
                  </a:r>
                </a:p>
              </p:txBody>
            </p:sp>
          </mc:Choice>
          <mc:Fallback>
            <p:sp>
              <p:nvSpPr>
                <p:cNvPr id="20" name="Text Box 2">
                  <a:extLst>
                    <a:ext uri="{FF2B5EF4-FFF2-40B4-BE49-F238E27FC236}">
                      <a16:creationId xmlns:a16="http://schemas.microsoft.com/office/drawing/2014/main" id="{14E77E03-B4AC-43FE-A3A6-62FE852541F6}"/>
                    </a:ext>
                  </a:extLst>
                </p:cNvPr>
                <p:cNvSpPr txBox="1">
                  <a:spLocks noRot="1" noChangeAspect="1" noMove="1" noResize="1" noEditPoints="1" noAdjustHandles="1" noChangeArrowheads="1" noChangeShapeType="1" noTextEdit="1"/>
                </p:cNvSpPr>
                <p:nvPr/>
              </p:nvSpPr>
              <p:spPr bwMode="auto">
                <a:xfrm>
                  <a:off x="9705143" y="4741048"/>
                  <a:ext cx="1291522" cy="567885"/>
                </a:xfrm>
                <a:prstGeom prst="rect">
                  <a:avLst/>
                </a:prstGeom>
                <a:blipFill>
                  <a:blip r:embed="rId5"/>
                  <a:stretch>
                    <a:fillRect b="-7368"/>
                  </a:stretch>
                </a:blipFill>
                <a:ln w="9525">
                  <a:solidFill>
                    <a:srgbClr val="000000"/>
                  </a:solidFill>
                  <a:miter lim="800000"/>
                  <a:headEnd/>
                  <a:tailEnd/>
                </a:ln>
              </p:spPr>
              <p:txBody>
                <a:bodyPr/>
                <a:lstStyle/>
                <a:p>
                  <a:r>
                    <a:rPr lang="en-US">
                      <a:noFill/>
                    </a:rPr>
                    <a:t> </a:t>
                  </a:r>
                </a:p>
              </p:txBody>
            </p:sp>
          </mc:Fallback>
        </mc:AlternateContent>
        <p:sp>
          <p:nvSpPr>
            <p:cNvPr id="21" name="Text Box 15">
              <a:extLst>
                <a:ext uri="{FF2B5EF4-FFF2-40B4-BE49-F238E27FC236}">
                  <a16:creationId xmlns:a16="http://schemas.microsoft.com/office/drawing/2014/main" id="{87B118A2-2B50-4E92-B734-148CEB1CCF7F}"/>
                </a:ext>
              </a:extLst>
            </p:cNvPr>
            <p:cNvSpPr txBox="1">
              <a:spLocks noChangeArrowheads="1"/>
            </p:cNvSpPr>
            <p:nvPr/>
          </p:nvSpPr>
          <p:spPr bwMode="auto">
            <a:xfrm>
              <a:off x="9634920" y="3914078"/>
              <a:ext cx="1426383" cy="567885"/>
            </a:xfrm>
            <a:prstGeom prst="ellipse">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sz="1400" dirty="0"/>
                <a:t>SI Senone Posterior</a:t>
              </a:r>
              <a:endParaRPr lang="en-US" altLang="en-US" sz="1400" dirty="0"/>
            </a:p>
          </p:txBody>
        </p:sp>
        <p:cxnSp>
          <p:nvCxnSpPr>
            <p:cNvPr id="22" name="Straight Arrow Connector 21">
              <a:extLst>
                <a:ext uri="{FF2B5EF4-FFF2-40B4-BE49-F238E27FC236}">
                  <a16:creationId xmlns:a16="http://schemas.microsoft.com/office/drawing/2014/main" id="{CB836E08-1997-4BBD-9E9A-B5D7CF47F620}"/>
                </a:ext>
              </a:extLst>
            </p:cNvPr>
            <p:cNvCxnSpPr>
              <a:cxnSpLocks/>
              <a:stCxn id="20" idx="0"/>
              <a:endCxn id="21" idx="4"/>
            </p:cNvCxnSpPr>
            <p:nvPr/>
          </p:nvCxnSpPr>
          <p:spPr>
            <a:xfrm flipH="1" flipV="1">
              <a:off x="10348111" y="4481963"/>
              <a:ext cx="2793" cy="2590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F73B847-01AA-4CD6-89A8-E08329023CE8}"/>
                </a:ext>
              </a:extLst>
            </p:cNvPr>
            <p:cNvGrpSpPr/>
            <p:nvPr/>
          </p:nvGrpSpPr>
          <p:grpSpPr>
            <a:xfrm>
              <a:off x="8184487" y="3537516"/>
              <a:ext cx="1761492" cy="414453"/>
              <a:chOff x="5523829" y="2361180"/>
              <a:chExt cx="2244851" cy="523875"/>
            </a:xfrm>
          </p:grpSpPr>
          <p:cxnSp>
            <p:nvCxnSpPr>
              <p:cNvPr id="27" name="Elbow Connector 5">
                <a:extLst>
                  <a:ext uri="{FF2B5EF4-FFF2-40B4-BE49-F238E27FC236}">
                    <a16:creationId xmlns:a16="http://schemas.microsoft.com/office/drawing/2014/main" id="{432CBF98-7E73-4857-A4B8-80576F8F3C14}"/>
                  </a:ext>
                </a:extLst>
              </p:cNvPr>
              <p:cNvCxnSpPr>
                <a:cxnSpLocks/>
                <a:endCxn id="28" idx="1"/>
              </p:cNvCxnSpPr>
              <p:nvPr/>
            </p:nvCxnSpPr>
            <p:spPr>
              <a:xfrm flipV="1">
                <a:off x="5523829" y="2643928"/>
                <a:ext cx="864781" cy="241127"/>
              </a:xfrm>
              <a:prstGeom prst="bentConnector3">
                <a:avLst>
                  <a:gd name="adj1" fmla="val -666"/>
                </a:avLst>
              </a:prstGeom>
              <a:ln w="28575"/>
            </p:spPr>
            <p:style>
              <a:lnRef idx="1">
                <a:schemeClr val="accent1"/>
              </a:lnRef>
              <a:fillRef idx="0">
                <a:schemeClr val="accent1"/>
              </a:fillRef>
              <a:effectRef idx="0">
                <a:schemeClr val="accent1"/>
              </a:effectRef>
              <a:fontRef idx="minor">
                <a:schemeClr val="tx1"/>
              </a:fontRef>
            </p:style>
          </p:cxnSp>
          <p:sp>
            <p:nvSpPr>
              <p:cNvPr id="28" name="Text Box 3">
                <a:extLst>
                  <a:ext uri="{FF2B5EF4-FFF2-40B4-BE49-F238E27FC236}">
                    <a16:creationId xmlns:a16="http://schemas.microsoft.com/office/drawing/2014/main" id="{53EA923F-551A-4547-9DC0-9F340D404C50}"/>
                  </a:ext>
                </a:extLst>
              </p:cNvPr>
              <p:cNvSpPr txBox="1">
                <a:spLocks noChangeArrowheads="1"/>
              </p:cNvSpPr>
              <p:nvPr/>
            </p:nvSpPr>
            <p:spPr bwMode="auto">
              <a:xfrm>
                <a:off x="6388610" y="2469745"/>
                <a:ext cx="664894" cy="348365"/>
              </a:xfrm>
              <a:prstGeom prst="rect">
                <a:avLst/>
              </a:prstGeom>
              <a:solidFill>
                <a:srgbClr val="FC8CAF">
                  <a:alpha val="49804"/>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zh-CN" sz="1400" dirty="0"/>
                  <a:t>GRL</a:t>
                </a:r>
                <a:endParaRPr lang="en-US" altLang="en-US" sz="1400" dirty="0"/>
              </a:p>
            </p:txBody>
          </p:sp>
          <p:cxnSp>
            <p:nvCxnSpPr>
              <p:cNvPr id="29" name="Straight Connector 28">
                <a:extLst>
                  <a:ext uri="{FF2B5EF4-FFF2-40B4-BE49-F238E27FC236}">
                    <a16:creationId xmlns:a16="http://schemas.microsoft.com/office/drawing/2014/main" id="{3D8C6926-C02B-43BC-A6E1-C38C382CE7E6}"/>
                  </a:ext>
                </a:extLst>
              </p:cNvPr>
              <p:cNvCxnSpPr>
                <a:cxnSpLocks/>
                <a:stCxn id="28" idx="3"/>
              </p:cNvCxnSpPr>
              <p:nvPr/>
            </p:nvCxnSpPr>
            <p:spPr>
              <a:xfrm flipV="1">
                <a:off x="7053504" y="2643010"/>
                <a:ext cx="715175" cy="9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52E1518-E330-4DD6-936E-227671737D50}"/>
                  </a:ext>
                </a:extLst>
              </p:cNvPr>
              <p:cNvCxnSpPr>
                <a:cxnSpLocks/>
              </p:cNvCxnSpPr>
              <p:nvPr/>
            </p:nvCxnSpPr>
            <p:spPr>
              <a:xfrm flipV="1">
                <a:off x="7768680" y="2361180"/>
                <a:ext cx="0" cy="2827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24" name="Connector: Elbow 23">
              <a:extLst>
                <a:ext uri="{FF2B5EF4-FFF2-40B4-BE49-F238E27FC236}">
                  <a16:creationId xmlns:a16="http://schemas.microsoft.com/office/drawing/2014/main" id="{1BD9AADC-A89B-440C-B5F5-7C94E6EDBBEA}"/>
                </a:ext>
              </a:extLst>
            </p:cNvPr>
            <p:cNvCxnSpPr>
              <a:cxnSpLocks/>
            </p:cNvCxnSpPr>
            <p:nvPr/>
          </p:nvCxnSpPr>
          <p:spPr>
            <a:xfrm rot="10800000">
              <a:off x="7916658" y="5531448"/>
              <a:ext cx="946406" cy="176326"/>
            </a:xfrm>
            <a:prstGeom prst="bentConnector3">
              <a:avLst>
                <a:gd name="adj1" fmla="val -543"/>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B0AEE2-2D86-46AA-8A58-3A46966EE0EB}"/>
                </a:ext>
              </a:extLst>
            </p:cNvPr>
            <p:cNvCxnSpPr>
              <a:cxnSpLocks/>
              <a:endCxn id="20" idx="2"/>
            </p:cNvCxnSpPr>
            <p:nvPr/>
          </p:nvCxnSpPr>
          <p:spPr>
            <a:xfrm flipV="1">
              <a:off x="10350904" y="5308933"/>
              <a:ext cx="0" cy="2149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EE4864F-D2EF-4FBD-B1B2-58DE8909B9D5}"/>
                </a:ext>
              </a:extLst>
            </p:cNvPr>
            <p:cNvCxnSpPr>
              <a:cxnSpLocks/>
            </p:cNvCxnSpPr>
            <p:nvPr/>
          </p:nvCxnSpPr>
          <p:spPr>
            <a:xfrm flipV="1">
              <a:off x="9532778" y="5532020"/>
              <a:ext cx="809950" cy="175494"/>
            </a:xfrm>
            <a:prstGeom prst="bentConnector3">
              <a:avLst>
                <a:gd name="adj1" fmla="val 170"/>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517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6E65-E0AF-4229-8C6C-4C473192DF39}"/>
              </a:ext>
            </a:extLst>
          </p:cNvPr>
          <p:cNvSpPr>
            <a:spLocks noGrp="1"/>
          </p:cNvSpPr>
          <p:nvPr>
            <p:ph type="title"/>
          </p:nvPr>
        </p:nvSpPr>
        <p:spPr>
          <a:xfrm>
            <a:off x="2563429" y="624110"/>
            <a:ext cx="8911687" cy="1280890"/>
          </a:xfrm>
        </p:spPr>
        <p:txBody>
          <a:bodyPr/>
          <a:lstStyle/>
          <a:p>
            <a:r>
              <a:rPr lang="en-US" dirty="0"/>
              <a:t>Experiments</a:t>
            </a:r>
          </a:p>
        </p:txBody>
      </p:sp>
      <p:sp>
        <p:nvSpPr>
          <p:cNvPr id="3" name="Content Placeholder 2">
            <a:extLst>
              <a:ext uri="{FF2B5EF4-FFF2-40B4-BE49-F238E27FC236}">
                <a16:creationId xmlns:a16="http://schemas.microsoft.com/office/drawing/2014/main" id="{B5402D0E-0B47-4C1C-A45F-A3A6BA212C95}"/>
              </a:ext>
            </a:extLst>
          </p:cNvPr>
          <p:cNvSpPr>
            <a:spLocks noGrp="1"/>
          </p:cNvSpPr>
          <p:nvPr>
            <p:ph idx="1"/>
          </p:nvPr>
        </p:nvSpPr>
        <p:spPr>
          <a:xfrm>
            <a:off x="2121214" y="1371340"/>
            <a:ext cx="8911687" cy="4862112"/>
          </a:xfrm>
        </p:spPr>
        <p:txBody>
          <a:bodyPr>
            <a:normAutofit/>
          </a:bodyPr>
          <a:lstStyle/>
          <a:p>
            <a:r>
              <a:rPr lang="en-US" dirty="0"/>
              <a:t>Task</a:t>
            </a:r>
          </a:p>
          <a:p>
            <a:pPr lvl="1">
              <a:buFont typeface="Wingdings" panose="05000000000000000000" pitchFamily="2" charset="2"/>
              <a:buChar char="Ø"/>
            </a:pPr>
            <a:r>
              <a:rPr lang="en-US" dirty="0"/>
              <a:t>Microsoft short message dictation (SMD)</a:t>
            </a:r>
          </a:p>
          <a:p>
            <a:r>
              <a:rPr lang="en-US" dirty="0"/>
              <a:t>Data</a:t>
            </a:r>
          </a:p>
          <a:p>
            <a:pPr lvl="1">
              <a:buFont typeface="Wingdings" panose="05000000000000000000" pitchFamily="2" charset="2"/>
              <a:buChar char="Ø"/>
            </a:pPr>
            <a:r>
              <a:rPr lang="en-US" dirty="0"/>
              <a:t>SI training data: 2600 hours Microsoft live US English (voice search + SMD)</a:t>
            </a:r>
          </a:p>
          <a:p>
            <a:pPr lvl="1">
              <a:buFont typeface="Wingdings" panose="05000000000000000000" pitchFamily="2" charset="2"/>
              <a:buChar char="Ø"/>
            </a:pPr>
            <a:r>
              <a:rPr lang="en-US" dirty="0"/>
              <a:t>Adaptation data: 7 speakers, each with 20, 50, 100, 200 utterances</a:t>
            </a:r>
          </a:p>
          <a:p>
            <a:pPr lvl="1">
              <a:buFont typeface="Wingdings" panose="05000000000000000000" pitchFamily="2" charset="2"/>
              <a:buChar char="Ø"/>
            </a:pPr>
            <a:r>
              <a:rPr lang="en-US" dirty="0"/>
              <a:t>Test data: 20,203 words from 7 speakers</a:t>
            </a:r>
          </a:p>
          <a:p>
            <a:r>
              <a:rPr lang="en-US" dirty="0"/>
              <a:t>Model</a:t>
            </a:r>
          </a:p>
          <a:p>
            <a:pPr lvl="1">
              <a:buFont typeface="Wingdings" panose="05000000000000000000" pitchFamily="2" charset="2"/>
              <a:buChar char="Ø"/>
            </a:pPr>
            <a:r>
              <a:rPr lang="en-US" dirty="0"/>
              <a:t>SI acoustic model: LSTM-HMM, </a:t>
            </a:r>
            <a:r>
              <a:rPr lang="en-US" altLang="zh-CN" dirty="0"/>
              <a:t>4 hidden layers, 512 hidden units, 80-dim log Mel </a:t>
            </a:r>
            <a:r>
              <a:rPr lang="en-US" altLang="zh-CN" dirty="0" err="1"/>
              <a:t>filterbank</a:t>
            </a:r>
            <a:r>
              <a:rPr lang="en-US" altLang="zh-CN" dirty="0"/>
              <a:t> input, 5980 output units</a:t>
            </a:r>
          </a:p>
          <a:p>
            <a:pPr lvl="1">
              <a:buFont typeface="Wingdings" panose="05000000000000000000" pitchFamily="2" charset="2"/>
              <a:buChar char="Ø"/>
            </a:pPr>
            <a:r>
              <a:rPr lang="en-US" altLang="zh-CN" dirty="0"/>
              <a:t>SD acoustic model: same as SI model</a:t>
            </a:r>
          </a:p>
          <a:p>
            <a:pPr lvl="1">
              <a:buFont typeface="Wingdings" panose="05000000000000000000" pitchFamily="2" charset="2"/>
              <a:buChar char="Ø"/>
            </a:pPr>
            <a:r>
              <a:rPr lang="en-US" altLang="zh-CN" dirty="0"/>
              <a:t>SD/SI feature extractor: input layer + first 4 hidden layers of SD/SI model</a:t>
            </a:r>
          </a:p>
          <a:p>
            <a:pPr lvl="1">
              <a:buFont typeface="Wingdings" panose="05000000000000000000" pitchFamily="2" charset="2"/>
              <a:buChar char="Ø"/>
            </a:pPr>
            <a:r>
              <a:rPr lang="en-US" altLang="zh-CN" dirty="0"/>
              <a:t>SD senone classifier: output layer of SD model</a:t>
            </a:r>
          </a:p>
          <a:p>
            <a:pPr lvl="1">
              <a:buFont typeface="Wingdings" panose="05000000000000000000" pitchFamily="2" charset="2"/>
              <a:buChar char="Ø"/>
            </a:pPr>
            <a:r>
              <a:rPr lang="en-US" altLang="zh-CN" dirty="0"/>
              <a:t>Discriminator: feedforward DNN, 2 hidden layers, 512 hidden units, 1 output unit</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55D226AB-494B-40CF-B0E1-F50B72BFE135}"/>
              </a:ext>
            </a:extLst>
          </p:cNvPr>
          <p:cNvSpPr>
            <a:spLocks noGrp="1"/>
          </p:cNvSpPr>
          <p:nvPr>
            <p:ph type="sldNum" sz="quarter" idx="12"/>
          </p:nvPr>
        </p:nvSpPr>
        <p:spPr/>
        <p:txBody>
          <a:bodyPr/>
          <a:lstStyle/>
          <a:p>
            <a:fld id="{E60D1F65-2B1C-234D-A4E8-7EB7D2584AAA}" type="slidenum">
              <a:rPr lang="en-US" smtClean="0"/>
              <a:t>12</a:t>
            </a:fld>
            <a:endParaRPr lang="en-US"/>
          </a:p>
        </p:txBody>
      </p:sp>
    </p:spTree>
    <p:extLst>
      <p:ext uri="{BB962C8B-B14F-4D97-AF65-F5344CB8AC3E}">
        <p14:creationId xmlns:p14="http://schemas.microsoft.com/office/powerpoint/2010/main" val="253207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6FFA-7734-4336-A6D0-30A2B883F458}"/>
              </a:ext>
            </a:extLst>
          </p:cNvPr>
          <p:cNvSpPr>
            <a:spLocks noGrp="1"/>
          </p:cNvSpPr>
          <p:nvPr>
            <p:ph type="title"/>
          </p:nvPr>
        </p:nvSpPr>
        <p:spPr>
          <a:xfrm>
            <a:off x="2129937" y="624110"/>
            <a:ext cx="8911687" cy="1280890"/>
          </a:xfrm>
        </p:spPr>
        <p:txBody>
          <a:bodyPr/>
          <a:lstStyle/>
          <a:p>
            <a:r>
              <a:rPr lang="en-US" dirty="0"/>
              <a:t>WERs (%) for Supervised Adaptation</a:t>
            </a:r>
          </a:p>
        </p:txBody>
      </p:sp>
      <p:sp>
        <p:nvSpPr>
          <p:cNvPr id="5" name="Slide Number Placeholder 4">
            <a:extLst>
              <a:ext uri="{FF2B5EF4-FFF2-40B4-BE49-F238E27FC236}">
                <a16:creationId xmlns:a16="http://schemas.microsoft.com/office/drawing/2014/main" id="{857E963D-AE84-421A-B2DE-ED12945DC8D8}"/>
              </a:ext>
            </a:extLst>
          </p:cNvPr>
          <p:cNvSpPr>
            <a:spLocks noGrp="1"/>
          </p:cNvSpPr>
          <p:nvPr>
            <p:ph type="sldNum" sz="quarter" idx="12"/>
          </p:nvPr>
        </p:nvSpPr>
        <p:spPr/>
        <p:txBody>
          <a:bodyPr/>
          <a:lstStyle/>
          <a:p>
            <a:fld id="{E60D1F65-2B1C-234D-A4E8-7EB7D2584AAA}" type="slidenum">
              <a:rPr lang="en-US" smtClean="0"/>
              <a:t>13</a:t>
            </a:fld>
            <a:endParaRPr lang="en-US"/>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F7A55ED-F709-46DC-B44C-8D4751A02528}"/>
                  </a:ext>
                </a:extLst>
              </p:cNvPr>
              <p:cNvSpPr txBox="1">
                <a:spLocks/>
              </p:cNvSpPr>
              <p:nvPr/>
            </p:nvSpPr>
            <p:spPr>
              <a:xfrm>
                <a:off x="1921399" y="1412026"/>
                <a:ext cx="8585460" cy="211945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SI model baseline achieves 13.95% WER.</a:t>
                </a:r>
              </a:p>
              <a:p>
                <a:r>
                  <a:rPr lang="en-US" dirty="0"/>
                  <a:t>ASA achieves 6.9%, 8.9%, 11.5%, 14.4% WERRs over SI LSTM with 20, 50, 100, 200 adaptation utterances, respectively.</a:t>
                </a:r>
              </a:p>
              <a:p>
                <a:r>
                  <a:rPr lang="en-US" dirty="0"/>
                  <a:t>ASA performs consistently better than KLD, achieving a 5.3% WERR over the best KLD setup (</a:t>
                </a:r>
                <a14:m>
                  <m:oMath xmlns:m="http://schemas.openxmlformats.org/officeDocument/2006/math">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=0.2)</m:t>
                    </m:r>
                    <m:r>
                      <a:rPr lang="en-US" i="1">
                        <a:latin typeface="Cambria Math" panose="02040503050406030204" pitchFamily="18" charset="0"/>
                        <a:ea typeface="Cambria Math" panose="02040503050406030204" pitchFamily="18" charset="0"/>
                      </a:rPr>
                      <m:t> </m:t>
                    </m:r>
                  </m:oMath>
                </a14:m>
                <a:r>
                  <a:rPr lang="en-US" dirty="0"/>
                  <a:t>with 200 adaptation utterances.</a:t>
                </a:r>
              </a:p>
              <a:p>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t> is the regularization weight for SI soft label in KLD.</a:t>
                </a:r>
              </a:p>
              <a:p>
                <a14:m>
                  <m:oMath xmlns:m="http://schemas.openxmlformats.org/officeDocument/2006/math">
                    <m:r>
                      <m:rPr>
                        <m:sty m:val="p"/>
                      </m:rPr>
                      <a:rPr lang="el-GR" i="1">
                        <a:latin typeface="Cambria Math" panose="02040503050406030204" pitchFamily="18" charset="0"/>
                        <a:ea typeface="Cambria Math" panose="02040503050406030204" pitchFamily="18" charset="0"/>
                      </a:rPr>
                      <m:t>λ</m:t>
                    </m:r>
                  </m:oMath>
                </a14:m>
                <a:r>
                  <a:rPr lang="en-US" dirty="0"/>
                  <a:t> is the weight for discrimination loss in ASA.</a:t>
                </a:r>
              </a:p>
              <a:p>
                <a:pPr marL="342900" lvl="1" indent="-342900"/>
                <a:endParaRPr lang="en-US" sz="1800" dirty="0"/>
              </a:p>
              <a:p>
                <a:endParaRPr lang="en-US" dirty="0"/>
              </a:p>
            </p:txBody>
          </p:sp>
        </mc:Choice>
        <mc:Fallback>
          <p:sp>
            <p:nvSpPr>
              <p:cNvPr id="7" name="Content Placeholder 2">
                <a:extLst>
                  <a:ext uri="{FF2B5EF4-FFF2-40B4-BE49-F238E27FC236}">
                    <a16:creationId xmlns:a16="http://schemas.microsoft.com/office/drawing/2014/main" id="{0F7A55ED-F709-46DC-B44C-8D4751A02528}"/>
                  </a:ext>
                </a:extLst>
              </p:cNvPr>
              <p:cNvSpPr txBox="1">
                <a:spLocks noRot="1" noChangeAspect="1" noMove="1" noResize="1" noEditPoints="1" noAdjustHandles="1" noChangeArrowheads="1" noChangeShapeType="1" noTextEdit="1"/>
              </p:cNvSpPr>
              <p:nvPr/>
            </p:nvSpPr>
            <p:spPr>
              <a:xfrm>
                <a:off x="1921399" y="1412026"/>
                <a:ext cx="8585460" cy="2119457"/>
              </a:xfrm>
              <a:prstGeom prst="rect">
                <a:avLst/>
              </a:prstGeom>
              <a:blipFill>
                <a:blip r:embed="rId2"/>
                <a:stretch>
                  <a:fillRect l="-355" t="-3458" b="-865"/>
                </a:stretch>
              </a:blipFill>
            </p:spPr>
            <p:txBody>
              <a:bodyPr/>
              <a:lstStyle/>
              <a:p>
                <a:r>
                  <a:rPr lang="en-US">
                    <a:noFill/>
                  </a:rPr>
                  <a:t> </a:t>
                </a:r>
              </a:p>
            </p:txBody>
          </p:sp>
        </mc:Fallback>
      </mc:AlternateContent>
      <p:pic>
        <p:nvPicPr>
          <p:cNvPr id="32" name="Picture 31" descr="A screenshot of a cell phone&#10;&#10;Description automatically generated">
            <a:extLst>
              <a:ext uri="{FF2B5EF4-FFF2-40B4-BE49-F238E27FC236}">
                <a16:creationId xmlns:a16="http://schemas.microsoft.com/office/drawing/2014/main" id="{F95F0AF3-6FAE-466A-A333-CA92CC59E926}"/>
              </a:ext>
            </a:extLst>
          </p:cNvPr>
          <p:cNvPicPr>
            <a:picLocks noChangeAspect="1"/>
          </p:cNvPicPr>
          <p:nvPr/>
        </p:nvPicPr>
        <p:blipFill>
          <a:blip r:embed="rId3"/>
          <a:stretch>
            <a:fillRect/>
          </a:stretch>
        </p:blipFill>
        <p:spPr>
          <a:xfrm>
            <a:off x="2022228" y="3501035"/>
            <a:ext cx="8678486" cy="3238952"/>
          </a:xfrm>
          <a:prstGeom prst="rect">
            <a:avLst/>
          </a:prstGeom>
        </p:spPr>
      </p:pic>
    </p:spTree>
    <p:extLst>
      <p:ext uri="{BB962C8B-B14F-4D97-AF65-F5344CB8AC3E}">
        <p14:creationId xmlns:p14="http://schemas.microsoft.com/office/powerpoint/2010/main" val="2145508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6FFA-7734-4336-A6D0-30A2B883F458}"/>
              </a:ext>
            </a:extLst>
          </p:cNvPr>
          <p:cNvSpPr>
            <a:spLocks noGrp="1"/>
          </p:cNvSpPr>
          <p:nvPr>
            <p:ph type="title"/>
          </p:nvPr>
        </p:nvSpPr>
        <p:spPr/>
        <p:txBody>
          <a:bodyPr/>
          <a:lstStyle/>
          <a:p>
            <a:r>
              <a:rPr lang="en-US" dirty="0"/>
              <a:t>WERs (%) for Unsupervised Adaptation</a:t>
            </a:r>
          </a:p>
        </p:txBody>
      </p:sp>
      <p:sp>
        <p:nvSpPr>
          <p:cNvPr id="5" name="Slide Number Placeholder 4">
            <a:extLst>
              <a:ext uri="{FF2B5EF4-FFF2-40B4-BE49-F238E27FC236}">
                <a16:creationId xmlns:a16="http://schemas.microsoft.com/office/drawing/2014/main" id="{857E963D-AE84-421A-B2DE-ED12945DC8D8}"/>
              </a:ext>
            </a:extLst>
          </p:cNvPr>
          <p:cNvSpPr>
            <a:spLocks noGrp="1"/>
          </p:cNvSpPr>
          <p:nvPr>
            <p:ph type="sldNum" sz="quarter" idx="12"/>
          </p:nvPr>
        </p:nvSpPr>
        <p:spPr/>
        <p:txBody>
          <a:bodyPr/>
          <a:lstStyle/>
          <a:p>
            <a:fld id="{E60D1F65-2B1C-234D-A4E8-7EB7D2584AAA}" type="slidenum">
              <a:rPr lang="en-US" smtClean="0"/>
              <a:t>14</a:t>
            </a:fld>
            <a:endParaRPr lang="en-US"/>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F7A55ED-F709-46DC-B44C-8D4751A02528}"/>
                  </a:ext>
                </a:extLst>
              </p:cNvPr>
              <p:cNvSpPr txBox="1">
                <a:spLocks/>
              </p:cNvSpPr>
              <p:nvPr/>
            </p:nvSpPr>
            <p:spPr>
              <a:xfrm>
                <a:off x="1736204" y="1454925"/>
                <a:ext cx="9015752" cy="150010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SI model baseline achieves 13.95% WER.</a:t>
                </a:r>
              </a:p>
              <a:p>
                <a:r>
                  <a:rPr lang="en-US" dirty="0"/>
                  <a:t>ASA achieves 2.1%, 2.4%, 6.2%, 7.9% WERRs over SI LSTM with 20, 50, 100, 200 adaptation utterances, respectively.</a:t>
                </a:r>
              </a:p>
              <a:p>
                <a:r>
                  <a:rPr lang="en-US" dirty="0"/>
                  <a:t>ASA performs consistently better than KLD, achieving a 5.2% WERR over the best KLD setup </a:t>
                </a:r>
                <a14:m>
                  <m:oMath xmlns:m="http://schemas.openxmlformats.org/officeDocument/2006/math">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𝜌</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with 200 adaptation utterances.</a:t>
                </a:r>
              </a:p>
              <a:p>
                <a:pPr marL="342900" lvl="1" indent="-342900"/>
                <a:endParaRPr lang="en-US" sz="1800" dirty="0"/>
              </a:p>
              <a:p>
                <a:endParaRPr lang="en-US" sz="1400" dirty="0">
                  <a:solidFill>
                    <a:schemeClr val="dk1"/>
                  </a:solidFill>
                </a:endParaRPr>
              </a:p>
            </p:txBody>
          </p:sp>
        </mc:Choice>
        <mc:Fallback>
          <p:sp>
            <p:nvSpPr>
              <p:cNvPr id="7" name="Content Placeholder 2">
                <a:extLst>
                  <a:ext uri="{FF2B5EF4-FFF2-40B4-BE49-F238E27FC236}">
                    <a16:creationId xmlns:a16="http://schemas.microsoft.com/office/drawing/2014/main" id="{0F7A55ED-F709-46DC-B44C-8D4751A02528}"/>
                  </a:ext>
                </a:extLst>
              </p:cNvPr>
              <p:cNvSpPr txBox="1">
                <a:spLocks noRot="1" noChangeAspect="1" noMove="1" noResize="1" noEditPoints="1" noAdjustHandles="1" noChangeArrowheads="1" noChangeShapeType="1" noTextEdit="1"/>
              </p:cNvSpPr>
              <p:nvPr/>
            </p:nvSpPr>
            <p:spPr>
              <a:xfrm>
                <a:off x="1736204" y="1454925"/>
                <a:ext cx="9015752" cy="1500103"/>
              </a:xfrm>
              <a:prstGeom prst="rect">
                <a:avLst/>
              </a:prstGeom>
              <a:blipFill>
                <a:blip r:embed="rId2"/>
                <a:stretch>
                  <a:fillRect l="-338" t="-4878"/>
                </a:stretch>
              </a:blipFill>
            </p:spPr>
            <p:txBody>
              <a:bodyPr/>
              <a:lstStyle/>
              <a:p>
                <a:r>
                  <a:rPr lang="en-US">
                    <a:noFill/>
                  </a:rPr>
                  <a:t> </a:t>
                </a:r>
              </a:p>
            </p:txBody>
          </p:sp>
        </mc:Fallback>
      </mc:AlternateContent>
      <p:pic>
        <p:nvPicPr>
          <p:cNvPr id="14" name="Picture 13" descr="A screenshot of a cell phone&#10;&#10;Description automatically generated">
            <a:extLst>
              <a:ext uri="{FF2B5EF4-FFF2-40B4-BE49-F238E27FC236}">
                <a16:creationId xmlns:a16="http://schemas.microsoft.com/office/drawing/2014/main" id="{60ED1691-4430-4F46-8CED-4F7F2F2ABE12}"/>
              </a:ext>
            </a:extLst>
          </p:cNvPr>
          <p:cNvPicPr>
            <a:picLocks noChangeAspect="1"/>
          </p:cNvPicPr>
          <p:nvPr/>
        </p:nvPicPr>
        <p:blipFill>
          <a:blip r:embed="rId3"/>
          <a:stretch>
            <a:fillRect/>
          </a:stretch>
        </p:blipFill>
        <p:spPr>
          <a:xfrm>
            <a:off x="1223507" y="3135253"/>
            <a:ext cx="10174120" cy="3534268"/>
          </a:xfrm>
          <a:prstGeom prst="rect">
            <a:avLst/>
          </a:prstGeom>
        </p:spPr>
      </p:pic>
    </p:spTree>
    <p:extLst>
      <p:ext uri="{BB962C8B-B14F-4D97-AF65-F5344CB8AC3E}">
        <p14:creationId xmlns:p14="http://schemas.microsoft.com/office/powerpoint/2010/main" val="379366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A0E3-82A2-41B4-9BDC-1F86F254A9DB}"/>
              </a:ext>
            </a:extLst>
          </p:cNvPr>
          <p:cNvSpPr>
            <a:spLocks noGrp="1"/>
          </p:cNvSpPr>
          <p:nvPr>
            <p:ph type="title"/>
          </p:nvPr>
        </p:nvSpPr>
        <p:spPr>
          <a:xfrm>
            <a:off x="2102977" y="534933"/>
            <a:ext cx="8911687" cy="1280890"/>
          </a:xfrm>
        </p:spPr>
        <p:txBody>
          <a:bodyPr/>
          <a:lstStyle/>
          <a:p>
            <a:r>
              <a:rPr lang="en-US" dirty="0"/>
              <a:t>WERs (%) for ASA on Senone Posterior (ASA-SP)</a:t>
            </a:r>
          </a:p>
        </p:txBody>
      </p:sp>
      <p:sp>
        <p:nvSpPr>
          <p:cNvPr id="3" name="Content Placeholder 2">
            <a:extLst>
              <a:ext uri="{FF2B5EF4-FFF2-40B4-BE49-F238E27FC236}">
                <a16:creationId xmlns:a16="http://schemas.microsoft.com/office/drawing/2014/main" id="{EC3CD1F0-BF83-43C5-AEDC-0D95076FDE59}"/>
              </a:ext>
            </a:extLst>
          </p:cNvPr>
          <p:cNvSpPr>
            <a:spLocks noGrp="1"/>
          </p:cNvSpPr>
          <p:nvPr>
            <p:ph idx="1"/>
          </p:nvPr>
        </p:nvSpPr>
        <p:spPr>
          <a:xfrm>
            <a:off x="2099264" y="1847434"/>
            <a:ext cx="8915400" cy="2027266"/>
          </a:xfrm>
        </p:spPr>
        <p:txBody>
          <a:bodyPr>
            <a:normAutofit/>
          </a:bodyPr>
          <a:lstStyle/>
          <a:p>
            <a:r>
              <a:rPr lang="en-US" dirty="0"/>
              <a:t>ASA-SP performs consistently better than SI model and KLD adaptation, but consistently worse than ASA.</a:t>
            </a:r>
          </a:p>
          <a:p>
            <a:r>
              <a:rPr lang="en-US" dirty="0"/>
              <a:t>Senone posterior vectors (5980 dim) lie in a much higher-dimensional space than deep features (512 dim).</a:t>
            </a:r>
          </a:p>
          <a:p>
            <a:r>
              <a:rPr lang="en-US" dirty="0"/>
              <a:t>Discriminator is much harder to learn given much sparser-distributed samples in higher-dimensional space.</a:t>
            </a:r>
          </a:p>
          <a:p>
            <a:endParaRPr lang="en-US" dirty="0"/>
          </a:p>
        </p:txBody>
      </p:sp>
      <p:sp>
        <p:nvSpPr>
          <p:cNvPr id="5" name="Slide Number Placeholder 4">
            <a:extLst>
              <a:ext uri="{FF2B5EF4-FFF2-40B4-BE49-F238E27FC236}">
                <a16:creationId xmlns:a16="http://schemas.microsoft.com/office/drawing/2014/main" id="{EC6E5056-9799-4F78-84CB-2DAF22F9797B}"/>
              </a:ext>
            </a:extLst>
          </p:cNvPr>
          <p:cNvSpPr>
            <a:spLocks noGrp="1"/>
          </p:cNvSpPr>
          <p:nvPr>
            <p:ph type="sldNum" sz="quarter" idx="12"/>
          </p:nvPr>
        </p:nvSpPr>
        <p:spPr/>
        <p:txBody>
          <a:bodyPr/>
          <a:lstStyle/>
          <a:p>
            <a:fld id="{E60D1F65-2B1C-234D-A4E8-7EB7D2584AAA}" type="slidenum">
              <a:rPr lang="en-US" smtClean="0"/>
              <a:t>15</a:t>
            </a:fld>
            <a:endParaRPr lang="en-US"/>
          </a:p>
        </p:txBody>
      </p:sp>
      <mc:AlternateContent xmlns:mc="http://schemas.openxmlformats.org/markup-compatibility/2006">
        <mc:Choice xmlns:a14="http://schemas.microsoft.com/office/drawing/2010/main" Requires="a14">
          <p:graphicFrame>
            <p:nvGraphicFramePr>
              <p:cNvPr id="6" name="Content Placeholder 5">
                <a:extLst>
                  <a:ext uri="{FF2B5EF4-FFF2-40B4-BE49-F238E27FC236}">
                    <a16:creationId xmlns:a16="http://schemas.microsoft.com/office/drawing/2014/main" id="{7347E7F3-8FEC-4E33-BAA3-B7CC876205A8}"/>
                  </a:ext>
                </a:extLst>
              </p:cNvPr>
              <p:cNvGraphicFramePr>
                <a:graphicFrameLocks/>
              </p:cNvGraphicFramePr>
              <p:nvPr>
                <p:extLst>
                  <p:ext uri="{D42A27DB-BD31-4B8C-83A1-F6EECF244321}">
                    <p14:modId xmlns:p14="http://schemas.microsoft.com/office/powerpoint/2010/main" val="4173510521"/>
                  </p:ext>
                </p:extLst>
              </p:nvPr>
            </p:nvGraphicFramePr>
            <p:xfrm>
              <a:off x="2699264" y="3922434"/>
              <a:ext cx="7722826" cy="2743200"/>
            </p:xfrm>
            <a:graphic>
              <a:graphicData uri="http://schemas.openxmlformats.org/drawingml/2006/table">
                <a:tbl>
                  <a:tblPr firstRow="1" bandRow="1">
                    <a:tableStyleId>{5C22544A-7EE6-4342-B048-85BDC9FD1C3A}</a:tableStyleId>
                  </a:tblPr>
                  <a:tblGrid>
                    <a:gridCol w="1563027">
                      <a:extLst>
                        <a:ext uri="{9D8B030D-6E8A-4147-A177-3AD203B41FA5}">
                          <a16:colId xmlns:a16="http://schemas.microsoft.com/office/drawing/2014/main" val="1131426963"/>
                        </a:ext>
                      </a:extLst>
                    </a:gridCol>
                    <a:gridCol w="1563027">
                      <a:extLst>
                        <a:ext uri="{9D8B030D-6E8A-4147-A177-3AD203B41FA5}">
                          <a16:colId xmlns:a16="http://schemas.microsoft.com/office/drawing/2014/main" val="1067151775"/>
                        </a:ext>
                      </a:extLst>
                    </a:gridCol>
                    <a:gridCol w="890076">
                      <a:extLst>
                        <a:ext uri="{9D8B030D-6E8A-4147-A177-3AD203B41FA5}">
                          <a16:colId xmlns:a16="http://schemas.microsoft.com/office/drawing/2014/main" val="2377845339"/>
                        </a:ext>
                      </a:extLst>
                    </a:gridCol>
                    <a:gridCol w="926674">
                      <a:extLst>
                        <a:ext uri="{9D8B030D-6E8A-4147-A177-3AD203B41FA5}">
                          <a16:colId xmlns:a16="http://schemas.microsoft.com/office/drawing/2014/main" val="37701984"/>
                        </a:ext>
                      </a:extLst>
                    </a:gridCol>
                    <a:gridCol w="926674">
                      <a:extLst>
                        <a:ext uri="{9D8B030D-6E8A-4147-A177-3AD203B41FA5}">
                          <a16:colId xmlns:a16="http://schemas.microsoft.com/office/drawing/2014/main" val="2119844492"/>
                        </a:ext>
                      </a:extLst>
                    </a:gridCol>
                    <a:gridCol w="926674">
                      <a:extLst>
                        <a:ext uri="{9D8B030D-6E8A-4147-A177-3AD203B41FA5}">
                          <a16:colId xmlns:a16="http://schemas.microsoft.com/office/drawing/2014/main" val="2114198257"/>
                        </a:ext>
                      </a:extLst>
                    </a:gridCol>
                    <a:gridCol w="926674">
                      <a:extLst>
                        <a:ext uri="{9D8B030D-6E8A-4147-A177-3AD203B41FA5}">
                          <a16:colId xmlns:a16="http://schemas.microsoft.com/office/drawing/2014/main" val="2785216612"/>
                        </a:ext>
                      </a:extLst>
                    </a:gridCol>
                  </a:tblGrid>
                  <a:tr h="280913">
                    <a:tc rowSpan="2">
                      <a:txBody>
                        <a:bodyPr/>
                        <a:lstStyle/>
                        <a:p>
                          <a:pPr algn="ctr"/>
                          <a:r>
                            <a:rPr lang="en-US" sz="1400" dirty="0"/>
                            <a:t>Type</a:t>
                          </a:r>
                        </a:p>
                      </a:txBody>
                      <a:tcPr anchor="ctr"/>
                    </a:tc>
                    <a:tc rowSpan="2">
                      <a:txBody>
                        <a:bodyPr/>
                        <a:lstStyle/>
                        <a:p>
                          <a:pPr algn="ctr"/>
                          <a:r>
                            <a:rPr lang="en-US" sz="1400" dirty="0"/>
                            <a:t>System</a:t>
                          </a:r>
                        </a:p>
                      </a:txBody>
                      <a:tcPr anchor="ctr"/>
                    </a:tc>
                    <a:tc gridSpan="5">
                      <a:txBody>
                        <a:bodyPr/>
                        <a:lstStyle/>
                        <a:p>
                          <a:pPr algn="ctr"/>
                          <a:r>
                            <a:rPr lang="en-US" sz="1400" dirty="0"/>
                            <a:t>Number of Adaptation Utterances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280913">
                    <a:tc vMerge="1">
                      <a:txBody>
                        <a:bodyPr/>
                        <a:lstStyle/>
                        <a:p>
                          <a:endParaRPr lang="en-US"/>
                        </a:p>
                      </a:txBody>
                      <a:tcPr/>
                    </a:tc>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nchor="ctr"/>
                    </a:tc>
                    <a:tc>
                      <a:txBody>
                        <a:bodyPr/>
                        <a:lstStyle/>
                        <a:p>
                          <a:pPr algn="ctr"/>
                          <a:r>
                            <a:rPr lang="nn-NO" sz="1400" b="0" i="0" kern="1200" dirty="0">
                              <a:solidFill>
                                <a:schemeClr val="dk1"/>
                              </a:solidFill>
                              <a:effectLst/>
                              <a:latin typeface="+mn-lt"/>
                              <a:ea typeface="+mn-ea"/>
                              <a:cs typeface="+mn-cs"/>
                            </a:rPr>
                            <a:t>50</a:t>
                          </a:r>
                        </a:p>
                      </a:txBody>
                      <a:tcPr anchor="ctr"/>
                    </a:tc>
                    <a:tc>
                      <a:txBody>
                        <a:bodyPr/>
                        <a:lstStyle/>
                        <a:p>
                          <a:pPr algn="ctr"/>
                          <a:r>
                            <a:rPr lang="nn-NO" sz="1400" b="0" i="0" kern="1200" dirty="0">
                              <a:solidFill>
                                <a:schemeClr val="dk1"/>
                              </a:solidFill>
                              <a:effectLst/>
                              <a:latin typeface="+mn-lt"/>
                              <a:ea typeface="+mn-ea"/>
                              <a:cs typeface="+mn-cs"/>
                            </a:rPr>
                            <a:t>100</a:t>
                          </a:r>
                        </a:p>
                      </a:txBody>
                      <a:tcPr anchor="ctr"/>
                    </a:tc>
                    <a:tc>
                      <a:txBody>
                        <a:bodyPr/>
                        <a:lstStyle/>
                        <a:p>
                          <a:pPr algn="ctr"/>
                          <a:r>
                            <a:rPr lang="nn-NO" sz="1400" b="0" i="0" kern="1200" dirty="0">
                              <a:solidFill>
                                <a:schemeClr val="dk1"/>
                              </a:solidFill>
                              <a:effectLst/>
                              <a:latin typeface="+mn-lt"/>
                              <a:ea typeface="+mn-ea"/>
                              <a:cs typeface="+mn-cs"/>
                            </a:rPr>
                            <a:t>200</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nchor="ctr"/>
                    </a:tc>
                    <a:extLst>
                      <a:ext uri="{0D108BD9-81ED-4DB2-BD59-A6C34878D82A}">
                        <a16:rowId xmlns:a16="http://schemas.microsoft.com/office/drawing/2014/main" val="1508329200"/>
                      </a:ext>
                    </a:extLst>
                  </a:tr>
                  <a:tr h="280913">
                    <a:tc>
                      <a:txBody>
                        <a:bodyPr/>
                        <a:lstStyle/>
                        <a:p>
                          <a:pPr algn="ctr"/>
                          <a:r>
                            <a:rPr lang="en-US" sz="1400" dirty="0"/>
                            <a:t>No Adaptation</a:t>
                          </a:r>
                        </a:p>
                      </a:txBody>
                      <a:tcPr anchor="ctr"/>
                    </a:tc>
                    <a:tc>
                      <a:txBody>
                        <a:bodyPr/>
                        <a:lstStyle/>
                        <a:p>
                          <a:pPr algn="ctr"/>
                          <a:r>
                            <a:rPr lang="en-US" sz="1400" dirty="0"/>
                            <a:t>SI</a:t>
                          </a:r>
                        </a:p>
                      </a:txBody>
                      <a:tcPr anchor="ctr"/>
                    </a:tc>
                    <a:tc gridSpan="5">
                      <a:txBody>
                        <a:bodyPr/>
                        <a:lstStyle/>
                        <a:p>
                          <a:pPr algn="ctr"/>
                          <a:r>
                            <a:rPr lang="en-US" sz="1400" dirty="0"/>
                            <a:t>13.95</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280913">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Supervised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Adaptation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=0.2)</m:t>
                              </m:r>
                            </m:oMath>
                          </a14:m>
                          <a:endParaRPr lang="en-US" sz="1400" dirty="0"/>
                        </a:p>
                      </a:txBody>
                      <a:tcPr anchor="ctr"/>
                    </a:tc>
                    <a:tc>
                      <a:txBody>
                        <a:bodyPr/>
                        <a:lstStyle/>
                        <a:p>
                          <a:pPr algn="ctr"/>
                          <a:r>
                            <a:rPr lang="en-US" sz="1400" b="0" i="0" kern="1200" dirty="0">
                              <a:solidFill>
                                <a:schemeClr val="dk1"/>
                              </a:solidFill>
                              <a:effectLst/>
                              <a:latin typeface="+mn-lt"/>
                              <a:ea typeface="+mn-ea"/>
                              <a:cs typeface="+mn-cs"/>
                            </a:rPr>
                            <a:t>13.20</a:t>
                          </a:r>
                        </a:p>
                      </a:txBody>
                      <a:tcPr anchor="ctr"/>
                    </a:tc>
                    <a:tc>
                      <a:txBody>
                        <a:bodyPr/>
                        <a:lstStyle/>
                        <a:p>
                          <a:pPr algn="ctr"/>
                          <a:r>
                            <a:rPr lang="en-US" sz="1400" b="0" i="0" kern="1200" dirty="0">
                              <a:solidFill>
                                <a:schemeClr val="dk1"/>
                              </a:solidFill>
                              <a:effectLst/>
                              <a:latin typeface="+mn-lt"/>
                              <a:ea typeface="+mn-ea"/>
                              <a:cs typeface="+mn-cs"/>
                            </a:rPr>
                            <a:t>13.00</a:t>
                          </a:r>
                          <a:endParaRPr lang="en-US" sz="1400" dirty="0"/>
                        </a:p>
                      </a:txBody>
                      <a:tcPr anchor="ctr"/>
                    </a:tc>
                    <a:tc>
                      <a:txBody>
                        <a:bodyPr/>
                        <a:lstStyle/>
                        <a:p>
                          <a:pPr algn="ctr"/>
                          <a:r>
                            <a:rPr lang="en-US" sz="1400" b="0" i="0" kern="1200" dirty="0">
                              <a:solidFill>
                                <a:schemeClr val="dk1"/>
                              </a:solidFill>
                              <a:effectLst/>
                              <a:latin typeface="+mn-lt"/>
                              <a:ea typeface="+mn-ea"/>
                              <a:cs typeface="+mn-cs"/>
                            </a:rPr>
                            <a:t>12.71</a:t>
                          </a:r>
                          <a:endParaRPr lang="en-US" sz="1400" dirty="0"/>
                        </a:p>
                      </a:txBody>
                      <a:tcPr anchor="ctr"/>
                    </a:tc>
                    <a:tc>
                      <a:txBody>
                        <a:bodyPr/>
                        <a:lstStyle/>
                        <a:p>
                          <a:pPr algn="ctr"/>
                          <a:r>
                            <a:rPr lang="en-US" sz="1400" b="0" i="0" kern="1200" dirty="0">
                              <a:solidFill>
                                <a:schemeClr val="dk1"/>
                              </a:solidFill>
                              <a:effectLst/>
                              <a:latin typeface="+mn-lt"/>
                              <a:ea typeface="+mn-ea"/>
                              <a:cs typeface="+mn-cs"/>
                            </a:rPr>
                            <a:t>12.61</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nchor="ctr"/>
                    </a:tc>
                    <a:extLst>
                      <a:ext uri="{0D108BD9-81ED-4DB2-BD59-A6C34878D82A}">
                        <a16:rowId xmlns:a16="http://schemas.microsoft.com/office/drawing/2014/main" val="2022178173"/>
                      </a:ext>
                    </a:extLst>
                  </a:tr>
                  <a:tr h="28091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=3.0)</m:t>
                              </m:r>
                            </m:oMath>
                          </a14:m>
                          <a:endParaRPr lang="en-US" sz="1400" dirty="0"/>
                        </a:p>
                      </a:txBody>
                      <a:tcPr anchor="ctr"/>
                    </a:tc>
                    <a:tc>
                      <a:txBody>
                        <a:bodyPr/>
                        <a:lstStyle/>
                        <a:p>
                          <a:pPr algn="ctr"/>
                          <a:r>
                            <a:rPr lang="en-US" sz="1400" b="1" i="0" kern="1200" dirty="0">
                              <a:solidFill>
                                <a:schemeClr val="dk1"/>
                              </a:solidFill>
                              <a:effectLst/>
                              <a:latin typeface="+mn-lt"/>
                              <a:ea typeface="+mn-ea"/>
                              <a:cs typeface="+mn-cs"/>
                            </a:rPr>
                            <a:t>13.03</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12.72</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12.35</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11.94</a:t>
                          </a:r>
                          <a:endParaRPr lang="en-US" sz="1400"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nchor="ctr"/>
                    </a:tc>
                    <a:extLst>
                      <a:ext uri="{0D108BD9-81ED-4DB2-BD59-A6C34878D82A}">
                        <a16:rowId xmlns:a16="http://schemas.microsoft.com/office/drawing/2014/main" val="1195638735"/>
                      </a:ext>
                    </a:extLst>
                  </a:tr>
                  <a:tr h="28091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ASA-SP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=3.0)</m:t>
                              </m:r>
                            </m:oMath>
                          </a14:m>
                          <a:endParaRPr lang="en-US" sz="1400" dirty="0"/>
                        </a:p>
                      </a:txBody>
                      <a:tcPr anchor="ctr"/>
                    </a:tc>
                    <a:tc>
                      <a:txBody>
                        <a:bodyPr/>
                        <a:lstStyle/>
                        <a:p>
                          <a:pPr algn="ctr"/>
                          <a:r>
                            <a:rPr lang="en-US" sz="1400" b="0" i="0" kern="1200" dirty="0">
                              <a:solidFill>
                                <a:schemeClr val="dk1"/>
                              </a:solidFill>
                              <a:effectLst/>
                              <a:latin typeface="+mn-lt"/>
                              <a:ea typeface="+mn-ea"/>
                              <a:cs typeface="+mn-cs"/>
                            </a:rPr>
                            <a:t>13.05</a:t>
                          </a:r>
                          <a:endParaRPr lang="en-US" sz="1400" dirty="0"/>
                        </a:p>
                      </a:txBody>
                      <a:tcPr anchor="ctr"/>
                    </a:tc>
                    <a:tc>
                      <a:txBody>
                        <a:bodyPr/>
                        <a:lstStyle/>
                        <a:p>
                          <a:pPr algn="ctr"/>
                          <a:r>
                            <a:rPr lang="en-US" sz="1400" b="0" i="0" kern="1200" dirty="0">
                              <a:solidFill>
                                <a:schemeClr val="dk1"/>
                              </a:solidFill>
                              <a:effectLst/>
                              <a:latin typeface="+mn-lt"/>
                              <a:ea typeface="+mn-ea"/>
                              <a:cs typeface="+mn-cs"/>
                            </a:rPr>
                            <a:t>12.89</a:t>
                          </a:r>
                          <a:endParaRPr lang="en-US" sz="1400" dirty="0"/>
                        </a:p>
                      </a:txBody>
                      <a:tcPr anchor="ctr"/>
                    </a:tc>
                    <a:tc>
                      <a:txBody>
                        <a:bodyPr/>
                        <a:lstStyle/>
                        <a:p>
                          <a:pPr algn="ctr"/>
                          <a:r>
                            <a:rPr lang="en-US" sz="1400" b="0" i="0" kern="1200" dirty="0">
                              <a:solidFill>
                                <a:schemeClr val="dk1"/>
                              </a:solidFill>
                              <a:effectLst/>
                              <a:latin typeface="+mn-lt"/>
                              <a:ea typeface="+mn-ea"/>
                              <a:cs typeface="+mn-cs"/>
                            </a:rPr>
                            <a:t>12.67</a:t>
                          </a:r>
                          <a:endParaRPr lang="en-US" sz="1400" dirty="0"/>
                        </a:p>
                      </a:txBody>
                      <a:tcPr anchor="ctr"/>
                    </a:tc>
                    <a:tc>
                      <a:txBody>
                        <a:bodyPr/>
                        <a:lstStyle/>
                        <a:p>
                          <a:pPr algn="ctr"/>
                          <a:r>
                            <a:rPr lang="en-US" sz="1400" b="0" i="0" kern="1200" dirty="0">
                              <a:solidFill>
                                <a:schemeClr val="dk1"/>
                              </a:solidFill>
                              <a:effectLst/>
                              <a:latin typeface="+mn-lt"/>
                              <a:ea typeface="+mn-ea"/>
                              <a:cs typeface="+mn-cs"/>
                            </a:rPr>
                            <a:t>12.18</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nchor="ctr"/>
                    </a:tc>
                    <a:extLst>
                      <a:ext uri="{0D108BD9-81ED-4DB2-BD59-A6C34878D82A}">
                        <a16:rowId xmlns:a16="http://schemas.microsoft.com/office/drawing/2014/main" val="604582561"/>
                      </a:ext>
                    </a:extLst>
                  </a:tr>
                  <a:tr h="280913">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Unsupervised Adaptation</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=0.5)</m:t>
                              </m:r>
                            </m:oMath>
                          </a14:m>
                          <a:endParaRPr lang="en-US" sz="1400" dirty="0"/>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nchor="ctr"/>
                    </a:tc>
                    <a:extLst>
                      <a:ext uri="{0D108BD9-81ED-4DB2-BD59-A6C34878D82A}">
                        <a16:rowId xmlns:a16="http://schemas.microsoft.com/office/drawing/2014/main" val="4127530562"/>
                      </a:ext>
                    </a:extLst>
                  </a:tr>
                  <a:tr h="28091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=3.0)</m:t>
                              </m:r>
                            </m:oMath>
                          </a14:m>
                          <a:endParaRPr lang="en-US" sz="1400" b="0" i="0" kern="1200" dirty="0">
                            <a:solidFill>
                              <a:schemeClr val="dk1"/>
                            </a:solidFill>
                            <a:effectLst/>
                            <a:latin typeface="+mn-lt"/>
                            <a:ea typeface="+mn-ea"/>
                            <a:cs typeface="+mn-cs"/>
                          </a:endParaRP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13.66</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13.61</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13.09</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12.85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13.30</a:t>
                          </a:r>
                        </a:p>
                      </a:txBody>
                      <a:tcPr anchor="ctr"/>
                    </a:tc>
                    <a:extLst>
                      <a:ext uri="{0D108BD9-81ED-4DB2-BD59-A6C34878D82A}">
                        <a16:rowId xmlns:a16="http://schemas.microsoft.com/office/drawing/2014/main" val="3981506935"/>
                      </a:ext>
                    </a:extLst>
                  </a:tr>
                  <a:tr h="280913">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ASA-SP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=3.0)</m:t>
                              </m:r>
                            </m:oMath>
                          </a14:m>
                          <a:endParaRPr lang="en-US" sz="1400" b="0" i="0" kern="1200" dirty="0">
                            <a:solidFill>
                              <a:schemeClr val="dk1"/>
                            </a:solidFill>
                            <a:effectLst/>
                            <a:latin typeface="+mn-lt"/>
                            <a:ea typeface="+mn-ea"/>
                            <a:cs typeface="+mn-cs"/>
                          </a:endParaRP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13.84</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13.53</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13.17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nchor="ctr"/>
                    </a:tc>
                    <a:extLst>
                      <a:ext uri="{0D108BD9-81ED-4DB2-BD59-A6C34878D82A}">
                        <a16:rowId xmlns:a16="http://schemas.microsoft.com/office/drawing/2014/main" val="1606920893"/>
                      </a:ext>
                    </a:extLst>
                  </a:tr>
                </a:tbl>
              </a:graphicData>
            </a:graphic>
          </p:graphicFrame>
        </mc:Choice>
        <mc:Fallback>
          <p:graphicFrame>
            <p:nvGraphicFramePr>
              <p:cNvPr id="6" name="Content Placeholder 5">
                <a:extLst>
                  <a:ext uri="{FF2B5EF4-FFF2-40B4-BE49-F238E27FC236}">
                    <a16:creationId xmlns:a16="http://schemas.microsoft.com/office/drawing/2014/main" id="{7347E7F3-8FEC-4E33-BAA3-B7CC876205A8}"/>
                  </a:ext>
                </a:extLst>
              </p:cNvPr>
              <p:cNvGraphicFramePr>
                <a:graphicFrameLocks/>
              </p:cNvGraphicFramePr>
              <p:nvPr>
                <p:extLst>
                  <p:ext uri="{D42A27DB-BD31-4B8C-83A1-F6EECF244321}">
                    <p14:modId xmlns:p14="http://schemas.microsoft.com/office/powerpoint/2010/main" val="4173510521"/>
                  </p:ext>
                </p:extLst>
              </p:nvPr>
            </p:nvGraphicFramePr>
            <p:xfrm>
              <a:off x="2699264" y="3922434"/>
              <a:ext cx="7722826" cy="2743200"/>
            </p:xfrm>
            <a:graphic>
              <a:graphicData uri="http://schemas.openxmlformats.org/drawingml/2006/table">
                <a:tbl>
                  <a:tblPr firstRow="1" bandRow="1">
                    <a:tableStyleId>{5C22544A-7EE6-4342-B048-85BDC9FD1C3A}</a:tableStyleId>
                  </a:tblPr>
                  <a:tblGrid>
                    <a:gridCol w="1563027">
                      <a:extLst>
                        <a:ext uri="{9D8B030D-6E8A-4147-A177-3AD203B41FA5}">
                          <a16:colId xmlns:a16="http://schemas.microsoft.com/office/drawing/2014/main" val="1131426963"/>
                        </a:ext>
                      </a:extLst>
                    </a:gridCol>
                    <a:gridCol w="1563027">
                      <a:extLst>
                        <a:ext uri="{9D8B030D-6E8A-4147-A177-3AD203B41FA5}">
                          <a16:colId xmlns:a16="http://schemas.microsoft.com/office/drawing/2014/main" val="1067151775"/>
                        </a:ext>
                      </a:extLst>
                    </a:gridCol>
                    <a:gridCol w="890076">
                      <a:extLst>
                        <a:ext uri="{9D8B030D-6E8A-4147-A177-3AD203B41FA5}">
                          <a16:colId xmlns:a16="http://schemas.microsoft.com/office/drawing/2014/main" val="2377845339"/>
                        </a:ext>
                      </a:extLst>
                    </a:gridCol>
                    <a:gridCol w="926674">
                      <a:extLst>
                        <a:ext uri="{9D8B030D-6E8A-4147-A177-3AD203B41FA5}">
                          <a16:colId xmlns:a16="http://schemas.microsoft.com/office/drawing/2014/main" val="37701984"/>
                        </a:ext>
                      </a:extLst>
                    </a:gridCol>
                    <a:gridCol w="926674">
                      <a:extLst>
                        <a:ext uri="{9D8B030D-6E8A-4147-A177-3AD203B41FA5}">
                          <a16:colId xmlns:a16="http://schemas.microsoft.com/office/drawing/2014/main" val="2119844492"/>
                        </a:ext>
                      </a:extLst>
                    </a:gridCol>
                    <a:gridCol w="926674">
                      <a:extLst>
                        <a:ext uri="{9D8B030D-6E8A-4147-A177-3AD203B41FA5}">
                          <a16:colId xmlns:a16="http://schemas.microsoft.com/office/drawing/2014/main" val="2114198257"/>
                        </a:ext>
                      </a:extLst>
                    </a:gridCol>
                    <a:gridCol w="926674">
                      <a:extLst>
                        <a:ext uri="{9D8B030D-6E8A-4147-A177-3AD203B41FA5}">
                          <a16:colId xmlns:a16="http://schemas.microsoft.com/office/drawing/2014/main" val="2785216612"/>
                        </a:ext>
                      </a:extLst>
                    </a:gridCol>
                  </a:tblGrid>
                  <a:tr h="304800">
                    <a:tc rowSpan="2">
                      <a:txBody>
                        <a:bodyPr/>
                        <a:lstStyle/>
                        <a:p>
                          <a:pPr algn="ctr"/>
                          <a:r>
                            <a:rPr lang="en-US" sz="1400" dirty="0"/>
                            <a:t>Type</a:t>
                          </a:r>
                        </a:p>
                      </a:txBody>
                      <a:tcPr anchor="ctr"/>
                    </a:tc>
                    <a:tc rowSpan="2">
                      <a:txBody>
                        <a:bodyPr/>
                        <a:lstStyle/>
                        <a:p>
                          <a:pPr algn="ctr"/>
                          <a:r>
                            <a:rPr lang="en-US" sz="1400" dirty="0"/>
                            <a:t>System</a:t>
                          </a:r>
                        </a:p>
                      </a:txBody>
                      <a:tcPr anchor="ctr"/>
                    </a:tc>
                    <a:tc gridSpan="5">
                      <a:txBody>
                        <a:bodyPr/>
                        <a:lstStyle/>
                        <a:p>
                          <a:pPr algn="ctr"/>
                          <a:r>
                            <a:rPr lang="en-US" sz="1400" dirty="0"/>
                            <a:t>Number of Adaptation Utterances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04800">
                    <a:tc vMerge="1">
                      <a:txBody>
                        <a:bodyPr/>
                        <a:lstStyle/>
                        <a:p>
                          <a:endParaRPr lang="en-US"/>
                        </a:p>
                      </a:txBody>
                      <a:tcPr/>
                    </a:tc>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nchor="ctr"/>
                    </a:tc>
                    <a:tc>
                      <a:txBody>
                        <a:bodyPr/>
                        <a:lstStyle/>
                        <a:p>
                          <a:pPr algn="ctr"/>
                          <a:r>
                            <a:rPr lang="nn-NO" sz="1400" b="0" i="0" kern="1200" dirty="0">
                              <a:solidFill>
                                <a:schemeClr val="dk1"/>
                              </a:solidFill>
                              <a:effectLst/>
                              <a:latin typeface="+mn-lt"/>
                              <a:ea typeface="+mn-ea"/>
                              <a:cs typeface="+mn-cs"/>
                            </a:rPr>
                            <a:t>50</a:t>
                          </a:r>
                        </a:p>
                      </a:txBody>
                      <a:tcPr anchor="ctr"/>
                    </a:tc>
                    <a:tc>
                      <a:txBody>
                        <a:bodyPr/>
                        <a:lstStyle/>
                        <a:p>
                          <a:pPr algn="ctr"/>
                          <a:r>
                            <a:rPr lang="nn-NO" sz="1400" b="0" i="0" kern="1200" dirty="0">
                              <a:solidFill>
                                <a:schemeClr val="dk1"/>
                              </a:solidFill>
                              <a:effectLst/>
                              <a:latin typeface="+mn-lt"/>
                              <a:ea typeface="+mn-ea"/>
                              <a:cs typeface="+mn-cs"/>
                            </a:rPr>
                            <a:t>100</a:t>
                          </a:r>
                        </a:p>
                      </a:txBody>
                      <a:tcPr anchor="ctr"/>
                    </a:tc>
                    <a:tc>
                      <a:txBody>
                        <a:bodyPr/>
                        <a:lstStyle/>
                        <a:p>
                          <a:pPr algn="ctr"/>
                          <a:r>
                            <a:rPr lang="nn-NO" sz="1400" b="0" i="0" kern="1200" dirty="0">
                              <a:solidFill>
                                <a:schemeClr val="dk1"/>
                              </a:solidFill>
                              <a:effectLst/>
                              <a:latin typeface="+mn-lt"/>
                              <a:ea typeface="+mn-ea"/>
                              <a:cs typeface="+mn-cs"/>
                            </a:rPr>
                            <a:t>200</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nchor="ctr"/>
                    </a:tc>
                    <a:extLst>
                      <a:ext uri="{0D108BD9-81ED-4DB2-BD59-A6C34878D82A}">
                        <a16:rowId xmlns:a16="http://schemas.microsoft.com/office/drawing/2014/main" val="1508329200"/>
                      </a:ext>
                    </a:extLst>
                  </a:tr>
                  <a:tr h="304800">
                    <a:tc>
                      <a:txBody>
                        <a:bodyPr/>
                        <a:lstStyle/>
                        <a:p>
                          <a:pPr algn="ctr"/>
                          <a:r>
                            <a:rPr lang="en-US" sz="1400" dirty="0"/>
                            <a:t>No Adaptation</a:t>
                          </a:r>
                        </a:p>
                      </a:txBody>
                      <a:tcPr anchor="ctr"/>
                    </a:tc>
                    <a:tc>
                      <a:txBody>
                        <a:bodyPr/>
                        <a:lstStyle/>
                        <a:p>
                          <a:pPr algn="ctr"/>
                          <a:r>
                            <a:rPr lang="en-US" sz="1400" dirty="0"/>
                            <a:t>SI</a:t>
                          </a:r>
                        </a:p>
                      </a:txBody>
                      <a:tcPr anchor="ctr"/>
                    </a:tc>
                    <a:tc gridSpan="5">
                      <a:txBody>
                        <a:bodyPr/>
                        <a:lstStyle/>
                        <a:p>
                          <a:pPr algn="ctr"/>
                          <a:r>
                            <a:rPr lang="en-US" sz="1400" dirty="0"/>
                            <a:t>13.95</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0480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Supervised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Adaptation</a:t>
                          </a:r>
                        </a:p>
                      </a:txBody>
                      <a:tcPr anchor="ctr"/>
                    </a:tc>
                    <a:tc>
                      <a:txBody>
                        <a:bodyPr/>
                        <a:lstStyle/>
                        <a:p>
                          <a:endParaRPr lang="en-US"/>
                        </a:p>
                      </a:txBody>
                      <a:tcPr anchor="ctr">
                        <a:blipFill>
                          <a:blip r:embed="rId2"/>
                          <a:stretch>
                            <a:fillRect l="-100781" t="-302000" r="-296484" b="-522000"/>
                          </a:stretch>
                        </a:blipFill>
                      </a:tcPr>
                    </a:tc>
                    <a:tc>
                      <a:txBody>
                        <a:bodyPr/>
                        <a:lstStyle/>
                        <a:p>
                          <a:pPr algn="ctr"/>
                          <a:r>
                            <a:rPr lang="en-US" sz="1400" b="0" i="0" kern="1200" dirty="0">
                              <a:solidFill>
                                <a:schemeClr val="dk1"/>
                              </a:solidFill>
                              <a:effectLst/>
                              <a:latin typeface="+mn-lt"/>
                              <a:ea typeface="+mn-ea"/>
                              <a:cs typeface="+mn-cs"/>
                            </a:rPr>
                            <a:t>13.20</a:t>
                          </a:r>
                        </a:p>
                      </a:txBody>
                      <a:tcPr anchor="ctr"/>
                    </a:tc>
                    <a:tc>
                      <a:txBody>
                        <a:bodyPr/>
                        <a:lstStyle/>
                        <a:p>
                          <a:pPr algn="ctr"/>
                          <a:r>
                            <a:rPr lang="en-US" sz="1400" b="0" i="0" kern="1200" dirty="0">
                              <a:solidFill>
                                <a:schemeClr val="dk1"/>
                              </a:solidFill>
                              <a:effectLst/>
                              <a:latin typeface="+mn-lt"/>
                              <a:ea typeface="+mn-ea"/>
                              <a:cs typeface="+mn-cs"/>
                            </a:rPr>
                            <a:t>13.00</a:t>
                          </a:r>
                          <a:endParaRPr lang="en-US" sz="1400" dirty="0"/>
                        </a:p>
                      </a:txBody>
                      <a:tcPr anchor="ctr"/>
                    </a:tc>
                    <a:tc>
                      <a:txBody>
                        <a:bodyPr/>
                        <a:lstStyle/>
                        <a:p>
                          <a:pPr algn="ctr"/>
                          <a:r>
                            <a:rPr lang="en-US" sz="1400" b="0" i="0" kern="1200" dirty="0">
                              <a:solidFill>
                                <a:schemeClr val="dk1"/>
                              </a:solidFill>
                              <a:effectLst/>
                              <a:latin typeface="+mn-lt"/>
                              <a:ea typeface="+mn-ea"/>
                              <a:cs typeface="+mn-cs"/>
                            </a:rPr>
                            <a:t>12.71</a:t>
                          </a:r>
                          <a:endParaRPr lang="en-US" sz="1400" dirty="0"/>
                        </a:p>
                      </a:txBody>
                      <a:tcPr anchor="ctr"/>
                    </a:tc>
                    <a:tc>
                      <a:txBody>
                        <a:bodyPr/>
                        <a:lstStyle/>
                        <a:p>
                          <a:pPr algn="ctr"/>
                          <a:r>
                            <a:rPr lang="en-US" sz="1400" b="0" i="0" kern="1200" dirty="0">
                              <a:solidFill>
                                <a:schemeClr val="dk1"/>
                              </a:solidFill>
                              <a:effectLst/>
                              <a:latin typeface="+mn-lt"/>
                              <a:ea typeface="+mn-ea"/>
                              <a:cs typeface="+mn-cs"/>
                            </a:rPr>
                            <a:t>12.61</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nchor="ctr"/>
                    </a:tc>
                    <a:extLst>
                      <a:ext uri="{0D108BD9-81ED-4DB2-BD59-A6C34878D82A}">
                        <a16:rowId xmlns:a16="http://schemas.microsoft.com/office/drawing/2014/main" val="2022178173"/>
                      </a:ext>
                    </a:extLst>
                  </a:tr>
                  <a:tr h="30480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a:p>
                      </a:txBody>
                      <a:tcPr anchor="ctr">
                        <a:blipFill>
                          <a:blip r:embed="rId2"/>
                          <a:stretch>
                            <a:fillRect l="-100781" t="-394118" r="-296484" b="-411765"/>
                          </a:stretch>
                        </a:blipFill>
                      </a:tcPr>
                    </a:tc>
                    <a:tc>
                      <a:txBody>
                        <a:bodyPr/>
                        <a:lstStyle/>
                        <a:p>
                          <a:pPr algn="ctr"/>
                          <a:r>
                            <a:rPr lang="en-US" sz="1400" b="1" i="0" kern="1200" dirty="0">
                              <a:solidFill>
                                <a:schemeClr val="dk1"/>
                              </a:solidFill>
                              <a:effectLst/>
                              <a:latin typeface="+mn-lt"/>
                              <a:ea typeface="+mn-ea"/>
                              <a:cs typeface="+mn-cs"/>
                            </a:rPr>
                            <a:t>13.03</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12.72</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12.35</a:t>
                          </a:r>
                          <a:endParaRPr lang="en-US" sz="1400" b="1" dirty="0"/>
                        </a:p>
                      </a:txBody>
                      <a:tcPr anchor="ctr"/>
                    </a:tc>
                    <a:tc>
                      <a:txBody>
                        <a:bodyPr/>
                        <a:lstStyle/>
                        <a:p>
                          <a:pPr algn="ctr"/>
                          <a:r>
                            <a:rPr lang="en-US" sz="1400" b="1" i="0" kern="1200" dirty="0">
                              <a:solidFill>
                                <a:schemeClr val="dk1"/>
                              </a:solidFill>
                              <a:effectLst/>
                              <a:latin typeface="+mn-lt"/>
                              <a:ea typeface="+mn-ea"/>
                              <a:cs typeface="+mn-cs"/>
                            </a:rPr>
                            <a:t>11.94</a:t>
                          </a:r>
                          <a:endParaRPr lang="en-US" sz="1400" b="1"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nchor="ctr"/>
                    </a:tc>
                    <a:extLst>
                      <a:ext uri="{0D108BD9-81ED-4DB2-BD59-A6C34878D82A}">
                        <a16:rowId xmlns:a16="http://schemas.microsoft.com/office/drawing/2014/main" val="1195638735"/>
                      </a:ext>
                    </a:extLst>
                  </a:tr>
                  <a:tr h="30480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endParaRPr lang="en-US"/>
                        </a:p>
                      </a:txBody>
                      <a:tcPr anchor="ctr">
                        <a:blipFill>
                          <a:blip r:embed="rId2"/>
                          <a:stretch>
                            <a:fillRect l="-100781" t="-504000" r="-296484" b="-320000"/>
                          </a:stretch>
                        </a:blipFill>
                      </a:tcPr>
                    </a:tc>
                    <a:tc>
                      <a:txBody>
                        <a:bodyPr/>
                        <a:lstStyle/>
                        <a:p>
                          <a:pPr algn="ctr"/>
                          <a:r>
                            <a:rPr lang="en-US" sz="1400" b="0" i="0" kern="1200" dirty="0">
                              <a:solidFill>
                                <a:schemeClr val="dk1"/>
                              </a:solidFill>
                              <a:effectLst/>
                              <a:latin typeface="+mn-lt"/>
                              <a:ea typeface="+mn-ea"/>
                              <a:cs typeface="+mn-cs"/>
                            </a:rPr>
                            <a:t>13.05</a:t>
                          </a:r>
                          <a:endParaRPr lang="en-US" sz="1400" dirty="0"/>
                        </a:p>
                      </a:txBody>
                      <a:tcPr anchor="ctr"/>
                    </a:tc>
                    <a:tc>
                      <a:txBody>
                        <a:bodyPr/>
                        <a:lstStyle/>
                        <a:p>
                          <a:pPr algn="ctr"/>
                          <a:r>
                            <a:rPr lang="en-US" sz="1400" b="0" i="0" kern="1200" dirty="0">
                              <a:solidFill>
                                <a:schemeClr val="dk1"/>
                              </a:solidFill>
                              <a:effectLst/>
                              <a:latin typeface="+mn-lt"/>
                              <a:ea typeface="+mn-ea"/>
                              <a:cs typeface="+mn-cs"/>
                            </a:rPr>
                            <a:t>12.89</a:t>
                          </a:r>
                          <a:endParaRPr lang="en-US" sz="1400" dirty="0"/>
                        </a:p>
                      </a:txBody>
                      <a:tcPr anchor="ctr"/>
                    </a:tc>
                    <a:tc>
                      <a:txBody>
                        <a:bodyPr/>
                        <a:lstStyle/>
                        <a:p>
                          <a:pPr algn="ctr"/>
                          <a:r>
                            <a:rPr lang="en-US" sz="1400" b="0" i="0" kern="1200" dirty="0">
                              <a:solidFill>
                                <a:schemeClr val="dk1"/>
                              </a:solidFill>
                              <a:effectLst/>
                              <a:latin typeface="+mn-lt"/>
                              <a:ea typeface="+mn-ea"/>
                              <a:cs typeface="+mn-cs"/>
                            </a:rPr>
                            <a:t>12.67</a:t>
                          </a:r>
                          <a:endParaRPr lang="en-US" sz="1400" dirty="0"/>
                        </a:p>
                      </a:txBody>
                      <a:tcPr anchor="ctr"/>
                    </a:tc>
                    <a:tc>
                      <a:txBody>
                        <a:bodyPr/>
                        <a:lstStyle/>
                        <a:p>
                          <a:pPr algn="ctr"/>
                          <a:r>
                            <a:rPr lang="en-US" sz="1400" b="0" i="0" kern="1200" dirty="0">
                              <a:solidFill>
                                <a:schemeClr val="dk1"/>
                              </a:solidFill>
                              <a:effectLst/>
                              <a:latin typeface="+mn-lt"/>
                              <a:ea typeface="+mn-ea"/>
                              <a:cs typeface="+mn-cs"/>
                            </a:rPr>
                            <a:t>12.18</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nchor="ctr"/>
                    </a:tc>
                    <a:extLst>
                      <a:ext uri="{0D108BD9-81ED-4DB2-BD59-A6C34878D82A}">
                        <a16:rowId xmlns:a16="http://schemas.microsoft.com/office/drawing/2014/main" val="604582561"/>
                      </a:ext>
                    </a:extLst>
                  </a:tr>
                  <a:tr h="304800">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Unsupervised Adaptation</a:t>
                          </a:r>
                        </a:p>
                      </a:txBody>
                      <a:tcPr anchor="ctr"/>
                    </a:tc>
                    <a:tc>
                      <a:txBody>
                        <a:bodyPr/>
                        <a:lstStyle/>
                        <a:p>
                          <a:endParaRPr lang="en-US"/>
                        </a:p>
                      </a:txBody>
                      <a:tcPr anchor="ctr">
                        <a:blipFill>
                          <a:blip r:embed="rId2"/>
                          <a:stretch>
                            <a:fillRect l="-100781" t="-604000" r="-296484" b="-220000"/>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nchor="ct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nchor="ctr"/>
                    </a:tc>
                    <a:extLst>
                      <a:ext uri="{0D108BD9-81ED-4DB2-BD59-A6C34878D82A}">
                        <a16:rowId xmlns:a16="http://schemas.microsoft.com/office/drawing/2014/main" val="4127530562"/>
                      </a:ext>
                    </a:extLst>
                  </a:tr>
                  <a:tr h="30480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tc>
                      <a:txBody>
                        <a:bodyPr/>
                        <a:lstStyle/>
                        <a:p>
                          <a:endParaRPr lang="en-US"/>
                        </a:p>
                      </a:txBody>
                      <a:tcPr anchor="ctr">
                        <a:blipFill>
                          <a:blip r:embed="rId2"/>
                          <a:stretch>
                            <a:fillRect l="-100781" t="-704000" r="-296484" b="-120000"/>
                          </a:stretch>
                        </a:blipFill>
                      </a:tcPr>
                    </a:tc>
                    <a:tc>
                      <a:txBody>
                        <a:bodyPr/>
                        <a:lstStyle/>
                        <a:p>
                          <a:pPr marL="0" algn="ctr" defTabSz="457200" rtl="0" eaLnBrk="1" latinLnBrk="0" hangingPunct="1"/>
                          <a:r>
                            <a:rPr lang="en-US" sz="1400" b="1" i="0" kern="1200" dirty="0">
                              <a:solidFill>
                                <a:schemeClr val="dk1"/>
                              </a:solidFill>
                              <a:effectLst/>
                              <a:latin typeface="+mn-lt"/>
                              <a:ea typeface="+mn-ea"/>
                              <a:cs typeface="+mn-cs"/>
                            </a:rPr>
                            <a:t>13.66</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13.61</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13.09</a:t>
                          </a:r>
                        </a:p>
                      </a:txBody>
                      <a:tcPr anchor="ctr"/>
                    </a:tc>
                    <a:tc>
                      <a:txBody>
                        <a:bodyPr/>
                        <a:lstStyle/>
                        <a:p>
                          <a:pPr marL="0" algn="ctr" defTabSz="457200" rtl="0" eaLnBrk="1" latinLnBrk="0" hangingPunct="1"/>
                          <a:r>
                            <a:rPr lang="en-US" sz="1400" b="1" i="0" kern="1200" dirty="0">
                              <a:solidFill>
                                <a:schemeClr val="dk1"/>
                              </a:solidFill>
                              <a:effectLst/>
                              <a:latin typeface="+mn-lt"/>
                              <a:ea typeface="+mn-ea"/>
                              <a:cs typeface="+mn-cs"/>
                            </a:rPr>
                            <a:t>12.85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13.30</a:t>
                          </a:r>
                        </a:p>
                      </a:txBody>
                      <a:tcPr anchor="ctr"/>
                    </a:tc>
                    <a:extLst>
                      <a:ext uri="{0D108BD9-81ED-4DB2-BD59-A6C34878D82A}">
                        <a16:rowId xmlns:a16="http://schemas.microsoft.com/office/drawing/2014/main" val="3981506935"/>
                      </a:ext>
                    </a:extLst>
                  </a:tr>
                  <a:tr h="304800">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0" i="0" kern="1200" dirty="0">
                            <a:solidFill>
                              <a:schemeClr val="dk1"/>
                            </a:solidFill>
                            <a:effectLst/>
                            <a:latin typeface="+mn-lt"/>
                            <a:ea typeface="+mn-ea"/>
                            <a:cs typeface="+mn-cs"/>
                          </a:endParaRPr>
                        </a:p>
                      </a:txBody>
                      <a:tcPr/>
                    </a:tc>
                    <a:tc>
                      <a:txBody>
                        <a:bodyPr/>
                        <a:lstStyle/>
                        <a:p>
                          <a:endParaRPr lang="en-US"/>
                        </a:p>
                      </a:txBody>
                      <a:tcPr anchor="ctr">
                        <a:blipFill>
                          <a:blip r:embed="rId2"/>
                          <a:stretch>
                            <a:fillRect l="-100781" t="-804000" r="-296484" b="-20000"/>
                          </a:stretch>
                        </a:blipFill>
                      </a:tcPr>
                    </a:tc>
                    <a:tc>
                      <a:txBody>
                        <a:bodyPr/>
                        <a:lstStyle/>
                        <a:p>
                          <a:pPr marL="0" algn="ctr" defTabSz="457200" rtl="0" eaLnBrk="1" latinLnBrk="0" hangingPunct="1"/>
                          <a:r>
                            <a:rPr lang="en-US" sz="1400" b="0" i="0" kern="1200" dirty="0">
                              <a:solidFill>
                                <a:schemeClr val="dk1"/>
                              </a:solidFill>
                              <a:effectLst/>
                              <a:latin typeface="+mn-lt"/>
                              <a:ea typeface="+mn-ea"/>
                              <a:cs typeface="+mn-cs"/>
                            </a:rPr>
                            <a:t>13.84</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13.53</a:t>
                          </a:r>
                        </a:p>
                      </a:txBody>
                      <a:tcPr anchor="ctr"/>
                    </a:tc>
                    <a:tc>
                      <a:txBody>
                        <a:bodyPr/>
                        <a:lstStyle/>
                        <a:p>
                          <a:pPr marL="0" algn="ctr" defTabSz="457200" rtl="0" eaLnBrk="1" latinLnBrk="0" hangingPunct="1"/>
                          <a:r>
                            <a:rPr lang="en-US" sz="1400" b="0" i="0" kern="1200" dirty="0">
                              <a:solidFill>
                                <a:schemeClr val="dk1"/>
                              </a:solidFill>
                              <a:effectLst/>
                              <a:latin typeface="+mn-lt"/>
                              <a:ea typeface="+mn-ea"/>
                              <a:cs typeface="+mn-cs"/>
                            </a:rPr>
                            <a:t>13.17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nchor="ctr"/>
                    </a:tc>
                    <a:extLst>
                      <a:ext uri="{0D108BD9-81ED-4DB2-BD59-A6C34878D82A}">
                        <a16:rowId xmlns:a16="http://schemas.microsoft.com/office/drawing/2014/main" val="1606920893"/>
                      </a:ext>
                    </a:extLst>
                  </a:tr>
                </a:tbl>
              </a:graphicData>
            </a:graphic>
          </p:graphicFrame>
        </mc:Fallback>
      </mc:AlternateContent>
    </p:spTree>
    <p:extLst>
      <p:ext uri="{BB962C8B-B14F-4D97-AF65-F5344CB8AC3E}">
        <p14:creationId xmlns:p14="http://schemas.microsoft.com/office/powerpoint/2010/main" val="174172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7046-06BF-42A9-A2CD-33F4C109723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D10CD82-F481-475F-BD85-82A6A2D6C9D6}"/>
              </a:ext>
            </a:extLst>
          </p:cNvPr>
          <p:cNvSpPr>
            <a:spLocks noGrp="1"/>
          </p:cNvSpPr>
          <p:nvPr>
            <p:ph idx="1"/>
          </p:nvPr>
        </p:nvSpPr>
        <p:spPr>
          <a:xfrm>
            <a:off x="2037143" y="1624312"/>
            <a:ext cx="9178101" cy="4128304"/>
          </a:xfrm>
        </p:spPr>
        <p:txBody>
          <a:bodyPr>
            <a:normAutofit fontScale="92500" lnSpcReduction="20000"/>
          </a:bodyPr>
          <a:lstStyle/>
          <a:p>
            <a:r>
              <a:rPr lang="en-US" dirty="0"/>
              <a:t>ASA forces the </a:t>
            </a:r>
            <a:r>
              <a:rPr lang="en-US" b="1" dirty="0"/>
              <a:t>hidden-unit</a:t>
            </a:r>
            <a:r>
              <a:rPr lang="en-US" dirty="0"/>
              <a:t> or </a:t>
            </a:r>
            <a:r>
              <a:rPr lang="en-US" b="1" dirty="0"/>
              <a:t>senone-posterior</a:t>
            </a:r>
            <a:r>
              <a:rPr lang="en-US" dirty="0"/>
              <a:t> distribution of SD model to be close to that of a fixed SI model through </a:t>
            </a:r>
            <a:r>
              <a:rPr lang="en-US" b="1" dirty="0"/>
              <a:t>adversarial learning</a:t>
            </a:r>
            <a:r>
              <a:rPr lang="en-US" dirty="0"/>
              <a:t> while being adapted to very limited data.</a:t>
            </a:r>
          </a:p>
          <a:p>
            <a:endParaRPr lang="en-US" dirty="0"/>
          </a:p>
          <a:p>
            <a:r>
              <a:rPr lang="en-US" dirty="0"/>
              <a:t>ASA achieves up to </a:t>
            </a:r>
            <a:r>
              <a:rPr lang="en-US" b="1" dirty="0"/>
              <a:t>14.4% </a:t>
            </a:r>
            <a:r>
              <a:rPr lang="en-US" dirty="0"/>
              <a:t>and</a:t>
            </a:r>
            <a:r>
              <a:rPr lang="en-US" b="1" dirty="0"/>
              <a:t> 7.9% WERRs </a:t>
            </a:r>
            <a:r>
              <a:rPr lang="en-US" dirty="0"/>
              <a:t>over </a:t>
            </a:r>
            <a:r>
              <a:rPr lang="en-US" b="1" dirty="0"/>
              <a:t>SI model </a:t>
            </a:r>
            <a:r>
              <a:rPr lang="en-US" dirty="0"/>
              <a:t>for supervised and unsupervised adaptation, respectively,.</a:t>
            </a:r>
          </a:p>
          <a:p>
            <a:endParaRPr lang="en-US" dirty="0"/>
          </a:p>
          <a:p>
            <a:r>
              <a:rPr lang="en-US" dirty="0"/>
              <a:t>ASA achieves up to </a:t>
            </a:r>
            <a:r>
              <a:rPr lang="en-US" b="1" dirty="0"/>
              <a:t>5.3% </a:t>
            </a:r>
            <a:r>
              <a:rPr lang="en-US" dirty="0"/>
              <a:t>and</a:t>
            </a:r>
            <a:r>
              <a:rPr lang="en-US" b="1" dirty="0"/>
              <a:t> 5.2% WERRs </a:t>
            </a:r>
            <a:r>
              <a:rPr lang="en-US" dirty="0"/>
              <a:t>over </a:t>
            </a:r>
            <a:r>
              <a:rPr lang="en-US" b="1" dirty="0"/>
              <a:t>KLD regularization </a:t>
            </a:r>
            <a:r>
              <a:rPr lang="en-US" dirty="0"/>
              <a:t>for supervised and unsupervised adaptation, respectively. </a:t>
            </a:r>
          </a:p>
          <a:p>
            <a:endParaRPr lang="en-US" dirty="0"/>
          </a:p>
          <a:p>
            <a:r>
              <a:rPr lang="en-US" dirty="0"/>
              <a:t>WERR of ASA grows as the number of adaption utterances increases. </a:t>
            </a:r>
          </a:p>
          <a:p>
            <a:endParaRPr lang="en-US" dirty="0"/>
          </a:p>
          <a:p>
            <a:r>
              <a:rPr lang="en-US" dirty="0"/>
              <a:t>ASA-SP performs consistently better than KLD, but worse than the standard ASA.</a:t>
            </a:r>
          </a:p>
          <a:p>
            <a:endParaRPr lang="en-US" dirty="0"/>
          </a:p>
        </p:txBody>
      </p:sp>
      <p:sp>
        <p:nvSpPr>
          <p:cNvPr id="5" name="Slide Number Placeholder 4">
            <a:extLst>
              <a:ext uri="{FF2B5EF4-FFF2-40B4-BE49-F238E27FC236}">
                <a16:creationId xmlns:a16="http://schemas.microsoft.com/office/drawing/2014/main" id="{1DA3FA68-5CD7-4E72-83A7-3D9DDD077D75}"/>
              </a:ext>
            </a:extLst>
          </p:cNvPr>
          <p:cNvSpPr>
            <a:spLocks noGrp="1"/>
          </p:cNvSpPr>
          <p:nvPr>
            <p:ph type="sldNum" sz="quarter" idx="12"/>
          </p:nvPr>
        </p:nvSpPr>
        <p:spPr/>
        <p:txBody>
          <a:bodyPr/>
          <a:lstStyle/>
          <a:p>
            <a:fld id="{E60D1F65-2B1C-234D-A4E8-7EB7D2584AAA}" type="slidenum">
              <a:rPr lang="en-US" smtClean="0"/>
              <a:t>16</a:t>
            </a:fld>
            <a:endParaRPr lang="en-US"/>
          </a:p>
        </p:txBody>
      </p:sp>
    </p:spTree>
    <p:extLst>
      <p:ext uri="{BB962C8B-B14F-4D97-AF65-F5344CB8AC3E}">
        <p14:creationId xmlns:p14="http://schemas.microsoft.com/office/powerpoint/2010/main" val="369481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045" y="2466356"/>
            <a:ext cx="4058887" cy="1280890"/>
          </a:xfrm>
        </p:spPr>
        <p:txBody>
          <a:bodyPr>
            <a:noAutofit/>
          </a:bodyPr>
          <a:lstStyle/>
          <a:p>
            <a:r>
              <a:rPr lang="en-US" sz="5400" dirty="0"/>
              <a:t>Thank you!</a:t>
            </a:r>
          </a:p>
        </p:txBody>
      </p:sp>
      <p:sp>
        <p:nvSpPr>
          <p:cNvPr id="3" name="Content Placeholder 2"/>
          <p:cNvSpPr>
            <a:spLocks noGrp="1"/>
          </p:cNvSpPr>
          <p:nvPr>
            <p:ph idx="1"/>
          </p:nvPr>
        </p:nvSpPr>
        <p:spPr>
          <a:xfrm>
            <a:off x="4132060" y="4457610"/>
            <a:ext cx="4071581" cy="1218795"/>
          </a:xfrm>
        </p:spPr>
        <p:txBody>
          <a:bodyPr>
            <a:normAutofit/>
          </a:bodyPr>
          <a:lstStyle/>
          <a:p>
            <a:pPr marL="0" indent="0" algn="ctr">
              <a:buNone/>
            </a:pPr>
            <a:r>
              <a:rPr lang="en-US" dirty="0"/>
              <a:t>Zhong Meng, Jinyu Li, </a:t>
            </a:r>
            <a:r>
              <a:rPr lang="en-US" dirty="0" err="1"/>
              <a:t>Yifan</a:t>
            </a:r>
            <a:r>
              <a:rPr lang="en-US" dirty="0"/>
              <a:t> Gong</a:t>
            </a:r>
          </a:p>
          <a:p>
            <a:pPr marL="0" indent="0" algn="ctr">
              <a:buNone/>
            </a:pPr>
            <a:r>
              <a:rPr lang="en-US" dirty="0"/>
              <a:t>Microsoft Corporation, USA</a:t>
            </a:r>
          </a:p>
          <a:p>
            <a:pPr marL="0" indent="0" algn="ctr">
              <a:buNone/>
            </a:pPr>
            <a:r>
              <a:rPr lang="en-US" u="sng" dirty="0">
                <a:solidFill>
                  <a:srgbClr val="174AC0"/>
                </a:solidFill>
              </a:rPr>
              <a:t>{</a:t>
            </a:r>
            <a:r>
              <a:rPr lang="en-US" u="sng" dirty="0" err="1">
                <a:solidFill>
                  <a:srgbClr val="174AC0"/>
                </a:solidFill>
              </a:rPr>
              <a:t>zhme</a:t>
            </a:r>
            <a:r>
              <a:rPr lang="en-US" u="sng" dirty="0">
                <a:solidFill>
                  <a:srgbClr val="174AC0"/>
                </a:solidFill>
              </a:rPr>
              <a:t>, </a:t>
            </a:r>
            <a:r>
              <a:rPr lang="en-US" u="sng" dirty="0" err="1">
                <a:solidFill>
                  <a:srgbClr val="174AC0"/>
                </a:solidFill>
              </a:rPr>
              <a:t>jinyl</a:t>
            </a:r>
            <a:r>
              <a:rPr lang="en-US" u="sng" dirty="0">
                <a:solidFill>
                  <a:srgbClr val="174AC0"/>
                </a:solidFill>
              </a:rPr>
              <a:t>, </a:t>
            </a:r>
            <a:r>
              <a:rPr lang="en-US" u="sng" dirty="0" err="1">
                <a:solidFill>
                  <a:srgbClr val="174AC0"/>
                </a:solidFill>
              </a:rPr>
              <a:t>ygong</a:t>
            </a:r>
            <a:r>
              <a:rPr lang="en-US" u="sng" dirty="0">
                <a:solidFill>
                  <a:srgbClr val="174AC0"/>
                </a:solidFill>
              </a:rPr>
              <a:t>}@gatech.edu</a:t>
            </a:r>
          </a:p>
          <a:p>
            <a:pPr marL="0" indent="0" algn="ctr">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204535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974" y="2593603"/>
            <a:ext cx="8911687" cy="1280890"/>
          </a:xfrm>
        </p:spPr>
        <p:txBody>
          <a:bodyPr>
            <a:noAutofit/>
          </a:bodyPr>
          <a:lstStyle/>
          <a:p>
            <a:pPr algn="ctr"/>
            <a:r>
              <a:rPr lang="en-US" sz="8800"/>
              <a:t>Backup Slides</a:t>
            </a:r>
          </a:p>
        </p:txBody>
      </p:sp>
      <p:sp>
        <p:nvSpPr>
          <p:cNvPr id="5" name="Slide Number Placeholder 4"/>
          <p:cNvSpPr>
            <a:spLocks noGrp="1"/>
          </p:cNvSpPr>
          <p:nvPr>
            <p:ph type="sldNum" sz="quarter" idx="12"/>
          </p:nvPr>
        </p:nvSpPr>
        <p:spPr/>
        <p:txBody>
          <a:bodyPr/>
          <a:lstStyle/>
          <a:p>
            <a:fld id="{E60D1F65-2B1C-234D-A4E8-7EB7D2584AAA}" type="slidenum">
              <a:rPr lang="en-US" smtClean="0"/>
              <a:t>18</a:t>
            </a:fld>
            <a:endParaRPr lang="en-US"/>
          </a:p>
        </p:txBody>
      </p:sp>
    </p:spTree>
    <p:extLst>
      <p:ext uri="{BB962C8B-B14F-4D97-AF65-F5344CB8AC3E}">
        <p14:creationId xmlns:p14="http://schemas.microsoft.com/office/powerpoint/2010/main" val="159450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6FFA-7734-4336-A6D0-30A2B883F458}"/>
              </a:ext>
            </a:extLst>
          </p:cNvPr>
          <p:cNvSpPr>
            <a:spLocks noGrp="1"/>
          </p:cNvSpPr>
          <p:nvPr>
            <p:ph type="title"/>
          </p:nvPr>
        </p:nvSpPr>
        <p:spPr>
          <a:xfrm>
            <a:off x="2163265" y="679195"/>
            <a:ext cx="8911687" cy="1280890"/>
          </a:xfrm>
        </p:spPr>
        <p:txBody>
          <a:bodyPr/>
          <a:lstStyle/>
          <a:p>
            <a:r>
              <a:rPr lang="en-US" dirty="0"/>
              <a:t>WERs (%) for Supervised Adaptation</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064DC06-D560-4105-A41B-1EB6A23F5CC1}"/>
                  </a:ext>
                </a:extLst>
              </p:cNvPr>
              <p:cNvGraphicFramePr>
                <a:graphicFrameLocks noGrp="1"/>
              </p:cNvGraphicFramePr>
              <p:nvPr>
                <p:ph idx="1"/>
                <p:extLst/>
              </p:nvPr>
            </p:nvGraphicFramePr>
            <p:xfrm>
              <a:off x="2234587" y="3351019"/>
              <a:ext cx="7989066" cy="3264817"/>
            </p:xfrm>
            <a:graphic>
              <a:graphicData uri="http://schemas.openxmlformats.org/drawingml/2006/table">
                <a:tbl>
                  <a:tblPr firstRow="1" bandRow="1">
                    <a:tableStyleId>{5C22544A-7EE6-4342-B048-85BDC9FD1C3A}</a:tableStyleId>
                  </a:tblPr>
                  <a:tblGrid>
                    <a:gridCol w="1979731">
                      <a:extLst>
                        <a:ext uri="{9D8B030D-6E8A-4147-A177-3AD203B41FA5}">
                          <a16:colId xmlns:a16="http://schemas.microsoft.com/office/drawing/2014/main" val="1067151775"/>
                        </a:ext>
                      </a:extLst>
                    </a:gridCol>
                    <a:gridCol w="1201867">
                      <a:extLst>
                        <a:ext uri="{9D8B030D-6E8A-4147-A177-3AD203B41FA5}">
                          <a16:colId xmlns:a16="http://schemas.microsoft.com/office/drawing/2014/main" val="2377845339"/>
                        </a:ext>
                      </a:extLst>
                    </a:gridCol>
                    <a:gridCol w="1201867">
                      <a:extLst>
                        <a:ext uri="{9D8B030D-6E8A-4147-A177-3AD203B41FA5}">
                          <a16:colId xmlns:a16="http://schemas.microsoft.com/office/drawing/2014/main" val="37701984"/>
                        </a:ext>
                      </a:extLst>
                    </a:gridCol>
                    <a:gridCol w="1201867">
                      <a:extLst>
                        <a:ext uri="{9D8B030D-6E8A-4147-A177-3AD203B41FA5}">
                          <a16:colId xmlns:a16="http://schemas.microsoft.com/office/drawing/2014/main" val="2119844492"/>
                        </a:ext>
                      </a:extLst>
                    </a:gridCol>
                    <a:gridCol w="1201867">
                      <a:extLst>
                        <a:ext uri="{9D8B030D-6E8A-4147-A177-3AD203B41FA5}">
                          <a16:colId xmlns:a16="http://schemas.microsoft.com/office/drawing/2014/main" val="2114198257"/>
                        </a:ext>
                      </a:extLst>
                    </a:gridCol>
                    <a:gridCol w="1201867">
                      <a:extLst>
                        <a:ext uri="{9D8B030D-6E8A-4147-A177-3AD203B41FA5}">
                          <a16:colId xmlns:a16="http://schemas.microsoft.com/office/drawing/2014/main" val="2785216612"/>
                        </a:ext>
                      </a:extLst>
                    </a:gridCol>
                  </a:tblGrid>
                  <a:tr h="323320">
                    <a:tc rowSpan="2">
                      <a:txBody>
                        <a:bodyPr/>
                        <a:lstStyle/>
                        <a:p>
                          <a:pPr algn="ctr"/>
                          <a:r>
                            <a:rPr lang="en-US" sz="1400" dirty="0"/>
                            <a:t>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23320">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323320">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23320">
                    <a:tc>
                      <a:txBody>
                        <a:bodyPr/>
                        <a:lstStyle/>
                        <a:p>
                          <a:pPr algn="ct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13.68</a:t>
                          </a:r>
                          <a:endParaRPr lang="en-US" sz="1400" dirty="0"/>
                        </a:p>
                      </a:txBody>
                      <a:tcPr/>
                    </a:tc>
                    <a:tc>
                      <a:txBody>
                        <a:bodyPr/>
                        <a:lstStyle/>
                        <a:p>
                          <a:pPr algn="ctr"/>
                          <a:r>
                            <a:rPr lang="en-US" sz="1400" b="0" i="0" kern="1200" dirty="0">
                              <a:solidFill>
                                <a:schemeClr val="dk1"/>
                              </a:solidFill>
                              <a:effectLst/>
                              <a:latin typeface="+mn-lt"/>
                              <a:ea typeface="+mn-ea"/>
                              <a:cs typeface="+mn-cs"/>
                            </a:rPr>
                            <a:t>13.39</a:t>
                          </a:r>
                          <a:endParaRPr lang="en-US" sz="1400" dirty="0"/>
                        </a:p>
                      </a:txBody>
                      <a:tcPr/>
                    </a:tc>
                    <a:tc>
                      <a:txBody>
                        <a:bodyPr/>
                        <a:lstStyle/>
                        <a:p>
                          <a:pPr algn="ctr"/>
                          <a:r>
                            <a:rPr lang="en-US" sz="1400" b="0" i="0" kern="1200" dirty="0">
                              <a:solidFill>
                                <a:schemeClr val="dk1"/>
                              </a:solidFill>
                              <a:effectLst/>
                              <a:latin typeface="+mn-lt"/>
                              <a:ea typeface="+mn-ea"/>
                              <a:cs typeface="+mn-cs"/>
                            </a:rPr>
                            <a:t>13.31</a:t>
                          </a:r>
                          <a:endParaRPr lang="en-US" sz="1400" dirty="0"/>
                        </a:p>
                      </a:txBody>
                      <a:tcPr/>
                    </a:tc>
                    <a:tc>
                      <a:txBody>
                        <a:bodyPr/>
                        <a:lstStyle/>
                        <a:p>
                          <a:pPr algn="ctr"/>
                          <a:r>
                            <a:rPr lang="en-US" sz="1400" b="0" i="0" kern="1200" dirty="0">
                              <a:solidFill>
                                <a:schemeClr val="dk1"/>
                              </a:solidFill>
                              <a:effectLst/>
                              <a:latin typeface="+mn-lt"/>
                              <a:ea typeface="+mn-ea"/>
                              <a:cs typeface="+mn-cs"/>
                            </a:rPr>
                            <a:t>13.21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13.40</a:t>
                          </a:r>
                          <a:endParaRPr lang="en-US" sz="1400" dirty="0"/>
                        </a:p>
                      </a:txBody>
                      <a:tcPr/>
                    </a:tc>
                    <a:extLst>
                      <a:ext uri="{0D108BD9-81ED-4DB2-BD59-A6C34878D82A}">
                        <a16:rowId xmlns:a16="http://schemas.microsoft.com/office/drawing/2014/main" val="1398328006"/>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=0.2)</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13.20</a:t>
                          </a:r>
                        </a:p>
                      </a:txBody>
                      <a:tcPr/>
                    </a:tc>
                    <a:tc>
                      <a:txBody>
                        <a:bodyPr/>
                        <a:lstStyle/>
                        <a:p>
                          <a:pPr algn="ctr"/>
                          <a:r>
                            <a:rPr lang="en-US" sz="1400" b="0" i="0" kern="1200" dirty="0">
                              <a:solidFill>
                                <a:schemeClr val="dk1"/>
                              </a:solidFill>
                              <a:effectLst/>
                              <a:latin typeface="+mn-lt"/>
                              <a:ea typeface="+mn-ea"/>
                              <a:cs typeface="+mn-cs"/>
                            </a:rPr>
                            <a:t>13.00</a:t>
                          </a:r>
                          <a:endParaRPr lang="en-US" sz="1400" dirty="0"/>
                        </a:p>
                      </a:txBody>
                      <a:tcPr/>
                    </a:tc>
                    <a:tc>
                      <a:txBody>
                        <a:bodyPr/>
                        <a:lstStyle/>
                        <a:p>
                          <a:pPr algn="ctr"/>
                          <a:r>
                            <a:rPr lang="en-US" sz="1400" b="0" i="0" kern="1200" dirty="0">
                              <a:solidFill>
                                <a:schemeClr val="dk1"/>
                              </a:solidFill>
                              <a:effectLst/>
                              <a:latin typeface="+mn-lt"/>
                              <a:ea typeface="+mn-ea"/>
                              <a:cs typeface="+mn-cs"/>
                            </a:rPr>
                            <a:t>12.71</a:t>
                          </a:r>
                          <a:endParaRPr lang="en-US" sz="1400" dirty="0"/>
                        </a:p>
                      </a:txBody>
                      <a:tcPr/>
                    </a:tc>
                    <a:tc>
                      <a:txBody>
                        <a:bodyPr/>
                        <a:lstStyle/>
                        <a:p>
                          <a:pPr algn="ctr"/>
                          <a:r>
                            <a:rPr lang="en-US" sz="1400" b="0" i="0" kern="1200" dirty="0">
                              <a:solidFill>
                                <a:schemeClr val="dk1"/>
                              </a:solidFill>
                              <a:effectLst/>
                              <a:latin typeface="+mn-lt"/>
                              <a:ea typeface="+mn-ea"/>
                              <a:cs typeface="+mn-cs"/>
                            </a:rPr>
                            <a:t>12.61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tc>
                    <a:extLst>
                      <a:ext uri="{0D108BD9-81ED-4DB2-BD59-A6C34878D82A}">
                        <a16:rowId xmlns:a16="http://schemas.microsoft.com/office/drawing/2014/main" val="2022178173"/>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=0.5)</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13.24</a:t>
                          </a:r>
                          <a:endParaRPr lang="en-US" sz="1400" dirty="0"/>
                        </a:p>
                      </a:txBody>
                      <a:tcPr/>
                    </a:tc>
                    <a:tc>
                      <a:txBody>
                        <a:bodyPr/>
                        <a:lstStyle/>
                        <a:p>
                          <a:pPr algn="ctr"/>
                          <a:r>
                            <a:rPr lang="en-US" sz="1400" b="0" i="0" kern="1200" dirty="0">
                              <a:solidFill>
                                <a:schemeClr val="dk1"/>
                              </a:solidFill>
                              <a:effectLst/>
                              <a:latin typeface="+mn-lt"/>
                              <a:ea typeface="+mn-ea"/>
                              <a:cs typeface="+mn-cs"/>
                            </a:rPr>
                            <a:t>13.08</a:t>
                          </a:r>
                          <a:endParaRPr lang="en-US" sz="1400" dirty="0"/>
                        </a:p>
                      </a:txBody>
                      <a:tcPr/>
                    </a:tc>
                    <a:tc>
                      <a:txBody>
                        <a:bodyPr/>
                        <a:lstStyle/>
                        <a:p>
                          <a:pPr algn="ctr"/>
                          <a:r>
                            <a:rPr lang="en-US" sz="1400" b="0" i="0" kern="1200" dirty="0">
                              <a:solidFill>
                                <a:schemeClr val="dk1"/>
                              </a:solidFill>
                              <a:effectLst/>
                              <a:latin typeface="+mn-lt"/>
                              <a:ea typeface="+mn-ea"/>
                              <a:cs typeface="+mn-cs"/>
                            </a:rPr>
                            <a:t>12.85</a:t>
                          </a:r>
                          <a:endParaRPr lang="en-US" sz="1400" dirty="0"/>
                        </a:p>
                      </a:txBody>
                      <a:tcPr/>
                    </a:tc>
                    <a:tc>
                      <a:txBody>
                        <a:bodyPr/>
                        <a:lstStyle/>
                        <a:p>
                          <a:pPr algn="ctr"/>
                          <a:r>
                            <a:rPr lang="en-US" sz="1400" b="0" i="0" kern="1200" dirty="0">
                              <a:solidFill>
                                <a:schemeClr val="dk1"/>
                              </a:solidFill>
                              <a:effectLst/>
                              <a:latin typeface="+mn-lt"/>
                              <a:ea typeface="+mn-ea"/>
                              <a:cs typeface="+mn-cs"/>
                            </a:rPr>
                            <a:t>12.54</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12.93</a:t>
                          </a:r>
                          <a:endParaRPr lang="en-US" sz="1400" dirty="0"/>
                        </a:p>
                      </a:txBody>
                      <a:tcPr/>
                    </a:tc>
                    <a:extLst>
                      <a:ext uri="{0D108BD9-81ED-4DB2-BD59-A6C34878D82A}">
                        <a16:rowId xmlns:a16="http://schemas.microsoft.com/office/drawing/2014/main" val="371649506"/>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=0.8)</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13.55</a:t>
                          </a:r>
                          <a:endParaRPr lang="en-US" sz="1400" dirty="0"/>
                        </a:p>
                      </a:txBody>
                      <a:tcPr/>
                    </a:tc>
                    <a:tc>
                      <a:txBody>
                        <a:bodyPr/>
                        <a:lstStyle/>
                        <a:p>
                          <a:pPr algn="ctr"/>
                          <a:r>
                            <a:rPr lang="en-US" sz="1400" b="0" i="0" kern="1200" dirty="0">
                              <a:solidFill>
                                <a:schemeClr val="dk1"/>
                              </a:solidFill>
                              <a:effectLst/>
                              <a:latin typeface="+mn-lt"/>
                              <a:ea typeface="+mn-ea"/>
                              <a:cs typeface="+mn-cs"/>
                            </a:rPr>
                            <a:t>13.50</a:t>
                          </a:r>
                          <a:endParaRPr lang="en-US" sz="1400" dirty="0"/>
                        </a:p>
                      </a:txBody>
                      <a:tcPr/>
                    </a:tc>
                    <a:tc>
                      <a:txBody>
                        <a:bodyPr/>
                        <a:lstStyle/>
                        <a:p>
                          <a:pPr algn="ctr"/>
                          <a:r>
                            <a:rPr lang="en-US" sz="1400" b="0" i="0" kern="1200" dirty="0">
                              <a:solidFill>
                                <a:schemeClr val="dk1"/>
                              </a:solidFill>
                              <a:effectLst/>
                              <a:latin typeface="+mn-lt"/>
                              <a:ea typeface="+mn-ea"/>
                              <a:cs typeface="+mn-cs"/>
                            </a:rPr>
                            <a:t>13.46</a:t>
                          </a:r>
                          <a:endParaRPr lang="en-US" sz="1400" dirty="0"/>
                        </a:p>
                      </a:txBody>
                      <a:tcPr/>
                    </a:tc>
                    <a:tc>
                      <a:txBody>
                        <a:bodyPr/>
                        <a:lstStyle/>
                        <a:p>
                          <a:pPr algn="ctr"/>
                          <a:r>
                            <a:rPr lang="en-US" sz="1400" b="0" i="0" kern="1200" dirty="0">
                              <a:solidFill>
                                <a:schemeClr val="dk1"/>
                              </a:solidFill>
                              <a:effectLst/>
                              <a:latin typeface="+mn-lt"/>
                              <a:ea typeface="+mn-ea"/>
                              <a:cs typeface="+mn-cs"/>
                            </a:rPr>
                            <a:t>13.17</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13.42</a:t>
                          </a:r>
                          <a:endParaRPr lang="en-US" sz="1400" dirty="0"/>
                        </a:p>
                      </a:txBody>
                      <a:tcPr/>
                    </a:tc>
                    <a:extLst>
                      <a:ext uri="{0D108BD9-81ED-4DB2-BD59-A6C34878D82A}">
                        <a16:rowId xmlns:a16="http://schemas.microsoft.com/office/drawing/2014/main" val="536048163"/>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=1.0)</m:t>
                              </m:r>
                            </m:oMath>
                          </a14:m>
                          <a:endParaRPr lang="en-US" sz="1400" dirty="0"/>
                        </a:p>
                      </a:txBody>
                      <a:tcPr/>
                    </a:tc>
                    <a:tc>
                      <a:txBody>
                        <a:bodyPr/>
                        <a:lstStyle/>
                        <a:p>
                          <a:pPr algn="ctr"/>
                          <a:r>
                            <a:rPr lang="en-US" sz="1400" b="1" i="0" kern="1200" dirty="0">
                              <a:solidFill>
                                <a:schemeClr val="dk1"/>
                              </a:solidFill>
                              <a:effectLst/>
                              <a:latin typeface="+mn-lt"/>
                              <a:ea typeface="+mn-ea"/>
                              <a:cs typeface="+mn-cs"/>
                            </a:rPr>
                            <a:t>12.99</a:t>
                          </a:r>
                          <a:endParaRPr lang="en-US" sz="1400" b="1" dirty="0"/>
                        </a:p>
                      </a:txBody>
                      <a:tcPr/>
                    </a:tc>
                    <a:tc>
                      <a:txBody>
                        <a:bodyPr/>
                        <a:lstStyle/>
                        <a:p>
                          <a:pPr algn="ctr"/>
                          <a:r>
                            <a:rPr lang="en-US" sz="1400" b="0" i="0" kern="1200" dirty="0">
                              <a:solidFill>
                                <a:schemeClr val="dk1"/>
                              </a:solidFill>
                              <a:effectLst/>
                              <a:latin typeface="+mn-lt"/>
                              <a:ea typeface="+mn-ea"/>
                              <a:cs typeface="+mn-cs"/>
                            </a:rPr>
                            <a:t>12.86</a:t>
                          </a:r>
                          <a:endParaRPr lang="en-US" sz="1400" dirty="0"/>
                        </a:p>
                      </a:txBody>
                      <a:tcPr/>
                    </a:tc>
                    <a:tc>
                      <a:txBody>
                        <a:bodyPr/>
                        <a:lstStyle/>
                        <a:p>
                          <a:pPr algn="ctr"/>
                          <a:r>
                            <a:rPr lang="en-US" sz="1400" b="0" i="0" kern="1200" dirty="0">
                              <a:solidFill>
                                <a:schemeClr val="dk1"/>
                              </a:solidFill>
                              <a:effectLst/>
                              <a:latin typeface="+mn-lt"/>
                              <a:ea typeface="+mn-ea"/>
                              <a:cs typeface="+mn-cs"/>
                            </a:rPr>
                            <a:t>12.56</a:t>
                          </a:r>
                          <a:endParaRPr lang="en-US" sz="1400" dirty="0"/>
                        </a:p>
                      </a:txBody>
                      <a:tcPr/>
                    </a:tc>
                    <a:tc>
                      <a:txBody>
                        <a:bodyPr/>
                        <a:lstStyle/>
                        <a:p>
                          <a:pPr algn="ctr"/>
                          <a:r>
                            <a:rPr lang="en-US" sz="1400" b="0" i="0" kern="1200" dirty="0">
                              <a:solidFill>
                                <a:schemeClr val="dk1"/>
                              </a:solidFill>
                              <a:effectLst/>
                              <a:latin typeface="+mn-lt"/>
                              <a:ea typeface="+mn-ea"/>
                              <a:cs typeface="+mn-cs"/>
                            </a:rPr>
                            <a:t>12.05</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12.62</a:t>
                          </a:r>
                          <a:endParaRPr lang="en-US" sz="1400" dirty="0"/>
                        </a:p>
                      </a:txBody>
                      <a:tcPr/>
                    </a:tc>
                    <a:extLst>
                      <a:ext uri="{0D108BD9-81ED-4DB2-BD59-A6C34878D82A}">
                        <a16:rowId xmlns:a16="http://schemas.microsoft.com/office/drawing/2014/main" val="2598721848"/>
                      </a:ext>
                    </a:extLst>
                  </a:tr>
                  <a:tr h="3549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=3.0)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13.03</a:t>
                          </a:r>
                          <a:endParaRPr lang="en-US" sz="1400" dirty="0"/>
                        </a:p>
                      </a:txBody>
                      <a:tcPr/>
                    </a:tc>
                    <a:tc>
                      <a:txBody>
                        <a:bodyPr/>
                        <a:lstStyle/>
                        <a:p>
                          <a:pPr algn="ctr"/>
                          <a:r>
                            <a:rPr lang="en-US" sz="1400" b="0" i="0" kern="1200" dirty="0">
                              <a:solidFill>
                                <a:schemeClr val="dk1"/>
                              </a:solidFill>
                              <a:effectLst/>
                              <a:latin typeface="+mn-lt"/>
                              <a:ea typeface="+mn-ea"/>
                              <a:cs typeface="+mn-cs"/>
                            </a:rPr>
                            <a:t>12.72</a:t>
                          </a:r>
                          <a:endParaRPr lang="en-US" sz="1400" dirty="0"/>
                        </a:p>
                      </a:txBody>
                      <a:tcPr/>
                    </a:tc>
                    <a:tc>
                      <a:txBody>
                        <a:bodyPr/>
                        <a:lstStyle/>
                        <a:p>
                          <a:pPr algn="ctr"/>
                          <a:r>
                            <a:rPr lang="en-US" sz="1400" b="1" i="0" kern="1200" dirty="0">
                              <a:solidFill>
                                <a:schemeClr val="dk1"/>
                              </a:solidFill>
                              <a:effectLst/>
                              <a:latin typeface="+mn-lt"/>
                              <a:ea typeface="+mn-ea"/>
                              <a:cs typeface="+mn-cs"/>
                            </a:rPr>
                            <a:t>12.35</a:t>
                          </a:r>
                          <a:endParaRPr lang="en-US" sz="1400" b="1" dirty="0"/>
                        </a:p>
                      </a:txBody>
                      <a:tcPr/>
                    </a:tc>
                    <a:tc>
                      <a:txBody>
                        <a:bodyPr/>
                        <a:lstStyle/>
                        <a:p>
                          <a:pPr algn="ctr"/>
                          <a:r>
                            <a:rPr lang="en-US" sz="1400" b="1" i="0" kern="1200" dirty="0">
                              <a:solidFill>
                                <a:schemeClr val="dk1"/>
                              </a:solidFill>
                              <a:effectLst/>
                              <a:latin typeface="+mn-lt"/>
                              <a:ea typeface="+mn-ea"/>
                              <a:cs typeface="+mn-cs"/>
                            </a:rPr>
                            <a:t>11.94</a:t>
                          </a: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tc>
                    <a:extLst>
                      <a:ext uri="{0D108BD9-81ED-4DB2-BD59-A6C34878D82A}">
                        <a16:rowId xmlns:a16="http://schemas.microsoft.com/office/drawing/2014/main" val="1195638735"/>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=5.0)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13.14</a:t>
                          </a:r>
                          <a:endParaRPr lang="en-US" sz="1400" dirty="0"/>
                        </a:p>
                      </a:txBody>
                      <a:tcPr/>
                    </a:tc>
                    <a:tc>
                      <a:txBody>
                        <a:bodyPr/>
                        <a:lstStyle/>
                        <a:p>
                          <a:pPr algn="ctr"/>
                          <a:r>
                            <a:rPr lang="en-US" sz="1400" b="1" i="0" kern="1200" dirty="0">
                              <a:solidFill>
                                <a:schemeClr val="dk1"/>
                              </a:solidFill>
                              <a:effectLst/>
                              <a:latin typeface="+mn-lt"/>
                              <a:ea typeface="+mn-ea"/>
                              <a:cs typeface="+mn-cs"/>
                            </a:rPr>
                            <a:t>12.71</a:t>
                          </a:r>
                          <a:endParaRPr lang="en-US" sz="1400" b="1" dirty="0"/>
                        </a:p>
                      </a:txBody>
                      <a:tcPr/>
                    </a:tc>
                    <a:tc>
                      <a:txBody>
                        <a:bodyPr/>
                        <a:lstStyle/>
                        <a:p>
                          <a:pPr algn="ctr"/>
                          <a:r>
                            <a:rPr lang="en-US" sz="1400" b="0" i="0" kern="1200" dirty="0">
                              <a:solidFill>
                                <a:schemeClr val="dk1"/>
                              </a:solidFill>
                              <a:effectLst/>
                              <a:latin typeface="+mn-lt"/>
                              <a:ea typeface="+mn-ea"/>
                              <a:cs typeface="+mn-cs"/>
                            </a:rPr>
                            <a:t>12.50</a:t>
                          </a:r>
                          <a:endParaRPr lang="en-US" sz="1400" dirty="0"/>
                        </a:p>
                      </a:txBody>
                      <a:tcPr/>
                    </a:tc>
                    <a:tc>
                      <a:txBody>
                        <a:bodyPr/>
                        <a:lstStyle/>
                        <a:p>
                          <a:pPr algn="ctr"/>
                          <a:r>
                            <a:rPr lang="en-US" sz="1400" b="0" i="0" kern="1200" dirty="0">
                              <a:solidFill>
                                <a:schemeClr val="dk1"/>
                              </a:solidFill>
                              <a:effectLst/>
                              <a:latin typeface="+mn-lt"/>
                              <a:ea typeface="+mn-ea"/>
                              <a:cs typeface="+mn-cs"/>
                            </a:rPr>
                            <a:t>12.06</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12.60</a:t>
                          </a:r>
                          <a:endParaRPr lang="en-US" sz="1400" dirty="0"/>
                        </a:p>
                      </a:txBody>
                      <a:tcPr/>
                    </a:tc>
                    <a:extLst>
                      <a:ext uri="{0D108BD9-81ED-4DB2-BD59-A6C34878D82A}">
                        <a16:rowId xmlns:a16="http://schemas.microsoft.com/office/drawing/2014/main" val="2325253213"/>
                      </a:ext>
                    </a:extLst>
                  </a:tr>
                </a:tbl>
              </a:graphicData>
            </a:graphic>
          </p:graphicFrame>
        </mc:Choice>
        <mc:Fallback xmlns="">
          <p:graphicFrame>
            <p:nvGraphicFramePr>
              <p:cNvPr id="6" name="Content Placeholder 5">
                <a:extLst>
                  <a:ext uri="{FF2B5EF4-FFF2-40B4-BE49-F238E27FC236}">
                    <a16:creationId xmlns:a16="http://schemas.microsoft.com/office/drawing/2014/main" id="{1064DC06-D560-4105-A41B-1EB6A23F5CC1}"/>
                  </a:ext>
                </a:extLst>
              </p:cNvPr>
              <p:cNvGraphicFramePr>
                <a:graphicFrameLocks noGrp="1"/>
              </p:cNvGraphicFramePr>
              <p:nvPr>
                <p:ph idx="1"/>
                <p:extLst>
                  <p:ext uri="{D42A27DB-BD31-4B8C-83A1-F6EECF244321}">
                    <p14:modId xmlns:p14="http://schemas.microsoft.com/office/powerpoint/2010/main" val="782137048"/>
                  </p:ext>
                </p:extLst>
              </p:nvPr>
            </p:nvGraphicFramePr>
            <p:xfrm>
              <a:off x="2234587" y="3351019"/>
              <a:ext cx="7989066" cy="3264817"/>
            </p:xfrm>
            <a:graphic>
              <a:graphicData uri="http://schemas.openxmlformats.org/drawingml/2006/table">
                <a:tbl>
                  <a:tblPr firstRow="1" bandRow="1">
                    <a:tableStyleId>{5C22544A-7EE6-4342-B048-85BDC9FD1C3A}</a:tableStyleId>
                  </a:tblPr>
                  <a:tblGrid>
                    <a:gridCol w="1979731">
                      <a:extLst>
                        <a:ext uri="{9D8B030D-6E8A-4147-A177-3AD203B41FA5}">
                          <a16:colId xmlns:a16="http://schemas.microsoft.com/office/drawing/2014/main" val="1067151775"/>
                        </a:ext>
                      </a:extLst>
                    </a:gridCol>
                    <a:gridCol w="1201867">
                      <a:extLst>
                        <a:ext uri="{9D8B030D-6E8A-4147-A177-3AD203B41FA5}">
                          <a16:colId xmlns:a16="http://schemas.microsoft.com/office/drawing/2014/main" val="2377845339"/>
                        </a:ext>
                      </a:extLst>
                    </a:gridCol>
                    <a:gridCol w="1201867">
                      <a:extLst>
                        <a:ext uri="{9D8B030D-6E8A-4147-A177-3AD203B41FA5}">
                          <a16:colId xmlns:a16="http://schemas.microsoft.com/office/drawing/2014/main" val="37701984"/>
                        </a:ext>
                      </a:extLst>
                    </a:gridCol>
                    <a:gridCol w="1201867">
                      <a:extLst>
                        <a:ext uri="{9D8B030D-6E8A-4147-A177-3AD203B41FA5}">
                          <a16:colId xmlns:a16="http://schemas.microsoft.com/office/drawing/2014/main" val="2119844492"/>
                        </a:ext>
                      </a:extLst>
                    </a:gridCol>
                    <a:gridCol w="1201867">
                      <a:extLst>
                        <a:ext uri="{9D8B030D-6E8A-4147-A177-3AD203B41FA5}">
                          <a16:colId xmlns:a16="http://schemas.microsoft.com/office/drawing/2014/main" val="2114198257"/>
                        </a:ext>
                      </a:extLst>
                    </a:gridCol>
                    <a:gridCol w="1201867">
                      <a:extLst>
                        <a:ext uri="{9D8B030D-6E8A-4147-A177-3AD203B41FA5}">
                          <a16:colId xmlns:a16="http://schemas.microsoft.com/office/drawing/2014/main" val="2785216612"/>
                        </a:ext>
                      </a:extLst>
                    </a:gridCol>
                  </a:tblGrid>
                  <a:tr h="323320">
                    <a:tc rowSpan="2">
                      <a:txBody>
                        <a:bodyPr/>
                        <a:lstStyle/>
                        <a:p>
                          <a:pPr algn="ctr"/>
                          <a:r>
                            <a:rPr lang="en-US" sz="1400" dirty="0"/>
                            <a:t>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23320">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323320">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23320">
                    <a:tc>
                      <a:txBody>
                        <a:bodyPr/>
                        <a:lstStyle/>
                        <a:p>
                          <a:endParaRPr lang="en-US"/>
                        </a:p>
                      </a:txBody>
                      <a:tcPr>
                        <a:blipFill>
                          <a:blip r:embed="rId2"/>
                          <a:stretch>
                            <a:fillRect l="-308" t="-303774" r="-304923" b="-624528"/>
                          </a:stretch>
                        </a:blipFill>
                      </a:tcPr>
                    </a:tc>
                    <a:tc>
                      <a:txBody>
                        <a:bodyPr/>
                        <a:lstStyle/>
                        <a:p>
                          <a:pPr algn="ctr"/>
                          <a:r>
                            <a:rPr lang="en-US" sz="1400" b="0" i="0" kern="1200" dirty="0">
                              <a:solidFill>
                                <a:schemeClr val="dk1"/>
                              </a:solidFill>
                              <a:effectLst/>
                              <a:latin typeface="+mn-lt"/>
                              <a:ea typeface="+mn-ea"/>
                              <a:cs typeface="+mn-cs"/>
                            </a:rPr>
                            <a:t>13.68</a:t>
                          </a:r>
                          <a:endParaRPr lang="en-US" sz="1400" dirty="0"/>
                        </a:p>
                      </a:txBody>
                      <a:tcPr/>
                    </a:tc>
                    <a:tc>
                      <a:txBody>
                        <a:bodyPr/>
                        <a:lstStyle/>
                        <a:p>
                          <a:pPr algn="ctr"/>
                          <a:r>
                            <a:rPr lang="en-US" sz="1400" b="0" i="0" kern="1200" dirty="0">
                              <a:solidFill>
                                <a:schemeClr val="dk1"/>
                              </a:solidFill>
                              <a:effectLst/>
                              <a:latin typeface="+mn-lt"/>
                              <a:ea typeface="+mn-ea"/>
                              <a:cs typeface="+mn-cs"/>
                            </a:rPr>
                            <a:t>13.39</a:t>
                          </a:r>
                          <a:endParaRPr lang="en-US" sz="1400" dirty="0"/>
                        </a:p>
                      </a:txBody>
                      <a:tcPr/>
                    </a:tc>
                    <a:tc>
                      <a:txBody>
                        <a:bodyPr/>
                        <a:lstStyle/>
                        <a:p>
                          <a:pPr algn="ctr"/>
                          <a:r>
                            <a:rPr lang="en-US" sz="1400" b="0" i="0" kern="1200" dirty="0">
                              <a:solidFill>
                                <a:schemeClr val="dk1"/>
                              </a:solidFill>
                              <a:effectLst/>
                              <a:latin typeface="+mn-lt"/>
                              <a:ea typeface="+mn-ea"/>
                              <a:cs typeface="+mn-cs"/>
                            </a:rPr>
                            <a:t>13.31</a:t>
                          </a:r>
                          <a:endParaRPr lang="en-US" sz="1400" dirty="0"/>
                        </a:p>
                      </a:txBody>
                      <a:tcPr/>
                    </a:tc>
                    <a:tc>
                      <a:txBody>
                        <a:bodyPr/>
                        <a:lstStyle/>
                        <a:p>
                          <a:pPr algn="ctr"/>
                          <a:r>
                            <a:rPr lang="en-US" sz="1400" b="0" i="0" kern="1200" dirty="0">
                              <a:solidFill>
                                <a:schemeClr val="dk1"/>
                              </a:solidFill>
                              <a:effectLst/>
                              <a:latin typeface="+mn-lt"/>
                              <a:ea typeface="+mn-ea"/>
                              <a:cs typeface="+mn-cs"/>
                            </a:rPr>
                            <a:t>13.21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13.40</a:t>
                          </a:r>
                          <a:endParaRPr lang="en-US" sz="1400" dirty="0"/>
                        </a:p>
                      </a:txBody>
                      <a:tcPr/>
                    </a:tc>
                    <a:extLst>
                      <a:ext uri="{0D108BD9-81ED-4DB2-BD59-A6C34878D82A}">
                        <a16:rowId xmlns:a16="http://schemas.microsoft.com/office/drawing/2014/main" val="1398328006"/>
                      </a:ext>
                    </a:extLst>
                  </a:tr>
                  <a:tr h="323320">
                    <a:tc>
                      <a:txBody>
                        <a:bodyPr/>
                        <a:lstStyle/>
                        <a:p>
                          <a:endParaRPr lang="en-US"/>
                        </a:p>
                      </a:txBody>
                      <a:tcPr>
                        <a:blipFill>
                          <a:blip r:embed="rId2"/>
                          <a:stretch>
                            <a:fillRect l="-308" t="-403774" r="-304923" b="-524528"/>
                          </a:stretch>
                        </a:blipFill>
                      </a:tcPr>
                    </a:tc>
                    <a:tc>
                      <a:txBody>
                        <a:bodyPr/>
                        <a:lstStyle/>
                        <a:p>
                          <a:pPr algn="ctr"/>
                          <a:r>
                            <a:rPr lang="en-US" sz="1400" b="0" i="0" kern="1200" dirty="0">
                              <a:solidFill>
                                <a:schemeClr val="dk1"/>
                              </a:solidFill>
                              <a:effectLst/>
                              <a:latin typeface="+mn-lt"/>
                              <a:ea typeface="+mn-ea"/>
                              <a:cs typeface="+mn-cs"/>
                            </a:rPr>
                            <a:t>13.20</a:t>
                          </a:r>
                        </a:p>
                      </a:txBody>
                      <a:tcPr/>
                    </a:tc>
                    <a:tc>
                      <a:txBody>
                        <a:bodyPr/>
                        <a:lstStyle/>
                        <a:p>
                          <a:pPr algn="ctr"/>
                          <a:r>
                            <a:rPr lang="en-US" sz="1400" b="0" i="0" kern="1200" dirty="0">
                              <a:solidFill>
                                <a:schemeClr val="dk1"/>
                              </a:solidFill>
                              <a:effectLst/>
                              <a:latin typeface="+mn-lt"/>
                              <a:ea typeface="+mn-ea"/>
                              <a:cs typeface="+mn-cs"/>
                            </a:rPr>
                            <a:t>13.00</a:t>
                          </a:r>
                          <a:endParaRPr lang="en-US" sz="1400" dirty="0"/>
                        </a:p>
                      </a:txBody>
                      <a:tcPr/>
                    </a:tc>
                    <a:tc>
                      <a:txBody>
                        <a:bodyPr/>
                        <a:lstStyle/>
                        <a:p>
                          <a:pPr algn="ctr"/>
                          <a:r>
                            <a:rPr lang="en-US" sz="1400" b="0" i="0" kern="1200" dirty="0">
                              <a:solidFill>
                                <a:schemeClr val="dk1"/>
                              </a:solidFill>
                              <a:effectLst/>
                              <a:latin typeface="+mn-lt"/>
                              <a:ea typeface="+mn-ea"/>
                              <a:cs typeface="+mn-cs"/>
                            </a:rPr>
                            <a:t>12.71</a:t>
                          </a:r>
                          <a:endParaRPr lang="en-US" sz="1400" dirty="0"/>
                        </a:p>
                      </a:txBody>
                      <a:tcPr/>
                    </a:tc>
                    <a:tc>
                      <a:txBody>
                        <a:bodyPr/>
                        <a:lstStyle/>
                        <a:p>
                          <a:pPr algn="ctr"/>
                          <a:r>
                            <a:rPr lang="en-US" sz="1400" b="0" i="0" kern="1200" dirty="0">
                              <a:solidFill>
                                <a:schemeClr val="dk1"/>
                              </a:solidFill>
                              <a:effectLst/>
                              <a:latin typeface="+mn-lt"/>
                              <a:ea typeface="+mn-ea"/>
                              <a:cs typeface="+mn-cs"/>
                            </a:rPr>
                            <a:t>12.61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tc>
                    <a:extLst>
                      <a:ext uri="{0D108BD9-81ED-4DB2-BD59-A6C34878D82A}">
                        <a16:rowId xmlns:a16="http://schemas.microsoft.com/office/drawing/2014/main" val="2022178173"/>
                      </a:ext>
                    </a:extLst>
                  </a:tr>
                  <a:tr h="323320">
                    <a:tc>
                      <a:txBody>
                        <a:bodyPr/>
                        <a:lstStyle/>
                        <a:p>
                          <a:endParaRPr lang="en-US"/>
                        </a:p>
                      </a:txBody>
                      <a:tcPr>
                        <a:blipFill>
                          <a:blip r:embed="rId2"/>
                          <a:stretch>
                            <a:fillRect l="-308" t="-503774" r="-304923" b="-424528"/>
                          </a:stretch>
                        </a:blipFill>
                      </a:tcPr>
                    </a:tc>
                    <a:tc>
                      <a:txBody>
                        <a:bodyPr/>
                        <a:lstStyle/>
                        <a:p>
                          <a:pPr algn="ctr"/>
                          <a:r>
                            <a:rPr lang="en-US" sz="1400" b="0" i="0" kern="1200" dirty="0">
                              <a:solidFill>
                                <a:schemeClr val="dk1"/>
                              </a:solidFill>
                              <a:effectLst/>
                              <a:latin typeface="+mn-lt"/>
                              <a:ea typeface="+mn-ea"/>
                              <a:cs typeface="+mn-cs"/>
                            </a:rPr>
                            <a:t>13.24</a:t>
                          </a:r>
                          <a:endParaRPr lang="en-US" sz="1400" dirty="0"/>
                        </a:p>
                      </a:txBody>
                      <a:tcPr/>
                    </a:tc>
                    <a:tc>
                      <a:txBody>
                        <a:bodyPr/>
                        <a:lstStyle/>
                        <a:p>
                          <a:pPr algn="ctr"/>
                          <a:r>
                            <a:rPr lang="en-US" sz="1400" b="0" i="0" kern="1200" dirty="0">
                              <a:solidFill>
                                <a:schemeClr val="dk1"/>
                              </a:solidFill>
                              <a:effectLst/>
                              <a:latin typeface="+mn-lt"/>
                              <a:ea typeface="+mn-ea"/>
                              <a:cs typeface="+mn-cs"/>
                            </a:rPr>
                            <a:t>13.08</a:t>
                          </a:r>
                          <a:endParaRPr lang="en-US" sz="1400" dirty="0"/>
                        </a:p>
                      </a:txBody>
                      <a:tcPr/>
                    </a:tc>
                    <a:tc>
                      <a:txBody>
                        <a:bodyPr/>
                        <a:lstStyle/>
                        <a:p>
                          <a:pPr algn="ctr"/>
                          <a:r>
                            <a:rPr lang="en-US" sz="1400" b="0" i="0" kern="1200" dirty="0">
                              <a:solidFill>
                                <a:schemeClr val="dk1"/>
                              </a:solidFill>
                              <a:effectLst/>
                              <a:latin typeface="+mn-lt"/>
                              <a:ea typeface="+mn-ea"/>
                              <a:cs typeface="+mn-cs"/>
                            </a:rPr>
                            <a:t>12.85</a:t>
                          </a:r>
                          <a:endParaRPr lang="en-US" sz="1400" dirty="0"/>
                        </a:p>
                      </a:txBody>
                      <a:tcPr/>
                    </a:tc>
                    <a:tc>
                      <a:txBody>
                        <a:bodyPr/>
                        <a:lstStyle/>
                        <a:p>
                          <a:pPr algn="ctr"/>
                          <a:r>
                            <a:rPr lang="en-US" sz="1400" b="0" i="0" kern="1200" dirty="0">
                              <a:solidFill>
                                <a:schemeClr val="dk1"/>
                              </a:solidFill>
                              <a:effectLst/>
                              <a:latin typeface="+mn-lt"/>
                              <a:ea typeface="+mn-ea"/>
                              <a:cs typeface="+mn-cs"/>
                            </a:rPr>
                            <a:t>12.54</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12.93</a:t>
                          </a:r>
                          <a:endParaRPr lang="en-US" sz="1400" dirty="0"/>
                        </a:p>
                      </a:txBody>
                      <a:tcPr/>
                    </a:tc>
                    <a:extLst>
                      <a:ext uri="{0D108BD9-81ED-4DB2-BD59-A6C34878D82A}">
                        <a16:rowId xmlns:a16="http://schemas.microsoft.com/office/drawing/2014/main" val="371649506"/>
                      </a:ext>
                    </a:extLst>
                  </a:tr>
                  <a:tr h="323320">
                    <a:tc>
                      <a:txBody>
                        <a:bodyPr/>
                        <a:lstStyle/>
                        <a:p>
                          <a:endParaRPr lang="en-US"/>
                        </a:p>
                      </a:txBody>
                      <a:tcPr>
                        <a:blipFill>
                          <a:blip r:embed="rId2"/>
                          <a:stretch>
                            <a:fillRect l="-308" t="-603774" r="-304923" b="-324528"/>
                          </a:stretch>
                        </a:blipFill>
                      </a:tcPr>
                    </a:tc>
                    <a:tc>
                      <a:txBody>
                        <a:bodyPr/>
                        <a:lstStyle/>
                        <a:p>
                          <a:pPr algn="ctr"/>
                          <a:r>
                            <a:rPr lang="en-US" sz="1400" b="0" i="0" kern="1200" dirty="0">
                              <a:solidFill>
                                <a:schemeClr val="dk1"/>
                              </a:solidFill>
                              <a:effectLst/>
                              <a:latin typeface="+mn-lt"/>
                              <a:ea typeface="+mn-ea"/>
                              <a:cs typeface="+mn-cs"/>
                            </a:rPr>
                            <a:t>13.55</a:t>
                          </a:r>
                          <a:endParaRPr lang="en-US" sz="1400" dirty="0"/>
                        </a:p>
                      </a:txBody>
                      <a:tcPr/>
                    </a:tc>
                    <a:tc>
                      <a:txBody>
                        <a:bodyPr/>
                        <a:lstStyle/>
                        <a:p>
                          <a:pPr algn="ctr"/>
                          <a:r>
                            <a:rPr lang="en-US" sz="1400" b="0" i="0" kern="1200" dirty="0">
                              <a:solidFill>
                                <a:schemeClr val="dk1"/>
                              </a:solidFill>
                              <a:effectLst/>
                              <a:latin typeface="+mn-lt"/>
                              <a:ea typeface="+mn-ea"/>
                              <a:cs typeface="+mn-cs"/>
                            </a:rPr>
                            <a:t>13.50</a:t>
                          </a:r>
                          <a:endParaRPr lang="en-US" sz="1400" dirty="0"/>
                        </a:p>
                      </a:txBody>
                      <a:tcPr/>
                    </a:tc>
                    <a:tc>
                      <a:txBody>
                        <a:bodyPr/>
                        <a:lstStyle/>
                        <a:p>
                          <a:pPr algn="ctr"/>
                          <a:r>
                            <a:rPr lang="en-US" sz="1400" b="0" i="0" kern="1200" dirty="0">
                              <a:solidFill>
                                <a:schemeClr val="dk1"/>
                              </a:solidFill>
                              <a:effectLst/>
                              <a:latin typeface="+mn-lt"/>
                              <a:ea typeface="+mn-ea"/>
                              <a:cs typeface="+mn-cs"/>
                            </a:rPr>
                            <a:t>13.46</a:t>
                          </a:r>
                          <a:endParaRPr lang="en-US" sz="1400" dirty="0"/>
                        </a:p>
                      </a:txBody>
                      <a:tcPr/>
                    </a:tc>
                    <a:tc>
                      <a:txBody>
                        <a:bodyPr/>
                        <a:lstStyle/>
                        <a:p>
                          <a:pPr algn="ctr"/>
                          <a:r>
                            <a:rPr lang="en-US" sz="1400" b="0" i="0" kern="1200" dirty="0">
                              <a:solidFill>
                                <a:schemeClr val="dk1"/>
                              </a:solidFill>
                              <a:effectLst/>
                              <a:latin typeface="+mn-lt"/>
                              <a:ea typeface="+mn-ea"/>
                              <a:cs typeface="+mn-cs"/>
                            </a:rPr>
                            <a:t>13.17</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13.42</a:t>
                          </a:r>
                          <a:endParaRPr lang="en-US" sz="1400" dirty="0"/>
                        </a:p>
                      </a:txBody>
                      <a:tcPr/>
                    </a:tc>
                    <a:extLst>
                      <a:ext uri="{0D108BD9-81ED-4DB2-BD59-A6C34878D82A}">
                        <a16:rowId xmlns:a16="http://schemas.microsoft.com/office/drawing/2014/main" val="536048163"/>
                      </a:ext>
                    </a:extLst>
                  </a:tr>
                  <a:tr h="323320">
                    <a:tc>
                      <a:txBody>
                        <a:bodyPr/>
                        <a:lstStyle/>
                        <a:p>
                          <a:endParaRPr lang="en-US"/>
                        </a:p>
                      </a:txBody>
                      <a:tcPr>
                        <a:blipFill>
                          <a:blip r:embed="rId2"/>
                          <a:stretch>
                            <a:fillRect l="-308" t="-703774" r="-304923" b="-224528"/>
                          </a:stretch>
                        </a:blipFill>
                      </a:tcPr>
                    </a:tc>
                    <a:tc>
                      <a:txBody>
                        <a:bodyPr/>
                        <a:lstStyle/>
                        <a:p>
                          <a:pPr algn="ctr"/>
                          <a:r>
                            <a:rPr lang="en-US" sz="1400" b="1" i="0" kern="1200" dirty="0">
                              <a:solidFill>
                                <a:schemeClr val="dk1"/>
                              </a:solidFill>
                              <a:effectLst/>
                              <a:latin typeface="+mn-lt"/>
                              <a:ea typeface="+mn-ea"/>
                              <a:cs typeface="+mn-cs"/>
                            </a:rPr>
                            <a:t>12.99</a:t>
                          </a:r>
                          <a:endParaRPr lang="en-US" sz="1400" b="1" dirty="0"/>
                        </a:p>
                      </a:txBody>
                      <a:tcPr/>
                    </a:tc>
                    <a:tc>
                      <a:txBody>
                        <a:bodyPr/>
                        <a:lstStyle/>
                        <a:p>
                          <a:pPr algn="ctr"/>
                          <a:r>
                            <a:rPr lang="en-US" sz="1400" b="0" i="0" kern="1200" dirty="0">
                              <a:solidFill>
                                <a:schemeClr val="dk1"/>
                              </a:solidFill>
                              <a:effectLst/>
                              <a:latin typeface="+mn-lt"/>
                              <a:ea typeface="+mn-ea"/>
                              <a:cs typeface="+mn-cs"/>
                            </a:rPr>
                            <a:t>12.86</a:t>
                          </a:r>
                          <a:endParaRPr lang="en-US" sz="1400" dirty="0"/>
                        </a:p>
                      </a:txBody>
                      <a:tcPr/>
                    </a:tc>
                    <a:tc>
                      <a:txBody>
                        <a:bodyPr/>
                        <a:lstStyle/>
                        <a:p>
                          <a:pPr algn="ctr"/>
                          <a:r>
                            <a:rPr lang="en-US" sz="1400" b="0" i="0" kern="1200" dirty="0">
                              <a:solidFill>
                                <a:schemeClr val="dk1"/>
                              </a:solidFill>
                              <a:effectLst/>
                              <a:latin typeface="+mn-lt"/>
                              <a:ea typeface="+mn-ea"/>
                              <a:cs typeface="+mn-cs"/>
                            </a:rPr>
                            <a:t>12.56</a:t>
                          </a:r>
                          <a:endParaRPr lang="en-US" sz="1400" dirty="0"/>
                        </a:p>
                      </a:txBody>
                      <a:tcPr/>
                    </a:tc>
                    <a:tc>
                      <a:txBody>
                        <a:bodyPr/>
                        <a:lstStyle/>
                        <a:p>
                          <a:pPr algn="ctr"/>
                          <a:r>
                            <a:rPr lang="en-US" sz="1400" b="0" i="0" kern="1200" dirty="0">
                              <a:solidFill>
                                <a:schemeClr val="dk1"/>
                              </a:solidFill>
                              <a:effectLst/>
                              <a:latin typeface="+mn-lt"/>
                              <a:ea typeface="+mn-ea"/>
                              <a:cs typeface="+mn-cs"/>
                            </a:rPr>
                            <a:t>12.05</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12.62</a:t>
                          </a:r>
                          <a:endParaRPr lang="en-US" sz="1400" dirty="0"/>
                        </a:p>
                      </a:txBody>
                      <a:tcPr/>
                    </a:tc>
                    <a:extLst>
                      <a:ext uri="{0D108BD9-81ED-4DB2-BD59-A6C34878D82A}">
                        <a16:rowId xmlns:a16="http://schemas.microsoft.com/office/drawing/2014/main" val="2598721848"/>
                      </a:ext>
                    </a:extLst>
                  </a:tr>
                  <a:tr h="354937">
                    <a:tc>
                      <a:txBody>
                        <a:bodyPr/>
                        <a:lstStyle/>
                        <a:p>
                          <a:endParaRPr lang="en-US"/>
                        </a:p>
                      </a:txBody>
                      <a:tcPr>
                        <a:blipFill>
                          <a:blip r:embed="rId2"/>
                          <a:stretch>
                            <a:fillRect l="-308" t="-722034" r="-304923" b="-101695"/>
                          </a:stretch>
                        </a:blipFill>
                      </a:tcPr>
                    </a:tc>
                    <a:tc>
                      <a:txBody>
                        <a:bodyPr/>
                        <a:lstStyle/>
                        <a:p>
                          <a:pPr algn="ctr"/>
                          <a:r>
                            <a:rPr lang="en-US" sz="1400" b="0" i="0" kern="1200" dirty="0">
                              <a:solidFill>
                                <a:schemeClr val="dk1"/>
                              </a:solidFill>
                              <a:effectLst/>
                              <a:latin typeface="+mn-lt"/>
                              <a:ea typeface="+mn-ea"/>
                              <a:cs typeface="+mn-cs"/>
                            </a:rPr>
                            <a:t>13.03</a:t>
                          </a:r>
                          <a:endParaRPr lang="en-US" sz="1400" dirty="0"/>
                        </a:p>
                      </a:txBody>
                      <a:tcPr/>
                    </a:tc>
                    <a:tc>
                      <a:txBody>
                        <a:bodyPr/>
                        <a:lstStyle/>
                        <a:p>
                          <a:pPr algn="ctr"/>
                          <a:r>
                            <a:rPr lang="en-US" sz="1400" b="0" i="0" kern="1200" dirty="0">
                              <a:solidFill>
                                <a:schemeClr val="dk1"/>
                              </a:solidFill>
                              <a:effectLst/>
                              <a:latin typeface="+mn-lt"/>
                              <a:ea typeface="+mn-ea"/>
                              <a:cs typeface="+mn-cs"/>
                            </a:rPr>
                            <a:t>12.72</a:t>
                          </a:r>
                          <a:endParaRPr lang="en-US" sz="1400" dirty="0"/>
                        </a:p>
                      </a:txBody>
                      <a:tcPr/>
                    </a:tc>
                    <a:tc>
                      <a:txBody>
                        <a:bodyPr/>
                        <a:lstStyle/>
                        <a:p>
                          <a:pPr algn="ctr"/>
                          <a:r>
                            <a:rPr lang="en-US" sz="1400" b="1" i="0" kern="1200" dirty="0">
                              <a:solidFill>
                                <a:schemeClr val="dk1"/>
                              </a:solidFill>
                              <a:effectLst/>
                              <a:latin typeface="+mn-lt"/>
                              <a:ea typeface="+mn-ea"/>
                              <a:cs typeface="+mn-cs"/>
                            </a:rPr>
                            <a:t>12.35</a:t>
                          </a:r>
                          <a:endParaRPr lang="en-US" sz="1400" b="1" dirty="0"/>
                        </a:p>
                      </a:txBody>
                      <a:tcPr/>
                    </a:tc>
                    <a:tc>
                      <a:txBody>
                        <a:bodyPr/>
                        <a:lstStyle/>
                        <a:p>
                          <a:pPr algn="ctr"/>
                          <a:r>
                            <a:rPr lang="en-US" sz="1400" b="1" i="0" kern="1200" dirty="0">
                              <a:solidFill>
                                <a:schemeClr val="dk1"/>
                              </a:solidFill>
                              <a:effectLst/>
                              <a:latin typeface="+mn-lt"/>
                              <a:ea typeface="+mn-ea"/>
                              <a:cs typeface="+mn-cs"/>
                            </a:rPr>
                            <a:t>11.94</a:t>
                          </a: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tc>
                    <a:extLst>
                      <a:ext uri="{0D108BD9-81ED-4DB2-BD59-A6C34878D82A}">
                        <a16:rowId xmlns:a16="http://schemas.microsoft.com/office/drawing/2014/main" val="1195638735"/>
                      </a:ext>
                    </a:extLst>
                  </a:tr>
                  <a:tr h="323320">
                    <a:tc>
                      <a:txBody>
                        <a:bodyPr/>
                        <a:lstStyle/>
                        <a:p>
                          <a:endParaRPr lang="en-US"/>
                        </a:p>
                      </a:txBody>
                      <a:tcPr>
                        <a:blipFill>
                          <a:blip r:embed="rId2"/>
                          <a:stretch>
                            <a:fillRect l="-308" t="-915094" r="-304923" b="-13208"/>
                          </a:stretch>
                        </a:blipFill>
                      </a:tcPr>
                    </a:tc>
                    <a:tc>
                      <a:txBody>
                        <a:bodyPr/>
                        <a:lstStyle/>
                        <a:p>
                          <a:pPr algn="ctr"/>
                          <a:r>
                            <a:rPr lang="en-US" sz="1400" b="0" i="0" kern="1200" dirty="0">
                              <a:solidFill>
                                <a:schemeClr val="dk1"/>
                              </a:solidFill>
                              <a:effectLst/>
                              <a:latin typeface="+mn-lt"/>
                              <a:ea typeface="+mn-ea"/>
                              <a:cs typeface="+mn-cs"/>
                            </a:rPr>
                            <a:t>13.14</a:t>
                          </a:r>
                          <a:endParaRPr lang="en-US" sz="1400" dirty="0"/>
                        </a:p>
                      </a:txBody>
                      <a:tcPr/>
                    </a:tc>
                    <a:tc>
                      <a:txBody>
                        <a:bodyPr/>
                        <a:lstStyle/>
                        <a:p>
                          <a:pPr algn="ctr"/>
                          <a:r>
                            <a:rPr lang="en-US" sz="1400" b="1" i="0" kern="1200" dirty="0">
                              <a:solidFill>
                                <a:schemeClr val="dk1"/>
                              </a:solidFill>
                              <a:effectLst/>
                              <a:latin typeface="+mn-lt"/>
                              <a:ea typeface="+mn-ea"/>
                              <a:cs typeface="+mn-cs"/>
                            </a:rPr>
                            <a:t>12.71</a:t>
                          </a:r>
                          <a:endParaRPr lang="en-US" sz="1400" b="1" dirty="0"/>
                        </a:p>
                      </a:txBody>
                      <a:tcPr/>
                    </a:tc>
                    <a:tc>
                      <a:txBody>
                        <a:bodyPr/>
                        <a:lstStyle/>
                        <a:p>
                          <a:pPr algn="ctr"/>
                          <a:r>
                            <a:rPr lang="en-US" sz="1400" b="0" i="0" kern="1200" dirty="0">
                              <a:solidFill>
                                <a:schemeClr val="dk1"/>
                              </a:solidFill>
                              <a:effectLst/>
                              <a:latin typeface="+mn-lt"/>
                              <a:ea typeface="+mn-ea"/>
                              <a:cs typeface="+mn-cs"/>
                            </a:rPr>
                            <a:t>12.50</a:t>
                          </a:r>
                          <a:endParaRPr lang="en-US" sz="1400" dirty="0"/>
                        </a:p>
                      </a:txBody>
                      <a:tcPr/>
                    </a:tc>
                    <a:tc>
                      <a:txBody>
                        <a:bodyPr/>
                        <a:lstStyle/>
                        <a:p>
                          <a:pPr algn="ctr"/>
                          <a:r>
                            <a:rPr lang="en-US" sz="1400" b="0" i="0" kern="1200" dirty="0">
                              <a:solidFill>
                                <a:schemeClr val="dk1"/>
                              </a:solidFill>
                              <a:effectLst/>
                              <a:latin typeface="+mn-lt"/>
                              <a:ea typeface="+mn-ea"/>
                              <a:cs typeface="+mn-cs"/>
                            </a:rPr>
                            <a:t>12.06</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12.60</a:t>
                          </a:r>
                          <a:endParaRPr lang="en-US" sz="1400" dirty="0"/>
                        </a:p>
                      </a:txBody>
                      <a:tcPr/>
                    </a:tc>
                    <a:extLst>
                      <a:ext uri="{0D108BD9-81ED-4DB2-BD59-A6C34878D82A}">
                        <a16:rowId xmlns:a16="http://schemas.microsoft.com/office/drawing/2014/main" val="2325253213"/>
                      </a:ext>
                    </a:extLst>
                  </a:tr>
                </a:tbl>
              </a:graphicData>
            </a:graphic>
          </p:graphicFrame>
        </mc:Fallback>
      </mc:AlternateContent>
      <p:sp>
        <p:nvSpPr>
          <p:cNvPr id="5" name="Slide Number Placeholder 4">
            <a:extLst>
              <a:ext uri="{FF2B5EF4-FFF2-40B4-BE49-F238E27FC236}">
                <a16:creationId xmlns:a16="http://schemas.microsoft.com/office/drawing/2014/main" id="{857E963D-AE84-421A-B2DE-ED12945DC8D8}"/>
              </a:ext>
            </a:extLst>
          </p:cNvPr>
          <p:cNvSpPr>
            <a:spLocks noGrp="1"/>
          </p:cNvSpPr>
          <p:nvPr>
            <p:ph type="sldNum" sz="quarter" idx="12"/>
          </p:nvPr>
        </p:nvSpPr>
        <p:spPr/>
        <p:txBody>
          <a:bodyPr/>
          <a:lstStyle/>
          <a:p>
            <a:fld id="{E60D1F65-2B1C-234D-A4E8-7EB7D2584AAA}" type="slidenum">
              <a:rPr lang="en-US" smtClean="0"/>
              <a:t>19</a:t>
            </a:fld>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F7A55ED-F709-46DC-B44C-8D4751A02528}"/>
                  </a:ext>
                </a:extLst>
              </p:cNvPr>
              <p:cNvSpPr txBox="1">
                <a:spLocks/>
              </p:cNvSpPr>
              <p:nvPr/>
            </p:nvSpPr>
            <p:spPr>
              <a:xfrm>
                <a:off x="2049229" y="1622320"/>
                <a:ext cx="8341879" cy="165004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ASA achieves 6.9%, 8.9%, 11.5%, 14.4% WERRs over SI LSTM with 20, 50, 100, 200 adaptation utterances, respectively.</a:t>
                </a:r>
              </a:p>
              <a:p>
                <a:r>
                  <a:rPr lang="en-US" dirty="0"/>
                  <a:t>ASA performs consistently better than KLD, achieving a 5.3% WERR over the best KLD setup with 200 adaptation utterances.</a:t>
                </a:r>
              </a:p>
              <a:p>
                <a14:m>
                  <m:oMath xmlns:m="http://schemas.openxmlformats.org/officeDocument/2006/math">
                    <m:r>
                      <a:rPr lang="en-US" i="1">
                        <a:latin typeface="Cambria Math" panose="02040503050406030204" pitchFamily="18" charset="0"/>
                        <a:ea typeface="Cambria Math" panose="02040503050406030204" pitchFamily="18" charset="0"/>
                      </a:rPr>
                      <m:t>𝜌</m:t>
                    </m:r>
                  </m:oMath>
                </a14:m>
                <a:r>
                  <a:rPr lang="en-US" dirty="0"/>
                  <a:t> is the regularization weight for SI soft label in KLD</a:t>
                </a:r>
              </a:p>
              <a:p>
                <a14:m>
                  <m:oMath xmlns:m="http://schemas.openxmlformats.org/officeDocument/2006/math">
                    <m:r>
                      <m:rPr>
                        <m:sty m:val="p"/>
                      </m:rPr>
                      <a:rPr lang="el-GR" i="1">
                        <a:latin typeface="Cambria Math" panose="02040503050406030204" pitchFamily="18" charset="0"/>
                        <a:ea typeface="Cambria Math" panose="02040503050406030204" pitchFamily="18" charset="0"/>
                      </a:rPr>
                      <m:t>λ</m:t>
                    </m:r>
                  </m:oMath>
                </a14:m>
                <a:r>
                  <a:rPr lang="en-US" dirty="0"/>
                  <a:t> is the weight for discrimination loss in ASA</a:t>
                </a:r>
              </a:p>
              <a:p>
                <a:pPr marL="342900" lvl="1" indent="-342900"/>
                <a:endParaRPr lang="en-US" sz="1800" dirty="0"/>
              </a:p>
              <a:p>
                <a:endParaRPr lang="en-US" dirty="0"/>
              </a:p>
            </p:txBody>
          </p:sp>
        </mc:Choice>
        <mc:Fallback xmlns="">
          <p:sp>
            <p:nvSpPr>
              <p:cNvPr id="7" name="Content Placeholder 2">
                <a:extLst>
                  <a:ext uri="{FF2B5EF4-FFF2-40B4-BE49-F238E27FC236}">
                    <a16:creationId xmlns:a16="http://schemas.microsoft.com/office/drawing/2014/main" id="{0F7A55ED-F709-46DC-B44C-8D4751A02528}"/>
                  </a:ext>
                </a:extLst>
              </p:cNvPr>
              <p:cNvSpPr txBox="1">
                <a:spLocks noRot="1" noChangeAspect="1" noMove="1" noResize="1" noEditPoints="1" noAdjustHandles="1" noChangeArrowheads="1" noChangeShapeType="1" noTextEdit="1"/>
              </p:cNvSpPr>
              <p:nvPr/>
            </p:nvSpPr>
            <p:spPr>
              <a:xfrm>
                <a:off x="2049229" y="1622320"/>
                <a:ext cx="8341879" cy="1650043"/>
              </a:xfrm>
              <a:prstGeom prst="rect">
                <a:avLst/>
              </a:prstGeom>
              <a:blipFill>
                <a:blip r:embed="rId3"/>
                <a:stretch>
                  <a:fillRect l="-219" t="-3321"/>
                </a:stretch>
              </a:blipFill>
            </p:spPr>
            <p:txBody>
              <a:bodyPr/>
              <a:lstStyle/>
              <a:p>
                <a:r>
                  <a:rPr lang="en-US">
                    <a:noFill/>
                  </a:rPr>
                  <a:t> </a:t>
                </a:r>
              </a:p>
            </p:txBody>
          </p:sp>
        </mc:Fallback>
      </mc:AlternateContent>
    </p:spTree>
    <p:extLst>
      <p:ext uri="{BB962C8B-B14F-4D97-AF65-F5344CB8AC3E}">
        <p14:creationId xmlns:p14="http://schemas.microsoft.com/office/powerpoint/2010/main" val="53176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A20E-B70B-4B60-9DA2-B57AEDE5C719}"/>
              </a:ext>
            </a:extLst>
          </p:cNvPr>
          <p:cNvSpPr>
            <a:spLocks noGrp="1"/>
          </p:cNvSpPr>
          <p:nvPr>
            <p:ph type="title"/>
          </p:nvPr>
        </p:nvSpPr>
        <p:spPr>
          <a:xfrm>
            <a:off x="1911435" y="608499"/>
            <a:ext cx="10233343" cy="1465002"/>
          </a:xfrm>
        </p:spPr>
        <p:txBody>
          <a:bodyPr>
            <a:normAutofit/>
          </a:bodyPr>
          <a:lstStyle/>
          <a:p>
            <a:r>
              <a:rPr lang="en-US"/>
              <a:t>Outline</a:t>
            </a:r>
            <a:endParaRPr lang="en-US" dirty="0"/>
          </a:p>
        </p:txBody>
      </p:sp>
      <p:sp>
        <p:nvSpPr>
          <p:cNvPr id="5" name="Content Placeholder 2">
            <a:extLst>
              <a:ext uri="{FF2B5EF4-FFF2-40B4-BE49-F238E27FC236}">
                <a16:creationId xmlns:a16="http://schemas.microsoft.com/office/drawing/2014/main" id="{D9DA4FA4-57FD-489D-81E8-5808CF6AAE9D}"/>
              </a:ext>
            </a:extLst>
          </p:cNvPr>
          <p:cNvSpPr>
            <a:spLocks noGrp="1"/>
          </p:cNvSpPr>
          <p:nvPr>
            <p:ph idx="1"/>
          </p:nvPr>
        </p:nvSpPr>
        <p:spPr>
          <a:xfrm>
            <a:off x="1821282" y="1333035"/>
            <a:ext cx="8915400" cy="5299259"/>
          </a:xfrm>
        </p:spPr>
        <p:txBody>
          <a:bodyPr>
            <a:noAutofit/>
          </a:bodyPr>
          <a:lstStyle/>
          <a:p>
            <a:r>
              <a:rPr lang="en-US"/>
              <a:t>Introduction</a:t>
            </a:r>
          </a:p>
          <a:p>
            <a:pPr lvl="1">
              <a:buFont typeface="Wingdings" charset="2"/>
              <a:buChar char="Ø"/>
            </a:pPr>
            <a:r>
              <a:rPr lang="en-US"/>
              <a:t>Regularization-Based Speaker Adaptation</a:t>
            </a:r>
          </a:p>
          <a:p>
            <a:r>
              <a:rPr lang="en-US"/>
              <a:t>Adversarial Speaker Adaptation (ASA)</a:t>
            </a:r>
          </a:p>
          <a:p>
            <a:pPr lvl="1">
              <a:buFont typeface="Wingdings" charset="2"/>
              <a:buChar char="Ø"/>
            </a:pPr>
            <a:r>
              <a:rPr lang="en-US"/>
              <a:t>Architecture</a:t>
            </a:r>
          </a:p>
          <a:p>
            <a:pPr lvl="1">
              <a:buFont typeface="Wingdings" charset="2"/>
              <a:buChar char="Ø"/>
            </a:pPr>
            <a:r>
              <a:rPr lang="en-US"/>
              <a:t>Objective and Optimization</a:t>
            </a:r>
          </a:p>
          <a:p>
            <a:pPr lvl="1">
              <a:buFont typeface="Wingdings" charset="2"/>
              <a:buChar char="Ø"/>
            </a:pPr>
            <a:r>
              <a:rPr lang="en-US"/>
              <a:t>ASA on Senone Posteriors (ASA-SP)</a:t>
            </a:r>
          </a:p>
          <a:p>
            <a:r>
              <a:rPr lang="en-US"/>
              <a:t>Experiments</a:t>
            </a:r>
          </a:p>
          <a:p>
            <a:pPr lvl="1">
              <a:buFont typeface="Wingdings" panose="05000000000000000000" pitchFamily="2" charset="2"/>
              <a:buChar char="Ø"/>
            </a:pPr>
            <a:r>
              <a:rPr lang="en-US"/>
              <a:t>ASR WERs for Supervised/Unsupervised ASA</a:t>
            </a:r>
          </a:p>
          <a:p>
            <a:pPr lvl="1">
              <a:buFont typeface="Wingdings" panose="05000000000000000000" pitchFamily="2" charset="2"/>
              <a:buChar char="Ø"/>
            </a:pPr>
            <a:r>
              <a:rPr lang="en-US"/>
              <a:t>ASR WERs for ASA-SP</a:t>
            </a:r>
          </a:p>
          <a:p>
            <a:r>
              <a:rPr lang="en-US"/>
              <a:t>Conclusion</a:t>
            </a:r>
          </a:p>
          <a:p>
            <a:pPr marL="457200" lvl="1" indent="0">
              <a:buNone/>
            </a:pPr>
            <a:endParaRPr lang="en-US" sz="1400" dirty="0"/>
          </a:p>
        </p:txBody>
      </p:sp>
      <p:sp>
        <p:nvSpPr>
          <p:cNvPr id="4" name="Slide Number Placeholder 3"/>
          <p:cNvSpPr>
            <a:spLocks noGrp="1"/>
          </p:cNvSpPr>
          <p:nvPr>
            <p:ph type="sldNum" sz="quarter" idx="12"/>
          </p:nvPr>
        </p:nvSpPr>
        <p:spPr>
          <a:xfrm>
            <a:off x="531812" y="787782"/>
            <a:ext cx="779767" cy="365125"/>
          </a:xfrm>
        </p:spPr>
        <p:txBody>
          <a:bodyPr/>
          <a:lstStyle/>
          <a:p>
            <a:fld id="{E60D1F65-2B1C-234D-A4E8-7EB7D2584AAA}" type="slidenum">
              <a:rPr lang="en-US" smtClean="0"/>
              <a:t>2</a:t>
            </a:fld>
            <a:endParaRPr lang="en-US"/>
          </a:p>
        </p:txBody>
      </p:sp>
    </p:spTree>
    <p:extLst>
      <p:ext uri="{BB962C8B-B14F-4D97-AF65-F5344CB8AC3E}">
        <p14:creationId xmlns:p14="http://schemas.microsoft.com/office/powerpoint/2010/main" val="23126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6FFA-7734-4336-A6D0-30A2B883F458}"/>
              </a:ext>
            </a:extLst>
          </p:cNvPr>
          <p:cNvSpPr>
            <a:spLocks noGrp="1"/>
          </p:cNvSpPr>
          <p:nvPr>
            <p:ph type="title"/>
          </p:nvPr>
        </p:nvSpPr>
        <p:spPr>
          <a:xfrm>
            <a:off x="2064113" y="657161"/>
            <a:ext cx="8911687" cy="1280890"/>
          </a:xfrm>
        </p:spPr>
        <p:txBody>
          <a:bodyPr/>
          <a:lstStyle/>
          <a:p>
            <a:r>
              <a:rPr lang="en-US" dirty="0"/>
              <a:t>WERs (%) for Unsupervised Adaptation</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064DC06-D560-4105-A41B-1EB6A23F5CC1}"/>
                  </a:ext>
                </a:extLst>
              </p:cNvPr>
              <p:cNvGraphicFramePr>
                <a:graphicFrameLocks noGrp="1"/>
              </p:cNvGraphicFramePr>
              <p:nvPr>
                <p:ph idx="1"/>
                <p:extLst/>
              </p:nvPr>
            </p:nvGraphicFramePr>
            <p:xfrm>
              <a:off x="2234587" y="3183875"/>
              <a:ext cx="7989066" cy="3245160"/>
            </p:xfrm>
            <a:graphic>
              <a:graphicData uri="http://schemas.openxmlformats.org/drawingml/2006/table">
                <a:tbl>
                  <a:tblPr firstRow="1" bandRow="1">
                    <a:tableStyleId>{5C22544A-7EE6-4342-B048-85BDC9FD1C3A}</a:tableStyleId>
                  </a:tblPr>
                  <a:tblGrid>
                    <a:gridCol w="1979731">
                      <a:extLst>
                        <a:ext uri="{9D8B030D-6E8A-4147-A177-3AD203B41FA5}">
                          <a16:colId xmlns:a16="http://schemas.microsoft.com/office/drawing/2014/main" val="1067151775"/>
                        </a:ext>
                      </a:extLst>
                    </a:gridCol>
                    <a:gridCol w="1201867">
                      <a:extLst>
                        <a:ext uri="{9D8B030D-6E8A-4147-A177-3AD203B41FA5}">
                          <a16:colId xmlns:a16="http://schemas.microsoft.com/office/drawing/2014/main" val="2377845339"/>
                        </a:ext>
                      </a:extLst>
                    </a:gridCol>
                    <a:gridCol w="1201867">
                      <a:extLst>
                        <a:ext uri="{9D8B030D-6E8A-4147-A177-3AD203B41FA5}">
                          <a16:colId xmlns:a16="http://schemas.microsoft.com/office/drawing/2014/main" val="37701984"/>
                        </a:ext>
                      </a:extLst>
                    </a:gridCol>
                    <a:gridCol w="1201867">
                      <a:extLst>
                        <a:ext uri="{9D8B030D-6E8A-4147-A177-3AD203B41FA5}">
                          <a16:colId xmlns:a16="http://schemas.microsoft.com/office/drawing/2014/main" val="2119844492"/>
                        </a:ext>
                      </a:extLst>
                    </a:gridCol>
                    <a:gridCol w="1201867">
                      <a:extLst>
                        <a:ext uri="{9D8B030D-6E8A-4147-A177-3AD203B41FA5}">
                          <a16:colId xmlns:a16="http://schemas.microsoft.com/office/drawing/2014/main" val="2114198257"/>
                        </a:ext>
                      </a:extLst>
                    </a:gridCol>
                    <a:gridCol w="1201867">
                      <a:extLst>
                        <a:ext uri="{9D8B030D-6E8A-4147-A177-3AD203B41FA5}">
                          <a16:colId xmlns:a16="http://schemas.microsoft.com/office/drawing/2014/main" val="2785216612"/>
                        </a:ext>
                      </a:extLst>
                    </a:gridCol>
                  </a:tblGrid>
                  <a:tr h="323320">
                    <a:tc rowSpan="2">
                      <a:txBody>
                        <a:bodyPr/>
                        <a:lstStyle/>
                        <a:p>
                          <a:pPr algn="ctr"/>
                          <a:r>
                            <a:rPr lang="en-US" sz="1600" dirty="0">
                              <a:latin typeface="Calibri" panose="020F0502020204030204" pitchFamily="34" charset="0"/>
                              <a:cs typeface="Calibri" panose="020F0502020204030204" pitchFamily="34" charset="0"/>
                            </a:rPr>
                            <a:t>System</a:t>
                          </a:r>
                        </a:p>
                      </a:txBody>
                      <a:tcPr/>
                    </a:tc>
                    <a:tc gridSpan="5">
                      <a:txBody>
                        <a:bodyPr/>
                        <a:lstStyle/>
                        <a:p>
                          <a:pPr algn="ctr"/>
                          <a:r>
                            <a:rPr lang="en-US" sz="1600" dirty="0">
                              <a:latin typeface="Calibri" panose="020F0502020204030204" pitchFamily="34" charset="0"/>
                              <a:cs typeface="Calibri" panose="020F0502020204030204" pitchFamily="34" charset="0"/>
                            </a:rPr>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23320">
                    <a:tc vMerge="1">
                      <a:txBody>
                        <a:bodyPr/>
                        <a:lstStyle/>
                        <a:p>
                          <a:endParaRPr lang="en-US" dirty="0"/>
                        </a:p>
                      </a:txBody>
                      <a:tcPr/>
                    </a:tc>
                    <a:tc>
                      <a:txBody>
                        <a:bodyPr/>
                        <a:lstStyle/>
                        <a:p>
                          <a:pPr marL="0" algn="ctr" defTabSz="457200" rtl="0" eaLnBrk="1" latinLnBrk="0" hangingPunct="1"/>
                          <a:r>
                            <a:rPr lang="nn-NO" sz="1400" kern="1200" dirty="0">
                              <a:solidFill>
                                <a:schemeClr val="dk1"/>
                              </a:solidFill>
                              <a:latin typeface="+mn-lt"/>
                              <a:ea typeface="+mn-ea"/>
                              <a:cs typeface="+mn-cs"/>
                            </a:rPr>
                            <a:t>20</a:t>
                          </a:r>
                        </a:p>
                      </a:txBody>
                      <a:tcPr/>
                    </a:tc>
                    <a:tc>
                      <a:txBody>
                        <a:bodyPr/>
                        <a:lstStyle/>
                        <a:p>
                          <a:pPr marL="0" algn="ctr" defTabSz="457200" rtl="0" eaLnBrk="1" latinLnBrk="0" hangingPunct="1"/>
                          <a:r>
                            <a:rPr lang="nn-NO" sz="1400" kern="1200" dirty="0">
                              <a:solidFill>
                                <a:schemeClr val="dk1"/>
                              </a:solidFill>
                              <a:latin typeface="+mn-lt"/>
                              <a:ea typeface="+mn-ea"/>
                              <a:cs typeface="+mn-cs"/>
                            </a:rPr>
                            <a:t>50</a:t>
                          </a:r>
                        </a:p>
                      </a:txBody>
                      <a:tcPr/>
                    </a:tc>
                    <a:tc>
                      <a:txBody>
                        <a:bodyPr/>
                        <a:lstStyle/>
                        <a:p>
                          <a:pPr marL="0" algn="ctr" defTabSz="457200" rtl="0" eaLnBrk="1" latinLnBrk="0" hangingPunct="1"/>
                          <a:r>
                            <a:rPr lang="nn-NO" sz="1400" kern="1200" dirty="0">
                              <a:solidFill>
                                <a:schemeClr val="dk1"/>
                              </a:solidFill>
                              <a:latin typeface="+mn-lt"/>
                              <a:ea typeface="+mn-ea"/>
                              <a:cs typeface="+mn-cs"/>
                            </a:rPr>
                            <a:t>100</a:t>
                          </a:r>
                        </a:p>
                      </a:txBody>
                      <a:tcPr/>
                    </a:tc>
                    <a:tc>
                      <a:txBody>
                        <a:bodyPr/>
                        <a:lstStyle/>
                        <a:p>
                          <a:pPr marL="0" algn="ctr" defTabSz="457200" rtl="0" eaLnBrk="1" latinLnBrk="0" hangingPunct="1"/>
                          <a:r>
                            <a:rPr lang="nn-NO" sz="1400" kern="1200" dirty="0">
                              <a:solidFill>
                                <a:schemeClr val="dk1"/>
                              </a:solidFill>
                              <a:latin typeface="+mn-lt"/>
                              <a:ea typeface="+mn-ea"/>
                              <a:cs typeface="+mn-cs"/>
                            </a:rPr>
                            <a:t>200</a:t>
                          </a:r>
                          <a:endParaRPr lang="en-US"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kern="1200" dirty="0">
                              <a:solidFill>
                                <a:schemeClr val="dk1"/>
                              </a:solidFill>
                              <a:latin typeface="+mn-lt"/>
                              <a:ea typeface="+mn-ea"/>
                              <a:cs typeface="+mn-cs"/>
                            </a:rPr>
                            <a:t>Avg.</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508329200"/>
                      </a:ext>
                    </a:extLst>
                  </a:tr>
                  <a:tr h="323320">
                    <a:tc>
                      <a:txBody>
                        <a:bodyPr/>
                        <a:lstStyle/>
                        <a:p>
                          <a:pPr marL="0" algn="ctr" defTabSz="457200" rtl="0" eaLnBrk="1" latinLnBrk="0" hangingPunct="1"/>
                          <a:r>
                            <a:rPr lang="en-US" sz="1400" kern="1200" dirty="0">
                              <a:solidFill>
                                <a:schemeClr val="dk1"/>
                              </a:solidFill>
                              <a:latin typeface="+mn-lt"/>
                              <a:ea typeface="+mn-ea"/>
                              <a:cs typeface="+mn-cs"/>
                            </a:rPr>
                            <a:t>SI</a:t>
                          </a:r>
                        </a:p>
                      </a:txBody>
                      <a:tcPr/>
                    </a:tc>
                    <a:tc gridSpan="5">
                      <a:txBody>
                        <a:bodyPr/>
                        <a:lstStyle/>
                        <a:p>
                          <a:pPr marL="0" algn="ctr" defTabSz="457200" rtl="0" eaLnBrk="1" latinLnBrk="0" hangingPunct="1"/>
                          <a:r>
                            <a:rPr lang="en-US" sz="1400" kern="1200" dirty="0">
                              <a:solidFill>
                                <a:schemeClr val="dk1"/>
                              </a:solidFill>
                              <a:latin typeface="+mn-lt"/>
                              <a:ea typeface="+mn-ea"/>
                              <a:cs typeface="+mn-cs"/>
                            </a:rPr>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23320">
                    <a:tc>
                      <a:txBody>
                        <a:bodyPr/>
                        <a:lstStyle/>
                        <a:p>
                          <a:pPr marL="0" algn="ctr" defTabSz="457200" rtl="0" eaLnBrk="1" latinLnBrk="0" hangingPunct="1"/>
                          <a:r>
                            <a:rPr lang="en-US" sz="1400" kern="1200" dirty="0">
                              <a:solidFill>
                                <a:schemeClr val="dk1"/>
                              </a:solidFill>
                              <a:latin typeface="+mn-lt"/>
                              <a:ea typeface="+mn-ea"/>
                              <a:cs typeface="+mn-cs"/>
                            </a:rPr>
                            <a:t>KLD (</a:t>
                          </a:r>
                          <a14:m>
                            <m:oMath xmlns:m="http://schemas.openxmlformats.org/officeDocument/2006/math">
                              <m:r>
                                <a:rPr lang="en-US" sz="1400" kern="1200" smtClean="0">
                                  <a:solidFill>
                                    <a:schemeClr val="dk1"/>
                                  </a:solidFill>
                                  <a:latin typeface="Cambria Math" panose="02040503050406030204" pitchFamily="18" charset="0"/>
                                  <a:ea typeface="+mn-ea"/>
                                  <a:cs typeface="+mn-cs"/>
                                </a:rPr>
                                <m:t>𝜌</m:t>
                              </m:r>
                              <m:r>
                                <a:rPr lang="en-US" sz="1400" kern="1200" smtClean="0">
                                  <a:solidFill>
                                    <a:schemeClr val="dk1"/>
                                  </a:solidFill>
                                  <a:latin typeface="Cambria Math" panose="02040503050406030204" pitchFamily="18" charset="0"/>
                                  <a:ea typeface="+mn-ea"/>
                                  <a:cs typeface="+mn-cs"/>
                                </a:rPr>
                                <m:t>=0.0)</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14.18</a:t>
                          </a:r>
                        </a:p>
                      </a:txBody>
                      <a:tcPr/>
                    </a:tc>
                    <a:tc>
                      <a:txBody>
                        <a:bodyPr/>
                        <a:lstStyle/>
                        <a:p>
                          <a:pPr marL="0" algn="ctr" defTabSz="457200" rtl="0" eaLnBrk="1" latinLnBrk="0" hangingPunct="1"/>
                          <a:r>
                            <a:rPr lang="en-US" sz="1400" kern="1200" dirty="0">
                              <a:solidFill>
                                <a:schemeClr val="dk1"/>
                              </a:solidFill>
                              <a:latin typeface="+mn-lt"/>
                              <a:ea typeface="+mn-ea"/>
                              <a:cs typeface="+mn-cs"/>
                            </a:rPr>
                            <a:t>14.01</a:t>
                          </a:r>
                        </a:p>
                      </a:txBody>
                      <a:tcPr/>
                    </a:tc>
                    <a:tc>
                      <a:txBody>
                        <a:bodyPr/>
                        <a:lstStyle/>
                        <a:p>
                          <a:pPr marL="0" algn="ctr" defTabSz="457200" rtl="0" eaLnBrk="1" latinLnBrk="0" hangingPunct="1"/>
                          <a:r>
                            <a:rPr lang="en-US" sz="1400" kern="1200" dirty="0">
                              <a:solidFill>
                                <a:schemeClr val="dk1"/>
                              </a:solidFill>
                              <a:latin typeface="+mn-lt"/>
                              <a:ea typeface="+mn-ea"/>
                              <a:cs typeface="+mn-cs"/>
                            </a:rPr>
                            <a:t>13.81</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13.93</a:t>
                          </a:r>
                        </a:p>
                      </a:txBody>
                      <a:tcPr/>
                    </a:tc>
                    <a:extLst>
                      <a:ext uri="{0D108BD9-81ED-4DB2-BD59-A6C34878D82A}">
                        <a16:rowId xmlns:a16="http://schemas.microsoft.com/office/drawing/2014/main" val="1398328006"/>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KLD (</a:t>
                          </a:r>
                          <a14:m>
                            <m:oMath xmlns:m="http://schemas.openxmlformats.org/officeDocument/2006/math">
                              <m:r>
                                <a:rPr lang="en-US" sz="1400" kern="1200" smtClean="0">
                                  <a:solidFill>
                                    <a:schemeClr val="dk1"/>
                                  </a:solidFill>
                                  <a:latin typeface="Cambria Math" panose="02040503050406030204" pitchFamily="18" charset="0"/>
                                  <a:ea typeface="+mn-ea"/>
                                  <a:cs typeface="+mn-cs"/>
                                </a:rPr>
                                <m:t>𝜌</m:t>
                              </m:r>
                              <m:r>
                                <a:rPr lang="en-US" sz="1400" kern="1200" smtClean="0">
                                  <a:solidFill>
                                    <a:schemeClr val="dk1"/>
                                  </a:solidFill>
                                  <a:latin typeface="Cambria Math" panose="02040503050406030204" pitchFamily="18" charset="0"/>
                                  <a:ea typeface="+mn-ea"/>
                                  <a:cs typeface="+mn-cs"/>
                                </a:rPr>
                                <m:t>=0.2)</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13.86</a:t>
                          </a:r>
                        </a:p>
                      </a:txBody>
                      <a:tcPr/>
                    </a:tc>
                    <a:tc>
                      <a:txBody>
                        <a:bodyPr/>
                        <a:lstStyle/>
                        <a:p>
                          <a:pPr marL="0" algn="ctr" defTabSz="457200" rtl="0" eaLnBrk="1" latinLnBrk="0" hangingPunct="1"/>
                          <a:r>
                            <a:rPr lang="en-US" sz="1400" kern="1200" dirty="0">
                              <a:solidFill>
                                <a:schemeClr val="dk1"/>
                              </a:solidFill>
                              <a:latin typeface="+mn-lt"/>
                              <a:ea typeface="+mn-ea"/>
                              <a:cs typeface="+mn-cs"/>
                            </a:rPr>
                            <a:t>13.83</a:t>
                          </a:r>
                        </a:p>
                      </a:txBody>
                      <a:tcPr/>
                    </a:tc>
                    <a:tc>
                      <a:txBody>
                        <a:bodyPr/>
                        <a:lstStyle/>
                        <a:p>
                          <a:pPr marL="0" algn="ctr" defTabSz="457200" rtl="0" eaLnBrk="1" latinLnBrk="0" hangingPunct="1"/>
                          <a:r>
                            <a:rPr lang="en-US" sz="1400" kern="1200" dirty="0">
                              <a:solidFill>
                                <a:schemeClr val="dk1"/>
                              </a:solidFill>
                              <a:latin typeface="+mn-lt"/>
                              <a:ea typeface="+mn-ea"/>
                              <a:cs typeface="+mn-cs"/>
                            </a:rPr>
                            <a:t>13.75</a:t>
                          </a:r>
                        </a:p>
                      </a:txBody>
                      <a:tcPr/>
                    </a:tc>
                    <a:tc>
                      <a:txBody>
                        <a:bodyPr/>
                        <a:lstStyle/>
                        <a:p>
                          <a:pPr marL="0" algn="ctr" defTabSz="457200" rtl="0" eaLnBrk="1" latinLnBrk="0" hangingPunct="1"/>
                          <a:r>
                            <a:rPr lang="en-US" sz="1400" kern="1200" dirty="0">
                              <a:solidFill>
                                <a:schemeClr val="dk1"/>
                              </a:solidFill>
                              <a:latin typeface="+mn-lt"/>
                              <a:ea typeface="+mn-ea"/>
                              <a:cs typeface="+mn-cs"/>
                            </a:rPr>
                            <a:t>13.65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13.77</a:t>
                          </a:r>
                        </a:p>
                      </a:txBody>
                      <a:tcPr/>
                    </a:tc>
                    <a:extLst>
                      <a:ext uri="{0D108BD9-81ED-4DB2-BD59-A6C34878D82A}">
                        <a16:rowId xmlns:a16="http://schemas.microsoft.com/office/drawing/2014/main" val="2022178173"/>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KLD (</a:t>
                          </a:r>
                          <a14:m>
                            <m:oMath xmlns:m="http://schemas.openxmlformats.org/officeDocument/2006/math">
                              <m:r>
                                <a:rPr lang="en-US" sz="1400" kern="1200" smtClean="0">
                                  <a:solidFill>
                                    <a:schemeClr val="dk1"/>
                                  </a:solidFill>
                                  <a:latin typeface="Cambria Math" panose="02040503050406030204" pitchFamily="18" charset="0"/>
                                  <a:ea typeface="+mn-ea"/>
                                  <a:cs typeface="+mn-cs"/>
                                </a:rPr>
                                <m:t>𝜌</m:t>
                              </m:r>
                              <m:r>
                                <a:rPr lang="en-US" sz="1400" kern="1200" smtClean="0">
                                  <a:solidFill>
                                    <a:schemeClr val="dk1"/>
                                  </a:solidFill>
                                  <a:latin typeface="Cambria Math" panose="02040503050406030204" pitchFamily="18" charset="0"/>
                                  <a:ea typeface="+mn-ea"/>
                                  <a:cs typeface="+mn-cs"/>
                                </a:rPr>
                                <m:t>=0.5)</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tc>
                    <a:extLst>
                      <a:ext uri="{0D108BD9-81ED-4DB2-BD59-A6C34878D82A}">
                        <a16:rowId xmlns:a16="http://schemas.microsoft.com/office/drawing/2014/main" val="371649506"/>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KLD (</a:t>
                          </a:r>
                          <a14:m>
                            <m:oMath xmlns:m="http://schemas.openxmlformats.org/officeDocument/2006/math">
                              <m:r>
                                <a:rPr lang="en-US" sz="1400" kern="1200" smtClean="0">
                                  <a:solidFill>
                                    <a:schemeClr val="dk1"/>
                                  </a:solidFill>
                                  <a:latin typeface="Cambria Math" panose="02040503050406030204" pitchFamily="18" charset="0"/>
                                  <a:ea typeface="+mn-ea"/>
                                  <a:cs typeface="+mn-cs"/>
                                </a:rPr>
                                <m:t>𝜌</m:t>
                              </m:r>
                              <m:r>
                                <a:rPr lang="en-US" sz="1400" kern="1200" smtClean="0">
                                  <a:solidFill>
                                    <a:schemeClr val="dk1"/>
                                  </a:solidFill>
                                  <a:latin typeface="Cambria Math" panose="02040503050406030204" pitchFamily="18" charset="0"/>
                                  <a:ea typeface="+mn-ea"/>
                                  <a:cs typeface="+mn-cs"/>
                                </a:rPr>
                                <m:t>=0.8)</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13.89</a:t>
                          </a:r>
                        </a:p>
                      </a:txBody>
                      <a:tcPr/>
                    </a:tc>
                    <a:tc>
                      <a:txBody>
                        <a:bodyPr/>
                        <a:lstStyle/>
                        <a:p>
                          <a:pPr marL="0" algn="ctr" defTabSz="457200" rtl="0" eaLnBrk="1" latinLnBrk="0" hangingPunct="1"/>
                          <a:r>
                            <a:rPr lang="en-US" sz="1400" kern="1200" dirty="0">
                              <a:solidFill>
                                <a:schemeClr val="dk1"/>
                              </a:solidFill>
                              <a:latin typeface="+mn-lt"/>
                              <a:ea typeface="+mn-ea"/>
                              <a:cs typeface="+mn-cs"/>
                            </a:rPr>
                            <a:t>13.86</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13.82</a:t>
                          </a:r>
                        </a:p>
                      </a:txBody>
                      <a:tcPr/>
                    </a:tc>
                    <a:extLst>
                      <a:ext uri="{0D108BD9-81ED-4DB2-BD59-A6C34878D82A}">
                        <a16:rowId xmlns:a16="http://schemas.microsoft.com/office/drawing/2014/main" val="536048163"/>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ASA (</a:t>
                          </a:r>
                          <a14:m>
                            <m:oMath xmlns:m="http://schemas.openxmlformats.org/officeDocument/2006/math">
                              <m:r>
                                <m:rPr>
                                  <m:sty m:val="p"/>
                                </m:rPr>
                                <a:rPr lang="el-GR" sz="1400" kern="1200" smtClean="0">
                                  <a:solidFill>
                                    <a:schemeClr val="dk1"/>
                                  </a:solidFill>
                                  <a:latin typeface="Cambria Math" panose="02040503050406030204" pitchFamily="18" charset="0"/>
                                  <a:ea typeface="+mn-ea"/>
                                  <a:cs typeface="+mn-cs"/>
                                </a:rPr>
                                <m:t>λ</m:t>
                              </m:r>
                              <m:r>
                                <a:rPr lang="en-US" sz="1400" kern="1200" smtClean="0">
                                  <a:solidFill>
                                    <a:schemeClr val="dk1"/>
                                  </a:solidFill>
                                  <a:latin typeface="Cambria Math" panose="02040503050406030204" pitchFamily="18" charset="0"/>
                                  <a:ea typeface="+mn-ea"/>
                                  <a:cs typeface="+mn-cs"/>
                                </a:rPr>
                                <m:t>=1.0)</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13.74</a:t>
                          </a:r>
                        </a:p>
                      </a:txBody>
                      <a:tcPr/>
                    </a:tc>
                    <a:tc>
                      <a:txBody>
                        <a:bodyPr/>
                        <a:lstStyle/>
                        <a:p>
                          <a:pPr marL="0" algn="ctr" defTabSz="457200" rtl="0" eaLnBrk="1" latinLnBrk="0" hangingPunct="1"/>
                          <a:r>
                            <a:rPr lang="en-US" sz="1400" kern="1200" dirty="0">
                              <a:solidFill>
                                <a:schemeClr val="dk1"/>
                              </a:solidFill>
                              <a:latin typeface="+mn-lt"/>
                              <a:ea typeface="+mn-ea"/>
                              <a:cs typeface="+mn-cs"/>
                            </a:rPr>
                            <a:t>13.70</a:t>
                          </a:r>
                        </a:p>
                      </a:txBody>
                      <a:tcPr/>
                    </a:tc>
                    <a:tc>
                      <a:txBody>
                        <a:bodyPr/>
                        <a:lstStyle/>
                        <a:p>
                          <a:pPr marL="0" algn="ctr" defTabSz="457200" rtl="0" eaLnBrk="1" latinLnBrk="0" hangingPunct="1"/>
                          <a:r>
                            <a:rPr lang="en-US" sz="1400" kern="1200" dirty="0">
                              <a:solidFill>
                                <a:schemeClr val="dk1"/>
                              </a:solidFill>
                              <a:latin typeface="+mn-lt"/>
                              <a:ea typeface="+mn-ea"/>
                              <a:cs typeface="+mn-cs"/>
                            </a:rPr>
                            <a:t>13.38</a:t>
                          </a:r>
                        </a:p>
                      </a:txBody>
                      <a:tcPr/>
                    </a:tc>
                    <a:tc>
                      <a:txBody>
                        <a:bodyPr/>
                        <a:lstStyle/>
                        <a:p>
                          <a:pPr marL="0" algn="ctr" defTabSz="457200" rtl="0" eaLnBrk="1" latinLnBrk="0" hangingPunct="1"/>
                          <a:r>
                            <a:rPr lang="en-US" sz="1400" kern="1200" dirty="0">
                              <a:solidFill>
                                <a:schemeClr val="dk1"/>
                              </a:solidFill>
                              <a:latin typeface="+mn-lt"/>
                              <a:ea typeface="+mn-ea"/>
                              <a:cs typeface="+mn-cs"/>
                            </a:rPr>
                            <a:t>12.99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13.45</a:t>
                          </a:r>
                        </a:p>
                      </a:txBody>
                      <a:tcPr/>
                    </a:tc>
                    <a:extLst>
                      <a:ext uri="{0D108BD9-81ED-4DB2-BD59-A6C34878D82A}">
                        <a16:rowId xmlns:a16="http://schemas.microsoft.com/office/drawing/2014/main" val="2598721848"/>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ASA (</a:t>
                          </a:r>
                          <a14:m>
                            <m:oMath xmlns:m="http://schemas.openxmlformats.org/officeDocument/2006/math">
                              <m:r>
                                <m:rPr>
                                  <m:sty m:val="p"/>
                                </m:rPr>
                                <a:rPr lang="el-GR" sz="1400" kern="1200" smtClean="0">
                                  <a:solidFill>
                                    <a:schemeClr val="dk1"/>
                                  </a:solidFill>
                                  <a:latin typeface="Cambria Math" panose="02040503050406030204" pitchFamily="18" charset="0"/>
                                  <a:ea typeface="+mn-ea"/>
                                  <a:cs typeface="+mn-cs"/>
                                </a:rPr>
                                <m:t>λ</m:t>
                              </m:r>
                              <m:r>
                                <a:rPr lang="en-US" sz="1400" kern="1200" smtClean="0">
                                  <a:solidFill>
                                    <a:schemeClr val="dk1"/>
                                  </a:solidFill>
                                  <a:latin typeface="Cambria Math" panose="02040503050406030204" pitchFamily="18" charset="0"/>
                                  <a:ea typeface="+mn-ea"/>
                                  <a:cs typeface="+mn-cs"/>
                                </a:rPr>
                                <m:t>=3.0)</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b="1" kern="1200" dirty="0">
                              <a:solidFill>
                                <a:schemeClr val="dk1"/>
                              </a:solidFill>
                              <a:latin typeface="+mn-lt"/>
                              <a:ea typeface="+mn-ea"/>
                              <a:cs typeface="+mn-cs"/>
                            </a:rPr>
                            <a:t>13.66</a:t>
                          </a:r>
                        </a:p>
                      </a:txBody>
                      <a:tcPr/>
                    </a:tc>
                    <a:tc>
                      <a:txBody>
                        <a:bodyPr/>
                        <a:lstStyle/>
                        <a:p>
                          <a:pPr marL="0" algn="ctr" defTabSz="457200" rtl="0" eaLnBrk="1" latinLnBrk="0" hangingPunct="1"/>
                          <a:r>
                            <a:rPr lang="en-US" sz="1400" b="1" kern="1200" dirty="0">
                              <a:solidFill>
                                <a:schemeClr val="dk1"/>
                              </a:solidFill>
                              <a:latin typeface="+mn-lt"/>
                              <a:ea typeface="+mn-ea"/>
                              <a:cs typeface="+mn-cs"/>
                            </a:rPr>
                            <a:t>13.61</a:t>
                          </a:r>
                        </a:p>
                      </a:txBody>
                      <a:tcPr/>
                    </a:tc>
                    <a:tc>
                      <a:txBody>
                        <a:bodyPr/>
                        <a:lstStyle/>
                        <a:p>
                          <a:pPr marL="0" algn="ctr" defTabSz="457200" rtl="0" eaLnBrk="1" latinLnBrk="0" hangingPunct="1"/>
                          <a:r>
                            <a:rPr lang="en-US" sz="1400" b="1" kern="1200" dirty="0">
                              <a:solidFill>
                                <a:schemeClr val="dk1"/>
                              </a:solidFill>
                              <a:latin typeface="+mn-lt"/>
                              <a:ea typeface="+mn-ea"/>
                              <a:cs typeface="+mn-cs"/>
                            </a:rPr>
                            <a:t>13.09</a:t>
                          </a:r>
                        </a:p>
                      </a:txBody>
                      <a:tcPr/>
                    </a:tc>
                    <a:tc>
                      <a:txBody>
                        <a:bodyPr/>
                        <a:lstStyle/>
                        <a:p>
                          <a:pPr marL="0" algn="ctr" defTabSz="457200" rtl="0" eaLnBrk="1" latinLnBrk="0" hangingPunct="1"/>
                          <a:r>
                            <a:rPr lang="en-US" sz="1400" b="1" kern="1200" dirty="0">
                              <a:solidFill>
                                <a:schemeClr val="dk1"/>
                              </a:solidFill>
                              <a:latin typeface="+mn-lt"/>
                              <a:ea typeface="+mn-ea"/>
                              <a:cs typeface="+mn-cs"/>
                            </a:rPr>
                            <a:t>12.85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13.30</a:t>
                          </a:r>
                        </a:p>
                      </a:txBody>
                      <a:tcPr/>
                    </a:tc>
                    <a:extLst>
                      <a:ext uri="{0D108BD9-81ED-4DB2-BD59-A6C34878D82A}">
                        <a16:rowId xmlns:a16="http://schemas.microsoft.com/office/drawing/2014/main" val="1195638735"/>
                      </a:ext>
                    </a:extLst>
                  </a:tr>
                  <a:tr h="3233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ASA (</a:t>
                          </a:r>
                          <a14:m>
                            <m:oMath xmlns:m="http://schemas.openxmlformats.org/officeDocument/2006/math">
                              <m:r>
                                <m:rPr>
                                  <m:sty m:val="p"/>
                                </m:rPr>
                                <a:rPr lang="el-GR" sz="1400" kern="1200" smtClean="0">
                                  <a:solidFill>
                                    <a:schemeClr val="dk1"/>
                                  </a:solidFill>
                                  <a:latin typeface="Cambria Math" panose="02040503050406030204" pitchFamily="18" charset="0"/>
                                  <a:ea typeface="+mn-ea"/>
                                  <a:cs typeface="+mn-cs"/>
                                </a:rPr>
                                <m:t>λ</m:t>
                              </m:r>
                              <m:r>
                                <a:rPr lang="en-US" sz="1400" kern="1200" smtClean="0">
                                  <a:solidFill>
                                    <a:schemeClr val="dk1"/>
                                  </a:solidFill>
                                  <a:latin typeface="Cambria Math" panose="02040503050406030204" pitchFamily="18" charset="0"/>
                                  <a:ea typeface="+mn-ea"/>
                                  <a:cs typeface="+mn-cs"/>
                                </a:rPr>
                                <m:t>=5.0)</m:t>
                              </m:r>
                            </m:oMath>
                          </a14:m>
                          <a:endParaRPr lang="en-US" sz="1400" kern="1200" dirty="0">
                            <a:solidFill>
                              <a:schemeClr val="dk1"/>
                            </a:solidFill>
                            <a:latin typeface="+mn-lt"/>
                            <a:ea typeface="+mn-ea"/>
                            <a:cs typeface="+mn-cs"/>
                          </a:endParaRPr>
                        </a:p>
                      </a:txBody>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13.69</a:t>
                          </a:r>
                        </a:p>
                      </a:txBody>
                      <a:tcPr/>
                    </a:tc>
                    <a:tc>
                      <a:txBody>
                        <a:bodyPr/>
                        <a:lstStyle/>
                        <a:p>
                          <a:pPr marL="0" algn="ctr" defTabSz="457200" rtl="0" eaLnBrk="1" latinLnBrk="0" hangingPunct="1"/>
                          <a:r>
                            <a:rPr lang="en-US" sz="1400" kern="1200" dirty="0">
                              <a:solidFill>
                                <a:schemeClr val="dk1"/>
                              </a:solidFill>
                              <a:latin typeface="+mn-lt"/>
                              <a:ea typeface="+mn-ea"/>
                              <a:cs typeface="+mn-cs"/>
                            </a:rPr>
                            <a:t>13.27</a:t>
                          </a:r>
                        </a:p>
                      </a:txBody>
                      <a:tcPr/>
                    </a:tc>
                    <a:tc>
                      <a:txBody>
                        <a:bodyPr/>
                        <a:lstStyle/>
                        <a:p>
                          <a:pPr marL="0" algn="ctr" defTabSz="457200" rtl="0" eaLnBrk="1" latinLnBrk="0" hangingPunct="1"/>
                          <a:r>
                            <a:rPr lang="en-US" sz="1400" kern="1200" dirty="0">
                              <a:solidFill>
                                <a:schemeClr val="dk1"/>
                              </a:solidFill>
                              <a:latin typeface="+mn-lt"/>
                              <a:ea typeface="+mn-ea"/>
                              <a:cs typeface="+mn-cs"/>
                            </a:rPr>
                            <a:t>13.03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13.46</a:t>
                          </a:r>
                        </a:p>
                      </a:txBody>
                      <a:tcPr/>
                    </a:tc>
                    <a:extLst>
                      <a:ext uri="{0D108BD9-81ED-4DB2-BD59-A6C34878D82A}">
                        <a16:rowId xmlns:a16="http://schemas.microsoft.com/office/drawing/2014/main" val="2325253213"/>
                      </a:ext>
                    </a:extLst>
                  </a:tr>
                </a:tbl>
              </a:graphicData>
            </a:graphic>
          </p:graphicFrame>
        </mc:Choice>
        <mc:Fallback xmlns="">
          <p:graphicFrame>
            <p:nvGraphicFramePr>
              <p:cNvPr id="6" name="Content Placeholder 5">
                <a:extLst>
                  <a:ext uri="{FF2B5EF4-FFF2-40B4-BE49-F238E27FC236}">
                    <a16:creationId xmlns:a16="http://schemas.microsoft.com/office/drawing/2014/main" id="{1064DC06-D560-4105-A41B-1EB6A23F5CC1}"/>
                  </a:ext>
                </a:extLst>
              </p:cNvPr>
              <p:cNvGraphicFramePr>
                <a:graphicFrameLocks noGrp="1"/>
              </p:cNvGraphicFramePr>
              <p:nvPr>
                <p:ph idx="1"/>
                <p:extLst>
                  <p:ext uri="{D42A27DB-BD31-4B8C-83A1-F6EECF244321}">
                    <p14:modId xmlns:p14="http://schemas.microsoft.com/office/powerpoint/2010/main" val="915646121"/>
                  </p:ext>
                </p:extLst>
              </p:nvPr>
            </p:nvGraphicFramePr>
            <p:xfrm>
              <a:off x="2234587" y="3183875"/>
              <a:ext cx="7989066" cy="3245160"/>
            </p:xfrm>
            <a:graphic>
              <a:graphicData uri="http://schemas.openxmlformats.org/drawingml/2006/table">
                <a:tbl>
                  <a:tblPr firstRow="1" bandRow="1">
                    <a:tableStyleId>{5C22544A-7EE6-4342-B048-85BDC9FD1C3A}</a:tableStyleId>
                  </a:tblPr>
                  <a:tblGrid>
                    <a:gridCol w="1979731">
                      <a:extLst>
                        <a:ext uri="{9D8B030D-6E8A-4147-A177-3AD203B41FA5}">
                          <a16:colId xmlns:a16="http://schemas.microsoft.com/office/drawing/2014/main" val="1067151775"/>
                        </a:ext>
                      </a:extLst>
                    </a:gridCol>
                    <a:gridCol w="1201867">
                      <a:extLst>
                        <a:ext uri="{9D8B030D-6E8A-4147-A177-3AD203B41FA5}">
                          <a16:colId xmlns:a16="http://schemas.microsoft.com/office/drawing/2014/main" val="2377845339"/>
                        </a:ext>
                      </a:extLst>
                    </a:gridCol>
                    <a:gridCol w="1201867">
                      <a:extLst>
                        <a:ext uri="{9D8B030D-6E8A-4147-A177-3AD203B41FA5}">
                          <a16:colId xmlns:a16="http://schemas.microsoft.com/office/drawing/2014/main" val="37701984"/>
                        </a:ext>
                      </a:extLst>
                    </a:gridCol>
                    <a:gridCol w="1201867">
                      <a:extLst>
                        <a:ext uri="{9D8B030D-6E8A-4147-A177-3AD203B41FA5}">
                          <a16:colId xmlns:a16="http://schemas.microsoft.com/office/drawing/2014/main" val="2119844492"/>
                        </a:ext>
                      </a:extLst>
                    </a:gridCol>
                    <a:gridCol w="1201867">
                      <a:extLst>
                        <a:ext uri="{9D8B030D-6E8A-4147-A177-3AD203B41FA5}">
                          <a16:colId xmlns:a16="http://schemas.microsoft.com/office/drawing/2014/main" val="2114198257"/>
                        </a:ext>
                      </a:extLst>
                    </a:gridCol>
                    <a:gridCol w="1201867">
                      <a:extLst>
                        <a:ext uri="{9D8B030D-6E8A-4147-A177-3AD203B41FA5}">
                          <a16:colId xmlns:a16="http://schemas.microsoft.com/office/drawing/2014/main" val="2785216612"/>
                        </a:ext>
                      </a:extLst>
                    </a:gridCol>
                  </a:tblGrid>
                  <a:tr h="335280">
                    <a:tc rowSpan="2">
                      <a:txBody>
                        <a:bodyPr/>
                        <a:lstStyle/>
                        <a:p>
                          <a:pPr algn="ctr"/>
                          <a:r>
                            <a:rPr lang="en-US" sz="1600" dirty="0">
                              <a:latin typeface="Calibri" panose="020F0502020204030204" pitchFamily="34" charset="0"/>
                              <a:cs typeface="Calibri" panose="020F0502020204030204" pitchFamily="34" charset="0"/>
                            </a:rPr>
                            <a:t>System</a:t>
                          </a:r>
                        </a:p>
                      </a:txBody>
                      <a:tcPr/>
                    </a:tc>
                    <a:tc gridSpan="5">
                      <a:txBody>
                        <a:bodyPr/>
                        <a:lstStyle/>
                        <a:p>
                          <a:pPr algn="ctr"/>
                          <a:r>
                            <a:rPr lang="en-US" sz="1600" dirty="0">
                              <a:latin typeface="Calibri" panose="020F0502020204030204" pitchFamily="34" charset="0"/>
                              <a:cs typeface="Calibri" panose="020F0502020204030204" pitchFamily="34" charset="0"/>
                            </a:rPr>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23320">
                    <a:tc vMerge="1">
                      <a:txBody>
                        <a:bodyPr/>
                        <a:lstStyle/>
                        <a:p>
                          <a:endParaRPr lang="en-US" dirty="0"/>
                        </a:p>
                      </a:txBody>
                      <a:tcPr/>
                    </a:tc>
                    <a:tc>
                      <a:txBody>
                        <a:bodyPr/>
                        <a:lstStyle/>
                        <a:p>
                          <a:pPr marL="0" algn="ctr" defTabSz="457200" rtl="0" eaLnBrk="1" latinLnBrk="0" hangingPunct="1"/>
                          <a:r>
                            <a:rPr lang="nn-NO" sz="1400" kern="1200" dirty="0">
                              <a:solidFill>
                                <a:schemeClr val="dk1"/>
                              </a:solidFill>
                              <a:latin typeface="+mn-lt"/>
                              <a:ea typeface="+mn-ea"/>
                              <a:cs typeface="+mn-cs"/>
                            </a:rPr>
                            <a:t>20</a:t>
                          </a:r>
                        </a:p>
                      </a:txBody>
                      <a:tcPr/>
                    </a:tc>
                    <a:tc>
                      <a:txBody>
                        <a:bodyPr/>
                        <a:lstStyle/>
                        <a:p>
                          <a:pPr marL="0" algn="ctr" defTabSz="457200" rtl="0" eaLnBrk="1" latinLnBrk="0" hangingPunct="1"/>
                          <a:r>
                            <a:rPr lang="nn-NO" sz="1400" kern="1200" dirty="0">
                              <a:solidFill>
                                <a:schemeClr val="dk1"/>
                              </a:solidFill>
                              <a:latin typeface="+mn-lt"/>
                              <a:ea typeface="+mn-ea"/>
                              <a:cs typeface="+mn-cs"/>
                            </a:rPr>
                            <a:t>50</a:t>
                          </a:r>
                        </a:p>
                      </a:txBody>
                      <a:tcPr/>
                    </a:tc>
                    <a:tc>
                      <a:txBody>
                        <a:bodyPr/>
                        <a:lstStyle/>
                        <a:p>
                          <a:pPr marL="0" algn="ctr" defTabSz="457200" rtl="0" eaLnBrk="1" latinLnBrk="0" hangingPunct="1"/>
                          <a:r>
                            <a:rPr lang="nn-NO" sz="1400" kern="1200" dirty="0">
                              <a:solidFill>
                                <a:schemeClr val="dk1"/>
                              </a:solidFill>
                              <a:latin typeface="+mn-lt"/>
                              <a:ea typeface="+mn-ea"/>
                              <a:cs typeface="+mn-cs"/>
                            </a:rPr>
                            <a:t>100</a:t>
                          </a:r>
                        </a:p>
                      </a:txBody>
                      <a:tcPr/>
                    </a:tc>
                    <a:tc>
                      <a:txBody>
                        <a:bodyPr/>
                        <a:lstStyle/>
                        <a:p>
                          <a:pPr marL="0" algn="ctr" defTabSz="457200" rtl="0" eaLnBrk="1" latinLnBrk="0" hangingPunct="1"/>
                          <a:r>
                            <a:rPr lang="nn-NO" sz="1400" kern="1200" dirty="0">
                              <a:solidFill>
                                <a:schemeClr val="dk1"/>
                              </a:solidFill>
                              <a:latin typeface="+mn-lt"/>
                              <a:ea typeface="+mn-ea"/>
                              <a:cs typeface="+mn-cs"/>
                            </a:rPr>
                            <a:t>200</a:t>
                          </a:r>
                          <a:endParaRPr lang="en-US" sz="1400"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kern="1200" dirty="0">
                              <a:solidFill>
                                <a:schemeClr val="dk1"/>
                              </a:solidFill>
                              <a:latin typeface="+mn-lt"/>
                              <a:ea typeface="+mn-ea"/>
                              <a:cs typeface="+mn-cs"/>
                            </a:rPr>
                            <a:t>Avg.</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508329200"/>
                      </a:ext>
                    </a:extLst>
                  </a:tr>
                  <a:tr h="323320">
                    <a:tc>
                      <a:txBody>
                        <a:bodyPr/>
                        <a:lstStyle/>
                        <a:p>
                          <a:pPr marL="0" algn="ctr" defTabSz="457200" rtl="0" eaLnBrk="1" latinLnBrk="0" hangingPunct="1"/>
                          <a:r>
                            <a:rPr lang="en-US" sz="1400" kern="1200" dirty="0">
                              <a:solidFill>
                                <a:schemeClr val="dk1"/>
                              </a:solidFill>
                              <a:latin typeface="+mn-lt"/>
                              <a:ea typeface="+mn-ea"/>
                              <a:cs typeface="+mn-cs"/>
                            </a:rPr>
                            <a:t>SI</a:t>
                          </a:r>
                        </a:p>
                      </a:txBody>
                      <a:tcPr/>
                    </a:tc>
                    <a:tc gridSpan="5">
                      <a:txBody>
                        <a:bodyPr/>
                        <a:lstStyle/>
                        <a:p>
                          <a:pPr marL="0" algn="ctr" defTabSz="457200" rtl="0" eaLnBrk="1" latinLnBrk="0" hangingPunct="1"/>
                          <a:r>
                            <a:rPr lang="en-US" sz="1400" kern="1200" dirty="0">
                              <a:solidFill>
                                <a:schemeClr val="dk1"/>
                              </a:solidFill>
                              <a:latin typeface="+mn-lt"/>
                              <a:ea typeface="+mn-ea"/>
                              <a:cs typeface="+mn-cs"/>
                            </a:rPr>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23320">
                    <a:tc>
                      <a:txBody>
                        <a:bodyPr/>
                        <a:lstStyle/>
                        <a:p>
                          <a:endParaRPr lang="en-US"/>
                        </a:p>
                      </a:txBody>
                      <a:tcPr>
                        <a:blipFill>
                          <a:blip r:embed="rId2"/>
                          <a:stretch>
                            <a:fillRect l="-308" t="-309434" r="-304923" b="-615094"/>
                          </a:stretch>
                        </a:blipFill>
                      </a:tcPr>
                    </a:tc>
                    <a:tc>
                      <a:txBody>
                        <a:bodyPr/>
                        <a:lstStyle/>
                        <a:p>
                          <a:pPr marL="0" algn="ctr" defTabSz="457200" rtl="0" eaLnBrk="1" latinLnBrk="0" hangingPunct="1"/>
                          <a:r>
                            <a:rPr lang="en-US" sz="1400" kern="1200" dirty="0">
                              <a:solidFill>
                                <a:schemeClr val="dk1"/>
                              </a:solidFill>
                              <a:latin typeface="+mn-lt"/>
                              <a:ea typeface="+mn-ea"/>
                              <a:cs typeface="+mn-cs"/>
                            </a:rPr>
                            <a:t>14.18</a:t>
                          </a:r>
                        </a:p>
                      </a:txBody>
                      <a:tcPr/>
                    </a:tc>
                    <a:tc>
                      <a:txBody>
                        <a:bodyPr/>
                        <a:lstStyle/>
                        <a:p>
                          <a:pPr marL="0" algn="ctr" defTabSz="457200" rtl="0" eaLnBrk="1" latinLnBrk="0" hangingPunct="1"/>
                          <a:r>
                            <a:rPr lang="en-US" sz="1400" kern="1200" dirty="0">
                              <a:solidFill>
                                <a:schemeClr val="dk1"/>
                              </a:solidFill>
                              <a:latin typeface="+mn-lt"/>
                              <a:ea typeface="+mn-ea"/>
                              <a:cs typeface="+mn-cs"/>
                            </a:rPr>
                            <a:t>14.01</a:t>
                          </a:r>
                        </a:p>
                      </a:txBody>
                      <a:tcPr/>
                    </a:tc>
                    <a:tc>
                      <a:txBody>
                        <a:bodyPr/>
                        <a:lstStyle/>
                        <a:p>
                          <a:pPr marL="0" algn="ctr" defTabSz="457200" rtl="0" eaLnBrk="1" latinLnBrk="0" hangingPunct="1"/>
                          <a:r>
                            <a:rPr lang="en-US" sz="1400" kern="1200" dirty="0">
                              <a:solidFill>
                                <a:schemeClr val="dk1"/>
                              </a:solidFill>
                              <a:latin typeface="+mn-lt"/>
                              <a:ea typeface="+mn-ea"/>
                              <a:cs typeface="+mn-cs"/>
                            </a:rPr>
                            <a:t>13.81</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13.93</a:t>
                          </a:r>
                        </a:p>
                      </a:txBody>
                      <a:tcPr/>
                    </a:tc>
                    <a:extLst>
                      <a:ext uri="{0D108BD9-81ED-4DB2-BD59-A6C34878D82A}">
                        <a16:rowId xmlns:a16="http://schemas.microsoft.com/office/drawing/2014/main" val="1398328006"/>
                      </a:ext>
                    </a:extLst>
                  </a:tr>
                  <a:tr h="323320">
                    <a:tc>
                      <a:txBody>
                        <a:bodyPr/>
                        <a:lstStyle/>
                        <a:p>
                          <a:endParaRPr lang="en-US"/>
                        </a:p>
                      </a:txBody>
                      <a:tcPr>
                        <a:blipFill>
                          <a:blip r:embed="rId2"/>
                          <a:stretch>
                            <a:fillRect l="-308" t="-409434" r="-304923" b="-515094"/>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13.86</a:t>
                          </a:r>
                        </a:p>
                      </a:txBody>
                      <a:tcPr/>
                    </a:tc>
                    <a:tc>
                      <a:txBody>
                        <a:bodyPr/>
                        <a:lstStyle/>
                        <a:p>
                          <a:pPr marL="0" algn="ctr" defTabSz="457200" rtl="0" eaLnBrk="1" latinLnBrk="0" hangingPunct="1"/>
                          <a:r>
                            <a:rPr lang="en-US" sz="1400" kern="1200" dirty="0">
                              <a:solidFill>
                                <a:schemeClr val="dk1"/>
                              </a:solidFill>
                              <a:latin typeface="+mn-lt"/>
                              <a:ea typeface="+mn-ea"/>
                              <a:cs typeface="+mn-cs"/>
                            </a:rPr>
                            <a:t>13.83</a:t>
                          </a:r>
                        </a:p>
                      </a:txBody>
                      <a:tcPr/>
                    </a:tc>
                    <a:tc>
                      <a:txBody>
                        <a:bodyPr/>
                        <a:lstStyle/>
                        <a:p>
                          <a:pPr marL="0" algn="ctr" defTabSz="457200" rtl="0" eaLnBrk="1" latinLnBrk="0" hangingPunct="1"/>
                          <a:r>
                            <a:rPr lang="en-US" sz="1400" kern="1200" dirty="0">
                              <a:solidFill>
                                <a:schemeClr val="dk1"/>
                              </a:solidFill>
                              <a:latin typeface="+mn-lt"/>
                              <a:ea typeface="+mn-ea"/>
                              <a:cs typeface="+mn-cs"/>
                            </a:rPr>
                            <a:t>13.75</a:t>
                          </a:r>
                        </a:p>
                      </a:txBody>
                      <a:tcPr/>
                    </a:tc>
                    <a:tc>
                      <a:txBody>
                        <a:bodyPr/>
                        <a:lstStyle/>
                        <a:p>
                          <a:pPr marL="0" algn="ctr" defTabSz="457200" rtl="0" eaLnBrk="1" latinLnBrk="0" hangingPunct="1"/>
                          <a:r>
                            <a:rPr lang="en-US" sz="1400" kern="1200" dirty="0">
                              <a:solidFill>
                                <a:schemeClr val="dk1"/>
                              </a:solidFill>
                              <a:latin typeface="+mn-lt"/>
                              <a:ea typeface="+mn-ea"/>
                              <a:cs typeface="+mn-cs"/>
                            </a:rPr>
                            <a:t>13.65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13.77</a:t>
                          </a:r>
                        </a:p>
                      </a:txBody>
                      <a:tcPr/>
                    </a:tc>
                    <a:extLst>
                      <a:ext uri="{0D108BD9-81ED-4DB2-BD59-A6C34878D82A}">
                        <a16:rowId xmlns:a16="http://schemas.microsoft.com/office/drawing/2014/main" val="2022178173"/>
                      </a:ext>
                    </a:extLst>
                  </a:tr>
                  <a:tr h="323320">
                    <a:tc>
                      <a:txBody>
                        <a:bodyPr/>
                        <a:lstStyle/>
                        <a:p>
                          <a:endParaRPr lang="en-US"/>
                        </a:p>
                      </a:txBody>
                      <a:tcPr>
                        <a:blipFill>
                          <a:blip r:embed="rId2"/>
                          <a:stretch>
                            <a:fillRect l="-308" t="-500000" r="-304923" b="-405556"/>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tc>
                    <a:extLst>
                      <a:ext uri="{0D108BD9-81ED-4DB2-BD59-A6C34878D82A}">
                        <a16:rowId xmlns:a16="http://schemas.microsoft.com/office/drawing/2014/main" val="371649506"/>
                      </a:ext>
                    </a:extLst>
                  </a:tr>
                  <a:tr h="323320">
                    <a:tc>
                      <a:txBody>
                        <a:bodyPr/>
                        <a:lstStyle/>
                        <a:p>
                          <a:endParaRPr lang="en-US"/>
                        </a:p>
                      </a:txBody>
                      <a:tcPr>
                        <a:blipFill>
                          <a:blip r:embed="rId2"/>
                          <a:stretch>
                            <a:fillRect l="-308" t="-611321" r="-304923" b="-313208"/>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13.89</a:t>
                          </a:r>
                        </a:p>
                      </a:txBody>
                      <a:tcPr/>
                    </a:tc>
                    <a:tc>
                      <a:txBody>
                        <a:bodyPr/>
                        <a:lstStyle/>
                        <a:p>
                          <a:pPr marL="0" algn="ctr" defTabSz="457200" rtl="0" eaLnBrk="1" latinLnBrk="0" hangingPunct="1"/>
                          <a:r>
                            <a:rPr lang="en-US" sz="1400" kern="1200" dirty="0">
                              <a:solidFill>
                                <a:schemeClr val="dk1"/>
                              </a:solidFill>
                              <a:latin typeface="+mn-lt"/>
                              <a:ea typeface="+mn-ea"/>
                              <a:cs typeface="+mn-cs"/>
                            </a:rPr>
                            <a:t>13.86</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13.82</a:t>
                          </a:r>
                        </a:p>
                      </a:txBody>
                      <a:tcPr/>
                    </a:tc>
                    <a:extLst>
                      <a:ext uri="{0D108BD9-81ED-4DB2-BD59-A6C34878D82A}">
                        <a16:rowId xmlns:a16="http://schemas.microsoft.com/office/drawing/2014/main" val="536048163"/>
                      </a:ext>
                    </a:extLst>
                  </a:tr>
                  <a:tr h="323320">
                    <a:tc>
                      <a:txBody>
                        <a:bodyPr/>
                        <a:lstStyle/>
                        <a:p>
                          <a:endParaRPr lang="en-US"/>
                        </a:p>
                      </a:txBody>
                      <a:tcPr>
                        <a:blipFill>
                          <a:blip r:embed="rId2"/>
                          <a:stretch>
                            <a:fillRect l="-308" t="-711321" r="-304923" b="-213208"/>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13.74</a:t>
                          </a:r>
                        </a:p>
                      </a:txBody>
                      <a:tcPr/>
                    </a:tc>
                    <a:tc>
                      <a:txBody>
                        <a:bodyPr/>
                        <a:lstStyle/>
                        <a:p>
                          <a:pPr marL="0" algn="ctr" defTabSz="457200" rtl="0" eaLnBrk="1" latinLnBrk="0" hangingPunct="1"/>
                          <a:r>
                            <a:rPr lang="en-US" sz="1400" kern="1200" dirty="0">
                              <a:solidFill>
                                <a:schemeClr val="dk1"/>
                              </a:solidFill>
                              <a:latin typeface="+mn-lt"/>
                              <a:ea typeface="+mn-ea"/>
                              <a:cs typeface="+mn-cs"/>
                            </a:rPr>
                            <a:t>13.70</a:t>
                          </a:r>
                        </a:p>
                      </a:txBody>
                      <a:tcPr/>
                    </a:tc>
                    <a:tc>
                      <a:txBody>
                        <a:bodyPr/>
                        <a:lstStyle/>
                        <a:p>
                          <a:pPr marL="0" algn="ctr" defTabSz="457200" rtl="0" eaLnBrk="1" latinLnBrk="0" hangingPunct="1"/>
                          <a:r>
                            <a:rPr lang="en-US" sz="1400" kern="1200" dirty="0">
                              <a:solidFill>
                                <a:schemeClr val="dk1"/>
                              </a:solidFill>
                              <a:latin typeface="+mn-lt"/>
                              <a:ea typeface="+mn-ea"/>
                              <a:cs typeface="+mn-cs"/>
                            </a:rPr>
                            <a:t>13.38</a:t>
                          </a:r>
                        </a:p>
                      </a:txBody>
                      <a:tcPr/>
                    </a:tc>
                    <a:tc>
                      <a:txBody>
                        <a:bodyPr/>
                        <a:lstStyle/>
                        <a:p>
                          <a:pPr marL="0" algn="ctr" defTabSz="457200" rtl="0" eaLnBrk="1" latinLnBrk="0" hangingPunct="1"/>
                          <a:r>
                            <a:rPr lang="en-US" sz="1400" kern="1200" dirty="0">
                              <a:solidFill>
                                <a:schemeClr val="dk1"/>
                              </a:solidFill>
                              <a:latin typeface="+mn-lt"/>
                              <a:ea typeface="+mn-ea"/>
                              <a:cs typeface="+mn-cs"/>
                            </a:rPr>
                            <a:t>12.99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13.45</a:t>
                          </a:r>
                        </a:p>
                      </a:txBody>
                      <a:tcPr/>
                    </a:tc>
                    <a:extLst>
                      <a:ext uri="{0D108BD9-81ED-4DB2-BD59-A6C34878D82A}">
                        <a16:rowId xmlns:a16="http://schemas.microsoft.com/office/drawing/2014/main" val="2598721848"/>
                      </a:ext>
                    </a:extLst>
                  </a:tr>
                  <a:tr h="323320">
                    <a:tc>
                      <a:txBody>
                        <a:bodyPr/>
                        <a:lstStyle/>
                        <a:p>
                          <a:endParaRPr lang="en-US"/>
                        </a:p>
                      </a:txBody>
                      <a:tcPr>
                        <a:blipFill>
                          <a:blip r:embed="rId2"/>
                          <a:stretch>
                            <a:fillRect l="-308" t="-811321" r="-304923" b="-113208"/>
                          </a:stretch>
                        </a:blipFill>
                      </a:tcPr>
                    </a:tc>
                    <a:tc>
                      <a:txBody>
                        <a:bodyPr/>
                        <a:lstStyle/>
                        <a:p>
                          <a:pPr marL="0" algn="ctr" defTabSz="457200" rtl="0" eaLnBrk="1" latinLnBrk="0" hangingPunct="1"/>
                          <a:r>
                            <a:rPr lang="en-US" sz="1400" b="1" kern="1200" dirty="0">
                              <a:solidFill>
                                <a:schemeClr val="dk1"/>
                              </a:solidFill>
                              <a:latin typeface="+mn-lt"/>
                              <a:ea typeface="+mn-ea"/>
                              <a:cs typeface="+mn-cs"/>
                            </a:rPr>
                            <a:t>13.66</a:t>
                          </a:r>
                        </a:p>
                      </a:txBody>
                      <a:tcPr/>
                    </a:tc>
                    <a:tc>
                      <a:txBody>
                        <a:bodyPr/>
                        <a:lstStyle/>
                        <a:p>
                          <a:pPr marL="0" algn="ctr" defTabSz="457200" rtl="0" eaLnBrk="1" latinLnBrk="0" hangingPunct="1"/>
                          <a:r>
                            <a:rPr lang="en-US" sz="1400" b="1" kern="1200" dirty="0">
                              <a:solidFill>
                                <a:schemeClr val="dk1"/>
                              </a:solidFill>
                              <a:latin typeface="+mn-lt"/>
                              <a:ea typeface="+mn-ea"/>
                              <a:cs typeface="+mn-cs"/>
                            </a:rPr>
                            <a:t>13.61</a:t>
                          </a:r>
                        </a:p>
                      </a:txBody>
                      <a:tcPr/>
                    </a:tc>
                    <a:tc>
                      <a:txBody>
                        <a:bodyPr/>
                        <a:lstStyle/>
                        <a:p>
                          <a:pPr marL="0" algn="ctr" defTabSz="457200" rtl="0" eaLnBrk="1" latinLnBrk="0" hangingPunct="1"/>
                          <a:r>
                            <a:rPr lang="en-US" sz="1400" b="1" kern="1200" dirty="0">
                              <a:solidFill>
                                <a:schemeClr val="dk1"/>
                              </a:solidFill>
                              <a:latin typeface="+mn-lt"/>
                              <a:ea typeface="+mn-ea"/>
                              <a:cs typeface="+mn-cs"/>
                            </a:rPr>
                            <a:t>13.09</a:t>
                          </a:r>
                        </a:p>
                      </a:txBody>
                      <a:tcPr/>
                    </a:tc>
                    <a:tc>
                      <a:txBody>
                        <a:bodyPr/>
                        <a:lstStyle/>
                        <a:p>
                          <a:pPr marL="0" algn="ctr" defTabSz="457200" rtl="0" eaLnBrk="1" latinLnBrk="0" hangingPunct="1"/>
                          <a:r>
                            <a:rPr lang="en-US" sz="1400" b="1" kern="1200" dirty="0">
                              <a:solidFill>
                                <a:schemeClr val="dk1"/>
                              </a:solidFill>
                              <a:latin typeface="+mn-lt"/>
                              <a:ea typeface="+mn-ea"/>
                              <a:cs typeface="+mn-cs"/>
                            </a:rPr>
                            <a:t>12.85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13.30</a:t>
                          </a:r>
                        </a:p>
                      </a:txBody>
                      <a:tcPr/>
                    </a:tc>
                    <a:extLst>
                      <a:ext uri="{0D108BD9-81ED-4DB2-BD59-A6C34878D82A}">
                        <a16:rowId xmlns:a16="http://schemas.microsoft.com/office/drawing/2014/main" val="1195638735"/>
                      </a:ext>
                    </a:extLst>
                  </a:tr>
                  <a:tr h="323320">
                    <a:tc>
                      <a:txBody>
                        <a:bodyPr/>
                        <a:lstStyle/>
                        <a:p>
                          <a:endParaRPr lang="en-US"/>
                        </a:p>
                      </a:txBody>
                      <a:tcPr>
                        <a:blipFill>
                          <a:blip r:embed="rId2"/>
                          <a:stretch>
                            <a:fillRect l="-308" t="-911321" r="-304923" b="-13208"/>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13.69</a:t>
                          </a:r>
                        </a:p>
                      </a:txBody>
                      <a:tcPr/>
                    </a:tc>
                    <a:tc>
                      <a:txBody>
                        <a:bodyPr/>
                        <a:lstStyle/>
                        <a:p>
                          <a:pPr marL="0" algn="ctr" defTabSz="457200" rtl="0" eaLnBrk="1" latinLnBrk="0" hangingPunct="1"/>
                          <a:r>
                            <a:rPr lang="en-US" sz="1400" kern="1200" dirty="0">
                              <a:solidFill>
                                <a:schemeClr val="dk1"/>
                              </a:solidFill>
                              <a:latin typeface="+mn-lt"/>
                              <a:ea typeface="+mn-ea"/>
                              <a:cs typeface="+mn-cs"/>
                            </a:rPr>
                            <a:t>13.27</a:t>
                          </a:r>
                        </a:p>
                      </a:txBody>
                      <a:tcPr/>
                    </a:tc>
                    <a:tc>
                      <a:txBody>
                        <a:bodyPr/>
                        <a:lstStyle/>
                        <a:p>
                          <a:pPr marL="0" algn="ctr" defTabSz="457200" rtl="0" eaLnBrk="1" latinLnBrk="0" hangingPunct="1"/>
                          <a:r>
                            <a:rPr lang="en-US" sz="1400" kern="1200" dirty="0">
                              <a:solidFill>
                                <a:schemeClr val="dk1"/>
                              </a:solidFill>
                              <a:latin typeface="+mn-lt"/>
                              <a:ea typeface="+mn-ea"/>
                              <a:cs typeface="+mn-cs"/>
                            </a:rPr>
                            <a:t>13.03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13.46</a:t>
                          </a:r>
                        </a:p>
                      </a:txBody>
                      <a:tcPr/>
                    </a:tc>
                    <a:extLst>
                      <a:ext uri="{0D108BD9-81ED-4DB2-BD59-A6C34878D82A}">
                        <a16:rowId xmlns:a16="http://schemas.microsoft.com/office/drawing/2014/main" val="2325253213"/>
                      </a:ext>
                    </a:extLst>
                  </a:tr>
                </a:tbl>
              </a:graphicData>
            </a:graphic>
          </p:graphicFrame>
        </mc:Fallback>
      </mc:AlternateContent>
      <p:sp>
        <p:nvSpPr>
          <p:cNvPr id="5" name="Slide Number Placeholder 4">
            <a:extLst>
              <a:ext uri="{FF2B5EF4-FFF2-40B4-BE49-F238E27FC236}">
                <a16:creationId xmlns:a16="http://schemas.microsoft.com/office/drawing/2014/main" id="{857E963D-AE84-421A-B2DE-ED12945DC8D8}"/>
              </a:ext>
            </a:extLst>
          </p:cNvPr>
          <p:cNvSpPr>
            <a:spLocks noGrp="1"/>
          </p:cNvSpPr>
          <p:nvPr>
            <p:ph type="sldNum" sz="quarter" idx="12"/>
          </p:nvPr>
        </p:nvSpPr>
        <p:spPr/>
        <p:txBody>
          <a:bodyPr/>
          <a:lstStyle/>
          <a:p>
            <a:fld id="{E60D1F65-2B1C-234D-A4E8-7EB7D2584AAA}" type="slidenum">
              <a:rPr lang="en-US" smtClean="0"/>
              <a:t>20</a:t>
            </a:fld>
            <a:endParaRPr lang="en-US"/>
          </a:p>
        </p:txBody>
      </p:sp>
      <p:sp>
        <p:nvSpPr>
          <p:cNvPr id="7" name="Content Placeholder 2">
            <a:extLst>
              <a:ext uri="{FF2B5EF4-FFF2-40B4-BE49-F238E27FC236}">
                <a16:creationId xmlns:a16="http://schemas.microsoft.com/office/drawing/2014/main" id="{0F7A55ED-F709-46DC-B44C-8D4751A02528}"/>
              </a:ext>
            </a:extLst>
          </p:cNvPr>
          <p:cNvSpPr txBox="1">
            <a:spLocks/>
          </p:cNvSpPr>
          <p:nvPr/>
        </p:nvSpPr>
        <p:spPr>
          <a:xfrm>
            <a:off x="2019733" y="1647717"/>
            <a:ext cx="8813247" cy="141497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ASA achieves 2.1%, 2.4%, 6.2%, 7.9% WERRs over SI LSTM with 20, 50, 100, 200 adaptation utterances, respectively.</a:t>
            </a:r>
          </a:p>
          <a:p>
            <a:r>
              <a:rPr lang="en-US" dirty="0"/>
              <a:t>ASA performs consistently better than KLD, achieving a 5.2% WERR over the best KLD setup with 200 adaptation utterances.</a:t>
            </a:r>
          </a:p>
          <a:p>
            <a:pPr marL="342900" lvl="1" indent="-342900"/>
            <a:endParaRPr lang="en-US" sz="1800" dirty="0"/>
          </a:p>
          <a:p>
            <a:endParaRPr lang="en-US" sz="1400" dirty="0">
              <a:solidFill>
                <a:schemeClr val="dk1"/>
              </a:solidFill>
            </a:endParaRPr>
          </a:p>
        </p:txBody>
      </p:sp>
    </p:spTree>
    <p:extLst>
      <p:ext uri="{BB962C8B-B14F-4D97-AF65-F5344CB8AC3E}">
        <p14:creationId xmlns:p14="http://schemas.microsoft.com/office/powerpoint/2010/main" val="349435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A0E3-82A2-41B4-9BDC-1F86F254A9DB}"/>
              </a:ext>
            </a:extLst>
          </p:cNvPr>
          <p:cNvSpPr>
            <a:spLocks noGrp="1"/>
          </p:cNvSpPr>
          <p:nvPr>
            <p:ph type="title"/>
          </p:nvPr>
        </p:nvSpPr>
        <p:spPr>
          <a:xfrm>
            <a:off x="2162709" y="581912"/>
            <a:ext cx="8911687" cy="1280890"/>
          </a:xfrm>
        </p:spPr>
        <p:txBody>
          <a:bodyPr/>
          <a:lstStyle/>
          <a:p>
            <a:r>
              <a:rPr lang="en-US" dirty="0"/>
              <a:t>WERs (%) for ASA on Senone Posterior (ASA-SP)</a:t>
            </a:r>
          </a:p>
        </p:txBody>
      </p:sp>
      <p:sp>
        <p:nvSpPr>
          <p:cNvPr id="3" name="Content Placeholder 2">
            <a:extLst>
              <a:ext uri="{FF2B5EF4-FFF2-40B4-BE49-F238E27FC236}">
                <a16:creationId xmlns:a16="http://schemas.microsoft.com/office/drawing/2014/main" id="{EC3CD1F0-BF83-43C5-AEDC-0D95076FDE59}"/>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EC6E5056-9799-4F78-84CB-2DAF22F9797B}"/>
              </a:ext>
            </a:extLst>
          </p:cNvPr>
          <p:cNvSpPr>
            <a:spLocks noGrp="1"/>
          </p:cNvSpPr>
          <p:nvPr>
            <p:ph type="sldNum" sz="quarter" idx="12"/>
          </p:nvPr>
        </p:nvSpPr>
        <p:spPr/>
        <p:txBody>
          <a:bodyPr/>
          <a:lstStyle/>
          <a:p>
            <a:fld id="{E60D1F65-2B1C-234D-A4E8-7EB7D2584AAA}" type="slidenum">
              <a:rPr lang="en-US" smtClean="0"/>
              <a:t>21</a:t>
            </a:fld>
            <a:endParaRPr lang="en-US"/>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7347E7F3-8FEC-4E33-BAA3-B7CC876205A8}"/>
                  </a:ext>
                </a:extLst>
              </p:cNvPr>
              <p:cNvGraphicFramePr>
                <a:graphicFrameLocks/>
              </p:cNvGraphicFramePr>
              <p:nvPr>
                <p:extLst>
                  <p:ext uri="{D42A27DB-BD31-4B8C-83A1-F6EECF244321}">
                    <p14:modId xmlns:p14="http://schemas.microsoft.com/office/powerpoint/2010/main" val="1955540025"/>
                  </p:ext>
                </p:extLst>
              </p:nvPr>
            </p:nvGraphicFramePr>
            <p:xfrm>
              <a:off x="2174284" y="1784918"/>
              <a:ext cx="7722825" cy="2438400"/>
            </p:xfrm>
            <a:graphic>
              <a:graphicData uri="http://schemas.openxmlformats.org/drawingml/2006/table">
                <a:tbl>
                  <a:tblPr firstRow="1" bandRow="1">
                    <a:tableStyleId>{5C22544A-7EE6-4342-B048-85BDC9FD1C3A}</a:tableStyleId>
                  </a:tblPr>
                  <a:tblGrid>
                    <a:gridCol w="1913755">
                      <a:extLst>
                        <a:ext uri="{9D8B030D-6E8A-4147-A177-3AD203B41FA5}">
                          <a16:colId xmlns:a16="http://schemas.microsoft.com/office/drawing/2014/main" val="1067151775"/>
                        </a:ext>
                      </a:extLst>
                    </a:gridCol>
                    <a:gridCol w="1161814">
                      <a:extLst>
                        <a:ext uri="{9D8B030D-6E8A-4147-A177-3AD203B41FA5}">
                          <a16:colId xmlns:a16="http://schemas.microsoft.com/office/drawing/2014/main" val="2377845339"/>
                        </a:ext>
                      </a:extLst>
                    </a:gridCol>
                    <a:gridCol w="1161814">
                      <a:extLst>
                        <a:ext uri="{9D8B030D-6E8A-4147-A177-3AD203B41FA5}">
                          <a16:colId xmlns:a16="http://schemas.microsoft.com/office/drawing/2014/main" val="37701984"/>
                        </a:ext>
                      </a:extLst>
                    </a:gridCol>
                    <a:gridCol w="1161814">
                      <a:extLst>
                        <a:ext uri="{9D8B030D-6E8A-4147-A177-3AD203B41FA5}">
                          <a16:colId xmlns:a16="http://schemas.microsoft.com/office/drawing/2014/main" val="2119844492"/>
                        </a:ext>
                      </a:extLst>
                    </a:gridCol>
                    <a:gridCol w="1161814">
                      <a:extLst>
                        <a:ext uri="{9D8B030D-6E8A-4147-A177-3AD203B41FA5}">
                          <a16:colId xmlns:a16="http://schemas.microsoft.com/office/drawing/2014/main" val="2114198257"/>
                        </a:ext>
                      </a:extLst>
                    </a:gridCol>
                    <a:gridCol w="1161814">
                      <a:extLst>
                        <a:ext uri="{9D8B030D-6E8A-4147-A177-3AD203B41FA5}">
                          <a16:colId xmlns:a16="http://schemas.microsoft.com/office/drawing/2014/main" val="2785216612"/>
                        </a:ext>
                      </a:extLst>
                    </a:gridCol>
                  </a:tblGrid>
                  <a:tr h="242089">
                    <a:tc rowSpan="2">
                      <a:txBody>
                        <a:bodyPr/>
                        <a:lstStyle/>
                        <a:p>
                          <a:pPr algn="ctr"/>
                          <a:r>
                            <a:rPr lang="en-US" sz="1400" dirty="0"/>
                            <a:t>Supervised </a:t>
                          </a:r>
                        </a:p>
                        <a:p>
                          <a:pPr algn="ctr"/>
                          <a:r>
                            <a:rPr lang="en-US" sz="1400" dirty="0"/>
                            <a:t>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242089">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242089">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=0.2)</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13.20</a:t>
                          </a:r>
                        </a:p>
                      </a:txBody>
                      <a:tcPr/>
                    </a:tc>
                    <a:tc>
                      <a:txBody>
                        <a:bodyPr/>
                        <a:lstStyle/>
                        <a:p>
                          <a:pPr algn="ctr"/>
                          <a:r>
                            <a:rPr lang="en-US" sz="1400" b="0" i="0" kern="1200" dirty="0">
                              <a:solidFill>
                                <a:schemeClr val="dk1"/>
                              </a:solidFill>
                              <a:effectLst/>
                              <a:latin typeface="+mn-lt"/>
                              <a:ea typeface="+mn-ea"/>
                              <a:cs typeface="+mn-cs"/>
                            </a:rPr>
                            <a:t>13.00</a:t>
                          </a:r>
                          <a:endParaRPr lang="en-US" sz="1400" dirty="0"/>
                        </a:p>
                      </a:txBody>
                      <a:tcPr/>
                    </a:tc>
                    <a:tc>
                      <a:txBody>
                        <a:bodyPr/>
                        <a:lstStyle/>
                        <a:p>
                          <a:pPr algn="ctr"/>
                          <a:r>
                            <a:rPr lang="en-US" sz="1400" b="0" i="0" kern="1200" dirty="0">
                              <a:solidFill>
                                <a:schemeClr val="dk1"/>
                              </a:solidFill>
                              <a:effectLst/>
                              <a:latin typeface="+mn-lt"/>
                              <a:ea typeface="+mn-ea"/>
                              <a:cs typeface="+mn-cs"/>
                            </a:rPr>
                            <a:t>12.71</a:t>
                          </a:r>
                          <a:endParaRPr lang="en-US" sz="1400" dirty="0"/>
                        </a:p>
                      </a:txBody>
                      <a:tcPr/>
                    </a:tc>
                    <a:tc>
                      <a:txBody>
                        <a:bodyPr/>
                        <a:lstStyle/>
                        <a:p>
                          <a:pPr algn="ctr"/>
                          <a:r>
                            <a:rPr lang="en-US" sz="1400" b="0" i="0" kern="1200" dirty="0">
                              <a:solidFill>
                                <a:schemeClr val="dk1"/>
                              </a:solidFill>
                              <a:effectLst/>
                              <a:latin typeface="+mn-lt"/>
                              <a:ea typeface="+mn-ea"/>
                              <a:cs typeface="+mn-cs"/>
                            </a:rPr>
                            <a:t>12.61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tc>
                    <a:extLst>
                      <a:ext uri="{0D108BD9-81ED-4DB2-BD59-A6C34878D82A}">
                        <a16:rowId xmlns:a16="http://schemas.microsoft.com/office/drawing/2014/main" val="2022178173"/>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=3.0)</m:t>
                              </m:r>
                            </m:oMath>
                          </a14:m>
                          <a:endParaRPr lang="en-US" sz="1400" dirty="0"/>
                        </a:p>
                      </a:txBody>
                      <a:tcPr/>
                    </a:tc>
                    <a:tc>
                      <a:txBody>
                        <a:bodyPr/>
                        <a:lstStyle/>
                        <a:p>
                          <a:pPr algn="ctr"/>
                          <a:r>
                            <a:rPr lang="en-US" sz="1400" b="1" i="0" kern="1200" dirty="0">
                              <a:solidFill>
                                <a:schemeClr val="dk1"/>
                              </a:solidFill>
                              <a:effectLst/>
                              <a:latin typeface="+mn-lt"/>
                              <a:ea typeface="+mn-ea"/>
                              <a:cs typeface="+mn-cs"/>
                            </a:rPr>
                            <a:t>13.03</a:t>
                          </a:r>
                          <a:endParaRPr lang="en-US" sz="1400" b="1" dirty="0"/>
                        </a:p>
                      </a:txBody>
                      <a:tcPr/>
                    </a:tc>
                    <a:tc>
                      <a:txBody>
                        <a:bodyPr/>
                        <a:lstStyle/>
                        <a:p>
                          <a:pPr algn="ctr"/>
                          <a:r>
                            <a:rPr lang="en-US" sz="1400" b="1" i="0" kern="1200" dirty="0">
                              <a:solidFill>
                                <a:schemeClr val="dk1"/>
                              </a:solidFill>
                              <a:effectLst/>
                              <a:latin typeface="+mn-lt"/>
                              <a:ea typeface="+mn-ea"/>
                              <a:cs typeface="+mn-cs"/>
                            </a:rPr>
                            <a:t>12.72</a:t>
                          </a:r>
                          <a:endParaRPr lang="en-US" sz="1400" b="1" dirty="0"/>
                        </a:p>
                      </a:txBody>
                      <a:tcPr/>
                    </a:tc>
                    <a:tc>
                      <a:txBody>
                        <a:bodyPr/>
                        <a:lstStyle/>
                        <a:p>
                          <a:pPr algn="ctr"/>
                          <a:r>
                            <a:rPr lang="en-US" sz="1400" b="1" i="0" kern="1200" dirty="0">
                              <a:solidFill>
                                <a:schemeClr val="dk1"/>
                              </a:solidFill>
                              <a:effectLst/>
                              <a:latin typeface="+mn-lt"/>
                              <a:ea typeface="+mn-ea"/>
                              <a:cs typeface="+mn-cs"/>
                            </a:rPr>
                            <a:t>12.35</a:t>
                          </a:r>
                          <a:endParaRPr lang="en-US" sz="1400" b="1" dirty="0"/>
                        </a:p>
                      </a:txBody>
                      <a:tcPr/>
                    </a:tc>
                    <a:tc>
                      <a:txBody>
                        <a:bodyPr/>
                        <a:lstStyle/>
                        <a:p>
                          <a:pPr algn="ctr"/>
                          <a:r>
                            <a:rPr lang="en-US" sz="1400" b="1" i="0" kern="1200" dirty="0">
                              <a:solidFill>
                                <a:schemeClr val="dk1"/>
                              </a:solidFill>
                              <a:effectLst/>
                              <a:latin typeface="+mn-lt"/>
                              <a:ea typeface="+mn-ea"/>
                              <a:cs typeface="+mn-cs"/>
                            </a:rPr>
                            <a:t>11.94</a:t>
                          </a: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tc>
                    <a:extLst>
                      <a:ext uri="{0D108BD9-81ED-4DB2-BD59-A6C34878D82A}">
                        <a16:rowId xmlns:a16="http://schemas.microsoft.com/office/drawing/2014/main" val="1195638735"/>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ASA-SP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=1.0)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13.04</a:t>
                          </a:r>
                          <a:endParaRPr lang="en-US" sz="1400" dirty="0"/>
                        </a:p>
                      </a:txBody>
                      <a:tcPr/>
                    </a:tc>
                    <a:tc>
                      <a:txBody>
                        <a:bodyPr/>
                        <a:lstStyle/>
                        <a:p>
                          <a:pPr algn="ctr"/>
                          <a:r>
                            <a:rPr lang="en-US" sz="1400" b="0" i="0" kern="1200" dirty="0">
                              <a:solidFill>
                                <a:schemeClr val="dk1"/>
                              </a:solidFill>
                              <a:effectLst/>
                              <a:latin typeface="+mn-lt"/>
                              <a:ea typeface="+mn-ea"/>
                              <a:cs typeface="+mn-cs"/>
                            </a:rPr>
                            <a:t>12.88</a:t>
                          </a:r>
                          <a:endParaRPr lang="en-US" sz="1400" dirty="0"/>
                        </a:p>
                      </a:txBody>
                      <a:tcPr/>
                    </a:tc>
                    <a:tc>
                      <a:txBody>
                        <a:bodyPr/>
                        <a:lstStyle/>
                        <a:p>
                          <a:pPr algn="ctr"/>
                          <a:r>
                            <a:rPr lang="en-US" sz="1400" b="0" i="0" kern="1200" dirty="0">
                              <a:solidFill>
                                <a:schemeClr val="dk1"/>
                              </a:solidFill>
                              <a:effectLst/>
                              <a:latin typeface="+mn-lt"/>
                              <a:ea typeface="+mn-ea"/>
                              <a:cs typeface="+mn-cs"/>
                            </a:rPr>
                            <a:t>12.66</a:t>
                          </a:r>
                          <a:endParaRPr lang="en-US" sz="1400" dirty="0"/>
                        </a:p>
                      </a:txBody>
                      <a:tcPr/>
                    </a:tc>
                    <a:tc>
                      <a:txBody>
                        <a:bodyPr/>
                        <a:lstStyle/>
                        <a:p>
                          <a:pPr algn="ctr"/>
                          <a:r>
                            <a:rPr lang="en-US" sz="1400" b="0" i="0" kern="1200" dirty="0">
                              <a:solidFill>
                                <a:schemeClr val="dk1"/>
                              </a:solidFill>
                              <a:effectLst/>
                              <a:latin typeface="+mn-lt"/>
                              <a:ea typeface="+mn-ea"/>
                              <a:cs typeface="+mn-cs"/>
                            </a:rPr>
                            <a:t>12.17</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12.69</a:t>
                          </a:r>
                          <a:endParaRPr lang="en-US" sz="1400" dirty="0"/>
                        </a:p>
                      </a:txBody>
                      <a:tcPr/>
                    </a:tc>
                    <a:extLst>
                      <a:ext uri="{0D108BD9-81ED-4DB2-BD59-A6C34878D82A}">
                        <a16:rowId xmlns:a16="http://schemas.microsoft.com/office/drawing/2014/main" val="3785720740"/>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ASA-SP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=3.0)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13.05</a:t>
                          </a:r>
                          <a:endParaRPr lang="en-US" sz="1400" dirty="0"/>
                        </a:p>
                      </a:txBody>
                      <a:tcPr/>
                    </a:tc>
                    <a:tc>
                      <a:txBody>
                        <a:bodyPr/>
                        <a:lstStyle/>
                        <a:p>
                          <a:pPr algn="ctr"/>
                          <a:r>
                            <a:rPr lang="en-US" sz="1400" b="0" i="0" kern="1200" dirty="0">
                              <a:solidFill>
                                <a:schemeClr val="dk1"/>
                              </a:solidFill>
                              <a:effectLst/>
                              <a:latin typeface="+mn-lt"/>
                              <a:ea typeface="+mn-ea"/>
                              <a:cs typeface="+mn-cs"/>
                            </a:rPr>
                            <a:t>12.89</a:t>
                          </a:r>
                          <a:endParaRPr lang="en-US" sz="1400" dirty="0"/>
                        </a:p>
                      </a:txBody>
                      <a:tcPr/>
                    </a:tc>
                    <a:tc>
                      <a:txBody>
                        <a:bodyPr/>
                        <a:lstStyle/>
                        <a:p>
                          <a:pPr algn="ctr"/>
                          <a:r>
                            <a:rPr lang="en-US" sz="1400" b="0" i="0" kern="1200" dirty="0">
                              <a:solidFill>
                                <a:schemeClr val="dk1"/>
                              </a:solidFill>
                              <a:effectLst/>
                              <a:latin typeface="+mn-lt"/>
                              <a:ea typeface="+mn-ea"/>
                              <a:cs typeface="+mn-cs"/>
                            </a:rPr>
                            <a:t>12.67</a:t>
                          </a:r>
                          <a:endParaRPr lang="en-US" sz="1400" dirty="0"/>
                        </a:p>
                      </a:txBody>
                      <a:tcPr/>
                    </a:tc>
                    <a:tc>
                      <a:txBody>
                        <a:bodyPr/>
                        <a:lstStyle/>
                        <a:p>
                          <a:pPr algn="ctr"/>
                          <a:r>
                            <a:rPr lang="en-US" sz="1400" b="0" i="0" kern="1200" dirty="0">
                              <a:solidFill>
                                <a:schemeClr val="dk1"/>
                              </a:solidFill>
                              <a:effectLst/>
                              <a:latin typeface="+mn-lt"/>
                              <a:ea typeface="+mn-ea"/>
                              <a:cs typeface="+mn-cs"/>
                            </a:rPr>
                            <a:t>12.18</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tc>
                    <a:extLst>
                      <a:ext uri="{0D108BD9-81ED-4DB2-BD59-A6C34878D82A}">
                        <a16:rowId xmlns:a16="http://schemas.microsoft.com/office/drawing/2014/main" val="604582561"/>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ASA-SP (</a:t>
                          </a:r>
                          <a14:m>
                            <m:oMath xmlns:m="http://schemas.openxmlformats.org/officeDocument/2006/math">
                              <m:r>
                                <m:rPr>
                                  <m:sty m:val="p"/>
                                </m:rPr>
                                <a:rPr lang="el-GR" sz="1400" b="0" i="1" smtClean="0">
                                  <a:latin typeface="Cambria Math" panose="02040503050406030204" pitchFamily="18" charset="0"/>
                                  <a:ea typeface="Cambria Math" panose="02040503050406030204" pitchFamily="18" charset="0"/>
                                </a:rPr>
                                <m:t>λ</m:t>
                              </m:r>
                              <m:r>
                                <a:rPr lang="en-US" sz="1400" b="0" i="1" smtClean="0">
                                  <a:latin typeface="Cambria Math" panose="02040503050406030204" pitchFamily="18" charset="0"/>
                                  <a:ea typeface="Cambria Math" panose="02040503050406030204" pitchFamily="18" charset="0"/>
                                </a:rPr>
                                <m:t>=5.0)</m:t>
                              </m:r>
                            </m:oMath>
                          </a14:m>
                          <a:endParaRPr lang="en-US" sz="1400" dirty="0"/>
                        </a:p>
                      </a:txBody>
                      <a:tcPr/>
                    </a:tc>
                    <a:tc>
                      <a:txBody>
                        <a:bodyPr/>
                        <a:lstStyle/>
                        <a:p>
                          <a:pPr algn="ctr"/>
                          <a:r>
                            <a:rPr lang="en-US" sz="1400" b="0" i="0" kern="1200" dirty="0">
                              <a:solidFill>
                                <a:schemeClr val="dk1"/>
                              </a:solidFill>
                              <a:effectLst/>
                              <a:latin typeface="+mn-lt"/>
                              <a:ea typeface="+mn-ea"/>
                              <a:cs typeface="+mn-cs"/>
                            </a:rPr>
                            <a:t>13.05</a:t>
                          </a:r>
                          <a:endParaRPr lang="en-US" sz="1400" dirty="0"/>
                        </a:p>
                      </a:txBody>
                      <a:tcPr/>
                    </a:tc>
                    <a:tc>
                      <a:txBody>
                        <a:bodyPr/>
                        <a:lstStyle/>
                        <a:p>
                          <a:pPr algn="ctr"/>
                          <a:r>
                            <a:rPr lang="en-US" sz="1400" b="0" i="0" kern="1200" dirty="0">
                              <a:solidFill>
                                <a:schemeClr val="dk1"/>
                              </a:solidFill>
                              <a:effectLst/>
                              <a:latin typeface="+mn-lt"/>
                              <a:ea typeface="+mn-ea"/>
                              <a:cs typeface="+mn-cs"/>
                            </a:rPr>
                            <a:t>12.89</a:t>
                          </a:r>
                          <a:endParaRPr lang="en-US" sz="1400" dirty="0"/>
                        </a:p>
                      </a:txBody>
                      <a:tcPr/>
                    </a:tc>
                    <a:tc>
                      <a:txBody>
                        <a:bodyPr/>
                        <a:lstStyle/>
                        <a:p>
                          <a:pPr algn="ctr"/>
                          <a:r>
                            <a:rPr lang="en-US" sz="1400" b="0" i="0" kern="1200" dirty="0">
                              <a:solidFill>
                                <a:schemeClr val="dk1"/>
                              </a:solidFill>
                              <a:effectLst/>
                              <a:latin typeface="+mn-lt"/>
                              <a:ea typeface="+mn-ea"/>
                              <a:cs typeface="+mn-cs"/>
                            </a:rPr>
                            <a:t>12.69</a:t>
                          </a:r>
                          <a:endParaRPr lang="en-US" sz="1400" dirty="0"/>
                        </a:p>
                      </a:txBody>
                      <a:tcPr/>
                    </a:tc>
                    <a:tc>
                      <a:txBody>
                        <a:bodyPr/>
                        <a:lstStyle/>
                        <a:p>
                          <a:pPr algn="ctr"/>
                          <a:r>
                            <a:rPr lang="en-US" sz="1400" b="0" i="0" kern="1200" dirty="0">
                              <a:solidFill>
                                <a:schemeClr val="dk1"/>
                              </a:solidFill>
                              <a:effectLst/>
                              <a:latin typeface="+mn-lt"/>
                              <a:ea typeface="+mn-ea"/>
                              <a:cs typeface="+mn-cs"/>
                            </a:rPr>
                            <a:t>12.18</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tc>
                    <a:extLst>
                      <a:ext uri="{0D108BD9-81ED-4DB2-BD59-A6C34878D82A}">
                        <a16:rowId xmlns:a16="http://schemas.microsoft.com/office/drawing/2014/main" val="3653764842"/>
                      </a:ext>
                    </a:extLst>
                  </a:tr>
                </a:tbl>
              </a:graphicData>
            </a:graphic>
          </p:graphicFrame>
        </mc:Choice>
        <mc:Fallback xmlns="">
          <p:graphicFrame>
            <p:nvGraphicFramePr>
              <p:cNvPr id="6" name="Content Placeholder 5">
                <a:extLst>
                  <a:ext uri="{FF2B5EF4-FFF2-40B4-BE49-F238E27FC236}">
                    <a16:creationId xmlns:a16="http://schemas.microsoft.com/office/drawing/2014/main" id="{7347E7F3-8FEC-4E33-BAA3-B7CC876205A8}"/>
                  </a:ext>
                </a:extLst>
              </p:cNvPr>
              <p:cNvGraphicFramePr>
                <a:graphicFrameLocks/>
              </p:cNvGraphicFramePr>
              <p:nvPr>
                <p:extLst>
                  <p:ext uri="{D42A27DB-BD31-4B8C-83A1-F6EECF244321}">
                    <p14:modId xmlns:p14="http://schemas.microsoft.com/office/powerpoint/2010/main" val="1955540025"/>
                  </p:ext>
                </p:extLst>
              </p:nvPr>
            </p:nvGraphicFramePr>
            <p:xfrm>
              <a:off x="2174284" y="1784918"/>
              <a:ext cx="7722825" cy="2438400"/>
            </p:xfrm>
            <a:graphic>
              <a:graphicData uri="http://schemas.openxmlformats.org/drawingml/2006/table">
                <a:tbl>
                  <a:tblPr firstRow="1" bandRow="1">
                    <a:tableStyleId>{5C22544A-7EE6-4342-B048-85BDC9FD1C3A}</a:tableStyleId>
                  </a:tblPr>
                  <a:tblGrid>
                    <a:gridCol w="1913755">
                      <a:extLst>
                        <a:ext uri="{9D8B030D-6E8A-4147-A177-3AD203B41FA5}">
                          <a16:colId xmlns:a16="http://schemas.microsoft.com/office/drawing/2014/main" val="1067151775"/>
                        </a:ext>
                      </a:extLst>
                    </a:gridCol>
                    <a:gridCol w="1161814">
                      <a:extLst>
                        <a:ext uri="{9D8B030D-6E8A-4147-A177-3AD203B41FA5}">
                          <a16:colId xmlns:a16="http://schemas.microsoft.com/office/drawing/2014/main" val="2377845339"/>
                        </a:ext>
                      </a:extLst>
                    </a:gridCol>
                    <a:gridCol w="1161814">
                      <a:extLst>
                        <a:ext uri="{9D8B030D-6E8A-4147-A177-3AD203B41FA5}">
                          <a16:colId xmlns:a16="http://schemas.microsoft.com/office/drawing/2014/main" val="37701984"/>
                        </a:ext>
                      </a:extLst>
                    </a:gridCol>
                    <a:gridCol w="1161814">
                      <a:extLst>
                        <a:ext uri="{9D8B030D-6E8A-4147-A177-3AD203B41FA5}">
                          <a16:colId xmlns:a16="http://schemas.microsoft.com/office/drawing/2014/main" val="2119844492"/>
                        </a:ext>
                      </a:extLst>
                    </a:gridCol>
                    <a:gridCol w="1161814">
                      <a:extLst>
                        <a:ext uri="{9D8B030D-6E8A-4147-A177-3AD203B41FA5}">
                          <a16:colId xmlns:a16="http://schemas.microsoft.com/office/drawing/2014/main" val="2114198257"/>
                        </a:ext>
                      </a:extLst>
                    </a:gridCol>
                    <a:gridCol w="1161814">
                      <a:extLst>
                        <a:ext uri="{9D8B030D-6E8A-4147-A177-3AD203B41FA5}">
                          <a16:colId xmlns:a16="http://schemas.microsoft.com/office/drawing/2014/main" val="2785216612"/>
                        </a:ext>
                      </a:extLst>
                    </a:gridCol>
                  </a:tblGrid>
                  <a:tr h="304800">
                    <a:tc rowSpan="2">
                      <a:txBody>
                        <a:bodyPr/>
                        <a:lstStyle/>
                        <a:p>
                          <a:pPr algn="ctr"/>
                          <a:r>
                            <a:rPr lang="en-US" sz="1400" dirty="0"/>
                            <a:t>Supervised </a:t>
                          </a:r>
                        </a:p>
                        <a:p>
                          <a:pPr algn="ctr"/>
                          <a:r>
                            <a:rPr lang="en-US" sz="1400" dirty="0"/>
                            <a:t>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04800">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304800">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04800">
                    <a:tc>
                      <a:txBody>
                        <a:bodyPr/>
                        <a:lstStyle/>
                        <a:p>
                          <a:endParaRPr lang="en-US"/>
                        </a:p>
                      </a:txBody>
                      <a:tcPr>
                        <a:blipFill>
                          <a:blip r:embed="rId2"/>
                          <a:stretch>
                            <a:fillRect l="-318" t="-296078" r="-305096" b="-411765"/>
                          </a:stretch>
                        </a:blipFill>
                      </a:tcPr>
                    </a:tc>
                    <a:tc>
                      <a:txBody>
                        <a:bodyPr/>
                        <a:lstStyle/>
                        <a:p>
                          <a:pPr algn="ctr"/>
                          <a:r>
                            <a:rPr lang="en-US" sz="1400" b="0" i="0" kern="1200" dirty="0">
                              <a:solidFill>
                                <a:schemeClr val="dk1"/>
                              </a:solidFill>
                              <a:effectLst/>
                              <a:latin typeface="+mn-lt"/>
                              <a:ea typeface="+mn-ea"/>
                              <a:cs typeface="+mn-cs"/>
                            </a:rPr>
                            <a:t>13.20</a:t>
                          </a:r>
                        </a:p>
                      </a:txBody>
                      <a:tcPr/>
                    </a:tc>
                    <a:tc>
                      <a:txBody>
                        <a:bodyPr/>
                        <a:lstStyle/>
                        <a:p>
                          <a:pPr algn="ctr"/>
                          <a:r>
                            <a:rPr lang="en-US" sz="1400" b="0" i="0" kern="1200" dirty="0">
                              <a:solidFill>
                                <a:schemeClr val="dk1"/>
                              </a:solidFill>
                              <a:effectLst/>
                              <a:latin typeface="+mn-lt"/>
                              <a:ea typeface="+mn-ea"/>
                              <a:cs typeface="+mn-cs"/>
                            </a:rPr>
                            <a:t>13.00</a:t>
                          </a:r>
                          <a:endParaRPr lang="en-US" sz="1400" dirty="0"/>
                        </a:p>
                      </a:txBody>
                      <a:tcPr/>
                    </a:tc>
                    <a:tc>
                      <a:txBody>
                        <a:bodyPr/>
                        <a:lstStyle/>
                        <a:p>
                          <a:pPr algn="ctr"/>
                          <a:r>
                            <a:rPr lang="en-US" sz="1400" b="0" i="0" kern="1200" dirty="0">
                              <a:solidFill>
                                <a:schemeClr val="dk1"/>
                              </a:solidFill>
                              <a:effectLst/>
                              <a:latin typeface="+mn-lt"/>
                              <a:ea typeface="+mn-ea"/>
                              <a:cs typeface="+mn-cs"/>
                            </a:rPr>
                            <a:t>12.71</a:t>
                          </a:r>
                          <a:endParaRPr lang="en-US" sz="1400" dirty="0"/>
                        </a:p>
                      </a:txBody>
                      <a:tcPr/>
                    </a:tc>
                    <a:tc>
                      <a:txBody>
                        <a:bodyPr/>
                        <a:lstStyle/>
                        <a:p>
                          <a:pPr algn="ctr"/>
                          <a:r>
                            <a:rPr lang="en-US" sz="1400" b="0" i="0" kern="1200" dirty="0">
                              <a:solidFill>
                                <a:schemeClr val="dk1"/>
                              </a:solidFill>
                              <a:effectLst/>
                              <a:latin typeface="+mn-lt"/>
                              <a:ea typeface="+mn-ea"/>
                              <a:cs typeface="+mn-cs"/>
                            </a:rPr>
                            <a:t>12.61</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12.88</a:t>
                          </a:r>
                          <a:endParaRPr lang="en-US" sz="1400" dirty="0"/>
                        </a:p>
                      </a:txBody>
                      <a:tcPr/>
                    </a:tc>
                    <a:extLst>
                      <a:ext uri="{0D108BD9-81ED-4DB2-BD59-A6C34878D82A}">
                        <a16:rowId xmlns:a16="http://schemas.microsoft.com/office/drawing/2014/main" val="2022178173"/>
                      </a:ext>
                    </a:extLst>
                  </a:tr>
                  <a:tr h="304800">
                    <a:tc>
                      <a:txBody>
                        <a:bodyPr/>
                        <a:lstStyle/>
                        <a:p>
                          <a:endParaRPr lang="en-US"/>
                        </a:p>
                      </a:txBody>
                      <a:tcPr>
                        <a:blipFill>
                          <a:blip r:embed="rId2"/>
                          <a:stretch>
                            <a:fillRect l="-318" t="-404000" r="-305096" b="-320000"/>
                          </a:stretch>
                        </a:blipFill>
                      </a:tcPr>
                    </a:tc>
                    <a:tc>
                      <a:txBody>
                        <a:bodyPr/>
                        <a:lstStyle/>
                        <a:p>
                          <a:pPr algn="ctr"/>
                          <a:r>
                            <a:rPr lang="en-US" sz="1400" b="1" i="0" kern="1200" dirty="0">
                              <a:solidFill>
                                <a:schemeClr val="dk1"/>
                              </a:solidFill>
                              <a:effectLst/>
                              <a:latin typeface="+mn-lt"/>
                              <a:ea typeface="+mn-ea"/>
                              <a:cs typeface="+mn-cs"/>
                            </a:rPr>
                            <a:t>13.03</a:t>
                          </a:r>
                          <a:endParaRPr lang="en-US" sz="1400" b="1" dirty="0"/>
                        </a:p>
                      </a:txBody>
                      <a:tcPr/>
                    </a:tc>
                    <a:tc>
                      <a:txBody>
                        <a:bodyPr/>
                        <a:lstStyle/>
                        <a:p>
                          <a:pPr algn="ctr"/>
                          <a:r>
                            <a:rPr lang="en-US" sz="1400" b="1" i="0" kern="1200" dirty="0">
                              <a:solidFill>
                                <a:schemeClr val="dk1"/>
                              </a:solidFill>
                              <a:effectLst/>
                              <a:latin typeface="+mn-lt"/>
                              <a:ea typeface="+mn-ea"/>
                              <a:cs typeface="+mn-cs"/>
                            </a:rPr>
                            <a:t>12.72</a:t>
                          </a:r>
                          <a:endParaRPr lang="en-US" sz="1400" b="1" dirty="0"/>
                        </a:p>
                      </a:txBody>
                      <a:tcPr/>
                    </a:tc>
                    <a:tc>
                      <a:txBody>
                        <a:bodyPr/>
                        <a:lstStyle/>
                        <a:p>
                          <a:pPr algn="ctr"/>
                          <a:r>
                            <a:rPr lang="en-US" sz="1400" b="1" i="0" kern="1200" dirty="0">
                              <a:solidFill>
                                <a:schemeClr val="dk1"/>
                              </a:solidFill>
                              <a:effectLst/>
                              <a:latin typeface="+mn-lt"/>
                              <a:ea typeface="+mn-ea"/>
                              <a:cs typeface="+mn-cs"/>
                            </a:rPr>
                            <a:t>12.35</a:t>
                          </a:r>
                          <a:endParaRPr lang="en-US" sz="1400" b="1" dirty="0"/>
                        </a:p>
                      </a:txBody>
                      <a:tcPr/>
                    </a:tc>
                    <a:tc>
                      <a:txBody>
                        <a:bodyPr/>
                        <a:lstStyle/>
                        <a:p>
                          <a:pPr algn="ctr"/>
                          <a:r>
                            <a:rPr lang="en-US" sz="1400" b="1" i="0" kern="1200" dirty="0">
                              <a:solidFill>
                                <a:schemeClr val="dk1"/>
                              </a:solidFill>
                              <a:effectLst/>
                              <a:latin typeface="+mn-lt"/>
                              <a:ea typeface="+mn-ea"/>
                              <a:cs typeface="+mn-cs"/>
                            </a:rPr>
                            <a:t>11.94</a:t>
                          </a:r>
                          <a:endParaRPr lang="en-US" sz="14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12.56</a:t>
                          </a:r>
                          <a:endParaRPr lang="en-US" sz="1400" b="1" dirty="0"/>
                        </a:p>
                      </a:txBody>
                      <a:tcPr/>
                    </a:tc>
                    <a:extLst>
                      <a:ext uri="{0D108BD9-81ED-4DB2-BD59-A6C34878D82A}">
                        <a16:rowId xmlns:a16="http://schemas.microsoft.com/office/drawing/2014/main" val="1195638735"/>
                      </a:ext>
                    </a:extLst>
                  </a:tr>
                  <a:tr h="304800">
                    <a:tc>
                      <a:txBody>
                        <a:bodyPr/>
                        <a:lstStyle/>
                        <a:p>
                          <a:endParaRPr lang="en-US"/>
                        </a:p>
                      </a:txBody>
                      <a:tcPr>
                        <a:blipFill>
                          <a:blip r:embed="rId2"/>
                          <a:stretch>
                            <a:fillRect l="-318" t="-504000" r="-305096" b="-220000"/>
                          </a:stretch>
                        </a:blipFill>
                      </a:tcPr>
                    </a:tc>
                    <a:tc>
                      <a:txBody>
                        <a:bodyPr/>
                        <a:lstStyle/>
                        <a:p>
                          <a:pPr algn="ctr"/>
                          <a:r>
                            <a:rPr lang="en-US" sz="1400" b="0" i="0" kern="1200" dirty="0">
                              <a:solidFill>
                                <a:schemeClr val="dk1"/>
                              </a:solidFill>
                              <a:effectLst/>
                              <a:latin typeface="+mn-lt"/>
                              <a:ea typeface="+mn-ea"/>
                              <a:cs typeface="+mn-cs"/>
                            </a:rPr>
                            <a:t>13.04</a:t>
                          </a:r>
                          <a:endParaRPr lang="en-US" sz="1400" dirty="0"/>
                        </a:p>
                      </a:txBody>
                      <a:tcPr/>
                    </a:tc>
                    <a:tc>
                      <a:txBody>
                        <a:bodyPr/>
                        <a:lstStyle/>
                        <a:p>
                          <a:pPr algn="ctr"/>
                          <a:r>
                            <a:rPr lang="en-US" sz="1400" b="0" i="0" kern="1200" dirty="0">
                              <a:solidFill>
                                <a:schemeClr val="dk1"/>
                              </a:solidFill>
                              <a:effectLst/>
                              <a:latin typeface="+mn-lt"/>
                              <a:ea typeface="+mn-ea"/>
                              <a:cs typeface="+mn-cs"/>
                            </a:rPr>
                            <a:t>12.88</a:t>
                          </a:r>
                          <a:endParaRPr lang="en-US" sz="1400" dirty="0"/>
                        </a:p>
                      </a:txBody>
                      <a:tcPr/>
                    </a:tc>
                    <a:tc>
                      <a:txBody>
                        <a:bodyPr/>
                        <a:lstStyle/>
                        <a:p>
                          <a:pPr algn="ctr"/>
                          <a:r>
                            <a:rPr lang="en-US" sz="1400" b="0" i="0" kern="1200" dirty="0">
                              <a:solidFill>
                                <a:schemeClr val="dk1"/>
                              </a:solidFill>
                              <a:effectLst/>
                              <a:latin typeface="+mn-lt"/>
                              <a:ea typeface="+mn-ea"/>
                              <a:cs typeface="+mn-cs"/>
                            </a:rPr>
                            <a:t>12.66</a:t>
                          </a:r>
                          <a:endParaRPr lang="en-US" sz="1400" dirty="0"/>
                        </a:p>
                      </a:txBody>
                      <a:tcPr/>
                    </a:tc>
                    <a:tc>
                      <a:txBody>
                        <a:bodyPr/>
                        <a:lstStyle/>
                        <a:p>
                          <a:pPr algn="ctr"/>
                          <a:r>
                            <a:rPr lang="en-US" sz="1400" b="0" i="0" kern="1200" dirty="0">
                              <a:solidFill>
                                <a:schemeClr val="dk1"/>
                              </a:solidFill>
                              <a:effectLst/>
                              <a:latin typeface="+mn-lt"/>
                              <a:ea typeface="+mn-ea"/>
                              <a:cs typeface="+mn-cs"/>
                            </a:rPr>
                            <a:t>12.17</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12.69</a:t>
                          </a:r>
                          <a:endParaRPr lang="en-US" sz="1400" dirty="0"/>
                        </a:p>
                      </a:txBody>
                      <a:tcPr/>
                    </a:tc>
                    <a:extLst>
                      <a:ext uri="{0D108BD9-81ED-4DB2-BD59-A6C34878D82A}">
                        <a16:rowId xmlns:a16="http://schemas.microsoft.com/office/drawing/2014/main" val="3785720740"/>
                      </a:ext>
                    </a:extLst>
                  </a:tr>
                  <a:tr h="304800">
                    <a:tc>
                      <a:txBody>
                        <a:bodyPr/>
                        <a:lstStyle/>
                        <a:p>
                          <a:endParaRPr lang="en-US"/>
                        </a:p>
                      </a:txBody>
                      <a:tcPr>
                        <a:blipFill>
                          <a:blip r:embed="rId2"/>
                          <a:stretch>
                            <a:fillRect l="-318" t="-604000" r="-305096" b="-120000"/>
                          </a:stretch>
                        </a:blipFill>
                      </a:tcPr>
                    </a:tc>
                    <a:tc>
                      <a:txBody>
                        <a:bodyPr/>
                        <a:lstStyle/>
                        <a:p>
                          <a:pPr algn="ctr"/>
                          <a:r>
                            <a:rPr lang="en-US" sz="1400" b="0" i="0" kern="1200" dirty="0">
                              <a:solidFill>
                                <a:schemeClr val="dk1"/>
                              </a:solidFill>
                              <a:effectLst/>
                              <a:latin typeface="+mn-lt"/>
                              <a:ea typeface="+mn-ea"/>
                              <a:cs typeface="+mn-cs"/>
                            </a:rPr>
                            <a:t>13.05</a:t>
                          </a:r>
                          <a:endParaRPr lang="en-US" sz="1400" dirty="0"/>
                        </a:p>
                      </a:txBody>
                      <a:tcPr/>
                    </a:tc>
                    <a:tc>
                      <a:txBody>
                        <a:bodyPr/>
                        <a:lstStyle/>
                        <a:p>
                          <a:pPr algn="ctr"/>
                          <a:r>
                            <a:rPr lang="en-US" sz="1400" b="0" i="0" kern="1200" dirty="0">
                              <a:solidFill>
                                <a:schemeClr val="dk1"/>
                              </a:solidFill>
                              <a:effectLst/>
                              <a:latin typeface="+mn-lt"/>
                              <a:ea typeface="+mn-ea"/>
                              <a:cs typeface="+mn-cs"/>
                            </a:rPr>
                            <a:t>12.89</a:t>
                          </a:r>
                          <a:endParaRPr lang="en-US" sz="1400" dirty="0"/>
                        </a:p>
                      </a:txBody>
                      <a:tcPr/>
                    </a:tc>
                    <a:tc>
                      <a:txBody>
                        <a:bodyPr/>
                        <a:lstStyle/>
                        <a:p>
                          <a:pPr algn="ctr"/>
                          <a:r>
                            <a:rPr lang="en-US" sz="1400" b="0" i="0" kern="1200" dirty="0">
                              <a:solidFill>
                                <a:schemeClr val="dk1"/>
                              </a:solidFill>
                              <a:effectLst/>
                              <a:latin typeface="+mn-lt"/>
                              <a:ea typeface="+mn-ea"/>
                              <a:cs typeface="+mn-cs"/>
                            </a:rPr>
                            <a:t>12.67</a:t>
                          </a:r>
                          <a:endParaRPr lang="en-US" sz="1400" dirty="0"/>
                        </a:p>
                      </a:txBody>
                      <a:tcPr/>
                    </a:tc>
                    <a:tc>
                      <a:txBody>
                        <a:bodyPr/>
                        <a:lstStyle/>
                        <a:p>
                          <a:pPr algn="ctr"/>
                          <a:r>
                            <a:rPr lang="en-US" sz="1400" b="0" i="0" kern="1200" dirty="0">
                              <a:solidFill>
                                <a:schemeClr val="dk1"/>
                              </a:solidFill>
                              <a:effectLst/>
                              <a:latin typeface="+mn-lt"/>
                              <a:ea typeface="+mn-ea"/>
                              <a:cs typeface="+mn-cs"/>
                            </a:rPr>
                            <a:t>12.18</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tc>
                    <a:extLst>
                      <a:ext uri="{0D108BD9-81ED-4DB2-BD59-A6C34878D82A}">
                        <a16:rowId xmlns:a16="http://schemas.microsoft.com/office/drawing/2014/main" val="604582561"/>
                      </a:ext>
                    </a:extLst>
                  </a:tr>
                  <a:tr h="304800">
                    <a:tc>
                      <a:txBody>
                        <a:bodyPr/>
                        <a:lstStyle/>
                        <a:p>
                          <a:endParaRPr lang="en-US"/>
                        </a:p>
                      </a:txBody>
                      <a:tcPr>
                        <a:blipFill>
                          <a:blip r:embed="rId2"/>
                          <a:stretch>
                            <a:fillRect l="-318" t="-704000" r="-305096" b="-20000"/>
                          </a:stretch>
                        </a:blipFill>
                      </a:tcPr>
                    </a:tc>
                    <a:tc>
                      <a:txBody>
                        <a:bodyPr/>
                        <a:lstStyle/>
                        <a:p>
                          <a:pPr algn="ctr"/>
                          <a:r>
                            <a:rPr lang="en-US" sz="1400" b="0" i="0" kern="1200" dirty="0">
                              <a:solidFill>
                                <a:schemeClr val="dk1"/>
                              </a:solidFill>
                              <a:effectLst/>
                              <a:latin typeface="+mn-lt"/>
                              <a:ea typeface="+mn-ea"/>
                              <a:cs typeface="+mn-cs"/>
                            </a:rPr>
                            <a:t>13.05</a:t>
                          </a:r>
                          <a:endParaRPr lang="en-US" sz="1400" dirty="0"/>
                        </a:p>
                      </a:txBody>
                      <a:tcPr/>
                    </a:tc>
                    <a:tc>
                      <a:txBody>
                        <a:bodyPr/>
                        <a:lstStyle/>
                        <a:p>
                          <a:pPr algn="ctr"/>
                          <a:r>
                            <a:rPr lang="en-US" sz="1400" b="0" i="0" kern="1200" dirty="0">
                              <a:solidFill>
                                <a:schemeClr val="dk1"/>
                              </a:solidFill>
                              <a:effectLst/>
                              <a:latin typeface="+mn-lt"/>
                              <a:ea typeface="+mn-ea"/>
                              <a:cs typeface="+mn-cs"/>
                            </a:rPr>
                            <a:t>12.89</a:t>
                          </a:r>
                          <a:endParaRPr lang="en-US" sz="1400" dirty="0"/>
                        </a:p>
                      </a:txBody>
                      <a:tcPr/>
                    </a:tc>
                    <a:tc>
                      <a:txBody>
                        <a:bodyPr/>
                        <a:lstStyle/>
                        <a:p>
                          <a:pPr algn="ctr"/>
                          <a:r>
                            <a:rPr lang="en-US" sz="1400" b="0" i="0" kern="1200" dirty="0">
                              <a:solidFill>
                                <a:schemeClr val="dk1"/>
                              </a:solidFill>
                              <a:effectLst/>
                              <a:latin typeface="+mn-lt"/>
                              <a:ea typeface="+mn-ea"/>
                              <a:cs typeface="+mn-cs"/>
                            </a:rPr>
                            <a:t>12.69</a:t>
                          </a:r>
                          <a:endParaRPr lang="en-US" sz="1400" dirty="0"/>
                        </a:p>
                      </a:txBody>
                      <a:tcPr/>
                    </a:tc>
                    <a:tc>
                      <a:txBody>
                        <a:bodyPr/>
                        <a:lstStyle/>
                        <a:p>
                          <a:pPr algn="ctr"/>
                          <a:r>
                            <a:rPr lang="en-US" sz="1400" b="0" i="0" kern="1200" dirty="0">
                              <a:solidFill>
                                <a:schemeClr val="dk1"/>
                              </a:solidFill>
                              <a:effectLst/>
                              <a:latin typeface="+mn-lt"/>
                              <a:ea typeface="+mn-ea"/>
                              <a:cs typeface="+mn-cs"/>
                            </a:rPr>
                            <a:t>12.18</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12.70</a:t>
                          </a:r>
                          <a:endParaRPr lang="en-US" sz="1400" dirty="0"/>
                        </a:p>
                      </a:txBody>
                      <a:tcPr/>
                    </a:tc>
                    <a:extLst>
                      <a:ext uri="{0D108BD9-81ED-4DB2-BD59-A6C34878D82A}">
                        <a16:rowId xmlns:a16="http://schemas.microsoft.com/office/drawing/2014/main" val="365376484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Content Placeholder 5">
                <a:extLst>
                  <a:ext uri="{FF2B5EF4-FFF2-40B4-BE49-F238E27FC236}">
                    <a16:creationId xmlns:a16="http://schemas.microsoft.com/office/drawing/2014/main" id="{10E2E498-2D1A-4D7F-8A01-37BCA95D6EC4}"/>
                  </a:ext>
                </a:extLst>
              </p:cNvPr>
              <p:cNvGraphicFramePr>
                <a:graphicFrameLocks/>
              </p:cNvGraphicFramePr>
              <p:nvPr>
                <p:extLst>
                  <p:ext uri="{D42A27DB-BD31-4B8C-83A1-F6EECF244321}">
                    <p14:modId xmlns:p14="http://schemas.microsoft.com/office/powerpoint/2010/main" val="2047758265"/>
                  </p:ext>
                </p:extLst>
              </p:nvPr>
            </p:nvGraphicFramePr>
            <p:xfrm>
              <a:off x="2174283" y="4376448"/>
              <a:ext cx="7722825" cy="2438400"/>
            </p:xfrm>
            <a:graphic>
              <a:graphicData uri="http://schemas.openxmlformats.org/drawingml/2006/table">
                <a:tbl>
                  <a:tblPr firstRow="1" bandRow="1">
                    <a:tableStyleId>{5C22544A-7EE6-4342-B048-85BDC9FD1C3A}</a:tableStyleId>
                  </a:tblPr>
                  <a:tblGrid>
                    <a:gridCol w="1913755">
                      <a:extLst>
                        <a:ext uri="{9D8B030D-6E8A-4147-A177-3AD203B41FA5}">
                          <a16:colId xmlns:a16="http://schemas.microsoft.com/office/drawing/2014/main" val="1067151775"/>
                        </a:ext>
                      </a:extLst>
                    </a:gridCol>
                    <a:gridCol w="1161814">
                      <a:extLst>
                        <a:ext uri="{9D8B030D-6E8A-4147-A177-3AD203B41FA5}">
                          <a16:colId xmlns:a16="http://schemas.microsoft.com/office/drawing/2014/main" val="2377845339"/>
                        </a:ext>
                      </a:extLst>
                    </a:gridCol>
                    <a:gridCol w="1161814">
                      <a:extLst>
                        <a:ext uri="{9D8B030D-6E8A-4147-A177-3AD203B41FA5}">
                          <a16:colId xmlns:a16="http://schemas.microsoft.com/office/drawing/2014/main" val="37701984"/>
                        </a:ext>
                      </a:extLst>
                    </a:gridCol>
                    <a:gridCol w="1161814">
                      <a:extLst>
                        <a:ext uri="{9D8B030D-6E8A-4147-A177-3AD203B41FA5}">
                          <a16:colId xmlns:a16="http://schemas.microsoft.com/office/drawing/2014/main" val="2119844492"/>
                        </a:ext>
                      </a:extLst>
                    </a:gridCol>
                    <a:gridCol w="1161814">
                      <a:extLst>
                        <a:ext uri="{9D8B030D-6E8A-4147-A177-3AD203B41FA5}">
                          <a16:colId xmlns:a16="http://schemas.microsoft.com/office/drawing/2014/main" val="2114198257"/>
                        </a:ext>
                      </a:extLst>
                    </a:gridCol>
                    <a:gridCol w="1161814">
                      <a:extLst>
                        <a:ext uri="{9D8B030D-6E8A-4147-A177-3AD203B41FA5}">
                          <a16:colId xmlns:a16="http://schemas.microsoft.com/office/drawing/2014/main" val="2785216612"/>
                        </a:ext>
                      </a:extLst>
                    </a:gridCol>
                  </a:tblGrid>
                  <a:tr h="242089">
                    <a:tc rowSpan="2">
                      <a:txBody>
                        <a:bodyPr/>
                        <a:lstStyle/>
                        <a:p>
                          <a:pPr algn="ctr"/>
                          <a:r>
                            <a:rPr lang="en-US" sz="1400" dirty="0"/>
                            <a:t>Unsupervised 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242089">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242089">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KLD (</a:t>
                          </a:r>
                          <a14:m>
                            <m:oMath xmlns:m="http://schemas.openxmlformats.org/officeDocument/2006/math">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=0.5)</m:t>
                              </m:r>
                            </m:oMath>
                          </a14:m>
                          <a:endParaRPr lang="en-US" sz="1400" dirty="0"/>
                        </a:p>
                      </a:txBody>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tc>
                    <a:extLst>
                      <a:ext uri="{0D108BD9-81ED-4DB2-BD59-A6C34878D82A}">
                        <a16:rowId xmlns:a16="http://schemas.microsoft.com/office/drawing/2014/main" val="3439784658"/>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=3.0)</m:t>
                              </m:r>
                            </m:oMath>
                          </a14:m>
                          <a:endParaRPr lang="en-US" sz="1400" b="0" i="0" kern="1200" dirty="0">
                            <a:solidFill>
                              <a:schemeClr val="dk1"/>
                            </a:solidFill>
                            <a:effectLst/>
                            <a:latin typeface="+mn-lt"/>
                            <a:ea typeface="+mn-ea"/>
                            <a:cs typeface="+mn-cs"/>
                          </a:endParaRP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13.66</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13.61</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13.09</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12.85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13.30</a:t>
                          </a:r>
                        </a:p>
                      </a:txBody>
                      <a:tcPr/>
                    </a:tc>
                    <a:extLst>
                      <a:ext uri="{0D108BD9-81ED-4DB2-BD59-A6C34878D82A}">
                        <a16:rowId xmlns:a16="http://schemas.microsoft.com/office/drawing/2014/main" val="1993589512"/>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ASA-SP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=1.0)</m:t>
                              </m:r>
                            </m:oMath>
                          </a14:m>
                          <a:endParaRPr lang="en-US" sz="1400" b="0" i="0" kern="1200" dirty="0">
                            <a:solidFill>
                              <a:schemeClr val="dk1"/>
                            </a:solidFill>
                            <a:effectLst/>
                            <a:latin typeface="+mn-lt"/>
                            <a:ea typeface="+mn-ea"/>
                            <a:cs typeface="+mn-cs"/>
                          </a:endParaRP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13.83</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13.72</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13.48</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13.55</a:t>
                          </a:r>
                        </a:p>
                      </a:txBody>
                      <a:tcPr/>
                    </a:tc>
                    <a:extLst>
                      <a:ext uri="{0D108BD9-81ED-4DB2-BD59-A6C34878D82A}">
                        <a16:rowId xmlns:a16="http://schemas.microsoft.com/office/drawing/2014/main" val="634004886"/>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ASA-SP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=3.0)</m:t>
                              </m:r>
                            </m:oMath>
                          </a14:m>
                          <a:endParaRPr lang="en-US" sz="1400" b="0" i="0" kern="1200" dirty="0">
                            <a:solidFill>
                              <a:schemeClr val="dk1"/>
                            </a:solidFill>
                            <a:effectLst/>
                            <a:latin typeface="+mn-lt"/>
                            <a:ea typeface="+mn-ea"/>
                            <a:cs typeface="+mn-cs"/>
                          </a:endParaRP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13.84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13.53</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tc>
                    <a:extLst>
                      <a:ext uri="{0D108BD9-81ED-4DB2-BD59-A6C34878D82A}">
                        <a16:rowId xmlns:a16="http://schemas.microsoft.com/office/drawing/2014/main" val="93368602"/>
                      </a:ext>
                    </a:extLst>
                  </a:tr>
                  <a:tr h="2420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ASA-SP (</a:t>
                          </a:r>
                          <a14:m>
                            <m:oMath xmlns:m="http://schemas.openxmlformats.org/officeDocument/2006/math">
                              <m:r>
                                <m:rPr>
                                  <m:sty m:val="p"/>
                                </m:rPr>
                                <a:rPr lang="el-GR" sz="1400" b="0" i="0" kern="1200" smtClean="0">
                                  <a:solidFill>
                                    <a:schemeClr val="dk1"/>
                                  </a:solidFill>
                                  <a:effectLst/>
                                  <a:latin typeface="Cambria Math" panose="02040503050406030204" pitchFamily="18" charset="0"/>
                                  <a:ea typeface="+mn-ea"/>
                                  <a:cs typeface="+mn-cs"/>
                                </a:rPr>
                                <m:t>λ</m:t>
                              </m:r>
                              <m:r>
                                <a:rPr lang="en-US" sz="1400" b="0" i="0" kern="1200" smtClean="0">
                                  <a:solidFill>
                                    <a:schemeClr val="dk1"/>
                                  </a:solidFill>
                                  <a:effectLst/>
                                  <a:latin typeface="Cambria Math" panose="02040503050406030204" pitchFamily="18" charset="0"/>
                                  <a:ea typeface="+mn-ea"/>
                                  <a:cs typeface="+mn-cs"/>
                                </a:rPr>
                                <m:t>=5.0)</m:t>
                              </m:r>
                            </m:oMath>
                          </a14:m>
                          <a:endParaRPr lang="en-US" sz="1400" b="0" i="0" kern="1200" dirty="0">
                            <a:solidFill>
                              <a:schemeClr val="dk1"/>
                            </a:solidFill>
                            <a:effectLst/>
                            <a:latin typeface="+mn-lt"/>
                            <a:ea typeface="+mn-ea"/>
                            <a:cs typeface="+mn-cs"/>
                          </a:endParaRP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13.85</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13.52</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tc>
                    <a:extLst>
                      <a:ext uri="{0D108BD9-81ED-4DB2-BD59-A6C34878D82A}">
                        <a16:rowId xmlns:a16="http://schemas.microsoft.com/office/drawing/2014/main" val="2674769174"/>
                      </a:ext>
                    </a:extLst>
                  </a:tr>
                </a:tbl>
              </a:graphicData>
            </a:graphic>
          </p:graphicFrame>
        </mc:Choice>
        <mc:Fallback xmlns="">
          <p:graphicFrame>
            <p:nvGraphicFramePr>
              <p:cNvPr id="7" name="Content Placeholder 5">
                <a:extLst>
                  <a:ext uri="{FF2B5EF4-FFF2-40B4-BE49-F238E27FC236}">
                    <a16:creationId xmlns:a16="http://schemas.microsoft.com/office/drawing/2014/main" id="{10E2E498-2D1A-4D7F-8A01-37BCA95D6EC4}"/>
                  </a:ext>
                </a:extLst>
              </p:cNvPr>
              <p:cNvGraphicFramePr>
                <a:graphicFrameLocks/>
              </p:cNvGraphicFramePr>
              <p:nvPr>
                <p:extLst>
                  <p:ext uri="{D42A27DB-BD31-4B8C-83A1-F6EECF244321}">
                    <p14:modId xmlns:p14="http://schemas.microsoft.com/office/powerpoint/2010/main" val="2047758265"/>
                  </p:ext>
                </p:extLst>
              </p:nvPr>
            </p:nvGraphicFramePr>
            <p:xfrm>
              <a:off x="2174283" y="4376448"/>
              <a:ext cx="7722825" cy="2438400"/>
            </p:xfrm>
            <a:graphic>
              <a:graphicData uri="http://schemas.openxmlformats.org/drawingml/2006/table">
                <a:tbl>
                  <a:tblPr firstRow="1" bandRow="1">
                    <a:tableStyleId>{5C22544A-7EE6-4342-B048-85BDC9FD1C3A}</a:tableStyleId>
                  </a:tblPr>
                  <a:tblGrid>
                    <a:gridCol w="1913755">
                      <a:extLst>
                        <a:ext uri="{9D8B030D-6E8A-4147-A177-3AD203B41FA5}">
                          <a16:colId xmlns:a16="http://schemas.microsoft.com/office/drawing/2014/main" val="1067151775"/>
                        </a:ext>
                      </a:extLst>
                    </a:gridCol>
                    <a:gridCol w="1161814">
                      <a:extLst>
                        <a:ext uri="{9D8B030D-6E8A-4147-A177-3AD203B41FA5}">
                          <a16:colId xmlns:a16="http://schemas.microsoft.com/office/drawing/2014/main" val="2377845339"/>
                        </a:ext>
                      </a:extLst>
                    </a:gridCol>
                    <a:gridCol w="1161814">
                      <a:extLst>
                        <a:ext uri="{9D8B030D-6E8A-4147-A177-3AD203B41FA5}">
                          <a16:colId xmlns:a16="http://schemas.microsoft.com/office/drawing/2014/main" val="37701984"/>
                        </a:ext>
                      </a:extLst>
                    </a:gridCol>
                    <a:gridCol w="1161814">
                      <a:extLst>
                        <a:ext uri="{9D8B030D-6E8A-4147-A177-3AD203B41FA5}">
                          <a16:colId xmlns:a16="http://schemas.microsoft.com/office/drawing/2014/main" val="2119844492"/>
                        </a:ext>
                      </a:extLst>
                    </a:gridCol>
                    <a:gridCol w="1161814">
                      <a:extLst>
                        <a:ext uri="{9D8B030D-6E8A-4147-A177-3AD203B41FA5}">
                          <a16:colId xmlns:a16="http://schemas.microsoft.com/office/drawing/2014/main" val="2114198257"/>
                        </a:ext>
                      </a:extLst>
                    </a:gridCol>
                    <a:gridCol w="1161814">
                      <a:extLst>
                        <a:ext uri="{9D8B030D-6E8A-4147-A177-3AD203B41FA5}">
                          <a16:colId xmlns:a16="http://schemas.microsoft.com/office/drawing/2014/main" val="2785216612"/>
                        </a:ext>
                      </a:extLst>
                    </a:gridCol>
                  </a:tblGrid>
                  <a:tr h="304800">
                    <a:tc rowSpan="2">
                      <a:txBody>
                        <a:bodyPr/>
                        <a:lstStyle/>
                        <a:p>
                          <a:pPr algn="ctr"/>
                          <a:r>
                            <a:rPr lang="en-US" sz="1400" dirty="0"/>
                            <a:t>Unsupervised System</a:t>
                          </a:r>
                        </a:p>
                      </a:txBody>
                      <a:tcPr/>
                    </a:tc>
                    <a:tc gridSpan="5">
                      <a:txBody>
                        <a:bodyPr/>
                        <a:lstStyle/>
                        <a:p>
                          <a:pPr algn="ctr"/>
                          <a:r>
                            <a:rPr lang="en-US" sz="1400" dirty="0"/>
                            <a:t>Number of Adaptation Utterances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56297256"/>
                      </a:ext>
                    </a:extLst>
                  </a:tr>
                  <a:tr h="304800">
                    <a:tc vMerge="1">
                      <a:txBody>
                        <a:bodyPr/>
                        <a:lstStyle/>
                        <a:p>
                          <a:endParaRPr lang="en-US" dirty="0"/>
                        </a:p>
                      </a:txBody>
                      <a:tcPr/>
                    </a:tc>
                    <a:tc>
                      <a:txBody>
                        <a:bodyPr/>
                        <a:lstStyle/>
                        <a:p>
                          <a:pPr algn="ctr"/>
                          <a:r>
                            <a:rPr lang="nn-NO" sz="1400" b="0" i="0" kern="1200" dirty="0">
                              <a:solidFill>
                                <a:schemeClr val="dk1"/>
                              </a:solidFill>
                              <a:effectLst/>
                              <a:latin typeface="+mn-lt"/>
                              <a:ea typeface="+mn-ea"/>
                              <a:cs typeface="+mn-cs"/>
                            </a:rPr>
                            <a:t>20</a:t>
                          </a:r>
                        </a:p>
                      </a:txBody>
                      <a:tcPr/>
                    </a:tc>
                    <a:tc>
                      <a:txBody>
                        <a:bodyPr/>
                        <a:lstStyle/>
                        <a:p>
                          <a:pPr algn="ctr"/>
                          <a:r>
                            <a:rPr lang="nn-NO" sz="1400" b="0" i="0" kern="1200" dirty="0">
                              <a:solidFill>
                                <a:schemeClr val="dk1"/>
                              </a:solidFill>
                              <a:effectLst/>
                              <a:latin typeface="+mn-lt"/>
                              <a:ea typeface="+mn-ea"/>
                              <a:cs typeface="+mn-cs"/>
                            </a:rPr>
                            <a:t>50</a:t>
                          </a:r>
                        </a:p>
                      </a:txBody>
                      <a:tcPr/>
                    </a:tc>
                    <a:tc>
                      <a:txBody>
                        <a:bodyPr/>
                        <a:lstStyle/>
                        <a:p>
                          <a:pPr algn="ctr"/>
                          <a:r>
                            <a:rPr lang="nn-NO" sz="1400" b="0" i="0" kern="1200" dirty="0">
                              <a:solidFill>
                                <a:schemeClr val="dk1"/>
                              </a:solidFill>
                              <a:effectLst/>
                              <a:latin typeface="+mn-lt"/>
                              <a:ea typeface="+mn-ea"/>
                              <a:cs typeface="+mn-cs"/>
                            </a:rPr>
                            <a:t>100</a:t>
                          </a:r>
                        </a:p>
                      </a:txBody>
                      <a:tcPr/>
                    </a:tc>
                    <a:tc>
                      <a:txBody>
                        <a:bodyPr/>
                        <a:lstStyle/>
                        <a:p>
                          <a:pPr algn="ctr"/>
                          <a:r>
                            <a:rPr lang="nn-NO" sz="1400" b="0" i="0" kern="1200" dirty="0">
                              <a:solidFill>
                                <a:schemeClr val="dk1"/>
                              </a:solidFill>
                              <a:effectLst/>
                              <a:latin typeface="+mn-lt"/>
                              <a:ea typeface="+mn-ea"/>
                              <a:cs typeface="+mn-cs"/>
                            </a:rPr>
                            <a:t>200</a:t>
                          </a:r>
                          <a:endParaRPr lang="en-US"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n-NO" sz="1400" b="0" i="0" kern="1200" dirty="0">
                              <a:solidFill>
                                <a:schemeClr val="dk1"/>
                              </a:solidFill>
                              <a:effectLst/>
                              <a:latin typeface="+mn-lt"/>
                              <a:ea typeface="+mn-ea"/>
                              <a:cs typeface="+mn-cs"/>
                            </a:rPr>
                            <a:t>Avg.</a:t>
                          </a:r>
                          <a:endParaRPr lang="en-US" sz="1400" dirty="0"/>
                        </a:p>
                      </a:txBody>
                      <a:tcPr/>
                    </a:tc>
                    <a:extLst>
                      <a:ext uri="{0D108BD9-81ED-4DB2-BD59-A6C34878D82A}">
                        <a16:rowId xmlns:a16="http://schemas.microsoft.com/office/drawing/2014/main" val="1508329200"/>
                      </a:ext>
                    </a:extLst>
                  </a:tr>
                  <a:tr h="304800">
                    <a:tc>
                      <a:txBody>
                        <a:bodyPr/>
                        <a:lstStyle/>
                        <a:p>
                          <a:pPr algn="ctr"/>
                          <a:r>
                            <a:rPr lang="en-US" sz="1400" dirty="0"/>
                            <a:t>SI</a:t>
                          </a:r>
                        </a:p>
                      </a:txBody>
                      <a:tcPr/>
                    </a:tc>
                    <a:tc gridSpan="5">
                      <a:txBody>
                        <a:bodyPr/>
                        <a:lstStyle/>
                        <a:p>
                          <a:pPr algn="ctr"/>
                          <a:r>
                            <a:rPr lang="en-US" sz="1400" dirty="0"/>
                            <a:t>13.95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88418132"/>
                      </a:ext>
                    </a:extLst>
                  </a:tr>
                  <a:tr h="304800">
                    <a:tc>
                      <a:txBody>
                        <a:bodyPr/>
                        <a:lstStyle/>
                        <a:p>
                          <a:endParaRPr lang="en-US"/>
                        </a:p>
                      </a:txBody>
                      <a:tcPr>
                        <a:blipFill>
                          <a:blip r:embed="rId3"/>
                          <a:stretch>
                            <a:fillRect l="-318" t="-296078" r="-305096" b="-411765"/>
                          </a:stretch>
                        </a:blipFill>
                      </a:tcPr>
                    </a:tc>
                    <a:tc>
                      <a:txBody>
                        <a:bodyPr/>
                        <a:lstStyle/>
                        <a:p>
                          <a:pPr marL="0" algn="ctr" defTabSz="457200" rtl="0" eaLnBrk="1" latinLnBrk="0" hangingPunct="1"/>
                          <a:r>
                            <a:rPr lang="en-US" sz="1400" kern="1200" dirty="0">
                              <a:solidFill>
                                <a:schemeClr val="dk1"/>
                              </a:solidFill>
                              <a:latin typeface="+mn-lt"/>
                              <a:ea typeface="+mn-ea"/>
                              <a:cs typeface="+mn-cs"/>
                            </a:rPr>
                            <a:t>13.85</a:t>
                          </a:r>
                        </a:p>
                      </a:txBody>
                      <a:tcPr/>
                    </a:tc>
                    <a:tc>
                      <a:txBody>
                        <a:bodyPr/>
                        <a:lstStyle/>
                        <a:p>
                          <a:pPr marL="0" algn="ctr" defTabSz="457200" rtl="0" eaLnBrk="1" latinLnBrk="0" hangingPunct="1"/>
                          <a:r>
                            <a:rPr lang="en-US" sz="1400" kern="1200" dirty="0">
                              <a:solidFill>
                                <a:schemeClr val="dk1"/>
                              </a:solidFill>
                              <a:latin typeface="+mn-lt"/>
                              <a:ea typeface="+mn-ea"/>
                              <a:cs typeface="+mn-cs"/>
                            </a:rPr>
                            <a:t>13.80</a:t>
                          </a:r>
                        </a:p>
                      </a:txBody>
                      <a:tcPr/>
                    </a:tc>
                    <a:tc>
                      <a:txBody>
                        <a:bodyPr/>
                        <a:lstStyle/>
                        <a:p>
                          <a:pPr marL="0" algn="ctr" defTabSz="457200" rtl="0" eaLnBrk="1" latinLnBrk="0" hangingPunct="1"/>
                          <a:r>
                            <a:rPr lang="en-US" sz="1400" kern="1200" dirty="0">
                              <a:solidFill>
                                <a:schemeClr val="dk1"/>
                              </a:solidFill>
                              <a:latin typeface="+mn-lt"/>
                              <a:ea typeface="+mn-ea"/>
                              <a:cs typeface="+mn-cs"/>
                            </a:rPr>
                            <a:t>13.73</a:t>
                          </a:r>
                        </a:p>
                      </a:txBody>
                      <a:tcPr/>
                    </a:tc>
                    <a:tc>
                      <a:txBody>
                        <a:bodyPr/>
                        <a:lstStyle/>
                        <a:p>
                          <a:pPr marL="0" algn="ctr" defTabSz="457200" rtl="0" eaLnBrk="1" latinLnBrk="0" hangingPunct="1"/>
                          <a:r>
                            <a:rPr lang="en-US" sz="1400" kern="1200" dirty="0">
                              <a:solidFill>
                                <a:schemeClr val="dk1"/>
                              </a:solidFill>
                              <a:latin typeface="+mn-lt"/>
                              <a:ea typeface="+mn-ea"/>
                              <a:cs typeface="+mn-cs"/>
                            </a:rPr>
                            <a:t>13.55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13.73</a:t>
                          </a:r>
                        </a:p>
                      </a:txBody>
                      <a:tcPr/>
                    </a:tc>
                    <a:extLst>
                      <a:ext uri="{0D108BD9-81ED-4DB2-BD59-A6C34878D82A}">
                        <a16:rowId xmlns:a16="http://schemas.microsoft.com/office/drawing/2014/main" val="3439784658"/>
                      </a:ext>
                    </a:extLst>
                  </a:tr>
                  <a:tr h="304800">
                    <a:tc>
                      <a:txBody>
                        <a:bodyPr/>
                        <a:lstStyle/>
                        <a:p>
                          <a:endParaRPr lang="en-US"/>
                        </a:p>
                      </a:txBody>
                      <a:tcPr>
                        <a:blipFill>
                          <a:blip r:embed="rId3"/>
                          <a:stretch>
                            <a:fillRect l="-318" t="-404000" r="-305096" b="-320000"/>
                          </a:stretch>
                        </a:blipFill>
                      </a:tcPr>
                    </a:tc>
                    <a:tc>
                      <a:txBody>
                        <a:bodyPr/>
                        <a:lstStyle/>
                        <a:p>
                          <a:pPr marL="0" algn="ctr" defTabSz="457200" rtl="0" eaLnBrk="1" latinLnBrk="0" hangingPunct="1"/>
                          <a:r>
                            <a:rPr lang="en-US" sz="1400" b="1" i="0" kern="1200" dirty="0">
                              <a:solidFill>
                                <a:schemeClr val="dk1"/>
                              </a:solidFill>
                              <a:effectLst/>
                              <a:latin typeface="+mn-lt"/>
                              <a:ea typeface="+mn-ea"/>
                              <a:cs typeface="+mn-cs"/>
                            </a:rPr>
                            <a:t>13.66</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13.61</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13.09</a:t>
                          </a:r>
                        </a:p>
                      </a:txBody>
                      <a:tcPr/>
                    </a:tc>
                    <a:tc>
                      <a:txBody>
                        <a:bodyPr/>
                        <a:lstStyle/>
                        <a:p>
                          <a:pPr marL="0" algn="ctr" defTabSz="457200" rtl="0" eaLnBrk="1" latinLnBrk="0" hangingPunct="1"/>
                          <a:r>
                            <a:rPr lang="en-US" sz="1400" b="1" i="0" kern="1200" dirty="0">
                              <a:solidFill>
                                <a:schemeClr val="dk1"/>
                              </a:solidFill>
                              <a:effectLst/>
                              <a:latin typeface="+mn-lt"/>
                              <a:ea typeface="+mn-ea"/>
                              <a:cs typeface="+mn-cs"/>
                            </a:rPr>
                            <a:t>12.85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mn-lt"/>
                              <a:ea typeface="+mn-ea"/>
                              <a:cs typeface="+mn-cs"/>
                            </a:rPr>
                            <a:t>13.30</a:t>
                          </a:r>
                        </a:p>
                      </a:txBody>
                      <a:tcPr/>
                    </a:tc>
                    <a:extLst>
                      <a:ext uri="{0D108BD9-81ED-4DB2-BD59-A6C34878D82A}">
                        <a16:rowId xmlns:a16="http://schemas.microsoft.com/office/drawing/2014/main" val="1993589512"/>
                      </a:ext>
                    </a:extLst>
                  </a:tr>
                  <a:tr h="304800">
                    <a:tc>
                      <a:txBody>
                        <a:bodyPr/>
                        <a:lstStyle/>
                        <a:p>
                          <a:endParaRPr lang="en-US"/>
                        </a:p>
                      </a:txBody>
                      <a:tcPr>
                        <a:blipFill>
                          <a:blip r:embed="rId3"/>
                          <a:stretch>
                            <a:fillRect l="-318" t="-504000" r="-305096" b="-220000"/>
                          </a:stretch>
                        </a:blipFill>
                      </a:tcPr>
                    </a:tc>
                    <a:tc>
                      <a:txBody>
                        <a:bodyPr/>
                        <a:lstStyle/>
                        <a:p>
                          <a:pPr marL="0" algn="ctr" defTabSz="457200" rtl="0" eaLnBrk="1" latinLnBrk="0" hangingPunct="1"/>
                          <a:r>
                            <a:rPr lang="en-US" sz="1400" b="0" i="0" kern="1200" dirty="0">
                              <a:solidFill>
                                <a:schemeClr val="dk1"/>
                              </a:solidFill>
                              <a:effectLst/>
                              <a:latin typeface="+mn-lt"/>
                              <a:ea typeface="+mn-ea"/>
                              <a:cs typeface="+mn-cs"/>
                            </a:rPr>
                            <a:t>13.83</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13.72</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13.48</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13.55</a:t>
                          </a:r>
                        </a:p>
                      </a:txBody>
                      <a:tcPr/>
                    </a:tc>
                    <a:extLst>
                      <a:ext uri="{0D108BD9-81ED-4DB2-BD59-A6C34878D82A}">
                        <a16:rowId xmlns:a16="http://schemas.microsoft.com/office/drawing/2014/main" val="634004886"/>
                      </a:ext>
                    </a:extLst>
                  </a:tr>
                  <a:tr h="304800">
                    <a:tc>
                      <a:txBody>
                        <a:bodyPr/>
                        <a:lstStyle/>
                        <a:p>
                          <a:endParaRPr lang="en-US"/>
                        </a:p>
                      </a:txBody>
                      <a:tcPr>
                        <a:blipFill>
                          <a:blip r:embed="rId3"/>
                          <a:stretch>
                            <a:fillRect l="-318" t="-604000" r="-305096" b="-120000"/>
                          </a:stretch>
                        </a:blipFill>
                      </a:tcPr>
                    </a:tc>
                    <a:tc>
                      <a:txBody>
                        <a:bodyPr/>
                        <a:lstStyle/>
                        <a:p>
                          <a:pPr marL="0" algn="ctr" defTabSz="457200" rtl="0" eaLnBrk="1" latinLnBrk="0" hangingPunct="1"/>
                          <a:r>
                            <a:rPr lang="en-US" sz="1400" b="0" i="0" kern="1200" dirty="0">
                              <a:solidFill>
                                <a:schemeClr val="dk1"/>
                              </a:solidFill>
                              <a:effectLst/>
                              <a:latin typeface="+mn-lt"/>
                              <a:ea typeface="+mn-ea"/>
                              <a:cs typeface="+mn-cs"/>
                            </a:rPr>
                            <a:t>13.84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13.53</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tc>
                    <a:extLst>
                      <a:ext uri="{0D108BD9-81ED-4DB2-BD59-A6C34878D82A}">
                        <a16:rowId xmlns:a16="http://schemas.microsoft.com/office/drawing/2014/main" val="93368602"/>
                      </a:ext>
                    </a:extLst>
                  </a:tr>
                  <a:tr h="304800">
                    <a:tc>
                      <a:txBody>
                        <a:bodyPr/>
                        <a:lstStyle/>
                        <a:p>
                          <a:endParaRPr lang="en-US"/>
                        </a:p>
                      </a:txBody>
                      <a:tcPr>
                        <a:blipFill>
                          <a:blip r:embed="rId3"/>
                          <a:stretch>
                            <a:fillRect l="-318" t="-704000" r="-305096" b="-20000"/>
                          </a:stretch>
                        </a:blipFill>
                      </a:tcPr>
                    </a:tc>
                    <a:tc>
                      <a:txBody>
                        <a:bodyPr/>
                        <a:lstStyle/>
                        <a:p>
                          <a:pPr marL="0" algn="ctr" defTabSz="457200" rtl="0" eaLnBrk="1" latinLnBrk="0" hangingPunct="1"/>
                          <a:r>
                            <a:rPr lang="en-US" sz="1400" b="0" i="0" kern="1200" dirty="0">
                              <a:solidFill>
                                <a:schemeClr val="dk1"/>
                              </a:solidFill>
                              <a:effectLst/>
                              <a:latin typeface="+mn-lt"/>
                              <a:ea typeface="+mn-ea"/>
                              <a:cs typeface="+mn-cs"/>
                            </a:rPr>
                            <a:t>13.85</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13.74</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13.52</a:t>
                          </a:r>
                        </a:p>
                      </a:txBody>
                      <a:tcPr/>
                    </a:tc>
                    <a:tc>
                      <a:txBody>
                        <a:bodyPr/>
                        <a:lstStyle/>
                        <a:p>
                          <a:pPr marL="0" algn="ctr" defTabSz="457200" rtl="0" eaLnBrk="1" latinLnBrk="0" hangingPunct="1"/>
                          <a:r>
                            <a:rPr lang="en-US" sz="1400" b="0" i="0" kern="1200" dirty="0">
                              <a:solidFill>
                                <a:schemeClr val="dk1"/>
                              </a:solidFill>
                              <a:effectLst/>
                              <a:latin typeface="+mn-lt"/>
                              <a:ea typeface="+mn-ea"/>
                              <a:cs typeface="+mn-cs"/>
                            </a:rPr>
                            <a:t>13.16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13.57</a:t>
                          </a:r>
                        </a:p>
                      </a:txBody>
                      <a:tcPr/>
                    </a:tc>
                    <a:extLst>
                      <a:ext uri="{0D108BD9-81ED-4DB2-BD59-A6C34878D82A}">
                        <a16:rowId xmlns:a16="http://schemas.microsoft.com/office/drawing/2014/main" val="2674769174"/>
                      </a:ext>
                    </a:extLst>
                  </a:tr>
                </a:tbl>
              </a:graphicData>
            </a:graphic>
          </p:graphicFrame>
        </mc:Fallback>
      </mc:AlternateContent>
    </p:spTree>
    <p:extLst>
      <p:ext uri="{BB962C8B-B14F-4D97-AF65-F5344CB8AC3E}">
        <p14:creationId xmlns:p14="http://schemas.microsoft.com/office/powerpoint/2010/main" val="2424276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p>
            <a:r>
              <a:rPr lang="en-US"/>
              <a:t>Speaker Adaptation of Acoustic Models: Introduction</a:t>
            </a:r>
            <a:endParaRPr lang="en-US" dirty="0"/>
          </a:p>
        </p:txBody>
      </p:sp>
      <p:sp>
        <p:nvSpPr>
          <p:cNvPr id="3" name="Content Placeholder 2"/>
          <p:cNvSpPr>
            <a:spLocks noGrp="1"/>
          </p:cNvSpPr>
          <p:nvPr>
            <p:ph idx="1"/>
          </p:nvPr>
        </p:nvSpPr>
        <p:spPr>
          <a:xfrm>
            <a:off x="2589212" y="1997674"/>
            <a:ext cx="8915400" cy="3979056"/>
          </a:xfrm>
        </p:spPr>
        <p:txBody>
          <a:bodyPr>
            <a:normAutofit/>
          </a:bodyPr>
          <a:lstStyle/>
          <a:p>
            <a:r>
              <a:rPr lang="en-US" dirty="0"/>
              <a:t>Limitation of Speaker-Independent (SI) Acoustic Models</a:t>
            </a:r>
          </a:p>
          <a:p>
            <a:pPr lvl="1">
              <a:buFont typeface="Wingdings" charset="2"/>
              <a:buChar char="Ø"/>
            </a:pPr>
            <a:r>
              <a:rPr lang="en-US" dirty="0"/>
              <a:t>ASR performance degrades when an SI model is tested with the speech of an unseen test speaker.</a:t>
            </a:r>
          </a:p>
          <a:p>
            <a:r>
              <a:rPr lang="en-US" dirty="0"/>
              <a:t>Speaker Adaptation</a:t>
            </a:r>
          </a:p>
          <a:p>
            <a:pPr lvl="1">
              <a:buFont typeface="Wingdings" charset="2"/>
              <a:buChar char="Ø"/>
            </a:pPr>
            <a:r>
              <a:rPr lang="en-US" dirty="0"/>
              <a:t>Adapt SI model to the speech of target speakers.</a:t>
            </a:r>
          </a:p>
          <a:p>
            <a:pPr lvl="1">
              <a:buFont typeface="Wingdings" charset="2"/>
              <a:buChar char="Ø"/>
            </a:pPr>
            <a:r>
              <a:rPr lang="en-US" dirty="0"/>
              <a:t>Learn a speaker-dependent (SD) model for each target speaker.</a:t>
            </a:r>
          </a:p>
          <a:p>
            <a:r>
              <a:rPr lang="en-US" dirty="0"/>
              <a:t>Challenge of Speaker Adaptation</a:t>
            </a:r>
          </a:p>
          <a:p>
            <a:pPr lvl="1">
              <a:buFont typeface="Wingdings" charset="2"/>
              <a:buChar char="Ø"/>
            </a:pPr>
            <a:r>
              <a:rPr lang="en-US" dirty="0"/>
              <a:t>Access to </a:t>
            </a:r>
            <a:r>
              <a:rPr lang="en-US" b="1" dirty="0"/>
              <a:t>very limited </a:t>
            </a:r>
            <a:r>
              <a:rPr lang="en-US" dirty="0"/>
              <a:t>adaptation data from the target speaker.</a:t>
            </a:r>
          </a:p>
          <a:p>
            <a:pPr lvl="1">
              <a:buFont typeface="Wingdings" charset="2"/>
              <a:buChar char="Ø"/>
            </a:pPr>
            <a:r>
              <a:rPr lang="en-US" dirty="0"/>
              <a:t>No access to source domain data, e.g., SI data.</a:t>
            </a:r>
          </a:p>
          <a:p>
            <a:pPr marL="457200" lvl="1" indent="0">
              <a:buNone/>
            </a:pPr>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a:xfrm>
            <a:off x="531812" y="787782"/>
            <a:ext cx="779767" cy="365125"/>
          </a:xfrm>
        </p:spPr>
        <p:txBody>
          <a:bodyPr/>
          <a:lstStyle/>
          <a:p>
            <a:fld id="{E60D1F65-2B1C-234D-A4E8-7EB7D2584AAA}" type="slidenum">
              <a:rPr lang="en-US" smtClean="0"/>
              <a:t>3</a:t>
            </a:fld>
            <a:endParaRPr lang="en-US"/>
          </a:p>
        </p:txBody>
      </p:sp>
    </p:spTree>
    <p:extLst>
      <p:ext uri="{BB962C8B-B14F-4D97-AF65-F5344CB8AC3E}">
        <p14:creationId xmlns:p14="http://schemas.microsoft.com/office/powerpoint/2010/main" val="64763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763010"/>
            <a:ext cx="8911687" cy="1280890"/>
          </a:xfrm>
        </p:spPr>
        <p:txBody>
          <a:bodyPr>
            <a:normAutofit/>
          </a:bodyPr>
          <a:lstStyle/>
          <a:p>
            <a:r>
              <a:rPr lang="en-US" dirty="0"/>
              <a:t>Speaker Adaptation of DNN Acoustic Models: Related Work</a:t>
            </a:r>
          </a:p>
        </p:txBody>
      </p:sp>
      <p:sp>
        <p:nvSpPr>
          <p:cNvPr id="3" name="Content Placeholder 2"/>
          <p:cNvSpPr>
            <a:spLocks noGrp="1"/>
          </p:cNvSpPr>
          <p:nvPr>
            <p:ph idx="1"/>
          </p:nvPr>
        </p:nvSpPr>
        <p:spPr>
          <a:xfrm>
            <a:off x="2589212" y="2124999"/>
            <a:ext cx="8915400" cy="3979056"/>
          </a:xfrm>
        </p:spPr>
        <p:txBody>
          <a:bodyPr>
            <a:normAutofit/>
          </a:bodyPr>
          <a:lstStyle/>
          <a:p>
            <a:r>
              <a:rPr lang="en-US" dirty="0"/>
              <a:t>Regularization</a:t>
            </a:r>
          </a:p>
          <a:p>
            <a:pPr lvl="1">
              <a:buFont typeface="Wingdings" charset="2"/>
              <a:buChar char="Ø"/>
            </a:pPr>
            <a:r>
              <a:rPr lang="en-US" dirty="0" err="1"/>
              <a:t>Kullback-Leibler</a:t>
            </a:r>
            <a:r>
              <a:rPr lang="en-US" dirty="0"/>
              <a:t> divergence [Yu et al., 2013], maximum a posteriori [Huang et al., 2014], multi-task learning [Huang et al., 2015], learn hidden layer contribution [Pawel et al., 2014]</a:t>
            </a:r>
          </a:p>
          <a:p>
            <a:r>
              <a:rPr lang="en-US" dirty="0"/>
              <a:t>Transformation </a:t>
            </a:r>
          </a:p>
          <a:p>
            <a:pPr lvl="1">
              <a:buFont typeface="Wingdings" charset="2"/>
              <a:buChar char="Ø"/>
            </a:pPr>
            <a:r>
              <a:rPr lang="en-US" dirty="0"/>
              <a:t>Linear input network [</a:t>
            </a:r>
            <a:r>
              <a:rPr lang="en-US" dirty="0" err="1"/>
              <a:t>Neto</a:t>
            </a:r>
            <a:r>
              <a:rPr lang="en-US" dirty="0"/>
              <a:t> et al., 1995], linear hidden transform [</a:t>
            </a:r>
            <a:r>
              <a:rPr lang="en-US" dirty="0" err="1"/>
              <a:t>Gemello</a:t>
            </a:r>
            <a:r>
              <a:rPr lang="en-US" dirty="0"/>
              <a:t> et al., 2007], singular value decomposition [</a:t>
            </a:r>
            <a:r>
              <a:rPr lang="en-US" dirty="0" err="1"/>
              <a:t>Xue</a:t>
            </a:r>
            <a:r>
              <a:rPr lang="en-US" dirty="0"/>
              <a:t> et al., 2013]</a:t>
            </a:r>
          </a:p>
          <a:p>
            <a:r>
              <a:rPr lang="en-US" dirty="0"/>
              <a:t>Subspace (auxiliary feature)</a:t>
            </a:r>
          </a:p>
          <a:p>
            <a:pPr lvl="1">
              <a:buFont typeface="Wingdings" charset="2"/>
              <a:buChar char="Ø"/>
            </a:pPr>
            <a:r>
              <a:rPr lang="en-US" dirty="0" err="1"/>
              <a:t>i</a:t>
            </a:r>
            <a:r>
              <a:rPr lang="en-US" dirty="0"/>
              <a:t>-vector [</a:t>
            </a:r>
            <a:r>
              <a:rPr lang="en-US" dirty="0" err="1"/>
              <a:t>Saon</a:t>
            </a:r>
            <a:r>
              <a:rPr lang="en-US" dirty="0"/>
              <a:t> et al., 2013], speaker-code [Abdel-Hamid et al., 2013]</a:t>
            </a:r>
          </a:p>
          <a:p>
            <a:endParaRPr lang="en-US" dirty="0"/>
          </a:p>
        </p:txBody>
      </p:sp>
      <p:sp>
        <p:nvSpPr>
          <p:cNvPr id="6" name="Slide Number Placeholder 5"/>
          <p:cNvSpPr>
            <a:spLocks noGrp="1"/>
          </p:cNvSpPr>
          <p:nvPr>
            <p:ph type="sldNum" sz="quarter" idx="12"/>
          </p:nvPr>
        </p:nvSpPr>
        <p:spPr/>
        <p:txBody>
          <a:bodyPr/>
          <a:lstStyle/>
          <a:p>
            <a:fld id="{E60D1F65-2B1C-234D-A4E8-7EB7D2584AAA}" type="slidenum">
              <a:rPr lang="en-US" smtClean="0"/>
              <a:t>4</a:t>
            </a:fld>
            <a:endParaRPr lang="en-US"/>
          </a:p>
        </p:txBody>
      </p:sp>
    </p:spTree>
    <p:extLst>
      <p:ext uri="{BB962C8B-B14F-4D97-AF65-F5344CB8AC3E}">
        <p14:creationId xmlns:p14="http://schemas.microsoft.com/office/powerpoint/2010/main" val="245978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Regularization-Based Speaker Adaptation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89212" y="1997674"/>
                <a:ext cx="8915400" cy="3979056"/>
              </a:xfrm>
            </p:spPr>
            <p:txBody>
              <a:bodyPr>
                <a:normAutofit/>
              </a:bodyPr>
              <a:lstStyle/>
              <a:p>
                <a:r>
                  <a:rPr lang="en-US" dirty="0"/>
                  <a:t>Kullback-Leibler divergence (KLD) regularization [Yu et al., 2013]</a:t>
                </a:r>
              </a:p>
              <a:p>
                <a:pPr lvl="1">
                  <a:buFont typeface="Wingdings" panose="05000000000000000000" pitchFamily="2" charset="2"/>
                  <a:buChar char="Ø"/>
                </a:pPr>
                <a:r>
                  <a:rPr lang="en-US" dirty="0"/>
                  <a:t>Minimize the KLD between senone distributions of SI and SD models in addition to adaptation loss.</a:t>
                </a:r>
              </a:p>
              <a:p>
                <a:pPr lvl="1">
                  <a:buFont typeface="Wingdings" panose="05000000000000000000" pitchFamily="2" charset="2"/>
                  <a:buChar char="Ø"/>
                </a:pPr>
                <a:r>
                  <a:rPr lang="en-US" dirty="0"/>
                  <a:t>KLD is </a:t>
                </a:r>
                <a:r>
                  <a:rPr lang="en-US" b="1" dirty="0"/>
                  <a:t>not</a:t>
                </a:r>
                <a:r>
                  <a:rPr lang="en-US" dirty="0"/>
                  <a:t> a perfect distance metric between distributions [</a:t>
                </a:r>
                <a:r>
                  <a:rPr lang="en-US" dirty="0" err="1"/>
                  <a:t>Kullback</a:t>
                </a:r>
                <a:r>
                  <a:rPr lang="en-US" dirty="0"/>
                  <a:t> et al,, 1951].</a:t>
                </a:r>
              </a:p>
              <a:p>
                <a:pPr lvl="1">
                  <a:buFont typeface="Wingdings" panose="05000000000000000000" pitchFamily="2" charset="2"/>
                  <a:buChar char="Ø"/>
                </a:pPr>
                <a:r>
                  <a:rPr lang="en-US" dirty="0"/>
                  <a:t>Minimization of </a:t>
                </a:r>
                <a14:m>
                  <m:oMath xmlns:m="http://schemas.openxmlformats.org/officeDocument/2006/math">
                    <m:r>
                      <a:rPr lang="en-US" i="1" smtClean="0">
                        <a:latin typeface="Cambria Math" panose="02040503050406030204" pitchFamily="18" charset="0"/>
                        <a:ea typeface="Cambria Math" panose="02040503050406030204" pitchFamily="18" charset="0"/>
                      </a:rPr>
                      <m:t>𝒦ℒ</m:t>
                    </m:r>
                    <m:d>
                      <m:dPr>
                        <m:ctrlPr>
                          <a:rPr lang="en-US" i="1" smtClean="0">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𝑆𝐼</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𝑝</m:t>
                            </m:r>
                          </m:e>
                          <m:sup>
                            <m:r>
                              <a:rPr lang="en-US" b="0" i="1" smtClean="0">
                                <a:latin typeface="Cambria Math" panose="02040503050406030204" pitchFamily="18" charset="0"/>
                                <a:ea typeface="Cambria Math" panose="02040503050406030204" pitchFamily="18" charset="0"/>
                              </a:rPr>
                              <m:t>𝑆𝐷</m:t>
                            </m:r>
                          </m:sup>
                        </m:sSup>
                      </m:e>
                    </m:d>
                  </m:oMath>
                </a14:m>
                <a:r>
                  <a:rPr lang="en-US" dirty="0"/>
                  <a:t> does not guarantee </a:t>
                </a:r>
                <a14:m>
                  <m:oMath xmlns:m="http://schemas.openxmlformats.org/officeDocument/2006/math">
                    <m:r>
                      <a:rPr lang="en-US" i="1">
                        <a:latin typeface="Cambria Math" panose="02040503050406030204" pitchFamily="18" charset="0"/>
                        <a:ea typeface="Cambria Math" panose="02040503050406030204" pitchFamily="18" charset="0"/>
                      </a:rPr>
                      <m:t>𝒦ℒ</m:t>
                    </m:r>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𝐷</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𝐼</m:t>
                            </m:r>
                          </m:sup>
                        </m:sSup>
                      </m:e>
                    </m:d>
                  </m:oMath>
                </a14:m>
                <a:r>
                  <a:rPr lang="en-US" dirty="0"/>
                  <a:t> is also minimized.</a:t>
                </a:r>
              </a:p>
              <a:p>
                <a:r>
                  <a:rPr lang="en-US" dirty="0"/>
                  <a:t>We propose adversarial speaker adaptation</a:t>
                </a:r>
              </a:p>
              <a:p>
                <a:pPr lvl="1">
                  <a:buFont typeface="Wingdings" charset="2"/>
                  <a:buChar char="Ø"/>
                </a:pPr>
                <a:r>
                  <a:rPr lang="en-US" dirty="0"/>
                  <a:t>Use </a:t>
                </a:r>
                <a:r>
                  <a:rPr lang="en-US" b="1" dirty="0"/>
                  <a:t>adversarial learning </a:t>
                </a:r>
                <a:r>
                  <a:rPr lang="en-US" dirty="0"/>
                  <a:t>to push the </a:t>
                </a:r>
                <a:r>
                  <a:rPr lang="en-US" b="1" dirty="0"/>
                  <a:t>hidden unit/senone</a:t>
                </a:r>
                <a:r>
                  <a:rPr lang="en-US" dirty="0"/>
                  <a:t> </a:t>
                </a:r>
                <a:r>
                  <a:rPr lang="en-US" b="1" dirty="0"/>
                  <a:t>distribution</a:t>
                </a:r>
                <a:r>
                  <a:rPr lang="en-US" dirty="0"/>
                  <a:t> of SD model towards that of the SI model during adaptation.</a:t>
                </a:r>
              </a:p>
              <a:p>
                <a:pPr lvl="1">
                  <a:buFont typeface="Wingdings" charset="2"/>
                  <a:buChar char="Ø"/>
                </a:pPr>
                <a:r>
                  <a:rPr lang="en-US" dirty="0"/>
                  <a:t>Adversarial learning achieves global optimum if and only if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𝑆𝐷</m:t>
                        </m:r>
                      </m:sup>
                    </m:sSup>
                  </m:oMath>
                </a14:m>
                <a:r>
                  <a:rPr lang="en-US" dirty="0"/>
                  <a:t> and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𝑝</m:t>
                        </m:r>
                      </m:e>
                      <m:sup>
                        <m:r>
                          <a:rPr lang="en-US" i="1">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𝐼</m:t>
                        </m:r>
                      </m:sup>
                    </m:sSup>
                  </m:oMath>
                </a14:m>
                <a:r>
                  <a:rPr lang="en-US" dirty="0"/>
                  <a:t> share the same distribution [Goodfellow et al., 2014].</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89212" y="1997674"/>
                <a:ext cx="8915400" cy="3979056"/>
              </a:xfrm>
              <a:blipFill>
                <a:blip r:embed="rId3"/>
                <a:stretch>
                  <a:fillRect l="-479" t="-920" r="-20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E60D1F65-2B1C-234D-A4E8-7EB7D2584AAA}" type="slidenum">
              <a:rPr lang="en-US" smtClean="0"/>
              <a:t>5</a:t>
            </a:fld>
            <a:endParaRPr lang="en-US"/>
          </a:p>
        </p:txBody>
      </p:sp>
    </p:spTree>
    <p:extLst>
      <p:ext uri="{BB962C8B-B14F-4D97-AF65-F5344CB8AC3E}">
        <p14:creationId xmlns:p14="http://schemas.microsoft.com/office/powerpoint/2010/main" val="42663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Adversarial Learning: Related Work</a:t>
            </a:r>
          </a:p>
        </p:txBody>
      </p:sp>
      <p:sp>
        <p:nvSpPr>
          <p:cNvPr id="3" name="Content Placeholder 2"/>
          <p:cNvSpPr>
            <a:spLocks noGrp="1"/>
          </p:cNvSpPr>
          <p:nvPr>
            <p:ph idx="1"/>
          </p:nvPr>
        </p:nvSpPr>
        <p:spPr>
          <a:xfrm>
            <a:off x="2225419" y="1678388"/>
            <a:ext cx="8915400" cy="3979056"/>
          </a:xfrm>
        </p:spPr>
        <p:txBody>
          <a:bodyPr>
            <a:normAutofit fontScale="92500" lnSpcReduction="20000"/>
          </a:bodyPr>
          <a:lstStyle/>
          <a:p>
            <a:r>
              <a:rPr lang="en-US" dirty="0"/>
              <a:t>Adversarial training</a:t>
            </a:r>
          </a:p>
          <a:p>
            <a:pPr lvl="1">
              <a:buFont typeface="Wingdings" charset="2"/>
              <a:buChar char="Ø"/>
            </a:pPr>
            <a:r>
              <a:rPr lang="en-US" dirty="0"/>
              <a:t>Generative adversarial network [Goodfellow et al, 2014], gradient reversal layer network (GRLN) [</a:t>
            </a:r>
            <a:r>
              <a:rPr lang="en-US" dirty="0" err="1"/>
              <a:t>Ganin</a:t>
            </a:r>
            <a:r>
              <a:rPr lang="en-US" dirty="0"/>
              <a:t>, et al., 2015], domain separation network (DSN) [</a:t>
            </a:r>
            <a:r>
              <a:rPr lang="en-US" dirty="0" err="1"/>
              <a:t>Bousmalis</a:t>
            </a:r>
            <a:r>
              <a:rPr lang="en-US" dirty="0"/>
              <a:t>, et al., 2016]</a:t>
            </a:r>
          </a:p>
          <a:p>
            <a:r>
              <a:rPr lang="en-US" dirty="0"/>
              <a:t>Adversarial learning for domain adaptation </a:t>
            </a:r>
          </a:p>
          <a:p>
            <a:pPr lvl="1">
              <a:buFont typeface="Wingdings" panose="05000000000000000000" pitchFamily="2" charset="2"/>
              <a:buChar char="Ø"/>
            </a:pPr>
            <a:r>
              <a:rPr lang="en-US" dirty="0"/>
              <a:t>GRLN [Sun et al., 2016] </a:t>
            </a:r>
          </a:p>
          <a:p>
            <a:pPr lvl="1">
              <a:buFont typeface="Wingdings" panose="05000000000000000000" pitchFamily="2" charset="2"/>
              <a:buChar char="Ø"/>
            </a:pPr>
            <a:r>
              <a:rPr lang="en-US" dirty="0"/>
              <a:t>DSN [Meng et al., 2017]</a:t>
            </a:r>
          </a:p>
          <a:p>
            <a:r>
              <a:rPr lang="en-US" dirty="0"/>
              <a:t>Adversarial learning for domain-invariant training</a:t>
            </a:r>
          </a:p>
          <a:p>
            <a:pPr lvl="1">
              <a:buFont typeface="Wingdings" charset="2"/>
              <a:buChar char="Ø"/>
            </a:pPr>
            <a:r>
              <a:rPr lang="en-US" dirty="0"/>
              <a:t>Noise robust ASR [Shinohara, 2016][</a:t>
            </a:r>
            <a:r>
              <a:rPr lang="en-US" dirty="0" err="1"/>
              <a:t>Serdyuk</a:t>
            </a:r>
            <a:r>
              <a:rPr lang="en-US" dirty="0"/>
              <a:t> et al., 2016]</a:t>
            </a:r>
          </a:p>
          <a:p>
            <a:pPr lvl="1">
              <a:buFont typeface="Wingdings" charset="2"/>
              <a:buChar char="Ø"/>
            </a:pPr>
            <a:r>
              <a:rPr lang="en-US" dirty="0"/>
              <a:t>Speaker-invariant training [</a:t>
            </a:r>
            <a:r>
              <a:rPr lang="en-US" dirty="0" err="1"/>
              <a:t>Saon</a:t>
            </a:r>
            <a:r>
              <a:rPr lang="en-US" dirty="0"/>
              <a:t> et al., 2017] [Meng et al., 2018]</a:t>
            </a:r>
          </a:p>
          <a:p>
            <a:r>
              <a:rPr lang="en-US" dirty="0"/>
              <a:t>Adversarial learning for speech enhancement (SE)</a:t>
            </a:r>
          </a:p>
          <a:p>
            <a:pPr lvl="1">
              <a:buFont typeface="Wingdings" charset="2"/>
              <a:buChar char="Ø"/>
            </a:pPr>
            <a:r>
              <a:rPr lang="en-US" dirty="0"/>
              <a:t>SEGAN [Pascual et al., 2017] [Donahue et al., 2017]</a:t>
            </a:r>
          </a:p>
          <a:p>
            <a:pPr lvl="1">
              <a:buFont typeface="Wingdings" charset="2"/>
              <a:buChar char="Ø"/>
            </a:pPr>
            <a:r>
              <a:rPr lang="en-US" dirty="0"/>
              <a:t>Cycle-consistent SE [Meng et al., 2018]</a:t>
            </a:r>
          </a:p>
          <a:p>
            <a:pPr marL="0" indent="0">
              <a:buNone/>
            </a:pPr>
            <a:endParaRPr lang="en-US" dirty="0"/>
          </a:p>
          <a:p>
            <a:pPr lvl="1">
              <a:buFont typeface="Wingdings" charset="2"/>
              <a:buChar char="Ø"/>
            </a:pPr>
            <a:endParaRPr lang="en-US" dirty="0"/>
          </a:p>
          <a:p>
            <a:endParaRPr lang="en-US" dirty="0"/>
          </a:p>
        </p:txBody>
      </p:sp>
      <p:sp>
        <p:nvSpPr>
          <p:cNvPr id="6" name="Slide Number Placeholder 5"/>
          <p:cNvSpPr>
            <a:spLocks noGrp="1"/>
          </p:cNvSpPr>
          <p:nvPr>
            <p:ph type="sldNum" sz="quarter" idx="12"/>
          </p:nvPr>
        </p:nvSpPr>
        <p:spPr/>
        <p:txBody>
          <a:bodyPr/>
          <a:lstStyle/>
          <a:p>
            <a:fld id="{E60D1F65-2B1C-234D-A4E8-7EB7D2584AAA}" type="slidenum">
              <a:rPr lang="en-US" smtClean="0"/>
              <a:t>6</a:t>
            </a:fld>
            <a:endParaRPr lang="en-US"/>
          </a:p>
        </p:txBody>
      </p:sp>
    </p:spTree>
    <p:extLst>
      <p:ext uri="{BB962C8B-B14F-4D97-AF65-F5344CB8AC3E}">
        <p14:creationId xmlns:p14="http://schemas.microsoft.com/office/powerpoint/2010/main" val="85809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700" y="546447"/>
            <a:ext cx="8911687" cy="984174"/>
          </a:xfrm>
        </p:spPr>
        <p:txBody>
          <a:bodyPr>
            <a:normAutofit/>
          </a:bodyPr>
          <a:lstStyle/>
          <a:p>
            <a:r>
              <a:rPr lang="en-US" dirty="0"/>
              <a:t>ASA Initialization</a:t>
            </a:r>
          </a:p>
        </p:txBody>
      </p:sp>
      <p:sp>
        <p:nvSpPr>
          <p:cNvPr id="3" name="Content Placeholder 2"/>
          <p:cNvSpPr>
            <a:spLocks noGrp="1"/>
          </p:cNvSpPr>
          <p:nvPr>
            <p:ph idx="1"/>
          </p:nvPr>
        </p:nvSpPr>
        <p:spPr>
          <a:xfrm>
            <a:off x="1750219" y="1276285"/>
            <a:ext cx="9329837" cy="1254366"/>
          </a:xfrm>
        </p:spPr>
        <p:txBody>
          <a:bodyPr>
            <a:normAutofit/>
          </a:bodyPr>
          <a:lstStyle/>
          <a:p>
            <a:r>
              <a:rPr lang="en-US" dirty="0"/>
              <a:t>A DNN acoustic model: a feature extractor followed by a senone classifier</a:t>
            </a:r>
          </a:p>
          <a:p>
            <a:r>
              <a:rPr lang="en-US" dirty="0"/>
              <a:t>SI feature extractor initialize SD feature extractor</a:t>
            </a:r>
          </a:p>
          <a:p>
            <a:r>
              <a:rPr lang="en-US" dirty="0"/>
              <a:t>SI senone classifier initialize SD senone classifier</a:t>
            </a:r>
          </a:p>
          <a:p>
            <a:endParaRPr lang="en-US" dirty="0"/>
          </a:p>
          <a:p>
            <a:endParaRPr lang="en-US" dirty="0"/>
          </a:p>
        </p:txBody>
      </p:sp>
      <p:sp>
        <p:nvSpPr>
          <p:cNvPr id="22" name="Slide Number Placeholder 21"/>
          <p:cNvSpPr>
            <a:spLocks noGrp="1"/>
          </p:cNvSpPr>
          <p:nvPr>
            <p:ph type="sldNum" sz="quarter" idx="12"/>
          </p:nvPr>
        </p:nvSpPr>
        <p:spPr/>
        <p:txBody>
          <a:bodyPr/>
          <a:lstStyle/>
          <a:p>
            <a:fld id="{D57F1E4F-1CFF-5643-939E-217C01CDF565}" type="slidenum">
              <a:rPr lang="en-US" smtClean="0"/>
              <a:pPr/>
              <a:t>7</a:t>
            </a:fld>
            <a:endParaRPr lang="en-US" dirty="0"/>
          </a:p>
        </p:txBody>
      </p:sp>
      <p:grpSp>
        <p:nvGrpSpPr>
          <p:cNvPr id="106" name="Group 105">
            <a:extLst>
              <a:ext uri="{FF2B5EF4-FFF2-40B4-BE49-F238E27FC236}">
                <a16:creationId xmlns:a16="http://schemas.microsoft.com/office/drawing/2014/main" id="{B9A503A0-AD55-430C-B068-6475BC11F6C8}"/>
              </a:ext>
            </a:extLst>
          </p:cNvPr>
          <p:cNvGrpSpPr/>
          <p:nvPr/>
        </p:nvGrpSpPr>
        <p:grpSpPr>
          <a:xfrm>
            <a:off x="1940288" y="2530767"/>
            <a:ext cx="8272089" cy="4104856"/>
            <a:chOff x="1938774" y="1792822"/>
            <a:chExt cx="8426377" cy="4111774"/>
          </a:xfrm>
        </p:grpSpPr>
        <p:grpSp>
          <p:nvGrpSpPr>
            <p:cNvPr id="26" name="Group 25"/>
            <p:cNvGrpSpPr/>
            <p:nvPr/>
          </p:nvGrpSpPr>
          <p:grpSpPr>
            <a:xfrm>
              <a:off x="3590441" y="3352591"/>
              <a:ext cx="1493416" cy="1052724"/>
              <a:chOff x="8575051" y="3128918"/>
              <a:chExt cx="1059998" cy="1052724"/>
            </a:xfrm>
          </p:grpSpPr>
          <p:sp>
            <p:nvSpPr>
              <p:cNvPr id="23" name="Right Arrow 22"/>
              <p:cNvSpPr/>
              <p:nvPr/>
            </p:nvSpPr>
            <p:spPr>
              <a:xfrm rot="19891342">
                <a:off x="8575051" y="3128918"/>
                <a:ext cx="1050143" cy="13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20992">
                <a:off x="8584906" y="4046461"/>
                <a:ext cx="1050143" cy="13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938774" y="1832150"/>
              <a:ext cx="1908069" cy="3459963"/>
              <a:chOff x="6834641" y="1665263"/>
              <a:chExt cx="1908069" cy="3459963"/>
            </a:xfrm>
          </p:grpSpPr>
          <p:grpSp>
            <p:nvGrpSpPr>
              <p:cNvPr id="4" name="Group 3">
                <a:extLst>
                  <a:ext uri="{FF2B5EF4-FFF2-40B4-BE49-F238E27FC236}">
                    <a16:creationId xmlns:a16="http://schemas.microsoft.com/office/drawing/2014/main" id="{5E72DA3B-774D-4849-B906-F4E90E5DF1CE}"/>
                  </a:ext>
                </a:extLst>
              </p:cNvPr>
              <p:cNvGrpSpPr/>
              <p:nvPr/>
            </p:nvGrpSpPr>
            <p:grpSpPr>
              <a:xfrm>
                <a:off x="7184540" y="1665263"/>
                <a:ext cx="1155408" cy="3459963"/>
                <a:chOff x="4418013" y="1832550"/>
                <a:chExt cx="1155408" cy="3459963"/>
              </a:xfrm>
            </p:grpSpPr>
            <mc:AlternateContent xmlns:mc="http://schemas.openxmlformats.org/markup-compatibility/2006" xmlns:a14="http://schemas.microsoft.com/office/drawing/2010/main">
              <mc:Choice Requires="a14">
                <p:sp>
                  <p:nvSpPr>
                    <p:cNvPr id="5" name="Text Box 6">
                      <a:extLst>
                        <a:ext uri="{FF2B5EF4-FFF2-40B4-BE49-F238E27FC236}">
                          <a16:creationId xmlns:a16="http://schemas.microsoft.com/office/drawing/2014/main" id="{7C19CF3B-F049-4EFF-8154-E25BC2D3FCA2}"/>
                        </a:ext>
                      </a:extLst>
                    </p:cNvPr>
                    <p:cNvSpPr txBox="1">
                      <a:spLocks noChangeArrowheads="1"/>
                    </p:cNvSpPr>
                    <p:nvPr/>
                  </p:nvSpPr>
                  <p:spPr bwMode="auto">
                    <a:xfrm>
                      <a:off x="4433368" y="1832550"/>
                      <a:ext cx="1132317" cy="590548"/>
                    </a:xfrm>
                    <a:prstGeom prst="flowChartConnector">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Senone Label </a:t>
                      </a:r>
                      <a14:m>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𝑦</m:t>
                                  </m:r>
                                </m:e>
                              </m:acc>
                            </m:e>
                            <m:sub>
                              <m:r>
                                <a:rPr lang="en-US" sz="1400" b="0" i="1" smtClean="0">
                                  <a:latin typeface="Cambria Math" panose="02040503050406030204" pitchFamily="18" charset="0"/>
                                </a:rPr>
                                <m:t>𝑡</m:t>
                              </m:r>
                            </m:sub>
                          </m:sSub>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5" name="Text Box 6">
                      <a:extLst>
                        <a:ext uri="{FF2B5EF4-FFF2-40B4-BE49-F238E27FC236}">
                          <a16:creationId xmlns:a16="http://schemas.microsoft.com/office/drawing/2014/main" id="{7C19CF3B-F049-4EFF-8154-E25BC2D3FCA2}"/>
                        </a:ext>
                      </a:extLst>
                    </p:cNvPr>
                    <p:cNvSpPr txBox="1">
                      <a:spLocks noRot="1" noChangeAspect="1" noMove="1" noResize="1" noEditPoints="1" noAdjustHandles="1" noChangeArrowheads="1" noChangeShapeType="1" noTextEdit="1"/>
                    </p:cNvSpPr>
                    <p:nvPr/>
                  </p:nvSpPr>
                  <p:spPr bwMode="auto">
                    <a:xfrm>
                      <a:off x="4433368" y="1832550"/>
                      <a:ext cx="1132317" cy="590548"/>
                    </a:xfrm>
                    <a:prstGeom prst="flowChartConnector">
                      <a:avLst/>
                    </a:prstGeom>
                    <a:blipFill>
                      <a:blip r:embed="rId3"/>
                      <a:stretch>
                        <a:fillRect b="-5102"/>
                      </a:stretch>
                    </a:blipFill>
                    <a:ln w="9525">
                      <a:solidFill>
                        <a:srgbClr val="000000"/>
                      </a:solidFill>
                      <a:miter lim="800000"/>
                      <a:headEnd/>
                      <a:tailEnd/>
                    </a:ln>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666867BF-D36E-4735-BFCC-18EA33FEF86F}"/>
                    </a:ext>
                  </a:extLst>
                </p:cNvPr>
                <p:cNvCxnSpPr>
                  <a:cxnSpLocks/>
                </p:cNvCxnSpPr>
                <p:nvPr/>
              </p:nvCxnSpPr>
              <p:spPr>
                <a:xfrm flipV="1">
                  <a:off x="4999135" y="2426725"/>
                  <a:ext cx="0" cy="64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id="{9613D3A1-10BC-4A00-80F5-C42D9A7AAB13}"/>
                    </a:ext>
                  </a:extLst>
                </p:cNvPr>
                <p:cNvSpPr txBox="1">
                  <a:spLocks noChangeArrowheads="1"/>
                </p:cNvSpPr>
                <p:nvPr/>
              </p:nvSpPr>
              <p:spPr bwMode="auto">
                <a:xfrm>
                  <a:off x="4418013" y="3024399"/>
                  <a:ext cx="1155408" cy="1535968"/>
                </a:xfrm>
                <a:prstGeom prst="rect">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SI </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DNN Acoustic Model</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8" name="Straight Arrow Connector 7">
                  <a:extLst>
                    <a:ext uri="{FF2B5EF4-FFF2-40B4-BE49-F238E27FC236}">
                      <a16:creationId xmlns:a16="http://schemas.microsoft.com/office/drawing/2014/main" id="{C62772FE-E518-4824-AC0E-3280645F60D9}"/>
                    </a:ext>
                  </a:extLst>
                </p:cNvPr>
                <p:cNvCxnSpPr>
                  <a:cxnSpLocks/>
                  <a:stCxn id="29" idx="0"/>
                  <a:endCxn id="7" idx="2"/>
                </p:cNvCxnSpPr>
                <p:nvPr/>
              </p:nvCxnSpPr>
              <p:spPr>
                <a:xfrm flipV="1">
                  <a:off x="4992354" y="4560367"/>
                  <a:ext cx="3363" cy="7321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834641" y="2448952"/>
                <a:ext cx="1908069" cy="244347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9" name="Text Box 6">
                  <a:extLst>
                    <a:ext uri="{FF2B5EF4-FFF2-40B4-BE49-F238E27FC236}">
                      <a16:creationId xmlns:a16="http://schemas.microsoft.com/office/drawing/2014/main" id="{7C19CF3B-F049-4EFF-8154-E25BC2D3FCA2}"/>
                    </a:ext>
                  </a:extLst>
                </p:cNvPr>
                <p:cNvSpPr txBox="1">
                  <a:spLocks noChangeArrowheads="1"/>
                </p:cNvSpPr>
                <p:nvPr/>
              </p:nvSpPr>
              <p:spPr bwMode="auto">
                <a:xfrm>
                  <a:off x="2235204" y="5292113"/>
                  <a:ext cx="1255619" cy="612483"/>
                </a:xfrm>
                <a:prstGeom prst="flowChartConnector">
                  <a:avLst/>
                </a:prstGeom>
                <a:solidFill>
                  <a:schemeClr val="accent5">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Frame</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𝑡</m:t>
                          </m:r>
                        </m:sub>
                      </m:sSub>
                    </m:oMath>
                  </a14:m>
                  <a:endParaRPr lang="en-US" altLang="en-US" dirty="0"/>
                </a:p>
              </p:txBody>
            </p:sp>
          </mc:Choice>
          <mc:Fallback xmlns="">
            <p:sp>
              <p:nvSpPr>
                <p:cNvPr id="29" name="Text Box 6">
                  <a:extLst>
                    <a:ext uri="{FF2B5EF4-FFF2-40B4-BE49-F238E27FC236}">
                      <a16:creationId xmlns:a16="http://schemas.microsoft.com/office/drawing/2014/main" id="{7C19CF3B-F049-4EFF-8154-E25BC2D3FCA2}"/>
                    </a:ext>
                  </a:extLst>
                </p:cNvPr>
                <p:cNvSpPr txBox="1">
                  <a:spLocks noRot="1" noChangeAspect="1" noMove="1" noResize="1" noEditPoints="1" noAdjustHandles="1" noChangeArrowheads="1" noChangeShapeType="1" noTextEdit="1"/>
                </p:cNvSpPr>
                <p:nvPr/>
              </p:nvSpPr>
              <p:spPr bwMode="auto">
                <a:xfrm>
                  <a:off x="2235204" y="5292113"/>
                  <a:ext cx="1255619" cy="612483"/>
                </a:xfrm>
                <a:prstGeom prst="flowChartConnector">
                  <a:avLst/>
                </a:prstGeom>
                <a:blipFill>
                  <a:blip r:embed="rId4"/>
                  <a:stretch>
                    <a:fillRect b="-971"/>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2">
                  <a:extLst>
                    <a:ext uri="{FF2B5EF4-FFF2-40B4-BE49-F238E27FC236}">
                      <a16:creationId xmlns:a16="http://schemas.microsoft.com/office/drawing/2014/main" id="{4EF15401-C74C-4329-8D29-15B3E1BAA10C}"/>
                    </a:ext>
                  </a:extLst>
                </p:cNvPr>
                <p:cNvSpPr txBox="1">
                  <a:spLocks noChangeArrowheads="1"/>
                </p:cNvSpPr>
                <p:nvPr/>
              </p:nvSpPr>
              <p:spPr bwMode="auto">
                <a:xfrm>
                  <a:off x="5238360" y="4405315"/>
                  <a:ext cx="1614392" cy="549569"/>
                </a:xfrm>
                <a:prstGeom prst="rect">
                  <a:avLst/>
                </a:prstGeom>
                <a:solidFill>
                  <a:schemeClr val="bg1">
                    <a:lumMod val="8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SI Feature</a:t>
                  </a:r>
                  <a:endParaRPr kumimoji="0" lang="en-US" altLang="en-US" sz="140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Extractor</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m:t>
                          </m:r>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𝐼</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11" name="Text Box 2">
                  <a:extLst>
                    <a:ext uri="{FF2B5EF4-FFF2-40B4-BE49-F238E27FC236}">
                      <a16:creationId xmlns:a16="http://schemas.microsoft.com/office/drawing/2014/main" id="{4EF15401-C74C-4329-8D29-15B3E1BAA10C}"/>
                    </a:ext>
                  </a:extLst>
                </p:cNvPr>
                <p:cNvSpPr txBox="1">
                  <a:spLocks noRot="1" noChangeAspect="1" noMove="1" noResize="1" noEditPoints="1" noAdjustHandles="1" noChangeArrowheads="1" noChangeShapeType="1" noTextEdit="1"/>
                </p:cNvSpPr>
                <p:nvPr/>
              </p:nvSpPr>
              <p:spPr bwMode="auto">
                <a:xfrm>
                  <a:off x="5238360" y="4405315"/>
                  <a:ext cx="1614392" cy="549569"/>
                </a:xfrm>
                <a:prstGeom prst="rect">
                  <a:avLst/>
                </a:prstGeom>
                <a:blipFill>
                  <a:blip r:embed="rId5"/>
                  <a:stretch>
                    <a:fillRect b="-7609"/>
                  </a:stretch>
                </a:blipFill>
                <a:ln w="9525">
                  <a:solidFill>
                    <a:srgbClr val="000000"/>
                  </a:solidFill>
                  <a:miter lim="800000"/>
                  <a:headEnd/>
                  <a:tailEnd/>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6212404-7BEB-411A-99FF-AA487DFC7468}"/>
                </a:ext>
              </a:extLst>
            </p:cNvPr>
            <p:cNvCxnSpPr>
              <a:cxnSpLocks/>
              <a:stCxn id="32" idx="0"/>
              <a:endCxn id="18" idx="2"/>
            </p:cNvCxnSpPr>
            <p:nvPr/>
          </p:nvCxnSpPr>
          <p:spPr>
            <a:xfrm flipV="1">
              <a:off x="6043809" y="3257701"/>
              <a:ext cx="3094" cy="3067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2772FE-E518-4824-AC0E-3280645F60D9}"/>
                </a:ext>
              </a:extLst>
            </p:cNvPr>
            <p:cNvCxnSpPr>
              <a:cxnSpLocks/>
              <a:stCxn id="11" idx="0"/>
              <a:endCxn id="32" idx="4"/>
            </p:cNvCxnSpPr>
            <p:nvPr/>
          </p:nvCxnSpPr>
          <p:spPr>
            <a:xfrm flipH="1" flipV="1">
              <a:off x="6043809" y="4114004"/>
              <a:ext cx="1747" cy="2913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6867BF-D36E-4735-BFCC-18EA33FEF86F}"/>
                </a:ext>
              </a:extLst>
            </p:cNvPr>
            <p:cNvCxnSpPr>
              <a:cxnSpLocks/>
              <a:stCxn id="18" idx="0"/>
              <a:endCxn id="28" idx="4"/>
            </p:cNvCxnSpPr>
            <p:nvPr/>
          </p:nvCxnSpPr>
          <p:spPr>
            <a:xfrm flipH="1" flipV="1">
              <a:off x="6046143" y="2382426"/>
              <a:ext cx="760" cy="3141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 Box 2">
                  <a:extLst>
                    <a:ext uri="{FF2B5EF4-FFF2-40B4-BE49-F238E27FC236}">
                      <a16:creationId xmlns:a16="http://schemas.microsoft.com/office/drawing/2014/main" id="{9613D3A1-10BC-4A00-80F5-C42D9A7AAB13}"/>
                    </a:ext>
                  </a:extLst>
                </p:cNvPr>
                <p:cNvSpPr txBox="1">
                  <a:spLocks noChangeArrowheads="1"/>
                </p:cNvSpPr>
                <p:nvPr/>
              </p:nvSpPr>
              <p:spPr bwMode="auto">
                <a:xfrm>
                  <a:off x="5250886" y="2696554"/>
                  <a:ext cx="1592034" cy="561147"/>
                </a:xfrm>
                <a:prstGeom prst="rect">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SI Senone Classifier </a:t>
                  </a:r>
                  <a14:m>
                    <m:oMath xmlns:m="http://schemas.openxmlformats.org/officeDocument/2006/math">
                      <m:sSubSup>
                        <m:sSubSupPr>
                          <m:ctrlPr>
                            <a:rPr lang="en-US" altLang="en-US" i="1">
                              <a:latin typeface="Cambria Math" panose="02040503050406030204" pitchFamily="18" charset="0"/>
                            </a:rPr>
                          </m:ctrlPr>
                        </m:sSubSupPr>
                        <m:e>
                          <m:r>
                            <a:rPr lang="en-US" altLang="en-US" i="1">
                              <a:latin typeface="Cambria Math" panose="02040503050406030204" pitchFamily="18" charset="0"/>
                            </a:rPr>
                            <m:t>𝑀</m:t>
                          </m:r>
                        </m:e>
                        <m:sub>
                          <m:r>
                            <a:rPr lang="en-US" altLang="en-US" i="1">
                              <a:latin typeface="Cambria Math" panose="02040503050406030204" pitchFamily="18" charset="0"/>
                            </a:rPr>
                            <m:t>𝑦</m:t>
                          </m:r>
                        </m:sub>
                        <m:sup>
                          <m:r>
                            <a:rPr lang="en-US" altLang="en-US" i="1">
                              <a:latin typeface="Cambria Math" panose="02040503050406030204" pitchFamily="18" charset="0"/>
                            </a:rPr>
                            <m:t>𝑆</m:t>
                          </m:r>
                          <m:r>
                            <a:rPr lang="en-US" altLang="en-US" b="0" i="1" smtClean="0">
                              <a:latin typeface="Cambria Math" panose="02040503050406030204" pitchFamily="18" charset="0"/>
                            </a:rPr>
                            <m:t>𝐼</m:t>
                          </m:r>
                        </m:sup>
                      </m:sSubSup>
                    </m:oMath>
                  </a14:m>
                  <a:endParaRPr lang="en-US" altLang="en-US" dirty="0"/>
                </a:p>
              </p:txBody>
            </p:sp>
          </mc:Choice>
          <mc:Fallback xmlns="">
            <p:sp>
              <p:nvSpPr>
                <p:cNvPr id="18" name="Text Box 2">
                  <a:extLst>
                    <a:ext uri="{FF2B5EF4-FFF2-40B4-BE49-F238E27FC236}">
                      <a16:creationId xmlns:a16="http://schemas.microsoft.com/office/drawing/2014/main" id="{9613D3A1-10BC-4A00-80F5-C42D9A7AAB13}"/>
                    </a:ext>
                  </a:extLst>
                </p:cNvPr>
                <p:cNvSpPr txBox="1">
                  <a:spLocks noRot="1" noChangeAspect="1" noMove="1" noResize="1" noEditPoints="1" noAdjustHandles="1" noChangeArrowheads="1" noChangeShapeType="1" noTextEdit="1"/>
                </p:cNvSpPr>
                <p:nvPr/>
              </p:nvSpPr>
              <p:spPr bwMode="auto">
                <a:xfrm>
                  <a:off x="5250886" y="2696554"/>
                  <a:ext cx="1592034" cy="561147"/>
                </a:xfrm>
                <a:prstGeom prst="rect">
                  <a:avLst/>
                </a:prstGeom>
                <a:blipFill>
                  <a:blip r:embed="rId6"/>
                  <a:stretch>
                    <a:fillRect b="-6383"/>
                  </a:stretch>
                </a:blipFill>
                <a:ln w="9525">
                  <a:solidFill>
                    <a:srgbClr val="000000"/>
                  </a:solidFill>
                  <a:miter lim="800000"/>
                  <a:headEnd/>
                  <a:tailEnd/>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C62772FE-E518-4824-AC0E-3280645F60D9}"/>
                </a:ext>
              </a:extLst>
            </p:cNvPr>
            <p:cNvCxnSpPr>
              <a:cxnSpLocks/>
              <a:stCxn id="33" idx="0"/>
              <a:endCxn id="11" idx="2"/>
            </p:cNvCxnSpPr>
            <p:nvPr/>
          </p:nvCxnSpPr>
          <p:spPr>
            <a:xfrm flipH="1" flipV="1">
              <a:off x="6045556" y="4954884"/>
              <a:ext cx="124" cy="3297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098971" y="2555079"/>
              <a:ext cx="1908069" cy="867201"/>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 Box 6">
                  <a:extLst>
                    <a:ext uri="{FF2B5EF4-FFF2-40B4-BE49-F238E27FC236}">
                      <a16:creationId xmlns:a16="http://schemas.microsoft.com/office/drawing/2014/main" id="{7C19CF3B-F049-4EFF-8154-E25BC2D3FCA2}"/>
                    </a:ext>
                  </a:extLst>
                </p:cNvPr>
                <p:cNvSpPr txBox="1">
                  <a:spLocks noChangeArrowheads="1"/>
                </p:cNvSpPr>
                <p:nvPr/>
              </p:nvSpPr>
              <p:spPr bwMode="auto">
                <a:xfrm>
                  <a:off x="5479984" y="1792822"/>
                  <a:ext cx="1132317" cy="589604"/>
                </a:xfrm>
                <a:prstGeom prst="flowChartConnector">
                  <a:avLst/>
                </a:prstGeom>
                <a:solidFill>
                  <a:schemeClr val="accent3">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dirty="0"/>
                    <a:t>Senone Label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a:latin typeface="Cambria Math" panose="02040503050406030204" pitchFamily="18" charset="0"/>
                                </a:rPr>
                                <m:t>𝑦</m:t>
                              </m:r>
                            </m:e>
                          </m:acc>
                        </m:e>
                        <m:sub>
                          <m:r>
                            <m:rPr>
                              <m:sty m:val="p"/>
                            </m:rPr>
                            <a:rPr lang="en-US" b="0" i="0" smtClean="0">
                              <a:latin typeface="Cambria Math" panose="02040503050406030204" pitchFamily="18" charset="0"/>
                            </a:rPr>
                            <m:t>t</m:t>
                          </m:r>
                        </m:sub>
                      </m:sSub>
                    </m:oMath>
                  </a14:m>
                  <a:endParaRPr lang="en-US" altLang="en-US" dirty="0"/>
                </a:p>
              </p:txBody>
            </p:sp>
          </mc:Choice>
          <mc:Fallback xmlns="">
            <p:sp>
              <p:nvSpPr>
                <p:cNvPr id="28" name="Text Box 6">
                  <a:extLst>
                    <a:ext uri="{FF2B5EF4-FFF2-40B4-BE49-F238E27FC236}">
                      <a16:creationId xmlns:a16="http://schemas.microsoft.com/office/drawing/2014/main" id="{7C19CF3B-F049-4EFF-8154-E25BC2D3FCA2}"/>
                    </a:ext>
                  </a:extLst>
                </p:cNvPr>
                <p:cNvSpPr txBox="1">
                  <a:spLocks noRot="1" noChangeAspect="1" noMove="1" noResize="1" noEditPoints="1" noAdjustHandles="1" noChangeArrowheads="1" noChangeShapeType="1" noTextEdit="1"/>
                </p:cNvSpPr>
                <p:nvPr/>
              </p:nvSpPr>
              <p:spPr bwMode="auto">
                <a:xfrm>
                  <a:off x="5479984" y="1792822"/>
                  <a:ext cx="1132317" cy="589604"/>
                </a:xfrm>
                <a:prstGeom prst="flowChartConnector">
                  <a:avLst/>
                </a:prstGeom>
                <a:blipFill>
                  <a:blip r:embed="rId7"/>
                  <a:stretch>
                    <a:fillRect b="-3030"/>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6">
                  <a:extLst>
                    <a:ext uri="{FF2B5EF4-FFF2-40B4-BE49-F238E27FC236}">
                      <a16:creationId xmlns:a16="http://schemas.microsoft.com/office/drawing/2014/main" id="{6338C7D2-2069-48D8-950E-61906C570B07}"/>
                    </a:ext>
                  </a:extLst>
                </p:cNvPr>
                <p:cNvSpPr txBox="1">
                  <a:spLocks noChangeArrowheads="1"/>
                </p:cNvSpPr>
                <p:nvPr/>
              </p:nvSpPr>
              <p:spPr bwMode="auto">
                <a:xfrm>
                  <a:off x="5417870" y="5284610"/>
                  <a:ext cx="1255619" cy="613068"/>
                </a:xfrm>
                <a:prstGeom prst="flowChartConnector">
                  <a:avLst/>
                </a:prstGeom>
                <a:solidFill>
                  <a:schemeClr val="bg1">
                    <a:lumMod val="8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Frame</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𝑡</m:t>
                          </m:r>
                        </m:sub>
                      </m:sSub>
                    </m:oMath>
                  </a14:m>
                  <a:endParaRPr lang="en-US" altLang="en-US" dirty="0"/>
                </a:p>
              </p:txBody>
            </p:sp>
          </mc:Choice>
          <mc:Fallback xmlns="">
            <p:sp>
              <p:nvSpPr>
                <p:cNvPr id="33" name="Text Box 6">
                  <a:extLst>
                    <a:ext uri="{FF2B5EF4-FFF2-40B4-BE49-F238E27FC236}">
                      <a16:creationId xmlns:a16="http://schemas.microsoft.com/office/drawing/2014/main" id="{6338C7D2-2069-48D8-950E-61906C570B07}"/>
                    </a:ext>
                  </a:extLst>
                </p:cNvPr>
                <p:cNvSpPr txBox="1">
                  <a:spLocks noRot="1" noChangeAspect="1" noMove="1" noResize="1" noEditPoints="1" noAdjustHandles="1" noChangeArrowheads="1" noChangeShapeType="1" noTextEdit="1"/>
                </p:cNvSpPr>
                <p:nvPr/>
              </p:nvSpPr>
              <p:spPr bwMode="auto">
                <a:xfrm>
                  <a:off x="5417870" y="5284610"/>
                  <a:ext cx="1255619" cy="613068"/>
                </a:xfrm>
                <a:prstGeom prst="flowChartConnector">
                  <a:avLst/>
                </a:prstGeom>
                <a:blipFill>
                  <a:blip r:embed="rId8"/>
                  <a:stretch>
                    <a:fillRect b="-1961"/>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 Box 15">
                  <a:extLst>
                    <a:ext uri="{FF2B5EF4-FFF2-40B4-BE49-F238E27FC236}">
                      <a16:creationId xmlns:a16="http://schemas.microsoft.com/office/drawing/2014/main" id="{AAF2CF83-0B39-48F8-AE9A-3957590CB7A9}"/>
                    </a:ext>
                  </a:extLst>
                </p:cNvPr>
                <p:cNvSpPr txBox="1">
                  <a:spLocks noChangeArrowheads="1"/>
                </p:cNvSpPr>
                <p:nvPr/>
              </p:nvSpPr>
              <p:spPr bwMode="auto">
                <a:xfrm>
                  <a:off x="5260717" y="3564435"/>
                  <a:ext cx="1566183" cy="549569"/>
                </a:xfrm>
                <a:prstGeom prst="ellipse">
                  <a:avLst/>
                </a:prstGeom>
                <a:solidFill>
                  <a:schemeClr val="bg1">
                    <a:lumMod val="8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SI Deep Feature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𝑡</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m:t>
                          </m:r>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𝐼</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32" name="Text Box 15">
                  <a:extLst>
                    <a:ext uri="{FF2B5EF4-FFF2-40B4-BE49-F238E27FC236}">
                      <a16:creationId xmlns:a16="http://schemas.microsoft.com/office/drawing/2014/main" id="{AAF2CF83-0B39-48F8-AE9A-3957590CB7A9}"/>
                    </a:ext>
                  </a:extLst>
                </p:cNvPr>
                <p:cNvSpPr txBox="1">
                  <a:spLocks noRot="1" noChangeAspect="1" noMove="1" noResize="1" noEditPoints="1" noAdjustHandles="1" noChangeArrowheads="1" noChangeShapeType="1" noTextEdit="1"/>
                </p:cNvSpPr>
                <p:nvPr/>
              </p:nvSpPr>
              <p:spPr bwMode="auto">
                <a:xfrm>
                  <a:off x="5260717" y="3564435"/>
                  <a:ext cx="1566183" cy="549569"/>
                </a:xfrm>
                <a:prstGeom prst="ellipse">
                  <a:avLst/>
                </a:prstGeom>
                <a:blipFill>
                  <a:blip r:embed="rId9"/>
                  <a:stretch>
                    <a:fillRect b="-8696"/>
                  </a:stretch>
                </a:blipFill>
                <a:ln w="9525">
                  <a:solidFill>
                    <a:srgbClr val="000000"/>
                  </a:solidFill>
                  <a:miter lim="800000"/>
                  <a:headEnd/>
                  <a:tailEnd/>
                </a:ln>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65BF7681-A508-4AFD-8FE3-AD882AF2ECC1}"/>
                </a:ext>
              </a:extLst>
            </p:cNvPr>
            <p:cNvGrpSpPr/>
            <p:nvPr/>
          </p:nvGrpSpPr>
          <p:grpSpPr>
            <a:xfrm>
              <a:off x="8447249" y="1836040"/>
              <a:ext cx="1917902" cy="4065528"/>
              <a:chOff x="9650717" y="1961579"/>
              <a:chExt cx="1917902" cy="4065528"/>
            </a:xfrm>
          </p:grpSpPr>
          <p:grpSp>
            <p:nvGrpSpPr>
              <p:cNvPr id="56" name="Group 55">
                <a:extLst>
                  <a:ext uri="{FF2B5EF4-FFF2-40B4-BE49-F238E27FC236}">
                    <a16:creationId xmlns:a16="http://schemas.microsoft.com/office/drawing/2014/main" id="{68849D57-5A22-4ECA-ACEC-D07D6F4B8D3E}"/>
                  </a:ext>
                </a:extLst>
              </p:cNvPr>
              <p:cNvGrpSpPr/>
              <p:nvPr/>
            </p:nvGrpSpPr>
            <p:grpSpPr>
              <a:xfrm>
                <a:off x="9650717" y="1961579"/>
                <a:ext cx="1917902" cy="3452460"/>
                <a:chOff x="9650717" y="1665263"/>
                <a:chExt cx="1917902" cy="3452460"/>
              </a:xfrm>
            </p:grpSpPr>
            <p:grpSp>
              <p:nvGrpSpPr>
                <p:cNvPr id="58" name="Group 57">
                  <a:extLst>
                    <a:ext uri="{FF2B5EF4-FFF2-40B4-BE49-F238E27FC236}">
                      <a16:creationId xmlns:a16="http://schemas.microsoft.com/office/drawing/2014/main" id="{0F80D83D-1AFA-419E-89EB-6085CDE26E36}"/>
                    </a:ext>
                  </a:extLst>
                </p:cNvPr>
                <p:cNvGrpSpPr/>
                <p:nvPr/>
              </p:nvGrpSpPr>
              <p:grpSpPr>
                <a:xfrm>
                  <a:off x="9650717" y="2254867"/>
                  <a:ext cx="1917902" cy="2862856"/>
                  <a:chOff x="9650717" y="2254867"/>
                  <a:chExt cx="1917902" cy="2862856"/>
                </a:xfrm>
              </p:grpSpPr>
              <p:grpSp>
                <p:nvGrpSpPr>
                  <p:cNvPr id="60" name="Group 59">
                    <a:extLst>
                      <a:ext uri="{FF2B5EF4-FFF2-40B4-BE49-F238E27FC236}">
                        <a16:creationId xmlns:a16="http://schemas.microsoft.com/office/drawing/2014/main" id="{B32B6D95-16F9-47C4-8A7D-7E7E3998A870}"/>
                      </a:ext>
                    </a:extLst>
                  </p:cNvPr>
                  <p:cNvGrpSpPr/>
                  <p:nvPr/>
                </p:nvGrpSpPr>
                <p:grpSpPr>
                  <a:xfrm>
                    <a:off x="9799939" y="2254867"/>
                    <a:ext cx="1614392" cy="2862856"/>
                    <a:chOff x="4229079" y="2422154"/>
                    <a:chExt cx="1614392" cy="2862856"/>
                  </a:xfrm>
                </p:grpSpPr>
                <mc:AlternateContent xmlns:mc="http://schemas.openxmlformats.org/markup-compatibility/2006" xmlns:a14="http://schemas.microsoft.com/office/drawing/2010/main">
                  <mc:Choice Requires="a14">
                    <p:sp>
                      <p:nvSpPr>
                        <p:cNvPr id="62" name="Text Box 2">
                          <a:extLst>
                            <a:ext uri="{FF2B5EF4-FFF2-40B4-BE49-F238E27FC236}">
                              <a16:creationId xmlns:a16="http://schemas.microsoft.com/office/drawing/2014/main" id="{B4371FBD-CA1E-4D0B-83D0-E05D5804A7FE}"/>
                            </a:ext>
                          </a:extLst>
                        </p:cNvPr>
                        <p:cNvSpPr txBox="1">
                          <a:spLocks noChangeArrowheads="1"/>
                        </p:cNvSpPr>
                        <p:nvPr/>
                      </p:nvSpPr>
                      <p:spPr bwMode="auto">
                        <a:xfrm>
                          <a:off x="4229079" y="4405718"/>
                          <a:ext cx="1614392" cy="549569"/>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SD Feature</a:t>
                          </a:r>
                          <a:endParaRPr kumimoji="0" lang="en-US" altLang="en-US" sz="140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Extractor</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62" name="Text Box 2">
                          <a:extLst>
                            <a:ext uri="{FF2B5EF4-FFF2-40B4-BE49-F238E27FC236}">
                              <a16:creationId xmlns:a16="http://schemas.microsoft.com/office/drawing/2014/main" id="{B4371FBD-CA1E-4D0B-83D0-E05D5804A7FE}"/>
                            </a:ext>
                          </a:extLst>
                        </p:cNvPr>
                        <p:cNvSpPr txBox="1">
                          <a:spLocks noRot="1" noChangeAspect="1" noMove="1" noResize="1" noEditPoints="1" noAdjustHandles="1" noChangeArrowheads="1" noChangeShapeType="1" noTextEdit="1"/>
                        </p:cNvSpPr>
                        <p:nvPr/>
                      </p:nvSpPr>
                      <p:spPr bwMode="auto">
                        <a:xfrm>
                          <a:off x="4229079" y="4405718"/>
                          <a:ext cx="1614392" cy="549569"/>
                        </a:xfrm>
                        <a:prstGeom prst="rect">
                          <a:avLst/>
                        </a:prstGeom>
                        <a:blipFill>
                          <a:blip r:embed="rId10"/>
                          <a:stretch>
                            <a:fillRect t="-1087" b="-7609"/>
                          </a:stretch>
                        </a:blipFill>
                        <a:ln w="9525">
                          <a:solidFill>
                            <a:srgbClr val="000000"/>
                          </a:solidFill>
                          <a:miter lim="800000"/>
                          <a:headEnd/>
                          <a:tailEnd/>
                        </a:ln>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EA54D725-F52C-4615-9C7B-ED3B4EC598FF}"/>
                        </a:ext>
                      </a:extLst>
                    </p:cNvPr>
                    <p:cNvCxnSpPr>
                      <a:cxnSpLocks/>
                      <a:stCxn id="68" idx="0"/>
                      <a:endCxn id="66" idx="2"/>
                    </p:cNvCxnSpPr>
                    <p:nvPr/>
                  </p:nvCxnSpPr>
                  <p:spPr>
                    <a:xfrm flipV="1">
                      <a:off x="5033892" y="3255391"/>
                      <a:ext cx="3730" cy="306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C4AE7DF-9910-4273-A10B-1FA69B20747A}"/>
                        </a:ext>
                      </a:extLst>
                    </p:cNvPr>
                    <p:cNvCxnSpPr>
                      <a:cxnSpLocks/>
                      <a:stCxn id="62" idx="0"/>
                      <a:endCxn id="68" idx="4"/>
                    </p:cNvCxnSpPr>
                    <p:nvPr/>
                  </p:nvCxnSpPr>
                  <p:spPr>
                    <a:xfrm flipH="1" flipV="1">
                      <a:off x="5033892" y="4111558"/>
                      <a:ext cx="2383" cy="2941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A5F0610-F737-4245-B471-36DB44E6DB3A}"/>
                        </a:ext>
                      </a:extLst>
                    </p:cNvPr>
                    <p:cNvCxnSpPr>
                      <a:cxnSpLocks/>
                      <a:stCxn id="66" idx="0"/>
                      <a:endCxn id="59" idx="4"/>
                    </p:cNvCxnSpPr>
                    <p:nvPr/>
                  </p:nvCxnSpPr>
                  <p:spPr>
                    <a:xfrm flipH="1" flipV="1">
                      <a:off x="5036862" y="2422154"/>
                      <a:ext cx="760" cy="2720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 Box 2">
                          <a:extLst>
                            <a:ext uri="{FF2B5EF4-FFF2-40B4-BE49-F238E27FC236}">
                              <a16:creationId xmlns:a16="http://schemas.microsoft.com/office/drawing/2014/main" id="{AFE9A0E6-7D29-4C12-95D6-8C8F22D1C4A0}"/>
                            </a:ext>
                          </a:extLst>
                        </p:cNvPr>
                        <p:cNvSpPr txBox="1">
                          <a:spLocks noChangeArrowheads="1"/>
                        </p:cNvSpPr>
                        <p:nvPr/>
                      </p:nvSpPr>
                      <p:spPr bwMode="auto">
                        <a:xfrm>
                          <a:off x="4241605" y="2694244"/>
                          <a:ext cx="1592034" cy="561147"/>
                        </a:xfrm>
                        <a:prstGeom prst="rect">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 Senone Classifier</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66" name="Text Box 2">
                          <a:extLst>
                            <a:ext uri="{FF2B5EF4-FFF2-40B4-BE49-F238E27FC236}">
                              <a16:creationId xmlns:a16="http://schemas.microsoft.com/office/drawing/2014/main" id="{AFE9A0E6-7D29-4C12-95D6-8C8F22D1C4A0}"/>
                            </a:ext>
                          </a:extLst>
                        </p:cNvPr>
                        <p:cNvSpPr txBox="1">
                          <a:spLocks noRot="1" noChangeAspect="1" noMove="1" noResize="1" noEditPoints="1" noAdjustHandles="1" noChangeArrowheads="1" noChangeShapeType="1" noTextEdit="1"/>
                        </p:cNvSpPr>
                        <p:nvPr/>
                      </p:nvSpPr>
                      <p:spPr bwMode="auto">
                        <a:xfrm>
                          <a:off x="4241605" y="2694244"/>
                          <a:ext cx="1592034" cy="561147"/>
                        </a:xfrm>
                        <a:prstGeom prst="rect">
                          <a:avLst/>
                        </a:prstGeom>
                        <a:blipFill>
                          <a:blip r:embed="rId11"/>
                          <a:stretch>
                            <a:fillRect b="-6383"/>
                          </a:stretch>
                        </a:blipFill>
                        <a:ln w="9525">
                          <a:solidFill>
                            <a:srgbClr val="000000"/>
                          </a:solidFill>
                          <a:miter lim="800000"/>
                          <a:headEnd/>
                          <a:tailEnd/>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9CCA0DDC-0F91-4961-A135-5482261E196F}"/>
                        </a:ext>
                      </a:extLst>
                    </p:cNvPr>
                    <p:cNvCxnSpPr>
                      <a:cxnSpLocks/>
                      <a:stCxn id="57" idx="0"/>
                      <a:endCxn id="62" idx="2"/>
                    </p:cNvCxnSpPr>
                    <p:nvPr/>
                  </p:nvCxnSpPr>
                  <p:spPr>
                    <a:xfrm flipH="1" flipV="1">
                      <a:off x="5036275" y="4955287"/>
                      <a:ext cx="124" cy="3297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3C25FDBF-8914-4C49-8EBE-9193DEEAE4A3}"/>
                      </a:ext>
                    </a:extLst>
                  </p:cNvPr>
                  <p:cNvSpPr/>
                  <p:nvPr/>
                </p:nvSpPr>
                <p:spPr>
                  <a:xfrm>
                    <a:off x="9660550" y="4091928"/>
                    <a:ext cx="1908069" cy="82610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4910FEE-FACD-4681-A2FC-58ED92FF8D82}"/>
                      </a:ext>
                    </a:extLst>
                  </p:cNvPr>
                  <p:cNvSpPr/>
                  <p:nvPr/>
                </p:nvSpPr>
                <p:spPr>
                  <a:xfrm>
                    <a:off x="9650717" y="2399342"/>
                    <a:ext cx="1908069" cy="82610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9" name="Text Box 6">
                      <a:extLst>
                        <a:ext uri="{FF2B5EF4-FFF2-40B4-BE49-F238E27FC236}">
                          <a16:creationId xmlns:a16="http://schemas.microsoft.com/office/drawing/2014/main" id="{FB5A4356-BDB1-4080-BA36-51BB2E44CD67}"/>
                        </a:ext>
                      </a:extLst>
                    </p:cNvPr>
                    <p:cNvSpPr txBox="1">
                      <a:spLocks noChangeArrowheads="1"/>
                    </p:cNvSpPr>
                    <p:nvPr/>
                  </p:nvSpPr>
                  <p:spPr bwMode="auto">
                    <a:xfrm>
                      <a:off x="10041563" y="1665263"/>
                      <a:ext cx="1132317" cy="589604"/>
                    </a:xfrm>
                    <a:prstGeom prst="flowChartConnector">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dirty="0"/>
                        <a:t>Senone Label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a:latin typeface="Cambria Math" panose="02040503050406030204" pitchFamily="18" charset="0"/>
                                    </a:rPr>
                                    <m:t>𝑦</m:t>
                                  </m:r>
                                </m:e>
                              </m:acc>
                            </m:e>
                            <m:sub>
                              <m:r>
                                <m:rPr>
                                  <m:sty m:val="p"/>
                                </m:rPr>
                                <a:rPr lang="en-US" b="0" i="0" smtClean="0">
                                  <a:latin typeface="Cambria Math" panose="02040503050406030204" pitchFamily="18" charset="0"/>
                                </a:rPr>
                                <m:t>t</m:t>
                              </m:r>
                            </m:sub>
                          </m:sSub>
                        </m:oMath>
                      </a14:m>
                      <a:endParaRPr lang="en-US" altLang="en-US" dirty="0"/>
                    </a:p>
                  </p:txBody>
                </p:sp>
              </mc:Choice>
              <mc:Fallback xmlns="">
                <p:sp>
                  <p:nvSpPr>
                    <p:cNvPr id="59" name="Text Box 6">
                      <a:extLst>
                        <a:ext uri="{FF2B5EF4-FFF2-40B4-BE49-F238E27FC236}">
                          <a16:creationId xmlns:a16="http://schemas.microsoft.com/office/drawing/2014/main" id="{FB5A4356-BDB1-4080-BA36-51BB2E44CD67}"/>
                        </a:ext>
                      </a:extLst>
                    </p:cNvPr>
                    <p:cNvSpPr txBox="1">
                      <a:spLocks noRot="1" noChangeAspect="1" noMove="1" noResize="1" noEditPoints="1" noAdjustHandles="1" noChangeArrowheads="1" noChangeShapeType="1" noTextEdit="1"/>
                    </p:cNvSpPr>
                    <p:nvPr/>
                  </p:nvSpPr>
                  <p:spPr bwMode="auto">
                    <a:xfrm>
                      <a:off x="10041563" y="1665263"/>
                      <a:ext cx="1132317" cy="589604"/>
                    </a:xfrm>
                    <a:prstGeom prst="flowChartConnector">
                      <a:avLst/>
                    </a:prstGeom>
                    <a:blipFill>
                      <a:blip r:embed="rId12"/>
                      <a:stretch>
                        <a:fillRect b="-4040"/>
                      </a:stretch>
                    </a:blipFill>
                    <a:ln w="9525">
                      <a:solidFill>
                        <a:srgbClr val="000000"/>
                      </a:solidFill>
                      <a:miter lim="800000"/>
                      <a:headEnd/>
                      <a:tailEn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7" name="Text Box 6">
                    <a:extLst>
                      <a:ext uri="{FF2B5EF4-FFF2-40B4-BE49-F238E27FC236}">
                        <a16:creationId xmlns:a16="http://schemas.microsoft.com/office/drawing/2014/main" id="{5E3ACA54-3D42-48BF-B754-D8E14AB4158B}"/>
                      </a:ext>
                    </a:extLst>
                  </p:cNvPr>
                  <p:cNvSpPr txBox="1">
                    <a:spLocks noChangeArrowheads="1"/>
                  </p:cNvSpPr>
                  <p:nvPr/>
                </p:nvSpPr>
                <p:spPr bwMode="auto">
                  <a:xfrm>
                    <a:off x="9979449" y="5414039"/>
                    <a:ext cx="1255619" cy="613068"/>
                  </a:xfrm>
                  <a:prstGeom prst="flowChartConnector">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Frame</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a:latin typeface="Cambria Math" panose="02040503050406030204" pitchFamily="18" charset="0"/>
                              </a:rPr>
                              <m:t>𝑥</m:t>
                            </m:r>
                          </m:e>
                          <m:sub>
                            <m:r>
                              <a:rPr lang="en-US">
                                <a:latin typeface="Cambria Math" panose="02040503050406030204" pitchFamily="18" charset="0"/>
                              </a:rPr>
                              <m:t>𝑡</m:t>
                            </m:r>
                          </m:sub>
                        </m:sSub>
                      </m:oMath>
                    </a14:m>
                    <a:endParaRPr lang="en-US" altLang="en-US" dirty="0"/>
                  </a:p>
                </p:txBody>
              </p:sp>
            </mc:Choice>
            <mc:Fallback xmlns="">
              <p:sp>
                <p:nvSpPr>
                  <p:cNvPr id="57" name="Text Box 6">
                    <a:extLst>
                      <a:ext uri="{FF2B5EF4-FFF2-40B4-BE49-F238E27FC236}">
                        <a16:creationId xmlns:a16="http://schemas.microsoft.com/office/drawing/2014/main" id="{5E3ACA54-3D42-48BF-B754-D8E14AB4158B}"/>
                      </a:ext>
                    </a:extLst>
                  </p:cNvPr>
                  <p:cNvSpPr txBox="1">
                    <a:spLocks noRot="1" noChangeAspect="1" noMove="1" noResize="1" noEditPoints="1" noAdjustHandles="1" noChangeArrowheads="1" noChangeShapeType="1" noTextEdit="1"/>
                  </p:cNvSpPr>
                  <p:nvPr/>
                </p:nvSpPr>
                <p:spPr bwMode="auto">
                  <a:xfrm>
                    <a:off x="9979449" y="5414039"/>
                    <a:ext cx="1255619" cy="613068"/>
                  </a:xfrm>
                  <a:prstGeom prst="flowChartConnector">
                    <a:avLst/>
                  </a:prstGeom>
                  <a:blipFill>
                    <a:blip r:embed="rId13"/>
                    <a:stretch>
                      <a:fillRect b="-1961"/>
                    </a:stretch>
                  </a:blipFill>
                  <a:ln w="9525">
                    <a:solidFill>
                      <a:srgbClr val="000000"/>
                    </a:solidFill>
                    <a:miter lim="800000"/>
                    <a:headEnd/>
                    <a:tailEn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8" name="Text Box 15">
                  <a:extLst>
                    <a:ext uri="{FF2B5EF4-FFF2-40B4-BE49-F238E27FC236}">
                      <a16:creationId xmlns:a16="http://schemas.microsoft.com/office/drawing/2014/main" id="{95B5AAD9-AEBC-4A58-82C2-E2B6F6058C23}"/>
                    </a:ext>
                  </a:extLst>
                </p:cNvPr>
                <p:cNvSpPr txBox="1">
                  <a:spLocks noChangeArrowheads="1"/>
                </p:cNvSpPr>
                <p:nvPr/>
              </p:nvSpPr>
              <p:spPr bwMode="auto">
                <a:xfrm>
                  <a:off x="8618192" y="3565479"/>
                  <a:ext cx="1566183" cy="549569"/>
                </a:xfrm>
                <a:prstGeom prst="ellipse">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Deep Feature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𝑡</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68" name="Text Box 15">
                  <a:extLst>
                    <a:ext uri="{FF2B5EF4-FFF2-40B4-BE49-F238E27FC236}">
                      <a16:creationId xmlns:a16="http://schemas.microsoft.com/office/drawing/2014/main" id="{95B5AAD9-AEBC-4A58-82C2-E2B6F6058C23}"/>
                    </a:ext>
                  </a:extLst>
                </p:cNvPr>
                <p:cNvSpPr txBox="1">
                  <a:spLocks noRot="1" noChangeAspect="1" noMove="1" noResize="1" noEditPoints="1" noAdjustHandles="1" noChangeArrowheads="1" noChangeShapeType="1" noTextEdit="1"/>
                </p:cNvSpPr>
                <p:nvPr/>
              </p:nvSpPr>
              <p:spPr bwMode="auto">
                <a:xfrm>
                  <a:off x="8618192" y="3565479"/>
                  <a:ext cx="1566183" cy="549569"/>
                </a:xfrm>
                <a:prstGeom prst="ellipse">
                  <a:avLst/>
                </a:prstGeom>
                <a:blipFill>
                  <a:blip r:embed="rId14"/>
                  <a:stretch>
                    <a:fillRect b="-8696"/>
                  </a:stretch>
                </a:blipFill>
                <a:ln w="9525">
                  <a:solidFill>
                    <a:srgbClr val="000000"/>
                  </a:solidFill>
                  <a:miter lim="800000"/>
                  <a:headEnd/>
                  <a:tailEnd/>
                </a:ln>
              </p:spPr>
              <p:txBody>
                <a:bodyPr/>
                <a:lstStyle/>
                <a:p>
                  <a:r>
                    <a:rPr lang="en-US">
                      <a:noFill/>
                    </a:rPr>
                    <a:t> </a:t>
                  </a:r>
                </a:p>
              </p:txBody>
            </p:sp>
          </mc:Fallback>
        </mc:AlternateContent>
        <p:grpSp>
          <p:nvGrpSpPr>
            <p:cNvPr id="73" name="Group 72">
              <a:extLst>
                <a:ext uri="{FF2B5EF4-FFF2-40B4-BE49-F238E27FC236}">
                  <a16:creationId xmlns:a16="http://schemas.microsoft.com/office/drawing/2014/main" id="{BB1BFC62-C817-4AB2-9122-78B54FBCA253}"/>
                </a:ext>
              </a:extLst>
            </p:cNvPr>
            <p:cNvGrpSpPr/>
            <p:nvPr/>
          </p:nvGrpSpPr>
          <p:grpSpPr>
            <a:xfrm>
              <a:off x="7204808" y="2563921"/>
              <a:ext cx="1147146" cy="467409"/>
              <a:chOff x="6475010" y="2953145"/>
              <a:chExt cx="920097" cy="467409"/>
            </a:xfrm>
          </p:grpSpPr>
          <p:sp>
            <p:nvSpPr>
              <p:cNvPr id="71" name="Arrow: Right 70">
                <a:extLst>
                  <a:ext uri="{FF2B5EF4-FFF2-40B4-BE49-F238E27FC236}">
                    <a16:creationId xmlns:a16="http://schemas.microsoft.com/office/drawing/2014/main" id="{DF460D0A-4598-4485-A474-96B6CAE3DA10}"/>
                  </a:ext>
                </a:extLst>
              </p:cNvPr>
              <p:cNvSpPr/>
              <p:nvPr/>
            </p:nvSpPr>
            <p:spPr>
              <a:xfrm>
                <a:off x="6475010" y="3264467"/>
                <a:ext cx="920097" cy="156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97446E0-BBBB-4422-AB34-DFFDB43B43AD}"/>
                  </a:ext>
                </a:extLst>
              </p:cNvPr>
              <p:cNvSpPr txBox="1"/>
              <p:nvPr/>
            </p:nvSpPr>
            <p:spPr>
              <a:xfrm>
                <a:off x="6587428" y="2953145"/>
                <a:ext cx="791233" cy="369332"/>
              </a:xfrm>
              <a:prstGeom prst="rect">
                <a:avLst/>
              </a:prstGeom>
              <a:noFill/>
            </p:spPr>
            <p:txBody>
              <a:bodyPr wrap="square" rtlCol="0">
                <a:spAutoFit/>
              </a:bodyPr>
              <a:lstStyle/>
              <a:p>
                <a:r>
                  <a:rPr lang="en-US" b="1" dirty="0">
                    <a:solidFill>
                      <a:schemeClr val="accent1">
                        <a:lumMod val="75000"/>
                      </a:schemeClr>
                    </a:solidFill>
                  </a:rPr>
                  <a:t>clone</a:t>
                </a:r>
              </a:p>
            </p:txBody>
          </p:sp>
        </p:grpSp>
        <p:grpSp>
          <p:nvGrpSpPr>
            <p:cNvPr id="74" name="Group 73">
              <a:extLst>
                <a:ext uri="{FF2B5EF4-FFF2-40B4-BE49-F238E27FC236}">
                  <a16:creationId xmlns:a16="http://schemas.microsoft.com/office/drawing/2014/main" id="{176E5CF8-8199-4D6B-90B1-1AFAF309F3A4}"/>
                </a:ext>
              </a:extLst>
            </p:cNvPr>
            <p:cNvGrpSpPr/>
            <p:nvPr/>
          </p:nvGrpSpPr>
          <p:grpSpPr>
            <a:xfrm>
              <a:off x="7194467" y="4276865"/>
              <a:ext cx="1147146" cy="467409"/>
              <a:chOff x="6475010" y="2953145"/>
              <a:chExt cx="920097" cy="467409"/>
            </a:xfrm>
          </p:grpSpPr>
          <p:sp>
            <p:nvSpPr>
              <p:cNvPr id="75" name="Arrow: Right 74">
                <a:extLst>
                  <a:ext uri="{FF2B5EF4-FFF2-40B4-BE49-F238E27FC236}">
                    <a16:creationId xmlns:a16="http://schemas.microsoft.com/office/drawing/2014/main" id="{5C075255-814D-4A94-A53B-FB59731DFF1F}"/>
                  </a:ext>
                </a:extLst>
              </p:cNvPr>
              <p:cNvSpPr/>
              <p:nvPr/>
            </p:nvSpPr>
            <p:spPr>
              <a:xfrm>
                <a:off x="6475010" y="3264467"/>
                <a:ext cx="920097" cy="156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09510C7-91B6-45AD-8F60-8E75FBF51E1D}"/>
                  </a:ext>
                </a:extLst>
              </p:cNvPr>
              <p:cNvSpPr txBox="1"/>
              <p:nvPr/>
            </p:nvSpPr>
            <p:spPr>
              <a:xfrm>
                <a:off x="6587428" y="2953145"/>
                <a:ext cx="791233" cy="369332"/>
              </a:xfrm>
              <a:prstGeom prst="rect">
                <a:avLst/>
              </a:prstGeom>
              <a:noFill/>
            </p:spPr>
            <p:txBody>
              <a:bodyPr wrap="square" rtlCol="0">
                <a:spAutoFit/>
              </a:bodyPr>
              <a:lstStyle/>
              <a:p>
                <a:r>
                  <a:rPr lang="en-US" b="1" dirty="0">
                    <a:solidFill>
                      <a:schemeClr val="accent1">
                        <a:lumMod val="75000"/>
                      </a:schemeClr>
                    </a:solidFill>
                  </a:rPr>
                  <a:t>clone</a:t>
                </a:r>
              </a:p>
            </p:txBody>
          </p:sp>
        </p:grpSp>
        <p:sp>
          <p:nvSpPr>
            <p:cNvPr id="77" name="Rectangle 76">
              <a:extLst>
                <a:ext uri="{FF2B5EF4-FFF2-40B4-BE49-F238E27FC236}">
                  <a16:creationId xmlns:a16="http://schemas.microsoft.com/office/drawing/2014/main" id="{B10E8BE6-A08C-4D78-95FC-1A25479ED6F3}"/>
                </a:ext>
              </a:extLst>
            </p:cNvPr>
            <p:cNvSpPr/>
            <p:nvPr/>
          </p:nvSpPr>
          <p:spPr>
            <a:xfrm>
              <a:off x="5116510" y="4262705"/>
              <a:ext cx="1908069" cy="826109"/>
            </a:xfrm>
            <a:prstGeom prst="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076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427" y="634356"/>
            <a:ext cx="8911687" cy="1280890"/>
          </a:xfrm>
        </p:spPr>
        <p:txBody>
          <a:bodyPr>
            <a:normAutofit/>
          </a:bodyPr>
          <a:lstStyle/>
          <a:p>
            <a:r>
              <a:rPr lang="en-US" dirty="0"/>
              <a:t>ASA Architecture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17606" y="1434465"/>
                <a:ext cx="4816914" cy="4866417"/>
              </a:xfrm>
            </p:spPr>
            <p:txBody>
              <a:bodyPr>
                <a:normAutofit/>
              </a:bodyPr>
              <a:lstStyle/>
              <a:p>
                <a:r>
                  <a:rPr lang="en-US" dirty="0"/>
                  <a:t>SI Feature extractor </a:t>
                </a:r>
                <a14:m>
                  <m:oMath xmlns:m="http://schemas.openxmlformats.org/officeDocument/2006/math">
                    <m:sSubSup>
                      <m:sSubSupPr>
                        <m:ctrlPr>
                          <a:rPr lang="en-US" altLang="en-US" i="1">
                            <a:latin typeface="Cambria Math" panose="02040503050406030204" pitchFamily="18" charset="0"/>
                          </a:rPr>
                        </m:ctrlPr>
                      </m:sSubSupPr>
                      <m:e>
                        <m:r>
                          <a:rPr lang="en-US" altLang="en-US">
                            <a:latin typeface="Cambria Math" panose="02040503050406030204" pitchFamily="18" charset="0"/>
                          </a:rPr>
                          <m:t>𝑀</m:t>
                        </m:r>
                      </m:e>
                      <m:sub>
                        <m:r>
                          <a:rPr lang="en-US" altLang="en-US">
                            <a:latin typeface="Cambria Math" panose="02040503050406030204" pitchFamily="18" charset="0"/>
                          </a:rPr>
                          <m:t>𝑓</m:t>
                        </m:r>
                      </m:sub>
                      <m:sup>
                        <m:r>
                          <a:rPr lang="en-US" altLang="en-US">
                            <a:latin typeface="Cambria Math" panose="02040503050406030204" pitchFamily="18" charset="0"/>
                          </a:rPr>
                          <m:t>𝑆𝐼</m:t>
                        </m:r>
                      </m:sup>
                    </m:sSubSup>
                  </m:oMath>
                </a14:m>
                <a:endParaRPr lang="en-US" dirty="0"/>
              </a:p>
              <a:p>
                <a:pPr lvl="1">
                  <a:buFont typeface="Wingdings" panose="05000000000000000000" pitchFamily="2" charset="2"/>
                  <a:buChar char="Ø"/>
                </a:pPr>
                <a:r>
                  <a:rPr lang="en-US" dirty="0"/>
                  <a:t>Generate SI deep feature </a:t>
                </a:r>
                <a14:m>
                  <m:oMath xmlns:m="http://schemas.openxmlformats.org/officeDocument/2006/math">
                    <m:sSubSup>
                      <m:sSubSupPr>
                        <m:ctrlPr>
                          <a:rPr lang="en-US" altLang="en-US" i="1">
                            <a:latin typeface="Cambria Math" panose="02040503050406030204" pitchFamily="18" charset="0"/>
                          </a:rPr>
                        </m:ctrlPr>
                      </m:sSubSupPr>
                      <m:e>
                        <m:r>
                          <a:rPr lang="en-US" altLang="en-US">
                            <a:latin typeface="Cambria Math" panose="02040503050406030204" pitchFamily="18" charset="0"/>
                          </a:rPr>
                          <m:t>𝑓</m:t>
                        </m:r>
                      </m:e>
                      <m:sub>
                        <m:r>
                          <a:rPr lang="en-US" altLang="en-US">
                            <a:latin typeface="Cambria Math" panose="02040503050406030204" pitchFamily="18" charset="0"/>
                          </a:rPr>
                          <m:t>𝑡</m:t>
                        </m:r>
                      </m:sub>
                      <m:sup>
                        <m:r>
                          <a:rPr lang="en-US" altLang="en-US">
                            <a:latin typeface="Cambria Math" panose="02040503050406030204" pitchFamily="18" charset="0"/>
                          </a:rPr>
                          <m:t>𝑆𝐼</m:t>
                        </m:r>
                      </m:sup>
                    </m:sSubSup>
                  </m:oMath>
                </a14:m>
                <a:endParaRPr lang="en-US" dirty="0"/>
              </a:p>
              <a:p>
                <a:r>
                  <a:rPr lang="en-US" dirty="0"/>
                  <a:t>SD Feature extractor </a:t>
                </a:r>
                <a14:m>
                  <m:oMath xmlns:m="http://schemas.openxmlformats.org/officeDocument/2006/math">
                    <m:sSubSup>
                      <m:sSubSupPr>
                        <m:ctrlPr>
                          <a:rPr lang="en-US" altLang="en-US" i="1">
                            <a:latin typeface="Cambria Math" panose="02040503050406030204" pitchFamily="18" charset="0"/>
                          </a:rPr>
                        </m:ctrlPr>
                      </m:sSubSupPr>
                      <m:e>
                        <m:r>
                          <a:rPr lang="en-US" altLang="en-US">
                            <a:latin typeface="Cambria Math" panose="02040503050406030204" pitchFamily="18" charset="0"/>
                          </a:rPr>
                          <m:t>𝑀</m:t>
                        </m:r>
                      </m:e>
                      <m:sub>
                        <m:r>
                          <a:rPr lang="en-US" altLang="en-US">
                            <a:latin typeface="Cambria Math" panose="02040503050406030204" pitchFamily="18" charset="0"/>
                          </a:rPr>
                          <m:t>𝑓</m:t>
                        </m:r>
                      </m:sub>
                      <m:sup>
                        <m:r>
                          <a:rPr lang="en-US" altLang="en-US">
                            <a:latin typeface="Cambria Math" panose="02040503050406030204" pitchFamily="18" charset="0"/>
                          </a:rPr>
                          <m:t>𝑆</m:t>
                        </m:r>
                        <m:r>
                          <a:rPr lang="en-US" altLang="en-US" b="0" i="1" smtClean="0">
                            <a:latin typeface="Cambria Math" panose="02040503050406030204" pitchFamily="18" charset="0"/>
                          </a:rPr>
                          <m:t>𝐷</m:t>
                        </m:r>
                      </m:sup>
                    </m:sSubSup>
                  </m:oMath>
                </a14:m>
                <a:endParaRPr lang="en-US" dirty="0"/>
              </a:p>
              <a:p>
                <a:pPr lvl="1">
                  <a:buFont typeface="Wingdings" panose="05000000000000000000" pitchFamily="2" charset="2"/>
                  <a:buChar char="Ø"/>
                </a:pPr>
                <a:r>
                  <a:rPr lang="en-US" dirty="0"/>
                  <a:t>Generate SD deep feature </a:t>
                </a:r>
                <a14:m>
                  <m:oMath xmlns:m="http://schemas.openxmlformats.org/officeDocument/2006/math">
                    <m:sSubSup>
                      <m:sSubSupPr>
                        <m:ctrlPr>
                          <a:rPr lang="en-US" altLang="en-US" i="1">
                            <a:latin typeface="Cambria Math" panose="02040503050406030204" pitchFamily="18" charset="0"/>
                          </a:rPr>
                        </m:ctrlPr>
                      </m:sSubSupPr>
                      <m:e>
                        <m:r>
                          <a:rPr lang="en-US" altLang="en-US">
                            <a:latin typeface="Cambria Math" panose="02040503050406030204" pitchFamily="18" charset="0"/>
                          </a:rPr>
                          <m:t>𝑓</m:t>
                        </m:r>
                      </m:e>
                      <m:sub>
                        <m:r>
                          <a:rPr lang="en-US" altLang="en-US">
                            <a:latin typeface="Cambria Math" panose="02040503050406030204" pitchFamily="18" charset="0"/>
                          </a:rPr>
                          <m:t>𝑡</m:t>
                        </m:r>
                      </m:sub>
                      <m:sup>
                        <m:r>
                          <a:rPr lang="en-US" altLang="en-US">
                            <a:latin typeface="Cambria Math" panose="02040503050406030204" pitchFamily="18" charset="0"/>
                          </a:rPr>
                          <m:t>𝑆</m:t>
                        </m:r>
                        <m:r>
                          <a:rPr lang="en-US" altLang="en-US" b="0" i="1" smtClean="0">
                            <a:latin typeface="Cambria Math" panose="02040503050406030204" pitchFamily="18" charset="0"/>
                          </a:rPr>
                          <m:t>𝐷</m:t>
                        </m:r>
                      </m:sup>
                    </m:sSubSup>
                  </m:oMath>
                </a14:m>
                <a:endParaRPr lang="en-US" dirty="0"/>
              </a:p>
              <a:p>
                <a:r>
                  <a:rPr lang="en-US" dirty="0"/>
                  <a:t>Discriminator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𝑀</m:t>
                        </m:r>
                      </m:e>
                      <m:sub>
                        <m:r>
                          <a:rPr lang="en-US" i="1">
                            <a:latin typeface="Cambria Math" charset="0"/>
                          </a:rPr>
                          <m:t>𝑑</m:t>
                        </m:r>
                      </m:sub>
                    </m:sSub>
                  </m:oMath>
                </a14:m>
                <a:endParaRPr lang="en-US" dirty="0"/>
              </a:p>
              <a:p>
                <a:pPr lvl="1">
                  <a:buFont typeface="Wingdings" panose="05000000000000000000" pitchFamily="2" charset="2"/>
                  <a:buChar char="Ø"/>
                </a:pPr>
                <a:r>
                  <a:rPr lang="en-US" dirty="0"/>
                  <a:t>Predict if a deep feature is generated by an SD or SI feature extractor</a:t>
                </a:r>
              </a:p>
              <a:p>
                <a:pPr lvl="1">
                  <a:buFont typeface="Wingdings" panose="05000000000000000000" pitchFamily="2" charset="2"/>
                  <a:buChar char="Ø"/>
                </a:pPr>
                <a:r>
                  <a:rPr lang="en-US" dirty="0"/>
                  <a:t>Discrimination loss </a:t>
                </a:r>
                <a14:m>
                  <m:oMath xmlns:m="http://schemas.openxmlformats.org/officeDocument/2006/math">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i="1">
                            <a:latin typeface="Cambria Math" charset="0"/>
                            <a:ea typeface="Cambria Math" charset="0"/>
                            <a:cs typeface="Cambria Math" charset="0"/>
                          </a:rPr>
                          <m:t>𝑑</m:t>
                        </m:r>
                        <m:r>
                          <a:rPr lang="en-US" altLang="en-US" b="0" i="1" smtClean="0">
                            <a:latin typeface="Cambria Math" panose="02040503050406030204" pitchFamily="18" charset="0"/>
                            <a:ea typeface="Cambria Math" charset="0"/>
                            <a:cs typeface="Cambria Math" charset="0"/>
                          </a:rPr>
                          <m:t>𝑖𝑠𝑐</m:t>
                        </m:r>
                      </m:sub>
                    </m:sSub>
                    <m:d>
                      <m:dPr>
                        <m:ctrlPr>
                          <a:rPr lang="is-IS" altLang="en-US" i="1">
                            <a:latin typeface="Cambria Math" panose="02040503050406030204" pitchFamily="18" charset="0"/>
                            <a:ea typeface="Cambria Math" charset="0"/>
                            <a:cs typeface="Cambria Math" charset="0"/>
                          </a:rPr>
                        </m:ctrlPr>
                      </m:dPr>
                      <m:e>
                        <m:sSub>
                          <m:sSubPr>
                            <m:ctrlP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𝑑</m:t>
                            </m:r>
                          </m:sub>
                        </m:sSub>
                        <m:r>
                          <a:rPr lang="en-US" i="1">
                            <a:latin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m:t>
                            </m:r>
                            <m:r>
                              <a:rPr lang="en-US" altLang="en-US" b="0" i="1" smtClean="0">
                                <a:latin typeface="Cambria Math" panose="02040503050406030204" pitchFamily="18" charset="0"/>
                                <a:ea typeface="DengXian" panose="02010600030101010101" pitchFamily="2" charset="-122"/>
                                <a:cs typeface="Times New Roman" panose="02020603050405020304" pitchFamily="18" charset="0"/>
                              </a:rPr>
                              <m:t>𝐼</m:t>
                            </m:r>
                          </m:sup>
                        </m:sSubSup>
                      </m:e>
                    </m:d>
                  </m:oMath>
                </a14:m>
                <a:endParaRPr lang="en-US" dirty="0">
                  <a:ea typeface="Cambria Math" charset="0"/>
                  <a:cs typeface="Cambria Math" charset="0"/>
                </a:endParaRPr>
              </a:p>
              <a:p>
                <a:r>
                  <a:rPr lang="en-US" dirty="0"/>
                  <a:t>SD Senone classifier </a:t>
                </a:r>
                <a14:m>
                  <m:oMath xmlns:m="http://schemas.openxmlformats.org/officeDocument/2006/math">
                    <m:sSubSup>
                      <m:sSubSupPr>
                        <m:ctrlPr>
                          <a:rPr lang="en-US" altLang="en-US" i="1">
                            <a:latin typeface="Cambria Math" panose="02040503050406030204" pitchFamily="18" charset="0"/>
                          </a:rPr>
                        </m:ctrlPr>
                      </m:sSubSupPr>
                      <m:e>
                        <m:r>
                          <a:rPr lang="en-US" altLang="en-US">
                            <a:latin typeface="Cambria Math" panose="02040503050406030204" pitchFamily="18" charset="0"/>
                          </a:rPr>
                          <m:t>𝑀</m:t>
                        </m:r>
                      </m:e>
                      <m:sub>
                        <m:r>
                          <a:rPr lang="en-US" altLang="en-US" b="0" i="1" smtClean="0">
                            <a:latin typeface="Cambria Math" panose="02040503050406030204" pitchFamily="18" charset="0"/>
                          </a:rPr>
                          <m:t>𝑦</m:t>
                        </m:r>
                      </m:sub>
                      <m:sup>
                        <m:r>
                          <a:rPr lang="en-US" altLang="en-US">
                            <a:latin typeface="Cambria Math" panose="02040503050406030204" pitchFamily="18" charset="0"/>
                          </a:rPr>
                          <m:t>𝑆</m:t>
                        </m:r>
                        <m:r>
                          <a:rPr lang="en-US" altLang="en-US" i="1">
                            <a:latin typeface="Cambria Math" panose="02040503050406030204" pitchFamily="18" charset="0"/>
                          </a:rPr>
                          <m:t>𝐷</m:t>
                        </m:r>
                      </m:sup>
                    </m:sSubSup>
                  </m:oMath>
                </a14:m>
                <a:endParaRPr lang="en-US" dirty="0"/>
              </a:p>
              <a:p>
                <a:pPr lvl="1">
                  <a:buFont typeface="Wingdings" panose="05000000000000000000" pitchFamily="2" charset="2"/>
                  <a:buChar char="Ø"/>
                </a:pPr>
                <a:r>
                  <a:rPr lang="en-US" dirty="0"/>
                  <a:t>Predict senone posteriors</a:t>
                </a:r>
              </a:p>
              <a:p>
                <a:pPr lvl="1">
                  <a:buFont typeface="Wingdings" panose="05000000000000000000" pitchFamily="2" charset="2"/>
                  <a:buChar char="Ø"/>
                </a:pPr>
                <a:r>
                  <a:rPr lang="en-US" dirty="0"/>
                  <a:t>Senone loss </a:t>
                </a:r>
                <a14:m>
                  <m:oMath xmlns:m="http://schemas.openxmlformats.org/officeDocument/2006/math">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b="0" i="1" smtClean="0">
                            <a:latin typeface="Cambria Math" panose="02040503050406030204" pitchFamily="18" charset="0"/>
                            <a:ea typeface="Cambria Math" charset="0"/>
                            <a:cs typeface="Cambria Math" charset="0"/>
                          </a:rPr>
                          <m:t>𝑠𝑒𝑛𝑜𝑛𝑒</m:t>
                        </m:r>
                      </m:sub>
                    </m:sSub>
                    <m:d>
                      <m:dPr>
                        <m:ctrlPr>
                          <a:rPr lang="is-IS" altLang="en-US" i="1">
                            <a:latin typeface="Cambria Math" panose="02040503050406030204" pitchFamily="18" charset="0"/>
                            <a:ea typeface="Cambria Math" charset="0"/>
                            <a:cs typeface="Cambria Math" charset="0"/>
                          </a:rPr>
                        </m:ctrlPr>
                      </m:dPr>
                      <m:e>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b="0" i="1" smtClean="0">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b="0" i="1" smtClean="0">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e>
                    </m:d>
                  </m:oMath>
                </a14:m>
                <a:endParaRPr lang="en-US" dirty="0"/>
              </a:p>
              <a:p>
                <a:pPr marL="457200" lvl="1" indent="0">
                  <a:buNone/>
                </a:pPr>
                <a:endParaRPr lang="en-US" dirty="0"/>
              </a:p>
              <a:p>
                <a:pPr lvl="1"/>
                <a:endParaRPr lang="en-US" dirty="0">
                  <a:ea typeface="Cambria Math" charset="0"/>
                  <a:cs typeface="Cambria Math" charset="0"/>
                </a:endParaRPr>
              </a:p>
              <a:p>
                <a:pPr lvl="1"/>
                <a:endParaRPr lang="en-US" dirty="0"/>
              </a:p>
              <a:p>
                <a:pPr marL="742950" lvl="2" indent="-342900"/>
                <a:endParaRPr lang="en-US" sz="1600" dirty="0"/>
              </a:p>
              <a:p>
                <a:endParaRPr lang="en-US" dirty="0"/>
              </a:p>
              <a:p>
                <a:endParaRPr lang="en-US" sz="1600" dirty="0"/>
              </a:p>
              <a:p>
                <a:pPr marL="742950" lvl="2" indent="-342900"/>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17606" y="1434465"/>
                <a:ext cx="4816914" cy="4866417"/>
              </a:xfrm>
              <a:blipFill>
                <a:blip r:embed="rId3"/>
                <a:stretch>
                  <a:fillRect l="-886" t="-501"/>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D57F1E4F-1CFF-5643-939E-217C01CDF565}" type="slidenum">
              <a:rPr lang="en-US" smtClean="0"/>
              <a:pPr/>
              <a:t>8</a:t>
            </a:fld>
            <a:endParaRPr lang="en-US" dirty="0"/>
          </a:p>
        </p:txBody>
      </p:sp>
      <p:grpSp>
        <p:nvGrpSpPr>
          <p:cNvPr id="35" name="Group 34">
            <a:extLst>
              <a:ext uri="{FF2B5EF4-FFF2-40B4-BE49-F238E27FC236}">
                <a16:creationId xmlns:a16="http://schemas.microsoft.com/office/drawing/2014/main" id="{D9B57EA2-8B81-4730-AADA-66B65040DA89}"/>
              </a:ext>
            </a:extLst>
          </p:cNvPr>
          <p:cNvGrpSpPr/>
          <p:nvPr/>
        </p:nvGrpSpPr>
        <p:grpSpPr>
          <a:xfrm>
            <a:off x="6390841" y="1260868"/>
            <a:ext cx="5190769" cy="4791359"/>
            <a:chOff x="2771242" y="775960"/>
            <a:chExt cx="6896654" cy="5856863"/>
          </a:xfrm>
        </p:grpSpPr>
        <mc:AlternateContent xmlns:mc="http://schemas.openxmlformats.org/markup-compatibility/2006" xmlns:a14="http://schemas.microsoft.com/office/drawing/2010/main">
          <mc:Choice Requires="a14">
            <p:sp>
              <p:nvSpPr>
                <p:cNvPr id="36" name="Text Box 3">
                  <a:extLst>
                    <a:ext uri="{FF2B5EF4-FFF2-40B4-BE49-F238E27FC236}">
                      <a16:creationId xmlns:a16="http://schemas.microsoft.com/office/drawing/2014/main" id="{A49AF8B4-F806-469C-AEC0-3A286471C79B}"/>
                    </a:ext>
                  </a:extLst>
                </p:cNvPr>
                <p:cNvSpPr txBox="1">
                  <a:spLocks noChangeArrowheads="1"/>
                </p:cNvSpPr>
                <p:nvPr/>
              </p:nvSpPr>
              <p:spPr bwMode="auto">
                <a:xfrm>
                  <a:off x="7556863" y="2719060"/>
                  <a:ext cx="1796089" cy="694512"/>
                </a:xfrm>
                <a:prstGeom prst="rect">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Discriminator</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Network </a:t>
                  </a:r>
                  <a14:m>
                    <m:oMath xmlns:m="http://schemas.openxmlformats.org/officeDocument/2006/math">
                      <m:sSub>
                        <m:sSubPr>
                          <m:ctrlP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𝑀</m:t>
                          </m:r>
                        </m:e>
                        <m:sub>
                          <m:r>
                            <a:rPr kumimoji="0" lang="en-US" altLang="en-US" sz="1400" b="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36" name="Text Box 3">
                  <a:extLst>
                    <a:ext uri="{FF2B5EF4-FFF2-40B4-BE49-F238E27FC236}">
                      <a16:creationId xmlns:a16="http://schemas.microsoft.com/office/drawing/2014/main" id="{A49AF8B4-F806-469C-AEC0-3A286471C79B}"/>
                    </a:ext>
                  </a:extLst>
                </p:cNvPr>
                <p:cNvSpPr txBox="1">
                  <a:spLocks noRot="1" noChangeAspect="1" noMove="1" noResize="1" noEditPoints="1" noAdjustHandles="1" noChangeArrowheads="1" noChangeShapeType="1" noTextEdit="1"/>
                </p:cNvSpPr>
                <p:nvPr/>
              </p:nvSpPr>
              <p:spPr bwMode="auto">
                <a:xfrm>
                  <a:off x="7556863" y="2719060"/>
                  <a:ext cx="1796089" cy="694512"/>
                </a:xfrm>
                <a:prstGeom prst="rect">
                  <a:avLst/>
                </a:prstGeom>
                <a:blipFill>
                  <a:blip r:embed="rId4"/>
                  <a:stretch>
                    <a:fillRect b="-6316"/>
                  </a:stretch>
                </a:blipFill>
                <a:ln w="9525">
                  <a:solidFill>
                    <a:srgbClr val="000000"/>
                  </a:solidFill>
                  <a:miter lim="800000"/>
                  <a:headEnd/>
                  <a:tailEnd/>
                </a:ln>
              </p:spPr>
              <p:txBody>
                <a:bodyPr/>
                <a:lstStyle/>
                <a:p>
                  <a:r>
                    <a:rPr lang="en-US">
                      <a:noFill/>
                    </a:rPr>
                    <a:t> </a:t>
                  </a:r>
                </a:p>
              </p:txBody>
            </p:sp>
          </mc:Fallback>
        </mc:AlternateContent>
        <p:sp>
          <p:nvSpPr>
            <p:cNvPr id="37" name="Text Box 6">
              <a:extLst>
                <a:ext uri="{FF2B5EF4-FFF2-40B4-BE49-F238E27FC236}">
                  <a16:creationId xmlns:a16="http://schemas.microsoft.com/office/drawing/2014/main" id="{3557EAF7-01FF-4B23-8F2A-5AF2C7EDB7C1}"/>
                </a:ext>
              </a:extLst>
            </p:cNvPr>
            <p:cNvSpPr txBox="1">
              <a:spLocks noChangeArrowheads="1"/>
            </p:cNvSpPr>
            <p:nvPr/>
          </p:nvSpPr>
          <p:spPr bwMode="auto">
            <a:xfrm>
              <a:off x="7605903" y="1709064"/>
              <a:ext cx="1694063" cy="694512"/>
            </a:xfrm>
            <a:prstGeom prst="ellipse">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SD/SI Posterior</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38" name="Straight Arrow Connector 37">
              <a:extLst>
                <a:ext uri="{FF2B5EF4-FFF2-40B4-BE49-F238E27FC236}">
                  <a16:creationId xmlns:a16="http://schemas.microsoft.com/office/drawing/2014/main" id="{63800408-5614-4939-ABF0-AEF671B42614}"/>
                </a:ext>
              </a:extLst>
            </p:cNvPr>
            <p:cNvCxnSpPr>
              <a:cxnSpLocks/>
            </p:cNvCxnSpPr>
            <p:nvPr/>
          </p:nvCxnSpPr>
          <p:spPr>
            <a:xfrm flipV="1">
              <a:off x="8649961" y="3413572"/>
              <a:ext cx="0" cy="314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5">
              <a:extLst>
                <a:ext uri="{FF2B5EF4-FFF2-40B4-BE49-F238E27FC236}">
                  <a16:creationId xmlns:a16="http://schemas.microsoft.com/office/drawing/2014/main" id="{2BCCA007-4279-43FD-842D-AA0BE60F64BD}"/>
                </a:ext>
              </a:extLst>
            </p:cNvPr>
            <p:cNvCxnSpPr>
              <a:cxnSpLocks/>
              <a:endCxn id="81" idx="1"/>
            </p:cNvCxnSpPr>
            <p:nvPr/>
          </p:nvCxnSpPr>
          <p:spPr>
            <a:xfrm flipV="1">
              <a:off x="5969806" y="3646236"/>
              <a:ext cx="846984" cy="175562"/>
            </a:xfrm>
            <a:prstGeom prst="bentConnector3">
              <a:avLst>
                <a:gd name="adj1" fmla="val 519"/>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66A2EC-1D17-4CD9-8D4B-643EF79E3265}"/>
                </a:ext>
              </a:extLst>
            </p:cNvPr>
            <p:cNvCxnSpPr>
              <a:cxnSpLocks/>
              <a:stCxn id="36" idx="0"/>
              <a:endCxn id="37" idx="4"/>
            </p:cNvCxnSpPr>
            <p:nvPr/>
          </p:nvCxnSpPr>
          <p:spPr>
            <a:xfrm flipH="1" flipV="1">
              <a:off x="8452935" y="2403576"/>
              <a:ext cx="1973" cy="3154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A70BEA-6189-4BA6-9171-A689E19E81B0}"/>
                </a:ext>
              </a:extLst>
            </p:cNvPr>
            <p:cNvCxnSpPr>
              <a:cxnSpLocks/>
              <a:endCxn id="42" idx="2"/>
            </p:cNvCxnSpPr>
            <p:nvPr/>
          </p:nvCxnSpPr>
          <p:spPr>
            <a:xfrm flipV="1">
              <a:off x="5570678" y="5482573"/>
              <a:ext cx="0" cy="274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 Box 2">
                  <a:extLst>
                    <a:ext uri="{FF2B5EF4-FFF2-40B4-BE49-F238E27FC236}">
                      <a16:creationId xmlns:a16="http://schemas.microsoft.com/office/drawing/2014/main" id="{9AB9CEB0-8AF8-4A4F-B9A1-F7EFA027C981}"/>
                    </a:ext>
                  </a:extLst>
                </p:cNvPr>
                <p:cNvSpPr txBox="1">
                  <a:spLocks noChangeArrowheads="1"/>
                </p:cNvSpPr>
                <p:nvPr/>
              </p:nvSpPr>
              <p:spPr bwMode="auto">
                <a:xfrm>
                  <a:off x="4666512" y="4788060"/>
                  <a:ext cx="1808332" cy="694513"/>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 Feature</a:t>
                  </a:r>
                  <a:endParaRPr kumimoji="0" lang="en-US" altLang="en-US" sz="140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Extractor </a:t>
                  </a:r>
                  <a14:m>
                    <m:oMath xmlns:m="http://schemas.openxmlformats.org/officeDocument/2006/math">
                      <m:sSubSup>
                        <m:sSubSupPr>
                          <m:ctrlPr>
                            <a:rPr lang="en-US" altLang="en-US" sz="14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42" name="Text Box 2">
                  <a:extLst>
                    <a:ext uri="{FF2B5EF4-FFF2-40B4-BE49-F238E27FC236}">
                      <a16:creationId xmlns:a16="http://schemas.microsoft.com/office/drawing/2014/main" id="{9AB9CEB0-8AF8-4A4F-B9A1-F7EFA027C981}"/>
                    </a:ext>
                  </a:extLst>
                </p:cNvPr>
                <p:cNvSpPr txBox="1">
                  <a:spLocks noRot="1" noChangeAspect="1" noMove="1" noResize="1" noEditPoints="1" noAdjustHandles="1" noChangeArrowheads="1" noChangeShapeType="1" noTextEdit="1"/>
                </p:cNvSpPr>
                <p:nvPr/>
              </p:nvSpPr>
              <p:spPr bwMode="auto">
                <a:xfrm>
                  <a:off x="4666512" y="4788060"/>
                  <a:ext cx="1808332" cy="694513"/>
                </a:xfrm>
                <a:prstGeom prst="rect">
                  <a:avLst/>
                </a:prstGeom>
                <a:blipFill>
                  <a:blip r:embed="rId5"/>
                  <a:stretch>
                    <a:fillRect b="-6316"/>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 Box 15">
                  <a:extLst>
                    <a:ext uri="{FF2B5EF4-FFF2-40B4-BE49-F238E27FC236}">
                      <a16:creationId xmlns:a16="http://schemas.microsoft.com/office/drawing/2014/main" id="{6F22D364-B838-432F-A87F-DA721C29F84C}"/>
                    </a:ext>
                  </a:extLst>
                </p:cNvPr>
                <p:cNvSpPr txBox="1">
                  <a:spLocks noChangeArrowheads="1"/>
                </p:cNvSpPr>
                <p:nvPr/>
              </p:nvSpPr>
              <p:spPr bwMode="auto">
                <a:xfrm>
                  <a:off x="4508654" y="3786108"/>
                  <a:ext cx="2117110" cy="694513"/>
                </a:xfrm>
                <a:prstGeom prst="ellipse">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Deep Feature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𝑡</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43" name="Text Box 15">
                  <a:extLst>
                    <a:ext uri="{FF2B5EF4-FFF2-40B4-BE49-F238E27FC236}">
                      <a16:creationId xmlns:a16="http://schemas.microsoft.com/office/drawing/2014/main" id="{6F22D364-B838-432F-A87F-DA721C29F84C}"/>
                    </a:ext>
                  </a:extLst>
                </p:cNvPr>
                <p:cNvSpPr txBox="1">
                  <a:spLocks noRot="1" noChangeAspect="1" noMove="1" noResize="1" noEditPoints="1" noAdjustHandles="1" noChangeArrowheads="1" noChangeShapeType="1" noTextEdit="1"/>
                </p:cNvSpPr>
                <p:nvPr/>
              </p:nvSpPr>
              <p:spPr bwMode="auto">
                <a:xfrm>
                  <a:off x="4508654" y="3786108"/>
                  <a:ext cx="2117110" cy="694513"/>
                </a:xfrm>
                <a:prstGeom prst="ellipse">
                  <a:avLst/>
                </a:prstGeom>
                <a:blipFill>
                  <a:blip r:embed="rId6"/>
                  <a:stretch>
                    <a:fillRect b="-6316"/>
                  </a:stretch>
                </a:blipFill>
                <a:ln w="9525">
                  <a:solidFill>
                    <a:srgbClr val="000000"/>
                  </a:solidFill>
                  <a:miter lim="800000"/>
                  <a:headEnd/>
                  <a:tailEnd/>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934D8DAF-8328-469D-9E42-5AD90AAD0096}"/>
                </a:ext>
              </a:extLst>
            </p:cNvPr>
            <p:cNvCxnSpPr>
              <a:cxnSpLocks/>
              <a:stCxn id="42" idx="0"/>
              <a:endCxn id="43" idx="4"/>
            </p:cNvCxnSpPr>
            <p:nvPr/>
          </p:nvCxnSpPr>
          <p:spPr>
            <a:xfrm flipH="1" flipV="1">
              <a:off x="5567209" y="4480621"/>
              <a:ext cx="3469" cy="307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 Box 6">
                  <a:extLst>
                    <a:ext uri="{FF2B5EF4-FFF2-40B4-BE49-F238E27FC236}">
                      <a16:creationId xmlns:a16="http://schemas.microsoft.com/office/drawing/2014/main" id="{CC746BDE-7A21-4EF2-823F-64918580AE51}"/>
                    </a:ext>
                  </a:extLst>
                </p:cNvPr>
                <p:cNvSpPr txBox="1">
                  <a:spLocks noChangeArrowheads="1"/>
                </p:cNvSpPr>
                <p:nvPr/>
              </p:nvSpPr>
              <p:spPr bwMode="auto">
                <a:xfrm>
                  <a:off x="5672407" y="5958922"/>
                  <a:ext cx="2876419" cy="673901"/>
                </a:xfrm>
                <a:prstGeom prst="flowChartConnector">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140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Adaptation Frame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𝑡</m:t>
                          </m:r>
                        </m:sub>
                      </m:sSub>
                    </m:oMath>
                  </a14:m>
                  <a:endParaRPr lang="en-US" altLang="en-US" dirty="0"/>
                </a:p>
              </p:txBody>
            </p:sp>
          </mc:Choice>
          <mc:Fallback xmlns="">
            <p:sp>
              <p:nvSpPr>
                <p:cNvPr id="45" name="Text Box 6">
                  <a:extLst>
                    <a:ext uri="{FF2B5EF4-FFF2-40B4-BE49-F238E27FC236}">
                      <a16:creationId xmlns:a16="http://schemas.microsoft.com/office/drawing/2014/main" id="{CC746BDE-7A21-4EF2-823F-64918580AE51}"/>
                    </a:ext>
                  </a:extLst>
                </p:cNvPr>
                <p:cNvSpPr txBox="1">
                  <a:spLocks noRot="1" noChangeAspect="1" noMove="1" noResize="1" noEditPoints="1" noAdjustHandles="1" noChangeArrowheads="1" noChangeShapeType="1" noTextEdit="1"/>
                </p:cNvSpPr>
                <p:nvPr/>
              </p:nvSpPr>
              <p:spPr bwMode="auto">
                <a:xfrm>
                  <a:off x="5672407" y="5958922"/>
                  <a:ext cx="2876419" cy="673901"/>
                </a:xfrm>
                <a:prstGeom prst="flowChartConnector">
                  <a:avLst/>
                </a:prstGeom>
                <a:blipFill>
                  <a:blip r:embed="rId7"/>
                  <a:stretch>
                    <a:fillRect b="-7527"/>
                  </a:stretch>
                </a:blipFill>
                <a:ln w="9525">
                  <a:solidFill>
                    <a:srgbClr val="000000"/>
                  </a:solidFill>
                  <a:miter lim="800000"/>
                  <a:headEnd/>
                  <a:tailEnd/>
                </a:ln>
              </p:spPr>
              <p:txBody>
                <a:bodyPr/>
                <a:lstStyle/>
                <a:p>
                  <a:r>
                    <a:rPr lang="en-US">
                      <a:noFill/>
                    </a:rPr>
                    <a:t> </a:t>
                  </a:r>
                </a:p>
              </p:txBody>
            </p:sp>
          </mc:Fallback>
        </mc:AlternateContent>
        <p:sp>
          <p:nvSpPr>
            <p:cNvPr id="64" name="Text Box 13">
              <a:extLst>
                <a:ext uri="{FF2B5EF4-FFF2-40B4-BE49-F238E27FC236}">
                  <a16:creationId xmlns:a16="http://schemas.microsoft.com/office/drawing/2014/main" id="{2CCB07F5-D7DF-497C-8E19-6F231AA26AC3}"/>
                </a:ext>
              </a:extLst>
            </p:cNvPr>
            <p:cNvSpPr txBox="1">
              <a:spLocks noChangeArrowheads="1"/>
            </p:cNvSpPr>
            <p:nvPr/>
          </p:nvSpPr>
          <p:spPr bwMode="auto">
            <a:xfrm>
              <a:off x="4607214" y="775960"/>
              <a:ext cx="1698304" cy="626093"/>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lvl="0" algn="ctr" defTabSz="914400" eaLnBrk="0" fontAlgn="base" hangingPunct="0">
                <a:spcBef>
                  <a:spcPct val="0"/>
                </a:spcBef>
                <a:spcAft>
                  <a:spcPct val="0"/>
                </a:spcAf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Senone </a:t>
              </a:r>
              <a:r>
                <a:rPr lang="en-US" altLang="zh-CN" dirty="0"/>
                <a:t>Loss</a:t>
              </a:r>
              <a:endParaRPr lang="en-US" altLang="en-US" dirty="0"/>
            </a:p>
          </p:txBody>
        </p:sp>
        <p:sp>
          <p:nvSpPr>
            <p:cNvPr id="68" name="Text Box 13">
              <a:extLst>
                <a:ext uri="{FF2B5EF4-FFF2-40B4-BE49-F238E27FC236}">
                  <a16:creationId xmlns:a16="http://schemas.microsoft.com/office/drawing/2014/main" id="{7750E89D-346C-4F01-B484-840BF0A22E3D}"/>
                </a:ext>
              </a:extLst>
            </p:cNvPr>
            <p:cNvSpPr txBox="1">
              <a:spLocks noChangeArrowheads="1"/>
            </p:cNvSpPr>
            <p:nvPr/>
          </p:nvSpPr>
          <p:spPr bwMode="auto">
            <a:xfrm>
              <a:off x="7500426" y="775960"/>
              <a:ext cx="1906566" cy="630249"/>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Discrimination</a:t>
              </a:r>
              <a:r>
                <a:rPr lang="en-US" altLang="en-US" sz="1400" dirty="0">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Loss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69" name="Straight Arrow Connector 68">
              <a:extLst>
                <a:ext uri="{FF2B5EF4-FFF2-40B4-BE49-F238E27FC236}">
                  <a16:creationId xmlns:a16="http://schemas.microsoft.com/office/drawing/2014/main" id="{5729796C-55CF-4D1A-A587-5C2BC49F5788}"/>
                </a:ext>
              </a:extLst>
            </p:cNvPr>
            <p:cNvCxnSpPr>
              <a:cxnSpLocks/>
              <a:stCxn id="72" idx="0"/>
            </p:cNvCxnSpPr>
            <p:nvPr/>
          </p:nvCxnSpPr>
          <p:spPr>
            <a:xfrm flipV="1">
              <a:off x="5567523" y="1402054"/>
              <a:ext cx="0" cy="3033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210C014-6EA1-4BAE-AEE4-1EAC789FBC98}"/>
                </a:ext>
              </a:extLst>
            </p:cNvPr>
            <p:cNvCxnSpPr>
              <a:cxnSpLocks/>
              <a:stCxn id="37" idx="0"/>
            </p:cNvCxnSpPr>
            <p:nvPr/>
          </p:nvCxnSpPr>
          <p:spPr>
            <a:xfrm flipV="1">
              <a:off x="8452935" y="1402054"/>
              <a:ext cx="0" cy="307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 Box 2">
                  <a:extLst>
                    <a:ext uri="{FF2B5EF4-FFF2-40B4-BE49-F238E27FC236}">
                      <a16:creationId xmlns:a16="http://schemas.microsoft.com/office/drawing/2014/main" id="{54FD4927-E250-40BF-BB9A-72747ABAB8FA}"/>
                    </a:ext>
                  </a:extLst>
                </p:cNvPr>
                <p:cNvSpPr txBox="1">
                  <a:spLocks noChangeArrowheads="1"/>
                </p:cNvSpPr>
                <p:nvPr/>
              </p:nvSpPr>
              <p:spPr bwMode="auto">
                <a:xfrm>
                  <a:off x="4664168" y="2719060"/>
                  <a:ext cx="1808332" cy="694513"/>
                </a:xfrm>
                <a:prstGeom prst="rect">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a:t>
                  </a:r>
                  <a:r>
                    <a:rPr kumimoji="0" lang="en-US" altLang="en-US" sz="1400" i="0" u="none" strike="noStrike" cap="none" normalizeH="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Senone Classifier</a:t>
                  </a:r>
                  <a:r>
                    <a:rPr lang="en-US" altLang="en-US" sz="1400" dirty="0">
                      <a:ea typeface="DengXian" panose="02010600030101010101" pitchFamily="2" charset="-122"/>
                      <a:cs typeface="Times New Roman" panose="02020603050405020304" pitchFamily="18" charset="0"/>
                    </a:rPr>
                    <a:t>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71" name="Text Box 2">
                  <a:extLst>
                    <a:ext uri="{FF2B5EF4-FFF2-40B4-BE49-F238E27FC236}">
                      <a16:creationId xmlns:a16="http://schemas.microsoft.com/office/drawing/2014/main" id="{54FD4927-E250-40BF-BB9A-72747ABAB8FA}"/>
                    </a:ext>
                  </a:extLst>
                </p:cNvPr>
                <p:cNvSpPr txBox="1">
                  <a:spLocks noRot="1" noChangeAspect="1" noMove="1" noResize="1" noEditPoints="1" noAdjustHandles="1" noChangeArrowheads="1" noChangeShapeType="1" noTextEdit="1"/>
                </p:cNvSpPr>
                <p:nvPr/>
              </p:nvSpPr>
              <p:spPr bwMode="auto">
                <a:xfrm>
                  <a:off x="4664168" y="2719060"/>
                  <a:ext cx="1808332" cy="694513"/>
                </a:xfrm>
                <a:prstGeom prst="rect">
                  <a:avLst/>
                </a:prstGeom>
                <a:blipFill>
                  <a:blip r:embed="rId8"/>
                  <a:stretch>
                    <a:fillRect b="-5263"/>
                  </a:stretch>
                </a:blipFill>
                <a:ln w="9525">
                  <a:solidFill>
                    <a:srgbClr val="000000"/>
                  </a:solidFill>
                  <a:miter lim="800000"/>
                  <a:headEnd/>
                  <a:tailEnd/>
                </a:ln>
              </p:spPr>
              <p:txBody>
                <a:bodyPr/>
                <a:lstStyle/>
                <a:p>
                  <a:r>
                    <a:rPr lang="en-US">
                      <a:noFill/>
                    </a:rPr>
                    <a:t> </a:t>
                  </a:r>
                </a:p>
              </p:txBody>
            </p:sp>
          </mc:Fallback>
        </mc:AlternateContent>
        <p:sp>
          <p:nvSpPr>
            <p:cNvPr id="72" name="Text Box 6">
              <a:extLst>
                <a:ext uri="{FF2B5EF4-FFF2-40B4-BE49-F238E27FC236}">
                  <a16:creationId xmlns:a16="http://schemas.microsoft.com/office/drawing/2014/main" id="{2A0D82A4-2A5E-443E-BAAF-4984F59879F1}"/>
                </a:ext>
              </a:extLst>
            </p:cNvPr>
            <p:cNvSpPr txBox="1">
              <a:spLocks noChangeArrowheads="1"/>
            </p:cNvSpPr>
            <p:nvPr/>
          </p:nvSpPr>
          <p:spPr bwMode="auto">
            <a:xfrm>
              <a:off x="4694547" y="1705383"/>
              <a:ext cx="1745951" cy="698603"/>
            </a:xfrm>
            <a:prstGeom prst="ellipse">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Senone Posteriors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73" name="Straight Arrow Connector 72">
              <a:extLst>
                <a:ext uri="{FF2B5EF4-FFF2-40B4-BE49-F238E27FC236}">
                  <a16:creationId xmlns:a16="http://schemas.microsoft.com/office/drawing/2014/main" id="{7B80CF84-2A0F-4585-88CD-BEF3DEA8BD00}"/>
                </a:ext>
              </a:extLst>
            </p:cNvPr>
            <p:cNvCxnSpPr>
              <a:cxnSpLocks/>
              <a:stCxn id="71" idx="0"/>
              <a:endCxn id="72" idx="4"/>
            </p:cNvCxnSpPr>
            <p:nvPr/>
          </p:nvCxnSpPr>
          <p:spPr>
            <a:xfrm flipH="1" flipV="1">
              <a:off x="5567523" y="2403986"/>
              <a:ext cx="811" cy="315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Text Box 2">
              <a:extLst>
                <a:ext uri="{FF2B5EF4-FFF2-40B4-BE49-F238E27FC236}">
                  <a16:creationId xmlns:a16="http://schemas.microsoft.com/office/drawing/2014/main" id="{84ACE759-1657-4BB7-8565-06ED2D75EAE2}"/>
                </a:ext>
              </a:extLst>
            </p:cNvPr>
            <p:cNvSpPr txBox="1">
              <a:spLocks noChangeArrowheads="1"/>
            </p:cNvSpPr>
            <p:nvPr/>
          </p:nvSpPr>
          <p:spPr bwMode="auto">
            <a:xfrm>
              <a:off x="2771242" y="3339150"/>
              <a:ext cx="1071091" cy="1248249"/>
            </a:xfrm>
            <a:prstGeom prst="rect">
              <a:avLst/>
            </a:prstGeom>
            <a:solidFill>
              <a:srgbClr val="7030A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DNN </a:t>
              </a:r>
            </a:p>
            <a:p>
              <a:pPr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Acoustic Model </a:t>
              </a:r>
            </a:p>
          </p:txBody>
        </p:sp>
        <p:cxnSp>
          <p:nvCxnSpPr>
            <p:cNvPr id="75" name="Straight Arrow Connector 74">
              <a:extLst>
                <a:ext uri="{FF2B5EF4-FFF2-40B4-BE49-F238E27FC236}">
                  <a16:creationId xmlns:a16="http://schemas.microsoft.com/office/drawing/2014/main" id="{FACA29B8-D971-4461-A94C-B5FB3C3E18CA}"/>
                </a:ext>
              </a:extLst>
            </p:cNvPr>
            <p:cNvCxnSpPr>
              <a:cxnSpLocks/>
              <a:stCxn id="43" idx="0"/>
              <a:endCxn id="71" idx="2"/>
            </p:cNvCxnSpPr>
            <p:nvPr/>
          </p:nvCxnSpPr>
          <p:spPr>
            <a:xfrm flipV="1">
              <a:off x="5567209" y="3413573"/>
              <a:ext cx="1125" cy="3725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BA84ED0-B1E4-4D06-9694-AC4B7AD2C08A}"/>
                </a:ext>
              </a:extLst>
            </p:cNvPr>
            <p:cNvSpPr/>
            <p:nvPr/>
          </p:nvSpPr>
          <p:spPr>
            <a:xfrm>
              <a:off x="4384376" y="2571579"/>
              <a:ext cx="2326575" cy="3072384"/>
            </a:xfrm>
            <a:prstGeom prst="rect">
              <a:avLst/>
            </a:prstGeom>
            <a:ln w="28575">
              <a:solidFill>
                <a:srgbClr val="9148C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7" name="Arrow: Right 76">
              <a:extLst>
                <a:ext uri="{FF2B5EF4-FFF2-40B4-BE49-F238E27FC236}">
                  <a16:creationId xmlns:a16="http://schemas.microsoft.com/office/drawing/2014/main" id="{4DCAE4FD-6250-4A6D-8826-CC5A499BB779}"/>
                </a:ext>
              </a:extLst>
            </p:cNvPr>
            <p:cNvSpPr/>
            <p:nvPr/>
          </p:nvSpPr>
          <p:spPr>
            <a:xfrm>
              <a:off x="3929332" y="3850372"/>
              <a:ext cx="377570" cy="233744"/>
            </a:xfrm>
            <a:prstGeom prst="rightArrow">
              <a:avLst>
                <a:gd name="adj1" fmla="val 50000"/>
                <a:gd name="adj2" fmla="val 50000"/>
              </a:avLst>
            </a:prstGeom>
            <a:solidFill>
              <a:srgbClr val="7030A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endParaRPr lang="en-US" sz="1400" dirty="0">
                <a:solidFill>
                  <a:schemeClr val="tx1"/>
                </a:solidFill>
                <a:latin typeface="Calibri" panose="020F0502020204030204" pitchFamily="34" charset="0"/>
                <a:ea typeface="DengXia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8" name="Text Box 2">
                  <a:extLst>
                    <a:ext uri="{FF2B5EF4-FFF2-40B4-BE49-F238E27FC236}">
                      <a16:creationId xmlns:a16="http://schemas.microsoft.com/office/drawing/2014/main" id="{F533C1E6-01D4-43BF-81AD-0FBA82080B34}"/>
                    </a:ext>
                  </a:extLst>
                </p:cNvPr>
                <p:cNvSpPr txBox="1">
                  <a:spLocks noChangeArrowheads="1"/>
                </p:cNvSpPr>
                <p:nvPr/>
              </p:nvSpPr>
              <p:spPr bwMode="auto">
                <a:xfrm>
                  <a:off x="7743148" y="4782625"/>
                  <a:ext cx="1848547" cy="699948"/>
                </a:xfrm>
                <a:prstGeom prst="rect">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sz="1400" dirty="0"/>
                    <a:t>SI Feature</a:t>
                  </a:r>
                </a:p>
                <a:p>
                  <a:r>
                    <a:rPr lang="en-US" altLang="en-US" sz="1400" dirty="0"/>
                    <a:t>Extractor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𝑀</m:t>
                          </m:r>
                        </m:e>
                        <m:sub>
                          <m:r>
                            <a:rPr lang="en-US" altLang="en-US" sz="1400">
                              <a:latin typeface="Cambria Math" panose="02040503050406030204" pitchFamily="18" charset="0"/>
                            </a:rPr>
                            <m:t>𝑓</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78" name="Text Box 2">
                  <a:extLst>
                    <a:ext uri="{FF2B5EF4-FFF2-40B4-BE49-F238E27FC236}">
                      <a16:creationId xmlns:a16="http://schemas.microsoft.com/office/drawing/2014/main" id="{F533C1E6-01D4-43BF-81AD-0FBA82080B34}"/>
                    </a:ext>
                  </a:extLst>
                </p:cNvPr>
                <p:cNvSpPr txBox="1">
                  <a:spLocks noRot="1" noChangeAspect="1" noMove="1" noResize="1" noEditPoints="1" noAdjustHandles="1" noChangeArrowheads="1" noChangeShapeType="1" noTextEdit="1"/>
                </p:cNvSpPr>
                <p:nvPr/>
              </p:nvSpPr>
              <p:spPr bwMode="auto">
                <a:xfrm>
                  <a:off x="7743148" y="4782625"/>
                  <a:ext cx="1848547" cy="699948"/>
                </a:xfrm>
                <a:prstGeom prst="rect">
                  <a:avLst/>
                </a:prstGeom>
                <a:blipFill>
                  <a:blip r:embed="rId9"/>
                  <a:stretch>
                    <a:fillRect b="-5263"/>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5">
                  <a:extLst>
                    <a:ext uri="{FF2B5EF4-FFF2-40B4-BE49-F238E27FC236}">
                      <a16:creationId xmlns:a16="http://schemas.microsoft.com/office/drawing/2014/main" id="{7A04290A-826D-402B-B949-CDA8B9F18CBF}"/>
                    </a:ext>
                  </a:extLst>
                </p:cNvPr>
                <p:cNvSpPr txBox="1">
                  <a:spLocks noChangeArrowheads="1"/>
                </p:cNvSpPr>
                <p:nvPr/>
              </p:nvSpPr>
              <p:spPr bwMode="auto">
                <a:xfrm>
                  <a:off x="7672704" y="3746848"/>
                  <a:ext cx="1995192" cy="717815"/>
                </a:xfrm>
                <a:prstGeom prst="ellipse">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sz="1400" dirty="0"/>
                    <a:t>SI Deep Feature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𝑓</m:t>
                          </m:r>
                        </m:e>
                        <m:sub>
                          <m:r>
                            <a:rPr lang="en-US" altLang="en-US" sz="1400">
                              <a:latin typeface="Cambria Math" panose="02040503050406030204" pitchFamily="18" charset="0"/>
                            </a:rPr>
                            <m:t>𝑡</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79" name="Text Box 15">
                  <a:extLst>
                    <a:ext uri="{FF2B5EF4-FFF2-40B4-BE49-F238E27FC236}">
                      <a16:creationId xmlns:a16="http://schemas.microsoft.com/office/drawing/2014/main" id="{7A04290A-826D-402B-B949-CDA8B9F18CBF}"/>
                    </a:ext>
                  </a:extLst>
                </p:cNvPr>
                <p:cNvSpPr txBox="1">
                  <a:spLocks noRot="1" noChangeAspect="1" noMove="1" noResize="1" noEditPoints="1" noAdjustHandles="1" noChangeArrowheads="1" noChangeShapeType="1" noTextEdit="1"/>
                </p:cNvSpPr>
                <p:nvPr/>
              </p:nvSpPr>
              <p:spPr bwMode="auto">
                <a:xfrm>
                  <a:off x="7672704" y="3746848"/>
                  <a:ext cx="1995192" cy="717815"/>
                </a:xfrm>
                <a:prstGeom prst="ellipse">
                  <a:avLst/>
                </a:prstGeom>
                <a:blipFill>
                  <a:blip r:embed="rId10"/>
                  <a:stretch>
                    <a:fillRect b="-4082"/>
                  </a:stretch>
                </a:blipFill>
                <a:ln w="9525">
                  <a:solidFill>
                    <a:srgbClr val="000000"/>
                  </a:solidFill>
                  <a:miter lim="800000"/>
                  <a:headEnd/>
                  <a:tailEnd/>
                </a:ln>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1DC0B19F-0E97-4DAF-90C0-B4EC1902A9FB}"/>
                </a:ext>
              </a:extLst>
            </p:cNvPr>
            <p:cNvCxnSpPr>
              <a:cxnSpLocks/>
              <a:stCxn id="78" idx="0"/>
              <a:endCxn id="79" idx="4"/>
            </p:cNvCxnSpPr>
            <p:nvPr/>
          </p:nvCxnSpPr>
          <p:spPr>
            <a:xfrm flipV="1">
              <a:off x="8667422" y="4464663"/>
              <a:ext cx="2878" cy="3179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Text Box 3">
              <a:extLst>
                <a:ext uri="{FF2B5EF4-FFF2-40B4-BE49-F238E27FC236}">
                  <a16:creationId xmlns:a16="http://schemas.microsoft.com/office/drawing/2014/main" id="{88BEB532-01CE-40C3-B49C-BF2C29D938DB}"/>
                </a:ext>
              </a:extLst>
            </p:cNvPr>
            <p:cNvSpPr txBox="1">
              <a:spLocks noChangeArrowheads="1"/>
            </p:cNvSpPr>
            <p:nvPr/>
          </p:nvSpPr>
          <p:spPr bwMode="auto">
            <a:xfrm>
              <a:off x="6816790" y="3470675"/>
              <a:ext cx="665341" cy="351122"/>
            </a:xfrm>
            <a:prstGeom prst="rect">
              <a:avLst/>
            </a:prstGeom>
            <a:solidFill>
              <a:srgbClr val="FC8CAF">
                <a:alpha val="49804"/>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zh-CN" sz="1400" dirty="0"/>
                <a:t>GRL</a:t>
              </a:r>
              <a:endParaRPr lang="en-US" altLang="en-US" sz="1400" dirty="0"/>
            </a:p>
          </p:txBody>
        </p:sp>
        <p:cxnSp>
          <p:nvCxnSpPr>
            <p:cNvPr id="82" name="Straight Connector 81">
              <a:extLst>
                <a:ext uri="{FF2B5EF4-FFF2-40B4-BE49-F238E27FC236}">
                  <a16:creationId xmlns:a16="http://schemas.microsoft.com/office/drawing/2014/main" id="{B94C559B-C0A7-4AE8-BE73-3BABDA7A35F9}"/>
                </a:ext>
              </a:extLst>
            </p:cNvPr>
            <p:cNvCxnSpPr>
              <a:cxnSpLocks/>
              <a:stCxn id="81" idx="3"/>
            </p:cNvCxnSpPr>
            <p:nvPr/>
          </p:nvCxnSpPr>
          <p:spPr>
            <a:xfrm>
              <a:off x="7482131" y="3646236"/>
              <a:ext cx="700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B81CABF-A985-4770-B476-08897CF3768F}"/>
                </a:ext>
              </a:extLst>
            </p:cNvPr>
            <p:cNvCxnSpPr>
              <a:cxnSpLocks/>
            </p:cNvCxnSpPr>
            <p:nvPr/>
          </p:nvCxnSpPr>
          <p:spPr>
            <a:xfrm flipH="1" flipV="1">
              <a:off x="8183059" y="3404269"/>
              <a:ext cx="1670" cy="221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EAD1B2CE-5302-46D4-9EB8-B8BCE08B74F0}"/>
                </a:ext>
              </a:extLst>
            </p:cNvPr>
            <p:cNvCxnSpPr>
              <a:cxnSpLocks/>
            </p:cNvCxnSpPr>
            <p:nvPr/>
          </p:nvCxnSpPr>
          <p:spPr>
            <a:xfrm rot="10800000">
              <a:off x="5567209" y="5757331"/>
              <a:ext cx="1191368" cy="211118"/>
            </a:xfrm>
            <a:prstGeom prst="bentConnector3">
              <a:avLst>
                <a:gd name="adj1" fmla="val 431"/>
              </a:avLst>
            </a:prstGeom>
            <a:ln w="28575"/>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436CFDA-46A7-4370-BB00-46F3EEC4037F}"/>
                </a:ext>
              </a:extLst>
            </p:cNvPr>
            <p:cNvCxnSpPr>
              <a:cxnSpLocks/>
              <a:endCxn id="78" idx="2"/>
            </p:cNvCxnSpPr>
            <p:nvPr/>
          </p:nvCxnSpPr>
          <p:spPr>
            <a:xfrm flipV="1">
              <a:off x="8667422" y="5482573"/>
              <a:ext cx="0" cy="287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E96D3CA8-9A2D-42EB-B124-8D663B4823B6}"/>
                </a:ext>
              </a:extLst>
            </p:cNvPr>
            <p:cNvCxnSpPr>
              <a:cxnSpLocks/>
            </p:cNvCxnSpPr>
            <p:nvPr/>
          </p:nvCxnSpPr>
          <p:spPr>
            <a:xfrm flipV="1">
              <a:off x="7519476" y="5769884"/>
              <a:ext cx="1130485" cy="198562"/>
            </a:xfrm>
            <a:prstGeom prst="bentConnector3">
              <a:avLst>
                <a:gd name="adj1" fmla="val -553"/>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519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89" y="647163"/>
            <a:ext cx="8911687" cy="1280890"/>
          </a:xfrm>
        </p:spPr>
        <p:txBody>
          <a:bodyPr>
            <a:normAutofit/>
          </a:bodyPr>
          <a:lstStyle/>
          <a:p>
            <a:r>
              <a:rPr lang="en-US" dirty="0"/>
              <a:t>ASA Objective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57905" y="1563767"/>
                <a:ext cx="5724456" cy="5002237"/>
              </a:xfrm>
            </p:spPr>
            <p:txBody>
              <a:bodyPr>
                <a:normAutofit/>
              </a:bodyPr>
              <a:lstStyle/>
              <a:p>
                <a:r>
                  <a:rPr lang="en-US" dirty="0"/>
                  <a:t>Goals</a:t>
                </a:r>
              </a:p>
              <a:p>
                <a:pPr lvl="1">
                  <a:buFont typeface="Wingdings" panose="05000000000000000000" pitchFamily="2" charset="2"/>
                  <a:buChar char="Ø"/>
                </a:pPr>
                <a:r>
                  <a:rPr lang="en-US" dirty="0"/>
                  <a:t>Make SD deep feature senone-discriminative (primary)</a:t>
                </a:r>
              </a:p>
              <a:p>
                <a:pPr lvl="1">
                  <a:buFont typeface="Wingdings" panose="05000000000000000000" pitchFamily="2" charset="2"/>
                  <a:buChar char="Ø"/>
                </a:pPr>
                <a:r>
                  <a:rPr lang="en-US" dirty="0"/>
                  <a:t>Make distributions of SD and SI deep features similar (auxiliary)</a:t>
                </a:r>
              </a:p>
              <a:p>
                <a:r>
                  <a:rPr lang="en-US" dirty="0"/>
                  <a:t>Adversarial Multi-Task Learning</a:t>
                </a:r>
              </a:p>
              <a:p>
                <a:pPr lvl="1">
                  <a:buFont typeface="Wingdings" panose="05000000000000000000" pitchFamily="2" charset="2"/>
                  <a:buChar char="Ø"/>
                </a:pPr>
                <a:r>
                  <a:rPr lang="en-US" dirty="0"/>
                  <a:t>Minimize senone classification loss (primary)</a:t>
                </a:r>
                <a:endParaRPr lang="en-US"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min</m:t>
                              </m:r>
                            </m:e>
                            <m:lim>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b="0" i="1" smtClean="0">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i="1">
                                  <a:latin typeface="Cambria Math" charset="0"/>
                                </a:rPr>
                                <m:t>,</m:t>
                              </m:r>
                              <m:r>
                                <a:rPr lang="en-US" b="0" i="1" smtClean="0">
                                  <a:latin typeface="Cambria Math" panose="02040503050406030204" pitchFamily="18" charset="0"/>
                                </a:rPr>
                                <m:t>   </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lim>
                          </m:limLow>
                          <m:r>
                            <a:rPr lang="en-US" i="1">
                              <a:latin typeface="Cambria Math" charset="0"/>
                            </a:rPr>
                            <m:t> </m:t>
                          </m:r>
                        </m:fName>
                        <m:e>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i="1">
                                  <a:latin typeface="Cambria Math" panose="02040503050406030204" pitchFamily="18" charset="0"/>
                                  <a:ea typeface="Cambria Math" charset="0"/>
                                  <a:cs typeface="Cambria Math" charset="0"/>
                                </a:rPr>
                                <m:t>𝑠𝑒𝑛𝑜𝑛𝑒</m:t>
                              </m:r>
                            </m:sub>
                          </m:sSub>
                          <m:d>
                            <m:dPr>
                              <m:ctrlPr>
                                <a:rPr lang="is-IS" altLang="en-US" i="1">
                                  <a:latin typeface="Cambria Math" panose="02040503050406030204" pitchFamily="18" charset="0"/>
                                  <a:ea typeface="Cambria Math" charset="0"/>
                                  <a:cs typeface="Cambria Math" charset="0"/>
                                </a:rPr>
                              </m:ctrlPr>
                            </m:dPr>
                            <m:e>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e>
                          </m:d>
                        </m:e>
                      </m:func>
                    </m:oMath>
                  </m:oMathPara>
                </a14:m>
                <a:endParaRPr lang="en-US" dirty="0"/>
              </a:p>
              <a:p>
                <a:pPr lvl="1">
                  <a:buFont typeface="Wingdings" panose="05000000000000000000" pitchFamily="2" charset="2"/>
                  <a:buChar char="Ø"/>
                </a:pPr>
                <a:r>
                  <a:rPr lang="en-US" dirty="0"/>
                  <a:t>Mini-maximize discrimination loss (auxiliary)</a:t>
                </a:r>
              </a:p>
              <a:p>
                <a:pPr marL="457200" lvl="1"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max</m:t>
                              </m:r>
                            </m:e>
                            <m:lim>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charset="0"/>
                                    </a:rPr>
                                    <m:t>min</m:t>
                                  </m:r>
                                </m:e>
                                <m:lim>
                                  <m:sSub>
                                    <m:sSubPr>
                                      <m:ctrlP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𝑑</m:t>
                                      </m:r>
                                    </m:sub>
                                  </m:sSub>
                                </m:lim>
                              </m:limLow>
                            </m:fName>
                            <m:e>
                              <m:sSub>
                                <m:sSub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latin typeface="Cambria Math" charset="0"/>
                                      <a:ea typeface="Cambria Math" charset="0"/>
                                      <a:cs typeface="Cambria Math" charset="0"/>
                                    </a:rPr>
                                    <m:t>ℒ</m:t>
                                  </m:r>
                                </m:e>
                                <m:sub>
                                  <m:r>
                                    <a:rPr lang="en-US" altLang="en-US" i="1">
                                      <a:latin typeface="Cambria Math" charset="0"/>
                                      <a:ea typeface="Cambria Math" charset="0"/>
                                      <a:cs typeface="Cambria Math" charset="0"/>
                                    </a:rPr>
                                    <m:t>𝑑</m:t>
                                  </m:r>
                                  <m:r>
                                    <a:rPr lang="en-US" altLang="en-US" i="1">
                                      <a:latin typeface="Cambria Math" panose="02040503050406030204" pitchFamily="18" charset="0"/>
                                      <a:ea typeface="Cambria Math" charset="0"/>
                                      <a:cs typeface="Cambria Math" charset="0"/>
                                    </a:rPr>
                                    <m:t>𝑖𝑠𝑐</m:t>
                                  </m:r>
                                </m:sub>
                              </m:sSub>
                              <m:d>
                                <m:dPr>
                                  <m:ctrlPr>
                                    <a:rPr lang="is-IS" altLang="en-US" i="1">
                                      <a:latin typeface="Cambria Math" panose="02040503050406030204" pitchFamily="18" charset="0"/>
                                      <a:ea typeface="Cambria Math" charset="0"/>
                                      <a:cs typeface="Cambria Math" charset="0"/>
                                    </a:rPr>
                                  </m:ctrlPr>
                                </m:dPr>
                                <m:e>
                                  <m:sSub>
                                    <m:sSubPr>
                                      <m:ctrlP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ctrlPr>
                                    </m:sSubPr>
                                    <m:e>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solidFill>
                                            <a:schemeClr val="tx1"/>
                                          </a:solidFill>
                                          <a:latin typeface="Cambria Math" panose="02040503050406030204" pitchFamily="18" charset="0"/>
                                          <a:ea typeface="DengXian" panose="02010600030101010101" pitchFamily="2" charset="-122"/>
                                          <a:cs typeface="Times New Roman" panose="02020603050405020304" pitchFamily="18" charset="0"/>
                                        </a:rPr>
                                        <m:t>𝑑</m:t>
                                      </m:r>
                                    </m:sub>
                                  </m:sSub>
                                  <m:r>
                                    <a:rPr lang="en-US" i="1">
                                      <a:latin typeface="Cambria Math"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𝑆𝐷</m:t>
                                      </m:r>
                                    </m:sup>
                                  </m:sSubSup>
                                  <m:r>
                                    <a:rPr lang="en-US" altLang="en-US" i="1">
                                      <a:latin typeface="Cambria Math" panose="02040503050406030204" pitchFamily="18" charset="0"/>
                                      <a:ea typeface="DengXian" panose="02010600030101010101" pitchFamily="2" charset="-122"/>
                                      <a:cs typeface="Times New Roman" panose="02020603050405020304" pitchFamily="18" charset="0"/>
                                    </a:rPr>
                                    <m:t>,</m:t>
                                  </m:r>
                                  <m:sSubSup>
                                    <m:sSubSupPr>
                                      <m:ctrlPr>
                                        <a:rPr lang="en-US" altLang="en-US"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i="1">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i="1">
                                          <a:latin typeface="Cambria Math" panose="02040503050406030204" pitchFamily="18" charset="0"/>
                                          <a:ea typeface="DengXian" panose="02010600030101010101" pitchFamily="2" charset="-122"/>
                                          <a:cs typeface="Times New Roman" panose="02020603050405020304" pitchFamily="18" charset="0"/>
                                        </a:rPr>
                                        <m:t>𝑆𝐼</m:t>
                                      </m:r>
                                    </m:sup>
                                  </m:sSubSup>
                                </m:e>
                              </m:d>
                            </m:e>
                          </m:func>
                        </m:e>
                      </m:func>
                    </m:oMath>
                  </m:oMathPara>
                </a14:m>
                <a:endParaRPr lang="en-US" dirty="0"/>
              </a:p>
              <a:p>
                <a:pPr lvl="1">
                  <a:buFont typeface="Wingdings" panose="05000000000000000000" pitchFamily="2" charset="2"/>
                  <a:buChar char="Ø"/>
                </a:pPr>
                <a:r>
                  <a:rPr lang="en-US" dirty="0"/>
                  <a:t>SI model keeps fixed</a:t>
                </a:r>
              </a:p>
              <a:p>
                <a:pPr marL="457200" lvl="1" indent="0">
                  <a:buNone/>
                </a:pPr>
                <a:endParaRPr lang="en-US" dirty="0"/>
              </a:p>
              <a:p>
                <a:pPr lvl="1"/>
                <a:endParaRPr lang="en-US" dirty="0">
                  <a:ea typeface="Cambria Math" charset="0"/>
                  <a:cs typeface="Cambria Math" charset="0"/>
                </a:endParaRPr>
              </a:p>
              <a:p>
                <a:pPr lvl="1"/>
                <a:endParaRPr lang="en-US" dirty="0"/>
              </a:p>
              <a:p>
                <a:pPr marL="742950" lvl="2" indent="-342900"/>
                <a:endParaRPr lang="en-US" sz="1600" dirty="0"/>
              </a:p>
              <a:p>
                <a:endParaRPr lang="en-US" dirty="0"/>
              </a:p>
              <a:p>
                <a:endParaRPr lang="en-US" sz="1600" dirty="0"/>
              </a:p>
              <a:p>
                <a:pPr marL="742950" lvl="2" indent="-342900"/>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57905" y="1563767"/>
                <a:ext cx="5724456" cy="5002237"/>
              </a:xfrm>
              <a:blipFill>
                <a:blip r:embed="rId3"/>
                <a:stretch>
                  <a:fillRect l="-745" t="-732"/>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D57F1E4F-1CFF-5643-939E-217C01CDF565}" type="slidenum">
              <a:rPr lang="en-US" smtClean="0"/>
              <a:pPr/>
              <a:t>9</a:t>
            </a:fld>
            <a:endParaRPr lang="en-US" dirty="0"/>
          </a:p>
        </p:txBody>
      </p:sp>
      <p:grpSp>
        <p:nvGrpSpPr>
          <p:cNvPr id="35" name="Group 34">
            <a:extLst>
              <a:ext uri="{FF2B5EF4-FFF2-40B4-BE49-F238E27FC236}">
                <a16:creationId xmlns:a16="http://schemas.microsoft.com/office/drawing/2014/main" id="{D9B57EA2-8B81-4730-AADA-66B65040DA89}"/>
              </a:ext>
            </a:extLst>
          </p:cNvPr>
          <p:cNvGrpSpPr/>
          <p:nvPr/>
        </p:nvGrpSpPr>
        <p:grpSpPr>
          <a:xfrm>
            <a:off x="6617110" y="1311944"/>
            <a:ext cx="5249762" cy="4692123"/>
            <a:chOff x="2771242" y="775960"/>
            <a:chExt cx="6896654" cy="5856863"/>
          </a:xfrm>
        </p:grpSpPr>
        <mc:AlternateContent xmlns:mc="http://schemas.openxmlformats.org/markup-compatibility/2006" xmlns:a14="http://schemas.microsoft.com/office/drawing/2010/main">
          <mc:Choice Requires="a14">
            <p:sp>
              <p:nvSpPr>
                <p:cNvPr id="36" name="Text Box 3">
                  <a:extLst>
                    <a:ext uri="{FF2B5EF4-FFF2-40B4-BE49-F238E27FC236}">
                      <a16:creationId xmlns:a16="http://schemas.microsoft.com/office/drawing/2014/main" id="{A49AF8B4-F806-469C-AEC0-3A286471C79B}"/>
                    </a:ext>
                  </a:extLst>
                </p:cNvPr>
                <p:cNvSpPr txBox="1">
                  <a:spLocks noChangeArrowheads="1"/>
                </p:cNvSpPr>
                <p:nvPr/>
              </p:nvSpPr>
              <p:spPr bwMode="auto">
                <a:xfrm>
                  <a:off x="7556863" y="2719060"/>
                  <a:ext cx="1796089" cy="694512"/>
                </a:xfrm>
                <a:prstGeom prst="rect">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Calibri" panose="020F0502020204030204" pitchFamily="34" charset="0"/>
                      <a:ea typeface="DengXian" panose="02010600030101010101" pitchFamily="2" charset="-122"/>
                      <a:cs typeface="Times New Roman" panose="02020603050405020304" pitchFamily="18" charset="0"/>
                    </a:rPr>
                    <a:t>Discriminator</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Network </a:t>
                  </a:r>
                  <a14:m>
                    <m:oMath xmlns:m="http://schemas.openxmlformats.org/officeDocument/2006/math">
                      <m:sSub>
                        <m:sSubPr>
                          <m:ctrlP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ctrlPr>
                        </m:sSubPr>
                        <m:e>
                          <m:r>
                            <a:rPr kumimoji="0" lang="en-US" altLang="en-US" sz="140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𝑀</m:t>
                          </m:r>
                        </m:e>
                        <m:sub>
                          <m:r>
                            <a:rPr kumimoji="0" lang="en-US" altLang="en-US" sz="1400" b="0" i="1" u="none" strike="noStrike" cap="none" normalizeH="0" baseline="0" smtClean="0">
                              <a:ln>
                                <a:noFill/>
                              </a:ln>
                              <a:solidFill>
                                <a:schemeClr val="tx1"/>
                              </a:solidFill>
                              <a:effectLst/>
                              <a:latin typeface="Cambria Math" panose="02040503050406030204" pitchFamily="18" charset="0"/>
                              <a:ea typeface="DengXian" panose="02010600030101010101" pitchFamily="2" charset="-122"/>
                              <a:cs typeface="Times New Roman" panose="02020603050405020304" pitchFamily="18" charset="0"/>
                            </a:rPr>
                            <m:t>𝑑</m:t>
                          </m:r>
                        </m:sub>
                      </m:sSub>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36" name="Text Box 3">
                  <a:extLst>
                    <a:ext uri="{FF2B5EF4-FFF2-40B4-BE49-F238E27FC236}">
                      <a16:creationId xmlns:a16="http://schemas.microsoft.com/office/drawing/2014/main" id="{A49AF8B4-F806-469C-AEC0-3A286471C79B}"/>
                    </a:ext>
                  </a:extLst>
                </p:cNvPr>
                <p:cNvSpPr txBox="1">
                  <a:spLocks noRot="1" noChangeAspect="1" noMove="1" noResize="1" noEditPoints="1" noAdjustHandles="1" noChangeArrowheads="1" noChangeShapeType="1" noTextEdit="1"/>
                </p:cNvSpPr>
                <p:nvPr/>
              </p:nvSpPr>
              <p:spPr bwMode="auto">
                <a:xfrm>
                  <a:off x="7556863" y="2719060"/>
                  <a:ext cx="1796089" cy="694512"/>
                </a:xfrm>
                <a:prstGeom prst="rect">
                  <a:avLst/>
                </a:prstGeom>
                <a:blipFill>
                  <a:blip r:embed="rId4"/>
                  <a:stretch>
                    <a:fillRect b="-8602"/>
                  </a:stretch>
                </a:blipFill>
                <a:ln w="9525">
                  <a:solidFill>
                    <a:srgbClr val="000000"/>
                  </a:solidFill>
                  <a:miter lim="800000"/>
                  <a:headEnd/>
                  <a:tailEnd/>
                </a:ln>
              </p:spPr>
              <p:txBody>
                <a:bodyPr/>
                <a:lstStyle/>
                <a:p>
                  <a:r>
                    <a:rPr lang="en-US">
                      <a:noFill/>
                    </a:rPr>
                    <a:t> </a:t>
                  </a:r>
                </a:p>
              </p:txBody>
            </p:sp>
          </mc:Fallback>
        </mc:AlternateContent>
        <p:sp>
          <p:nvSpPr>
            <p:cNvPr id="37" name="Text Box 6">
              <a:extLst>
                <a:ext uri="{FF2B5EF4-FFF2-40B4-BE49-F238E27FC236}">
                  <a16:creationId xmlns:a16="http://schemas.microsoft.com/office/drawing/2014/main" id="{3557EAF7-01FF-4B23-8F2A-5AF2C7EDB7C1}"/>
                </a:ext>
              </a:extLst>
            </p:cNvPr>
            <p:cNvSpPr txBox="1">
              <a:spLocks noChangeArrowheads="1"/>
            </p:cNvSpPr>
            <p:nvPr/>
          </p:nvSpPr>
          <p:spPr bwMode="auto">
            <a:xfrm>
              <a:off x="7605903" y="1709064"/>
              <a:ext cx="1694063" cy="694512"/>
            </a:xfrm>
            <a:prstGeom prst="ellipse">
              <a:avLst/>
            </a:pr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SD/SI Posterior</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38" name="Straight Arrow Connector 37">
              <a:extLst>
                <a:ext uri="{FF2B5EF4-FFF2-40B4-BE49-F238E27FC236}">
                  <a16:creationId xmlns:a16="http://schemas.microsoft.com/office/drawing/2014/main" id="{63800408-5614-4939-ABF0-AEF671B42614}"/>
                </a:ext>
              </a:extLst>
            </p:cNvPr>
            <p:cNvCxnSpPr>
              <a:cxnSpLocks/>
            </p:cNvCxnSpPr>
            <p:nvPr/>
          </p:nvCxnSpPr>
          <p:spPr>
            <a:xfrm flipV="1">
              <a:off x="8649961" y="3413572"/>
              <a:ext cx="0" cy="314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5">
              <a:extLst>
                <a:ext uri="{FF2B5EF4-FFF2-40B4-BE49-F238E27FC236}">
                  <a16:creationId xmlns:a16="http://schemas.microsoft.com/office/drawing/2014/main" id="{2BCCA007-4279-43FD-842D-AA0BE60F64BD}"/>
                </a:ext>
              </a:extLst>
            </p:cNvPr>
            <p:cNvCxnSpPr>
              <a:cxnSpLocks/>
              <a:endCxn id="81" idx="1"/>
            </p:cNvCxnSpPr>
            <p:nvPr/>
          </p:nvCxnSpPr>
          <p:spPr>
            <a:xfrm flipV="1">
              <a:off x="5969806" y="3646236"/>
              <a:ext cx="846984" cy="175562"/>
            </a:xfrm>
            <a:prstGeom prst="bentConnector3">
              <a:avLst>
                <a:gd name="adj1" fmla="val 519"/>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66A2EC-1D17-4CD9-8D4B-643EF79E3265}"/>
                </a:ext>
              </a:extLst>
            </p:cNvPr>
            <p:cNvCxnSpPr>
              <a:cxnSpLocks/>
              <a:stCxn id="36" idx="0"/>
              <a:endCxn id="37" idx="4"/>
            </p:cNvCxnSpPr>
            <p:nvPr/>
          </p:nvCxnSpPr>
          <p:spPr>
            <a:xfrm flipH="1" flipV="1">
              <a:off x="8452935" y="2403576"/>
              <a:ext cx="1973" cy="3154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DA70BEA-6189-4BA6-9171-A689E19E81B0}"/>
                </a:ext>
              </a:extLst>
            </p:cNvPr>
            <p:cNvCxnSpPr>
              <a:cxnSpLocks/>
              <a:endCxn id="42" idx="2"/>
            </p:cNvCxnSpPr>
            <p:nvPr/>
          </p:nvCxnSpPr>
          <p:spPr>
            <a:xfrm flipV="1">
              <a:off x="5570678" y="5482573"/>
              <a:ext cx="0" cy="274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 Box 2">
                  <a:extLst>
                    <a:ext uri="{FF2B5EF4-FFF2-40B4-BE49-F238E27FC236}">
                      <a16:creationId xmlns:a16="http://schemas.microsoft.com/office/drawing/2014/main" id="{9AB9CEB0-8AF8-4A4F-B9A1-F7EFA027C981}"/>
                    </a:ext>
                  </a:extLst>
                </p:cNvPr>
                <p:cNvSpPr txBox="1">
                  <a:spLocks noChangeArrowheads="1"/>
                </p:cNvSpPr>
                <p:nvPr/>
              </p:nvSpPr>
              <p:spPr bwMode="auto">
                <a:xfrm>
                  <a:off x="4666512" y="4788060"/>
                  <a:ext cx="1808332" cy="694513"/>
                </a:xfrm>
                <a:prstGeom prst="rect">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 Feature</a:t>
                  </a:r>
                  <a:endParaRPr kumimoji="0" lang="en-US" altLang="en-US" sz="1400" i="0" u="none" strike="noStrike" cap="none" normalizeH="0" baseline="0" dirty="0">
                    <a:ln>
                      <a:noFill/>
                    </a:ln>
                    <a:solidFill>
                      <a:schemeClr val="tx1"/>
                    </a:solidFill>
                    <a:effectLst/>
                  </a:endParaRPr>
                </a:p>
                <a:p>
                  <a:pPr lvl="0" algn="ctr"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Extractor </a:t>
                  </a:r>
                  <a14:m>
                    <m:oMath xmlns:m="http://schemas.openxmlformats.org/officeDocument/2006/math">
                      <m:sSubSup>
                        <m:sSubSupPr>
                          <m:ctrlPr>
                            <a:rPr lang="en-US" altLang="en-US" sz="1400" i="1" smtClean="0">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𝑓</m:t>
                          </m:r>
                        </m:sub>
                        <m:sup>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42" name="Text Box 2">
                  <a:extLst>
                    <a:ext uri="{FF2B5EF4-FFF2-40B4-BE49-F238E27FC236}">
                      <a16:creationId xmlns:a16="http://schemas.microsoft.com/office/drawing/2014/main" id="{9AB9CEB0-8AF8-4A4F-B9A1-F7EFA027C981}"/>
                    </a:ext>
                  </a:extLst>
                </p:cNvPr>
                <p:cNvSpPr txBox="1">
                  <a:spLocks noRot="1" noChangeAspect="1" noMove="1" noResize="1" noEditPoints="1" noAdjustHandles="1" noChangeArrowheads="1" noChangeShapeType="1" noTextEdit="1"/>
                </p:cNvSpPr>
                <p:nvPr/>
              </p:nvSpPr>
              <p:spPr bwMode="auto">
                <a:xfrm>
                  <a:off x="4666512" y="4788060"/>
                  <a:ext cx="1808332" cy="694513"/>
                </a:xfrm>
                <a:prstGeom prst="rect">
                  <a:avLst/>
                </a:prstGeom>
                <a:blipFill>
                  <a:blip r:embed="rId5"/>
                  <a:stretch>
                    <a:fillRect b="-7527"/>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 Box 15">
                  <a:extLst>
                    <a:ext uri="{FF2B5EF4-FFF2-40B4-BE49-F238E27FC236}">
                      <a16:creationId xmlns:a16="http://schemas.microsoft.com/office/drawing/2014/main" id="{6F22D364-B838-432F-A87F-DA721C29F84C}"/>
                    </a:ext>
                  </a:extLst>
                </p:cNvPr>
                <p:cNvSpPr txBox="1">
                  <a:spLocks noChangeArrowheads="1"/>
                </p:cNvSpPr>
                <p:nvPr/>
              </p:nvSpPr>
              <p:spPr bwMode="auto">
                <a:xfrm>
                  <a:off x="4508654" y="3786108"/>
                  <a:ext cx="2117110" cy="694513"/>
                </a:xfrm>
                <a:prstGeom prst="ellipse">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Deep Feature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𝑓</m:t>
                          </m:r>
                        </m:e>
                        <m:sub>
                          <m:r>
                            <a:rPr lang="en-US" altLang="en-US" sz="1400" i="1">
                              <a:latin typeface="Cambria Math" panose="02040503050406030204" pitchFamily="18" charset="0"/>
                              <a:ea typeface="DengXian" panose="02010600030101010101" pitchFamily="2" charset="-122"/>
                              <a:cs typeface="Times New Roman" panose="02020603050405020304" pitchFamily="18" charset="0"/>
                            </a:rPr>
                            <m:t>𝑡</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43" name="Text Box 15">
                  <a:extLst>
                    <a:ext uri="{FF2B5EF4-FFF2-40B4-BE49-F238E27FC236}">
                      <a16:creationId xmlns:a16="http://schemas.microsoft.com/office/drawing/2014/main" id="{6F22D364-B838-432F-A87F-DA721C29F84C}"/>
                    </a:ext>
                  </a:extLst>
                </p:cNvPr>
                <p:cNvSpPr txBox="1">
                  <a:spLocks noRot="1" noChangeAspect="1" noMove="1" noResize="1" noEditPoints="1" noAdjustHandles="1" noChangeArrowheads="1" noChangeShapeType="1" noTextEdit="1"/>
                </p:cNvSpPr>
                <p:nvPr/>
              </p:nvSpPr>
              <p:spPr bwMode="auto">
                <a:xfrm>
                  <a:off x="4508654" y="3786108"/>
                  <a:ext cx="2117110" cy="694513"/>
                </a:xfrm>
                <a:prstGeom prst="ellipse">
                  <a:avLst/>
                </a:prstGeom>
                <a:blipFill>
                  <a:blip r:embed="rId6"/>
                  <a:stretch>
                    <a:fillRect b="-7447"/>
                  </a:stretch>
                </a:blipFill>
                <a:ln w="9525">
                  <a:solidFill>
                    <a:srgbClr val="000000"/>
                  </a:solidFill>
                  <a:miter lim="800000"/>
                  <a:headEnd/>
                  <a:tailEnd/>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934D8DAF-8328-469D-9E42-5AD90AAD0096}"/>
                </a:ext>
              </a:extLst>
            </p:cNvPr>
            <p:cNvCxnSpPr>
              <a:cxnSpLocks/>
              <a:stCxn id="42" idx="0"/>
              <a:endCxn id="43" idx="4"/>
            </p:cNvCxnSpPr>
            <p:nvPr/>
          </p:nvCxnSpPr>
          <p:spPr>
            <a:xfrm flipH="1" flipV="1">
              <a:off x="5567209" y="4480621"/>
              <a:ext cx="3469" cy="307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 Box 6">
                  <a:extLst>
                    <a:ext uri="{FF2B5EF4-FFF2-40B4-BE49-F238E27FC236}">
                      <a16:creationId xmlns:a16="http://schemas.microsoft.com/office/drawing/2014/main" id="{CC746BDE-7A21-4EF2-823F-64918580AE51}"/>
                    </a:ext>
                  </a:extLst>
                </p:cNvPr>
                <p:cNvSpPr txBox="1">
                  <a:spLocks noChangeArrowheads="1"/>
                </p:cNvSpPr>
                <p:nvPr/>
              </p:nvSpPr>
              <p:spPr bwMode="auto">
                <a:xfrm>
                  <a:off x="5672407" y="5958922"/>
                  <a:ext cx="2876419" cy="673901"/>
                </a:xfrm>
                <a:prstGeom prst="flowChartConnector">
                  <a:avLst/>
                </a:prstGeom>
                <a:solidFill>
                  <a:schemeClr val="accent2">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sz="140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Input Adaptation Frame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𝑥</m:t>
                          </m:r>
                        </m:e>
                        <m:sub>
                          <m:r>
                            <a:rPr lang="en-US" altLang="en-US" i="1">
                              <a:latin typeface="Cambria Math" panose="02040503050406030204" pitchFamily="18" charset="0"/>
                            </a:rPr>
                            <m:t>𝑡</m:t>
                          </m:r>
                        </m:sub>
                      </m:sSub>
                    </m:oMath>
                  </a14:m>
                  <a:endParaRPr lang="en-US" altLang="en-US" dirty="0"/>
                </a:p>
              </p:txBody>
            </p:sp>
          </mc:Choice>
          <mc:Fallback xmlns="">
            <p:sp>
              <p:nvSpPr>
                <p:cNvPr id="45" name="Text Box 6">
                  <a:extLst>
                    <a:ext uri="{FF2B5EF4-FFF2-40B4-BE49-F238E27FC236}">
                      <a16:creationId xmlns:a16="http://schemas.microsoft.com/office/drawing/2014/main" id="{CC746BDE-7A21-4EF2-823F-64918580AE51}"/>
                    </a:ext>
                  </a:extLst>
                </p:cNvPr>
                <p:cNvSpPr txBox="1">
                  <a:spLocks noRot="1" noChangeAspect="1" noMove="1" noResize="1" noEditPoints="1" noAdjustHandles="1" noChangeArrowheads="1" noChangeShapeType="1" noTextEdit="1"/>
                </p:cNvSpPr>
                <p:nvPr/>
              </p:nvSpPr>
              <p:spPr bwMode="auto">
                <a:xfrm>
                  <a:off x="5672407" y="5958922"/>
                  <a:ext cx="2876419" cy="673901"/>
                </a:xfrm>
                <a:prstGeom prst="flowChartConnector">
                  <a:avLst/>
                </a:prstGeom>
                <a:blipFill>
                  <a:blip r:embed="rId7"/>
                  <a:stretch>
                    <a:fillRect b="-8889"/>
                  </a:stretch>
                </a:blipFill>
                <a:ln w="9525">
                  <a:solidFill>
                    <a:srgbClr val="000000"/>
                  </a:solidFill>
                  <a:miter lim="800000"/>
                  <a:headEnd/>
                  <a:tailEnd/>
                </a:ln>
              </p:spPr>
              <p:txBody>
                <a:bodyPr/>
                <a:lstStyle/>
                <a:p>
                  <a:r>
                    <a:rPr lang="en-US">
                      <a:noFill/>
                    </a:rPr>
                    <a:t> </a:t>
                  </a:r>
                </a:p>
              </p:txBody>
            </p:sp>
          </mc:Fallback>
        </mc:AlternateContent>
        <p:sp>
          <p:nvSpPr>
            <p:cNvPr id="64" name="Text Box 13">
              <a:extLst>
                <a:ext uri="{FF2B5EF4-FFF2-40B4-BE49-F238E27FC236}">
                  <a16:creationId xmlns:a16="http://schemas.microsoft.com/office/drawing/2014/main" id="{2CCB07F5-D7DF-497C-8E19-6F231AA26AC3}"/>
                </a:ext>
              </a:extLst>
            </p:cNvPr>
            <p:cNvSpPr txBox="1">
              <a:spLocks noChangeArrowheads="1"/>
            </p:cNvSpPr>
            <p:nvPr/>
          </p:nvSpPr>
          <p:spPr bwMode="auto">
            <a:xfrm>
              <a:off x="4745621" y="775960"/>
              <a:ext cx="1698304" cy="626094"/>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lvl="0" algn="ctr" defTabSz="914400" eaLnBrk="0" fontAlgn="base" hangingPunct="0">
                <a:spcBef>
                  <a:spcPct val="0"/>
                </a:spcBef>
                <a:spcAft>
                  <a:spcPct val="0"/>
                </a:spcAft>
                <a:defRPr sz="1400">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dirty="0"/>
                <a:t>Senone </a:t>
              </a:r>
              <a:r>
                <a:rPr lang="en-US" altLang="zh-CN" dirty="0"/>
                <a:t>Loss</a:t>
              </a:r>
              <a:endParaRPr lang="en-US" altLang="en-US" dirty="0"/>
            </a:p>
          </p:txBody>
        </p:sp>
        <p:sp>
          <p:nvSpPr>
            <p:cNvPr id="68" name="Text Box 13">
              <a:extLst>
                <a:ext uri="{FF2B5EF4-FFF2-40B4-BE49-F238E27FC236}">
                  <a16:creationId xmlns:a16="http://schemas.microsoft.com/office/drawing/2014/main" id="{7750E89D-346C-4F01-B484-840BF0A22E3D}"/>
                </a:ext>
              </a:extLst>
            </p:cNvPr>
            <p:cNvSpPr txBox="1">
              <a:spLocks noChangeArrowheads="1"/>
            </p:cNvSpPr>
            <p:nvPr/>
          </p:nvSpPr>
          <p:spPr bwMode="auto">
            <a:xfrm>
              <a:off x="7500426" y="775960"/>
              <a:ext cx="1906566" cy="630249"/>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9645"/>
                <a:gd name="connsiteY0" fmla="*/ 5000 h 10000"/>
                <a:gd name="connsiteX1" fmla="*/ 2000 w 9645"/>
                <a:gd name="connsiteY1" fmla="*/ 0 h 10000"/>
                <a:gd name="connsiteX2" fmla="*/ 8000 w 9645"/>
                <a:gd name="connsiteY2" fmla="*/ 0 h 10000"/>
                <a:gd name="connsiteX3" fmla="*/ 9645 w 9645"/>
                <a:gd name="connsiteY3" fmla="*/ 5173 h 10000"/>
                <a:gd name="connsiteX4" fmla="*/ 8000 w 9645"/>
                <a:gd name="connsiteY4" fmla="*/ 10000 h 10000"/>
                <a:gd name="connsiteX5" fmla="*/ 2000 w 9645"/>
                <a:gd name="connsiteY5" fmla="*/ 10000 h 10000"/>
                <a:gd name="connsiteX6" fmla="*/ 0 w 9645"/>
                <a:gd name="connsiteY6" fmla="*/ 5000 h 10000"/>
                <a:gd name="connsiteX0" fmla="*/ 0 w 9265"/>
                <a:gd name="connsiteY0" fmla="*/ 5518 h 10000"/>
                <a:gd name="connsiteX1" fmla="*/ 1339 w 9265"/>
                <a:gd name="connsiteY1" fmla="*/ 0 h 10000"/>
                <a:gd name="connsiteX2" fmla="*/ 7559 w 9265"/>
                <a:gd name="connsiteY2" fmla="*/ 0 h 10000"/>
                <a:gd name="connsiteX3" fmla="*/ 9265 w 9265"/>
                <a:gd name="connsiteY3" fmla="*/ 5173 h 10000"/>
                <a:gd name="connsiteX4" fmla="*/ 7559 w 9265"/>
                <a:gd name="connsiteY4" fmla="*/ 10000 h 10000"/>
                <a:gd name="connsiteX5" fmla="*/ 1339 w 9265"/>
                <a:gd name="connsiteY5" fmla="*/ 10000 h 10000"/>
                <a:gd name="connsiteX6" fmla="*/ 0 w 9265"/>
                <a:gd name="connsiteY6" fmla="*/ 5518 h 10000"/>
                <a:gd name="connsiteX0" fmla="*/ 0 w 9377"/>
                <a:gd name="connsiteY0" fmla="*/ 5518 h 10000"/>
                <a:gd name="connsiteX1" fmla="*/ 1445 w 9377"/>
                <a:gd name="connsiteY1" fmla="*/ 0 h 10000"/>
                <a:gd name="connsiteX2" fmla="*/ 8159 w 9377"/>
                <a:gd name="connsiteY2" fmla="*/ 0 h 10000"/>
                <a:gd name="connsiteX3" fmla="*/ 9377 w 9377"/>
                <a:gd name="connsiteY3" fmla="*/ 5173 h 10000"/>
                <a:gd name="connsiteX4" fmla="*/ 8159 w 9377"/>
                <a:gd name="connsiteY4" fmla="*/ 10000 h 10000"/>
                <a:gd name="connsiteX5" fmla="*/ 1445 w 9377"/>
                <a:gd name="connsiteY5" fmla="*/ 10000 h 10000"/>
                <a:gd name="connsiteX6" fmla="*/ 0 w 9377"/>
                <a:gd name="connsiteY6" fmla="*/ 5518 h 10000"/>
                <a:gd name="connsiteX0" fmla="*/ 0 w 9685"/>
                <a:gd name="connsiteY0" fmla="*/ 5691 h 10000"/>
                <a:gd name="connsiteX1" fmla="*/ 1226 w 9685"/>
                <a:gd name="connsiteY1" fmla="*/ 0 h 10000"/>
                <a:gd name="connsiteX2" fmla="*/ 8386 w 9685"/>
                <a:gd name="connsiteY2" fmla="*/ 0 h 10000"/>
                <a:gd name="connsiteX3" fmla="*/ 9685 w 9685"/>
                <a:gd name="connsiteY3" fmla="*/ 5173 h 10000"/>
                <a:gd name="connsiteX4" fmla="*/ 8386 w 9685"/>
                <a:gd name="connsiteY4" fmla="*/ 10000 h 10000"/>
                <a:gd name="connsiteX5" fmla="*/ 1226 w 9685"/>
                <a:gd name="connsiteY5" fmla="*/ 10000 h 10000"/>
                <a:gd name="connsiteX6" fmla="*/ 0 w 9685"/>
                <a:gd name="connsiteY6" fmla="*/ 5691 h 10000"/>
                <a:gd name="connsiteX0" fmla="*/ 0 w 9919"/>
                <a:gd name="connsiteY0" fmla="*/ 5173 h 10000"/>
                <a:gd name="connsiteX1" fmla="*/ 1185 w 9919"/>
                <a:gd name="connsiteY1" fmla="*/ 0 h 10000"/>
                <a:gd name="connsiteX2" fmla="*/ 8578 w 9919"/>
                <a:gd name="connsiteY2" fmla="*/ 0 h 10000"/>
                <a:gd name="connsiteX3" fmla="*/ 9919 w 9919"/>
                <a:gd name="connsiteY3" fmla="*/ 5173 h 10000"/>
                <a:gd name="connsiteX4" fmla="*/ 8578 w 9919"/>
                <a:gd name="connsiteY4" fmla="*/ 10000 h 10000"/>
                <a:gd name="connsiteX5" fmla="*/ 1185 w 9919"/>
                <a:gd name="connsiteY5" fmla="*/ 10000 h 10000"/>
                <a:gd name="connsiteX6" fmla="*/ 0 w 9919"/>
                <a:gd name="connsiteY6" fmla="*/ 5173 h 10000"/>
                <a:gd name="connsiteX0" fmla="*/ 0 w 9754"/>
                <a:gd name="connsiteY0" fmla="*/ 5173 h 10000"/>
                <a:gd name="connsiteX1" fmla="*/ 1195 w 9754"/>
                <a:gd name="connsiteY1" fmla="*/ 0 h 10000"/>
                <a:gd name="connsiteX2" fmla="*/ 8648 w 9754"/>
                <a:gd name="connsiteY2" fmla="*/ 0 h 10000"/>
                <a:gd name="connsiteX3" fmla="*/ 9754 w 9754"/>
                <a:gd name="connsiteY3" fmla="*/ 5346 h 10000"/>
                <a:gd name="connsiteX4" fmla="*/ 8648 w 9754"/>
                <a:gd name="connsiteY4" fmla="*/ 10000 h 10000"/>
                <a:gd name="connsiteX5" fmla="*/ 1195 w 9754"/>
                <a:gd name="connsiteY5" fmla="*/ 10000 h 10000"/>
                <a:gd name="connsiteX6" fmla="*/ 0 w 9754"/>
                <a:gd name="connsiteY6" fmla="*/ 517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4" h="10000">
                  <a:moveTo>
                    <a:pt x="0" y="5173"/>
                  </a:moveTo>
                  <a:lnTo>
                    <a:pt x="1195" y="0"/>
                  </a:lnTo>
                  <a:lnTo>
                    <a:pt x="8648" y="0"/>
                  </a:lnTo>
                  <a:lnTo>
                    <a:pt x="9754" y="5346"/>
                  </a:lnTo>
                  <a:lnTo>
                    <a:pt x="8648" y="10000"/>
                  </a:lnTo>
                  <a:lnTo>
                    <a:pt x="1195" y="10000"/>
                  </a:lnTo>
                  <a:lnTo>
                    <a:pt x="0" y="5173"/>
                  </a:lnTo>
                  <a:close/>
                </a:path>
              </a:pathLst>
            </a:custGeom>
            <a:solidFill>
              <a:srgbClr val="92D05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Discrimination</a:t>
              </a:r>
              <a:r>
                <a:rPr lang="en-US" altLang="en-US" sz="1400" dirty="0">
                  <a:latin typeface="Calibri" panose="020F0502020204030204" pitchFamily="34" charset="0"/>
                  <a:ea typeface="DengXian" panose="02010600030101010101" pitchFamily="2" charset="-122"/>
                  <a:cs typeface="Times New Roman" panose="02020603050405020304" pitchFamily="18" charset="0"/>
                </a:rPr>
                <a:t> </a:t>
              </a:r>
              <a:r>
                <a:rPr kumimoji="0" lang="en-US" altLang="zh-CN"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Loss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69" name="Straight Arrow Connector 68">
              <a:extLst>
                <a:ext uri="{FF2B5EF4-FFF2-40B4-BE49-F238E27FC236}">
                  <a16:creationId xmlns:a16="http://schemas.microsoft.com/office/drawing/2014/main" id="{5729796C-55CF-4D1A-A587-5C2BC49F5788}"/>
                </a:ext>
              </a:extLst>
            </p:cNvPr>
            <p:cNvCxnSpPr>
              <a:cxnSpLocks/>
              <a:stCxn id="72" idx="0"/>
            </p:cNvCxnSpPr>
            <p:nvPr/>
          </p:nvCxnSpPr>
          <p:spPr>
            <a:xfrm flipV="1">
              <a:off x="5567523" y="1402054"/>
              <a:ext cx="0" cy="3033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5210C014-6EA1-4BAE-AEE4-1EAC789FBC98}"/>
                </a:ext>
              </a:extLst>
            </p:cNvPr>
            <p:cNvCxnSpPr>
              <a:cxnSpLocks/>
              <a:stCxn id="37" idx="0"/>
            </p:cNvCxnSpPr>
            <p:nvPr/>
          </p:nvCxnSpPr>
          <p:spPr>
            <a:xfrm flipV="1">
              <a:off x="8452935" y="1402054"/>
              <a:ext cx="0" cy="3070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 Box 2">
                  <a:extLst>
                    <a:ext uri="{FF2B5EF4-FFF2-40B4-BE49-F238E27FC236}">
                      <a16:creationId xmlns:a16="http://schemas.microsoft.com/office/drawing/2014/main" id="{54FD4927-E250-40BF-BB9A-72747ABAB8FA}"/>
                    </a:ext>
                  </a:extLst>
                </p:cNvPr>
                <p:cNvSpPr txBox="1">
                  <a:spLocks noChangeArrowheads="1"/>
                </p:cNvSpPr>
                <p:nvPr/>
              </p:nvSpPr>
              <p:spPr bwMode="auto">
                <a:xfrm>
                  <a:off x="4664168" y="2719060"/>
                  <a:ext cx="1808332" cy="694513"/>
                </a:xfrm>
                <a:prstGeom prst="rect">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SD</a:t>
                  </a:r>
                  <a:r>
                    <a:rPr kumimoji="0" lang="en-US" altLang="en-US" sz="1400" i="0" u="none" strike="noStrike" cap="none" normalizeH="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altLang="en-US" sz="1400" i="0"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Senone Classifier</a:t>
                  </a:r>
                  <a:r>
                    <a:rPr lang="en-US" altLang="en-US" sz="1400" dirty="0">
                      <a:ea typeface="DengXian" panose="02010600030101010101" pitchFamily="2" charset="-122"/>
                      <a:cs typeface="Times New Roman" panose="02020603050405020304" pitchFamily="18" charset="0"/>
                    </a:rPr>
                    <a:t> </a:t>
                  </a:r>
                  <a14:m>
                    <m:oMath xmlns:m="http://schemas.openxmlformats.org/officeDocument/2006/math">
                      <m:sSubSup>
                        <m:sSubSupPr>
                          <m:ctrlPr>
                            <a:rPr lang="en-US" altLang="en-US" sz="1400" i="1">
                              <a:latin typeface="Cambria Math" panose="02040503050406030204" pitchFamily="18" charset="0"/>
                              <a:ea typeface="DengXian" panose="02010600030101010101" pitchFamily="2" charset="-122"/>
                              <a:cs typeface="Times New Roman" panose="02020603050405020304" pitchFamily="18" charset="0"/>
                            </a:rPr>
                          </m:ctrlPr>
                        </m:sSubSupPr>
                        <m:e>
                          <m:r>
                            <a:rPr lang="en-US" altLang="en-US" sz="1400" i="1">
                              <a:latin typeface="Cambria Math" panose="02040503050406030204" pitchFamily="18" charset="0"/>
                              <a:ea typeface="DengXian" panose="02010600030101010101" pitchFamily="2" charset="-122"/>
                              <a:cs typeface="Times New Roman" panose="02020603050405020304" pitchFamily="18" charset="0"/>
                            </a:rPr>
                            <m:t>𝑀</m:t>
                          </m:r>
                        </m:e>
                        <m:sub>
                          <m:r>
                            <a:rPr lang="en-US" altLang="en-US" sz="1400" b="0" i="1" smtClean="0">
                              <a:latin typeface="Cambria Math" panose="02040503050406030204" pitchFamily="18" charset="0"/>
                              <a:ea typeface="DengXian" panose="02010600030101010101" pitchFamily="2" charset="-122"/>
                              <a:cs typeface="Times New Roman" panose="02020603050405020304" pitchFamily="18" charset="0"/>
                            </a:rPr>
                            <m:t>𝑦</m:t>
                          </m:r>
                        </m:sub>
                        <m:sup>
                          <m:r>
                            <a:rPr lang="en-US" altLang="en-US" sz="1400" i="1">
                              <a:latin typeface="Cambria Math" panose="02040503050406030204" pitchFamily="18" charset="0"/>
                              <a:ea typeface="DengXian" panose="02010600030101010101" pitchFamily="2" charset="-122"/>
                              <a:cs typeface="Times New Roman" panose="02020603050405020304" pitchFamily="18" charset="0"/>
                            </a:rPr>
                            <m:t>𝑆𝐷</m:t>
                          </m:r>
                        </m:sup>
                      </m:sSubSup>
                    </m:oMath>
                  </a14:m>
                  <a:endParaRPr kumimoji="0" lang="en-US" altLang="en-US" sz="1400" i="0" u="none" strike="noStrike" cap="none" normalizeH="0" baseline="0" dirty="0">
                    <a:ln>
                      <a:noFill/>
                    </a:ln>
                    <a:solidFill>
                      <a:schemeClr val="tx1"/>
                    </a:solidFill>
                    <a:effectLst/>
                    <a:latin typeface="Arial" panose="020B0604020202020204" pitchFamily="34" charset="0"/>
                  </a:endParaRPr>
                </a:p>
              </p:txBody>
            </p:sp>
          </mc:Choice>
          <mc:Fallback xmlns="">
            <p:sp>
              <p:nvSpPr>
                <p:cNvPr id="71" name="Text Box 2">
                  <a:extLst>
                    <a:ext uri="{FF2B5EF4-FFF2-40B4-BE49-F238E27FC236}">
                      <a16:creationId xmlns:a16="http://schemas.microsoft.com/office/drawing/2014/main" id="{54FD4927-E250-40BF-BB9A-72747ABAB8FA}"/>
                    </a:ext>
                  </a:extLst>
                </p:cNvPr>
                <p:cNvSpPr txBox="1">
                  <a:spLocks noRot="1" noChangeAspect="1" noMove="1" noResize="1" noEditPoints="1" noAdjustHandles="1" noChangeArrowheads="1" noChangeShapeType="1" noTextEdit="1"/>
                </p:cNvSpPr>
                <p:nvPr/>
              </p:nvSpPr>
              <p:spPr bwMode="auto">
                <a:xfrm>
                  <a:off x="4664168" y="2719060"/>
                  <a:ext cx="1808332" cy="694513"/>
                </a:xfrm>
                <a:prstGeom prst="rect">
                  <a:avLst/>
                </a:prstGeom>
                <a:blipFill>
                  <a:blip r:embed="rId8"/>
                  <a:stretch>
                    <a:fillRect b="-7527"/>
                  </a:stretch>
                </a:blipFill>
                <a:ln w="9525">
                  <a:solidFill>
                    <a:srgbClr val="000000"/>
                  </a:solidFill>
                  <a:miter lim="800000"/>
                  <a:headEnd/>
                  <a:tailEnd/>
                </a:ln>
              </p:spPr>
              <p:txBody>
                <a:bodyPr/>
                <a:lstStyle/>
                <a:p>
                  <a:r>
                    <a:rPr lang="en-US">
                      <a:noFill/>
                    </a:rPr>
                    <a:t> </a:t>
                  </a:r>
                </a:p>
              </p:txBody>
            </p:sp>
          </mc:Fallback>
        </mc:AlternateContent>
        <p:sp>
          <p:nvSpPr>
            <p:cNvPr id="72" name="Text Box 6">
              <a:extLst>
                <a:ext uri="{FF2B5EF4-FFF2-40B4-BE49-F238E27FC236}">
                  <a16:creationId xmlns:a16="http://schemas.microsoft.com/office/drawing/2014/main" id="{2A0D82A4-2A5E-443E-BAAF-4984F59879F1}"/>
                </a:ext>
              </a:extLst>
            </p:cNvPr>
            <p:cNvSpPr txBox="1">
              <a:spLocks noChangeArrowheads="1"/>
            </p:cNvSpPr>
            <p:nvPr/>
          </p:nvSpPr>
          <p:spPr bwMode="auto">
            <a:xfrm>
              <a:off x="4694547" y="1705383"/>
              <a:ext cx="1745951" cy="698603"/>
            </a:xfrm>
            <a:prstGeom prst="ellipse">
              <a:avLst/>
            </a:prstGeom>
            <a:solidFill>
              <a:srgbClr val="00B0F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Senone Posteriors</a:t>
              </a:r>
              <a:endParaRPr kumimoji="0" lang="en-US" altLang="en-US" sz="1400" i="0" u="none" strike="noStrike" cap="none" normalizeH="0" baseline="0" dirty="0">
                <a:ln>
                  <a:noFill/>
                </a:ln>
                <a:solidFill>
                  <a:schemeClr val="tx1"/>
                </a:solidFill>
                <a:effectLst/>
                <a:latin typeface="Arial" panose="020B0604020202020204" pitchFamily="34" charset="0"/>
              </a:endParaRPr>
            </a:p>
          </p:txBody>
        </p:sp>
        <p:cxnSp>
          <p:nvCxnSpPr>
            <p:cNvPr id="73" name="Straight Arrow Connector 72">
              <a:extLst>
                <a:ext uri="{FF2B5EF4-FFF2-40B4-BE49-F238E27FC236}">
                  <a16:creationId xmlns:a16="http://schemas.microsoft.com/office/drawing/2014/main" id="{7B80CF84-2A0F-4585-88CD-BEF3DEA8BD00}"/>
                </a:ext>
              </a:extLst>
            </p:cNvPr>
            <p:cNvCxnSpPr>
              <a:cxnSpLocks/>
              <a:stCxn id="71" idx="0"/>
              <a:endCxn id="72" idx="4"/>
            </p:cNvCxnSpPr>
            <p:nvPr/>
          </p:nvCxnSpPr>
          <p:spPr>
            <a:xfrm flipH="1" flipV="1">
              <a:off x="5567523" y="2403986"/>
              <a:ext cx="811" cy="3150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4" name="Text Box 2">
              <a:extLst>
                <a:ext uri="{FF2B5EF4-FFF2-40B4-BE49-F238E27FC236}">
                  <a16:creationId xmlns:a16="http://schemas.microsoft.com/office/drawing/2014/main" id="{84ACE759-1657-4BB7-8565-06ED2D75EAE2}"/>
                </a:ext>
              </a:extLst>
            </p:cNvPr>
            <p:cNvSpPr txBox="1">
              <a:spLocks noChangeArrowheads="1"/>
            </p:cNvSpPr>
            <p:nvPr/>
          </p:nvSpPr>
          <p:spPr bwMode="auto">
            <a:xfrm>
              <a:off x="2771242" y="3339150"/>
              <a:ext cx="1071091" cy="1248249"/>
            </a:xfrm>
            <a:prstGeom prst="rect">
              <a:avLst/>
            </a:prstGeom>
            <a:solidFill>
              <a:srgbClr val="7030A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SD DNN </a:t>
              </a:r>
            </a:p>
            <a:p>
              <a:pPr algn="ctr" defTabSz="914400" eaLnBrk="0" fontAlgn="base" hangingPunct="0">
                <a:spcBef>
                  <a:spcPct val="0"/>
                </a:spcBef>
                <a:spcAft>
                  <a:spcPct val="0"/>
                </a:spcAft>
              </a:pPr>
              <a:r>
                <a:rPr lang="en-US" sz="1400" dirty="0">
                  <a:latin typeface="Calibri" panose="020F0502020204030204" pitchFamily="34" charset="0"/>
                  <a:ea typeface="DengXian" panose="02010600030101010101" pitchFamily="2" charset="-122"/>
                  <a:cs typeface="Times New Roman" panose="02020603050405020304" pitchFamily="18" charset="0"/>
                </a:rPr>
                <a:t>Acoustic Model </a:t>
              </a:r>
            </a:p>
          </p:txBody>
        </p:sp>
        <p:cxnSp>
          <p:nvCxnSpPr>
            <p:cNvPr id="75" name="Straight Arrow Connector 74">
              <a:extLst>
                <a:ext uri="{FF2B5EF4-FFF2-40B4-BE49-F238E27FC236}">
                  <a16:creationId xmlns:a16="http://schemas.microsoft.com/office/drawing/2014/main" id="{FACA29B8-D971-4461-A94C-B5FB3C3E18CA}"/>
                </a:ext>
              </a:extLst>
            </p:cNvPr>
            <p:cNvCxnSpPr>
              <a:cxnSpLocks/>
              <a:stCxn id="43" idx="0"/>
              <a:endCxn id="71" idx="2"/>
            </p:cNvCxnSpPr>
            <p:nvPr/>
          </p:nvCxnSpPr>
          <p:spPr>
            <a:xfrm flipV="1">
              <a:off x="5567209" y="3413573"/>
              <a:ext cx="1125" cy="3725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CBA84ED0-B1E4-4D06-9694-AC4B7AD2C08A}"/>
                </a:ext>
              </a:extLst>
            </p:cNvPr>
            <p:cNvSpPr/>
            <p:nvPr/>
          </p:nvSpPr>
          <p:spPr>
            <a:xfrm>
              <a:off x="4384376" y="2571579"/>
              <a:ext cx="2326575" cy="3072384"/>
            </a:xfrm>
            <a:prstGeom prst="rect">
              <a:avLst/>
            </a:prstGeom>
            <a:ln w="28575">
              <a:solidFill>
                <a:srgbClr val="9148C8"/>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7" name="Arrow: Right 76">
              <a:extLst>
                <a:ext uri="{FF2B5EF4-FFF2-40B4-BE49-F238E27FC236}">
                  <a16:creationId xmlns:a16="http://schemas.microsoft.com/office/drawing/2014/main" id="{4DCAE4FD-6250-4A6D-8826-CC5A499BB779}"/>
                </a:ext>
              </a:extLst>
            </p:cNvPr>
            <p:cNvSpPr/>
            <p:nvPr/>
          </p:nvSpPr>
          <p:spPr>
            <a:xfrm>
              <a:off x="3929332" y="3850372"/>
              <a:ext cx="377570" cy="233744"/>
            </a:xfrm>
            <a:prstGeom prst="rightArrow">
              <a:avLst>
                <a:gd name="adj1" fmla="val 50000"/>
                <a:gd name="adj2" fmla="val 50000"/>
              </a:avLst>
            </a:prstGeom>
            <a:solidFill>
              <a:srgbClr val="7030A0">
                <a:alpha val="50000"/>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00" eaLnBrk="0" fontAlgn="base" hangingPunct="0">
                <a:spcBef>
                  <a:spcPct val="0"/>
                </a:spcBef>
                <a:spcAft>
                  <a:spcPct val="0"/>
                </a:spcAft>
              </a:pPr>
              <a:endParaRPr lang="en-US" sz="1400" dirty="0">
                <a:solidFill>
                  <a:schemeClr val="tx1"/>
                </a:solidFill>
                <a:latin typeface="Calibri" panose="020F0502020204030204" pitchFamily="34" charset="0"/>
                <a:ea typeface="DengXian"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8" name="Text Box 2">
                  <a:extLst>
                    <a:ext uri="{FF2B5EF4-FFF2-40B4-BE49-F238E27FC236}">
                      <a16:creationId xmlns:a16="http://schemas.microsoft.com/office/drawing/2014/main" id="{F533C1E6-01D4-43BF-81AD-0FBA82080B34}"/>
                    </a:ext>
                  </a:extLst>
                </p:cNvPr>
                <p:cNvSpPr txBox="1">
                  <a:spLocks noChangeArrowheads="1"/>
                </p:cNvSpPr>
                <p:nvPr/>
              </p:nvSpPr>
              <p:spPr bwMode="auto">
                <a:xfrm>
                  <a:off x="7743148" y="4782625"/>
                  <a:ext cx="1848547" cy="699948"/>
                </a:xfrm>
                <a:prstGeom prst="rect">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en-US" sz="1400" dirty="0"/>
                    <a:t>SI Feature</a:t>
                  </a:r>
                </a:p>
                <a:p>
                  <a:r>
                    <a:rPr lang="en-US" altLang="en-US" sz="1400" dirty="0"/>
                    <a:t>Extractor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𝑀</m:t>
                          </m:r>
                        </m:e>
                        <m:sub>
                          <m:r>
                            <a:rPr lang="en-US" altLang="en-US" sz="1400">
                              <a:latin typeface="Cambria Math" panose="02040503050406030204" pitchFamily="18" charset="0"/>
                            </a:rPr>
                            <m:t>𝑓</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78" name="Text Box 2">
                  <a:extLst>
                    <a:ext uri="{FF2B5EF4-FFF2-40B4-BE49-F238E27FC236}">
                      <a16:creationId xmlns:a16="http://schemas.microsoft.com/office/drawing/2014/main" id="{F533C1E6-01D4-43BF-81AD-0FBA82080B34}"/>
                    </a:ext>
                  </a:extLst>
                </p:cNvPr>
                <p:cNvSpPr txBox="1">
                  <a:spLocks noRot="1" noChangeAspect="1" noMove="1" noResize="1" noEditPoints="1" noAdjustHandles="1" noChangeArrowheads="1" noChangeShapeType="1" noTextEdit="1"/>
                </p:cNvSpPr>
                <p:nvPr/>
              </p:nvSpPr>
              <p:spPr bwMode="auto">
                <a:xfrm>
                  <a:off x="7743148" y="4782625"/>
                  <a:ext cx="1848547" cy="699948"/>
                </a:xfrm>
                <a:prstGeom prst="rect">
                  <a:avLst/>
                </a:prstGeom>
                <a:blipFill>
                  <a:blip r:embed="rId9"/>
                  <a:stretch>
                    <a:fillRect b="-6383"/>
                  </a:stretch>
                </a:blipFill>
                <a:ln w="9525">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 Box 15">
                  <a:extLst>
                    <a:ext uri="{FF2B5EF4-FFF2-40B4-BE49-F238E27FC236}">
                      <a16:creationId xmlns:a16="http://schemas.microsoft.com/office/drawing/2014/main" id="{7A04290A-826D-402B-B949-CDA8B9F18CBF}"/>
                    </a:ext>
                  </a:extLst>
                </p:cNvPr>
                <p:cNvSpPr txBox="1">
                  <a:spLocks noChangeArrowheads="1"/>
                </p:cNvSpPr>
                <p:nvPr/>
              </p:nvSpPr>
              <p:spPr bwMode="auto">
                <a:xfrm>
                  <a:off x="7672704" y="3746848"/>
                  <a:ext cx="1995192" cy="717815"/>
                </a:xfrm>
                <a:prstGeom prst="ellipse">
                  <a:avLst/>
                </a:prstGeom>
                <a:solidFill>
                  <a:schemeClr val="bg1">
                    <a:lumMod val="65000"/>
                    <a:alpha val="5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sz="1400" dirty="0"/>
                    <a:t>SI Deep Feature </a:t>
                  </a:r>
                  <a14:m>
                    <m:oMath xmlns:m="http://schemas.openxmlformats.org/officeDocument/2006/math">
                      <m:sSubSup>
                        <m:sSubSupPr>
                          <m:ctrlPr>
                            <a:rPr lang="en-US" altLang="en-US" sz="1400" i="1">
                              <a:latin typeface="Cambria Math" panose="02040503050406030204" pitchFamily="18" charset="0"/>
                            </a:rPr>
                          </m:ctrlPr>
                        </m:sSubSupPr>
                        <m:e>
                          <m:r>
                            <a:rPr lang="en-US" altLang="en-US" sz="1400">
                              <a:latin typeface="Cambria Math" panose="02040503050406030204" pitchFamily="18" charset="0"/>
                            </a:rPr>
                            <m:t>𝑓</m:t>
                          </m:r>
                        </m:e>
                        <m:sub>
                          <m:r>
                            <a:rPr lang="en-US" altLang="en-US" sz="1400">
                              <a:latin typeface="Cambria Math" panose="02040503050406030204" pitchFamily="18" charset="0"/>
                            </a:rPr>
                            <m:t>𝑡</m:t>
                          </m:r>
                        </m:sub>
                        <m:sup>
                          <m:r>
                            <a:rPr lang="en-US" altLang="en-US" sz="1400">
                              <a:latin typeface="Cambria Math" panose="02040503050406030204" pitchFamily="18" charset="0"/>
                            </a:rPr>
                            <m:t>𝑆𝐼</m:t>
                          </m:r>
                        </m:sup>
                      </m:sSubSup>
                    </m:oMath>
                  </a14:m>
                  <a:endParaRPr lang="en-US" altLang="en-US" sz="1400" dirty="0"/>
                </a:p>
              </p:txBody>
            </p:sp>
          </mc:Choice>
          <mc:Fallback xmlns="">
            <p:sp>
              <p:nvSpPr>
                <p:cNvPr id="79" name="Text Box 15">
                  <a:extLst>
                    <a:ext uri="{FF2B5EF4-FFF2-40B4-BE49-F238E27FC236}">
                      <a16:creationId xmlns:a16="http://schemas.microsoft.com/office/drawing/2014/main" id="{7A04290A-826D-402B-B949-CDA8B9F18CBF}"/>
                    </a:ext>
                  </a:extLst>
                </p:cNvPr>
                <p:cNvSpPr txBox="1">
                  <a:spLocks noRot="1" noChangeAspect="1" noMove="1" noResize="1" noEditPoints="1" noAdjustHandles="1" noChangeArrowheads="1" noChangeShapeType="1" noTextEdit="1"/>
                </p:cNvSpPr>
                <p:nvPr/>
              </p:nvSpPr>
              <p:spPr bwMode="auto">
                <a:xfrm>
                  <a:off x="7672704" y="3746848"/>
                  <a:ext cx="1995192" cy="717815"/>
                </a:xfrm>
                <a:prstGeom prst="ellipse">
                  <a:avLst/>
                </a:prstGeom>
                <a:blipFill>
                  <a:blip r:embed="rId10"/>
                  <a:stretch>
                    <a:fillRect b="-5155"/>
                  </a:stretch>
                </a:blipFill>
                <a:ln w="9525">
                  <a:solidFill>
                    <a:srgbClr val="000000"/>
                  </a:solidFill>
                  <a:miter lim="800000"/>
                  <a:headEnd/>
                  <a:tailEnd/>
                </a:ln>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1DC0B19F-0E97-4DAF-90C0-B4EC1902A9FB}"/>
                </a:ext>
              </a:extLst>
            </p:cNvPr>
            <p:cNvCxnSpPr>
              <a:cxnSpLocks/>
              <a:stCxn id="78" idx="0"/>
              <a:endCxn id="79" idx="4"/>
            </p:cNvCxnSpPr>
            <p:nvPr/>
          </p:nvCxnSpPr>
          <p:spPr>
            <a:xfrm flipV="1">
              <a:off x="8667422" y="4464663"/>
              <a:ext cx="2878" cy="3179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Text Box 3">
              <a:extLst>
                <a:ext uri="{FF2B5EF4-FFF2-40B4-BE49-F238E27FC236}">
                  <a16:creationId xmlns:a16="http://schemas.microsoft.com/office/drawing/2014/main" id="{88BEB532-01CE-40C3-B49C-BF2C29D938DB}"/>
                </a:ext>
              </a:extLst>
            </p:cNvPr>
            <p:cNvSpPr txBox="1">
              <a:spLocks noChangeArrowheads="1"/>
            </p:cNvSpPr>
            <p:nvPr/>
          </p:nvSpPr>
          <p:spPr bwMode="auto">
            <a:xfrm>
              <a:off x="6816790" y="3470675"/>
              <a:ext cx="665341" cy="351122"/>
            </a:xfrm>
            <a:prstGeom prst="rect">
              <a:avLst/>
            </a:prstGeom>
            <a:solidFill>
              <a:srgbClr val="FC8CAF">
                <a:alpha val="49804"/>
              </a:srgb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defTabSz="914400" eaLnBrk="0" fontAlgn="base" hangingPunct="0">
                <a:lnSpc>
                  <a:spcPct val="100000"/>
                </a:lnSpc>
                <a:spcBef>
                  <a:spcPct val="0"/>
                </a:spcBef>
                <a:spcAft>
                  <a:spcPct val="0"/>
                </a:spcAft>
                <a:buClrTx/>
                <a:buSzTx/>
                <a:buFontTx/>
                <a:buNone/>
                <a:tabLst/>
                <a:defRPr kumimoji="0" i="0" u="none" strike="noStrike" cap="none" normalizeH="0" baseline="0">
                  <a:ln>
                    <a:noFill/>
                  </a:ln>
                  <a:effectLst/>
                  <a:latin typeface="Calibri" panose="020F0502020204030204" pitchFamily="34" charset="0"/>
                  <a:ea typeface="DengXian" panose="02010600030101010101" pitchFamily="2" charset="-122"/>
                  <a:cs typeface="Times New Roman" panose="02020603050405020304" pitchFamily="18" charset="0"/>
                </a:defRPr>
              </a:lvl1pPr>
            </a:lstStyle>
            <a:p>
              <a:r>
                <a:rPr lang="en-US" altLang="zh-CN" sz="1400" dirty="0"/>
                <a:t>GRL</a:t>
              </a:r>
              <a:endParaRPr lang="en-US" altLang="en-US" sz="1400" dirty="0"/>
            </a:p>
          </p:txBody>
        </p:sp>
        <p:cxnSp>
          <p:nvCxnSpPr>
            <p:cNvPr id="82" name="Straight Connector 81">
              <a:extLst>
                <a:ext uri="{FF2B5EF4-FFF2-40B4-BE49-F238E27FC236}">
                  <a16:creationId xmlns:a16="http://schemas.microsoft.com/office/drawing/2014/main" id="{B94C559B-C0A7-4AE8-BE73-3BABDA7A35F9}"/>
                </a:ext>
              </a:extLst>
            </p:cNvPr>
            <p:cNvCxnSpPr>
              <a:cxnSpLocks/>
              <a:stCxn id="81" idx="3"/>
            </p:cNvCxnSpPr>
            <p:nvPr/>
          </p:nvCxnSpPr>
          <p:spPr>
            <a:xfrm>
              <a:off x="7482131" y="3646236"/>
              <a:ext cx="7009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BB81CABF-A985-4770-B476-08897CF3768F}"/>
                </a:ext>
              </a:extLst>
            </p:cNvPr>
            <p:cNvCxnSpPr>
              <a:cxnSpLocks/>
            </p:cNvCxnSpPr>
            <p:nvPr/>
          </p:nvCxnSpPr>
          <p:spPr>
            <a:xfrm flipH="1" flipV="1">
              <a:off x="8183059" y="3404269"/>
              <a:ext cx="1670" cy="221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EAD1B2CE-5302-46D4-9EB8-B8BCE08B74F0}"/>
                </a:ext>
              </a:extLst>
            </p:cNvPr>
            <p:cNvCxnSpPr>
              <a:cxnSpLocks/>
            </p:cNvCxnSpPr>
            <p:nvPr/>
          </p:nvCxnSpPr>
          <p:spPr>
            <a:xfrm rot="10800000">
              <a:off x="5567209" y="5757331"/>
              <a:ext cx="1191368" cy="211118"/>
            </a:xfrm>
            <a:prstGeom prst="bentConnector3">
              <a:avLst>
                <a:gd name="adj1" fmla="val 431"/>
              </a:avLst>
            </a:prstGeom>
            <a:ln w="28575"/>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436CFDA-46A7-4370-BB00-46F3EEC4037F}"/>
                </a:ext>
              </a:extLst>
            </p:cNvPr>
            <p:cNvCxnSpPr>
              <a:cxnSpLocks/>
              <a:endCxn id="78" idx="2"/>
            </p:cNvCxnSpPr>
            <p:nvPr/>
          </p:nvCxnSpPr>
          <p:spPr>
            <a:xfrm flipV="1">
              <a:off x="8667422" y="5482573"/>
              <a:ext cx="0" cy="2873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E96D3CA8-9A2D-42EB-B124-8D663B4823B6}"/>
                </a:ext>
              </a:extLst>
            </p:cNvPr>
            <p:cNvCxnSpPr>
              <a:cxnSpLocks/>
            </p:cNvCxnSpPr>
            <p:nvPr/>
          </p:nvCxnSpPr>
          <p:spPr>
            <a:xfrm flipV="1">
              <a:off x="7519476" y="5769884"/>
              <a:ext cx="1130485" cy="198562"/>
            </a:xfrm>
            <a:prstGeom prst="bentConnector3">
              <a:avLst>
                <a:gd name="adj1" fmla="val -553"/>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16221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olor Template">
  <a:themeElements>
    <a:clrScheme name="Microsoft Technology and Research">
      <a:dk1>
        <a:srgbClr val="0078D7"/>
      </a:dk1>
      <a:lt1>
        <a:srgbClr val="FFFFFF"/>
      </a:lt1>
      <a:dk2>
        <a:srgbClr val="000000"/>
      </a:dk2>
      <a:lt2>
        <a:srgbClr val="FFFFFF"/>
      </a:lt2>
      <a:accent1>
        <a:srgbClr val="89CAFE"/>
      </a:accent1>
      <a:accent2>
        <a:srgbClr val="4DB0FF"/>
      </a:accent2>
      <a:accent3>
        <a:srgbClr val="0078D7"/>
      </a:accent3>
      <a:accent4>
        <a:srgbClr val="002050"/>
      </a:accent4>
      <a:accent5>
        <a:srgbClr val="505050"/>
      </a:accent5>
      <a:accent6>
        <a:srgbClr val="D83B01"/>
      </a:accent6>
      <a:hlink>
        <a:srgbClr val="002050"/>
      </a:hlink>
      <a:folHlink>
        <a:srgbClr val="D83B01"/>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4" id="{D8DB1AF2-B76E-46FE-9B1D-D79B573A4F71}" vid="{20156132-3F4B-4F4A-9433-25F4386F59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20410</TotalTime>
  <Words>2376</Words>
  <Application>Microsoft Office PowerPoint</Application>
  <PresentationFormat>Widescreen</PresentationFormat>
  <Paragraphs>538</Paragraphs>
  <Slides>21</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Cambria Math</vt:lpstr>
      <vt:lpstr>Century Gothic</vt:lpstr>
      <vt:lpstr>Consolas</vt:lpstr>
      <vt:lpstr>Segoe UI</vt:lpstr>
      <vt:lpstr>Segoe UI Light</vt:lpstr>
      <vt:lpstr>Wingdings</vt:lpstr>
      <vt:lpstr>Wingdings 3</vt:lpstr>
      <vt:lpstr>Wisp</vt:lpstr>
      <vt:lpstr>Color Template</vt:lpstr>
      <vt:lpstr>Adversarial Speaker Adaptation</vt:lpstr>
      <vt:lpstr>Outline</vt:lpstr>
      <vt:lpstr>Speaker Adaptation of Acoustic Models: Introduction</vt:lpstr>
      <vt:lpstr>Speaker Adaptation of DNN Acoustic Models: Related Work</vt:lpstr>
      <vt:lpstr>Regularization-Based Speaker Adaptation</vt:lpstr>
      <vt:lpstr>Adversarial Learning: Related Work</vt:lpstr>
      <vt:lpstr>ASA Initialization</vt:lpstr>
      <vt:lpstr>ASA Architecture</vt:lpstr>
      <vt:lpstr>ASA Objective Function</vt:lpstr>
      <vt:lpstr>ASA Optimization </vt:lpstr>
      <vt:lpstr>ASA on Senone Posteriors</vt:lpstr>
      <vt:lpstr>Experiments</vt:lpstr>
      <vt:lpstr>WERs (%) for Supervised Adaptation</vt:lpstr>
      <vt:lpstr>WERs (%) for Unsupervised Adaptation</vt:lpstr>
      <vt:lpstr>WERs (%) for ASA on Senone Posterior (ASA-SP)</vt:lpstr>
      <vt:lpstr>Conclusion</vt:lpstr>
      <vt:lpstr>Thank you!</vt:lpstr>
      <vt:lpstr>Backup Slides</vt:lpstr>
      <vt:lpstr>WERs (%) for Supervised Adaptation</vt:lpstr>
      <vt:lpstr>WERs (%) for Unsupervised Adaptation</vt:lpstr>
      <vt:lpstr>WERs (%) for ASA on Senone Posterior (ASA-SP)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Non-Uniform MCE Training of Deep LSTM-RNN for Keyword Spotting</dc:title>
  <dc:creator>Zhong Meng</dc:creator>
  <cp:lastModifiedBy>Zhong Meng</cp:lastModifiedBy>
  <cp:revision>588</cp:revision>
  <dcterms:created xsi:type="dcterms:W3CDTF">2017-08-11T23:09:21Z</dcterms:created>
  <dcterms:modified xsi:type="dcterms:W3CDTF">2019-05-11T07:01:27Z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v-zhmen@microsoft.com</vt:lpwstr>
  </property>
  <property fmtid="{D5CDD505-2E9C-101B-9397-08002B2CF9AE}" pid="6" name="MSIP_Label_f42aa342-8706-4288-bd11-ebb85995028c_SetDate">
    <vt:lpwstr>2017-09-22T00:10:27.2997728-07:00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