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85" r:id="rId3"/>
    <p:sldId id="286" r:id="rId4"/>
    <p:sldId id="287" r:id="rId5"/>
    <p:sldId id="262" r:id="rId6"/>
    <p:sldId id="276" r:id="rId7"/>
    <p:sldId id="291" r:id="rId8"/>
    <p:sldId id="289" r:id="rId9"/>
    <p:sldId id="290" r:id="rId10"/>
    <p:sldId id="292" r:id="rId11"/>
    <p:sldId id="293" r:id="rId12"/>
    <p:sldId id="294" r:id="rId13"/>
    <p:sldId id="295" r:id="rId14"/>
    <p:sldId id="296" r:id="rId15"/>
    <p:sldId id="297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4242"/>
    <a:srgbClr val="1C4885"/>
    <a:srgbClr val="20B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1" autoAdjust="0"/>
    <p:restoredTop sz="96314" autoAdjust="0"/>
  </p:normalViewPr>
  <p:slideViewPr>
    <p:cSldViewPr snapToGrid="0" showGuides="1">
      <p:cViewPr varScale="1">
        <p:scale>
          <a:sx n="158" d="100"/>
          <a:sy n="158" d="100"/>
        </p:scale>
        <p:origin x="92" y="256"/>
      </p:cViewPr>
      <p:guideLst>
        <p:guide orient="horz" pos="116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B725A-BFDD-44D0-A8D3-61766B07B7F1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CC932-0C1F-4C94-8B9A-3944ABBB4E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10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本课题组主要的工作是传输经过采集、编码后的</a:t>
            </a:r>
            <a:r>
              <a:rPr lang="en-US" altLang="zh-CN" dirty="0"/>
              <a:t>2D</a:t>
            </a:r>
            <a:r>
              <a:rPr lang="zh-CN" altLang="en-US" dirty="0"/>
              <a:t>视频以及</a:t>
            </a:r>
            <a:r>
              <a:rPr lang="en-US" altLang="zh-CN" dirty="0"/>
              <a:t>3D</a:t>
            </a:r>
            <a:r>
              <a:rPr lang="zh-CN" altLang="en-US" dirty="0"/>
              <a:t>视频，一方面，通过设计流媒体应用层协议来提高用户观看视频的体验。另一方面，通过设计传输层协议以实现高链路利用率、低传输延时和多用户间公平性等数据传输性能。除此之外，通过设计网络层的队列管理机制配合传输层协议使用，提高传输层协议的综合传输性能。除了传输视频之外，本课题组还会进行</a:t>
            </a:r>
            <a:r>
              <a:rPr lang="en-US" altLang="zh-CN" dirty="0"/>
              <a:t>2D</a:t>
            </a:r>
            <a:r>
              <a:rPr lang="zh-CN" altLang="en-US" dirty="0"/>
              <a:t>视频分析，通过设计物理层性能优化方法，提高视频分析的精确度</a:t>
            </a:r>
            <a:r>
              <a:rPr lang="en-US" altLang="zh-CN" dirty="0"/>
              <a:t>…</a:t>
            </a:r>
            <a:r>
              <a:rPr lang="zh-CN" altLang="en-US" dirty="0"/>
              <a:t>等性能。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79BCB-131E-49A0-9D7A-E67B04D391E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505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130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5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870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301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243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73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本课题组主要的工作是传输经过采集、编码后的</a:t>
            </a:r>
            <a:r>
              <a:rPr lang="en-US" altLang="zh-CN" dirty="0"/>
              <a:t>2D</a:t>
            </a:r>
            <a:r>
              <a:rPr lang="zh-CN" altLang="en-US" dirty="0"/>
              <a:t>视频以及</a:t>
            </a:r>
            <a:r>
              <a:rPr lang="en-US" altLang="zh-CN" dirty="0"/>
              <a:t>3D</a:t>
            </a:r>
            <a:r>
              <a:rPr lang="zh-CN" altLang="en-US" dirty="0"/>
              <a:t>视频，一方面，通过设计流媒体应用层协议来提高用户观看视频的体验。另一方面，通过设计传输层协议以实现高链路利用率、低传输延时和多用户间公平性等数据传输性能。除此之外，通过设计网络层的队列管理机制配合传输层协议使用，提高传输层协议的综合传输性能。除了传输视频之外，本课题组还会进行</a:t>
            </a:r>
            <a:r>
              <a:rPr lang="en-US" altLang="zh-CN" dirty="0"/>
              <a:t>2D</a:t>
            </a:r>
            <a:r>
              <a:rPr lang="zh-CN" altLang="en-US" dirty="0"/>
              <a:t>视频分析，通过设计物理层性能优化方法，提高视频分析的精确度</a:t>
            </a:r>
            <a:r>
              <a:rPr lang="en-US" altLang="zh-CN" dirty="0"/>
              <a:t>…</a:t>
            </a:r>
            <a:r>
              <a:rPr lang="zh-CN" altLang="en-US" dirty="0"/>
              <a:t>等性能。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79BCB-131E-49A0-9D7A-E67B04D391E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142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3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543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62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630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575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432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81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44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61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0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9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55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9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454409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54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76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42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58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6F278-ABF0-48CA-ADF0-1D43CCA8A181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82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CB702A5-3CA9-4468-8A5D-DD65C0A7BEA7}"/>
              </a:ext>
            </a:extLst>
          </p:cNvPr>
          <p:cNvSpPr/>
          <p:nvPr/>
        </p:nvSpPr>
        <p:spPr>
          <a:xfrm>
            <a:off x="660398" y="895392"/>
            <a:ext cx="10871200" cy="144930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3E7A6E4-CF19-4D2D-9682-4FE56D68F8AD}"/>
              </a:ext>
            </a:extLst>
          </p:cNvPr>
          <p:cNvSpPr txBox="1"/>
          <p:nvPr/>
        </p:nvSpPr>
        <p:spPr>
          <a:xfrm>
            <a:off x="1545824" y="1031421"/>
            <a:ext cx="910034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Learning-Based Fast Depth Inter Coding </a:t>
            </a:r>
          </a:p>
          <a:p>
            <a:pPr algn="ct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for 3D-HEVC via </a:t>
            </a:r>
            <a:r>
              <a:rPr lang="en-US" altLang="zh-CN" sz="3600" dirty="0" err="1">
                <a:solidFill>
                  <a:schemeClr val="bg1"/>
                </a:solidFill>
                <a:cs typeface="+mn-ea"/>
                <a:sym typeface="+mn-lt"/>
              </a:rPr>
              <a:t>XGBoost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9D32973-31E5-4CBF-851B-9423AA11ED4B}"/>
              </a:ext>
            </a:extLst>
          </p:cNvPr>
          <p:cNvSpPr txBox="1"/>
          <p:nvPr/>
        </p:nvSpPr>
        <p:spPr>
          <a:xfrm>
            <a:off x="5277927" y="4187952"/>
            <a:ext cx="163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latin typeface="+mn-ea"/>
              </a:rPr>
              <a:t>DCC 2022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F90AE0B-0A68-4141-A7B9-D1224647E811}"/>
              </a:ext>
            </a:extLst>
          </p:cNvPr>
          <p:cNvSpPr txBox="1"/>
          <p:nvPr/>
        </p:nvSpPr>
        <p:spPr>
          <a:xfrm>
            <a:off x="1249160" y="2840377"/>
            <a:ext cx="9693674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400" dirty="0" err="1">
                <a:cs typeface="+mn-ea"/>
                <a:sym typeface="+mn-lt"/>
              </a:rPr>
              <a:t>Zixiang</a:t>
            </a:r>
            <a:r>
              <a:rPr lang="en-US" altLang="zh-CN" sz="2400" dirty="0">
                <a:cs typeface="+mn-ea"/>
                <a:sym typeface="+mn-lt"/>
              </a:rPr>
              <a:t> Zhang, Li Yu*, Jian Qian, and </a:t>
            </a:r>
            <a:r>
              <a:rPr lang="en-US" altLang="zh-CN" sz="2400" dirty="0" err="1">
                <a:cs typeface="+mn-ea"/>
                <a:sym typeface="+mn-lt"/>
              </a:rPr>
              <a:t>Hongkui</a:t>
            </a:r>
            <a:r>
              <a:rPr lang="en-US" altLang="zh-CN" sz="2400" dirty="0">
                <a:cs typeface="+mn-ea"/>
                <a:sym typeface="+mn-lt"/>
              </a:rPr>
              <a:t> Wang</a:t>
            </a:r>
          </a:p>
          <a:p>
            <a:pPr algn="ctr"/>
            <a:endParaRPr lang="en-US" altLang="zh-CN" sz="2400" dirty="0">
              <a:cs typeface="+mn-ea"/>
              <a:sym typeface="+mn-lt"/>
            </a:endParaRPr>
          </a:p>
          <a:p>
            <a:pPr algn="ctr"/>
            <a:r>
              <a:rPr lang="en-US" altLang="zh-CN" sz="2400" dirty="0">
                <a:cs typeface="+mn-ea"/>
                <a:sym typeface="+mn-lt"/>
              </a:rPr>
              <a:t>School of Electron. Inf. &amp; </a:t>
            </a:r>
            <a:r>
              <a:rPr lang="en-US" altLang="zh-CN" sz="2400" dirty="0" err="1">
                <a:cs typeface="+mn-ea"/>
                <a:sym typeface="+mn-lt"/>
              </a:rPr>
              <a:t>Commun</a:t>
            </a:r>
            <a:r>
              <a:rPr lang="en-US" altLang="zh-CN" sz="2400" dirty="0">
                <a:cs typeface="+mn-ea"/>
                <a:sym typeface="+mn-lt"/>
              </a:rPr>
              <a:t>., Huazhong Univ. of Sci. &amp; Tech.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E6E4003-2D5F-4168-810B-A258F486DD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330" y="4855326"/>
            <a:ext cx="2291334" cy="1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0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107" y="305421"/>
            <a:ext cx="1184429" cy="976229"/>
          </a:xfrm>
          <a:prstGeom prst="rect">
            <a:avLst/>
          </a:prstGeom>
        </p:spPr>
      </p:pic>
      <p:sp>
        <p:nvSpPr>
          <p:cNvPr id="10" name="流程图: 接点 9">
            <a:extLst>
              <a:ext uri="{FF2B5EF4-FFF2-40B4-BE49-F238E27FC236}">
                <a16:creationId xmlns:a16="http://schemas.microsoft.com/office/drawing/2014/main" id="{D33FDFA5-2E10-48F3-BD24-F09641F70540}"/>
              </a:ext>
            </a:extLst>
          </p:cNvPr>
          <p:cNvSpPr/>
          <p:nvPr/>
        </p:nvSpPr>
        <p:spPr>
          <a:xfrm>
            <a:off x="777432" y="1501456"/>
            <a:ext cx="195882" cy="209146"/>
          </a:xfrm>
          <a:prstGeom prst="flowChartConnector">
            <a:avLst/>
          </a:prstGeom>
          <a:solidFill>
            <a:srgbClr val="0947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84FB692-F4F6-4440-8070-61FF70DE03D3}"/>
              </a:ext>
            </a:extLst>
          </p:cNvPr>
          <p:cNvSpPr txBox="1"/>
          <p:nvPr/>
        </p:nvSpPr>
        <p:spPr>
          <a:xfrm>
            <a:off x="1032484" y="1421761"/>
            <a:ext cx="7482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</a:rPr>
              <a:t>Gradient Tree Boosting Method — </a:t>
            </a:r>
            <a:r>
              <a:rPr lang="en-US" altLang="zh-CN" sz="2000" b="1" dirty="0" err="1">
                <a:solidFill>
                  <a:srgbClr val="002060"/>
                </a:solidFill>
              </a:rPr>
              <a:t>XGBoost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11F6403-EC47-4994-866B-52B23ACCE4C7}"/>
              </a:ext>
            </a:extLst>
          </p:cNvPr>
          <p:cNvSpPr txBox="1"/>
          <p:nvPr/>
        </p:nvSpPr>
        <p:spPr>
          <a:xfrm>
            <a:off x="1030497" y="1907963"/>
            <a:ext cx="914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002060"/>
                </a:solidFill>
              </a:rPr>
              <a:t>Combine multiple weak CART models to obtain an accurate overall result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E027175-C96F-4CA0-B5CF-1C4F06249523}"/>
              </a:ext>
            </a:extLst>
          </p:cNvPr>
          <p:cNvSpPr txBox="1"/>
          <p:nvPr/>
        </p:nvSpPr>
        <p:spPr>
          <a:xfrm>
            <a:off x="827899" y="498265"/>
            <a:ext cx="4055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Proposed Algorithm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灯片编号占位符 4">
            <a:extLst>
              <a:ext uri="{FF2B5EF4-FFF2-40B4-BE49-F238E27FC236}">
                <a16:creationId xmlns:a16="http://schemas.microsoft.com/office/drawing/2014/main" id="{F9EFABC9-4A89-443F-A284-2400EE11D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94" y="6356350"/>
            <a:ext cx="2743200" cy="365125"/>
          </a:xfrm>
        </p:spPr>
        <p:txBody>
          <a:bodyPr/>
          <a:lstStyle/>
          <a:p>
            <a:fld id="{E8330BC9-6ED6-4DC6-AD00-4C8BC292C79E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287B811-31E9-47C2-8375-1904FC2052C4}"/>
              </a:ext>
            </a:extLst>
          </p:cNvPr>
          <p:cNvSpPr txBox="1"/>
          <p:nvPr/>
        </p:nvSpPr>
        <p:spPr>
          <a:xfrm>
            <a:off x="1219352" y="4709945"/>
            <a:ext cx="3988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base learner of </a:t>
            </a:r>
            <a:r>
              <a:rPr lang="en-US" altLang="zh-CN" sz="1600" dirty="0" err="1">
                <a:solidFill>
                  <a:srgbClr val="000000"/>
                </a:solidFill>
                <a:latin typeface="+mn-ea"/>
              </a:rPr>
              <a:t>XGBoost</a:t>
            </a: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 with simply structure and relatively weak accuracy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9EF31AD-5B5D-4866-875D-9E7D9E12B433}"/>
              </a:ext>
            </a:extLst>
          </p:cNvPr>
          <p:cNvSpPr txBox="1"/>
          <p:nvPr/>
        </p:nvSpPr>
        <p:spPr>
          <a:xfrm>
            <a:off x="5950361" y="4711272"/>
            <a:ext cx="495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ensemble multiple weak CART models to build a strong prediction model and train the model in the gradient boosting way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5CE3C3C-72EB-43B2-9D9E-277916E8A2DC}"/>
              </a:ext>
            </a:extLst>
          </p:cNvPr>
          <p:cNvSpPr/>
          <p:nvPr/>
        </p:nvSpPr>
        <p:spPr>
          <a:xfrm>
            <a:off x="1030497" y="5688557"/>
            <a:ext cx="8776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002060"/>
                </a:solidFill>
              </a:rPr>
              <a:t>Advantage:</a:t>
            </a:r>
          </a:p>
          <a:p>
            <a:r>
              <a:rPr lang="en-US" altLang="zh-CN" b="1" dirty="0">
                <a:solidFill>
                  <a:srgbClr val="002060"/>
                </a:solidFill>
              </a:rPr>
              <a:t>high accuracy, convenient to be integrated into the encoder, and runs very fast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64E5C2E-76A6-4282-8703-E16CC5BE7461}"/>
              </a:ext>
            </a:extLst>
          </p:cNvPr>
          <p:cNvSpPr txBox="1"/>
          <p:nvPr/>
        </p:nvSpPr>
        <p:spPr>
          <a:xfrm>
            <a:off x="6438283" y="3246996"/>
            <a:ext cx="912429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feature </a:t>
            </a:r>
          </a:p>
          <a:p>
            <a:pPr algn="ctr"/>
            <a:r>
              <a:rPr lang="en-US" altLang="zh-CN" sz="1400" dirty="0"/>
              <a:t>vector</a:t>
            </a:r>
            <a:endParaRPr lang="zh-CN" altLang="en-US" sz="1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2F2F7B1-CC2E-4670-893B-640A57862FB4}"/>
              </a:ext>
            </a:extLst>
          </p:cNvPr>
          <p:cNvSpPr txBox="1"/>
          <p:nvPr/>
        </p:nvSpPr>
        <p:spPr>
          <a:xfrm>
            <a:off x="7768908" y="2653301"/>
            <a:ext cx="81612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CART 1</a:t>
            </a:r>
            <a:endParaRPr lang="zh-CN" altLang="en-US" sz="14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BDA0C95-42DF-46E3-A3E1-D2DB608AEE69}"/>
              </a:ext>
            </a:extLst>
          </p:cNvPr>
          <p:cNvSpPr txBox="1"/>
          <p:nvPr/>
        </p:nvSpPr>
        <p:spPr>
          <a:xfrm>
            <a:off x="7768908" y="3213051"/>
            <a:ext cx="81612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CART 2</a:t>
            </a:r>
            <a:endParaRPr lang="zh-CN" altLang="en-US" sz="14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9A51B5F-2282-4503-9855-F6EC8F983AB4}"/>
              </a:ext>
            </a:extLst>
          </p:cNvPr>
          <p:cNvSpPr txBox="1"/>
          <p:nvPr/>
        </p:nvSpPr>
        <p:spPr>
          <a:xfrm>
            <a:off x="7768908" y="4087929"/>
            <a:ext cx="81612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CART n</a:t>
            </a:r>
            <a:endParaRPr lang="zh-CN" altLang="en-US" sz="14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6CC4885-B724-4EB1-943F-2F64C5D5A00D}"/>
              </a:ext>
            </a:extLst>
          </p:cNvPr>
          <p:cNvSpPr txBox="1"/>
          <p:nvPr/>
        </p:nvSpPr>
        <p:spPr>
          <a:xfrm>
            <a:off x="9627075" y="3308552"/>
            <a:ext cx="981358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/>
              <a:t>Prediction</a:t>
            </a:r>
          </a:p>
          <a:p>
            <a:pPr algn="ctr"/>
            <a:r>
              <a:rPr lang="en-US" altLang="zh-CN" sz="1400" dirty="0"/>
              <a:t>result</a:t>
            </a:r>
            <a:endParaRPr lang="zh-CN" altLang="en-US" sz="1400" dirty="0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1C83CCB4-A3B2-4870-9893-E862B15C314B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>
            <a:off x="8176969" y="2961078"/>
            <a:ext cx="0" cy="2519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53E31D2F-BF23-4316-BB93-148E73285F34}"/>
              </a:ext>
            </a:extLst>
          </p:cNvPr>
          <p:cNvCxnSpPr>
            <a:cxnSpLocks/>
          </p:cNvCxnSpPr>
          <p:nvPr/>
        </p:nvCxnSpPr>
        <p:spPr>
          <a:xfrm>
            <a:off x="8168801" y="3524082"/>
            <a:ext cx="0" cy="1458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46DB635F-47F5-4B54-AC2E-AC588929F308}"/>
              </a:ext>
            </a:extLst>
          </p:cNvPr>
          <p:cNvCxnSpPr>
            <a:cxnSpLocks/>
          </p:cNvCxnSpPr>
          <p:nvPr/>
        </p:nvCxnSpPr>
        <p:spPr>
          <a:xfrm>
            <a:off x="8176139" y="3954261"/>
            <a:ext cx="0" cy="1458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39F74445-C4FA-48D9-9DC4-1150E33C99B0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7359630" y="2807190"/>
            <a:ext cx="409278" cy="4822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869D8768-CCC7-4E05-912C-2F666641D5B3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 flipV="1">
            <a:off x="7350712" y="3366940"/>
            <a:ext cx="418196" cy="141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E14FE78E-E040-4E96-89D6-BF93F577FBD5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7359630" y="3726557"/>
            <a:ext cx="409278" cy="5152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60F3F260-2D25-4924-B656-F5D9E0304CFE}"/>
              </a:ext>
            </a:extLst>
          </p:cNvPr>
          <p:cNvSpPr txBox="1"/>
          <p:nvPr/>
        </p:nvSpPr>
        <p:spPr>
          <a:xfrm>
            <a:off x="7447446" y="3466181"/>
            <a:ext cx="400110" cy="2718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1400" dirty="0"/>
              <a:t>…</a:t>
            </a:r>
            <a:endParaRPr lang="zh-CN" altLang="en-US" sz="1400" dirty="0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A0C71D03-2EF1-4807-A6A6-A23FDBFDD333}"/>
              </a:ext>
            </a:extLst>
          </p:cNvPr>
          <p:cNvSpPr/>
          <p:nvPr/>
        </p:nvSpPr>
        <p:spPr>
          <a:xfrm>
            <a:off x="9151978" y="3428444"/>
            <a:ext cx="283436" cy="2834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A7B151E-3F8A-403C-83DA-94C42E070E2F}"/>
              </a:ext>
            </a:extLst>
          </p:cNvPr>
          <p:cNvSpPr txBox="1"/>
          <p:nvPr/>
        </p:nvSpPr>
        <p:spPr>
          <a:xfrm>
            <a:off x="9072768" y="3464561"/>
            <a:ext cx="461665" cy="2269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1694788A-83EC-4291-AF3B-16A9D5074FE6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8585029" y="2807190"/>
            <a:ext cx="580369" cy="6620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EF1AB415-73E4-4AFE-9666-DF8510796037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8585029" y="3366940"/>
            <a:ext cx="580369" cy="128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1F169F41-1118-403F-836F-B57761F3BBE1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8585029" y="3654496"/>
            <a:ext cx="566949" cy="5873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6D9836E0-F347-462F-91C8-3944130D3DD3}"/>
              </a:ext>
            </a:extLst>
          </p:cNvPr>
          <p:cNvSpPr txBox="1"/>
          <p:nvPr/>
        </p:nvSpPr>
        <p:spPr>
          <a:xfrm>
            <a:off x="8027401" y="3677632"/>
            <a:ext cx="400110" cy="2718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1400" dirty="0"/>
              <a:t>…</a:t>
            </a:r>
            <a:endParaRPr lang="zh-CN" altLang="en-US" sz="1400" dirty="0"/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67ECF270-F96D-42FE-9913-C7CFE681DA3C}"/>
              </a:ext>
            </a:extLst>
          </p:cNvPr>
          <p:cNvCxnSpPr>
            <a:cxnSpLocks/>
            <a:stCxn id="30" idx="6"/>
            <a:endCxn id="20" idx="1"/>
          </p:cNvCxnSpPr>
          <p:nvPr/>
        </p:nvCxnSpPr>
        <p:spPr>
          <a:xfrm>
            <a:off x="9435414" y="3570162"/>
            <a:ext cx="19166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678649E5-0328-4516-9430-8DA302D75900}"/>
              </a:ext>
            </a:extLst>
          </p:cNvPr>
          <p:cNvGrpSpPr/>
          <p:nvPr/>
        </p:nvGrpSpPr>
        <p:grpSpPr>
          <a:xfrm>
            <a:off x="2099686" y="2827991"/>
            <a:ext cx="2323407" cy="1522805"/>
            <a:chOff x="1935791" y="2526640"/>
            <a:chExt cx="2323407" cy="1522805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DC70FBC2-7A70-47FD-8AA9-8FB37F062F9A}"/>
                </a:ext>
              </a:extLst>
            </p:cNvPr>
            <p:cNvGrpSpPr/>
            <p:nvPr/>
          </p:nvGrpSpPr>
          <p:grpSpPr>
            <a:xfrm>
              <a:off x="1935791" y="2526640"/>
              <a:ext cx="1998678" cy="1522805"/>
              <a:chOff x="1935791" y="2526640"/>
              <a:chExt cx="1998678" cy="1522805"/>
            </a:xfrm>
          </p:grpSpPr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46A56623-1168-4E08-A863-13F9A0B09DCA}"/>
                  </a:ext>
                </a:extLst>
              </p:cNvPr>
              <p:cNvSpPr/>
              <p:nvPr/>
            </p:nvSpPr>
            <p:spPr>
              <a:xfrm>
                <a:off x="2496755" y="2526640"/>
                <a:ext cx="310244" cy="31024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9" name="直接箭头连接符 38">
                <a:extLst>
                  <a:ext uri="{FF2B5EF4-FFF2-40B4-BE49-F238E27FC236}">
                    <a16:creationId xmlns:a16="http://schemas.microsoft.com/office/drawing/2014/main" id="{CAE96759-8E34-44BE-910F-A1D1B4CFCC6E}"/>
                  </a:ext>
                </a:extLst>
              </p:cNvPr>
              <p:cNvCxnSpPr>
                <a:cxnSpLocks/>
                <a:stCxn id="3" idx="5"/>
                <a:endCxn id="41" idx="1"/>
              </p:cNvCxnSpPr>
              <p:nvPr/>
            </p:nvCxnSpPr>
            <p:spPr>
              <a:xfrm>
                <a:off x="2761565" y="2791450"/>
                <a:ext cx="333740" cy="36968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20C8841A-31D3-4A07-9F44-2C3992B5FB04}"/>
                  </a:ext>
                </a:extLst>
              </p:cNvPr>
              <p:cNvSpPr/>
              <p:nvPr/>
            </p:nvSpPr>
            <p:spPr>
              <a:xfrm>
                <a:off x="1935791" y="3132940"/>
                <a:ext cx="310244" cy="3102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25BE6043-6DB9-4DA6-87D3-8FA83B240782}"/>
                  </a:ext>
                </a:extLst>
              </p:cNvPr>
              <p:cNvSpPr/>
              <p:nvPr/>
            </p:nvSpPr>
            <p:spPr>
              <a:xfrm>
                <a:off x="3049871" y="3115697"/>
                <a:ext cx="310244" cy="31024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4E9E1411-EEF0-4151-99FD-B8CAA01D5B21}"/>
                  </a:ext>
                </a:extLst>
              </p:cNvPr>
              <p:cNvSpPr/>
              <p:nvPr/>
            </p:nvSpPr>
            <p:spPr>
              <a:xfrm>
                <a:off x="2470114" y="3739201"/>
                <a:ext cx="310244" cy="3102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B96F44B5-FF7B-42A1-B3ED-AF34E5923A81}"/>
                  </a:ext>
                </a:extLst>
              </p:cNvPr>
              <p:cNvSpPr/>
              <p:nvPr/>
            </p:nvSpPr>
            <p:spPr>
              <a:xfrm>
                <a:off x="3624225" y="3730005"/>
                <a:ext cx="310244" cy="31024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4" name="直接箭头连接符 43">
                <a:extLst>
                  <a:ext uri="{FF2B5EF4-FFF2-40B4-BE49-F238E27FC236}">
                    <a16:creationId xmlns:a16="http://schemas.microsoft.com/office/drawing/2014/main" id="{A05ADC38-0A99-48B0-BDA6-E416570C23EA}"/>
                  </a:ext>
                </a:extLst>
              </p:cNvPr>
              <p:cNvCxnSpPr>
                <a:cxnSpLocks/>
                <a:stCxn id="41" idx="5"/>
                <a:endCxn id="43" idx="1"/>
              </p:cNvCxnSpPr>
              <p:nvPr/>
            </p:nvCxnSpPr>
            <p:spPr>
              <a:xfrm>
                <a:off x="3314681" y="3380507"/>
                <a:ext cx="354978" cy="3949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箭头连接符 46">
                <a:extLst>
                  <a:ext uri="{FF2B5EF4-FFF2-40B4-BE49-F238E27FC236}">
                    <a16:creationId xmlns:a16="http://schemas.microsoft.com/office/drawing/2014/main" id="{FAD395F4-A53B-4049-8B74-2128C223CE65}"/>
                  </a:ext>
                </a:extLst>
              </p:cNvPr>
              <p:cNvCxnSpPr>
                <a:cxnSpLocks/>
                <a:stCxn id="3" idx="3"/>
                <a:endCxn id="40" idx="7"/>
              </p:cNvCxnSpPr>
              <p:nvPr/>
            </p:nvCxnSpPr>
            <p:spPr>
              <a:xfrm flipH="1">
                <a:off x="2200601" y="2791450"/>
                <a:ext cx="341588" cy="3869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箭头连接符 49">
                <a:extLst>
                  <a:ext uri="{FF2B5EF4-FFF2-40B4-BE49-F238E27FC236}">
                    <a16:creationId xmlns:a16="http://schemas.microsoft.com/office/drawing/2014/main" id="{2B6243DF-9CDD-4F49-8E47-BDE6F12C8255}"/>
                  </a:ext>
                </a:extLst>
              </p:cNvPr>
              <p:cNvCxnSpPr>
                <a:cxnSpLocks/>
                <a:stCxn id="41" idx="3"/>
                <a:endCxn id="42" idx="7"/>
              </p:cNvCxnSpPr>
              <p:nvPr/>
            </p:nvCxnSpPr>
            <p:spPr>
              <a:xfrm flipH="1">
                <a:off x="2734924" y="3380507"/>
                <a:ext cx="360381" cy="40412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E35F2FA0-7B53-4479-A94A-B7BF55CEF8CE}"/>
                </a:ext>
              </a:extLst>
            </p:cNvPr>
            <p:cNvSpPr txBox="1"/>
            <p:nvPr/>
          </p:nvSpPr>
          <p:spPr>
            <a:xfrm>
              <a:off x="2780358" y="2543262"/>
              <a:ext cx="912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F0 &gt; th0</a:t>
              </a: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0D41B6B9-954C-48BE-B525-A3A83480F5D2}"/>
                </a:ext>
              </a:extLst>
            </p:cNvPr>
            <p:cNvSpPr txBox="1"/>
            <p:nvPr/>
          </p:nvSpPr>
          <p:spPr>
            <a:xfrm>
              <a:off x="3346769" y="3148207"/>
              <a:ext cx="912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F1 &gt; th1</a:t>
              </a: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5AF05B82-1E61-4048-9DBC-865D94BD0A81}"/>
                </a:ext>
              </a:extLst>
            </p:cNvPr>
            <p:cNvSpPr txBox="1"/>
            <p:nvPr/>
          </p:nvSpPr>
          <p:spPr>
            <a:xfrm>
              <a:off x="2074934" y="2752643"/>
              <a:ext cx="504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yes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D67822D6-CD67-4136-A395-B5CCFA95B56C}"/>
                </a:ext>
              </a:extLst>
            </p:cNvPr>
            <p:cNvSpPr txBox="1"/>
            <p:nvPr/>
          </p:nvSpPr>
          <p:spPr>
            <a:xfrm>
              <a:off x="2862707" y="2751164"/>
              <a:ext cx="504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no</a:t>
              </a: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E80FF6B1-560B-4227-9960-ADED076D00BC}"/>
                </a:ext>
              </a:extLst>
            </p:cNvPr>
            <p:cNvSpPr txBox="1"/>
            <p:nvPr/>
          </p:nvSpPr>
          <p:spPr>
            <a:xfrm>
              <a:off x="2604896" y="3361990"/>
              <a:ext cx="504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yes</a:t>
              </a: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180ED267-91CD-4AE8-BC52-72664980122E}"/>
                </a:ext>
              </a:extLst>
            </p:cNvPr>
            <p:cNvSpPr txBox="1"/>
            <p:nvPr/>
          </p:nvSpPr>
          <p:spPr>
            <a:xfrm>
              <a:off x="3433489" y="3360511"/>
              <a:ext cx="504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no</a:t>
              </a:r>
            </a:p>
          </p:txBody>
        </p:sp>
      </p:grpSp>
      <p:sp>
        <p:nvSpPr>
          <p:cNvPr id="65" name="文本框 64">
            <a:extLst>
              <a:ext uri="{FF2B5EF4-FFF2-40B4-BE49-F238E27FC236}">
                <a16:creationId xmlns:a16="http://schemas.microsoft.com/office/drawing/2014/main" id="{76FBEE94-3EE5-4E8F-BF5E-108F3943423F}"/>
              </a:ext>
            </a:extLst>
          </p:cNvPr>
          <p:cNvSpPr txBox="1"/>
          <p:nvPr/>
        </p:nvSpPr>
        <p:spPr>
          <a:xfrm>
            <a:off x="1830726" y="2461779"/>
            <a:ext cx="307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+mn-ea"/>
              </a:rPr>
              <a:t>Classification and Regression Tree</a:t>
            </a:r>
            <a:endParaRPr lang="en-US" altLang="zh-CN" sz="140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8533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107" y="305421"/>
            <a:ext cx="1184429" cy="976229"/>
          </a:xfrm>
          <a:prstGeom prst="rect">
            <a:avLst/>
          </a:prstGeom>
        </p:spPr>
      </p:pic>
      <p:sp>
        <p:nvSpPr>
          <p:cNvPr id="10" name="流程图: 接点 9">
            <a:extLst>
              <a:ext uri="{FF2B5EF4-FFF2-40B4-BE49-F238E27FC236}">
                <a16:creationId xmlns:a16="http://schemas.microsoft.com/office/drawing/2014/main" id="{D33FDFA5-2E10-48F3-BD24-F09641F70540}"/>
              </a:ext>
            </a:extLst>
          </p:cNvPr>
          <p:cNvSpPr/>
          <p:nvPr/>
        </p:nvSpPr>
        <p:spPr>
          <a:xfrm>
            <a:off x="777432" y="1501456"/>
            <a:ext cx="195882" cy="209146"/>
          </a:xfrm>
          <a:prstGeom prst="flowChartConnector">
            <a:avLst/>
          </a:prstGeom>
          <a:solidFill>
            <a:srgbClr val="0947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84FB692-F4F6-4440-8070-61FF70DE03D3}"/>
              </a:ext>
            </a:extLst>
          </p:cNvPr>
          <p:cNvSpPr txBox="1"/>
          <p:nvPr/>
        </p:nvSpPr>
        <p:spPr>
          <a:xfrm>
            <a:off x="1032484" y="1421761"/>
            <a:ext cx="7482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</a:rPr>
              <a:t>Feature Selection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E027175-C96F-4CA0-B5CF-1C4F06249523}"/>
              </a:ext>
            </a:extLst>
          </p:cNvPr>
          <p:cNvSpPr txBox="1"/>
          <p:nvPr/>
        </p:nvSpPr>
        <p:spPr>
          <a:xfrm>
            <a:off x="827899" y="498265"/>
            <a:ext cx="4055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Proposed Algorithm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灯片编号占位符 4">
            <a:extLst>
              <a:ext uri="{FF2B5EF4-FFF2-40B4-BE49-F238E27FC236}">
                <a16:creationId xmlns:a16="http://schemas.microsoft.com/office/drawing/2014/main" id="{F9EFABC9-4A89-443F-A284-2400EE11D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94" y="6356350"/>
            <a:ext cx="2743200" cy="365125"/>
          </a:xfrm>
        </p:spPr>
        <p:txBody>
          <a:bodyPr/>
          <a:lstStyle/>
          <a:p>
            <a:fld id="{E8330BC9-6ED6-4DC6-AD00-4C8BC292C79E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36D76AC3-9BBA-4DD4-B1AF-91C88B983F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47" y="1644741"/>
            <a:ext cx="3972010" cy="2650811"/>
          </a:xfrm>
          <a:prstGeom prst="rect">
            <a:avLst/>
          </a:prstGeom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98F1649D-D5D0-482F-BE7B-F7520DF1DD92}"/>
              </a:ext>
            </a:extLst>
          </p:cNvPr>
          <p:cNvSpPr txBox="1"/>
          <p:nvPr/>
        </p:nvSpPr>
        <p:spPr>
          <a:xfrm>
            <a:off x="1030497" y="1907963"/>
            <a:ext cx="337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002060"/>
                </a:solidFill>
              </a:rPr>
              <a:t>Multi-domain correlations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C3C2C5F-D007-45B2-9AB4-2A87A84E4E66}"/>
              </a:ext>
            </a:extLst>
          </p:cNvPr>
          <p:cNvSpPr txBox="1"/>
          <p:nvPr/>
        </p:nvSpPr>
        <p:spPr>
          <a:xfrm>
            <a:off x="1117744" y="2363387"/>
            <a:ext cx="3540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+mn-ea"/>
              </a:rPr>
              <a:t>Spatio</a:t>
            </a:r>
            <a:r>
              <a:rPr lang="en-US" altLang="zh-CN" dirty="0">
                <a:latin typeface="+mn-ea"/>
              </a:rPr>
              <a:t>-temporal correlation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Inter-view correlation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Texture-depth correlation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E4A8921-F380-4CC2-8263-DDBD2B3F3E20}"/>
              </a:ext>
            </a:extLst>
          </p:cNvPr>
          <p:cNvSpPr txBox="1"/>
          <p:nvPr/>
        </p:nvSpPr>
        <p:spPr>
          <a:xfrm>
            <a:off x="1030497" y="3781125"/>
            <a:ext cx="3852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002060"/>
                </a:solidFill>
              </a:rPr>
              <a:t>Adequate number of features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399B751-BC1A-4C3D-879D-4E92FA6DB2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522"/>
          <a:stretch/>
        </p:blipFill>
        <p:spPr>
          <a:xfrm>
            <a:off x="1156498" y="4427456"/>
            <a:ext cx="5557837" cy="208937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F9B4219-7009-458F-878B-28E6023E0E02}"/>
              </a:ext>
            </a:extLst>
          </p:cNvPr>
          <p:cNvSpPr txBox="1"/>
          <p:nvPr/>
        </p:nvSpPr>
        <p:spPr>
          <a:xfrm>
            <a:off x="6532732" y="1421761"/>
            <a:ext cx="3009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The related CUs of the current coding CU</a:t>
            </a:r>
            <a:endParaRPr lang="zh-CN" altLang="en-US" sz="1200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F486B8EB-9835-4797-8989-A9D4D1502310}"/>
              </a:ext>
            </a:extLst>
          </p:cNvPr>
          <p:cNvSpPr txBox="1"/>
          <p:nvPr/>
        </p:nvSpPr>
        <p:spPr>
          <a:xfrm>
            <a:off x="1156498" y="4150457"/>
            <a:ext cx="3600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The main features extracted from the related CUs </a:t>
            </a:r>
            <a:endParaRPr lang="zh-CN" altLang="en-US" sz="12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50A7263-41C2-45E1-A4CC-B03AAEE712A2}"/>
              </a:ext>
            </a:extLst>
          </p:cNvPr>
          <p:cNvSpPr txBox="1"/>
          <p:nvPr/>
        </p:nvSpPr>
        <p:spPr>
          <a:xfrm>
            <a:off x="6955972" y="4518532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Using </a:t>
            </a:r>
            <a:r>
              <a:rPr lang="en-US" altLang="zh-CN" dirty="0">
                <a:solidFill>
                  <a:srgbClr val="FF0000"/>
                </a:solidFill>
              </a:rPr>
              <a:t>all</a:t>
            </a:r>
            <a:r>
              <a:rPr lang="en-US" altLang="zh-CN" dirty="0"/>
              <a:t> the extracted features or </a:t>
            </a:r>
            <a:r>
              <a:rPr lang="en-US" altLang="zh-CN" dirty="0">
                <a:solidFill>
                  <a:srgbClr val="0070C0"/>
                </a:solidFill>
              </a:rPr>
              <a:t>part</a:t>
            </a:r>
            <a:r>
              <a:rPr lang="en-US" altLang="zh-CN" dirty="0"/>
              <a:t> of them?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0B96C7E-3679-448F-AAE7-B34DBE299D23}"/>
              </a:ext>
            </a:extLst>
          </p:cNvPr>
          <p:cNvSpPr txBox="1"/>
          <p:nvPr/>
        </p:nvSpPr>
        <p:spPr>
          <a:xfrm>
            <a:off x="7470321" y="4981524"/>
            <a:ext cx="422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Acurracy</a:t>
            </a:r>
            <a:r>
              <a:rPr lang="en-US" altLang="zh-CN" dirty="0"/>
              <a:t> vs </a:t>
            </a:r>
            <a:r>
              <a:rPr lang="en-US" altLang="zh-CN" dirty="0">
                <a:solidFill>
                  <a:srgbClr val="0070C0"/>
                </a:solidFill>
              </a:rPr>
              <a:t>Complexity Overhead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007786D5-A2A5-414E-8014-FDD39FA06558}"/>
              </a:ext>
            </a:extLst>
          </p:cNvPr>
          <p:cNvSpPr txBox="1"/>
          <p:nvPr/>
        </p:nvSpPr>
        <p:spPr>
          <a:xfrm>
            <a:off x="6735137" y="5472144"/>
            <a:ext cx="5432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We choose </a:t>
            </a:r>
            <a:r>
              <a:rPr lang="en-US" altLang="zh-CN" dirty="0">
                <a:solidFill>
                  <a:srgbClr val="FF0000"/>
                </a:solidFill>
              </a:rPr>
              <a:t>all</a:t>
            </a:r>
            <a:r>
              <a:rPr lang="en-US" altLang="zh-CN" dirty="0"/>
              <a:t>, because the complexity overhead </a:t>
            </a:r>
          </a:p>
          <a:p>
            <a:r>
              <a:rPr lang="en-US" altLang="zh-CN" dirty="0"/>
              <a:t>of feature extraction is small enough(&lt;1%) to ignore</a:t>
            </a:r>
          </a:p>
        </p:txBody>
      </p:sp>
    </p:spTree>
    <p:extLst>
      <p:ext uri="{BB962C8B-B14F-4D97-AF65-F5344CB8AC3E}">
        <p14:creationId xmlns:p14="http://schemas.microsoft.com/office/powerpoint/2010/main" val="62155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107" y="305421"/>
            <a:ext cx="1184429" cy="976229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5E027175-C96F-4CA0-B5CF-1C4F06249523}"/>
              </a:ext>
            </a:extLst>
          </p:cNvPr>
          <p:cNvSpPr txBox="1"/>
          <p:nvPr/>
        </p:nvSpPr>
        <p:spPr>
          <a:xfrm>
            <a:off x="827899" y="498265"/>
            <a:ext cx="4055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Experimental Results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灯片编号占位符 4">
            <a:extLst>
              <a:ext uri="{FF2B5EF4-FFF2-40B4-BE49-F238E27FC236}">
                <a16:creationId xmlns:a16="http://schemas.microsoft.com/office/drawing/2014/main" id="{F9EFABC9-4A89-443F-A284-2400EE11D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94" y="6356350"/>
            <a:ext cx="2743200" cy="365125"/>
          </a:xfrm>
        </p:spPr>
        <p:txBody>
          <a:bodyPr/>
          <a:lstStyle/>
          <a:p>
            <a:fld id="{E8330BC9-6ED6-4DC6-AD00-4C8BC292C79E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9B4219-7009-458F-878B-28E6023E0E02}"/>
              </a:ext>
            </a:extLst>
          </p:cNvPr>
          <p:cNvSpPr txBox="1"/>
          <p:nvPr/>
        </p:nvSpPr>
        <p:spPr>
          <a:xfrm>
            <a:off x="959006" y="1456470"/>
            <a:ext cx="341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err="1">
                <a:solidFill>
                  <a:srgbClr val="002060"/>
                </a:solidFill>
              </a:rPr>
              <a:t>XGBoost</a:t>
            </a:r>
            <a:r>
              <a:rPr lang="en-US" altLang="zh-CN" b="1" dirty="0">
                <a:solidFill>
                  <a:srgbClr val="002060"/>
                </a:solidFill>
              </a:rPr>
              <a:t> Models Accuracy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581B36A-402B-49A7-9A27-7DEE3696DFB8}"/>
              </a:ext>
            </a:extLst>
          </p:cNvPr>
          <p:cNvSpPr txBox="1"/>
          <p:nvPr/>
        </p:nvSpPr>
        <p:spPr>
          <a:xfrm>
            <a:off x="959006" y="3447502"/>
            <a:ext cx="411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002060"/>
                </a:solidFill>
              </a:rPr>
              <a:t>Coding Performance comparison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9F3DC889-A43E-4571-A564-31B3C0C72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006" y="3874094"/>
            <a:ext cx="6805807" cy="2400379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3BAAD499-F172-41DB-9788-0294FD4C2262}"/>
              </a:ext>
            </a:extLst>
          </p:cNvPr>
          <p:cNvSpPr txBox="1"/>
          <p:nvPr/>
        </p:nvSpPr>
        <p:spPr>
          <a:xfrm>
            <a:off x="8072988" y="1973569"/>
            <a:ext cx="362200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00" dirty="0">
                <a:latin typeface="+mn-ea"/>
              </a:rPr>
              <a:t>Only the false-negative (FN) samples for ECP and false- positive (FP) samples for EPM result in R-D performance degeneration</a:t>
            </a:r>
            <a:endParaRPr lang="zh-CN" altLang="en-US" sz="17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86251E2-FD51-4301-B2B1-2A156BC44CC4}"/>
              </a:ext>
            </a:extLst>
          </p:cNvPr>
          <p:cNvSpPr txBox="1"/>
          <p:nvPr/>
        </p:nvSpPr>
        <p:spPr>
          <a:xfrm>
            <a:off x="8072987" y="4197120"/>
            <a:ext cx="373256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700" dirty="0">
                <a:latin typeface="+mn-ea"/>
              </a:rPr>
              <a:t>The proposed methods can speed up the depth inter coding process of 3D-HEVC to a large extent with negligible coding performance degeneration.</a:t>
            </a:r>
            <a:endParaRPr lang="zh-CN" altLang="en-US" sz="17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D28F503-774D-46B6-B579-36369ACFC516}"/>
              </a:ext>
            </a:extLst>
          </p:cNvPr>
          <p:cNvSpPr/>
          <p:nvPr/>
        </p:nvSpPr>
        <p:spPr>
          <a:xfrm>
            <a:off x="6735536" y="3865817"/>
            <a:ext cx="1029277" cy="2408656"/>
          </a:xfrm>
          <a:prstGeom prst="rect">
            <a:avLst/>
          </a:prstGeom>
          <a:noFill/>
          <a:ln w="28575">
            <a:solidFill>
              <a:srgbClr val="D6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914F30B-346B-49C6-B55A-9B6514421D55}"/>
              </a:ext>
            </a:extLst>
          </p:cNvPr>
          <p:cNvSpPr/>
          <p:nvPr/>
        </p:nvSpPr>
        <p:spPr>
          <a:xfrm>
            <a:off x="4816928" y="3874094"/>
            <a:ext cx="966106" cy="2400379"/>
          </a:xfrm>
          <a:prstGeom prst="rect">
            <a:avLst/>
          </a:prstGeom>
          <a:noFill/>
          <a:ln w="28575">
            <a:solidFill>
              <a:srgbClr val="D6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CD0B5ED-F608-479A-8BB5-23E50E7A5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06" y="1825802"/>
            <a:ext cx="6848120" cy="149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5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107" y="305421"/>
            <a:ext cx="1184429" cy="976229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5E027175-C96F-4CA0-B5CF-1C4F06249523}"/>
              </a:ext>
            </a:extLst>
          </p:cNvPr>
          <p:cNvSpPr txBox="1"/>
          <p:nvPr/>
        </p:nvSpPr>
        <p:spPr>
          <a:xfrm>
            <a:off x="827899" y="498265"/>
            <a:ext cx="4055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Experimental Results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灯片编号占位符 4">
            <a:extLst>
              <a:ext uri="{FF2B5EF4-FFF2-40B4-BE49-F238E27FC236}">
                <a16:creationId xmlns:a16="http://schemas.microsoft.com/office/drawing/2014/main" id="{F9EFABC9-4A89-443F-A284-2400EE11D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94" y="6356350"/>
            <a:ext cx="2743200" cy="365125"/>
          </a:xfrm>
        </p:spPr>
        <p:txBody>
          <a:bodyPr/>
          <a:lstStyle/>
          <a:p>
            <a:fld id="{E8330BC9-6ED6-4DC6-AD00-4C8BC292C79E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C3C2C5F-D007-45B2-9AB4-2A87A84E4E66}"/>
              </a:ext>
            </a:extLst>
          </p:cNvPr>
          <p:cNvSpPr txBox="1"/>
          <p:nvPr/>
        </p:nvSpPr>
        <p:spPr>
          <a:xfrm>
            <a:off x="1022068" y="2070209"/>
            <a:ext cx="405550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+mn-ea"/>
              </a:rPr>
              <a:t>the white line shows CU partition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+mn-ea"/>
              </a:rPr>
              <a:t>the green dot donates the MSM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+mn-ea"/>
              </a:rPr>
              <a:t>the red dot donates non-MSMs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9B4219-7009-458F-878B-28E6023E0E02}"/>
              </a:ext>
            </a:extLst>
          </p:cNvPr>
          <p:cNvSpPr txBox="1"/>
          <p:nvPr/>
        </p:nvSpPr>
        <p:spPr>
          <a:xfrm>
            <a:off x="1022069" y="4299064"/>
            <a:ext cx="44838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700" dirty="0">
                <a:latin typeface="+mn-ea"/>
              </a:rPr>
              <a:t>The blocks with large sizes (64×64 and 32×32) in our method are inclined to choose non-SPLIT and select MSM as the optimal PU mode, which brings more coding time saving but results in BDBR performance degeneration.</a:t>
            </a:r>
            <a:endParaRPr lang="zh-CN" altLang="en-US" sz="1700" dirty="0">
              <a:latin typeface="+mn-ea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0E48E7E5-4B5D-4DC6-8CAD-077ABAAFB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112" y="1421761"/>
            <a:ext cx="6513424" cy="23467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554081B-C3BE-4B9C-B13E-BB680B7A6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960" y="3864462"/>
            <a:ext cx="5914814" cy="282355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A8E7042-8239-4DB1-8E15-2CDFB64645F0}"/>
              </a:ext>
            </a:extLst>
          </p:cNvPr>
          <p:cNvSpPr txBox="1"/>
          <p:nvPr/>
        </p:nvSpPr>
        <p:spPr>
          <a:xfrm>
            <a:off x="959006" y="1456470"/>
            <a:ext cx="363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002060"/>
                </a:solidFill>
              </a:rPr>
              <a:t>Visualization Coding Results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6890D76-EA3E-4F89-A27F-0886462F44EC}"/>
              </a:ext>
            </a:extLst>
          </p:cNvPr>
          <p:cNvSpPr txBox="1"/>
          <p:nvPr/>
        </p:nvSpPr>
        <p:spPr>
          <a:xfrm>
            <a:off x="959006" y="3679796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002060"/>
                </a:solidFill>
              </a:rPr>
              <a:t>Statistical Coding Results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A6985C4-FDAE-4D98-80F0-250364754294}"/>
              </a:ext>
            </a:extLst>
          </p:cNvPr>
          <p:cNvSpPr txBox="1"/>
          <p:nvPr/>
        </p:nvSpPr>
        <p:spPr>
          <a:xfrm>
            <a:off x="5878612" y="1187308"/>
            <a:ext cx="1748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>
                <a:latin typeface="+mn-ea"/>
              </a:rPr>
              <a:t>origianl</a:t>
            </a:r>
            <a:r>
              <a:rPr lang="en-US" altLang="zh-CN" sz="1200" dirty="0">
                <a:latin typeface="+mn-ea"/>
              </a:rPr>
              <a:t> coding result</a:t>
            </a:r>
            <a:endParaRPr lang="zh-CN" altLang="en-US" sz="1200" dirty="0">
              <a:latin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DFA26EC-7125-427D-A160-1BD8E7F96A35}"/>
              </a:ext>
            </a:extLst>
          </p:cNvPr>
          <p:cNvSpPr txBox="1"/>
          <p:nvPr/>
        </p:nvSpPr>
        <p:spPr>
          <a:xfrm>
            <a:off x="9076291" y="1187308"/>
            <a:ext cx="1892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+mn-ea"/>
              </a:rPr>
              <a:t>proposed coding result</a:t>
            </a:r>
            <a:endParaRPr lang="zh-CN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5570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107" y="305421"/>
            <a:ext cx="1184429" cy="976229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5E027175-C96F-4CA0-B5CF-1C4F06249523}"/>
              </a:ext>
            </a:extLst>
          </p:cNvPr>
          <p:cNvSpPr txBox="1"/>
          <p:nvPr/>
        </p:nvSpPr>
        <p:spPr>
          <a:xfrm>
            <a:off x="827900" y="498265"/>
            <a:ext cx="2541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Conclusion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灯片编号占位符 4">
            <a:extLst>
              <a:ext uri="{FF2B5EF4-FFF2-40B4-BE49-F238E27FC236}">
                <a16:creationId xmlns:a16="http://schemas.microsoft.com/office/drawing/2014/main" id="{F9EFABC9-4A89-443F-A284-2400EE11D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94" y="6356350"/>
            <a:ext cx="2743200" cy="365125"/>
          </a:xfrm>
        </p:spPr>
        <p:txBody>
          <a:bodyPr/>
          <a:lstStyle/>
          <a:p>
            <a:fld id="{E8330BC9-6ED6-4DC6-AD00-4C8BC292C79E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A8E7042-8239-4DB1-8E15-2CDFB64645F0}"/>
              </a:ext>
            </a:extLst>
          </p:cNvPr>
          <p:cNvSpPr txBox="1"/>
          <p:nvPr/>
        </p:nvSpPr>
        <p:spPr>
          <a:xfrm>
            <a:off x="905406" y="1374828"/>
            <a:ext cx="103811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</a:rPr>
              <a:t>This paper presented a learning-based fast algorithm for depth inter coding in 3D-HEVC. </a:t>
            </a:r>
          </a:p>
          <a:p>
            <a:r>
              <a:rPr lang="en-US" altLang="zh-CN" dirty="0">
                <a:latin typeface="+mn-ea"/>
              </a:rPr>
              <a:t>The main contributions are as follows:</a:t>
            </a:r>
          </a:p>
          <a:p>
            <a:endParaRPr lang="en-US" altLang="zh-CN" dirty="0">
              <a:latin typeface="+mn-ea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dirty="0">
                <a:latin typeface="+mn-ea"/>
              </a:rPr>
              <a:t>Firstly, both the CU partition and the PU mode selection are abstracted as binary classification problems and the hierarchical classification architecture of ECP+EPM was designed to accelerate the depth inter coding process. </a:t>
            </a:r>
          </a:p>
          <a:p>
            <a:endParaRPr lang="en-US" altLang="zh-CN" dirty="0">
              <a:latin typeface="+mn-ea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dirty="0">
                <a:latin typeface="+mn-ea"/>
              </a:rPr>
              <a:t>Secondly, considerable features from multi-domain related CUs and the current coding CU were extracted to construct the database for model training. A total of 14 specialized </a:t>
            </a:r>
            <a:r>
              <a:rPr lang="en-US" altLang="zh-CN" dirty="0" err="1">
                <a:latin typeface="+mn-ea"/>
              </a:rPr>
              <a:t>XGBoost</a:t>
            </a:r>
            <a:r>
              <a:rPr lang="en-US" altLang="zh-CN" dirty="0">
                <a:latin typeface="+mn-ea"/>
              </a:rPr>
              <a:t> models targeted for different block types were constructed offline. </a:t>
            </a:r>
          </a:p>
          <a:p>
            <a:endParaRPr lang="en-US" altLang="zh-CN" dirty="0">
              <a:latin typeface="+mn-ea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dirty="0">
                <a:latin typeface="+mn-ea"/>
              </a:rPr>
              <a:t>Finally, the </a:t>
            </a:r>
            <a:r>
              <a:rPr lang="en-US" altLang="zh-CN" dirty="0" err="1">
                <a:latin typeface="+mn-ea"/>
              </a:rPr>
              <a:t>XGBoost</a:t>
            </a:r>
            <a:r>
              <a:rPr lang="en-US" altLang="zh-CN" dirty="0">
                <a:latin typeface="+mn-ea"/>
              </a:rPr>
              <a:t> models were implemented into the HTM-16.0 and experimental results illustrate that the proposed ECP algorithm can achieve 51.2% total encoding time saving with a 0.18% BDBR increase. For the overall ECP+EPM algorithm, even 60.8% total encoding time saving can be obtained with a 0.59% BDBR increase, which greatly speeds up the depth inter coding process in 3D-HEVC.</a:t>
            </a:r>
            <a:endParaRPr lang="zh-CN" altLang="en-US" b="1" dirty="0">
              <a:solidFill>
                <a:srgbClr val="00206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34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107" y="305421"/>
            <a:ext cx="1184429" cy="976229"/>
          </a:xfrm>
          <a:prstGeom prst="rect">
            <a:avLst/>
          </a:prstGeom>
        </p:spPr>
      </p:pic>
      <p:sp>
        <p:nvSpPr>
          <p:cNvPr id="18" name="灯片编号占位符 4">
            <a:extLst>
              <a:ext uri="{FF2B5EF4-FFF2-40B4-BE49-F238E27FC236}">
                <a16:creationId xmlns:a16="http://schemas.microsoft.com/office/drawing/2014/main" id="{F9EFABC9-4A89-443F-A284-2400EE11D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94" y="6356350"/>
            <a:ext cx="2743200" cy="365125"/>
          </a:xfrm>
        </p:spPr>
        <p:txBody>
          <a:bodyPr/>
          <a:lstStyle/>
          <a:p>
            <a:fld id="{E8330BC9-6ED6-4DC6-AD00-4C8BC292C79E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A8E7042-8239-4DB1-8E15-2CDFB64645F0}"/>
              </a:ext>
            </a:extLst>
          </p:cNvPr>
          <p:cNvSpPr txBox="1"/>
          <p:nvPr/>
        </p:nvSpPr>
        <p:spPr>
          <a:xfrm>
            <a:off x="3698869" y="2782669"/>
            <a:ext cx="4794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1C4885"/>
                </a:solidFill>
                <a:latin typeface="+mn-ea"/>
              </a:rPr>
              <a:t>Thanks for listening !</a:t>
            </a:r>
            <a:endParaRPr lang="zh-CN" altLang="en-US" sz="3600" b="1" dirty="0">
              <a:solidFill>
                <a:srgbClr val="1C4885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013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CB487AB-DDD0-42FB-A650-AF42E7FE5486}"/>
              </a:ext>
            </a:extLst>
          </p:cNvPr>
          <p:cNvSpPr txBox="1"/>
          <p:nvPr/>
        </p:nvSpPr>
        <p:spPr>
          <a:xfrm>
            <a:off x="1943100" y="1193800"/>
            <a:ext cx="8724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</a:rPr>
              <a:t>Introduction</a:t>
            </a:r>
          </a:p>
          <a:p>
            <a:endParaRPr lang="en-US" altLang="zh-CN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</a:rPr>
              <a:t>Background and Motivation</a:t>
            </a:r>
          </a:p>
          <a:p>
            <a:endParaRPr lang="en-US" altLang="zh-CN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</a:rPr>
              <a:t>Proposed Algorithm</a:t>
            </a:r>
          </a:p>
          <a:p>
            <a:endParaRPr lang="en-US" altLang="zh-CN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</a:rPr>
              <a:t>Experimental Results</a:t>
            </a:r>
          </a:p>
          <a:p>
            <a:endParaRPr lang="en-US" altLang="zh-CN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</a:rPr>
              <a:t>Conclusion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3AFF0C0-8DBD-4122-BCBF-16C4B97C7C51}"/>
              </a:ext>
            </a:extLst>
          </p:cNvPr>
          <p:cNvGrpSpPr/>
          <p:nvPr/>
        </p:nvGrpSpPr>
        <p:grpSpPr>
          <a:xfrm>
            <a:off x="1282700" y="1193800"/>
            <a:ext cx="482600" cy="523220"/>
            <a:chOff x="1282700" y="1193800"/>
            <a:chExt cx="482600" cy="523220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EC66F029-994E-4FD1-96A9-A95B14BF42D8}"/>
                </a:ext>
              </a:extLst>
            </p:cNvPr>
            <p:cNvSpPr/>
            <p:nvPr/>
          </p:nvSpPr>
          <p:spPr>
            <a:xfrm>
              <a:off x="1282700" y="1214110"/>
              <a:ext cx="482600" cy="482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0478137-4AC5-4B23-89F6-15F02A2DF323}"/>
                </a:ext>
              </a:extLst>
            </p:cNvPr>
            <p:cNvSpPr txBox="1"/>
            <p:nvPr/>
          </p:nvSpPr>
          <p:spPr>
            <a:xfrm>
              <a:off x="1331479" y="119380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1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89F12F1-A0D8-44AB-A280-C40FF3F5B13C}"/>
              </a:ext>
            </a:extLst>
          </p:cNvPr>
          <p:cNvGrpSpPr/>
          <p:nvPr/>
        </p:nvGrpSpPr>
        <p:grpSpPr>
          <a:xfrm>
            <a:off x="1282700" y="2197100"/>
            <a:ext cx="482600" cy="523220"/>
            <a:chOff x="1282700" y="2197100"/>
            <a:chExt cx="482600" cy="523220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45BA79A8-5EC5-47D0-A7F9-21114A78D7F7}"/>
                </a:ext>
              </a:extLst>
            </p:cNvPr>
            <p:cNvSpPr/>
            <p:nvPr/>
          </p:nvSpPr>
          <p:spPr>
            <a:xfrm>
              <a:off x="1282700" y="2217410"/>
              <a:ext cx="482600" cy="482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02366FD5-5FFD-4F11-81E5-C328237F8AA2}"/>
                </a:ext>
              </a:extLst>
            </p:cNvPr>
            <p:cNvSpPr txBox="1"/>
            <p:nvPr/>
          </p:nvSpPr>
          <p:spPr>
            <a:xfrm>
              <a:off x="1331479" y="219710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2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C4810BB-8F2E-41FD-910D-7752B36E0A76}"/>
              </a:ext>
            </a:extLst>
          </p:cNvPr>
          <p:cNvGrpSpPr/>
          <p:nvPr/>
        </p:nvGrpSpPr>
        <p:grpSpPr>
          <a:xfrm>
            <a:off x="1282700" y="3162300"/>
            <a:ext cx="482600" cy="523220"/>
            <a:chOff x="1295400" y="3162300"/>
            <a:chExt cx="482600" cy="523220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E0820051-A15A-45EF-A347-CC0697F5CC66}"/>
                </a:ext>
              </a:extLst>
            </p:cNvPr>
            <p:cNvSpPr/>
            <p:nvPr/>
          </p:nvSpPr>
          <p:spPr>
            <a:xfrm>
              <a:off x="1295400" y="3182610"/>
              <a:ext cx="482600" cy="482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1F4B80C-1C89-43C2-AF9F-A44511411183}"/>
                </a:ext>
              </a:extLst>
            </p:cNvPr>
            <p:cNvSpPr txBox="1"/>
            <p:nvPr/>
          </p:nvSpPr>
          <p:spPr>
            <a:xfrm>
              <a:off x="1344179" y="316230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3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5DEC5C5-C03F-4E9E-A3DE-5967E2E986F4}"/>
              </a:ext>
            </a:extLst>
          </p:cNvPr>
          <p:cNvGrpSpPr/>
          <p:nvPr/>
        </p:nvGrpSpPr>
        <p:grpSpPr>
          <a:xfrm>
            <a:off x="1282700" y="4165600"/>
            <a:ext cx="482600" cy="523220"/>
            <a:chOff x="1295400" y="4165600"/>
            <a:chExt cx="482600" cy="523220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EF041959-19B3-4CB0-872D-62DDE3DFF90E}"/>
                </a:ext>
              </a:extLst>
            </p:cNvPr>
            <p:cNvSpPr/>
            <p:nvPr/>
          </p:nvSpPr>
          <p:spPr>
            <a:xfrm>
              <a:off x="1295400" y="4185910"/>
              <a:ext cx="482600" cy="482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41F61E0-82A5-4E09-BBD1-2CE1D37D7538}"/>
                </a:ext>
              </a:extLst>
            </p:cNvPr>
            <p:cNvSpPr txBox="1"/>
            <p:nvPr/>
          </p:nvSpPr>
          <p:spPr>
            <a:xfrm>
              <a:off x="1344179" y="416560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4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E289227-A4A0-4002-9809-1AADFDDCF005}"/>
              </a:ext>
            </a:extLst>
          </p:cNvPr>
          <p:cNvGrpSpPr/>
          <p:nvPr/>
        </p:nvGrpSpPr>
        <p:grpSpPr>
          <a:xfrm>
            <a:off x="1282700" y="5156200"/>
            <a:ext cx="482600" cy="523220"/>
            <a:chOff x="1295400" y="5156200"/>
            <a:chExt cx="482600" cy="523220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23AA4E8E-B9BF-413A-B60F-B72A60E7802E}"/>
                </a:ext>
              </a:extLst>
            </p:cNvPr>
            <p:cNvSpPr/>
            <p:nvPr/>
          </p:nvSpPr>
          <p:spPr>
            <a:xfrm>
              <a:off x="1295400" y="5176510"/>
              <a:ext cx="482600" cy="482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09EB9CD-D812-4D6E-9F9A-A3A158241BED}"/>
                </a:ext>
              </a:extLst>
            </p:cNvPr>
            <p:cNvSpPr txBox="1"/>
            <p:nvPr/>
          </p:nvSpPr>
          <p:spPr>
            <a:xfrm>
              <a:off x="1344179" y="515620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5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34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27899" y="498265"/>
            <a:ext cx="29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Introduction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107" y="305421"/>
            <a:ext cx="1184429" cy="976229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9EB7C52C-7AA3-40E5-A67F-C9DC4ACF9E1F}"/>
              </a:ext>
            </a:extLst>
          </p:cNvPr>
          <p:cNvSpPr txBox="1"/>
          <p:nvPr/>
        </p:nvSpPr>
        <p:spPr>
          <a:xfrm>
            <a:off x="526485" y="1256090"/>
            <a:ext cx="881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+mn-ea"/>
              </a:rPr>
              <a:t>Dense camera array system to achieve the “Bullet Time” visual special effect</a:t>
            </a:r>
            <a:endParaRPr lang="zh-CN" altLang="en-US" dirty="0">
              <a:latin typeface="+mn-ea"/>
            </a:endParaRPr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64813F1E-5B4F-4062-87E1-8824E472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94" y="6356350"/>
            <a:ext cx="2743200" cy="365125"/>
          </a:xfrm>
        </p:spPr>
        <p:txBody>
          <a:bodyPr/>
          <a:lstStyle/>
          <a:p>
            <a:fld id="{E8330BC9-6ED6-4DC6-AD00-4C8BC292C79E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5FA4B6F-3242-4CC2-90B7-122A76F16430}"/>
              </a:ext>
            </a:extLst>
          </p:cNvPr>
          <p:cNvSpPr txBox="1"/>
          <p:nvPr/>
        </p:nvSpPr>
        <p:spPr>
          <a:xfrm>
            <a:off x="9128449" y="3206524"/>
            <a:ext cx="3012751" cy="1520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rgbClr val="002060"/>
                </a:solidFill>
                <a:latin typeface="等线" panose="02010600030101010101" pitchFamily="2" charset="-122"/>
              </a:rPr>
              <a:t>Multi-view Video (MVV)</a:t>
            </a:r>
          </a:p>
          <a:p>
            <a:pPr lvl="0">
              <a:lnSpc>
                <a:spcPct val="150000"/>
              </a:lnSpc>
              <a:defRPr/>
            </a:pPr>
            <a:endParaRPr lang="en-US" altLang="zh-CN" sz="800" b="1" dirty="0">
              <a:solidFill>
                <a:srgbClr val="002060"/>
              </a:solidFill>
              <a:latin typeface="等线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+mn-ea"/>
                <a:sym typeface="Wingdings" panose="05000000000000000000" pitchFamily="2" charset="2"/>
              </a:rPr>
              <a:t>Immersive experience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+mn-ea"/>
                <a:sym typeface="Wingdings" panose="05000000000000000000" pitchFamily="2" charset="2"/>
              </a:rPr>
              <a:t>massive data volume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E4FCC0C-5A1D-402E-98FA-1F1373372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85" y="1677028"/>
            <a:ext cx="8434723" cy="476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6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107" y="305421"/>
            <a:ext cx="1184429" cy="976229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9EB7C52C-7AA3-40E5-A67F-C9DC4ACF9E1F}"/>
              </a:ext>
            </a:extLst>
          </p:cNvPr>
          <p:cNvSpPr txBox="1"/>
          <p:nvPr/>
        </p:nvSpPr>
        <p:spPr>
          <a:xfrm>
            <a:off x="589464" y="1253591"/>
            <a:ext cx="912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+mn-ea"/>
              </a:rPr>
              <a:t>Sparse camera array for free viewpoint watching in Beijing 2022 Winter Olympics</a:t>
            </a:r>
            <a:endParaRPr lang="zh-CN" altLang="en-US" dirty="0">
              <a:latin typeface="+mn-ea"/>
            </a:endParaRPr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64813F1E-5B4F-4062-87E1-8824E472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94" y="6356350"/>
            <a:ext cx="2743200" cy="365125"/>
          </a:xfrm>
        </p:spPr>
        <p:txBody>
          <a:bodyPr/>
          <a:lstStyle/>
          <a:p>
            <a:fld id="{E8330BC9-6ED6-4DC6-AD00-4C8BC292C79E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5FA4B6F-3242-4CC2-90B7-122A76F16430}"/>
              </a:ext>
            </a:extLst>
          </p:cNvPr>
          <p:cNvSpPr txBox="1"/>
          <p:nvPr/>
        </p:nvSpPr>
        <p:spPr>
          <a:xfrm>
            <a:off x="9128449" y="2785672"/>
            <a:ext cx="29873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000" b="1" dirty="0">
                <a:solidFill>
                  <a:srgbClr val="002060"/>
                </a:solidFill>
                <a:latin typeface="等线" panose="02010600030101010101" pitchFamily="2" charset="-122"/>
              </a:rPr>
              <a:t>Multi-view plus Depth Video (MVD)</a:t>
            </a:r>
          </a:p>
          <a:p>
            <a:pPr lvl="0">
              <a:defRPr/>
            </a:pPr>
            <a:endParaRPr lang="en-US" altLang="zh-CN" sz="800" b="1" dirty="0">
              <a:solidFill>
                <a:srgbClr val="002060"/>
              </a:solidFill>
              <a:latin typeface="等线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+mn-ea"/>
                <a:sym typeface="Wingdings" panose="05000000000000000000" pitchFamily="2" charset="2"/>
              </a:rPr>
              <a:t>3D scene reconstruction using depth information</a:t>
            </a:r>
          </a:p>
          <a:p>
            <a:endParaRPr lang="en-US" altLang="zh-CN" sz="1600" dirty="0">
              <a:latin typeface="+mn-ea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+mn-ea"/>
                <a:sym typeface="Wingdings" panose="05000000000000000000" pitchFamily="2" charset="2"/>
              </a:rPr>
              <a:t>Relatively cheap cost for free viewing experience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44614BC-CDAA-48F6-A44A-6910D22F60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36" y="1890131"/>
            <a:ext cx="1013149" cy="73139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808071F-2E0B-411A-8644-63F628E2A157}"/>
              </a:ext>
            </a:extLst>
          </p:cNvPr>
          <p:cNvSpPr txBox="1"/>
          <p:nvPr/>
        </p:nvSpPr>
        <p:spPr>
          <a:xfrm>
            <a:off x="827899" y="498265"/>
            <a:ext cx="29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Introduction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A530EC3-3538-4546-B69F-06802D69F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53" y="1855029"/>
            <a:ext cx="8363832" cy="356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9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107" y="305421"/>
            <a:ext cx="1184429" cy="976229"/>
          </a:xfrm>
          <a:prstGeom prst="rect">
            <a:avLst/>
          </a:prstGeom>
        </p:spPr>
      </p:pic>
      <p:pic>
        <p:nvPicPr>
          <p:cNvPr id="26" name="Picture 53">
            <a:extLst>
              <a:ext uri="{FF2B5EF4-FFF2-40B4-BE49-F238E27FC236}">
                <a16:creationId xmlns:a16="http://schemas.microsoft.com/office/drawing/2014/main" id="{4D0CA369-BEE8-465A-84B7-E99FAC1C997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2572" y="1979059"/>
            <a:ext cx="7313040" cy="394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9EB7C52C-7AA3-40E5-A67F-C9DC4ACF9E1F}"/>
              </a:ext>
            </a:extLst>
          </p:cNvPr>
          <p:cNvSpPr txBox="1"/>
          <p:nvPr/>
        </p:nvSpPr>
        <p:spPr>
          <a:xfrm>
            <a:off x="422572" y="1455712"/>
            <a:ext cx="6098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+mn-ea"/>
              </a:rPr>
              <a:t>3D-HEVC</a:t>
            </a:r>
            <a:r>
              <a:rPr lang="zh-CN" altLang="en-US" dirty="0">
                <a:latin typeface="+mn-ea"/>
              </a:rPr>
              <a:t> </a:t>
            </a:r>
            <a:r>
              <a:rPr lang="en-US" altLang="zh-CN" dirty="0">
                <a:latin typeface="+mn-ea"/>
              </a:rPr>
              <a:t>codec</a:t>
            </a:r>
            <a:r>
              <a:rPr lang="zh-CN" altLang="en-US" dirty="0">
                <a:latin typeface="+mn-ea"/>
              </a:rPr>
              <a:t> </a:t>
            </a:r>
            <a:r>
              <a:rPr lang="en-US" altLang="zh-CN" dirty="0">
                <a:latin typeface="+mn-ea"/>
              </a:rPr>
              <a:t>and</a:t>
            </a:r>
            <a:r>
              <a:rPr lang="zh-CN" altLang="en-US" dirty="0">
                <a:latin typeface="+mn-ea"/>
              </a:rPr>
              <a:t> </a:t>
            </a:r>
            <a:r>
              <a:rPr lang="en-US" altLang="zh-CN" dirty="0">
                <a:latin typeface="+mn-ea"/>
              </a:rPr>
              <a:t>transmission system architecture</a:t>
            </a:r>
            <a:endParaRPr lang="zh-CN" altLang="en-US" dirty="0">
              <a:latin typeface="+mn-ea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3A55EA1-C9E6-4862-8BC7-17C63374881F}"/>
              </a:ext>
            </a:extLst>
          </p:cNvPr>
          <p:cNvSpPr txBox="1"/>
          <p:nvPr/>
        </p:nvSpPr>
        <p:spPr>
          <a:xfrm>
            <a:off x="7820350" y="2270007"/>
            <a:ext cx="3949078" cy="184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b="1" dirty="0">
                <a:solidFill>
                  <a:srgbClr val="002060"/>
                </a:solidFill>
                <a:latin typeface="等线" panose="02010600030101010101" pitchFamily="2" charset="-122"/>
              </a:rPr>
              <a:t>High compression efficiency</a:t>
            </a:r>
          </a:p>
          <a:p>
            <a:pPr lvl="0">
              <a:lnSpc>
                <a:spcPct val="120000"/>
              </a:lnSpc>
              <a:defRPr/>
            </a:pPr>
            <a:endParaRPr lang="en-US" altLang="zh-CN" sz="800" b="1" dirty="0">
              <a:solidFill>
                <a:srgbClr val="002060"/>
              </a:solidFill>
              <a:latin typeface="等线" panose="02010600030101010101" pitchFamily="2" charset="-122"/>
            </a:endParaRPr>
          </a:p>
          <a:p>
            <a:pPr marL="342900" indent="-342900">
              <a:buFontTx/>
              <a:buChar char="-"/>
            </a:pPr>
            <a:r>
              <a:rPr lang="en-US" altLang="zh-CN" sz="2000" dirty="0">
                <a:latin typeface="+mn-ea"/>
                <a:sym typeface="Wingdings" panose="05000000000000000000" pitchFamily="2" charset="2"/>
              </a:rPr>
              <a:t>Lots  of new coding tools</a:t>
            </a:r>
          </a:p>
          <a:p>
            <a:pPr marL="342900" indent="-342900">
              <a:buFontTx/>
              <a:buChar char="-"/>
            </a:pPr>
            <a:r>
              <a:rPr lang="en-US" altLang="zh-CN" sz="2000" dirty="0">
                <a:latin typeface="+mn-ea"/>
                <a:sym typeface="Wingdings" panose="05000000000000000000" pitchFamily="2" charset="2"/>
              </a:rPr>
              <a:t>Only transport sparse viewpoints together with their depth maps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87E74D4B-19B4-44CB-9BC2-4DB407E1D4BB}"/>
              </a:ext>
            </a:extLst>
          </p:cNvPr>
          <p:cNvSpPr txBox="1"/>
          <p:nvPr/>
        </p:nvSpPr>
        <p:spPr>
          <a:xfrm>
            <a:off x="7820349" y="4085866"/>
            <a:ext cx="4189315" cy="1314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b="1" dirty="0">
                <a:solidFill>
                  <a:srgbClr val="002060"/>
                </a:solidFill>
                <a:latin typeface="等线" panose="02010600030101010101" pitchFamily="2" charset="-122"/>
              </a:rPr>
              <a:t>High computational complexity</a:t>
            </a:r>
          </a:p>
          <a:p>
            <a:pPr lvl="0">
              <a:lnSpc>
                <a:spcPct val="120000"/>
              </a:lnSpc>
              <a:defRPr/>
            </a:pPr>
            <a:endParaRPr lang="en-US" altLang="zh-CN" sz="800" b="1" dirty="0">
              <a:solidFill>
                <a:srgbClr val="002060"/>
              </a:solidFill>
              <a:latin typeface="等线" panose="02010600030101010101" pitchFamily="2" charset="-122"/>
            </a:endParaRPr>
          </a:p>
          <a:p>
            <a:pPr lvl="0">
              <a:lnSpc>
                <a:spcPct val="120000"/>
              </a:lnSpc>
              <a:defRPr/>
            </a:pPr>
            <a:r>
              <a:rPr lang="en-US" altLang="zh-CN" sz="2000" dirty="0">
                <a:latin typeface="+mn-ea"/>
                <a:sym typeface="Wingdings" panose="05000000000000000000" pitchFamily="2" charset="2"/>
              </a:rPr>
              <a:t>-  More time-consuming than plain 2D video codec</a:t>
            </a:r>
          </a:p>
        </p:txBody>
      </p:sp>
      <p:sp>
        <p:nvSpPr>
          <p:cNvPr id="49" name="内容占位符 2">
            <a:extLst>
              <a:ext uri="{FF2B5EF4-FFF2-40B4-BE49-F238E27FC236}">
                <a16:creationId xmlns:a16="http://schemas.microsoft.com/office/drawing/2014/main" id="{27C48CEB-6B7A-45B2-8716-D6F47A19F654}"/>
              </a:ext>
            </a:extLst>
          </p:cNvPr>
          <p:cNvSpPr txBox="1">
            <a:spLocks/>
          </p:cNvSpPr>
          <p:nvPr/>
        </p:nvSpPr>
        <p:spPr>
          <a:xfrm>
            <a:off x="7777652" y="2281138"/>
            <a:ext cx="4189315" cy="3246084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sz="2000" dirty="0"/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64813F1E-5B4F-4062-87E1-8824E472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94" y="6356350"/>
            <a:ext cx="2743200" cy="365125"/>
          </a:xfrm>
        </p:spPr>
        <p:txBody>
          <a:bodyPr/>
          <a:lstStyle/>
          <a:p>
            <a:fld id="{E8330BC9-6ED6-4DC6-AD00-4C8BC292C79E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8899E15-CA3A-4797-A54D-695B5A979580}"/>
              </a:ext>
            </a:extLst>
          </p:cNvPr>
          <p:cNvSpPr txBox="1"/>
          <p:nvPr/>
        </p:nvSpPr>
        <p:spPr>
          <a:xfrm>
            <a:off x="827899" y="498265"/>
            <a:ext cx="29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Introduction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36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107" y="305421"/>
            <a:ext cx="1184429" cy="976229"/>
          </a:xfrm>
          <a:prstGeom prst="rect">
            <a:avLst/>
          </a:prstGeom>
        </p:spPr>
      </p:pic>
      <p:sp>
        <p:nvSpPr>
          <p:cNvPr id="10" name="流程图: 接点 9">
            <a:extLst>
              <a:ext uri="{FF2B5EF4-FFF2-40B4-BE49-F238E27FC236}">
                <a16:creationId xmlns:a16="http://schemas.microsoft.com/office/drawing/2014/main" id="{D33FDFA5-2E10-48F3-BD24-F09641F70540}"/>
              </a:ext>
            </a:extLst>
          </p:cNvPr>
          <p:cNvSpPr/>
          <p:nvPr/>
        </p:nvSpPr>
        <p:spPr>
          <a:xfrm>
            <a:off x="777432" y="1501456"/>
            <a:ext cx="195882" cy="209146"/>
          </a:xfrm>
          <a:prstGeom prst="flowChartConnector">
            <a:avLst/>
          </a:prstGeom>
          <a:solidFill>
            <a:srgbClr val="0947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84FB692-F4F6-4440-8070-61FF70DE03D3}"/>
              </a:ext>
            </a:extLst>
          </p:cNvPr>
          <p:cNvSpPr txBox="1"/>
          <p:nvPr/>
        </p:nvSpPr>
        <p:spPr>
          <a:xfrm>
            <a:off x="1032485" y="1421761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</a:rPr>
              <a:t>Coding Structure of 3D-HEVC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E027175-C96F-4CA0-B5CF-1C4F06249523}"/>
              </a:ext>
            </a:extLst>
          </p:cNvPr>
          <p:cNvSpPr txBox="1"/>
          <p:nvPr/>
        </p:nvSpPr>
        <p:spPr>
          <a:xfrm>
            <a:off x="827899" y="498265"/>
            <a:ext cx="5331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Background and Motivation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灯片编号占位符 4">
            <a:extLst>
              <a:ext uri="{FF2B5EF4-FFF2-40B4-BE49-F238E27FC236}">
                <a16:creationId xmlns:a16="http://schemas.microsoft.com/office/drawing/2014/main" id="{F9EFABC9-4A89-443F-A284-2400EE11D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94" y="6356350"/>
            <a:ext cx="2743200" cy="365125"/>
          </a:xfrm>
        </p:spPr>
        <p:txBody>
          <a:bodyPr/>
          <a:lstStyle/>
          <a:p>
            <a:fld id="{E8330BC9-6ED6-4DC6-AD00-4C8BC292C79E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287B811-31E9-47C2-8375-1904FC2052C4}"/>
              </a:ext>
            </a:extLst>
          </p:cNvPr>
          <p:cNvSpPr txBox="1"/>
          <p:nvPr/>
        </p:nvSpPr>
        <p:spPr>
          <a:xfrm>
            <a:off x="6228188" y="5443071"/>
            <a:ext cx="6159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3D-HEVC codec structure with inter-component prediction</a:t>
            </a:r>
          </a:p>
        </p:txBody>
      </p:sp>
      <p:pic>
        <p:nvPicPr>
          <p:cNvPr id="27" name="Picture 19">
            <a:extLst>
              <a:ext uri="{FF2B5EF4-FFF2-40B4-BE49-F238E27FC236}">
                <a16:creationId xmlns:a16="http://schemas.microsoft.com/office/drawing/2014/main" id="{0996FE8D-25B3-4DA9-8115-96AA38E6B35B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228188" y="2222147"/>
            <a:ext cx="5760720" cy="310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8">
            <a:extLst>
              <a:ext uri="{FF2B5EF4-FFF2-40B4-BE49-F238E27FC236}">
                <a16:creationId xmlns:a16="http://schemas.microsoft.com/office/drawing/2014/main" id="{EA47FF89-6152-4B55-A1B7-A5DB24EBF895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51820" y="2110592"/>
            <a:ext cx="5082454" cy="304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B5BE38DA-62B8-404F-B372-C0AA39B793C9}"/>
              </a:ext>
            </a:extLst>
          </p:cNvPr>
          <p:cNvSpPr txBox="1"/>
          <p:nvPr/>
        </p:nvSpPr>
        <p:spPr>
          <a:xfrm>
            <a:off x="1127215" y="5443071"/>
            <a:ext cx="4335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Access unit structure and the coding order</a:t>
            </a:r>
          </a:p>
        </p:txBody>
      </p:sp>
    </p:spTree>
    <p:extLst>
      <p:ext uri="{BB962C8B-B14F-4D97-AF65-F5344CB8AC3E}">
        <p14:creationId xmlns:p14="http://schemas.microsoft.com/office/powerpoint/2010/main" val="400696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107" y="305421"/>
            <a:ext cx="1184429" cy="976229"/>
          </a:xfrm>
          <a:prstGeom prst="rect">
            <a:avLst/>
          </a:prstGeom>
        </p:spPr>
      </p:pic>
      <p:sp>
        <p:nvSpPr>
          <p:cNvPr id="10" name="流程图: 接点 9">
            <a:extLst>
              <a:ext uri="{FF2B5EF4-FFF2-40B4-BE49-F238E27FC236}">
                <a16:creationId xmlns:a16="http://schemas.microsoft.com/office/drawing/2014/main" id="{D33FDFA5-2E10-48F3-BD24-F09641F70540}"/>
              </a:ext>
            </a:extLst>
          </p:cNvPr>
          <p:cNvSpPr/>
          <p:nvPr/>
        </p:nvSpPr>
        <p:spPr>
          <a:xfrm>
            <a:off x="777432" y="1501456"/>
            <a:ext cx="195882" cy="209146"/>
          </a:xfrm>
          <a:prstGeom prst="flowChartConnector">
            <a:avLst/>
          </a:prstGeom>
          <a:solidFill>
            <a:srgbClr val="0947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84FB692-F4F6-4440-8070-61FF70DE03D3}"/>
              </a:ext>
            </a:extLst>
          </p:cNvPr>
          <p:cNvSpPr txBox="1"/>
          <p:nvPr/>
        </p:nvSpPr>
        <p:spPr>
          <a:xfrm>
            <a:off x="1032485" y="1421761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</a:rPr>
              <a:t>Coding process of each CTU in 3D-HEVC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11F6403-EC47-4994-866B-52B23ACCE4C7}"/>
              </a:ext>
            </a:extLst>
          </p:cNvPr>
          <p:cNvSpPr txBox="1"/>
          <p:nvPr/>
        </p:nvSpPr>
        <p:spPr>
          <a:xfrm>
            <a:off x="1030497" y="1907963"/>
            <a:ext cx="337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002060"/>
                </a:solidFill>
              </a:rPr>
              <a:t>CU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Quadtree Partition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E027175-C96F-4CA0-B5CF-1C4F06249523}"/>
              </a:ext>
            </a:extLst>
          </p:cNvPr>
          <p:cNvSpPr txBox="1"/>
          <p:nvPr/>
        </p:nvSpPr>
        <p:spPr>
          <a:xfrm>
            <a:off x="827899" y="498265"/>
            <a:ext cx="5331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Background and Motivation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灯片编号占位符 4">
            <a:extLst>
              <a:ext uri="{FF2B5EF4-FFF2-40B4-BE49-F238E27FC236}">
                <a16:creationId xmlns:a16="http://schemas.microsoft.com/office/drawing/2014/main" id="{F9EFABC9-4A89-443F-A284-2400EE11D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94" y="6356350"/>
            <a:ext cx="2743200" cy="365125"/>
          </a:xfrm>
        </p:spPr>
        <p:txBody>
          <a:bodyPr/>
          <a:lstStyle/>
          <a:p>
            <a:fld id="{E8330BC9-6ED6-4DC6-AD00-4C8BC292C79E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7B30A34-5E96-4022-A2B6-900483759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34" y="2277295"/>
            <a:ext cx="6119302" cy="3338955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C287B811-31E9-47C2-8375-1904FC2052C4}"/>
              </a:ext>
            </a:extLst>
          </p:cNvPr>
          <p:cNvSpPr txBox="1"/>
          <p:nvPr/>
        </p:nvSpPr>
        <p:spPr>
          <a:xfrm>
            <a:off x="1071502" y="2264798"/>
            <a:ext cx="4078240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+mn-ea"/>
              </a:rPr>
              <a:t>A 64×64 size CTU needs 85 attempts to determine the optimal partition by depth-first traversal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4CE1254-0603-4FCC-8B36-E8AAF1A5DFA7}"/>
              </a:ext>
            </a:extLst>
          </p:cNvPr>
          <p:cNvSpPr txBox="1"/>
          <p:nvPr/>
        </p:nvSpPr>
        <p:spPr>
          <a:xfrm>
            <a:off x="1027775" y="4003466"/>
            <a:ext cx="278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002060"/>
                </a:solidFill>
              </a:rPr>
              <a:t>PU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Mode Selection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A2909D0-3F1D-46FC-A178-683E92C3A92C}"/>
              </a:ext>
            </a:extLst>
          </p:cNvPr>
          <p:cNvSpPr txBox="1"/>
          <p:nvPr/>
        </p:nvSpPr>
        <p:spPr>
          <a:xfrm>
            <a:off x="1068780" y="4360301"/>
            <a:ext cx="4078240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+mn-ea"/>
              </a:rPr>
              <a:t>Each CU needs to traverse 11 prediction modes to determine the optimal prediction mode</a:t>
            </a:r>
          </a:p>
        </p:txBody>
      </p:sp>
    </p:spTree>
    <p:extLst>
      <p:ext uri="{BB962C8B-B14F-4D97-AF65-F5344CB8AC3E}">
        <p14:creationId xmlns:p14="http://schemas.microsoft.com/office/powerpoint/2010/main" val="23181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107" y="305421"/>
            <a:ext cx="1184429" cy="976229"/>
          </a:xfrm>
          <a:prstGeom prst="rect">
            <a:avLst/>
          </a:prstGeom>
        </p:spPr>
      </p:pic>
      <p:sp>
        <p:nvSpPr>
          <p:cNvPr id="10" name="流程图: 接点 9">
            <a:extLst>
              <a:ext uri="{FF2B5EF4-FFF2-40B4-BE49-F238E27FC236}">
                <a16:creationId xmlns:a16="http://schemas.microsoft.com/office/drawing/2014/main" id="{D33FDFA5-2E10-48F3-BD24-F09641F70540}"/>
              </a:ext>
            </a:extLst>
          </p:cNvPr>
          <p:cNvSpPr/>
          <p:nvPr/>
        </p:nvSpPr>
        <p:spPr>
          <a:xfrm>
            <a:off x="777432" y="1501456"/>
            <a:ext cx="195882" cy="209146"/>
          </a:xfrm>
          <a:prstGeom prst="flowChartConnector">
            <a:avLst/>
          </a:prstGeom>
          <a:solidFill>
            <a:srgbClr val="0947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84FB692-F4F6-4440-8070-61FF70DE03D3}"/>
              </a:ext>
            </a:extLst>
          </p:cNvPr>
          <p:cNvSpPr txBox="1"/>
          <p:nvPr/>
        </p:nvSpPr>
        <p:spPr>
          <a:xfrm>
            <a:off x="1032485" y="1421761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</a:rPr>
              <a:t>Statistical Analysis and Motivation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11F6403-EC47-4994-866B-52B23ACCE4C7}"/>
              </a:ext>
            </a:extLst>
          </p:cNvPr>
          <p:cNvSpPr txBox="1"/>
          <p:nvPr/>
        </p:nvSpPr>
        <p:spPr>
          <a:xfrm>
            <a:off x="1030496" y="1907963"/>
            <a:ext cx="825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002060"/>
                </a:solidFill>
              </a:rPr>
              <a:t>Unbalanced distribution of CU sizes and PU modes of the depth map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E027175-C96F-4CA0-B5CF-1C4F06249523}"/>
              </a:ext>
            </a:extLst>
          </p:cNvPr>
          <p:cNvSpPr txBox="1"/>
          <p:nvPr/>
        </p:nvSpPr>
        <p:spPr>
          <a:xfrm>
            <a:off x="827899" y="498265"/>
            <a:ext cx="5331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Background and Motivation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灯片编号占位符 4">
            <a:extLst>
              <a:ext uri="{FF2B5EF4-FFF2-40B4-BE49-F238E27FC236}">
                <a16:creationId xmlns:a16="http://schemas.microsoft.com/office/drawing/2014/main" id="{F9EFABC9-4A89-443F-A284-2400EE11D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94" y="6356350"/>
            <a:ext cx="2743200" cy="365125"/>
          </a:xfrm>
        </p:spPr>
        <p:txBody>
          <a:bodyPr/>
          <a:lstStyle/>
          <a:p>
            <a:fld id="{E8330BC9-6ED6-4DC6-AD00-4C8BC292C79E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287B811-31E9-47C2-8375-1904FC2052C4}"/>
              </a:ext>
            </a:extLst>
          </p:cNvPr>
          <p:cNvSpPr txBox="1"/>
          <p:nvPr/>
        </p:nvSpPr>
        <p:spPr>
          <a:xfrm>
            <a:off x="1354604" y="5332440"/>
            <a:ext cx="4537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+mn-ea"/>
              </a:rPr>
              <a:t>A large number of CUs are encoded with 64×64 size and their proportion increases with the growth of QP</a:t>
            </a:r>
            <a:endParaRPr lang="en-US" altLang="zh-CN" sz="1600" dirty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8C69898-5603-4FC2-AF1B-FBA2B59C58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62" y="2708349"/>
            <a:ext cx="3330950" cy="26085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D01E604-1C02-4921-9D1A-BE2294DEF6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33" y="2723904"/>
            <a:ext cx="3311961" cy="260853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A463F6E0-A04A-477A-B693-0687FD2DC55A}"/>
              </a:ext>
            </a:extLst>
          </p:cNvPr>
          <p:cNvSpPr txBox="1"/>
          <p:nvPr/>
        </p:nvSpPr>
        <p:spPr>
          <a:xfrm>
            <a:off x="2025023" y="2382095"/>
            <a:ext cx="2533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Distribution of CU sizes</a:t>
            </a:r>
            <a:endParaRPr lang="en-US" altLang="zh-CN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13409C4-742C-4821-AFF8-83215AF434B3}"/>
              </a:ext>
            </a:extLst>
          </p:cNvPr>
          <p:cNvSpPr txBox="1"/>
          <p:nvPr/>
        </p:nvSpPr>
        <p:spPr>
          <a:xfrm>
            <a:off x="6855127" y="2382095"/>
            <a:ext cx="3468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Ratio of MSM for different CU sizes</a:t>
            </a:r>
            <a:endParaRPr lang="en-US" altLang="zh-CN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9EF31AD-5B5D-4866-875D-9E7D9E12B433}"/>
              </a:ext>
            </a:extLst>
          </p:cNvPr>
          <p:cNvSpPr txBox="1"/>
          <p:nvPr/>
        </p:nvSpPr>
        <p:spPr>
          <a:xfrm>
            <a:off x="6320579" y="5332439"/>
            <a:ext cx="4537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More than half of CUs choose the MSM as the optimal PU mode and their proportion increases with the CU size</a:t>
            </a:r>
            <a:endParaRPr lang="en-US" altLang="zh-CN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5CE3C3C-72EB-43B2-9D9E-277916E8A2DC}"/>
              </a:ext>
            </a:extLst>
          </p:cNvPr>
          <p:cNvSpPr/>
          <p:nvPr/>
        </p:nvSpPr>
        <p:spPr>
          <a:xfrm>
            <a:off x="1354604" y="6183247"/>
            <a:ext cx="9584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</a:rPr>
              <a:t>Early determinate CU partition and PU mode can obtain generous coding time saving</a:t>
            </a:r>
          </a:p>
        </p:txBody>
      </p:sp>
    </p:spTree>
    <p:extLst>
      <p:ext uri="{BB962C8B-B14F-4D97-AF65-F5344CB8AC3E}">
        <p14:creationId xmlns:p14="http://schemas.microsoft.com/office/powerpoint/2010/main" val="16744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107" y="305421"/>
            <a:ext cx="1184429" cy="976229"/>
          </a:xfrm>
          <a:prstGeom prst="rect">
            <a:avLst/>
          </a:prstGeom>
        </p:spPr>
      </p:pic>
      <p:sp>
        <p:nvSpPr>
          <p:cNvPr id="10" name="流程图: 接点 9">
            <a:extLst>
              <a:ext uri="{FF2B5EF4-FFF2-40B4-BE49-F238E27FC236}">
                <a16:creationId xmlns:a16="http://schemas.microsoft.com/office/drawing/2014/main" id="{D33FDFA5-2E10-48F3-BD24-F09641F70540}"/>
              </a:ext>
            </a:extLst>
          </p:cNvPr>
          <p:cNvSpPr/>
          <p:nvPr/>
        </p:nvSpPr>
        <p:spPr>
          <a:xfrm>
            <a:off x="777432" y="1501456"/>
            <a:ext cx="195882" cy="209146"/>
          </a:xfrm>
          <a:prstGeom prst="flowChartConnector">
            <a:avLst/>
          </a:prstGeom>
          <a:solidFill>
            <a:srgbClr val="0947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84FB692-F4F6-4440-8070-61FF70DE03D3}"/>
              </a:ext>
            </a:extLst>
          </p:cNvPr>
          <p:cNvSpPr txBox="1"/>
          <p:nvPr/>
        </p:nvSpPr>
        <p:spPr>
          <a:xfrm>
            <a:off x="1032484" y="1421761"/>
            <a:ext cx="7482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</a:rPr>
              <a:t>Hierarchical Classification Architecture of ECP and EPM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11F6403-EC47-4994-866B-52B23ACCE4C7}"/>
              </a:ext>
            </a:extLst>
          </p:cNvPr>
          <p:cNvSpPr txBox="1"/>
          <p:nvPr/>
        </p:nvSpPr>
        <p:spPr>
          <a:xfrm>
            <a:off x="1030497" y="1907963"/>
            <a:ext cx="607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002060"/>
                </a:solidFill>
              </a:rPr>
              <a:t>Early CU Partition and Early PU Mode Selection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E027175-C96F-4CA0-B5CF-1C4F06249523}"/>
              </a:ext>
            </a:extLst>
          </p:cNvPr>
          <p:cNvSpPr txBox="1"/>
          <p:nvPr/>
        </p:nvSpPr>
        <p:spPr>
          <a:xfrm>
            <a:off x="827899" y="498265"/>
            <a:ext cx="4055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Proposed Algorithm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灯片编号占位符 4">
            <a:extLst>
              <a:ext uri="{FF2B5EF4-FFF2-40B4-BE49-F238E27FC236}">
                <a16:creationId xmlns:a16="http://schemas.microsoft.com/office/drawing/2014/main" id="{F9EFABC9-4A89-443F-A284-2400EE11D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94" y="6356350"/>
            <a:ext cx="2743200" cy="365125"/>
          </a:xfrm>
        </p:spPr>
        <p:txBody>
          <a:bodyPr/>
          <a:lstStyle/>
          <a:p>
            <a:fld id="{E8330BC9-6ED6-4DC6-AD00-4C8BC292C79E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287B811-31E9-47C2-8375-1904FC2052C4}"/>
              </a:ext>
            </a:extLst>
          </p:cNvPr>
          <p:cNvSpPr txBox="1"/>
          <p:nvPr/>
        </p:nvSpPr>
        <p:spPr>
          <a:xfrm>
            <a:off x="1935791" y="5086218"/>
            <a:ext cx="4261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In ECP, three binary classifiers respectively used for different sizes of CU to predict whether a CU needs to be split into sub-CUs</a:t>
            </a:r>
            <a:endParaRPr lang="en-US" altLang="zh-CN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9EF31AD-5B5D-4866-875D-9E7D9E12B433}"/>
              </a:ext>
            </a:extLst>
          </p:cNvPr>
          <p:cNvSpPr txBox="1"/>
          <p:nvPr/>
        </p:nvSpPr>
        <p:spPr>
          <a:xfrm>
            <a:off x="6304250" y="5086217"/>
            <a:ext cx="495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In EPM, different binary classifiers are inserted between the MSM and non-MSMs to predict whether MSM is the optimal mode for different PU sizes</a:t>
            </a:r>
            <a:endParaRPr lang="en-US" altLang="zh-CN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5CE3C3C-72EB-43B2-9D9E-277916E8A2DC}"/>
              </a:ext>
            </a:extLst>
          </p:cNvPr>
          <p:cNvSpPr/>
          <p:nvPr/>
        </p:nvSpPr>
        <p:spPr>
          <a:xfrm>
            <a:off x="2413129" y="6113448"/>
            <a:ext cx="7944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</a:rPr>
              <a:t>Totally (3+4)×2=14 binary classifiers are used to achieve ECP and EPM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44866170-768A-4650-86DC-63DD1DD6BA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9" y="2560585"/>
            <a:ext cx="6766750" cy="240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简洁毕业答辩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s3og5wl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7277</TotalTime>
  <Words>930</Words>
  <Application>Microsoft Office PowerPoint</Application>
  <PresentationFormat>宽屏</PresentationFormat>
  <Paragraphs>157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等线</vt:lpstr>
      <vt:lpstr>宋体</vt:lpstr>
      <vt:lpstr>微软雅黑</vt:lpstr>
      <vt:lpstr>Arial</vt:lpstr>
      <vt:lpstr>Calibri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蓝色毕业答辩</dc:title>
  <dc:creator>第一PPT</dc:creator>
  <cp:keywords>www.1ppt.com</cp:keywords>
  <dc:description>www.1ppt.com</dc:description>
  <cp:lastModifiedBy>admin</cp:lastModifiedBy>
  <cp:revision>315</cp:revision>
  <dcterms:created xsi:type="dcterms:W3CDTF">2018-02-27T12:12:58Z</dcterms:created>
  <dcterms:modified xsi:type="dcterms:W3CDTF">2022-03-04T14:08:16Z</dcterms:modified>
</cp:coreProperties>
</file>