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96" r:id="rId5"/>
    <p:sldId id="298" r:id="rId6"/>
    <p:sldId id="297" r:id="rId7"/>
    <p:sldId id="301" r:id="rId8"/>
    <p:sldId id="300" r:id="rId9"/>
    <p:sldId id="3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E567-D60F-AEC1-376D-0A4D18697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C32CC-8A03-5721-0A0A-48F844F37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3F106-3688-7171-DD48-242C204B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EAE-600A-D548-9CA0-79B28EDC805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977AE-5DFB-D009-4EBA-2CDA4917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EE167-0BF8-E609-65FC-0AFEEEEB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334A-EFD8-F348-B7DA-C3F2CA5A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7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F056-E416-5E3E-7F85-C8F08C7D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BA502-4B3E-CA62-8A09-5714DA060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94B79-C8C2-30CF-8284-56D745EB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EAE-600A-D548-9CA0-79B28EDC805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A2C6-7EB0-C787-6137-8286B9ED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9ABD-0AC7-5F2F-FFE3-B4DBFCC4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334A-EFD8-F348-B7DA-C3F2CA5A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4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2C592-2352-5ECC-1EE0-466649D4A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EC86C-9C60-A7FF-52A4-DEE06F67E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440E7-F12B-369A-46C6-3401D913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EAE-600A-D548-9CA0-79B28EDC805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9D14-D4EF-1AB3-8BE7-E6FD9CFF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1F26E-8EE0-8AA2-65B5-8BB9E870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334A-EFD8-F348-B7DA-C3F2CA5A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FCBB-BF6A-E94A-0EE8-AA370418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6550-A4D4-BB95-B915-E96ED5C5E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293A9-0E43-3E2D-E80F-A36F16F8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EAE-600A-D548-9CA0-79B28EDC805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75849-738C-D389-8E4B-DC830723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E6625-2AD4-88F5-C6F2-6DD4F332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334A-EFD8-F348-B7DA-C3F2CA5A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1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CE4D-FA2D-33E9-0F02-60577C1B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BD504-EDF2-FBAD-71B5-66B878600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B11CC-22A0-2128-5778-A9A273FC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EAE-600A-D548-9CA0-79B28EDC805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0AA95-1D9D-5465-9657-903970CA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B0F5D-6D6C-8301-C21A-7AE0782E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334A-EFD8-F348-B7DA-C3F2CA5A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0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D768C-27AE-BA88-F314-FE065F13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F3494-AE71-353E-4DA4-C1A9EC4FC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E82FA-D07B-23F2-7D1E-286AD3A44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B0D32-FBB2-D5CB-2D0D-00B9FA66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EAE-600A-D548-9CA0-79B28EDC805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6A9A4-23FD-F57D-F883-EDE4130B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2A3F7-91DA-8F1A-193D-71F3790C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334A-EFD8-F348-B7DA-C3F2CA5A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8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F4D7-085D-55E6-B570-D30D441D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AC5CE-BB2F-FE22-B547-FC6FCD86B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CD6A8-099E-845B-CDCC-7AFC12E78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4FC9B-7433-B396-29F5-F6004FFA9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4B08A-237E-EF7B-FD9A-29C55C52A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0F7F3-CC5C-8C20-B99F-340F3756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EAE-600A-D548-9CA0-79B28EDC805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21906-ABAC-80EF-F827-5FC2760F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95AD1-B04B-6BDB-6DF8-CAAEC604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334A-EFD8-F348-B7DA-C3F2CA5A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4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1845-DE30-7C3C-E37A-7CA15A1F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44273-2664-4871-3590-550878CD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EAE-600A-D548-9CA0-79B28EDC805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C8D7F-2FAF-0457-6548-C3A4DB69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B0C60-CF07-1769-3758-E73CA777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334A-EFD8-F348-B7DA-C3F2CA5A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2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37A9C7-846E-ECA9-2F36-37B7C592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EAE-600A-D548-9CA0-79B28EDC805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1DE29-6695-1295-985D-B29A0293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C8A8-296D-3C2B-BE50-654E4A67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334A-EFD8-F348-B7DA-C3F2CA5A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9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44B4D-DE9E-24AE-4FE2-6D6134FC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F050A-A379-3CD6-563B-D3D4962E2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E9633-1A8D-5DB4-803B-F0523BAAD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35975-A274-E012-8112-C4C5CC2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EAE-600A-D548-9CA0-79B28EDC805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6263C-FA13-A1CF-DE67-D01BEEA2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CDB2E-F9F4-2D9D-EC95-B780F752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334A-EFD8-F348-B7DA-C3F2CA5A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5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2241-6ECA-30AB-3617-C5BE79B5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5B429E-E1E6-A83D-E853-11CDFACE0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8A031-B78B-5A9D-D166-D72494CB1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B2BA0-BD28-63DF-4A21-EB58EDD7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EAE-600A-D548-9CA0-79B28EDC805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CA076-8326-44BD-B4F8-7874EC2B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412E2-8E9A-0F01-A126-29D977D7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334A-EFD8-F348-B7DA-C3F2CA5A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6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C5409-3AAC-5CE9-201A-2AF406EC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20655-A297-3985-94A3-77B0F057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D7E29-63A1-3AAA-C1CD-620097C56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978EAE-600A-D548-9CA0-79B28EDC805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53E32-2406-4CC1-B991-49038D3AB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8CA4-BDDA-86E7-536A-C25BBD642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A3334A-EFD8-F348-B7DA-C3F2CA5A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tusdigitalservices.com/wp-content/uploads/2020/02/resid3.jp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CDA7EF-A3B2-9D65-B718-F1EE37AE1372}"/>
              </a:ext>
            </a:extLst>
          </p:cNvPr>
          <p:cNvSpPr txBox="1"/>
          <p:nvPr/>
        </p:nvSpPr>
        <p:spPr>
          <a:xfrm>
            <a:off x="1634359" y="2354410"/>
            <a:ext cx="89232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Device Control Planning Capabilities of Small Language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EDCEF-DA28-A30D-929D-212E80B17BA6}"/>
              </a:ext>
            </a:extLst>
          </p:cNvPr>
          <p:cNvSpPr txBox="1"/>
          <p:nvPr/>
        </p:nvSpPr>
        <p:spPr>
          <a:xfrm>
            <a:off x="3342650" y="3664466"/>
            <a:ext cx="550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Sudipta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Paul,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Lingyu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Zhang, Yilin Shen,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Hongxia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674300-A80B-DDE3-991F-2DF633149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6" y="0"/>
            <a:ext cx="2173417" cy="21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msung Research (@samsungresearch) / X">
            <a:extLst>
              <a:ext uri="{FF2B5EF4-FFF2-40B4-BE49-F238E27FC236}">
                <a16:creationId xmlns:a16="http://schemas.microsoft.com/office/drawing/2014/main" id="{6D3A71B6-663D-2B62-F41E-FC6F8BF40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2" b="32365"/>
          <a:stretch/>
        </p:blipFill>
        <p:spPr bwMode="auto">
          <a:xfrm>
            <a:off x="7003535" y="0"/>
            <a:ext cx="5080000" cy="18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B4C660-B44F-BDB3-575F-0F6F9399538B}"/>
              </a:ext>
            </a:extLst>
          </p:cNvPr>
          <p:cNvSpPr txBox="1"/>
          <p:nvPr/>
        </p:nvSpPr>
        <p:spPr>
          <a:xfrm>
            <a:off x="4417688" y="4200172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Samsung Research America</a:t>
            </a:r>
          </a:p>
        </p:txBody>
      </p:sp>
    </p:spTree>
    <p:extLst>
      <p:ext uri="{BB962C8B-B14F-4D97-AF65-F5344CB8AC3E}">
        <p14:creationId xmlns:p14="http://schemas.microsoft.com/office/powerpoint/2010/main" val="347921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255D73-8DBB-7DF5-DC1A-36D63726CF00}"/>
              </a:ext>
            </a:extLst>
          </p:cNvPr>
          <p:cNvSpPr/>
          <p:nvPr/>
        </p:nvSpPr>
        <p:spPr>
          <a:xfrm>
            <a:off x="6674069" y="3138619"/>
            <a:ext cx="5235433" cy="302198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325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room with wifi icons&#10;&#10;Description automatically generated">
            <a:extLst>
              <a:ext uri="{FF2B5EF4-FFF2-40B4-BE49-F238E27FC236}">
                <a16:creationId xmlns:a16="http://schemas.microsoft.com/office/drawing/2014/main" id="{77171FC2-B430-C896-8C61-A22C48F06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60" y="1307482"/>
            <a:ext cx="5979176" cy="385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8D4EE0-AC4B-1603-D989-542037BEFFC7}"/>
              </a:ext>
            </a:extLst>
          </p:cNvPr>
          <p:cNvGrpSpPr/>
          <p:nvPr/>
        </p:nvGrpSpPr>
        <p:grpSpPr>
          <a:xfrm>
            <a:off x="6938217" y="3358692"/>
            <a:ext cx="4612653" cy="2353538"/>
            <a:chOff x="7531467" y="2067718"/>
            <a:chExt cx="4612653" cy="235353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4829323-5785-4A3A-D80B-5D5924109218}"/>
                </a:ext>
              </a:extLst>
            </p:cNvPr>
            <p:cNvGrpSpPr/>
            <p:nvPr/>
          </p:nvGrpSpPr>
          <p:grpSpPr>
            <a:xfrm>
              <a:off x="7531467" y="2067718"/>
              <a:ext cx="3361921" cy="696561"/>
              <a:chOff x="7531467" y="1889302"/>
              <a:chExt cx="3361921" cy="696561"/>
            </a:xfrm>
          </p:grpSpPr>
          <p:pic>
            <p:nvPicPr>
              <p:cNvPr id="25" name="Picture 24" descr="A black and white symbol with a person's head&#10;&#10;Description automatically generated">
                <a:extLst>
                  <a:ext uri="{FF2B5EF4-FFF2-40B4-BE49-F238E27FC236}">
                    <a16:creationId xmlns:a16="http://schemas.microsoft.com/office/drawing/2014/main" id="{79F1E7EE-148A-0F89-E592-7AA9B498D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1467" y="1889302"/>
                <a:ext cx="699292" cy="69656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5661D3-EB57-5881-8A88-588A874F3397}"/>
                  </a:ext>
                </a:extLst>
              </p:cNvPr>
              <p:cNvSpPr txBox="1"/>
              <p:nvPr/>
            </p:nvSpPr>
            <p:spPr>
              <a:xfrm>
                <a:off x="8329734" y="2065931"/>
                <a:ext cx="256365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room is too bright 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C390FC0-0A61-515D-EBFE-4C080A4F94F6}"/>
                </a:ext>
              </a:extLst>
            </p:cNvPr>
            <p:cNvGrpSpPr/>
            <p:nvPr/>
          </p:nvGrpSpPr>
          <p:grpSpPr>
            <a:xfrm>
              <a:off x="8125656" y="2980281"/>
              <a:ext cx="4018464" cy="1440975"/>
              <a:chOff x="8125656" y="2980281"/>
              <a:chExt cx="4018464" cy="144097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68619E3-0C96-EBB2-B4CE-469693BDE2B1}"/>
                  </a:ext>
                </a:extLst>
              </p:cNvPr>
              <p:cNvGrpSpPr/>
              <p:nvPr/>
            </p:nvGrpSpPr>
            <p:grpSpPr>
              <a:xfrm>
                <a:off x="8125656" y="2980281"/>
                <a:ext cx="3682131" cy="696562"/>
                <a:chOff x="8125656" y="2980281"/>
                <a:chExt cx="3682131" cy="696562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D01EDDC-77D6-CFE4-99EC-B0171DE5220F}"/>
                    </a:ext>
                  </a:extLst>
                </p:cNvPr>
                <p:cNvSpPr txBox="1"/>
                <p:nvPr/>
              </p:nvSpPr>
              <p:spPr>
                <a:xfrm>
                  <a:off x="8960354" y="3143896"/>
                  <a:ext cx="2847433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Step 1: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Close the window,</a:t>
                  </a:r>
                </a:p>
              </p:txBody>
            </p:sp>
            <p:pic>
              <p:nvPicPr>
                <p:cNvPr id="24" name="Picture 23" descr="A black and white outline of a window&#10;&#10;Description automatically generated">
                  <a:extLst>
                    <a:ext uri="{FF2B5EF4-FFF2-40B4-BE49-F238E27FC236}">
                      <a16:creationId xmlns:a16="http://schemas.microsoft.com/office/drawing/2014/main" id="{B6344BB6-D997-8765-8745-07F93BA01F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25656" y="2980281"/>
                  <a:ext cx="720740" cy="6965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1765E47-6496-2EBD-4364-E6DE62E1D658}"/>
                  </a:ext>
                </a:extLst>
              </p:cNvPr>
              <p:cNvGrpSpPr/>
              <p:nvPr/>
            </p:nvGrpSpPr>
            <p:grpSpPr>
              <a:xfrm>
                <a:off x="8153347" y="3831709"/>
                <a:ext cx="3990773" cy="589547"/>
                <a:chOff x="8164498" y="3831709"/>
                <a:chExt cx="3990773" cy="589547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314DE60-408E-A76E-5E93-4D6AD8C859F1}"/>
                    </a:ext>
                  </a:extLst>
                </p:cNvPr>
                <p:cNvSpPr txBox="1"/>
                <p:nvPr/>
              </p:nvSpPr>
              <p:spPr>
                <a:xfrm>
                  <a:off x="8960355" y="3943642"/>
                  <a:ext cx="3194916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Step 2: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Level down the lights.</a:t>
                  </a:r>
                </a:p>
              </p:txBody>
            </p:sp>
            <p:pic>
              <p:nvPicPr>
                <p:cNvPr id="22" name="Picture 21" descr="A light bulb with rays of light&#10;&#10;Description automatically generated">
                  <a:extLst>
                    <a:ext uri="{FF2B5EF4-FFF2-40B4-BE49-F238E27FC236}">
                      <a16:creationId xmlns:a16="http://schemas.microsoft.com/office/drawing/2014/main" id="{C3659BD3-6EEA-A140-F82C-962920B1DD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64498" y="3831709"/>
                  <a:ext cx="643055" cy="58954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FE5A31C-5F27-1E93-872C-91DF10A10759}"/>
              </a:ext>
            </a:extLst>
          </p:cNvPr>
          <p:cNvSpPr txBox="1"/>
          <p:nvPr/>
        </p:nvSpPr>
        <p:spPr>
          <a:xfrm>
            <a:off x="1183073" y="5342898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Figure: Smart home with controllable devices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140587-0E92-3A7B-B79D-43B6B304E9BD}"/>
              </a:ext>
            </a:extLst>
          </p:cNvPr>
          <p:cNvSpPr txBox="1"/>
          <p:nvPr/>
        </p:nvSpPr>
        <p:spPr>
          <a:xfrm>
            <a:off x="7259440" y="1579437"/>
            <a:ext cx="4414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Generate device control action plans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user utterance.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3A3730-A533-2942-31D0-36CEBD8DE8E6}"/>
              </a:ext>
            </a:extLst>
          </p:cNvPr>
          <p:cNvSpPr txBox="1"/>
          <p:nvPr/>
        </p:nvSpPr>
        <p:spPr>
          <a:xfrm>
            <a:off x="5116276" y="143170"/>
            <a:ext cx="19594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Introduction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1CE616-BEE7-9676-ED65-B147A0F9816C}"/>
              </a:ext>
            </a:extLst>
          </p:cNvPr>
          <p:cNvSpPr txBox="1"/>
          <p:nvPr/>
        </p:nvSpPr>
        <p:spPr>
          <a:xfrm>
            <a:off x="148534" y="6599414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Image Source: </a:t>
            </a:r>
            <a:r>
              <a:rPr lang="en-US" sz="900" dirty="0">
                <a:hlinkClick r:id="rId6"/>
              </a:rPr>
              <a:t>https://altusdigitalservices.com/wp-content/uploads/2020/02/resid3.jpg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5186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041E45-BAD9-CEB8-757B-8934D1E21C9E}"/>
              </a:ext>
            </a:extLst>
          </p:cNvPr>
          <p:cNvSpPr txBox="1"/>
          <p:nvPr/>
        </p:nvSpPr>
        <p:spPr>
          <a:xfrm>
            <a:off x="2092916" y="892059"/>
            <a:ext cx="77398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language models (GPT-3) can do device control planning,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Small language models-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Fail to understand the intent of utterance,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Fail to update plans based on the available devices.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10A94-2B86-E211-7603-8D77B142A0EB}"/>
              </a:ext>
            </a:extLst>
          </p:cNvPr>
          <p:cNvSpPr txBox="1"/>
          <p:nvPr/>
        </p:nvSpPr>
        <p:spPr>
          <a:xfrm>
            <a:off x="6096000" y="3654144"/>
            <a:ext cx="2659287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u="sng" dirty="0">
                <a:effectLst/>
                <a:latin typeface="Menlo" panose="020B0609030804020204" pitchFamily="49" charset="0"/>
              </a:rPr>
              <a:t>Pretrained LlaMA-7B</a:t>
            </a:r>
          </a:p>
          <a:p>
            <a:endParaRPr lang="en-US" sz="1000" b="0" dirty="0">
              <a:effectLst/>
              <a:latin typeface="Menlo" panose="020B0609030804020204" pitchFamily="49" charset="0"/>
            </a:endParaRP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1. Turn on the lights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2. Turn on the air conditioner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3. Turn on the music player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4. Turn on the diffuser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5. Turn on the air purifier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6. Turn on the window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7. Turn on the gym equipment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8. Turn on the thermostat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9. Turn on the projector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10. Turn on the fan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11. </a:t>
            </a:r>
            <a:r>
              <a:rPr lang="en-US" sz="1000" b="0" dirty="0"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Turn off the lights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12. </a:t>
            </a:r>
            <a:r>
              <a:rPr lang="en-US" sz="1000" b="0" dirty="0"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Turn off the air conditioner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13. </a:t>
            </a:r>
            <a:r>
              <a:rPr lang="en-US" sz="1000" b="0" dirty="0"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Turn off the music player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14. </a:t>
            </a:r>
            <a:r>
              <a:rPr lang="en-US" sz="1000" b="0" dirty="0"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Turn off the diffuser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15. </a:t>
            </a:r>
            <a:r>
              <a:rPr lang="en-US" sz="1000" b="0" dirty="0"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Turn off the air purifier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5C502-B0E4-C203-1A46-5432D23BDDC0}"/>
              </a:ext>
            </a:extLst>
          </p:cNvPr>
          <p:cNvSpPr txBox="1"/>
          <p:nvPr/>
        </p:nvSpPr>
        <p:spPr>
          <a:xfrm>
            <a:off x="3069434" y="3654144"/>
            <a:ext cx="2773461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u="sng" dirty="0">
                <a:effectLst/>
                <a:latin typeface="Menlo" panose="020B0609030804020204" pitchFamily="49" charset="0"/>
              </a:rPr>
              <a:t>GPT-3</a:t>
            </a:r>
          </a:p>
          <a:p>
            <a:endParaRPr lang="en-US" sz="1000" dirty="0">
              <a:latin typeface="Menlo" panose="020B0609030804020204" pitchFamily="49" charset="0"/>
            </a:endParaRP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1. Turn on the air conditioner, </a:t>
            </a:r>
          </a:p>
          <a:p>
            <a:r>
              <a:rPr lang="en-US" sz="1000" b="0" dirty="0">
                <a:effectLst/>
                <a:latin typeface="Menlo" panose="020B0609030804020204" pitchFamily="49" charset="0"/>
              </a:rPr>
              <a:t>2. Turn on the music player.</a:t>
            </a:r>
          </a:p>
          <a:p>
            <a:endParaRPr lang="en-US" sz="1000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E3A55-600B-94F7-6A9D-C31A0F6BC839}"/>
              </a:ext>
            </a:extLst>
          </p:cNvPr>
          <p:cNvSpPr txBox="1"/>
          <p:nvPr/>
        </p:nvSpPr>
        <p:spPr>
          <a:xfrm>
            <a:off x="3069434" y="2649085"/>
            <a:ext cx="5685853" cy="846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0" u="sng" dirty="0">
                <a:effectLst/>
                <a:latin typeface="Menlo" panose="020B0609030804020204" pitchFamily="49" charset="0"/>
              </a:rPr>
              <a:t>Instruction</a:t>
            </a:r>
            <a:endParaRPr lang="en-US" sz="1400" b="0" dirty="0">
              <a:effectLst/>
              <a:latin typeface="Menlo" panose="020B0609030804020204" pitchFamily="49" charset="0"/>
            </a:endParaRPr>
          </a:p>
          <a:p>
            <a:pPr algn="ctr"/>
            <a:r>
              <a:rPr lang="en-US" sz="1400" b="0" dirty="0">
                <a:effectLst/>
                <a:latin typeface="Menlo" panose="020B0609030804020204" pitchFamily="49" charset="0"/>
              </a:rPr>
              <a:t>Activate the exercise mode (air conditioner and </a:t>
            </a:r>
            <a:br>
              <a:rPr lang="en-US" sz="1400" b="0" dirty="0">
                <a:effectLst/>
                <a:latin typeface="Menlo" panose="020B0609030804020204" pitchFamily="49" charset="0"/>
              </a:rPr>
            </a:br>
            <a:r>
              <a:rPr lang="en-US" sz="1400" b="0" dirty="0">
                <a:effectLst/>
                <a:latin typeface="Menlo" panose="020B0609030804020204" pitchFamily="49" charset="0"/>
              </a:rPr>
              <a:t>music player on high volume)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DEF4C-1EF4-4990-D5A5-041285210375}"/>
              </a:ext>
            </a:extLst>
          </p:cNvPr>
          <p:cNvSpPr txBox="1"/>
          <p:nvPr/>
        </p:nvSpPr>
        <p:spPr>
          <a:xfrm>
            <a:off x="5116276" y="143170"/>
            <a:ext cx="19594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0078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23531C-B259-602A-430F-7FC956EB769D}"/>
              </a:ext>
            </a:extLst>
          </p:cNvPr>
          <p:cNvSpPr txBox="1"/>
          <p:nvPr/>
        </p:nvSpPr>
        <p:spPr>
          <a:xfrm>
            <a:off x="2005107" y="1046430"/>
            <a:ext cx="8032505" cy="707886"/>
          </a:xfrm>
          <a:prstGeom prst="rect">
            <a:avLst/>
          </a:prstGeom>
          <a:noFill/>
          <a:ln w="127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Utilize LLM to generate instruction-plan data,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generated instruction-plan data to finetune small LLM.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26DC7-95CC-652E-6DC3-55AEAB33962B}"/>
              </a:ext>
            </a:extLst>
          </p:cNvPr>
          <p:cNvGrpSpPr/>
          <p:nvPr/>
        </p:nvGrpSpPr>
        <p:grpSpPr>
          <a:xfrm>
            <a:off x="1968995" y="2534451"/>
            <a:ext cx="8508285" cy="1974984"/>
            <a:chOff x="1773045" y="2400636"/>
            <a:chExt cx="8508285" cy="197498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63D5830-47E1-80C1-D0BE-E514093FEBAF}"/>
                </a:ext>
              </a:extLst>
            </p:cNvPr>
            <p:cNvSpPr/>
            <p:nvPr/>
          </p:nvSpPr>
          <p:spPr>
            <a:xfrm>
              <a:off x="1773045" y="2454714"/>
              <a:ext cx="1449658" cy="1107996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Large Language Model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1C114E-552C-80FD-F768-3281E6038FA1}"/>
                </a:ext>
              </a:extLst>
            </p:cNvPr>
            <p:cNvCxnSpPr>
              <a:cxnSpLocks/>
            </p:cNvCxnSpPr>
            <p:nvPr/>
          </p:nvCxnSpPr>
          <p:spPr>
            <a:xfrm>
              <a:off x="3356515" y="2997561"/>
              <a:ext cx="206297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D867BC-C6A9-6DF5-8FF4-7E2EC7AE220F}"/>
                </a:ext>
              </a:extLst>
            </p:cNvPr>
            <p:cNvSpPr txBox="1"/>
            <p:nvPr/>
          </p:nvSpPr>
          <p:spPr>
            <a:xfrm>
              <a:off x="3557611" y="2541472"/>
              <a:ext cx="1545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Generate Data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81350E2-610B-934C-DE97-84A44C021E69}"/>
                </a:ext>
              </a:extLst>
            </p:cNvPr>
            <p:cNvSpPr/>
            <p:nvPr/>
          </p:nvSpPr>
          <p:spPr>
            <a:xfrm>
              <a:off x="8831672" y="2443563"/>
              <a:ext cx="1449658" cy="1107996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Small Language Model</a:t>
              </a:r>
            </a:p>
          </p:txBody>
        </p:sp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E931AD4A-E0CF-CBDF-7BBB-96A0BE53C432}"/>
                </a:ext>
              </a:extLst>
            </p:cNvPr>
            <p:cNvSpPr/>
            <p:nvPr/>
          </p:nvSpPr>
          <p:spPr>
            <a:xfrm>
              <a:off x="5534818" y="2400636"/>
              <a:ext cx="914400" cy="1216152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0C481FD-DC39-DE73-49DD-08770E098580}"/>
                </a:ext>
              </a:extLst>
            </p:cNvPr>
            <p:cNvCxnSpPr>
              <a:cxnSpLocks/>
            </p:cNvCxnSpPr>
            <p:nvPr/>
          </p:nvCxnSpPr>
          <p:spPr>
            <a:xfrm>
              <a:off x="6608957" y="2997561"/>
              <a:ext cx="206297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9D4807-2269-BB3A-627C-DA5E4EA920C4}"/>
                </a:ext>
              </a:extLst>
            </p:cNvPr>
            <p:cNvSpPr txBox="1"/>
            <p:nvPr/>
          </p:nvSpPr>
          <p:spPr>
            <a:xfrm>
              <a:off x="7150375" y="2555747"/>
              <a:ext cx="980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finetune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923DA2-9DA7-27FB-C66E-F13BC4E2EB60}"/>
                </a:ext>
              </a:extLst>
            </p:cNvPr>
            <p:cNvSpPr txBox="1"/>
            <p:nvPr/>
          </p:nvSpPr>
          <p:spPr>
            <a:xfrm>
              <a:off x="5408713" y="3729289"/>
              <a:ext cx="1178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Generated</a:t>
              </a:r>
              <a:br>
                <a:rPr lang="en-US" dirty="0"/>
              </a:br>
              <a:r>
                <a:rPr lang="en-US" dirty="0"/>
                <a:t>Data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77D994E-5727-BA0E-25FE-2EED87602C06}"/>
              </a:ext>
            </a:extLst>
          </p:cNvPr>
          <p:cNvSpPr txBox="1"/>
          <p:nvPr/>
        </p:nvSpPr>
        <p:spPr>
          <a:xfrm>
            <a:off x="2086535" y="4777852"/>
            <a:ext cx="8032505" cy="1323439"/>
          </a:xfrm>
          <a:prstGeom prst="rect">
            <a:avLst/>
          </a:prstGeom>
          <a:noFill/>
          <a:ln w="127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Two types of plan are generated: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Base plan: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intent understanding,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Contrastive plan: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home configuration adjustment.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61C92-C4FC-01DE-910D-88127723437F}"/>
              </a:ext>
            </a:extLst>
          </p:cNvPr>
          <p:cNvSpPr txBox="1"/>
          <p:nvPr/>
        </p:nvSpPr>
        <p:spPr>
          <a:xfrm>
            <a:off x="5299305" y="81628"/>
            <a:ext cx="15859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20595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86175A28-BA31-8E5C-8D75-0EC264765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315" y="2591072"/>
            <a:ext cx="7939368" cy="3456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34650F-3F35-0AB4-A4E1-37FE61BA22A0}"/>
              </a:ext>
            </a:extLst>
          </p:cNvPr>
          <p:cNvSpPr txBox="1"/>
          <p:nvPr/>
        </p:nvSpPr>
        <p:spPr>
          <a:xfrm>
            <a:off x="2367096" y="810776"/>
            <a:ext cx="8153759" cy="1015663"/>
          </a:xfrm>
          <a:prstGeom prst="rect">
            <a:avLst/>
          </a:prstGeom>
          <a:noFill/>
          <a:ln w="127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Generate instructions in a loop,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Generate base plans considering all devices are available.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F967FA-6FF7-A9BC-BAE3-8411B42DFCA7}"/>
              </a:ext>
            </a:extLst>
          </p:cNvPr>
          <p:cNvSpPr txBox="1"/>
          <p:nvPr/>
        </p:nvSpPr>
        <p:spPr>
          <a:xfrm>
            <a:off x="5299305" y="81628"/>
            <a:ext cx="15859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53757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rrows and a sign&#10;&#10;Description automatically generated">
            <a:extLst>
              <a:ext uri="{FF2B5EF4-FFF2-40B4-BE49-F238E27FC236}">
                <a16:creationId xmlns:a16="http://schemas.microsoft.com/office/drawing/2014/main" id="{45911273-CC51-8A98-3413-165A4CE10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48" y="2643526"/>
            <a:ext cx="7044349" cy="3355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7EC395-8A25-9EB6-FB6E-742C1B0DD788}"/>
              </a:ext>
            </a:extLst>
          </p:cNvPr>
          <p:cNvSpPr txBox="1"/>
          <p:nvPr/>
        </p:nvSpPr>
        <p:spPr>
          <a:xfrm>
            <a:off x="1851104" y="803510"/>
            <a:ext cx="8932126" cy="1323439"/>
          </a:xfrm>
          <a:prstGeom prst="rect">
            <a:avLst/>
          </a:prstGeom>
          <a:noFill/>
          <a:ln w="127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b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Retrieve relevant devices of base plans for abstract instructions,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Generate plans by removing relevant devices from the available device list.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A17EA-BB44-54B0-35E9-1F860D3A34C3}"/>
              </a:ext>
            </a:extLst>
          </p:cNvPr>
          <p:cNvSpPr txBox="1"/>
          <p:nvPr/>
        </p:nvSpPr>
        <p:spPr>
          <a:xfrm>
            <a:off x="5299305" y="81628"/>
            <a:ext cx="15859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123990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A17EA-BB44-54B0-35E9-1F860D3A34C3}"/>
              </a:ext>
            </a:extLst>
          </p:cNvPr>
          <p:cNvSpPr txBox="1"/>
          <p:nvPr/>
        </p:nvSpPr>
        <p:spPr>
          <a:xfrm>
            <a:off x="5182929" y="52778"/>
            <a:ext cx="18261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Experiment</a:t>
            </a:r>
          </a:p>
        </p:txBody>
      </p:sp>
      <p:pic>
        <p:nvPicPr>
          <p:cNvPr id="7" name="Picture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B86B9D38-7E61-B2F8-FA4F-F6AE64114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6" y="2098054"/>
            <a:ext cx="4619240" cy="1195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E52029-2C0D-A50C-8FED-173F557F9781}"/>
              </a:ext>
            </a:extLst>
          </p:cNvPr>
          <p:cNvSpPr txBox="1"/>
          <p:nvPr/>
        </p:nvSpPr>
        <p:spPr>
          <a:xfrm>
            <a:off x="42045" y="1379623"/>
            <a:ext cx="6022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kern="1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Introduced device control planning dataset with </a:t>
            </a:r>
            <a:br>
              <a:rPr lang="en-US" kern="1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1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28273 instruction-devices-plan triplets. </a:t>
            </a:r>
            <a:endParaRPr lang="en-US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50098-8FF9-4DD4-379A-F44374C6C0B2}"/>
              </a:ext>
            </a:extLst>
          </p:cNvPr>
          <p:cNvSpPr txBox="1"/>
          <p:nvPr/>
        </p:nvSpPr>
        <p:spPr>
          <a:xfrm>
            <a:off x="2285903" y="948736"/>
            <a:ext cx="1145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Dataset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FB196-28E6-4E55-C4F6-873DE99DFF76}"/>
              </a:ext>
            </a:extLst>
          </p:cNvPr>
          <p:cNvSpPr txBox="1"/>
          <p:nvPr/>
        </p:nvSpPr>
        <p:spPr>
          <a:xfrm>
            <a:off x="5969876" y="22140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kern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Pretrained Small Language Model a Good Device Control Planner? </a:t>
            </a:r>
            <a:endParaRPr lang="en-US" u="sng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CF0A66B1-2265-12D9-C329-D2D4653D8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53" y="2901599"/>
            <a:ext cx="5557645" cy="34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8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A17EA-BB44-54B0-35E9-1F860D3A34C3}"/>
              </a:ext>
            </a:extLst>
          </p:cNvPr>
          <p:cNvSpPr txBox="1"/>
          <p:nvPr/>
        </p:nvSpPr>
        <p:spPr>
          <a:xfrm>
            <a:off x="5182929" y="52778"/>
            <a:ext cx="18261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Experiment</a:t>
            </a:r>
          </a:p>
        </p:txBody>
      </p:sp>
      <p:pic>
        <p:nvPicPr>
          <p:cNvPr id="3" name="Picture 2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AFC28D06-BA1F-53EE-843A-EE1C61BC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47" y="1368257"/>
            <a:ext cx="9537574" cy="1893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E66196-A30E-8750-FDF7-AD5F2B85CD55}"/>
              </a:ext>
            </a:extLst>
          </p:cNvPr>
          <p:cNvSpPr txBox="1"/>
          <p:nvPr/>
        </p:nvSpPr>
        <p:spPr>
          <a:xfrm>
            <a:off x="3451139" y="904335"/>
            <a:ext cx="5184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kern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Does Finetuning with Synthesized Triplets Help? </a:t>
            </a:r>
            <a:endParaRPr lang="en-US" u="sng" dirty="0"/>
          </a:p>
        </p:txBody>
      </p:sp>
      <p:pic>
        <p:nvPicPr>
          <p:cNvPr id="10" name="Picture 9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C58983FE-2777-9DA1-FFD4-9A5B0A967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61" y="4078672"/>
            <a:ext cx="6417522" cy="25533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8EDDE5-039C-1F63-14AB-D5E2723B0872}"/>
              </a:ext>
            </a:extLst>
          </p:cNvPr>
          <p:cNvSpPr txBox="1"/>
          <p:nvPr/>
        </p:nvSpPr>
        <p:spPr>
          <a:xfrm>
            <a:off x="4420076" y="3595855"/>
            <a:ext cx="3678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kern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the Contrastive Plans Useful?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446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1E44C9-93B3-D515-4607-EFE98071C908}"/>
              </a:ext>
            </a:extLst>
          </p:cNvPr>
          <p:cNvSpPr txBox="1"/>
          <p:nvPr/>
        </p:nvSpPr>
        <p:spPr>
          <a:xfrm>
            <a:off x="4804108" y="2885513"/>
            <a:ext cx="2583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5173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383</Words>
  <Application>Microsoft Macintosh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Menlo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Sudipta Paul</dc:creator>
  <cp:lastModifiedBy>Sudipta Paul</cp:lastModifiedBy>
  <cp:revision>11</cp:revision>
  <dcterms:created xsi:type="dcterms:W3CDTF">2024-04-16T08:26:30Z</dcterms:created>
  <dcterms:modified xsi:type="dcterms:W3CDTF">2024-04-16T09:54:04Z</dcterms:modified>
</cp:coreProperties>
</file>