
<file path=[Content_Types].xml><?xml version="1.0" encoding="utf-8"?>
<Types xmlns="http://schemas.openxmlformats.org/package/2006/content-types"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5" r:id="rId2"/>
  </p:sldMasterIdLst>
  <p:notesMasterIdLst>
    <p:notesMasterId r:id="rId22"/>
  </p:notesMasterIdLst>
  <p:handoutMasterIdLst>
    <p:handoutMasterId r:id="rId23"/>
  </p:handoutMasterIdLst>
  <p:sldIdLst>
    <p:sldId id="636" r:id="rId3"/>
    <p:sldId id="620" r:id="rId4"/>
    <p:sldId id="598" r:id="rId5"/>
    <p:sldId id="516" r:id="rId6"/>
    <p:sldId id="621" r:id="rId7"/>
    <p:sldId id="654" r:id="rId8"/>
    <p:sldId id="701" r:id="rId9"/>
    <p:sldId id="702" r:id="rId10"/>
    <p:sldId id="703" r:id="rId11"/>
    <p:sldId id="642" r:id="rId12"/>
    <p:sldId id="641" r:id="rId13"/>
    <p:sldId id="277" r:id="rId14"/>
    <p:sldId id="639" r:id="rId15"/>
    <p:sldId id="640" r:id="rId16"/>
    <p:sldId id="700" r:id="rId17"/>
    <p:sldId id="707" r:id="rId18"/>
    <p:sldId id="704" r:id="rId19"/>
    <p:sldId id="650" r:id="rId20"/>
    <p:sldId id="529" r:id="rId21"/>
  </p:sldIdLst>
  <p:sldSz cx="9144000" cy="6858000" type="overhead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4">
          <p15:clr>
            <a:srgbClr val="A4A3A4"/>
          </p15:clr>
        </p15:guide>
        <p15:guide id="2" pos="5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0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00"/>
    <a:srgbClr val="9900FF"/>
    <a:srgbClr val="CC6600"/>
    <a:srgbClr val="EAB450"/>
    <a:srgbClr val="212121"/>
    <a:srgbClr val="424242"/>
    <a:srgbClr val="3333CC"/>
    <a:srgbClr val="D0D8E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490"/>
  </p:normalViewPr>
  <p:slideViewPr>
    <p:cSldViewPr snapToGrid="0">
      <p:cViewPr>
        <p:scale>
          <a:sx n="67" d="100"/>
          <a:sy n="67" d="100"/>
        </p:scale>
        <p:origin x="1188" y="32"/>
      </p:cViewPr>
      <p:guideLst>
        <p:guide orient="horz" pos="2874"/>
        <p:guide pos="5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36"/>
        <p:guide pos="30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7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t" anchorCtr="0" compatLnSpc="1"/>
          <a:lstStyle>
            <a:lvl1pPr defTabSz="934720" eaLnBrk="0" hangingPunct="0">
              <a:spcBef>
                <a:spcPct val="20000"/>
              </a:spcBef>
              <a:defRPr sz="1200">
                <a:latin typeface="Tahoma" panose="020B060403050404020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9713" y="0"/>
            <a:ext cx="40687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t" anchorCtr="0" compatLnSpc="1"/>
          <a:lstStyle>
            <a:lvl1pPr algn="r" defTabSz="934720" eaLnBrk="0" hangingPunct="0">
              <a:spcBef>
                <a:spcPct val="20000"/>
              </a:spcBef>
              <a:defRPr sz="1200">
                <a:latin typeface="Tahoma" panose="020B060403050404020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0687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b" anchorCtr="0" compatLnSpc="1"/>
          <a:lstStyle>
            <a:lvl1pPr defTabSz="934720" eaLnBrk="0" hangingPunct="0">
              <a:spcBef>
                <a:spcPct val="20000"/>
              </a:spcBef>
              <a:defRPr sz="1200">
                <a:latin typeface="Tahoma" panose="020B060403050404020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9713" y="6746875"/>
            <a:ext cx="40687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b" anchorCtr="0" compatLnSpc="1"/>
          <a:lstStyle>
            <a:lvl1pPr algn="r" defTabSz="934720" eaLnBrk="0" hangingPunct="0">
              <a:spcBef>
                <a:spcPct val="20000"/>
              </a:spcBef>
              <a:defRPr sz="1200">
                <a:latin typeface="Tahoma" panose="020B0604030504040204" charset="0"/>
              </a:defRPr>
            </a:lvl1pPr>
          </a:lstStyle>
          <a:p>
            <a:pPr>
              <a:defRPr/>
            </a:pPr>
            <a:fld id="{D59265D6-972E-4E36-8D8F-F88A532B1EC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43338" y="174625"/>
            <a:ext cx="2327275" cy="1746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2538" y="2038350"/>
            <a:ext cx="68834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875"/>
            <a:ext cx="40687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b" anchorCtr="0" compatLnSpc="1"/>
          <a:lstStyle>
            <a:lvl1pPr defTabSz="934720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9713" y="6746875"/>
            <a:ext cx="40687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3494" tIns="46747" rIns="93494" bIns="46747" numCol="1" anchor="b" anchorCtr="0" compatLnSpc="1"/>
          <a:lstStyle>
            <a:lvl1pPr algn="r" defTabSz="934720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charset="0"/>
              </a:defRPr>
            </a:lvl1pPr>
          </a:lstStyle>
          <a:p>
            <a:pPr>
              <a:defRPr/>
            </a:pPr>
            <a:fld id="{0345EBAA-A4CA-4947-8012-AF7F90D1D6A0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ahoma" panose="020B060403050404020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ahoma" panose="020B060403050404020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ahoma" panose="020B060403050404020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ahoma" panose="020B060403050404020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ahoma" panose="020B0604030504040204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3575fa61e_2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d3575fa61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5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31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10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60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29B8-ECF3-432F-ACBE-675A6FA19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0.5 + 1.5=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29B8-ECF3-432F-ACBE-675A6FA19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 dirty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7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303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794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b="0" i="0">
              <a:effectLst/>
              <a:latin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9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848600" cy="1393825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102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28600"/>
            <a:ext cx="207645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07695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76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00200"/>
            <a:ext cx="40767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938588"/>
            <a:ext cx="40767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767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00200"/>
            <a:ext cx="40767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8"/>
            <a:ext cx="8305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76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4076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76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600200"/>
            <a:ext cx="40767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3938588"/>
            <a:ext cx="40767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8"/>
            <a:ext cx="8305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32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500" y="1355751"/>
            <a:ext cx="8471002" cy="4821213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03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/>
              <a:t>First Level Content</a:t>
            </a:r>
          </a:p>
          <a:p>
            <a:pPr lvl="1"/>
            <a:r>
              <a:rPr lang="en-US" noProof="0"/>
              <a:t>Second Level Content</a:t>
            </a:r>
          </a:p>
          <a:p>
            <a:pPr lvl="2"/>
            <a:r>
              <a:rPr lang="en-US" noProof="0"/>
              <a:t>Third Level Content</a:t>
            </a:r>
          </a:p>
          <a:p>
            <a:pPr lvl="3"/>
            <a:r>
              <a:rPr lang="en-US" noProof="0"/>
              <a:t>Fourth Level Content</a:t>
            </a:r>
          </a:p>
          <a:p>
            <a:pPr lvl="4"/>
            <a:r>
              <a:rPr lang="en-US" noProof="0"/>
              <a:t>Fifth Level Content</a:t>
            </a:r>
          </a:p>
          <a:p>
            <a:pPr marL="1885903" marR="0" lvl="5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Sixth Level Content</a:t>
            </a:r>
          </a:p>
          <a:p>
            <a:pPr lvl="6"/>
            <a:r>
              <a:rPr lang="en-US" noProof="0"/>
              <a:t>Seventh Level Content</a:t>
            </a:r>
          </a:p>
          <a:p>
            <a:pPr lvl="7"/>
            <a:r>
              <a:rPr lang="en-US" noProof="0"/>
              <a:t>Eight Level Content</a:t>
            </a:r>
          </a:p>
          <a:p>
            <a:pPr lvl="8"/>
            <a:r>
              <a:rPr lang="en-US" noProof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8" y="126792"/>
            <a:ext cx="8871626" cy="770536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500" y="6356352"/>
            <a:ext cx="2349551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endParaRPr lang="en-US" noProof="1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349551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2182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6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10" y="992770"/>
            <a:ext cx="8520601" cy="273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6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3778838"/>
            <a:ext cx="8520603" cy="105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609570" lvl="0" indent="-3047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3733"/>
            </a:lvl1pPr>
            <a:lvl2pPr marL="1219139" lvl="1" indent="-3047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3733"/>
            </a:lvl2pPr>
            <a:lvl3pPr marL="1828709" lvl="2" indent="-3047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3733"/>
            </a:lvl3pPr>
            <a:lvl4pPr marL="2438278" lvl="3" indent="-3047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3733"/>
            </a:lvl4pPr>
            <a:lvl5pPr marL="3047848" lvl="4" indent="-3047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3733"/>
            </a:lvl5pPr>
            <a:lvl6pPr marL="3657417" lvl="5" indent="-45717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987" lvl="6" indent="-45717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557" lvl="7" indent="-45717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126" lvl="8" indent="-45717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84347" y="6267759"/>
            <a:ext cx="336815" cy="42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333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392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09" y="194713"/>
            <a:ext cx="8711291" cy="900545"/>
          </a:xfrm>
          <a:prstGeom prst="rect">
            <a:avLst/>
          </a:prstGeom>
        </p:spPr>
        <p:txBody>
          <a:bodyPr/>
          <a:lstStyle>
            <a:lvl1pPr algn="l">
              <a:defRPr sz="3400">
                <a:latin typeface="Helvetica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099979"/>
            <a:ext cx="9143999" cy="42926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rgbClr val="861B15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defRPr sz="2000">
                <a:solidFill>
                  <a:srgbClr val="000000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defRPr sz="1800">
                <a:solidFill>
                  <a:srgbClr val="000000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defRPr>
                <a:solidFill>
                  <a:srgbClr val="000000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defRPr>
                <a:solidFill>
                  <a:srgbClr val="000000"/>
                </a:solidFill>
                <a:latin typeface="Helvetic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5226" y="6151575"/>
            <a:ext cx="2670175" cy="2849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cap="small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Section Title | 05/04/15 | </a:t>
            </a:r>
            <a:fld id="{46B617E8-FDF7-45F5-ADA8-C49CB205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76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4076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df"/><Relationship Id="rId3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11" Type="http://schemas.openxmlformats.org/officeDocument/2006/relationships/image" Target="../media/image2.pdf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df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286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305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anose="020B060403050404020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182052" y="83906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92102" y="6138309"/>
            <a:ext cx="1741688" cy="4700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270A2C-40A2-46B5-BA90-F53023D854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67452" y="5909417"/>
            <a:ext cx="1188720" cy="490557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37F5A6-98EF-2C77-25DC-AC641FCE132A}"/>
              </a:ext>
            </a:extLst>
          </p:cNvPr>
          <p:cNvSpPr txBox="1">
            <a:spLocks/>
          </p:cNvSpPr>
          <p:nvPr userDrawn="1"/>
        </p:nvSpPr>
        <p:spPr>
          <a:xfrm>
            <a:off x="6387116" y="6115059"/>
            <a:ext cx="2670175" cy="284915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400" kern="1200" cap="small" baseline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 </a:t>
            </a:r>
            <a:fld id="{46B617E8-FDF7-45F5-ADA8-C49CB2054413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11" Type="http://schemas.openxmlformats.org/officeDocument/2006/relationships/hyperlink" Target="https://ieeexplore.ieee.org/abstract/document/9774704/" TargetMode="External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26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8"/>
          <p:cNvGrpSpPr/>
          <p:nvPr/>
        </p:nvGrpSpPr>
        <p:grpSpPr>
          <a:xfrm>
            <a:off x="59890" y="986439"/>
            <a:ext cx="8989455" cy="1929517"/>
            <a:chOff x="0" y="195139"/>
            <a:chExt cx="8763003" cy="1526648"/>
          </a:xfrm>
        </p:grpSpPr>
        <p:sp>
          <p:nvSpPr>
            <p:cNvPr id="151" name="Google Shape;151;p38"/>
            <p:cNvSpPr/>
            <p:nvPr/>
          </p:nvSpPr>
          <p:spPr>
            <a:xfrm>
              <a:off x="0" y="195139"/>
              <a:ext cx="8763003" cy="1526648"/>
            </a:xfrm>
            <a:prstGeom prst="roundRect">
              <a:avLst>
                <a:gd name="adj" fmla="val 16667"/>
              </a:avLst>
            </a:prstGeom>
            <a:solidFill>
              <a:srgbClr val="DEEBF7"/>
            </a:solidFill>
            <a:ln>
              <a:noFill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buSzPts val="3800"/>
              </a:pPr>
              <a:endParaRPr sz="5067"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38"/>
            <p:cNvSpPr txBox="1"/>
            <p:nvPr/>
          </p:nvSpPr>
          <p:spPr>
            <a:xfrm>
              <a:off x="48982" y="455244"/>
              <a:ext cx="8665036" cy="100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67" tIns="60967" rIns="60967" bIns="60967" anchor="ctr" anchorCtr="0">
              <a:spAutoFit/>
            </a:bodyPr>
            <a:lstStyle/>
            <a:p>
              <a:pPr lvl="0" algn="ctr">
                <a:buSzPts val="4000"/>
              </a:pPr>
              <a:r>
                <a:rPr lang="en-US" sz="3733" dirty="0"/>
                <a:t>Hoyer Regularized Training for One-time-step Spiking Neural Networks</a:t>
              </a:r>
              <a:endParaRPr sz="3733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85D31A1-017D-6F45-9B7E-36728105C362}"/>
              </a:ext>
            </a:extLst>
          </p:cNvPr>
          <p:cNvSpPr/>
          <p:nvPr/>
        </p:nvSpPr>
        <p:spPr>
          <a:xfrm>
            <a:off x="1822188" y="3244700"/>
            <a:ext cx="4977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Gourav Datta</a:t>
            </a:r>
            <a:r>
              <a:rPr lang="en-US" baseline="30000">
                <a:solidFill>
                  <a:srgbClr val="000000"/>
                </a:solidFill>
              </a:rPr>
              <a:t>*,^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Zeyu</a:t>
            </a:r>
            <a:r>
              <a:rPr lang="en-US">
                <a:solidFill>
                  <a:srgbClr val="000000"/>
                </a:solidFill>
              </a:rPr>
              <a:t> Liu</a:t>
            </a:r>
            <a:r>
              <a:rPr lang="en-US" baseline="30000">
                <a:solidFill>
                  <a:srgbClr val="000000"/>
                </a:solidFill>
              </a:rPr>
              <a:t>*</a:t>
            </a:r>
            <a:r>
              <a:rPr lang="en-US">
                <a:solidFill>
                  <a:srgbClr val="000000"/>
                </a:solidFill>
              </a:rPr>
              <a:t>, Peter A. </a:t>
            </a:r>
            <a:r>
              <a:rPr lang="en-US" err="1">
                <a:solidFill>
                  <a:srgbClr val="000000"/>
                </a:solidFill>
              </a:rPr>
              <a:t>Beerel</a:t>
            </a:r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University of Southern California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E7011-D756-1CA0-FB07-339A676E87B9}"/>
              </a:ext>
            </a:extLst>
          </p:cNvPr>
          <p:cNvSpPr txBox="1"/>
          <p:nvPr/>
        </p:nvSpPr>
        <p:spPr>
          <a:xfrm>
            <a:off x="110138" y="4978131"/>
            <a:ext cx="514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* </a:t>
            </a:r>
            <a:r>
              <a:rPr lang="en-US" sz="1600">
                <a:solidFill>
                  <a:srgbClr val="000000"/>
                </a:solidFill>
              </a:rPr>
              <a:t>Equally contributing authors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69F13-DBDC-BBA0-DBFD-8653D6286DFE}"/>
              </a:ext>
            </a:extLst>
          </p:cNvPr>
          <p:cNvSpPr txBox="1"/>
          <p:nvPr/>
        </p:nvSpPr>
        <p:spPr>
          <a:xfrm>
            <a:off x="110138" y="5275588"/>
            <a:ext cx="514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>
                <a:solidFill>
                  <a:srgbClr val="000000"/>
                </a:solidFill>
              </a:rPr>
              <a:t>^ </a:t>
            </a:r>
            <a:r>
              <a:rPr lang="en-US" sz="1600">
                <a:solidFill>
                  <a:srgbClr val="000000"/>
                </a:solidFill>
              </a:rPr>
              <a:t>Currently employed at Amazon Inc</a:t>
            </a:r>
            <a:r>
              <a:rPr lang="en-US" sz="1600"/>
              <a:t>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0B401-E97E-9B4A-EED5-AA1F56B1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979" y="5118334"/>
            <a:ext cx="768563" cy="5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Accuracy Results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77351D-F495-6543-BC96-7AA3E9EB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" y="1340224"/>
            <a:ext cx="5822551" cy="1691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9DE62D-7FCE-B34E-B252-FE6DA79E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8" y="3974728"/>
            <a:ext cx="3664000" cy="15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D0F97-C1DA-1542-A012-E2E44EA2E866}"/>
              </a:ext>
            </a:extLst>
          </p:cNvPr>
          <p:cNvSpPr txBox="1"/>
          <p:nvPr/>
        </p:nvSpPr>
        <p:spPr>
          <a:xfrm>
            <a:off x="181535" y="3714895"/>
            <a:ext cx="41587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Object detection on PASCALVOC2007 dataset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64FF2-419E-214B-BD0D-9BBF505F4D4A}"/>
              </a:ext>
            </a:extLst>
          </p:cNvPr>
          <p:cNvSpPr txBox="1"/>
          <p:nvPr/>
        </p:nvSpPr>
        <p:spPr>
          <a:xfrm>
            <a:off x="626291" y="1018742"/>
            <a:ext cx="4787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Object recognition on CIFAR10 and ImageNet dataset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317DB-CCB1-CC4C-8443-7CE03BEE76B2}"/>
              </a:ext>
            </a:extLst>
          </p:cNvPr>
          <p:cNvSpPr txBox="1"/>
          <p:nvPr/>
        </p:nvSpPr>
        <p:spPr>
          <a:xfrm>
            <a:off x="181536" y="2850725"/>
            <a:ext cx="420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Model∗ indicates that we remove the first max pooling layer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9C3B88-7EDD-4E49-8BBA-A5506963A3A3}"/>
              </a:ext>
            </a:extLst>
          </p:cNvPr>
          <p:cNvSpPr/>
          <p:nvPr/>
        </p:nvSpPr>
        <p:spPr>
          <a:xfrm>
            <a:off x="249095" y="1623234"/>
            <a:ext cx="5351605" cy="121645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050048-1E53-9F40-BF08-63E4034B69AC}"/>
              </a:ext>
            </a:extLst>
          </p:cNvPr>
          <p:cNvSpPr/>
          <p:nvPr/>
        </p:nvSpPr>
        <p:spPr>
          <a:xfrm>
            <a:off x="181536" y="2557306"/>
            <a:ext cx="5419164" cy="154920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1144195-28C9-0C40-9511-C96D8EEAAE96}"/>
              </a:ext>
            </a:extLst>
          </p:cNvPr>
          <p:cNvSpPr/>
          <p:nvPr/>
        </p:nvSpPr>
        <p:spPr>
          <a:xfrm>
            <a:off x="6004086" y="1493100"/>
            <a:ext cx="2868631" cy="91656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212121"/>
                </a:solidFill>
              </a:rPr>
              <a:t>SOTA accuracy of 93.44% with only one timestep; 0.64% below SOTA non-spiking model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FF7B14-5455-0245-8B60-35F8DBFF39B1}"/>
              </a:ext>
            </a:extLst>
          </p:cNvPr>
          <p:cNvSpPr/>
          <p:nvPr/>
        </p:nvSpPr>
        <p:spPr>
          <a:xfrm>
            <a:off x="6004086" y="2786185"/>
            <a:ext cx="2868631" cy="91656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212121"/>
                </a:solidFill>
              </a:rPr>
              <a:t>SOTA accuracy of 68% with only one timestep; 2% below SOTA non-spiking model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93F5-829A-5744-B834-3CD4CDD55BA2}"/>
              </a:ext>
            </a:extLst>
          </p:cNvPr>
          <p:cNvSpPr txBox="1"/>
          <p:nvPr/>
        </p:nvSpPr>
        <p:spPr>
          <a:xfrm>
            <a:off x="6930954" y="1195911"/>
            <a:ext cx="1014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CIFAR10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5F1E1-BDB4-7C40-99FD-4EAA7189D1C7}"/>
              </a:ext>
            </a:extLst>
          </p:cNvPr>
          <p:cNvSpPr txBox="1"/>
          <p:nvPr/>
        </p:nvSpPr>
        <p:spPr>
          <a:xfrm>
            <a:off x="6929589" y="248899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ImageNet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3178F61-0C2F-9D47-8642-B06066DFDA8E}"/>
              </a:ext>
            </a:extLst>
          </p:cNvPr>
          <p:cNvSpPr/>
          <p:nvPr/>
        </p:nvSpPr>
        <p:spPr>
          <a:xfrm>
            <a:off x="4540819" y="4372909"/>
            <a:ext cx="4331898" cy="91656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212121"/>
                </a:solidFill>
              </a:rPr>
              <a:t>For both Faster RCNN and RetinaNet, our models yield the highest mAP among existing </a:t>
            </a:r>
          </a:p>
          <a:p>
            <a:pPr algn="ctr"/>
            <a:r>
              <a:rPr lang="en-US" sz="1500">
                <a:solidFill>
                  <a:srgbClr val="212121"/>
                </a:solidFill>
              </a:rPr>
              <a:t> BNNs, SNNs, and AdderNets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7F12F6-3782-7541-91EE-FE4D9BA7AA72}"/>
              </a:ext>
            </a:extLst>
          </p:cNvPr>
          <p:cNvSpPr/>
          <p:nvPr/>
        </p:nvSpPr>
        <p:spPr>
          <a:xfrm>
            <a:off x="439268" y="4727606"/>
            <a:ext cx="3581404" cy="142789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A8A7CD3-E6DA-CB43-9760-AF0926CF1BC9}"/>
              </a:ext>
            </a:extLst>
          </p:cNvPr>
          <p:cNvSpPr/>
          <p:nvPr/>
        </p:nvSpPr>
        <p:spPr>
          <a:xfrm>
            <a:off x="470216" y="5029200"/>
            <a:ext cx="3581404" cy="168413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C9364E-604A-DE44-AB53-48F849B22959}"/>
              </a:ext>
            </a:extLst>
          </p:cNvPr>
          <p:cNvSpPr txBox="1"/>
          <p:nvPr/>
        </p:nvSpPr>
        <p:spPr>
          <a:xfrm>
            <a:off x="6064546" y="4066722"/>
            <a:ext cx="207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PASCALVOC2007</a:t>
            </a:r>
          </a:p>
        </p:txBody>
      </p:sp>
    </p:spTree>
    <p:extLst>
      <p:ext uri="{BB962C8B-B14F-4D97-AF65-F5344CB8AC3E}">
        <p14:creationId xmlns:p14="http://schemas.microsoft.com/office/powerpoint/2010/main" val="30843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Comparison with Existing SNNs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325982-DD38-CF4E-9C3B-38D6C631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" y="1237129"/>
            <a:ext cx="5354784" cy="384190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1BF0BA-0CC7-FA42-BBE6-192892A19CC3}"/>
              </a:ext>
            </a:extLst>
          </p:cNvPr>
          <p:cNvSpPr/>
          <p:nvPr/>
        </p:nvSpPr>
        <p:spPr>
          <a:xfrm>
            <a:off x="5387393" y="2300747"/>
            <a:ext cx="3691218" cy="61908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Our SNNs yield better test accuracy compared to all existing SNNs at iso-architecture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3831E2F-9412-5640-8E09-AD28D98BDE64}"/>
              </a:ext>
            </a:extLst>
          </p:cNvPr>
          <p:cNvSpPr/>
          <p:nvPr/>
        </p:nvSpPr>
        <p:spPr>
          <a:xfrm>
            <a:off x="5387393" y="3193645"/>
            <a:ext cx="3691218" cy="61908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We demonstrate a 2-32× decrease in inference latency compared to other works*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CE37B-A798-D640-AF92-05DBE0E266FA}"/>
              </a:ext>
            </a:extLst>
          </p:cNvPr>
          <p:cNvSpPr txBox="1"/>
          <p:nvPr/>
        </p:nvSpPr>
        <p:spPr>
          <a:xfrm>
            <a:off x="5288659" y="3812728"/>
            <a:ext cx="3957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*except Chowdhury et al. 2021 that iteratively trains multi-time-step SNNs and reduces the number of time steps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41222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1BF0BA-0CC7-FA42-BBE6-192892A19CC3}"/>
              </a:ext>
            </a:extLst>
          </p:cNvPr>
          <p:cNvSpPr/>
          <p:nvPr/>
        </p:nvSpPr>
        <p:spPr>
          <a:xfrm>
            <a:off x="969384" y="3085481"/>
            <a:ext cx="7144034" cy="59205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000000"/>
                </a:solidFill>
              </a:rPr>
              <a:t>Our one-time-step SNNs yield significantly lower spike activities compared to existing SNNs, leading to similar FLOPs reduction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Improvement in Inference Energy Efficiency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1E996B6-8AB8-D54A-AC20-AB92D7B425E9}"/>
              </a:ext>
            </a:extLst>
          </p:cNvPr>
          <p:cNvSpPr/>
          <p:nvPr/>
        </p:nvSpPr>
        <p:spPr>
          <a:xfrm>
            <a:off x="969384" y="3839903"/>
            <a:ext cx="7144034" cy="771771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These lower FLOPs, coupled with the 5.1× reduction for AC (vs MAC) operations lead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to a </a:t>
            </a:r>
            <a:r>
              <a:rPr lang="en-US" sz="1500" b="1" dirty="0">
                <a:solidFill>
                  <a:srgbClr val="000000"/>
                </a:solidFill>
              </a:rPr>
              <a:t>22.9× </a:t>
            </a:r>
            <a:r>
              <a:rPr lang="en-US" sz="1500" dirty="0">
                <a:solidFill>
                  <a:srgbClr val="000000"/>
                </a:solidFill>
              </a:rPr>
              <a:t>and </a:t>
            </a:r>
            <a:r>
              <a:rPr lang="en-US" sz="1500" b="1" dirty="0">
                <a:solidFill>
                  <a:srgbClr val="000000"/>
                </a:solidFill>
              </a:rPr>
              <a:t>32.1×</a:t>
            </a:r>
            <a:r>
              <a:rPr lang="en-US" sz="1500" dirty="0">
                <a:solidFill>
                  <a:srgbClr val="000000"/>
                </a:solidFill>
              </a:rPr>
              <a:t> reduction in compute energy on CIFAR10 and ImageNet respectively with VGG16 compared to SOTA non-spiking models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F51CA1-62DB-FD4A-B736-6ADDAF70AD5C}"/>
              </a:ext>
            </a:extLst>
          </p:cNvPr>
          <p:cNvSpPr/>
          <p:nvPr/>
        </p:nvSpPr>
        <p:spPr>
          <a:xfrm>
            <a:off x="969384" y="4773863"/>
            <a:ext cx="7144034" cy="771771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Our one-time-step models can avoid the repetitive read/write operations of the membrane potential and yield T × reduction in the number of memory accesses compared to a T-time-step SNN model.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F1CFE-248C-9547-AE5D-74B20E3D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025"/>
            <a:ext cx="8804366" cy="2239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3C0566-EB7D-934A-9C23-E9E7665B19B2}"/>
              </a:ext>
            </a:extLst>
          </p:cNvPr>
          <p:cNvSpPr txBox="1"/>
          <p:nvPr/>
        </p:nvSpPr>
        <p:spPr>
          <a:xfrm>
            <a:off x="1285770" y="1700353"/>
            <a:ext cx="7328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>
                <a:solidFill>
                  <a:srgbClr val="000000"/>
                </a:solidFill>
              </a:rPr>
              <a:t>VGG16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DA27C-FD56-C34B-9671-9A1A3F8E91D3}"/>
              </a:ext>
            </a:extLst>
          </p:cNvPr>
          <p:cNvSpPr txBox="1"/>
          <p:nvPr/>
        </p:nvSpPr>
        <p:spPr>
          <a:xfrm>
            <a:off x="4571594" y="1654345"/>
            <a:ext cx="7328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>
                <a:solidFill>
                  <a:srgbClr val="000000"/>
                </a:solidFill>
              </a:rPr>
              <a:t>VGG16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9842A-0F1C-D74E-B986-F12B06C83DEB}"/>
              </a:ext>
            </a:extLst>
          </p:cNvPr>
          <p:cNvSpPr txBox="1"/>
          <p:nvPr/>
        </p:nvSpPr>
        <p:spPr>
          <a:xfrm>
            <a:off x="6893537" y="1578781"/>
            <a:ext cx="7328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>
                <a:solidFill>
                  <a:srgbClr val="000000"/>
                </a:solidFill>
              </a:rPr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10639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1BF0BA-0CC7-FA42-BBE6-192892A19CC3}"/>
              </a:ext>
            </a:extLst>
          </p:cNvPr>
          <p:cNvSpPr/>
          <p:nvPr/>
        </p:nvSpPr>
        <p:spPr>
          <a:xfrm>
            <a:off x="240219" y="3689562"/>
            <a:ext cx="8609141" cy="732218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000000"/>
                </a:solidFill>
              </a:rPr>
              <a:t>Our low-latency, one-time-step SNNs represent a </a:t>
            </a:r>
            <a:r>
              <a:rPr lang="en-US" sz="1500" b="1">
                <a:solidFill>
                  <a:srgbClr val="000000"/>
                </a:solidFill>
              </a:rPr>
              <a:t>2.38×</a:t>
            </a:r>
            <a:r>
              <a:rPr lang="en-US" sz="1500">
                <a:solidFill>
                  <a:srgbClr val="000000"/>
                </a:solidFill>
              </a:rPr>
              <a:t> and </a:t>
            </a:r>
            <a:r>
              <a:rPr lang="en-US" sz="1500" b="1">
                <a:solidFill>
                  <a:srgbClr val="000000"/>
                </a:solidFill>
              </a:rPr>
              <a:t>2.33×</a:t>
            </a:r>
            <a:r>
              <a:rPr lang="en-US" sz="1500">
                <a:solidFill>
                  <a:srgbClr val="000000"/>
                </a:solidFill>
              </a:rPr>
              <a:t> reduction in training and inference time per epoch respectively, compared to SOTA multi-time-step training approaches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Improvement in Training and Inference Time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3125CF-14A6-7F41-93F1-D2524DAAE2F1}"/>
              </a:ext>
            </a:extLst>
          </p:cNvPr>
          <p:cNvSpPr/>
          <p:nvPr/>
        </p:nvSpPr>
        <p:spPr>
          <a:xfrm>
            <a:off x="240219" y="4640954"/>
            <a:ext cx="8609141" cy="863664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Compared to the existing one-time-step SNNs, we yield a </a:t>
            </a:r>
            <a:r>
              <a:rPr lang="en-US" sz="1600" b="1">
                <a:solidFill>
                  <a:srgbClr val="000000"/>
                </a:solidFill>
              </a:rPr>
              <a:t>19×</a:t>
            </a:r>
            <a:r>
              <a:rPr lang="en-US" sz="1600">
                <a:solidFill>
                  <a:srgbClr val="000000"/>
                </a:solidFill>
              </a:rPr>
              <a:t> reduction in training time; this translates to power savings in big data centers that can potentially reduce AI’s environmental impact</a:t>
            </a: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7E5D4-C8EE-4F49-BDF8-B6E12591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2" y="853363"/>
            <a:ext cx="7837714" cy="27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1BF0BA-0CC7-FA42-BBE6-192892A19CC3}"/>
              </a:ext>
            </a:extLst>
          </p:cNvPr>
          <p:cNvSpPr/>
          <p:nvPr/>
        </p:nvSpPr>
        <p:spPr>
          <a:xfrm>
            <a:off x="5277649" y="1613646"/>
            <a:ext cx="3610535" cy="77747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Our 2-bit quantized SNNs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consume </a:t>
            </a:r>
            <a:r>
              <a:rPr lang="en-US" sz="1400" b="1">
                <a:solidFill>
                  <a:srgbClr val="000000"/>
                </a:solidFill>
              </a:rPr>
              <a:t>3.4×</a:t>
            </a:r>
            <a:r>
              <a:rPr lang="en-US" sz="1400">
                <a:solidFill>
                  <a:srgbClr val="000000"/>
                </a:solidFill>
              </a:rPr>
              <a:t> lower energy compared to the bi-polar BNNs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Comparisons with Existing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AdderNets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and BNNs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3C8F58-7D11-3B4E-8ED1-05FA5989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0" y="998991"/>
            <a:ext cx="5069217" cy="402738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28444B6-DFF4-A848-8910-67E265563158}"/>
              </a:ext>
            </a:extLst>
          </p:cNvPr>
          <p:cNvSpPr/>
          <p:nvPr/>
        </p:nvSpPr>
        <p:spPr>
          <a:xfrm>
            <a:off x="5277649" y="2623944"/>
            <a:ext cx="3725158" cy="77747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Our FP SNNs consume similar energy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compared to uni-polar BNNs with 8.3% higher accuracy on ImageNet at iso-architecture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064A6E3-F4AC-604A-87C6-93C2049D2CAA}"/>
              </a:ext>
            </a:extLst>
          </p:cNvPr>
          <p:cNvSpPr/>
          <p:nvPr/>
        </p:nvSpPr>
        <p:spPr>
          <a:xfrm>
            <a:off x="5277649" y="3659274"/>
            <a:ext cx="3725158" cy="777477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Our FP SNNs yield 1% higher accuracy compared to AddNNs on ImageNet with 5.5x lower energy consumption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5F3F8F11-885D-734F-96E5-4D3FACF9433E}"/>
              </a:ext>
            </a:extLst>
          </p:cNvPr>
          <p:cNvSpPr/>
          <p:nvPr/>
        </p:nvSpPr>
        <p:spPr>
          <a:xfrm>
            <a:off x="151603" y="2313432"/>
            <a:ext cx="4941470" cy="264581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809BC014-9E70-B842-9454-9EAD69F2E7AC}"/>
              </a:ext>
            </a:extLst>
          </p:cNvPr>
          <p:cNvSpPr/>
          <p:nvPr/>
        </p:nvSpPr>
        <p:spPr>
          <a:xfrm>
            <a:off x="87730" y="1616439"/>
            <a:ext cx="5005343" cy="696993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3E0BD37A-4AF2-AE42-B927-1A63CC762539}"/>
              </a:ext>
            </a:extLst>
          </p:cNvPr>
          <p:cNvSpPr/>
          <p:nvPr/>
        </p:nvSpPr>
        <p:spPr>
          <a:xfrm>
            <a:off x="119666" y="2898794"/>
            <a:ext cx="5005343" cy="923398"/>
          </a:xfrm>
          <a:prstGeom prst="roundRect">
            <a:avLst/>
          </a:prstGeom>
          <a:noFill/>
          <a:ln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89255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Deployment in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Loihi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(Intel’s Neuromorphic Chip) – </a:t>
            </a:r>
          </a:p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Training using Lava-DL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451F1-B74E-256A-9F19-11B4084820C3}"/>
              </a:ext>
            </a:extLst>
          </p:cNvPr>
          <p:cNvSpPr txBox="1"/>
          <p:nvPr/>
        </p:nvSpPr>
        <p:spPr>
          <a:xfrm>
            <a:off x="1443346" y="1607378"/>
            <a:ext cx="4652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39062-CD13-E4A1-0CC0-EEEE315605EA}"/>
              </a:ext>
            </a:extLst>
          </p:cNvPr>
          <p:cNvSpPr txBox="1"/>
          <p:nvPr/>
        </p:nvSpPr>
        <p:spPr>
          <a:xfrm>
            <a:off x="1443346" y="1607378"/>
            <a:ext cx="4652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A2DC6-2CE6-D83D-C273-09DED5880E85}"/>
              </a:ext>
            </a:extLst>
          </p:cNvPr>
          <p:cNvSpPr txBox="1"/>
          <p:nvPr/>
        </p:nvSpPr>
        <p:spPr>
          <a:xfrm>
            <a:off x="1443346" y="1607378"/>
            <a:ext cx="4652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9E731A-2DA4-743B-1D80-22F5E2449F69}"/>
              </a:ext>
            </a:extLst>
          </p:cNvPr>
          <p:cNvSpPr/>
          <p:nvPr/>
        </p:nvSpPr>
        <p:spPr>
          <a:xfrm>
            <a:off x="571737" y="5009704"/>
            <a:ext cx="8201075" cy="59205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effectLst/>
                <a:latin typeface="Arial" panose="020B0604020202020204" pitchFamily="34" charset="0"/>
              </a:rPr>
              <a:t>Based on the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CUrrent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BAsed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(CUBA) neuron in Lava-DL, we designed a Hoyer spike layer integratin</a:t>
            </a:r>
            <a:r>
              <a:rPr lang="en-US" sz="1600" dirty="0">
                <a:latin typeface="Arial" panose="020B0604020202020204" pitchFamily="34" charset="0"/>
              </a:rPr>
              <a:t>g Clip function and Calculate Hoyer Ext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A9195F0-4EC0-6E8C-D244-13AB8982C95B}"/>
              </a:ext>
            </a:extLst>
          </p:cNvPr>
          <p:cNvSpPr/>
          <p:nvPr/>
        </p:nvSpPr>
        <p:spPr>
          <a:xfrm>
            <a:off x="571737" y="1160386"/>
            <a:ext cx="7806718" cy="1480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To help deploy the models on </a:t>
            </a:r>
            <a:r>
              <a:rPr lang="en-US" sz="1800" b="1" dirty="0">
                <a:solidFill>
                  <a:srgbClr val="000000"/>
                </a:solidFill>
              </a:rPr>
              <a:t>neuromorphic hardware architectures </a:t>
            </a:r>
            <a:r>
              <a:rPr lang="en-US" sz="1800" dirty="0">
                <a:solidFill>
                  <a:srgbClr val="000000"/>
                </a:solidFill>
              </a:rPr>
              <a:t>like </a:t>
            </a:r>
            <a:r>
              <a:rPr lang="en-US" sz="1800" b="1" dirty="0">
                <a:solidFill>
                  <a:srgbClr val="000000"/>
                </a:solidFill>
              </a:rPr>
              <a:t>Loihi2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we implemented our methods using </a:t>
            </a:r>
            <a:r>
              <a:rPr lang="en-US" sz="1800" b="1" dirty="0">
                <a:solidFill>
                  <a:srgbClr val="000000"/>
                </a:solidFill>
              </a:rPr>
              <a:t>Lava-DL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a library of deep learning tools within </a:t>
            </a:r>
            <a:r>
              <a:rPr lang="en-US" sz="1800" b="1" dirty="0">
                <a:solidFill>
                  <a:srgbClr val="000000"/>
                </a:solidFill>
              </a:rPr>
              <a:t>Lava</a:t>
            </a:r>
            <a:r>
              <a:rPr lang="en-US" sz="1800" dirty="0">
                <a:solidFill>
                  <a:srgbClr val="000000"/>
                </a:solidFill>
              </a:rPr>
              <a:t> that support </a:t>
            </a:r>
            <a:r>
              <a:rPr lang="en-US" sz="1800" b="1" dirty="0">
                <a:solidFill>
                  <a:srgbClr val="000000"/>
                </a:solidFill>
              </a:rPr>
              <a:t>training</a:t>
            </a:r>
            <a:r>
              <a:rPr lang="en-US" sz="1800" dirty="0">
                <a:solidFill>
                  <a:srgbClr val="000000"/>
                </a:solidFill>
              </a:rPr>
              <a:t> and </a:t>
            </a:r>
            <a:r>
              <a:rPr lang="en-US" sz="1800" b="1" dirty="0">
                <a:solidFill>
                  <a:srgbClr val="000000"/>
                </a:solidFill>
              </a:rPr>
              <a:t>inference</a:t>
            </a:r>
            <a:r>
              <a:rPr lang="en-US" sz="1800" dirty="0">
                <a:solidFill>
                  <a:srgbClr val="000000"/>
                </a:solidFill>
              </a:rPr>
              <a:t> methods for various </a:t>
            </a:r>
            <a:r>
              <a:rPr lang="en-US" sz="1800" b="1" dirty="0">
                <a:solidFill>
                  <a:srgbClr val="000000"/>
                </a:solidFill>
              </a:rPr>
              <a:t>Deep Event-Based Networks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9FCC7D-F947-3852-49A7-34EE5DE1623C}"/>
              </a:ext>
            </a:extLst>
          </p:cNvPr>
          <p:cNvSpPr/>
          <p:nvPr/>
        </p:nvSpPr>
        <p:spPr>
          <a:xfrm>
            <a:off x="105983" y="2710150"/>
            <a:ext cx="8931444" cy="218120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                                                      CUBA-Hoyer Neuron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B5AE595-731E-9948-AA07-B0093D48A85E}"/>
              </a:ext>
            </a:extLst>
          </p:cNvPr>
          <p:cNvSpPr/>
          <p:nvPr/>
        </p:nvSpPr>
        <p:spPr>
          <a:xfrm>
            <a:off x="2024643" y="3806766"/>
            <a:ext cx="1098157" cy="5519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900">
                <a:solidFill>
                  <a:srgbClr val="212121"/>
                </a:solidFill>
                <a:ea typeface="Calibri"/>
                <a:cs typeface="Calibri"/>
              </a:rPr>
              <a:t>synapse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4B51B2-523A-DCED-EF25-F24406EFC0FA}"/>
              </a:ext>
            </a:extLst>
          </p:cNvPr>
          <p:cNvSpPr/>
          <p:nvPr/>
        </p:nvSpPr>
        <p:spPr>
          <a:xfrm>
            <a:off x="7302833" y="3778191"/>
            <a:ext cx="1098157" cy="5519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2000"/>
              </a:lnSpc>
            </a:pPr>
            <a:r>
              <a:rPr lang="en-US" sz="1900" dirty="0">
                <a:solidFill>
                  <a:srgbClr val="212121"/>
                </a:solidFill>
              </a:rPr>
              <a:t>CUBA</a:t>
            </a:r>
          </a:p>
          <a:p>
            <a:pPr algn="ctr">
              <a:lnSpc>
                <a:spcPts val="2000"/>
              </a:lnSpc>
            </a:pPr>
            <a:r>
              <a:rPr lang="en-US" sz="1900" dirty="0">
                <a:solidFill>
                  <a:srgbClr val="212121"/>
                </a:solidFill>
              </a:rPr>
              <a:t>neuro</a:t>
            </a:r>
            <a:r>
              <a:rPr lang="en-US" altLang="zh-CN" sz="1900" dirty="0">
                <a:solidFill>
                  <a:srgbClr val="212121"/>
                </a:solidFill>
              </a:rPr>
              <a:t>n*</a:t>
            </a:r>
            <a:endParaRPr lang="en-US" sz="1900" dirty="0">
              <a:solidFill>
                <a:srgbClr val="21212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DAC622-734C-79C8-3B68-610F7991A418}"/>
              </a:ext>
            </a:extLst>
          </p:cNvPr>
          <p:cNvCxnSpPr>
            <a:cxnSpLocks/>
          </p:cNvCxnSpPr>
          <p:nvPr/>
        </p:nvCxnSpPr>
        <p:spPr>
          <a:xfrm>
            <a:off x="1586338" y="4084096"/>
            <a:ext cx="436969" cy="0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5C54FC2-F665-48E5-2293-326D0BC40C75}"/>
              </a:ext>
            </a:extLst>
          </p:cNvPr>
          <p:cNvSpPr/>
          <p:nvPr/>
        </p:nvSpPr>
        <p:spPr>
          <a:xfrm>
            <a:off x="4266968" y="3821141"/>
            <a:ext cx="1890789" cy="5519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900">
                <a:solidFill>
                  <a:srgbClr val="212121"/>
                </a:solidFill>
              </a:rPr>
              <a:t>Clip &amp; Calculate Hoyer Ext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B3971B9-27E8-D883-F006-543921A3FB2A}"/>
              </a:ext>
            </a:extLst>
          </p:cNvPr>
          <p:cNvSpPr/>
          <p:nvPr/>
        </p:nvSpPr>
        <p:spPr>
          <a:xfrm>
            <a:off x="2044649" y="2843544"/>
            <a:ext cx="1098157" cy="5519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900">
                <a:solidFill>
                  <a:srgbClr val="212121"/>
                </a:solidFill>
                <a:ea typeface="Calibri"/>
                <a:cs typeface="Calibri"/>
              </a:rPr>
              <a:t>synapse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C98FCFBB-1763-6F87-E994-E20C45998199}"/>
              </a:ext>
            </a:extLst>
          </p:cNvPr>
          <p:cNvSpPr/>
          <p:nvPr/>
        </p:nvSpPr>
        <p:spPr>
          <a:xfrm>
            <a:off x="7304451" y="2840765"/>
            <a:ext cx="1098157" cy="5519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2000"/>
              </a:lnSpc>
            </a:pPr>
            <a:r>
              <a:rPr lang="en-US" sz="1900" dirty="0">
                <a:solidFill>
                  <a:srgbClr val="212121"/>
                </a:solidFill>
                <a:ea typeface="Calibri"/>
                <a:cs typeface="Calibri"/>
              </a:rPr>
              <a:t>CUBA</a:t>
            </a:r>
          </a:p>
          <a:p>
            <a:pPr algn="ctr">
              <a:lnSpc>
                <a:spcPts val="2000"/>
              </a:lnSpc>
            </a:pPr>
            <a:r>
              <a:rPr lang="en-US" sz="1900" dirty="0">
                <a:solidFill>
                  <a:srgbClr val="212121"/>
                </a:solidFill>
                <a:ea typeface="Calibri"/>
                <a:cs typeface="Calibri"/>
              </a:rPr>
              <a:t>neuron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3FABDF-32A3-4488-008D-5CD6BB9B934C}"/>
              </a:ext>
            </a:extLst>
          </p:cNvPr>
          <p:cNvCxnSpPr>
            <a:cxnSpLocks/>
          </p:cNvCxnSpPr>
          <p:nvPr/>
        </p:nvCxnSpPr>
        <p:spPr>
          <a:xfrm>
            <a:off x="1232781" y="3105463"/>
            <a:ext cx="790526" cy="5744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25916C-3DAF-F47E-1F5D-84AA76AB050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3142806" y="3116746"/>
            <a:ext cx="4161645" cy="2779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72F02B-68D2-B72A-0B8E-055DFCC8901F}"/>
              </a:ext>
            </a:extLst>
          </p:cNvPr>
          <p:cNvCxnSpPr>
            <a:cxnSpLocks/>
          </p:cNvCxnSpPr>
          <p:nvPr/>
        </p:nvCxnSpPr>
        <p:spPr>
          <a:xfrm>
            <a:off x="8431559" y="3141597"/>
            <a:ext cx="418526" cy="0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1409C2-9E6D-11C9-3702-1668065BAC8A}"/>
              </a:ext>
            </a:extLst>
          </p:cNvPr>
          <p:cNvCxnSpPr>
            <a:cxnSpLocks/>
          </p:cNvCxnSpPr>
          <p:nvPr/>
        </p:nvCxnSpPr>
        <p:spPr>
          <a:xfrm>
            <a:off x="3140348" y="4077877"/>
            <a:ext cx="1136161" cy="3594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E6F85-289A-83B1-22C5-C1120D317C75}"/>
              </a:ext>
            </a:extLst>
          </p:cNvPr>
          <p:cNvCxnSpPr>
            <a:cxnSpLocks/>
          </p:cNvCxnSpPr>
          <p:nvPr/>
        </p:nvCxnSpPr>
        <p:spPr>
          <a:xfrm flipV="1">
            <a:off x="6148715" y="4055233"/>
            <a:ext cx="1132566" cy="7188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68A7A0-EE62-EC82-9D0E-50B857C0DD55}"/>
              </a:ext>
            </a:extLst>
          </p:cNvPr>
          <p:cNvSpPr txBox="1"/>
          <p:nvPr/>
        </p:nvSpPr>
        <p:spPr>
          <a:xfrm>
            <a:off x="121478" y="2836091"/>
            <a:ext cx="2187945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Arial"/>
                <a:cs typeface="Segoe UI"/>
              </a:rPr>
              <a:t>Lava-DL</a:t>
            </a:r>
          </a:p>
          <a:p>
            <a:r>
              <a:rPr lang="en-US" altLang="zh-CN" sz="1600" b="1">
                <a:latin typeface="Arial"/>
                <a:ea typeface="Calibri"/>
                <a:cs typeface="Segoe UI"/>
              </a:rPr>
              <a:t>Dense/Conv Layer</a:t>
            </a:r>
            <a:endParaRPr lang="en-US" altLang="zh-CN" sz="1800">
              <a:cs typeface="Calibri"/>
            </a:endParaRPr>
          </a:p>
          <a:p>
            <a:r>
              <a:rPr lang="en-US" sz="1600" b="1">
                <a:latin typeface="Arial"/>
                <a:cs typeface="Segoe UI"/>
              </a:rPr>
              <a:t>​</a:t>
            </a:r>
          </a:p>
          <a:p>
            <a:endParaRPr lang="en-US" sz="160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C9288-4D55-5BC8-8AEE-E141878F70CC}"/>
              </a:ext>
            </a:extLst>
          </p:cNvPr>
          <p:cNvSpPr txBox="1"/>
          <p:nvPr/>
        </p:nvSpPr>
        <p:spPr>
          <a:xfrm>
            <a:off x="132594" y="3819086"/>
            <a:ext cx="145706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Arial"/>
                <a:cs typeface="Segoe UI"/>
              </a:rPr>
              <a:t>Hoyer Spike </a:t>
            </a:r>
          </a:p>
          <a:p>
            <a:r>
              <a:rPr lang="en-US" sz="1600" b="1">
                <a:latin typeface="Arial"/>
                <a:cs typeface="Segoe UI"/>
              </a:rPr>
              <a:t>Layer</a:t>
            </a:r>
            <a:r>
              <a:rPr lang="en-US" sz="1600">
                <a:latin typeface="Arial"/>
                <a:cs typeface="Segoe UI"/>
              </a:rPr>
              <a:t> ​</a:t>
            </a:r>
            <a:endParaRPr lang="en-US" sz="1600">
              <a:ea typeface="Calibri"/>
              <a:cs typeface="Calibr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EA740F-52C6-6B06-7DFA-12845A49EE10}"/>
              </a:ext>
            </a:extLst>
          </p:cNvPr>
          <p:cNvCxnSpPr>
            <a:cxnSpLocks/>
          </p:cNvCxnSpPr>
          <p:nvPr/>
        </p:nvCxnSpPr>
        <p:spPr>
          <a:xfrm>
            <a:off x="8431559" y="4036947"/>
            <a:ext cx="418526" cy="0"/>
          </a:xfrm>
          <a:prstGeom prst="straightConnector1">
            <a:avLst/>
          </a:prstGeom>
          <a:ln>
            <a:solidFill>
              <a:srgbClr val="2121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2313CD-B526-F149-FB24-9B6B07898E09}"/>
              </a:ext>
            </a:extLst>
          </p:cNvPr>
          <p:cNvSpPr/>
          <p:nvPr/>
        </p:nvSpPr>
        <p:spPr>
          <a:xfrm>
            <a:off x="4057650" y="3711155"/>
            <a:ext cx="4458598" cy="705929"/>
          </a:xfrm>
          <a:prstGeom prst="roundRect">
            <a:avLst/>
          </a:prstGeom>
          <a:noFill/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Training </a:t>
            </a:r>
            <a:r>
              <a:rPr lang="en-US" sz="2600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Results on Lava-DL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9E731A-2DA4-743B-1D80-22F5E2449F69}"/>
              </a:ext>
            </a:extLst>
          </p:cNvPr>
          <p:cNvSpPr/>
          <p:nvPr/>
        </p:nvSpPr>
        <p:spPr>
          <a:xfrm>
            <a:off x="1959600" y="3390900"/>
            <a:ext cx="5224799" cy="59205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</a:rPr>
              <a:t>We notice a drop in accuracy of about 2 to 3%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989D01C-520C-EBCB-C60E-C46564D9EBB0}"/>
              </a:ext>
            </a:extLst>
          </p:cNvPr>
          <p:cNvSpPr/>
          <p:nvPr/>
        </p:nvSpPr>
        <p:spPr>
          <a:xfrm>
            <a:off x="448055" y="4163251"/>
            <a:ext cx="8247888" cy="592053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</a:rPr>
              <a:t>The principal cause for the drop in acc is Lava-DL needs quantized weights and has untrainable thresholds. </a:t>
            </a:r>
          </a:p>
        </p:txBody>
      </p:sp>
      <p:pic>
        <p:nvPicPr>
          <p:cNvPr id="3" name="Picture 2" descr="A close-up of a label&#10;&#10;Description automatically generated">
            <a:extLst>
              <a:ext uri="{FF2B5EF4-FFF2-40B4-BE49-F238E27FC236}">
                <a16:creationId xmlns:a16="http://schemas.microsoft.com/office/drawing/2014/main" id="{B32EC370-1B23-944A-B5F1-1813F114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7" y="914182"/>
            <a:ext cx="7289800" cy="2070100"/>
          </a:xfrm>
          <a:prstGeom prst="rect">
            <a:avLst/>
          </a:prstGeom>
        </p:spPr>
      </p:pic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876A323D-22BE-B486-9A81-20D10F81FFE2}"/>
              </a:ext>
            </a:extLst>
          </p:cNvPr>
          <p:cNvSpPr/>
          <p:nvPr/>
        </p:nvSpPr>
        <p:spPr>
          <a:xfrm>
            <a:off x="600455" y="5010150"/>
            <a:ext cx="8247888" cy="592052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</a:rPr>
              <a:t>We are currently working on a better implementation (with finetuning after quantizing and training with trainable thresholds)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5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715BD4DD-3442-BB28-E496-590A333EEF63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Deployment in Neuromorphic Chips – Inference (Lava)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A9E731A-2DA4-743B-1D80-22F5E2449F69}"/>
              </a:ext>
            </a:extLst>
          </p:cNvPr>
          <p:cNvSpPr/>
          <p:nvPr/>
        </p:nvSpPr>
        <p:spPr>
          <a:xfrm>
            <a:off x="774139" y="2426098"/>
            <a:ext cx="7595721" cy="3276511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srgbClr val="990000"/>
              </a:solidFill>
              <a:latin typeface="Arial"/>
              <a:cs typeface="Arial"/>
            </a:endParaRPr>
          </a:p>
          <a:p>
            <a:pPr marL="342900" indent="-342900" algn="ctr">
              <a:buAutoNum type="arabicPeriod"/>
            </a:pPr>
            <a:r>
              <a:rPr lang="en-US" sz="1800" dirty="0">
                <a:solidFill>
                  <a:srgbClr val="990000"/>
                </a:solidFill>
                <a:latin typeface="Arial"/>
                <a:cs typeface="Arial"/>
              </a:rPr>
              <a:t>Loihi2 does not support batch normalization, so we need to merge the weights of BN layers and corresponding Conv layers</a:t>
            </a:r>
          </a:p>
          <a:p>
            <a:pPr marL="342900" indent="-342900" algn="ctr">
              <a:buAutoNum type="arabicPeriod"/>
            </a:pPr>
            <a:endParaRPr lang="en-US" sz="1800" dirty="0">
              <a:solidFill>
                <a:srgbClr val="990000"/>
              </a:solidFill>
              <a:latin typeface="Arial"/>
              <a:cs typeface="Arial"/>
            </a:endParaRPr>
          </a:p>
          <a:p>
            <a:pPr marL="457200" indent="-457200" algn="ctr">
              <a:buAutoNum type="arabicPeriod"/>
            </a:pPr>
            <a:r>
              <a:rPr lang="en-US" sz="1800" dirty="0">
                <a:latin typeface="Arial"/>
                <a:ea typeface="Calibri"/>
                <a:cs typeface="Arial"/>
              </a:rPr>
              <a:t>To fit the structure of the CUBA-LIF neuron in Lava, we need to merge the learnable threshold and Hoyer Ext to one threshold</a:t>
            </a:r>
          </a:p>
          <a:p>
            <a:pPr marL="457200" indent="-457200" algn="ctr">
              <a:buAutoNum type="arabicPeriod"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457200" indent="-457200" algn="ctr">
              <a:buFontTx/>
              <a:buAutoNum type="arabicPeriod"/>
            </a:pPr>
            <a:r>
              <a:rPr lang="en-US" sz="1800" dirty="0">
                <a:solidFill>
                  <a:srgbClr val="990000"/>
                </a:solidFill>
                <a:latin typeface="Arial"/>
                <a:cs typeface="Arial"/>
              </a:rPr>
              <a:t>Loihi2 needs quantized weights, so after merging weights we need few more epochs to fine-tune the merged model to reduce the loss caused by quantization</a:t>
            </a:r>
            <a:endParaRPr lang="en-US" sz="1800" dirty="0">
              <a:latin typeface="Arial"/>
              <a:ea typeface="Calibri"/>
              <a:cs typeface="Arial"/>
            </a:endParaRPr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B060ABB8-2D4E-0AF2-52C6-BE856D94100A}"/>
              </a:ext>
            </a:extLst>
          </p:cNvPr>
          <p:cNvSpPr/>
          <p:nvPr/>
        </p:nvSpPr>
        <p:spPr>
          <a:xfrm>
            <a:off x="1099560" y="1008080"/>
            <a:ext cx="6700933" cy="1066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We are currently working to deploy the model trained using </a:t>
            </a:r>
            <a:r>
              <a:rPr lang="en-US" sz="1800" b="1" dirty="0">
                <a:solidFill>
                  <a:srgbClr val="000000"/>
                </a:solidFill>
              </a:rPr>
              <a:t>Lava-DL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We need to make some corresponding changes to </a:t>
            </a:r>
            <a:r>
              <a:rPr lang="en-US" sz="1800" b="1" dirty="0">
                <a:solidFill>
                  <a:srgbClr val="000000"/>
                </a:solidFill>
              </a:rPr>
              <a:t>Lava..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1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6">
            <a:extLst>
              <a:ext uri="{FF2B5EF4-FFF2-40B4-BE49-F238E27FC236}">
                <a16:creationId xmlns:a16="http://schemas.microsoft.com/office/drawing/2014/main" id="{3BF3F9D5-AA5A-B40B-5813-6EC157902DC7}"/>
              </a:ext>
            </a:extLst>
          </p:cNvPr>
          <p:cNvSpPr txBox="1"/>
          <p:nvPr/>
        </p:nvSpPr>
        <p:spPr>
          <a:xfrm>
            <a:off x="0" y="164400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/>
              <a:t>Conclusions </a:t>
            </a:r>
            <a:endParaRPr lang="en-US" sz="26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7D8659-B116-0309-CE64-7B705A5F11E3}"/>
              </a:ext>
            </a:extLst>
          </p:cNvPr>
          <p:cNvSpPr txBox="1"/>
          <p:nvPr/>
        </p:nvSpPr>
        <p:spPr>
          <a:xfrm>
            <a:off x="242293" y="5465779"/>
            <a:ext cx="776330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>
                <a:solidFill>
                  <a:srgbClr val="000000"/>
                </a:solidFill>
              </a:rPr>
              <a:t>* G. Datta et al. “Bridging the gap between SNNs and LSTMs for Streaming Applications”, ISLPED 2023 (under review)</a:t>
            </a:r>
          </a:p>
        </p:txBody>
      </p:sp>
      <p:sp>
        <p:nvSpPr>
          <p:cNvPr id="8" name="Rectangle: Rounded Corners 37">
            <a:extLst>
              <a:ext uri="{FF2B5EF4-FFF2-40B4-BE49-F238E27FC236}">
                <a16:creationId xmlns:a16="http://schemas.microsoft.com/office/drawing/2014/main" id="{9A43A3AD-D9E5-9643-8FFD-62EA4ACF9C8D}"/>
              </a:ext>
            </a:extLst>
          </p:cNvPr>
          <p:cNvSpPr/>
          <p:nvPr/>
        </p:nvSpPr>
        <p:spPr>
          <a:xfrm>
            <a:off x="289263" y="1521649"/>
            <a:ext cx="8287109" cy="760408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</a:rPr>
              <a:t>We propose a novel training framework that can yield ultra low-latency SNN models for several complex computer vision tasks</a:t>
            </a: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E7ABE0FD-D066-1B43-AADA-B9CA98CC5156}"/>
              </a:ext>
            </a:extLst>
          </p:cNvPr>
          <p:cNvSpPr/>
          <p:nvPr/>
        </p:nvSpPr>
        <p:spPr>
          <a:xfrm>
            <a:off x="289261" y="2639959"/>
            <a:ext cx="8572106" cy="760408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700" dirty="0">
                <a:solidFill>
                  <a:srgbClr val="000000"/>
                </a:solidFill>
              </a:rPr>
              <a:t>We </a:t>
            </a:r>
            <a:r>
              <a:rPr lang="en-US" sz="1700" i="1" dirty="0">
                <a:solidFill>
                  <a:srgbClr val="000000"/>
                </a:solidFill>
              </a:rPr>
              <a:t>show two orders of magnitude savings in compute energy</a:t>
            </a:r>
            <a:r>
              <a:rPr lang="en-US" sz="1700" dirty="0">
                <a:solidFill>
                  <a:srgbClr val="000000"/>
                </a:solidFill>
              </a:rPr>
              <a:t>; with efficient hardware and compiler support estimate we can save an order of magnitude in total energy </a:t>
            </a:r>
          </a:p>
        </p:txBody>
      </p:sp>
      <p:sp>
        <p:nvSpPr>
          <p:cNvPr id="10" name="Rectangle: Rounded Corners 37">
            <a:extLst>
              <a:ext uri="{FF2B5EF4-FFF2-40B4-BE49-F238E27FC236}">
                <a16:creationId xmlns:a16="http://schemas.microsoft.com/office/drawing/2014/main" id="{8F797959-DBFF-BF42-96BD-ECD3CBB1813D}"/>
              </a:ext>
            </a:extLst>
          </p:cNvPr>
          <p:cNvSpPr/>
          <p:nvPr/>
        </p:nvSpPr>
        <p:spPr>
          <a:xfrm>
            <a:off x="341020" y="3758269"/>
            <a:ext cx="8287109" cy="760408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</a:rPr>
              <a:t>SNNs can outperform a wide range of multiplier-less neural networks, including BNNs and </a:t>
            </a:r>
            <a:r>
              <a:rPr lang="en-US" sz="1700" dirty="0" err="1">
                <a:solidFill>
                  <a:srgbClr val="000000"/>
                </a:solidFill>
              </a:rPr>
              <a:t>AdderNets</a:t>
            </a:r>
            <a:r>
              <a:rPr lang="en-US" sz="1700" dirty="0">
                <a:solidFill>
                  <a:srgbClr val="000000"/>
                </a:solidFill>
              </a:rPr>
              <a:t>, at iso-backbone in terms of accuracy-efficiency trade-off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0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54" y="1817025"/>
            <a:ext cx="8711292" cy="17399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720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189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1AE5E1A-D215-426E-AA06-4A8F6BFC943E}"/>
              </a:ext>
            </a:extLst>
          </p:cNvPr>
          <p:cNvSpPr/>
          <p:nvPr/>
        </p:nvSpPr>
        <p:spPr>
          <a:xfrm>
            <a:off x="6115238" y="782101"/>
            <a:ext cx="614517" cy="2299210"/>
          </a:xfrm>
          <a:prstGeom prst="roundRect">
            <a:avLst/>
          </a:prstGeom>
          <a:solidFill>
            <a:srgbClr val="00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4EEBA11-0C93-4F2B-A095-BBBB2CB46F6C}"/>
              </a:ext>
            </a:extLst>
          </p:cNvPr>
          <p:cNvCxnSpPr>
            <a:cxnSpLocks/>
          </p:cNvCxnSpPr>
          <p:nvPr/>
        </p:nvCxnSpPr>
        <p:spPr>
          <a:xfrm>
            <a:off x="6441904" y="1355746"/>
            <a:ext cx="0" cy="609011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DCF7E487-CD8C-46BF-8A05-9AC7E2934507}"/>
              </a:ext>
            </a:extLst>
          </p:cNvPr>
          <p:cNvSpPr/>
          <p:nvPr/>
        </p:nvSpPr>
        <p:spPr>
          <a:xfrm>
            <a:off x="3184810" y="795688"/>
            <a:ext cx="1010141" cy="2299210"/>
          </a:xfrm>
          <a:prstGeom prst="roundRect">
            <a:avLst/>
          </a:prstGeom>
          <a:solidFill>
            <a:srgbClr val="00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C30EBBE-3EF0-4174-B309-38EF354520A5}"/>
              </a:ext>
            </a:extLst>
          </p:cNvPr>
          <p:cNvCxnSpPr>
            <a:cxnSpLocks/>
          </p:cNvCxnSpPr>
          <p:nvPr/>
        </p:nvCxnSpPr>
        <p:spPr>
          <a:xfrm>
            <a:off x="3759560" y="1005477"/>
            <a:ext cx="22361" cy="1396959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5D07564-F646-48E7-95C4-4551D44064CF}"/>
              </a:ext>
            </a:extLst>
          </p:cNvPr>
          <p:cNvCxnSpPr/>
          <p:nvPr/>
        </p:nvCxnSpPr>
        <p:spPr>
          <a:xfrm flipV="1">
            <a:off x="3759560" y="1115326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77E6437-B032-4494-BFCE-2401B313CA40}"/>
              </a:ext>
            </a:extLst>
          </p:cNvPr>
          <p:cNvCxnSpPr>
            <a:cxnSpLocks/>
          </p:cNvCxnSpPr>
          <p:nvPr/>
        </p:nvCxnSpPr>
        <p:spPr>
          <a:xfrm>
            <a:off x="3586726" y="1002736"/>
            <a:ext cx="12303" cy="1407609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16BA669-B462-4C65-9A36-5897E178DC9C}"/>
              </a:ext>
            </a:extLst>
          </p:cNvPr>
          <p:cNvSpPr/>
          <p:nvPr/>
        </p:nvSpPr>
        <p:spPr>
          <a:xfrm>
            <a:off x="6824210" y="1121247"/>
            <a:ext cx="2246036" cy="1960063"/>
          </a:xfrm>
          <a:prstGeom prst="roundRect">
            <a:avLst/>
          </a:prstGeom>
          <a:solidFill>
            <a:srgbClr val="00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169641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Spiking Neural Networks for Compute Efficiency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4E4298-6D4C-43D4-89D2-BE24A2BE9663}"/>
              </a:ext>
            </a:extLst>
          </p:cNvPr>
          <p:cNvCxnSpPr>
            <a:cxnSpLocks/>
          </p:cNvCxnSpPr>
          <p:nvPr/>
        </p:nvCxnSpPr>
        <p:spPr>
          <a:xfrm>
            <a:off x="413831" y="1642467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4F2D05-88C4-4E2A-BF92-EC2CA69F9AA9}"/>
              </a:ext>
            </a:extLst>
          </p:cNvPr>
          <p:cNvCxnSpPr>
            <a:cxnSpLocks/>
          </p:cNvCxnSpPr>
          <p:nvPr/>
        </p:nvCxnSpPr>
        <p:spPr>
          <a:xfrm>
            <a:off x="773850" y="1642467"/>
            <a:ext cx="851197" cy="417448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74BF5A-0DD0-4720-A6CA-67C09851D3B7}"/>
              </a:ext>
            </a:extLst>
          </p:cNvPr>
          <p:cNvCxnSpPr>
            <a:cxnSpLocks/>
          </p:cNvCxnSpPr>
          <p:nvPr/>
        </p:nvCxnSpPr>
        <p:spPr>
          <a:xfrm>
            <a:off x="773850" y="2067529"/>
            <a:ext cx="851197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B0374F-FE14-4BDD-A053-15BE0099E0C9}"/>
              </a:ext>
            </a:extLst>
          </p:cNvPr>
          <p:cNvCxnSpPr>
            <a:cxnSpLocks/>
          </p:cNvCxnSpPr>
          <p:nvPr/>
        </p:nvCxnSpPr>
        <p:spPr>
          <a:xfrm flipV="1">
            <a:off x="787047" y="2067529"/>
            <a:ext cx="838000" cy="422666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1C093F0-4794-41E3-B86F-CD3107CB20D6}"/>
              </a:ext>
            </a:extLst>
          </p:cNvPr>
          <p:cNvSpPr/>
          <p:nvPr/>
        </p:nvSpPr>
        <p:spPr>
          <a:xfrm>
            <a:off x="1034798" y="1732599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62AB729-A4A9-4C17-8F71-C214BA3EFABF}"/>
              </a:ext>
            </a:extLst>
          </p:cNvPr>
          <p:cNvSpPr/>
          <p:nvPr/>
        </p:nvSpPr>
        <p:spPr>
          <a:xfrm>
            <a:off x="1034798" y="1976089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255B22-FCDC-4200-8455-5CCA83A31F4D}"/>
              </a:ext>
            </a:extLst>
          </p:cNvPr>
          <p:cNvSpPr/>
          <p:nvPr/>
        </p:nvSpPr>
        <p:spPr>
          <a:xfrm>
            <a:off x="1042349" y="2219579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0CC2C8-2EAD-41C7-A5D7-F490E279B473}"/>
              </a:ext>
            </a:extLst>
          </p:cNvPr>
          <p:cNvSpPr/>
          <p:nvPr/>
        </p:nvSpPr>
        <p:spPr>
          <a:xfrm>
            <a:off x="1626625" y="1907868"/>
            <a:ext cx="312784" cy="3040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DD1016-938D-49B8-999D-2E344FC5F1A7}"/>
              </a:ext>
            </a:extLst>
          </p:cNvPr>
          <p:cNvCxnSpPr>
            <a:cxnSpLocks/>
          </p:cNvCxnSpPr>
          <p:nvPr/>
        </p:nvCxnSpPr>
        <p:spPr>
          <a:xfrm>
            <a:off x="1939409" y="2067529"/>
            <a:ext cx="279316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FD46C81B-7C92-4255-9B7A-55772252CBF9}"/>
              </a:ext>
            </a:extLst>
          </p:cNvPr>
          <p:cNvSpPr/>
          <p:nvPr/>
        </p:nvSpPr>
        <p:spPr>
          <a:xfrm>
            <a:off x="2218725" y="1907868"/>
            <a:ext cx="312784" cy="3040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0047638-A43D-4EF3-9611-CCEB8C15F019}"/>
              </a:ext>
            </a:extLst>
          </p:cNvPr>
          <p:cNvCxnSpPr>
            <a:cxnSpLocks/>
          </p:cNvCxnSpPr>
          <p:nvPr/>
        </p:nvCxnSpPr>
        <p:spPr>
          <a:xfrm>
            <a:off x="428139" y="2067525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6F2F2D-B87F-4CB2-825B-45F7D78E89F0}"/>
              </a:ext>
            </a:extLst>
          </p:cNvPr>
          <p:cNvCxnSpPr>
            <a:cxnSpLocks/>
          </p:cNvCxnSpPr>
          <p:nvPr/>
        </p:nvCxnSpPr>
        <p:spPr>
          <a:xfrm>
            <a:off x="413831" y="2492583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4C5722-3E22-4FEE-B818-42973C9A0E35}"/>
              </a:ext>
            </a:extLst>
          </p:cNvPr>
          <p:cNvCxnSpPr>
            <a:cxnSpLocks/>
          </p:cNvCxnSpPr>
          <p:nvPr/>
        </p:nvCxnSpPr>
        <p:spPr>
          <a:xfrm>
            <a:off x="3325435" y="1408232"/>
            <a:ext cx="67974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494866E-C837-4DF5-BFEC-6528BD6A23EE}"/>
              </a:ext>
            </a:extLst>
          </p:cNvPr>
          <p:cNvCxnSpPr>
            <a:cxnSpLocks/>
          </p:cNvCxnSpPr>
          <p:nvPr/>
        </p:nvCxnSpPr>
        <p:spPr>
          <a:xfrm>
            <a:off x="3989802" y="1408231"/>
            <a:ext cx="851197" cy="417448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1D3F3D-F019-444F-B979-65E624E015B8}"/>
              </a:ext>
            </a:extLst>
          </p:cNvPr>
          <p:cNvCxnSpPr>
            <a:cxnSpLocks/>
          </p:cNvCxnSpPr>
          <p:nvPr/>
        </p:nvCxnSpPr>
        <p:spPr>
          <a:xfrm>
            <a:off x="3989802" y="1833293"/>
            <a:ext cx="851197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8F15C5-9BA1-4B36-80D9-617EC9FB4460}"/>
              </a:ext>
            </a:extLst>
          </p:cNvPr>
          <p:cNvCxnSpPr>
            <a:cxnSpLocks/>
          </p:cNvCxnSpPr>
          <p:nvPr/>
        </p:nvCxnSpPr>
        <p:spPr>
          <a:xfrm flipV="1">
            <a:off x="4002999" y="1833293"/>
            <a:ext cx="838000" cy="422666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3379896-FB27-4C38-B05E-F520CFA30730}"/>
              </a:ext>
            </a:extLst>
          </p:cNvPr>
          <p:cNvSpPr/>
          <p:nvPr/>
        </p:nvSpPr>
        <p:spPr>
          <a:xfrm>
            <a:off x="4250750" y="1498363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64E9DB-8348-4D93-A97F-F49BD23C5E5C}"/>
              </a:ext>
            </a:extLst>
          </p:cNvPr>
          <p:cNvSpPr/>
          <p:nvPr/>
        </p:nvSpPr>
        <p:spPr>
          <a:xfrm>
            <a:off x="4250750" y="1741853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6B12B9B-68F3-4F7A-8D31-35F25642E0D7}"/>
              </a:ext>
            </a:extLst>
          </p:cNvPr>
          <p:cNvSpPr/>
          <p:nvPr/>
        </p:nvSpPr>
        <p:spPr>
          <a:xfrm>
            <a:off x="4258301" y="1985343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C3C38D4-D4CA-48E4-8299-F70D403B8368}"/>
              </a:ext>
            </a:extLst>
          </p:cNvPr>
          <p:cNvSpPr/>
          <p:nvPr/>
        </p:nvSpPr>
        <p:spPr>
          <a:xfrm>
            <a:off x="4842577" y="1673631"/>
            <a:ext cx="312784" cy="3117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5C8E8BA-02D0-4E06-90D5-A7CD0C54DC9A}"/>
              </a:ext>
            </a:extLst>
          </p:cNvPr>
          <p:cNvCxnSpPr>
            <a:cxnSpLocks/>
          </p:cNvCxnSpPr>
          <p:nvPr/>
        </p:nvCxnSpPr>
        <p:spPr>
          <a:xfrm>
            <a:off x="5155361" y="1833293"/>
            <a:ext cx="279316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26C47DB-F201-4ECF-97B5-0761910D2134}"/>
              </a:ext>
            </a:extLst>
          </p:cNvPr>
          <p:cNvCxnSpPr>
            <a:cxnSpLocks/>
          </p:cNvCxnSpPr>
          <p:nvPr/>
        </p:nvCxnSpPr>
        <p:spPr>
          <a:xfrm>
            <a:off x="3339743" y="1833289"/>
            <a:ext cx="679745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530984E-E172-40FE-ACBA-8ED1DA3AF160}"/>
              </a:ext>
            </a:extLst>
          </p:cNvPr>
          <p:cNvCxnSpPr>
            <a:cxnSpLocks/>
          </p:cNvCxnSpPr>
          <p:nvPr/>
        </p:nvCxnSpPr>
        <p:spPr>
          <a:xfrm>
            <a:off x="3325435" y="2258348"/>
            <a:ext cx="67974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38863B72-802A-4F9D-8BE1-2470DC8E3B29}"/>
              </a:ext>
            </a:extLst>
          </p:cNvPr>
          <p:cNvSpPr/>
          <p:nvPr/>
        </p:nvSpPr>
        <p:spPr>
          <a:xfrm>
            <a:off x="4265607" y="1519179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F264EAEE-494E-481E-9BAE-3992A85D4A78}"/>
              </a:ext>
            </a:extLst>
          </p:cNvPr>
          <p:cNvSpPr/>
          <p:nvPr/>
        </p:nvSpPr>
        <p:spPr>
          <a:xfrm>
            <a:off x="4261984" y="1765463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025B0D46-C769-4E64-A066-D603D7400A80}"/>
              </a:ext>
            </a:extLst>
          </p:cNvPr>
          <p:cNvSpPr/>
          <p:nvPr/>
        </p:nvSpPr>
        <p:spPr>
          <a:xfrm>
            <a:off x="4277238" y="2006158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5936CFA-805A-494A-8201-C214CDAD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19" y="1721004"/>
            <a:ext cx="148300" cy="224569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05DB64AA-B7D4-4599-ADB2-D346D48F97BF}"/>
              </a:ext>
            </a:extLst>
          </p:cNvPr>
          <p:cNvSpPr/>
          <p:nvPr/>
        </p:nvSpPr>
        <p:spPr>
          <a:xfrm>
            <a:off x="5434678" y="1594318"/>
            <a:ext cx="598274" cy="4779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87E7E7B5-58B3-4AA4-915E-D731E62B44F5}"/>
              </a:ext>
            </a:extLst>
          </p:cNvPr>
          <p:cNvSpPr/>
          <p:nvPr/>
        </p:nvSpPr>
        <p:spPr>
          <a:xfrm rot="5400000">
            <a:off x="5633372" y="1707421"/>
            <a:ext cx="382855" cy="251733"/>
          </a:xfrm>
          <a:prstGeom prst="triangl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ABE8C1-8862-46A3-B86C-424F6A56CB85}"/>
              </a:ext>
            </a:extLst>
          </p:cNvPr>
          <p:cNvCxnSpPr>
            <a:cxnSpLocks/>
          </p:cNvCxnSpPr>
          <p:nvPr/>
        </p:nvCxnSpPr>
        <p:spPr>
          <a:xfrm>
            <a:off x="5523279" y="1734680"/>
            <a:ext cx="175654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EC136-46DA-4161-8BED-47DF11FC74A3}"/>
              </a:ext>
            </a:extLst>
          </p:cNvPr>
          <p:cNvCxnSpPr>
            <a:cxnSpLocks/>
          </p:cNvCxnSpPr>
          <p:nvPr/>
        </p:nvCxnSpPr>
        <p:spPr>
          <a:xfrm>
            <a:off x="5523279" y="1945573"/>
            <a:ext cx="175654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8C81B7-D552-43A2-93A2-0E7B5C22E95F}"/>
              </a:ext>
            </a:extLst>
          </p:cNvPr>
          <p:cNvCxnSpPr>
            <a:cxnSpLocks/>
          </p:cNvCxnSpPr>
          <p:nvPr/>
        </p:nvCxnSpPr>
        <p:spPr>
          <a:xfrm>
            <a:off x="6032952" y="1833289"/>
            <a:ext cx="562020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6258BA-A799-4432-AB3E-F328E9B3BFDE}"/>
              </a:ext>
            </a:extLst>
          </p:cNvPr>
          <p:cNvCxnSpPr/>
          <p:nvPr/>
        </p:nvCxnSpPr>
        <p:spPr>
          <a:xfrm flipV="1">
            <a:off x="3594933" y="1537751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A929696-3DFE-43B1-AF14-D233735CCED0}"/>
              </a:ext>
            </a:extLst>
          </p:cNvPr>
          <p:cNvCxnSpPr/>
          <p:nvPr/>
        </p:nvCxnSpPr>
        <p:spPr>
          <a:xfrm flipV="1">
            <a:off x="3776817" y="1955235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90BBFBD-8E96-4E35-99EA-A17F2B07A898}"/>
              </a:ext>
            </a:extLst>
          </p:cNvPr>
          <p:cNvCxnSpPr/>
          <p:nvPr/>
        </p:nvCxnSpPr>
        <p:spPr>
          <a:xfrm flipV="1">
            <a:off x="6440342" y="1543328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2F971FC-87E2-41CD-9E10-3A48DD909A99}"/>
                  </a:ext>
                </a:extLst>
              </p:cNvPr>
              <p:cNvSpPr txBox="1"/>
              <p:nvPr/>
            </p:nvSpPr>
            <p:spPr>
              <a:xfrm>
                <a:off x="86818" y="1491936"/>
                <a:ext cx="3270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2F971FC-87E2-41CD-9E10-3A48DD909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" y="1491936"/>
                <a:ext cx="327013" cy="246221"/>
              </a:xfrm>
              <a:prstGeom prst="rect">
                <a:avLst/>
              </a:prstGeom>
              <a:blipFill>
                <a:blip r:embed="rId4"/>
                <a:stretch>
                  <a:fillRect l="-11111" r="-1111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8044725-0BDB-49C9-B005-80D3255E4BD5}"/>
                  </a:ext>
                </a:extLst>
              </p:cNvPr>
              <p:cNvSpPr txBox="1"/>
              <p:nvPr/>
            </p:nvSpPr>
            <p:spPr>
              <a:xfrm>
                <a:off x="91777" y="1944410"/>
                <a:ext cx="3270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8044725-0BDB-49C9-B005-80D3255E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7" y="1944410"/>
                <a:ext cx="327013" cy="246221"/>
              </a:xfrm>
              <a:prstGeom prst="rect">
                <a:avLst/>
              </a:prstGeom>
              <a:blipFill>
                <a:blip r:embed="rId5"/>
                <a:stretch>
                  <a:fillRect l="-11111" r="-1111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9F77B5B-A9EF-4533-822D-59171FFBB7FF}"/>
                  </a:ext>
                </a:extLst>
              </p:cNvPr>
              <p:cNvSpPr txBox="1"/>
              <p:nvPr/>
            </p:nvSpPr>
            <p:spPr>
              <a:xfrm>
                <a:off x="48584" y="2356399"/>
                <a:ext cx="5518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9F77B5B-A9EF-4533-822D-59171FF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" y="2356399"/>
                <a:ext cx="551855" cy="246221"/>
              </a:xfrm>
              <a:prstGeom prst="rect">
                <a:avLst/>
              </a:prstGeom>
              <a:blipFill>
                <a:blip r:embed="rId6"/>
                <a:stretch>
                  <a:fillRect l="-23333"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id="{C7B630F9-AD5D-463F-9C2D-EA06DF4E24D8}"/>
              </a:ext>
            </a:extLst>
          </p:cNvPr>
          <p:cNvSpPr/>
          <p:nvPr/>
        </p:nvSpPr>
        <p:spPr>
          <a:xfrm>
            <a:off x="1061286" y="1763138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151D10B0-30A1-4B3D-829D-18876454C694}"/>
              </a:ext>
            </a:extLst>
          </p:cNvPr>
          <p:cNvSpPr/>
          <p:nvPr/>
        </p:nvSpPr>
        <p:spPr>
          <a:xfrm>
            <a:off x="1043056" y="2008799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2EFA3B7D-1940-4928-8842-957BE85BBD14}"/>
              </a:ext>
            </a:extLst>
          </p:cNvPr>
          <p:cNvSpPr/>
          <p:nvPr/>
        </p:nvSpPr>
        <p:spPr>
          <a:xfrm>
            <a:off x="1055593" y="2240394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A196971-3175-4DAA-81FD-BD103BF3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36" y="1955235"/>
            <a:ext cx="148300" cy="22456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AFD9C05-B447-4330-A765-C5E06CEEF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802" y="1275265"/>
            <a:ext cx="1981119" cy="1168755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DCC9A15-A619-48B0-BE09-C9CA88960C6E}"/>
              </a:ext>
            </a:extLst>
          </p:cNvPr>
          <p:cNvCxnSpPr>
            <a:cxnSpLocks/>
          </p:cNvCxnSpPr>
          <p:nvPr/>
        </p:nvCxnSpPr>
        <p:spPr>
          <a:xfrm>
            <a:off x="2257683" y="2134968"/>
            <a:ext cx="11743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2EDC24B-A0A5-4D92-90C2-8E7115CC8BD7}"/>
              </a:ext>
            </a:extLst>
          </p:cNvPr>
          <p:cNvCxnSpPr>
            <a:cxnSpLocks/>
          </p:cNvCxnSpPr>
          <p:nvPr/>
        </p:nvCxnSpPr>
        <p:spPr>
          <a:xfrm flipV="1">
            <a:off x="2363683" y="1962272"/>
            <a:ext cx="110586" cy="1789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625F7C0-BFF5-441E-85CD-4591A09A1947}"/>
              </a:ext>
            </a:extLst>
          </p:cNvPr>
          <p:cNvSpPr txBox="1"/>
          <p:nvPr/>
        </p:nvSpPr>
        <p:spPr>
          <a:xfrm>
            <a:off x="130317" y="2715388"/>
            <a:ext cx="318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Artificial Neural Networks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AD1297D-07DA-4702-967D-4D9A01689B5E}"/>
              </a:ext>
            </a:extLst>
          </p:cNvPr>
          <p:cNvSpPr txBox="1"/>
          <p:nvPr/>
        </p:nvSpPr>
        <p:spPr>
          <a:xfrm>
            <a:off x="4226850" y="2320404"/>
            <a:ext cx="182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</a:rPr>
              <a:t>Spiking Neural Networks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DAC1605-29C6-44B3-8F92-3CB9C10591FB}"/>
              </a:ext>
            </a:extLst>
          </p:cNvPr>
          <p:cNvSpPr txBox="1"/>
          <p:nvPr/>
        </p:nvSpPr>
        <p:spPr>
          <a:xfrm>
            <a:off x="3028816" y="2346916"/>
            <a:ext cx="131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Sparse activations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3A6D12-97C3-41C7-9510-266D1ABECBD5}"/>
              </a:ext>
            </a:extLst>
          </p:cNvPr>
          <p:cNvSpPr txBox="1"/>
          <p:nvPr/>
        </p:nvSpPr>
        <p:spPr>
          <a:xfrm rot="16200000">
            <a:off x="5773479" y="2224707"/>
            <a:ext cx="131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Sparse activations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934EAE-297B-42FE-9F47-B96BF089BC78}"/>
              </a:ext>
            </a:extLst>
          </p:cNvPr>
          <p:cNvSpPr txBox="1"/>
          <p:nvPr/>
        </p:nvSpPr>
        <p:spPr>
          <a:xfrm>
            <a:off x="7017372" y="2458670"/>
            <a:ext cx="318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Low energy 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E49D751-648A-4801-98D6-D0D57835AD74}"/>
                  </a:ext>
                </a:extLst>
              </p:cNvPr>
              <p:cNvSpPr txBox="1"/>
              <p:nvPr/>
            </p:nvSpPr>
            <p:spPr>
              <a:xfrm>
                <a:off x="2420234" y="1763138"/>
                <a:ext cx="5518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E49D751-648A-4801-98D6-D0D57835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34" y="1763138"/>
                <a:ext cx="551855" cy="246221"/>
              </a:xfrm>
              <a:prstGeom prst="rect">
                <a:avLst/>
              </a:prstGeom>
              <a:blipFill>
                <a:blip r:embed="rId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0D75E1D-E1A9-422D-B326-F74736FCD452}"/>
              </a:ext>
            </a:extLst>
          </p:cNvPr>
          <p:cNvCxnSpPr>
            <a:cxnSpLocks/>
          </p:cNvCxnSpPr>
          <p:nvPr/>
        </p:nvCxnSpPr>
        <p:spPr>
          <a:xfrm>
            <a:off x="2561339" y="2079423"/>
            <a:ext cx="279316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F30081E7-40CF-4C1C-B811-44CC829D0A22}"/>
              </a:ext>
            </a:extLst>
          </p:cNvPr>
          <p:cNvSpPr txBox="1"/>
          <p:nvPr/>
        </p:nvSpPr>
        <p:spPr>
          <a:xfrm>
            <a:off x="4639902" y="2011356"/>
            <a:ext cx="6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sum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6632092-2CAC-49EE-855F-EECDFF0B3863}"/>
              </a:ext>
            </a:extLst>
          </p:cNvPr>
          <p:cNvSpPr txBox="1"/>
          <p:nvPr/>
        </p:nvSpPr>
        <p:spPr>
          <a:xfrm>
            <a:off x="5087735" y="2009787"/>
            <a:ext cx="113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comparator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5C224F8-C50E-4589-889D-9EE4485D0A33}"/>
              </a:ext>
            </a:extLst>
          </p:cNvPr>
          <p:cNvSpPr txBox="1"/>
          <p:nvPr/>
        </p:nvSpPr>
        <p:spPr>
          <a:xfrm>
            <a:off x="1540477" y="2166778"/>
            <a:ext cx="6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sum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0FB63FF-73F2-45E5-9A2B-3DE7001FF463}"/>
              </a:ext>
            </a:extLst>
          </p:cNvPr>
          <p:cNvSpPr txBox="1"/>
          <p:nvPr/>
        </p:nvSpPr>
        <p:spPr>
          <a:xfrm>
            <a:off x="2092719" y="2176426"/>
            <a:ext cx="91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ReLU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99AFAA-EF10-46B9-BF82-F8119E3E9BC1}"/>
              </a:ext>
            </a:extLst>
          </p:cNvPr>
          <p:cNvSpPr/>
          <p:nvPr/>
        </p:nvSpPr>
        <p:spPr>
          <a:xfrm>
            <a:off x="1479553" y="3400330"/>
            <a:ext cx="5109985" cy="701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SNNs have yielded accurate predictions in complex tasks from different applications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EE46FA-6B72-035E-DEA7-F411080A96EF}"/>
              </a:ext>
            </a:extLst>
          </p:cNvPr>
          <p:cNvCxnSpPr>
            <a:cxnSpLocks/>
          </p:cNvCxnSpPr>
          <p:nvPr/>
        </p:nvCxnSpPr>
        <p:spPr>
          <a:xfrm flipH="1">
            <a:off x="1067028" y="4119876"/>
            <a:ext cx="3122928" cy="434368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BE34BB2-885B-C32A-3099-5480A32B65BC}"/>
              </a:ext>
            </a:extLst>
          </p:cNvPr>
          <p:cNvCxnSpPr>
            <a:cxnSpLocks/>
          </p:cNvCxnSpPr>
          <p:nvPr/>
        </p:nvCxnSpPr>
        <p:spPr>
          <a:xfrm>
            <a:off x="4189956" y="4119876"/>
            <a:ext cx="0" cy="482322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0B48F69-94F2-0C3A-AE16-D60B4504CAD7}"/>
              </a:ext>
            </a:extLst>
          </p:cNvPr>
          <p:cNvCxnSpPr>
            <a:cxnSpLocks/>
          </p:cNvCxnSpPr>
          <p:nvPr/>
        </p:nvCxnSpPr>
        <p:spPr>
          <a:xfrm>
            <a:off x="4189956" y="4119153"/>
            <a:ext cx="3122928" cy="435814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5E6CF08D-807C-1A08-89EE-054AA9FDD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04013"/>
              </p:ext>
            </p:extLst>
          </p:nvPr>
        </p:nvGraphicFramePr>
        <p:xfrm>
          <a:off x="256652" y="4607811"/>
          <a:ext cx="2645009" cy="115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00">
                  <a:extLst>
                    <a:ext uri="{9D8B030D-6E8A-4147-A177-3AD203B41FA5}">
                      <a16:colId xmlns:a16="http://schemas.microsoft.com/office/drawing/2014/main" val="1588804046"/>
                    </a:ext>
                  </a:extLst>
                </a:gridCol>
                <a:gridCol w="1293109">
                  <a:extLst>
                    <a:ext uri="{9D8B030D-6E8A-4147-A177-3AD203B41FA5}">
                      <a16:colId xmlns:a16="http://schemas.microsoft.com/office/drawing/2014/main" val="1660225462"/>
                    </a:ext>
                  </a:extLst>
                </a:gridCol>
              </a:tblGrid>
              <a:tr h="494772">
                <a:tc>
                  <a:txBody>
                    <a:bodyPr/>
                    <a:lstStyle/>
                    <a:p>
                      <a:r>
                        <a:rPr lang="en-US" sz="15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ImageNet Acc.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46774"/>
                  </a:ext>
                </a:extLst>
              </a:tr>
              <a:tr h="60983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Man et al. ( </a:t>
                      </a:r>
                      <a:r>
                        <a:rPr lang="en-US" sz="15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NeurIPS</a:t>
                      </a:r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2023)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</a:rPr>
                        <a:t>69.0%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79317"/>
                  </a:ext>
                </a:extLst>
              </a:tr>
            </a:tbl>
          </a:graphicData>
        </a:graphic>
      </p:graphicFrame>
      <p:graphicFrame>
        <p:nvGraphicFramePr>
          <p:cNvPr id="81" name="Table 17">
            <a:extLst>
              <a:ext uri="{FF2B5EF4-FFF2-40B4-BE49-F238E27FC236}">
                <a16:creationId xmlns:a16="http://schemas.microsoft.com/office/drawing/2014/main" id="{7A7BA6A8-E343-1420-1042-4B5C3A9D83F2}"/>
              </a:ext>
            </a:extLst>
          </p:cNvPr>
          <p:cNvGraphicFramePr>
            <a:graphicFrameLocks noGrp="1"/>
          </p:cNvGraphicFramePr>
          <p:nvPr/>
        </p:nvGraphicFramePr>
        <p:xfrm>
          <a:off x="2941628" y="4626829"/>
          <a:ext cx="3056697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964">
                  <a:extLst>
                    <a:ext uri="{9D8B030D-6E8A-4147-A177-3AD203B41FA5}">
                      <a16:colId xmlns:a16="http://schemas.microsoft.com/office/drawing/2014/main" val="1588804046"/>
                    </a:ext>
                  </a:extLst>
                </a:gridCol>
                <a:gridCol w="1600733">
                  <a:extLst>
                    <a:ext uri="{9D8B030D-6E8A-4147-A177-3AD203B41FA5}">
                      <a16:colId xmlns:a16="http://schemas.microsoft.com/office/drawing/2014/main" val="1660225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Librispeech Acc.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4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000000"/>
                          </a:solidFill>
                        </a:rPr>
                        <a:t>Ponghiran et al. (AAAI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000000"/>
                          </a:solidFill>
                        </a:rPr>
                        <a:t>88.25%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79317"/>
                  </a:ext>
                </a:extLst>
              </a:tr>
            </a:tbl>
          </a:graphicData>
        </a:graphic>
      </p:graphicFrame>
      <p:graphicFrame>
        <p:nvGraphicFramePr>
          <p:cNvPr id="89" name="Table 17">
            <a:extLst>
              <a:ext uri="{FF2B5EF4-FFF2-40B4-BE49-F238E27FC236}">
                <a16:creationId xmlns:a16="http://schemas.microsoft.com/office/drawing/2014/main" id="{4E6D3698-6DBD-0B1B-3506-2ECD2FC6EBFB}"/>
              </a:ext>
            </a:extLst>
          </p:cNvPr>
          <p:cNvGraphicFramePr>
            <a:graphicFrameLocks noGrp="1"/>
          </p:cNvGraphicFramePr>
          <p:nvPr/>
        </p:nvGraphicFramePr>
        <p:xfrm>
          <a:off x="6149001" y="4615384"/>
          <a:ext cx="2871526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92">
                  <a:extLst>
                    <a:ext uri="{9D8B030D-6E8A-4147-A177-3AD203B41FA5}">
                      <a16:colId xmlns:a16="http://schemas.microsoft.com/office/drawing/2014/main" val="1588804046"/>
                    </a:ext>
                  </a:extLst>
                </a:gridCol>
                <a:gridCol w="1317234">
                  <a:extLst>
                    <a:ext uri="{9D8B030D-6E8A-4147-A177-3AD203B41FA5}">
                      <a16:colId xmlns:a16="http://schemas.microsoft.com/office/drawing/2014/main" val="1660225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IWSLT14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46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000000"/>
                          </a:solidFill>
                        </a:rPr>
                        <a:t>Ponghiran et al. (DATE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000000"/>
                          </a:solidFill>
                        </a:rPr>
                        <a:t>24.8 </a:t>
                      </a:r>
                    </a:p>
                    <a:p>
                      <a:pPr algn="ctr"/>
                      <a:r>
                        <a:rPr lang="en-US" sz="1500">
                          <a:solidFill>
                            <a:srgbClr val="000000"/>
                          </a:solidFill>
                        </a:rPr>
                        <a:t>BLEU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79317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549B21A6-8EA2-D666-CD50-C3727DA9AF26}"/>
              </a:ext>
            </a:extLst>
          </p:cNvPr>
          <p:cNvSpPr txBox="1"/>
          <p:nvPr/>
        </p:nvSpPr>
        <p:spPr>
          <a:xfrm rot="21150886">
            <a:off x="1702031" y="4123296"/>
            <a:ext cx="9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Vision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994971-5056-53F5-CD7A-CB5ADA072BA7}"/>
              </a:ext>
            </a:extLst>
          </p:cNvPr>
          <p:cNvSpPr txBox="1"/>
          <p:nvPr/>
        </p:nvSpPr>
        <p:spPr>
          <a:xfrm>
            <a:off x="3388782" y="4237993"/>
            <a:ext cx="9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Speech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905C539-40A8-3185-118E-523BFB8550D5}"/>
              </a:ext>
            </a:extLst>
          </p:cNvPr>
          <p:cNvSpPr txBox="1"/>
          <p:nvPr/>
        </p:nvSpPr>
        <p:spPr>
          <a:xfrm rot="362010">
            <a:off x="6207838" y="4198597"/>
            <a:ext cx="9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NLP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F3D9B-488C-42BA-8E54-6FD0C61B95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9675" y="1102544"/>
            <a:ext cx="2948387" cy="1751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8DEC60F-2DE4-41DA-B140-D4187623EFE5}"/>
                  </a:ext>
                </a:extLst>
              </p:cNvPr>
              <p:cNvSpPr/>
              <p:nvPr/>
            </p:nvSpPr>
            <p:spPr>
              <a:xfrm>
                <a:off x="4775991" y="1452802"/>
                <a:ext cx="1705804" cy="1096574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/>
                  <a:t>1202 CPUs, 176 GPUs, 1000+ scientists (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𝑴𝑾𝒂𝒕𝒕</m:t>
                    </m:r>
                  </m:oMath>
                </a14:m>
                <a:r>
                  <a:rPr lang="en-US" sz="1200" b="1"/>
                  <a:t>) </a:t>
                </a:r>
              </a:p>
              <a:p>
                <a:pPr algn="ctr"/>
                <a:r>
                  <a:rPr lang="en-US" sz="1200" b="1"/>
                  <a:t>Vs</a:t>
                </a:r>
              </a:p>
              <a:p>
                <a:pPr algn="ctr"/>
                <a:r>
                  <a:rPr lang="en-US" sz="1200" b="1"/>
                  <a:t> 1 human, 1 coffee (</a:t>
                </a:r>
                <a14:m>
                  <m:oMath xmlns:m="http://schemas.openxmlformats.org/officeDocument/2006/math">
                    <m:r>
                      <a:rPr lang="en-US" sz="12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𝑾𝒂𝒕𝒕</m:t>
                    </m:r>
                  </m:oMath>
                </a14:m>
                <a:r>
                  <a:rPr lang="en-US" sz="1200" b="1"/>
                  <a:t>)</a:t>
                </a:r>
              </a:p>
            </p:txBody>
          </p:sp>
        </mc:Choice>
        <mc:Fallback xmlns=""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8DEC60F-2DE4-41DA-B140-D4187623E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91" y="1452802"/>
                <a:ext cx="1705804" cy="109657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Arrow 6">
            <a:extLst>
              <a:ext uri="{FF2B5EF4-FFF2-40B4-BE49-F238E27FC236}">
                <a16:creationId xmlns:a16="http://schemas.microsoft.com/office/drawing/2014/main" id="{669B7FD3-E3E2-484A-A40B-471DD28F53C4}"/>
              </a:ext>
            </a:extLst>
          </p:cNvPr>
          <p:cNvSpPr/>
          <p:nvPr/>
        </p:nvSpPr>
        <p:spPr>
          <a:xfrm>
            <a:off x="3251406" y="1939127"/>
            <a:ext cx="1032146" cy="322805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9BB51-82A3-4331-855B-6E4E05FF5B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4399" y="1059760"/>
            <a:ext cx="567643" cy="5507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57F6A8-9528-4DDE-BC6D-D7F395D012F1}"/>
              </a:ext>
            </a:extLst>
          </p:cNvPr>
          <p:cNvCxnSpPr>
            <a:cxnSpLocks/>
          </p:cNvCxnSpPr>
          <p:nvPr/>
        </p:nvCxnSpPr>
        <p:spPr>
          <a:xfrm>
            <a:off x="3406467" y="1005477"/>
            <a:ext cx="9970" cy="1396982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FC7B05B-5302-44AD-BAD3-484BEAA6E372}"/>
              </a:ext>
            </a:extLst>
          </p:cNvPr>
          <p:cNvCxnSpPr/>
          <p:nvPr/>
        </p:nvCxnSpPr>
        <p:spPr>
          <a:xfrm flipV="1">
            <a:off x="3406467" y="1121247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6B4BCAF-5CCB-4DCE-A960-1FFAE9B0BD1B}"/>
              </a:ext>
            </a:extLst>
          </p:cNvPr>
          <p:cNvCxnSpPr>
            <a:cxnSpLocks/>
          </p:cNvCxnSpPr>
          <p:nvPr/>
        </p:nvCxnSpPr>
        <p:spPr>
          <a:xfrm>
            <a:off x="6252633" y="1355746"/>
            <a:ext cx="0" cy="609011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A59783DF-169F-4B37-BDBE-A9CE7FDCB933}"/>
              </a:ext>
            </a:extLst>
          </p:cNvPr>
          <p:cNvSpPr txBox="1"/>
          <p:nvPr/>
        </p:nvSpPr>
        <p:spPr>
          <a:xfrm>
            <a:off x="3152911" y="795688"/>
            <a:ext cx="942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time steps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39080F4-E761-478C-A97A-99AF0BF3C1EA}"/>
              </a:ext>
            </a:extLst>
          </p:cNvPr>
          <p:cNvSpPr txBox="1"/>
          <p:nvPr/>
        </p:nvSpPr>
        <p:spPr>
          <a:xfrm>
            <a:off x="5982306" y="1135937"/>
            <a:ext cx="89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time steps</a:t>
            </a:r>
          </a:p>
        </p:txBody>
      </p:sp>
    </p:spTree>
    <p:extLst>
      <p:ext uri="{BB962C8B-B14F-4D97-AF65-F5344CB8AC3E}">
        <p14:creationId xmlns:p14="http://schemas.microsoft.com/office/powerpoint/2010/main" val="27879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4" grpId="0" animBg="1"/>
      <p:bldP spid="113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5" grpId="0" animBg="1"/>
      <p:bldP spid="76" grpId="0" animBg="1"/>
      <p:bldP spid="128" grpId="0"/>
      <p:bldP spid="129" grpId="0"/>
      <p:bldP spid="130" grpId="0"/>
      <p:bldP spid="131" grpId="0"/>
      <p:bldP spid="163" grpId="0"/>
      <p:bldP spid="164" grpId="0"/>
      <p:bldP spid="2" grpId="0" animBg="1"/>
      <p:bldP spid="94" grpId="0"/>
      <p:bldP spid="99" grpId="0"/>
      <p:bldP spid="104" grpId="0"/>
      <p:bldP spid="124" grpId="0" animBg="1"/>
      <p:bldP spid="79" grpId="0" animBg="1"/>
      <p:bldP spid="118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169641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Spiking Neural Networks Challenges &amp; Solutions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6265C52-BE45-4B69-A2F2-8EDB84FE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544" y="1110437"/>
            <a:ext cx="965187" cy="643458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56637729-423B-4C2F-B1B3-47BD5375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343" y="1835921"/>
            <a:ext cx="965187" cy="60156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89215A5-06CC-D76A-667C-594AFB29890C}"/>
              </a:ext>
            </a:extLst>
          </p:cNvPr>
          <p:cNvGrpSpPr/>
          <p:nvPr/>
        </p:nvGrpSpPr>
        <p:grpSpPr>
          <a:xfrm>
            <a:off x="2481238" y="1099728"/>
            <a:ext cx="4454907" cy="1383523"/>
            <a:chOff x="2976367" y="55913"/>
            <a:chExt cx="6117399" cy="595399"/>
          </a:xfrm>
        </p:grpSpPr>
        <p:sp>
          <p:nvSpPr>
            <p:cNvPr id="20" name="Round Same Side Corner Rectangle 19">
              <a:extLst>
                <a:ext uri="{FF2B5EF4-FFF2-40B4-BE49-F238E27FC236}">
                  <a16:creationId xmlns:a16="http://schemas.microsoft.com/office/drawing/2014/main" id="{74A93B31-F383-57B8-1E7A-D223472A047B}"/>
                </a:ext>
              </a:extLst>
            </p:cNvPr>
            <p:cNvSpPr/>
            <p:nvPr/>
          </p:nvSpPr>
          <p:spPr>
            <a:xfrm rot="5400000">
              <a:off x="5747764" y="-2687030"/>
              <a:ext cx="525082" cy="606787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id="{69FFA0D1-3C91-3DE0-42C1-8A24A6E89D7E}"/>
                </a:ext>
              </a:extLst>
            </p:cNvPr>
            <p:cNvSpPr txBox="1"/>
            <p:nvPr/>
          </p:nvSpPr>
          <p:spPr>
            <a:xfrm>
              <a:off x="2976367" y="55913"/>
              <a:ext cx="6117399" cy="595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800">
                  <a:solidFill>
                    <a:srgbClr val="212121"/>
                  </a:solidFill>
                </a:rPr>
                <a:t>Large number of time steps to obtain SOTA accuracy for complex vision tasks</a:t>
              </a:r>
            </a:p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1800">
                  <a:solidFill>
                    <a:srgbClr val="212121"/>
                  </a:solidFill>
                </a:rPr>
                <a:t>High spiking activity, which leads to large amount of compute</a:t>
              </a:r>
              <a:endParaRPr lang="en-US" sz="2800" b="0" kern="1200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4217125-F2A3-AA48-6F29-488392D0BC58}"/>
              </a:ext>
            </a:extLst>
          </p:cNvPr>
          <p:cNvSpPr/>
          <p:nvPr/>
        </p:nvSpPr>
        <p:spPr>
          <a:xfrm>
            <a:off x="313738" y="1097431"/>
            <a:ext cx="2167500" cy="135695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  <a:p>
            <a:r>
              <a:rPr lang="en-US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01DE85-3C4B-58A9-2A60-E6DC35D0F743}"/>
              </a:ext>
            </a:extLst>
          </p:cNvPr>
          <p:cNvGrpSpPr/>
          <p:nvPr/>
        </p:nvGrpSpPr>
        <p:grpSpPr>
          <a:xfrm>
            <a:off x="2481237" y="2793161"/>
            <a:ext cx="3762341" cy="1550062"/>
            <a:chOff x="2976367" y="84365"/>
            <a:chExt cx="6252678" cy="667069"/>
          </a:xfrm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ED03AA81-F071-A0F8-4789-C25647A1D8D9}"/>
                </a:ext>
              </a:extLst>
            </p:cNvPr>
            <p:cNvSpPr/>
            <p:nvPr/>
          </p:nvSpPr>
          <p:spPr>
            <a:xfrm rot="5400000">
              <a:off x="5747764" y="-2687030"/>
              <a:ext cx="525082" cy="606787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ound Same Side Corner Rectangle 4">
              <a:extLst>
                <a:ext uri="{FF2B5EF4-FFF2-40B4-BE49-F238E27FC236}">
                  <a16:creationId xmlns:a16="http://schemas.microsoft.com/office/drawing/2014/main" id="{1F5BB3B7-7942-224E-CA9E-693E744F2295}"/>
                </a:ext>
              </a:extLst>
            </p:cNvPr>
            <p:cNvSpPr txBox="1"/>
            <p:nvPr/>
          </p:nvSpPr>
          <p:spPr>
            <a:xfrm>
              <a:off x="2976367" y="156035"/>
              <a:ext cx="6252678" cy="595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dirty="0">
                  <a:solidFill>
                    <a:srgbClr val="212121"/>
                  </a:solidFill>
                </a:rPr>
                <a:t>Novel training algorithms</a:t>
              </a:r>
            </a:p>
            <a:p>
              <a:pPr marL="285750" lvl="1" indent="-285750" defTabSz="12446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dirty="0">
                  <a:solidFill>
                    <a:srgbClr val="212121"/>
                  </a:solidFill>
                </a:rPr>
                <a:t>Novel HW implementation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800" b="0" kern="1200" dirty="0"/>
            </a:p>
          </p:txBody>
        </p: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BC8DCB5-0339-B491-B2C8-BD3C4009216E}"/>
              </a:ext>
            </a:extLst>
          </p:cNvPr>
          <p:cNvSpPr/>
          <p:nvPr/>
        </p:nvSpPr>
        <p:spPr>
          <a:xfrm>
            <a:off x="313738" y="2714080"/>
            <a:ext cx="2167500" cy="1356950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24DB9A-3054-DBD3-F45F-32651589DFFF}"/>
              </a:ext>
            </a:extLst>
          </p:cNvPr>
          <p:cNvSpPr txBox="1"/>
          <p:nvPr/>
        </p:nvSpPr>
        <p:spPr>
          <a:xfrm>
            <a:off x="380362" y="3080059"/>
            <a:ext cx="2034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>
                <a:solidFill>
                  <a:srgbClr val="000000"/>
                </a:solidFill>
              </a:rPr>
              <a:t>Proposed Solutions</a:t>
            </a:r>
            <a:endParaRPr lang="en-US" sz="2000" kern="120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AC24C1-2CE1-A835-1873-31E7F5492DFC}"/>
              </a:ext>
            </a:extLst>
          </p:cNvPr>
          <p:cNvSpPr txBox="1"/>
          <p:nvPr/>
        </p:nvSpPr>
        <p:spPr>
          <a:xfrm>
            <a:off x="357590" y="1452740"/>
            <a:ext cx="2034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>
                <a:solidFill>
                  <a:srgbClr val="000000"/>
                </a:solidFill>
              </a:rPr>
              <a:t>Current Challenges</a:t>
            </a:r>
            <a:endParaRPr lang="en-US" sz="2000" kern="1200">
              <a:solidFill>
                <a:srgbClr val="000000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880B773-C53A-6208-CB85-DAF7BCED9E45}"/>
              </a:ext>
            </a:extLst>
          </p:cNvPr>
          <p:cNvSpPr/>
          <p:nvPr/>
        </p:nvSpPr>
        <p:spPr>
          <a:xfrm>
            <a:off x="6243580" y="3281460"/>
            <a:ext cx="536828" cy="222190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41">
            <a:extLst>
              <a:ext uri="{FF2B5EF4-FFF2-40B4-BE49-F238E27FC236}">
                <a16:creationId xmlns:a16="http://schemas.microsoft.com/office/drawing/2014/main" id="{FFE5C2A2-A1D7-CA82-52B7-F00718717E31}"/>
              </a:ext>
            </a:extLst>
          </p:cNvPr>
          <p:cNvSpPr/>
          <p:nvPr/>
        </p:nvSpPr>
        <p:spPr>
          <a:xfrm>
            <a:off x="6891610" y="2997086"/>
            <a:ext cx="1977327" cy="734064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>
                <a:solidFill>
                  <a:srgbClr val="212121"/>
                </a:solidFill>
              </a:rPr>
              <a:t>Energy-efficient inference</a:t>
            </a:r>
          </a:p>
        </p:txBody>
      </p:sp>
      <p:sp>
        <p:nvSpPr>
          <p:cNvPr id="2" name="Rectangle: Rounded Corners 41">
            <a:extLst>
              <a:ext uri="{FF2B5EF4-FFF2-40B4-BE49-F238E27FC236}">
                <a16:creationId xmlns:a16="http://schemas.microsoft.com/office/drawing/2014/main" id="{D01356E1-4D84-9D76-7D42-032C291824E4}"/>
              </a:ext>
            </a:extLst>
          </p:cNvPr>
          <p:cNvSpPr/>
          <p:nvPr/>
        </p:nvSpPr>
        <p:spPr>
          <a:xfrm>
            <a:off x="380362" y="4399408"/>
            <a:ext cx="8171378" cy="842499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rgbClr val="212121"/>
                </a:solidFill>
              </a:rPr>
              <a:t>This can help bring SNNs out of their neuromorphic niche and compete strongly with traditional DNNs for extreme edge efficiency</a:t>
            </a:r>
          </a:p>
        </p:txBody>
      </p:sp>
    </p:spTree>
    <p:extLst>
      <p:ext uri="{BB962C8B-B14F-4D97-AF65-F5344CB8AC3E}">
        <p14:creationId xmlns:p14="http://schemas.microsoft.com/office/powerpoint/2010/main" val="35567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7" grpId="0" animBg="1"/>
      <p:bldP spid="3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95CEAD-94B2-D640-9E8B-BB3737970F66}"/>
              </a:ext>
            </a:extLst>
          </p:cNvPr>
          <p:cNvSpPr/>
          <p:nvPr/>
        </p:nvSpPr>
        <p:spPr>
          <a:xfrm>
            <a:off x="251061" y="4596427"/>
            <a:ext cx="1335847" cy="6140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0000"/>
                </a:solidFill>
              </a:rPr>
              <a:t>LIF Model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8FD76FB-FA3A-4611-B140-AEE5A84D2216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SNN background: Leaky-Integrate-Fire (LIF) model</a:t>
            </a:r>
            <a:endParaRPr lang="en-US" sz="2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F8DAF7A-9413-4206-A733-A9EDD0E0DE0B}"/>
              </a:ext>
            </a:extLst>
          </p:cNvPr>
          <p:cNvSpPr/>
          <p:nvPr/>
        </p:nvSpPr>
        <p:spPr>
          <a:xfrm>
            <a:off x="1675383" y="4809067"/>
            <a:ext cx="571783" cy="284076"/>
          </a:xfrm>
          <a:prstGeom prst="rightArrow">
            <a:avLst/>
          </a:prstGeom>
          <a:solidFill>
            <a:srgbClr val="21212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A07F5-EDD0-8AA3-2EAC-9E675BFDA75B}"/>
              </a:ext>
            </a:extLst>
          </p:cNvPr>
          <p:cNvSpPr/>
          <p:nvPr/>
        </p:nvSpPr>
        <p:spPr>
          <a:xfrm>
            <a:off x="6723189" y="4809067"/>
            <a:ext cx="253344" cy="4014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03601DC9-7A9D-4DB8-18F4-F456F04B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52" y="767307"/>
            <a:ext cx="6829187" cy="37579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F2AF8E-82E1-416E-DC4A-E2913783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23" y="4570966"/>
            <a:ext cx="6491116" cy="79292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C34E36E-1930-0AE9-8FCA-060929FA9870}"/>
              </a:ext>
            </a:extLst>
          </p:cNvPr>
          <p:cNvSpPr/>
          <p:nvPr/>
        </p:nvSpPr>
        <p:spPr>
          <a:xfrm>
            <a:off x="2313244" y="4547991"/>
            <a:ext cx="6733219" cy="815895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  <a:alpha val="6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193640-D0ED-F848-8640-95DBBCBB0704}"/>
              </a:ext>
            </a:extLst>
          </p:cNvPr>
          <p:cNvSpPr txBox="1"/>
          <p:nvPr/>
        </p:nvSpPr>
        <p:spPr>
          <a:xfrm>
            <a:off x="4003910" y="8246607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Discontinuous (No metastability)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BC8AD-AEE6-B54D-8D68-8700CA90B991}"/>
              </a:ext>
            </a:extLst>
          </p:cNvPr>
          <p:cNvSpPr txBox="1"/>
          <p:nvPr/>
        </p:nvSpPr>
        <p:spPr>
          <a:xfrm>
            <a:off x="6829149" y="8198425"/>
            <a:ext cx="318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May be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Need to model Metastability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Design efficient circuits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B1E28E4-086D-1CE8-30CF-267A118FCF10}"/>
              </a:ext>
            </a:extLst>
          </p:cNvPr>
          <p:cNvSpPr txBox="1"/>
          <p:nvPr/>
        </p:nvSpPr>
        <p:spPr>
          <a:xfrm>
            <a:off x="0" y="164397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SNN background: Training Techniques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293A0-6ABB-3921-E2E4-248AB19F4838}"/>
              </a:ext>
            </a:extLst>
          </p:cNvPr>
          <p:cNvCxnSpPr>
            <a:cxnSpLocks/>
          </p:cNvCxnSpPr>
          <p:nvPr/>
        </p:nvCxnSpPr>
        <p:spPr>
          <a:xfrm>
            <a:off x="808297" y="1315188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44CF22-6F05-F536-7323-782080C14554}"/>
              </a:ext>
            </a:extLst>
          </p:cNvPr>
          <p:cNvCxnSpPr>
            <a:cxnSpLocks/>
          </p:cNvCxnSpPr>
          <p:nvPr/>
        </p:nvCxnSpPr>
        <p:spPr>
          <a:xfrm>
            <a:off x="1168316" y="1315188"/>
            <a:ext cx="851197" cy="417448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5B7337-6330-3468-F8DC-9005E09F669F}"/>
              </a:ext>
            </a:extLst>
          </p:cNvPr>
          <p:cNvCxnSpPr>
            <a:cxnSpLocks/>
          </p:cNvCxnSpPr>
          <p:nvPr/>
        </p:nvCxnSpPr>
        <p:spPr>
          <a:xfrm>
            <a:off x="1168316" y="1740250"/>
            <a:ext cx="851197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39EC2E-076B-D75B-FD1D-FDE210219627}"/>
              </a:ext>
            </a:extLst>
          </p:cNvPr>
          <p:cNvCxnSpPr>
            <a:cxnSpLocks/>
          </p:cNvCxnSpPr>
          <p:nvPr/>
        </p:nvCxnSpPr>
        <p:spPr>
          <a:xfrm flipV="1">
            <a:off x="1181513" y="1740250"/>
            <a:ext cx="838000" cy="422666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F7E01C5-2678-554E-B79D-F5B801547717}"/>
              </a:ext>
            </a:extLst>
          </p:cNvPr>
          <p:cNvSpPr/>
          <p:nvPr/>
        </p:nvSpPr>
        <p:spPr>
          <a:xfrm>
            <a:off x="1429264" y="1405320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81DCD5-2405-B5CD-72C2-6F96B88AC8CD}"/>
              </a:ext>
            </a:extLst>
          </p:cNvPr>
          <p:cNvSpPr/>
          <p:nvPr/>
        </p:nvSpPr>
        <p:spPr>
          <a:xfrm>
            <a:off x="1429264" y="1648810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25E922-2B61-A5A8-7D5B-85EC81335D3F}"/>
              </a:ext>
            </a:extLst>
          </p:cNvPr>
          <p:cNvSpPr/>
          <p:nvPr/>
        </p:nvSpPr>
        <p:spPr>
          <a:xfrm>
            <a:off x="1436815" y="1892300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2F79C7-7966-EABE-A09B-17B03072C713}"/>
              </a:ext>
            </a:extLst>
          </p:cNvPr>
          <p:cNvSpPr/>
          <p:nvPr/>
        </p:nvSpPr>
        <p:spPr>
          <a:xfrm>
            <a:off x="2021091" y="1580589"/>
            <a:ext cx="312784" cy="3040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95CDA1-B824-67F0-C23D-05EA89BC3F04}"/>
              </a:ext>
            </a:extLst>
          </p:cNvPr>
          <p:cNvCxnSpPr>
            <a:cxnSpLocks/>
          </p:cNvCxnSpPr>
          <p:nvPr/>
        </p:nvCxnSpPr>
        <p:spPr>
          <a:xfrm>
            <a:off x="2333875" y="1740250"/>
            <a:ext cx="279316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271C888-352A-9968-00C4-B08B6D2564E0}"/>
              </a:ext>
            </a:extLst>
          </p:cNvPr>
          <p:cNvSpPr/>
          <p:nvPr/>
        </p:nvSpPr>
        <p:spPr>
          <a:xfrm>
            <a:off x="2613191" y="1580589"/>
            <a:ext cx="312784" cy="3040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BC9A4F-831E-CD81-98E0-31D776239E36}"/>
              </a:ext>
            </a:extLst>
          </p:cNvPr>
          <p:cNvCxnSpPr>
            <a:cxnSpLocks/>
          </p:cNvCxnSpPr>
          <p:nvPr/>
        </p:nvCxnSpPr>
        <p:spPr>
          <a:xfrm>
            <a:off x="822605" y="1740246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25492A-3520-2348-E048-AAA196E9F7D3}"/>
              </a:ext>
            </a:extLst>
          </p:cNvPr>
          <p:cNvCxnSpPr>
            <a:cxnSpLocks/>
          </p:cNvCxnSpPr>
          <p:nvPr/>
        </p:nvCxnSpPr>
        <p:spPr>
          <a:xfrm>
            <a:off x="808297" y="2165304"/>
            <a:ext cx="375397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7F55F9-8918-EDD5-BCFB-12AED7B5354E}"/>
                  </a:ext>
                </a:extLst>
              </p:cNvPr>
              <p:cNvSpPr txBox="1"/>
              <p:nvPr/>
            </p:nvSpPr>
            <p:spPr>
              <a:xfrm>
                <a:off x="481284" y="1164657"/>
                <a:ext cx="3270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7F55F9-8918-EDD5-BCFB-12AED7B5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84" y="1164657"/>
                <a:ext cx="327013" cy="246221"/>
              </a:xfrm>
              <a:prstGeom prst="rect">
                <a:avLst/>
              </a:prstGeom>
              <a:blipFill>
                <a:blip r:embed="rId3"/>
                <a:stretch>
                  <a:fillRect l="-12963" r="-92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B35096-FA94-9EE8-DBDF-EFF942E22912}"/>
                  </a:ext>
                </a:extLst>
              </p:cNvPr>
              <p:cNvSpPr txBox="1"/>
              <p:nvPr/>
            </p:nvSpPr>
            <p:spPr>
              <a:xfrm>
                <a:off x="486243" y="1617131"/>
                <a:ext cx="3270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B35096-FA94-9EE8-DBDF-EFF942E2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43" y="1617131"/>
                <a:ext cx="327013" cy="246221"/>
              </a:xfrm>
              <a:prstGeom prst="rect">
                <a:avLst/>
              </a:prstGeom>
              <a:blipFill>
                <a:blip r:embed="rId4"/>
                <a:stretch>
                  <a:fillRect l="-13208" r="-1132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26DFDA-AB5A-601C-8B47-3342F44396EE}"/>
                  </a:ext>
                </a:extLst>
              </p:cNvPr>
              <p:cNvSpPr txBox="1"/>
              <p:nvPr/>
            </p:nvSpPr>
            <p:spPr>
              <a:xfrm>
                <a:off x="443050" y="2029120"/>
                <a:ext cx="5518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26DFDA-AB5A-601C-8B47-3342F4439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0" y="2029120"/>
                <a:ext cx="551855" cy="246221"/>
              </a:xfrm>
              <a:prstGeom prst="rect">
                <a:avLst/>
              </a:prstGeom>
              <a:blipFill>
                <a:blip r:embed="rId5"/>
                <a:stretch>
                  <a:fillRect l="-23333"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Multiplication Sign 99">
            <a:extLst>
              <a:ext uri="{FF2B5EF4-FFF2-40B4-BE49-F238E27FC236}">
                <a16:creationId xmlns:a16="http://schemas.microsoft.com/office/drawing/2014/main" id="{D8956336-BEE4-2E6F-1656-8FFB93ECA219}"/>
              </a:ext>
            </a:extLst>
          </p:cNvPr>
          <p:cNvSpPr/>
          <p:nvPr/>
        </p:nvSpPr>
        <p:spPr>
          <a:xfrm>
            <a:off x="1455752" y="1435859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Multiplication Sign 100">
            <a:extLst>
              <a:ext uri="{FF2B5EF4-FFF2-40B4-BE49-F238E27FC236}">
                <a16:creationId xmlns:a16="http://schemas.microsoft.com/office/drawing/2014/main" id="{31C18B20-1B6A-E7A4-A05D-B1A78781B5DA}"/>
              </a:ext>
            </a:extLst>
          </p:cNvPr>
          <p:cNvSpPr/>
          <p:nvPr/>
        </p:nvSpPr>
        <p:spPr>
          <a:xfrm>
            <a:off x="1437522" y="1681520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Multiplication Sign 101">
            <a:extLst>
              <a:ext uri="{FF2B5EF4-FFF2-40B4-BE49-F238E27FC236}">
                <a16:creationId xmlns:a16="http://schemas.microsoft.com/office/drawing/2014/main" id="{7A7A681E-15F6-96B2-EBB3-62A0ABCB7C98}"/>
              </a:ext>
            </a:extLst>
          </p:cNvPr>
          <p:cNvSpPr/>
          <p:nvPr/>
        </p:nvSpPr>
        <p:spPr>
          <a:xfrm>
            <a:off x="1450059" y="1913115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2BEC783-010F-6958-E61D-9BD550175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902" y="1627956"/>
            <a:ext cx="148300" cy="22456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F7142E-EE6B-27A5-7B7C-3E7055067D25}"/>
              </a:ext>
            </a:extLst>
          </p:cNvPr>
          <p:cNvCxnSpPr>
            <a:cxnSpLocks/>
          </p:cNvCxnSpPr>
          <p:nvPr/>
        </p:nvCxnSpPr>
        <p:spPr>
          <a:xfrm>
            <a:off x="2652149" y="1807689"/>
            <a:ext cx="11743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8F0A36-F6E0-90E3-03BF-FB84A24164EF}"/>
              </a:ext>
            </a:extLst>
          </p:cNvPr>
          <p:cNvCxnSpPr>
            <a:cxnSpLocks/>
          </p:cNvCxnSpPr>
          <p:nvPr/>
        </p:nvCxnSpPr>
        <p:spPr>
          <a:xfrm flipV="1">
            <a:off x="2758149" y="1634993"/>
            <a:ext cx="110586" cy="1789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E176F2-D6FB-3E57-6963-6D73C1C01BDE}"/>
                  </a:ext>
                </a:extLst>
              </p:cNvPr>
              <p:cNvSpPr txBox="1"/>
              <p:nvPr/>
            </p:nvSpPr>
            <p:spPr>
              <a:xfrm>
                <a:off x="2839849" y="1444751"/>
                <a:ext cx="55185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E176F2-D6FB-3E57-6963-6D73C1C0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49" y="1444751"/>
                <a:ext cx="551855" cy="246221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FE5C4071-1BF8-6B5A-6388-48E32ED0DC53}"/>
              </a:ext>
            </a:extLst>
          </p:cNvPr>
          <p:cNvSpPr txBox="1"/>
          <p:nvPr/>
        </p:nvSpPr>
        <p:spPr>
          <a:xfrm>
            <a:off x="1934943" y="1839499"/>
            <a:ext cx="614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sum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355F33-1DA0-E852-3584-7049CBAC87CD}"/>
              </a:ext>
            </a:extLst>
          </p:cNvPr>
          <p:cNvSpPr txBox="1"/>
          <p:nvPr/>
        </p:nvSpPr>
        <p:spPr>
          <a:xfrm>
            <a:off x="2512334" y="1858039"/>
            <a:ext cx="910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ReLU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07304A7-DB4E-0F8D-0042-2D2CAB0887BF}"/>
              </a:ext>
            </a:extLst>
          </p:cNvPr>
          <p:cNvCxnSpPr>
            <a:cxnSpLocks/>
          </p:cNvCxnSpPr>
          <p:nvPr/>
        </p:nvCxnSpPr>
        <p:spPr>
          <a:xfrm>
            <a:off x="498605" y="2992055"/>
            <a:ext cx="67974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B3CBFDD-4564-E72A-297D-49B4E58CCB75}"/>
              </a:ext>
            </a:extLst>
          </p:cNvPr>
          <p:cNvCxnSpPr>
            <a:cxnSpLocks/>
          </p:cNvCxnSpPr>
          <p:nvPr/>
        </p:nvCxnSpPr>
        <p:spPr>
          <a:xfrm>
            <a:off x="1162972" y="2992054"/>
            <a:ext cx="851197" cy="417448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8FCA74A-3A2E-19E8-7469-863EBE0CF5C0}"/>
              </a:ext>
            </a:extLst>
          </p:cNvPr>
          <p:cNvCxnSpPr>
            <a:cxnSpLocks/>
          </p:cNvCxnSpPr>
          <p:nvPr/>
        </p:nvCxnSpPr>
        <p:spPr>
          <a:xfrm>
            <a:off x="1162972" y="3417116"/>
            <a:ext cx="851197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D428C2-F87A-50CF-BB37-819AAA2A10A5}"/>
              </a:ext>
            </a:extLst>
          </p:cNvPr>
          <p:cNvCxnSpPr>
            <a:cxnSpLocks/>
          </p:cNvCxnSpPr>
          <p:nvPr/>
        </p:nvCxnSpPr>
        <p:spPr>
          <a:xfrm flipV="1">
            <a:off x="1176169" y="3417116"/>
            <a:ext cx="838000" cy="422666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23EC7175-32BF-7749-6416-00AF40360ED7}"/>
              </a:ext>
            </a:extLst>
          </p:cNvPr>
          <p:cNvSpPr/>
          <p:nvPr/>
        </p:nvSpPr>
        <p:spPr>
          <a:xfrm>
            <a:off x="1423920" y="3082186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A056AAC-069A-3F88-479F-5C74C64583AD}"/>
              </a:ext>
            </a:extLst>
          </p:cNvPr>
          <p:cNvSpPr/>
          <p:nvPr/>
        </p:nvSpPr>
        <p:spPr>
          <a:xfrm>
            <a:off x="1423920" y="3325676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5035876-E8B3-81B9-6692-B5C730F5BEC1}"/>
              </a:ext>
            </a:extLst>
          </p:cNvPr>
          <p:cNvSpPr/>
          <p:nvPr/>
        </p:nvSpPr>
        <p:spPr>
          <a:xfrm>
            <a:off x="1431471" y="3569166"/>
            <a:ext cx="182880" cy="1828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2D768A0-3108-F40B-A4EF-1FC04F81B2C7}"/>
              </a:ext>
            </a:extLst>
          </p:cNvPr>
          <p:cNvSpPr/>
          <p:nvPr/>
        </p:nvSpPr>
        <p:spPr>
          <a:xfrm>
            <a:off x="2015747" y="3257454"/>
            <a:ext cx="312784" cy="3117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359C4A6-B05F-996E-58EA-C963BA54862E}"/>
              </a:ext>
            </a:extLst>
          </p:cNvPr>
          <p:cNvCxnSpPr>
            <a:cxnSpLocks/>
          </p:cNvCxnSpPr>
          <p:nvPr/>
        </p:nvCxnSpPr>
        <p:spPr>
          <a:xfrm>
            <a:off x="2328531" y="3417116"/>
            <a:ext cx="279316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079E77D-0D42-727C-F6DB-B4AF750605E0}"/>
              </a:ext>
            </a:extLst>
          </p:cNvPr>
          <p:cNvCxnSpPr>
            <a:cxnSpLocks/>
          </p:cNvCxnSpPr>
          <p:nvPr/>
        </p:nvCxnSpPr>
        <p:spPr>
          <a:xfrm>
            <a:off x="512913" y="3417112"/>
            <a:ext cx="679745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D081DFA-DD86-CEF8-17A0-FB24C5FC77F3}"/>
              </a:ext>
            </a:extLst>
          </p:cNvPr>
          <p:cNvCxnSpPr>
            <a:cxnSpLocks/>
          </p:cNvCxnSpPr>
          <p:nvPr/>
        </p:nvCxnSpPr>
        <p:spPr>
          <a:xfrm>
            <a:off x="498605" y="3842171"/>
            <a:ext cx="679745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Multiplication Sign 66">
            <a:extLst>
              <a:ext uri="{FF2B5EF4-FFF2-40B4-BE49-F238E27FC236}">
                <a16:creationId xmlns:a16="http://schemas.microsoft.com/office/drawing/2014/main" id="{723DF50F-2E45-3253-A3C3-93CCABE2E510}"/>
              </a:ext>
            </a:extLst>
          </p:cNvPr>
          <p:cNvSpPr/>
          <p:nvPr/>
        </p:nvSpPr>
        <p:spPr>
          <a:xfrm>
            <a:off x="1438777" y="3103002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Multiplication Sign 67">
            <a:extLst>
              <a:ext uri="{FF2B5EF4-FFF2-40B4-BE49-F238E27FC236}">
                <a16:creationId xmlns:a16="http://schemas.microsoft.com/office/drawing/2014/main" id="{7CE3FEBE-4A7B-4BAE-216B-7AB46E6E1A85}"/>
              </a:ext>
            </a:extLst>
          </p:cNvPr>
          <p:cNvSpPr/>
          <p:nvPr/>
        </p:nvSpPr>
        <p:spPr>
          <a:xfrm>
            <a:off x="1435154" y="3349286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ication Sign 68">
            <a:extLst>
              <a:ext uri="{FF2B5EF4-FFF2-40B4-BE49-F238E27FC236}">
                <a16:creationId xmlns:a16="http://schemas.microsoft.com/office/drawing/2014/main" id="{65ADC708-128F-2113-2C02-82BBD0170C78}"/>
              </a:ext>
            </a:extLst>
          </p:cNvPr>
          <p:cNvSpPr/>
          <p:nvPr/>
        </p:nvSpPr>
        <p:spPr>
          <a:xfrm>
            <a:off x="1450408" y="3589981"/>
            <a:ext cx="156392" cy="141248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57DC587-950D-A004-0B32-D7891C8E7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989" y="3304827"/>
            <a:ext cx="148300" cy="224569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DEE31BC9-EA02-7BB6-2A29-4CE80670E327}"/>
              </a:ext>
            </a:extLst>
          </p:cNvPr>
          <p:cNvSpPr/>
          <p:nvPr/>
        </p:nvSpPr>
        <p:spPr>
          <a:xfrm>
            <a:off x="2607848" y="3178141"/>
            <a:ext cx="598274" cy="4779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75">
            <a:extLst>
              <a:ext uri="{FF2B5EF4-FFF2-40B4-BE49-F238E27FC236}">
                <a16:creationId xmlns:a16="http://schemas.microsoft.com/office/drawing/2014/main" id="{CD581F32-C50B-7879-5C91-337B93F48950}"/>
              </a:ext>
            </a:extLst>
          </p:cNvPr>
          <p:cNvSpPr/>
          <p:nvPr/>
        </p:nvSpPr>
        <p:spPr>
          <a:xfrm rot="5400000">
            <a:off x="2806542" y="3291244"/>
            <a:ext cx="382855" cy="251733"/>
          </a:xfrm>
          <a:prstGeom prst="triangl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BF2079-DB40-CED2-8228-2E205B40725F}"/>
              </a:ext>
            </a:extLst>
          </p:cNvPr>
          <p:cNvCxnSpPr>
            <a:cxnSpLocks/>
          </p:cNvCxnSpPr>
          <p:nvPr/>
        </p:nvCxnSpPr>
        <p:spPr>
          <a:xfrm>
            <a:off x="2696449" y="3318503"/>
            <a:ext cx="175654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B21A7F3-BCB2-576C-3F29-D103469D190C}"/>
              </a:ext>
            </a:extLst>
          </p:cNvPr>
          <p:cNvCxnSpPr>
            <a:cxnSpLocks/>
          </p:cNvCxnSpPr>
          <p:nvPr/>
        </p:nvCxnSpPr>
        <p:spPr>
          <a:xfrm>
            <a:off x="2696449" y="3529396"/>
            <a:ext cx="175654" cy="0"/>
          </a:xfrm>
          <a:prstGeom prst="line">
            <a:avLst/>
          </a:prstGeom>
          <a:ln>
            <a:solidFill>
              <a:srgbClr val="2121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8C142B4-6DB6-E8BE-FEEC-953B1F9EF1B5}"/>
              </a:ext>
            </a:extLst>
          </p:cNvPr>
          <p:cNvCxnSpPr>
            <a:cxnSpLocks/>
          </p:cNvCxnSpPr>
          <p:nvPr/>
        </p:nvCxnSpPr>
        <p:spPr>
          <a:xfrm>
            <a:off x="3206122" y="3417112"/>
            <a:ext cx="562020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159506-8B5C-72FB-18E4-C9F0C8B6261B}"/>
              </a:ext>
            </a:extLst>
          </p:cNvPr>
          <p:cNvCxnSpPr/>
          <p:nvPr/>
        </p:nvCxnSpPr>
        <p:spPr>
          <a:xfrm flipV="1">
            <a:off x="922351" y="2705070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BECFE7F-9CA1-4A27-C04D-FB42F1FB2936}"/>
              </a:ext>
            </a:extLst>
          </p:cNvPr>
          <p:cNvCxnSpPr/>
          <p:nvPr/>
        </p:nvCxnSpPr>
        <p:spPr>
          <a:xfrm flipV="1">
            <a:off x="579637" y="2705070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05DA86D-19E5-48C1-7175-BE2F88B12E2B}"/>
              </a:ext>
            </a:extLst>
          </p:cNvPr>
          <p:cNvCxnSpPr/>
          <p:nvPr/>
        </p:nvCxnSpPr>
        <p:spPr>
          <a:xfrm flipV="1">
            <a:off x="758799" y="3130128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D454A2A-AF9F-887D-88FC-95E468B42EBD}"/>
              </a:ext>
            </a:extLst>
          </p:cNvPr>
          <p:cNvCxnSpPr/>
          <p:nvPr/>
        </p:nvCxnSpPr>
        <p:spPr>
          <a:xfrm flipV="1">
            <a:off x="929041" y="3552798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2DCBBD-5388-625D-E3B0-D920800EC76F}"/>
              </a:ext>
            </a:extLst>
          </p:cNvPr>
          <p:cNvCxnSpPr/>
          <p:nvPr/>
        </p:nvCxnSpPr>
        <p:spPr>
          <a:xfrm flipV="1">
            <a:off x="3613512" y="3127151"/>
            <a:ext cx="0" cy="28698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9B9C38F-0322-FC0B-FEA2-5533B7A49CD5}"/>
              </a:ext>
            </a:extLst>
          </p:cNvPr>
          <p:cNvSpPr txBox="1"/>
          <p:nvPr/>
        </p:nvSpPr>
        <p:spPr>
          <a:xfrm>
            <a:off x="1112919" y="2640132"/>
            <a:ext cx="3222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B050"/>
                </a:solidFill>
              </a:rPr>
              <a:t>Spiking Neural Networks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EF0BCA-31F6-F710-FF39-75278B1B3FB7}"/>
              </a:ext>
            </a:extLst>
          </p:cNvPr>
          <p:cNvSpPr txBox="1"/>
          <p:nvPr/>
        </p:nvSpPr>
        <p:spPr>
          <a:xfrm>
            <a:off x="1893669" y="3586127"/>
            <a:ext cx="614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sum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4079B97-E7D5-2BCF-66F3-F55DB661A30A}"/>
              </a:ext>
            </a:extLst>
          </p:cNvPr>
          <p:cNvSpPr txBox="1"/>
          <p:nvPr/>
        </p:nvSpPr>
        <p:spPr>
          <a:xfrm>
            <a:off x="2408837" y="2930011"/>
            <a:ext cx="1131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comparator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3AF48A8-1753-4A10-F523-4E4C402B24EF}"/>
              </a:ext>
            </a:extLst>
          </p:cNvPr>
          <p:cNvSpPr txBox="1"/>
          <p:nvPr/>
        </p:nvSpPr>
        <p:spPr>
          <a:xfrm>
            <a:off x="1022829" y="1164657"/>
            <a:ext cx="3222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B050"/>
                </a:solidFill>
              </a:rPr>
              <a:t>Artificial Neural Networks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4405F075-1A46-ED86-5C86-4C2CD33C8686}"/>
              </a:ext>
            </a:extLst>
          </p:cNvPr>
          <p:cNvSpPr/>
          <p:nvPr/>
        </p:nvSpPr>
        <p:spPr>
          <a:xfrm>
            <a:off x="1371751" y="2099046"/>
            <a:ext cx="272799" cy="939740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AB665-3A2B-C14F-3949-FB6BB54F5EE6}"/>
              </a:ext>
            </a:extLst>
          </p:cNvPr>
          <p:cNvSpPr txBox="1"/>
          <p:nvPr/>
        </p:nvSpPr>
        <p:spPr>
          <a:xfrm>
            <a:off x="1565820" y="2369521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212121"/>
                </a:solidFill>
              </a:rPr>
              <a:t>Weights copied from source ANN</a:t>
            </a:r>
          </a:p>
          <a:p>
            <a:endParaRPr lang="en-US"/>
          </a:p>
        </p:txBody>
      </p:sp>
      <p:sp>
        <p:nvSpPr>
          <p:cNvPr id="99" name="Rectangle: Rounded Corners 68">
            <a:extLst>
              <a:ext uri="{FF2B5EF4-FFF2-40B4-BE49-F238E27FC236}">
                <a16:creationId xmlns:a16="http://schemas.microsoft.com/office/drawing/2014/main" id="{2F3E1CFB-A6F2-813A-DFBF-DA545FF4364E}"/>
              </a:ext>
            </a:extLst>
          </p:cNvPr>
          <p:cNvSpPr/>
          <p:nvPr/>
        </p:nvSpPr>
        <p:spPr>
          <a:xfrm>
            <a:off x="177749" y="4101685"/>
            <a:ext cx="3946195" cy="75427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424242"/>
                </a:solidFill>
              </a:rPr>
              <a:t>Threshold per layer is sequentially estimated as the maximum (or close to) pre-activation value</a:t>
            </a:r>
          </a:p>
        </p:txBody>
      </p:sp>
      <p:sp>
        <p:nvSpPr>
          <p:cNvPr id="127" name="Rectangle: Rounded Corners 68">
            <a:extLst>
              <a:ext uri="{FF2B5EF4-FFF2-40B4-BE49-F238E27FC236}">
                <a16:creationId xmlns:a16="http://schemas.microsoft.com/office/drawing/2014/main" id="{FBA101CE-C53E-5611-9966-41EE5D025941}"/>
              </a:ext>
            </a:extLst>
          </p:cNvPr>
          <p:cNvSpPr/>
          <p:nvPr/>
        </p:nvSpPr>
        <p:spPr>
          <a:xfrm>
            <a:off x="281699" y="5004625"/>
            <a:ext cx="8108233" cy="5708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424242"/>
                </a:solidFill>
              </a:rPr>
              <a:t>Pretraining using ANN-to-SNN conversion, followed by SNN training using surrogate gradient descent helps SNN achieve SOTA test accuracy in 5 time steps (Rathi et al. TNNLS 2021)</a:t>
            </a:r>
          </a:p>
        </p:txBody>
      </p:sp>
      <p:sp>
        <p:nvSpPr>
          <p:cNvPr id="91" name="Rectangle: Rounded Corners 68">
            <a:extLst>
              <a:ext uri="{FF2B5EF4-FFF2-40B4-BE49-F238E27FC236}">
                <a16:creationId xmlns:a16="http://schemas.microsoft.com/office/drawing/2014/main" id="{F43FD99C-CF07-4988-8A78-FFE2C173AE2D}"/>
              </a:ext>
            </a:extLst>
          </p:cNvPr>
          <p:cNvSpPr/>
          <p:nvPr/>
        </p:nvSpPr>
        <p:spPr>
          <a:xfrm>
            <a:off x="4572000" y="4099736"/>
            <a:ext cx="4076700" cy="75427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rgbClr val="424242"/>
                </a:solidFill>
              </a:rPr>
              <a:t>Surrogate gradients integrated over multiple time steps increases training complexity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9999C-9BE3-490C-B497-1B1E32C1B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9509" y="1166408"/>
            <a:ext cx="4943177" cy="2782715"/>
          </a:xfrm>
          <a:prstGeom prst="rect">
            <a:avLst/>
          </a:prstGeom>
        </p:spPr>
      </p:pic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8835E3A-CFF8-3C3B-5DB8-841A076F397C}"/>
              </a:ext>
            </a:extLst>
          </p:cNvPr>
          <p:cNvSpPr/>
          <p:nvPr/>
        </p:nvSpPr>
        <p:spPr>
          <a:xfrm>
            <a:off x="285422" y="1117630"/>
            <a:ext cx="3616960" cy="1239310"/>
          </a:xfrm>
          <a:prstGeom prst="roundRect">
            <a:avLst/>
          </a:prstGeom>
          <a:solidFill>
            <a:schemeClr val="bg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73FED8-8222-252A-9647-733D0DEEFEC5}"/>
              </a:ext>
            </a:extLst>
          </p:cNvPr>
          <p:cNvSpPr/>
          <p:nvPr/>
        </p:nvSpPr>
        <p:spPr>
          <a:xfrm>
            <a:off x="264159" y="2634136"/>
            <a:ext cx="3616960" cy="1351055"/>
          </a:xfrm>
          <a:prstGeom prst="roundRect">
            <a:avLst/>
          </a:prstGeom>
          <a:solidFill>
            <a:schemeClr val="bg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6">
            <a:extLst>
              <a:ext uri="{FF2B5EF4-FFF2-40B4-BE49-F238E27FC236}">
                <a16:creationId xmlns:a16="http://schemas.microsoft.com/office/drawing/2014/main" id="{7D6A6CAB-26A1-4D13-BAF7-C8FC189056CD}"/>
              </a:ext>
            </a:extLst>
          </p:cNvPr>
          <p:cNvSpPr/>
          <p:nvPr/>
        </p:nvSpPr>
        <p:spPr>
          <a:xfrm>
            <a:off x="4123943" y="1141977"/>
            <a:ext cx="4943177" cy="2807146"/>
          </a:xfrm>
          <a:prstGeom prst="roundRect">
            <a:avLst/>
          </a:prstGeom>
          <a:solidFill>
            <a:schemeClr val="bg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21">
            <a:extLst>
              <a:ext uri="{FF2B5EF4-FFF2-40B4-BE49-F238E27FC236}">
                <a16:creationId xmlns:a16="http://schemas.microsoft.com/office/drawing/2014/main" id="{77873766-3129-45CF-B4CE-6CB2BD4E0C7F}"/>
              </a:ext>
            </a:extLst>
          </p:cNvPr>
          <p:cNvSpPr/>
          <p:nvPr/>
        </p:nvSpPr>
        <p:spPr>
          <a:xfrm>
            <a:off x="283409" y="721094"/>
            <a:ext cx="3616960" cy="335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ANN-to-SNN conversion</a:t>
            </a:r>
          </a:p>
        </p:txBody>
      </p:sp>
      <p:sp>
        <p:nvSpPr>
          <p:cNvPr id="101" name="Rounded Rectangle 21">
            <a:extLst>
              <a:ext uri="{FF2B5EF4-FFF2-40B4-BE49-F238E27FC236}">
                <a16:creationId xmlns:a16="http://schemas.microsoft.com/office/drawing/2014/main" id="{08977455-4D50-4673-9FE0-4B09B8AD8C30}"/>
              </a:ext>
            </a:extLst>
          </p:cNvPr>
          <p:cNvSpPr/>
          <p:nvPr/>
        </p:nvSpPr>
        <p:spPr>
          <a:xfrm>
            <a:off x="4123943" y="731063"/>
            <a:ext cx="4943176" cy="335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Surrogate gradient learning</a:t>
            </a:r>
          </a:p>
        </p:txBody>
      </p:sp>
    </p:spTree>
    <p:extLst>
      <p:ext uri="{BB962C8B-B14F-4D97-AF65-F5344CB8AC3E}">
        <p14:creationId xmlns:p14="http://schemas.microsoft.com/office/powerpoint/2010/main" val="29526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91" grpId="0" animBg="1"/>
      <p:bldP spid="93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BDF810-770D-C834-785C-F3757D8FC8A3}"/>
              </a:ext>
            </a:extLst>
          </p:cNvPr>
          <p:cNvCxnSpPr>
            <a:cxnSpLocks/>
          </p:cNvCxnSpPr>
          <p:nvPr/>
        </p:nvCxnSpPr>
        <p:spPr>
          <a:xfrm>
            <a:off x="3226468" y="3869870"/>
            <a:ext cx="0" cy="1082312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FA873130-2EE9-8849-5D14-5B20978331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1817565" y="3947437"/>
            <a:ext cx="1331812" cy="99021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98999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Prior Art in Ultra Low Time Step SNNs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705328AA-69A8-D1C7-EC7E-11FFA17F6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1" y="839153"/>
            <a:ext cx="3343199" cy="2225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id="{D431397F-21E9-75ED-085A-454696CECACA}"/>
                  </a:ext>
                </a:extLst>
              </p:cNvPr>
              <p:cNvSpPr/>
              <p:nvPr/>
            </p:nvSpPr>
            <p:spPr>
              <a:xfrm>
                <a:off x="3724888" y="934080"/>
                <a:ext cx="4290585" cy="642399"/>
              </a:xfrm>
              <a:prstGeom prst="round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large accuracy gap between source ANNs and converted SNNs for small time steps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id="{D431397F-21E9-75ED-085A-454696CEC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88" y="934080"/>
                <a:ext cx="4290585" cy="6423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26335542-A3A2-9D71-BD9C-984C4013B952}"/>
              </a:ext>
            </a:extLst>
          </p:cNvPr>
          <p:cNvSpPr/>
          <p:nvPr/>
        </p:nvSpPr>
        <p:spPr>
          <a:xfrm>
            <a:off x="5151416" y="3132357"/>
            <a:ext cx="2862024" cy="4786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Is our problem solved?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EEE57B-D444-A62A-F0A2-8080F06012C2}"/>
              </a:ext>
            </a:extLst>
          </p:cNvPr>
          <p:cNvCxnSpPr>
            <a:cxnSpLocks/>
          </p:cNvCxnSpPr>
          <p:nvPr/>
        </p:nvCxnSpPr>
        <p:spPr>
          <a:xfrm>
            <a:off x="1051722" y="4940126"/>
            <a:ext cx="2955012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CDF06A-14C4-8AF6-D662-2E58CCFE5A82}"/>
              </a:ext>
            </a:extLst>
          </p:cNvPr>
          <p:cNvCxnSpPr>
            <a:cxnSpLocks/>
          </p:cNvCxnSpPr>
          <p:nvPr/>
        </p:nvCxnSpPr>
        <p:spPr>
          <a:xfrm flipV="1">
            <a:off x="1898904" y="3447718"/>
            <a:ext cx="0" cy="1492409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65AFC2-3A6A-9EF5-74D2-5F8F1877C303}"/>
              </a:ext>
            </a:extLst>
          </p:cNvPr>
          <p:cNvCxnSpPr>
            <a:cxnSpLocks/>
          </p:cNvCxnSpPr>
          <p:nvPr/>
        </p:nvCxnSpPr>
        <p:spPr>
          <a:xfrm flipV="1">
            <a:off x="1898904" y="3872889"/>
            <a:ext cx="1331816" cy="106723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706B4-6AB2-9C84-422C-FB30D1FDACB4}"/>
              </a:ext>
            </a:extLst>
          </p:cNvPr>
          <p:cNvCxnSpPr>
            <a:cxnSpLocks/>
          </p:cNvCxnSpPr>
          <p:nvPr/>
        </p:nvCxnSpPr>
        <p:spPr>
          <a:xfrm>
            <a:off x="3226469" y="3869870"/>
            <a:ext cx="8876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0738A6-91FE-7322-3E0D-F7F6E495EBEC}"/>
              </a:ext>
            </a:extLst>
          </p:cNvPr>
          <p:cNvCxnSpPr>
            <a:cxnSpLocks/>
          </p:cNvCxnSpPr>
          <p:nvPr/>
        </p:nvCxnSpPr>
        <p:spPr>
          <a:xfrm>
            <a:off x="1898905" y="4940126"/>
            <a:ext cx="66590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A195EB-BFC1-9CE0-3711-A0FAE76810B4}"/>
              </a:ext>
            </a:extLst>
          </p:cNvPr>
          <p:cNvCxnSpPr>
            <a:cxnSpLocks/>
          </p:cNvCxnSpPr>
          <p:nvPr/>
        </p:nvCxnSpPr>
        <p:spPr>
          <a:xfrm>
            <a:off x="2561528" y="4406300"/>
            <a:ext cx="0" cy="5338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721765-C7BE-53EF-A947-5FCFF02BD9CE}"/>
              </a:ext>
            </a:extLst>
          </p:cNvPr>
          <p:cNvCxnSpPr>
            <a:cxnSpLocks/>
          </p:cNvCxnSpPr>
          <p:nvPr/>
        </p:nvCxnSpPr>
        <p:spPr>
          <a:xfrm>
            <a:off x="3226468" y="3872889"/>
            <a:ext cx="74652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2B7DC8-1119-857A-50AA-E031C9A9C8F8}"/>
              </a:ext>
            </a:extLst>
          </p:cNvPr>
          <p:cNvCxnSpPr>
            <a:cxnSpLocks/>
          </p:cNvCxnSpPr>
          <p:nvPr/>
        </p:nvCxnSpPr>
        <p:spPr>
          <a:xfrm>
            <a:off x="2561529" y="4401351"/>
            <a:ext cx="66590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9CAD3C-69E6-A5CB-5298-DC7E137775FD}"/>
              </a:ext>
            </a:extLst>
          </p:cNvPr>
          <p:cNvCxnSpPr>
            <a:cxnSpLocks/>
          </p:cNvCxnSpPr>
          <p:nvPr/>
        </p:nvCxnSpPr>
        <p:spPr>
          <a:xfrm>
            <a:off x="3226468" y="3869871"/>
            <a:ext cx="0" cy="53382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A66F990A-FE41-E13F-5340-15771D0295CC}"/>
              </a:ext>
            </a:extLst>
          </p:cNvPr>
          <p:cNvSpPr/>
          <p:nvPr/>
        </p:nvSpPr>
        <p:spPr>
          <a:xfrm>
            <a:off x="4923831" y="3411882"/>
            <a:ext cx="3396003" cy="7176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Bias addition to mitigate error between ANN &amp; SNN post-activation*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290FFD-9A3A-2269-BD68-446DAA3D7171}"/>
                  </a:ext>
                </a:extLst>
              </p:cNvPr>
              <p:cNvSpPr txBox="1"/>
              <p:nvPr/>
            </p:nvSpPr>
            <p:spPr>
              <a:xfrm>
                <a:off x="3099256" y="4985430"/>
                <a:ext cx="249812" cy="20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333" i="1" baseline="-25000">
                          <a:latin typeface="Cambria Math" panose="02040503050406030204" pitchFamily="18" charset="0"/>
                        </a:rPr>
                        <m:t>𝑡h</m:t>
                      </m:r>
                    </m:oMath>
                  </m:oMathPara>
                </a14:m>
                <a:endParaRPr lang="en-US" sz="1333" baseline="-25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290FFD-9A3A-2269-BD68-446DAA3D7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56" y="4985430"/>
                <a:ext cx="249812" cy="200696"/>
              </a:xfrm>
              <a:prstGeom prst="rect">
                <a:avLst/>
              </a:prstGeom>
              <a:blipFill>
                <a:blip r:embed="rId6"/>
                <a:stretch>
                  <a:fillRect l="-14286" r="-476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89CE83-133B-BF5D-96E7-73C2B2D1814D}"/>
                  </a:ext>
                </a:extLst>
              </p:cNvPr>
              <p:cNvSpPr txBox="1"/>
              <p:nvPr/>
            </p:nvSpPr>
            <p:spPr>
              <a:xfrm>
                <a:off x="2501941" y="4999406"/>
                <a:ext cx="265842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33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333" i="1" baseline="-25000">
                              <a:latin typeface="Cambria Math" panose="02040503050406030204" pitchFamily="18" charset="0"/>
                            </a:rPr>
                            <m:t>𝑡h</m:t>
                          </m:r>
                        </m:num>
                        <m:den>
                          <m:r>
                            <a:rPr lang="en-US" sz="1333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333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89CE83-133B-BF5D-96E7-73C2B2D18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1" y="4999406"/>
                <a:ext cx="265842" cy="383118"/>
              </a:xfrm>
              <a:prstGeom prst="rect">
                <a:avLst/>
              </a:prstGeom>
              <a:blipFill>
                <a:blip r:embed="rId7"/>
                <a:stretch>
                  <a:fillRect l="-909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0911E3-3DA5-68BB-7149-1C7F17718DE0}"/>
              </a:ext>
            </a:extLst>
          </p:cNvPr>
          <p:cNvSpPr txBox="1"/>
          <p:nvPr/>
        </p:nvSpPr>
        <p:spPr>
          <a:xfrm>
            <a:off x="2811717" y="5129657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(trainable)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A8AE85-EE2F-9A8E-9183-6560C7174088}"/>
              </a:ext>
            </a:extLst>
          </p:cNvPr>
          <p:cNvSpPr txBox="1"/>
          <p:nvPr/>
        </p:nvSpPr>
        <p:spPr>
          <a:xfrm>
            <a:off x="903198" y="4230209"/>
            <a:ext cx="114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Post </a:t>
            </a:r>
          </a:p>
          <a:p>
            <a:pPr algn="ctr"/>
            <a:r>
              <a:rPr lang="en-US" sz="1200" dirty="0"/>
              <a:t>Activation</a:t>
            </a:r>
          </a:p>
        </p:txBody>
      </p:sp>
      <p:sp>
        <p:nvSpPr>
          <p:cNvPr id="68" name="Rounded Rectangle 16">
            <a:extLst>
              <a:ext uri="{FF2B5EF4-FFF2-40B4-BE49-F238E27FC236}">
                <a16:creationId xmlns:a16="http://schemas.microsoft.com/office/drawing/2014/main" id="{22989601-3E20-5D7A-63E2-414599EB112E}"/>
              </a:ext>
            </a:extLst>
          </p:cNvPr>
          <p:cNvSpPr/>
          <p:nvPr/>
        </p:nvSpPr>
        <p:spPr>
          <a:xfrm>
            <a:off x="5145584" y="3740343"/>
            <a:ext cx="2876214" cy="6406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ANN and SNN pre-activation distributions are skewed</a:t>
            </a:r>
          </a:p>
        </p:txBody>
      </p:sp>
      <p:pic>
        <p:nvPicPr>
          <p:cNvPr id="72" name="Graphic 71" descr="Sad face outline with solid fill">
            <a:extLst>
              <a:ext uri="{FF2B5EF4-FFF2-40B4-BE49-F238E27FC236}">
                <a16:creationId xmlns:a16="http://schemas.microsoft.com/office/drawing/2014/main" id="{947AAABC-3FDD-9C9C-59E3-58DEDB13B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494" y="4316844"/>
            <a:ext cx="518797" cy="518797"/>
          </a:xfrm>
          <a:prstGeom prst="rect">
            <a:avLst/>
          </a:prstGeom>
        </p:spPr>
      </p:pic>
      <p:sp>
        <p:nvSpPr>
          <p:cNvPr id="73" name="Rounded Rectangle 16">
            <a:extLst>
              <a:ext uri="{FF2B5EF4-FFF2-40B4-BE49-F238E27FC236}">
                <a16:creationId xmlns:a16="http://schemas.microsoft.com/office/drawing/2014/main" id="{732F541F-06FF-0E1A-CE45-97EDD389CFAF}"/>
              </a:ext>
            </a:extLst>
          </p:cNvPr>
          <p:cNvSpPr/>
          <p:nvPr/>
        </p:nvSpPr>
        <p:spPr>
          <a:xfrm>
            <a:off x="5145584" y="4494425"/>
            <a:ext cx="2862012" cy="691701"/>
          </a:xfrm>
          <a:prstGeom prst="roundRect">
            <a:avLst/>
          </a:prstGeom>
          <a:solidFill>
            <a:srgbClr val="00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Solution: V</a:t>
            </a:r>
            <a:r>
              <a:rPr lang="en-US" sz="1600" baseline="-25000" dirty="0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&amp; post-act. scaling based on pre-act. percentiles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8612A27-0B64-3035-9EA5-F1DEAFF7AD9C}"/>
                  </a:ext>
                </a:extLst>
              </p:cNvPr>
              <p:cNvSpPr txBox="1"/>
              <p:nvPr/>
            </p:nvSpPr>
            <p:spPr>
              <a:xfrm>
                <a:off x="2091412" y="5014595"/>
                <a:ext cx="265842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33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333" i="1" baseline="-25000">
                              <a:latin typeface="Cambria Math" panose="02040503050406030204" pitchFamily="18" charset="0"/>
                            </a:rPr>
                            <m:t>𝑡h</m:t>
                          </m:r>
                        </m:num>
                        <m:den>
                          <m:r>
                            <a:rPr lang="en-US" sz="1333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33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1333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8612A27-0B64-3035-9EA5-F1DEAFF7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2" y="5014595"/>
                <a:ext cx="265842" cy="383118"/>
              </a:xfrm>
              <a:prstGeom prst="rect">
                <a:avLst/>
              </a:prstGeom>
              <a:blipFill>
                <a:blip r:embed="rId10"/>
                <a:stretch>
                  <a:fillRect l="-13636" r="-454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TextBox 228">
            <a:extLst>
              <a:ext uri="{FF2B5EF4-FFF2-40B4-BE49-F238E27FC236}">
                <a16:creationId xmlns:a16="http://schemas.microsoft.com/office/drawing/2014/main" id="{0C4A53DB-3219-8B57-F424-A5C7E0156E71}"/>
              </a:ext>
            </a:extLst>
          </p:cNvPr>
          <p:cNvSpPr txBox="1"/>
          <p:nvPr/>
        </p:nvSpPr>
        <p:spPr>
          <a:xfrm>
            <a:off x="7539567" y="-139700"/>
            <a:ext cx="184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67"/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386F04FF-F6FA-85FC-4DDD-FDF0ABE62655}"/>
              </a:ext>
            </a:extLst>
          </p:cNvPr>
          <p:cNvSpPr/>
          <p:nvPr/>
        </p:nvSpPr>
        <p:spPr>
          <a:xfrm>
            <a:off x="804495" y="998903"/>
            <a:ext cx="338667" cy="163313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82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21B9C7C9-5833-DCA9-BC61-0D3C93A88633}"/>
              </a:ext>
            </a:extLst>
          </p:cNvPr>
          <p:cNvSpPr/>
          <p:nvPr/>
        </p:nvSpPr>
        <p:spPr>
          <a:xfrm>
            <a:off x="3505200" y="3302022"/>
            <a:ext cx="765261" cy="40701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82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18366CF-DF91-E42E-8B15-8DCF7C13A3B6}"/>
              </a:ext>
            </a:extLst>
          </p:cNvPr>
          <p:cNvCxnSpPr>
            <a:cxnSpLocks/>
          </p:cNvCxnSpPr>
          <p:nvPr/>
        </p:nvCxnSpPr>
        <p:spPr>
          <a:xfrm>
            <a:off x="3584351" y="3410445"/>
            <a:ext cx="150185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CB47D7F-D341-7AD1-4A2F-6E58D76242D3}"/>
              </a:ext>
            </a:extLst>
          </p:cNvPr>
          <p:cNvCxnSpPr>
            <a:cxnSpLocks/>
          </p:cNvCxnSpPr>
          <p:nvPr/>
        </p:nvCxnSpPr>
        <p:spPr>
          <a:xfrm>
            <a:off x="3594091" y="3585242"/>
            <a:ext cx="150185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81590CD3-68F8-AA4C-E0BF-C628A7FC572C}"/>
              </a:ext>
            </a:extLst>
          </p:cNvPr>
          <p:cNvSpPr txBox="1"/>
          <p:nvPr/>
        </p:nvSpPr>
        <p:spPr>
          <a:xfrm>
            <a:off x="3744276" y="3286087"/>
            <a:ext cx="43794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SNN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98D4AE8-6D3B-1756-6FBF-363B15C973EA}"/>
              </a:ext>
            </a:extLst>
          </p:cNvPr>
          <p:cNvSpPr txBox="1"/>
          <p:nvPr/>
        </p:nvSpPr>
        <p:spPr>
          <a:xfrm>
            <a:off x="3739624" y="3467993"/>
            <a:ext cx="43794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/>
              <a:t>ANN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FADEEBB-8F64-0C81-5AB5-2ECC5AE5C149}"/>
              </a:ext>
            </a:extLst>
          </p:cNvPr>
          <p:cNvSpPr txBox="1"/>
          <p:nvPr/>
        </p:nvSpPr>
        <p:spPr>
          <a:xfrm>
            <a:off x="3724888" y="4916174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Pre </a:t>
            </a:r>
          </a:p>
          <a:p>
            <a:pPr algn="ctr"/>
            <a:r>
              <a:rPr lang="en-US" sz="1200" dirty="0"/>
              <a:t>Act.</a:t>
            </a: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id="{E499FEDA-9422-0B42-8F28-8754997B77CC}"/>
              </a:ext>
            </a:extLst>
          </p:cNvPr>
          <p:cNvSpPr/>
          <p:nvPr/>
        </p:nvSpPr>
        <p:spPr>
          <a:xfrm>
            <a:off x="3724888" y="1736841"/>
            <a:ext cx="4290585" cy="642399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This gap grows with application complexity (e.g. CIFAR to ImageNet level classification)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15028E-220D-8B44-8A0A-0F1BD17538F5}"/>
              </a:ext>
            </a:extLst>
          </p:cNvPr>
          <p:cNvSpPr txBox="1"/>
          <p:nvPr/>
        </p:nvSpPr>
        <p:spPr>
          <a:xfrm>
            <a:off x="1215813" y="687339"/>
            <a:ext cx="1141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CIFAR10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D3E51-39B6-98F7-B54F-D5AC3CFF037B}"/>
              </a:ext>
            </a:extLst>
          </p:cNvPr>
          <p:cNvSpPr/>
          <p:nvPr/>
        </p:nvSpPr>
        <p:spPr>
          <a:xfrm>
            <a:off x="127344" y="5476332"/>
            <a:ext cx="799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G. Datta </a:t>
            </a:r>
            <a:r>
              <a:rPr lang="en-US" sz="1000" dirty="0">
                <a:solidFill>
                  <a:srgbClr val="000000"/>
                </a:solidFill>
              </a:rPr>
              <a:t>et al., “</a:t>
            </a:r>
            <a:r>
              <a:rPr lang="en-US" sz="1000" u="sng" dirty="0">
                <a:solidFill>
                  <a:srgbClr val="00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 deep neural networks be converted to ultra low-latency spiking neural networks?</a:t>
            </a:r>
            <a:r>
              <a:rPr lang="en-US" sz="1000" dirty="0">
                <a:solidFill>
                  <a:srgbClr val="000000"/>
                </a:solidFill>
              </a:rPr>
              <a:t>”, DATE 2022</a:t>
            </a:r>
          </a:p>
        </p:txBody>
      </p:sp>
    </p:spTree>
    <p:extLst>
      <p:ext uri="{BB962C8B-B14F-4D97-AF65-F5344CB8AC3E}">
        <p14:creationId xmlns:p14="http://schemas.microsoft.com/office/powerpoint/2010/main" val="16333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23 L -0.0345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23 L -0.03455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23 L -0.0345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0345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4 L -0.03455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023 L -0.05903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3.7037E-7 L -0.05764 -3.703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023 L -0.06059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023 L -0.06094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00024 L -0.06111 0.000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-1.48148E-6 L -0.05851 -0.019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0.00023 L -0.06059 -0.0372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2 0.0007 L -0.05972 -0.0546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-0.00023 L -0.06059 -0.0738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7" grpId="0" animBg="1"/>
      <p:bldP spid="68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7277E700-A32C-DE83-EDB3-0368F555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1007339" y="1236660"/>
            <a:ext cx="1726863" cy="125273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BDF810-770D-C834-785C-F3757D8FC8A3}"/>
              </a:ext>
            </a:extLst>
          </p:cNvPr>
          <p:cNvCxnSpPr>
            <a:cxnSpLocks/>
          </p:cNvCxnSpPr>
          <p:nvPr/>
        </p:nvCxnSpPr>
        <p:spPr>
          <a:xfrm>
            <a:off x="2420730" y="1407155"/>
            <a:ext cx="0" cy="1082312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Chart, histogram&#10;&#10;Description automatically generated">
            <a:extLst>
              <a:ext uri="{FF2B5EF4-FFF2-40B4-BE49-F238E27FC236}">
                <a16:creationId xmlns:a16="http://schemas.microsoft.com/office/drawing/2014/main" id="{E1A53EF6-7536-2A07-CF4F-BD89AEF84D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1094984" y="1222303"/>
            <a:ext cx="1922599" cy="124812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98999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Proposed Training Framework: Key Idea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EEE57B-D444-A62A-F0A2-8080F06012C2}"/>
              </a:ext>
            </a:extLst>
          </p:cNvPr>
          <p:cNvCxnSpPr>
            <a:cxnSpLocks/>
          </p:cNvCxnSpPr>
          <p:nvPr/>
        </p:nvCxnSpPr>
        <p:spPr>
          <a:xfrm>
            <a:off x="245984" y="2477411"/>
            <a:ext cx="2955012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CDF06A-14C4-8AF6-D662-2E58CCFE5A82}"/>
              </a:ext>
            </a:extLst>
          </p:cNvPr>
          <p:cNvCxnSpPr>
            <a:cxnSpLocks/>
          </p:cNvCxnSpPr>
          <p:nvPr/>
        </p:nvCxnSpPr>
        <p:spPr>
          <a:xfrm flipV="1">
            <a:off x="1093166" y="985003"/>
            <a:ext cx="0" cy="1492409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65AFC2-3A6A-9EF5-74D2-5F8F1877C303}"/>
              </a:ext>
            </a:extLst>
          </p:cNvPr>
          <p:cNvCxnSpPr>
            <a:cxnSpLocks/>
          </p:cNvCxnSpPr>
          <p:nvPr/>
        </p:nvCxnSpPr>
        <p:spPr>
          <a:xfrm flipV="1">
            <a:off x="1093166" y="1410174"/>
            <a:ext cx="1331816" cy="106723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8706B4-6AB2-9C84-422C-FB30D1FDACB4}"/>
              </a:ext>
            </a:extLst>
          </p:cNvPr>
          <p:cNvCxnSpPr>
            <a:cxnSpLocks/>
          </p:cNvCxnSpPr>
          <p:nvPr/>
        </p:nvCxnSpPr>
        <p:spPr>
          <a:xfrm>
            <a:off x="2420731" y="1407155"/>
            <a:ext cx="8876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0738A6-91FE-7322-3E0D-F7F6E495EBEC}"/>
              </a:ext>
            </a:extLst>
          </p:cNvPr>
          <p:cNvCxnSpPr>
            <a:cxnSpLocks/>
          </p:cNvCxnSpPr>
          <p:nvPr/>
        </p:nvCxnSpPr>
        <p:spPr>
          <a:xfrm>
            <a:off x="1093167" y="2477411"/>
            <a:ext cx="66590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A195EB-BFC1-9CE0-3711-A0FAE76810B4}"/>
              </a:ext>
            </a:extLst>
          </p:cNvPr>
          <p:cNvCxnSpPr>
            <a:cxnSpLocks/>
          </p:cNvCxnSpPr>
          <p:nvPr/>
        </p:nvCxnSpPr>
        <p:spPr>
          <a:xfrm flipH="1">
            <a:off x="1755790" y="1407155"/>
            <a:ext cx="3285" cy="107025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721765-C7BE-53EF-A947-5FCFF02BD9CE}"/>
              </a:ext>
            </a:extLst>
          </p:cNvPr>
          <p:cNvCxnSpPr>
            <a:cxnSpLocks/>
          </p:cNvCxnSpPr>
          <p:nvPr/>
        </p:nvCxnSpPr>
        <p:spPr>
          <a:xfrm>
            <a:off x="1755790" y="1407155"/>
            <a:ext cx="141146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290FFD-9A3A-2269-BD68-446DAA3D7171}"/>
                  </a:ext>
                </a:extLst>
              </p:cNvPr>
              <p:cNvSpPr txBox="1"/>
              <p:nvPr/>
            </p:nvSpPr>
            <p:spPr>
              <a:xfrm>
                <a:off x="2336616" y="2517119"/>
                <a:ext cx="249812" cy="20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333" i="1" baseline="-25000">
                          <a:latin typeface="Cambria Math" panose="02040503050406030204" pitchFamily="18" charset="0"/>
                        </a:rPr>
                        <m:t>𝑡h</m:t>
                      </m:r>
                    </m:oMath>
                  </m:oMathPara>
                </a14:m>
                <a:endParaRPr lang="en-US" sz="1333" baseline="-250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6290FFD-9A3A-2269-BD68-446DAA3D7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16" y="2517119"/>
                <a:ext cx="249812" cy="200696"/>
              </a:xfrm>
              <a:prstGeom prst="rect">
                <a:avLst/>
              </a:prstGeom>
              <a:blipFill>
                <a:blip r:embed="rId5"/>
                <a:stretch>
                  <a:fillRect l="-17073" r="-121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89CE83-133B-BF5D-96E7-73C2B2D1814D}"/>
                  </a:ext>
                </a:extLst>
              </p:cNvPr>
              <p:cNvSpPr txBox="1"/>
              <p:nvPr/>
            </p:nvSpPr>
            <p:spPr>
              <a:xfrm>
                <a:off x="1012788" y="2522022"/>
                <a:ext cx="1145635" cy="205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d>
                        <m:dPr>
                          <m:ctrlPr>
                            <a:rPr lang="en-US" sz="1333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33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33" b="0" i="1" baseline="-2500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333" b="0" i="1" baseline="30000" smtClean="0">
                              <a:latin typeface="Cambria Math" panose="02040503050406030204" pitchFamily="18" charset="0"/>
                            </a:rPr>
                            <m:t>𝑐𝑙𝑖𝑝</m:t>
                          </m:r>
                        </m:e>
                      </m:d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333" b="0" i="1" smtClean="0">
                          <a:latin typeface="Cambria Math" panose="02040503050406030204" pitchFamily="18" charset="0"/>
                        </a:rPr>
                        <m:t>𝑉𝑡h</m:t>
                      </m:r>
                    </m:oMath>
                  </m:oMathPara>
                </a14:m>
                <a:endParaRPr lang="en-US" sz="1333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89CE83-133B-BF5D-96E7-73C2B2D18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88" y="2522022"/>
                <a:ext cx="1145635" cy="205121"/>
              </a:xfrm>
              <a:prstGeom prst="rect">
                <a:avLst/>
              </a:prstGeom>
              <a:blipFill>
                <a:blip r:embed="rId6"/>
                <a:stretch>
                  <a:fillRect l="-5319" r="-585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0911E3-3DA5-68BB-7149-1C7F17718DE0}"/>
              </a:ext>
            </a:extLst>
          </p:cNvPr>
          <p:cNvSpPr txBox="1"/>
          <p:nvPr/>
        </p:nvSpPr>
        <p:spPr>
          <a:xfrm>
            <a:off x="2054166" y="2674791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(trainable)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A8AE85-EE2F-9A8E-9183-6560C7174088}"/>
              </a:ext>
            </a:extLst>
          </p:cNvPr>
          <p:cNvSpPr txBox="1"/>
          <p:nvPr/>
        </p:nvSpPr>
        <p:spPr>
          <a:xfrm>
            <a:off x="572839" y="1382169"/>
            <a:ext cx="53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Post </a:t>
            </a:r>
          </a:p>
          <a:p>
            <a:pPr algn="ctr"/>
            <a:r>
              <a:rPr lang="en-US" sz="1200"/>
              <a:t>Act.</a:t>
            </a:r>
          </a:p>
        </p:txBody>
      </p:sp>
      <p:sp>
        <p:nvSpPr>
          <p:cNvPr id="74" name="Rounded Rectangle 16">
            <a:extLst>
              <a:ext uri="{FF2B5EF4-FFF2-40B4-BE49-F238E27FC236}">
                <a16:creationId xmlns:a16="http://schemas.microsoft.com/office/drawing/2014/main" id="{3189FC71-2639-B678-D6BC-5BBE1342B845}"/>
              </a:ext>
            </a:extLst>
          </p:cNvPr>
          <p:cNvSpPr/>
          <p:nvPr/>
        </p:nvSpPr>
        <p:spPr>
          <a:xfrm>
            <a:off x="722501" y="4928288"/>
            <a:ext cx="6432999" cy="6881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We achieve this via a </a:t>
            </a:r>
            <a:r>
              <a:rPr lang="en-US" sz="1800" i="1" dirty="0">
                <a:solidFill>
                  <a:srgbClr val="000000"/>
                </a:solidFill>
              </a:rPr>
              <a:t>novel Hoyer spike layer </a:t>
            </a:r>
            <a:r>
              <a:rPr lang="en-US" sz="1800" dirty="0">
                <a:solidFill>
                  <a:srgbClr val="000000"/>
                </a:solidFill>
              </a:rPr>
              <a:t>that sets the threshold based upon a </a:t>
            </a:r>
            <a:r>
              <a:rPr lang="en-US" sz="1800" i="1" dirty="0">
                <a:solidFill>
                  <a:srgbClr val="000000"/>
                </a:solidFill>
              </a:rPr>
              <a:t>novel Hoyer regularized training </a:t>
            </a:r>
            <a:r>
              <a:rPr lang="en-US" sz="1800" dirty="0">
                <a:solidFill>
                  <a:srgbClr val="000000"/>
                </a:solidFill>
              </a:rPr>
              <a:t>process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C4A53DB-3219-8B57-F424-A5C7E0156E71}"/>
              </a:ext>
            </a:extLst>
          </p:cNvPr>
          <p:cNvSpPr txBox="1"/>
          <p:nvPr/>
        </p:nvSpPr>
        <p:spPr>
          <a:xfrm>
            <a:off x="7539567" y="-139700"/>
            <a:ext cx="184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67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FADEEBB-8F64-0C81-5AB5-2ECC5AE5C149}"/>
              </a:ext>
            </a:extLst>
          </p:cNvPr>
          <p:cNvSpPr txBox="1"/>
          <p:nvPr/>
        </p:nvSpPr>
        <p:spPr>
          <a:xfrm>
            <a:off x="2919150" y="2453459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Pre </a:t>
            </a:r>
          </a:p>
          <a:p>
            <a:pPr algn="ctr"/>
            <a:r>
              <a:rPr lang="en-US" sz="1200"/>
              <a:t>Act.</a:t>
            </a:r>
          </a:p>
        </p:txBody>
      </p:sp>
      <p:sp>
        <p:nvSpPr>
          <p:cNvPr id="69" name="Rounded Rectangle 16">
            <a:extLst>
              <a:ext uri="{FF2B5EF4-FFF2-40B4-BE49-F238E27FC236}">
                <a16:creationId xmlns:a16="http://schemas.microsoft.com/office/drawing/2014/main" id="{F629FBFF-8C5C-CF4B-B07B-8A93DD88D3FD}"/>
              </a:ext>
            </a:extLst>
          </p:cNvPr>
          <p:cNvSpPr/>
          <p:nvPr/>
        </p:nvSpPr>
        <p:spPr>
          <a:xfrm>
            <a:off x="751750" y="3210712"/>
            <a:ext cx="6403750" cy="6881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Hoyer </a:t>
            </a:r>
            <a:r>
              <a:rPr lang="en-US" sz="1800" dirty="0" err="1">
                <a:solidFill>
                  <a:srgbClr val="000000"/>
                </a:solidFill>
              </a:rPr>
              <a:t>regularizers</a:t>
            </a:r>
            <a:r>
              <a:rPr lang="en-US" sz="1800" dirty="0">
                <a:solidFill>
                  <a:srgbClr val="000000"/>
                </a:solidFill>
              </a:rPr>
              <a:t> can shift the pre-activation distributions away from the Hoyer extremum in a non-spiking DNN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71" name="Rounded Rectangle 16">
            <a:extLst>
              <a:ext uri="{FF2B5EF4-FFF2-40B4-BE49-F238E27FC236}">
                <a16:creationId xmlns:a16="http://schemas.microsoft.com/office/drawing/2014/main" id="{41A3BB97-91EA-1440-AB64-DE718CFA3BF9}"/>
              </a:ext>
            </a:extLst>
          </p:cNvPr>
          <p:cNvSpPr/>
          <p:nvPr/>
        </p:nvSpPr>
        <p:spPr>
          <a:xfrm>
            <a:off x="751750" y="4052108"/>
            <a:ext cx="6403750" cy="6881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Setting the SNN threshold to this extremum shifts the membrane potential dist. away from the threshold value, reducing noise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74AF2367-F20B-8E04-C47A-63A479EF96F6}"/>
              </a:ext>
            </a:extLst>
          </p:cNvPr>
          <p:cNvSpPr/>
          <p:nvPr/>
        </p:nvSpPr>
        <p:spPr>
          <a:xfrm>
            <a:off x="3495557" y="1702051"/>
            <a:ext cx="5272631" cy="6220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SNNs incur significant accuracy drop at ultra-low time steps due to the noise incurred in 0-&gt;1 transition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31383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4" grpId="0" animBg="1"/>
      <p:bldP spid="69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98999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Proposed Training Framework: Implementation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C4A53DB-3219-8B57-F424-A5C7E0156E71}"/>
              </a:ext>
            </a:extLst>
          </p:cNvPr>
          <p:cNvSpPr txBox="1"/>
          <p:nvPr/>
        </p:nvSpPr>
        <p:spPr>
          <a:xfrm>
            <a:off x="7539567" y="-139700"/>
            <a:ext cx="184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6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8F1BF9-E0A6-224D-A845-B41391A9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64" y="1294295"/>
            <a:ext cx="1281840" cy="456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C6E55-C0EF-7A44-82A7-C42E360E9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98" y="1138308"/>
            <a:ext cx="5464999" cy="808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BC10E7-3F80-1247-9827-6064E76DE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710" y="3980076"/>
            <a:ext cx="3815300" cy="692035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C7C7396-7E9E-B141-8A71-CB14D10EF541}"/>
              </a:ext>
            </a:extLst>
          </p:cNvPr>
          <p:cNvSpPr/>
          <p:nvPr/>
        </p:nvSpPr>
        <p:spPr>
          <a:xfrm>
            <a:off x="833536" y="917722"/>
            <a:ext cx="7355542" cy="106061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  <a:alpha val="6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240D6-C2DE-4743-BD42-22D12703A68D}"/>
              </a:ext>
            </a:extLst>
          </p:cNvPr>
          <p:cNvSpPr txBox="1"/>
          <p:nvPr/>
        </p:nvSpPr>
        <p:spPr>
          <a:xfrm>
            <a:off x="3719118" y="941312"/>
            <a:ext cx="16738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Hoyer spike layer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93C263-C84F-174B-BFAA-F86DAADBD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38" y="3992005"/>
            <a:ext cx="1746624" cy="631006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E453904-3A46-534E-8F33-FA88C994EF84}"/>
              </a:ext>
            </a:extLst>
          </p:cNvPr>
          <p:cNvSpPr/>
          <p:nvPr/>
        </p:nvSpPr>
        <p:spPr>
          <a:xfrm>
            <a:off x="911129" y="3617586"/>
            <a:ext cx="7355542" cy="1029239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  <a:alpha val="6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233815-165B-2844-8BB2-B6B1B83768D5}"/>
              </a:ext>
            </a:extLst>
          </p:cNvPr>
          <p:cNvSpPr txBox="1"/>
          <p:nvPr/>
        </p:nvSpPr>
        <p:spPr>
          <a:xfrm>
            <a:off x="3576930" y="3671898"/>
            <a:ext cx="23936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Hoyer regularized training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82A16A26-D5E6-9BBD-1E97-B47BF21745D7}"/>
              </a:ext>
            </a:extLst>
          </p:cNvPr>
          <p:cNvSpPr/>
          <p:nvPr/>
        </p:nvSpPr>
        <p:spPr>
          <a:xfrm>
            <a:off x="809625" y="2319189"/>
            <a:ext cx="7523988" cy="1006096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dirty="0">
                <a:solidFill>
                  <a:srgbClr val="212121"/>
                </a:solidFill>
              </a:rPr>
              <a:t>During training we calculate the moving average of the Hoyer Extremum (Ext) of the normalized and clipped membrane potentials converges to a constant that we use during inference </a:t>
            </a:r>
            <a:endParaRPr lang="en-US" sz="1800" dirty="0">
              <a:ea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06D143-7765-D0B5-A6BE-96FF0E1AFFBE}"/>
              </a:ext>
            </a:extLst>
          </p:cNvPr>
          <p:cNvCxnSpPr/>
          <p:nvPr/>
        </p:nvCxnSpPr>
        <p:spPr>
          <a:xfrm flipH="1">
            <a:off x="5094854" y="1581100"/>
            <a:ext cx="786670" cy="711465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20036F-DCB2-1A42-9A4A-C80482D3BCF1}"/>
              </a:ext>
            </a:extLst>
          </p:cNvPr>
          <p:cNvCxnSpPr>
            <a:cxnSpLocks/>
          </p:cNvCxnSpPr>
          <p:nvPr/>
        </p:nvCxnSpPr>
        <p:spPr>
          <a:xfrm flipH="1">
            <a:off x="3596718" y="4446061"/>
            <a:ext cx="786670" cy="711465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7">
                <a:extLst>
                  <a:ext uri="{FF2B5EF4-FFF2-40B4-BE49-F238E27FC236}">
                    <a16:creationId xmlns:a16="http://schemas.microsoft.com/office/drawing/2014/main" id="{8C136EC3-2668-A510-4A55-262946CF469F}"/>
                  </a:ext>
                </a:extLst>
              </p:cNvPr>
              <p:cNvSpPr/>
              <p:nvPr/>
            </p:nvSpPr>
            <p:spPr>
              <a:xfrm>
                <a:off x="1229151" y="5175769"/>
                <a:ext cx="7088479" cy="558446"/>
              </a:xfrm>
              <a:prstGeom prst="roundRect">
                <a:avLst/>
              </a:prstGeom>
              <a:solidFill>
                <a:srgbClr val="00FF00">
                  <a:alpha val="76000"/>
                </a:srgb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The</m:t>
                    </m:r>
                  </m:oMath>
                </a14:m>
                <a:r>
                  <a:rPr lang="en-US" sz="1800" dirty="0">
                    <a:solidFill>
                      <a:srgbClr val="212121"/>
                    </a:solidFill>
                  </a:rPr>
                  <a:t> hyper-parameter balances accuracy with activation sparsity</a:t>
                </a:r>
                <a:endParaRPr lang="en-US" dirty="0"/>
              </a:p>
            </p:txBody>
          </p:sp>
        </mc:Choice>
        <mc:Fallback xmlns="">
          <p:sp>
            <p:nvSpPr>
              <p:cNvPr id="6" name="Rounded Rectangle 17">
                <a:extLst>
                  <a:ext uri="{FF2B5EF4-FFF2-40B4-BE49-F238E27FC236}">
                    <a16:creationId xmlns:a16="http://schemas.microsoft.com/office/drawing/2014/main" id="{8C136EC3-2668-A510-4A55-262946CF4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51" y="5175769"/>
                <a:ext cx="7088479" cy="55844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5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5" grpId="0"/>
      <p:bldP spid="63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DD4BB5C6-0EFD-4248-AFCD-E38CF99E0993}"/>
              </a:ext>
            </a:extLst>
          </p:cNvPr>
          <p:cNvSpPr txBox="1"/>
          <p:nvPr/>
        </p:nvSpPr>
        <p:spPr>
          <a:xfrm>
            <a:off x="0" y="98999"/>
            <a:ext cx="8247888" cy="49244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Proposed training framework</a:t>
            </a:r>
            <a:endParaRPr lang="en-US" sz="26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0C4A53DB-3219-8B57-F424-A5C7E0156E71}"/>
              </a:ext>
            </a:extLst>
          </p:cNvPr>
          <p:cNvSpPr txBox="1"/>
          <p:nvPr/>
        </p:nvSpPr>
        <p:spPr>
          <a:xfrm>
            <a:off x="7539567" y="-139700"/>
            <a:ext cx="184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67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8DF652A-A244-BB97-6681-255F0200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8" y="794898"/>
            <a:ext cx="9090283" cy="918317"/>
          </a:xfrm>
          <a:prstGeom prst="rect">
            <a:avLst/>
          </a:prstGeom>
        </p:spPr>
      </p:pic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B6BE4C1-C5A0-7980-0D6C-B5D09C80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3" y="1715324"/>
            <a:ext cx="6667001" cy="3949643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68F05CD-1462-FA8F-5ABA-72A7D5152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404" y="4211644"/>
            <a:ext cx="4112413" cy="2519227"/>
          </a:xfrm>
          <a:prstGeom prst="rect">
            <a:avLst/>
          </a:prstGeom>
        </p:spPr>
      </p:pic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F33F3AA4-D593-A7BF-3B35-2158C9B882A0}"/>
              </a:ext>
            </a:extLst>
          </p:cNvPr>
          <p:cNvSpPr/>
          <p:nvPr/>
        </p:nvSpPr>
        <p:spPr>
          <a:xfrm>
            <a:off x="3037658" y="1713941"/>
            <a:ext cx="1084000" cy="361481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rgbClr val="212121"/>
                </a:solidFill>
              </a:rPr>
              <a:t>Training</a:t>
            </a:r>
            <a:endParaRPr lang="en-US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9FBE098B-536A-D4C3-A752-0698D7044356}"/>
              </a:ext>
            </a:extLst>
          </p:cNvPr>
          <p:cNvSpPr/>
          <p:nvPr/>
        </p:nvSpPr>
        <p:spPr>
          <a:xfrm>
            <a:off x="7406723" y="3844756"/>
            <a:ext cx="1084000" cy="361481"/>
          </a:xfrm>
          <a:prstGeom prst="roundRect">
            <a:avLst/>
          </a:prstGeom>
          <a:solidFill>
            <a:srgbClr val="00FF00">
              <a:alpha val="76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solidFill>
                  <a:srgbClr val="212121"/>
                </a:solidFill>
              </a:rPr>
              <a:t>Inference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7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15.3|7.9"/>
</p:tagLst>
</file>

<file path=ppt/theme/theme1.xml><?xml version="1.0" encoding="utf-8"?>
<a:theme xmlns:a="http://schemas.openxmlformats.org/drawingml/2006/main" name="1_SITeC.June.2005">
  <a:themeElements>
    <a:clrScheme name="1_SITeC.June.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TeC.June.2005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1_SITeC.June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TeC.June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TeC.June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TeC.June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TeC.June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TeC.June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TeC.June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1311</Words>
  <Application>Microsoft Office PowerPoint</Application>
  <PresentationFormat>Overhead</PresentationFormat>
  <Paragraphs>194</Paragraphs>
  <Slides>19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Corbel</vt:lpstr>
      <vt:lpstr>Helvetica</vt:lpstr>
      <vt:lpstr>Tahoma</vt:lpstr>
      <vt:lpstr>Times</vt:lpstr>
      <vt:lpstr>1_SITeC.June.2005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Peter A. Beerel</dc:creator>
  <cp:lastModifiedBy>Peter A. Beerel</cp:lastModifiedBy>
  <cp:revision>48</cp:revision>
  <cp:lastPrinted>2016-01-19T06:32:00Z</cp:lastPrinted>
  <dcterms:created xsi:type="dcterms:W3CDTF">1998-06-05T05:29:00Z</dcterms:created>
  <dcterms:modified xsi:type="dcterms:W3CDTF">2024-04-15T03:48:14Z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pabeerel@usc.edu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Documents\pabeerel\Talks\AsyncPipeline</vt:lpwstr>
  </property>
  <property fmtid="{D5CDD505-2E9C-101B-9397-08002B2CF9AE}" pid="22" name="KSOProductBuildVer">
    <vt:lpwstr>2052-10.1.0.6875</vt:lpwstr>
  </property>
</Properties>
</file>