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63"/>
  </p:notesMasterIdLst>
  <p:handoutMasterIdLst>
    <p:handoutMasterId r:id="rId64"/>
  </p:handoutMasterIdLst>
  <p:sldIdLst>
    <p:sldId id="260" r:id="rId5"/>
    <p:sldId id="269" r:id="rId6"/>
    <p:sldId id="390" r:id="rId7"/>
    <p:sldId id="275" r:id="rId8"/>
    <p:sldId id="288" r:id="rId9"/>
    <p:sldId id="293" r:id="rId10"/>
    <p:sldId id="384" r:id="rId11"/>
    <p:sldId id="385" r:id="rId12"/>
    <p:sldId id="386" r:id="rId13"/>
    <p:sldId id="295" r:id="rId14"/>
    <p:sldId id="360" r:id="rId15"/>
    <p:sldId id="271" r:id="rId16"/>
    <p:sldId id="277" r:id="rId17"/>
    <p:sldId id="302" r:id="rId18"/>
    <p:sldId id="300" r:id="rId19"/>
    <p:sldId id="283" r:id="rId20"/>
    <p:sldId id="307" r:id="rId21"/>
    <p:sldId id="309" r:id="rId22"/>
    <p:sldId id="310" r:id="rId23"/>
    <p:sldId id="272" r:id="rId24"/>
    <p:sldId id="312" r:id="rId25"/>
    <p:sldId id="353" r:id="rId26"/>
    <p:sldId id="359" r:id="rId27"/>
    <p:sldId id="358" r:id="rId28"/>
    <p:sldId id="361" r:id="rId29"/>
    <p:sldId id="354" r:id="rId30"/>
    <p:sldId id="311" r:id="rId31"/>
    <p:sldId id="355" r:id="rId32"/>
    <p:sldId id="336" r:id="rId33"/>
    <p:sldId id="391" r:id="rId34"/>
    <p:sldId id="364" r:id="rId35"/>
    <p:sldId id="366" r:id="rId36"/>
    <p:sldId id="365" r:id="rId37"/>
    <p:sldId id="367" r:id="rId38"/>
    <p:sldId id="356" r:id="rId39"/>
    <p:sldId id="35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22" r:id="rId56"/>
    <p:sldId id="387" r:id="rId57"/>
    <p:sldId id="388" r:id="rId58"/>
    <p:sldId id="323" r:id="rId59"/>
    <p:sldId id="266" r:id="rId60"/>
    <p:sldId id="264" r:id="rId61"/>
    <p:sldId id="263" r:id="rId62"/>
  </p:sldIdLst>
  <p:sldSz cx="12192000" cy="6858000"/>
  <p:notesSz cx="6858000" cy="9107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E6"/>
    <a:srgbClr val="3E80A8"/>
    <a:srgbClr val="95B5D3"/>
    <a:srgbClr val="1309E5"/>
    <a:srgbClr val="6F76F9"/>
    <a:srgbClr val="508AE0"/>
    <a:srgbClr val="3508A6"/>
    <a:srgbClr val="008000"/>
    <a:srgbClr val="6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2906" autoAdjust="0"/>
  </p:normalViewPr>
  <p:slideViewPr>
    <p:cSldViewPr snapToGrid="0">
      <p:cViewPr varScale="1">
        <p:scale>
          <a:sx n="87" d="100"/>
          <a:sy n="87" d="100"/>
        </p:scale>
        <p:origin x="46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7751B-7475-4BA7-B1D3-48535996726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E1849-0EE3-4431-A445-2D2022FC9E4A}">
      <dgm:prSet phldrT="[Text]"/>
      <dgm:spPr/>
      <dgm:t>
        <a:bodyPr/>
        <a:lstStyle/>
        <a:p>
          <a:r>
            <a:rPr lang="en-US" b="1" i="0" dirty="0" smtClean="0"/>
            <a:t>Gliomas</a:t>
          </a:r>
          <a:endParaRPr lang="en-US" b="1" dirty="0"/>
        </a:p>
      </dgm:t>
    </dgm:pt>
    <dgm:pt modelId="{5053E5A7-38E7-4747-B46D-2360CADDA60B}" type="parTrans" cxnId="{B4A335BC-B7B2-45F6-905B-0D33218AE698}">
      <dgm:prSet/>
      <dgm:spPr/>
      <dgm:t>
        <a:bodyPr/>
        <a:lstStyle/>
        <a:p>
          <a:endParaRPr lang="en-US"/>
        </a:p>
      </dgm:t>
    </dgm:pt>
    <dgm:pt modelId="{F81937E6-F118-4956-8DD5-A032A1FE6DFF}" type="sibTrans" cxnId="{B4A335BC-B7B2-45F6-905B-0D33218AE698}">
      <dgm:prSet/>
      <dgm:spPr/>
      <dgm:t>
        <a:bodyPr/>
        <a:lstStyle/>
        <a:p>
          <a:endParaRPr lang="en-US"/>
        </a:p>
      </dgm:t>
    </dgm:pt>
    <dgm:pt modelId="{CEB1B20D-17CC-44D4-A034-1458AFF6356F}">
      <dgm:prSet phldrT="[Text]"/>
      <dgm:spPr/>
      <dgm:t>
        <a:bodyPr/>
        <a:lstStyle/>
        <a:p>
          <a:r>
            <a:rPr lang="en-US" dirty="0" smtClean="0"/>
            <a:t>Glioblastoma</a:t>
          </a:r>
          <a:endParaRPr lang="en-US" b="0" dirty="0"/>
        </a:p>
      </dgm:t>
    </dgm:pt>
    <dgm:pt modelId="{EA7B4BBA-320F-4140-924E-48286D7280A5}" type="parTrans" cxnId="{68144A9C-601D-453F-84C1-46209FF28926}">
      <dgm:prSet/>
      <dgm:spPr/>
      <dgm:t>
        <a:bodyPr/>
        <a:lstStyle/>
        <a:p>
          <a:endParaRPr lang="en-US"/>
        </a:p>
      </dgm:t>
    </dgm:pt>
    <dgm:pt modelId="{B40B4174-12E5-46C9-952A-517D0E5E7C4B}" type="sibTrans" cxnId="{68144A9C-601D-453F-84C1-46209FF28926}">
      <dgm:prSet/>
      <dgm:spPr/>
      <dgm:t>
        <a:bodyPr/>
        <a:lstStyle/>
        <a:p>
          <a:endParaRPr lang="en-US"/>
        </a:p>
      </dgm:t>
    </dgm:pt>
    <dgm:pt modelId="{DFA24FBB-8DA0-481F-A33C-1C6DF9794FDA}">
      <dgm:prSet phldrT="[Text]"/>
      <dgm:spPr/>
      <dgm:t>
        <a:bodyPr/>
        <a:lstStyle/>
        <a:p>
          <a:r>
            <a:rPr lang="en-US" b="0" i="0" dirty="0" smtClean="0"/>
            <a:t>Ependymomas </a:t>
          </a:r>
          <a:endParaRPr lang="en-US" dirty="0"/>
        </a:p>
      </dgm:t>
    </dgm:pt>
    <dgm:pt modelId="{5CF641C5-F161-4C65-9C63-87355B85306C}" type="parTrans" cxnId="{452B8F0A-48B3-48DA-B88D-AC4376DBC88B}">
      <dgm:prSet/>
      <dgm:spPr/>
      <dgm:t>
        <a:bodyPr/>
        <a:lstStyle/>
        <a:p>
          <a:endParaRPr lang="en-US"/>
        </a:p>
      </dgm:t>
    </dgm:pt>
    <dgm:pt modelId="{207F03DF-2FBE-4E49-8B98-0A66627774F6}" type="sibTrans" cxnId="{452B8F0A-48B3-48DA-B88D-AC4376DBC88B}">
      <dgm:prSet/>
      <dgm:spPr/>
      <dgm:t>
        <a:bodyPr/>
        <a:lstStyle/>
        <a:p>
          <a:endParaRPr lang="en-US"/>
        </a:p>
      </dgm:t>
    </dgm:pt>
    <dgm:pt modelId="{91930049-38EB-4C08-9782-4B5CF2BEB736}">
      <dgm:prSet phldrT="[Text]"/>
      <dgm:spPr/>
      <dgm:t>
        <a:bodyPr/>
        <a:lstStyle/>
        <a:p>
          <a:r>
            <a:rPr lang="en-US" b="0" i="0" dirty="0" smtClean="0"/>
            <a:t>Oligodendrogliomas</a:t>
          </a:r>
          <a:endParaRPr lang="en-US" b="0" dirty="0"/>
        </a:p>
      </dgm:t>
    </dgm:pt>
    <dgm:pt modelId="{A7B3B3AD-37B5-4851-AEE9-2EBD68162A01}" type="parTrans" cxnId="{80707B29-E5E7-4A47-B1A4-8BAA1EA46CFD}">
      <dgm:prSet/>
      <dgm:spPr/>
      <dgm:t>
        <a:bodyPr/>
        <a:lstStyle/>
        <a:p>
          <a:endParaRPr lang="en-US"/>
        </a:p>
      </dgm:t>
    </dgm:pt>
    <dgm:pt modelId="{C9AFC757-A563-413C-87BC-E3B78575F906}" type="sibTrans" cxnId="{80707B29-E5E7-4A47-B1A4-8BAA1EA46CFD}">
      <dgm:prSet/>
      <dgm:spPr/>
      <dgm:t>
        <a:bodyPr/>
        <a:lstStyle/>
        <a:p>
          <a:endParaRPr lang="en-US"/>
        </a:p>
      </dgm:t>
    </dgm:pt>
    <dgm:pt modelId="{2D7CB21F-FD10-4667-BFFB-ADCE8E445D9D}" type="pres">
      <dgm:prSet presAssocID="{6BC7751B-7475-4BA7-B1D3-48535996726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0A4A3F-10B3-4267-AE30-9372AF8B9A0C}" type="pres">
      <dgm:prSet presAssocID="{F51E1849-0EE3-4431-A445-2D2022FC9E4A}" presName="hierRoot1" presStyleCnt="0">
        <dgm:presLayoutVars>
          <dgm:hierBranch val="init"/>
        </dgm:presLayoutVars>
      </dgm:prSet>
      <dgm:spPr/>
    </dgm:pt>
    <dgm:pt modelId="{AF6C9D57-38BE-48A1-B756-A451A8929AF0}" type="pres">
      <dgm:prSet presAssocID="{F51E1849-0EE3-4431-A445-2D2022FC9E4A}" presName="rootComposite1" presStyleCnt="0"/>
      <dgm:spPr/>
    </dgm:pt>
    <dgm:pt modelId="{04983755-11F5-431B-AA1D-C9CE18AB1291}" type="pres">
      <dgm:prSet presAssocID="{F51E1849-0EE3-4431-A445-2D2022FC9E4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7BF5EE-B4F3-498E-8F5F-A255F007803C}" type="pres">
      <dgm:prSet presAssocID="{F51E1849-0EE3-4431-A445-2D2022FC9E4A}" presName="topArc1" presStyleLbl="parChTrans1D1" presStyleIdx="0" presStyleCnt="8"/>
      <dgm:spPr/>
    </dgm:pt>
    <dgm:pt modelId="{AED80748-1958-4B49-A7C5-8EFACB3A3AFB}" type="pres">
      <dgm:prSet presAssocID="{F51E1849-0EE3-4431-A445-2D2022FC9E4A}" presName="bottomArc1" presStyleLbl="parChTrans1D1" presStyleIdx="1" presStyleCnt="8"/>
      <dgm:spPr/>
    </dgm:pt>
    <dgm:pt modelId="{BB5D9141-5783-4F8D-8D2F-E0640395216E}" type="pres">
      <dgm:prSet presAssocID="{F51E1849-0EE3-4431-A445-2D2022FC9E4A}" presName="topConnNode1" presStyleLbl="node1" presStyleIdx="0" presStyleCnt="0"/>
      <dgm:spPr/>
      <dgm:t>
        <a:bodyPr/>
        <a:lstStyle/>
        <a:p>
          <a:endParaRPr lang="en-US"/>
        </a:p>
      </dgm:t>
    </dgm:pt>
    <dgm:pt modelId="{06908147-20B2-4495-995D-AB299BA833F5}" type="pres">
      <dgm:prSet presAssocID="{F51E1849-0EE3-4431-A445-2D2022FC9E4A}" presName="hierChild2" presStyleCnt="0"/>
      <dgm:spPr/>
    </dgm:pt>
    <dgm:pt modelId="{7066FCC3-71BC-4644-9CF1-218AFA81BBFC}" type="pres">
      <dgm:prSet presAssocID="{EA7B4BBA-320F-4140-924E-48286D7280A5}" presName="Name28" presStyleLbl="parChTrans1D2" presStyleIdx="0" presStyleCnt="3"/>
      <dgm:spPr/>
      <dgm:t>
        <a:bodyPr/>
        <a:lstStyle/>
        <a:p>
          <a:endParaRPr lang="en-US"/>
        </a:p>
      </dgm:t>
    </dgm:pt>
    <dgm:pt modelId="{8BBC57B4-3BD2-4374-AF56-E84B80A20679}" type="pres">
      <dgm:prSet presAssocID="{CEB1B20D-17CC-44D4-A034-1458AFF6356F}" presName="hierRoot2" presStyleCnt="0">
        <dgm:presLayoutVars>
          <dgm:hierBranch val="init"/>
        </dgm:presLayoutVars>
      </dgm:prSet>
      <dgm:spPr/>
    </dgm:pt>
    <dgm:pt modelId="{BB4EFDBC-7C82-40A4-B2E5-04FE38C000EA}" type="pres">
      <dgm:prSet presAssocID="{CEB1B20D-17CC-44D4-A034-1458AFF6356F}" presName="rootComposite2" presStyleCnt="0"/>
      <dgm:spPr/>
    </dgm:pt>
    <dgm:pt modelId="{5194EA10-B3AF-496C-8369-753FE9BDF245}" type="pres">
      <dgm:prSet presAssocID="{CEB1B20D-17CC-44D4-A034-1458AFF6356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24B6A6-4F1A-4B94-8969-8BAB8E133B89}" type="pres">
      <dgm:prSet presAssocID="{CEB1B20D-17CC-44D4-A034-1458AFF6356F}" presName="topArc2" presStyleLbl="parChTrans1D1" presStyleIdx="2" presStyleCnt="8"/>
      <dgm:spPr/>
    </dgm:pt>
    <dgm:pt modelId="{09A39652-331D-4817-B22D-79343DD7AF43}" type="pres">
      <dgm:prSet presAssocID="{CEB1B20D-17CC-44D4-A034-1458AFF6356F}" presName="bottomArc2" presStyleLbl="parChTrans1D1" presStyleIdx="3" presStyleCnt="8"/>
      <dgm:spPr/>
    </dgm:pt>
    <dgm:pt modelId="{C842CAEB-5730-44B9-A38C-E5C1D1467660}" type="pres">
      <dgm:prSet presAssocID="{CEB1B20D-17CC-44D4-A034-1458AFF6356F}" presName="topConnNode2" presStyleLbl="node2" presStyleIdx="0" presStyleCnt="0"/>
      <dgm:spPr/>
      <dgm:t>
        <a:bodyPr/>
        <a:lstStyle/>
        <a:p>
          <a:endParaRPr lang="en-US"/>
        </a:p>
      </dgm:t>
    </dgm:pt>
    <dgm:pt modelId="{C0E48D2E-3D88-4D72-939C-A9DEAF2D22F0}" type="pres">
      <dgm:prSet presAssocID="{CEB1B20D-17CC-44D4-A034-1458AFF6356F}" presName="hierChild4" presStyleCnt="0"/>
      <dgm:spPr/>
    </dgm:pt>
    <dgm:pt modelId="{A67FF8E6-5B64-407F-83F6-D401508172AF}" type="pres">
      <dgm:prSet presAssocID="{CEB1B20D-17CC-44D4-A034-1458AFF6356F}" presName="hierChild5" presStyleCnt="0"/>
      <dgm:spPr/>
    </dgm:pt>
    <dgm:pt modelId="{240BDBAC-A2D5-427A-A36A-BF4FB5A93791}" type="pres">
      <dgm:prSet presAssocID="{5CF641C5-F161-4C65-9C63-87355B85306C}" presName="Name28" presStyleLbl="parChTrans1D2" presStyleIdx="1" presStyleCnt="3"/>
      <dgm:spPr/>
      <dgm:t>
        <a:bodyPr/>
        <a:lstStyle/>
        <a:p>
          <a:endParaRPr lang="en-US"/>
        </a:p>
      </dgm:t>
    </dgm:pt>
    <dgm:pt modelId="{C1F58263-DCC9-4512-9030-87E64FC9FA4B}" type="pres">
      <dgm:prSet presAssocID="{DFA24FBB-8DA0-481F-A33C-1C6DF9794FDA}" presName="hierRoot2" presStyleCnt="0">
        <dgm:presLayoutVars>
          <dgm:hierBranch val="init"/>
        </dgm:presLayoutVars>
      </dgm:prSet>
      <dgm:spPr/>
    </dgm:pt>
    <dgm:pt modelId="{265579E6-DC69-4F23-A7DD-503747292C88}" type="pres">
      <dgm:prSet presAssocID="{DFA24FBB-8DA0-481F-A33C-1C6DF9794FDA}" presName="rootComposite2" presStyleCnt="0"/>
      <dgm:spPr/>
    </dgm:pt>
    <dgm:pt modelId="{24DD6A4C-01AC-4929-8DA8-A44C5A58C6CA}" type="pres">
      <dgm:prSet presAssocID="{DFA24FBB-8DA0-481F-A33C-1C6DF9794F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C9E80-2D87-40D9-8C2C-D19AED522566}" type="pres">
      <dgm:prSet presAssocID="{DFA24FBB-8DA0-481F-A33C-1C6DF9794FDA}" presName="topArc2" presStyleLbl="parChTrans1D1" presStyleIdx="4" presStyleCnt="8"/>
      <dgm:spPr/>
    </dgm:pt>
    <dgm:pt modelId="{B3ACD436-BE4C-4713-AE3A-6624724D21E5}" type="pres">
      <dgm:prSet presAssocID="{DFA24FBB-8DA0-481F-A33C-1C6DF9794FDA}" presName="bottomArc2" presStyleLbl="parChTrans1D1" presStyleIdx="5" presStyleCnt="8"/>
      <dgm:spPr/>
    </dgm:pt>
    <dgm:pt modelId="{0D07B8BA-87A9-47C7-A101-F6CDA05CA588}" type="pres">
      <dgm:prSet presAssocID="{DFA24FBB-8DA0-481F-A33C-1C6DF9794FDA}" presName="topConnNode2" presStyleLbl="node2" presStyleIdx="0" presStyleCnt="0"/>
      <dgm:spPr/>
      <dgm:t>
        <a:bodyPr/>
        <a:lstStyle/>
        <a:p>
          <a:endParaRPr lang="en-US"/>
        </a:p>
      </dgm:t>
    </dgm:pt>
    <dgm:pt modelId="{D8B39F58-B10C-427D-A97E-A07BB31076F2}" type="pres">
      <dgm:prSet presAssocID="{DFA24FBB-8DA0-481F-A33C-1C6DF9794FDA}" presName="hierChild4" presStyleCnt="0"/>
      <dgm:spPr/>
    </dgm:pt>
    <dgm:pt modelId="{577874BC-7C84-4729-848F-0B29C2350344}" type="pres">
      <dgm:prSet presAssocID="{DFA24FBB-8DA0-481F-A33C-1C6DF9794FDA}" presName="hierChild5" presStyleCnt="0"/>
      <dgm:spPr/>
    </dgm:pt>
    <dgm:pt modelId="{3BF82840-DA1B-486A-B459-835120F688AB}" type="pres">
      <dgm:prSet presAssocID="{A7B3B3AD-37B5-4851-AEE9-2EBD68162A01}" presName="Name28" presStyleLbl="parChTrans1D2" presStyleIdx="2" presStyleCnt="3"/>
      <dgm:spPr/>
      <dgm:t>
        <a:bodyPr/>
        <a:lstStyle/>
        <a:p>
          <a:endParaRPr lang="en-US"/>
        </a:p>
      </dgm:t>
    </dgm:pt>
    <dgm:pt modelId="{CCEC898F-C96A-4F66-BBD1-4E7CCC5D876F}" type="pres">
      <dgm:prSet presAssocID="{91930049-38EB-4C08-9782-4B5CF2BEB736}" presName="hierRoot2" presStyleCnt="0">
        <dgm:presLayoutVars>
          <dgm:hierBranch val="init"/>
        </dgm:presLayoutVars>
      </dgm:prSet>
      <dgm:spPr/>
    </dgm:pt>
    <dgm:pt modelId="{14C0F683-CADA-4FF7-AA79-8EEF452C86D2}" type="pres">
      <dgm:prSet presAssocID="{91930049-38EB-4C08-9782-4B5CF2BEB736}" presName="rootComposite2" presStyleCnt="0"/>
      <dgm:spPr/>
    </dgm:pt>
    <dgm:pt modelId="{AECA92E8-AB5E-49CC-832D-F6837D971837}" type="pres">
      <dgm:prSet presAssocID="{91930049-38EB-4C08-9782-4B5CF2BEB7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91954-14EC-4FB7-96BB-C3C28D0E34B8}" type="pres">
      <dgm:prSet presAssocID="{91930049-38EB-4C08-9782-4B5CF2BEB736}" presName="topArc2" presStyleLbl="parChTrans1D1" presStyleIdx="6" presStyleCnt="8"/>
      <dgm:spPr/>
    </dgm:pt>
    <dgm:pt modelId="{85DB3850-1B98-417A-9CFB-87F1A131F292}" type="pres">
      <dgm:prSet presAssocID="{91930049-38EB-4C08-9782-4B5CF2BEB736}" presName="bottomArc2" presStyleLbl="parChTrans1D1" presStyleIdx="7" presStyleCnt="8"/>
      <dgm:spPr/>
    </dgm:pt>
    <dgm:pt modelId="{533913DE-AA5D-4BE1-BF43-BD76BCA81833}" type="pres">
      <dgm:prSet presAssocID="{91930049-38EB-4C08-9782-4B5CF2BEB736}" presName="topConnNode2" presStyleLbl="node2" presStyleIdx="0" presStyleCnt="0"/>
      <dgm:spPr/>
      <dgm:t>
        <a:bodyPr/>
        <a:lstStyle/>
        <a:p>
          <a:endParaRPr lang="en-US"/>
        </a:p>
      </dgm:t>
    </dgm:pt>
    <dgm:pt modelId="{6E144082-4BA3-4A5B-B47F-44B3D0CBD92E}" type="pres">
      <dgm:prSet presAssocID="{91930049-38EB-4C08-9782-4B5CF2BEB736}" presName="hierChild4" presStyleCnt="0"/>
      <dgm:spPr/>
    </dgm:pt>
    <dgm:pt modelId="{07A6FF78-EED6-4D7B-8E6C-1E61EE7367E3}" type="pres">
      <dgm:prSet presAssocID="{91930049-38EB-4C08-9782-4B5CF2BEB736}" presName="hierChild5" presStyleCnt="0"/>
      <dgm:spPr/>
    </dgm:pt>
    <dgm:pt modelId="{5360074C-4AD2-4DB1-8B01-73FDEC845E05}" type="pres">
      <dgm:prSet presAssocID="{F51E1849-0EE3-4431-A445-2D2022FC9E4A}" presName="hierChild3" presStyleCnt="0"/>
      <dgm:spPr/>
    </dgm:pt>
  </dgm:ptLst>
  <dgm:cxnLst>
    <dgm:cxn modelId="{504E86E3-ACD1-4309-8A48-AB0CBBAAFE45}" type="presOf" srcId="{DFA24FBB-8DA0-481F-A33C-1C6DF9794FDA}" destId="{0D07B8BA-87A9-47C7-A101-F6CDA05CA588}" srcOrd="1" destOrd="0" presId="urn:microsoft.com/office/officeart/2008/layout/HalfCircleOrganizationChart"/>
    <dgm:cxn modelId="{33576E91-ECAC-4650-B524-D1FE6F1BA9F0}" type="presOf" srcId="{F51E1849-0EE3-4431-A445-2D2022FC9E4A}" destId="{BB5D9141-5783-4F8D-8D2F-E0640395216E}" srcOrd="1" destOrd="0" presId="urn:microsoft.com/office/officeart/2008/layout/HalfCircleOrganizationChart"/>
    <dgm:cxn modelId="{D9BFDA7E-CCF4-4F13-A6A0-864C911DD1A9}" type="presOf" srcId="{EA7B4BBA-320F-4140-924E-48286D7280A5}" destId="{7066FCC3-71BC-4644-9CF1-218AFA81BBFC}" srcOrd="0" destOrd="0" presId="urn:microsoft.com/office/officeart/2008/layout/HalfCircleOrganizationChart"/>
    <dgm:cxn modelId="{0B9FA262-D70E-4702-932F-76016B9069D9}" type="presOf" srcId="{CEB1B20D-17CC-44D4-A034-1458AFF6356F}" destId="{5194EA10-B3AF-496C-8369-753FE9BDF245}" srcOrd="0" destOrd="0" presId="urn:microsoft.com/office/officeart/2008/layout/HalfCircleOrganizationChart"/>
    <dgm:cxn modelId="{80707B29-E5E7-4A47-B1A4-8BAA1EA46CFD}" srcId="{F51E1849-0EE3-4431-A445-2D2022FC9E4A}" destId="{91930049-38EB-4C08-9782-4B5CF2BEB736}" srcOrd="2" destOrd="0" parTransId="{A7B3B3AD-37B5-4851-AEE9-2EBD68162A01}" sibTransId="{C9AFC757-A563-413C-87BC-E3B78575F906}"/>
    <dgm:cxn modelId="{60FEECEA-2058-4C1C-9CBC-88872FAE8FE6}" type="presOf" srcId="{F51E1849-0EE3-4431-A445-2D2022FC9E4A}" destId="{04983755-11F5-431B-AA1D-C9CE18AB1291}" srcOrd="0" destOrd="0" presId="urn:microsoft.com/office/officeart/2008/layout/HalfCircleOrganizationChart"/>
    <dgm:cxn modelId="{4768A8ED-5691-443B-A4C8-03F9D102D471}" type="presOf" srcId="{6BC7751B-7475-4BA7-B1D3-48535996726B}" destId="{2D7CB21F-FD10-4667-BFFB-ADCE8E445D9D}" srcOrd="0" destOrd="0" presId="urn:microsoft.com/office/officeart/2008/layout/HalfCircleOrganizationChart"/>
    <dgm:cxn modelId="{8FF746D2-BA9A-4C56-8CDC-45C42A9E3D30}" type="presOf" srcId="{A7B3B3AD-37B5-4851-AEE9-2EBD68162A01}" destId="{3BF82840-DA1B-486A-B459-835120F688AB}" srcOrd="0" destOrd="0" presId="urn:microsoft.com/office/officeart/2008/layout/HalfCircleOrganizationChart"/>
    <dgm:cxn modelId="{B4A335BC-B7B2-45F6-905B-0D33218AE698}" srcId="{6BC7751B-7475-4BA7-B1D3-48535996726B}" destId="{F51E1849-0EE3-4431-A445-2D2022FC9E4A}" srcOrd="0" destOrd="0" parTransId="{5053E5A7-38E7-4747-B46D-2360CADDA60B}" sibTransId="{F81937E6-F118-4956-8DD5-A032A1FE6DFF}"/>
    <dgm:cxn modelId="{F72B8F26-4EE6-4A5D-BB68-9CF2915E994F}" type="presOf" srcId="{91930049-38EB-4C08-9782-4B5CF2BEB736}" destId="{533913DE-AA5D-4BE1-BF43-BD76BCA81833}" srcOrd="1" destOrd="0" presId="urn:microsoft.com/office/officeart/2008/layout/HalfCircleOrganizationChart"/>
    <dgm:cxn modelId="{68144A9C-601D-453F-84C1-46209FF28926}" srcId="{F51E1849-0EE3-4431-A445-2D2022FC9E4A}" destId="{CEB1B20D-17CC-44D4-A034-1458AFF6356F}" srcOrd="0" destOrd="0" parTransId="{EA7B4BBA-320F-4140-924E-48286D7280A5}" sibTransId="{B40B4174-12E5-46C9-952A-517D0E5E7C4B}"/>
    <dgm:cxn modelId="{FCECE5ED-335B-45D5-9040-22A0F19A1CC0}" type="presOf" srcId="{DFA24FBB-8DA0-481F-A33C-1C6DF9794FDA}" destId="{24DD6A4C-01AC-4929-8DA8-A44C5A58C6CA}" srcOrd="0" destOrd="0" presId="urn:microsoft.com/office/officeart/2008/layout/HalfCircleOrganizationChart"/>
    <dgm:cxn modelId="{ADC24E0A-398F-49D0-BC9C-4ECE7FF7B02C}" type="presOf" srcId="{91930049-38EB-4C08-9782-4B5CF2BEB736}" destId="{AECA92E8-AB5E-49CC-832D-F6837D971837}" srcOrd="0" destOrd="0" presId="urn:microsoft.com/office/officeart/2008/layout/HalfCircleOrganizationChart"/>
    <dgm:cxn modelId="{452B8F0A-48B3-48DA-B88D-AC4376DBC88B}" srcId="{F51E1849-0EE3-4431-A445-2D2022FC9E4A}" destId="{DFA24FBB-8DA0-481F-A33C-1C6DF9794FDA}" srcOrd="1" destOrd="0" parTransId="{5CF641C5-F161-4C65-9C63-87355B85306C}" sibTransId="{207F03DF-2FBE-4E49-8B98-0A66627774F6}"/>
    <dgm:cxn modelId="{D8983473-53AE-4974-8A0C-3B0DF54D43E6}" type="presOf" srcId="{5CF641C5-F161-4C65-9C63-87355B85306C}" destId="{240BDBAC-A2D5-427A-A36A-BF4FB5A93791}" srcOrd="0" destOrd="0" presId="urn:microsoft.com/office/officeart/2008/layout/HalfCircleOrganizationChart"/>
    <dgm:cxn modelId="{D36EE9CB-CEAF-421F-A10A-9443C45AB92C}" type="presOf" srcId="{CEB1B20D-17CC-44D4-A034-1458AFF6356F}" destId="{C842CAEB-5730-44B9-A38C-E5C1D1467660}" srcOrd="1" destOrd="0" presId="urn:microsoft.com/office/officeart/2008/layout/HalfCircleOrganizationChart"/>
    <dgm:cxn modelId="{447FF7FC-4B1B-44CB-AC97-0E73B022DBAA}" type="presParOf" srcId="{2D7CB21F-FD10-4667-BFFB-ADCE8E445D9D}" destId="{BD0A4A3F-10B3-4267-AE30-9372AF8B9A0C}" srcOrd="0" destOrd="0" presId="urn:microsoft.com/office/officeart/2008/layout/HalfCircleOrganizationChart"/>
    <dgm:cxn modelId="{7FDE88C6-1F5B-4DAC-8EA5-12F9883E1DF3}" type="presParOf" srcId="{BD0A4A3F-10B3-4267-AE30-9372AF8B9A0C}" destId="{AF6C9D57-38BE-48A1-B756-A451A8929AF0}" srcOrd="0" destOrd="0" presId="urn:microsoft.com/office/officeart/2008/layout/HalfCircleOrganizationChart"/>
    <dgm:cxn modelId="{4D2090BE-CFE0-408F-8A7B-E3F6BDD47599}" type="presParOf" srcId="{AF6C9D57-38BE-48A1-B756-A451A8929AF0}" destId="{04983755-11F5-431B-AA1D-C9CE18AB1291}" srcOrd="0" destOrd="0" presId="urn:microsoft.com/office/officeart/2008/layout/HalfCircleOrganizationChart"/>
    <dgm:cxn modelId="{5125D616-5A1D-442D-A7AA-96D5D7D3A3C2}" type="presParOf" srcId="{AF6C9D57-38BE-48A1-B756-A451A8929AF0}" destId="{967BF5EE-B4F3-498E-8F5F-A255F007803C}" srcOrd="1" destOrd="0" presId="urn:microsoft.com/office/officeart/2008/layout/HalfCircleOrganizationChart"/>
    <dgm:cxn modelId="{536FCF38-C731-4BB6-8F80-D15BA480AB97}" type="presParOf" srcId="{AF6C9D57-38BE-48A1-B756-A451A8929AF0}" destId="{AED80748-1958-4B49-A7C5-8EFACB3A3AFB}" srcOrd="2" destOrd="0" presId="urn:microsoft.com/office/officeart/2008/layout/HalfCircleOrganizationChart"/>
    <dgm:cxn modelId="{1F7E6B51-BFA1-476E-845D-5C817E0AF65A}" type="presParOf" srcId="{AF6C9D57-38BE-48A1-B756-A451A8929AF0}" destId="{BB5D9141-5783-4F8D-8D2F-E0640395216E}" srcOrd="3" destOrd="0" presId="urn:microsoft.com/office/officeart/2008/layout/HalfCircleOrganizationChart"/>
    <dgm:cxn modelId="{9BB41974-7D45-4FA6-A26C-8278DE7A00DC}" type="presParOf" srcId="{BD0A4A3F-10B3-4267-AE30-9372AF8B9A0C}" destId="{06908147-20B2-4495-995D-AB299BA833F5}" srcOrd="1" destOrd="0" presId="urn:microsoft.com/office/officeart/2008/layout/HalfCircleOrganizationChart"/>
    <dgm:cxn modelId="{E05C881D-875A-4130-8E4B-5AE12C95E1CA}" type="presParOf" srcId="{06908147-20B2-4495-995D-AB299BA833F5}" destId="{7066FCC3-71BC-4644-9CF1-218AFA81BBFC}" srcOrd="0" destOrd="0" presId="urn:microsoft.com/office/officeart/2008/layout/HalfCircleOrganizationChart"/>
    <dgm:cxn modelId="{4F9480F1-FAA8-493B-829A-18B9FBCE4DA0}" type="presParOf" srcId="{06908147-20B2-4495-995D-AB299BA833F5}" destId="{8BBC57B4-3BD2-4374-AF56-E84B80A20679}" srcOrd="1" destOrd="0" presId="urn:microsoft.com/office/officeart/2008/layout/HalfCircleOrganizationChart"/>
    <dgm:cxn modelId="{3B597D22-4B24-4993-B240-F05424196295}" type="presParOf" srcId="{8BBC57B4-3BD2-4374-AF56-E84B80A20679}" destId="{BB4EFDBC-7C82-40A4-B2E5-04FE38C000EA}" srcOrd="0" destOrd="0" presId="urn:microsoft.com/office/officeart/2008/layout/HalfCircleOrganizationChart"/>
    <dgm:cxn modelId="{C604D3AF-EE14-4B13-9427-BEE6A4AFB4B8}" type="presParOf" srcId="{BB4EFDBC-7C82-40A4-B2E5-04FE38C000EA}" destId="{5194EA10-B3AF-496C-8369-753FE9BDF245}" srcOrd="0" destOrd="0" presId="urn:microsoft.com/office/officeart/2008/layout/HalfCircleOrganizationChart"/>
    <dgm:cxn modelId="{462CC8B0-9E10-4E35-8F46-58553243E124}" type="presParOf" srcId="{BB4EFDBC-7C82-40A4-B2E5-04FE38C000EA}" destId="{FB24B6A6-4F1A-4B94-8969-8BAB8E133B89}" srcOrd="1" destOrd="0" presId="urn:microsoft.com/office/officeart/2008/layout/HalfCircleOrganizationChart"/>
    <dgm:cxn modelId="{5E29E9D1-F7F1-40D9-BD8E-B40528C721F5}" type="presParOf" srcId="{BB4EFDBC-7C82-40A4-B2E5-04FE38C000EA}" destId="{09A39652-331D-4817-B22D-79343DD7AF43}" srcOrd="2" destOrd="0" presId="urn:microsoft.com/office/officeart/2008/layout/HalfCircleOrganizationChart"/>
    <dgm:cxn modelId="{02D4479F-BF0E-4390-A17C-C722DEE0BCF7}" type="presParOf" srcId="{BB4EFDBC-7C82-40A4-B2E5-04FE38C000EA}" destId="{C842CAEB-5730-44B9-A38C-E5C1D1467660}" srcOrd="3" destOrd="0" presId="urn:microsoft.com/office/officeart/2008/layout/HalfCircleOrganizationChart"/>
    <dgm:cxn modelId="{70DFAAE1-2F08-4DC6-A1FE-17799DE1AAD3}" type="presParOf" srcId="{8BBC57B4-3BD2-4374-AF56-E84B80A20679}" destId="{C0E48D2E-3D88-4D72-939C-A9DEAF2D22F0}" srcOrd="1" destOrd="0" presId="urn:microsoft.com/office/officeart/2008/layout/HalfCircleOrganizationChart"/>
    <dgm:cxn modelId="{C2756919-98D5-4B78-8E14-B034871F9A5D}" type="presParOf" srcId="{8BBC57B4-3BD2-4374-AF56-E84B80A20679}" destId="{A67FF8E6-5B64-407F-83F6-D401508172AF}" srcOrd="2" destOrd="0" presId="urn:microsoft.com/office/officeart/2008/layout/HalfCircleOrganizationChart"/>
    <dgm:cxn modelId="{361A8831-3E5C-4204-878C-7EE16A503BDE}" type="presParOf" srcId="{06908147-20B2-4495-995D-AB299BA833F5}" destId="{240BDBAC-A2D5-427A-A36A-BF4FB5A93791}" srcOrd="2" destOrd="0" presId="urn:microsoft.com/office/officeart/2008/layout/HalfCircleOrganizationChart"/>
    <dgm:cxn modelId="{DB45A68A-DF32-4AE1-9A72-D31E4EDCFD57}" type="presParOf" srcId="{06908147-20B2-4495-995D-AB299BA833F5}" destId="{C1F58263-DCC9-4512-9030-87E64FC9FA4B}" srcOrd="3" destOrd="0" presId="urn:microsoft.com/office/officeart/2008/layout/HalfCircleOrganizationChart"/>
    <dgm:cxn modelId="{D2FC024A-F157-400F-9917-4B3F6D3860D9}" type="presParOf" srcId="{C1F58263-DCC9-4512-9030-87E64FC9FA4B}" destId="{265579E6-DC69-4F23-A7DD-503747292C88}" srcOrd="0" destOrd="0" presId="urn:microsoft.com/office/officeart/2008/layout/HalfCircleOrganizationChart"/>
    <dgm:cxn modelId="{4CAC1547-F35D-4E7F-BA1E-63831E2568F7}" type="presParOf" srcId="{265579E6-DC69-4F23-A7DD-503747292C88}" destId="{24DD6A4C-01AC-4929-8DA8-A44C5A58C6CA}" srcOrd="0" destOrd="0" presId="urn:microsoft.com/office/officeart/2008/layout/HalfCircleOrganizationChart"/>
    <dgm:cxn modelId="{B12F9EE3-E727-4CB6-8800-3EEF81D5CEC1}" type="presParOf" srcId="{265579E6-DC69-4F23-A7DD-503747292C88}" destId="{BAAC9E80-2D87-40D9-8C2C-D19AED522566}" srcOrd="1" destOrd="0" presId="urn:microsoft.com/office/officeart/2008/layout/HalfCircleOrganizationChart"/>
    <dgm:cxn modelId="{0D039438-7F99-49C7-A860-AAC5AAF82EAE}" type="presParOf" srcId="{265579E6-DC69-4F23-A7DD-503747292C88}" destId="{B3ACD436-BE4C-4713-AE3A-6624724D21E5}" srcOrd="2" destOrd="0" presId="urn:microsoft.com/office/officeart/2008/layout/HalfCircleOrganizationChart"/>
    <dgm:cxn modelId="{007F725E-CCAA-4850-A0C6-FF39C2EA83F6}" type="presParOf" srcId="{265579E6-DC69-4F23-A7DD-503747292C88}" destId="{0D07B8BA-87A9-47C7-A101-F6CDA05CA588}" srcOrd="3" destOrd="0" presId="urn:microsoft.com/office/officeart/2008/layout/HalfCircleOrganizationChart"/>
    <dgm:cxn modelId="{A8F30264-702F-4AD6-9738-F51EAA78E2D6}" type="presParOf" srcId="{C1F58263-DCC9-4512-9030-87E64FC9FA4B}" destId="{D8B39F58-B10C-427D-A97E-A07BB31076F2}" srcOrd="1" destOrd="0" presId="urn:microsoft.com/office/officeart/2008/layout/HalfCircleOrganizationChart"/>
    <dgm:cxn modelId="{AAF1A807-835E-4F9D-AFE8-1E8555BD3779}" type="presParOf" srcId="{C1F58263-DCC9-4512-9030-87E64FC9FA4B}" destId="{577874BC-7C84-4729-848F-0B29C2350344}" srcOrd="2" destOrd="0" presId="urn:microsoft.com/office/officeart/2008/layout/HalfCircleOrganizationChart"/>
    <dgm:cxn modelId="{B10F42EF-244B-4FAE-9790-6D111BD2074E}" type="presParOf" srcId="{06908147-20B2-4495-995D-AB299BA833F5}" destId="{3BF82840-DA1B-486A-B459-835120F688AB}" srcOrd="4" destOrd="0" presId="urn:microsoft.com/office/officeart/2008/layout/HalfCircleOrganizationChart"/>
    <dgm:cxn modelId="{883A99B9-FB4F-4EEE-9C2B-CE45BDC43149}" type="presParOf" srcId="{06908147-20B2-4495-995D-AB299BA833F5}" destId="{CCEC898F-C96A-4F66-BBD1-4E7CCC5D876F}" srcOrd="5" destOrd="0" presId="urn:microsoft.com/office/officeart/2008/layout/HalfCircleOrganizationChart"/>
    <dgm:cxn modelId="{2E8F82ED-A424-4405-B7ED-5FD51AC742CA}" type="presParOf" srcId="{CCEC898F-C96A-4F66-BBD1-4E7CCC5D876F}" destId="{14C0F683-CADA-4FF7-AA79-8EEF452C86D2}" srcOrd="0" destOrd="0" presId="urn:microsoft.com/office/officeart/2008/layout/HalfCircleOrganizationChart"/>
    <dgm:cxn modelId="{BEE7F67C-9492-44BA-8240-B62132CD568E}" type="presParOf" srcId="{14C0F683-CADA-4FF7-AA79-8EEF452C86D2}" destId="{AECA92E8-AB5E-49CC-832D-F6837D971837}" srcOrd="0" destOrd="0" presId="urn:microsoft.com/office/officeart/2008/layout/HalfCircleOrganizationChart"/>
    <dgm:cxn modelId="{1986C302-6E75-4728-A92B-7A94BE6350DD}" type="presParOf" srcId="{14C0F683-CADA-4FF7-AA79-8EEF452C86D2}" destId="{C4A91954-14EC-4FB7-96BB-C3C28D0E34B8}" srcOrd="1" destOrd="0" presId="urn:microsoft.com/office/officeart/2008/layout/HalfCircleOrganizationChart"/>
    <dgm:cxn modelId="{6EE9D975-FB2A-48F0-9727-A70A282943AF}" type="presParOf" srcId="{14C0F683-CADA-4FF7-AA79-8EEF452C86D2}" destId="{85DB3850-1B98-417A-9CFB-87F1A131F292}" srcOrd="2" destOrd="0" presId="urn:microsoft.com/office/officeart/2008/layout/HalfCircleOrganizationChart"/>
    <dgm:cxn modelId="{64AB15C6-538F-413A-9416-FB2DE6652F6C}" type="presParOf" srcId="{14C0F683-CADA-4FF7-AA79-8EEF452C86D2}" destId="{533913DE-AA5D-4BE1-BF43-BD76BCA81833}" srcOrd="3" destOrd="0" presId="urn:microsoft.com/office/officeart/2008/layout/HalfCircleOrganizationChart"/>
    <dgm:cxn modelId="{A2007B35-2DD6-4BBD-B9FA-E6986C3F7A22}" type="presParOf" srcId="{CCEC898F-C96A-4F66-BBD1-4E7CCC5D876F}" destId="{6E144082-4BA3-4A5B-B47F-44B3D0CBD92E}" srcOrd="1" destOrd="0" presId="urn:microsoft.com/office/officeart/2008/layout/HalfCircleOrganizationChart"/>
    <dgm:cxn modelId="{9C36D9BB-4CBD-492E-98B6-ADEF3D63EC59}" type="presParOf" srcId="{CCEC898F-C96A-4F66-BBD1-4E7CCC5D876F}" destId="{07A6FF78-EED6-4D7B-8E6C-1E61EE7367E3}" srcOrd="2" destOrd="0" presId="urn:microsoft.com/office/officeart/2008/layout/HalfCircleOrganizationChart"/>
    <dgm:cxn modelId="{9B5E1345-95B5-4C1B-908D-930BD5E30FB9}" type="presParOf" srcId="{BD0A4A3F-10B3-4267-AE30-9372AF8B9A0C}" destId="{5360074C-4AD2-4DB1-8B01-73FDEC845E0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82840-DA1B-486A-B459-835120F688AB}">
      <dsp:nvSpPr>
        <dsp:cNvPr id="0" name=""/>
        <dsp:cNvSpPr/>
      </dsp:nvSpPr>
      <dsp:spPr>
        <a:xfrm>
          <a:off x="3453642" y="1796706"/>
          <a:ext cx="2443477" cy="424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37"/>
              </a:lnTo>
              <a:lnTo>
                <a:pt x="2443477" y="212037"/>
              </a:lnTo>
              <a:lnTo>
                <a:pt x="2443477" y="4240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BDBAC-A2D5-427A-A36A-BF4FB5A93791}">
      <dsp:nvSpPr>
        <dsp:cNvPr id="0" name=""/>
        <dsp:cNvSpPr/>
      </dsp:nvSpPr>
      <dsp:spPr>
        <a:xfrm>
          <a:off x="3407922" y="1796706"/>
          <a:ext cx="91440" cy="424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0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6FCC3-71BC-4644-9CF1-218AFA81BBFC}">
      <dsp:nvSpPr>
        <dsp:cNvPr id="0" name=""/>
        <dsp:cNvSpPr/>
      </dsp:nvSpPr>
      <dsp:spPr>
        <a:xfrm>
          <a:off x="1010164" y="1796706"/>
          <a:ext cx="2443477" cy="424074"/>
        </a:xfrm>
        <a:custGeom>
          <a:avLst/>
          <a:gdLst/>
          <a:ahLst/>
          <a:cxnLst/>
          <a:rect l="0" t="0" r="0" b="0"/>
          <a:pathLst>
            <a:path>
              <a:moveTo>
                <a:pt x="2443477" y="0"/>
              </a:moveTo>
              <a:lnTo>
                <a:pt x="2443477" y="212037"/>
              </a:lnTo>
              <a:lnTo>
                <a:pt x="0" y="212037"/>
              </a:lnTo>
              <a:lnTo>
                <a:pt x="0" y="4240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BF5EE-B4F3-498E-8F5F-A255F007803C}">
      <dsp:nvSpPr>
        <dsp:cNvPr id="0" name=""/>
        <dsp:cNvSpPr/>
      </dsp:nvSpPr>
      <dsp:spPr>
        <a:xfrm>
          <a:off x="2948791" y="787005"/>
          <a:ext cx="1009701" cy="10097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80748-1958-4B49-A7C5-8EFACB3A3AFB}">
      <dsp:nvSpPr>
        <dsp:cNvPr id="0" name=""/>
        <dsp:cNvSpPr/>
      </dsp:nvSpPr>
      <dsp:spPr>
        <a:xfrm>
          <a:off x="2948791" y="787005"/>
          <a:ext cx="1009701" cy="10097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83755-11F5-431B-AA1D-C9CE18AB1291}">
      <dsp:nvSpPr>
        <dsp:cNvPr id="0" name=""/>
        <dsp:cNvSpPr/>
      </dsp:nvSpPr>
      <dsp:spPr>
        <a:xfrm>
          <a:off x="2443940" y="968751"/>
          <a:ext cx="2019402" cy="6462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Gliomas</a:t>
          </a:r>
          <a:endParaRPr lang="en-US" sz="1900" b="1" kern="1200" dirty="0"/>
        </a:p>
      </dsp:txBody>
      <dsp:txXfrm>
        <a:off x="2443940" y="968751"/>
        <a:ext cx="2019402" cy="646208"/>
      </dsp:txXfrm>
    </dsp:sp>
    <dsp:sp modelId="{FB24B6A6-4F1A-4B94-8969-8BAB8E133B89}">
      <dsp:nvSpPr>
        <dsp:cNvPr id="0" name=""/>
        <dsp:cNvSpPr/>
      </dsp:nvSpPr>
      <dsp:spPr>
        <a:xfrm>
          <a:off x="505314" y="2220781"/>
          <a:ext cx="1009701" cy="10097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39652-331D-4817-B22D-79343DD7AF43}">
      <dsp:nvSpPr>
        <dsp:cNvPr id="0" name=""/>
        <dsp:cNvSpPr/>
      </dsp:nvSpPr>
      <dsp:spPr>
        <a:xfrm>
          <a:off x="505314" y="2220781"/>
          <a:ext cx="1009701" cy="10097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4EA10-B3AF-496C-8369-753FE9BDF245}">
      <dsp:nvSpPr>
        <dsp:cNvPr id="0" name=""/>
        <dsp:cNvSpPr/>
      </dsp:nvSpPr>
      <dsp:spPr>
        <a:xfrm>
          <a:off x="463" y="2402527"/>
          <a:ext cx="2019402" cy="6462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Glioblastoma</a:t>
          </a:r>
          <a:endParaRPr lang="en-US" sz="1900" b="0" kern="1200" dirty="0"/>
        </a:p>
      </dsp:txBody>
      <dsp:txXfrm>
        <a:off x="463" y="2402527"/>
        <a:ext cx="2019402" cy="646208"/>
      </dsp:txXfrm>
    </dsp:sp>
    <dsp:sp modelId="{BAAC9E80-2D87-40D9-8C2C-D19AED522566}">
      <dsp:nvSpPr>
        <dsp:cNvPr id="0" name=""/>
        <dsp:cNvSpPr/>
      </dsp:nvSpPr>
      <dsp:spPr>
        <a:xfrm>
          <a:off x="2948791" y="2220781"/>
          <a:ext cx="1009701" cy="10097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CD436-BE4C-4713-AE3A-6624724D21E5}">
      <dsp:nvSpPr>
        <dsp:cNvPr id="0" name=""/>
        <dsp:cNvSpPr/>
      </dsp:nvSpPr>
      <dsp:spPr>
        <a:xfrm>
          <a:off x="2948791" y="2220781"/>
          <a:ext cx="1009701" cy="10097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6A4C-01AC-4929-8DA8-A44C5A58C6CA}">
      <dsp:nvSpPr>
        <dsp:cNvPr id="0" name=""/>
        <dsp:cNvSpPr/>
      </dsp:nvSpPr>
      <dsp:spPr>
        <a:xfrm>
          <a:off x="2443940" y="2402527"/>
          <a:ext cx="2019402" cy="6462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Ependymomas </a:t>
          </a:r>
          <a:endParaRPr lang="en-US" sz="1900" kern="1200" dirty="0"/>
        </a:p>
      </dsp:txBody>
      <dsp:txXfrm>
        <a:off x="2443940" y="2402527"/>
        <a:ext cx="2019402" cy="646208"/>
      </dsp:txXfrm>
    </dsp:sp>
    <dsp:sp modelId="{C4A91954-14EC-4FB7-96BB-C3C28D0E34B8}">
      <dsp:nvSpPr>
        <dsp:cNvPr id="0" name=""/>
        <dsp:cNvSpPr/>
      </dsp:nvSpPr>
      <dsp:spPr>
        <a:xfrm>
          <a:off x="5392268" y="2220781"/>
          <a:ext cx="1009701" cy="10097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B3850-1B98-417A-9CFB-87F1A131F292}">
      <dsp:nvSpPr>
        <dsp:cNvPr id="0" name=""/>
        <dsp:cNvSpPr/>
      </dsp:nvSpPr>
      <dsp:spPr>
        <a:xfrm>
          <a:off x="5392268" y="2220781"/>
          <a:ext cx="1009701" cy="10097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A92E8-AB5E-49CC-832D-F6837D971837}">
      <dsp:nvSpPr>
        <dsp:cNvPr id="0" name=""/>
        <dsp:cNvSpPr/>
      </dsp:nvSpPr>
      <dsp:spPr>
        <a:xfrm>
          <a:off x="4887417" y="2402527"/>
          <a:ext cx="2019402" cy="6462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Oligodendrogliomas</a:t>
          </a:r>
          <a:endParaRPr lang="en-US" sz="1900" b="0" kern="1200" dirty="0"/>
        </a:p>
      </dsp:txBody>
      <dsp:txXfrm>
        <a:off x="4887417" y="2402527"/>
        <a:ext cx="2019402" cy="646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422B-65EE-400B-BAD7-93F8F63AD3C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533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533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B08CB-54E4-45CB-861E-249054A1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69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69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15D9-AEA9-415F-9AA3-983C43392686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38238"/>
            <a:ext cx="5464175" cy="3073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2979"/>
            <a:ext cx="5486400" cy="35860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0533"/>
            <a:ext cx="2971800" cy="456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0533"/>
            <a:ext cx="2971800" cy="456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2A56-7262-4E1D-BB00-36A4ED20D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Glioma 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general term describing all brain tumors. Every glioma is named based on the specific type of brain cell affected.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Glioblastoma</a:t>
            </a:r>
            <a:r>
              <a:rPr lang="en-US" baseline="0" dirty="0" smtClean="0"/>
              <a:t> originate from the supportive brain tissue (star shape)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these brain tumors cannot be cured because they spread all through the normal brain tissue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grade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 glioblastomas, agressive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1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features of the new tumor is obtained and corresponding similarity score between feature vectors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𝛺_1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𝛺_𝑘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each stage is calculated. Resulting into 4 different scores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𝑠_1 (𝛺_1, 𝛺_𝑘 )  , 𝑠_2 (𝛺_1, 𝛺_𝑘 ),  𝑠_3 (𝛺_1, 𝛺_𝑘 ) 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𝑠_4 (𝛺_1, 𝛺_𝑘 ).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decision module outputs the stage the unknown tumor by returning the stage score of the tumor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𝑧=max⁡(𝑠_1 (𝛺_1, 𝛺_𝑘 ), 𝑠_2 (𝛺_1, 𝛺_𝑘 ),  𝑠_3 (𝛺_1, 𝛺_𝑘 ),𝑠_4 (𝛺_1, 𝛺_𝑘 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well as its class label y.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0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Tp: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refer to the true positives, the total number of tumors correctly recognized </a:t>
                </a:r>
              </a:p>
              <a:p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𝐹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: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total number of tumors falsely recognized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1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7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21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67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 controlled gene therapy of VB-111 and how it selectively targets only tumor endothelial cell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5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Antigenicity: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detectable tumor with larger values of c has higher antigen levels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1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21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 of the dynamics of different populations involved in VB-111 interactions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2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Classify different temporal stages of brain tumors given a large time series of MRI images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Prognosis factor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3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Rate of change of effector cells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-First term represents effector cells growth stimulated by TNF-α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-effector cells are also stimulated by tumor cells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𝑐𝑇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where c is a measure of the tumor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antigenicity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-The last term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µ_𝐸 𝐸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represents the natural degradation rate of effector cells.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98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90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Rate of change of effector cells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-First term represents effector cells growth stimulated by TNF-α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-effector cells are also stimulated by tumor cells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𝑐𝑇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where c is a measure of the tumor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antigenicity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-The last term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µ_𝐸 𝐸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represents the natural degradation rate of effector cells.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8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Rate of change of cytokine tnf-alpha</a:t>
                </a:r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Rate of change of effector cells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-First term represents effector cells growth stimulated by TNF-α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-effector cells are also stimulated by tumor cells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𝑐𝑇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where c is a measure of the tumor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antigenicity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-The last term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µ_𝐸 𝐸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represents the natural degradation rate of effector cells.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8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Fas-c has been shown to be a potent killer gene which is the basis for an effective anti-angiogenic gene therapy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Rate of change of effector cells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-First term represents effector cells growth stimulated by TNF-α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-effector cells are also stimulated by tumor cells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𝑐𝑇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where c is a measure of the tumor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antigenicity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-The last term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µ_𝐸 𝐸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represents the natural degradation rate of effector cells.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Table lists all parameter values used in the development of this mathematical model</a:t>
                </a:r>
              </a:p>
              <a:p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µ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𝐸, 𝑔_𝑇  ,𝑐, 𝑟 ,𝑏, 𝑎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obtained from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litterature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half saturation constant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𝑔_𝐸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TNF-α concentration that corresponds to half of the maximum production rate of effector cells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85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40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40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38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9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Zenograft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surgical graft of tissue from one species to an unlike species 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luciferase : tumor marker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75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10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87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benefit of increasing the anti-proliferation effect of TNF-α on tumor cells for two different tumor antigenicity values c=0.035 (Figure 24, a,b,c)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𝑐=5 〖10〗^(−5)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(Figure 24, d,e,f). The maximum rate of anti-proliferation effect of TNF α is varied from α=0.0001 to α=0.1.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-For unrecognizable tumor with a low tumor antigenicity parameter (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𝑐=5 〖10〗^(−5))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the anti-proliferation effect of TNF-α on tumor cells is expected to be low which explains the unstable behavior of tumor cells ( d,e). When the anti-proliferation effect of TNF-α is increased (α=0.1), the tumor is stabilized (Figure 24 f ). 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recognizable tumor with a high antigenicity parameter c=0.035, the anti-proliferation effect of TNF-α on tumor cells is expected to be high driving tumor cells to a lower stable state (Figure 24 c). Figure a displays the case of a high antigenic tumor when the anti-proliferation effect of TNF-α is manipulated and reduced to α=0.001. The result obtained shows that when the apoptotic effect of TNF-α is reduced, tumor cells oscillate around a large value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〖10〗^5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cells). The immune response consisting of effector cells and their produced cytokines TNF-α respond by following similar oscillatory behavior of tumor cells.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Comparing these observations for different types of tumor antigenicity, one can conclude that a low anti-proliferation effect of TNF-α is associated with the oscillatory behavior exhibited by tumor cells. For therapy purposes, it has been shown that increasing the anti-proliferation effect of TNF-α leads to tumor stabilit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46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-Our model was sensitive to another important parameter included in our analysis is the tumor antigenicity c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-behavior of the immune system in response to low antigenic tumor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𝑐=〖5 10〗^(−5))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a high antigenic tumor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(𝑐=0.05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-As expected, when tumor antigenicity c increases from c=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〖5 10〗^(−5)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𝑐=0.05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 that is when Tumor is more detectable by the immune system, effector cells increase from 114 to 1302 cells and  tumor cells decrease from  6*10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cells to 768 cells: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8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40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plotting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𝑓_1:  𝑑𝐸/𝑑𝑡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different positive values of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𝑥_1≥0 and 𝑥_2≥0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investigating point of intersection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𝑥_1,𝑥_2)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 z=0 plane. Based on Figure 27,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𝑑𝐸/𝑑𝑡=0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if only if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𝑥_1=𝑥_2=0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.The equilibrium point is therefore: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〖(𝐸〗_0 〖,𝑇〗_0,𝐴_0,𝐹_0)=(0,0,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0,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𝐹_𝑖/µ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):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11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59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Figures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illustrates how the therapeutic Fas-c protein successfully controls the trajectory of Tumor Cells to an equilibrium state that approaches zero (y=0.77). Treatment proved also successful in controlling TNF-α which approaches zero (x=0.0018). These results agree with the findings in actual biological experiments between Tumor cells, Effector cells and TNF-α.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With virotherapy treatment, the system moved from a pathological state (Tumor cells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0) to a normal state where Tumor cells, effector cells and TNF-α are approaching zero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175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66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5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310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3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3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5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3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5 andenovirus (Ad-5) are responsible for several mild disorders such as respiration infections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arrangement of blood vessels inside the tumor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3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z="1100" dirty="0">
                <a:solidFill>
                  <a:prstClr val="black"/>
                </a:solidFill>
              </a:rPr>
              <a:t>National Cancer Institute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Understanding Cancer and Related Topics  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Understanding Angiogenesis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>
                <a:solidFill>
                  <a:prstClr val="black"/>
                </a:solidFill>
              </a:rPr>
              <a:t>NCI Web site: http://cancer.gov/cancertopics/understandingcancer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69979-8855-4FAB-B4B7-A21163ACCC09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1138238"/>
            <a:ext cx="5464175" cy="30734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Tumor angiogenesis is the proliferation of a network of blood vessels that penetrates into cancerous growths, supplying nutrients and oxygen and removing waste </a:t>
            </a:r>
            <a:r>
              <a:rPr lang="en-US" altLang="en-US" dirty="0" smtClean="0">
                <a:solidFill>
                  <a:srgbClr val="000000"/>
                </a:solidFill>
              </a:rPr>
              <a:t>products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Tumor angiogenesis</a:t>
            </a:r>
            <a:r>
              <a:rPr lang="en-US" altLang="en-US" baseline="0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starts </a:t>
            </a:r>
            <a:r>
              <a:rPr lang="en-US" altLang="en-US" dirty="0">
                <a:solidFill>
                  <a:srgbClr val="000000"/>
                </a:solidFill>
              </a:rPr>
              <a:t>with cancerous tumor cells releasing molecules that send signals to surrounding normal host </a:t>
            </a:r>
            <a:r>
              <a:rPr lang="en-US" altLang="en-US" dirty="0" smtClean="0">
                <a:solidFill>
                  <a:srgbClr val="000000"/>
                </a:solidFill>
              </a:rPr>
              <a:t>tissue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This </a:t>
            </a:r>
            <a:r>
              <a:rPr lang="en-US" altLang="en-US" dirty="0">
                <a:solidFill>
                  <a:srgbClr val="000000"/>
                </a:solidFill>
              </a:rPr>
              <a:t>signaling </a:t>
            </a:r>
            <a:r>
              <a:rPr lang="en-US" altLang="en-US" dirty="0" smtClean="0">
                <a:solidFill>
                  <a:srgbClr val="000000"/>
                </a:solidFill>
              </a:rPr>
              <a:t>encourage </a:t>
            </a:r>
            <a:r>
              <a:rPr lang="en-US" altLang="en-US" dirty="0">
                <a:solidFill>
                  <a:srgbClr val="000000"/>
                </a:solidFill>
              </a:rPr>
              <a:t>growth of new blood </a:t>
            </a:r>
            <a:r>
              <a:rPr lang="en-US" altLang="en-US" dirty="0" smtClean="0">
                <a:solidFill>
                  <a:srgbClr val="000000"/>
                </a:solidFill>
              </a:rPr>
              <a:t>vessels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0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5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1138238"/>
            <a:ext cx="546417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2A56-7262-4E1D-BB00-36A4ED20D8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0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2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4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9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8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8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3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0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9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5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4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37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8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59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7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9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9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18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15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39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28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4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90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63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9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6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54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3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12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13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7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4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4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6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3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8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46C2-E441-46B4-95E6-9DD3579FC89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BAD-9D33-4927-BEC5-FC8DCC0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46C2-E441-46B4-95E6-9DD3579FC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BAD-9D33-4927-BEC5-FC8DCC084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1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" y="280420"/>
            <a:ext cx="11911584" cy="261861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PCA Based Tumor Classification Algorithm </a:t>
            </a:r>
            <a:br>
              <a:rPr lang="en-US" sz="3600" b="1" dirty="0" smtClean="0"/>
            </a:br>
            <a:r>
              <a:rPr lang="en-US" sz="3600" b="1" dirty="0" smtClean="0"/>
              <a:t>And</a:t>
            </a:r>
            <a:br>
              <a:rPr lang="en-US" sz="3600" b="1" dirty="0" smtClean="0"/>
            </a:br>
            <a:r>
              <a:rPr lang="en-US" sz="3600" b="1" dirty="0" smtClean="0"/>
              <a:t>Dynamical </a:t>
            </a:r>
            <a:r>
              <a:rPr lang="en-US" sz="3600" dirty="0" smtClean="0"/>
              <a:t> </a:t>
            </a:r>
            <a:r>
              <a:rPr lang="en-US" sz="3600" b="1" dirty="0" smtClean="0"/>
              <a:t>Modeling Of Tumor Decay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" name="Picture 2" descr="C:\Users\wafaa\Desktop\brain_imag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colorTemperature colorTemp="11500"/>
                    </a14:imgEffect>
                    <a14:imgEffect>
                      <a14:saturation sat="150000"/>
                    </a14:imgEffect>
                    <a14:imgEffect>
                      <a14:brightnessContrast bright="-31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339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2366852" y="3266956"/>
            <a:ext cx="6764740" cy="342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W. Daali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2015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Computer Engineering Department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Texas at San Antonio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98544" y="382137"/>
            <a:ext cx="514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1162450"/>
            <a:ext cx="12189339" cy="1754326"/>
          </a:xfrm>
          <a:prstGeom prst="rect">
            <a:avLst/>
          </a:prstGeom>
          <a:solidFill>
            <a:schemeClr val="bg1"/>
          </a:solidFill>
          <a:ln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9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PCA based Algorithm for Longitudinal Brain Tumor Stage Classification &amp; Dynamical Modeling of Tumor Decay 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in response to VB-111 Virotherapy </a:t>
            </a:r>
          </a:p>
        </p:txBody>
      </p:sp>
    </p:spTree>
    <p:extLst>
      <p:ext uri="{BB962C8B-B14F-4D97-AF65-F5344CB8AC3E}">
        <p14:creationId xmlns:p14="http://schemas.microsoft.com/office/powerpoint/2010/main" val="26920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17" y="191073"/>
            <a:ext cx="10515600" cy="972355"/>
          </a:xfrm>
        </p:spPr>
        <p:txBody>
          <a:bodyPr/>
          <a:lstStyle/>
          <a:p>
            <a:r>
              <a:rPr lang="en-US" b="1" dirty="0" smtClean="0"/>
              <a:t>Anti-Angiogenic Virotherapy </a:t>
            </a:r>
            <a:r>
              <a:rPr lang="en-US" b="1" dirty="0"/>
              <a:t>with VB-111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37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10099" y="1523375"/>
            <a:ext cx="5185535" cy="4044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59" y="3182113"/>
            <a:ext cx="41352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VB-111?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Target </a:t>
            </a:r>
            <a:r>
              <a:rPr lang="en-US" sz="2000" dirty="0"/>
              <a:t>the </a:t>
            </a:r>
            <a:r>
              <a:rPr lang="en-US" sz="2000" dirty="0" smtClean="0"/>
              <a:t>endothelial </a:t>
            </a:r>
            <a:r>
              <a:rPr lang="en-US" sz="2000" dirty="0"/>
              <a:t>cells in the tumor vasculature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</a:t>
            </a:r>
            <a:r>
              <a:rPr lang="en-US" sz="2000" dirty="0" smtClean="0"/>
              <a:t>on-replicating </a:t>
            </a:r>
            <a:r>
              <a:rPr lang="en-US" sz="2000" dirty="0"/>
              <a:t>type 5 adenovirus (Ad-5) </a:t>
            </a:r>
            <a:r>
              <a:rPr lang="en-US" sz="2000" dirty="0" smtClean="0"/>
              <a:t>vector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20430" y="5773893"/>
            <a:ext cx="7317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Mechanism of action of VB-111 (</a:t>
            </a:r>
            <a:r>
              <a:rPr lang="en-US" b="1" dirty="0" smtClean="0"/>
              <a:t>courtesy </a:t>
            </a:r>
            <a:r>
              <a:rPr lang="en-US" b="1" dirty="0"/>
              <a:t>of </a:t>
            </a:r>
            <a:r>
              <a:rPr lang="en-US" b="1" dirty="0" smtClean="0"/>
              <a:t>Dr. </a:t>
            </a:r>
            <a:r>
              <a:rPr lang="en-US" b="1" dirty="0"/>
              <a:t>Andrew </a:t>
            </a:r>
            <a:r>
              <a:rPr lang="en-US" b="1" dirty="0" smtClean="0"/>
              <a:t>Brenner, UTHSCSA)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25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9" y="2573866"/>
            <a:ext cx="1083521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-83127" y="178090"/>
            <a:ext cx="1219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3600" b="1" dirty="0" smtClean="0">
                <a:solidFill>
                  <a:prstClr val="black"/>
                </a:solidFill>
              </a:rPr>
              <a:t>Tumor Angiogenesis</a:t>
            </a:r>
            <a:endParaRPr lang="en-US" altLang="en-US" sz="3600" b="1" dirty="0">
              <a:solidFill>
                <a:prstClr val="black"/>
              </a:solidFill>
            </a:endParaRP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1361340" y="5061479"/>
            <a:ext cx="1370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prstClr val="black"/>
                </a:solidFill>
              </a:rPr>
              <a:t>Blood vessel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7202982" y="2121429"/>
            <a:ext cx="3284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prstClr val="black"/>
                </a:solidFill>
              </a:rPr>
              <a:t>Tumor that can grow and spread</a:t>
            </a:r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2130955" y="2121429"/>
            <a:ext cx="22356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prstClr val="black"/>
                </a:solidFill>
              </a:rPr>
              <a:t>Small localized tumor</a:t>
            </a:r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3701760" y="5739344"/>
            <a:ext cx="209973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en-US" b="1" dirty="0">
                <a:solidFill>
                  <a:prstClr val="black"/>
                </a:solidFill>
              </a:rPr>
              <a:t>Signaling molecule</a:t>
            </a:r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5196283" y="2527832"/>
            <a:ext cx="17205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 dirty="0">
                <a:solidFill>
                  <a:prstClr val="black"/>
                </a:solidFill>
              </a:rPr>
              <a:t>Angiogenesis</a:t>
            </a: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V="1">
            <a:off x="4760092" y="4658258"/>
            <a:ext cx="0" cy="1089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rot="5400000" flipV="1">
            <a:off x="6056551" y="2310255"/>
            <a:ext cx="0" cy="148166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 flipV="1">
            <a:off x="3354625" y="2464333"/>
            <a:ext cx="0" cy="295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 flipV="1">
            <a:off x="8900292" y="2496083"/>
            <a:ext cx="0" cy="263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934012"/>
            <a:ext cx="12239335" cy="3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6673" y="6507433"/>
            <a:ext cx="269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National Cancer Institute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48" y="122830"/>
            <a:ext cx="11349819" cy="100993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 smtClean="0"/>
              <a:t>PCA </a:t>
            </a:r>
            <a:r>
              <a:rPr lang="en-US" sz="3100" b="1" dirty="0"/>
              <a:t>based Tumor Stage Classification System</a:t>
            </a:r>
            <a:br>
              <a:rPr lang="en-US" sz="3100" b="1" dirty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19" y="1037071"/>
            <a:ext cx="8079475" cy="5158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806" y="6382846"/>
            <a:ext cx="8843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lphaUcPeriod"/>
            </a:pPr>
            <a:r>
              <a:rPr lang="en-US" sz="1200" dirty="0" smtClean="0"/>
              <a:t>W</a:t>
            </a:r>
            <a:r>
              <a:rPr lang="en-US" sz="1200" dirty="0"/>
              <a:t>. </a:t>
            </a:r>
            <a:r>
              <a:rPr lang="en-US" sz="1200" dirty="0" err="1"/>
              <a:t>Daali</a:t>
            </a:r>
            <a:r>
              <a:rPr lang="en-US" sz="1200" dirty="0"/>
              <a:t>, M. </a:t>
            </a:r>
            <a:r>
              <a:rPr lang="en-US" sz="1200" dirty="0" err="1"/>
              <a:t>Jamshidi</a:t>
            </a:r>
            <a:r>
              <a:rPr lang="en-US" sz="1200" dirty="0"/>
              <a:t>, A. Brenner and A. </a:t>
            </a:r>
            <a:r>
              <a:rPr lang="en-US" sz="1200" dirty="0" err="1"/>
              <a:t>Seifi</a:t>
            </a:r>
            <a:r>
              <a:rPr lang="en-US" sz="1200" dirty="0"/>
              <a:t>, “A PCA based algorithm for </a:t>
            </a:r>
            <a:r>
              <a:rPr lang="en-US" sz="1200" dirty="0" smtClean="0"/>
              <a:t>longitudinal </a:t>
            </a:r>
            <a:r>
              <a:rPr lang="en-US" sz="1200" dirty="0"/>
              <a:t>brain tumor stage recognition and </a:t>
            </a:r>
            <a:r>
              <a:rPr lang="en-US" sz="1200" dirty="0" smtClean="0"/>
              <a:t>classification” </a:t>
            </a:r>
          </a:p>
          <a:p>
            <a:r>
              <a:rPr lang="en-US" sz="1200" dirty="0" smtClean="0"/>
              <a:t>Engineering </a:t>
            </a:r>
            <a:r>
              <a:rPr lang="en-US" sz="1200" dirty="0"/>
              <a:t>in Medicine and Biology Society (EMBC), </a:t>
            </a:r>
            <a:r>
              <a:rPr lang="en-US" sz="1200" dirty="0" smtClean="0"/>
              <a:t>2015, 37th Annual International </a:t>
            </a:r>
            <a:r>
              <a:rPr lang="en-US" sz="1200" dirty="0"/>
              <a:t>Conference of the </a:t>
            </a:r>
            <a:r>
              <a:rPr lang="en-US" sz="1200" dirty="0" smtClean="0"/>
              <a:t>IEEE EMBC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49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85916"/>
            <a:ext cx="10515600" cy="762000"/>
          </a:xfrm>
        </p:spPr>
        <p:txBody>
          <a:bodyPr/>
          <a:lstStyle/>
          <a:p>
            <a:pPr algn="ctr"/>
            <a:r>
              <a:rPr lang="en-US" b="1" dirty="0"/>
              <a:t>MRI Pre-processing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07" y="1460869"/>
            <a:ext cx="10620375" cy="4699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egion </a:t>
            </a:r>
            <a:r>
              <a:rPr lang="en-US" dirty="0"/>
              <a:t>of interest (</a:t>
            </a:r>
            <a:r>
              <a:rPr lang="en-US" dirty="0" smtClean="0"/>
              <a:t>ROI): extract </a:t>
            </a:r>
            <a:r>
              <a:rPr lang="en-US" dirty="0"/>
              <a:t>the portion of the image that shows the tumor area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</a:t>
            </a:r>
            <a:r>
              <a:rPr lang="en-US" dirty="0" smtClean="0"/>
              <a:t>ask </a:t>
            </a:r>
            <a:r>
              <a:rPr lang="en-US" dirty="0"/>
              <a:t>of size 66x45 is </a:t>
            </a:r>
            <a:r>
              <a:rPr lang="en-US" dirty="0" smtClean="0"/>
              <a:t>applied </a:t>
            </a:r>
            <a:r>
              <a:rPr lang="en-US" dirty="0"/>
              <a:t>to all MRI </a:t>
            </a:r>
            <a:r>
              <a:rPr lang="en-US" dirty="0" smtClean="0"/>
              <a:t>slices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2774"/>
            <a:ext cx="12192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735198" y="3078003"/>
            <a:ext cx="2532380" cy="2552065"/>
          </a:xfrm>
          <a:prstGeom prst="rect">
            <a:avLst/>
          </a:prstGeom>
        </p:spPr>
      </p:pic>
      <p:pic>
        <p:nvPicPr>
          <p:cNvPr id="12" name="Picture 11" descr="C:\Users\wafaa\Desktop\cropp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69" y="4060926"/>
            <a:ext cx="1296035" cy="8839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>
            <a:off x="5575007" y="4385932"/>
            <a:ext cx="1041991" cy="23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55" y="2056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Example of set of tumor ROI images used in the training matrix A at stage 4</a:t>
            </a:r>
          </a:p>
        </p:txBody>
      </p:sp>
      <p:pic>
        <p:nvPicPr>
          <p:cNvPr id="4" name="Picture 3" descr="C:\Users\wafaa\Desktop\ROIMont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73" y="2009553"/>
            <a:ext cx="7794915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5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45" y="205640"/>
            <a:ext cx="10515600" cy="1006475"/>
          </a:xfrm>
        </p:spPr>
        <p:txBody>
          <a:bodyPr/>
          <a:lstStyle/>
          <a:p>
            <a:r>
              <a:rPr lang="en-US" b="1" dirty="0"/>
              <a:t>Applying PCA on Tumor ROI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304" y="1722479"/>
                <a:ext cx="10887739" cy="5018567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 smtClean="0"/>
                  <a:t>Obtain </a:t>
                </a:r>
                <a:r>
                  <a:rPr lang="en-US" dirty="0"/>
                  <a:t>the feature matrix A from MRI data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Compute the covariance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Computing the EigenTumors (eigenvectors) of the covariance C 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Retain only EigenTumors that are associated with largest eigenvalues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Project tumor images on the Eigenvector space (Tumor space)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Compute the inverse Euclidean similarity score between new tumor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tumor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 the training database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The decision module outputs the stage the unknown tumor by returning the stage score and the class label 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302" y="1722475"/>
                <a:ext cx="10887739" cy="5018567"/>
              </a:xfrm>
              <a:blipFill rotWithShape="1">
                <a:blip r:embed="rId2"/>
                <a:stretch>
                  <a:fillRect l="-1176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208"/>
            <a:ext cx="12192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17" y="393404"/>
            <a:ext cx="10515600" cy="7868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Top 10 EigenTumors</a:t>
            </a:r>
            <a:endParaRPr lang="en-US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99" y="1049448"/>
            <a:ext cx="885358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6579" y="49659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K</a:t>
            </a:r>
            <a:r>
              <a:rPr lang="en-US" dirty="0" smtClean="0"/>
              <a:t>eep </a:t>
            </a:r>
            <a:r>
              <a:rPr lang="en-US" dirty="0"/>
              <a:t>only the Eigentumors with largest eigenvalues that retain highest information about the input </a:t>
            </a:r>
            <a:r>
              <a:rPr lang="en-US" dirty="0" smtClean="0"/>
              <a:t>data (top 33 )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These Eigentumors </a:t>
            </a:r>
            <a:r>
              <a:rPr lang="en-US" dirty="0"/>
              <a:t>are what they call the principle components of the dataset</a:t>
            </a:r>
          </a:p>
        </p:txBody>
      </p:sp>
    </p:spTree>
    <p:extLst>
      <p:ext uri="{BB962C8B-B14F-4D97-AF65-F5344CB8AC3E}">
        <p14:creationId xmlns:p14="http://schemas.microsoft.com/office/powerpoint/2010/main" val="13016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5" y="0"/>
            <a:ext cx="10515600" cy="79382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Inverse </a:t>
            </a:r>
            <a:r>
              <a:rPr lang="en-US" b="1" dirty="0"/>
              <a:t>Euclidean </a:t>
            </a:r>
            <a:r>
              <a:rPr lang="en-US" b="1" dirty="0" smtClean="0"/>
              <a:t>Classifier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123" y="744283"/>
                <a:ext cx="11834037" cy="599676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An </a:t>
                </a:r>
                <a:r>
                  <a:rPr lang="en-US" dirty="0"/>
                  <a:t>unknown tumor is classified to class or stage k when a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found between feature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To perform stage classification, the following Euclidean based similarity score is </a:t>
                </a:r>
                <a:r>
                  <a:rPr lang="en-US" dirty="0" smtClean="0"/>
                  <a:t>obtained: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− 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 where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𝛺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𝛺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Such </a:t>
                </a:r>
                <a:r>
                  <a:rPr lang="en-US" dirty="0"/>
                  <a:t>that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0≤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/>
                  <a:t> with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indicating a perfect match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123" y="744283"/>
                <a:ext cx="11834037" cy="5996763"/>
              </a:xfrm>
              <a:blipFill rotWithShape="1">
                <a:blip r:embed="rId2"/>
                <a:stretch>
                  <a:fillRect l="-1082" r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159493"/>
            <a:ext cx="11087987" cy="978195"/>
          </a:xfrm>
        </p:spPr>
        <p:txBody>
          <a:bodyPr/>
          <a:lstStyle/>
          <a:p>
            <a:r>
              <a:rPr lang="en-US" b="1" dirty="0"/>
              <a:t>Classification of the stage of an unknown tumor</a:t>
            </a:r>
          </a:p>
        </p:txBody>
      </p:sp>
      <p:grpSp>
        <p:nvGrpSpPr>
          <p:cNvPr id="37" name="Canvas 115"/>
          <p:cNvGrpSpPr/>
          <p:nvPr/>
        </p:nvGrpSpPr>
        <p:grpSpPr>
          <a:xfrm>
            <a:off x="1296243" y="1846543"/>
            <a:ext cx="9161721" cy="4829618"/>
            <a:chOff x="0" y="0"/>
            <a:chExt cx="6041390" cy="3524250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6041390" cy="3524250"/>
            </a:xfrm>
            <a:prstGeom prst="rect">
              <a:avLst/>
            </a:prstGeom>
          </p:spPr>
        </p:sp>
        <p:pic>
          <p:nvPicPr>
            <p:cNvPr id="39" name="Picture 3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75" y="1188675"/>
              <a:ext cx="628650" cy="4286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101"/>
                <p:cNvSpPr txBox="1"/>
                <p:nvPr/>
              </p:nvSpPr>
              <p:spPr>
                <a:xfrm>
                  <a:off x="237150" y="1703025"/>
                  <a:ext cx="1047749" cy="58200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Unknown Tumor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𝛺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40" name="Text 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150" y="1703025"/>
                  <a:ext cx="1047749" cy="582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ounded Rectangle 40"/>
            <p:cNvSpPr/>
            <p:nvPr/>
          </p:nvSpPr>
          <p:spPr>
            <a:xfrm>
              <a:off x="1905000" y="161497"/>
              <a:ext cx="1028700" cy="705825"/>
            </a:xfrm>
            <a:prstGeom prst="round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905000" y="988649"/>
              <a:ext cx="1028700" cy="705825"/>
            </a:xfrm>
            <a:prstGeom prst="round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905000" y="1852500"/>
              <a:ext cx="1028700" cy="705825"/>
            </a:xfrm>
            <a:prstGeom prst="round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123"/>
                <p:cNvSpPr txBox="1"/>
                <p:nvPr/>
              </p:nvSpPr>
              <p:spPr>
                <a:xfrm>
                  <a:off x="1971675" y="219075"/>
                  <a:ext cx="742949" cy="3524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45" name="Text 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675" y="219075"/>
                  <a:ext cx="742949" cy="35242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 Box 124"/>
            <p:cNvSpPr txBox="1"/>
            <p:nvPr/>
          </p:nvSpPr>
          <p:spPr>
            <a:xfrm>
              <a:off x="1999950" y="561974"/>
              <a:ext cx="781170" cy="2962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Stage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127"/>
                <p:cNvSpPr txBox="1"/>
                <p:nvPr/>
              </p:nvSpPr>
              <p:spPr>
                <a:xfrm>
                  <a:off x="1999998" y="1043741"/>
                  <a:ext cx="714626" cy="3619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</mc:Choice>
          <mc:Fallback xmlns="">
            <p:sp>
              <p:nvSpPr>
                <p:cNvPr id="47" name="Text 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998" y="1043741"/>
                  <a:ext cx="714626" cy="3619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32"/>
                <p:cNvSpPr txBox="1"/>
                <p:nvPr/>
              </p:nvSpPr>
              <p:spPr>
                <a:xfrm>
                  <a:off x="1971677" y="1852500"/>
                  <a:ext cx="780790" cy="3133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 i="1">
                                <a:effectLst/>
                                <a:latin typeface="Cambria Math"/>
                                <a:ea typeface="Times New Roman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</mc:Choice>
          <mc:Fallback xmlns="">
            <p:sp>
              <p:nvSpPr>
                <p:cNvPr id="48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677" y="1852500"/>
                  <a:ext cx="780790" cy="3133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33"/>
            <p:cNvSpPr txBox="1"/>
            <p:nvPr/>
          </p:nvSpPr>
          <p:spPr>
            <a:xfrm>
              <a:off x="1999878" y="2245767"/>
              <a:ext cx="780826" cy="3125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Stage 3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2" name="Text Box 36"/>
            <p:cNvSpPr txBox="1"/>
            <p:nvPr/>
          </p:nvSpPr>
          <p:spPr>
            <a:xfrm>
              <a:off x="2005195" y="1431760"/>
              <a:ext cx="828310" cy="28669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Stage 2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038220" y="1405691"/>
              <a:ext cx="560835" cy="480981"/>
            </a:xfrm>
            <a:prstGeom prst="ellipse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Text Box 38"/>
            <p:cNvSpPr txBox="1"/>
            <p:nvPr/>
          </p:nvSpPr>
          <p:spPr>
            <a:xfrm>
              <a:off x="4104245" y="1545550"/>
              <a:ext cx="553318" cy="4331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  max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975212" y="2245767"/>
              <a:ext cx="1009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985027" y="1886673"/>
              <a:ext cx="307066" cy="3590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1" idx="3"/>
            </p:cNvCxnSpPr>
            <p:nvPr/>
          </p:nvCxnSpPr>
          <p:spPr>
            <a:xfrm flipH="1">
              <a:off x="2933700" y="514410"/>
              <a:ext cx="914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33614" y="1351128"/>
              <a:ext cx="9147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53" idx="1"/>
            </p:cNvCxnSpPr>
            <p:nvPr/>
          </p:nvCxnSpPr>
          <p:spPr>
            <a:xfrm>
              <a:off x="3848327" y="1351128"/>
              <a:ext cx="272025" cy="1250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848327" y="505312"/>
              <a:ext cx="443638" cy="900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4847246" y="1188676"/>
              <a:ext cx="1084684" cy="909066"/>
            </a:xfrm>
            <a:prstGeom prst="round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4" name="Text Box 71"/>
            <p:cNvSpPr txBox="1"/>
            <p:nvPr/>
          </p:nvSpPr>
          <p:spPr>
            <a:xfrm>
              <a:off x="4792580" y="1303950"/>
              <a:ext cx="1194015" cy="10167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Times New Roman"/>
                  <a:ea typeface="Times New Roman"/>
                </a:rPr>
                <a:t>Decision output: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 New Roman"/>
                  <a:ea typeface="Times New Roman"/>
                </a:rPr>
                <a:t>Stage score, Class label (z,y)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598918" y="1694474"/>
              <a:ext cx="2484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41" idx="1"/>
            </p:cNvCxnSpPr>
            <p:nvPr/>
          </p:nvCxnSpPr>
          <p:spPr>
            <a:xfrm flipV="1">
              <a:off x="1027694" y="514410"/>
              <a:ext cx="877306" cy="8367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027694" y="1405691"/>
              <a:ext cx="877249" cy="13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43" idx="1"/>
            </p:cNvCxnSpPr>
            <p:nvPr/>
          </p:nvCxnSpPr>
          <p:spPr>
            <a:xfrm>
              <a:off x="1027663" y="1419225"/>
              <a:ext cx="877337" cy="786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5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2435" cy="209099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Recognition </a:t>
            </a:r>
            <a:r>
              <a:rPr lang="en-US" sz="4000" dirty="0"/>
              <a:t>and </a:t>
            </a:r>
            <a:r>
              <a:rPr lang="en-US" sz="4000" dirty="0" smtClean="0"/>
              <a:t>classification </a:t>
            </a:r>
            <a:r>
              <a:rPr lang="en-US" sz="4000" dirty="0"/>
              <a:t>of an unknown tumor based on the </a:t>
            </a:r>
            <a:r>
              <a:rPr lang="en-US" sz="4000" dirty="0" smtClean="0"/>
              <a:t>detection </a:t>
            </a:r>
            <a:r>
              <a:rPr lang="en-US" sz="4000" dirty="0"/>
              <a:t>score </a:t>
            </a:r>
            <a:r>
              <a:rPr lang="en-US" sz="4000" dirty="0" smtClean="0"/>
              <a:t>0.87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11202"/>
              </p:ext>
            </p:extLst>
          </p:nvPr>
        </p:nvGraphicFramePr>
        <p:xfrm>
          <a:off x="1331396" y="2915134"/>
          <a:ext cx="8998784" cy="282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" name="Document" r:id="rId3" imgW="6105850" imgH="1917959" progId="Word.Document.12">
                  <p:embed/>
                </p:oleObj>
              </mc:Choice>
              <mc:Fallback>
                <p:oleObj name="Document" r:id="rId3" imgW="6105850" imgH="1917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396" y="2915134"/>
                        <a:ext cx="8998784" cy="282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8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951630"/>
            <a:ext cx="10647102" cy="4514045"/>
          </a:xfrm>
        </p:spPr>
        <p:txBody>
          <a:bodyPr/>
          <a:lstStyle/>
          <a:p>
            <a:r>
              <a:rPr lang="en-US" dirty="0"/>
              <a:t>Motivation </a:t>
            </a:r>
            <a:endParaRPr lang="en-US" dirty="0" smtClean="0"/>
          </a:p>
          <a:p>
            <a:r>
              <a:rPr lang="en-US" dirty="0" smtClean="0"/>
              <a:t>Research Background</a:t>
            </a:r>
          </a:p>
          <a:p>
            <a:r>
              <a:rPr lang="en-US" dirty="0" smtClean="0"/>
              <a:t>Proposed Approach :</a:t>
            </a:r>
          </a:p>
          <a:p>
            <a:pPr lvl="1"/>
            <a:r>
              <a:rPr lang="en-US" dirty="0" smtClean="0"/>
              <a:t>Classification Algorithm </a:t>
            </a:r>
          </a:p>
          <a:p>
            <a:pPr lvl="1"/>
            <a:r>
              <a:rPr lang="en-US" dirty="0" smtClean="0"/>
              <a:t>Mathematical Model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 </a:t>
            </a:r>
            <a:endParaRPr lang="en-US" dirty="0"/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Publications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606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5261" y="331076"/>
            <a:ext cx="599348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                          </a:t>
            </a:r>
            <a:r>
              <a:rPr lang="en-US" sz="3600" b="1" dirty="0" smtClean="0"/>
              <a:t>Classifier Performance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54870"/>
              </p:ext>
            </p:extLst>
          </p:nvPr>
        </p:nvGraphicFramePr>
        <p:xfrm>
          <a:off x="5060730" y="223712"/>
          <a:ext cx="5376043" cy="6479688"/>
        </p:xfrm>
        <a:graphic>
          <a:graphicData uri="http://schemas.openxmlformats.org/drawingml/2006/table">
            <a:tbl>
              <a:tblPr firstRow="1" firstCol="1" bandRow="1"/>
              <a:tblGrid>
                <a:gridCol w="1136659"/>
                <a:gridCol w="1058933"/>
                <a:gridCol w="1058933"/>
                <a:gridCol w="1060759"/>
                <a:gridCol w="1060759"/>
              </a:tblGrid>
              <a:tr h="44464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Ground Truth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MRI scan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Detection Score                       Stage 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Detection Score                 Stage 2 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Detection Score            Stage 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Stage 1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0.80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0.81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Sensitivity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98.70%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28"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Stage 2 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Sensitivity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95.80%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28"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Stage 3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0.82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Sensitivity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94.01%</a:t>
                      </a: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44" y="5875679"/>
                <a:ext cx="2946512" cy="70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𝑒𝑛𝑠𝑖𝑡𝑖𝑣𝑖𝑡𝑦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𝑅𝑎𝑡𝑒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44" y="5875679"/>
                <a:ext cx="2946512" cy="7019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6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11" y="236042"/>
            <a:ext cx="10515600" cy="762000"/>
          </a:xfrm>
        </p:spPr>
        <p:txBody>
          <a:bodyPr/>
          <a:lstStyle/>
          <a:p>
            <a:r>
              <a:rPr lang="en-US" b="1" dirty="0" smtClean="0"/>
              <a:t>Needs in Neuro-Oncology &amp; Our Research</a:t>
            </a:r>
            <a:endParaRPr lang="en-US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37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2563" y="1688723"/>
            <a:ext cx="5650173" cy="4261276"/>
          </a:xfrm>
          <a:ln w="34925">
            <a:solidFill>
              <a:srgbClr val="508AE0"/>
            </a:solidFill>
          </a:ln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Developed novel </a:t>
            </a:r>
            <a:r>
              <a:rPr lang="en-US" dirty="0">
                <a:solidFill>
                  <a:prstClr val="black"/>
                </a:solidFill>
              </a:rPr>
              <a:t>principal component analysis (PCA) based tumor classification of a large temporal MRI brain </a:t>
            </a:r>
            <a:r>
              <a:rPr lang="en-US" dirty="0" smtClean="0">
                <a:solidFill>
                  <a:prstClr val="black"/>
                </a:solidFill>
              </a:rPr>
              <a:t>scans</a:t>
            </a: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ea typeface="Times New Roman"/>
              </a:rPr>
              <a:t>Quantifying </a:t>
            </a:r>
            <a:r>
              <a:rPr lang="en-US" dirty="0">
                <a:latin typeface="Times New Roman"/>
                <a:ea typeface="Times New Roman"/>
              </a:rPr>
              <a:t>the effect of VB-111 in the presence of TNF-α at the tumor microenvironment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91071" y="1688723"/>
            <a:ext cx="5663820" cy="4261276"/>
          </a:xfrm>
          <a:prstGeom prst="rect">
            <a:avLst/>
          </a:prstGeom>
          <a:ln w="34925">
            <a:solidFill>
              <a:srgbClr val="508AE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Need to detect the </a:t>
            </a:r>
            <a:r>
              <a:rPr lang="en-US" dirty="0"/>
              <a:t>stage of the tumor </a:t>
            </a:r>
            <a:r>
              <a:rPr lang="en-US" dirty="0" smtClean="0"/>
              <a:t>to predict </a:t>
            </a:r>
            <a:r>
              <a:rPr lang="en-US" dirty="0"/>
              <a:t>the progression of </a:t>
            </a:r>
            <a:r>
              <a:rPr lang="en-US" dirty="0" smtClean="0"/>
              <a:t>brain cancer </a:t>
            </a:r>
            <a:r>
              <a:rPr lang="en-US" dirty="0"/>
              <a:t>and patient survival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>
                <a:solidFill>
                  <a:prstClr val="black"/>
                </a:solidFill>
              </a:rPr>
              <a:t>Investigate the efficacy of VB-111 clinically on solid tumors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54893" y="2347415"/>
            <a:ext cx="500417" cy="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54891" y="4651875"/>
            <a:ext cx="518615" cy="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07394" y="3855385"/>
            <a:ext cx="6184605" cy="20946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00" y="91664"/>
            <a:ext cx="10515600" cy="716858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dirty="0"/>
              <a:t>Phase 1 </a:t>
            </a:r>
            <a:r>
              <a:rPr lang="en-US" b="1" dirty="0" smtClean="0"/>
              <a:t>study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118936"/>
            <a:ext cx="11393904" cy="5534527"/>
          </a:xfrm>
        </p:spPr>
        <p:txBody>
          <a:bodyPr>
            <a:normAutofit/>
          </a:bodyPr>
          <a:lstStyle/>
          <a:p>
            <a:r>
              <a:rPr lang="en-US" dirty="0" smtClean="0"/>
              <a:t>By Brenner</a:t>
            </a:r>
            <a:r>
              <a:rPr lang="en-US" b="1" dirty="0" smtClean="0"/>
              <a:t>,</a:t>
            </a:r>
            <a:r>
              <a:rPr lang="en-US" dirty="0" smtClean="0"/>
              <a:t> et al. at Cancer Therapy &amp; Research Center, UTHSCSA</a:t>
            </a:r>
          </a:p>
          <a:p>
            <a:endParaRPr lang="en-US" dirty="0"/>
          </a:p>
          <a:p>
            <a:r>
              <a:rPr lang="en-US" dirty="0" smtClean="0"/>
              <a:t>Single dose of  </a:t>
            </a:r>
            <a:r>
              <a:rPr lang="en-US" dirty="0"/>
              <a:t>VB-111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33 patients </a:t>
            </a:r>
            <a:r>
              <a:rPr lang="en-US" dirty="0"/>
              <a:t>with solid </a:t>
            </a:r>
            <a:r>
              <a:rPr lang="en-US" dirty="0" smtClean="0"/>
              <a:t>tumors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Increased </a:t>
            </a:r>
            <a:r>
              <a:rPr lang="en-US" dirty="0"/>
              <a:t>survival </a:t>
            </a:r>
            <a:r>
              <a:rPr lang="en-US" dirty="0" smtClean="0"/>
              <a:t>rate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No existing model to quantify the effect of VB-111 on tumor </a:t>
            </a:r>
            <a:r>
              <a:rPr lang="en-US" dirty="0" smtClean="0">
                <a:solidFill>
                  <a:prstClr val="black"/>
                </a:solidFill>
              </a:rPr>
              <a:t>system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We propose: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Novel mathematical model for antiangiogenic treatments effects of VB-111  on tumor </a:t>
            </a:r>
            <a:r>
              <a:rPr lang="en-US" dirty="0" smtClean="0">
                <a:solidFill>
                  <a:prstClr val="black"/>
                </a:solidFill>
              </a:rPr>
              <a:t>cells</a:t>
            </a:r>
            <a:endParaRPr lang="en-US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7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59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Proposed Mathematical Model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-Key Components-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7" y="1486156"/>
            <a:ext cx="11321716" cy="510714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Tumor cells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ytokine </a:t>
            </a:r>
            <a:r>
              <a:rPr lang="en-US" dirty="0">
                <a:solidFill>
                  <a:prstClr val="black"/>
                </a:solidFill>
              </a:rPr>
              <a:t>tumor necrosis factor </a:t>
            </a:r>
            <a:r>
              <a:rPr lang="en-US" dirty="0" smtClean="0">
                <a:solidFill>
                  <a:prstClr val="black"/>
                </a:solidFill>
              </a:rPr>
              <a:t>(TNF-</a:t>
            </a:r>
            <a:r>
              <a:rPr lang="el-GR" dirty="0">
                <a:solidFill>
                  <a:prstClr val="black"/>
                </a:solidFill>
              </a:rPr>
              <a:t>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): </a:t>
            </a:r>
            <a:r>
              <a:rPr lang="en-US" dirty="0" smtClean="0"/>
              <a:t>protein </a:t>
            </a:r>
            <a:r>
              <a:rPr lang="en-US" dirty="0"/>
              <a:t>mediators of immune </a:t>
            </a:r>
            <a:r>
              <a:rPr lang="en-US" dirty="0" smtClean="0"/>
              <a:t>responses, </a:t>
            </a:r>
            <a:r>
              <a:rPr lang="en-US" dirty="0"/>
              <a:t>important role in cancer immunotherapies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Effector Cells (T cells, Natural killer cells)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Therapeutic protein Fas-c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040480"/>
            <a:ext cx="2000250" cy="20669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264" y="4675897"/>
            <a:ext cx="1057275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898" y="4675897"/>
            <a:ext cx="1039907" cy="8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7787"/>
            <a:ext cx="10515600" cy="88390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Therapeutic </a:t>
            </a:r>
            <a:r>
              <a:rPr lang="en-US" sz="4000" b="1" dirty="0">
                <a:solidFill>
                  <a:prstClr val="black"/>
                </a:solidFill>
                <a:latin typeface="+mn-lt"/>
              </a:rPr>
              <a:t>P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rotein </a:t>
            </a:r>
            <a:r>
              <a:rPr lang="en-US" sz="4000" b="1" dirty="0">
                <a:solidFill>
                  <a:prstClr val="black"/>
                </a:solidFill>
                <a:latin typeface="+mn-lt"/>
              </a:rPr>
              <a:t>Fas-c</a:t>
            </a:r>
            <a:r>
              <a:rPr lang="en-US" sz="4000" b="1" dirty="0">
                <a:solidFill>
                  <a:prstClr val="black"/>
                </a:solidFill>
              </a:rPr>
              <a:t/>
            </a:r>
            <a:br>
              <a:rPr lang="en-US" sz="4000" b="1" dirty="0">
                <a:solidFill>
                  <a:prstClr val="black"/>
                </a:solidFill>
              </a:rPr>
            </a:b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842" y="806117"/>
            <a:ext cx="4810125" cy="561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261" y="4780372"/>
            <a:ext cx="877900" cy="329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3261" y="4971085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TNFR-1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52008" y="1690021"/>
            <a:ext cx="87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647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211" y="1247775"/>
            <a:ext cx="4810125" cy="56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4737" y="0"/>
            <a:ext cx="9360568" cy="93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sz="3200" b="1" dirty="0" smtClean="0">
                <a:ea typeface="Times New Roman" panose="02020603050405020304" pitchFamily="18" charset="0"/>
              </a:rPr>
              <a:t>Transcription </a:t>
            </a:r>
            <a:r>
              <a:rPr lang="en-US" sz="3200" b="1" dirty="0">
                <a:ea typeface="Times New Roman" panose="02020603050405020304" pitchFamily="18" charset="0"/>
              </a:rPr>
              <a:t>controlled gene therapy of </a:t>
            </a:r>
            <a:r>
              <a:rPr lang="en-US" sz="3200" b="1" dirty="0" smtClean="0">
                <a:ea typeface="Times New Roman" panose="02020603050405020304" pitchFamily="18" charset="0"/>
              </a:rPr>
              <a:t>VB-111</a:t>
            </a:r>
            <a:endParaRPr lang="en-US" sz="32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82452" y="5426243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TNFR-1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3982452" y="5246474"/>
            <a:ext cx="87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TNF-</a:t>
            </a:r>
            <a:r>
              <a:rPr lang="el-GR" sz="1200" dirty="0" smtClean="0"/>
              <a:t>α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4421604" y="2177715"/>
            <a:ext cx="577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62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1" y="163249"/>
            <a:ext cx="10515600" cy="96490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Goal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026" y="1341912"/>
            <a:ext cx="9963398" cy="47501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Confirm &amp; investigate </a:t>
            </a:r>
            <a:r>
              <a:rPr lang="en-US" dirty="0"/>
              <a:t>the following biological </a:t>
            </a:r>
            <a:r>
              <a:rPr lang="en-US" dirty="0" smtClean="0"/>
              <a:t>results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Confirm the therapeutic effect of Fas-c on tumor cells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Explore how the production of </a:t>
            </a:r>
            <a:r>
              <a:rPr lang="en-US" dirty="0" smtClean="0"/>
              <a:t>TNF-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/>
              <a:t>changes with tumor antigenicity c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Investigate whether TNF-α is dysregulated under the presence of tumor and determine if VB-111 treatment correct this dysregulation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Determine if effector cells behave differently when ad-5 is administered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" y="4"/>
            <a:ext cx="11865561" cy="128719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/>
                <a:ea typeface="Times New Roman"/>
              </a:rPr>
              <a:t>Mathematical </a:t>
            </a:r>
            <a:r>
              <a:rPr lang="en-US" sz="3200" b="1" dirty="0" smtClean="0">
                <a:latin typeface="Times New Roman"/>
                <a:ea typeface="Times New Roman"/>
              </a:rPr>
              <a:t>Models developed under </a:t>
            </a:r>
            <a:br>
              <a:rPr lang="en-US" sz="3200" b="1" dirty="0" smtClean="0">
                <a:latin typeface="Times New Roman"/>
                <a:ea typeface="Times New Roman"/>
              </a:rPr>
            </a:br>
            <a:r>
              <a:rPr lang="en-US" sz="3200" b="1" dirty="0" smtClean="0">
                <a:latin typeface="Times New Roman"/>
                <a:ea typeface="Times New Roman"/>
              </a:rPr>
              <a:t>different </a:t>
            </a:r>
            <a:r>
              <a:rPr lang="en-US" sz="3200" b="1" dirty="0">
                <a:latin typeface="Times New Roman"/>
                <a:ea typeface="Times New Roman"/>
              </a:rPr>
              <a:t>biological scales 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269"/>
            <a:ext cx="12192000" cy="9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Canvas 166"/>
          <p:cNvGrpSpPr/>
          <p:nvPr/>
        </p:nvGrpSpPr>
        <p:grpSpPr>
          <a:xfrm>
            <a:off x="2443519" y="1582075"/>
            <a:ext cx="7338107" cy="4982498"/>
            <a:chOff x="0" y="0"/>
            <a:chExt cx="5673377" cy="32004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  <a:ln>
              <a:noFill/>
            </a:ln>
          </p:spPr>
        </p:sp>
        <p:sp>
          <p:nvSpPr>
            <p:cNvPr id="7" name="Flowchart: Data 6"/>
            <p:cNvSpPr/>
            <p:nvPr/>
          </p:nvSpPr>
          <p:spPr>
            <a:xfrm>
              <a:off x="904875" y="361950"/>
              <a:ext cx="3676650" cy="600075"/>
            </a:xfrm>
            <a:prstGeom prst="flowChartInputOutpu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lowchart: Data 8"/>
            <p:cNvSpPr/>
            <p:nvPr/>
          </p:nvSpPr>
          <p:spPr>
            <a:xfrm>
              <a:off x="799125" y="1256325"/>
              <a:ext cx="3676650" cy="600075"/>
            </a:xfrm>
            <a:prstGeom prst="flowChartInputOutpu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lowchart: Data 9"/>
            <p:cNvSpPr/>
            <p:nvPr/>
          </p:nvSpPr>
          <p:spPr>
            <a:xfrm>
              <a:off x="626700" y="2207850"/>
              <a:ext cx="3676650" cy="600075"/>
            </a:xfrm>
            <a:prstGeom prst="flowChartInputOutpu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Text Box 168"/>
            <p:cNvSpPr txBox="1"/>
            <p:nvPr/>
          </p:nvSpPr>
          <p:spPr>
            <a:xfrm>
              <a:off x="4075725" y="2400299"/>
              <a:ext cx="1333037" cy="80010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Gene Expression</a:t>
              </a:r>
            </a:p>
          </p:txBody>
        </p:sp>
        <p:sp>
          <p:nvSpPr>
            <p:cNvPr id="12" name="Text Box 168"/>
            <p:cNvSpPr txBox="1"/>
            <p:nvPr/>
          </p:nvSpPr>
          <p:spPr>
            <a:xfrm>
              <a:off x="4383278" y="1418250"/>
              <a:ext cx="1267800" cy="5096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Microscopic </a:t>
              </a:r>
            </a:p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Changes</a:t>
              </a:r>
            </a:p>
          </p:txBody>
        </p:sp>
        <p:sp>
          <p:nvSpPr>
            <p:cNvPr id="13" name="Text Box 168"/>
            <p:cNvSpPr txBox="1"/>
            <p:nvPr/>
          </p:nvSpPr>
          <p:spPr>
            <a:xfrm>
              <a:off x="4360980" y="448525"/>
              <a:ext cx="1312397" cy="8078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Macroscopic </a:t>
              </a:r>
            </a:p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Manifestations</a:t>
              </a:r>
            </a:p>
          </p:txBody>
        </p:sp>
        <p:sp>
          <p:nvSpPr>
            <p:cNvPr id="14" name="Text Box 168"/>
            <p:cNvSpPr txBox="1"/>
            <p:nvPr/>
          </p:nvSpPr>
          <p:spPr>
            <a:xfrm>
              <a:off x="1780200" y="370500"/>
              <a:ext cx="2191725" cy="658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Tumor Volume , Endothelial  vessel, Lymphatic vessels</a:t>
              </a:r>
            </a:p>
          </p:txBody>
        </p:sp>
        <p:sp>
          <p:nvSpPr>
            <p:cNvPr id="15" name="Text Box 168"/>
            <p:cNvSpPr txBox="1"/>
            <p:nvPr/>
          </p:nvSpPr>
          <p:spPr>
            <a:xfrm>
              <a:off x="1541757" y="1290150"/>
              <a:ext cx="2191385" cy="620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Tumor Cells, </a:t>
              </a:r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Immune Cells</a:t>
              </a:r>
              <a:r>
                <a:rPr lang="en-US" sz="1200" dirty="0">
                  <a:effectLst/>
                  <a:latin typeface="Times New Roman"/>
                  <a:ea typeface="Times New Roman"/>
                </a:rPr>
                <a:t>, </a:t>
              </a:r>
              <a:r>
                <a:rPr lang="en-US" sz="1200" dirty="0">
                  <a:latin typeface="Times New Roman"/>
                  <a:ea typeface="Times New Roman"/>
                </a:rPr>
                <a:t> </a:t>
              </a:r>
              <a:endParaRPr lang="en-US" sz="1200" dirty="0" smtClean="0">
                <a:latin typeface="Times New Roman"/>
                <a:ea typeface="Times New Roman"/>
              </a:endParaRPr>
            </a:p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    Endothelial </a:t>
              </a:r>
              <a:r>
                <a:rPr lang="en-US" sz="1200" dirty="0">
                  <a:effectLst/>
                  <a:latin typeface="Times New Roman"/>
                  <a:ea typeface="Times New Roman"/>
                </a:rPr>
                <a:t>Cells</a:t>
              </a:r>
            </a:p>
          </p:txBody>
        </p:sp>
        <p:sp>
          <p:nvSpPr>
            <p:cNvPr id="16" name="Text Box 168"/>
            <p:cNvSpPr txBox="1"/>
            <p:nvPr/>
          </p:nvSpPr>
          <p:spPr>
            <a:xfrm>
              <a:off x="1494451" y="2141174"/>
              <a:ext cx="2191385" cy="5048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457200" marR="0" indent="-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Fas-c, TNF-α , TNFR-1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590800" y="1724025"/>
              <a:ext cx="0" cy="48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2590143" y="962025"/>
              <a:ext cx="657" cy="456225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22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" y="240632"/>
            <a:ext cx="10932695" cy="99862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Interaction Diagram</a:t>
            </a:r>
            <a:endParaRPr 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481137"/>
            <a:ext cx="7256572" cy="4233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8865" y="5227305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Activation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97"/>
            <a:ext cx="10515600" cy="82240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Mathematical Model with Therapy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140" y="1745673"/>
                <a:ext cx="6179544" cy="45132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(3)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(4)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140" y="1745673"/>
                <a:ext cx="6179544" cy="45132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66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84" y="2478503"/>
            <a:ext cx="4963027" cy="3007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7866" y="4961650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Activation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D. </a:t>
            </a:r>
            <a:r>
              <a:rPr lang="en-US" sz="1100" dirty="0" err="1"/>
              <a:t>Kirschner</a:t>
            </a:r>
            <a:r>
              <a:rPr lang="en-US" sz="1100" dirty="0"/>
              <a:t>, and J. C. Panetta, “Modeling immunotherapy of the tumor–immune interaction,” </a:t>
            </a:r>
            <a:r>
              <a:rPr lang="en-US" sz="1100" i="1" dirty="0"/>
              <a:t>Journal of mathematical biology,</a:t>
            </a:r>
            <a:r>
              <a:rPr lang="en-US" sz="1100" dirty="0"/>
              <a:t> vol. 37, no. 3, pp. 235-252, 1998</a:t>
            </a:r>
          </a:p>
        </p:txBody>
      </p:sp>
    </p:spTree>
    <p:extLst>
      <p:ext uri="{BB962C8B-B14F-4D97-AF65-F5344CB8AC3E}">
        <p14:creationId xmlns:p14="http://schemas.microsoft.com/office/powerpoint/2010/main" val="18617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55" y="103249"/>
            <a:ext cx="10672889" cy="797409"/>
          </a:xfrm>
        </p:spPr>
        <p:txBody>
          <a:bodyPr/>
          <a:lstStyle/>
          <a:p>
            <a:pPr algn="ctr"/>
            <a:r>
              <a:rPr lang="en-US" b="1" dirty="0" smtClean="0"/>
              <a:t>Contributions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480" y="1046116"/>
                <a:ext cx="11041039" cy="5554639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Developed a novel principal </a:t>
                </a:r>
                <a:r>
                  <a:rPr lang="en-US" dirty="0"/>
                  <a:t>component analysis (PCA) </a:t>
                </a:r>
                <a:r>
                  <a:rPr lang="en-US" dirty="0" smtClean="0"/>
                  <a:t>algorithm applied to a </a:t>
                </a:r>
                <a:r>
                  <a:rPr lang="en-US" dirty="0"/>
                  <a:t>large temporal </a:t>
                </a:r>
                <a:r>
                  <a:rPr lang="en-US" dirty="0" smtClean="0"/>
                  <a:t>MRI </a:t>
                </a:r>
                <a:r>
                  <a:rPr lang="en-US" dirty="0"/>
                  <a:t>brain </a:t>
                </a:r>
                <a:r>
                  <a:rPr lang="en-US" dirty="0" smtClean="0"/>
                  <a:t>scans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 </m:t>
                    </m:r>
                  </m:oMath>
                </a14:m>
                <a:r>
                  <a:rPr lang="en-US" dirty="0"/>
                  <a:t>60 000 </a:t>
                </a:r>
                <a:r>
                  <a:rPr lang="en-US" dirty="0" smtClean="0"/>
                  <a:t>images)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Implemented a novel Tumor Stage Detection module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Introduced a new term EigenTumor, basis for stage tumor recognition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Developed a novel </a:t>
                </a:r>
                <a:r>
                  <a:rPr lang="en-US" dirty="0"/>
                  <a:t>mathematical </a:t>
                </a:r>
                <a:r>
                  <a:rPr lang="en-US" dirty="0" smtClean="0"/>
                  <a:t>model that quantifies effect of VB-111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Analyzed stability analysis of system with &amp; without VB-111 therapy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Introduced new interaction terms TNF-</a:t>
                </a:r>
                <a:r>
                  <a:rPr lang="el-GR" dirty="0" smtClean="0"/>
                  <a:t>α</a:t>
                </a:r>
                <a:r>
                  <a:rPr lang="en-US" dirty="0" smtClean="0"/>
                  <a:t> and Fas-c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Introduced new rates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and </a:t>
                </a:r>
                <a:r>
                  <a:rPr lang="el-GR" dirty="0" smtClean="0"/>
                  <a:t>β</a:t>
                </a:r>
                <a:r>
                  <a:rPr lang="en-US" dirty="0" smtClean="0"/>
                  <a:t> for </a:t>
                </a:r>
                <a:r>
                  <a:rPr lang="en-US" dirty="0" smtClean="0">
                    <a:ea typeface="Times New Roman"/>
                  </a:rPr>
                  <a:t>anti-proliferation </a:t>
                </a:r>
                <a:r>
                  <a:rPr lang="en-US" dirty="0">
                    <a:ea typeface="Times New Roman"/>
                  </a:rPr>
                  <a:t>effect of </a:t>
                </a:r>
                <a:r>
                  <a:rPr lang="en-US" dirty="0" smtClean="0">
                    <a:ea typeface="Times New Roman"/>
                  </a:rPr>
                  <a:t>TNF-α and killing effect of Fas-c respectively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480" y="1046116"/>
                <a:ext cx="11041039" cy="5554639"/>
              </a:xfrm>
              <a:blipFill rotWithShape="1">
                <a:blip r:embed="rId2"/>
                <a:stretch>
                  <a:fillRect l="-1104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658"/>
            <a:ext cx="12192000" cy="9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9" y="0"/>
            <a:ext cx="10515600" cy="8312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Effector Cells Dynamics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941" y="2103214"/>
                <a:ext cx="5810059" cy="32279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𝑐𝑇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Self limiting production of effector cells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941" y="2103214"/>
                <a:ext cx="5810059" cy="3227998"/>
              </a:xfrm>
              <a:blipFill rotWithShape="1">
                <a:blip r:embed="rId3"/>
                <a:stretch>
                  <a:fillRect l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66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569" y="2166431"/>
            <a:ext cx="4963027" cy="300789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221995" y="3216970"/>
            <a:ext cx="14844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21995" y="3026965"/>
            <a:ext cx="0" cy="1900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06410" y="3026965"/>
            <a:ext cx="0" cy="1900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7604" y="3390019"/>
            <a:ext cx="255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Michaelis-Menten term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6871" y="4663306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Activation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97" y="95002"/>
            <a:ext cx="10515600" cy="973777"/>
          </a:xfrm>
        </p:spPr>
        <p:txBody>
          <a:bodyPr/>
          <a:lstStyle/>
          <a:p>
            <a:pPr algn="ctr"/>
            <a:r>
              <a:rPr lang="en-US" b="1" dirty="0" smtClean="0"/>
              <a:t>Michaelis-Menten Equation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9392" y="1080655"/>
                <a:ext cx="10972799" cy="554577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S </a:t>
                </a:r>
                <a:r>
                  <a:rPr lang="en-US" dirty="0" smtClean="0">
                    <a:sym typeface="Wingdings" panose="05000000000000000000" pitchFamily="2" charset="2"/>
                  </a:rPr>
                  <a:t> P</a:t>
                </a:r>
                <a:endParaRPr lang="en-US" dirty="0" smtClean="0"/>
              </a:p>
              <a:p>
                <a:r>
                  <a:rPr lang="en-US" dirty="0" smtClean="0"/>
                  <a:t>Relates reaction rate </a:t>
                </a:r>
                <a:r>
                  <a:rPr lang="en-US" dirty="0"/>
                  <a:t>(production/degradation)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𝑑𝑝</m:t>
                        </m:r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 to the concentration of the substrate 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 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𝑑𝑝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+[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]→∞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𝑑𝑝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392" y="1080655"/>
                <a:ext cx="10972799" cy="5545776"/>
              </a:xfrm>
              <a:blipFill rotWithShape="1">
                <a:blip r:embed="rId3"/>
                <a:stretch>
                  <a:fillRect l="-944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26" y="2847107"/>
            <a:ext cx="72104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263" y="3205973"/>
                <a:ext cx="9144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𝒅𝒑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3" y="3205973"/>
                <a:ext cx="914400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25735" y="5805837"/>
            <a:ext cx="10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[S]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5662" y="5805837"/>
            <a:ext cx="266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Michaelis constant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or </a:t>
            </a:r>
          </a:p>
          <a:p>
            <a:r>
              <a:rPr lang="en-US" dirty="0"/>
              <a:t>H</a:t>
            </a:r>
            <a:r>
              <a:rPr lang="en-US" dirty="0" smtClean="0"/>
              <a:t>alf saturation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53845" y="5714132"/>
                <a:ext cx="1564466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845" y="5714132"/>
                <a:ext cx="1564466" cy="6668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674196" y="526610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Hence: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365638" y="5714132"/>
            <a:ext cx="519380" cy="333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9" y="0"/>
            <a:ext cx="10515600" cy="8312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Tumor Cells Dynamics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5055" y="1400089"/>
                <a:ext cx="7130145" cy="53196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𝑟𝑇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𝑏𝑇</m:t>
                          </m:r>
                        </m:e>
                      </m:d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(1+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𝐴𝑇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/>
                  <a:t>r: growth rate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1/b: </a:t>
                </a:r>
                <a:r>
                  <a:rPr lang="en-US" sz="2400" dirty="0" smtClean="0">
                    <a:ea typeface="Times New Roman"/>
                  </a:rPr>
                  <a:t>carrying </a:t>
                </a:r>
                <a:r>
                  <a:rPr lang="en-US" sz="2400" dirty="0">
                    <a:ea typeface="Times New Roman"/>
                  </a:rPr>
                  <a:t>capacity of </a:t>
                </a:r>
                <a:r>
                  <a:rPr lang="en-US" sz="2400" dirty="0" smtClean="0">
                    <a:ea typeface="Times New Roman"/>
                  </a:rPr>
                  <a:t>tumor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ea typeface="Times New Roman"/>
                  </a:rPr>
                  <a:t>a: Immune-effector </a:t>
                </a:r>
                <a:r>
                  <a:rPr lang="en-US" sz="2400" dirty="0">
                    <a:ea typeface="Times New Roman"/>
                  </a:rPr>
                  <a:t>cell interaction </a:t>
                </a:r>
                <a:r>
                  <a:rPr lang="en-US" sz="2400" dirty="0" smtClean="0">
                    <a:ea typeface="Times New Roman"/>
                  </a:rPr>
                  <a:t>rate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: maximum </a:t>
                </a:r>
                <a:r>
                  <a:rPr lang="en-US" sz="2400" dirty="0"/>
                  <a:t>rate of </a:t>
                </a:r>
                <a:r>
                  <a:rPr lang="en-US" sz="2400" dirty="0" smtClean="0"/>
                  <a:t>anti-proliferation effect </a:t>
                </a:r>
                <a:r>
                  <a:rPr lang="en-US" sz="2400" dirty="0"/>
                  <a:t>of TNF-α</a:t>
                </a:r>
                <a:endParaRPr lang="en-US" sz="2400" dirty="0" smtClean="0">
                  <a:ea typeface="Times New Roman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: apoptotic </a:t>
                </a:r>
                <a:r>
                  <a:rPr lang="en-US" sz="2400" dirty="0"/>
                  <a:t>effect of TNF-α </a:t>
                </a:r>
                <a:r>
                  <a:rPr lang="en-US" sz="2400" dirty="0" smtClean="0"/>
                  <a:t>on tumor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1+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):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therapeutic </a:t>
                </a:r>
                <a:r>
                  <a:rPr lang="en-US" sz="2400" dirty="0"/>
                  <a:t>effect of Fas-c </a:t>
                </a:r>
                <a:r>
                  <a:rPr lang="en-US" sz="2400" dirty="0" smtClean="0"/>
                  <a:t>protein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400" dirty="0" smtClean="0"/>
                  <a:t> : killing rate of Fas-c</a:t>
                </a:r>
              </a:p>
              <a:p>
                <a:pPr marL="0" indent="0">
                  <a:buNone/>
                </a:pPr>
                <a:endParaRPr lang="en-US" dirty="0" smtClean="0">
                  <a:ea typeface="Times New Roman"/>
                </a:endParaRPr>
              </a:p>
              <a:p>
                <a:pPr marL="0" indent="0">
                  <a:buNone/>
                </a:pPr>
                <a:endParaRPr lang="en-US" dirty="0">
                  <a:ea typeface="Times New Roman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055" y="1400089"/>
                <a:ext cx="7130145" cy="5319687"/>
              </a:xfrm>
              <a:blipFill rotWithShape="1">
                <a:blip r:embed="rId3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66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847" y="2049472"/>
            <a:ext cx="4963027" cy="3007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0516" y="4556980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Activation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87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9" y="0"/>
            <a:ext cx="10515600" cy="8312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TNF-</a:t>
            </a:r>
            <a:r>
              <a:rPr lang="el-GR" b="1" dirty="0" smtClean="0">
                <a:solidFill>
                  <a:prstClr val="black"/>
                </a:solidFill>
              </a:rPr>
              <a:t>α</a:t>
            </a:r>
            <a:r>
              <a:rPr lang="en-US" b="1" dirty="0" smtClean="0">
                <a:solidFill>
                  <a:prstClr val="black"/>
                </a:solidFill>
              </a:rPr>
              <a:t> Dynamics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769" y="2379546"/>
                <a:ext cx="5471464" cy="21568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/>
                  <a:t>TNF-α growth due </a:t>
                </a:r>
                <a:r>
                  <a:rPr lang="en-US" sz="2000" dirty="0" smtClean="0"/>
                  <a:t>to E(t</a:t>
                </a:r>
                <a:r>
                  <a:rPr lang="en-US" sz="2000" dirty="0"/>
                  <a:t>) in the presence of </a:t>
                </a:r>
                <a:r>
                  <a:rPr lang="en-US" sz="2000" dirty="0" smtClean="0"/>
                  <a:t>T(t)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769" y="2379546"/>
                <a:ext cx="5471464" cy="2156826"/>
              </a:xfrm>
              <a:blipFill rotWithShape="1">
                <a:blip r:embed="rId3"/>
                <a:stretch>
                  <a:fillRect l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66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178" y="2049473"/>
            <a:ext cx="4963027" cy="3007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2891" y="4564490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Activation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69581" y="3168967"/>
            <a:ext cx="11695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39163" y="3009478"/>
            <a:ext cx="0" cy="159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69581" y="3009478"/>
            <a:ext cx="0" cy="159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43739" y="3168967"/>
            <a:ext cx="1" cy="552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9" y="0"/>
            <a:ext cx="10515600" cy="8312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Fas-c Dynamics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4548" y="2296791"/>
                <a:ext cx="6337006" cy="35087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:steady </a:t>
                </a:r>
                <a:r>
                  <a:rPr lang="en-US" sz="2400" dirty="0"/>
                  <a:t>state value of </a:t>
                </a:r>
                <a:r>
                  <a:rPr lang="en-US" sz="2400" dirty="0" smtClean="0"/>
                  <a:t>therapeutic protein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µ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: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protein natural decay rate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48" y="2296791"/>
                <a:ext cx="6337006" cy="3508744"/>
              </a:xfrm>
              <a:blipFill rotWithShape="1">
                <a:blip r:embed="rId3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66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177" y="2006942"/>
            <a:ext cx="4963027" cy="3007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5846" y="4472553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Activation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05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8" y="0"/>
            <a:ext cx="10515600" cy="5067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Parameter Values 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0866060"/>
                  </p:ext>
                </p:extLst>
              </p:nvPr>
            </p:nvGraphicFramePr>
            <p:xfrm>
              <a:off x="1744477" y="795484"/>
              <a:ext cx="8703045" cy="5852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01015"/>
                    <a:gridCol w="2901015"/>
                    <a:gridCol w="2901015"/>
                  </a:tblGrid>
                  <a:tr h="32647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</a:rPr>
                            <a:t>Parameter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</a:rPr>
                            <a:t>Description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</a:rPr>
                            <a:t>Value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22685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i="1" dirty="0" smtClean="0">
                            <a:effectLst/>
                            <a:latin typeface="Cambria Math"/>
                            <a:ea typeface="Times New Roman"/>
                          </a:endParaRPr>
                        </a:p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effector cell proliferation stimulated by TNF-α, TNF-α independent recruitment of effector cells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>
                                  <a:effectLst/>
                                  <a:latin typeface="Cambria Math"/>
                                  <a:ea typeface="Times New Roman"/>
                                </a:rPr>
                                <m:t>5 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3562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Half saturation constant, TNF-α on effector cells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100-165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pg/ml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4135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Tumor antigenicity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0≤</m:t>
                                </m:r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≤0.05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22685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i="1" dirty="0" smtClean="0">
                            <a:effectLst/>
                            <a:latin typeface="Cambria Math"/>
                            <a:ea typeface="Times New Roman"/>
                          </a:endParaRPr>
                        </a:p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µ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Effector cells have natural lifespan of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>
                                  <a:effectLst/>
                                  <a:latin typeface="Cambria Math"/>
                                  <a:ea typeface="Times New Roman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µ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 days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0.03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3562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Intrinsic tumor growth rate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0.18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0718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b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1/b is carrying capacity of tumor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3562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a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Immune-effector cell interaction rate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0866060"/>
                  </p:ext>
                </p:extLst>
              </p:nvPr>
            </p:nvGraphicFramePr>
            <p:xfrm>
              <a:off x="1744477" y="795484"/>
              <a:ext cx="8703045" cy="568490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01015"/>
                    <a:gridCol w="2901015"/>
                    <a:gridCol w="2901015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</a:rPr>
                            <a:t>Parameter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</a:rPr>
                            <a:t>Description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</a:rPr>
                            <a:t>Value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3333" r="-200000" b="-38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effector cell proliferation stimulated by TNF-α, TNF-α independent recruitment of effector cells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33333" b="-385556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r="-200000" b="-4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Half saturation constant, TNF-α on effector cells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100-165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pg/ml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5767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Tumor antigenicity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324324" b="-417117"/>
                          </a:stretch>
                        </a:blipFill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61667" r="-200000" b="-15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261667" r="-100000" b="-15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0.03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5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86486" r="-200000" b="-154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Intrinsic tumor growth rate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0.18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b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1/b is carrying capacity of tumor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1270000" b="-186667"/>
                          </a:stretch>
                        </a:blipFill>
                      </a:tcPr>
                    </a:tc>
                  </a:tr>
                  <a:tr h="675767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a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Immune-effector cell interaction rate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92" marR="5439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78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2" y="1"/>
            <a:ext cx="10515600" cy="50878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Parameter </a:t>
            </a:r>
            <a:r>
              <a:rPr lang="en-US" sz="3200" b="1" dirty="0" smtClean="0">
                <a:solidFill>
                  <a:prstClr val="black"/>
                </a:solidFill>
              </a:rPr>
              <a:t>Values (cont’d) 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78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274771"/>
                  </p:ext>
                </p:extLst>
              </p:nvPr>
            </p:nvGraphicFramePr>
            <p:xfrm>
              <a:off x="1929151" y="827108"/>
              <a:ext cx="8333697" cy="585635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77899"/>
                    <a:gridCol w="2777899"/>
                    <a:gridCol w="2777899"/>
                  </a:tblGrid>
                  <a:tr h="293189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Parameter</a:t>
                          </a:r>
                          <a:endParaRPr lang="en-US" sz="12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Description</a:t>
                          </a:r>
                          <a:endParaRPr lang="en-US" sz="12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Value</a:t>
                          </a:r>
                          <a:endParaRPr lang="en-US" sz="12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3189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Half saturation constant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2088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i="1" dirty="0" smtClean="0">
                            <a:effectLst/>
                            <a:latin typeface="Cambria Math"/>
                            <a:ea typeface="Times New Roman"/>
                          </a:endParaRPr>
                        </a:p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anti-proliferation effect of TNF-α, TNF-α induced apoptosis of tumor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cells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0.1-0.8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69603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i="1" dirty="0" smtClean="0">
                            <a:effectLst/>
                            <a:latin typeface="Cambria Math"/>
                            <a:ea typeface="Times New Roman"/>
                          </a:endParaRPr>
                        </a:p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TNF-α production in the presence of effector cells stimulated by tumor cells 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0.3 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−2 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pg/ml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47675" algn="l"/>
                              <a:tab pos="542925" algn="ctr"/>
                            </a:tabLs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	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Half saturation constant, tumor cells on TNF production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ea typeface="Times New Roman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cells 	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µ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TNF-α half life, degradation rate of TNF-α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1.112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1933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β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TNF-α induced apoptosis of tumor cells induced by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VB-111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Estimate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9868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𝑠𝑡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Steady state value of therapeutic protein Fas-c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 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 pg/ml 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274771"/>
                  </p:ext>
                </p:extLst>
              </p:nvPr>
            </p:nvGraphicFramePr>
            <p:xfrm>
              <a:off x="1929151" y="827108"/>
              <a:ext cx="8333697" cy="58005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77899"/>
                    <a:gridCol w="2777899"/>
                    <a:gridCol w="2777899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Parameter</a:t>
                          </a:r>
                          <a:endParaRPr lang="en-US" sz="12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Description</a:t>
                          </a:r>
                          <a:endParaRPr lang="en-US" sz="12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Value</a:t>
                          </a:r>
                          <a:endParaRPr lang="en-US" sz="12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9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r="-200000" b="-13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Half saturation constant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100000" b="-1386885"/>
                          </a:stretch>
                        </a:blipFill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67778" r="-200000" b="-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anti-proliferation effect of TNF-α, TNF-α induced apoptosis of tumor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cells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0.1-0.8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68715" r="-200000" b="-272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TNF-α production in the presence of effector cells stimulated by tumor cells 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168715" b="-272067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0833" r="-200000" b="-30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Half saturation constant, tumor cells on TNF production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400833" b="-305833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00833" r="-200000" b="-20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TNF-α half life, degradation rate of TNF-α</a:t>
                          </a: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1.112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days</a:t>
                          </a:r>
                          <a:r>
                            <a:rPr lang="en-US" sz="1200" baseline="30000" dirty="0" smtClean="0">
                              <a:effectLst/>
                              <a:latin typeface="Times New Roman"/>
                              <a:ea typeface="Times New Roman"/>
                            </a:rPr>
                            <a:t>-1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β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Maximum rate of TNF-α induced apoptosis of tumor cells induced by </a:t>
                          </a: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VB-111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Estimate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5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57658" r="-200000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Steady state value of therapeutic protein Fas-c</a:t>
                          </a:r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0" marR="5435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757658" b="-144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931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112881"/>
            <a:ext cx="10515600" cy="950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Case 1: </a:t>
            </a:r>
            <a:br>
              <a:rPr lang="en-US" sz="3600" b="1" dirty="0" smtClean="0"/>
            </a:br>
            <a:r>
              <a:rPr lang="en-US" sz="3600" b="1" dirty="0" smtClean="0"/>
              <a:t>Stability Analysis without VB-111 virotherapy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8770" y="1927191"/>
                <a:ext cx="10781415" cy="407227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         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𝐴𝐸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𝑐𝑇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            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𝑏𝑇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𝑇𝐸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𝐴𝑇</m:t>
                    </m:r>
                    <m:r>
                      <a:rPr lang="en-US" i="1">
                        <a:latin typeface="Cambria Math"/>
                      </a:rPr>
                      <m:t>                     </m:t>
                    </m:r>
                  </m:oMath>
                </a14:m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      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𝑑𝐴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𝑇𝐸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8770" y="1927191"/>
                <a:ext cx="10781415" cy="4072271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109577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112882"/>
            <a:ext cx="10515600" cy="6739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Stability of Equilibrium Points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8344" y="1137684"/>
                <a:ext cx="11302409" cy="538007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Setting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𝑑𝐴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Jacobian Matrix after linearization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=(0,0,0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</a:rPr>
                        <m:t>𝐽</m:t>
                      </m:r>
                      <m:r>
                        <a:rPr lang="en-US" sz="2400" i="1"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</a:rPr>
                            <m:t>      </m:t>
                          </m:r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</a:rPr>
                                <m:t>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</a:rPr>
                                <m:t>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</a:rPr>
                            <m:t>   </m:t>
                          </m:r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</a:rPr>
                            <m:t>    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𝑧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𝐸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𝑥𝑔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</a:rPr>
                                                  <m:t>𝐸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𝑎𝑦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𝑇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𝑟𝑏𝑦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𝑎𝑥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</a:rPr>
                                                  <m:t>𝑇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𝑦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effectLst/>
                                                    <a:latin typeface="Cambria Math"/>
                                                    <a:ea typeface="Times New Roman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344" y="1137684"/>
                <a:ext cx="11302409" cy="5380074"/>
              </a:xfrm>
              <a:blipFill rotWithShape="1">
                <a:blip r:embed="rId3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66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12" y="79168"/>
            <a:ext cx="10515600" cy="6874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Stability of Equilibrium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4791" y="1212112"/>
                <a:ext cx="10781414" cy="5273748"/>
              </a:xfrm>
            </p:spPr>
            <p:txBody>
              <a:bodyPr/>
              <a:lstStyle/>
              <a:p>
                <a:r>
                  <a:rPr lang="en-US" dirty="0" smtClean="0"/>
                  <a:t>3 eigenvalues: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 ,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rivial </a:t>
                </a:r>
                <a:r>
                  <a:rPr lang="en-US" dirty="0"/>
                  <a:t>equilibrium point is a locally unstable saddle point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791" y="1212112"/>
                <a:ext cx="10781414" cy="5273748"/>
              </a:xfrm>
              <a:blipFill rotWithShape="1">
                <a:blip r:embed="rId3"/>
                <a:stretch>
                  <a:fillRect l="-1018" t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66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24" y="2530549"/>
            <a:ext cx="5042034" cy="3753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85916"/>
            <a:ext cx="10515600" cy="762000"/>
          </a:xfrm>
        </p:spPr>
        <p:txBody>
          <a:bodyPr/>
          <a:lstStyle/>
          <a:p>
            <a:pPr algn="ctr"/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2" y="1084525"/>
            <a:ext cx="11382801" cy="5582093"/>
          </a:xfrm>
        </p:spPr>
        <p:txBody>
          <a:bodyPr>
            <a:normAutofit/>
          </a:bodyPr>
          <a:lstStyle/>
          <a:p>
            <a:r>
              <a:rPr lang="en-US" dirty="0" smtClean="0"/>
              <a:t>Research focus on deadly brain cancer : Glioblastoma  </a:t>
            </a:r>
          </a:p>
          <a:p>
            <a:r>
              <a:rPr lang="en-US" dirty="0"/>
              <a:t>H</a:t>
            </a:r>
            <a:r>
              <a:rPr lang="en-US" dirty="0" smtClean="0"/>
              <a:t>ighly malignant, cannot be cured : cells </a:t>
            </a:r>
            <a:r>
              <a:rPr lang="en-US" dirty="0"/>
              <a:t>reproduce </a:t>
            </a:r>
            <a:r>
              <a:rPr lang="en-US" dirty="0" smtClean="0"/>
              <a:t>quickly, supported </a:t>
            </a:r>
            <a:r>
              <a:rPr lang="en-US" dirty="0"/>
              <a:t>by a large network of blood </a:t>
            </a:r>
            <a:r>
              <a:rPr lang="en-US" dirty="0" smtClean="0"/>
              <a:t>vessels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Glioblastomas </a:t>
            </a:r>
            <a:r>
              <a:rPr lang="en-US" dirty="0"/>
              <a:t>represent 54% of all </a:t>
            </a:r>
            <a:r>
              <a:rPr lang="en-US" dirty="0" smtClean="0"/>
              <a:t>gliomas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36907"/>
            <a:ext cx="12192000" cy="97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19906903"/>
              </p:ext>
            </p:extLst>
          </p:nvPr>
        </p:nvGraphicFramePr>
        <p:xfrm>
          <a:off x="2751542" y="2144334"/>
          <a:ext cx="6907284" cy="401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7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948"/>
            <a:ext cx="10515600" cy="9320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Biologically </a:t>
            </a:r>
            <a:r>
              <a:rPr lang="en-US" b="1" dirty="0"/>
              <a:t>realistic equilibrium points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140" y="1244009"/>
                <a:ext cx="11525693" cy="5252483"/>
              </a:xfrm>
            </p:spPr>
            <p:txBody>
              <a:bodyPr/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ase </a:t>
                </a:r>
                <a:r>
                  <a:rPr lang="en-US" dirty="0"/>
                  <a:t>of small tumor mass with existence of large effector cells 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,10,1.8)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eigenvalues are {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−0.03, −0.96+0.4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 −0.96−0.4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0" smtClean="0">
                        <a:latin typeface="Cambria Math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>
                  <a:buFont typeface="Wingdings"/>
                  <a:buChar char="à"/>
                </a:pPr>
                <a:r>
                  <a:rPr lang="en-US" dirty="0" smtClean="0"/>
                  <a:t>system </a:t>
                </a:r>
                <a:r>
                  <a:rPr lang="en-US" dirty="0"/>
                  <a:t>is </a:t>
                </a:r>
                <a:r>
                  <a:rPr lang="en-US" dirty="0" smtClean="0"/>
                  <a:t>stable </a:t>
                </a:r>
              </a:p>
              <a:p>
                <a:pPr>
                  <a:buFont typeface="Wingdings"/>
                  <a:buChar char="à"/>
                </a:pPr>
                <a:endParaRPr lang="en-US" dirty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umor </a:t>
                </a:r>
                <a:r>
                  <a:rPr lang="en-US" dirty="0"/>
                  <a:t>persistent </a:t>
                </a:r>
                <a:r>
                  <a:rPr lang="en-US" dirty="0" smtClean="0"/>
                  <a:t>equilibrium: large tumor cells under </a:t>
                </a:r>
                <a:r>
                  <a:rPr lang="en-US" dirty="0"/>
                  <a:t>the presence of large effector </a:t>
                </a:r>
                <a:r>
                  <a:rPr lang="en-US" dirty="0" smtClean="0"/>
                  <a:t>cells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140" y="1244009"/>
                <a:ext cx="11525693" cy="5252483"/>
              </a:xfrm>
              <a:blipFill rotWithShape="1">
                <a:blip r:embed="rId3"/>
                <a:stretch>
                  <a:fillRect l="-1058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66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13322" y="3168502"/>
            <a:ext cx="94629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65945" y="3182678"/>
            <a:ext cx="94629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37522" y="3188707"/>
            <a:ext cx="94629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244"/>
            <a:ext cx="11807777" cy="8668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Tumor persistent equilibrium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3" y="606694"/>
            <a:ext cx="74390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7" y="1"/>
            <a:ext cx="10515600" cy="895250"/>
          </a:xfrm>
        </p:spPr>
        <p:txBody>
          <a:bodyPr/>
          <a:lstStyle/>
          <a:p>
            <a:r>
              <a:rPr lang="en-US" b="1" dirty="0" smtClean="0"/>
              <a:t>Parameter Sensitivity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15" y="1555668"/>
            <a:ext cx="10177153" cy="4476997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Parameters </a:t>
            </a:r>
            <a:r>
              <a:rPr lang="en-US" sz="3200" dirty="0"/>
              <a:t>vary over a range of values</a:t>
            </a:r>
          </a:p>
          <a:p>
            <a:endParaRPr lang="en-US" sz="3200" dirty="0" smtClean="0"/>
          </a:p>
          <a:p>
            <a:r>
              <a:rPr lang="en-US" sz="3200" dirty="0" smtClean="0"/>
              <a:t>Our </a:t>
            </a:r>
            <a:r>
              <a:rPr lang="en-US" sz="3200" dirty="0"/>
              <a:t>model is most sensitive to 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pPr lvl="1"/>
            <a:r>
              <a:rPr lang="el-GR" sz="2800" dirty="0" smtClean="0"/>
              <a:t>α</a:t>
            </a:r>
            <a:r>
              <a:rPr lang="en-US" sz="2800" dirty="0" smtClean="0"/>
              <a:t>: maximum </a:t>
            </a:r>
            <a:r>
              <a:rPr lang="en-US" sz="2800" dirty="0"/>
              <a:t>rate of anti-proliferation effect of TNF </a:t>
            </a:r>
            <a:r>
              <a:rPr lang="en-US" sz="2800" dirty="0" smtClean="0"/>
              <a:t>α  </a:t>
            </a:r>
          </a:p>
          <a:p>
            <a:pPr lvl="1"/>
            <a:r>
              <a:rPr lang="en-US" sz="2800" dirty="0"/>
              <a:t>c: tumor antigenicity 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66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4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01" y="246851"/>
            <a:ext cx="6903525" cy="661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2154773"/>
                <a:ext cx="2992583" cy="1229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/>
                  <a:t>B</a:t>
                </a:r>
                <a:r>
                  <a:rPr lang="en-US" dirty="0" smtClean="0"/>
                  <a:t>enefit </a:t>
                </a:r>
                <a:r>
                  <a:rPr lang="en-US" dirty="0"/>
                  <a:t>of increasing </a:t>
                </a:r>
                <a:r>
                  <a:rPr lang="el-GR" dirty="0" smtClean="0"/>
                  <a:t>α</a:t>
                </a:r>
                <a:r>
                  <a:rPr lang="en-US" dirty="0" smtClean="0"/>
                  <a:t>: anti-proliferation </a:t>
                </a:r>
                <a:r>
                  <a:rPr lang="en-US" dirty="0"/>
                  <a:t>effect of TNF-α on tumor cells for </a:t>
                </a:r>
                <a:r>
                  <a:rPr lang="en-US" dirty="0" smtClean="0"/>
                  <a:t> c=0.035 </a:t>
                </a:r>
                <a:r>
                  <a:rPr lang="en-US" i="1" dirty="0" smtClean="0"/>
                  <a:t>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c</m:t>
                    </m:r>
                    <m:r>
                      <a:rPr lang="en-US" i="0">
                        <a:latin typeface="Cambria Math"/>
                      </a:rPr>
                      <m:t>=5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i="1" dirty="0"/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154773"/>
                <a:ext cx="2992583" cy="1229952"/>
              </a:xfrm>
              <a:prstGeom prst="rect">
                <a:avLst/>
              </a:prstGeom>
              <a:blipFill rotWithShape="1">
                <a:blip r:embed="rId4"/>
                <a:stretch>
                  <a:fillRect l="-1222" t="-2475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5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7" y="368490"/>
            <a:ext cx="7861110" cy="593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5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112881"/>
            <a:ext cx="10515600" cy="950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Case 2: </a:t>
            </a:r>
            <a:br>
              <a:rPr lang="en-US" sz="3600" b="1" dirty="0" smtClean="0"/>
            </a:br>
            <a:r>
              <a:rPr lang="en-US" sz="3600" b="1" dirty="0" smtClean="0"/>
              <a:t>Stability Analysis with VB-111 virotherapy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1501254"/>
            <a:ext cx="11122926" cy="4885898"/>
          </a:xfrm>
        </p:spPr>
        <p:txBody>
          <a:bodyPr/>
          <a:lstStyle/>
          <a:p>
            <a:r>
              <a:rPr lang="en-US" u="sng" dirty="0" smtClean="0"/>
              <a:t>Goal</a:t>
            </a:r>
            <a:r>
              <a:rPr lang="en-US" dirty="0" smtClean="0"/>
              <a:t>: capture </a:t>
            </a:r>
            <a:r>
              <a:rPr lang="en-US" dirty="0"/>
              <a:t>the decay and stabilization of tumor cells by VB-111 monotherapy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77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58138" y="2497540"/>
                <a:ext cx="10523843" cy="3999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:    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(2)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:   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(3)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:    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(4)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38" y="2497540"/>
                <a:ext cx="10523843" cy="39995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7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82" y="0"/>
            <a:ext cx="10515600" cy="873457"/>
          </a:xfrm>
        </p:spPr>
        <p:txBody>
          <a:bodyPr/>
          <a:lstStyle/>
          <a:p>
            <a:pPr algn="ctr"/>
            <a:r>
              <a:rPr lang="en-US" b="1" dirty="0" smtClean="0"/>
              <a:t>Equilibrium </a:t>
            </a:r>
            <a:r>
              <a:rPr lang="en-US" b="1" dirty="0"/>
              <a:t>Points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224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80" y="2524835"/>
            <a:ext cx="6736020" cy="216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0" y="1446663"/>
            <a:ext cx="5433060" cy="41075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780" y="5691116"/>
                <a:ext cx="7347671" cy="518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Equilibrium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0,0,</m:t>
                    </m:r>
                    <m:r>
                      <m:rPr>
                        <m:nor/>
                      </m:rPr>
                      <a:rPr lang="en-US" dirty="0"/>
                      <m:t> 0,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µ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)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with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gene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therapy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0" y="5691116"/>
                <a:ext cx="7347671" cy="518604"/>
              </a:xfrm>
              <a:prstGeom prst="rect">
                <a:avLst/>
              </a:prstGeom>
              <a:blipFill rotWithShape="1">
                <a:blip r:embed="rId6"/>
                <a:stretch>
                  <a:fillRect l="-747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161" y="1180952"/>
                <a:ext cx="1705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Plotting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baseline="-25000" dirty="0" smtClean="0"/>
                  <a:t>1 </a:t>
                </a:r>
                <a:r>
                  <a:rPr lang="en-US" dirty="0" smtClean="0"/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1" y="1180952"/>
                <a:ext cx="170597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21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7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105821"/>
            <a:ext cx="10515600" cy="6857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Stability of Equilibrium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319" y="1132764"/>
                <a:ext cx="11150221" cy="529533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𝐽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eqArr>
                              <m:r>
                                <a:rPr lang="en-US" i="1">
                                  <a:latin typeface="Cambria Math"/>
                                </a:rPr>
                                <m:t>        </m:t>
                              </m:r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eqArr>
                              <m:r>
                                <a:rPr lang="en-US" i="1">
                                  <a:latin typeface="Cambria Math"/>
                                </a:rPr>
                                <m:t>     </m:t>
                              </m:r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eqArr>
                              <m:r>
                                <a:rPr lang="en-US" i="1">
                                  <a:latin typeface="Cambria Math"/>
                                </a:rPr>
                                <m:t>     </m:t>
                              </m:r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−µ</m:t>
                                  </m:r>
                                </m:e>
                              </m:eqArr>
                              <m:r>
                                <a:rPr lang="en-US" i="1">
                                  <a:latin typeface="Cambria Math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Eigenvalues: {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−5.5 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, -1.1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, -1.8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, -</a:t>
                </a:r>
                <a:r>
                  <a:rPr lang="en-US" dirty="0" smtClean="0"/>
                  <a:t>1}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Equilibrium </a:t>
                </a:r>
                <a:r>
                  <a:rPr lang="en-US" dirty="0"/>
                  <a:t>point is </a:t>
                </a:r>
                <a:r>
                  <a:rPr lang="en-US" dirty="0" smtClean="0"/>
                  <a:t>stable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319" y="1132764"/>
                <a:ext cx="11150221" cy="5295332"/>
              </a:xfrm>
              <a:blipFill rotWithShape="1">
                <a:blip r:embed="rId3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224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3"/>
            <a:ext cx="10515600" cy="93140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4000" b="1" dirty="0" smtClean="0"/>
              <a:t>oexisting </a:t>
            </a:r>
            <a:r>
              <a:rPr lang="en-US" sz="4000" b="1" dirty="0"/>
              <a:t>small tumor </a:t>
            </a:r>
            <a:r>
              <a:rPr lang="en-US" sz="4000" b="1" dirty="0" smtClean="0"/>
              <a:t>equilibrium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9306" y="1119117"/>
                <a:ext cx="11627893" cy="55546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Equilibrium </a:t>
                </a:r>
                <a:r>
                  <a:rPr lang="en-US" sz="2400" dirty="0"/>
                  <a:t>point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 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µ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 </m:t>
                        </m:r>
                      </m:sup>
                    </m:sSup>
                  </m:oMath>
                </a14:m>
                <a:r>
                  <a:rPr lang="en-US" sz="2400" dirty="0"/>
                  <a:t>are small coexisting small population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306" y="1119117"/>
                <a:ext cx="11627893" cy="5554638"/>
              </a:xfrm>
              <a:blipFill rotWithShape="1">
                <a:blip r:embed="rId3"/>
                <a:stretch>
                  <a:fillRect l="-734" t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224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2002997"/>
            <a:ext cx="4880221" cy="35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25" y="1934222"/>
            <a:ext cx="4818941" cy="36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482"/>
          <p:cNvSpPr txBox="1"/>
          <p:nvPr/>
        </p:nvSpPr>
        <p:spPr>
          <a:xfrm>
            <a:off x="4665663" y="9655175"/>
            <a:ext cx="534987" cy="295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7480" y="574992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Tumor Cells versus Effector Cells phase portrait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80690" y="57499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Tumor Cells </a:t>
            </a:r>
            <a:r>
              <a:rPr lang="en-US" dirty="0"/>
              <a:t>versus TNF-α </a:t>
            </a:r>
            <a:r>
              <a:rPr lang="en-US" dirty="0" smtClean="0"/>
              <a:t>phase portrait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326" y="1"/>
            <a:ext cx="10515600" cy="114641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Rise of the therapeutic protein </a:t>
            </a:r>
            <a:r>
              <a:rPr lang="en-US" b="1" dirty="0" smtClean="0"/>
              <a:t>Fas-c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9" y="1839272"/>
            <a:ext cx="6063162" cy="454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772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8346" y="2961564"/>
                <a:ext cx="5036024" cy="192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st</m:t>
                        </m:r>
                      </m:sub>
                    </m:sSub>
                    <m:r>
                      <a:rPr lang="en-US" sz="2800" i="0">
                        <a:latin typeface="Cambria Math"/>
                      </a:rPr>
                      <m:t>−µ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F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st</m:t>
                        </m:r>
                      </m:sub>
                    </m:sSub>
                    <m:r>
                      <a:rPr lang="en-US" sz="2000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and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 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/>
                      </a:rPr>
                      <m:t>µ=1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346" y="2961564"/>
                <a:ext cx="5036024" cy="1924629"/>
              </a:xfrm>
              <a:prstGeom prst="rect">
                <a:avLst/>
              </a:prstGeom>
              <a:blipFill rotWithShape="1">
                <a:blip r:embed="rId4"/>
                <a:stretch>
                  <a:fillRect l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6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11" y="236042"/>
            <a:ext cx="10515600" cy="762000"/>
          </a:xfrm>
        </p:spPr>
        <p:txBody>
          <a:bodyPr/>
          <a:lstStyle/>
          <a:p>
            <a:r>
              <a:rPr lang="en-US" b="1" dirty="0" smtClean="0"/>
              <a:t>Needs in Neuro-Oncology &amp; Our Research</a:t>
            </a:r>
            <a:endParaRPr lang="en-US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37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2563" y="1688723"/>
            <a:ext cx="5650173" cy="4261276"/>
          </a:xfrm>
          <a:ln w="34925">
            <a:solidFill>
              <a:srgbClr val="508AE0"/>
            </a:solidFill>
          </a:ln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Developed novel </a:t>
            </a:r>
            <a:r>
              <a:rPr lang="en-US" dirty="0">
                <a:solidFill>
                  <a:prstClr val="black"/>
                </a:solidFill>
              </a:rPr>
              <a:t>principal component analysis (PCA) based tumor classification of a large temporal MRI brain </a:t>
            </a:r>
            <a:r>
              <a:rPr lang="en-US" dirty="0" smtClean="0">
                <a:solidFill>
                  <a:prstClr val="black"/>
                </a:solidFill>
              </a:rPr>
              <a:t>scans</a:t>
            </a: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ea typeface="Times New Roman"/>
              </a:rPr>
              <a:t>Quantified </a:t>
            </a:r>
            <a:r>
              <a:rPr lang="en-US" dirty="0">
                <a:ea typeface="Times New Roman"/>
              </a:rPr>
              <a:t>the effect of VB-111 in the presence of TNF-α at the tumor microenvironment 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91071" y="1688723"/>
            <a:ext cx="5663820" cy="4261276"/>
          </a:xfrm>
          <a:prstGeom prst="rect">
            <a:avLst/>
          </a:prstGeom>
          <a:ln w="34925">
            <a:solidFill>
              <a:srgbClr val="508AE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Need to detect the </a:t>
            </a:r>
            <a:r>
              <a:rPr lang="en-US" dirty="0"/>
              <a:t>stage of the tumor </a:t>
            </a:r>
            <a:r>
              <a:rPr lang="en-US" dirty="0" smtClean="0"/>
              <a:t>to predict </a:t>
            </a:r>
            <a:r>
              <a:rPr lang="en-US" dirty="0"/>
              <a:t>the progression of </a:t>
            </a:r>
            <a:r>
              <a:rPr lang="en-US" dirty="0" smtClean="0"/>
              <a:t>brain cancer </a:t>
            </a:r>
            <a:r>
              <a:rPr lang="en-US" dirty="0"/>
              <a:t>and patient </a:t>
            </a:r>
            <a:r>
              <a:rPr lang="en-US" dirty="0" smtClean="0"/>
              <a:t>survival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Investigate </a:t>
            </a:r>
            <a:r>
              <a:rPr lang="en-US" dirty="0" smtClean="0"/>
              <a:t>the efficacy of VB-111 clinically on solid tumors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54893" y="2347415"/>
            <a:ext cx="500417" cy="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36692" y="4228795"/>
            <a:ext cx="518615" cy="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5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43" y="0"/>
            <a:ext cx="10515600" cy="8358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a typeface="Times New Roman"/>
              </a:rPr>
              <a:t>E</a:t>
            </a:r>
            <a:r>
              <a:rPr lang="en-US" sz="3200" b="1" dirty="0" smtClean="0">
                <a:ea typeface="Times New Roman"/>
              </a:rPr>
              <a:t>ffect of killing rate </a:t>
            </a:r>
            <a:r>
              <a:rPr lang="el-GR" sz="3200" b="1" dirty="0" smtClean="0">
                <a:ea typeface="Times New Roman"/>
              </a:rPr>
              <a:t>β</a:t>
            </a:r>
            <a:r>
              <a:rPr lang="en-US" sz="3200" b="1" dirty="0">
                <a:ea typeface="Times New Roman"/>
              </a:rPr>
              <a:t> </a:t>
            </a:r>
            <a:r>
              <a:rPr lang="en-US" sz="3200" b="1" dirty="0" smtClean="0">
                <a:ea typeface="Times New Roman"/>
              </a:rPr>
              <a:t>of Fas-c on cell dynamics </a:t>
            </a:r>
            <a:endParaRPr lang="en-US" sz="3200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786859"/>
            <a:ext cx="3830270" cy="28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32" y="720518"/>
            <a:ext cx="3831039" cy="280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04" y="3595787"/>
            <a:ext cx="4354048" cy="314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4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67" y="45960"/>
            <a:ext cx="10515600" cy="8871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Comparison of System Dyna</a:t>
            </a:r>
            <a:r>
              <a:rPr lang="en-US" sz="4000" b="1" dirty="0" smtClean="0">
                <a:latin typeface="+mn-lt"/>
              </a:rPr>
              <a:t>mics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13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29" y="1241945"/>
            <a:ext cx="3643838" cy="244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02" y="1213429"/>
            <a:ext cx="3780544" cy="247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96" y="3981741"/>
            <a:ext cx="3654741" cy="279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6" y="4048278"/>
            <a:ext cx="3965110" cy="269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493827" y="818866"/>
            <a:ext cx="191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Therapy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37278" y="818866"/>
            <a:ext cx="185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Without Therapy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12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05156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46208" y="1371601"/>
            <a:ext cx="5540992" cy="2209800"/>
          </a:xfrm>
          <a:ln w="34925">
            <a:solidFill>
              <a:srgbClr val="508AE0"/>
            </a:solidFill>
          </a:ln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7000" dirty="0" smtClean="0">
                <a:solidFill>
                  <a:prstClr val="black"/>
                </a:solidFill>
              </a:rPr>
              <a:t>Developed novel </a:t>
            </a:r>
            <a:r>
              <a:rPr lang="en-US" sz="7000" dirty="0">
                <a:solidFill>
                  <a:prstClr val="black"/>
                </a:solidFill>
              </a:rPr>
              <a:t>principal component analysis (PCA) based tumor classification of a large temporal MRI brain </a:t>
            </a:r>
            <a:r>
              <a:rPr lang="en-US" sz="7000" dirty="0" smtClean="0">
                <a:solidFill>
                  <a:prstClr val="black"/>
                </a:solidFill>
              </a:rPr>
              <a:t>scans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91072" y="1371601"/>
            <a:ext cx="5654720" cy="2209800"/>
          </a:xfrm>
          <a:prstGeom prst="rect">
            <a:avLst/>
          </a:prstGeom>
          <a:ln w="34925">
            <a:solidFill>
              <a:srgbClr val="508AE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Need to detect the </a:t>
            </a:r>
            <a:r>
              <a:rPr lang="en-US" dirty="0">
                <a:solidFill>
                  <a:prstClr val="black"/>
                </a:solidFill>
              </a:rPr>
              <a:t>stage of the tumor </a:t>
            </a:r>
            <a:r>
              <a:rPr lang="en-US" dirty="0" smtClean="0">
                <a:solidFill>
                  <a:prstClr val="black"/>
                </a:solidFill>
              </a:rPr>
              <a:t>to predict </a:t>
            </a:r>
            <a:r>
              <a:rPr lang="en-US" dirty="0">
                <a:solidFill>
                  <a:prstClr val="black"/>
                </a:solidFill>
              </a:rPr>
              <a:t>the progression of </a:t>
            </a:r>
            <a:r>
              <a:rPr lang="en-US" dirty="0" smtClean="0">
                <a:solidFill>
                  <a:prstClr val="black"/>
                </a:solidFill>
              </a:rPr>
              <a:t>brain cancer </a:t>
            </a:r>
            <a:r>
              <a:rPr lang="en-US" dirty="0">
                <a:solidFill>
                  <a:prstClr val="black"/>
                </a:solidFill>
              </a:rPr>
              <a:t>and patient </a:t>
            </a:r>
            <a:r>
              <a:rPr lang="en-US" dirty="0" smtClean="0">
                <a:solidFill>
                  <a:prstClr val="black"/>
                </a:solidFill>
              </a:rPr>
              <a:t>survival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76139" y="2743200"/>
            <a:ext cx="500417" cy="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765958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86" y="3916906"/>
            <a:ext cx="4531058" cy="27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05156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46208" y="1371601"/>
            <a:ext cx="5663822" cy="2209800"/>
          </a:xfrm>
          <a:ln w="34925">
            <a:solidFill>
              <a:srgbClr val="508AE0"/>
            </a:solidFill>
          </a:ln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5900" dirty="0">
                <a:solidFill>
                  <a:prstClr val="black"/>
                </a:solidFill>
              </a:rPr>
              <a:t>Quantified the effect of </a:t>
            </a:r>
            <a:r>
              <a:rPr lang="en-US" sz="5900" dirty="0" smtClean="0">
                <a:solidFill>
                  <a:prstClr val="black"/>
                </a:solidFill>
              </a:rPr>
              <a:t>VB-111 </a:t>
            </a:r>
            <a:r>
              <a:rPr lang="en-US" sz="5900" dirty="0">
                <a:solidFill>
                  <a:prstClr val="black"/>
                </a:solidFill>
              </a:rPr>
              <a:t>in the presence of TNF-α at the tumor microenvironment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72955" y="1371601"/>
            <a:ext cx="5572837" cy="2209800"/>
          </a:xfrm>
          <a:prstGeom prst="rect">
            <a:avLst/>
          </a:prstGeom>
          <a:ln w="34925">
            <a:solidFill>
              <a:srgbClr val="508AE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Investigate the efficacy of VB-111 clinically on solid tumors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45792" y="2476501"/>
            <a:ext cx="500417" cy="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765958"/>
            <a:ext cx="121920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42" y="3686897"/>
            <a:ext cx="7702739" cy="312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4" y="215005"/>
            <a:ext cx="10515600" cy="5902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Future Work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3" y="1637732"/>
            <a:ext cx="10493991" cy="46893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ea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</a:rPr>
              <a:t>mage </a:t>
            </a:r>
            <a:r>
              <a:rPr lang="en-US" dirty="0">
                <a:latin typeface="Times New Roman"/>
                <a:ea typeface="Times New Roman"/>
              </a:rPr>
              <a:t>based modeling </a:t>
            </a:r>
            <a:r>
              <a:rPr lang="en-US" dirty="0" smtClean="0">
                <a:latin typeface="Times New Roman"/>
                <a:ea typeface="Times New Roman"/>
              </a:rPr>
              <a:t>approach</a:t>
            </a:r>
          </a:p>
          <a:p>
            <a:endParaRPr lang="en-US" dirty="0" smtClean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ea typeface="Times New Roman"/>
              </a:rPr>
              <a:t>Patient Specific </a:t>
            </a:r>
            <a:r>
              <a:rPr lang="en-US" dirty="0">
                <a:latin typeface="Times New Roman"/>
                <a:ea typeface="Times New Roman"/>
              </a:rPr>
              <a:t>and </a:t>
            </a:r>
            <a:r>
              <a:rPr lang="en-US" dirty="0" smtClean="0">
                <a:latin typeface="Times New Roman"/>
                <a:ea typeface="Times New Roman"/>
              </a:rPr>
              <a:t>Disease Specific Parameters estimated </a:t>
            </a:r>
            <a:r>
              <a:rPr lang="en-US" dirty="0">
                <a:latin typeface="Times New Roman"/>
                <a:ea typeface="Times New Roman"/>
              </a:rPr>
              <a:t>from </a:t>
            </a:r>
            <a:r>
              <a:rPr lang="en-US" dirty="0" smtClean="0">
                <a:latin typeface="Times New Roman"/>
                <a:ea typeface="Times New Roman"/>
              </a:rPr>
              <a:t>different imaging modalities</a:t>
            </a:r>
          </a:p>
          <a:p>
            <a:endParaRPr lang="en-US" dirty="0" smtClean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 New Roman"/>
                <a:ea typeface="Times New Roman"/>
              </a:rPr>
              <a:t>-Examples: tumor growth, the </a:t>
            </a:r>
            <a:r>
              <a:rPr lang="en-US" dirty="0">
                <a:latin typeface="Times New Roman"/>
                <a:ea typeface="Times New Roman"/>
              </a:rPr>
              <a:t>diffusion tensor for tumor </a:t>
            </a:r>
            <a:r>
              <a:rPr lang="en-US" dirty="0" smtClean="0">
                <a:latin typeface="Times New Roman"/>
                <a:ea typeface="Times New Roman"/>
              </a:rPr>
              <a:t>cells….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/>
                <a:ea typeface="Times New Roman"/>
              </a:rPr>
              <a:t>One major </a:t>
            </a:r>
            <a:r>
              <a:rPr lang="en-US" dirty="0" smtClean="0">
                <a:latin typeface="Times New Roman"/>
                <a:ea typeface="Times New Roman"/>
              </a:rPr>
              <a:t>challenge: lack </a:t>
            </a:r>
            <a:r>
              <a:rPr lang="en-US" dirty="0">
                <a:latin typeface="Times New Roman"/>
                <a:ea typeface="Times New Roman"/>
              </a:rPr>
              <a:t>of available human MRI time series data </a:t>
            </a:r>
            <a:endParaRPr lang="en-US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61" y="1"/>
            <a:ext cx="10736283" cy="887104"/>
          </a:xfrm>
        </p:spPr>
        <p:txBody>
          <a:bodyPr/>
          <a:lstStyle/>
          <a:p>
            <a:pPr algn="ctr"/>
            <a:r>
              <a:rPr lang="en-US" b="1" dirty="0" smtClean="0"/>
              <a:t>Publications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" y="929732"/>
            <a:ext cx="11594038" cy="6078394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/>
                <a:cs typeface="Times New Roman"/>
              </a:rPr>
              <a:t>[1]	A. W. Daali, Y. Huang, and M. Jamshidi, </a:t>
            </a:r>
            <a:r>
              <a:rPr lang="en-US" i="1" dirty="0">
                <a:ea typeface="Calibri"/>
                <a:cs typeface="Times New Roman"/>
              </a:rPr>
              <a:t>"A system based approach to </a:t>
            </a:r>
            <a:r>
              <a:rPr lang="en-US" i="1" dirty="0" smtClean="0">
                <a:ea typeface="Calibri"/>
                <a:cs typeface="Times New Roman"/>
              </a:rPr>
              <a:t>	construct </a:t>
            </a:r>
            <a:r>
              <a:rPr lang="en-US" i="1" dirty="0">
                <a:ea typeface="Calibri"/>
                <a:cs typeface="Times New Roman"/>
              </a:rPr>
              <a:t>a Kaposi sarcoma-associated herpesvirus (KSHV) </a:t>
            </a:r>
            <a:r>
              <a:rPr lang="en-US" i="1" dirty="0" smtClean="0">
                <a:ea typeface="Calibri"/>
                <a:cs typeface="Times New Roman"/>
              </a:rPr>
              <a:t>specific 	pathway 	crosstalk network“. </a:t>
            </a:r>
            <a:r>
              <a:rPr lang="en-US" dirty="0" smtClean="0">
                <a:ea typeface="Calibri"/>
                <a:cs typeface="Times New Roman"/>
              </a:rPr>
              <a:t>System of System Engineering, IEEE 2013 	pp</a:t>
            </a:r>
            <a:r>
              <a:rPr lang="en-US" dirty="0">
                <a:ea typeface="Calibri"/>
                <a:cs typeface="Times New Roman"/>
              </a:rPr>
              <a:t>. </a:t>
            </a:r>
            <a:r>
              <a:rPr lang="en-US" dirty="0" smtClean="0">
                <a:ea typeface="Calibri"/>
                <a:cs typeface="Times New Roman"/>
              </a:rPr>
              <a:t>273-278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[2]</a:t>
            </a:r>
            <a:r>
              <a:rPr lang="en-US" dirty="0"/>
              <a:t>	A. W. Daali, M. Jamshidi, A. Brenner and A. Seifi, “A PCA based algorithm </a:t>
            </a:r>
            <a:r>
              <a:rPr lang="en-US" dirty="0" smtClean="0"/>
              <a:t>for 	longitudinal </a:t>
            </a:r>
            <a:r>
              <a:rPr lang="en-US" dirty="0"/>
              <a:t>brain tumor stage recognition and classification .” </a:t>
            </a:r>
            <a:r>
              <a:rPr lang="en-US" dirty="0" smtClean="0"/>
              <a:t>	Engineering </a:t>
            </a:r>
            <a:r>
              <a:rPr lang="en-US" dirty="0"/>
              <a:t>in Medicine and Biology Society (EMBC), 2015 37th Annual </a:t>
            </a:r>
            <a:r>
              <a:rPr lang="en-US" dirty="0" smtClean="0"/>
              <a:t>	International </a:t>
            </a:r>
            <a:r>
              <a:rPr lang="en-US" dirty="0"/>
              <a:t>Conference of the IEEE. 25-29 Aug. 2015. Milano, Italy</a:t>
            </a:r>
            <a:endParaRPr lang="en-US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 [3]</a:t>
            </a:r>
            <a:r>
              <a:rPr lang="en-US" dirty="0"/>
              <a:t>	A. W. Daali, M. Jamshidi, A. Brenner and A. Seifi, “Mathematical model </a:t>
            </a:r>
            <a:r>
              <a:rPr lang="en-US" dirty="0" smtClean="0"/>
              <a:t> of 	dynamical </a:t>
            </a:r>
            <a:r>
              <a:rPr lang="en-US" dirty="0"/>
              <a:t>behaviour of tumor system in response to VB-111 </a:t>
            </a:r>
            <a:r>
              <a:rPr lang="en-US" dirty="0" smtClean="0"/>
              <a:t>	Virotherapy</a:t>
            </a:r>
            <a:r>
              <a:rPr lang="en-US" dirty="0"/>
              <a:t>” </a:t>
            </a:r>
            <a:r>
              <a:rPr lang="en-US" dirty="0" smtClean="0"/>
              <a:t>	IEEE Transactions </a:t>
            </a:r>
            <a:r>
              <a:rPr lang="en-US" dirty="0"/>
              <a:t>on Biomedical Engineering, 2015 </a:t>
            </a:r>
            <a:r>
              <a:rPr lang="en-US" dirty="0" smtClean="0"/>
              <a:t>(submitted)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 [4]</a:t>
            </a:r>
            <a:r>
              <a:rPr lang="en-US" dirty="0"/>
              <a:t>	A. W. Daali, A. Kaissi, “Telemedicine: Opportunities &amp; Challenges ”, </a:t>
            </a:r>
            <a:r>
              <a:rPr lang="en-US" dirty="0" smtClean="0"/>
              <a:t>	Engineering </a:t>
            </a:r>
            <a:r>
              <a:rPr lang="en-US" dirty="0"/>
              <a:t>in Medicine and Biology Society (EMBC), 2015 37th Annual </a:t>
            </a:r>
            <a:r>
              <a:rPr lang="en-US" dirty="0" smtClean="0"/>
              <a:t>	International </a:t>
            </a:r>
            <a:r>
              <a:rPr lang="en-US" dirty="0"/>
              <a:t>Conference of the IEEE. 25-29 Aug. 2015. Milano, Italy </a:t>
            </a:r>
            <a:r>
              <a:rPr lang="en-US" dirty="0" smtClean="0"/>
              <a:t>	(</a:t>
            </a:r>
            <a:r>
              <a:rPr lang="en-US" dirty="0"/>
              <a:t>submitted)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971" y="770655"/>
            <a:ext cx="114060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[1]	A. Webb, and G. C. Kagadis, “Introduction to biomedical imaging,” Medical Physics, vol. 30, no. 8, pp. 2267-2267, 2003.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[2]	M. Poustchi-Amin, S. A. Mirowitz, J. J. Brown, R. C. McKinstry, and T. Li, “Principles and Applications of Echo-planar Imaging: A Review for the General Radiologist 1,” Radiographics, vol. 21, no. 3, pp. 767-779, 2001.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[3]</a:t>
            </a:r>
            <a:r>
              <a:rPr lang="en-US" sz="1400" dirty="0">
                <a:latin typeface="Times New Roman"/>
                <a:ea typeface="Times New Roman"/>
              </a:rPr>
              <a:t>	J. Hennig, A. Nauerth, and H. Friedburg, “RARE imaging: a fast imaging method for clinical MR,” Magnetic Resonance in Medicine, vol. 3, no. 6, pp. 823-833, 1986.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[4]</a:t>
            </a:r>
            <a:r>
              <a:rPr lang="en-US" sz="1400" dirty="0">
                <a:latin typeface="Times New Roman"/>
                <a:ea typeface="Times New Roman"/>
              </a:rPr>
              <a:t>	D. Carr, J. Brown, G. Bydder, R. Steiner, H. Weinmann, U. Speck, A. Hall, and I. Young, “Gadolinium-DTPA as a contrast agent in MRI: initial clinical experience in 20 patients,” American Journal of Roentgenology, vol. 143, no. 2, pp. 215-224, 1984.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[5]</a:t>
            </a:r>
            <a:r>
              <a:rPr lang="en-US" sz="1400" dirty="0">
                <a:latin typeface="Times New Roman"/>
                <a:ea typeface="Times New Roman"/>
              </a:rPr>
              <a:t>	A. B. T. Association, “Glioblastoma  and Malignant  Astrocytoma ”, 2012.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[6]</a:t>
            </a:r>
            <a:r>
              <a:rPr lang="en-US" sz="1400" dirty="0">
                <a:latin typeface="Times New Roman"/>
                <a:ea typeface="Times New Roman"/>
              </a:rPr>
              <a:t>	A. Jain, J. C. Lai, G. M. Chowdhury, K. Behar, and A. Bhushan, “Glioblastoma: Current Chemotherapeutic Status and Need for New Targets and Approaches,” Brain Tumors: Current and Emerging Therapeutic Strategies, InTech, Rijeka, pp. 145-176, 2011.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[7]</a:t>
            </a:r>
            <a:r>
              <a:rPr lang="en-US" sz="1400" dirty="0">
                <a:latin typeface="Times New Roman"/>
                <a:ea typeface="Times New Roman"/>
              </a:rPr>
              <a:t>	M. C. Tate, and M. K. Aghi, “Biology of angiogenesis and invasion in glioma,” Neurotherapeutics, vol. 6, no. 3, pp. 447-457, 2009.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[8]</a:t>
            </a:r>
            <a:r>
              <a:rPr lang="en-US" sz="1400" dirty="0">
                <a:latin typeface="Times New Roman"/>
                <a:ea typeface="Times New Roman"/>
              </a:rPr>
              <a:t>	V. Therapeutics. "Phase I/II study shows safety and efficacy of VB-111 in patients with rGBM," http://www.news-medical.net/news/20130603/Phase-III-study-shows-safety-and-efficacy-of-VB-111-in-patients-with-rGBM.aspx.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[9]</a:t>
            </a:r>
            <a:r>
              <a:rPr lang="en-US" sz="1400" dirty="0">
                <a:latin typeface="Times New Roman"/>
                <a:ea typeface="Times New Roman"/>
              </a:rPr>
              <a:t>	A. J. Brenner, Y. C. Cohen, E. Breitbart, L. Bangio, J. Sarantopoulos, F. J. Giles, E. C. Borden, D. Harats, and P. L. Triozzi, “Phase I Dose-Escalation Study of VB-111, an Antiangiogenic Virotherapy, in Patients with Advanced Solid Tumors,” Clinical Cancer Research, vol. 19, no. 14, pp. 3996-4007, 2013.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[10]</a:t>
            </a:r>
            <a:r>
              <a:rPr lang="en-US" sz="1400" dirty="0">
                <a:latin typeface="Times New Roman"/>
                <a:ea typeface="Times New Roman"/>
              </a:rPr>
              <a:t>	A. Brenner, Y. Cohen, E. Breitbart, J. Rogge, and F. Giles, "Antivascular activity of VB111 in glioblastoma xenografts." p. e13652.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[</a:t>
            </a:r>
            <a:r>
              <a:rPr lang="en-US" sz="1400" dirty="0" smtClean="0">
                <a:latin typeface="Times New Roman"/>
                <a:ea typeface="Times New Roman"/>
              </a:rPr>
              <a:t>11]</a:t>
            </a:r>
            <a:r>
              <a:rPr lang="en-US" sz="1400" dirty="0">
                <a:latin typeface="Times New Roman"/>
                <a:ea typeface="Times New Roman"/>
              </a:rPr>
              <a:t>	B. A. Draper, W. S. Yambor, and J. R. Beveridge, “Analyzing pca-based face recognition algorithms: Eigenvector selection and distance measures,” Empirical Evaluation Methods in Computer Vision, Singapore, pp. 1-15, 2002.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[</a:t>
            </a:r>
            <a:r>
              <a:rPr lang="en-US" sz="1400" dirty="0" smtClean="0">
                <a:latin typeface="Times New Roman"/>
                <a:ea typeface="Times New Roman"/>
              </a:rPr>
              <a:t>12]</a:t>
            </a:r>
            <a:r>
              <a:rPr lang="en-US" sz="1400" dirty="0">
                <a:latin typeface="Times New Roman"/>
                <a:ea typeface="Times New Roman"/>
              </a:rPr>
              <a:t>	J. Zhou, E. Tryggestad, Z. Wen, B. Lal, T. Zhou, R. Grossman, S. Wang, K. Yan, D.-X. Fu, and E. Ford, “Differentiation between glioma and radiation necrosis using molecular magnetic resonance imaging of endogenous proteins and peptides,” Nature medicine, vol. 17, no. 1, pp. 130-134, 2011.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[</a:t>
            </a:r>
            <a:r>
              <a:rPr lang="en-US" sz="1400" dirty="0" smtClean="0">
                <a:latin typeface="Times New Roman"/>
                <a:ea typeface="Times New Roman"/>
              </a:rPr>
              <a:t>13]</a:t>
            </a:r>
            <a:r>
              <a:rPr lang="en-US" sz="1400" dirty="0">
                <a:latin typeface="Times New Roman"/>
                <a:ea typeface="Times New Roman"/>
              </a:rPr>
              <a:t>	C. Solomon, and T. Breckon, Fundamentals of Digital Image Processing: A practical approach with examples in Matlab: John Wiley &amp; Sons, 2011</a:t>
            </a:r>
            <a:r>
              <a:rPr lang="en-US" sz="1400" dirty="0" smtClean="0">
                <a:latin typeface="Times New Roman"/>
                <a:ea typeface="Times New Roman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[</a:t>
            </a:r>
            <a:r>
              <a:rPr lang="en-US" sz="1400" dirty="0" smtClean="0">
                <a:latin typeface="Times New Roman"/>
                <a:ea typeface="Times New Roman"/>
              </a:rPr>
              <a:t>14]</a:t>
            </a:r>
            <a:r>
              <a:rPr lang="en-US" sz="1400" dirty="0">
                <a:latin typeface="Times New Roman"/>
                <a:ea typeface="Times New Roman"/>
              </a:rPr>
              <a:t>	A. d’Onofrio, and A. Gandolfi, “Tumour eradication by antiangiogenic therapy: analysis and extensions of the model by Hahnfeldt et al.(1999),” Mathematical biosciences, vol. 191, no. 2, pp. 159-184, 2004.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[</a:t>
            </a:r>
            <a:r>
              <a:rPr lang="en-US" sz="1400" dirty="0" smtClean="0">
                <a:latin typeface="Times New Roman"/>
                <a:ea typeface="Times New Roman"/>
              </a:rPr>
              <a:t>15]</a:t>
            </a:r>
            <a:r>
              <a:rPr lang="en-US" sz="1400" dirty="0">
                <a:latin typeface="Times New Roman"/>
                <a:ea typeface="Times New Roman"/>
              </a:rPr>
              <a:t>	P. Hahnfeldt, D. Panigrahy, J. Folkman, and L. Hlatky, “Tumor development under angiogenic signaling a dynamical theory of tumor growth, treatment response, and postvascular dormancy,” Cancer research, vol. 59, no. 19, pp. 4770-4775, 1999.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[</a:t>
            </a:r>
            <a:r>
              <a:rPr lang="en-US" sz="1400" dirty="0" smtClean="0">
                <a:latin typeface="Times New Roman"/>
                <a:ea typeface="Times New Roman"/>
              </a:rPr>
              <a:t>16]</a:t>
            </a:r>
            <a:r>
              <a:rPr lang="en-US" sz="1400" dirty="0">
                <a:latin typeface="Times New Roman"/>
                <a:ea typeface="Times New Roman"/>
              </a:rPr>
              <a:t>	U. Ledzewicz, and H. Schättler, “Antiangiogenic therapy in cancer treatment as an optimal control problem,” SIAM Journal on Control and Optimization, vol. 46, no. 3, pp. 1052-1079, 2007.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/>
              <a:ea typeface="Times New Roman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659" y="71115"/>
            <a:ext cx="317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References: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441" y="0"/>
            <a:ext cx="10515600" cy="9737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 </a:t>
            </a:r>
            <a:r>
              <a:rPr lang="en-US" sz="5400" b="1" dirty="0" smtClean="0"/>
              <a:t>Thanks to: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2" y="1270660"/>
            <a:ext cx="11641776" cy="53082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Mo </a:t>
            </a:r>
            <a:r>
              <a:rPr lang="en-US" sz="3600" dirty="0">
                <a:latin typeface="+mj-lt"/>
              </a:rPr>
              <a:t>Jamshidi, Ph.D., Chair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Chunjiang </a:t>
            </a:r>
            <a:r>
              <a:rPr lang="en-US" sz="3600" dirty="0">
                <a:latin typeface="+mj-lt"/>
              </a:rPr>
              <a:t>Qian, Ph.D.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Artyom </a:t>
            </a:r>
            <a:r>
              <a:rPr lang="en-US" sz="3600" dirty="0">
                <a:latin typeface="+mj-lt"/>
              </a:rPr>
              <a:t>Grigoryan, Ph.D.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David Akopian, Ph.D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Ali </a:t>
            </a:r>
            <a:r>
              <a:rPr lang="en-US" sz="3600" dirty="0">
                <a:latin typeface="+mj-lt"/>
              </a:rPr>
              <a:t>Seifi, M.D</a:t>
            </a:r>
            <a:r>
              <a:rPr lang="en-US" sz="3600" dirty="0" smtClean="0">
                <a:latin typeface="+mj-lt"/>
              </a:rPr>
              <a:t>.</a:t>
            </a: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UTHSCSA</a:t>
            </a:r>
            <a:endParaRPr lang="en-US" sz="36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Dr. Andrew Brenner, M.D., Ph.D.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Dr. John Floyd, M.D.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400" dirty="0"/>
          </a:p>
          <a:p>
            <a:pPr marL="0" indent="0">
              <a:buNone/>
            </a:pPr>
            <a:endParaRPr lang="en-US" sz="4800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207"/>
            <a:ext cx="121920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 smtClean="0"/>
              <a:t>Questions?</a:t>
            </a:r>
            <a:endParaRPr lang="en-US" sz="48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421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9689"/>
            <a:ext cx="10515600" cy="972355"/>
          </a:xfrm>
        </p:spPr>
        <p:txBody>
          <a:bodyPr/>
          <a:lstStyle/>
          <a:p>
            <a:r>
              <a:rPr lang="en-US" b="1" dirty="0" smtClean="0"/>
              <a:t>Research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2" y="1319995"/>
            <a:ext cx="11368584" cy="5022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Magnetic </a:t>
            </a:r>
            <a:r>
              <a:rPr lang="en-US" b="1" dirty="0"/>
              <a:t>R</a:t>
            </a:r>
            <a:r>
              <a:rPr lang="en-US" b="1" dirty="0" smtClean="0"/>
              <a:t>esonance Imaging Experiment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Data Description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Biological Background on VB-111 mechanism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37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67" y="313902"/>
            <a:ext cx="10515600" cy="972355"/>
          </a:xfrm>
        </p:spPr>
        <p:txBody>
          <a:bodyPr/>
          <a:lstStyle/>
          <a:p>
            <a:pPr algn="ctr"/>
            <a:r>
              <a:rPr lang="en-US" b="1" dirty="0" smtClean="0"/>
              <a:t>MRI Experiment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7" y="1310185"/>
                <a:ext cx="11750723" cy="485860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Intracranial xenografts</a:t>
                </a:r>
                <a:r>
                  <a:rPr lang="en-US" dirty="0"/>
                  <a:t> </a:t>
                </a:r>
                <a:r>
                  <a:rPr lang="en-US" dirty="0" smtClean="0"/>
                  <a:t>performed </a:t>
                </a:r>
                <a:r>
                  <a:rPr lang="en-US" dirty="0"/>
                  <a:t>in nude </a:t>
                </a:r>
                <a:r>
                  <a:rPr lang="en-US" dirty="0" smtClean="0"/>
                  <a:t>rats expressing </a:t>
                </a:r>
                <a:r>
                  <a:rPr lang="en-US" dirty="0"/>
                  <a:t>U87 glioma </a:t>
                </a:r>
                <a:r>
                  <a:rPr lang="en-US" dirty="0" smtClean="0"/>
                  <a:t>cell line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Rats received intravenously a single dose of VB-111 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(vp) 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en-US" dirty="0" smtClean="0"/>
                  <a:t>onitored </a:t>
                </a:r>
                <a:r>
                  <a:rPr lang="en-US" dirty="0"/>
                  <a:t>21 days post tumor cell implantation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7" y="1310185"/>
                <a:ext cx="11750722" cy="4858603"/>
              </a:xfrm>
              <a:blipFill rotWithShape="1">
                <a:blip r:embed="rId3"/>
                <a:stretch>
                  <a:fillRect l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37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wafaa\Desktop\M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98" y="4145109"/>
            <a:ext cx="5769943" cy="14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860" y="3940193"/>
            <a:ext cx="134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Intracranial  xenograft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45" y="2"/>
            <a:ext cx="10515600" cy="972355"/>
          </a:xfrm>
        </p:spPr>
        <p:txBody>
          <a:bodyPr/>
          <a:lstStyle/>
          <a:p>
            <a:pPr algn="ctr"/>
            <a:r>
              <a:rPr lang="en-US" b="1" dirty="0"/>
              <a:t>Data Description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5661" y="914401"/>
                <a:ext cx="11709779" cy="52543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Training dataset :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Time-Series MRI brain scans </a:t>
                </a:r>
                <a:r>
                  <a:rPr lang="en-US" dirty="0"/>
                  <a:t>showing the progress of glioblastoma over different time </a:t>
                </a:r>
                <a:r>
                  <a:rPr lang="en-US" dirty="0" smtClean="0"/>
                  <a:t>points 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60 000 images)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Data collected on 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9/25/2009   (stage 1) used as Baseline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10/02/2009 (stage 2)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10/09/2009 (stage 3)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10/16/2009 (stage 4)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</a:rPr>
                  <a:t>weighted sequences are used </a:t>
                </a:r>
                <a:endParaRPr lang="en-US" i="1" dirty="0" smtClean="0"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661" y="914401"/>
                <a:ext cx="11709779" cy="5254389"/>
              </a:xfrm>
              <a:blipFill rotWithShape="1">
                <a:blip r:embed="rId3"/>
                <a:stretch>
                  <a:fillRect l="-1041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37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7" y="163778"/>
            <a:ext cx="10515600" cy="97235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/>
                <a:ea typeface="Times New Roman"/>
              </a:rPr>
              <a:t>Montage of T</a:t>
            </a:r>
            <a:r>
              <a:rPr lang="en-US" sz="3200" baseline="-25000" dirty="0">
                <a:latin typeface="Times New Roman"/>
                <a:ea typeface="Times New Roman"/>
              </a:rPr>
              <a:t>2</a:t>
            </a:r>
            <a:r>
              <a:rPr lang="en-US" sz="3200" dirty="0">
                <a:latin typeface="Times New Roman"/>
                <a:ea typeface="Times New Roman"/>
              </a:rPr>
              <a:t> weighted rat brain MRI scans collected </a:t>
            </a:r>
            <a:r>
              <a:rPr lang="en-US" sz="3200" dirty="0" smtClean="0">
                <a:latin typeface="Times New Roman"/>
                <a:ea typeface="Times New Roman"/>
              </a:rPr>
              <a:t>on 10/16/2009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371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wafaa\Desktop\montage10_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83" y="1387309"/>
            <a:ext cx="7468884" cy="4699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3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2178</TotalTime>
  <Words>1817</Words>
  <Application>Microsoft Office PowerPoint</Application>
  <PresentationFormat>Widescreen</PresentationFormat>
  <Paragraphs>592</Paragraphs>
  <Slides>58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2_Office Theme</vt:lpstr>
      <vt:lpstr>3_Office Theme</vt:lpstr>
      <vt:lpstr>Document</vt:lpstr>
      <vt:lpstr>PCA Based Tumor Classification Algorithm  And Dynamical  Modeling Of Tumor Decay </vt:lpstr>
      <vt:lpstr>Outline</vt:lpstr>
      <vt:lpstr>Contributions</vt:lpstr>
      <vt:lpstr>Motivation</vt:lpstr>
      <vt:lpstr>Needs in Neuro-Oncology &amp; Our Research</vt:lpstr>
      <vt:lpstr>Research Background</vt:lpstr>
      <vt:lpstr>MRI Experiment</vt:lpstr>
      <vt:lpstr>Data Description </vt:lpstr>
      <vt:lpstr>Montage of T2 weighted rat brain MRI scans collected on 10/16/2009</vt:lpstr>
      <vt:lpstr>Anti-Angiogenic Virotherapy with VB-111 </vt:lpstr>
      <vt:lpstr>PowerPoint Presentation</vt:lpstr>
      <vt:lpstr> PCA based Tumor Stage Classification System  </vt:lpstr>
      <vt:lpstr>MRI Pre-processing Stage</vt:lpstr>
      <vt:lpstr>Example of set of tumor ROI images used in the training matrix A at stage 4</vt:lpstr>
      <vt:lpstr>Applying PCA on Tumor ROI images</vt:lpstr>
      <vt:lpstr>Top 10 EigenTumors</vt:lpstr>
      <vt:lpstr>Inverse Euclidean Classifier</vt:lpstr>
      <vt:lpstr>Classification of the stage of an unknown tumor</vt:lpstr>
      <vt:lpstr>Example:  Recognition and classification of an unknown tumor based on the detection score 0.87</vt:lpstr>
      <vt:lpstr>                          Classifier Performance</vt:lpstr>
      <vt:lpstr>Needs in Neuro-Oncology &amp; Our Research</vt:lpstr>
      <vt:lpstr>Phase 1 study Results</vt:lpstr>
      <vt:lpstr>Proposed Mathematical Model -Key Components-</vt:lpstr>
      <vt:lpstr> Therapeutic Protein Fas-c </vt:lpstr>
      <vt:lpstr>PowerPoint Presentation</vt:lpstr>
      <vt:lpstr>Goal</vt:lpstr>
      <vt:lpstr>Mathematical Models developed under  different biological scales </vt:lpstr>
      <vt:lpstr>Interaction Diagram</vt:lpstr>
      <vt:lpstr>Mathematical Model with Therapy</vt:lpstr>
      <vt:lpstr>Effector Cells Dynamics</vt:lpstr>
      <vt:lpstr>Michaelis-Menten Equation</vt:lpstr>
      <vt:lpstr>Tumor Cells Dynamics</vt:lpstr>
      <vt:lpstr>TNF-α Dynamics</vt:lpstr>
      <vt:lpstr>Fas-c Dynamics</vt:lpstr>
      <vt:lpstr>Parameter Values </vt:lpstr>
      <vt:lpstr>Parameter Values (cont’d) </vt:lpstr>
      <vt:lpstr>Case 1:  Stability Analysis without VB-111 virotherapy</vt:lpstr>
      <vt:lpstr>Stability of Equilibrium Points</vt:lpstr>
      <vt:lpstr>Stability of Equilibrium Points</vt:lpstr>
      <vt:lpstr>Biologically realistic equilibrium points  </vt:lpstr>
      <vt:lpstr>Tumor persistent equilibrium </vt:lpstr>
      <vt:lpstr>Parameter Sensitivity Analysis</vt:lpstr>
      <vt:lpstr>PowerPoint Presentation</vt:lpstr>
      <vt:lpstr>PowerPoint Presentation</vt:lpstr>
      <vt:lpstr>Case 2:  Stability Analysis with VB-111 virotherapy</vt:lpstr>
      <vt:lpstr>Equilibrium Points</vt:lpstr>
      <vt:lpstr>Stability of Equilibrium Points</vt:lpstr>
      <vt:lpstr>Coexisting small tumor equilibrium</vt:lpstr>
      <vt:lpstr>Rise of the therapeutic protein Fas-c</vt:lpstr>
      <vt:lpstr>Effect of killing rate β of Fas-c on cell dynamics </vt:lpstr>
      <vt:lpstr>Comparison of System Dynamics </vt:lpstr>
      <vt:lpstr>Conclusions</vt:lpstr>
      <vt:lpstr>Conclusions</vt:lpstr>
      <vt:lpstr>Future Work</vt:lpstr>
      <vt:lpstr>Publications</vt:lpstr>
      <vt:lpstr>PowerPoint Presentation</vt:lpstr>
      <vt:lpstr> Thanks to:</vt:lpstr>
      <vt:lpstr>PowerPoint Presentation</vt:lpstr>
    </vt:vector>
  </TitlesOfParts>
  <Company>Trinity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Daali, Amy</dc:creator>
  <cp:lastModifiedBy>Amy Daali</cp:lastModifiedBy>
  <cp:revision>670</cp:revision>
  <cp:lastPrinted>2015-04-17T16:56:14Z</cp:lastPrinted>
  <dcterms:created xsi:type="dcterms:W3CDTF">2014-11-12T21:15:27Z</dcterms:created>
  <dcterms:modified xsi:type="dcterms:W3CDTF">2016-10-18T16:19:51Z</dcterms:modified>
</cp:coreProperties>
</file>