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17" name="Shape 117"/>
          <p:cNvSpPr/>
          <p:nvPr>
            <p:ph type="title"/>
          </p:nvPr>
        </p:nvSpPr>
        <p:spPr>
          <a:xfrm>
            <a:off x="1270000" y="1638300"/>
            <a:ext cx="10464800" cy="3302000"/>
          </a:xfrm>
          <a:prstGeom prst="rect">
            <a:avLst/>
          </a:prstGeom>
        </p:spPr>
        <p:txBody>
          <a:bodyPr anchor="b"/>
          <a:lstStyle/>
          <a:p>
            <a:pPr/>
            <a:r>
              <a:t>Title Text</a:t>
            </a:r>
          </a:p>
        </p:txBody>
      </p:sp>
      <p:sp>
        <p:nvSpPr>
          <p:cNvPr id="118" name="Shape 118"/>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9.png"/><Relationship Id="rId5" Type="http://schemas.openxmlformats.org/officeDocument/2006/relationships/image" Target="../media/image4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2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1.png"/><Relationship Id="rId7" Type="http://schemas.openxmlformats.org/officeDocument/2006/relationships/image" Target="../media/image6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7.png"/><Relationship Id="rId3" Type="http://schemas.openxmlformats.org/officeDocument/2006/relationships/image" Target="../media/image6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ctrTitle"/>
          </p:nvPr>
        </p:nvSpPr>
        <p:spPr>
          <a:xfrm>
            <a:off x="1270000" y="1358900"/>
            <a:ext cx="10464800" cy="3302000"/>
          </a:xfrm>
          <a:prstGeom prst="rect">
            <a:avLst/>
          </a:prstGeom>
        </p:spPr>
        <p:txBody>
          <a:bodyPr/>
          <a:lstStyle>
            <a:lvl1pPr>
              <a:defRPr sz="4500"/>
            </a:lvl1pPr>
          </a:lstStyle>
          <a:p>
            <a:pPr/>
            <a:r>
              <a:t>Analysis and Optimization of Aperture Design in Computational Imaging</a:t>
            </a:r>
          </a:p>
        </p:txBody>
      </p:sp>
      <p:sp>
        <p:nvSpPr>
          <p:cNvPr id="129" name="Shape 129"/>
          <p:cNvSpPr/>
          <p:nvPr>
            <p:ph type="subTitle" sz="quarter" idx="1"/>
          </p:nvPr>
        </p:nvSpPr>
        <p:spPr>
          <a:xfrm>
            <a:off x="1270000" y="5537200"/>
            <a:ext cx="10464800" cy="1130300"/>
          </a:xfrm>
          <a:prstGeom prst="rect">
            <a:avLst/>
          </a:prstGeom>
        </p:spPr>
        <p:txBody>
          <a:bodyPr/>
          <a:lstStyle/>
          <a:p>
            <a:pPr/>
            <a:r>
              <a:t>Adam Yedidia, Christos Thrampoulidis, Gregory Wornell</a:t>
            </a:r>
          </a:p>
        </p:txBody>
      </p:sp>
      <p:sp>
        <p:nvSpPr>
          <p:cNvPr id="130" name="Shape 130"/>
          <p:cNvSpPr/>
          <p:nvPr/>
        </p:nvSpPr>
        <p:spPr>
          <a:xfrm>
            <a:off x="6064173" y="6184900"/>
            <a:ext cx="8764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nvSpPr>
        <p:spPr>
          <a:xfrm>
            <a:off x="5834473" y="1674119"/>
            <a:ext cx="752947" cy="803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800"/>
            </a:lvl1pPr>
          </a:lstStyle>
          <a:p>
            <a:pPr/>
            <a:r>
              <a:t>⇒</a:t>
            </a:r>
          </a:p>
        </p:txBody>
      </p:sp>
      <p:pic>
        <p:nvPicPr>
          <p:cNvPr id="281" name="Screen Shot 2018-04-10 at 11.57.24 AM.png"/>
          <p:cNvPicPr>
            <a:picLocks noChangeAspect="1"/>
          </p:cNvPicPr>
          <p:nvPr/>
        </p:nvPicPr>
        <p:blipFill>
          <a:blip r:embed="rId2">
            <a:extLst/>
          </a:blip>
          <a:stretch>
            <a:fillRect/>
          </a:stretch>
        </p:blipFill>
        <p:spPr>
          <a:xfrm>
            <a:off x="6831334" y="673000"/>
            <a:ext cx="2811828" cy="2805895"/>
          </a:xfrm>
          <a:prstGeom prst="rect">
            <a:avLst/>
          </a:prstGeom>
          <a:ln w="12700">
            <a:solidFill>
              <a:srgbClr val="000000"/>
            </a:solidFill>
            <a:miter lim="400000"/>
          </a:ln>
        </p:spPr>
      </p:pic>
      <p:pic>
        <p:nvPicPr>
          <p:cNvPr id="282" name="im18.png"/>
          <p:cNvPicPr>
            <a:picLocks noChangeAspect="1"/>
          </p:cNvPicPr>
          <p:nvPr/>
        </p:nvPicPr>
        <p:blipFill>
          <a:blip r:embed="rId3">
            <a:extLst/>
          </a:blip>
          <a:stretch>
            <a:fillRect/>
          </a:stretch>
        </p:blipFill>
        <p:spPr>
          <a:xfrm>
            <a:off x="2810964" y="450788"/>
            <a:ext cx="2694921" cy="3546828"/>
          </a:xfrm>
          <a:prstGeom prst="rect">
            <a:avLst/>
          </a:prstGeom>
          <a:ln w="12700">
            <a:miter lim="400000"/>
          </a:ln>
        </p:spPr>
      </p:pic>
      <p:pic>
        <p:nvPicPr>
          <p:cNvPr id="283" name="im22.png"/>
          <p:cNvPicPr>
            <a:picLocks noChangeAspect="1"/>
          </p:cNvPicPr>
          <p:nvPr/>
        </p:nvPicPr>
        <p:blipFill>
          <a:blip r:embed="rId4">
            <a:extLst/>
          </a:blip>
          <a:stretch>
            <a:fillRect/>
          </a:stretch>
        </p:blipFill>
        <p:spPr>
          <a:xfrm>
            <a:off x="2302114" y="4680305"/>
            <a:ext cx="2694921" cy="3546828"/>
          </a:xfrm>
          <a:prstGeom prst="rect">
            <a:avLst/>
          </a:prstGeom>
          <a:ln w="12700">
            <a:miter lim="400000"/>
          </a:ln>
        </p:spPr>
      </p:pic>
      <p:sp>
        <p:nvSpPr>
          <p:cNvPr id="284" name="Shape 284"/>
          <p:cNvSpPr/>
          <p:nvPr/>
        </p:nvSpPr>
        <p:spPr>
          <a:xfrm>
            <a:off x="5302343" y="5937590"/>
            <a:ext cx="752947" cy="8036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800"/>
            </a:lvl1pPr>
          </a:lstStyle>
          <a:p>
            <a:pPr/>
            <a:r>
              <a:t>⇒</a:t>
            </a:r>
          </a:p>
        </p:txBody>
      </p:sp>
      <p:pic>
        <p:nvPicPr>
          <p:cNvPr id="285" name="Screen Shot 2018-04-10 at 2.28.45 PM.png"/>
          <p:cNvPicPr>
            <a:picLocks noChangeAspect="1"/>
          </p:cNvPicPr>
          <p:nvPr/>
        </p:nvPicPr>
        <p:blipFill>
          <a:blip r:embed="rId5">
            <a:extLst/>
          </a:blip>
          <a:stretch>
            <a:fillRect/>
          </a:stretch>
        </p:blipFill>
        <p:spPr>
          <a:xfrm>
            <a:off x="6360597" y="4468288"/>
            <a:ext cx="4137541" cy="4148662"/>
          </a:xfrm>
          <a:prstGeom prst="rect">
            <a:avLst/>
          </a:prstGeom>
          <a:ln w="12700">
            <a:solidFill>
              <a:srgbClr val="000000"/>
            </a:solidFill>
            <a:miter lim="400000"/>
          </a:ln>
        </p:spPr>
      </p:pic>
      <p:grpSp>
        <p:nvGrpSpPr>
          <p:cNvPr id="289" name="Group 289"/>
          <p:cNvGrpSpPr/>
          <p:nvPr/>
        </p:nvGrpSpPr>
        <p:grpSpPr>
          <a:xfrm>
            <a:off x="1979390" y="8937245"/>
            <a:ext cx="8446708" cy="558801"/>
            <a:chOff x="0" y="0"/>
            <a:chExt cx="8446706" cy="558800"/>
          </a:xfrm>
        </p:grpSpPr>
        <p:sp>
          <p:nvSpPr>
            <p:cNvPr id="286" name="Shape 286"/>
            <p:cNvSpPr/>
            <p:nvPr/>
          </p:nvSpPr>
          <p:spPr>
            <a:xfrm>
              <a:off x="6180249" y="0"/>
              <a:ext cx="2266458"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000"/>
              </a:pPr>
              <a:r>
                <a:rPr i="1">
                  <a:latin typeface="Georgia"/>
                  <a:ea typeface="Georgia"/>
                  <a:cs typeface="Georgia"/>
                  <a:sym typeface="Georgia"/>
                </a:rPr>
                <a:t>A</a:t>
              </a:r>
              <a:r>
                <a:rPr baseline="-5999" i="1">
                  <a:latin typeface="Georgia"/>
                  <a:ea typeface="Georgia"/>
                  <a:cs typeface="Georgia"/>
                  <a:sym typeface="Georgia"/>
                </a:rPr>
                <a:t> </a:t>
              </a:r>
              <a:r>
                <a:t>is circulant</a:t>
              </a:r>
            </a:p>
          </p:txBody>
        </p:sp>
        <p:sp>
          <p:nvSpPr>
            <p:cNvPr id="287" name="Shape 287"/>
            <p:cNvSpPr/>
            <p:nvPr/>
          </p:nvSpPr>
          <p:spPr>
            <a:xfrm>
              <a:off x="0" y="0"/>
              <a:ext cx="5592319"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The occluder repeats itself once</a:t>
              </a:r>
            </a:p>
          </p:txBody>
        </p:sp>
        <p:sp>
          <p:nvSpPr>
            <p:cNvPr id="288" name="Shape 288"/>
            <p:cNvSpPr/>
            <p:nvPr/>
          </p:nvSpPr>
          <p:spPr>
            <a:xfrm>
              <a:off x="5619736" y="0"/>
              <a:ext cx="533096"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1" name="image8.png"/>
          <p:cNvPicPr>
            <a:picLocks noChangeAspect="1"/>
          </p:cNvPicPr>
          <p:nvPr/>
        </p:nvPicPr>
        <p:blipFill>
          <a:blip r:embed="rId2">
            <a:extLst/>
          </a:blip>
          <a:stretch>
            <a:fillRect/>
          </a:stretch>
        </p:blipFill>
        <p:spPr>
          <a:xfrm>
            <a:off x="6800118" y="962759"/>
            <a:ext cx="6252515" cy="4269143"/>
          </a:xfrm>
          <a:prstGeom prst="rect">
            <a:avLst/>
          </a:prstGeom>
          <a:ln w="12700">
            <a:miter lim="400000"/>
          </a:ln>
        </p:spPr>
      </p:pic>
      <p:pic>
        <p:nvPicPr>
          <p:cNvPr id="292" name="image9.png"/>
          <p:cNvPicPr>
            <a:picLocks noChangeAspect="1"/>
          </p:cNvPicPr>
          <p:nvPr/>
        </p:nvPicPr>
        <p:blipFill>
          <a:blip r:embed="rId3">
            <a:extLst/>
          </a:blip>
          <a:stretch>
            <a:fillRect/>
          </a:stretch>
        </p:blipFill>
        <p:spPr>
          <a:xfrm>
            <a:off x="7027071" y="5160607"/>
            <a:ext cx="5798609" cy="4348958"/>
          </a:xfrm>
          <a:prstGeom prst="rect">
            <a:avLst/>
          </a:prstGeom>
          <a:ln w="12700">
            <a:miter lim="400000"/>
          </a:ln>
        </p:spPr>
      </p:pic>
      <p:sp>
        <p:nvSpPr>
          <p:cNvPr id="293" name="Shape 293"/>
          <p:cNvSpPr/>
          <p:nvPr/>
        </p:nvSpPr>
        <p:spPr>
          <a:xfrm>
            <a:off x="898905" y="577898"/>
            <a:ext cx="356158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Square aperture </a:t>
            </a:r>
          </a:p>
        </p:txBody>
      </p:sp>
      <p:sp>
        <p:nvSpPr>
          <p:cNvPr id="294" name="Shape 294"/>
          <p:cNvSpPr/>
          <p:nvPr/>
        </p:nvSpPr>
        <p:spPr>
          <a:xfrm>
            <a:off x="8658973" y="622348"/>
            <a:ext cx="253480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3000">
                <a:latin typeface="Georgia"/>
                <a:ea typeface="Georgia"/>
                <a:cs typeface="Georgia"/>
                <a:sym typeface="Georgia"/>
              </a:defRPr>
            </a:pPr>
            <a:r>
              <a:t>≈ </a:t>
            </a:r>
            <a:r>
              <a:rPr i="0"/>
              <a:t>1.5 </a:t>
            </a:r>
            <a:r>
              <a:rPr i="0">
                <a:latin typeface="+mn-lt"/>
                <a:ea typeface="+mn-ea"/>
                <a:cs typeface="+mn-cs"/>
                <a:sym typeface="Helvetica Light"/>
              </a:rPr>
              <a:t>bits/pixel</a:t>
            </a:r>
          </a:p>
        </p:txBody>
      </p:sp>
      <p:sp>
        <p:nvSpPr>
          <p:cNvPr id="295" name="Shape 295"/>
          <p:cNvSpPr/>
          <p:nvPr/>
        </p:nvSpPr>
        <p:spPr>
          <a:xfrm>
            <a:off x="8743513" y="4654549"/>
            <a:ext cx="236572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latin typeface="Georgia"/>
                <a:ea typeface="Georgia"/>
                <a:cs typeface="Georgia"/>
                <a:sym typeface="Georgia"/>
              </a:defRPr>
            </a:pPr>
            <a:r>
              <a:t>γ</a:t>
            </a:r>
            <a:r>
              <a:rPr i="0"/>
              <a:t>(</a:t>
            </a:r>
            <a:r>
              <a:t>γA</a:t>
            </a:r>
            <a:r>
              <a:rPr baseline="31999"/>
              <a:t>T</a:t>
            </a:r>
            <a:r>
              <a:t>QA </a:t>
            </a:r>
            <a:r>
              <a:rPr i="0"/>
              <a:t>+ </a:t>
            </a:r>
            <a:r>
              <a:t>I</a:t>
            </a:r>
            <a:r>
              <a:rPr i="0"/>
              <a:t>)</a:t>
            </a:r>
            <a:r>
              <a:rPr baseline="31999" i="0"/>
              <a:t>-1</a:t>
            </a:r>
            <a:r>
              <a:t>A</a:t>
            </a:r>
            <a:r>
              <a:rPr baseline="31999"/>
              <a:t>T</a:t>
            </a:r>
          </a:p>
        </p:txBody>
      </p:sp>
      <p:sp>
        <p:nvSpPr>
          <p:cNvPr id="296" name="Shape 296"/>
          <p:cNvSpPr/>
          <p:nvPr/>
        </p:nvSpPr>
        <p:spPr>
          <a:xfrm>
            <a:off x="9678937" y="9257707"/>
            <a:ext cx="27310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latin typeface="Georgia"/>
                <a:ea typeface="Georgia"/>
                <a:cs typeface="Georgia"/>
                <a:sym typeface="Georgia"/>
              </a:defRPr>
            </a:lvl1pPr>
          </a:lstStyle>
          <a:p>
            <a:pPr/>
            <a:r>
              <a:t>x̂</a:t>
            </a:r>
          </a:p>
        </p:txBody>
      </p:sp>
      <p:pic>
        <p:nvPicPr>
          <p:cNvPr id="297" name="Screen Shot 2018-03-11 at 5.20.37 AM.png"/>
          <p:cNvPicPr>
            <a:picLocks noChangeAspect="1"/>
          </p:cNvPicPr>
          <p:nvPr/>
        </p:nvPicPr>
        <p:blipFill>
          <a:blip r:embed="rId4">
            <a:extLst/>
          </a:blip>
          <a:stretch>
            <a:fillRect/>
          </a:stretch>
        </p:blipFill>
        <p:spPr>
          <a:xfrm>
            <a:off x="814615" y="2774130"/>
            <a:ext cx="2739548" cy="1861559"/>
          </a:xfrm>
          <a:prstGeom prst="rect">
            <a:avLst/>
          </a:prstGeom>
          <a:ln w="12700">
            <a:miter lim="400000"/>
          </a:ln>
        </p:spPr>
      </p:pic>
      <p:pic>
        <p:nvPicPr>
          <p:cNvPr id="298" name="Screen Shot 2018-03-11 at 5.21.20 AM.png"/>
          <p:cNvPicPr>
            <a:picLocks noChangeAspect="1"/>
          </p:cNvPicPr>
          <p:nvPr/>
        </p:nvPicPr>
        <p:blipFill>
          <a:blip r:embed="rId5">
            <a:extLst/>
          </a:blip>
          <a:srcRect l="0" t="0" r="2" b="0"/>
          <a:stretch>
            <a:fillRect/>
          </a:stretch>
        </p:blipFill>
        <p:spPr>
          <a:xfrm>
            <a:off x="2098790" y="4187699"/>
            <a:ext cx="2727326" cy="18615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798"/>
                </a:lnTo>
                <a:lnTo>
                  <a:pt x="0" y="21600"/>
                </a:lnTo>
                <a:lnTo>
                  <a:pt x="10800" y="21600"/>
                </a:lnTo>
                <a:lnTo>
                  <a:pt x="21600" y="21600"/>
                </a:lnTo>
                <a:lnTo>
                  <a:pt x="21600" y="10798"/>
                </a:lnTo>
                <a:lnTo>
                  <a:pt x="21600" y="0"/>
                </a:lnTo>
                <a:lnTo>
                  <a:pt x="10800" y="0"/>
                </a:lnTo>
                <a:lnTo>
                  <a:pt x="0" y="0"/>
                </a:lnTo>
                <a:close/>
                <a:moveTo>
                  <a:pt x="3448" y="2740"/>
                </a:moveTo>
                <a:lnTo>
                  <a:pt x="5315" y="2740"/>
                </a:lnTo>
                <a:lnTo>
                  <a:pt x="7182" y="2740"/>
                </a:lnTo>
                <a:lnTo>
                  <a:pt x="7182" y="5401"/>
                </a:lnTo>
                <a:lnTo>
                  <a:pt x="7182" y="8058"/>
                </a:lnTo>
                <a:lnTo>
                  <a:pt x="5340" y="8104"/>
                </a:lnTo>
                <a:cubicBezTo>
                  <a:pt x="3899" y="8140"/>
                  <a:pt x="3490" y="8101"/>
                  <a:pt x="3445" y="7929"/>
                </a:cubicBezTo>
                <a:cubicBezTo>
                  <a:pt x="3413" y="7809"/>
                  <a:pt x="3399" y="6593"/>
                  <a:pt x="3417" y="5226"/>
                </a:cubicBezTo>
                <a:lnTo>
                  <a:pt x="3448" y="2740"/>
                </a:lnTo>
                <a:close/>
              </a:path>
            </a:pathLst>
          </a:custGeom>
          <a:ln w="12700">
            <a:miter lim="400000"/>
          </a:ln>
        </p:spPr>
      </p:pic>
      <p:sp>
        <p:nvSpPr>
          <p:cNvPr id="299" name="Shape 299"/>
          <p:cNvSpPr/>
          <p:nvPr/>
        </p:nvSpPr>
        <p:spPr>
          <a:xfrm>
            <a:off x="1631582" y="2246200"/>
            <a:ext cx="1105614" cy="530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Scene</a:t>
            </a:r>
          </a:p>
        </p:txBody>
      </p:sp>
      <p:sp>
        <p:nvSpPr>
          <p:cNvPr id="300" name="Shape 300"/>
          <p:cNvSpPr/>
          <p:nvPr/>
        </p:nvSpPr>
        <p:spPr>
          <a:xfrm>
            <a:off x="3670329" y="3353306"/>
            <a:ext cx="387987" cy="7032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a:latin typeface="Georgia"/>
                <a:ea typeface="Georgia"/>
                <a:cs typeface="Georgia"/>
                <a:sym typeface="Georgia"/>
              </a:defRPr>
            </a:lvl1pPr>
          </a:lstStyle>
          <a:p>
            <a:pPr/>
            <a:r>
              <a:t>x</a:t>
            </a:r>
          </a:p>
        </p:txBody>
      </p:sp>
      <p:sp>
        <p:nvSpPr>
          <p:cNvPr id="301" name="Shape 301"/>
          <p:cNvSpPr/>
          <p:nvPr/>
        </p:nvSpPr>
        <p:spPr>
          <a:xfrm>
            <a:off x="4855538" y="4695493"/>
            <a:ext cx="475776" cy="7032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a:latin typeface="Georgia"/>
                <a:ea typeface="Georgia"/>
                <a:cs typeface="Georgia"/>
                <a:sym typeface="Georgia"/>
              </a:defRPr>
            </a:lvl1pPr>
          </a:lstStyle>
          <a:p>
            <a:pPr/>
            <a:r>
              <a:t>A</a:t>
            </a:r>
          </a:p>
        </p:txBody>
      </p:sp>
      <p:sp>
        <p:nvSpPr>
          <p:cNvPr id="302" name="Shape 302"/>
          <p:cNvSpPr/>
          <p:nvPr/>
        </p:nvSpPr>
        <p:spPr>
          <a:xfrm>
            <a:off x="6310985" y="6196314"/>
            <a:ext cx="418259" cy="7032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a:latin typeface="Georgia"/>
                <a:ea typeface="Georgia"/>
                <a:cs typeface="Georgia"/>
                <a:sym typeface="Georgia"/>
              </a:defRPr>
            </a:lvl1pPr>
          </a:lstStyle>
          <a:p>
            <a:pPr/>
            <a:r>
              <a:t>y</a:t>
            </a:r>
          </a:p>
        </p:txBody>
      </p:sp>
      <p:pic>
        <p:nvPicPr>
          <p:cNvPr id="303" name="Screen Shot 2018-03-11 at 5.22.18 AM.png"/>
          <p:cNvPicPr>
            <a:picLocks noChangeAspect="1"/>
          </p:cNvPicPr>
          <p:nvPr/>
        </p:nvPicPr>
        <p:blipFill>
          <a:blip r:embed="rId6">
            <a:extLst/>
          </a:blip>
          <a:stretch>
            <a:fillRect/>
          </a:stretch>
        </p:blipFill>
        <p:spPr>
          <a:xfrm>
            <a:off x="3526024" y="5645841"/>
            <a:ext cx="2728813" cy="1861559"/>
          </a:xfrm>
          <a:prstGeom prst="rect">
            <a:avLst/>
          </a:prstGeom>
          <a:ln w="12700">
            <a:miter lim="400000"/>
          </a:ln>
        </p:spPr>
      </p:pic>
      <p:sp>
        <p:nvSpPr>
          <p:cNvPr id="304" name="Shape 304"/>
          <p:cNvSpPr/>
          <p:nvPr/>
        </p:nvSpPr>
        <p:spPr>
          <a:xfrm flipH="1" flipV="1">
            <a:off x="896996" y="4743302"/>
            <a:ext cx="1015570" cy="1293777"/>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sp>
        <p:nvSpPr>
          <p:cNvPr id="305" name="Shape 305"/>
          <p:cNvSpPr/>
          <p:nvPr/>
        </p:nvSpPr>
        <p:spPr>
          <a:xfrm flipH="1" flipV="1">
            <a:off x="2274707" y="6180499"/>
            <a:ext cx="1015570" cy="1293778"/>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sp>
        <p:nvSpPr>
          <p:cNvPr id="306" name="Shape 306"/>
          <p:cNvSpPr/>
          <p:nvPr/>
        </p:nvSpPr>
        <p:spPr>
          <a:xfrm>
            <a:off x="739158" y="5288716"/>
            <a:ext cx="581223" cy="502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sz="2400">
                <a:latin typeface="Georgia"/>
                <a:ea typeface="Georgia"/>
                <a:cs typeface="Georgia"/>
                <a:sym typeface="Georgia"/>
              </a:defRPr>
            </a:lvl1pPr>
          </a:lstStyle>
          <a:p>
            <a:pPr/>
            <a:r>
              <a:t>l/2</a:t>
            </a:r>
          </a:p>
        </p:txBody>
      </p:sp>
      <p:sp>
        <p:nvSpPr>
          <p:cNvPr id="307" name="Shape 307"/>
          <p:cNvSpPr/>
          <p:nvPr/>
        </p:nvSpPr>
        <p:spPr>
          <a:xfrm>
            <a:off x="2138596" y="6781236"/>
            <a:ext cx="581223" cy="502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sz="2400">
                <a:latin typeface="Georgia"/>
                <a:ea typeface="Georgia"/>
                <a:cs typeface="Georgia"/>
                <a:sym typeface="Georgia"/>
              </a:defRPr>
            </a:lvl1pPr>
          </a:lstStyle>
          <a:p>
            <a:pPr/>
            <a:r>
              <a:t>l/2</a:t>
            </a:r>
          </a:p>
        </p:txBody>
      </p:sp>
      <p:sp>
        <p:nvSpPr>
          <p:cNvPr id="308" name="Shape 308"/>
          <p:cNvSpPr/>
          <p:nvPr/>
        </p:nvSpPr>
        <p:spPr>
          <a:xfrm>
            <a:off x="5065538" y="238108"/>
            <a:ext cx="18831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latin typeface="Georgia"/>
                <a:ea typeface="Georgia"/>
                <a:cs typeface="Georgia"/>
                <a:sym typeface="Georgia"/>
              </a:defRPr>
            </a:pPr>
            <a:r>
              <a:rPr i="0"/>
              <a:t>SNR</a:t>
            </a:r>
            <a:r>
              <a:t> ≈ </a:t>
            </a:r>
            <a:r>
              <a:rPr i="0"/>
              <a:t>40 dB</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0" name="Screen Shot 2018-03-11 at 5.20.37 AM.png"/>
          <p:cNvPicPr>
            <a:picLocks noChangeAspect="1"/>
          </p:cNvPicPr>
          <p:nvPr/>
        </p:nvPicPr>
        <p:blipFill>
          <a:blip r:embed="rId2">
            <a:extLst/>
          </a:blip>
          <a:stretch>
            <a:fillRect/>
          </a:stretch>
        </p:blipFill>
        <p:spPr>
          <a:xfrm>
            <a:off x="814615" y="2774130"/>
            <a:ext cx="2739548" cy="1861559"/>
          </a:xfrm>
          <a:prstGeom prst="rect">
            <a:avLst/>
          </a:prstGeom>
          <a:ln w="12700">
            <a:miter lim="400000"/>
          </a:ln>
        </p:spPr>
      </p:pic>
      <p:pic>
        <p:nvPicPr>
          <p:cNvPr id="311" name="Screen Shot 2018-04-19 at 6.55.53 PM.png"/>
          <p:cNvPicPr>
            <a:picLocks noChangeAspect="1"/>
          </p:cNvPicPr>
          <p:nvPr/>
        </p:nvPicPr>
        <p:blipFill>
          <a:blip r:embed="rId3">
            <a:extLst/>
          </a:blip>
          <a:stretch>
            <a:fillRect/>
          </a:stretch>
        </p:blipFill>
        <p:spPr>
          <a:xfrm>
            <a:off x="1986853" y="4234630"/>
            <a:ext cx="2794330" cy="19056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800"/>
                </a:lnTo>
                <a:lnTo>
                  <a:pt x="0" y="21600"/>
                </a:lnTo>
                <a:lnTo>
                  <a:pt x="10798" y="21600"/>
                </a:lnTo>
                <a:lnTo>
                  <a:pt x="21600" y="21600"/>
                </a:lnTo>
                <a:lnTo>
                  <a:pt x="21600" y="10800"/>
                </a:lnTo>
                <a:lnTo>
                  <a:pt x="21600" y="0"/>
                </a:lnTo>
                <a:lnTo>
                  <a:pt x="10798" y="0"/>
                </a:lnTo>
                <a:lnTo>
                  <a:pt x="0" y="0"/>
                </a:lnTo>
                <a:close/>
                <a:moveTo>
                  <a:pt x="5681" y="1903"/>
                </a:moveTo>
                <a:cubicBezTo>
                  <a:pt x="5814" y="1918"/>
                  <a:pt x="5930" y="1950"/>
                  <a:pt x="6010" y="2002"/>
                </a:cubicBezTo>
                <a:cubicBezTo>
                  <a:pt x="6119" y="2072"/>
                  <a:pt x="6301" y="2183"/>
                  <a:pt x="6415" y="2245"/>
                </a:cubicBezTo>
                <a:cubicBezTo>
                  <a:pt x="6625" y="2360"/>
                  <a:pt x="7433" y="3477"/>
                  <a:pt x="7455" y="3684"/>
                </a:cubicBezTo>
                <a:cubicBezTo>
                  <a:pt x="7461" y="3747"/>
                  <a:pt x="7486" y="3866"/>
                  <a:pt x="7510" y="3945"/>
                </a:cubicBezTo>
                <a:cubicBezTo>
                  <a:pt x="7534" y="4024"/>
                  <a:pt x="7556" y="4106"/>
                  <a:pt x="7562" y="4129"/>
                </a:cubicBezTo>
                <a:cubicBezTo>
                  <a:pt x="7568" y="4153"/>
                  <a:pt x="7604" y="4284"/>
                  <a:pt x="7642" y="4417"/>
                </a:cubicBezTo>
                <a:cubicBezTo>
                  <a:pt x="7680" y="4550"/>
                  <a:pt x="7709" y="4962"/>
                  <a:pt x="7709" y="5335"/>
                </a:cubicBezTo>
                <a:cubicBezTo>
                  <a:pt x="7709" y="5707"/>
                  <a:pt x="7680" y="6119"/>
                  <a:pt x="7642" y="6252"/>
                </a:cubicBezTo>
                <a:cubicBezTo>
                  <a:pt x="7604" y="6386"/>
                  <a:pt x="7568" y="6517"/>
                  <a:pt x="7562" y="6540"/>
                </a:cubicBezTo>
                <a:cubicBezTo>
                  <a:pt x="7556" y="6564"/>
                  <a:pt x="7534" y="6646"/>
                  <a:pt x="7510" y="6725"/>
                </a:cubicBezTo>
                <a:cubicBezTo>
                  <a:pt x="7486" y="6804"/>
                  <a:pt x="7461" y="6923"/>
                  <a:pt x="7455" y="6986"/>
                </a:cubicBezTo>
                <a:cubicBezTo>
                  <a:pt x="7433" y="7193"/>
                  <a:pt x="6625" y="8310"/>
                  <a:pt x="6415" y="8425"/>
                </a:cubicBezTo>
                <a:cubicBezTo>
                  <a:pt x="6301" y="8487"/>
                  <a:pt x="6127" y="8593"/>
                  <a:pt x="6025" y="8659"/>
                </a:cubicBezTo>
                <a:cubicBezTo>
                  <a:pt x="5834" y="8781"/>
                  <a:pt x="5018" y="8812"/>
                  <a:pt x="4798" y="8704"/>
                </a:cubicBezTo>
                <a:cubicBezTo>
                  <a:pt x="4534" y="8574"/>
                  <a:pt x="4109" y="8228"/>
                  <a:pt x="4080" y="8119"/>
                </a:cubicBezTo>
                <a:cubicBezTo>
                  <a:pt x="4063" y="8055"/>
                  <a:pt x="4015" y="8002"/>
                  <a:pt x="3973" y="8002"/>
                </a:cubicBezTo>
                <a:cubicBezTo>
                  <a:pt x="3852" y="8002"/>
                  <a:pt x="3431" y="7259"/>
                  <a:pt x="3252" y="6725"/>
                </a:cubicBezTo>
                <a:cubicBezTo>
                  <a:pt x="3106" y="6289"/>
                  <a:pt x="3089" y="6147"/>
                  <a:pt x="3089" y="5335"/>
                </a:cubicBezTo>
                <a:cubicBezTo>
                  <a:pt x="3089" y="4511"/>
                  <a:pt x="3104" y="4384"/>
                  <a:pt x="3261" y="3913"/>
                </a:cubicBezTo>
                <a:cubicBezTo>
                  <a:pt x="3471" y="3285"/>
                  <a:pt x="4000" y="2505"/>
                  <a:pt x="4427" y="2191"/>
                </a:cubicBezTo>
                <a:cubicBezTo>
                  <a:pt x="4724" y="1972"/>
                  <a:pt x="5284" y="1858"/>
                  <a:pt x="5681" y="1903"/>
                </a:cubicBezTo>
                <a:close/>
              </a:path>
            </a:pathLst>
          </a:custGeom>
          <a:ln w="12700">
            <a:miter lim="400000"/>
          </a:ln>
        </p:spPr>
      </p:pic>
      <p:pic>
        <p:nvPicPr>
          <p:cNvPr id="312" name="image16.png"/>
          <p:cNvPicPr>
            <a:picLocks noChangeAspect="1"/>
          </p:cNvPicPr>
          <p:nvPr/>
        </p:nvPicPr>
        <p:blipFill>
          <a:blip r:embed="rId4">
            <a:extLst/>
          </a:blip>
          <a:stretch>
            <a:fillRect/>
          </a:stretch>
        </p:blipFill>
        <p:spPr>
          <a:xfrm>
            <a:off x="6985927" y="5230026"/>
            <a:ext cx="5880896" cy="4410673"/>
          </a:xfrm>
          <a:prstGeom prst="rect">
            <a:avLst/>
          </a:prstGeom>
          <a:ln w="12700">
            <a:miter lim="400000"/>
          </a:ln>
        </p:spPr>
      </p:pic>
      <p:pic>
        <p:nvPicPr>
          <p:cNvPr id="313" name="image17.png"/>
          <p:cNvPicPr>
            <a:picLocks noChangeAspect="1"/>
          </p:cNvPicPr>
          <p:nvPr/>
        </p:nvPicPr>
        <p:blipFill>
          <a:blip r:embed="rId5">
            <a:extLst/>
          </a:blip>
          <a:stretch>
            <a:fillRect/>
          </a:stretch>
        </p:blipFill>
        <p:spPr>
          <a:xfrm>
            <a:off x="6826890" y="779557"/>
            <a:ext cx="6459797" cy="4410672"/>
          </a:xfrm>
          <a:prstGeom prst="rect">
            <a:avLst/>
          </a:prstGeom>
          <a:ln w="12700">
            <a:miter lim="400000"/>
          </a:ln>
        </p:spPr>
      </p:pic>
      <p:sp>
        <p:nvSpPr>
          <p:cNvPr id="314" name="Shape 314"/>
          <p:cNvSpPr/>
          <p:nvPr/>
        </p:nvSpPr>
        <p:spPr>
          <a:xfrm>
            <a:off x="835582" y="577898"/>
            <a:ext cx="36882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Circular aperture </a:t>
            </a:r>
          </a:p>
        </p:txBody>
      </p:sp>
      <p:sp>
        <p:nvSpPr>
          <p:cNvPr id="315" name="Shape 315"/>
          <p:cNvSpPr/>
          <p:nvPr/>
        </p:nvSpPr>
        <p:spPr>
          <a:xfrm>
            <a:off x="8627254" y="384158"/>
            <a:ext cx="259824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3000">
                <a:latin typeface="Georgia"/>
                <a:ea typeface="Georgia"/>
                <a:cs typeface="Georgia"/>
                <a:sym typeface="Georgia"/>
              </a:defRPr>
            </a:pPr>
            <a:r>
              <a:t>≈ </a:t>
            </a:r>
            <a:r>
              <a:rPr i="0"/>
              <a:t>5.8 </a:t>
            </a:r>
            <a:r>
              <a:rPr i="0">
                <a:latin typeface="+mn-lt"/>
                <a:ea typeface="+mn-ea"/>
                <a:cs typeface="+mn-cs"/>
                <a:sym typeface="Helvetica Light"/>
              </a:rPr>
              <a:t>bits/pixel</a:t>
            </a:r>
          </a:p>
        </p:txBody>
      </p:sp>
      <p:sp>
        <p:nvSpPr>
          <p:cNvPr id="316" name="Shape 316"/>
          <p:cNvSpPr/>
          <p:nvPr/>
        </p:nvSpPr>
        <p:spPr>
          <a:xfrm>
            <a:off x="8743513" y="4654549"/>
            <a:ext cx="236572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latin typeface="Georgia"/>
                <a:ea typeface="Georgia"/>
                <a:cs typeface="Georgia"/>
                <a:sym typeface="Georgia"/>
              </a:defRPr>
            </a:pPr>
            <a:r>
              <a:t>γ</a:t>
            </a:r>
            <a:r>
              <a:rPr i="0"/>
              <a:t>(</a:t>
            </a:r>
            <a:r>
              <a:t>γA</a:t>
            </a:r>
            <a:r>
              <a:rPr baseline="31999"/>
              <a:t>T</a:t>
            </a:r>
            <a:r>
              <a:t>QA </a:t>
            </a:r>
            <a:r>
              <a:rPr i="0"/>
              <a:t>+ </a:t>
            </a:r>
            <a:r>
              <a:t>I</a:t>
            </a:r>
            <a:r>
              <a:rPr i="0"/>
              <a:t>)</a:t>
            </a:r>
            <a:r>
              <a:rPr baseline="31999" i="0"/>
              <a:t>-1</a:t>
            </a:r>
            <a:r>
              <a:t>A</a:t>
            </a:r>
            <a:r>
              <a:rPr baseline="31999"/>
              <a:t>T</a:t>
            </a:r>
          </a:p>
        </p:txBody>
      </p:sp>
      <p:sp>
        <p:nvSpPr>
          <p:cNvPr id="317" name="Shape 317"/>
          <p:cNvSpPr/>
          <p:nvPr/>
        </p:nvSpPr>
        <p:spPr>
          <a:xfrm>
            <a:off x="9678937" y="9257707"/>
            <a:ext cx="27310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latin typeface="Georgia"/>
                <a:ea typeface="Georgia"/>
                <a:cs typeface="Georgia"/>
                <a:sym typeface="Georgia"/>
              </a:defRPr>
            </a:lvl1pPr>
          </a:lstStyle>
          <a:p>
            <a:pPr/>
            <a:r>
              <a:t>x̂</a:t>
            </a:r>
          </a:p>
        </p:txBody>
      </p:sp>
      <p:sp>
        <p:nvSpPr>
          <p:cNvPr id="318" name="Shape 318"/>
          <p:cNvSpPr/>
          <p:nvPr/>
        </p:nvSpPr>
        <p:spPr>
          <a:xfrm>
            <a:off x="1631582" y="2246200"/>
            <a:ext cx="1105614" cy="5309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Scene</a:t>
            </a:r>
          </a:p>
        </p:txBody>
      </p:sp>
      <p:sp>
        <p:nvSpPr>
          <p:cNvPr id="319" name="Shape 319"/>
          <p:cNvSpPr/>
          <p:nvPr/>
        </p:nvSpPr>
        <p:spPr>
          <a:xfrm>
            <a:off x="3670329" y="3353306"/>
            <a:ext cx="387987" cy="7032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a:latin typeface="Georgia"/>
                <a:ea typeface="Georgia"/>
                <a:cs typeface="Georgia"/>
                <a:sym typeface="Georgia"/>
              </a:defRPr>
            </a:lvl1pPr>
          </a:lstStyle>
          <a:p>
            <a:pPr/>
            <a:r>
              <a:t>x</a:t>
            </a:r>
          </a:p>
        </p:txBody>
      </p:sp>
      <p:sp>
        <p:nvSpPr>
          <p:cNvPr id="320" name="Shape 320"/>
          <p:cNvSpPr/>
          <p:nvPr/>
        </p:nvSpPr>
        <p:spPr>
          <a:xfrm>
            <a:off x="4855538" y="4695493"/>
            <a:ext cx="475776" cy="7032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a:latin typeface="Georgia"/>
                <a:ea typeface="Georgia"/>
                <a:cs typeface="Georgia"/>
                <a:sym typeface="Georgia"/>
              </a:defRPr>
            </a:lvl1pPr>
          </a:lstStyle>
          <a:p>
            <a:pPr/>
            <a:r>
              <a:t>A</a:t>
            </a:r>
          </a:p>
        </p:txBody>
      </p:sp>
      <p:sp>
        <p:nvSpPr>
          <p:cNvPr id="321" name="Shape 321"/>
          <p:cNvSpPr/>
          <p:nvPr/>
        </p:nvSpPr>
        <p:spPr>
          <a:xfrm>
            <a:off x="6310985" y="6196314"/>
            <a:ext cx="418259" cy="7032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a:latin typeface="Georgia"/>
                <a:ea typeface="Georgia"/>
                <a:cs typeface="Georgia"/>
                <a:sym typeface="Georgia"/>
              </a:defRPr>
            </a:lvl1pPr>
          </a:lstStyle>
          <a:p>
            <a:pPr/>
            <a:r>
              <a:t>y</a:t>
            </a:r>
          </a:p>
        </p:txBody>
      </p:sp>
      <p:pic>
        <p:nvPicPr>
          <p:cNvPr id="322" name="Screen Shot 2018-03-11 at 5.22.18 AM.png"/>
          <p:cNvPicPr>
            <a:picLocks noChangeAspect="1"/>
          </p:cNvPicPr>
          <p:nvPr/>
        </p:nvPicPr>
        <p:blipFill>
          <a:blip r:embed="rId6">
            <a:extLst/>
          </a:blip>
          <a:stretch>
            <a:fillRect/>
          </a:stretch>
        </p:blipFill>
        <p:spPr>
          <a:xfrm>
            <a:off x="3526024" y="5645841"/>
            <a:ext cx="2728813" cy="1861559"/>
          </a:xfrm>
          <a:prstGeom prst="rect">
            <a:avLst/>
          </a:prstGeom>
          <a:ln w="12700">
            <a:miter lim="400000"/>
          </a:ln>
        </p:spPr>
      </p:pic>
      <p:sp>
        <p:nvSpPr>
          <p:cNvPr id="323" name="Shape 323"/>
          <p:cNvSpPr/>
          <p:nvPr/>
        </p:nvSpPr>
        <p:spPr>
          <a:xfrm flipH="1" flipV="1">
            <a:off x="896996" y="4743302"/>
            <a:ext cx="1015570" cy="1293777"/>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sp>
        <p:nvSpPr>
          <p:cNvPr id="324" name="Shape 324"/>
          <p:cNvSpPr/>
          <p:nvPr/>
        </p:nvSpPr>
        <p:spPr>
          <a:xfrm flipH="1" flipV="1">
            <a:off x="2274707" y="6180499"/>
            <a:ext cx="1015570" cy="1293778"/>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sp>
        <p:nvSpPr>
          <p:cNvPr id="325" name="Shape 325"/>
          <p:cNvSpPr/>
          <p:nvPr/>
        </p:nvSpPr>
        <p:spPr>
          <a:xfrm>
            <a:off x="739158" y="5288716"/>
            <a:ext cx="581223" cy="502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sz="2400">
                <a:latin typeface="Georgia"/>
                <a:ea typeface="Georgia"/>
                <a:cs typeface="Georgia"/>
                <a:sym typeface="Georgia"/>
              </a:defRPr>
            </a:lvl1pPr>
          </a:lstStyle>
          <a:p>
            <a:pPr/>
            <a:r>
              <a:t>l/2</a:t>
            </a:r>
          </a:p>
        </p:txBody>
      </p:sp>
      <p:sp>
        <p:nvSpPr>
          <p:cNvPr id="326" name="Shape 326"/>
          <p:cNvSpPr/>
          <p:nvPr/>
        </p:nvSpPr>
        <p:spPr>
          <a:xfrm>
            <a:off x="2138596" y="6781236"/>
            <a:ext cx="581223" cy="502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1" sz="2400">
                <a:latin typeface="Georgia"/>
                <a:ea typeface="Georgia"/>
                <a:cs typeface="Georgia"/>
                <a:sym typeface="Georgia"/>
              </a:defRPr>
            </a:lvl1pPr>
          </a:lstStyle>
          <a:p>
            <a:pPr/>
            <a:r>
              <a:t>l/2</a:t>
            </a:r>
          </a:p>
        </p:txBody>
      </p:sp>
      <p:sp>
        <p:nvSpPr>
          <p:cNvPr id="327" name="Shape 327"/>
          <p:cNvSpPr/>
          <p:nvPr/>
        </p:nvSpPr>
        <p:spPr>
          <a:xfrm>
            <a:off x="5065538" y="238108"/>
            <a:ext cx="18831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latin typeface="Georgia"/>
                <a:ea typeface="Georgia"/>
                <a:cs typeface="Georgia"/>
                <a:sym typeface="Georgia"/>
              </a:defRPr>
            </a:pPr>
            <a:r>
              <a:rPr i="0"/>
              <a:t>SNR</a:t>
            </a:r>
            <a:r>
              <a:t> ≈ </a:t>
            </a:r>
            <a:r>
              <a:rPr i="0"/>
              <a:t>40 dB</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nvSpPr>
        <p:spPr>
          <a:xfrm>
            <a:off x="9281165" y="3165532"/>
            <a:ext cx="182514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Noise vector</a:t>
            </a:r>
          </a:p>
        </p:txBody>
      </p:sp>
      <p:sp>
        <p:nvSpPr>
          <p:cNvPr id="330" name="Shape 330"/>
          <p:cNvSpPr/>
          <p:nvPr/>
        </p:nvSpPr>
        <p:spPr>
          <a:xfrm flipH="1">
            <a:off x="7889906" y="3476883"/>
            <a:ext cx="1321421" cy="167454"/>
          </a:xfrm>
          <a:prstGeom prst="line">
            <a:avLst/>
          </a:prstGeom>
          <a:ln w="25400">
            <a:solidFill>
              <a:srgbClr val="000000"/>
            </a:solidFill>
            <a:miter lim="400000"/>
            <a:tailEnd type="triangle"/>
          </a:ln>
        </p:spPr>
        <p:txBody>
          <a:bodyPr lIns="45718" tIns="45718" rIns="45718" bIns="45718"/>
          <a:lstStyle/>
          <a:p>
            <a:pPr/>
          </a:p>
        </p:txBody>
      </p:sp>
      <p:sp>
        <p:nvSpPr>
          <p:cNvPr id="331" name="Shape 331"/>
          <p:cNvSpPr/>
          <p:nvPr/>
        </p:nvSpPr>
        <p:spPr>
          <a:xfrm>
            <a:off x="4528940" y="1893522"/>
            <a:ext cx="1553010" cy="1521558"/>
          </a:xfrm>
          <a:prstGeom prst="line">
            <a:avLst/>
          </a:prstGeom>
          <a:ln w="25400">
            <a:solidFill>
              <a:srgbClr val="000000"/>
            </a:solidFill>
            <a:miter lim="400000"/>
            <a:tailEnd type="triangle"/>
          </a:ln>
        </p:spPr>
        <p:txBody>
          <a:bodyPr lIns="45718" tIns="45718" rIns="45718" bIns="45718"/>
          <a:lstStyle/>
          <a:p>
            <a:pPr/>
          </a:p>
        </p:txBody>
      </p:sp>
      <p:sp>
        <p:nvSpPr>
          <p:cNvPr id="332" name="Shape 332"/>
          <p:cNvSpPr/>
          <p:nvPr/>
        </p:nvSpPr>
        <p:spPr>
          <a:xfrm>
            <a:off x="3447943" y="592608"/>
            <a:ext cx="336682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latin typeface="Georgia"/>
                <a:ea typeface="Georgia"/>
                <a:cs typeface="Georgia"/>
                <a:sym typeface="Georgia"/>
              </a:defRPr>
            </a:pPr>
            <a:r>
              <a:rPr i="0">
                <a:solidFill>
                  <a:schemeClr val="accent2"/>
                </a:solidFill>
                <a:latin typeface="+mn-lt"/>
                <a:ea typeface="+mn-ea"/>
                <a:cs typeface="+mn-cs"/>
                <a:sym typeface="Helvetica Light"/>
              </a:rPr>
              <a:t>circulant</a:t>
            </a:r>
            <a:r>
              <a:rPr i="0">
                <a:latin typeface="+mn-lt"/>
                <a:ea typeface="+mn-ea"/>
                <a:cs typeface="+mn-cs"/>
                <a:sym typeface="Helvetica Light"/>
              </a:rPr>
              <a:t> Transfer matrix</a:t>
            </a:r>
          </a:p>
        </p:txBody>
      </p:sp>
      <p:sp>
        <p:nvSpPr>
          <p:cNvPr id="333" name="Shape 333"/>
          <p:cNvSpPr/>
          <p:nvPr/>
        </p:nvSpPr>
        <p:spPr>
          <a:xfrm>
            <a:off x="7375040" y="204097"/>
            <a:ext cx="207965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Scene vector: </a:t>
            </a:r>
          </a:p>
        </p:txBody>
      </p:sp>
      <p:sp>
        <p:nvSpPr>
          <p:cNvPr id="334" name="Shape 334"/>
          <p:cNvSpPr/>
          <p:nvPr/>
        </p:nvSpPr>
        <p:spPr>
          <a:xfrm flipH="1">
            <a:off x="6746789" y="756679"/>
            <a:ext cx="1424215" cy="2630849"/>
          </a:xfrm>
          <a:prstGeom prst="line">
            <a:avLst/>
          </a:prstGeom>
          <a:ln w="25400">
            <a:solidFill>
              <a:srgbClr val="000000"/>
            </a:solidFill>
            <a:miter lim="400000"/>
            <a:tailEnd type="triangle"/>
          </a:ln>
        </p:spPr>
        <p:txBody>
          <a:bodyPr lIns="45718" tIns="45718" rIns="45718" bIns="45718"/>
          <a:lstStyle/>
          <a:p>
            <a:pPr/>
          </a:p>
        </p:txBody>
      </p:sp>
      <p:sp>
        <p:nvSpPr>
          <p:cNvPr id="335" name="Shape 335"/>
          <p:cNvSpPr/>
          <p:nvPr/>
        </p:nvSpPr>
        <p:spPr>
          <a:xfrm>
            <a:off x="141680" y="387350"/>
            <a:ext cx="1977239" cy="838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pPr/>
            <a:r>
              <a:t>Model:</a:t>
            </a:r>
          </a:p>
        </p:txBody>
      </p:sp>
      <p:sp>
        <p:nvSpPr>
          <p:cNvPr id="336" name="Shape 336"/>
          <p:cNvSpPr/>
          <p:nvPr/>
        </p:nvSpPr>
        <p:spPr>
          <a:xfrm>
            <a:off x="1491944" y="2301782"/>
            <a:ext cx="194371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Observation </a:t>
            </a:r>
          </a:p>
          <a:p>
            <a:pPr>
              <a:defRPr sz="2400"/>
            </a:pPr>
            <a:r>
              <a:t>plane</a:t>
            </a:r>
          </a:p>
        </p:txBody>
      </p:sp>
      <p:sp>
        <p:nvSpPr>
          <p:cNvPr id="337" name="Shape 337"/>
          <p:cNvSpPr/>
          <p:nvPr/>
        </p:nvSpPr>
        <p:spPr>
          <a:xfrm>
            <a:off x="3081704" y="2866259"/>
            <a:ext cx="1819638" cy="825285"/>
          </a:xfrm>
          <a:prstGeom prst="line">
            <a:avLst/>
          </a:prstGeom>
          <a:ln w="25400">
            <a:solidFill>
              <a:srgbClr val="000000"/>
            </a:solidFill>
            <a:miter lim="400000"/>
            <a:tailEnd type="triangle"/>
          </a:ln>
        </p:spPr>
        <p:txBody>
          <a:bodyPr lIns="45718" tIns="45718" rIns="45718" bIns="45718"/>
          <a:lstStyle/>
          <a:p>
            <a:pPr/>
          </a:p>
        </p:txBody>
      </p:sp>
      <p:sp>
        <p:nvSpPr>
          <p:cNvPr id="338" name="Shape 338"/>
          <p:cNvSpPr/>
          <p:nvPr/>
        </p:nvSpPr>
        <p:spPr>
          <a:xfrm>
            <a:off x="8095804" y="1012769"/>
            <a:ext cx="1908126"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chemeClr val="accent2"/>
                </a:solidFill>
                <a:latin typeface="Georgia"/>
                <a:ea typeface="Georgia"/>
                <a:cs typeface="Georgia"/>
                <a:sym typeface="Georgia"/>
              </a:defRPr>
            </a:lvl1pPr>
          </a:lstStyle>
          <a:p>
            <a:pPr/>
            <a:r>
              <a:t>Q = θFDF*/n</a:t>
            </a:r>
          </a:p>
        </p:txBody>
      </p:sp>
      <p:sp>
        <p:nvSpPr>
          <p:cNvPr id="339" name="Shape 339"/>
          <p:cNvSpPr/>
          <p:nvPr/>
        </p:nvSpPr>
        <p:spPr>
          <a:xfrm>
            <a:off x="8257133" y="1422400"/>
            <a:ext cx="16893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solidFill>
                  <a:schemeClr val="accent2"/>
                </a:solidFill>
                <a:latin typeface="Georgia"/>
                <a:ea typeface="Georgia"/>
                <a:cs typeface="Georgia"/>
                <a:sym typeface="Georgia"/>
              </a:defRPr>
            </a:pPr>
            <a:r>
              <a:t>D = </a:t>
            </a:r>
            <a:r>
              <a:rPr i="0"/>
              <a:t>diag(</a:t>
            </a:r>
            <a:r>
              <a:rPr b="1"/>
              <a:t>d</a:t>
            </a:r>
            <a:r>
              <a:rPr i="0"/>
              <a:t>)</a:t>
            </a:r>
          </a:p>
        </p:txBody>
      </p:sp>
      <p:sp>
        <p:nvSpPr>
          <p:cNvPr id="340" name="Shape 340"/>
          <p:cNvSpPr/>
          <p:nvPr/>
        </p:nvSpPr>
        <p:spPr>
          <a:xfrm>
            <a:off x="8622487" y="1765300"/>
            <a:ext cx="88244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400">
                <a:solidFill>
                  <a:schemeClr val="accent2"/>
                </a:solidFill>
                <a:latin typeface="Georgia"/>
                <a:ea typeface="Georgia"/>
                <a:cs typeface="Georgia"/>
                <a:sym typeface="Georgia"/>
              </a:defRPr>
            </a:pPr>
            <a:r>
              <a:t>d</a:t>
            </a:r>
            <a:r>
              <a:rPr baseline="-5999"/>
              <a:t>1</a:t>
            </a:r>
            <a:r>
              <a:t> = </a:t>
            </a:r>
            <a:r>
              <a:rPr i="0">
                <a:latin typeface="PT Serif"/>
                <a:ea typeface="PT Serif"/>
                <a:cs typeface="PT Serif"/>
                <a:sym typeface="PT Serif"/>
              </a:rPr>
              <a:t>1</a:t>
            </a:r>
          </a:p>
        </p:txBody>
      </p:sp>
      <p:sp>
        <p:nvSpPr>
          <p:cNvPr id="341" name="Shape 341"/>
          <p:cNvSpPr/>
          <p:nvPr/>
        </p:nvSpPr>
        <p:spPr>
          <a:xfrm>
            <a:off x="4177013" y="4137957"/>
            <a:ext cx="373989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Mean total scene intensity:</a:t>
            </a:r>
          </a:p>
        </p:txBody>
      </p:sp>
      <p:sp>
        <p:nvSpPr>
          <p:cNvPr id="342" name="Shape 342"/>
          <p:cNvSpPr/>
          <p:nvPr/>
        </p:nvSpPr>
        <p:spPr>
          <a:xfrm>
            <a:off x="3804242" y="4572647"/>
            <a:ext cx="448543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Variance in total scene intensity:</a:t>
            </a:r>
          </a:p>
        </p:txBody>
      </p:sp>
      <p:sp>
        <p:nvSpPr>
          <p:cNvPr id="343" name="Shape 343"/>
          <p:cNvSpPr/>
          <p:nvPr/>
        </p:nvSpPr>
        <p:spPr>
          <a:xfrm>
            <a:off x="3262308" y="4997802"/>
            <a:ext cx="556930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Variance in total ambient noise intensity:</a:t>
            </a:r>
          </a:p>
        </p:txBody>
      </p:sp>
      <p:sp>
        <p:nvSpPr>
          <p:cNvPr id="344" name="Shape 344"/>
          <p:cNvSpPr/>
          <p:nvPr/>
        </p:nvSpPr>
        <p:spPr>
          <a:xfrm>
            <a:off x="7940275" y="4099857"/>
            <a:ext cx="311498"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latin typeface="Georgia"/>
                <a:ea typeface="Georgia"/>
                <a:cs typeface="Georgia"/>
                <a:sym typeface="Georgia"/>
              </a:defRPr>
            </a:lvl1pPr>
          </a:lstStyle>
          <a:p>
            <a:pPr/>
            <a:r>
              <a:t>J</a:t>
            </a:r>
          </a:p>
        </p:txBody>
      </p:sp>
      <p:sp>
        <p:nvSpPr>
          <p:cNvPr id="345" name="Shape 345"/>
          <p:cNvSpPr/>
          <p:nvPr/>
        </p:nvSpPr>
        <p:spPr>
          <a:xfrm>
            <a:off x="8268720" y="4534547"/>
            <a:ext cx="324334"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latin typeface="Georgia"/>
                <a:ea typeface="Georgia"/>
                <a:cs typeface="Georgia"/>
                <a:sym typeface="Georgia"/>
              </a:defRPr>
            </a:lvl1pPr>
          </a:lstStyle>
          <a:p>
            <a:pPr/>
            <a:r>
              <a:t>θ</a:t>
            </a:r>
          </a:p>
        </p:txBody>
      </p:sp>
      <p:sp>
        <p:nvSpPr>
          <p:cNvPr id="346" name="Shape 346"/>
          <p:cNvSpPr/>
          <p:nvPr/>
        </p:nvSpPr>
        <p:spPr>
          <a:xfrm>
            <a:off x="8835587" y="4985102"/>
            <a:ext cx="486000"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latin typeface="Georgia"/>
                <a:ea typeface="Georgia"/>
                <a:cs typeface="Georgia"/>
                <a:sym typeface="Georgia"/>
              </a:defRPr>
            </a:lvl1pPr>
          </a:lstStyle>
          <a:p>
            <a:pPr/>
            <a:r>
              <a:t>W</a:t>
            </a:r>
          </a:p>
        </p:txBody>
      </p:sp>
      <p:pic>
        <p:nvPicPr>
          <p:cNvPr id="347" name="Screen Shot 2018-04-10 at 3.34.54 PM.png"/>
          <p:cNvPicPr>
            <a:picLocks noChangeAspect="1"/>
          </p:cNvPicPr>
          <p:nvPr/>
        </p:nvPicPr>
        <p:blipFill>
          <a:blip r:embed="rId2">
            <a:extLst/>
          </a:blip>
          <a:stretch>
            <a:fillRect/>
          </a:stretch>
        </p:blipFill>
        <p:spPr>
          <a:xfrm>
            <a:off x="2779886" y="6256654"/>
            <a:ext cx="6762751" cy="1229592"/>
          </a:xfrm>
          <a:prstGeom prst="rect">
            <a:avLst/>
          </a:prstGeom>
          <a:ln w="12700">
            <a:miter lim="400000"/>
          </a:ln>
        </p:spPr>
      </p:pic>
      <p:sp>
        <p:nvSpPr>
          <p:cNvPr id="348" name="Shape 348"/>
          <p:cNvSpPr/>
          <p:nvPr/>
        </p:nvSpPr>
        <p:spPr>
          <a:xfrm>
            <a:off x="3246621" y="1009355"/>
            <a:ext cx="2642742"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400">
                <a:solidFill>
                  <a:schemeClr val="accent2"/>
                </a:solidFill>
                <a:latin typeface="Georgia"/>
                <a:ea typeface="Georgia"/>
                <a:cs typeface="Georgia"/>
                <a:sym typeface="Georgia"/>
              </a:defRPr>
            </a:lvl1pPr>
          </a:lstStyle>
          <a:p>
            <a:pPr>
              <a:defRPr i="0">
                <a:latin typeface="+mn-lt"/>
                <a:ea typeface="+mn-ea"/>
                <a:cs typeface="+mn-cs"/>
                <a:sym typeface="Helvetica Light"/>
              </a:defRPr>
            </a:pPr>
            <a:r>
              <a:rPr i="1">
                <a:latin typeface="Georgia"/>
                <a:ea typeface="Georgia"/>
                <a:cs typeface="Georgia"/>
                <a:sym typeface="Georgia"/>
              </a:rPr>
              <a:t>Ã = A/n = FΛF*/n </a:t>
            </a:r>
          </a:p>
        </p:txBody>
      </p:sp>
      <p:sp>
        <p:nvSpPr>
          <p:cNvPr id="349" name="Shape 349"/>
          <p:cNvSpPr/>
          <p:nvPr/>
        </p:nvSpPr>
        <p:spPr>
          <a:xfrm>
            <a:off x="3538771" y="1384300"/>
            <a:ext cx="205844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chemeClr val="accent2"/>
                </a:solidFill>
              </a:defRPr>
            </a:pPr>
            <a:r>
              <a:rPr i="1">
                <a:latin typeface="Georgia"/>
                <a:ea typeface="Georgia"/>
                <a:cs typeface="Georgia"/>
                <a:sym typeface="Georgia"/>
              </a:rPr>
              <a:t>Λ = </a:t>
            </a:r>
            <a:r>
              <a:rPr>
                <a:latin typeface="Georgia"/>
                <a:ea typeface="Georgia"/>
                <a:cs typeface="Georgia"/>
                <a:sym typeface="Georgia"/>
              </a:rPr>
              <a:t>diag(</a:t>
            </a:r>
            <a:r>
              <a:rPr b="1" i="1">
                <a:latin typeface="Georgia"/>
                <a:ea typeface="Georgia"/>
                <a:cs typeface="Georgia"/>
                <a:sym typeface="Georgia"/>
              </a:rPr>
              <a:t>λ</a:t>
            </a:r>
            <a:r>
              <a:rPr>
                <a:latin typeface="Georgia"/>
                <a:ea typeface="Georgia"/>
                <a:cs typeface="Georgia"/>
                <a:sym typeface="Georgia"/>
              </a:rPr>
              <a:t>(</a:t>
            </a:r>
            <a:r>
              <a:rPr i="1">
                <a:latin typeface="Georgia"/>
                <a:ea typeface="Georgia"/>
                <a:cs typeface="Georgia"/>
                <a:sym typeface="Georgia"/>
              </a:rPr>
              <a:t>A</a:t>
            </a:r>
            <a:r>
              <a:rPr>
                <a:latin typeface="Georgia"/>
                <a:ea typeface="Georgia"/>
                <a:cs typeface="Georgia"/>
                <a:sym typeface="Georgia"/>
              </a:rPr>
              <a:t>))</a:t>
            </a:r>
          </a:p>
        </p:txBody>
      </p:sp>
      <p:sp>
        <p:nvSpPr>
          <p:cNvPr id="350" name="Shape 350"/>
          <p:cNvSpPr/>
          <p:nvPr/>
        </p:nvSpPr>
        <p:spPr>
          <a:xfrm>
            <a:off x="3882576" y="5433700"/>
            <a:ext cx="455737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Intermediate frame transmittivity:</a:t>
            </a:r>
          </a:p>
        </p:txBody>
      </p:sp>
      <p:sp>
        <p:nvSpPr>
          <p:cNvPr id="351" name="Shape 351"/>
          <p:cNvSpPr/>
          <p:nvPr/>
        </p:nvSpPr>
        <p:spPr>
          <a:xfrm>
            <a:off x="8435361" y="5382900"/>
            <a:ext cx="328613"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latin typeface="Georgia"/>
                <a:ea typeface="Georgia"/>
                <a:cs typeface="Georgia"/>
                <a:sym typeface="Georgia"/>
              </a:defRPr>
            </a:lvl1pPr>
          </a:lstStyle>
          <a:p>
            <a:pPr/>
            <a:r>
              <a:t>ρ</a:t>
            </a:r>
          </a:p>
        </p:txBody>
      </p:sp>
      <p:pic>
        <p:nvPicPr>
          <p:cNvPr id="352" name="pasted-image.pdf"/>
          <p:cNvPicPr>
            <a:picLocks noChangeAspect="1"/>
          </p:cNvPicPr>
          <p:nvPr/>
        </p:nvPicPr>
        <p:blipFill>
          <a:blip r:embed="rId3">
            <a:extLst/>
          </a:blip>
          <a:stretch>
            <a:fillRect/>
          </a:stretch>
        </p:blipFill>
        <p:spPr>
          <a:xfrm>
            <a:off x="4944467" y="3238964"/>
            <a:ext cx="2800714" cy="672172"/>
          </a:xfrm>
          <a:prstGeom prst="rect">
            <a:avLst/>
          </a:prstGeom>
          <a:ln w="12700">
            <a:miter lim="400000"/>
          </a:ln>
        </p:spPr>
      </p:pic>
      <p:pic>
        <p:nvPicPr>
          <p:cNvPr id="353" name="pasted-image.pdf"/>
          <p:cNvPicPr>
            <a:picLocks noChangeAspect="1"/>
          </p:cNvPicPr>
          <p:nvPr/>
        </p:nvPicPr>
        <p:blipFill>
          <a:blip r:embed="rId4">
            <a:extLst/>
          </a:blip>
          <a:stretch>
            <a:fillRect/>
          </a:stretch>
        </p:blipFill>
        <p:spPr>
          <a:xfrm>
            <a:off x="2482122" y="751106"/>
            <a:ext cx="882440" cy="194958"/>
          </a:xfrm>
          <a:prstGeom prst="rect">
            <a:avLst/>
          </a:prstGeom>
          <a:ln w="12700">
            <a:miter lim="400000"/>
          </a:ln>
        </p:spPr>
      </p:pic>
      <p:pic>
        <p:nvPicPr>
          <p:cNvPr id="354" name="pasted-image.pdf"/>
          <p:cNvPicPr>
            <a:picLocks noChangeAspect="1"/>
          </p:cNvPicPr>
          <p:nvPr/>
        </p:nvPicPr>
        <p:blipFill>
          <a:blip r:embed="rId5">
            <a:extLst/>
          </a:blip>
          <a:stretch>
            <a:fillRect/>
          </a:stretch>
        </p:blipFill>
        <p:spPr>
          <a:xfrm>
            <a:off x="8305734" y="674345"/>
            <a:ext cx="1515947" cy="347025"/>
          </a:xfrm>
          <a:prstGeom prst="rect">
            <a:avLst/>
          </a:prstGeom>
          <a:ln w="12700">
            <a:miter lim="400000"/>
          </a:ln>
        </p:spPr>
      </p:pic>
      <p:pic>
        <p:nvPicPr>
          <p:cNvPr id="355" name="pasted-image.pdf"/>
          <p:cNvPicPr>
            <a:picLocks noChangeAspect="1"/>
          </p:cNvPicPr>
          <p:nvPr/>
        </p:nvPicPr>
        <p:blipFill>
          <a:blip r:embed="rId6">
            <a:extLst/>
          </a:blip>
          <a:stretch>
            <a:fillRect/>
          </a:stretch>
        </p:blipFill>
        <p:spPr>
          <a:xfrm>
            <a:off x="9321204" y="3758806"/>
            <a:ext cx="1977239" cy="571495"/>
          </a:xfrm>
          <a:prstGeom prst="rect">
            <a:avLst/>
          </a:prstGeom>
          <a:ln w="12700">
            <a:miter lim="400000"/>
          </a:ln>
        </p:spPr>
      </p:pic>
      <p:grpSp>
        <p:nvGrpSpPr>
          <p:cNvPr id="358" name="Group 358"/>
          <p:cNvGrpSpPr/>
          <p:nvPr/>
        </p:nvGrpSpPr>
        <p:grpSpPr>
          <a:xfrm>
            <a:off x="1664029" y="8071818"/>
            <a:ext cx="8765865" cy="1053009"/>
            <a:chOff x="0" y="0"/>
            <a:chExt cx="8765863" cy="1053008"/>
          </a:xfrm>
        </p:grpSpPr>
        <p:pic>
          <p:nvPicPr>
            <p:cNvPr id="356" name="pasted-image.pdf"/>
            <p:cNvPicPr>
              <a:picLocks noChangeAspect="1"/>
            </p:cNvPicPr>
            <p:nvPr/>
          </p:nvPicPr>
          <p:blipFill>
            <a:blip r:embed="rId7">
              <a:extLst/>
            </a:blip>
            <a:stretch>
              <a:fillRect/>
            </a:stretch>
          </p:blipFill>
          <p:spPr>
            <a:xfrm>
              <a:off x="0" y="103901"/>
              <a:ext cx="2079651" cy="810381"/>
            </a:xfrm>
            <a:prstGeom prst="rect">
              <a:avLst/>
            </a:prstGeom>
            <a:ln w="12700" cap="flat">
              <a:noFill/>
              <a:miter lim="400000"/>
            </a:ln>
            <a:effectLst/>
          </p:spPr>
        </p:pic>
        <p:pic>
          <p:nvPicPr>
            <p:cNvPr id="357" name="pasted-image.pdf"/>
            <p:cNvPicPr>
              <a:picLocks noChangeAspect="1"/>
            </p:cNvPicPr>
            <p:nvPr/>
          </p:nvPicPr>
          <p:blipFill>
            <a:blip r:embed="rId8">
              <a:extLst/>
            </a:blip>
            <a:stretch>
              <a:fillRect/>
            </a:stretch>
          </p:blipFill>
          <p:spPr>
            <a:xfrm>
              <a:off x="2830724" y="0"/>
              <a:ext cx="5935140" cy="1053009"/>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7" grpId="1"/>
      <p:bldP build="whole" bldLvl="1" animBg="1" rev="0" advAuto="0" spid="358"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nvSpPr>
        <p:spPr>
          <a:xfrm>
            <a:off x="4363957" y="202756"/>
            <a:ext cx="506852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Spectrally-flat occluders</a:t>
            </a:r>
          </a:p>
        </p:txBody>
      </p:sp>
      <p:sp>
        <p:nvSpPr>
          <p:cNvPr id="361" name="Shape 361"/>
          <p:cNvSpPr/>
          <p:nvPr/>
        </p:nvSpPr>
        <p:spPr>
          <a:xfrm>
            <a:off x="3522827" y="2200070"/>
            <a:ext cx="59591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(Paley 1933, Asif et al. 2015)</a:t>
            </a:r>
          </a:p>
        </p:txBody>
      </p:sp>
      <p:sp>
        <p:nvSpPr>
          <p:cNvPr id="362" name="Shape 362"/>
          <p:cNvSpPr/>
          <p:nvPr/>
        </p:nvSpPr>
        <p:spPr>
          <a:xfrm>
            <a:off x="3767854" y="1689100"/>
            <a:ext cx="6078690"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000"/>
            </a:pPr>
            <a:r>
              <a:t>An example of a spectrally-flat sequence for </a:t>
            </a:r>
            <a:r>
              <a:rPr>
                <a:latin typeface="Georgia"/>
                <a:ea typeface="Georgia"/>
                <a:cs typeface="Georgia"/>
                <a:sym typeface="Georgia"/>
              </a:rPr>
              <a:t>n</a:t>
            </a:r>
            <a:r>
              <a:t> = 43. </a:t>
            </a:r>
          </a:p>
        </p:txBody>
      </p:sp>
      <p:grpSp>
        <p:nvGrpSpPr>
          <p:cNvPr id="366" name="Group 366"/>
          <p:cNvGrpSpPr/>
          <p:nvPr/>
        </p:nvGrpSpPr>
        <p:grpSpPr>
          <a:xfrm>
            <a:off x="466476" y="3134221"/>
            <a:ext cx="12127013" cy="1085851"/>
            <a:chOff x="0" y="0"/>
            <a:chExt cx="12127011" cy="1085850"/>
          </a:xfrm>
        </p:grpSpPr>
        <p:pic>
          <p:nvPicPr>
            <p:cNvPr id="363" name="pasted-image.pdf"/>
            <p:cNvPicPr>
              <a:picLocks noChangeAspect="1"/>
            </p:cNvPicPr>
            <p:nvPr/>
          </p:nvPicPr>
          <p:blipFill>
            <a:blip r:embed="rId2">
              <a:extLst/>
            </a:blip>
            <a:stretch>
              <a:fillRect/>
            </a:stretch>
          </p:blipFill>
          <p:spPr>
            <a:xfrm>
              <a:off x="0" y="146050"/>
              <a:ext cx="2171700" cy="939800"/>
            </a:xfrm>
            <a:prstGeom prst="rect">
              <a:avLst/>
            </a:prstGeom>
            <a:ln w="12700" cap="flat">
              <a:noFill/>
              <a:miter lim="400000"/>
            </a:ln>
            <a:effectLst/>
          </p:spPr>
        </p:pic>
        <p:pic>
          <p:nvPicPr>
            <p:cNvPr id="364" name="pasted-image.pdf"/>
            <p:cNvPicPr>
              <a:picLocks noChangeAspect="1"/>
            </p:cNvPicPr>
            <p:nvPr/>
          </p:nvPicPr>
          <p:blipFill>
            <a:blip r:embed="rId3">
              <a:extLst/>
            </a:blip>
            <a:stretch>
              <a:fillRect/>
            </a:stretch>
          </p:blipFill>
          <p:spPr>
            <a:xfrm>
              <a:off x="2843989" y="0"/>
              <a:ext cx="6616701" cy="1003300"/>
            </a:xfrm>
            <a:prstGeom prst="rect">
              <a:avLst/>
            </a:prstGeom>
            <a:ln w="12700" cap="flat">
              <a:noFill/>
              <a:miter lim="400000"/>
            </a:ln>
            <a:effectLst/>
          </p:spPr>
        </p:pic>
        <p:pic>
          <p:nvPicPr>
            <p:cNvPr id="365" name="pasted-image.pdf"/>
            <p:cNvPicPr>
              <a:picLocks noChangeAspect="1"/>
            </p:cNvPicPr>
            <p:nvPr/>
          </p:nvPicPr>
          <p:blipFill>
            <a:blip r:embed="rId4">
              <a:extLst/>
            </a:blip>
            <a:stretch>
              <a:fillRect/>
            </a:stretch>
          </p:blipFill>
          <p:spPr>
            <a:xfrm>
              <a:off x="10171211" y="30629"/>
              <a:ext cx="1955801" cy="939801"/>
            </a:xfrm>
            <a:prstGeom prst="rect">
              <a:avLst/>
            </a:prstGeom>
            <a:ln w="12700" cap="flat">
              <a:noFill/>
              <a:miter lim="400000"/>
            </a:ln>
            <a:effectLst/>
          </p:spPr>
        </p:pic>
      </p:grpSp>
      <p:pic>
        <p:nvPicPr>
          <p:cNvPr id="367" name="Screen Shot 2018-04-11 at 10.12.22 PM.png"/>
          <p:cNvPicPr>
            <a:picLocks noChangeAspect="1"/>
          </p:cNvPicPr>
          <p:nvPr/>
        </p:nvPicPr>
        <p:blipFill>
          <a:blip r:embed="rId5">
            <a:extLst/>
          </a:blip>
          <a:stretch>
            <a:fillRect/>
          </a:stretch>
        </p:blipFill>
        <p:spPr>
          <a:xfrm>
            <a:off x="726167" y="1038714"/>
            <a:ext cx="11552466" cy="546795"/>
          </a:xfrm>
          <a:prstGeom prst="rect">
            <a:avLst/>
          </a:prstGeom>
          <a:ln w="12700">
            <a:miter lim="400000"/>
          </a:ln>
        </p:spPr>
      </p:pic>
      <p:pic>
        <p:nvPicPr>
          <p:cNvPr id="368" name="pasted-image.pdf"/>
          <p:cNvPicPr>
            <a:picLocks noChangeAspect="1"/>
          </p:cNvPicPr>
          <p:nvPr/>
        </p:nvPicPr>
        <p:blipFill>
          <a:blip r:embed="rId6">
            <a:extLst/>
          </a:blip>
          <a:stretch>
            <a:fillRect/>
          </a:stretch>
        </p:blipFill>
        <p:spPr>
          <a:xfrm>
            <a:off x="2623624" y="4777737"/>
            <a:ext cx="5704386" cy="546794"/>
          </a:xfrm>
          <a:prstGeom prst="rect">
            <a:avLst/>
          </a:prstGeom>
          <a:ln w="12700">
            <a:miter lim="400000"/>
          </a:ln>
        </p:spPr>
      </p:pic>
      <p:pic>
        <p:nvPicPr>
          <p:cNvPr id="369" name="pasted-image.pdf"/>
          <p:cNvPicPr>
            <a:picLocks noChangeAspect="1"/>
          </p:cNvPicPr>
          <p:nvPr/>
        </p:nvPicPr>
        <p:blipFill>
          <a:blip r:embed="rId7">
            <a:extLst/>
          </a:blip>
          <a:stretch>
            <a:fillRect/>
          </a:stretch>
        </p:blipFill>
        <p:spPr>
          <a:xfrm>
            <a:off x="8560196" y="4835194"/>
            <a:ext cx="1816101" cy="469901"/>
          </a:xfrm>
          <a:prstGeom prst="rect">
            <a:avLst/>
          </a:prstGeom>
          <a:ln w="12700">
            <a:miter lim="400000"/>
          </a:ln>
        </p:spPr>
      </p:pic>
      <p:sp>
        <p:nvSpPr>
          <p:cNvPr id="370" name="Shape 370"/>
          <p:cNvSpPr/>
          <p:nvPr/>
        </p:nvSpPr>
        <p:spPr>
          <a:xfrm>
            <a:off x="5195288" y="5416857"/>
            <a:ext cx="28076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(Ehlich 1964)</a:t>
            </a:r>
          </a:p>
        </p:txBody>
      </p:sp>
      <p:pic>
        <p:nvPicPr>
          <p:cNvPr id="371" name="pasted-image.pdf"/>
          <p:cNvPicPr>
            <a:picLocks noChangeAspect="1"/>
          </p:cNvPicPr>
          <p:nvPr/>
        </p:nvPicPr>
        <p:blipFill>
          <a:blip r:embed="rId8">
            <a:extLst/>
          </a:blip>
          <a:stretch>
            <a:fillRect/>
          </a:stretch>
        </p:blipFill>
        <p:spPr>
          <a:xfrm>
            <a:off x="4755294" y="6853086"/>
            <a:ext cx="6630814" cy="1006774"/>
          </a:xfrm>
          <a:prstGeom prst="rect">
            <a:avLst/>
          </a:prstGeom>
          <a:ln w="12700">
            <a:miter lim="400000"/>
          </a:ln>
        </p:spPr>
      </p:pic>
      <p:sp>
        <p:nvSpPr>
          <p:cNvPr id="372" name="Shape 372"/>
          <p:cNvSpPr/>
          <p:nvPr/>
        </p:nvSpPr>
        <p:spPr>
          <a:xfrm>
            <a:off x="693673" y="6962583"/>
            <a:ext cx="319735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Assumption: IID scene</a:t>
            </a:r>
          </a:p>
        </p:txBody>
      </p:sp>
      <p:pic>
        <p:nvPicPr>
          <p:cNvPr id="373" name="pasted-image.pdf"/>
          <p:cNvPicPr>
            <a:picLocks noChangeAspect="1"/>
          </p:cNvPicPr>
          <p:nvPr/>
        </p:nvPicPr>
        <p:blipFill>
          <a:blip r:embed="rId9">
            <a:extLst/>
          </a:blip>
          <a:stretch>
            <a:fillRect/>
          </a:stretch>
        </p:blipFill>
        <p:spPr>
          <a:xfrm>
            <a:off x="1661765" y="7537053"/>
            <a:ext cx="1181101" cy="41910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1"/>
      <p:bldP build="whole" bldLvl="1" animBg="1" rev="0" advAuto="0" spid="368" grpId="2"/>
      <p:bldP build="whole" bldLvl="1" animBg="1" rev="0" advAuto="0" spid="370" grpId="4"/>
      <p:bldP build="whole" bldLvl="1" animBg="1" rev="0" advAuto="0" spid="369" grpId="3"/>
      <p:bldP build="whole" bldLvl="1" animBg="1" rev="0" advAuto="0" spid="371" grpId="5"/>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nvSpPr>
        <p:spPr>
          <a:xfrm>
            <a:off x="4615764" y="304356"/>
            <a:ext cx="400187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Random occluders</a:t>
            </a:r>
          </a:p>
        </p:txBody>
      </p:sp>
      <p:pic>
        <p:nvPicPr>
          <p:cNvPr id="376" name="Screen Shot 2018-04-11 at 10.12.22 PM.png"/>
          <p:cNvPicPr>
            <a:picLocks noChangeAspect="1"/>
          </p:cNvPicPr>
          <p:nvPr/>
        </p:nvPicPr>
        <p:blipFill>
          <a:blip r:embed="rId2">
            <a:extLst/>
          </a:blip>
          <a:stretch>
            <a:fillRect/>
          </a:stretch>
        </p:blipFill>
        <p:spPr>
          <a:xfrm>
            <a:off x="726167" y="1245581"/>
            <a:ext cx="11552466" cy="546795"/>
          </a:xfrm>
          <a:prstGeom prst="rect">
            <a:avLst/>
          </a:prstGeom>
          <a:ln w="12700">
            <a:miter lim="400000"/>
          </a:ln>
        </p:spPr>
      </p:pic>
      <p:sp>
        <p:nvSpPr>
          <p:cNvPr id="377" name="Shape 377"/>
          <p:cNvSpPr/>
          <p:nvPr/>
        </p:nvSpPr>
        <p:spPr>
          <a:xfrm>
            <a:off x="4523251" y="1921367"/>
            <a:ext cx="4186898"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000"/>
            </a:pPr>
            <a:r>
              <a:t>Spectrally-flat sequence for </a:t>
            </a:r>
            <a:r>
              <a:rPr>
                <a:latin typeface="Georgia"/>
                <a:ea typeface="Georgia"/>
                <a:cs typeface="Georgia"/>
                <a:sym typeface="Georgia"/>
              </a:rPr>
              <a:t>n</a:t>
            </a:r>
            <a:r>
              <a:t> = 43. </a:t>
            </a:r>
          </a:p>
        </p:txBody>
      </p:sp>
      <p:pic>
        <p:nvPicPr>
          <p:cNvPr id="378" name="Screen Shot 2018-04-11 at 10.15.48 PM.png"/>
          <p:cNvPicPr>
            <a:picLocks noChangeAspect="1"/>
          </p:cNvPicPr>
          <p:nvPr/>
        </p:nvPicPr>
        <p:blipFill>
          <a:blip r:embed="rId3">
            <a:extLst/>
          </a:blip>
          <a:stretch>
            <a:fillRect/>
          </a:stretch>
        </p:blipFill>
        <p:spPr>
          <a:xfrm>
            <a:off x="728681" y="2790626"/>
            <a:ext cx="11547438" cy="558185"/>
          </a:xfrm>
          <a:prstGeom prst="rect">
            <a:avLst/>
          </a:prstGeom>
          <a:ln w="12700">
            <a:miter lim="400000"/>
          </a:ln>
        </p:spPr>
      </p:pic>
      <p:sp>
        <p:nvSpPr>
          <p:cNvPr id="379" name="Shape 379"/>
          <p:cNvSpPr/>
          <p:nvPr/>
        </p:nvSpPr>
        <p:spPr>
          <a:xfrm>
            <a:off x="4349219" y="3403378"/>
            <a:ext cx="4534962"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2000"/>
            </a:pPr>
            <a:r>
              <a:t>Random sequence for </a:t>
            </a:r>
            <a:r>
              <a:rPr>
                <a:latin typeface="Georgia"/>
                <a:ea typeface="Georgia"/>
                <a:cs typeface="Georgia"/>
                <a:sym typeface="Georgia"/>
              </a:rPr>
              <a:t>n</a:t>
            </a:r>
            <a:r>
              <a:t> = 43, </a:t>
            </a:r>
            <a:r>
              <a:rPr>
                <a:latin typeface="Georgia"/>
                <a:ea typeface="Georgia"/>
                <a:cs typeface="Georgia"/>
                <a:sym typeface="Georgia"/>
              </a:rPr>
              <a:t>p </a:t>
            </a:r>
            <a:r>
              <a:t>= 0.5. </a:t>
            </a:r>
          </a:p>
        </p:txBody>
      </p:sp>
      <p:grpSp>
        <p:nvGrpSpPr>
          <p:cNvPr id="384" name="Group 384"/>
          <p:cNvGrpSpPr/>
          <p:nvPr/>
        </p:nvGrpSpPr>
        <p:grpSpPr>
          <a:xfrm>
            <a:off x="417525" y="4171728"/>
            <a:ext cx="12312142" cy="1604654"/>
            <a:chOff x="0" y="0"/>
            <a:chExt cx="12312141" cy="1604653"/>
          </a:xfrm>
        </p:grpSpPr>
        <p:sp>
          <p:nvSpPr>
            <p:cNvPr id="380" name="Shape 380"/>
            <p:cNvSpPr/>
            <p:nvPr/>
          </p:nvSpPr>
          <p:spPr>
            <a:xfrm>
              <a:off x="4333799" y="1045853"/>
              <a:ext cx="3502153"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(Bose &amp; Mitra 2002)</a:t>
              </a:r>
            </a:p>
          </p:txBody>
        </p:sp>
        <p:sp>
          <p:nvSpPr>
            <p:cNvPr id="381" name="Shape 381"/>
            <p:cNvSpPr/>
            <p:nvPr/>
          </p:nvSpPr>
          <p:spPr>
            <a:xfrm>
              <a:off x="0" y="-1"/>
              <a:ext cx="1216975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We can characterize the limiting spectral density (distribution over the eigenvalues in the</a:t>
              </a:r>
            </a:p>
          </p:txBody>
        </p:sp>
        <p:sp>
          <p:nvSpPr>
            <p:cNvPr id="382" name="Shape 382"/>
            <p:cNvSpPr/>
            <p:nvPr/>
          </p:nvSpPr>
          <p:spPr>
            <a:xfrm>
              <a:off x="1254607" y="393921"/>
              <a:ext cx="1105753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limit) of reverse-circulant matrices whose entries of zero mean and unit variance.</a:t>
              </a:r>
            </a:p>
          </p:txBody>
        </p:sp>
        <p:pic>
          <p:nvPicPr>
            <p:cNvPr id="383" name="pasted-image.pdf"/>
            <p:cNvPicPr>
              <a:picLocks noChangeAspect="1"/>
            </p:cNvPicPr>
            <p:nvPr/>
          </p:nvPicPr>
          <p:blipFill>
            <a:blip r:embed="rId4">
              <a:extLst/>
            </a:blip>
            <a:stretch>
              <a:fillRect/>
            </a:stretch>
          </p:blipFill>
          <p:spPr>
            <a:xfrm>
              <a:off x="49150" y="540806"/>
              <a:ext cx="1118494" cy="201531"/>
            </a:xfrm>
            <a:prstGeom prst="rect">
              <a:avLst/>
            </a:prstGeom>
            <a:ln w="12700" cap="flat">
              <a:noFill/>
              <a:miter lim="400000"/>
            </a:ln>
            <a:effectLst/>
          </p:spPr>
        </p:pic>
      </p:grpSp>
      <p:pic>
        <p:nvPicPr>
          <p:cNvPr id="385" name="pasted-image.pdf"/>
          <p:cNvPicPr>
            <a:picLocks noChangeAspect="1"/>
          </p:cNvPicPr>
          <p:nvPr/>
        </p:nvPicPr>
        <p:blipFill>
          <a:blip r:embed="rId5">
            <a:extLst/>
          </a:blip>
          <a:stretch>
            <a:fillRect/>
          </a:stretch>
        </p:blipFill>
        <p:spPr>
          <a:xfrm>
            <a:off x="1428088" y="6163435"/>
            <a:ext cx="9606757" cy="712590"/>
          </a:xfrm>
          <a:prstGeom prst="rect">
            <a:avLst/>
          </a:prstGeom>
          <a:ln w="12700">
            <a:miter lim="400000"/>
          </a:ln>
        </p:spPr>
      </p:pic>
      <p:pic>
        <p:nvPicPr>
          <p:cNvPr id="386" name="pasted-image.pdf"/>
          <p:cNvPicPr>
            <a:picLocks noChangeAspect="1"/>
          </p:cNvPicPr>
          <p:nvPr/>
        </p:nvPicPr>
        <p:blipFill>
          <a:blip r:embed="rId6">
            <a:extLst/>
          </a:blip>
          <a:stretch>
            <a:fillRect/>
          </a:stretch>
        </p:blipFill>
        <p:spPr>
          <a:xfrm>
            <a:off x="2932265" y="7206757"/>
            <a:ext cx="7140270" cy="1084125"/>
          </a:xfrm>
          <a:prstGeom prst="rect">
            <a:avLst/>
          </a:prstGeom>
          <a:ln w="12700">
            <a:miter lim="400000"/>
          </a:ln>
        </p:spPr>
      </p:pic>
      <p:grpSp>
        <p:nvGrpSpPr>
          <p:cNvPr id="390" name="Group 390"/>
          <p:cNvGrpSpPr/>
          <p:nvPr/>
        </p:nvGrpSpPr>
        <p:grpSpPr>
          <a:xfrm>
            <a:off x="4307340" y="8716748"/>
            <a:ext cx="3517728" cy="702104"/>
            <a:chOff x="0" y="0"/>
            <a:chExt cx="3517727" cy="702102"/>
          </a:xfrm>
        </p:grpSpPr>
        <p:sp>
          <p:nvSpPr>
            <p:cNvPr id="387" name="Shape 387"/>
            <p:cNvSpPr/>
            <p:nvPr/>
          </p:nvSpPr>
          <p:spPr>
            <a:xfrm>
              <a:off x="-1" y="0"/>
              <a:ext cx="64785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So</a:t>
              </a:r>
            </a:p>
          </p:txBody>
        </p:sp>
        <p:pic>
          <p:nvPicPr>
            <p:cNvPr id="388" name="pasted-image.pdf"/>
            <p:cNvPicPr>
              <a:picLocks noChangeAspect="1"/>
            </p:cNvPicPr>
            <p:nvPr/>
          </p:nvPicPr>
          <p:blipFill>
            <a:blip r:embed="rId7">
              <a:extLst/>
            </a:blip>
            <a:stretch>
              <a:fillRect/>
            </a:stretch>
          </p:blipFill>
          <p:spPr>
            <a:xfrm>
              <a:off x="762142" y="156002"/>
              <a:ext cx="2222501" cy="546101"/>
            </a:xfrm>
            <a:prstGeom prst="rect">
              <a:avLst/>
            </a:prstGeom>
            <a:ln w="12700" cap="flat">
              <a:noFill/>
              <a:miter lim="400000"/>
            </a:ln>
            <a:effectLst/>
          </p:spPr>
        </p:pic>
        <p:sp>
          <p:nvSpPr>
            <p:cNvPr id="389" name="Shape 389"/>
            <p:cNvSpPr/>
            <p:nvPr/>
          </p:nvSpPr>
          <p:spPr>
            <a:xfrm>
              <a:off x="3098932" y="27201"/>
              <a:ext cx="41879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2"/>
      <p:bldP build="whole" bldLvl="1" animBg="1" rev="0" advAuto="0" spid="384" grpId="1"/>
      <p:bldP build="whole" bldLvl="1" animBg="1" rev="0" advAuto="0" spid="386" grpId="3"/>
      <p:bldP build="whole" bldLvl="1" animBg="1" rev="0" advAuto="0" spid="390" grpId="4"/>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2" name="pasted-image.pdf"/>
          <p:cNvPicPr>
            <a:picLocks noChangeAspect="1"/>
          </p:cNvPicPr>
          <p:nvPr/>
        </p:nvPicPr>
        <p:blipFill>
          <a:blip r:embed="rId2">
            <a:extLst/>
          </a:blip>
          <a:stretch>
            <a:fillRect/>
          </a:stretch>
        </p:blipFill>
        <p:spPr>
          <a:xfrm>
            <a:off x="7175169" y="8449468"/>
            <a:ext cx="1943101" cy="444501"/>
          </a:xfrm>
          <a:prstGeom prst="rect">
            <a:avLst/>
          </a:prstGeom>
          <a:ln w="12700">
            <a:miter lim="400000"/>
          </a:ln>
        </p:spPr>
      </p:pic>
      <p:sp>
        <p:nvSpPr>
          <p:cNvPr id="393" name="Shape 393"/>
          <p:cNvSpPr/>
          <p:nvPr/>
        </p:nvSpPr>
        <p:spPr>
          <a:xfrm>
            <a:off x="4480627" y="8347868"/>
            <a:ext cx="260421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 samples,</a:t>
            </a:r>
          </a:p>
        </p:txBody>
      </p:sp>
      <p:pic>
        <p:nvPicPr>
          <p:cNvPr id="394" name="figure_1-38.png"/>
          <p:cNvPicPr>
            <a:picLocks noChangeAspect="1"/>
          </p:cNvPicPr>
          <p:nvPr/>
        </p:nvPicPr>
        <p:blipFill>
          <a:blip r:embed="rId3">
            <a:extLst/>
          </a:blip>
          <a:stretch>
            <a:fillRect/>
          </a:stretch>
        </p:blipFill>
        <p:spPr>
          <a:xfrm>
            <a:off x="1371203" y="-23879"/>
            <a:ext cx="11049794" cy="8287346"/>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6" name="pasted-image.pdf"/>
          <p:cNvPicPr>
            <a:picLocks noChangeAspect="1"/>
          </p:cNvPicPr>
          <p:nvPr/>
        </p:nvPicPr>
        <p:blipFill>
          <a:blip r:embed="rId2">
            <a:extLst/>
          </a:blip>
          <a:stretch>
            <a:fillRect/>
          </a:stretch>
        </p:blipFill>
        <p:spPr>
          <a:xfrm>
            <a:off x="958850" y="1426626"/>
            <a:ext cx="11087100" cy="1104901"/>
          </a:xfrm>
          <a:prstGeom prst="rect">
            <a:avLst/>
          </a:prstGeom>
          <a:ln w="12700">
            <a:miter lim="400000"/>
          </a:ln>
        </p:spPr>
      </p:pic>
      <p:grpSp>
        <p:nvGrpSpPr>
          <p:cNvPr id="401" name="Group 401"/>
          <p:cNvGrpSpPr/>
          <p:nvPr/>
        </p:nvGrpSpPr>
        <p:grpSpPr>
          <a:xfrm>
            <a:off x="181457" y="3498850"/>
            <a:ext cx="6716760" cy="1098878"/>
            <a:chOff x="0" y="0"/>
            <a:chExt cx="6716759" cy="1098877"/>
          </a:xfrm>
        </p:grpSpPr>
        <p:pic>
          <p:nvPicPr>
            <p:cNvPr id="397" name="pasted-image.pdf"/>
            <p:cNvPicPr>
              <a:picLocks noChangeAspect="1"/>
            </p:cNvPicPr>
            <p:nvPr/>
          </p:nvPicPr>
          <p:blipFill>
            <a:blip r:embed="rId3">
              <a:extLst/>
            </a:blip>
            <a:stretch>
              <a:fillRect/>
            </a:stretch>
          </p:blipFill>
          <p:spPr>
            <a:xfrm>
              <a:off x="5056316" y="43037"/>
              <a:ext cx="1660444" cy="587026"/>
            </a:xfrm>
            <a:prstGeom prst="rect">
              <a:avLst/>
            </a:prstGeom>
            <a:ln w="12700" cap="flat">
              <a:noFill/>
              <a:miter lim="400000"/>
            </a:ln>
            <a:effectLst/>
          </p:spPr>
        </p:pic>
        <p:pic>
          <p:nvPicPr>
            <p:cNvPr id="398" name="pasted-image.pdf"/>
            <p:cNvPicPr>
              <a:picLocks noChangeAspect="1"/>
            </p:cNvPicPr>
            <p:nvPr/>
          </p:nvPicPr>
          <p:blipFill>
            <a:blip r:embed="rId4">
              <a:extLst/>
            </a:blip>
            <a:stretch>
              <a:fillRect/>
            </a:stretch>
          </p:blipFill>
          <p:spPr>
            <a:xfrm>
              <a:off x="481414" y="131480"/>
              <a:ext cx="3703457" cy="509227"/>
            </a:xfrm>
            <a:prstGeom prst="rect">
              <a:avLst/>
            </a:prstGeom>
            <a:ln w="12700" cap="flat">
              <a:noFill/>
              <a:miter lim="400000"/>
            </a:ln>
            <a:effectLst/>
          </p:spPr>
        </p:pic>
        <p:sp>
          <p:nvSpPr>
            <p:cNvPr id="399" name="Shape 399"/>
            <p:cNvSpPr/>
            <p:nvPr/>
          </p:nvSpPr>
          <p:spPr>
            <a:xfrm>
              <a:off x="4187291" y="0"/>
              <a:ext cx="24140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400" name="Shape 400"/>
            <p:cNvSpPr/>
            <p:nvPr/>
          </p:nvSpPr>
          <p:spPr>
            <a:xfrm>
              <a:off x="-1" y="628977"/>
              <a:ext cx="490758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(low SNR, ambient noise dominant)</a:t>
              </a:r>
            </a:p>
          </p:txBody>
        </p:sp>
      </p:grpSp>
      <p:grpSp>
        <p:nvGrpSpPr>
          <p:cNvPr id="406" name="Group 406"/>
          <p:cNvGrpSpPr/>
          <p:nvPr/>
        </p:nvGrpSpPr>
        <p:grpSpPr>
          <a:xfrm>
            <a:off x="113639" y="5456263"/>
            <a:ext cx="6852386" cy="1516365"/>
            <a:chOff x="0" y="0"/>
            <a:chExt cx="6852384" cy="1516364"/>
          </a:xfrm>
        </p:grpSpPr>
        <p:pic>
          <p:nvPicPr>
            <p:cNvPr id="402" name="pasted-image.pdf"/>
            <p:cNvPicPr>
              <a:picLocks noChangeAspect="1"/>
            </p:cNvPicPr>
            <p:nvPr/>
          </p:nvPicPr>
          <p:blipFill>
            <a:blip r:embed="rId5">
              <a:extLst/>
            </a:blip>
            <a:stretch>
              <a:fillRect/>
            </a:stretch>
          </p:blipFill>
          <p:spPr>
            <a:xfrm>
              <a:off x="507999" y="445665"/>
              <a:ext cx="3282548" cy="501022"/>
            </a:xfrm>
            <a:prstGeom prst="rect">
              <a:avLst/>
            </a:prstGeom>
            <a:ln w="12700" cap="flat">
              <a:noFill/>
              <a:miter lim="400000"/>
            </a:ln>
            <a:effectLst/>
          </p:spPr>
        </p:pic>
        <p:sp>
          <p:nvSpPr>
            <p:cNvPr id="403" name="Shape 403"/>
            <p:cNvSpPr/>
            <p:nvPr/>
          </p:nvSpPr>
          <p:spPr>
            <a:xfrm>
              <a:off x="0" y="1046464"/>
              <a:ext cx="5043221"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(high SNR, ambient noise dominant)</a:t>
              </a:r>
            </a:p>
          </p:txBody>
        </p:sp>
        <p:pic>
          <p:nvPicPr>
            <p:cNvPr id="404" name="pasted-image.pdf"/>
            <p:cNvPicPr>
              <a:picLocks noChangeAspect="1"/>
            </p:cNvPicPr>
            <p:nvPr/>
          </p:nvPicPr>
          <p:blipFill>
            <a:blip r:embed="rId6">
              <a:extLst/>
            </a:blip>
            <a:stretch>
              <a:fillRect/>
            </a:stretch>
          </p:blipFill>
          <p:spPr>
            <a:xfrm>
              <a:off x="5112517" y="0"/>
              <a:ext cx="1739868" cy="1203273"/>
            </a:xfrm>
            <a:prstGeom prst="rect">
              <a:avLst/>
            </a:prstGeom>
            <a:ln w="12700" cap="flat">
              <a:noFill/>
              <a:miter lim="400000"/>
            </a:ln>
            <a:effectLst/>
          </p:spPr>
        </p:pic>
        <p:sp>
          <p:nvSpPr>
            <p:cNvPr id="405" name="Shape 405"/>
            <p:cNvSpPr/>
            <p:nvPr/>
          </p:nvSpPr>
          <p:spPr>
            <a:xfrm>
              <a:off x="3785209" y="341286"/>
              <a:ext cx="24140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grpSp>
      <p:grpSp>
        <p:nvGrpSpPr>
          <p:cNvPr id="411" name="Group 411"/>
          <p:cNvGrpSpPr/>
          <p:nvPr/>
        </p:nvGrpSpPr>
        <p:grpSpPr>
          <a:xfrm>
            <a:off x="160172" y="7747641"/>
            <a:ext cx="10394951" cy="1472887"/>
            <a:chOff x="0" y="0"/>
            <a:chExt cx="10394949" cy="1472886"/>
          </a:xfrm>
        </p:grpSpPr>
        <p:pic>
          <p:nvPicPr>
            <p:cNvPr id="407" name="pasted-image.pdf"/>
            <p:cNvPicPr>
              <a:picLocks noChangeAspect="1"/>
            </p:cNvPicPr>
            <p:nvPr/>
          </p:nvPicPr>
          <p:blipFill>
            <a:blip r:embed="rId7">
              <a:extLst/>
            </a:blip>
            <a:stretch>
              <a:fillRect/>
            </a:stretch>
          </p:blipFill>
          <p:spPr>
            <a:xfrm>
              <a:off x="496619" y="417682"/>
              <a:ext cx="3212242" cy="490290"/>
            </a:xfrm>
            <a:prstGeom prst="rect">
              <a:avLst/>
            </a:prstGeom>
            <a:ln w="12700" cap="flat">
              <a:noFill/>
              <a:miter lim="400000"/>
            </a:ln>
            <a:effectLst/>
          </p:spPr>
        </p:pic>
        <p:pic>
          <p:nvPicPr>
            <p:cNvPr id="408" name="pasted-image.pdf"/>
            <p:cNvPicPr>
              <a:picLocks noChangeAspect="1"/>
            </p:cNvPicPr>
            <p:nvPr/>
          </p:nvPicPr>
          <p:blipFill>
            <a:blip r:embed="rId8">
              <a:extLst/>
            </a:blip>
            <a:stretch>
              <a:fillRect/>
            </a:stretch>
          </p:blipFill>
          <p:spPr>
            <a:xfrm>
              <a:off x="5092336" y="0"/>
              <a:ext cx="5302614" cy="1325654"/>
            </a:xfrm>
            <a:prstGeom prst="rect">
              <a:avLst/>
            </a:prstGeom>
            <a:ln w="12700" cap="flat">
              <a:noFill/>
              <a:miter lim="400000"/>
            </a:ln>
            <a:effectLst/>
          </p:spPr>
        </p:pic>
        <p:sp>
          <p:nvSpPr>
            <p:cNvPr id="409" name="Shape 409"/>
            <p:cNvSpPr/>
            <p:nvPr/>
          </p:nvSpPr>
          <p:spPr>
            <a:xfrm>
              <a:off x="3624376" y="323208"/>
              <a:ext cx="24140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410" name="Shape 410"/>
            <p:cNvSpPr/>
            <p:nvPr/>
          </p:nvSpPr>
          <p:spPr>
            <a:xfrm>
              <a:off x="0" y="1002986"/>
              <a:ext cx="451835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(high SNR, shot noise dominant)</a:t>
              </a:r>
            </a:p>
          </p:txBody>
        </p:sp>
      </p:grpSp>
      <p:sp>
        <p:nvSpPr>
          <p:cNvPr id="412" name="Shape 412"/>
          <p:cNvSpPr/>
          <p:nvPr/>
        </p:nvSpPr>
        <p:spPr>
          <a:xfrm>
            <a:off x="4245635" y="19050"/>
            <a:ext cx="50342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Limiting regime analysis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1" grpId="3"/>
      <p:bldP build="whole" bldLvl="1" animBg="1" rev="0" advAuto="0" spid="406" grpId="2"/>
      <p:bldP build="whole" bldLvl="1" animBg="1" rev="0" advAuto="0" spid="40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4" name="page3image640.png"/>
          <p:cNvPicPr>
            <a:picLocks noChangeAspect="1"/>
          </p:cNvPicPr>
          <p:nvPr/>
        </p:nvPicPr>
        <p:blipFill>
          <a:blip r:embed="rId2">
            <a:extLst/>
          </a:blip>
          <a:stretch>
            <a:fillRect/>
          </a:stretch>
        </p:blipFill>
        <p:spPr>
          <a:xfrm>
            <a:off x="651867" y="-10584"/>
            <a:ext cx="11701066" cy="8794082"/>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nvSpPr>
        <p:spPr>
          <a:xfrm>
            <a:off x="4804105" y="400050"/>
            <a:ext cx="39172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Correlated Scenes</a:t>
            </a:r>
          </a:p>
        </p:txBody>
      </p:sp>
      <p:grpSp>
        <p:nvGrpSpPr>
          <p:cNvPr id="423" name="Group 423"/>
          <p:cNvGrpSpPr/>
          <p:nvPr/>
        </p:nvGrpSpPr>
        <p:grpSpPr>
          <a:xfrm>
            <a:off x="1466355" y="3353736"/>
            <a:ext cx="10592790" cy="3888962"/>
            <a:chOff x="0" y="0"/>
            <a:chExt cx="10592788" cy="3888961"/>
          </a:xfrm>
        </p:grpSpPr>
        <p:grpSp>
          <p:nvGrpSpPr>
            <p:cNvPr id="421" name="Group 421"/>
            <p:cNvGrpSpPr/>
            <p:nvPr/>
          </p:nvGrpSpPr>
          <p:grpSpPr>
            <a:xfrm>
              <a:off x="0" y="0"/>
              <a:ext cx="10592789" cy="3439154"/>
              <a:chOff x="0" y="0"/>
              <a:chExt cx="10592788" cy="3439153"/>
            </a:xfrm>
          </p:grpSpPr>
          <p:grpSp>
            <p:nvGrpSpPr>
              <p:cNvPr id="419" name="Group 419"/>
              <p:cNvGrpSpPr/>
              <p:nvPr/>
            </p:nvGrpSpPr>
            <p:grpSpPr>
              <a:xfrm>
                <a:off x="0" y="1406950"/>
                <a:ext cx="10592789" cy="2032204"/>
                <a:chOff x="0" y="0"/>
                <a:chExt cx="10592788" cy="2032202"/>
              </a:xfrm>
            </p:grpSpPr>
            <p:pic>
              <p:nvPicPr>
                <p:cNvPr id="417" name="Screen Shot 2018-04-19 at 3.57.52 PM.png"/>
                <p:cNvPicPr>
                  <a:picLocks noChangeAspect="1"/>
                </p:cNvPicPr>
                <p:nvPr/>
              </p:nvPicPr>
              <p:blipFill>
                <a:blip r:embed="rId2">
                  <a:extLst/>
                </a:blip>
                <a:stretch>
                  <a:fillRect/>
                </a:stretch>
              </p:blipFill>
              <p:spPr>
                <a:xfrm>
                  <a:off x="2055327" y="0"/>
                  <a:ext cx="8537462" cy="2032203"/>
                </a:xfrm>
                <a:prstGeom prst="rect">
                  <a:avLst/>
                </a:prstGeom>
                <a:ln w="12700" cap="flat">
                  <a:noFill/>
                  <a:miter lim="400000"/>
                </a:ln>
                <a:effectLst/>
              </p:spPr>
            </p:pic>
            <p:pic>
              <p:nvPicPr>
                <p:cNvPr id="418" name="pasted-image.pdf"/>
                <p:cNvPicPr>
                  <a:picLocks noChangeAspect="1"/>
                </p:cNvPicPr>
                <p:nvPr/>
              </p:nvPicPr>
              <p:blipFill>
                <a:blip r:embed="rId3">
                  <a:extLst/>
                </a:blip>
                <a:stretch>
                  <a:fillRect/>
                </a:stretch>
              </p:blipFill>
              <p:spPr>
                <a:xfrm>
                  <a:off x="0" y="281837"/>
                  <a:ext cx="2147838" cy="462897"/>
                </a:xfrm>
                <a:prstGeom prst="rect">
                  <a:avLst/>
                </a:prstGeom>
                <a:ln w="12700" cap="flat">
                  <a:noFill/>
                  <a:miter lim="400000"/>
                </a:ln>
                <a:effectLst/>
              </p:spPr>
            </p:pic>
          </p:grpSp>
          <p:pic>
            <p:nvPicPr>
              <p:cNvPr id="420" name="pasted-image.pdf"/>
              <p:cNvPicPr>
                <a:picLocks noChangeAspect="1"/>
              </p:cNvPicPr>
              <p:nvPr/>
            </p:nvPicPr>
            <p:blipFill>
              <a:blip r:embed="rId4">
                <a:extLst/>
              </a:blip>
              <a:stretch>
                <a:fillRect/>
              </a:stretch>
            </p:blipFill>
            <p:spPr>
              <a:xfrm>
                <a:off x="735785" y="0"/>
                <a:ext cx="6365319" cy="935275"/>
              </a:xfrm>
              <a:prstGeom prst="rect">
                <a:avLst/>
              </a:prstGeom>
              <a:ln w="12700" cap="flat">
                <a:noFill/>
                <a:miter lim="400000"/>
              </a:ln>
              <a:effectLst/>
            </p:spPr>
          </p:pic>
        </p:grpSp>
        <p:sp>
          <p:nvSpPr>
            <p:cNvPr id="422" name="Shape 422"/>
            <p:cNvSpPr/>
            <p:nvPr/>
          </p:nvSpPr>
          <p:spPr>
            <a:xfrm>
              <a:off x="2665716" y="3419061"/>
              <a:ext cx="441045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(empirically-verified conjecture)</a:t>
              </a:r>
            </a:p>
          </p:txBody>
        </p:sp>
      </p:grpSp>
      <p:sp>
        <p:nvSpPr>
          <p:cNvPr id="424" name="Shape 424"/>
          <p:cNvSpPr/>
          <p:nvPr/>
        </p:nvSpPr>
        <p:spPr>
          <a:xfrm>
            <a:off x="5436496" y="1491410"/>
            <a:ext cx="2356583"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latin typeface="Georgia"/>
                <a:ea typeface="Georgia"/>
                <a:cs typeface="Georgia"/>
                <a:sym typeface="Georgia"/>
              </a:defRPr>
            </a:lvl1pPr>
          </a:lstStyle>
          <a:p>
            <a:pPr/>
            <a:r>
              <a:t>Q = θFDF*/n</a:t>
            </a:r>
          </a:p>
        </p:txBody>
      </p:sp>
      <p:sp>
        <p:nvSpPr>
          <p:cNvPr id="425" name="Shape 425"/>
          <p:cNvSpPr/>
          <p:nvPr/>
        </p:nvSpPr>
        <p:spPr>
          <a:xfrm>
            <a:off x="5573232" y="2081960"/>
            <a:ext cx="2083111"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3000">
                <a:latin typeface="Georgia"/>
                <a:ea typeface="Georgia"/>
                <a:cs typeface="Georgia"/>
                <a:sym typeface="Georgia"/>
              </a:defRPr>
            </a:pPr>
            <a:r>
              <a:t>D = </a:t>
            </a:r>
            <a:r>
              <a:rPr i="0"/>
              <a:t>diag(</a:t>
            </a:r>
            <a:r>
              <a:rPr b="1"/>
              <a:t>d</a:t>
            </a:r>
            <a:r>
              <a:rPr i="0"/>
              <a:t>)</a:t>
            </a:r>
          </a:p>
        </p:txBody>
      </p:sp>
      <p:pic>
        <p:nvPicPr>
          <p:cNvPr id="426" name="pasted-image.pdf"/>
          <p:cNvPicPr>
            <a:picLocks noChangeAspect="1"/>
          </p:cNvPicPr>
          <p:nvPr/>
        </p:nvPicPr>
        <p:blipFill>
          <a:blip r:embed="rId5">
            <a:extLst/>
          </a:blip>
          <a:stretch>
            <a:fillRect/>
          </a:stretch>
        </p:blipFill>
        <p:spPr>
          <a:xfrm>
            <a:off x="2705248" y="1818977"/>
            <a:ext cx="2451101" cy="482601"/>
          </a:xfrm>
          <a:prstGeom prst="rect">
            <a:avLst/>
          </a:prstGeom>
          <a:ln w="12700">
            <a:miter lim="400000"/>
          </a:ln>
        </p:spPr>
      </p:pic>
      <p:sp>
        <p:nvSpPr>
          <p:cNvPr id="427" name="Shape 427"/>
          <p:cNvSpPr/>
          <p:nvPr/>
        </p:nvSpPr>
        <p:spPr>
          <a:xfrm>
            <a:off x="8498348" y="1529510"/>
            <a:ext cx="58857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IID:</a:t>
            </a:r>
          </a:p>
        </p:txBody>
      </p:sp>
      <p:sp>
        <p:nvSpPr>
          <p:cNvPr id="428" name="Shape 428"/>
          <p:cNvSpPr/>
          <p:nvPr/>
        </p:nvSpPr>
        <p:spPr>
          <a:xfrm>
            <a:off x="8530640" y="2120060"/>
            <a:ext cx="163312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2"/>
                </a:solidFill>
              </a:defRPr>
            </a:lvl1pPr>
          </a:lstStyle>
          <a:p>
            <a:pPr/>
            <a:r>
              <a:t>Correlated:</a:t>
            </a:r>
          </a:p>
        </p:txBody>
      </p:sp>
      <p:grpSp>
        <p:nvGrpSpPr>
          <p:cNvPr id="431" name="Group 431"/>
          <p:cNvGrpSpPr/>
          <p:nvPr/>
        </p:nvGrpSpPr>
        <p:grpSpPr>
          <a:xfrm>
            <a:off x="1683003" y="7893050"/>
            <a:ext cx="9890492" cy="647701"/>
            <a:chOff x="0" y="0"/>
            <a:chExt cx="9890490" cy="647700"/>
          </a:xfrm>
        </p:grpSpPr>
        <p:sp>
          <p:nvSpPr>
            <p:cNvPr id="429" name="Shape 429"/>
            <p:cNvSpPr/>
            <p:nvPr/>
          </p:nvSpPr>
          <p:spPr>
            <a:xfrm>
              <a:off x="0" y="0"/>
              <a:ext cx="9308592"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Takeaway: more correlated scenes ⇒ higher </a:t>
              </a:r>
            </a:p>
          </p:txBody>
        </p:sp>
        <p:pic>
          <p:nvPicPr>
            <p:cNvPr id="430" name="pasted-image.pdf"/>
            <p:cNvPicPr>
              <a:picLocks noChangeAspect="1"/>
            </p:cNvPicPr>
            <p:nvPr/>
          </p:nvPicPr>
          <p:blipFill>
            <a:blip r:embed="rId6">
              <a:extLst/>
            </a:blip>
            <a:stretch>
              <a:fillRect/>
            </a:stretch>
          </p:blipFill>
          <p:spPr>
            <a:xfrm>
              <a:off x="9359993" y="58340"/>
              <a:ext cx="530498" cy="546101"/>
            </a:xfrm>
            <a:prstGeom prst="rect">
              <a:avLst/>
            </a:prstGeom>
            <a:ln w="12700" cap="flat">
              <a:noFill/>
              <a:miter lim="400000"/>
            </a:ln>
            <a:effectLst/>
          </p:spPr>
        </p:pic>
      </p:grpSp>
      <p:pic>
        <p:nvPicPr>
          <p:cNvPr id="432" name="pasted-image.pdf"/>
          <p:cNvPicPr>
            <a:picLocks noChangeAspect="1"/>
          </p:cNvPicPr>
          <p:nvPr/>
        </p:nvPicPr>
        <p:blipFill>
          <a:blip r:embed="rId7">
            <a:extLst/>
          </a:blip>
          <a:stretch>
            <a:fillRect/>
          </a:stretch>
        </p:blipFill>
        <p:spPr>
          <a:xfrm>
            <a:off x="9189045" y="1573283"/>
            <a:ext cx="1111216" cy="382355"/>
          </a:xfrm>
          <a:prstGeom prst="rect">
            <a:avLst/>
          </a:prstGeom>
          <a:ln w="12700">
            <a:miter lim="400000"/>
          </a:ln>
        </p:spPr>
      </p:pic>
      <p:pic>
        <p:nvPicPr>
          <p:cNvPr id="433" name="pasted-image.pdf"/>
          <p:cNvPicPr>
            <a:picLocks noChangeAspect="1"/>
          </p:cNvPicPr>
          <p:nvPr/>
        </p:nvPicPr>
        <p:blipFill>
          <a:blip r:embed="rId8">
            <a:extLst/>
          </a:blip>
          <a:stretch>
            <a:fillRect/>
          </a:stretch>
        </p:blipFill>
        <p:spPr>
          <a:xfrm>
            <a:off x="10263187" y="2007943"/>
            <a:ext cx="1444973" cy="54186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 grpId="2"/>
      <p:bldP build="whole" bldLvl="1" animBg="1" rev="0" advAuto="0" spid="42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3.png"/>
          <p:cNvPicPr>
            <a:picLocks noChangeAspect="1"/>
          </p:cNvPicPr>
          <p:nvPr/>
        </p:nvPicPr>
        <p:blipFill>
          <a:blip r:embed="rId2">
            <a:extLst/>
          </a:blip>
          <a:stretch>
            <a:fillRect/>
          </a:stretch>
        </p:blipFill>
        <p:spPr>
          <a:xfrm>
            <a:off x="3373454" y="2237382"/>
            <a:ext cx="6257892" cy="5278836"/>
          </a:xfrm>
          <a:prstGeom prst="rect">
            <a:avLst/>
          </a:prstGeom>
          <a:ln w="12700">
            <a:miter lim="400000"/>
          </a:ln>
        </p:spPr>
      </p:pic>
      <p:sp>
        <p:nvSpPr>
          <p:cNvPr id="133" name="Shape 133"/>
          <p:cNvSpPr/>
          <p:nvPr/>
        </p:nvSpPr>
        <p:spPr>
          <a:xfrm>
            <a:off x="4696688" y="234950"/>
            <a:ext cx="361142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Imaging Problem</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nvSpPr>
        <p:spPr>
          <a:xfrm>
            <a:off x="5447842" y="400050"/>
            <a:ext cx="26298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Conclusions</a:t>
            </a:r>
          </a:p>
        </p:txBody>
      </p:sp>
      <p:sp>
        <p:nvSpPr>
          <p:cNvPr id="436" name="Shape 436"/>
          <p:cNvSpPr/>
          <p:nvPr/>
        </p:nvSpPr>
        <p:spPr>
          <a:xfrm>
            <a:off x="600049" y="2197099"/>
            <a:ext cx="1162253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-Our model framework makes it simple and easy to rigorously compare different imaging systems across different modalities</a:t>
            </a:r>
          </a:p>
        </p:txBody>
      </p:sp>
      <p:sp>
        <p:nvSpPr>
          <p:cNvPr id="437" name="Shape 437"/>
          <p:cNvSpPr/>
          <p:nvPr/>
        </p:nvSpPr>
        <p:spPr>
          <a:xfrm>
            <a:off x="600049" y="3905250"/>
            <a:ext cx="11622537"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-Although state-of-the-art apertures used today are spectrally flat, those are only optimal under certain conditions (IID scenes, high SNR, ambient noise dominant). Under other conditions, other apertures can achieve superior reconstruction quality.</a:t>
            </a:r>
          </a:p>
        </p:txBody>
      </p:sp>
      <p:sp>
        <p:nvSpPr>
          <p:cNvPr id="438" name="Shape 438"/>
          <p:cNvSpPr/>
          <p:nvPr/>
        </p:nvSpPr>
        <p:spPr>
          <a:xfrm>
            <a:off x="600049" y="6343649"/>
            <a:ext cx="1162253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a:r>
              <a:t>-Finely-discretized randomly-generated apertures approach the performance of spectrally-flat apertures under optimal conditions for spectrally-flat apertures.</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nvSpPr>
        <p:spPr>
          <a:xfrm>
            <a:off x="5314365" y="4552950"/>
            <a:ext cx="23760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Thank you!</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3582720" y="234950"/>
            <a:ext cx="58393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Different Imaging Modalities</a:t>
            </a:r>
          </a:p>
        </p:txBody>
      </p:sp>
      <p:grpSp>
        <p:nvGrpSpPr>
          <p:cNvPr id="138" name="Group 138"/>
          <p:cNvGrpSpPr/>
          <p:nvPr/>
        </p:nvGrpSpPr>
        <p:grpSpPr>
          <a:xfrm>
            <a:off x="992760" y="1259569"/>
            <a:ext cx="5363547" cy="3458481"/>
            <a:chOff x="0" y="0"/>
            <a:chExt cx="5363545" cy="3458480"/>
          </a:xfrm>
        </p:grpSpPr>
        <p:pic>
          <p:nvPicPr>
            <p:cNvPr id="136" name="pasted-image.png"/>
            <p:cNvPicPr>
              <a:picLocks noChangeAspect="1"/>
            </p:cNvPicPr>
            <p:nvPr/>
          </p:nvPicPr>
          <p:blipFill>
            <a:blip r:embed="rId2">
              <a:extLst/>
            </a:blip>
            <a:stretch>
              <a:fillRect/>
            </a:stretch>
          </p:blipFill>
          <p:spPr>
            <a:xfrm>
              <a:off x="0" y="0"/>
              <a:ext cx="5363546" cy="3016995"/>
            </a:xfrm>
            <a:prstGeom prst="rect">
              <a:avLst/>
            </a:prstGeom>
            <a:ln w="12700" cap="flat">
              <a:noFill/>
              <a:miter lim="400000"/>
            </a:ln>
            <a:effectLst/>
          </p:spPr>
        </p:pic>
        <p:sp>
          <p:nvSpPr>
            <p:cNvPr id="137" name="Shape 137"/>
            <p:cNvSpPr/>
            <p:nvPr/>
          </p:nvSpPr>
          <p:spPr>
            <a:xfrm>
              <a:off x="1342430" y="3052080"/>
              <a:ext cx="267868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Standard Photography</a:t>
              </a:r>
            </a:p>
          </p:txBody>
        </p:sp>
      </p:grpSp>
      <p:grpSp>
        <p:nvGrpSpPr>
          <p:cNvPr id="141" name="Group 141"/>
          <p:cNvGrpSpPr/>
          <p:nvPr/>
        </p:nvGrpSpPr>
        <p:grpSpPr>
          <a:xfrm>
            <a:off x="8071531" y="1208397"/>
            <a:ext cx="3880606" cy="3611254"/>
            <a:chOff x="0" y="0"/>
            <a:chExt cx="3880605" cy="3611252"/>
          </a:xfrm>
        </p:grpSpPr>
        <p:pic>
          <p:nvPicPr>
            <p:cNvPr id="139" name="pasted-image.png"/>
            <p:cNvPicPr>
              <a:picLocks noChangeAspect="1"/>
            </p:cNvPicPr>
            <p:nvPr/>
          </p:nvPicPr>
          <p:blipFill>
            <a:blip r:embed="rId3">
              <a:extLst/>
            </a:blip>
            <a:stretch>
              <a:fillRect/>
            </a:stretch>
          </p:blipFill>
          <p:spPr>
            <a:xfrm>
              <a:off x="0" y="0"/>
              <a:ext cx="3880606" cy="3119339"/>
            </a:xfrm>
            <a:prstGeom prst="rect">
              <a:avLst/>
            </a:prstGeom>
            <a:ln w="12700" cap="flat">
              <a:noFill/>
              <a:miter lim="400000"/>
            </a:ln>
            <a:effectLst/>
          </p:spPr>
        </p:pic>
        <p:sp>
          <p:nvSpPr>
            <p:cNvPr id="140" name="Shape 140"/>
            <p:cNvSpPr/>
            <p:nvPr/>
          </p:nvSpPr>
          <p:spPr>
            <a:xfrm>
              <a:off x="1105658" y="3204852"/>
              <a:ext cx="1694689"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X-ray imaging</a:t>
              </a:r>
            </a:p>
          </p:txBody>
        </p:sp>
      </p:grpSp>
      <p:grpSp>
        <p:nvGrpSpPr>
          <p:cNvPr id="144" name="Group 144"/>
          <p:cNvGrpSpPr/>
          <p:nvPr/>
        </p:nvGrpSpPr>
        <p:grpSpPr>
          <a:xfrm>
            <a:off x="7422123" y="4810845"/>
            <a:ext cx="5204822" cy="4742704"/>
            <a:chOff x="0" y="0"/>
            <a:chExt cx="5204820" cy="4742702"/>
          </a:xfrm>
        </p:grpSpPr>
        <p:pic>
          <p:nvPicPr>
            <p:cNvPr id="142" name="Screen Shot 2018-04-08 at 11.03.26 PM.png"/>
            <p:cNvPicPr>
              <a:picLocks noChangeAspect="1"/>
            </p:cNvPicPr>
            <p:nvPr/>
          </p:nvPicPr>
          <p:blipFill>
            <a:blip r:embed="rId4">
              <a:extLst/>
            </a:blip>
            <a:stretch>
              <a:fillRect/>
            </a:stretch>
          </p:blipFill>
          <p:spPr>
            <a:xfrm>
              <a:off x="0" y="0"/>
              <a:ext cx="5204821" cy="4482301"/>
            </a:xfrm>
            <a:prstGeom prst="rect">
              <a:avLst/>
            </a:prstGeom>
            <a:ln w="12700" cap="flat">
              <a:noFill/>
              <a:miter lim="400000"/>
            </a:ln>
            <a:effectLst/>
          </p:spPr>
        </p:pic>
        <p:sp>
          <p:nvSpPr>
            <p:cNvPr id="143" name="Shape 143"/>
            <p:cNvSpPr/>
            <p:nvPr/>
          </p:nvSpPr>
          <p:spPr>
            <a:xfrm>
              <a:off x="1100127" y="4336302"/>
              <a:ext cx="2979167"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Non-line-of-sight imaging</a:t>
              </a:r>
            </a:p>
          </p:txBody>
        </p:sp>
      </p:grpSp>
      <p:grpSp>
        <p:nvGrpSpPr>
          <p:cNvPr id="147" name="Group 147"/>
          <p:cNvGrpSpPr/>
          <p:nvPr/>
        </p:nvGrpSpPr>
        <p:grpSpPr>
          <a:xfrm>
            <a:off x="988407" y="5453583"/>
            <a:ext cx="5372252" cy="4049166"/>
            <a:chOff x="0" y="0"/>
            <a:chExt cx="5372251" cy="4049165"/>
          </a:xfrm>
        </p:grpSpPr>
        <p:sp>
          <p:nvSpPr>
            <p:cNvPr id="145" name="Shape 145"/>
            <p:cNvSpPr/>
            <p:nvPr/>
          </p:nvSpPr>
          <p:spPr>
            <a:xfrm>
              <a:off x="2156154" y="3642765"/>
              <a:ext cx="105994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FlatCam</a:t>
              </a:r>
            </a:p>
          </p:txBody>
        </p:sp>
        <p:pic>
          <p:nvPicPr>
            <p:cNvPr id="146" name="flatcam.jpg"/>
            <p:cNvPicPr>
              <a:picLocks noChangeAspect="1"/>
            </p:cNvPicPr>
            <p:nvPr/>
          </p:nvPicPr>
          <p:blipFill>
            <a:blip r:embed="rId5">
              <a:extLst/>
            </a:blip>
            <a:stretch>
              <a:fillRect/>
            </a:stretch>
          </p:blipFill>
          <p:spPr>
            <a:xfrm>
              <a:off x="0" y="0"/>
              <a:ext cx="5372252" cy="3525540"/>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2"/>
      <p:bldP build="whole" bldLvl="1" animBg="1" rev="0" advAuto="0" spid="144" grpId="3"/>
      <p:bldP build="whole" bldLvl="1" animBg="1" rev="0" advAuto="0" spid="141"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437997" y="127000"/>
            <a:ext cx="4956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a:t>
            </a:r>
          </a:p>
        </p:txBody>
      </p:sp>
      <p:pic>
        <p:nvPicPr>
          <p:cNvPr id="150" name="im2.png"/>
          <p:cNvPicPr>
            <a:picLocks noChangeAspect="1"/>
          </p:cNvPicPr>
          <p:nvPr/>
        </p:nvPicPr>
        <p:blipFill>
          <a:blip r:embed="rId2">
            <a:extLst/>
          </a:blip>
          <a:stretch>
            <a:fillRect/>
          </a:stretch>
        </p:blipFill>
        <p:spPr>
          <a:xfrm>
            <a:off x="1111544" y="377428"/>
            <a:ext cx="4469812" cy="3775472"/>
          </a:xfrm>
          <a:prstGeom prst="rect">
            <a:avLst/>
          </a:prstGeom>
          <a:ln w="12700">
            <a:miter lim="400000"/>
          </a:ln>
        </p:spPr>
      </p:pic>
      <p:pic>
        <p:nvPicPr>
          <p:cNvPr id="151" name="im4.png"/>
          <p:cNvPicPr>
            <a:picLocks noChangeAspect="1"/>
          </p:cNvPicPr>
          <p:nvPr/>
        </p:nvPicPr>
        <p:blipFill>
          <a:blip r:embed="rId3">
            <a:extLst/>
          </a:blip>
          <a:stretch>
            <a:fillRect/>
          </a:stretch>
        </p:blipFill>
        <p:spPr>
          <a:xfrm>
            <a:off x="7546078" y="377428"/>
            <a:ext cx="4465844" cy="3775472"/>
          </a:xfrm>
          <a:prstGeom prst="rect">
            <a:avLst/>
          </a:prstGeom>
          <a:ln w="12700">
            <a:miter lim="400000"/>
          </a:ln>
        </p:spPr>
      </p:pic>
      <p:sp>
        <p:nvSpPr>
          <p:cNvPr id="152" name="Shape 152"/>
          <p:cNvSpPr/>
          <p:nvPr/>
        </p:nvSpPr>
        <p:spPr>
          <a:xfrm>
            <a:off x="6915124" y="127000"/>
            <a:ext cx="5207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a:t>
            </a:r>
          </a:p>
        </p:txBody>
      </p:sp>
      <p:pic>
        <p:nvPicPr>
          <p:cNvPr id="153" name="im5.png"/>
          <p:cNvPicPr>
            <a:picLocks noChangeAspect="1"/>
          </p:cNvPicPr>
          <p:nvPr/>
        </p:nvPicPr>
        <p:blipFill>
          <a:blip r:embed="rId4">
            <a:extLst/>
          </a:blip>
          <a:stretch>
            <a:fillRect/>
          </a:stretch>
        </p:blipFill>
        <p:spPr>
          <a:xfrm>
            <a:off x="1110877" y="5495528"/>
            <a:ext cx="4471146" cy="3775472"/>
          </a:xfrm>
          <a:prstGeom prst="rect">
            <a:avLst/>
          </a:prstGeom>
          <a:ln w="12700">
            <a:miter lim="400000"/>
          </a:ln>
        </p:spPr>
      </p:pic>
      <p:sp>
        <p:nvSpPr>
          <p:cNvPr id="154" name="Shape 154"/>
          <p:cNvSpPr/>
          <p:nvPr/>
        </p:nvSpPr>
        <p:spPr>
          <a:xfrm>
            <a:off x="437997" y="5168900"/>
            <a:ext cx="4956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a:t>
            </a:r>
          </a:p>
        </p:txBody>
      </p:sp>
      <p:sp>
        <p:nvSpPr>
          <p:cNvPr id="155" name="Shape 155"/>
          <p:cNvSpPr/>
          <p:nvPr/>
        </p:nvSpPr>
        <p:spPr>
          <a:xfrm>
            <a:off x="6915124" y="5168900"/>
            <a:ext cx="5207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t>
            </a:r>
          </a:p>
        </p:txBody>
      </p:sp>
      <p:pic>
        <p:nvPicPr>
          <p:cNvPr id="156" name="im7.png"/>
          <p:cNvPicPr>
            <a:picLocks noChangeAspect="1"/>
          </p:cNvPicPr>
          <p:nvPr/>
        </p:nvPicPr>
        <p:blipFill>
          <a:blip r:embed="rId5">
            <a:extLst/>
          </a:blip>
          <a:stretch>
            <a:fillRect/>
          </a:stretch>
        </p:blipFill>
        <p:spPr>
          <a:xfrm>
            <a:off x="7544094" y="5520072"/>
            <a:ext cx="4469813" cy="3726384"/>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im8.png"/>
          <p:cNvPicPr>
            <a:picLocks noChangeAspect="1"/>
          </p:cNvPicPr>
          <p:nvPr/>
        </p:nvPicPr>
        <p:blipFill>
          <a:blip r:embed="rId2">
            <a:extLst/>
          </a:blip>
          <a:stretch>
            <a:fillRect/>
          </a:stretch>
        </p:blipFill>
        <p:spPr>
          <a:xfrm>
            <a:off x="6920543" y="2403772"/>
            <a:ext cx="5932815" cy="4946056"/>
          </a:xfrm>
          <a:prstGeom prst="rect">
            <a:avLst/>
          </a:prstGeom>
          <a:ln w="12700">
            <a:miter lim="400000"/>
          </a:ln>
        </p:spPr>
      </p:pic>
      <p:pic>
        <p:nvPicPr>
          <p:cNvPr id="159" name="im7.png"/>
          <p:cNvPicPr>
            <a:picLocks noChangeAspect="1"/>
          </p:cNvPicPr>
          <p:nvPr/>
        </p:nvPicPr>
        <p:blipFill>
          <a:blip r:embed="rId3">
            <a:extLst/>
          </a:blip>
          <a:stretch>
            <a:fillRect/>
          </a:stretch>
        </p:blipFill>
        <p:spPr>
          <a:xfrm>
            <a:off x="405443" y="2403772"/>
            <a:ext cx="5932814" cy="4946056"/>
          </a:xfrm>
          <a:prstGeom prst="rect">
            <a:avLst/>
          </a:prstGeom>
          <a:ln w="12700">
            <a:miter lim="400000"/>
          </a:ln>
        </p:spPr>
      </p:pic>
      <p:sp>
        <p:nvSpPr>
          <p:cNvPr id="160" name="Shape 160"/>
          <p:cNvSpPr/>
          <p:nvPr/>
        </p:nvSpPr>
        <p:spPr>
          <a:xfrm>
            <a:off x="2243023" y="1555750"/>
            <a:ext cx="22576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True setup</a:t>
            </a:r>
          </a:p>
        </p:txBody>
      </p:sp>
      <p:sp>
        <p:nvSpPr>
          <p:cNvPr id="161" name="Shape 161"/>
          <p:cNvSpPr/>
          <p:nvPr/>
        </p:nvSpPr>
        <p:spPr>
          <a:xfrm>
            <a:off x="8292693" y="1555750"/>
            <a:ext cx="31885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Modeled setup</a:t>
            </a:r>
          </a:p>
        </p:txBody>
      </p:sp>
      <p:sp>
        <p:nvSpPr>
          <p:cNvPr id="162" name="Shape 162"/>
          <p:cNvSpPr/>
          <p:nvPr/>
        </p:nvSpPr>
        <p:spPr>
          <a:xfrm>
            <a:off x="5064734" y="273050"/>
            <a:ext cx="28753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Discretization</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im12.png"/>
          <p:cNvPicPr>
            <a:picLocks noChangeAspect="1"/>
          </p:cNvPicPr>
          <p:nvPr/>
        </p:nvPicPr>
        <p:blipFill>
          <a:blip r:embed="rId2">
            <a:extLst/>
          </a:blip>
          <a:stretch>
            <a:fillRect/>
          </a:stretch>
        </p:blipFill>
        <p:spPr>
          <a:xfrm>
            <a:off x="319079" y="883890"/>
            <a:ext cx="3521762" cy="1162984"/>
          </a:xfrm>
          <a:prstGeom prst="rect">
            <a:avLst/>
          </a:prstGeom>
          <a:ln w="12700">
            <a:miter lim="400000"/>
          </a:ln>
        </p:spPr>
      </p:pic>
      <p:pic>
        <p:nvPicPr>
          <p:cNvPr id="165" name="im11.png"/>
          <p:cNvPicPr>
            <a:picLocks noChangeAspect="1"/>
          </p:cNvPicPr>
          <p:nvPr/>
        </p:nvPicPr>
        <p:blipFill>
          <a:blip r:embed="rId3">
            <a:extLst/>
          </a:blip>
          <a:stretch>
            <a:fillRect/>
          </a:stretch>
        </p:blipFill>
        <p:spPr>
          <a:xfrm>
            <a:off x="968199" y="2534018"/>
            <a:ext cx="2223522" cy="196482"/>
          </a:xfrm>
          <a:prstGeom prst="rect">
            <a:avLst/>
          </a:prstGeom>
          <a:ln w="12700">
            <a:miter lim="400000"/>
          </a:ln>
        </p:spPr>
      </p:pic>
      <p:sp>
        <p:nvSpPr>
          <p:cNvPr id="166" name="Shape 166"/>
          <p:cNvSpPr/>
          <p:nvPr/>
        </p:nvSpPr>
        <p:spPr>
          <a:xfrm>
            <a:off x="357179" y="3223994"/>
            <a:ext cx="3509062" cy="503883"/>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pic>
        <p:nvPicPr>
          <p:cNvPr id="167" name="im15.png"/>
          <p:cNvPicPr>
            <a:picLocks noChangeAspect="1"/>
          </p:cNvPicPr>
          <p:nvPr/>
        </p:nvPicPr>
        <p:blipFill>
          <a:blip r:embed="rId4">
            <a:extLst/>
          </a:blip>
          <a:stretch>
            <a:fillRect/>
          </a:stretch>
        </p:blipFill>
        <p:spPr>
          <a:xfrm>
            <a:off x="8634069" y="893692"/>
            <a:ext cx="3521762" cy="1162985"/>
          </a:xfrm>
          <a:prstGeom prst="rect">
            <a:avLst/>
          </a:prstGeom>
          <a:ln w="12700">
            <a:miter lim="400000"/>
          </a:ln>
        </p:spPr>
      </p:pic>
      <p:pic>
        <p:nvPicPr>
          <p:cNvPr id="168" name="im14.png"/>
          <p:cNvPicPr>
            <a:picLocks noChangeAspect="1"/>
          </p:cNvPicPr>
          <p:nvPr/>
        </p:nvPicPr>
        <p:blipFill>
          <a:blip r:embed="rId5">
            <a:extLst/>
          </a:blip>
          <a:stretch>
            <a:fillRect/>
          </a:stretch>
        </p:blipFill>
        <p:spPr>
          <a:xfrm>
            <a:off x="4417669" y="883890"/>
            <a:ext cx="3521762" cy="1162984"/>
          </a:xfrm>
          <a:prstGeom prst="rect">
            <a:avLst/>
          </a:prstGeom>
          <a:ln w="12700">
            <a:miter lim="400000"/>
          </a:ln>
        </p:spPr>
      </p:pic>
      <p:pic>
        <p:nvPicPr>
          <p:cNvPr id="169" name="im11.png"/>
          <p:cNvPicPr>
            <a:picLocks noChangeAspect="1"/>
          </p:cNvPicPr>
          <p:nvPr/>
        </p:nvPicPr>
        <p:blipFill>
          <a:blip r:embed="rId3">
            <a:extLst/>
          </a:blip>
          <a:stretch>
            <a:fillRect/>
          </a:stretch>
        </p:blipFill>
        <p:spPr>
          <a:xfrm>
            <a:off x="5035039" y="2534018"/>
            <a:ext cx="2223522" cy="196482"/>
          </a:xfrm>
          <a:prstGeom prst="rect">
            <a:avLst/>
          </a:prstGeom>
          <a:ln w="12700">
            <a:miter lim="400000"/>
          </a:ln>
        </p:spPr>
      </p:pic>
      <p:sp>
        <p:nvSpPr>
          <p:cNvPr id="170" name="Shape 170"/>
          <p:cNvSpPr/>
          <p:nvPr/>
        </p:nvSpPr>
        <p:spPr>
          <a:xfrm>
            <a:off x="4424019" y="3223994"/>
            <a:ext cx="3509062" cy="503883"/>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pic>
        <p:nvPicPr>
          <p:cNvPr id="171" name="im11.png"/>
          <p:cNvPicPr>
            <a:picLocks noChangeAspect="1"/>
          </p:cNvPicPr>
          <p:nvPr/>
        </p:nvPicPr>
        <p:blipFill>
          <a:blip r:embed="rId3">
            <a:extLst/>
          </a:blip>
          <a:stretch>
            <a:fillRect/>
          </a:stretch>
        </p:blipFill>
        <p:spPr>
          <a:xfrm>
            <a:off x="8974879" y="2546718"/>
            <a:ext cx="2223522" cy="196482"/>
          </a:xfrm>
          <a:prstGeom prst="rect">
            <a:avLst/>
          </a:prstGeom>
          <a:ln w="12700">
            <a:miter lim="400000"/>
          </a:ln>
        </p:spPr>
      </p:pic>
      <p:sp>
        <p:nvSpPr>
          <p:cNvPr id="172" name="Shape 172"/>
          <p:cNvSpPr/>
          <p:nvPr/>
        </p:nvSpPr>
        <p:spPr>
          <a:xfrm>
            <a:off x="8640419" y="3231373"/>
            <a:ext cx="3509062" cy="503884"/>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sp>
        <p:nvSpPr>
          <p:cNvPr id="173" name="Shape 173"/>
          <p:cNvSpPr/>
          <p:nvPr/>
        </p:nvSpPr>
        <p:spPr>
          <a:xfrm>
            <a:off x="12388490" y="2676864"/>
            <a:ext cx="48332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Georgia"/>
                <a:ea typeface="Georgia"/>
                <a:cs typeface="Georgia"/>
                <a:sym typeface="Georgia"/>
              </a:defRPr>
            </a:lvl1pPr>
          </a:lstStyle>
          <a:p>
            <a:pPr/>
            <a:r>
              <a:t>…</a:t>
            </a:r>
          </a:p>
        </p:txBody>
      </p:sp>
      <p:sp>
        <p:nvSpPr>
          <p:cNvPr id="174" name="Shape 174"/>
          <p:cNvSpPr/>
          <p:nvPr/>
        </p:nvSpPr>
        <p:spPr>
          <a:xfrm>
            <a:off x="2130365" y="4247958"/>
            <a:ext cx="1279585" cy="158170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75" name="Shape 175"/>
          <p:cNvSpPr/>
          <p:nvPr/>
        </p:nvSpPr>
        <p:spPr>
          <a:xfrm flipH="1">
            <a:off x="4353875" y="4272502"/>
            <a:ext cx="1707221" cy="153219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76" name="Shape 176"/>
          <p:cNvSpPr/>
          <p:nvPr/>
        </p:nvSpPr>
        <p:spPr>
          <a:xfrm flipH="1">
            <a:off x="5373547" y="4300927"/>
            <a:ext cx="4934794" cy="150383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77" name="Shape 177"/>
          <p:cNvSpPr/>
          <p:nvPr/>
        </p:nvSpPr>
        <p:spPr>
          <a:xfrm>
            <a:off x="3154321" y="6025925"/>
            <a:ext cx="552029" cy="2895850"/>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sp>
        <p:nvSpPr>
          <p:cNvPr id="178" name="Shape 178"/>
          <p:cNvSpPr/>
          <p:nvPr/>
        </p:nvSpPr>
        <p:spPr>
          <a:xfrm>
            <a:off x="3967121" y="6025925"/>
            <a:ext cx="552029" cy="2895850"/>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sp>
        <p:nvSpPr>
          <p:cNvPr id="179" name="Shape 179"/>
          <p:cNvSpPr/>
          <p:nvPr/>
        </p:nvSpPr>
        <p:spPr>
          <a:xfrm>
            <a:off x="4779921" y="6025925"/>
            <a:ext cx="552029" cy="2895850"/>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sp>
        <p:nvSpPr>
          <p:cNvPr id="180" name="Shape 180"/>
          <p:cNvSpPr/>
          <p:nvPr/>
        </p:nvSpPr>
        <p:spPr>
          <a:xfrm>
            <a:off x="5637171" y="7162700"/>
            <a:ext cx="48332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Georgia"/>
                <a:ea typeface="Georgia"/>
                <a:cs typeface="Georgia"/>
                <a:sym typeface="Georgia"/>
              </a:defRPr>
            </a:lvl1pPr>
          </a:lstStyle>
          <a:p>
            <a:pPr/>
            <a:r>
              <a:t>…</a:t>
            </a:r>
          </a:p>
        </p:txBody>
      </p:sp>
      <p:sp>
        <p:nvSpPr>
          <p:cNvPr id="181" name="Shape 181"/>
          <p:cNvSpPr/>
          <p:nvPr/>
        </p:nvSpPr>
        <p:spPr>
          <a:xfrm>
            <a:off x="6405521" y="6025925"/>
            <a:ext cx="552029" cy="2895850"/>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sp>
        <p:nvSpPr>
          <p:cNvPr id="182" name="Shape 182"/>
          <p:cNvSpPr/>
          <p:nvPr/>
        </p:nvSpPr>
        <p:spPr>
          <a:xfrm>
            <a:off x="2127618" y="7162700"/>
            <a:ext cx="42103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Georgia"/>
                <a:ea typeface="Georgia"/>
                <a:cs typeface="Georgia"/>
                <a:sym typeface="Georgia"/>
              </a:defRPr>
            </a:lvl1pPr>
          </a:lstStyle>
          <a:p>
            <a:pPr/>
            <a:r>
              <a:t>Ã</a:t>
            </a:r>
          </a:p>
        </p:txBody>
      </p:sp>
      <p:sp>
        <p:nvSpPr>
          <p:cNvPr id="183" name="Shape 183"/>
          <p:cNvSpPr/>
          <p:nvPr/>
        </p:nvSpPr>
        <p:spPr>
          <a:xfrm>
            <a:off x="2580657" y="7162700"/>
            <a:ext cx="40831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Georgia"/>
                <a:ea typeface="Georgia"/>
                <a:cs typeface="Georgia"/>
                <a:sym typeface="Georgia"/>
              </a:defRPr>
            </a:lvl1pPr>
          </a:lstStyle>
          <a:p>
            <a:pPr/>
            <a:r>
              <a:t>=</a:t>
            </a:r>
          </a:p>
        </p:txBody>
      </p:sp>
      <p:sp>
        <p:nvSpPr>
          <p:cNvPr id="184" name="Shape 184"/>
          <p:cNvSpPr/>
          <p:nvPr/>
        </p:nvSpPr>
        <p:spPr>
          <a:xfrm>
            <a:off x="7086348" y="7162700"/>
            <a:ext cx="25717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Georgia"/>
                <a:ea typeface="Georgia"/>
                <a:cs typeface="Georgia"/>
                <a:sym typeface="Georgia"/>
              </a:defRPr>
            </a:lvl1pPr>
          </a:lstStyle>
          <a:p>
            <a:pPr/>
            <a:r>
              <a:t>:</a:t>
            </a:r>
          </a:p>
        </p:txBody>
      </p:sp>
      <p:sp>
        <p:nvSpPr>
          <p:cNvPr id="185" name="Shape 185"/>
          <p:cNvSpPr/>
          <p:nvPr/>
        </p:nvSpPr>
        <p:spPr>
          <a:xfrm>
            <a:off x="7232162" y="7010554"/>
            <a:ext cx="2003452"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pPr>
            <a:r>
              <a:t>Transfer </a:t>
            </a:r>
          </a:p>
          <a:p>
            <a:pPr>
              <a:defRPr i="1"/>
            </a:pPr>
            <a:r>
              <a:t>matrix</a:t>
            </a:r>
          </a:p>
        </p:txBody>
      </p:sp>
      <p:pic>
        <p:nvPicPr>
          <p:cNvPr id="186" name="pasted-image.pdf"/>
          <p:cNvPicPr>
            <a:picLocks noChangeAspect="1"/>
          </p:cNvPicPr>
          <p:nvPr/>
        </p:nvPicPr>
        <p:blipFill>
          <a:blip r:embed="rId6">
            <a:extLst/>
          </a:blip>
          <a:stretch>
            <a:fillRect/>
          </a:stretch>
        </p:blipFill>
        <p:spPr>
          <a:xfrm>
            <a:off x="1975048" y="3300026"/>
            <a:ext cx="325434" cy="351820"/>
          </a:xfrm>
          <a:prstGeom prst="rect">
            <a:avLst/>
          </a:prstGeom>
          <a:ln w="12700">
            <a:miter lim="400000"/>
          </a:ln>
        </p:spPr>
      </p:pic>
      <p:pic>
        <p:nvPicPr>
          <p:cNvPr id="187" name="pasted-image.pdf"/>
          <p:cNvPicPr>
            <a:picLocks noChangeAspect="1"/>
          </p:cNvPicPr>
          <p:nvPr/>
        </p:nvPicPr>
        <p:blipFill>
          <a:blip r:embed="rId7">
            <a:extLst/>
          </a:blip>
          <a:stretch>
            <a:fillRect/>
          </a:stretch>
        </p:blipFill>
        <p:spPr>
          <a:xfrm>
            <a:off x="6026216" y="3304854"/>
            <a:ext cx="325434" cy="351821"/>
          </a:xfrm>
          <a:prstGeom prst="rect">
            <a:avLst/>
          </a:prstGeom>
          <a:ln w="12700">
            <a:miter lim="400000"/>
          </a:ln>
        </p:spPr>
      </p:pic>
      <p:pic>
        <p:nvPicPr>
          <p:cNvPr id="188" name="pasted-image.pdf"/>
          <p:cNvPicPr>
            <a:picLocks noChangeAspect="1"/>
          </p:cNvPicPr>
          <p:nvPr/>
        </p:nvPicPr>
        <p:blipFill>
          <a:blip r:embed="rId8">
            <a:extLst/>
          </a:blip>
          <a:srcRect l="0" t="0" r="0" b="0"/>
          <a:stretch>
            <a:fillRect/>
          </a:stretch>
        </p:blipFill>
        <p:spPr>
          <a:xfrm>
            <a:off x="10227836" y="3300026"/>
            <a:ext cx="334229" cy="351820"/>
          </a:xfrm>
          <a:prstGeom prst="rect">
            <a:avLst/>
          </a:prstGeom>
          <a:ln w="12700">
            <a:miter lim="400000"/>
          </a:ln>
        </p:spPr>
      </p:pic>
      <p:pic>
        <p:nvPicPr>
          <p:cNvPr id="189" name="pasted-image.pdf"/>
          <p:cNvPicPr>
            <a:picLocks noChangeAspect="1"/>
          </p:cNvPicPr>
          <p:nvPr/>
        </p:nvPicPr>
        <p:blipFill>
          <a:blip r:embed="rId9">
            <a:extLst/>
          </a:blip>
          <a:stretch>
            <a:fillRect/>
          </a:stretch>
        </p:blipFill>
        <p:spPr>
          <a:xfrm>
            <a:off x="6475352" y="7325231"/>
            <a:ext cx="413905" cy="351820"/>
          </a:xfrm>
          <a:prstGeom prst="rect">
            <a:avLst/>
          </a:prstGeom>
          <a:ln w="12700">
            <a:miter lim="400000"/>
          </a:ln>
        </p:spPr>
      </p:pic>
      <p:pic>
        <p:nvPicPr>
          <p:cNvPr id="190" name="pasted-image.pdf"/>
          <p:cNvPicPr>
            <a:picLocks noChangeAspect="1"/>
          </p:cNvPicPr>
          <p:nvPr/>
        </p:nvPicPr>
        <p:blipFill>
          <a:blip r:embed="rId6">
            <a:extLst/>
          </a:blip>
          <a:stretch>
            <a:fillRect/>
          </a:stretch>
        </p:blipFill>
        <p:spPr>
          <a:xfrm>
            <a:off x="3267619" y="7297940"/>
            <a:ext cx="325433" cy="351820"/>
          </a:xfrm>
          <a:prstGeom prst="rect">
            <a:avLst/>
          </a:prstGeom>
          <a:ln w="12700">
            <a:miter lim="400000"/>
          </a:ln>
        </p:spPr>
      </p:pic>
      <p:pic>
        <p:nvPicPr>
          <p:cNvPr id="191" name="pasted-image.pdf"/>
          <p:cNvPicPr>
            <a:picLocks noChangeAspect="1"/>
          </p:cNvPicPr>
          <p:nvPr/>
        </p:nvPicPr>
        <p:blipFill>
          <a:blip r:embed="rId7">
            <a:extLst/>
          </a:blip>
          <a:stretch>
            <a:fillRect/>
          </a:stretch>
        </p:blipFill>
        <p:spPr>
          <a:xfrm>
            <a:off x="4083116" y="7292654"/>
            <a:ext cx="325434" cy="351821"/>
          </a:xfrm>
          <a:prstGeom prst="rect">
            <a:avLst/>
          </a:prstGeom>
          <a:ln w="12700">
            <a:miter lim="400000"/>
          </a:ln>
        </p:spPr>
      </p:pic>
      <p:pic>
        <p:nvPicPr>
          <p:cNvPr id="192" name="pasted-image.pdf"/>
          <p:cNvPicPr>
            <a:picLocks noChangeAspect="1"/>
          </p:cNvPicPr>
          <p:nvPr/>
        </p:nvPicPr>
        <p:blipFill>
          <a:blip r:embed="rId8">
            <a:extLst/>
          </a:blip>
          <a:srcRect l="0" t="0" r="0" b="0"/>
          <a:stretch>
            <a:fillRect/>
          </a:stretch>
        </p:blipFill>
        <p:spPr>
          <a:xfrm>
            <a:off x="4893836" y="7287826"/>
            <a:ext cx="334229" cy="351820"/>
          </a:xfrm>
          <a:prstGeom prst="rect">
            <a:avLst/>
          </a:prstGeom>
          <a:ln w="12700">
            <a:miter lim="400000"/>
          </a:ln>
        </p:spPr>
      </p:pic>
      <p:sp>
        <p:nvSpPr>
          <p:cNvPr id="193" name="Shape 193"/>
          <p:cNvSpPr/>
          <p:nvPr/>
        </p:nvSpPr>
        <p:spPr>
          <a:xfrm>
            <a:off x="4497120" y="95250"/>
            <a:ext cx="40105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Transfer Matrix</a:t>
            </a:r>
          </a:p>
        </p:txBody>
      </p:sp>
      <p:sp>
        <p:nvSpPr>
          <p:cNvPr id="194" name="Shape 194"/>
          <p:cNvSpPr/>
          <p:nvPr/>
        </p:nvSpPr>
        <p:spPr>
          <a:xfrm>
            <a:off x="1190513" y="3786017"/>
            <a:ext cx="172809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Georgia"/>
                <a:ea typeface="Georgia"/>
                <a:cs typeface="Georgia"/>
                <a:sym typeface="Georgia"/>
              </a:defRPr>
            </a:lvl1pPr>
          </a:lstStyle>
          <a:p>
            <a:pPr/>
            <a:r>
              <a:t>Imaging plane</a:t>
            </a:r>
          </a:p>
        </p:txBody>
      </p:sp>
      <p:sp>
        <p:nvSpPr>
          <p:cNvPr id="195" name="Shape 195"/>
          <p:cNvSpPr/>
          <p:nvPr/>
        </p:nvSpPr>
        <p:spPr>
          <a:xfrm>
            <a:off x="5282753" y="3769362"/>
            <a:ext cx="172809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Georgia"/>
                <a:ea typeface="Georgia"/>
                <a:cs typeface="Georgia"/>
                <a:sym typeface="Georgia"/>
              </a:defRPr>
            </a:lvl1pPr>
          </a:lstStyle>
          <a:p>
            <a:pPr/>
            <a:r>
              <a:t>Imaging plane</a:t>
            </a:r>
          </a:p>
        </p:txBody>
      </p:sp>
      <p:sp>
        <p:nvSpPr>
          <p:cNvPr id="196" name="Shape 196"/>
          <p:cNvSpPr/>
          <p:nvPr/>
        </p:nvSpPr>
        <p:spPr>
          <a:xfrm>
            <a:off x="9359453" y="3794762"/>
            <a:ext cx="172809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Georgia"/>
                <a:ea typeface="Georgia"/>
                <a:cs typeface="Georgia"/>
                <a:sym typeface="Georgia"/>
              </a:defRPr>
            </a:lvl1pPr>
          </a:lstStyle>
          <a:p>
            <a:pPr/>
            <a:r>
              <a:t>Imaging plane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nvSpPr>
        <p:spPr>
          <a:xfrm>
            <a:off x="890980" y="381597"/>
            <a:ext cx="197723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pPr/>
            <a:r>
              <a:t>Model:</a:t>
            </a:r>
          </a:p>
        </p:txBody>
      </p:sp>
      <p:grpSp>
        <p:nvGrpSpPr>
          <p:cNvPr id="201" name="Group 201"/>
          <p:cNvGrpSpPr/>
          <p:nvPr/>
        </p:nvGrpSpPr>
        <p:grpSpPr>
          <a:xfrm>
            <a:off x="1763064" y="2301783"/>
            <a:ext cx="3138278" cy="1389761"/>
            <a:chOff x="271119" y="0"/>
            <a:chExt cx="3138276" cy="1389760"/>
          </a:xfrm>
        </p:grpSpPr>
        <p:sp>
          <p:nvSpPr>
            <p:cNvPr id="199" name="Shape 199"/>
            <p:cNvSpPr/>
            <p:nvPr/>
          </p:nvSpPr>
          <p:spPr>
            <a:xfrm>
              <a:off x="271119" y="0"/>
              <a:ext cx="1401472"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pPr>
              <a:r>
                <a:t>Imaging </a:t>
              </a:r>
            </a:p>
            <a:p>
              <a:pPr>
                <a:defRPr sz="2400"/>
              </a:pPr>
              <a:r>
                <a:t>plane</a:t>
              </a:r>
            </a:p>
          </p:txBody>
        </p:sp>
        <p:sp>
          <p:nvSpPr>
            <p:cNvPr id="200" name="Shape 200"/>
            <p:cNvSpPr/>
            <p:nvPr/>
          </p:nvSpPr>
          <p:spPr>
            <a:xfrm>
              <a:off x="1589759" y="564476"/>
              <a:ext cx="1819638" cy="825286"/>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pic>
        <p:nvPicPr>
          <p:cNvPr id="202" name="pasted-image.pdf"/>
          <p:cNvPicPr>
            <a:picLocks noChangeAspect="1"/>
          </p:cNvPicPr>
          <p:nvPr/>
        </p:nvPicPr>
        <p:blipFill>
          <a:blip r:embed="rId2">
            <a:extLst/>
          </a:blip>
          <a:stretch>
            <a:fillRect/>
          </a:stretch>
        </p:blipFill>
        <p:spPr>
          <a:xfrm>
            <a:off x="4959416" y="3249780"/>
            <a:ext cx="2811449" cy="674749"/>
          </a:xfrm>
          <a:prstGeom prst="rect">
            <a:avLst/>
          </a:prstGeom>
          <a:ln w="12700">
            <a:miter lim="400000"/>
          </a:ln>
        </p:spPr>
      </p:pic>
      <p:grpSp>
        <p:nvGrpSpPr>
          <p:cNvPr id="206" name="Group 206"/>
          <p:cNvGrpSpPr/>
          <p:nvPr/>
        </p:nvGrpSpPr>
        <p:grpSpPr>
          <a:xfrm>
            <a:off x="3104422" y="1354608"/>
            <a:ext cx="3086265" cy="2060472"/>
            <a:chOff x="0" y="0"/>
            <a:chExt cx="3086264" cy="2060471"/>
          </a:xfrm>
        </p:grpSpPr>
        <p:sp>
          <p:nvSpPr>
            <p:cNvPr id="203" name="Shape 203"/>
            <p:cNvSpPr/>
            <p:nvPr/>
          </p:nvSpPr>
          <p:spPr>
            <a:xfrm>
              <a:off x="1424517" y="538913"/>
              <a:ext cx="1553010" cy="152155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04" name="Shape 204"/>
            <p:cNvSpPr/>
            <p:nvPr/>
          </p:nvSpPr>
          <p:spPr>
            <a:xfrm>
              <a:off x="967599" y="-1"/>
              <a:ext cx="211866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defRPr i="1">
                  <a:latin typeface="Georgia"/>
                  <a:ea typeface="Georgia"/>
                  <a:cs typeface="Georgia"/>
                  <a:sym typeface="Georgia"/>
                </a:defRPr>
              </a:pPr>
              <a:r>
                <a:rPr i="0">
                  <a:latin typeface="+mn-lt"/>
                  <a:ea typeface="+mn-ea"/>
                  <a:cs typeface="+mn-cs"/>
                  <a:sym typeface="Helvetica Light"/>
                </a:rPr>
                <a:t>Transfer matrix</a:t>
              </a:r>
            </a:p>
          </p:txBody>
        </p:sp>
        <p:pic>
          <p:nvPicPr>
            <p:cNvPr id="205" name="pasted-image.pdf"/>
            <p:cNvPicPr>
              <a:picLocks noChangeAspect="1"/>
            </p:cNvPicPr>
            <p:nvPr/>
          </p:nvPicPr>
          <p:blipFill>
            <a:blip r:embed="rId3">
              <a:extLst/>
            </a:blip>
            <a:srcRect l="0" t="0" r="0" b="0"/>
            <a:stretch>
              <a:fillRect/>
            </a:stretch>
          </p:blipFill>
          <p:spPr>
            <a:xfrm>
              <a:off x="0" y="158497"/>
              <a:ext cx="882440" cy="194958"/>
            </a:xfrm>
            <a:prstGeom prst="rect">
              <a:avLst/>
            </a:prstGeom>
            <a:ln w="12700" cap="flat">
              <a:noFill/>
              <a:miter lim="400000"/>
            </a:ln>
            <a:effectLst/>
          </p:spPr>
        </p:pic>
      </p:grpSp>
      <p:grpSp>
        <p:nvGrpSpPr>
          <p:cNvPr id="210" name="Group 210"/>
          <p:cNvGrpSpPr/>
          <p:nvPr/>
        </p:nvGrpSpPr>
        <p:grpSpPr>
          <a:xfrm>
            <a:off x="6305548" y="565747"/>
            <a:ext cx="4320236" cy="2821781"/>
            <a:chOff x="0" y="0"/>
            <a:chExt cx="4320235" cy="2821780"/>
          </a:xfrm>
        </p:grpSpPr>
        <p:sp>
          <p:nvSpPr>
            <p:cNvPr id="207" name="Shape 207"/>
            <p:cNvSpPr/>
            <p:nvPr/>
          </p:nvSpPr>
          <p:spPr>
            <a:xfrm>
              <a:off x="0" y="0"/>
              <a:ext cx="432023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Scene is normally distributed:  </a:t>
              </a:r>
            </a:p>
          </p:txBody>
        </p:sp>
        <p:sp>
          <p:nvSpPr>
            <p:cNvPr id="208" name="Shape 208"/>
            <p:cNvSpPr/>
            <p:nvPr/>
          </p:nvSpPr>
          <p:spPr>
            <a:xfrm flipH="1">
              <a:off x="441241" y="678008"/>
              <a:ext cx="1218316" cy="214377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pic>
          <p:nvPicPr>
            <p:cNvPr id="209" name="pasted-image.pdf"/>
            <p:cNvPicPr>
              <a:picLocks noChangeAspect="1"/>
            </p:cNvPicPr>
            <p:nvPr/>
          </p:nvPicPr>
          <p:blipFill>
            <a:blip r:embed="rId4">
              <a:extLst/>
            </a:blip>
            <a:stretch>
              <a:fillRect/>
            </a:stretch>
          </p:blipFill>
          <p:spPr>
            <a:xfrm>
              <a:off x="2595001" y="571960"/>
              <a:ext cx="1388964" cy="415596"/>
            </a:xfrm>
            <a:prstGeom prst="rect">
              <a:avLst/>
            </a:prstGeom>
            <a:ln w="12700" cap="flat">
              <a:noFill/>
              <a:miter lim="400000"/>
            </a:ln>
            <a:effectLst/>
          </p:spPr>
        </p:pic>
      </p:grpSp>
      <p:grpSp>
        <p:nvGrpSpPr>
          <p:cNvPr id="214" name="Group 214"/>
          <p:cNvGrpSpPr/>
          <p:nvPr/>
        </p:nvGrpSpPr>
        <p:grpSpPr>
          <a:xfrm>
            <a:off x="7889906" y="3165532"/>
            <a:ext cx="3216403" cy="958407"/>
            <a:chOff x="0" y="0"/>
            <a:chExt cx="3216401" cy="958405"/>
          </a:xfrm>
        </p:grpSpPr>
        <p:sp>
          <p:nvSpPr>
            <p:cNvPr id="211" name="Shape 211"/>
            <p:cNvSpPr/>
            <p:nvPr/>
          </p:nvSpPr>
          <p:spPr>
            <a:xfrm>
              <a:off x="1391259" y="0"/>
              <a:ext cx="1825143"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Noise vector</a:t>
              </a:r>
            </a:p>
          </p:txBody>
        </p:sp>
        <p:sp>
          <p:nvSpPr>
            <p:cNvPr id="212" name="Shape 212"/>
            <p:cNvSpPr/>
            <p:nvPr/>
          </p:nvSpPr>
          <p:spPr>
            <a:xfrm flipH="1">
              <a:off x="0" y="311351"/>
              <a:ext cx="1321421" cy="16745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pic>
          <p:nvPicPr>
            <p:cNvPr id="213" name="pasted-image.pdf"/>
            <p:cNvPicPr>
              <a:picLocks noChangeAspect="1"/>
            </p:cNvPicPr>
            <p:nvPr/>
          </p:nvPicPr>
          <p:blipFill>
            <a:blip r:embed="rId5">
              <a:extLst/>
            </a:blip>
            <a:stretch>
              <a:fillRect/>
            </a:stretch>
          </p:blipFill>
          <p:spPr>
            <a:xfrm>
              <a:off x="1409073" y="472510"/>
              <a:ext cx="1789516" cy="485896"/>
            </a:xfrm>
            <a:prstGeom prst="rect">
              <a:avLst/>
            </a:prstGeom>
            <a:ln w="12700" cap="flat">
              <a:noFill/>
              <a:miter lim="400000"/>
            </a:ln>
            <a:effectLst/>
          </p:spPr>
        </p:pic>
      </p:grpSp>
      <p:pic>
        <p:nvPicPr>
          <p:cNvPr id="215" name="Screen Shot 2018-04-10 at 3.34.50 PM.png"/>
          <p:cNvPicPr>
            <a:picLocks noChangeAspect="1"/>
          </p:cNvPicPr>
          <p:nvPr/>
        </p:nvPicPr>
        <p:blipFill>
          <a:blip r:embed="rId6">
            <a:extLst/>
          </a:blip>
          <a:stretch>
            <a:fillRect/>
          </a:stretch>
        </p:blipFill>
        <p:spPr>
          <a:xfrm>
            <a:off x="2766597" y="4701178"/>
            <a:ext cx="7471606" cy="155478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3"/>
      <p:bldP build="whole" bldLvl="1" animBg="1" rev="0" advAuto="0" spid="206" grpId="2"/>
      <p:bldP build="whole" bldLvl="1" animBg="1" rev="0" advAuto="0" spid="21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Screen Shot 2018-04-09 at 10.47.51 PM.png"/>
          <p:cNvPicPr>
            <a:picLocks noChangeAspect="1"/>
          </p:cNvPicPr>
          <p:nvPr/>
        </p:nvPicPr>
        <p:blipFill>
          <a:blip r:embed="rId2">
            <a:extLst/>
          </a:blip>
          <a:stretch>
            <a:fillRect/>
          </a:stretch>
        </p:blipFill>
        <p:spPr>
          <a:xfrm>
            <a:off x="3416867" y="467851"/>
            <a:ext cx="7695066" cy="2225606"/>
          </a:xfrm>
          <a:prstGeom prst="rect">
            <a:avLst/>
          </a:prstGeom>
          <a:ln w="12700">
            <a:miter lim="400000"/>
          </a:ln>
        </p:spPr>
      </p:pic>
      <p:sp>
        <p:nvSpPr>
          <p:cNvPr id="218" name="Shape 218"/>
          <p:cNvSpPr/>
          <p:nvPr/>
        </p:nvSpPr>
        <p:spPr>
          <a:xfrm flipV="1">
            <a:off x="3625849" y="2494660"/>
            <a:ext cx="1" cy="2102741"/>
          </a:xfrm>
          <a:prstGeom prst="line">
            <a:avLst/>
          </a:prstGeom>
          <a:ln w="25400">
            <a:solidFill>
              <a:srgbClr val="000000"/>
            </a:solidFill>
            <a:miter lim="400000"/>
          </a:ln>
        </p:spPr>
        <p:txBody>
          <a:bodyPr lIns="50800" tIns="50800" rIns="50800" bIns="50800" anchor="ctr"/>
          <a:lstStyle/>
          <a:p>
            <a:pPr>
              <a:defRPr sz="2400"/>
            </a:pPr>
          </a:p>
        </p:txBody>
      </p:sp>
      <p:sp>
        <p:nvSpPr>
          <p:cNvPr id="219" name="Shape 219"/>
          <p:cNvSpPr/>
          <p:nvPr/>
        </p:nvSpPr>
        <p:spPr>
          <a:xfrm flipH="1" flipV="1">
            <a:off x="4324349" y="2494660"/>
            <a:ext cx="6529736" cy="2102741"/>
          </a:xfrm>
          <a:prstGeom prst="line">
            <a:avLst/>
          </a:prstGeom>
          <a:ln w="25400">
            <a:solidFill>
              <a:srgbClr val="000000"/>
            </a:solidFill>
            <a:miter lim="400000"/>
          </a:ln>
        </p:spPr>
        <p:txBody>
          <a:bodyPr lIns="50800" tIns="50800" rIns="50800" bIns="50800" anchor="ctr"/>
          <a:lstStyle/>
          <a:p>
            <a:pPr>
              <a:defRPr sz="2400"/>
            </a:pPr>
          </a:p>
        </p:txBody>
      </p:sp>
      <p:sp>
        <p:nvSpPr>
          <p:cNvPr id="220" name="Shape 220"/>
          <p:cNvSpPr/>
          <p:nvPr/>
        </p:nvSpPr>
        <p:spPr>
          <a:xfrm>
            <a:off x="5125116" y="4679949"/>
            <a:ext cx="405854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Georgia"/>
                <a:ea typeface="Georgia"/>
                <a:cs typeface="Georgia"/>
                <a:sym typeface="Georgia"/>
              </a:defRPr>
            </a:lvl1pPr>
          </a:lstStyle>
          <a:p>
            <a:pPr/>
            <a:r>
              <a:t>Intermediate frame</a:t>
            </a:r>
          </a:p>
        </p:txBody>
      </p:sp>
      <p:sp>
        <p:nvSpPr>
          <p:cNvPr id="221" name="Shape 221"/>
          <p:cNvSpPr/>
          <p:nvPr/>
        </p:nvSpPr>
        <p:spPr>
          <a:xfrm>
            <a:off x="3620669" y="4610100"/>
            <a:ext cx="7287463" cy="0"/>
          </a:xfrm>
          <a:prstGeom prst="line">
            <a:avLst/>
          </a:prstGeom>
          <a:ln w="25400">
            <a:solidFill>
              <a:srgbClr val="000000"/>
            </a:solidFill>
            <a:custDash>
              <a:ds d="200000" sp="200000"/>
            </a:custDash>
            <a:miter lim="400000"/>
          </a:ln>
        </p:spPr>
        <p:txBody>
          <a:bodyPr lIns="50800" tIns="50800" rIns="50800" bIns="50800" anchor="ctr"/>
          <a:lstStyle/>
          <a:p>
            <a:pPr>
              <a:defRPr sz="2400"/>
            </a:pPr>
          </a:p>
        </p:txBody>
      </p:sp>
      <p:sp>
        <p:nvSpPr>
          <p:cNvPr id="222" name="Shape 222"/>
          <p:cNvSpPr/>
          <p:nvPr/>
        </p:nvSpPr>
        <p:spPr>
          <a:xfrm>
            <a:off x="3620668" y="5372100"/>
            <a:ext cx="7287464" cy="0"/>
          </a:xfrm>
          <a:prstGeom prst="line">
            <a:avLst/>
          </a:prstGeom>
          <a:ln w="25400">
            <a:solidFill>
              <a:srgbClr val="000000"/>
            </a:solidFill>
            <a:custDash>
              <a:ds d="200000" sp="200000"/>
            </a:custDash>
            <a:miter lim="400000"/>
          </a:ln>
        </p:spPr>
        <p:txBody>
          <a:bodyPr lIns="50800" tIns="50800" rIns="50800" bIns="50800" anchor="ctr"/>
          <a:lstStyle/>
          <a:p>
            <a:pPr>
              <a:defRPr sz="2400"/>
            </a:pPr>
          </a:p>
        </p:txBody>
      </p:sp>
      <p:sp>
        <p:nvSpPr>
          <p:cNvPr id="223" name="Shape 223"/>
          <p:cNvSpPr/>
          <p:nvPr/>
        </p:nvSpPr>
        <p:spPr>
          <a:xfrm flipH="1" flipV="1">
            <a:off x="3772918" y="2795819"/>
            <a:ext cx="520566" cy="4751728"/>
          </a:xfrm>
          <a:prstGeom prst="line">
            <a:avLst/>
          </a:prstGeom>
          <a:ln w="12700">
            <a:solidFill>
              <a:srgbClr val="000000"/>
            </a:solidFill>
            <a:miter lim="400000"/>
          </a:ln>
        </p:spPr>
        <p:txBody>
          <a:bodyPr lIns="50800" tIns="50800" rIns="50800" bIns="50800" anchor="ctr"/>
          <a:lstStyle/>
          <a:p>
            <a:pPr>
              <a:defRPr sz="2400"/>
            </a:pPr>
          </a:p>
        </p:txBody>
      </p:sp>
      <p:sp>
        <p:nvSpPr>
          <p:cNvPr id="224" name="Shape 224"/>
          <p:cNvSpPr/>
          <p:nvPr/>
        </p:nvSpPr>
        <p:spPr>
          <a:xfrm flipV="1">
            <a:off x="8669905" y="5371488"/>
            <a:ext cx="2207646" cy="2207646"/>
          </a:xfrm>
          <a:prstGeom prst="line">
            <a:avLst/>
          </a:prstGeom>
          <a:ln w="25400">
            <a:solidFill>
              <a:srgbClr val="000000"/>
            </a:solidFill>
            <a:miter lim="400000"/>
          </a:ln>
        </p:spPr>
        <p:txBody>
          <a:bodyPr lIns="50800" tIns="50800" rIns="50800" bIns="50800" anchor="ctr"/>
          <a:lstStyle/>
          <a:p>
            <a:pPr>
              <a:defRPr sz="2400"/>
            </a:pPr>
          </a:p>
        </p:txBody>
      </p:sp>
      <p:sp>
        <p:nvSpPr>
          <p:cNvPr id="225" name="Shape 225"/>
          <p:cNvSpPr/>
          <p:nvPr/>
        </p:nvSpPr>
        <p:spPr>
          <a:xfrm>
            <a:off x="3355919" y="6508188"/>
            <a:ext cx="365226"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alatino"/>
                <a:ea typeface="Palatino"/>
                <a:cs typeface="Palatino"/>
                <a:sym typeface="Palatino"/>
              </a:defRPr>
            </a:lvl1pPr>
          </a:lstStyle>
          <a:p>
            <a:pPr/>
            <a:r>
              <a:t>≤</a:t>
            </a:r>
          </a:p>
        </p:txBody>
      </p:sp>
      <p:sp>
        <p:nvSpPr>
          <p:cNvPr id="226" name="Shape 226"/>
          <p:cNvSpPr/>
          <p:nvPr/>
        </p:nvSpPr>
        <p:spPr>
          <a:xfrm>
            <a:off x="3684579" y="7732494"/>
            <a:ext cx="7274763" cy="787401"/>
          </a:xfrm>
          <a:prstGeom prst="rect">
            <a:avLst/>
          </a:prstGeom>
          <a:ln w="12700">
            <a:solidFill>
              <a:srgbClr val="000000"/>
            </a:solidFill>
            <a:miter lim="400000"/>
          </a:ln>
        </p:spPr>
        <p:txBody>
          <a:bodyPr lIns="50800" tIns="50800" rIns="50800" bIns="50800" anchor="ctr"/>
          <a:lstStyle/>
          <a:p>
            <a:pPr>
              <a:defRPr sz="2400">
                <a:solidFill>
                  <a:srgbClr val="FFFFFF"/>
                </a:solidFill>
              </a:defRPr>
            </a:pPr>
          </a:p>
        </p:txBody>
      </p:sp>
      <p:sp>
        <p:nvSpPr>
          <p:cNvPr id="227" name="Shape 227"/>
          <p:cNvSpPr/>
          <p:nvPr/>
        </p:nvSpPr>
        <p:spPr>
          <a:xfrm>
            <a:off x="7054217" y="7738844"/>
            <a:ext cx="42036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latin typeface="Georgia"/>
                <a:ea typeface="Georgia"/>
                <a:cs typeface="Georgia"/>
                <a:sym typeface="Georgia"/>
              </a:defRPr>
            </a:lvl1pPr>
          </a:lstStyle>
          <a:p>
            <a:pPr/>
            <a:r>
              <a:t>y</a:t>
            </a:r>
          </a:p>
        </p:txBody>
      </p:sp>
      <p:sp>
        <p:nvSpPr>
          <p:cNvPr id="228" name="Shape 228"/>
          <p:cNvSpPr/>
          <p:nvPr/>
        </p:nvSpPr>
        <p:spPr>
          <a:xfrm>
            <a:off x="320986" y="1428750"/>
            <a:ext cx="26549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Assumption:</a:t>
            </a:r>
          </a:p>
        </p:txBody>
      </p:sp>
      <p:sp>
        <p:nvSpPr>
          <p:cNvPr id="229" name="Shape 229"/>
          <p:cNvSpPr/>
          <p:nvPr/>
        </p:nvSpPr>
        <p:spPr>
          <a:xfrm>
            <a:off x="174396" y="2010303"/>
            <a:ext cx="3303742"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The intermediate frame doesn’t </a:t>
            </a:r>
            <a:r>
              <a:rPr>
                <a:solidFill>
                  <a:schemeClr val="accent5"/>
                </a:solidFill>
              </a:rPr>
              <a:t>redirect</a:t>
            </a:r>
            <a:r>
              <a:t> the light, only absorbs or </a:t>
            </a:r>
            <a:r>
              <a:t>transmits</a:t>
            </a:r>
            <a:r>
              <a:t> it. </a:t>
            </a:r>
          </a:p>
        </p:txBody>
      </p:sp>
      <p:sp>
        <p:nvSpPr>
          <p:cNvPr id="230" name="Shape 230"/>
          <p:cNvSpPr/>
          <p:nvPr/>
        </p:nvSpPr>
        <p:spPr>
          <a:xfrm flipH="1" flipV="1">
            <a:off x="3920952" y="2797406"/>
            <a:ext cx="1008078" cy="4719780"/>
          </a:xfrm>
          <a:prstGeom prst="line">
            <a:avLst/>
          </a:prstGeom>
          <a:ln w="12700">
            <a:solidFill>
              <a:srgbClr val="000000"/>
            </a:solidFill>
            <a:miter lim="400000"/>
          </a:ln>
        </p:spPr>
        <p:txBody>
          <a:bodyPr lIns="50800" tIns="50800" rIns="50800" bIns="50800" anchor="ctr"/>
          <a:lstStyle/>
          <a:p>
            <a:pPr>
              <a:defRPr sz="2400"/>
            </a:pPr>
          </a:p>
        </p:txBody>
      </p:sp>
      <p:sp>
        <p:nvSpPr>
          <p:cNvPr id="231" name="Shape 231"/>
          <p:cNvSpPr/>
          <p:nvPr/>
        </p:nvSpPr>
        <p:spPr>
          <a:xfrm flipH="1" flipV="1">
            <a:off x="4046861" y="2753204"/>
            <a:ext cx="1471329" cy="4726428"/>
          </a:xfrm>
          <a:prstGeom prst="line">
            <a:avLst/>
          </a:prstGeom>
          <a:ln w="12700">
            <a:solidFill>
              <a:srgbClr val="000000"/>
            </a:solidFill>
            <a:miter lim="400000"/>
          </a:ln>
        </p:spPr>
        <p:txBody>
          <a:bodyPr lIns="50800" tIns="50800" rIns="50800" bIns="50800" anchor="ctr"/>
          <a:lstStyle/>
          <a:p>
            <a:pPr>
              <a:defRPr sz="2400"/>
            </a:pPr>
          </a:p>
        </p:txBody>
      </p:sp>
      <p:pic>
        <p:nvPicPr>
          <p:cNvPr id="232" name="pasted-image.pdf"/>
          <p:cNvPicPr>
            <a:picLocks noChangeAspect="1"/>
          </p:cNvPicPr>
          <p:nvPr/>
        </p:nvPicPr>
        <p:blipFill>
          <a:blip r:embed="rId3">
            <a:extLst/>
          </a:blip>
          <a:stretch>
            <a:fillRect/>
          </a:stretch>
        </p:blipFill>
        <p:spPr>
          <a:xfrm>
            <a:off x="3793636" y="6508188"/>
            <a:ext cx="245420" cy="825501"/>
          </a:xfrm>
          <a:prstGeom prst="rect">
            <a:avLst/>
          </a:prstGeom>
          <a:ln w="12700">
            <a:miter lim="400000"/>
          </a:ln>
        </p:spPr>
      </p:pic>
      <p:pic>
        <p:nvPicPr>
          <p:cNvPr id="233" name="pasted-image.pdf"/>
          <p:cNvPicPr>
            <a:picLocks noChangeAspect="1"/>
          </p:cNvPicPr>
          <p:nvPr/>
        </p:nvPicPr>
        <p:blipFill>
          <a:blip r:embed="rId3">
            <a:extLst/>
          </a:blip>
          <a:stretch>
            <a:fillRect/>
          </a:stretch>
        </p:blipFill>
        <p:spPr>
          <a:xfrm>
            <a:off x="4390536" y="6508188"/>
            <a:ext cx="245420" cy="825501"/>
          </a:xfrm>
          <a:prstGeom prst="rect">
            <a:avLst/>
          </a:prstGeom>
          <a:ln w="12700">
            <a:miter lim="400000"/>
          </a:ln>
        </p:spPr>
      </p:pic>
      <p:pic>
        <p:nvPicPr>
          <p:cNvPr id="234" name="pasted-image.pdf"/>
          <p:cNvPicPr>
            <a:picLocks noChangeAspect="1"/>
          </p:cNvPicPr>
          <p:nvPr/>
        </p:nvPicPr>
        <p:blipFill>
          <a:blip r:embed="rId3">
            <a:extLst/>
          </a:blip>
          <a:stretch>
            <a:fillRect/>
          </a:stretch>
        </p:blipFill>
        <p:spPr>
          <a:xfrm>
            <a:off x="4974736" y="6508188"/>
            <a:ext cx="245420" cy="825501"/>
          </a:xfrm>
          <a:prstGeom prst="rect">
            <a:avLst/>
          </a:prstGeom>
          <a:ln w="12700">
            <a:miter lim="400000"/>
          </a:ln>
        </p:spPr>
      </p:pic>
      <p:grpSp>
        <p:nvGrpSpPr>
          <p:cNvPr id="241" name="Group 241"/>
          <p:cNvGrpSpPr/>
          <p:nvPr/>
        </p:nvGrpSpPr>
        <p:grpSpPr>
          <a:xfrm>
            <a:off x="1783066" y="8638579"/>
            <a:ext cx="8764384" cy="825501"/>
            <a:chOff x="0" y="0"/>
            <a:chExt cx="8764382" cy="825500"/>
          </a:xfrm>
        </p:grpSpPr>
        <p:sp>
          <p:nvSpPr>
            <p:cNvPr id="235" name="Shape 235"/>
            <p:cNvSpPr/>
            <p:nvPr/>
          </p:nvSpPr>
          <p:spPr>
            <a:xfrm>
              <a:off x="1315886" y="87725"/>
              <a:ext cx="533096"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236" name="Shape 236"/>
            <p:cNvSpPr/>
            <p:nvPr/>
          </p:nvSpPr>
          <p:spPr>
            <a:xfrm>
              <a:off x="3252770" y="87725"/>
              <a:ext cx="533096"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237" name="Shape 237"/>
            <p:cNvSpPr/>
            <p:nvPr/>
          </p:nvSpPr>
          <p:spPr>
            <a:xfrm>
              <a:off x="5499974" y="40171"/>
              <a:ext cx="32644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is a [0,1] matrix</a:t>
              </a:r>
            </a:p>
          </p:txBody>
        </p:sp>
        <p:pic>
          <p:nvPicPr>
            <p:cNvPr id="238" name="pasted-image.pdf"/>
            <p:cNvPicPr>
              <a:picLocks noChangeAspect="1"/>
            </p:cNvPicPr>
            <p:nvPr/>
          </p:nvPicPr>
          <p:blipFill>
            <a:blip r:embed="rId4">
              <a:extLst/>
            </a:blip>
            <a:stretch>
              <a:fillRect/>
            </a:stretch>
          </p:blipFill>
          <p:spPr>
            <a:xfrm>
              <a:off x="0" y="0"/>
              <a:ext cx="1149007" cy="825500"/>
            </a:xfrm>
            <a:prstGeom prst="rect">
              <a:avLst/>
            </a:prstGeom>
            <a:ln w="12700" cap="flat">
              <a:noFill/>
              <a:miter lim="400000"/>
            </a:ln>
            <a:effectLst/>
          </p:spPr>
        </p:pic>
        <p:pic>
          <p:nvPicPr>
            <p:cNvPr id="239" name="pasted-image.pdf"/>
            <p:cNvPicPr>
              <a:picLocks noChangeAspect="1"/>
            </p:cNvPicPr>
            <p:nvPr/>
          </p:nvPicPr>
          <p:blipFill>
            <a:blip r:embed="rId5">
              <a:extLst/>
            </a:blip>
            <a:stretch>
              <a:fillRect/>
            </a:stretch>
          </p:blipFill>
          <p:spPr>
            <a:xfrm>
              <a:off x="1937084" y="20221"/>
              <a:ext cx="1188195" cy="785058"/>
            </a:xfrm>
            <a:prstGeom prst="rect">
              <a:avLst/>
            </a:prstGeom>
            <a:ln w="12700" cap="flat">
              <a:noFill/>
              <a:miter lim="400000"/>
            </a:ln>
            <a:effectLst/>
          </p:spPr>
        </p:pic>
        <p:pic>
          <p:nvPicPr>
            <p:cNvPr id="240" name="pasted-image.pdf"/>
            <p:cNvPicPr>
              <a:picLocks noChangeAspect="1"/>
            </p:cNvPicPr>
            <p:nvPr/>
          </p:nvPicPr>
          <p:blipFill>
            <a:blip r:embed="rId6">
              <a:extLst/>
            </a:blip>
            <a:stretch>
              <a:fillRect/>
            </a:stretch>
          </p:blipFill>
          <p:spPr>
            <a:xfrm>
              <a:off x="3841975" y="103187"/>
              <a:ext cx="1549401" cy="431801"/>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nvSpPr>
        <p:spPr>
          <a:xfrm>
            <a:off x="4057015" y="107950"/>
            <a:ext cx="41033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Other assumptions:</a:t>
            </a:r>
          </a:p>
        </p:txBody>
      </p:sp>
      <p:sp>
        <p:nvSpPr>
          <p:cNvPr id="244" name="Shape 244"/>
          <p:cNvSpPr/>
          <p:nvPr/>
        </p:nvSpPr>
        <p:spPr>
          <a:xfrm>
            <a:off x="6784725" y="1894325"/>
            <a:ext cx="688204" cy="734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a:t>
            </a:r>
          </a:p>
        </p:txBody>
      </p:sp>
      <p:pic>
        <p:nvPicPr>
          <p:cNvPr id="245" name="Screen Shot 2018-04-10 at 11.53.18 AM.png"/>
          <p:cNvPicPr>
            <a:picLocks noChangeAspect="1"/>
          </p:cNvPicPr>
          <p:nvPr/>
        </p:nvPicPr>
        <p:blipFill>
          <a:blip r:embed="rId2">
            <a:extLst/>
          </a:blip>
          <a:stretch>
            <a:fillRect/>
          </a:stretch>
        </p:blipFill>
        <p:spPr>
          <a:xfrm>
            <a:off x="7729480" y="974698"/>
            <a:ext cx="2573807" cy="2573807"/>
          </a:xfrm>
          <a:prstGeom prst="rect">
            <a:avLst/>
          </a:prstGeom>
          <a:ln w="12700">
            <a:miter lim="400000"/>
          </a:ln>
        </p:spPr>
      </p:pic>
      <p:sp>
        <p:nvSpPr>
          <p:cNvPr id="246" name="Shape 246"/>
          <p:cNvSpPr/>
          <p:nvPr/>
        </p:nvSpPr>
        <p:spPr>
          <a:xfrm>
            <a:off x="5007693" y="1687459"/>
            <a:ext cx="12571" cy="1148386"/>
          </a:xfrm>
          <a:prstGeom prst="line">
            <a:avLst/>
          </a:prstGeom>
          <a:ln w="25400">
            <a:solidFill>
              <a:schemeClr val="accent5"/>
            </a:solidFill>
            <a:miter lim="400000"/>
            <a:tailEnd type="triangle"/>
          </a:ln>
        </p:spPr>
        <p:txBody>
          <a:bodyPr lIns="50800" tIns="50800" rIns="50800" bIns="50800" anchor="ctr"/>
          <a:lstStyle/>
          <a:p>
            <a:pPr>
              <a:defRPr sz="2400"/>
            </a:pPr>
          </a:p>
        </p:txBody>
      </p:sp>
      <p:sp>
        <p:nvSpPr>
          <p:cNvPr id="247" name="Shape 247"/>
          <p:cNvSpPr/>
          <p:nvPr/>
        </p:nvSpPr>
        <p:spPr>
          <a:xfrm flipH="1">
            <a:off x="4304074" y="1694459"/>
            <a:ext cx="1424628" cy="1141386"/>
          </a:xfrm>
          <a:prstGeom prst="line">
            <a:avLst/>
          </a:prstGeom>
          <a:ln w="25400">
            <a:solidFill>
              <a:schemeClr val="accent1"/>
            </a:solidFill>
            <a:miter lim="400000"/>
            <a:tailEnd type="triangle"/>
          </a:ln>
        </p:spPr>
        <p:txBody>
          <a:bodyPr lIns="50800" tIns="50800" rIns="50800" bIns="50800" anchor="ctr"/>
          <a:lstStyle/>
          <a:p>
            <a:pPr>
              <a:defRPr sz="2400"/>
            </a:pPr>
          </a:p>
        </p:txBody>
      </p:sp>
      <p:sp>
        <p:nvSpPr>
          <p:cNvPr id="248" name="Shape 248"/>
          <p:cNvSpPr/>
          <p:nvPr/>
        </p:nvSpPr>
        <p:spPr>
          <a:xfrm>
            <a:off x="8663833" y="2380966"/>
            <a:ext cx="229522" cy="229549"/>
          </a:xfrm>
          <a:prstGeom prst="rect">
            <a:avLst/>
          </a:prstGeom>
          <a:ln w="25400">
            <a:solidFill>
              <a:schemeClr val="accent5"/>
            </a:solidFill>
            <a:miter lim="400000"/>
          </a:ln>
        </p:spPr>
        <p:txBody>
          <a:bodyPr lIns="50800" tIns="50800" rIns="50800" bIns="50800" anchor="ctr"/>
          <a:lstStyle/>
          <a:p>
            <a:pPr>
              <a:defRPr sz="2400">
                <a:solidFill>
                  <a:srgbClr val="FFFFFF"/>
                </a:solidFill>
              </a:defRPr>
            </a:pPr>
          </a:p>
        </p:txBody>
      </p:sp>
      <p:sp>
        <p:nvSpPr>
          <p:cNvPr id="249" name="Shape 249"/>
          <p:cNvSpPr/>
          <p:nvPr/>
        </p:nvSpPr>
        <p:spPr>
          <a:xfrm>
            <a:off x="7961417" y="1676254"/>
            <a:ext cx="229522" cy="229549"/>
          </a:xfrm>
          <a:prstGeom prst="rect">
            <a:avLst/>
          </a:prstGeom>
          <a:ln w="25400">
            <a:solidFill>
              <a:schemeClr val="accent1"/>
            </a:solidFill>
            <a:miter lim="400000"/>
          </a:ln>
        </p:spPr>
        <p:txBody>
          <a:bodyPr lIns="50800" tIns="50800" rIns="50800" bIns="50800" anchor="ctr"/>
          <a:lstStyle/>
          <a:p>
            <a:pPr>
              <a:defRPr sz="2400">
                <a:solidFill>
                  <a:srgbClr val="FFFFFF"/>
                </a:solidFill>
              </a:defRPr>
            </a:pPr>
          </a:p>
        </p:txBody>
      </p:sp>
      <p:sp>
        <p:nvSpPr>
          <p:cNvPr id="250" name="Shape 250"/>
          <p:cNvSpPr/>
          <p:nvPr/>
        </p:nvSpPr>
        <p:spPr>
          <a:xfrm>
            <a:off x="6790725" y="5813990"/>
            <a:ext cx="698336" cy="745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a:t>
            </a:r>
          </a:p>
        </p:txBody>
      </p:sp>
      <p:pic>
        <p:nvPicPr>
          <p:cNvPr id="251" name="Screen Shot 2018-04-10 at 11.57.24 AM.png"/>
          <p:cNvPicPr>
            <a:picLocks noChangeAspect="1"/>
          </p:cNvPicPr>
          <p:nvPr/>
        </p:nvPicPr>
        <p:blipFill>
          <a:blip r:embed="rId3">
            <a:extLst/>
          </a:blip>
          <a:stretch>
            <a:fillRect/>
          </a:stretch>
        </p:blipFill>
        <p:spPr>
          <a:xfrm>
            <a:off x="7715283" y="4885484"/>
            <a:ext cx="2607882" cy="2602380"/>
          </a:xfrm>
          <a:prstGeom prst="rect">
            <a:avLst/>
          </a:prstGeom>
          <a:ln w="12700">
            <a:solidFill>
              <a:srgbClr val="000000"/>
            </a:solidFill>
            <a:miter lim="400000"/>
          </a:ln>
        </p:spPr>
      </p:pic>
      <p:sp>
        <p:nvSpPr>
          <p:cNvPr id="252" name="Shape 252"/>
          <p:cNvSpPr/>
          <p:nvPr/>
        </p:nvSpPr>
        <p:spPr>
          <a:xfrm>
            <a:off x="8661485" y="6307796"/>
            <a:ext cx="232901" cy="232928"/>
          </a:xfrm>
          <a:prstGeom prst="rect">
            <a:avLst/>
          </a:prstGeom>
          <a:ln w="25400">
            <a:solidFill>
              <a:schemeClr val="accent5"/>
            </a:solidFill>
            <a:miter lim="400000"/>
          </a:ln>
        </p:spPr>
        <p:txBody>
          <a:bodyPr lIns="50800" tIns="50800" rIns="50800" bIns="50800" anchor="ctr"/>
          <a:lstStyle/>
          <a:p>
            <a:pPr>
              <a:defRPr sz="2400">
                <a:solidFill>
                  <a:srgbClr val="FFFFFF"/>
                </a:solidFill>
              </a:defRPr>
            </a:pPr>
          </a:p>
        </p:txBody>
      </p:sp>
      <p:sp>
        <p:nvSpPr>
          <p:cNvPr id="253" name="Shape 253"/>
          <p:cNvSpPr/>
          <p:nvPr/>
        </p:nvSpPr>
        <p:spPr>
          <a:xfrm>
            <a:off x="7948727" y="5592709"/>
            <a:ext cx="232901" cy="232928"/>
          </a:xfrm>
          <a:prstGeom prst="rect">
            <a:avLst/>
          </a:prstGeom>
          <a:ln w="25400">
            <a:solidFill>
              <a:schemeClr val="accent1"/>
            </a:solidFill>
            <a:miter lim="400000"/>
          </a:ln>
        </p:spPr>
        <p:txBody>
          <a:bodyPr lIns="50800" tIns="50800" rIns="50800" bIns="50800" anchor="ctr"/>
          <a:lstStyle/>
          <a:p>
            <a:pPr>
              <a:defRPr sz="2400">
                <a:solidFill>
                  <a:srgbClr val="FFFFFF"/>
                </a:solidFill>
              </a:defRPr>
            </a:pPr>
          </a:p>
        </p:txBody>
      </p:sp>
      <p:sp>
        <p:nvSpPr>
          <p:cNvPr id="254" name="Shape 254"/>
          <p:cNvSpPr/>
          <p:nvPr/>
        </p:nvSpPr>
        <p:spPr>
          <a:xfrm flipV="1">
            <a:off x="3813936" y="1548028"/>
            <a:ext cx="1" cy="1427148"/>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sp>
        <p:nvSpPr>
          <p:cNvPr id="255" name="Shape 255"/>
          <p:cNvSpPr/>
          <p:nvPr/>
        </p:nvSpPr>
        <p:spPr>
          <a:xfrm flipH="1">
            <a:off x="4207637" y="3494893"/>
            <a:ext cx="2271820" cy="1"/>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sp>
        <p:nvSpPr>
          <p:cNvPr id="256" name="Shape 256"/>
          <p:cNvSpPr/>
          <p:nvPr/>
        </p:nvSpPr>
        <p:spPr>
          <a:xfrm flipV="1">
            <a:off x="3801236" y="4989083"/>
            <a:ext cx="1" cy="2573807"/>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sp>
        <p:nvSpPr>
          <p:cNvPr id="257" name="Shape 257"/>
          <p:cNvSpPr/>
          <p:nvPr/>
        </p:nvSpPr>
        <p:spPr>
          <a:xfrm flipH="1">
            <a:off x="4080637" y="8163314"/>
            <a:ext cx="2271820" cy="1"/>
          </a:xfrm>
          <a:prstGeom prst="line">
            <a:avLst/>
          </a:prstGeom>
          <a:ln w="25400">
            <a:solidFill>
              <a:srgbClr val="000000"/>
            </a:solidFill>
            <a:miter lim="400000"/>
            <a:headEnd type="triangle"/>
            <a:tailEnd type="triangle"/>
          </a:ln>
        </p:spPr>
        <p:txBody>
          <a:bodyPr lIns="50800" tIns="50800" rIns="50800" bIns="50800" anchor="ctr"/>
          <a:lstStyle/>
          <a:p>
            <a:pPr>
              <a:defRPr sz="2400"/>
            </a:pPr>
          </a:p>
        </p:txBody>
      </p:sp>
      <p:pic>
        <p:nvPicPr>
          <p:cNvPr id="258" name="im18.png"/>
          <p:cNvPicPr>
            <a:picLocks noChangeAspect="1"/>
          </p:cNvPicPr>
          <p:nvPr/>
        </p:nvPicPr>
        <p:blipFill>
          <a:blip r:embed="rId4">
            <a:extLst/>
          </a:blip>
          <a:stretch>
            <a:fillRect/>
          </a:stretch>
        </p:blipFill>
        <p:spPr>
          <a:xfrm>
            <a:off x="3986515" y="4679389"/>
            <a:ext cx="2499455" cy="3289573"/>
          </a:xfrm>
          <a:prstGeom prst="rect">
            <a:avLst/>
          </a:prstGeom>
          <a:ln w="12700">
            <a:miter lim="400000"/>
          </a:ln>
        </p:spPr>
      </p:pic>
      <p:pic>
        <p:nvPicPr>
          <p:cNvPr id="259" name="im19.png"/>
          <p:cNvPicPr>
            <a:picLocks noChangeAspect="1"/>
          </p:cNvPicPr>
          <p:nvPr/>
        </p:nvPicPr>
        <p:blipFill>
          <a:blip r:embed="rId5">
            <a:extLst/>
          </a:blip>
          <a:stretch>
            <a:fillRect/>
          </a:stretch>
        </p:blipFill>
        <p:spPr>
          <a:xfrm>
            <a:off x="4020510" y="1218811"/>
            <a:ext cx="2501665" cy="2085582"/>
          </a:xfrm>
          <a:prstGeom prst="rect">
            <a:avLst/>
          </a:prstGeom>
          <a:ln w="12700">
            <a:miter lim="400000"/>
          </a:ln>
        </p:spPr>
      </p:pic>
      <p:sp>
        <p:nvSpPr>
          <p:cNvPr id="260" name="Shape 260"/>
          <p:cNvSpPr/>
          <p:nvPr/>
        </p:nvSpPr>
        <p:spPr>
          <a:xfrm flipH="1">
            <a:off x="4914076" y="5136070"/>
            <a:ext cx="1" cy="2368836"/>
          </a:xfrm>
          <a:prstGeom prst="line">
            <a:avLst/>
          </a:prstGeom>
          <a:ln w="25400">
            <a:solidFill>
              <a:schemeClr val="accent5"/>
            </a:solidFill>
            <a:miter lim="400000"/>
            <a:tailEnd type="triangle"/>
          </a:ln>
        </p:spPr>
        <p:txBody>
          <a:bodyPr lIns="50800" tIns="50800" rIns="50800" bIns="50800" anchor="ctr"/>
          <a:lstStyle/>
          <a:p>
            <a:pPr>
              <a:defRPr sz="2400"/>
            </a:pPr>
          </a:p>
        </p:txBody>
      </p:sp>
      <p:sp>
        <p:nvSpPr>
          <p:cNvPr id="261" name="Shape 261"/>
          <p:cNvSpPr/>
          <p:nvPr/>
        </p:nvSpPr>
        <p:spPr>
          <a:xfrm flipH="1">
            <a:off x="4200615" y="5142485"/>
            <a:ext cx="1382758" cy="2362520"/>
          </a:xfrm>
          <a:prstGeom prst="line">
            <a:avLst/>
          </a:prstGeom>
          <a:ln w="25400">
            <a:solidFill>
              <a:schemeClr val="accent1"/>
            </a:solidFill>
            <a:miter lim="400000"/>
            <a:tailEnd type="triangle"/>
          </a:ln>
        </p:spPr>
        <p:txBody>
          <a:bodyPr lIns="50800" tIns="50800" rIns="50800" bIns="50800" anchor="ctr"/>
          <a:lstStyle/>
          <a:p>
            <a:pPr>
              <a:defRPr sz="2400"/>
            </a:pPr>
          </a:p>
        </p:txBody>
      </p:sp>
      <p:sp>
        <p:nvSpPr>
          <p:cNvPr id="262" name="Shape 262"/>
          <p:cNvSpPr/>
          <p:nvPr/>
        </p:nvSpPr>
        <p:spPr>
          <a:xfrm>
            <a:off x="897442" y="4741328"/>
            <a:ext cx="223151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“Far-field </a:t>
            </a:r>
          </a:p>
          <a:p>
            <a:pPr>
              <a:defRPr sz="3000"/>
            </a:pPr>
            <a:r>
              <a:t>assumption”</a:t>
            </a:r>
          </a:p>
        </p:txBody>
      </p:sp>
      <p:pic>
        <p:nvPicPr>
          <p:cNvPr id="263" name="pasted-image.pdf"/>
          <p:cNvPicPr>
            <a:picLocks noChangeAspect="1"/>
          </p:cNvPicPr>
          <p:nvPr/>
        </p:nvPicPr>
        <p:blipFill>
          <a:blip r:embed="rId6">
            <a:extLst/>
          </a:blip>
          <a:stretch>
            <a:fillRect/>
          </a:stretch>
        </p:blipFill>
        <p:spPr>
          <a:xfrm>
            <a:off x="8303683" y="278341"/>
            <a:ext cx="1054101" cy="368301"/>
          </a:xfrm>
          <a:prstGeom prst="rect">
            <a:avLst/>
          </a:prstGeom>
          <a:ln w="12700">
            <a:miter lim="400000"/>
          </a:ln>
        </p:spPr>
      </p:pic>
      <p:pic>
        <p:nvPicPr>
          <p:cNvPr id="264" name="pasted-image.pdf"/>
          <p:cNvPicPr>
            <a:picLocks noChangeAspect="1"/>
          </p:cNvPicPr>
          <p:nvPr/>
        </p:nvPicPr>
        <p:blipFill>
          <a:blip r:embed="rId6">
            <a:extLst/>
          </a:blip>
          <a:stretch>
            <a:fillRect/>
          </a:stretch>
        </p:blipFill>
        <p:spPr>
          <a:xfrm>
            <a:off x="1486151" y="6140025"/>
            <a:ext cx="1054101" cy="368301"/>
          </a:xfrm>
          <a:prstGeom prst="rect">
            <a:avLst/>
          </a:prstGeom>
          <a:ln w="12700">
            <a:miter lim="400000"/>
          </a:ln>
        </p:spPr>
      </p:pic>
      <p:pic>
        <p:nvPicPr>
          <p:cNvPr id="265" name="pasted-image.pdf"/>
          <p:cNvPicPr>
            <a:picLocks noChangeAspect="1"/>
          </p:cNvPicPr>
          <p:nvPr/>
        </p:nvPicPr>
        <p:blipFill>
          <a:blip r:embed="rId7">
            <a:extLst/>
          </a:blip>
          <a:stretch>
            <a:fillRect/>
          </a:stretch>
        </p:blipFill>
        <p:spPr>
          <a:xfrm>
            <a:off x="1536236" y="2076731"/>
            <a:ext cx="953930" cy="330696"/>
          </a:xfrm>
          <a:prstGeom prst="rect">
            <a:avLst/>
          </a:prstGeom>
          <a:ln w="12700">
            <a:miter lim="400000"/>
          </a:ln>
        </p:spPr>
      </p:pic>
      <p:pic>
        <p:nvPicPr>
          <p:cNvPr id="266" name="pasted-image.pdf"/>
          <p:cNvPicPr>
            <a:picLocks noChangeAspect="1"/>
          </p:cNvPicPr>
          <p:nvPr/>
        </p:nvPicPr>
        <p:blipFill>
          <a:blip r:embed="rId8">
            <a:extLst/>
          </a:blip>
          <a:stretch>
            <a:fillRect/>
          </a:stretch>
        </p:blipFill>
        <p:spPr>
          <a:xfrm>
            <a:off x="3444808" y="2064676"/>
            <a:ext cx="228601" cy="330201"/>
          </a:xfrm>
          <a:prstGeom prst="rect">
            <a:avLst/>
          </a:prstGeom>
          <a:ln w="12700">
            <a:miter lim="400000"/>
          </a:ln>
        </p:spPr>
      </p:pic>
      <p:pic>
        <p:nvPicPr>
          <p:cNvPr id="267" name="pasted-image.pdf"/>
          <p:cNvPicPr>
            <a:picLocks noChangeAspect="1"/>
          </p:cNvPicPr>
          <p:nvPr/>
        </p:nvPicPr>
        <p:blipFill>
          <a:blip r:embed="rId9">
            <a:extLst/>
          </a:blip>
          <a:stretch>
            <a:fillRect/>
          </a:stretch>
        </p:blipFill>
        <p:spPr>
          <a:xfrm>
            <a:off x="5184708" y="3619896"/>
            <a:ext cx="114301" cy="330201"/>
          </a:xfrm>
          <a:prstGeom prst="rect">
            <a:avLst/>
          </a:prstGeom>
          <a:ln w="12700">
            <a:miter lim="400000"/>
          </a:ln>
        </p:spPr>
      </p:pic>
      <p:pic>
        <p:nvPicPr>
          <p:cNvPr id="268" name="pasted-image.pdf"/>
          <p:cNvPicPr>
            <a:picLocks noChangeAspect="1"/>
          </p:cNvPicPr>
          <p:nvPr/>
        </p:nvPicPr>
        <p:blipFill>
          <a:blip r:embed="rId8">
            <a:extLst/>
          </a:blip>
          <a:stretch>
            <a:fillRect/>
          </a:stretch>
        </p:blipFill>
        <p:spPr>
          <a:xfrm>
            <a:off x="3444808" y="6115976"/>
            <a:ext cx="228601" cy="330201"/>
          </a:xfrm>
          <a:prstGeom prst="rect">
            <a:avLst/>
          </a:prstGeom>
          <a:ln w="12700">
            <a:miter lim="400000"/>
          </a:ln>
        </p:spPr>
      </p:pic>
      <p:pic>
        <p:nvPicPr>
          <p:cNvPr id="269" name="pasted-image.pdf"/>
          <p:cNvPicPr>
            <a:picLocks noChangeAspect="1"/>
          </p:cNvPicPr>
          <p:nvPr/>
        </p:nvPicPr>
        <p:blipFill>
          <a:blip r:embed="rId9">
            <a:extLst/>
          </a:blip>
          <a:stretch>
            <a:fillRect/>
          </a:stretch>
        </p:blipFill>
        <p:spPr>
          <a:xfrm>
            <a:off x="5184708" y="8318896"/>
            <a:ext cx="114301" cy="330201"/>
          </a:xfrm>
          <a:prstGeom prst="rect">
            <a:avLst/>
          </a:prstGeom>
          <a:ln w="12700">
            <a:miter lim="400000"/>
          </a:ln>
        </p:spPr>
      </p:pic>
      <p:pic>
        <p:nvPicPr>
          <p:cNvPr id="270" name="pasted-image.pdf"/>
          <p:cNvPicPr>
            <a:picLocks noChangeAspect="1"/>
          </p:cNvPicPr>
          <p:nvPr/>
        </p:nvPicPr>
        <p:blipFill>
          <a:blip r:embed="rId10">
            <a:extLst/>
          </a:blip>
          <a:stretch>
            <a:fillRect/>
          </a:stretch>
        </p:blipFill>
        <p:spPr>
          <a:xfrm>
            <a:off x="8808706" y="7689254"/>
            <a:ext cx="330201" cy="342901"/>
          </a:xfrm>
          <a:prstGeom prst="rect">
            <a:avLst/>
          </a:prstGeom>
          <a:ln w="12700">
            <a:miter lim="400000"/>
          </a:ln>
        </p:spPr>
      </p:pic>
      <p:pic>
        <p:nvPicPr>
          <p:cNvPr id="271" name="pasted-image.pdf"/>
          <p:cNvPicPr>
            <a:picLocks noChangeAspect="1"/>
          </p:cNvPicPr>
          <p:nvPr/>
        </p:nvPicPr>
        <p:blipFill>
          <a:blip r:embed="rId10">
            <a:extLst/>
          </a:blip>
          <a:stretch>
            <a:fillRect/>
          </a:stretch>
        </p:blipFill>
        <p:spPr>
          <a:xfrm>
            <a:off x="8808706" y="3752254"/>
            <a:ext cx="330201" cy="342901"/>
          </a:xfrm>
          <a:prstGeom prst="rect">
            <a:avLst/>
          </a:prstGeom>
          <a:ln w="12700">
            <a:miter lim="400000"/>
          </a:ln>
        </p:spPr>
      </p:pic>
      <p:grpSp>
        <p:nvGrpSpPr>
          <p:cNvPr id="278" name="Group 278"/>
          <p:cNvGrpSpPr/>
          <p:nvPr/>
        </p:nvGrpSpPr>
        <p:grpSpPr>
          <a:xfrm>
            <a:off x="1803651" y="8892795"/>
            <a:ext cx="9111238" cy="647701"/>
            <a:chOff x="0" y="0"/>
            <a:chExt cx="9111237" cy="647700"/>
          </a:xfrm>
        </p:grpSpPr>
        <p:sp>
          <p:nvSpPr>
            <p:cNvPr id="272" name="Shape 272"/>
            <p:cNvSpPr/>
            <p:nvPr/>
          </p:nvSpPr>
          <p:spPr>
            <a:xfrm>
              <a:off x="1247782" y="31750"/>
              <a:ext cx="533096"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273" name="Shape 273"/>
            <p:cNvSpPr/>
            <p:nvPr/>
          </p:nvSpPr>
          <p:spPr>
            <a:xfrm>
              <a:off x="5912502" y="44450"/>
              <a:ext cx="533096"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t>
              </a:r>
            </a:p>
          </p:txBody>
        </p:sp>
        <p:sp>
          <p:nvSpPr>
            <p:cNvPr id="274" name="Shape 274"/>
            <p:cNvSpPr/>
            <p:nvPr/>
          </p:nvSpPr>
          <p:spPr>
            <a:xfrm>
              <a:off x="6989829" y="0"/>
              <a:ext cx="21214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is Toeplitz</a:t>
              </a:r>
            </a:p>
          </p:txBody>
        </p:sp>
        <p:pic>
          <p:nvPicPr>
            <p:cNvPr id="275" name="pasted-image.pdf"/>
            <p:cNvPicPr>
              <a:picLocks noChangeAspect="1"/>
            </p:cNvPicPr>
            <p:nvPr/>
          </p:nvPicPr>
          <p:blipFill>
            <a:blip r:embed="rId6">
              <a:extLst/>
            </a:blip>
            <a:stretch>
              <a:fillRect/>
            </a:stretch>
          </p:blipFill>
          <p:spPr>
            <a:xfrm>
              <a:off x="0" y="180929"/>
              <a:ext cx="1054100" cy="368301"/>
            </a:xfrm>
            <a:prstGeom prst="rect">
              <a:avLst/>
            </a:prstGeom>
            <a:ln w="12700" cap="flat">
              <a:noFill/>
              <a:miter lim="400000"/>
            </a:ln>
            <a:effectLst/>
          </p:spPr>
        </p:pic>
        <p:pic>
          <p:nvPicPr>
            <p:cNvPr id="276" name="pasted-image.pdf"/>
            <p:cNvPicPr>
              <a:picLocks noChangeAspect="1"/>
            </p:cNvPicPr>
            <p:nvPr/>
          </p:nvPicPr>
          <p:blipFill>
            <a:blip r:embed="rId11">
              <a:extLst/>
            </a:blip>
            <a:stretch>
              <a:fillRect/>
            </a:stretch>
          </p:blipFill>
          <p:spPr>
            <a:xfrm>
              <a:off x="1931868" y="155623"/>
              <a:ext cx="3860801" cy="469901"/>
            </a:xfrm>
            <a:prstGeom prst="rect">
              <a:avLst/>
            </a:prstGeom>
            <a:ln w="12700" cap="flat">
              <a:noFill/>
              <a:miter lim="400000"/>
            </a:ln>
            <a:effectLst/>
          </p:spPr>
        </p:pic>
        <p:pic>
          <p:nvPicPr>
            <p:cNvPr id="277" name="pasted-image.pdf"/>
            <p:cNvPicPr>
              <a:picLocks noChangeAspect="1"/>
            </p:cNvPicPr>
            <p:nvPr/>
          </p:nvPicPr>
          <p:blipFill>
            <a:blip r:embed="rId10">
              <a:extLst/>
            </a:blip>
            <a:srcRect l="0" t="0" r="0" b="0"/>
            <a:stretch>
              <a:fillRect/>
            </a:stretch>
          </p:blipFill>
          <p:spPr>
            <a:xfrm>
              <a:off x="6552613" y="155529"/>
              <a:ext cx="330201" cy="342901"/>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