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414" r:id="rId2"/>
    <p:sldId id="472" r:id="rId3"/>
    <p:sldId id="473" r:id="rId4"/>
    <p:sldId id="471" r:id="rId5"/>
    <p:sldId id="474" r:id="rId6"/>
    <p:sldId id="456" r:id="rId7"/>
    <p:sldId id="457" r:id="rId8"/>
    <p:sldId id="459" r:id="rId9"/>
    <p:sldId id="506" r:id="rId10"/>
    <p:sldId id="460" r:id="rId11"/>
    <p:sldId id="470" r:id="rId12"/>
    <p:sldId id="462" r:id="rId13"/>
    <p:sldId id="463" r:id="rId14"/>
    <p:sldId id="464" r:id="rId15"/>
    <p:sldId id="443" r:id="rId16"/>
    <p:sldId id="469" r:id="rId17"/>
    <p:sldId id="508" r:id="rId18"/>
    <p:sldId id="453" r:id="rId19"/>
    <p:sldId id="468" r:id="rId20"/>
    <p:sldId id="466" r:id="rId21"/>
    <p:sldId id="447"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010"/>
    <a:srgbClr val="FF9800"/>
    <a:srgbClr val="FFFFFF"/>
    <a:srgbClr val="C00000"/>
    <a:srgbClr val="002060"/>
    <a:srgbClr val="388E3C"/>
    <a:srgbClr val="DDDDDD"/>
    <a:srgbClr val="BFBFBF"/>
    <a:srgbClr val="7F7F7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55BDC9FD1C3B}">
  <a:tblStyle styleId="{CA2B19E6-9787-4FFC-AF99-CB00BE77ABDB}" styleName="黒の罫線">
    <a:wholeTbl>
      <a:tcTxStyle>
        <a:fontRef idx="minor"/>
        <a:schemeClr val="tx1"/>
      </a:tcTxStyle>
      <a:tcStyle>
        <a:tcBdr>
          <a:left>
            <a:ln w="12700" cmpd="sng">
              <a:noFill/>
            </a:ln>
          </a:left>
          <a:right>
            <a:ln w="12700" cmpd="sng">
              <a:noFill/>
            </a:ln>
          </a:right>
          <a:top>
            <a:ln w="25400" cmpd="sng">
              <a:solidFill>
                <a:schemeClr val="tx1"/>
              </a:solidFill>
            </a:ln>
          </a:top>
          <a:bottom>
            <a:ln w="25400" cmpd="sng">
              <a:solidFill>
                <a:schemeClr val="tx1"/>
              </a:solidFill>
            </a:ln>
          </a:bottom>
          <a:insideH>
            <a:ln w="6350" cmpd="sng">
              <a:noFill/>
            </a:ln>
          </a:insideH>
          <a:insideV>
            <a:ln w="6350" cmpd="sng">
              <a:noFill/>
            </a:ln>
          </a:insideV>
        </a:tcBdr>
        <a:fill>
          <a:noFill/>
        </a:fill>
      </a:tcStyle>
    </a:wholeTbl>
    <a:lastCol>
      <a:tcTxStyle>
        <a:fontRef idx="minor"/>
        <a:schemeClr val="tx1"/>
      </a:tcTxStyle>
      <a:tcStyle>
        <a:tcBdr>
          <a:left>
            <a:ln w="12700" cmpd="sng">
              <a:solidFill>
                <a:schemeClr val="tx1"/>
              </a:solidFill>
            </a:ln>
          </a:left>
          <a:right>
            <a:ln w="12700" cmpd="sng">
              <a:noFill/>
            </a:ln>
          </a:right>
          <a:insideV>
            <a:ln w="12700" cmpd="sng">
              <a:noFill/>
            </a:ln>
          </a:insideV>
        </a:tcBdr>
        <a:fill>
          <a:noFill/>
        </a:fill>
      </a:tcStyle>
    </a:lastCol>
    <a:firstCol>
      <a:tcTxStyle>
        <a:fontRef idx="minor"/>
        <a:schemeClr val="tx1"/>
      </a:tcTxStyle>
      <a:tcStyle>
        <a:tcBdr>
          <a:left>
            <a:ln w="12700" cmpd="sng">
              <a:noFill/>
            </a:ln>
          </a:left>
          <a:right>
            <a:ln w="12700" cmpd="sng">
              <a:solidFill>
                <a:schemeClr val="tx1"/>
              </a:solidFill>
            </a:ln>
          </a:right>
          <a:insideV>
            <a:ln w="12700" cmpd="sng">
              <a:noFill/>
            </a:ln>
          </a:insideV>
        </a:tcBdr>
        <a:fill>
          <a:noFill/>
        </a:fill>
      </a:tcStyle>
    </a:firstCol>
    <a:lastRow>
      <a:tcTxStyle>
        <a:fontRef idx="minor"/>
        <a:schemeClr val="tx1"/>
      </a:tcTxStyle>
      <a:tcStyle>
        <a:tcBdr>
          <a:top>
            <a:ln w="38100" cmpd="dbl">
              <a:solidFill>
                <a:schemeClr val="tx1"/>
              </a:solidFill>
            </a:ln>
          </a:top>
        </a:tcBdr>
        <a:fill>
          <a:noFill/>
        </a:fill>
      </a:tcStyle>
    </a:lastRow>
    <a:firstRow>
      <a:tcTxStyle>
        <a:fontRef idx="minor"/>
        <a:schemeClr val="tx1"/>
      </a:tcTxStyle>
      <a:tcStyle>
        <a:tcBdr>
          <a:top>
            <a:ln w="25400" cmpd="sng">
              <a:solidFill>
                <a:schemeClr val="tx1"/>
              </a:solidFill>
            </a:ln>
          </a:top>
          <a:bottom>
            <a:ln w="38100" cmpd="dbl">
              <a:solidFill>
                <a:schemeClr val="tx1"/>
              </a:solidFill>
            </a:ln>
          </a:bottom>
        </a:tcBdr>
        <a:fill>
          <a:noFill/>
        </a:fill>
      </a:tcStyle>
    </a:firstRow>
  </a:tblStyle>
  <a:tblStyle styleId="{5C22544A-7EE6-4342-B048-15BDC9FD1C3B}" styleName="色付きヘッダとグレーの表-アクセント1">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1"/>
          </a:solidFill>
        </a:fill>
      </a:tcStyle>
    </a:lastCol>
    <a:firstCol>
      <a:tcTxStyle b="on">
        <a:fontRef idx="major"/>
        <a:schemeClr val="lt1"/>
      </a:tcTxStyle>
      <a:tcStyle>
        <a:tcBdr/>
        <a:fill>
          <a:solidFill>
            <a:schemeClr val="accent1"/>
          </a:solidFill>
        </a:fill>
      </a:tcStyle>
    </a:firstCol>
    <a:lastRow>
      <a:tcTxStyle b="on">
        <a:fontRef idx="major"/>
        <a:schemeClr val="lt1"/>
      </a:tcTxStyle>
      <a:tcStyle>
        <a:tcBdr>
          <a:top>
            <a:ln w="38100" cmpd="sng">
              <a:solidFill>
                <a:schemeClr val="lt1"/>
              </a:solidFill>
            </a:ln>
          </a:top>
        </a:tcBdr>
        <a:fill>
          <a:solidFill>
            <a:schemeClr val="accent1"/>
          </a:solidFill>
        </a:fill>
      </a:tcStyle>
    </a:lastRow>
    <a:firstRow>
      <a:tcTxStyle b="on">
        <a:fontRef idx="major"/>
        <a:schemeClr val="lt1"/>
      </a:tcTxStyle>
      <a:tcStyle>
        <a:tcBdr>
          <a:bottom>
            <a:ln w="38100" cmpd="sng">
              <a:solidFill>
                <a:schemeClr val="lt1"/>
              </a:solidFill>
            </a:ln>
          </a:bottom>
        </a:tcBdr>
        <a:fill>
          <a:solidFill>
            <a:schemeClr val="accent1"/>
          </a:solidFill>
        </a:fill>
      </a:tcStyle>
    </a:firstRow>
  </a:tblStyle>
  <a:tblStyle styleId="{5C22544A-7EE6-4342-B048-25BDC9FD1C3B}" styleName="色付きヘッダとグレーの表-アクセント2">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2"/>
          </a:solidFill>
        </a:fill>
      </a:tcStyle>
    </a:lastCol>
    <a:firstCol>
      <a:tcTxStyle b="on">
        <a:fontRef idx="major"/>
        <a:schemeClr val="lt1"/>
      </a:tcTxStyle>
      <a:tcStyle>
        <a:tcBdr/>
        <a:fill>
          <a:solidFill>
            <a:schemeClr val="accent2"/>
          </a:solidFill>
        </a:fill>
      </a:tcStyle>
    </a:firstCol>
    <a:lastRow>
      <a:tcTxStyle b="on">
        <a:fontRef idx="major"/>
        <a:schemeClr val="lt1"/>
      </a:tcTxStyle>
      <a:tcStyle>
        <a:tcBdr>
          <a:top>
            <a:ln w="38100" cmpd="sng">
              <a:solidFill>
                <a:schemeClr val="lt1"/>
              </a:solidFill>
            </a:ln>
          </a:top>
        </a:tcBdr>
        <a:fill>
          <a:solidFill>
            <a:schemeClr val="accent2"/>
          </a:solidFill>
        </a:fill>
      </a:tcStyle>
    </a:lastRow>
    <a:firstRow>
      <a:tcTxStyle b="on">
        <a:fontRef idx="major"/>
        <a:schemeClr val="lt1"/>
      </a:tcTxStyle>
      <a:tcStyle>
        <a:tcBdr>
          <a:bottom>
            <a:ln w="38100" cmpd="sng">
              <a:solidFill>
                <a:schemeClr val="lt1"/>
              </a:solidFill>
            </a:ln>
          </a:bottom>
        </a:tcBdr>
        <a:fill>
          <a:solidFill>
            <a:schemeClr val="accent2"/>
          </a:solidFill>
        </a:fill>
      </a:tcStyle>
    </a:firstRow>
  </a:tblStyle>
  <a:tblStyle styleId="{5C22544A-7EE6-4342-B048-35BDC9FD1C3B}" styleName="色付きヘッダとグレーの表-アクセント3">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3"/>
          </a:solidFill>
        </a:fill>
      </a:tcStyle>
    </a:lastCol>
    <a:firstCol>
      <a:tcTxStyle b="on">
        <a:fontRef idx="major"/>
        <a:schemeClr val="lt1"/>
      </a:tcTxStyle>
      <a:tcStyle>
        <a:tcBdr/>
        <a:fill>
          <a:solidFill>
            <a:schemeClr val="accent3"/>
          </a:solidFill>
        </a:fill>
      </a:tcStyle>
    </a:firstCol>
    <a:lastRow>
      <a:tcTxStyle b="on">
        <a:fontRef idx="major"/>
        <a:schemeClr val="lt1"/>
      </a:tcTxStyle>
      <a:tcStyle>
        <a:tcBdr>
          <a:top>
            <a:ln w="38100" cmpd="sng">
              <a:solidFill>
                <a:schemeClr val="lt1"/>
              </a:solidFill>
            </a:ln>
          </a:top>
        </a:tcBdr>
        <a:fill>
          <a:solidFill>
            <a:schemeClr val="accent3"/>
          </a:solidFill>
        </a:fill>
      </a:tcStyle>
    </a:lastRow>
    <a:firstRow>
      <a:tcTxStyle b="on">
        <a:fontRef idx="major"/>
        <a:schemeClr val="lt1"/>
      </a:tcTxStyle>
      <a:tcStyle>
        <a:tcBdr>
          <a:bottom>
            <a:ln w="38100" cmpd="sng">
              <a:solidFill>
                <a:schemeClr val="lt1"/>
              </a:solidFill>
            </a:ln>
          </a:bottom>
        </a:tcBdr>
        <a:fill>
          <a:solidFill>
            <a:schemeClr val="accent3"/>
          </a:solidFill>
        </a:fill>
      </a:tcStyle>
    </a:firstRow>
  </a:tblStyle>
  <a:tblStyle styleId="{5C22544A-7EE6-4342-B048-45BDC9FD1C3B}" styleName="色付きヘッダとグレーの表-アクセント4">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4"/>
          </a:solidFill>
        </a:fill>
      </a:tcStyle>
    </a:lastCol>
    <a:firstCol>
      <a:tcTxStyle b="on">
        <a:fontRef idx="major"/>
        <a:schemeClr val="lt1"/>
      </a:tcTxStyle>
      <a:tcStyle>
        <a:tcBdr/>
        <a:fill>
          <a:solidFill>
            <a:schemeClr val="accent4"/>
          </a:solidFill>
        </a:fill>
      </a:tcStyle>
    </a:firstCol>
    <a:lastRow>
      <a:tcTxStyle b="on">
        <a:fontRef idx="major"/>
        <a:schemeClr val="lt1"/>
      </a:tcTxStyle>
      <a:tcStyle>
        <a:tcBdr>
          <a:top>
            <a:ln w="38100" cmpd="sng">
              <a:solidFill>
                <a:schemeClr val="lt1"/>
              </a:solidFill>
            </a:ln>
          </a:top>
        </a:tcBdr>
        <a:fill>
          <a:solidFill>
            <a:schemeClr val="accent4"/>
          </a:solidFill>
        </a:fill>
      </a:tcStyle>
    </a:lastRow>
    <a:firstRow>
      <a:tcTxStyle b="on">
        <a:fontRef idx="major"/>
        <a:schemeClr val="lt1"/>
      </a:tcTxStyle>
      <a:tcStyle>
        <a:tcBdr>
          <a:bottom>
            <a:ln w="38100" cmpd="sng">
              <a:solidFill>
                <a:schemeClr val="lt1"/>
              </a:solidFill>
            </a:ln>
          </a:bottom>
        </a:tcBdr>
        <a:fill>
          <a:solidFill>
            <a:schemeClr val="accent4"/>
          </a:solidFill>
        </a:fill>
      </a:tcStyle>
    </a:firstRow>
  </a:tblStyle>
  <a:tblStyle styleId="{5C22544A-7EE6-4342-B048-55BDC9FD1C3B}" styleName="色付きヘッダとグレーの表-アクセント5">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5"/>
          </a:solidFill>
        </a:fill>
      </a:tcStyle>
    </a:lastCol>
    <a:firstCol>
      <a:tcTxStyle b="on">
        <a:fontRef idx="major"/>
        <a:schemeClr val="lt1"/>
      </a:tcTxStyle>
      <a:tcStyle>
        <a:tcBdr/>
        <a:fill>
          <a:solidFill>
            <a:schemeClr val="accent5"/>
          </a:solidFill>
        </a:fill>
      </a:tcStyle>
    </a:firstCol>
    <a:lastRow>
      <a:tcTxStyle b="on">
        <a:fontRef idx="major"/>
        <a:schemeClr val="lt1"/>
      </a:tcTxStyle>
      <a:tcStyle>
        <a:tcBdr>
          <a:top>
            <a:ln w="38100" cmpd="sng">
              <a:solidFill>
                <a:schemeClr val="lt1"/>
              </a:solidFill>
            </a:ln>
          </a:top>
        </a:tcBdr>
        <a:fill>
          <a:solidFill>
            <a:schemeClr val="accent5"/>
          </a:solidFill>
        </a:fill>
      </a:tcStyle>
    </a:lastRow>
    <a:firstRow>
      <a:tcTxStyle b="on">
        <a:fontRef idx="major"/>
        <a:schemeClr val="lt1"/>
      </a:tcTxStyle>
      <a:tcStyle>
        <a:tcBdr>
          <a:bottom>
            <a:ln w="38100" cmpd="sng">
              <a:solidFill>
                <a:schemeClr val="lt1"/>
              </a:solidFill>
            </a:ln>
          </a:bottom>
        </a:tcBdr>
        <a:fill>
          <a:solidFill>
            <a:schemeClr val="accent5"/>
          </a:solidFill>
        </a:fill>
      </a:tcStyle>
    </a:firstRow>
  </a:tblStyle>
  <a:tblStyle styleId="{5C22544A-7EE6-4342-B048-65BDC9FD1C3B}" styleName="色付きヘッダとグレーの表-アクセント6">
    <a:wholeTbl>
      <a:tcTxStyle>
        <a:fontRef idx="minor"/>
        <a:schemeClr val="dk1"/>
      </a:tcTxStyle>
      <a:tcStyle>
        <a:tcBdr>
          <a:left>
            <a:ln w="17145" cmpd="sng">
              <a:solidFill>
                <a:schemeClr val="lt1"/>
              </a:solidFill>
            </a:ln>
          </a:left>
          <a:right>
            <a:ln w="17145" cmpd="sng">
              <a:solidFill>
                <a:schemeClr val="lt1"/>
              </a:solidFill>
            </a:ln>
          </a:right>
          <a:top>
            <a:ln w="17145" cmpd="sng">
              <a:solidFill>
                <a:schemeClr val="lt1"/>
              </a:solidFill>
            </a:ln>
          </a:top>
          <a:bottom>
            <a:ln w="17145" cmpd="sng">
              <a:solidFill>
                <a:schemeClr val="lt1"/>
              </a:solidFill>
            </a:ln>
          </a:bottom>
          <a:insideH>
            <a:ln w="17145" cmpd="sng">
              <a:noFill/>
            </a:ln>
          </a:insideH>
          <a:insideV>
            <a:ln w="17145" cmpd="sng">
              <a:solidFill>
                <a:schemeClr val="lt1"/>
              </a:solidFill>
            </a:ln>
          </a:insideV>
        </a:tcBdr>
        <a:fill>
          <a:solidFill>
            <a:schemeClr val="dk1">
              <a:tint val="5000"/>
            </a:schemeClr>
          </a:solidFill>
        </a:fill>
      </a:tcStyle>
    </a:wholeTbl>
    <a:band2H>
      <a:tcStyle>
        <a:tcBdr/>
        <a:fill>
          <a:solidFill>
            <a:schemeClr val="dk1">
              <a:tint val="20000"/>
            </a:schemeClr>
          </a:solidFill>
        </a:fill>
      </a:tcStyle>
    </a:band2H>
    <a:band1V>
      <a:tcStyle>
        <a:tcBdr/>
        <a:fill>
          <a:solidFill>
            <a:schemeClr val="dk1">
              <a:tint val="20000"/>
            </a:schemeClr>
          </a:solidFill>
        </a:fill>
      </a:tcStyle>
    </a:band1V>
    <a:lastCol>
      <a:tcTxStyle b="on">
        <a:fontRef idx="major"/>
        <a:schemeClr val="lt1"/>
      </a:tcTxStyle>
      <a:tcStyle>
        <a:tcBdr/>
        <a:fill>
          <a:solidFill>
            <a:schemeClr val="accent6"/>
          </a:solidFill>
        </a:fill>
      </a:tcStyle>
    </a:lastCol>
    <a:firstCol>
      <a:tcTxStyle b="on">
        <a:fontRef idx="major"/>
        <a:schemeClr val="lt1"/>
      </a:tcTxStyle>
      <a:tcStyle>
        <a:tcBdr/>
        <a:fill>
          <a:solidFill>
            <a:schemeClr val="accent6"/>
          </a:solidFill>
        </a:fill>
      </a:tcStyle>
    </a:firstCol>
    <a:lastRow>
      <a:tcTxStyle b="on">
        <a:fontRef idx="major"/>
        <a:schemeClr val="lt1"/>
      </a:tcTxStyle>
      <a:tcStyle>
        <a:tcBdr>
          <a:top>
            <a:ln w="38100" cmpd="sng">
              <a:solidFill>
                <a:schemeClr val="lt1"/>
              </a:solidFill>
            </a:ln>
          </a:top>
        </a:tcBdr>
        <a:fill>
          <a:solidFill>
            <a:schemeClr val="accent6"/>
          </a:solidFill>
        </a:fill>
      </a:tcStyle>
    </a:lastRow>
    <a:firstRow>
      <a:tcTxStyle b="on">
        <a:fontRef idx="major"/>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7" autoAdjust="0"/>
    <p:restoredTop sz="95925" autoAdjust="0"/>
  </p:normalViewPr>
  <p:slideViewPr>
    <p:cSldViewPr snapToGrid="0">
      <p:cViewPr varScale="1">
        <p:scale>
          <a:sx n="106" d="100"/>
          <a:sy n="106" d="100"/>
        </p:scale>
        <p:origin x="552" y="5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C5CF9-C2A9-4F41-B07B-D84C3EF41366}" type="datetimeFigureOut">
              <a:rPr kumimoji="1" lang="ja-JP" altLang="en-US" smtClean="0"/>
              <a:t>2018/11/23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B3F17-0B2A-E146-9A09-1985A195BB17}" type="slidenum">
              <a:rPr kumimoji="1" lang="ja-JP" altLang="en-US" smtClean="0"/>
              <a:t>‹#›</a:t>
            </a:fld>
            <a:endParaRPr kumimoji="1" lang="ja-JP" altLang="en-US"/>
          </a:p>
        </p:txBody>
      </p:sp>
    </p:spTree>
    <p:extLst>
      <p:ext uri="{BB962C8B-B14F-4D97-AF65-F5344CB8AC3E}">
        <p14:creationId xmlns:p14="http://schemas.microsoft.com/office/powerpoint/2010/main" val="131460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A9517-2FAB-4EDB-9175-76AD9847E298}" type="datetimeFigureOut">
              <a:rPr kumimoji="1" lang="ja-JP" altLang="en-US" smtClean="0"/>
              <a:t>2018/11/23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CD583-1FCF-4A51-B49D-C05FCE4BC018}" type="slidenum">
              <a:rPr kumimoji="1" lang="ja-JP" altLang="en-US" smtClean="0"/>
              <a:t>‹#›</a:t>
            </a:fld>
            <a:endParaRPr kumimoji="1" lang="ja-JP" altLang="en-US"/>
          </a:p>
        </p:txBody>
      </p:sp>
    </p:spTree>
    <p:extLst>
      <p:ext uri="{BB962C8B-B14F-4D97-AF65-F5344CB8AC3E}">
        <p14:creationId xmlns:p14="http://schemas.microsoft.com/office/powerpoint/2010/main" val="17927930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582" y="5208648"/>
            <a:ext cx="7730836" cy="1416297"/>
          </a:xfrm>
        </p:spPr>
        <p:txBody>
          <a:bodyPr>
            <a:normAutofit/>
          </a:bodyPr>
          <a:lstStyle>
            <a:lvl1pPr marL="0" indent="0" algn="ctr">
              <a:lnSpc>
                <a:spcPct val="100000"/>
              </a:lnSpc>
              <a:spcBef>
                <a:spcPts val="500"/>
              </a:spcBef>
              <a:buNone/>
              <a:defRPr sz="1800" baseline="0">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26EDD39C-EB4C-43A7-9427-B85D5258C998}" type="datetime1">
              <a:rPr kumimoji="1" lang="ja-JP" altLang="en-US" smtClean="0"/>
              <a:t>2018/11/23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テキスト プレースホルダー 7"/>
          <p:cNvSpPr>
            <a:spLocks noGrp="1"/>
          </p:cNvSpPr>
          <p:nvPr>
            <p:ph type="body" sz="quarter" idx="13" hasCustomPrompt="1"/>
          </p:nvPr>
        </p:nvSpPr>
        <p:spPr>
          <a:xfrm>
            <a:off x="963056" y="3976967"/>
            <a:ext cx="7217889" cy="841828"/>
          </a:xfrm>
        </p:spPr>
        <p:txBody>
          <a:bodyPr anchor="ctr"/>
          <a:lstStyle>
            <a:lvl1pPr marL="0" indent="0" algn="ctr">
              <a:lnSpc>
                <a:spcPct val="100000"/>
              </a:lnSpc>
              <a:buNone/>
              <a:defRPr sz="1800" baseline="0">
                <a:latin typeface="+mj-lt"/>
                <a:ea typeface="+mj-ea"/>
              </a:defRPr>
            </a:lvl1pPr>
          </a:lstStyle>
          <a:p>
            <a:pPr lvl="0"/>
            <a:r>
              <a:rPr kumimoji="1" lang="en-US" altLang="ja-JP" dirty="0"/>
              <a:t>English Title</a:t>
            </a:r>
          </a:p>
        </p:txBody>
      </p:sp>
      <p:sp>
        <p:nvSpPr>
          <p:cNvPr id="2" name="Title 1"/>
          <p:cNvSpPr>
            <a:spLocks noGrp="1"/>
          </p:cNvSpPr>
          <p:nvPr>
            <p:ph type="ctrTitle"/>
          </p:nvPr>
        </p:nvSpPr>
        <p:spPr>
          <a:xfrm>
            <a:off x="174171" y="1585609"/>
            <a:ext cx="8795658" cy="2162434"/>
          </a:xfrm>
        </p:spPr>
        <p:txBody>
          <a:bodyPr anchor="ctr">
            <a:normAutofit/>
          </a:bodyPr>
          <a:lstStyle>
            <a:lvl1pPr algn="ctr">
              <a:lnSpc>
                <a:spcPct val="100000"/>
              </a:lnSpc>
              <a:defRPr sz="4000"/>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89919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正方形２×２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290945" y="924792"/>
            <a:ext cx="8562110" cy="487319"/>
          </a:xfrm>
        </p:spPr>
        <p:txBody>
          <a:bodyPr/>
          <a:lstStyle/>
          <a:p>
            <a:pPr lvl="0"/>
            <a:r>
              <a:rPr lang="ja-JP" altLang="en-US" dirty="0"/>
              <a:t>マスター テキストの</a:t>
            </a:r>
            <a:r>
              <a:rPr lang="ja-JP" altLang="en-US"/>
              <a:t>書式設定</a:t>
            </a:r>
            <a:endParaRPr lang="en-US" dirty="0"/>
          </a:p>
        </p:txBody>
      </p:sp>
      <p:sp>
        <p:nvSpPr>
          <p:cNvPr id="4" name="Date Placeholder 3"/>
          <p:cNvSpPr>
            <a:spLocks noGrp="1"/>
          </p:cNvSpPr>
          <p:nvPr>
            <p:ph type="dt" sz="half" idx="10"/>
          </p:nvPr>
        </p:nvSpPr>
        <p:spPr/>
        <p:txBody>
          <a:bodyPr/>
          <a:lstStyle>
            <a:lvl1pPr>
              <a:defRPr baseline="0">
                <a:latin typeface="+mj-lt"/>
                <a:ea typeface="+mj-ea"/>
              </a:defRPr>
            </a:lvl1pPr>
          </a:lstStyle>
          <a:p>
            <a:fld id="{2781FEBD-A06E-4E71-B5D0-F3D42F43F5C5}" type="datetime1">
              <a:rPr lang="ja-JP" altLang="en-US" smtClean="0"/>
              <a:t>2018/11/23</a:t>
            </a:fld>
            <a:endParaRPr lang="ja-JP" altLang="en-US"/>
          </a:p>
        </p:txBody>
      </p:sp>
      <p:sp>
        <p:nvSpPr>
          <p:cNvPr id="6" name="Slide Number Placeholder 5"/>
          <p:cNvSpPr>
            <a:spLocks noGrp="1"/>
          </p:cNvSpPr>
          <p:nvPr>
            <p:ph type="sldNum" sz="quarter" idx="12"/>
          </p:nvPr>
        </p:nvSpPr>
        <p:spPr/>
        <p:txBody>
          <a:bodyPr/>
          <a:lstStyle>
            <a:lvl1pPr>
              <a:defRPr lang="ja-JP" altLang="en-US" smtClean="0"/>
            </a:lvl1pPr>
          </a:lstStyle>
          <a:p>
            <a:fld id="{C14E27B0-9788-4B5F-9F16-99581493A1B0}" type="slidenum">
              <a:rPr lang="en-US" altLang="ja-JP" smtClean="0"/>
              <a:pPr/>
              <a:t>‹#›</a:t>
            </a:fld>
            <a:endParaRPr lang="en-US"/>
          </a:p>
        </p:txBody>
      </p:sp>
      <p:sp>
        <p:nvSpPr>
          <p:cNvPr id="8" name="コンテンツ プレースホルダー 7"/>
          <p:cNvSpPr>
            <a:spLocks noGrp="1"/>
          </p:cNvSpPr>
          <p:nvPr>
            <p:ph sz="quarter" idx="13" hasCustomPrompt="1"/>
          </p:nvPr>
        </p:nvSpPr>
        <p:spPr>
          <a:xfrm>
            <a:off x="1973825" y="1435653"/>
            <a:ext cx="2292402" cy="2292401"/>
          </a:xfrm>
        </p:spPr>
        <p:txBody>
          <a:bodyPr/>
          <a:lstStyle/>
          <a:p>
            <a:pPr lvl="0"/>
            <a:r>
              <a:rPr kumimoji="1" lang="ja-JP" altLang="en-US"/>
              <a:t>図をドラッグ</a:t>
            </a:r>
          </a:p>
        </p:txBody>
      </p:sp>
      <p:sp>
        <p:nvSpPr>
          <p:cNvPr id="9" name="コンテンツ プレースホルダー 7"/>
          <p:cNvSpPr>
            <a:spLocks noGrp="1"/>
          </p:cNvSpPr>
          <p:nvPr>
            <p:ph sz="quarter" idx="14" hasCustomPrompt="1"/>
          </p:nvPr>
        </p:nvSpPr>
        <p:spPr>
          <a:xfrm>
            <a:off x="4902793" y="1435653"/>
            <a:ext cx="2292402" cy="2292401"/>
          </a:xfrm>
        </p:spPr>
        <p:txBody>
          <a:bodyPr/>
          <a:lstStyle/>
          <a:p>
            <a:pPr lvl="0"/>
            <a:r>
              <a:rPr kumimoji="1" lang="ja-JP" altLang="en-US"/>
              <a:t>図をドラッグ</a:t>
            </a:r>
          </a:p>
        </p:txBody>
      </p:sp>
      <p:sp>
        <p:nvSpPr>
          <p:cNvPr id="10" name="コンテンツ プレースホルダー 7"/>
          <p:cNvSpPr>
            <a:spLocks noGrp="1"/>
          </p:cNvSpPr>
          <p:nvPr>
            <p:ph sz="quarter" idx="15" hasCustomPrompt="1"/>
          </p:nvPr>
        </p:nvSpPr>
        <p:spPr>
          <a:xfrm>
            <a:off x="1973825" y="4139436"/>
            <a:ext cx="2292402" cy="2292401"/>
          </a:xfrm>
        </p:spPr>
        <p:txBody>
          <a:bodyPr/>
          <a:lstStyle/>
          <a:p>
            <a:pPr lvl="0"/>
            <a:r>
              <a:rPr kumimoji="1" lang="ja-JP" altLang="en-US"/>
              <a:t>図をドラッグ</a:t>
            </a:r>
          </a:p>
        </p:txBody>
      </p:sp>
      <p:sp>
        <p:nvSpPr>
          <p:cNvPr id="22" name="コンテンツ プレースホルダー 7"/>
          <p:cNvSpPr>
            <a:spLocks noGrp="1"/>
          </p:cNvSpPr>
          <p:nvPr>
            <p:ph sz="quarter" idx="16" hasCustomPrompt="1"/>
          </p:nvPr>
        </p:nvSpPr>
        <p:spPr>
          <a:xfrm>
            <a:off x="4902793" y="4139436"/>
            <a:ext cx="2292402" cy="2292401"/>
          </a:xfrm>
        </p:spPr>
        <p:txBody>
          <a:bodyPr/>
          <a:lstStyle/>
          <a:p>
            <a:pPr lvl="0"/>
            <a:r>
              <a:rPr kumimoji="1" lang="ja-JP" altLang="en-US"/>
              <a:t>図をドラッグ</a:t>
            </a:r>
          </a:p>
        </p:txBody>
      </p:sp>
      <p:sp>
        <p:nvSpPr>
          <p:cNvPr id="26" name="コンテンツ プレースホルダー 25"/>
          <p:cNvSpPr>
            <a:spLocks noGrp="1"/>
          </p:cNvSpPr>
          <p:nvPr>
            <p:ph sz="quarter" idx="19" hasCustomPrompt="1"/>
          </p:nvPr>
        </p:nvSpPr>
        <p:spPr>
          <a:xfrm>
            <a:off x="1974358" y="3727450"/>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7" name="コンテンツ プレースホルダー 25"/>
          <p:cNvSpPr>
            <a:spLocks noGrp="1"/>
          </p:cNvSpPr>
          <p:nvPr>
            <p:ph sz="quarter" idx="20" hasCustomPrompt="1"/>
          </p:nvPr>
        </p:nvSpPr>
        <p:spPr>
          <a:xfrm>
            <a:off x="4902845" y="3727450"/>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8" name="コンテンツ プレースホルダー 25"/>
          <p:cNvSpPr>
            <a:spLocks noGrp="1"/>
          </p:cNvSpPr>
          <p:nvPr>
            <p:ph sz="quarter" idx="21" hasCustomPrompt="1"/>
          </p:nvPr>
        </p:nvSpPr>
        <p:spPr>
          <a:xfrm>
            <a:off x="1973877" y="6431233"/>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9" name="コンテンツ プレースホルダー 25"/>
          <p:cNvSpPr>
            <a:spLocks noGrp="1"/>
          </p:cNvSpPr>
          <p:nvPr>
            <p:ph sz="quarter" idx="22" hasCustomPrompt="1"/>
          </p:nvPr>
        </p:nvSpPr>
        <p:spPr>
          <a:xfrm>
            <a:off x="4903326" y="6431837"/>
            <a:ext cx="2292350" cy="412750"/>
          </a:xfrm>
        </p:spPr>
        <p:txBody>
          <a:bodyPr/>
          <a:lstStyle>
            <a:lvl1pPr algn="ctr">
              <a:defRPr sz="1800"/>
            </a:lvl1pPr>
          </a:lstStyle>
          <a:p>
            <a:pPr lvl="0"/>
            <a:r>
              <a:rPr kumimoji="1" lang="ja-JP" altLang="en-US" dirty="0"/>
              <a:t>（キャプション）</a:t>
            </a:r>
            <a:endParaRPr kumimoji="1" lang="en-US" altLang="ja-JP" dirty="0"/>
          </a:p>
        </p:txBody>
      </p:sp>
    </p:spTree>
    <p:extLst>
      <p:ext uri="{BB962C8B-B14F-4D97-AF65-F5344CB8AC3E}">
        <p14:creationId xmlns:p14="http://schemas.microsoft.com/office/powerpoint/2010/main" val="114410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DA77E54-3898-44F5-8A27-9974F13F6E20}" type="datetime1">
              <a:rPr kumimoji="1" lang="ja-JP" altLang="en-US" smtClean="0"/>
              <a:t>2018/11/23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90ECD2-E590-574A-98C0-4E85BFB60281}" type="slidenum">
              <a:rPr kumimoji="1" lang="ja-JP" altLang="en-US" smtClean="0"/>
              <a:t>‹#›</a:t>
            </a:fld>
            <a:endParaRPr kumimoji="1" lang="ja-JP" altLang="en-US"/>
          </a:p>
        </p:txBody>
      </p:sp>
    </p:spTree>
    <p:extLst>
      <p:ext uri="{BB962C8B-B14F-4D97-AF65-F5344CB8AC3E}">
        <p14:creationId xmlns:p14="http://schemas.microsoft.com/office/powerpoint/2010/main" val="15439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290945" y="924791"/>
            <a:ext cx="8562110" cy="567853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baseline="0">
                <a:latin typeface="+mj-lt"/>
                <a:ea typeface="+mj-ea"/>
              </a:defRPr>
            </a:lvl1pPr>
          </a:lstStyle>
          <a:p>
            <a:fld id="{EA8332CA-38D9-46A6-A7CE-CC2278709A16}" type="datetime1">
              <a:rPr lang="ja-JP" altLang="en-US" smtClean="0"/>
              <a:t>2018/11/23</a:t>
            </a:fld>
            <a:endParaRPr lang="ja-JP" altLang="en-US"/>
          </a:p>
        </p:txBody>
      </p:sp>
      <p:sp>
        <p:nvSpPr>
          <p:cNvPr id="5" name="Footer Placeholder 4"/>
          <p:cNvSpPr>
            <a:spLocks noGrp="1"/>
          </p:cNvSpPr>
          <p:nvPr>
            <p:ph type="ftr" sz="quarter" idx="11"/>
          </p:nvPr>
        </p:nvSpPr>
        <p:spPr/>
        <p:txBody>
          <a:bodyPr/>
          <a:lstStyle>
            <a:lvl1pPr>
              <a:defRPr baseline="0">
                <a:latin typeface="+mj-lt"/>
                <a:ea typeface="+mj-ea"/>
              </a:defRPr>
            </a:lvl1pPr>
          </a:lstStyle>
          <a:p>
            <a:endParaRPr lang="ja-JP" altLang="en-US"/>
          </a:p>
        </p:txBody>
      </p:sp>
      <p:sp>
        <p:nvSpPr>
          <p:cNvPr id="6" name="Slide Number Placeholder 5"/>
          <p:cNvSpPr>
            <a:spLocks noGrp="1"/>
          </p:cNvSpPr>
          <p:nvPr>
            <p:ph type="sldNum" sz="quarter" idx="12"/>
          </p:nvPr>
        </p:nvSpPr>
        <p:spPr/>
        <p:txBody>
          <a:bodyPr/>
          <a:lstStyle>
            <a:lvl1pPr>
              <a:defRPr lang="ja-JP" altLang="en-US" smtClean="0"/>
            </a:lvl1pPr>
          </a:lstStyle>
          <a:p>
            <a:fld id="{C14E27B0-9788-4B5F-9F16-99581493A1B0}" type="slidenum">
              <a:rPr lang="en-US" altLang="ja-JP" smtClean="0"/>
              <a:pPr/>
              <a:t>‹#›</a:t>
            </a:fld>
            <a:endParaRPr lang="en-US"/>
          </a:p>
        </p:txBody>
      </p:sp>
    </p:spTree>
    <p:extLst>
      <p:ext uri="{BB962C8B-B14F-4D97-AF65-F5344CB8AC3E}">
        <p14:creationId xmlns:p14="http://schemas.microsoft.com/office/powerpoint/2010/main" val="151166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1" name="Shape 10"/>
          <p:cNvSpPr>
            <a:spLocks noGrp="1"/>
          </p:cNvSpPr>
          <p:nvPr>
            <p:ph sz="quarter" idx="2"/>
          </p:nvPr>
        </p:nvSpPr>
        <p:spPr>
          <a:xfrm>
            <a:off x="290512" y="1692469"/>
            <a:ext cx="4176787" cy="4923556"/>
          </a:xfrm>
        </p:spPr>
        <p:txBody>
          <a:bodyPr/>
          <a:lstStyle>
            <a:lvl1pPr>
              <a:defRPr sz="2000"/>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ja-JP" dirty="0"/>
          </a:p>
        </p:txBody>
      </p:sp>
      <p:sp>
        <p:nvSpPr>
          <p:cNvPr id="13" name="Shape 12"/>
          <p:cNvSpPr>
            <a:spLocks noGrp="1"/>
          </p:cNvSpPr>
          <p:nvPr>
            <p:ph sz="quarter" idx="4"/>
          </p:nvPr>
        </p:nvSpPr>
        <p:spPr>
          <a:xfrm>
            <a:off x="4638842" y="1692469"/>
            <a:ext cx="4214213" cy="4923556"/>
          </a:xfrm>
        </p:spPr>
        <p:txBody>
          <a:bodyPr/>
          <a:lstStyle>
            <a:lvl1pPr>
              <a:defRPr sz="2000"/>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ja-JP" dirty="0"/>
          </a:p>
        </p:txBody>
      </p:sp>
      <p:sp>
        <p:nvSpPr>
          <p:cNvPr id="16" name="Shape 15"/>
          <p:cNvSpPr>
            <a:spLocks noGrp="1"/>
          </p:cNvSpPr>
          <p:nvPr>
            <p:ph type="body" sz="quarter" idx="1"/>
          </p:nvPr>
        </p:nvSpPr>
        <p:spPr>
          <a:xfrm>
            <a:off x="290510" y="1003798"/>
            <a:ext cx="4176789" cy="447572"/>
          </a:xfrm>
          <a:solidFill>
            <a:srgbClr val="388E3C"/>
          </a:solidFill>
        </p:spPr>
        <p:txBody>
          <a:bodyPr rtlCol="0" anchor="ctr"/>
          <a:lstStyle>
            <a:lvl1pPr marL="0" indent="0" algn="ctr" latinLnBrk="0">
              <a:buFontTx/>
              <a:buNone/>
              <a:defRPr kumimoji="1" lang="ja-JP" sz="2000" b="1">
                <a:solidFill>
                  <a:schemeClr val="bg1"/>
                </a:solidFill>
                <a:latin typeface="+mj-ea"/>
                <a:ea typeface="+mj-ea"/>
              </a:defRPr>
            </a:lvl1pPr>
          </a:lstStyle>
          <a:p>
            <a:pPr lvl="0"/>
            <a:r>
              <a:rPr kumimoji="1" lang="ja-JP" altLang="en-US" dirty="0"/>
              <a:t>マスター テキストの書式設定</a:t>
            </a:r>
          </a:p>
        </p:txBody>
      </p:sp>
      <p:sp>
        <p:nvSpPr>
          <p:cNvPr id="15" name="Shape 14"/>
          <p:cNvSpPr>
            <a:spLocks noGrp="1"/>
          </p:cNvSpPr>
          <p:nvPr>
            <p:ph type="body" sz="quarter" idx="3"/>
          </p:nvPr>
        </p:nvSpPr>
        <p:spPr>
          <a:xfrm>
            <a:off x="4638842" y="1003798"/>
            <a:ext cx="4214213" cy="447572"/>
          </a:xfrm>
          <a:solidFill>
            <a:srgbClr val="388E3C"/>
          </a:solidFill>
        </p:spPr>
        <p:txBody>
          <a:bodyPr rtlCol="0" anchor="ctr"/>
          <a:lstStyle>
            <a:lvl1pPr marL="0" indent="0" algn="ctr" latinLnBrk="0">
              <a:buFontTx/>
              <a:buNone/>
              <a:defRPr kumimoji="1" lang="ja-JP" sz="2000" b="1">
                <a:solidFill>
                  <a:schemeClr val="bg1"/>
                </a:solidFill>
                <a:latin typeface="+mj-ea"/>
                <a:ea typeface="+mj-ea"/>
              </a:defRPr>
            </a:lvl1pPr>
          </a:lstStyle>
          <a:p>
            <a:pPr lvl="0"/>
            <a:r>
              <a:rPr kumimoji="1" lang="ja-JP" altLang="en-US" dirty="0"/>
              <a:t>マスター テキストの書式設定</a:t>
            </a:r>
          </a:p>
        </p:txBody>
      </p:sp>
      <p:sp>
        <p:nvSpPr>
          <p:cNvPr id="18" name="Title Placeholder 1"/>
          <p:cNvSpPr>
            <a:spLocks noGrp="1"/>
          </p:cNvSpPr>
          <p:nvPr>
            <p:ph type="title"/>
          </p:nvPr>
        </p:nvSpPr>
        <p:spPr/>
        <p:txBody>
          <a:bodyPr/>
          <a:lstStyle/>
          <a:p>
            <a:r>
              <a:rPr lang="ja-JP" altLang="en-US" dirty="0"/>
              <a:t>マスター タイトルの書式設定</a:t>
            </a:r>
            <a:endParaRPr lang="en-US" dirty="0"/>
          </a:p>
        </p:txBody>
      </p:sp>
      <p:sp>
        <p:nvSpPr>
          <p:cNvPr id="21" name="Date Placeholder 3"/>
          <p:cNvSpPr>
            <a:spLocks noGrp="1"/>
          </p:cNvSpPr>
          <p:nvPr>
            <p:ph type="dt" sz="half" idx="10"/>
          </p:nvPr>
        </p:nvSpPr>
        <p:spPr/>
        <p:txBody>
          <a:bodyPr vert="horz" lIns="91440" tIns="45720" rIns="91440" bIns="45720" rtlCol="0" anchor="t"/>
          <a:lstStyle/>
          <a:p>
            <a:fld id="{953FFEF2-3096-46AF-A311-619F60CFF5C8}" type="datetime1">
              <a:rPr lang="ja-JP" altLang="en-US" smtClean="0"/>
              <a:t>2018/11/23</a:t>
            </a:fld>
            <a:endParaRPr lang="ja-JP" altLang="en-US" dirty="0"/>
          </a:p>
        </p:txBody>
      </p:sp>
      <p:sp>
        <p:nvSpPr>
          <p:cNvPr id="22" name="Footer Placeholder 4"/>
          <p:cNvSpPr>
            <a:spLocks noGrp="1"/>
          </p:cNvSpPr>
          <p:nvPr>
            <p:ph type="ftr" sz="quarter" idx="11"/>
          </p:nvPr>
        </p:nvSpPr>
        <p:spPr/>
        <p:txBody>
          <a:bodyPr vert="horz" lIns="91440" tIns="45720" rIns="91440" bIns="45720" rtlCol="0" anchor="t"/>
          <a:lstStyle/>
          <a:p>
            <a:endParaRPr lang="ja-JP" altLang="en-US" dirty="0"/>
          </a:p>
        </p:txBody>
      </p:sp>
      <p:sp>
        <p:nvSpPr>
          <p:cNvPr id="23" name="Slide Number Placeholder 5"/>
          <p:cNvSpPr>
            <a:spLocks noGrp="1"/>
          </p:cNvSpPr>
          <p:nvPr>
            <p:ph type="sldNum" sz="quarter" idx="12"/>
          </p:nvPr>
        </p:nvSpPr>
        <p:spPr/>
        <p:txBody>
          <a:bodyPr vert="horz" lIns="91440" tIns="45720" rIns="91440" bIns="45720" rtlCol="0" anchor="t"/>
          <a:lstStyle/>
          <a:p>
            <a:fld id="{C14E27B0-9788-4B5F-9F16-99581493A1B0}" type="slidenum">
              <a:rPr lang="ja-JP" altLang="en-US" smtClean="0"/>
              <a:pPr/>
              <a:t>‹#›</a:t>
            </a:fld>
            <a:endParaRPr lang="ja-JP" altLang="en-US" dirty="0"/>
          </a:p>
        </p:txBody>
      </p:sp>
    </p:spTree>
    <p:extLst>
      <p:ext uri="{BB962C8B-B14F-4D97-AF65-F5344CB8AC3E}">
        <p14:creationId xmlns:p14="http://schemas.microsoft.com/office/powerpoint/2010/main" val="39682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9340" y="4064001"/>
            <a:ext cx="7475796" cy="2284844"/>
          </a:xfrm>
        </p:spPr>
        <p:txBody>
          <a:bodyPr/>
          <a:lstStyle>
            <a:lvl1pPr marL="0" indent="0">
              <a:spcBef>
                <a:spcPts val="500"/>
              </a:spcBef>
              <a:buNone/>
              <a:defRPr sz="240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583C0E-27FF-4A87-B3DB-07200273720B}" type="datetime1">
              <a:rPr kumimoji="1" lang="ja-JP" altLang="en-US" smtClean="0"/>
              <a:t>2018/11/23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4E27B0-9788-4B5F-9F16-99581493A1B0}" type="slidenum">
              <a:rPr kumimoji="1" lang="ja-JP" altLang="en-US" smtClean="0"/>
              <a:t>‹#›</a:t>
            </a:fld>
            <a:endParaRPr kumimoji="1" lang="ja-JP" altLang="en-US"/>
          </a:p>
        </p:txBody>
      </p:sp>
      <p:sp>
        <p:nvSpPr>
          <p:cNvPr id="2" name="Title 1"/>
          <p:cNvSpPr>
            <a:spLocks noGrp="1"/>
          </p:cNvSpPr>
          <p:nvPr>
            <p:ph type="title"/>
          </p:nvPr>
        </p:nvSpPr>
        <p:spPr>
          <a:xfrm>
            <a:off x="384464" y="1848152"/>
            <a:ext cx="8365548" cy="1947312"/>
          </a:xfrm>
        </p:spPr>
        <p:txBody>
          <a:bodyPr anchor="t"/>
          <a:lstStyle>
            <a:lvl1pPr>
              <a:defRPr sz="4400"/>
            </a:lvl1pPr>
          </a:lstStyle>
          <a:p>
            <a:r>
              <a:rPr lang="ja-JP" altLang="en-US"/>
              <a:t>マスター タイトルの書式設定</a:t>
            </a:r>
            <a:endParaRPr lang="en-US" dirty="0"/>
          </a:p>
        </p:txBody>
      </p:sp>
    </p:spTree>
    <p:extLst>
      <p:ext uri="{BB962C8B-B14F-4D97-AF65-F5344CB8AC3E}">
        <p14:creationId xmlns:p14="http://schemas.microsoft.com/office/powerpoint/2010/main" val="385352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7FD298-258F-4647-AA91-403BC9694503}" type="datetime1">
              <a:rPr kumimoji="1" lang="ja-JP" altLang="en-US" smtClean="0"/>
              <a:t>2018/11/23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4E27B0-9788-4B5F-9F16-99581493A1B0}" type="slidenum">
              <a:rPr kumimoji="1" lang="ja-JP" altLang="en-US" smtClean="0"/>
              <a:t>‹#›</a:t>
            </a:fld>
            <a:endParaRPr kumimoji="1" lang="ja-JP" altLang="en-US"/>
          </a:p>
        </p:txBody>
      </p:sp>
    </p:spTree>
    <p:extLst>
      <p:ext uri="{BB962C8B-B14F-4D97-AF65-F5344CB8AC3E}">
        <p14:creationId xmlns:p14="http://schemas.microsoft.com/office/powerpoint/2010/main" val="90667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600" y="925199"/>
            <a:ext cx="4230000" cy="5677200"/>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22400" y="925199"/>
            <a:ext cx="4230000" cy="5677200"/>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EC9DE9EB-DCBE-43E7-99AF-35E177BD2FB4}" type="datetime1">
              <a:rPr kumimoji="1" lang="ja-JP" altLang="en-US" smtClean="0"/>
              <a:t>2018/11/23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CD9F08-DEB8-2B4D-AF81-934CBC679609}" type="slidenum">
              <a:rPr kumimoji="1" lang="ja-JP" altLang="en-US" smtClean="0"/>
              <a:t>‹#›</a:t>
            </a:fld>
            <a:endParaRPr kumimoji="1" lang="ja-JP" altLang="en-US"/>
          </a:p>
        </p:txBody>
      </p:sp>
    </p:spTree>
    <p:extLst>
      <p:ext uri="{BB962C8B-B14F-4D97-AF65-F5344CB8AC3E}">
        <p14:creationId xmlns:p14="http://schemas.microsoft.com/office/powerpoint/2010/main" val="131155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290946" y="924791"/>
            <a:ext cx="5087544" cy="567853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baseline="0">
                <a:latin typeface="+mj-lt"/>
                <a:ea typeface="+mj-ea"/>
              </a:defRPr>
            </a:lvl1pPr>
          </a:lstStyle>
          <a:p>
            <a:fld id="{3B5AB6CC-BEFE-4547-9B2D-2CAC6517F476}" type="datetime1">
              <a:rPr lang="ja-JP" altLang="en-US" smtClean="0"/>
              <a:t>2018/11/23</a:t>
            </a:fld>
            <a:endParaRPr lang="ja-JP" altLang="en-US"/>
          </a:p>
        </p:txBody>
      </p:sp>
      <p:sp>
        <p:nvSpPr>
          <p:cNvPr id="5" name="Footer Placeholder 4"/>
          <p:cNvSpPr>
            <a:spLocks noGrp="1"/>
          </p:cNvSpPr>
          <p:nvPr>
            <p:ph type="ftr" sz="quarter" idx="11"/>
          </p:nvPr>
        </p:nvSpPr>
        <p:spPr/>
        <p:txBody>
          <a:bodyPr/>
          <a:lstStyle>
            <a:lvl1pPr>
              <a:defRPr baseline="0">
                <a:latin typeface="+mj-lt"/>
                <a:ea typeface="+mj-ea"/>
              </a:defRPr>
            </a:lvl1pPr>
          </a:lstStyle>
          <a:p>
            <a:endParaRPr lang="ja-JP" altLang="en-US"/>
          </a:p>
        </p:txBody>
      </p:sp>
      <p:sp>
        <p:nvSpPr>
          <p:cNvPr id="6" name="Slide Number Placeholder 5"/>
          <p:cNvSpPr>
            <a:spLocks noGrp="1"/>
          </p:cNvSpPr>
          <p:nvPr>
            <p:ph type="sldNum" sz="quarter" idx="12"/>
          </p:nvPr>
        </p:nvSpPr>
        <p:spPr/>
        <p:txBody>
          <a:bodyPr/>
          <a:lstStyle>
            <a:lvl1pPr>
              <a:defRPr lang="ja-JP" altLang="en-US" smtClean="0"/>
            </a:lvl1pPr>
          </a:lstStyle>
          <a:p>
            <a:fld id="{C14E27B0-9788-4B5F-9F16-99581493A1B0}" type="slidenum">
              <a:rPr lang="en-US" altLang="ja-JP" smtClean="0"/>
              <a:pPr/>
              <a:t>‹#›</a:t>
            </a:fld>
            <a:endParaRPr lang="en-US"/>
          </a:p>
        </p:txBody>
      </p:sp>
      <p:sp>
        <p:nvSpPr>
          <p:cNvPr id="7" name="Content Placeholder 2"/>
          <p:cNvSpPr>
            <a:spLocks noGrp="1"/>
          </p:cNvSpPr>
          <p:nvPr>
            <p:ph idx="13"/>
          </p:nvPr>
        </p:nvSpPr>
        <p:spPr>
          <a:xfrm>
            <a:off x="5462571" y="924791"/>
            <a:ext cx="3390485" cy="567853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50212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9024A-520C-4389-B702-1EB8C9B15DF3}" type="datetime1">
              <a:rPr kumimoji="1" lang="ja-JP" altLang="en-US" smtClean="0"/>
              <a:t>2018/11/23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4E27B0-9788-4B5F-9F16-99581493A1B0}" type="slidenum">
              <a:rPr kumimoji="1" lang="ja-JP" altLang="en-US" smtClean="0"/>
              <a:t>‹#›</a:t>
            </a:fld>
            <a:endParaRPr kumimoji="1" lang="ja-JP" altLang="en-US"/>
          </a:p>
        </p:txBody>
      </p:sp>
      <p:sp>
        <p:nvSpPr>
          <p:cNvPr id="5" name="正方形/長方形 4"/>
          <p:cNvSpPr/>
          <p:nvPr userDrawn="1"/>
        </p:nvSpPr>
        <p:spPr>
          <a:xfrm>
            <a:off x="0" y="0"/>
            <a:ext cx="9144000" cy="1480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74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正方形３×２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290945" y="924792"/>
            <a:ext cx="8562110" cy="487319"/>
          </a:xfrm>
        </p:spPr>
        <p:txBody>
          <a:bodyPr/>
          <a:lstStyle/>
          <a:p>
            <a:pPr lvl="0"/>
            <a:r>
              <a:rPr lang="ja-JP" altLang="en-US" dirty="0"/>
              <a:t>マスター テキストの</a:t>
            </a:r>
            <a:r>
              <a:rPr lang="ja-JP" altLang="en-US"/>
              <a:t>書式設定</a:t>
            </a:r>
            <a:endParaRPr lang="en-US" dirty="0"/>
          </a:p>
        </p:txBody>
      </p:sp>
      <p:sp>
        <p:nvSpPr>
          <p:cNvPr id="4" name="Date Placeholder 3"/>
          <p:cNvSpPr>
            <a:spLocks noGrp="1"/>
          </p:cNvSpPr>
          <p:nvPr>
            <p:ph type="dt" sz="half" idx="10"/>
          </p:nvPr>
        </p:nvSpPr>
        <p:spPr/>
        <p:txBody>
          <a:bodyPr/>
          <a:lstStyle>
            <a:lvl1pPr>
              <a:defRPr baseline="0">
                <a:latin typeface="+mj-lt"/>
                <a:ea typeface="+mj-ea"/>
              </a:defRPr>
            </a:lvl1pPr>
          </a:lstStyle>
          <a:p>
            <a:fld id="{F1081EFE-5EF3-4503-B871-69EACF66FEAD}" type="datetime1">
              <a:rPr lang="ja-JP" altLang="en-US" smtClean="0"/>
              <a:t>2018/11/23</a:t>
            </a:fld>
            <a:endParaRPr lang="ja-JP" altLang="en-US"/>
          </a:p>
        </p:txBody>
      </p:sp>
      <p:sp>
        <p:nvSpPr>
          <p:cNvPr id="6" name="Slide Number Placeholder 5"/>
          <p:cNvSpPr>
            <a:spLocks noGrp="1"/>
          </p:cNvSpPr>
          <p:nvPr>
            <p:ph type="sldNum" sz="quarter" idx="12"/>
          </p:nvPr>
        </p:nvSpPr>
        <p:spPr/>
        <p:txBody>
          <a:bodyPr/>
          <a:lstStyle>
            <a:lvl1pPr>
              <a:defRPr lang="ja-JP" altLang="en-US" smtClean="0"/>
            </a:lvl1pPr>
          </a:lstStyle>
          <a:p>
            <a:fld id="{C14E27B0-9788-4B5F-9F16-99581493A1B0}" type="slidenum">
              <a:rPr lang="en-US" altLang="ja-JP" smtClean="0"/>
              <a:pPr/>
              <a:t>‹#›</a:t>
            </a:fld>
            <a:endParaRPr lang="en-US"/>
          </a:p>
        </p:txBody>
      </p:sp>
      <p:sp>
        <p:nvSpPr>
          <p:cNvPr id="8" name="コンテンツ プレースホルダー 7"/>
          <p:cNvSpPr>
            <a:spLocks noGrp="1"/>
          </p:cNvSpPr>
          <p:nvPr>
            <p:ph sz="quarter" idx="13" hasCustomPrompt="1"/>
          </p:nvPr>
        </p:nvSpPr>
        <p:spPr>
          <a:xfrm>
            <a:off x="982661" y="1435653"/>
            <a:ext cx="2292402" cy="2292401"/>
          </a:xfrm>
        </p:spPr>
        <p:txBody>
          <a:bodyPr/>
          <a:lstStyle/>
          <a:p>
            <a:pPr lvl="0"/>
            <a:r>
              <a:rPr kumimoji="1" lang="ja-JP" altLang="en-US"/>
              <a:t>図をドラッグ</a:t>
            </a:r>
          </a:p>
        </p:txBody>
      </p:sp>
      <p:sp>
        <p:nvSpPr>
          <p:cNvPr id="9" name="コンテンツ プレースホルダー 7"/>
          <p:cNvSpPr>
            <a:spLocks noGrp="1"/>
          </p:cNvSpPr>
          <p:nvPr>
            <p:ph sz="quarter" idx="14" hasCustomPrompt="1"/>
          </p:nvPr>
        </p:nvSpPr>
        <p:spPr>
          <a:xfrm>
            <a:off x="3541239" y="1435653"/>
            <a:ext cx="2292402" cy="2292401"/>
          </a:xfrm>
        </p:spPr>
        <p:txBody>
          <a:bodyPr/>
          <a:lstStyle/>
          <a:p>
            <a:pPr lvl="0"/>
            <a:r>
              <a:rPr kumimoji="1" lang="ja-JP" altLang="en-US"/>
              <a:t>図をドラッグ</a:t>
            </a:r>
          </a:p>
        </p:txBody>
      </p:sp>
      <p:sp>
        <p:nvSpPr>
          <p:cNvPr id="10" name="コンテンツ プレースホルダー 7"/>
          <p:cNvSpPr>
            <a:spLocks noGrp="1"/>
          </p:cNvSpPr>
          <p:nvPr>
            <p:ph sz="quarter" idx="15" hasCustomPrompt="1"/>
          </p:nvPr>
        </p:nvSpPr>
        <p:spPr>
          <a:xfrm>
            <a:off x="6099336" y="1435653"/>
            <a:ext cx="2292402" cy="2292401"/>
          </a:xfrm>
        </p:spPr>
        <p:txBody>
          <a:bodyPr/>
          <a:lstStyle/>
          <a:p>
            <a:pPr lvl="0"/>
            <a:r>
              <a:rPr kumimoji="1" lang="ja-JP" altLang="en-US"/>
              <a:t>図をドラッグ</a:t>
            </a:r>
          </a:p>
        </p:txBody>
      </p:sp>
      <p:sp>
        <p:nvSpPr>
          <p:cNvPr id="22" name="コンテンツ プレースホルダー 7"/>
          <p:cNvSpPr>
            <a:spLocks noGrp="1"/>
          </p:cNvSpPr>
          <p:nvPr>
            <p:ph sz="quarter" idx="16" hasCustomPrompt="1"/>
          </p:nvPr>
        </p:nvSpPr>
        <p:spPr>
          <a:xfrm>
            <a:off x="982661" y="4139436"/>
            <a:ext cx="2292402" cy="2292401"/>
          </a:xfrm>
        </p:spPr>
        <p:txBody>
          <a:bodyPr/>
          <a:lstStyle/>
          <a:p>
            <a:pPr lvl="0"/>
            <a:r>
              <a:rPr kumimoji="1" lang="ja-JP" altLang="en-US"/>
              <a:t>図をドラッグ</a:t>
            </a:r>
          </a:p>
        </p:txBody>
      </p:sp>
      <p:sp>
        <p:nvSpPr>
          <p:cNvPr id="23" name="コンテンツ プレースホルダー 7"/>
          <p:cNvSpPr>
            <a:spLocks noGrp="1"/>
          </p:cNvSpPr>
          <p:nvPr>
            <p:ph sz="quarter" idx="17" hasCustomPrompt="1"/>
          </p:nvPr>
        </p:nvSpPr>
        <p:spPr>
          <a:xfrm>
            <a:off x="3541239" y="4139436"/>
            <a:ext cx="2292402" cy="2292401"/>
          </a:xfrm>
        </p:spPr>
        <p:txBody>
          <a:bodyPr/>
          <a:lstStyle/>
          <a:p>
            <a:pPr lvl="0"/>
            <a:r>
              <a:rPr kumimoji="1" lang="ja-JP" altLang="en-US"/>
              <a:t>図をドラッグ</a:t>
            </a:r>
          </a:p>
        </p:txBody>
      </p:sp>
      <p:sp>
        <p:nvSpPr>
          <p:cNvPr id="24" name="コンテンツ プレースホルダー 7"/>
          <p:cNvSpPr>
            <a:spLocks noGrp="1"/>
          </p:cNvSpPr>
          <p:nvPr>
            <p:ph sz="quarter" idx="18" hasCustomPrompt="1"/>
          </p:nvPr>
        </p:nvSpPr>
        <p:spPr>
          <a:xfrm>
            <a:off x="6099336" y="4139436"/>
            <a:ext cx="2292402" cy="2292401"/>
          </a:xfrm>
        </p:spPr>
        <p:txBody>
          <a:bodyPr/>
          <a:lstStyle/>
          <a:p>
            <a:pPr lvl="0"/>
            <a:r>
              <a:rPr kumimoji="1" lang="ja-JP" altLang="en-US"/>
              <a:t>図をドラッグ</a:t>
            </a:r>
          </a:p>
        </p:txBody>
      </p:sp>
      <p:sp>
        <p:nvSpPr>
          <p:cNvPr id="26" name="コンテンツ プレースホルダー 25"/>
          <p:cNvSpPr>
            <a:spLocks noGrp="1"/>
          </p:cNvSpPr>
          <p:nvPr>
            <p:ph sz="quarter" idx="19" hasCustomPrompt="1"/>
          </p:nvPr>
        </p:nvSpPr>
        <p:spPr>
          <a:xfrm>
            <a:off x="983194" y="3727450"/>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7" name="コンテンツ プレースホルダー 25"/>
          <p:cNvSpPr>
            <a:spLocks noGrp="1"/>
          </p:cNvSpPr>
          <p:nvPr>
            <p:ph sz="quarter" idx="20" hasCustomPrompt="1"/>
          </p:nvPr>
        </p:nvSpPr>
        <p:spPr>
          <a:xfrm>
            <a:off x="3541291" y="3727450"/>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8" name="コンテンツ プレースホルダー 25"/>
          <p:cNvSpPr>
            <a:spLocks noGrp="1"/>
          </p:cNvSpPr>
          <p:nvPr>
            <p:ph sz="quarter" idx="21" hasCustomPrompt="1"/>
          </p:nvPr>
        </p:nvSpPr>
        <p:spPr>
          <a:xfrm>
            <a:off x="6099388" y="3727450"/>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29" name="コンテンツ プレースホルダー 25"/>
          <p:cNvSpPr>
            <a:spLocks noGrp="1"/>
          </p:cNvSpPr>
          <p:nvPr>
            <p:ph sz="quarter" idx="22" hasCustomPrompt="1"/>
          </p:nvPr>
        </p:nvSpPr>
        <p:spPr>
          <a:xfrm>
            <a:off x="983194" y="6431837"/>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30" name="コンテンツ プレースホルダー 25"/>
          <p:cNvSpPr>
            <a:spLocks noGrp="1"/>
          </p:cNvSpPr>
          <p:nvPr>
            <p:ph sz="quarter" idx="23" hasCustomPrompt="1"/>
          </p:nvPr>
        </p:nvSpPr>
        <p:spPr>
          <a:xfrm>
            <a:off x="3541291" y="6431837"/>
            <a:ext cx="2292350" cy="412750"/>
          </a:xfrm>
        </p:spPr>
        <p:txBody>
          <a:bodyPr/>
          <a:lstStyle>
            <a:lvl1pPr algn="ctr">
              <a:defRPr sz="1800"/>
            </a:lvl1pPr>
          </a:lstStyle>
          <a:p>
            <a:pPr lvl="0"/>
            <a:r>
              <a:rPr kumimoji="1" lang="ja-JP" altLang="en-US" dirty="0"/>
              <a:t>（キャプション）</a:t>
            </a:r>
            <a:endParaRPr kumimoji="1" lang="en-US" altLang="ja-JP" dirty="0"/>
          </a:p>
        </p:txBody>
      </p:sp>
      <p:sp>
        <p:nvSpPr>
          <p:cNvPr id="31" name="コンテンツ プレースホルダー 25"/>
          <p:cNvSpPr>
            <a:spLocks noGrp="1"/>
          </p:cNvSpPr>
          <p:nvPr>
            <p:ph sz="quarter" idx="24" hasCustomPrompt="1"/>
          </p:nvPr>
        </p:nvSpPr>
        <p:spPr>
          <a:xfrm>
            <a:off x="6099388" y="6431837"/>
            <a:ext cx="2292350" cy="412750"/>
          </a:xfrm>
        </p:spPr>
        <p:txBody>
          <a:bodyPr/>
          <a:lstStyle>
            <a:lvl1pPr algn="ctr">
              <a:defRPr sz="1800"/>
            </a:lvl1pPr>
          </a:lstStyle>
          <a:p>
            <a:pPr lvl="0"/>
            <a:r>
              <a:rPr kumimoji="1" lang="ja-JP" altLang="en-US" dirty="0"/>
              <a:t>（キャプション）</a:t>
            </a:r>
            <a:endParaRPr kumimoji="1" lang="en-US" altLang="ja-JP" dirty="0"/>
          </a:p>
        </p:txBody>
      </p:sp>
    </p:spTree>
    <p:extLst>
      <p:ext uri="{BB962C8B-B14F-4D97-AF65-F5344CB8AC3E}">
        <p14:creationId xmlns:p14="http://schemas.microsoft.com/office/powerpoint/2010/main" val="40933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1" y="246134"/>
            <a:ext cx="8459354" cy="655115"/>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90945" y="924791"/>
            <a:ext cx="8562110" cy="5678533"/>
          </a:xfrm>
          <a:prstGeom prst="rect">
            <a:avLst/>
          </a:prstGeom>
        </p:spPr>
        <p:txBody>
          <a:bodyPr vert="horz" lIns="91440" tIns="45720" rIns="91440" bIns="45720" rtlCol="0">
            <a:noAutofit/>
          </a:bodyPr>
          <a:lstStyle/>
          <a:p>
            <a:pPr lvl="0"/>
            <a:r>
              <a:rPr lang="ja-JP" altLang="en-US" dirty="0"/>
              <a:t>マスター テキストの書式設定</a:t>
            </a:r>
            <a:endParaRPr lang="en-US" altLang="ja-JP" dirty="0"/>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0" y="6616026"/>
            <a:ext cx="1239090" cy="246403"/>
          </a:xfrm>
          <a:prstGeom prst="rect">
            <a:avLst/>
          </a:prstGeom>
        </p:spPr>
        <p:txBody>
          <a:bodyPr vert="horz" lIns="91440" tIns="45720" rIns="91440" bIns="45720" rtlCol="0" anchor="t"/>
          <a:lstStyle>
            <a:lvl1pPr algn="l">
              <a:defRPr sz="1200" b="1" i="0" baseline="0">
                <a:solidFill>
                  <a:schemeClr val="tx1"/>
                </a:solidFill>
                <a:latin typeface="+mj-lt"/>
                <a:ea typeface="+mj-ea"/>
              </a:defRPr>
            </a:lvl1pPr>
          </a:lstStyle>
          <a:p>
            <a:fld id="{0FE6EF2F-19E7-45E1-851B-8408BE457112}" type="datetime1">
              <a:rPr lang="ja-JP" altLang="en-US" smtClean="0"/>
              <a:t>2018/11/23</a:t>
            </a:fld>
            <a:endParaRPr lang="ja-JP" altLang="en-US" dirty="0"/>
          </a:p>
        </p:txBody>
      </p:sp>
      <p:sp>
        <p:nvSpPr>
          <p:cNvPr id="5" name="Footer Placeholder 4"/>
          <p:cNvSpPr>
            <a:spLocks noGrp="1"/>
          </p:cNvSpPr>
          <p:nvPr>
            <p:ph type="ftr" sz="quarter" idx="3"/>
          </p:nvPr>
        </p:nvSpPr>
        <p:spPr>
          <a:xfrm>
            <a:off x="1156854" y="6616026"/>
            <a:ext cx="6767946" cy="246403"/>
          </a:xfrm>
          <a:prstGeom prst="rect">
            <a:avLst/>
          </a:prstGeom>
        </p:spPr>
        <p:txBody>
          <a:bodyPr vert="horz" lIns="91440" tIns="45720" rIns="91440" bIns="45720" rtlCol="0" anchor="t"/>
          <a:lstStyle>
            <a:lvl1pPr algn="ctr">
              <a:defRPr sz="1200" b="1" i="0" baseline="0">
                <a:solidFill>
                  <a:schemeClr val="tx1"/>
                </a:solidFill>
                <a:latin typeface="+mj-lt"/>
                <a:ea typeface="+mj-ea"/>
              </a:defRPr>
            </a:lvl1pPr>
          </a:lstStyle>
          <a:p>
            <a:endParaRPr lang="ja-JP" altLang="en-US" dirty="0"/>
          </a:p>
        </p:txBody>
      </p:sp>
      <p:sp>
        <p:nvSpPr>
          <p:cNvPr id="6" name="Slide Number Placeholder 5"/>
          <p:cNvSpPr>
            <a:spLocks noGrp="1"/>
          </p:cNvSpPr>
          <p:nvPr>
            <p:ph type="sldNum" sz="quarter" idx="4"/>
          </p:nvPr>
        </p:nvSpPr>
        <p:spPr>
          <a:xfrm>
            <a:off x="8130412" y="6616025"/>
            <a:ext cx="1013588" cy="246405"/>
          </a:xfrm>
          <a:prstGeom prst="rect">
            <a:avLst/>
          </a:prstGeom>
        </p:spPr>
        <p:txBody>
          <a:bodyPr vert="horz" lIns="91440" tIns="45720" rIns="91440" bIns="45720" rtlCol="0" anchor="t"/>
          <a:lstStyle>
            <a:lvl1pPr algn="r">
              <a:defRPr sz="1200" b="1" i="0" baseline="0">
                <a:solidFill>
                  <a:schemeClr val="tx1"/>
                </a:solidFill>
                <a:latin typeface="+mj-lt"/>
                <a:ea typeface="+mj-ea"/>
              </a:defRPr>
            </a:lvl1pPr>
          </a:lstStyle>
          <a:p>
            <a:fld id="{C14E27B0-9788-4B5F-9F16-99581493A1B0}" type="slidenum">
              <a:rPr lang="ja-JP" altLang="en-US" smtClean="0"/>
              <a:pPr/>
              <a:t>‹#›</a:t>
            </a:fld>
            <a:endParaRPr lang="ja-JP" altLang="en-US" dirty="0"/>
          </a:p>
        </p:txBody>
      </p:sp>
      <p:sp>
        <p:nvSpPr>
          <p:cNvPr id="7" name="正方形/長方形 6"/>
          <p:cNvSpPr/>
          <p:nvPr userDrawn="1"/>
        </p:nvSpPr>
        <p:spPr>
          <a:xfrm>
            <a:off x="0" y="0"/>
            <a:ext cx="290945" cy="901249"/>
          </a:xfrm>
          <a:prstGeom prst="rect">
            <a:avLst/>
          </a:prstGeom>
          <a:solidFill>
            <a:srgbClr val="388E3C"/>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ja-JP" altLang="en-US" b="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6" r:id="rId5"/>
    <p:sldLayoutId id="2147483675" r:id="rId6"/>
    <p:sldLayoutId id="2147483668" r:id="rId7"/>
    <p:sldLayoutId id="2147483667" r:id="rId8"/>
    <p:sldLayoutId id="2147483673" r:id="rId9"/>
    <p:sldLayoutId id="2147483674" r:id="rId10"/>
    <p:sldLayoutId id="2147483676" r:id="rId11"/>
  </p:sldLayoutIdLst>
  <p:hf hdr="0" ftr="0" dt="0"/>
  <p:txStyles>
    <p:titleStyle>
      <a:lvl1pPr algn="l" defTabSz="914400" rtl="0" eaLnBrk="1" latinLnBrk="0" hangingPunct="1">
        <a:lnSpc>
          <a:spcPct val="90000"/>
        </a:lnSpc>
        <a:spcBef>
          <a:spcPct val="0"/>
        </a:spcBef>
        <a:buNone/>
        <a:defRPr kumimoji="1" sz="3000" b="1" kern="1200" spc="150">
          <a:solidFill>
            <a:schemeClr val="accent4"/>
          </a:solidFill>
          <a:latin typeface="+mj-lt"/>
          <a:ea typeface="+mj-ea"/>
          <a:cs typeface="+mj-cs"/>
        </a:defRPr>
      </a:lvl1pPr>
    </p:titleStyle>
    <p:bodyStyle>
      <a:lvl1pPr marL="0" indent="0" algn="l" defTabSz="914400" rtl="0" eaLnBrk="1" latinLnBrk="0" hangingPunct="1">
        <a:lnSpc>
          <a:spcPct val="115000"/>
        </a:lnSpc>
        <a:spcBef>
          <a:spcPts val="1500"/>
        </a:spcBef>
        <a:spcAft>
          <a:spcPts val="0"/>
        </a:spcAft>
        <a:buFont typeface="Arial" panose="020B0604020202020204" pitchFamily="34" charset="0"/>
        <a:buNone/>
        <a:defRPr kumimoji="1" sz="2000" kern="1200" spc="150">
          <a:solidFill>
            <a:schemeClr val="tx1"/>
          </a:solidFill>
          <a:latin typeface="+mn-lt"/>
          <a:ea typeface="+mn-ea"/>
          <a:cs typeface="+mn-cs"/>
        </a:defRPr>
      </a:lvl1pPr>
      <a:lvl2pPr marL="535800" indent="-278600" algn="l" defTabSz="914400" rtl="0" eaLnBrk="1" latinLnBrk="0" hangingPunct="1">
        <a:lnSpc>
          <a:spcPct val="115000"/>
        </a:lnSpc>
        <a:spcBef>
          <a:spcPts val="600"/>
        </a:spcBef>
        <a:spcAft>
          <a:spcPts val="0"/>
        </a:spcAft>
        <a:buFont typeface="Arial" panose="020B0604020202020204" pitchFamily="34" charset="0"/>
        <a:buChar char="●"/>
        <a:defRPr kumimoji="1" sz="1800" kern="1200" spc="80">
          <a:solidFill>
            <a:schemeClr val="tx1"/>
          </a:solidFill>
          <a:latin typeface="+mn-lt"/>
          <a:ea typeface="+mn-ea"/>
          <a:cs typeface="+mn-cs"/>
        </a:defRPr>
      </a:lvl2pPr>
      <a:lvl3pPr marL="943000" indent="-278600" algn="l" defTabSz="914400" rtl="0" eaLnBrk="1" latinLnBrk="0" hangingPunct="1">
        <a:lnSpc>
          <a:spcPct val="100000"/>
        </a:lnSpc>
        <a:spcBef>
          <a:spcPts val="600"/>
        </a:spcBef>
        <a:spcAft>
          <a:spcPts val="0"/>
        </a:spcAft>
        <a:buFont typeface="Arial" panose="020B0604020202020204" pitchFamily="34" charset="0"/>
        <a:buChar char="●"/>
        <a:defRPr kumimoji="1" sz="1800" kern="1200">
          <a:solidFill>
            <a:schemeClr val="tx1"/>
          </a:solidFill>
          <a:latin typeface="+mn-lt"/>
          <a:ea typeface="+mn-ea"/>
          <a:cs typeface="+mn-cs"/>
        </a:defRPr>
      </a:lvl3pPr>
      <a:lvl4pPr marL="1400200" indent="-278600" algn="l" defTabSz="914400" rtl="0" eaLnBrk="1" latinLnBrk="0" hangingPunct="1">
        <a:lnSpc>
          <a:spcPct val="100000"/>
        </a:lnSpc>
        <a:spcBef>
          <a:spcPts val="400"/>
        </a:spcBef>
        <a:spcAft>
          <a:spcPts val="0"/>
        </a:spcAft>
        <a:buFont typeface="Arial" panose="020B0604020202020204" pitchFamily="34" charset="0"/>
        <a:buChar char="●"/>
        <a:defRPr kumimoji="1" sz="1600" kern="1200">
          <a:solidFill>
            <a:schemeClr val="tx1"/>
          </a:solidFill>
          <a:latin typeface="+mn-lt"/>
          <a:ea typeface="+mn-ea"/>
          <a:cs typeface="+mn-cs"/>
        </a:defRPr>
      </a:lvl4pPr>
      <a:lvl5pPr marL="1857400" indent="-228600" algn="l" defTabSz="914400" rtl="0" eaLnBrk="1" latinLnBrk="0" hangingPunct="1">
        <a:lnSpc>
          <a:spcPct val="100000"/>
        </a:lnSpc>
        <a:spcBef>
          <a:spcPts val="200"/>
        </a:spcBef>
        <a:buFont typeface="Arial" panose="020B0604020202020204" pitchFamily="34" charset="0"/>
        <a:buChar char="●"/>
        <a:defRPr kumimoji="1" sz="1600" kern="1200">
          <a:solidFill>
            <a:schemeClr val="tx1"/>
          </a:solidFill>
          <a:latin typeface="+mn-lt"/>
          <a:ea typeface="+mn-ea"/>
          <a:cs typeface="+mn-cs"/>
        </a:defRPr>
      </a:lvl5pPr>
      <a:lvl6pPr marL="2214600" indent="-228600" algn="l" defTabSz="914400" rtl="0" eaLnBrk="1" latinLnBrk="0" hangingPunct="1">
        <a:lnSpc>
          <a:spcPct val="90000"/>
        </a:lnSpc>
        <a:spcBef>
          <a:spcPts val="2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2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Single</a:t>
            </a:r>
            <a:r>
              <a:rPr lang="ja-JP" altLang="en-US" dirty="0"/>
              <a:t> </a:t>
            </a:r>
            <a:r>
              <a:rPr lang="en-US" altLang="ja-JP" dirty="0"/>
              <a:t>image super-resolution with limited number of filters</a:t>
            </a:r>
            <a:endParaRPr kumimoji="1" lang="ja-JP" altLang="en-US" dirty="0"/>
          </a:p>
        </p:txBody>
      </p:sp>
      <p:sp>
        <p:nvSpPr>
          <p:cNvPr id="3" name="サブタイトル 2"/>
          <p:cNvSpPr>
            <a:spLocks noGrp="1"/>
          </p:cNvSpPr>
          <p:nvPr>
            <p:ph type="subTitle" idx="1"/>
          </p:nvPr>
        </p:nvSpPr>
        <p:spPr>
          <a:xfrm>
            <a:off x="1143000" y="3602037"/>
            <a:ext cx="6858000" cy="3013987"/>
          </a:xfrm>
        </p:spPr>
        <p:txBody>
          <a:bodyPr/>
          <a:lstStyle/>
          <a:p>
            <a:endParaRPr lang="en-US" altLang="ja-JP" dirty="0"/>
          </a:p>
          <a:p>
            <a:endParaRPr lang="en-US" altLang="ja-JP" dirty="0"/>
          </a:p>
          <a:p>
            <a:r>
              <a:rPr lang="en-US" altLang="ja-JP" dirty="0"/>
              <a:t>Yusuke Nakahara, </a:t>
            </a:r>
            <a:r>
              <a:rPr lang="en-US" altLang="ja-JP" dirty="0" err="1"/>
              <a:t>Takuro</a:t>
            </a:r>
            <a:r>
              <a:rPr lang="en-US" altLang="ja-JP" dirty="0"/>
              <a:t> Yamaguchi, Masaaki </a:t>
            </a:r>
            <a:r>
              <a:rPr lang="en-US" altLang="ja-JP" dirty="0" err="1"/>
              <a:t>Ikehara</a:t>
            </a:r>
            <a:endParaRPr lang="en-US" altLang="ja-JP" dirty="0"/>
          </a:p>
          <a:p>
            <a:r>
              <a:rPr lang="ja-JP" altLang="en-US" dirty="0"/>
              <a:t>　</a:t>
            </a:r>
            <a:r>
              <a:rPr lang="en-US" altLang="ja-JP"/>
              <a:t>from Keio </a:t>
            </a:r>
            <a:r>
              <a:rPr lang="en-US" altLang="ja-JP" dirty="0"/>
              <a:t>Univ.</a:t>
            </a:r>
          </a:p>
        </p:txBody>
      </p:sp>
      <p:sp>
        <p:nvSpPr>
          <p:cNvPr id="4" name="スライド番号プレースホルダー 3"/>
          <p:cNvSpPr>
            <a:spLocks noGrp="1"/>
          </p:cNvSpPr>
          <p:nvPr>
            <p:ph type="sldNum" sz="quarter" idx="12"/>
          </p:nvPr>
        </p:nvSpPr>
        <p:spPr/>
        <p:txBody>
          <a:bodyPr/>
          <a:lstStyle/>
          <a:p>
            <a:fld id="{6B90ECD2-E590-574A-98C0-4E85BFB60281}" type="slidenum">
              <a:rPr kumimoji="1" lang="ja-JP" altLang="en-US" smtClean="0"/>
              <a:t>1</a:t>
            </a:fld>
            <a:endParaRPr kumimoji="1" lang="ja-JP" altLang="en-US"/>
          </a:p>
        </p:txBody>
      </p:sp>
    </p:spTree>
    <p:extLst>
      <p:ext uri="{BB962C8B-B14F-4D97-AF65-F5344CB8AC3E}">
        <p14:creationId xmlns:p14="http://schemas.microsoft.com/office/powerpoint/2010/main" val="79783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E28F4-55DC-4319-81EC-442934923CE3}"/>
              </a:ext>
            </a:extLst>
          </p:cNvPr>
          <p:cNvSpPr>
            <a:spLocks noGrp="1"/>
          </p:cNvSpPr>
          <p:nvPr>
            <p:ph type="title"/>
          </p:nvPr>
        </p:nvSpPr>
        <p:spPr/>
        <p:txBody>
          <a:bodyPr/>
          <a:lstStyle/>
          <a:p>
            <a:r>
              <a:rPr lang="en-US" altLang="ja-JP" dirty="0"/>
              <a:t>Classes for hash calculation</a:t>
            </a:r>
            <a:endParaRPr kumimoji="1"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41F400D-9F46-4D05-A150-37F4531F0D16}"/>
                  </a:ext>
                </a:extLst>
              </p:cNvPr>
              <p:cNvSpPr>
                <a:spLocks noGrp="1"/>
              </p:cNvSpPr>
              <p:nvPr>
                <p:ph idx="1"/>
              </p:nvPr>
            </p:nvSpPr>
            <p:spPr/>
            <p:txBody>
              <a:bodyPr/>
              <a:lstStyle/>
              <a:p>
                <a:r>
                  <a:rPr lang="en-US" sz="2400" dirty="0"/>
                  <a:t>Strength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i="1">
                            <a:latin typeface="Cambria Math" panose="02040503050406030204" pitchFamily="18" charset="0"/>
                          </a:rPr>
                          <m:t>𝑘</m:t>
                        </m:r>
                      </m:sub>
                    </m:sSub>
                  </m:oMath>
                </a14:m>
                <a:r>
                  <a:rPr lang="en-US" sz="2400" dirty="0"/>
                  <a:t>, angle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θ</m:t>
                        </m:r>
                      </m:e>
                      <m:sub>
                        <m:r>
                          <a:rPr lang="en-US" altLang="ja-JP" sz="2400" i="1">
                            <a:latin typeface="Cambria Math" panose="02040503050406030204" pitchFamily="18" charset="0"/>
                          </a:rPr>
                          <m:t>𝑘</m:t>
                        </m:r>
                      </m:sub>
                    </m:sSub>
                    <m:r>
                      <a:rPr lang="en-US" altLang="ja-JP" sz="2400" i="1">
                        <a:latin typeface="Cambria Math" panose="02040503050406030204" pitchFamily="18" charset="0"/>
                      </a:rPr>
                      <m:t> </m:t>
                    </m:r>
                  </m:oMath>
                </a14:m>
                <a:r>
                  <a:rPr lang="en-US" sz="2400" dirty="0"/>
                  <a:t>and coherence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µ</m:t>
                        </m:r>
                      </m:e>
                      <m:sub>
                        <m:r>
                          <a:rPr lang="en-US" altLang="ja-JP" sz="2400" i="1">
                            <a:latin typeface="Cambria Math" panose="02040503050406030204" pitchFamily="18" charset="0"/>
                          </a:rPr>
                          <m:t>𝑘</m:t>
                        </m:r>
                      </m:sub>
                    </m:sSub>
                  </m:oMath>
                </a14:m>
                <a:r>
                  <a:rPr lang="en-US" sz="2400" dirty="0"/>
                  <a:t> function as the hash key.</a:t>
                </a:r>
              </a:p>
              <a:p>
                <a:r>
                  <a:rPr lang="en-US" sz="2400" dirty="0"/>
                  <a:t>In RAISR, by quantizing these parameters,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i="1">
                            <a:latin typeface="Cambria Math" panose="02040503050406030204" pitchFamily="18" charset="0"/>
                          </a:rPr>
                          <m:t>𝑘</m:t>
                        </m:r>
                      </m:sub>
                    </m:sSub>
                  </m:oMath>
                </a14:m>
                <a:r>
                  <a:rPr lang="en-US" sz="2400" dirty="0"/>
                  <a:t> is divided into 3 classes, </a:t>
                </a:r>
                <a14:m>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θ</m:t>
                        </m:r>
                      </m:e>
                      <m:sub>
                        <m:r>
                          <a:rPr lang="en-US" altLang="ja-JP" sz="2400" i="1">
                            <a:latin typeface="Cambria Math" panose="02040503050406030204" pitchFamily="18" charset="0"/>
                          </a:rPr>
                          <m:t>𝑘</m:t>
                        </m:r>
                      </m:sub>
                    </m:sSub>
                  </m:oMath>
                </a14:m>
                <a:r>
                  <a:rPr lang="en-US" sz="2400" dirty="0"/>
                  <a:t>  is divided into 24 classes,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µ</m:t>
                        </m:r>
                      </m:e>
                      <m:sub>
                        <m:r>
                          <a:rPr lang="en-US" altLang="ja-JP" sz="2400" i="1">
                            <a:latin typeface="Cambria Math" panose="02040503050406030204" pitchFamily="18" charset="0"/>
                          </a:rPr>
                          <m:t>𝑘</m:t>
                        </m:r>
                      </m:sub>
                    </m:sSub>
                  </m:oMath>
                </a14:m>
                <a:r>
                  <a:rPr lang="en-US" sz="2400" dirty="0"/>
                  <a:t> is divided into 3 classes. </a:t>
                </a:r>
              </a:p>
            </p:txBody>
          </p:sp>
        </mc:Choice>
        <mc:Fallback xmlns="">
          <p:sp>
            <p:nvSpPr>
              <p:cNvPr id="3" name="コンテンツ プレースホルダー 2">
                <a:extLst>
                  <a:ext uri="{FF2B5EF4-FFF2-40B4-BE49-F238E27FC236}">
                    <a16:creationId xmlns:a16="http://schemas.microsoft.com/office/drawing/2014/main" id="{E41F400D-9F46-4D05-A150-37F4531F0D16}"/>
                  </a:ext>
                </a:extLst>
              </p:cNvPr>
              <p:cNvSpPr>
                <a:spLocks noGrp="1" noRot="1" noChangeAspect="1" noMove="1" noResize="1" noEditPoints="1" noAdjustHandles="1" noChangeArrowheads="1" noChangeShapeType="1" noTextEdit="1"/>
              </p:cNvSpPr>
              <p:nvPr>
                <p:ph idx="1"/>
              </p:nvPr>
            </p:nvSpPr>
            <p:spPr>
              <a:blipFill>
                <a:blip r:embed="rId2"/>
                <a:stretch>
                  <a:fillRect l="-1140" t="-430"/>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5C4093D3-D5D4-4FBF-8338-3431F1A1F5F4}"/>
              </a:ext>
            </a:extLst>
          </p:cNvPr>
          <p:cNvSpPr>
            <a:spLocks noGrp="1"/>
          </p:cNvSpPr>
          <p:nvPr>
            <p:ph type="sldNum" sz="quarter" idx="12"/>
          </p:nvPr>
        </p:nvSpPr>
        <p:spPr/>
        <p:txBody>
          <a:bodyPr/>
          <a:lstStyle/>
          <a:p>
            <a:fld id="{C14E27B0-9788-4B5F-9F16-99581493A1B0}" type="slidenum">
              <a:rPr lang="en-US" altLang="ja-JP" smtClean="0"/>
              <a:pPr/>
              <a:t>10</a:t>
            </a:fld>
            <a:endParaRPr lang="en-US"/>
          </a:p>
        </p:txBody>
      </p:sp>
      <p:pic>
        <p:nvPicPr>
          <p:cNvPr id="6" name="図 5">
            <a:extLst>
              <a:ext uri="{FF2B5EF4-FFF2-40B4-BE49-F238E27FC236}">
                <a16:creationId xmlns:a16="http://schemas.microsoft.com/office/drawing/2014/main" id="{3F2A99E1-B396-4D8A-92AA-EB8B926B9C4B}"/>
              </a:ext>
            </a:extLst>
          </p:cNvPr>
          <p:cNvPicPr>
            <a:picLocks noChangeAspect="1"/>
          </p:cNvPicPr>
          <p:nvPr/>
        </p:nvPicPr>
        <p:blipFill>
          <a:blip r:embed="rId3"/>
          <a:stretch>
            <a:fillRect/>
          </a:stretch>
        </p:blipFill>
        <p:spPr>
          <a:xfrm>
            <a:off x="1066048" y="3370141"/>
            <a:ext cx="4231738" cy="1981063"/>
          </a:xfrm>
          <a:prstGeom prst="rect">
            <a:avLst/>
          </a:prstGeom>
        </p:spPr>
      </p:pic>
      <p:sp>
        <p:nvSpPr>
          <p:cNvPr id="8" name="テキスト ボックス 7">
            <a:extLst>
              <a:ext uri="{FF2B5EF4-FFF2-40B4-BE49-F238E27FC236}">
                <a16:creationId xmlns:a16="http://schemas.microsoft.com/office/drawing/2014/main" id="{5A640F3B-70CC-4EE2-BEC1-0E9AD33DC8D9}"/>
              </a:ext>
            </a:extLst>
          </p:cNvPr>
          <p:cNvSpPr txBox="1"/>
          <p:nvPr/>
        </p:nvSpPr>
        <p:spPr>
          <a:xfrm>
            <a:off x="5362477" y="4621220"/>
            <a:ext cx="2834109" cy="553998"/>
          </a:xfrm>
          <a:prstGeom prst="rect">
            <a:avLst/>
          </a:prstGeom>
          <a:noFill/>
          <a:ln>
            <a:noFill/>
          </a:ln>
        </p:spPr>
        <p:style>
          <a:lnRef idx="1">
            <a:scrgbClr r="0" g="0" b="0"/>
          </a:lnRef>
          <a:fillRef idx="0">
            <a:scrgbClr r="0" g="0" b="0"/>
          </a:fillRef>
          <a:effectRef idx="0">
            <a:scrgbClr r="0" g="0" b="0"/>
          </a:effectRef>
          <a:fontRef idx="minor">
            <a:schemeClr val="tx1"/>
          </a:fontRef>
        </p:style>
        <p:txBody>
          <a:bodyPr wrap="none" lIns="0" tIns="0" rIns="0" bIns="0" rtlCol="0" anchor="ctr">
            <a:spAutoFit/>
          </a:bodyPr>
          <a:lstStyle/>
          <a:p>
            <a:pPr algn="ctr"/>
            <a:r>
              <a:rPr kumimoji="1" lang="en-US" sz="3600" dirty="0"/>
              <a:t>= </a:t>
            </a:r>
            <a:r>
              <a:rPr kumimoji="1" lang="en-US" sz="3600" dirty="0">
                <a:solidFill>
                  <a:schemeClr val="accent1"/>
                </a:solidFill>
              </a:rPr>
              <a:t>216 </a:t>
            </a:r>
            <a:r>
              <a:rPr kumimoji="1" lang="en-US" sz="3600" dirty="0"/>
              <a:t>classes</a:t>
            </a:r>
          </a:p>
        </p:txBody>
      </p:sp>
    </p:spTree>
    <p:extLst>
      <p:ext uri="{BB962C8B-B14F-4D97-AF65-F5344CB8AC3E}">
        <p14:creationId xmlns:p14="http://schemas.microsoft.com/office/powerpoint/2010/main" val="239620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E6F113-A433-4412-9761-96FB25FFD91E}"/>
              </a:ext>
            </a:extLst>
          </p:cNvPr>
          <p:cNvSpPr>
            <a:spLocks noGrp="1"/>
          </p:cNvSpPr>
          <p:nvPr>
            <p:ph type="title"/>
          </p:nvPr>
        </p:nvSpPr>
        <p:spPr/>
        <p:txBody>
          <a:bodyPr/>
          <a:lstStyle/>
          <a:p>
            <a:r>
              <a:rPr kumimoji="1" lang="en-US" dirty="0"/>
              <a:t>The problem of RAISR</a:t>
            </a:r>
          </a:p>
        </p:txBody>
      </p:sp>
      <p:sp>
        <p:nvSpPr>
          <p:cNvPr id="4" name="スライド番号プレースホルダー 3">
            <a:extLst>
              <a:ext uri="{FF2B5EF4-FFF2-40B4-BE49-F238E27FC236}">
                <a16:creationId xmlns:a16="http://schemas.microsoft.com/office/drawing/2014/main" id="{37A8CFC2-4940-46DE-87C6-E04A87B5BD40}"/>
              </a:ext>
            </a:extLst>
          </p:cNvPr>
          <p:cNvSpPr>
            <a:spLocks noGrp="1"/>
          </p:cNvSpPr>
          <p:nvPr>
            <p:ph type="sldNum" sz="quarter" idx="12"/>
          </p:nvPr>
        </p:nvSpPr>
        <p:spPr/>
        <p:txBody>
          <a:bodyPr/>
          <a:lstStyle/>
          <a:p>
            <a:fld id="{C14E27B0-9788-4B5F-9F16-99581493A1B0}" type="slidenum">
              <a:rPr lang="en-US" altLang="ja-JP" smtClean="0"/>
              <a:pPr/>
              <a:t>11</a:t>
            </a:fld>
            <a:endParaRPr lang="en-US"/>
          </a:p>
        </p:txBody>
      </p:sp>
      <p:sp>
        <p:nvSpPr>
          <p:cNvPr id="5" name="コンテンツ プレースホルダー 4">
            <a:extLst>
              <a:ext uri="{FF2B5EF4-FFF2-40B4-BE49-F238E27FC236}">
                <a16:creationId xmlns:a16="http://schemas.microsoft.com/office/drawing/2014/main" id="{E09FC44E-0639-47CB-A310-D687B2A13CA6}"/>
              </a:ext>
            </a:extLst>
          </p:cNvPr>
          <p:cNvSpPr>
            <a:spLocks noGrp="1"/>
          </p:cNvSpPr>
          <p:nvPr>
            <p:ph idx="1"/>
          </p:nvPr>
        </p:nvSpPr>
        <p:spPr>
          <a:xfrm>
            <a:off x="456320" y="3353121"/>
            <a:ext cx="7915902" cy="1478023"/>
          </a:xfrm>
          <a:prstGeom prst="ellipse">
            <a:avLst/>
          </a:prstGeom>
          <a:noFill/>
          <a:ln w="28575">
            <a:solidFill>
              <a:schemeClr val="accent6"/>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altLang="ja-JP" b="1" dirty="0">
                <a:solidFill>
                  <a:schemeClr val="tx1"/>
                </a:solidFill>
              </a:rPr>
              <a:t> </a:t>
            </a:r>
            <a:r>
              <a:rPr lang="en-US" altLang="ja-JP" sz="2400" b="1" dirty="0">
                <a:solidFill>
                  <a:schemeClr val="tx1"/>
                </a:solidFill>
              </a:rPr>
              <a:t>It is hard to process RAISR   with mobile devices                     such as the smartphone.</a:t>
            </a:r>
            <a:r>
              <a:rPr lang="en-US" altLang="ja-JP" sz="2400" dirty="0">
                <a:solidFill>
                  <a:schemeClr val="tx1"/>
                </a:solidFill>
              </a:rPr>
              <a:t> </a:t>
            </a:r>
            <a:endParaRPr kumimoji="1" lang="en-US" b="1" dirty="0">
              <a:solidFill>
                <a:schemeClr val="tx1"/>
              </a:solidFill>
            </a:endParaRPr>
          </a:p>
        </p:txBody>
      </p:sp>
      <p:pic>
        <p:nvPicPr>
          <p:cNvPr id="7" name="図 6">
            <a:extLst>
              <a:ext uri="{FF2B5EF4-FFF2-40B4-BE49-F238E27FC236}">
                <a16:creationId xmlns:a16="http://schemas.microsoft.com/office/drawing/2014/main" id="{CE148062-A1ED-43B5-A2DF-9F29BCB88E15}"/>
              </a:ext>
            </a:extLst>
          </p:cNvPr>
          <p:cNvPicPr>
            <a:picLocks noChangeAspect="1"/>
          </p:cNvPicPr>
          <p:nvPr/>
        </p:nvPicPr>
        <p:blipFill>
          <a:blip r:embed="rId2"/>
          <a:stretch>
            <a:fillRect/>
          </a:stretch>
        </p:blipFill>
        <p:spPr>
          <a:xfrm>
            <a:off x="290184" y="921741"/>
            <a:ext cx="7915902" cy="1773445"/>
          </a:xfrm>
          <a:prstGeom prst="rect">
            <a:avLst/>
          </a:prstGeom>
        </p:spPr>
      </p:pic>
      <p:sp>
        <p:nvSpPr>
          <p:cNvPr id="8" name="矢印: 下 7">
            <a:extLst>
              <a:ext uri="{FF2B5EF4-FFF2-40B4-BE49-F238E27FC236}">
                <a16:creationId xmlns:a16="http://schemas.microsoft.com/office/drawing/2014/main" id="{13C40E8D-7A99-4D6C-A3A0-FA33C757C0E9}"/>
              </a:ext>
            </a:extLst>
          </p:cNvPr>
          <p:cNvSpPr/>
          <p:nvPr/>
        </p:nvSpPr>
        <p:spPr>
          <a:xfrm>
            <a:off x="3925301" y="2671999"/>
            <a:ext cx="736933" cy="580111"/>
          </a:xfrm>
          <a:prstGeom prst="down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9" name="矢印: 下 8">
            <a:extLst>
              <a:ext uri="{FF2B5EF4-FFF2-40B4-BE49-F238E27FC236}">
                <a16:creationId xmlns:a16="http://schemas.microsoft.com/office/drawing/2014/main" id="{EDA1202B-030A-4EB2-926B-7381F4F55CCD}"/>
              </a:ext>
            </a:extLst>
          </p:cNvPr>
          <p:cNvSpPr/>
          <p:nvPr/>
        </p:nvSpPr>
        <p:spPr>
          <a:xfrm>
            <a:off x="3937333" y="4977690"/>
            <a:ext cx="724901" cy="591456"/>
          </a:xfrm>
          <a:prstGeom prst="down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0" name="四角形: 角を丸くする 9">
            <a:extLst>
              <a:ext uri="{FF2B5EF4-FFF2-40B4-BE49-F238E27FC236}">
                <a16:creationId xmlns:a16="http://schemas.microsoft.com/office/drawing/2014/main" id="{44A2423C-DAE2-48D4-873D-789D70FEBC5B}"/>
              </a:ext>
            </a:extLst>
          </p:cNvPr>
          <p:cNvSpPr/>
          <p:nvPr/>
        </p:nvSpPr>
        <p:spPr>
          <a:xfrm>
            <a:off x="1221205" y="5552574"/>
            <a:ext cx="6569242" cy="1136985"/>
          </a:xfrm>
          <a:prstGeom prst="roundRect">
            <a:avLst/>
          </a:prstGeom>
          <a:noFill/>
          <a:ln w="28575">
            <a:solidFill>
              <a:srgbClr val="FF0000"/>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altLang="ja-JP" sz="2400" b="1" dirty="0">
                <a:solidFill>
                  <a:schemeClr val="tx1"/>
                </a:solidFill>
              </a:rPr>
              <a:t>To reduce the number of filters in RAISR test phase, there are three improvements in our proposed method.</a:t>
            </a:r>
            <a:endParaRPr kumimoji="1" lang="en-US" sz="2400" b="1" dirty="0">
              <a:solidFill>
                <a:schemeClr val="tx1"/>
              </a:solidFill>
            </a:endParaRPr>
          </a:p>
        </p:txBody>
      </p:sp>
      <p:sp>
        <p:nvSpPr>
          <p:cNvPr id="3" name="正方形/長方形 2">
            <a:extLst>
              <a:ext uri="{FF2B5EF4-FFF2-40B4-BE49-F238E27FC236}">
                <a16:creationId xmlns:a16="http://schemas.microsoft.com/office/drawing/2014/main" id="{BE0CF2E5-8E24-40CB-B63B-369A8A0D864D}"/>
              </a:ext>
            </a:extLst>
          </p:cNvPr>
          <p:cNvSpPr/>
          <p:nvPr/>
        </p:nvSpPr>
        <p:spPr>
          <a:xfrm>
            <a:off x="6831903" y="2445526"/>
            <a:ext cx="1740513" cy="481207"/>
          </a:xfrm>
          <a:prstGeom prst="rect">
            <a:avLst/>
          </a:prstGeom>
          <a:solidFill>
            <a:schemeClr val="bg1">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sz="2400" b="1" dirty="0">
                <a:solidFill>
                  <a:schemeClr val="accent2"/>
                </a:solidFill>
              </a:rPr>
              <a:t>t</a:t>
            </a:r>
            <a:r>
              <a:rPr kumimoji="1" lang="en-US" sz="2400" b="1" dirty="0">
                <a:solidFill>
                  <a:schemeClr val="accent2"/>
                </a:solidFill>
              </a:rPr>
              <a:t>oo much</a:t>
            </a:r>
          </a:p>
        </p:txBody>
      </p:sp>
    </p:spTree>
    <p:extLst>
      <p:ext uri="{BB962C8B-B14F-4D97-AF65-F5344CB8AC3E}">
        <p14:creationId xmlns:p14="http://schemas.microsoft.com/office/powerpoint/2010/main" val="323047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E619E-3400-4513-8E41-FD2E17508108}"/>
              </a:ext>
            </a:extLst>
          </p:cNvPr>
          <p:cNvSpPr>
            <a:spLocks noGrp="1"/>
          </p:cNvSpPr>
          <p:nvPr>
            <p:ph type="title"/>
          </p:nvPr>
        </p:nvSpPr>
        <p:spPr/>
        <p:txBody>
          <a:bodyPr/>
          <a:lstStyle/>
          <a:p>
            <a:r>
              <a:rPr lang="ja-JP" altLang="en-US" dirty="0"/>
              <a:t>①：</a:t>
            </a:r>
            <a:r>
              <a:rPr lang="en-US" dirty="0"/>
              <a:t>Rotation conversion based on pixel type</a:t>
            </a:r>
            <a:endParaRPr kumimoji="1" lang="en-US" dirty="0"/>
          </a:p>
        </p:txBody>
      </p:sp>
      <p:sp>
        <p:nvSpPr>
          <p:cNvPr id="3" name="コンテンツ プレースホルダー 2">
            <a:extLst>
              <a:ext uri="{FF2B5EF4-FFF2-40B4-BE49-F238E27FC236}">
                <a16:creationId xmlns:a16="http://schemas.microsoft.com/office/drawing/2014/main" id="{37F0A9B4-0F84-481E-BB1D-23023BCBF774}"/>
              </a:ext>
            </a:extLst>
          </p:cNvPr>
          <p:cNvSpPr>
            <a:spLocks noGrp="1"/>
          </p:cNvSpPr>
          <p:nvPr>
            <p:ph idx="1"/>
          </p:nvPr>
        </p:nvSpPr>
        <p:spPr>
          <a:xfrm>
            <a:off x="290945" y="919370"/>
            <a:ext cx="8562110" cy="5678533"/>
          </a:xfrm>
        </p:spPr>
        <p:txBody>
          <a:bodyPr/>
          <a:lstStyle/>
          <a:p>
            <a:endParaRPr lang="en-US" altLang="ja-JP" sz="900" dirty="0"/>
          </a:p>
          <a:p>
            <a:endParaRPr lang="en-US" dirty="0"/>
          </a:p>
        </p:txBody>
      </p:sp>
      <p:sp>
        <p:nvSpPr>
          <p:cNvPr id="4" name="スライド番号プレースホルダー 3">
            <a:extLst>
              <a:ext uri="{FF2B5EF4-FFF2-40B4-BE49-F238E27FC236}">
                <a16:creationId xmlns:a16="http://schemas.microsoft.com/office/drawing/2014/main" id="{5A6B0D3F-9E6A-4D1F-B6CD-BCB42CDA6BB0}"/>
              </a:ext>
            </a:extLst>
          </p:cNvPr>
          <p:cNvSpPr>
            <a:spLocks noGrp="1"/>
          </p:cNvSpPr>
          <p:nvPr>
            <p:ph type="sldNum" sz="quarter" idx="12"/>
          </p:nvPr>
        </p:nvSpPr>
        <p:spPr/>
        <p:txBody>
          <a:bodyPr/>
          <a:lstStyle/>
          <a:p>
            <a:fld id="{C14E27B0-9788-4B5F-9F16-99581493A1B0}" type="slidenum">
              <a:rPr lang="en-US" altLang="ja-JP" smtClean="0"/>
              <a:pPr/>
              <a:t>12</a:t>
            </a:fld>
            <a:endParaRPr lang="en-US"/>
          </a:p>
        </p:txBody>
      </p:sp>
      <p:pic>
        <p:nvPicPr>
          <p:cNvPr id="5" name="図 4">
            <a:extLst>
              <a:ext uri="{FF2B5EF4-FFF2-40B4-BE49-F238E27FC236}">
                <a16:creationId xmlns:a16="http://schemas.microsoft.com/office/drawing/2014/main" id="{95219515-45FD-4E27-89C0-2EB4B634D023}"/>
              </a:ext>
            </a:extLst>
          </p:cNvPr>
          <p:cNvPicPr>
            <a:picLocks noChangeAspect="1"/>
          </p:cNvPicPr>
          <p:nvPr/>
        </p:nvPicPr>
        <p:blipFill>
          <a:blip r:embed="rId2"/>
          <a:stretch>
            <a:fillRect/>
          </a:stretch>
        </p:blipFill>
        <p:spPr>
          <a:xfrm>
            <a:off x="1653898" y="3279891"/>
            <a:ext cx="5836203" cy="3445869"/>
          </a:xfrm>
          <a:prstGeom prst="rect">
            <a:avLst/>
          </a:prstGeom>
        </p:spPr>
      </p:pic>
      <p:sp>
        <p:nvSpPr>
          <p:cNvPr id="26" name="正方形/長方形 25">
            <a:extLst>
              <a:ext uri="{FF2B5EF4-FFF2-40B4-BE49-F238E27FC236}">
                <a16:creationId xmlns:a16="http://schemas.microsoft.com/office/drawing/2014/main" id="{127457E0-EC20-47D8-B2F7-BC6044E5C063}"/>
              </a:ext>
            </a:extLst>
          </p:cNvPr>
          <p:cNvSpPr/>
          <p:nvPr/>
        </p:nvSpPr>
        <p:spPr>
          <a:xfrm>
            <a:off x="226863" y="883887"/>
            <a:ext cx="8917137" cy="1491097"/>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r>
              <a:rPr kumimoji="1" lang="en-US" sz="2000" b="1" u="sng" dirty="0">
                <a:solidFill>
                  <a:schemeClr val="tx1"/>
                </a:solidFill>
              </a:rPr>
              <a:t>RAISR</a:t>
            </a:r>
          </a:p>
          <a:p>
            <a:r>
              <a:rPr lang="en-US" altLang="ja-JP" sz="2000" dirty="0">
                <a:solidFill>
                  <a:schemeClr val="tx1"/>
                </a:solidFill>
              </a:rPr>
              <a:t>The filter is learned in each P1 to P4 pixel type of Bicubic interpolated image.</a:t>
            </a:r>
          </a:p>
          <a:p>
            <a:pPr algn="ctr"/>
            <a:endParaRPr kumimoji="1" lang="en-US" sz="2000" b="1" dirty="0">
              <a:solidFill>
                <a:schemeClr val="tx1"/>
              </a:solidFill>
            </a:endParaRPr>
          </a:p>
        </p:txBody>
      </p:sp>
      <p:sp>
        <p:nvSpPr>
          <p:cNvPr id="27" name="正方形/長方形 26">
            <a:extLst>
              <a:ext uri="{FF2B5EF4-FFF2-40B4-BE49-F238E27FC236}">
                <a16:creationId xmlns:a16="http://schemas.microsoft.com/office/drawing/2014/main" id="{D43C0AA3-A1BB-4A01-AEFE-58E0938A424F}"/>
              </a:ext>
            </a:extLst>
          </p:cNvPr>
          <p:cNvSpPr/>
          <p:nvPr/>
        </p:nvSpPr>
        <p:spPr>
          <a:xfrm>
            <a:off x="226863" y="2188031"/>
            <a:ext cx="6358044" cy="1649355"/>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r>
              <a:rPr lang="en-US" sz="2000" b="1" u="sng" dirty="0">
                <a:solidFill>
                  <a:schemeClr val="tx1"/>
                </a:solidFill>
              </a:rPr>
              <a:t>P</a:t>
            </a:r>
            <a:r>
              <a:rPr kumimoji="1" lang="en-US" sz="2000" b="1" u="sng" dirty="0">
                <a:solidFill>
                  <a:schemeClr val="tx1"/>
                </a:solidFill>
              </a:rPr>
              <a:t>roposed  method</a:t>
            </a:r>
          </a:p>
          <a:p>
            <a:r>
              <a:rPr lang="en-US" altLang="ja-JP" sz="2000" dirty="0">
                <a:solidFill>
                  <a:schemeClr val="tx1"/>
                </a:solidFill>
              </a:rPr>
              <a:t> Only filter for P1 type pixels needs to be learned</a:t>
            </a:r>
          </a:p>
          <a:p>
            <a:endParaRPr lang="en-US" altLang="ja-JP" sz="2000" dirty="0">
              <a:solidFill>
                <a:schemeClr val="tx1"/>
              </a:solidFill>
            </a:endParaRPr>
          </a:p>
          <a:p>
            <a:r>
              <a:rPr lang="en-US" altLang="ja-JP" sz="2400" dirty="0">
                <a:solidFill>
                  <a:schemeClr val="tx1"/>
                </a:solidFill>
              </a:rPr>
              <a:t>owing to </a:t>
            </a:r>
            <a:r>
              <a:rPr lang="en-US" altLang="ja-JP" sz="2400" dirty="0">
                <a:solidFill>
                  <a:srgbClr val="FF0000"/>
                </a:solidFill>
              </a:rPr>
              <a:t>rotation conversion</a:t>
            </a:r>
            <a:r>
              <a:rPr lang="en-US" altLang="ja-JP" sz="2400" dirty="0">
                <a:solidFill>
                  <a:schemeClr val="tx1"/>
                </a:solidFill>
              </a:rPr>
              <a:t>.</a:t>
            </a:r>
          </a:p>
          <a:p>
            <a:endParaRPr kumimoji="1" lang="en-US" sz="2000" b="1" dirty="0">
              <a:solidFill>
                <a:schemeClr val="tx1"/>
              </a:solidFill>
            </a:endParaRPr>
          </a:p>
          <a:p>
            <a:r>
              <a:rPr kumimoji="1" lang="en-US" b="1" dirty="0">
                <a:solidFill>
                  <a:schemeClr val="tx1"/>
                </a:solidFill>
              </a:rPr>
              <a:t> </a:t>
            </a:r>
          </a:p>
        </p:txBody>
      </p:sp>
    </p:spTree>
    <p:extLst>
      <p:ext uri="{BB962C8B-B14F-4D97-AF65-F5344CB8AC3E}">
        <p14:creationId xmlns:p14="http://schemas.microsoft.com/office/powerpoint/2010/main" val="156265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14B2A-7712-45A0-9258-4BBB596F1B15}"/>
              </a:ext>
            </a:extLst>
          </p:cNvPr>
          <p:cNvSpPr>
            <a:spLocks noGrp="1"/>
          </p:cNvSpPr>
          <p:nvPr>
            <p:ph type="title"/>
          </p:nvPr>
        </p:nvSpPr>
        <p:spPr/>
        <p:txBody>
          <a:bodyPr/>
          <a:lstStyle/>
          <a:p>
            <a:r>
              <a:rPr lang="ja-JP" altLang="en-US" dirty="0"/>
              <a:t>②：</a:t>
            </a:r>
            <a:r>
              <a:rPr lang="en-US" dirty="0"/>
              <a:t>Geometric conversion based on gradient angle</a:t>
            </a:r>
            <a:endParaRPr kumimoji="1"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59D360B-CD85-4445-881E-9092E7FE83DC}"/>
                  </a:ext>
                </a:extLst>
              </p:cNvPr>
              <p:cNvSpPr>
                <a:spLocks noGrp="1"/>
              </p:cNvSpPr>
              <p:nvPr>
                <p:ph idx="1"/>
              </p:nvPr>
            </p:nvSpPr>
            <p:spPr>
              <a:xfrm>
                <a:off x="290945" y="1472916"/>
                <a:ext cx="8562110" cy="5130408"/>
              </a:xfrm>
            </p:spPr>
            <p:txBody>
              <a:bodyPr/>
              <a:lstStyle/>
              <a:p>
                <a14:m>
                  <m:oMath xmlns:m="http://schemas.openxmlformats.org/officeDocument/2006/math">
                    <m:sSub>
                      <m:sSubPr>
                        <m:ctrlPr>
                          <a:rPr lang="ja-JP" altLang="ja-JP" i="1" smtClean="0">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𝑘</m:t>
                        </m:r>
                      </m:sub>
                    </m:sSub>
                  </m:oMath>
                </a14:m>
                <a:r>
                  <a:rPr lang="en-US" altLang="ja-JP" dirty="0"/>
                  <a:t> is divided into 24 classes</a:t>
                </a:r>
                <a:r>
                  <a:rPr lang="ja-JP" altLang="en-US" dirty="0"/>
                  <a:t> </a:t>
                </a:r>
                <a:r>
                  <a:rPr lang="en-US" altLang="ja-JP" dirty="0"/>
                  <a:t>corresponding to the range from 0° to 180°.</a:t>
                </a:r>
              </a:p>
              <a:p>
                <a:endParaRPr lang="en-US" altLang="ja-JP" dirty="0"/>
              </a:p>
              <a:p>
                <a14:m>
                  <m:oMath xmlns:m="http://schemas.openxmlformats.org/officeDocument/2006/math">
                    <m:sSub>
                      <m:sSubPr>
                        <m:ctrlPr>
                          <a:rPr lang="ja-JP" altLang="ja-JP" i="1">
                            <a:latin typeface="Cambria Math" panose="02040503050406030204" pitchFamily="18" charset="0"/>
                          </a:rPr>
                        </m:ctrlPr>
                      </m:sSubPr>
                      <m:e>
                        <m:r>
                          <a:rPr lang="en-US" altLang="ja-JP" i="1">
                            <a:latin typeface="Cambria Math" panose="02040503050406030204" pitchFamily="18" charset="0"/>
                          </a:rPr>
                          <m:t>𝜃</m:t>
                        </m:r>
                      </m:e>
                      <m:sub>
                        <m:r>
                          <a:rPr lang="en-US" altLang="ja-JP" i="1">
                            <a:latin typeface="Cambria Math" panose="02040503050406030204" pitchFamily="18" charset="0"/>
                          </a:rPr>
                          <m:t>𝑘</m:t>
                        </m:r>
                      </m:sub>
                    </m:sSub>
                  </m:oMath>
                </a14:m>
                <a:r>
                  <a:rPr lang="en-US" altLang="ja-JP" dirty="0"/>
                  <a:t> is divided into only 6 angle classes corresponding to the range from 0</a:t>
                </a:r>
                <a:r>
                  <a:rPr lang="ja-JP" altLang="ja-JP" dirty="0"/>
                  <a:t>° </a:t>
                </a:r>
                <a:r>
                  <a:rPr lang="en-US" altLang="ja-JP" dirty="0"/>
                  <a:t>to 45</a:t>
                </a:r>
                <a:r>
                  <a:rPr lang="ja-JP" altLang="ja-JP" dirty="0"/>
                  <a:t>°</a:t>
                </a:r>
                <a:endParaRPr lang="en-US" altLang="ja-JP" dirty="0"/>
              </a:p>
              <a:p>
                <a:r>
                  <a:rPr lang="en-US" altLang="ja-JP" sz="2400" dirty="0"/>
                  <a:t>owing to </a:t>
                </a:r>
                <a:r>
                  <a:rPr lang="en-US" altLang="ja-JP" sz="2400" dirty="0">
                    <a:solidFill>
                      <a:srgbClr val="FF0000"/>
                    </a:solidFill>
                  </a:rPr>
                  <a:t>geometric conversion</a:t>
                </a:r>
                <a:r>
                  <a:rPr lang="en-US" altLang="ja-JP" sz="2400" dirty="0"/>
                  <a:t> </a:t>
                </a:r>
                <a:endParaRPr kumimoji="1" lang="en-US" sz="2400" dirty="0"/>
              </a:p>
            </p:txBody>
          </p:sp>
        </mc:Choice>
        <mc:Fallback xmlns="">
          <p:sp>
            <p:nvSpPr>
              <p:cNvPr id="3" name="コンテンツ プレースホルダー 2">
                <a:extLst>
                  <a:ext uri="{FF2B5EF4-FFF2-40B4-BE49-F238E27FC236}">
                    <a16:creationId xmlns:a16="http://schemas.microsoft.com/office/drawing/2014/main" id="{259D360B-CD85-4445-881E-9092E7FE83DC}"/>
                  </a:ext>
                </a:extLst>
              </p:cNvPr>
              <p:cNvSpPr>
                <a:spLocks noGrp="1" noRot="1" noChangeAspect="1" noMove="1" noResize="1" noEditPoints="1" noAdjustHandles="1" noChangeArrowheads="1" noChangeShapeType="1" noTextEdit="1"/>
              </p:cNvSpPr>
              <p:nvPr>
                <p:ph idx="1"/>
              </p:nvPr>
            </p:nvSpPr>
            <p:spPr>
              <a:xfrm>
                <a:off x="290945" y="1472916"/>
                <a:ext cx="8562110" cy="5130408"/>
              </a:xfrm>
              <a:blipFill>
                <a:blip r:embed="rId2"/>
                <a:stretch>
                  <a:fillRect l="-1140" t="-357"/>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B764495C-4FB2-42F2-94E8-C30E4DC1FA36}"/>
              </a:ext>
            </a:extLst>
          </p:cNvPr>
          <p:cNvSpPr>
            <a:spLocks noGrp="1"/>
          </p:cNvSpPr>
          <p:nvPr>
            <p:ph type="sldNum" sz="quarter" idx="12"/>
          </p:nvPr>
        </p:nvSpPr>
        <p:spPr/>
        <p:txBody>
          <a:bodyPr/>
          <a:lstStyle/>
          <a:p>
            <a:fld id="{C14E27B0-9788-4B5F-9F16-99581493A1B0}" type="slidenum">
              <a:rPr lang="en-US" altLang="ja-JP" smtClean="0"/>
              <a:pPr/>
              <a:t>13</a:t>
            </a:fld>
            <a:endParaRPr lang="en-US"/>
          </a:p>
        </p:txBody>
      </p:sp>
      <p:pic>
        <p:nvPicPr>
          <p:cNvPr id="5" name="図 4">
            <a:extLst>
              <a:ext uri="{FF2B5EF4-FFF2-40B4-BE49-F238E27FC236}">
                <a16:creationId xmlns:a16="http://schemas.microsoft.com/office/drawing/2014/main" id="{0AC8E8B1-148D-4381-8B37-4C82CD81F22C}"/>
              </a:ext>
            </a:extLst>
          </p:cNvPr>
          <p:cNvPicPr>
            <a:picLocks noChangeAspect="1"/>
          </p:cNvPicPr>
          <p:nvPr/>
        </p:nvPicPr>
        <p:blipFill>
          <a:blip r:embed="rId3"/>
          <a:stretch>
            <a:fillRect/>
          </a:stretch>
        </p:blipFill>
        <p:spPr>
          <a:xfrm>
            <a:off x="5181281" y="3498913"/>
            <a:ext cx="3340906" cy="3104411"/>
          </a:xfrm>
          <a:prstGeom prst="rect">
            <a:avLst/>
          </a:prstGeom>
        </p:spPr>
      </p:pic>
      <p:sp>
        <p:nvSpPr>
          <p:cNvPr id="15" name="正方形/長方形 14">
            <a:extLst>
              <a:ext uri="{FF2B5EF4-FFF2-40B4-BE49-F238E27FC236}">
                <a16:creationId xmlns:a16="http://schemas.microsoft.com/office/drawing/2014/main" id="{409CA3C7-B9E6-4C5B-A99E-5D9CB7B7B9BF}"/>
              </a:ext>
            </a:extLst>
          </p:cNvPr>
          <p:cNvSpPr/>
          <p:nvPr/>
        </p:nvSpPr>
        <p:spPr>
          <a:xfrm>
            <a:off x="7253906" y="4215730"/>
            <a:ext cx="252374" cy="568307"/>
          </a:xfrm>
          <a:prstGeom prst="rect">
            <a:avLst/>
          </a:prstGeom>
          <a:solidFill>
            <a:srgbClr val="FFFFFF"/>
          </a:solidFill>
          <a:ln>
            <a:solidFill>
              <a:schemeClr val="bg1"/>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sz="1400" dirty="0">
              <a:solidFill>
                <a:schemeClr val="tx1"/>
              </a:solidFill>
            </a:endParaRPr>
          </a:p>
        </p:txBody>
      </p:sp>
      <p:cxnSp>
        <p:nvCxnSpPr>
          <p:cNvPr id="14" name="直線矢印コネクタ 13">
            <a:extLst>
              <a:ext uri="{FF2B5EF4-FFF2-40B4-BE49-F238E27FC236}">
                <a16:creationId xmlns:a16="http://schemas.microsoft.com/office/drawing/2014/main" id="{594B41C3-6EBC-4CA0-868C-96E5C62F0007}"/>
              </a:ext>
            </a:extLst>
          </p:cNvPr>
          <p:cNvCxnSpPr/>
          <p:nvPr/>
        </p:nvCxnSpPr>
        <p:spPr>
          <a:xfrm>
            <a:off x="7178834" y="4228343"/>
            <a:ext cx="510803" cy="543082"/>
          </a:xfrm>
          <a:prstGeom prst="straightConnector1">
            <a:avLst/>
          </a:prstGeom>
          <a:ln w="25400">
            <a:solidFill>
              <a:srgbClr val="C01010"/>
            </a:solidFill>
            <a:tailEnd type="triangle"/>
          </a:ln>
        </p:spPr>
        <p:style>
          <a:lnRef idx="1">
            <a:scrgbClr r="0" g="0" b="0"/>
          </a:lnRef>
          <a:fillRef idx="0">
            <a:scrgbClr r="0" g="0" b="0"/>
          </a:fillRef>
          <a:effectRef idx="0">
            <a:scrgbClr r="0" g="0" b="0"/>
          </a:effectRef>
          <a:fontRef idx="major">
            <a:schemeClr val="tx1"/>
          </a:fontRef>
        </p:style>
      </p:cxnSp>
      <p:sp>
        <p:nvSpPr>
          <p:cNvPr id="12" name="正方形/長方形 11">
            <a:extLst>
              <a:ext uri="{FF2B5EF4-FFF2-40B4-BE49-F238E27FC236}">
                <a16:creationId xmlns:a16="http://schemas.microsoft.com/office/drawing/2014/main" id="{DDA2AEDA-0B7F-4370-A5D6-6E01913B90EE}"/>
              </a:ext>
            </a:extLst>
          </p:cNvPr>
          <p:cNvSpPr/>
          <p:nvPr/>
        </p:nvSpPr>
        <p:spPr>
          <a:xfrm>
            <a:off x="6992116" y="4379478"/>
            <a:ext cx="775953" cy="240810"/>
          </a:xfrm>
          <a:prstGeom prst="rect">
            <a:avLst/>
          </a:prstGeom>
          <a:solidFill>
            <a:srgbClr val="FFFFFF"/>
          </a:solidFill>
          <a:ln>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altLang="ja-JP" sz="1100" dirty="0" err="1">
                <a:solidFill>
                  <a:schemeClr val="tx1"/>
                </a:solidFill>
              </a:rPr>
              <a:t>x</a:t>
            </a:r>
            <a:r>
              <a:rPr kumimoji="1" lang="en-US" altLang="ja-JP" sz="1100" dirty="0" err="1">
                <a:solidFill>
                  <a:schemeClr val="tx1"/>
                </a:solidFill>
              </a:rPr>
              <a:t>y</a:t>
            </a:r>
            <a:r>
              <a:rPr kumimoji="1" lang="en-US" altLang="ja-JP" sz="1100" dirty="0">
                <a:solidFill>
                  <a:schemeClr val="tx1"/>
                </a:solidFill>
              </a:rPr>
              <a:t>-flip</a:t>
            </a:r>
            <a:endParaRPr kumimoji="1" lang="en-US" sz="1100" dirty="0">
              <a:solidFill>
                <a:schemeClr val="tx1"/>
              </a:solidFill>
            </a:endParaRPr>
          </a:p>
        </p:txBody>
      </p:sp>
      <p:sp>
        <p:nvSpPr>
          <p:cNvPr id="16" name="正方形/長方形 15">
            <a:extLst>
              <a:ext uri="{FF2B5EF4-FFF2-40B4-BE49-F238E27FC236}">
                <a16:creationId xmlns:a16="http://schemas.microsoft.com/office/drawing/2014/main" id="{7B8221BD-17F5-4134-956F-41C328193B03}"/>
              </a:ext>
            </a:extLst>
          </p:cNvPr>
          <p:cNvSpPr/>
          <p:nvPr/>
        </p:nvSpPr>
        <p:spPr>
          <a:xfrm>
            <a:off x="122535" y="1015299"/>
            <a:ext cx="1176545" cy="619809"/>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sz="2000" b="1" u="sng" dirty="0">
                <a:solidFill>
                  <a:schemeClr val="tx1"/>
                </a:solidFill>
              </a:rPr>
              <a:t>RAISR</a:t>
            </a:r>
          </a:p>
        </p:txBody>
      </p:sp>
      <p:sp>
        <p:nvSpPr>
          <p:cNvPr id="17" name="正方形/長方形 16">
            <a:extLst>
              <a:ext uri="{FF2B5EF4-FFF2-40B4-BE49-F238E27FC236}">
                <a16:creationId xmlns:a16="http://schemas.microsoft.com/office/drawing/2014/main" id="{B017C400-4DCA-409F-87E3-60F90132155F}"/>
              </a:ext>
            </a:extLst>
          </p:cNvPr>
          <p:cNvSpPr/>
          <p:nvPr/>
        </p:nvSpPr>
        <p:spPr>
          <a:xfrm>
            <a:off x="50345" y="2750812"/>
            <a:ext cx="2602618" cy="299193"/>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sz="2000" b="1" u="sng" dirty="0">
                <a:solidFill>
                  <a:schemeClr val="tx1"/>
                </a:solidFill>
              </a:rPr>
              <a:t>P</a:t>
            </a:r>
            <a:r>
              <a:rPr kumimoji="1" lang="en-US" sz="2000" b="1" u="sng" dirty="0">
                <a:solidFill>
                  <a:schemeClr val="tx1"/>
                </a:solidFill>
              </a:rPr>
              <a:t>roposed  method</a:t>
            </a:r>
          </a:p>
          <a:p>
            <a:pPr algn="ctr"/>
            <a:r>
              <a:rPr kumimoji="1" lang="en-US" b="1" dirty="0">
                <a:solidFill>
                  <a:schemeClr val="tx1"/>
                </a:solidFill>
              </a:rPr>
              <a:t> </a:t>
            </a:r>
          </a:p>
        </p:txBody>
      </p:sp>
    </p:spTree>
    <p:extLst>
      <p:ext uri="{BB962C8B-B14F-4D97-AF65-F5344CB8AC3E}">
        <p14:creationId xmlns:p14="http://schemas.microsoft.com/office/powerpoint/2010/main" val="170413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B0E6D3BE-395E-4E08-A0C0-9A6F9A5CB76F}"/>
                  </a:ext>
                </a:extLst>
              </p:cNvPr>
              <p:cNvSpPr>
                <a:spLocks noGrp="1"/>
              </p:cNvSpPr>
              <p:nvPr>
                <p:ph type="title"/>
              </p:nvPr>
            </p:nvSpPr>
            <p:spPr/>
            <p:txBody>
              <a:bodyPr/>
              <a:lstStyle/>
              <a:p>
                <a:r>
                  <a:rPr lang="ja-JP" altLang="en-US" dirty="0"/>
                  <a:t>③：</a:t>
                </a:r>
                <a:r>
                  <a:rPr lang="en-US" dirty="0"/>
                  <a:t>Reduction of the classes for </a:t>
                </a:r>
                <a14:m>
                  <m:oMath xmlns:m="http://schemas.openxmlformats.org/officeDocument/2006/math">
                    <m:sSub>
                      <m:sSubPr>
                        <m:ctrlPr>
                          <a:rPr lang="en-US" altLang="ja-JP" i="1">
                            <a:latin typeface="Cambria Math" panose="02040503050406030204" pitchFamily="18" charset="0"/>
                          </a:rPr>
                        </m:ctrlPr>
                      </m:sSubPr>
                      <m:e>
                        <m:r>
                          <m:rPr>
                            <m:sty m:val="p"/>
                          </m:rPr>
                          <a:rPr lang="en-US" altLang="ja-JP" i="1">
                            <a:latin typeface="Cambria Math" panose="02040503050406030204" pitchFamily="18" charset="0"/>
                          </a:rPr>
                          <m:t>λ</m:t>
                        </m:r>
                      </m:e>
                      <m:sub>
                        <m:r>
                          <a:rPr lang="en-US" altLang="ja-JP" i="1">
                            <a:latin typeface="Cambria Math" panose="02040503050406030204" pitchFamily="18" charset="0"/>
                          </a:rPr>
                          <m:t>𝑘</m:t>
                        </m:r>
                      </m:sub>
                    </m:sSub>
                  </m:oMath>
                </a14:m>
                <a:r>
                  <a:rPr lang="en-US" altLang="ja-JP" dirty="0"/>
                  <a:t> </a:t>
                </a:r>
                <a:endParaRPr kumimoji="1" lang="en-US" dirty="0"/>
              </a:p>
            </p:txBody>
          </p:sp>
        </mc:Choice>
        <mc:Fallback xmlns="">
          <p:sp>
            <p:nvSpPr>
              <p:cNvPr id="2" name="タイトル 1">
                <a:extLst>
                  <a:ext uri="{FF2B5EF4-FFF2-40B4-BE49-F238E27FC236}">
                    <a16:creationId xmlns:a16="http://schemas.microsoft.com/office/drawing/2014/main" id="{B0E6D3BE-395E-4E08-A0C0-9A6F9A5CB76F}"/>
                  </a:ext>
                </a:extLst>
              </p:cNvPr>
              <p:cNvSpPr>
                <a:spLocks noGrp="1" noRot="1" noChangeAspect="1" noMove="1" noResize="1" noEditPoints="1" noAdjustHandles="1" noChangeArrowheads="1" noChangeShapeType="1" noTextEdit="1"/>
              </p:cNvSpPr>
              <p:nvPr>
                <p:ph type="title"/>
              </p:nvPr>
            </p:nvSpPr>
            <p:spPr>
              <a:blipFill>
                <a:blip r:embed="rId2"/>
                <a:stretch>
                  <a:fillRect l="-1730" t="-12037" b="-19444"/>
                </a:stretch>
              </a:blipFill>
            </p:spPr>
            <p:txBody>
              <a:bodyPr/>
              <a:lstStyle/>
              <a:p>
                <a:r>
                  <a:rPr lang="en-US">
                    <a:noFill/>
                  </a:rPr>
                  <a:t> </a:t>
                </a:r>
              </a:p>
            </p:txBody>
          </p:sp>
        </mc:Fallback>
      </mc:AlternateContent>
      <p:sp>
        <p:nvSpPr>
          <p:cNvPr id="3" name="コンテンツ プレースホルダー 2">
            <a:extLst>
              <a:ext uri="{FF2B5EF4-FFF2-40B4-BE49-F238E27FC236}">
                <a16:creationId xmlns:a16="http://schemas.microsoft.com/office/drawing/2014/main" id="{C85B6E3F-2FA9-4534-8CA8-09E57E91440B}"/>
              </a:ext>
            </a:extLst>
          </p:cNvPr>
          <p:cNvSpPr>
            <a:spLocks noGrp="1"/>
          </p:cNvSpPr>
          <p:nvPr>
            <p:ph idx="1"/>
          </p:nvPr>
        </p:nvSpPr>
        <p:spPr>
          <a:xfrm>
            <a:off x="290945" y="901249"/>
            <a:ext cx="8562110" cy="5678533"/>
          </a:xfrm>
        </p:spPr>
        <p:txBody>
          <a:bodyPr/>
          <a:lstStyle/>
          <a:p>
            <a:r>
              <a:rPr lang="en-US" dirty="0"/>
              <a:t>We empirically find the filter learned with high-frequency patches can generate even HR patches with low-frequency component.</a:t>
            </a:r>
          </a:p>
        </p:txBody>
      </p:sp>
      <p:sp>
        <p:nvSpPr>
          <p:cNvPr id="4" name="スライド番号プレースホルダー 3">
            <a:extLst>
              <a:ext uri="{FF2B5EF4-FFF2-40B4-BE49-F238E27FC236}">
                <a16:creationId xmlns:a16="http://schemas.microsoft.com/office/drawing/2014/main" id="{46287DD3-E245-497E-9F45-59D51F3A3D46}"/>
              </a:ext>
            </a:extLst>
          </p:cNvPr>
          <p:cNvSpPr>
            <a:spLocks noGrp="1"/>
          </p:cNvSpPr>
          <p:nvPr>
            <p:ph type="sldNum" sz="quarter" idx="12"/>
          </p:nvPr>
        </p:nvSpPr>
        <p:spPr/>
        <p:txBody>
          <a:bodyPr/>
          <a:lstStyle/>
          <a:p>
            <a:fld id="{C14E27B0-9788-4B5F-9F16-99581493A1B0}" type="slidenum">
              <a:rPr lang="en-US" altLang="ja-JP" smtClean="0"/>
              <a:pPr/>
              <a:t>14</a:t>
            </a:fld>
            <a:endParaRPr lang="en-US"/>
          </a:p>
        </p:txBody>
      </p:sp>
      <p:pic>
        <p:nvPicPr>
          <p:cNvPr id="5" name="図 4">
            <a:extLst>
              <a:ext uri="{FF2B5EF4-FFF2-40B4-BE49-F238E27FC236}">
                <a16:creationId xmlns:a16="http://schemas.microsoft.com/office/drawing/2014/main" id="{347DB9AD-8C65-45EC-B94F-EBA5C4F5EA3A}"/>
              </a:ext>
            </a:extLst>
          </p:cNvPr>
          <p:cNvPicPr>
            <a:picLocks noChangeAspect="1"/>
          </p:cNvPicPr>
          <p:nvPr/>
        </p:nvPicPr>
        <p:blipFill>
          <a:blip r:embed="rId3"/>
          <a:stretch>
            <a:fillRect/>
          </a:stretch>
        </p:blipFill>
        <p:spPr>
          <a:xfrm>
            <a:off x="3049412" y="4197385"/>
            <a:ext cx="5803643" cy="2442492"/>
          </a:xfrm>
          <a:prstGeom prst="rect">
            <a:avLst/>
          </a:prstGeom>
        </p:spPr>
      </p:pic>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21B64EF8-D257-444D-B3D3-FD688FC259E6}"/>
                  </a:ext>
                </a:extLst>
              </p:cNvPr>
              <p:cNvSpPr/>
              <p:nvPr/>
            </p:nvSpPr>
            <p:spPr>
              <a:xfrm>
                <a:off x="226863" y="1828792"/>
                <a:ext cx="8917137" cy="1491097"/>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r>
                  <a:rPr kumimoji="1" lang="en-US" sz="2000" b="1" u="sng" dirty="0">
                    <a:solidFill>
                      <a:schemeClr val="tx1"/>
                    </a:solidFill>
                  </a:rPr>
                  <a:t>RAISR</a:t>
                </a:r>
              </a:p>
              <a:p>
                <a14:m>
                  <m:oMath xmlns:m="http://schemas.openxmlformats.org/officeDocument/2006/math">
                    <m:sSub>
                      <m:sSubPr>
                        <m:ctrlPr>
                          <a:rPr lang="ja-JP" altLang="ja-JP" sz="2000" i="1" smtClean="0">
                            <a:solidFill>
                              <a:schemeClr val="tx1"/>
                            </a:solidFill>
                            <a:latin typeface="Cambria Math" panose="02040503050406030204" pitchFamily="18" charset="0"/>
                          </a:rPr>
                        </m:ctrlPr>
                      </m:sSubPr>
                      <m:e>
                        <m:r>
                          <m:rPr>
                            <m:sty m:val="p"/>
                          </m:rPr>
                          <a:rPr lang="en-US" altLang="ja-JP" sz="2000" i="1">
                            <a:solidFill>
                              <a:schemeClr val="tx1"/>
                            </a:solidFill>
                            <a:latin typeface="Cambria Math" panose="02040503050406030204" pitchFamily="18" charset="0"/>
                          </a:rPr>
                          <m:t>λ</m:t>
                        </m:r>
                      </m:e>
                      <m:sub>
                        <m:r>
                          <a:rPr lang="en-US" altLang="ja-JP" sz="2000" i="1">
                            <a:solidFill>
                              <a:schemeClr val="tx1"/>
                            </a:solidFill>
                            <a:latin typeface="Cambria Math" panose="02040503050406030204" pitchFamily="18" charset="0"/>
                          </a:rPr>
                          <m:t>𝑘</m:t>
                        </m:r>
                      </m:sub>
                    </m:sSub>
                  </m:oMath>
                </a14:m>
                <a:r>
                  <a:rPr lang="en-US" altLang="ja-JP" sz="2000" dirty="0">
                    <a:solidFill>
                      <a:schemeClr val="tx1"/>
                    </a:solidFill>
                  </a:rPr>
                  <a:t> is divided into 3 classes.</a:t>
                </a:r>
                <a:endParaRPr kumimoji="1" lang="en-US" sz="2000" b="1" u="sng" dirty="0">
                  <a:solidFill>
                    <a:schemeClr val="tx1"/>
                  </a:solidFill>
                </a:endParaRPr>
              </a:p>
              <a:p>
                <a:pPr algn="ctr"/>
                <a:endParaRPr kumimoji="1" lang="en-US" sz="2000" b="1" dirty="0">
                  <a:solidFill>
                    <a:schemeClr val="tx1"/>
                  </a:solidFill>
                </a:endParaRPr>
              </a:p>
            </p:txBody>
          </p:sp>
        </mc:Choice>
        <mc:Fallback xmlns="">
          <p:sp>
            <p:nvSpPr>
              <p:cNvPr id="7" name="正方形/長方形 6">
                <a:extLst>
                  <a:ext uri="{FF2B5EF4-FFF2-40B4-BE49-F238E27FC236}">
                    <a16:creationId xmlns:a16="http://schemas.microsoft.com/office/drawing/2014/main" id="{21B64EF8-D257-444D-B3D3-FD688FC259E6}"/>
                  </a:ext>
                </a:extLst>
              </p:cNvPr>
              <p:cNvSpPr>
                <a:spLocks noRot="1" noChangeAspect="1" noMove="1" noResize="1" noEditPoints="1" noAdjustHandles="1" noChangeArrowheads="1" noChangeShapeType="1" noTextEdit="1"/>
              </p:cNvSpPr>
              <p:nvPr/>
            </p:nvSpPr>
            <p:spPr>
              <a:xfrm>
                <a:off x="226863" y="1828792"/>
                <a:ext cx="8917137" cy="1491097"/>
              </a:xfrm>
              <a:prstGeom prst="rect">
                <a:avLst/>
              </a:prstGeom>
              <a:blipFill>
                <a:blip r:embed="rId4"/>
                <a:stretch>
                  <a:fillRect l="-6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4869AD8C-F22F-4816-8DB2-4502DD596761}"/>
                  </a:ext>
                </a:extLst>
              </p:cNvPr>
              <p:cNvSpPr/>
              <p:nvPr/>
            </p:nvSpPr>
            <p:spPr>
              <a:xfrm>
                <a:off x="226862" y="2841871"/>
                <a:ext cx="8082518" cy="1649355"/>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r>
                  <a:rPr lang="en-US" sz="2000" b="1" u="sng" dirty="0">
                    <a:solidFill>
                      <a:schemeClr val="tx1"/>
                    </a:solidFill>
                  </a:rPr>
                  <a:t>P</a:t>
                </a:r>
                <a:r>
                  <a:rPr kumimoji="1" lang="en-US" sz="2000" b="1" u="sng" dirty="0">
                    <a:solidFill>
                      <a:schemeClr val="tx1"/>
                    </a:solidFill>
                  </a:rPr>
                  <a:t>roposed  method</a:t>
                </a:r>
              </a:p>
              <a:p>
                <a:r>
                  <a:rPr lang="en-US" altLang="ja-JP" sz="2000" dirty="0">
                    <a:solidFill>
                      <a:schemeClr val="tx1"/>
                    </a:solidFill>
                  </a:rPr>
                  <a:t>In training phase, we learn the filter with only LR patches in class</a:t>
                </a:r>
                <a14:m>
                  <m:oMath xmlns:m="http://schemas.openxmlformats.org/officeDocument/2006/math">
                    <m:sSub>
                      <m:sSubPr>
                        <m:ctrlPr>
                          <a:rPr lang="en-US"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 </m:t>
                        </m:r>
                        <m:r>
                          <m:rPr>
                            <m:sty m:val="p"/>
                          </m:rPr>
                          <a:rPr lang="en-US" altLang="ja-JP" sz="2000" i="1">
                            <a:solidFill>
                              <a:schemeClr val="tx1"/>
                            </a:solidFill>
                            <a:latin typeface="Cambria Math" panose="02040503050406030204" pitchFamily="18" charset="0"/>
                          </a:rPr>
                          <m:t>λ</m:t>
                        </m:r>
                      </m:e>
                      <m:sub>
                        <m:r>
                          <a:rPr lang="en-US" altLang="ja-JP" sz="2000" b="0" i="1" smtClean="0">
                            <a:solidFill>
                              <a:schemeClr val="tx1"/>
                            </a:solidFill>
                            <a:latin typeface="Cambria Math" panose="02040503050406030204" pitchFamily="18" charset="0"/>
                          </a:rPr>
                          <m:t>3</m:t>
                        </m:r>
                      </m:sub>
                    </m:sSub>
                  </m:oMath>
                </a14:m>
                <a:r>
                  <a:rPr lang="en-US" altLang="ja-JP" sz="2000" dirty="0">
                    <a:solidFill>
                      <a:schemeClr val="tx1"/>
                    </a:solidFill>
                  </a:rPr>
                  <a:t>.</a:t>
                </a:r>
              </a:p>
              <a:p>
                <a:r>
                  <a:rPr lang="en-US" altLang="ja-JP" sz="2000" dirty="0">
                    <a:solidFill>
                      <a:schemeClr val="tx1"/>
                    </a:solidFill>
                  </a:rPr>
                  <a:t>In testing phase, we doesn’t need hash classes for </a:t>
                </a:r>
                <a14:m>
                  <m:oMath xmlns:m="http://schemas.openxmlformats.org/officeDocument/2006/math">
                    <m:sSub>
                      <m:sSubPr>
                        <m:ctrlPr>
                          <a:rPr lang="en-US" altLang="ja-JP" sz="2000" i="1">
                            <a:solidFill>
                              <a:schemeClr val="tx1"/>
                            </a:solidFill>
                            <a:latin typeface="Cambria Math" panose="02040503050406030204" pitchFamily="18" charset="0"/>
                          </a:rPr>
                        </m:ctrlPr>
                      </m:sSubPr>
                      <m:e>
                        <m:r>
                          <m:rPr>
                            <m:sty m:val="p"/>
                          </m:rPr>
                          <a:rPr lang="en-US" altLang="ja-JP" sz="2000" i="1">
                            <a:solidFill>
                              <a:schemeClr val="tx1"/>
                            </a:solidFill>
                            <a:latin typeface="Cambria Math" panose="02040503050406030204" pitchFamily="18" charset="0"/>
                          </a:rPr>
                          <m:t>λ</m:t>
                        </m:r>
                      </m:e>
                      <m:sub>
                        <m:r>
                          <a:rPr lang="en-US" altLang="ja-JP" sz="2000" i="1">
                            <a:solidFill>
                              <a:schemeClr val="tx1"/>
                            </a:solidFill>
                            <a:latin typeface="Cambria Math" panose="02040503050406030204" pitchFamily="18" charset="0"/>
                          </a:rPr>
                          <m:t>𝑘</m:t>
                        </m:r>
                      </m:sub>
                    </m:sSub>
                  </m:oMath>
                </a14:m>
                <a:r>
                  <a:rPr lang="en-US" altLang="ja-JP" sz="2000" dirty="0">
                    <a:solidFill>
                      <a:schemeClr val="tx1"/>
                    </a:solidFill>
                  </a:rPr>
                  <a:t>. </a:t>
                </a:r>
              </a:p>
              <a:p>
                <a:endParaRPr kumimoji="1" lang="en-US" sz="2000" b="1" dirty="0">
                  <a:solidFill>
                    <a:schemeClr val="tx1"/>
                  </a:solidFill>
                </a:endParaRPr>
              </a:p>
              <a:p>
                <a:r>
                  <a:rPr kumimoji="1" lang="en-US" b="1" dirty="0">
                    <a:solidFill>
                      <a:schemeClr val="tx1"/>
                    </a:solidFill>
                  </a:rPr>
                  <a:t> </a:t>
                </a:r>
              </a:p>
            </p:txBody>
          </p:sp>
        </mc:Choice>
        <mc:Fallback xmlns="">
          <p:sp>
            <p:nvSpPr>
              <p:cNvPr id="8" name="正方形/長方形 7">
                <a:extLst>
                  <a:ext uri="{FF2B5EF4-FFF2-40B4-BE49-F238E27FC236}">
                    <a16:creationId xmlns:a16="http://schemas.microsoft.com/office/drawing/2014/main" id="{4869AD8C-F22F-4816-8DB2-4502DD596761}"/>
                  </a:ext>
                </a:extLst>
              </p:cNvPr>
              <p:cNvSpPr>
                <a:spLocks noRot="1" noChangeAspect="1" noMove="1" noResize="1" noEditPoints="1" noAdjustHandles="1" noChangeArrowheads="1" noChangeShapeType="1" noTextEdit="1"/>
              </p:cNvSpPr>
              <p:nvPr/>
            </p:nvSpPr>
            <p:spPr>
              <a:xfrm>
                <a:off x="226862" y="2841871"/>
                <a:ext cx="8082518" cy="1649355"/>
              </a:xfrm>
              <a:prstGeom prst="rect">
                <a:avLst/>
              </a:prstGeom>
              <a:blipFill>
                <a:blip r:embed="rId5"/>
                <a:stretch>
                  <a:fillRect l="-75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A0C99A5-57B1-4620-8EB6-E819C3694EC8}"/>
                  </a:ext>
                </a:extLst>
              </p:cNvPr>
              <p:cNvSpPr txBox="1"/>
              <p:nvPr/>
            </p:nvSpPr>
            <p:spPr>
              <a:xfrm>
                <a:off x="787971" y="5187796"/>
                <a:ext cx="555793" cy="461665"/>
              </a:xfrm>
              <a:prstGeom prst="rect">
                <a:avLst/>
              </a:prstGeom>
              <a:noFill/>
              <a:ln>
                <a:noFill/>
              </a:ln>
            </p:spPr>
            <p:style>
              <a:lnRef idx="1">
                <a:scrgbClr r="0" g="0" b="0"/>
              </a:lnRef>
              <a:fillRef idx="0">
                <a:scrgbClr r="0" g="0" b="0"/>
              </a:fillRef>
              <a:effectRef idx="0">
                <a:scrgbClr r="0" g="0" b="0"/>
              </a:effectRef>
              <a:fontRef idx="minor">
                <a:schemeClr val="tx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b="0" i="1" smtClean="0">
                              <a:latin typeface="Cambria Math" panose="02040503050406030204" pitchFamily="18" charset="0"/>
                            </a:rPr>
                            <m:t>1</m:t>
                          </m:r>
                        </m:sub>
                      </m:sSub>
                    </m:oMath>
                  </m:oMathPara>
                </a14:m>
                <a:endParaRPr kumimoji="1" lang="en-US" dirty="0"/>
              </a:p>
            </p:txBody>
          </p:sp>
        </mc:Choice>
        <mc:Fallback xmlns="">
          <p:sp>
            <p:nvSpPr>
              <p:cNvPr id="9" name="テキスト ボックス 8">
                <a:extLst>
                  <a:ext uri="{FF2B5EF4-FFF2-40B4-BE49-F238E27FC236}">
                    <a16:creationId xmlns:a16="http://schemas.microsoft.com/office/drawing/2014/main" id="{6A0C99A5-57B1-4620-8EB6-E819C3694EC8}"/>
                  </a:ext>
                </a:extLst>
              </p:cNvPr>
              <p:cNvSpPr txBox="1">
                <a:spLocks noRot="1" noChangeAspect="1" noMove="1" noResize="1" noEditPoints="1" noAdjustHandles="1" noChangeArrowheads="1" noChangeShapeType="1" noTextEdit="1"/>
              </p:cNvSpPr>
              <p:nvPr/>
            </p:nvSpPr>
            <p:spPr>
              <a:xfrm>
                <a:off x="787971" y="5187796"/>
                <a:ext cx="555793" cy="461665"/>
              </a:xfrm>
              <a:prstGeom prst="rect">
                <a:avLst/>
              </a:prstGeom>
              <a:blipFill>
                <a:blip r:embed="rId6"/>
                <a:stretch>
                  <a:fillRect l="-3297" b="-39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02F6D93-F6DD-4CF8-9F54-0791324080B9}"/>
                  </a:ext>
                </a:extLst>
              </p:cNvPr>
              <p:cNvSpPr txBox="1"/>
              <p:nvPr/>
            </p:nvSpPr>
            <p:spPr>
              <a:xfrm>
                <a:off x="1527786" y="5187797"/>
                <a:ext cx="562911" cy="461665"/>
              </a:xfrm>
              <a:prstGeom prst="rect">
                <a:avLst/>
              </a:prstGeom>
              <a:noFill/>
              <a:ln>
                <a:noFill/>
              </a:ln>
            </p:spPr>
            <p:style>
              <a:lnRef idx="1">
                <a:scrgbClr r="0" g="0" b="0"/>
              </a:lnRef>
              <a:fillRef idx="0">
                <a:scrgbClr r="0" g="0" b="0"/>
              </a:fillRef>
              <a:effectRef idx="0">
                <a:scrgbClr r="0" g="0" b="0"/>
              </a:effectRef>
              <a:fontRef idx="minor">
                <a:schemeClr val="tx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b="0" i="1" smtClean="0">
                              <a:latin typeface="Cambria Math" panose="02040503050406030204" pitchFamily="18" charset="0"/>
                            </a:rPr>
                            <m:t>2</m:t>
                          </m:r>
                        </m:sub>
                      </m:sSub>
                    </m:oMath>
                  </m:oMathPara>
                </a14:m>
                <a:endParaRPr kumimoji="1" lang="en-US" dirty="0"/>
              </a:p>
            </p:txBody>
          </p:sp>
        </mc:Choice>
        <mc:Fallback xmlns="">
          <p:sp>
            <p:nvSpPr>
              <p:cNvPr id="10" name="テキスト ボックス 9">
                <a:extLst>
                  <a:ext uri="{FF2B5EF4-FFF2-40B4-BE49-F238E27FC236}">
                    <a16:creationId xmlns:a16="http://schemas.microsoft.com/office/drawing/2014/main" id="{902F6D93-F6DD-4CF8-9F54-0791324080B9}"/>
                  </a:ext>
                </a:extLst>
              </p:cNvPr>
              <p:cNvSpPr txBox="1">
                <a:spLocks noRot="1" noChangeAspect="1" noMove="1" noResize="1" noEditPoints="1" noAdjustHandles="1" noChangeArrowheads="1" noChangeShapeType="1" noTextEdit="1"/>
              </p:cNvSpPr>
              <p:nvPr/>
            </p:nvSpPr>
            <p:spPr>
              <a:xfrm>
                <a:off x="1527786" y="5187797"/>
                <a:ext cx="562911" cy="461665"/>
              </a:xfrm>
              <a:prstGeom prst="rect">
                <a:avLst/>
              </a:prstGeom>
              <a:blipFill>
                <a:blip r:embed="rId7"/>
                <a:stretch>
                  <a:fillRect l="-3261" b="-39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0D0ABFB-E029-4FA9-B91D-7F72FECE498E}"/>
                  </a:ext>
                </a:extLst>
              </p:cNvPr>
              <p:cNvSpPr txBox="1"/>
              <p:nvPr/>
            </p:nvSpPr>
            <p:spPr>
              <a:xfrm>
                <a:off x="2274719" y="5187798"/>
                <a:ext cx="562911" cy="461665"/>
              </a:xfrm>
              <a:prstGeom prst="rect">
                <a:avLst/>
              </a:prstGeom>
              <a:noFill/>
              <a:ln>
                <a:noFill/>
              </a:ln>
            </p:spPr>
            <p:style>
              <a:lnRef idx="1">
                <a:scrgbClr r="0" g="0" b="0"/>
              </a:lnRef>
              <a:fillRef idx="0">
                <a:scrgbClr r="0" g="0" b="0"/>
              </a:fillRef>
              <a:effectRef idx="0">
                <a:scrgbClr r="0" g="0" b="0"/>
              </a:effectRef>
              <a:fontRef idx="minor">
                <a:schemeClr val="tx1"/>
              </a:fontRef>
            </p:style>
            <p:txBody>
              <a:bodyPr wrap="none" rtlCol="0" anchor="ctr">
                <a:spAutoFit/>
              </a:bodyPr>
              <a:lstStyle/>
              <a:p>
                <a:pPr algn="ct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i="1">
                              <a:latin typeface="Cambria Math" panose="02040503050406030204" pitchFamily="18" charset="0"/>
                            </a:rPr>
                            <m:t>3</m:t>
                          </m:r>
                        </m:sub>
                      </m:sSub>
                    </m:oMath>
                  </m:oMathPara>
                </a14:m>
                <a:endParaRPr kumimoji="1" lang="en-US" dirty="0"/>
              </a:p>
            </p:txBody>
          </p:sp>
        </mc:Choice>
        <mc:Fallback xmlns="">
          <p:sp>
            <p:nvSpPr>
              <p:cNvPr id="11" name="テキスト ボックス 10">
                <a:extLst>
                  <a:ext uri="{FF2B5EF4-FFF2-40B4-BE49-F238E27FC236}">
                    <a16:creationId xmlns:a16="http://schemas.microsoft.com/office/drawing/2014/main" id="{D0D0ABFB-E029-4FA9-B91D-7F72FECE498E}"/>
                  </a:ext>
                </a:extLst>
              </p:cNvPr>
              <p:cNvSpPr txBox="1">
                <a:spLocks noRot="1" noChangeAspect="1" noMove="1" noResize="1" noEditPoints="1" noAdjustHandles="1" noChangeArrowheads="1" noChangeShapeType="1" noTextEdit="1"/>
              </p:cNvSpPr>
              <p:nvPr/>
            </p:nvSpPr>
            <p:spPr>
              <a:xfrm>
                <a:off x="2274719" y="5187798"/>
                <a:ext cx="562911" cy="461665"/>
              </a:xfrm>
              <a:prstGeom prst="rect">
                <a:avLst/>
              </a:prstGeom>
              <a:blipFill>
                <a:blip r:embed="rId8"/>
                <a:stretch>
                  <a:fillRect l="-3261" b="-3947"/>
                </a:stretch>
              </a:blipFill>
              <a:ln>
                <a:noFill/>
              </a:ln>
            </p:spPr>
            <p:txBody>
              <a:bodyPr/>
              <a:lstStyle/>
              <a:p>
                <a:r>
                  <a:rPr lang="en-US">
                    <a:noFill/>
                  </a:rPr>
                  <a:t> </a:t>
                </a:r>
              </a:p>
            </p:txBody>
          </p:sp>
        </mc:Fallback>
      </mc:AlternateContent>
      <p:sp>
        <p:nvSpPr>
          <p:cNvPr id="12" name="矢印: 右 11">
            <a:extLst>
              <a:ext uri="{FF2B5EF4-FFF2-40B4-BE49-F238E27FC236}">
                <a16:creationId xmlns:a16="http://schemas.microsoft.com/office/drawing/2014/main" id="{36A0E568-EB55-46D5-8A0A-0F25F92C61D7}"/>
              </a:ext>
            </a:extLst>
          </p:cNvPr>
          <p:cNvSpPr/>
          <p:nvPr/>
        </p:nvSpPr>
        <p:spPr>
          <a:xfrm>
            <a:off x="925540" y="6072614"/>
            <a:ext cx="1767401" cy="463924"/>
          </a:xfrm>
          <a:prstGeom prst="rightArrow">
            <a:avLst/>
          </a:prstGeom>
          <a:gradFill flip="none" rotWithShape="1">
            <a:gsLst>
              <a:gs pos="0">
                <a:srgbClr val="FF0000"/>
              </a:gs>
              <a:gs pos="24000">
                <a:schemeClr val="accent6"/>
              </a:gs>
              <a:gs pos="75000">
                <a:srgbClr val="00B0F0"/>
              </a:gs>
              <a:gs pos="50000">
                <a:srgbClr val="FFFF00"/>
              </a:gs>
              <a:gs pos="100000">
                <a:srgbClr val="0070C0"/>
              </a:gs>
            </a:gsLst>
            <a:lin ang="10800000" scaled="1"/>
            <a:tileRect/>
          </a:gra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836D72E-C307-40AD-BA1C-4502A7C6EFD0}"/>
                  </a:ext>
                </a:extLst>
              </p:cNvPr>
              <p:cNvSpPr txBox="1"/>
              <p:nvPr/>
            </p:nvSpPr>
            <p:spPr>
              <a:xfrm>
                <a:off x="202297" y="4560895"/>
                <a:ext cx="2282933" cy="461665"/>
              </a:xfrm>
              <a:prstGeom prst="rect">
                <a:avLst/>
              </a:prstGeom>
              <a:noFill/>
              <a:ln>
                <a:noFill/>
              </a:ln>
            </p:spPr>
            <p:style>
              <a:lnRef idx="1">
                <a:scrgbClr r="0" g="0" b="0"/>
              </a:lnRef>
              <a:fillRef idx="0">
                <a:scrgbClr r="0" g="0" b="0"/>
              </a:fillRef>
              <a:effectRef idx="0">
                <a:scrgbClr r="0" g="0" b="0"/>
              </a:effectRef>
              <a:fontRef idx="minor">
                <a:schemeClr val="tx1"/>
              </a:fontRef>
            </p:style>
            <p:txBody>
              <a:bodyPr wrap="none" rtlCol="0" anchor="ctr">
                <a:spAutoFit/>
              </a:bodyPr>
              <a:lstStyle/>
              <a:p>
                <a:pPr algn="ctr"/>
                <a:r>
                  <a:rPr lang="en-US" altLang="ja-JP" sz="2400" dirty="0"/>
                  <a:t>3 classes for </a:t>
                </a:r>
                <a14:m>
                  <m:oMath xmlns:m="http://schemas.openxmlformats.org/officeDocument/2006/math">
                    <m:sSub>
                      <m:sSubPr>
                        <m:ctrlPr>
                          <a:rPr lang="en-US" altLang="ja-JP" sz="2400" i="1" smtClean="0">
                            <a:latin typeface="Cambria Math" panose="02040503050406030204" pitchFamily="18" charset="0"/>
                          </a:rPr>
                        </m:ctrlPr>
                      </m:sSubPr>
                      <m:e>
                        <m:r>
                          <m:rPr>
                            <m:sty m:val="p"/>
                          </m:rPr>
                          <a:rPr lang="en-US" altLang="ja-JP" sz="2400" i="1">
                            <a:latin typeface="Cambria Math" panose="02040503050406030204" pitchFamily="18" charset="0"/>
                          </a:rPr>
                          <m:t>λ</m:t>
                        </m:r>
                      </m:e>
                      <m:sub>
                        <m:r>
                          <a:rPr lang="en-US" altLang="ja-JP" sz="2400" b="0" i="1" smtClean="0">
                            <a:latin typeface="Cambria Math" panose="02040503050406030204" pitchFamily="18" charset="0"/>
                          </a:rPr>
                          <m:t>𝑘</m:t>
                        </m:r>
                      </m:sub>
                    </m:sSub>
                  </m:oMath>
                </a14:m>
                <a:endParaRPr kumimoji="1" lang="en-US" dirty="0"/>
              </a:p>
            </p:txBody>
          </p:sp>
        </mc:Choice>
        <mc:Fallback xmlns="">
          <p:sp>
            <p:nvSpPr>
              <p:cNvPr id="13" name="テキスト ボックス 12">
                <a:extLst>
                  <a:ext uri="{FF2B5EF4-FFF2-40B4-BE49-F238E27FC236}">
                    <a16:creationId xmlns:a16="http://schemas.microsoft.com/office/drawing/2014/main" id="{9836D72E-C307-40AD-BA1C-4502A7C6EFD0}"/>
                  </a:ext>
                </a:extLst>
              </p:cNvPr>
              <p:cNvSpPr txBox="1">
                <a:spLocks noRot="1" noChangeAspect="1" noMove="1" noResize="1" noEditPoints="1" noAdjustHandles="1" noChangeArrowheads="1" noChangeShapeType="1" noTextEdit="1"/>
              </p:cNvSpPr>
              <p:nvPr/>
            </p:nvSpPr>
            <p:spPr>
              <a:xfrm>
                <a:off x="202297" y="4560895"/>
                <a:ext cx="2282933" cy="461665"/>
              </a:xfrm>
              <a:prstGeom prst="rect">
                <a:avLst/>
              </a:prstGeom>
              <a:blipFill>
                <a:blip r:embed="rId9"/>
                <a:stretch>
                  <a:fillRect l="-4000" t="-7895" b="-31579"/>
                </a:stretch>
              </a:blipFill>
              <a:ln>
                <a:noFill/>
              </a:ln>
            </p:spPr>
            <p:txBody>
              <a:bodyPr/>
              <a:lstStyle/>
              <a:p>
                <a:r>
                  <a:rPr lang="en-US">
                    <a:noFill/>
                  </a:rPr>
                  <a:t> </a:t>
                </a:r>
              </a:p>
            </p:txBody>
          </p:sp>
        </mc:Fallback>
      </mc:AlternateContent>
      <p:sp>
        <p:nvSpPr>
          <p:cNvPr id="14" name="テキスト ボックス 13">
            <a:extLst>
              <a:ext uri="{FF2B5EF4-FFF2-40B4-BE49-F238E27FC236}">
                <a16:creationId xmlns:a16="http://schemas.microsoft.com/office/drawing/2014/main" id="{E1249FAB-AFD6-4D86-A029-7729D923847E}"/>
              </a:ext>
            </a:extLst>
          </p:cNvPr>
          <p:cNvSpPr txBox="1"/>
          <p:nvPr/>
        </p:nvSpPr>
        <p:spPr>
          <a:xfrm>
            <a:off x="499304" y="5680406"/>
            <a:ext cx="1028482"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dirty="0"/>
              <a:t>low</a:t>
            </a:r>
          </a:p>
        </p:txBody>
      </p:sp>
      <p:sp>
        <p:nvSpPr>
          <p:cNvPr id="15" name="テキスト ボックス 14">
            <a:extLst>
              <a:ext uri="{FF2B5EF4-FFF2-40B4-BE49-F238E27FC236}">
                <a16:creationId xmlns:a16="http://schemas.microsoft.com/office/drawing/2014/main" id="{C7242408-3394-4E81-84F3-FF157C7D10E3}"/>
              </a:ext>
            </a:extLst>
          </p:cNvPr>
          <p:cNvSpPr txBox="1"/>
          <p:nvPr/>
        </p:nvSpPr>
        <p:spPr>
          <a:xfrm>
            <a:off x="1915039" y="5660038"/>
            <a:ext cx="1028482"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dirty="0"/>
              <a:t>high</a:t>
            </a:r>
          </a:p>
        </p:txBody>
      </p:sp>
    </p:spTree>
    <p:extLst>
      <p:ext uri="{BB962C8B-B14F-4D97-AF65-F5344CB8AC3E}">
        <p14:creationId xmlns:p14="http://schemas.microsoft.com/office/powerpoint/2010/main" val="401355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The comparison of the number of filters (1/2)</a:t>
            </a:r>
            <a:endParaRPr kumimoji="1" lang="ja-JP" altLang="en-US" sz="2800" dirty="0"/>
          </a:p>
        </p:txBody>
      </p:sp>
      <p:sp>
        <p:nvSpPr>
          <p:cNvPr id="3" name="コンテンツ プレースホルダー 2"/>
          <p:cNvSpPr>
            <a:spLocks noGrp="1"/>
          </p:cNvSpPr>
          <p:nvPr>
            <p:ph idx="1"/>
          </p:nvPr>
        </p:nvSpPr>
        <p:spPr/>
        <p:txBody>
          <a:bodyPr/>
          <a:lstStyle/>
          <a:p>
            <a:r>
              <a:rPr lang="en-US" altLang="ja-JP" sz="2400" dirty="0"/>
              <a:t>There are three improvements in our proposed method.</a:t>
            </a:r>
            <a:endParaRPr kumimoji="1" lang="en-US" altLang="ja-JP"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C14E27B0-9788-4B5F-9F16-99581493A1B0}" type="slidenum">
              <a:rPr lang="en-US" altLang="ja-JP" smtClean="0"/>
              <a:pPr/>
              <a:t>15</a:t>
            </a:fld>
            <a:endParaRPr lang="en-US"/>
          </a:p>
        </p:txBody>
      </p:sp>
      <p:pic>
        <p:nvPicPr>
          <p:cNvPr id="5" name="図 4"/>
          <p:cNvPicPr>
            <a:picLocks noChangeAspect="1"/>
          </p:cNvPicPr>
          <p:nvPr/>
        </p:nvPicPr>
        <p:blipFill>
          <a:blip r:embed="rId2"/>
          <a:stretch>
            <a:fillRect/>
          </a:stretch>
        </p:blipFill>
        <p:spPr>
          <a:xfrm>
            <a:off x="290945" y="1319778"/>
            <a:ext cx="7551696" cy="5109757"/>
          </a:xfrm>
          <a:prstGeom prst="rect">
            <a:avLst/>
          </a:prstGeom>
        </p:spPr>
      </p:pic>
      <p:sp>
        <p:nvSpPr>
          <p:cNvPr id="6" name="テキスト ボックス 5"/>
          <p:cNvSpPr txBox="1"/>
          <p:nvPr/>
        </p:nvSpPr>
        <p:spPr>
          <a:xfrm>
            <a:off x="2058820" y="2475703"/>
            <a:ext cx="870858" cy="46166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ja-JP" altLang="en-US" sz="2400" dirty="0"/>
              <a:t>２４</a:t>
            </a:r>
            <a:endParaRPr kumimoji="1" lang="ja-JP" altLang="en-US" sz="2400" dirty="0"/>
          </a:p>
        </p:txBody>
      </p:sp>
      <p:sp>
        <p:nvSpPr>
          <p:cNvPr id="7" name="テキスト ボックス 6"/>
          <p:cNvSpPr txBox="1"/>
          <p:nvPr/>
        </p:nvSpPr>
        <p:spPr>
          <a:xfrm>
            <a:off x="2058820" y="4704265"/>
            <a:ext cx="870858" cy="46166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ja-JP" altLang="en-US" sz="2400" dirty="0"/>
              <a:t>６</a:t>
            </a:r>
            <a:endParaRPr kumimoji="1" lang="ja-JP" altLang="en-US" sz="2400" dirty="0"/>
          </a:p>
        </p:txBody>
      </p:sp>
      <p:sp>
        <p:nvSpPr>
          <p:cNvPr id="8" name="テキスト ボックス 7"/>
          <p:cNvSpPr txBox="1"/>
          <p:nvPr/>
        </p:nvSpPr>
        <p:spPr>
          <a:xfrm>
            <a:off x="290945" y="3617202"/>
            <a:ext cx="2259750" cy="400110"/>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r>
              <a:rPr lang="en-US" altLang="ja-JP" sz="2000" u="sng" dirty="0"/>
              <a:t>Proposed</a:t>
            </a:r>
            <a:r>
              <a:rPr lang="ja-JP" altLang="en-US" sz="2000" u="sng" dirty="0"/>
              <a:t> </a:t>
            </a:r>
            <a:r>
              <a:rPr lang="en-US" altLang="ja-JP" sz="2000" u="sng" dirty="0"/>
              <a:t>method</a:t>
            </a:r>
            <a:r>
              <a:rPr kumimoji="1" lang="ja-JP" altLang="en-US" sz="2000" u="sng" dirty="0"/>
              <a:t>　　　</a:t>
            </a:r>
          </a:p>
        </p:txBody>
      </p:sp>
      <p:sp>
        <p:nvSpPr>
          <p:cNvPr id="11" name="テキスト ボックス 10"/>
          <p:cNvSpPr txBox="1"/>
          <p:nvPr/>
        </p:nvSpPr>
        <p:spPr>
          <a:xfrm>
            <a:off x="3539087" y="4697145"/>
            <a:ext cx="870858" cy="46166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sz="2400"/>
              <a:t>1</a:t>
            </a:r>
            <a:endParaRPr kumimoji="1" lang="ja-JP" altLang="en-US" sz="2400" dirty="0"/>
          </a:p>
        </p:txBody>
      </p:sp>
      <p:sp>
        <p:nvSpPr>
          <p:cNvPr id="14" name="テキスト ボックス 13"/>
          <p:cNvSpPr txBox="1"/>
          <p:nvPr/>
        </p:nvSpPr>
        <p:spPr>
          <a:xfrm>
            <a:off x="2043104" y="2475703"/>
            <a:ext cx="870858" cy="46166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ja-JP" altLang="en-US" sz="2400" dirty="0"/>
              <a:t>２４</a:t>
            </a:r>
            <a:endParaRPr kumimoji="1" lang="ja-JP" altLang="en-US" sz="2400" dirty="0"/>
          </a:p>
        </p:txBody>
      </p:sp>
      <p:sp>
        <p:nvSpPr>
          <p:cNvPr id="15" name="テキスト ボックス 14"/>
          <p:cNvSpPr txBox="1"/>
          <p:nvPr/>
        </p:nvSpPr>
        <p:spPr>
          <a:xfrm>
            <a:off x="7293243" y="4635589"/>
            <a:ext cx="1158807" cy="58477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sz="2400"/>
              <a:t>=</a:t>
            </a:r>
            <a:r>
              <a:rPr lang="en-US" altLang="ja-JP" sz="3200">
                <a:solidFill>
                  <a:schemeClr val="accent2"/>
                </a:solidFill>
              </a:rPr>
              <a:t>18</a:t>
            </a:r>
            <a:endParaRPr kumimoji="1" lang="ja-JP" altLang="en-US" sz="3200" dirty="0">
              <a:solidFill>
                <a:schemeClr val="accent2"/>
              </a:solidFill>
            </a:endParaRPr>
          </a:p>
        </p:txBody>
      </p:sp>
      <p:sp>
        <p:nvSpPr>
          <p:cNvPr id="16" name="テキスト ボックス 15"/>
          <p:cNvSpPr txBox="1"/>
          <p:nvPr/>
        </p:nvSpPr>
        <p:spPr>
          <a:xfrm>
            <a:off x="7293243" y="2414147"/>
            <a:ext cx="1158807" cy="584775"/>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sz="2400"/>
              <a:t>=</a:t>
            </a:r>
            <a:r>
              <a:rPr lang="en-US" altLang="ja-JP" sz="3200">
                <a:solidFill>
                  <a:schemeClr val="tx2"/>
                </a:solidFill>
              </a:rPr>
              <a:t>864</a:t>
            </a:r>
            <a:endParaRPr kumimoji="1" lang="ja-JP" altLang="en-US" sz="3200" dirty="0">
              <a:solidFill>
                <a:schemeClr val="tx2"/>
              </a:solidFill>
            </a:endParaRPr>
          </a:p>
        </p:txBody>
      </p:sp>
      <p:sp>
        <p:nvSpPr>
          <p:cNvPr id="13" name="楕円 12">
            <a:extLst>
              <a:ext uri="{FF2B5EF4-FFF2-40B4-BE49-F238E27FC236}">
                <a16:creationId xmlns:a16="http://schemas.microsoft.com/office/drawing/2014/main" id="{E9AA0983-672B-4E66-97B5-49DF0A15B436}"/>
              </a:ext>
            </a:extLst>
          </p:cNvPr>
          <p:cNvSpPr/>
          <p:nvPr/>
        </p:nvSpPr>
        <p:spPr>
          <a:xfrm>
            <a:off x="1544413" y="5291302"/>
            <a:ext cx="6013424" cy="1229814"/>
          </a:xfrm>
          <a:prstGeom prst="ellipse">
            <a:avLst/>
          </a:prstGeom>
          <a:solidFill>
            <a:srgbClr val="C01010"/>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sz="2000" b="1" dirty="0"/>
              <a:t>Proposed method can reduce significantly the number </a:t>
            </a:r>
            <a:r>
              <a:rPr lang="en-US" sz="2000" b="1" dirty="0"/>
              <a:t>of filters  in RAISR test phase.</a:t>
            </a:r>
            <a:endParaRPr kumimoji="1" lang="en-US" sz="2000" b="1" dirty="0"/>
          </a:p>
        </p:txBody>
      </p:sp>
      <p:sp>
        <p:nvSpPr>
          <p:cNvPr id="17" name="正方形/長方形 16">
            <a:extLst>
              <a:ext uri="{FF2B5EF4-FFF2-40B4-BE49-F238E27FC236}">
                <a16:creationId xmlns:a16="http://schemas.microsoft.com/office/drawing/2014/main" id="{F9B5EE36-FB07-4CBB-B4B6-90310BFA70BD}"/>
              </a:ext>
            </a:extLst>
          </p:cNvPr>
          <p:cNvSpPr/>
          <p:nvPr/>
        </p:nvSpPr>
        <p:spPr>
          <a:xfrm>
            <a:off x="6184230" y="1549598"/>
            <a:ext cx="1323475" cy="706331"/>
          </a:xfrm>
          <a:prstGeom prst="rect">
            <a:avLst/>
          </a:prstGeom>
          <a:solidFill>
            <a:schemeClr val="bg1"/>
          </a:solidFill>
          <a:ln w="28575">
            <a:solidFill>
              <a:schemeClr val="accent1"/>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dirty="0">
                <a:solidFill>
                  <a:schemeClr val="tx1"/>
                </a:solidFill>
              </a:rPr>
              <a:t>Pixel </a:t>
            </a:r>
          </a:p>
          <a:p>
            <a:pPr algn="ctr"/>
            <a:r>
              <a:rPr kumimoji="1" lang="en-US" dirty="0">
                <a:solidFill>
                  <a:schemeClr val="tx1"/>
                </a:solidFill>
              </a:rPr>
              <a:t>t</a:t>
            </a:r>
            <a:r>
              <a:rPr lang="en-US" dirty="0">
                <a:solidFill>
                  <a:schemeClr val="tx1"/>
                </a:solidFill>
              </a:rPr>
              <a:t>ype</a:t>
            </a:r>
            <a:endParaRPr kumimoji="1" lang="en-US" dirty="0">
              <a:solidFill>
                <a:schemeClr val="tx1"/>
              </a:solidFill>
            </a:endParaRPr>
          </a:p>
        </p:txBody>
      </p:sp>
      <p:sp>
        <p:nvSpPr>
          <p:cNvPr id="18" name="正方形/長方形 17">
            <a:extLst>
              <a:ext uri="{FF2B5EF4-FFF2-40B4-BE49-F238E27FC236}">
                <a16:creationId xmlns:a16="http://schemas.microsoft.com/office/drawing/2014/main" id="{1187D044-C30C-4D8E-8822-D77DB6CC0771}"/>
              </a:ext>
            </a:extLst>
          </p:cNvPr>
          <p:cNvSpPr/>
          <p:nvPr/>
        </p:nvSpPr>
        <p:spPr>
          <a:xfrm>
            <a:off x="6234362" y="3782100"/>
            <a:ext cx="1323475" cy="706331"/>
          </a:xfrm>
          <a:prstGeom prst="rect">
            <a:avLst/>
          </a:prstGeom>
          <a:solidFill>
            <a:schemeClr val="bg1"/>
          </a:solidFill>
          <a:ln w="28575">
            <a:solidFill>
              <a:schemeClr val="accent1"/>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dirty="0">
                <a:solidFill>
                  <a:schemeClr val="tx1"/>
                </a:solidFill>
              </a:rPr>
              <a:t>Pixel </a:t>
            </a:r>
          </a:p>
          <a:p>
            <a:pPr algn="ctr"/>
            <a:r>
              <a:rPr kumimoji="1" lang="en-US" dirty="0">
                <a:solidFill>
                  <a:schemeClr val="tx1"/>
                </a:solidFill>
              </a:rPr>
              <a:t>t</a:t>
            </a:r>
            <a:r>
              <a:rPr lang="en-US" dirty="0">
                <a:solidFill>
                  <a:schemeClr val="tx1"/>
                </a:solidFill>
              </a:rPr>
              <a:t>ype</a:t>
            </a:r>
            <a:endParaRPr kumimoji="1" lang="en-US" dirty="0">
              <a:solidFill>
                <a:schemeClr val="tx1"/>
              </a:solidFill>
            </a:endParaRPr>
          </a:p>
        </p:txBody>
      </p:sp>
      <p:sp>
        <p:nvSpPr>
          <p:cNvPr id="9" name="矢印: 下 8">
            <a:extLst>
              <a:ext uri="{FF2B5EF4-FFF2-40B4-BE49-F238E27FC236}">
                <a16:creationId xmlns:a16="http://schemas.microsoft.com/office/drawing/2014/main" id="{1B403860-1AA9-478E-9D7B-832EDA2E92D3}"/>
              </a:ext>
            </a:extLst>
          </p:cNvPr>
          <p:cNvSpPr/>
          <p:nvPr/>
        </p:nvSpPr>
        <p:spPr>
          <a:xfrm>
            <a:off x="2326662" y="3089291"/>
            <a:ext cx="340535" cy="461665"/>
          </a:xfrm>
          <a:prstGeom prst="down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9" name="矢印: 下 18">
            <a:extLst>
              <a:ext uri="{FF2B5EF4-FFF2-40B4-BE49-F238E27FC236}">
                <a16:creationId xmlns:a16="http://schemas.microsoft.com/office/drawing/2014/main" id="{3A7CF058-AFB1-4415-AADD-7FF17DC367D7}"/>
              </a:ext>
            </a:extLst>
          </p:cNvPr>
          <p:cNvSpPr/>
          <p:nvPr/>
        </p:nvSpPr>
        <p:spPr>
          <a:xfrm>
            <a:off x="6675699" y="3122941"/>
            <a:ext cx="340535" cy="461665"/>
          </a:xfrm>
          <a:prstGeom prst="down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20" name="矢印: 下 19">
            <a:extLst>
              <a:ext uri="{FF2B5EF4-FFF2-40B4-BE49-F238E27FC236}">
                <a16:creationId xmlns:a16="http://schemas.microsoft.com/office/drawing/2014/main" id="{3E788A98-71D7-4D5A-8FB7-B139D810AE18}"/>
              </a:ext>
            </a:extLst>
          </p:cNvPr>
          <p:cNvSpPr/>
          <p:nvPr/>
        </p:nvSpPr>
        <p:spPr>
          <a:xfrm>
            <a:off x="3782618" y="3127607"/>
            <a:ext cx="340535" cy="461665"/>
          </a:xfrm>
          <a:prstGeom prst="down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21" name="正方形/長方形 20">
            <a:extLst>
              <a:ext uri="{FF2B5EF4-FFF2-40B4-BE49-F238E27FC236}">
                <a16:creationId xmlns:a16="http://schemas.microsoft.com/office/drawing/2014/main" id="{81052248-AC80-48CD-8C68-326A289AC4F5}"/>
              </a:ext>
            </a:extLst>
          </p:cNvPr>
          <p:cNvSpPr/>
          <p:nvPr/>
        </p:nvSpPr>
        <p:spPr>
          <a:xfrm>
            <a:off x="7048131" y="3191634"/>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ja-JP" altLang="en-US" sz="3200" b="1" dirty="0">
                <a:solidFill>
                  <a:schemeClr val="tx1"/>
                </a:solidFill>
              </a:rPr>
              <a:t>①</a:t>
            </a:r>
            <a:endParaRPr kumimoji="1" lang="en-US" sz="3200" b="1" dirty="0">
              <a:solidFill>
                <a:schemeClr val="tx1"/>
              </a:solidFill>
            </a:endParaRPr>
          </a:p>
        </p:txBody>
      </p:sp>
      <p:sp>
        <p:nvSpPr>
          <p:cNvPr id="22" name="正方形/長方形 21">
            <a:extLst>
              <a:ext uri="{FF2B5EF4-FFF2-40B4-BE49-F238E27FC236}">
                <a16:creationId xmlns:a16="http://schemas.microsoft.com/office/drawing/2014/main" id="{2FEE93E0-4024-4762-AB50-09E5A721DD4F}"/>
              </a:ext>
            </a:extLst>
          </p:cNvPr>
          <p:cNvSpPr/>
          <p:nvPr/>
        </p:nvSpPr>
        <p:spPr>
          <a:xfrm>
            <a:off x="2667197" y="3203342"/>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ja-JP" altLang="en-US" sz="3200" b="1" dirty="0">
                <a:solidFill>
                  <a:schemeClr val="tx1"/>
                </a:solidFill>
              </a:rPr>
              <a:t>②</a:t>
            </a:r>
            <a:endParaRPr kumimoji="1" lang="en-US" sz="3200" b="1" dirty="0">
              <a:solidFill>
                <a:schemeClr val="tx1"/>
              </a:solidFill>
            </a:endParaRPr>
          </a:p>
        </p:txBody>
      </p:sp>
      <p:sp>
        <p:nvSpPr>
          <p:cNvPr id="23" name="正方形/長方形 22">
            <a:extLst>
              <a:ext uri="{FF2B5EF4-FFF2-40B4-BE49-F238E27FC236}">
                <a16:creationId xmlns:a16="http://schemas.microsoft.com/office/drawing/2014/main" id="{686438BC-4020-416C-8AE2-D8AC9E95BCE8}"/>
              </a:ext>
            </a:extLst>
          </p:cNvPr>
          <p:cNvSpPr/>
          <p:nvPr/>
        </p:nvSpPr>
        <p:spPr>
          <a:xfrm>
            <a:off x="4216039" y="3206926"/>
            <a:ext cx="772172" cy="280405"/>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ja-JP" altLang="en-US" sz="3200" b="1" dirty="0">
                <a:solidFill>
                  <a:schemeClr val="tx1"/>
                </a:solidFill>
              </a:rPr>
              <a:t>③</a:t>
            </a:r>
            <a:endParaRPr kumimoji="1" lang="en-US" sz="3200" b="1" dirty="0">
              <a:solidFill>
                <a:schemeClr val="tx1"/>
              </a:solidFill>
            </a:endParaRPr>
          </a:p>
        </p:txBody>
      </p:sp>
    </p:spTree>
    <p:extLst>
      <p:ext uri="{BB962C8B-B14F-4D97-AF65-F5344CB8AC3E}">
        <p14:creationId xmlns:p14="http://schemas.microsoft.com/office/powerpoint/2010/main" val="3727255121"/>
      </p:ext>
    </p:extLst>
  </p:cSld>
  <p:clrMapOvr>
    <a:masterClrMapping/>
  </p:clrMapOvr>
  <mc:AlternateContent xmlns:mc="http://schemas.openxmlformats.org/markup-compatibility/2006" xmlns:p14="http://schemas.microsoft.com/office/powerpoint/2010/main">
    <mc:Choice Requires="p14">
      <p:transition p14:dur="0" advTm="707"/>
    </mc:Choice>
    <mc:Fallback xmlns="">
      <p:transition advTm="70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2B42E-62E4-4AAE-B0E3-E014B8D37B21}"/>
              </a:ext>
            </a:extLst>
          </p:cNvPr>
          <p:cNvSpPr>
            <a:spLocks noGrp="1"/>
          </p:cNvSpPr>
          <p:nvPr>
            <p:ph type="title"/>
          </p:nvPr>
        </p:nvSpPr>
        <p:spPr/>
        <p:txBody>
          <a:bodyPr/>
          <a:lstStyle/>
          <a:p>
            <a:r>
              <a:rPr kumimoji="1" lang="en-US" sz="2800" dirty="0"/>
              <a:t>The comparison of the number of filters(2/2) </a:t>
            </a:r>
          </a:p>
        </p:txBody>
      </p:sp>
      <p:sp>
        <p:nvSpPr>
          <p:cNvPr id="3" name="コンテンツ プレースホルダー 2">
            <a:extLst>
              <a:ext uri="{FF2B5EF4-FFF2-40B4-BE49-F238E27FC236}">
                <a16:creationId xmlns:a16="http://schemas.microsoft.com/office/drawing/2014/main" id="{9A12FF32-DA25-4FCF-8C6D-69029F9EBFE4}"/>
              </a:ext>
            </a:extLst>
          </p:cNvPr>
          <p:cNvSpPr>
            <a:spLocks noGrp="1"/>
          </p:cNvSpPr>
          <p:nvPr>
            <p:ph idx="1"/>
          </p:nvPr>
        </p:nvSpPr>
        <p:spPr/>
        <p:txBody>
          <a:bodyPr/>
          <a:lstStyle/>
          <a:p>
            <a:endParaRPr kumimoji="1" lang="en-US" dirty="0"/>
          </a:p>
          <a:p>
            <a:endParaRPr kumimoji="1" lang="en-US" dirty="0"/>
          </a:p>
          <a:p>
            <a:endParaRPr lang="en-US" dirty="0"/>
          </a:p>
          <a:p>
            <a:endParaRPr kumimoji="1" lang="en-US" dirty="0"/>
          </a:p>
          <a:p>
            <a:endParaRPr lang="en-US" dirty="0"/>
          </a:p>
          <a:p>
            <a:endParaRPr kumimoji="1" lang="en-US" dirty="0"/>
          </a:p>
          <a:p>
            <a:endParaRPr lang="en-US" dirty="0"/>
          </a:p>
          <a:p>
            <a:endParaRPr kumimoji="1" lang="en-US" dirty="0"/>
          </a:p>
          <a:p>
            <a:endParaRPr lang="en-US" dirty="0"/>
          </a:p>
          <a:p>
            <a:endParaRPr kumimoji="1" lang="en-US" dirty="0"/>
          </a:p>
          <a:p>
            <a:r>
              <a:rPr lang="en-US" sz="1050" dirty="0"/>
              <a:t>[1]Y. Romano, J. </a:t>
            </a:r>
            <a:r>
              <a:rPr lang="en-US" sz="1050" dirty="0" err="1"/>
              <a:t>Isidoro</a:t>
            </a:r>
            <a:r>
              <a:rPr lang="en-US" sz="1050" dirty="0"/>
              <a:t>, and P. </a:t>
            </a:r>
            <a:r>
              <a:rPr lang="en-US" sz="1050" dirty="0" err="1"/>
              <a:t>Milanfar</a:t>
            </a:r>
            <a:r>
              <a:rPr lang="en-US" sz="1050" dirty="0"/>
              <a:t>, “</a:t>
            </a:r>
            <a:r>
              <a:rPr lang="en-US" sz="1050" dirty="0" err="1"/>
              <a:t>Raisr</a:t>
            </a:r>
            <a:r>
              <a:rPr lang="en-US" sz="1050" dirty="0"/>
              <a:t>: Rapid and accurate image super resolution,” IEEE Transactions on Computational Imaging, vol. 3, no. 1, pp. 110–125, March 2017.</a:t>
            </a:r>
            <a:endParaRPr kumimoji="1" lang="en-US" sz="1050" dirty="0"/>
          </a:p>
        </p:txBody>
      </p:sp>
      <p:sp>
        <p:nvSpPr>
          <p:cNvPr id="4" name="スライド番号プレースホルダー 3">
            <a:extLst>
              <a:ext uri="{FF2B5EF4-FFF2-40B4-BE49-F238E27FC236}">
                <a16:creationId xmlns:a16="http://schemas.microsoft.com/office/drawing/2014/main" id="{86AE9111-D6FA-4EDC-8AE9-8ACC98A94AA8}"/>
              </a:ext>
            </a:extLst>
          </p:cNvPr>
          <p:cNvSpPr>
            <a:spLocks noGrp="1"/>
          </p:cNvSpPr>
          <p:nvPr>
            <p:ph type="sldNum" sz="quarter" idx="12"/>
          </p:nvPr>
        </p:nvSpPr>
        <p:spPr/>
        <p:txBody>
          <a:bodyPr/>
          <a:lstStyle/>
          <a:p>
            <a:fld id="{C14E27B0-9788-4B5F-9F16-99581493A1B0}" type="slidenum">
              <a:rPr lang="en-US" altLang="ja-JP" smtClean="0"/>
              <a:pPr/>
              <a:t>16</a:t>
            </a:fld>
            <a:endParaRPr lang="en-US"/>
          </a:p>
        </p:txBody>
      </p:sp>
      <p:pic>
        <p:nvPicPr>
          <p:cNvPr id="6" name="図 5">
            <a:extLst>
              <a:ext uri="{FF2B5EF4-FFF2-40B4-BE49-F238E27FC236}">
                <a16:creationId xmlns:a16="http://schemas.microsoft.com/office/drawing/2014/main" id="{F1ADDB31-E705-4835-BF74-15549419E2FA}"/>
              </a:ext>
            </a:extLst>
          </p:cNvPr>
          <p:cNvPicPr>
            <a:picLocks noChangeAspect="1"/>
          </p:cNvPicPr>
          <p:nvPr/>
        </p:nvPicPr>
        <p:blipFill>
          <a:blip r:embed="rId2"/>
          <a:stretch>
            <a:fillRect/>
          </a:stretch>
        </p:blipFill>
        <p:spPr>
          <a:xfrm>
            <a:off x="3310759" y="4336555"/>
            <a:ext cx="3810044" cy="1974296"/>
          </a:xfrm>
          <a:prstGeom prst="rect">
            <a:avLst/>
          </a:prstGeom>
        </p:spPr>
      </p:pic>
      <p:pic>
        <p:nvPicPr>
          <p:cNvPr id="5" name="図 4">
            <a:extLst>
              <a:ext uri="{FF2B5EF4-FFF2-40B4-BE49-F238E27FC236}">
                <a16:creationId xmlns:a16="http://schemas.microsoft.com/office/drawing/2014/main" id="{554F8E49-B896-4576-AAED-3C8DF197E9DC}"/>
              </a:ext>
            </a:extLst>
          </p:cNvPr>
          <p:cNvPicPr>
            <a:picLocks noChangeAspect="1"/>
          </p:cNvPicPr>
          <p:nvPr/>
        </p:nvPicPr>
        <p:blipFill>
          <a:blip r:embed="rId3"/>
          <a:stretch>
            <a:fillRect/>
          </a:stretch>
        </p:blipFill>
        <p:spPr>
          <a:xfrm>
            <a:off x="1967048" y="2009774"/>
            <a:ext cx="4146785" cy="1636754"/>
          </a:xfrm>
          <a:prstGeom prst="rect">
            <a:avLst/>
          </a:prstGeom>
        </p:spPr>
      </p:pic>
      <p:sp>
        <p:nvSpPr>
          <p:cNvPr id="9" name="乗算記号 8">
            <a:extLst>
              <a:ext uri="{FF2B5EF4-FFF2-40B4-BE49-F238E27FC236}">
                <a16:creationId xmlns:a16="http://schemas.microsoft.com/office/drawing/2014/main" id="{6695C5F6-300C-415D-A6FF-1627C91BFCFF}"/>
              </a:ext>
            </a:extLst>
          </p:cNvPr>
          <p:cNvSpPr/>
          <p:nvPr/>
        </p:nvSpPr>
        <p:spPr>
          <a:xfrm>
            <a:off x="6250801" y="2487616"/>
            <a:ext cx="687377" cy="681071"/>
          </a:xfrm>
          <a:prstGeom prst="mathMultiply">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0" name="正方形/長方形 9">
            <a:extLst>
              <a:ext uri="{FF2B5EF4-FFF2-40B4-BE49-F238E27FC236}">
                <a16:creationId xmlns:a16="http://schemas.microsoft.com/office/drawing/2014/main" id="{E501B014-7FA9-4478-98EE-893146796E60}"/>
              </a:ext>
            </a:extLst>
          </p:cNvPr>
          <p:cNvSpPr/>
          <p:nvPr/>
        </p:nvSpPr>
        <p:spPr>
          <a:xfrm>
            <a:off x="6537479" y="1478003"/>
            <a:ext cx="1595470"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Pixel Type</a:t>
            </a:r>
          </a:p>
        </p:txBody>
      </p:sp>
      <p:sp>
        <p:nvSpPr>
          <p:cNvPr id="11" name="テキスト ボックス 10">
            <a:extLst>
              <a:ext uri="{FF2B5EF4-FFF2-40B4-BE49-F238E27FC236}">
                <a16:creationId xmlns:a16="http://schemas.microsoft.com/office/drawing/2014/main" id="{D07E2FCC-43B0-4A3B-903A-74DC20DBE7E6}"/>
              </a:ext>
            </a:extLst>
          </p:cNvPr>
          <p:cNvSpPr txBox="1"/>
          <p:nvPr/>
        </p:nvSpPr>
        <p:spPr>
          <a:xfrm>
            <a:off x="7212114" y="2246447"/>
            <a:ext cx="1023317" cy="1015663"/>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6000" dirty="0"/>
              <a:t>4</a:t>
            </a:r>
            <a:endParaRPr kumimoji="1" lang="en-US" sz="6000" dirty="0"/>
          </a:p>
        </p:txBody>
      </p:sp>
      <p:sp>
        <p:nvSpPr>
          <p:cNvPr id="12" name="正方形/長方形 11">
            <a:extLst>
              <a:ext uri="{FF2B5EF4-FFF2-40B4-BE49-F238E27FC236}">
                <a16:creationId xmlns:a16="http://schemas.microsoft.com/office/drawing/2014/main" id="{EF382833-43DD-4E91-9D37-1BA8D1611385}"/>
              </a:ext>
            </a:extLst>
          </p:cNvPr>
          <p:cNvSpPr/>
          <p:nvPr/>
        </p:nvSpPr>
        <p:spPr>
          <a:xfrm>
            <a:off x="2200868" y="1478003"/>
            <a:ext cx="3563006"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Hash class in each pixel type</a:t>
            </a:r>
          </a:p>
        </p:txBody>
      </p:sp>
      <p:sp>
        <p:nvSpPr>
          <p:cNvPr id="13" name="正方形/長方形 12">
            <a:extLst>
              <a:ext uri="{FF2B5EF4-FFF2-40B4-BE49-F238E27FC236}">
                <a16:creationId xmlns:a16="http://schemas.microsoft.com/office/drawing/2014/main" id="{260643E3-B29F-4460-A079-AE141046F367}"/>
              </a:ext>
            </a:extLst>
          </p:cNvPr>
          <p:cNvSpPr/>
          <p:nvPr/>
        </p:nvSpPr>
        <p:spPr>
          <a:xfrm>
            <a:off x="393701" y="2642301"/>
            <a:ext cx="1176545" cy="619809"/>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RAISR</a:t>
            </a:r>
          </a:p>
        </p:txBody>
      </p:sp>
      <p:sp>
        <p:nvSpPr>
          <p:cNvPr id="14" name="正方形/長方形 13">
            <a:extLst>
              <a:ext uri="{FF2B5EF4-FFF2-40B4-BE49-F238E27FC236}">
                <a16:creationId xmlns:a16="http://schemas.microsoft.com/office/drawing/2014/main" id="{9849F264-CC96-4C44-A5A4-29F9F728EDD5}"/>
              </a:ext>
            </a:extLst>
          </p:cNvPr>
          <p:cNvSpPr/>
          <p:nvPr/>
        </p:nvSpPr>
        <p:spPr>
          <a:xfrm>
            <a:off x="218442" y="5064796"/>
            <a:ext cx="1748606" cy="504678"/>
          </a:xfrm>
          <a:prstGeom prst="rect">
            <a:avLst/>
          </a:prstGeom>
          <a:no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solidFill>
                  <a:schemeClr val="tx1"/>
                </a:solidFill>
              </a:rPr>
              <a:t>P</a:t>
            </a:r>
            <a:r>
              <a:rPr kumimoji="1" lang="en-US" b="1" dirty="0">
                <a:solidFill>
                  <a:schemeClr val="tx1"/>
                </a:solidFill>
              </a:rPr>
              <a:t>roposed method </a:t>
            </a:r>
          </a:p>
        </p:txBody>
      </p:sp>
      <p:sp>
        <p:nvSpPr>
          <p:cNvPr id="17" name="テキスト ボックス 16">
            <a:extLst>
              <a:ext uri="{FF2B5EF4-FFF2-40B4-BE49-F238E27FC236}">
                <a16:creationId xmlns:a16="http://schemas.microsoft.com/office/drawing/2014/main" id="{449F7803-0953-45B0-A36A-4E707E24B1AE}"/>
              </a:ext>
            </a:extLst>
          </p:cNvPr>
          <p:cNvSpPr txBox="1"/>
          <p:nvPr/>
        </p:nvSpPr>
        <p:spPr>
          <a:xfrm>
            <a:off x="5234700" y="3646528"/>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[1]</a:t>
            </a:r>
          </a:p>
        </p:txBody>
      </p:sp>
    </p:spTree>
    <p:extLst>
      <p:ext uri="{BB962C8B-B14F-4D97-AF65-F5344CB8AC3E}">
        <p14:creationId xmlns:p14="http://schemas.microsoft.com/office/powerpoint/2010/main" val="160251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124AAF-0750-4393-9CD6-5FDECD0309F6}"/>
              </a:ext>
            </a:extLst>
          </p:cNvPr>
          <p:cNvSpPr>
            <a:spLocks noGrp="1"/>
          </p:cNvSpPr>
          <p:nvPr>
            <p:ph type="title"/>
          </p:nvPr>
        </p:nvSpPr>
        <p:spPr/>
        <p:txBody>
          <a:bodyPr/>
          <a:lstStyle/>
          <a:p>
            <a:r>
              <a:rPr kumimoji="1" lang="en-US" altLang="ja-JP" dirty="0"/>
              <a:t>Compared</a:t>
            </a:r>
            <a:r>
              <a:rPr kumimoji="1" lang="ja-JP" altLang="en-US" dirty="0"/>
              <a:t> </a:t>
            </a:r>
            <a:r>
              <a:rPr kumimoji="1" lang="en-US" altLang="ja-JP" dirty="0"/>
              <a:t>methods</a:t>
            </a:r>
            <a:endParaRPr kumimoji="1" lang="en-US" dirty="0"/>
          </a:p>
        </p:txBody>
      </p:sp>
      <p:sp>
        <p:nvSpPr>
          <p:cNvPr id="3" name="コンテンツ プレースホルダー 2">
            <a:extLst>
              <a:ext uri="{FF2B5EF4-FFF2-40B4-BE49-F238E27FC236}">
                <a16:creationId xmlns:a16="http://schemas.microsoft.com/office/drawing/2014/main" id="{F373E911-832D-4BBF-B5C7-6E040FCD4EDA}"/>
              </a:ext>
            </a:extLst>
          </p:cNvPr>
          <p:cNvSpPr>
            <a:spLocks noGrp="1"/>
          </p:cNvSpPr>
          <p:nvPr>
            <p:ph idx="1"/>
          </p:nvPr>
        </p:nvSpPr>
        <p:spPr/>
        <p:txBody>
          <a:bodyPr/>
          <a:lstStyle/>
          <a:p>
            <a:r>
              <a:rPr kumimoji="1" lang="en-US" dirty="0"/>
              <a:t>Interpolation</a:t>
            </a:r>
          </a:p>
          <a:p>
            <a:r>
              <a:rPr lang="ja-JP" altLang="en-US" b="1" dirty="0">
                <a:solidFill>
                  <a:srgbClr val="000000"/>
                </a:solidFill>
                <a:latin typeface="游ゴシック" panose="020B0400000000000000" pitchFamily="50" charset="-128"/>
                <a:ea typeface="游ゴシック" panose="020B0400000000000000" pitchFamily="50" charset="-128"/>
              </a:rPr>
              <a:t>・</a:t>
            </a:r>
            <a:r>
              <a:rPr lang="en-US" altLang="ja-JP" b="1" dirty="0">
                <a:solidFill>
                  <a:srgbClr val="000000"/>
                </a:solidFill>
                <a:latin typeface="游ゴシック" panose="020B0400000000000000" pitchFamily="50" charset="-128"/>
                <a:ea typeface="游ゴシック" panose="020B0400000000000000" pitchFamily="50" charset="-128"/>
              </a:rPr>
              <a:t>Bicubic</a:t>
            </a:r>
          </a:p>
          <a:p>
            <a:r>
              <a:rPr lang="en-US" altLang="ja-JP" dirty="0"/>
              <a:t>Example based method</a:t>
            </a:r>
          </a:p>
          <a:p>
            <a:r>
              <a:rPr kumimoji="1" lang="ja-JP" altLang="en-US" dirty="0"/>
              <a:t>・</a:t>
            </a:r>
            <a:r>
              <a:rPr lang="en-US" altLang="ja-JP" b="1" dirty="0" err="1">
                <a:solidFill>
                  <a:srgbClr val="000000"/>
                </a:solidFill>
                <a:latin typeface="游ゴシック" panose="020B0400000000000000" pitchFamily="50" charset="-128"/>
                <a:ea typeface="游ゴシック" panose="020B0400000000000000" pitchFamily="50" charset="-128"/>
              </a:rPr>
              <a:t>Zeyde</a:t>
            </a:r>
            <a:r>
              <a:rPr lang="en-US" altLang="ja-JP" b="1" dirty="0">
                <a:solidFill>
                  <a:srgbClr val="000000"/>
                </a:solidFill>
                <a:latin typeface="游ゴシック" panose="020B0400000000000000" pitchFamily="50" charset="-128"/>
                <a:ea typeface="游ゴシック" panose="020B0400000000000000" pitchFamily="50" charset="-128"/>
              </a:rPr>
              <a:t> et al.</a:t>
            </a:r>
            <a:endParaRPr kumimoji="1" lang="en-US" dirty="0"/>
          </a:p>
          <a:p>
            <a:r>
              <a:rPr lang="ja-JP" altLang="en-US" dirty="0"/>
              <a:t>・</a:t>
            </a:r>
            <a:r>
              <a:rPr lang="en-US" altLang="ja-JP" b="1" dirty="0">
                <a:solidFill>
                  <a:srgbClr val="000000"/>
                </a:solidFill>
                <a:latin typeface="游ゴシック" panose="020B0400000000000000" pitchFamily="50" charset="-128"/>
                <a:ea typeface="游ゴシック" panose="020B0400000000000000" pitchFamily="50" charset="-128"/>
              </a:rPr>
              <a:t>ANR              </a:t>
            </a:r>
            <a:r>
              <a:rPr lang="ja-JP" altLang="en-US" dirty="0"/>
              <a:t>・</a:t>
            </a:r>
            <a:r>
              <a:rPr lang="en-US" altLang="ja-JP" b="1" dirty="0">
                <a:solidFill>
                  <a:srgbClr val="000000"/>
                </a:solidFill>
                <a:latin typeface="游ゴシック" panose="020B0400000000000000" pitchFamily="50" charset="-128"/>
                <a:ea typeface="游ゴシック" panose="020B0400000000000000" pitchFamily="50" charset="-128"/>
              </a:rPr>
              <a:t>A+</a:t>
            </a:r>
          </a:p>
          <a:p>
            <a:r>
              <a:rPr lang="ja-JP" altLang="en-US" dirty="0"/>
              <a:t>・</a:t>
            </a:r>
            <a:r>
              <a:rPr lang="en-US" altLang="ja-JP" b="1" dirty="0">
                <a:solidFill>
                  <a:srgbClr val="000000"/>
                </a:solidFill>
                <a:latin typeface="游ゴシック" panose="020B0400000000000000" pitchFamily="50" charset="-128"/>
                <a:ea typeface="游ゴシック" panose="020B0400000000000000" pitchFamily="50" charset="-128"/>
              </a:rPr>
              <a:t>RAISR             </a:t>
            </a:r>
            <a:r>
              <a:rPr lang="ja-JP" altLang="en-US" dirty="0"/>
              <a:t>・</a:t>
            </a:r>
            <a:r>
              <a:rPr lang="en-US" altLang="ja-JP" b="1" dirty="0">
                <a:solidFill>
                  <a:srgbClr val="000000"/>
                </a:solidFill>
                <a:latin typeface="游ゴシック" panose="020B0400000000000000" pitchFamily="50" charset="-128"/>
                <a:ea typeface="游ゴシック" panose="020B0400000000000000" pitchFamily="50" charset="-128"/>
              </a:rPr>
              <a:t>SRCNN</a:t>
            </a:r>
          </a:p>
          <a:p>
            <a:r>
              <a:rPr lang="en-US" sz="700" dirty="0"/>
              <a:t>[2] Hsieh Hou and H. Andrews, “Cubic splines for image interpolation and digital filtering,” IEEE Transactions on </a:t>
            </a:r>
            <a:r>
              <a:rPr lang="en-US" sz="700" dirty="0" err="1"/>
              <a:t>Acoustics,Speech</a:t>
            </a:r>
            <a:r>
              <a:rPr lang="en-US" sz="700" dirty="0"/>
              <a:t>, and Signal Processing, vol. 26, no. 6, pp. 508–517,Dec 1978.                                                                                                                     [3]Roman </a:t>
            </a:r>
            <a:r>
              <a:rPr lang="en-US" sz="700" dirty="0" err="1"/>
              <a:t>Zeyde</a:t>
            </a:r>
            <a:r>
              <a:rPr lang="en-US" sz="700" dirty="0"/>
              <a:t>, Michael </a:t>
            </a:r>
            <a:r>
              <a:rPr lang="en-US" sz="700" dirty="0" err="1"/>
              <a:t>Elad</a:t>
            </a:r>
            <a:r>
              <a:rPr lang="en-US" sz="700" dirty="0"/>
              <a:t>, and Matan </a:t>
            </a:r>
            <a:r>
              <a:rPr lang="en-US" sz="700" dirty="0" err="1"/>
              <a:t>Protter</a:t>
            </a:r>
            <a:r>
              <a:rPr lang="en-US" sz="700" dirty="0"/>
              <a:t>, “On single image scale-up using sparse-representations,” in Curves and Surfaces, Jean-Daniel </a:t>
            </a:r>
            <a:r>
              <a:rPr lang="en-US" sz="700" dirty="0" err="1"/>
              <a:t>Boissonnat</a:t>
            </a:r>
            <a:r>
              <a:rPr lang="en-US" sz="700" dirty="0"/>
              <a:t>, Patrick Chenin, Albert Cohen, Christian Gout, Tom </a:t>
            </a:r>
            <a:r>
              <a:rPr lang="en-US" sz="700" dirty="0" err="1"/>
              <a:t>Lyche</a:t>
            </a:r>
            <a:r>
              <a:rPr lang="en-US" sz="700" dirty="0"/>
              <a:t>, Marie-Laurence </a:t>
            </a:r>
            <a:r>
              <a:rPr lang="en-US" sz="700" dirty="0" err="1"/>
              <a:t>Mazure</a:t>
            </a:r>
            <a:r>
              <a:rPr lang="en-US" sz="700" dirty="0"/>
              <a:t>, and Larry </a:t>
            </a:r>
            <a:r>
              <a:rPr lang="en-US" sz="700" dirty="0" err="1"/>
              <a:t>Schumaker</a:t>
            </a:r>
            <a:r>
              <a:rPr lang="en-US" sz="700" dirty="0"/>
              <a:t>, Eds., Berlin, Heidelberg, 2012, pp. 711–730, Springer Berlin Heidelberg.                                                                                                                   [4]R. </a:t>
            </a:r>
            <a:r>
              <a:rPr lang="en-US" sz="700" dirty="0" err="1"/>
              <a:t>Timofte</a:t>
            </a:r>
            <a:r>
              <a:rPr lang="en-US" sz="700" dirty="0"/>
              <a:t>, V. De, and L. V. </a:t>
            </a:r>
            <a:r>
              <a:rPr lang="en-US" sz="700" dirty="0" err="1"/>
              <a:t>Gool</a:t>
            </a:r>
            <a:r>
              <a:rPr lang="en-US" sz="700" dirty="0"/>
              <a:t>, “Anchored </a:t>
            </a:r>
            <a:r>
              <a:rPr lang="en-US" sz="700" dirty="0" err="1"/>
              <a:t>neighborhoodregression</a:t>
            </a:r>
            <a:r>
              <a:rPr lang="en-US" sz="700" dirty="0"/>
              <a:t> for fast example-based super-resolution,” in 2013IEEE International Conference on Computer Vision, Dec 2013,pp. 1920–1927.                                                                                                             [5]Radu </a:t>
            </a:r>
            <a:r>
              <a:rPr lang="en-US" sz="700" dirty="0" err="1"/>
              <a:t>Timofte</a:t>
            </a:r>
            <a:r>
              <a:rPr lang="en-US" sz="700" dirty="0"/>
              <a:t>, Vincent De Smet, and Luc Van </a:t>
            </a:r>
            <a:r>
              <a:rPr lang="en-US" sz="700" dirty="0" err="1"/>
              <a:t>Gool</a:t>
            </a:r>
            <a:r>
              <a:rPr lang="en-US" sz="700" dirty="0"/>
              <a:t>, “A+:Adjusted anchored neighborhood regression for fast super-resolution,” in Computer Vision – ACCV 2014, Daniel </a:t>
            </a:r>
            <a:r>
              <a:rPr lang="en-US" sz="700" dirty="0" err="1"/>
              <a:t>Cremers</a:t>
            </a:r>
            <a:r>
              <a:rPr lang="en-US" sz="700" dirty="0"/>
              <a:t>, Ian Reid, Hideo Saito, and Ming-</a:t>
            </a:r>
            <a:r>
              <a:rPr lang="en-US" sz="700" dirty="0" err="1"/>
              <a:t>Hsuan</a:t>
            </a:r>
            <a:r>
              <a:rPr lang="en-US" sz="700" dirty="0"/>
              <a:t> Yang, Eds., Cham,2015, pp. 111–126, Springer International Publishing.                                                                                                                                                                                [6]Chao Dong, Chen Change Loy, </a:t>
            </a:r>
            <a:r>
              <a:rPr lang="en-US" sz="700" dirty="0" err="1"/>
              <a:t>Kaiming</a:t>
            </a:r>
            <a:r>
              <a:rPr lang="en-US" sz="700" dirty="0"/>
              <a:t> He, and </a:t>
            </a:r>
            <a:r>
              <a:rPr lang="en-US" sz="700" dirty="0" err="1"/>
              <a:t>Xiaoou</a:t>
            </a:r>
            <a:r>
              <a:rPr lang="en-US" sz="700" dirty="0"/>
              <a:t> Tang, “Learning a deep convolutional network for image super-resolution,” in Computer Vision – ECCV 2014, David Fleet, Tomas </a:t>
            </a:r>
            <a:r>
              <a:rPr lang="en-US" sz="700" dirty="0" err="1"/>
              <a:t>Pajdla</a:t>
            </a:r>
            <a:r>
              <a:rPr lang="en-US" sz="700" dirty="0"/>
              <a:t>, </a:t>
            </a:r>
            <a:r>
              <a:rPr lang="en-US" sz="700" dirty="0" err="1"/>
              <a:t>Bernt</a:t>
            </a:r>
            <a:r>
              <a:rPr lang="en-US" sz="700" dirty="0"/>
              <a:t> Schiele, and </a:t>
            </a:r>
            <a:r>
              <a:rPr lang="en-US" sz="700" dirty="0" err="1"/>
              <a:t>Tinne</a:t>
            </a:r>
            <a:r>
              <a:rPr lang="en-US" sz="700" dirty="0"/>
              <a:t> </a:t>
            </a:r>
            <a:r>
              <a:rPr lang="en-US" sz="700" dirty="0" err="1"/>
              <a:t>Tuytelaars</a:t>
            </a:r>
            <a:r>
              <a:rPr lang="en-US" sz="700" dirty="0"/>
              <a:t>, Eds., Cham, 2014, pp. 184–199, Springer International Publishing.                                                                                                                     </a:t>
            </a:r>
          </a:p>
        </p:txBody>
      </p:sp>
      <p:sp>
        <p:nvSpPr>
          <p:cNvPr id="4" name="スライド番号プレースホルダー 3">
            <a:extLst>
              <a:ext uri="{FF2B5EF4-FFF2-40B4-BE49-F238E27FC236}">
                <a16:creationId xmlns:a16="http://schemas.microsoft.com/office/drawing/2014/main" id="{D63A790C-7DA2-4969-BF63-63E03B9D811F}"/>
              </a:ext>
            </a:extLst>
          </p:cNvPr>
          <p:cNvSpPr>
            <a:spLocks noGrp="1"/>
          </p:cNvSpPr>
          <p:nvPr>
            <p:ph type="sldNum" sz="quarter" idx="12"/>
          </p:nvPr>
        </p:nvSpPr>
        <p:spPr/>
        <p:txBody>
          <a:bodyPr/>
          <a:lstStyle/>
          <a:p>
            <a:fld id="{C14E27B0-9788-4B5F-9F16-99581493A1B0}" type="slidenum">
              <a:rPr lang="en-US" altLang="ja-JP" smtClean="0"/>
              <a:pPr/>
              <a:t>17</a:t>
            </a:fld>
            <a:endParaRPr lang="en-US"/>
          </a:p>
        </p:txBody>
      </p:sp>
      <p:sp>
        <p:nvSpPr>
          <p:cNvPr id="5" name="テキスト ボックス 4">
            <a:extLst>
              <a:ext uri="{FF2B5EF4-FFF2-40B4-BE49-F238E27FC236}">
                <a16:creationId xmlns:a16="http://schemas.microsoft.com/office/drawing/2014/main" id="{C2BC44BC-DF7B-48D3-8C6E-220F15EE4566}"/>
              </a:ext>
            </a:extLst>
          </p:cNvPr>
          <p:cNvSpPr txBox="1"/>
          <p:nvPr/>
        </p:nvSpPr>
        <p:spPr>
          <a:xfrm>
            <a:off x="1448224" y="1596799"/>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[2]</a:t>
            </a:r>
          </a:p>
        </p:txBody>
      </p:sp>
      <p:sp>
        <p:nvSpPr>
          <p:cNvPr id="6" name="テキスト ボックス 5">
            <a:extLst>
              <a:ext uri="{FF2B5EF4-FFF2-40B4-BE49-F238E27FC236}">
                <a16:creationId xmlns:a16="http://schemas.microsoft.com/office/drawing/2014/main" id="{E6922B73-A03F-49FC-BBC3-044F9DDE47B8}"/>
              </a:ext>
            </a:extLst>
          </p:cNvPr>
          <p:cNvSpPr txBox="1"/>
          <p:nvPr/>
        </p:nvSpPr>
        <p:spPr>
          <a:xfrm>
            <a:off x="962385" y="3221251"/>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[4]</a:t>
            </a:r>
          </a:p>
        </p:txBody>
      </p:sp>
      <p:sp>
        <p:nvSpPr>
          <p:cNvPr id="7" name="テキスト ボックス 6">
            <a:extLst>
              <a:ext uri="{FF2B5EF4-FFF2-40B4-BE49-F238E27FC236}">
                <a16:creationId xmlns:a16="http://schemas.microsoft.com/office/drawing/2014/main" id="{F2C30CF3-7E95-4DC6-9345-E370EE4D95F1}"/>
              </a:ext>
            </a:extLst>
          </p:cNvPr>
          <p:cNvSpPr txBox="1"/>
          <p:nvPr/>
        </p:nvSpPr>
        <p:spPr>
          <a:xfrm>
            <a:off x="2016912" y="2674524"/>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[3]</a:t>
            </a:r>
          </a:p>
        </p:txBody>
      </p:sp>
      <p:sp>
        <p:nvSpPr>
          <p:cNvPr id="8" name="テキスト ボックス 7">
            <a:extLst>
              <a:ext uri="{FF2B5EF4-FFF2-40B4-BE49-F238E27FC236}">
                <a16:creationId xmlns:a16="http://schemas.microsoft.com/office/drawing/2014/main" id="{08E41F37-46AB-4456-B553-FFB13EB39960}"/>
              </a:ext>
            </a:extLst>
          </p:cNvPr>
          <p:cNvSpPr txBox="1"/>
          <p:nvPr/>
        </p:nvSpPr>
        <p:spPr>
          <a:xfrm>
            <a:off x="2997795" y="3221251"/>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[5]</a:t>
            </a:r>
          </a:p>
        </p:txBody>
      </p:sp>
      <p:sp>
        <p:nvSpPr>
          <p:cNvPr id="9" name="テキスト ボックス 8">
            <a:extLst>
              <a:ext uri="{FF2B5EF4-FFF2-40B4-BE49-F238E27FC236}">
                <a16:creationId xmlns:a16="http://schemas.microsoft.com/office/drawing/2014/main" id="{F654664F-2C5C-4B15-BFA8-E2F0FBD9A61A}"/>
              </a:ext>
            </a:extLst>
          </p:cNvPr>
          <p:cNvSpPr txBox="1"/>
          <p:nvPr/>
        </p:nvSpPr>
        <p:spPr>
          <a:xfrm>
            <a:off x="1142609" y="3752249"/>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[1]</a:t>
            </a:r>
          </a:p>
        </p:txBody>
      </p:sp>
      <p:sp>
        <p:nvSpPr>
          <p:cNvPr id="10" name="テキスト ボックス 9">
            <a:extLst>
              <a:ext uri="{FF2B5EF4-FFF2-40B4-BE49-F238E27FC236}">
                <a16:creationId xmlns:a16="http://schemas.microsoft.com/office/drawing/2014/main" id="{5E784AD0-1AB8-4DDE-9FD9-E86A034CA8C7}"/>
              </a:ext>
            </a:extLst>
          </p:cNvPr>
          <p:cNvSpPr txBox="1"/>
          <p:nvPr/>
        </p:nvSpPr>
        <p:spPr>
          <a:xfrm>
            <a:off x="3742879" y="3752248"/>
            <a:ext cx="1748606" cy="276999"/>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sz="1200" dirty="0"/>
              <a:t>c</a:t>
            </a:r>
            <a:r>
              <a:rPr kumimoji="1" lang="en-US" sz="1200" dirty="0"/>
              <a:t>ited from [6]</a:t>
            </a:r>
          </a:p>
        </p:txBody>
      </p:sp>
    </p:spTree>
    <p:extLst>
      <p:ext uri="{BB962C8B-B14F-4D97-AF65-F5344CB8AC3E}">
        <p14:creationId xmlns:p14="http://schemas.microsoft.com/office/powerpoint/2010/main" val="304563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The result of experiments</a:t>
            </a:r>
            <a:endParaRPr kumimoji="1" lang="ja-JP" altLang="en-US" dirty="0"/>
          </a:p>
        </p:txBody>
      </p:sp>
      <p:sp>
        <p:nvSpPr>
          <p:cNvPr id="4" name="スライド番号プレースホルダー 3"/>
          <p:cNvSpPr>
            <a:spLocks noGrp="1"/>
          </p:cNvSpPr>
          <p:nvPr>
            <p:ph type="sldNum" sz="quarter" idx="12"/>
          </p:nvPr>
        </p:nvSpPr>
        <p:spPr/>
        <p:txBody>
          <a:bodyPr/>
          <a:lstStyle/>
          <a:p>
            <a:fld id="{C14E27B0-9788-4B5F-9F16-99581493A1B0}" type="slidenum">
              <a:rPr lang="en-US" altLang="ja-JP" smtClean="0"/>
              <a:pPr/>
              <a:t>18</a:t>
            </a:fld>
            <a:endParaRPr lang="en-US"/>
          </a:p>
        </p:txBody>
      </p:sp>
      <p:sp>
        <p:nvSpPr>
          <p:cNvPr id="8" name="テキスト ボックス 7"/>
          <p:cNvSpPr txBox="1"/>
          <p:nvPr/>
        </p:nvSpPr>
        <p:spPr>
          <a:xfrm>
            <a:off x="2854839" y="3105834"/>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err="1"/>
              <a:t>Bicubic</a:t>
            </a:r>
            <a:endParaRPr kumimoji="1" lang="en-US" altLang="ja-JP" dirty="0"/>
          </a:p>
          <a:p>
            <a:pPr algn="ctr"/>
            <a:r>
              <a:rPr lang="en-US" altLang="ja-JP" dirty="0"/>
              <a:t>27.4</a:t>
            </a:r>
            <a:endParaRPr kumimoji="1" lang="ja-JP" altLang="en-US" dirty="0"/>
          </a:p>
        </p:txBody>
      </p:sp>
      <p:sp>
        <p:nvSpPr>
          <p:cNvPr id="9" name="テキスト ボックス 8"/>
          <p:cNvSpPr txBox="1"/>
          <p:nvPr/>
        </p:nvSpPr>
        <p:spPr>
          <a:xfrm>
            <a:off x="5108220" y="3105834"/>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err="1"/>
              <a:t>Zeyde</a:t>
            </a:r>
            <a:r>
              <a:rPr lang="en-US" altLang="ja-JP" dirty="0"/>
              <a:t> et al.</a:t>
            </a:r>
          </a:p>
          <a:p>
            <a:pPr algn="ctr"/>
            <a:r>
              <a:rPr kumimoji="1" lang="en-US" altLang="ja-JP" dirty="0"/>
              <a:t>30.6</a:t>
            </a:r>
            <a:endParaRPr kumimoji="1" lang="ja-JP" altLang="en-US" dirty="0"/>
          </a:p>
        </p:txBody>
      </p:sp>
      <p:sp>
        <p:nvSpPr>
          <p:cNvPr id="10" name="テキスト ボックス 9"/>
          <p:cNvSpPr txBox="1"/>
          <p:nvPr/>
        </p:nvSpPr>
        <p:spPr>
          <a:xfrm>
            <a:off x="7230778" y="3105833"/>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ANR</a:t>
            </a:r>
          </a:p>
          <a:p>
            <a:pPr algn="ctr"/>
            <a:r>
              <a:rPr kumimoji="1" lang="en-US" altLang="ja-JP" dirty="0"/>
              <a:t>30.5</a:t>
            </a:r>
            <a:endParaRPr kumimoji="1" lang="ja-JP" altLang="en-US" dirty="0"/>
          </a:p>
        </p:txBody>
      </p:sp>
      <p:sp>
        <p:nvSpPr>
          <p:cNvPr id="14" name="テキスト ボックス 13"/>
          <p:cNvSpPr txBox="1"/>
          <p:nvPr/>
        </p:nvSpPr>
        <p:spPr>
          <a:xfrm>
            <a:off x="537535" y="5820681"/>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A+</a:t>
            </a:r>
          </a:p>
          <a:p>
            <a:pPr algn="ctr"/>
            <a:r>
              <a:rPr lang="en-US" altLang="ja-JP" dirty="0"/>
              <a:t>32.0</a:t>
            </a:r>
          </a:p>
        </p:txBody>
      </p:sp>
      <p:sp>
        <p:nvSpPr>
          <p:cNvPr id="15" name="テキスト ボックス 14"/>
          <p:cNvSpPr txBox="1"/>
          <p:nvPr/>
        </p:nvSpPr>
        <p:spPr>
          <a:xfrm>
            <a:off x="2890716" y="5820680"/>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t>SRCNN</a:t>
            </a:r>
          </a:p>
          <a:p>
            <a:pPr algn="ctr"/>
            <a:r>
              <a:rPr kumimoji="1" lang="en-US" altLang="ja-JP" dirty="0"/>
              <a:t>32.7</a:t>
            </a:r>
            <a:endParaRPr kumimoji="1" lang="ja-JP" altLang="en-US" dirty="0"/>
          </a:p>
        </p:txBody>
      </p:sp>
      <p:sp>
        <p:nvSpPr>
          <p:cNvPr id="16" name="テキスト ボックス 15"/>
          <p:cNvSpPr txBox="1"/>
          <p:nvPr/>
        </p:nvSpPr>
        <p:spPr>
          <a:xfrm>
            <a:off x="5108219" y="5820680"/>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t>RAISR</a:t>
            </a:r>
          </a:p>
          <a:p>
            <a:pPr algn="ctr"/>
            <a:r>
              <a:rPr kumimoji="1" lang="en-US" altLang="ja-JP" dirty="0"/>
              <a:t>30.5</a:t>
            </a:r>
            <a:endParaRPr kumimoji="1" lang="ja-JP" altLang="en-US" dirty="0"/>
          </a:p>
        </p:txBody>
      </p:sp>
      <p:sp>
        <p:nvSpPr>
          <p:cNvPr id="17" name="テキスト ボックス 16"/>
          <p:cNvSpPr txBox="1"/>
          <p:nvPr/>
        </p:nvSpPr>
        <p:spPr>
          <a:xfrm>
            <a:off x="4825844" y="1192840"/>
            <a:ext cx="2242268" cy="354971"/>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endParaRPr kumimoji="1" lang="ja-JP" altLang="en-US" dirty="0"/>
          </a:p>
        </p:txBody>
      </p:sp>
      <p:sp>
        <p:nvSpPr>
          <p:cNvPr id="18" name="テキスト ボックス 17"/>
          <p:cNvSpPr txBox="1"/>
          <p:nvPr/>
        </p:nvSpPr>
        <p:spPr>
          <a:xfrm>
            <a:off x="627574" y="3175205"/>
            <a:ext cx="1550505"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original</a:t>
            </a:r>
            <a:endParaRPr kumimoji="1" lang="ja-JP" altLang="en-US" dirty="0"/>
          </a:p>
        </p:txBody>
      </p:sp>
      <p:pic>
        <p:nvPicPr>
          <p:cNvPr id="27" name="図 26">
            <a:extLst>
              <a:ext uri="{FF2B5EF4-FFF2-40B4-BE49-F238E27FC236}">
                <a16:creationId xmlns:a16="http://schemas.microsoft.com/office/drawing/2014/main" id="{81B384F1-A49B-4936-B462-BB98806D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13" y="1370325"/>
            <a:ext cx="1647950" cy="1647950"/>
          </a:xfrm>
          <a:prstGeom prst="rect">
            <a:avLst/>
          </a:prstGeom>
        </p:spPr>
      </p:pic>
      <p:pic>
        <p:nvPicPr>
          <p:cNvPr id="30" name="コンテンツ プレースホルダー 29">
            <a:extLst>
              <a:ext uri="{FF2B5EF4-FFF2-40B4-BE49-F238E27FC236}">
                <a16:creationId xmlns:a16="http://schemas.microsoft.com/office/drawing/2014/main" id="{B4201822-7E9A-4294-83E9-2208AD9B7D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5668" y="1370325"/>
            <a:ext cx="1647950" cy="1647950"/>
          </a:xfrm>
        </p:spPr>
      </p:pic>
      <p:pic>
        <p:nvPicPr>
          <p:cNvPr id="32" name="図 31">
            <a:extLst>
              <a:ext uri="{FF2B5EF4-FFF2-40B4-BE49-F238E27FC236}">
                <a16:creationId xmlns:a16="http://schemas.microsoft.com/office/drawing/2014/main" id="{B486EB69-92DD-41BF-9328-32553DB8D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23" y="1370325"/>
            <a:ext cx="1647950" cy="1647950"/>
          </a:xfrm>
          <a:prstGeom prst="rect">
            <a:avLst/>
          </a:prstGeom>
        </p:spPr>
      </p:pic>
      <p:pic>
        <p:nvPicPr>
          <p:cNvPr id="34" name="図 33">
            <a:extLst>
              <a:ext uri="{FF2B5EF4-FFF2-40B4-BE49-F238E27FC236}">
                <a16:creationId xmlns:a16="http://schemas.microsoft.com/office/drawing/2014/main" id="{C4E8DE10-F997-44D0-BCCC-CE1803EC2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055" y="1370325"/>
            <a:ext cx="1647950" cy="1647950"/>
          </a:xfrm>
          <a:prstGeom prst="rect">
            <a:avLst/>
          </a:prstGeom>
        </p:spPr>
      </p:pic>
      <p:sp>
        <p:nvSpPr>
          <p:cNvPr id="37" name="テキスト ボックス 36">
            <a:extLst>
              <a:ext uri="{FF2B5EF4-FFF2-40B4-BE49-F238E27FC236}">
                <a16:creationId xmlns:a16="http://schemas.microsoft.com/office/drawing/2014/main" id="{A2570033-611C-41F4-BF4C-AE91755A63BE}"/>
              </a:ext>
            </a:extLst>
          </p:cNvPr>
          <p:cNvSpPr txBox="1"/>
          <p:nvPr/>
        </p:nvSpPr>
        <p:spPr>
          <a:xfrm>
            <a:off x="7230778" y="5874434"/>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Proposed </a:t>
            </a:r>
            <a:r>
              <a:rPr kumimoji="1" lang="en-US" altLang="ja-JP" dirty="0"/>
              <a:t>30.5</a:t>
            </a:r>
            <a:endParaRPr kumimoji="1" lang="ja-JP" altLang="en-US" dirty="0"/>
          </a:p>
        </p:txBody>
      </p:sp>
      <p:pic>
        <p:nvPicPr>
          <p:cNvPr id="39" name="図 38">
            <a:extLst>
              <a:ext uri="{FF2B5EF4-FFF2-40B4-BE49-F238E27FC236}">
                <a16:creationId xmlns:a16="http://schemas.microsoft.com/office/drawing/2014/main" id="{AD3C32CD-381A-418A-AC91-52C671B3D4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813" y="4126019"/>
            <a:ext cx="1647950" cy="1647950"/>
          </a:xfrm>
          <a:prstGeom prst="rect">
            <a:avLst/>
          </a:prstGeom>
        </p:spPr>
      </p:pic>
      <p:pic>
        <p:nvPicPr>
          <p:cNvPr id="41" name="図 40">
            <a:extLst>
              <a:ext uri="{FF2B5EF4-FFF2-40B4-BE49-F238E27FC236}">
                <a16:creationId xmlns:a16="http://schemas.microsoft.com/office/drawing/2014/main" id="{692CBDD4-D19B-4150-B5E7-D2A442E23A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2523" y="4126019"/>
            <a:ext cx="1647950" cy="1647950"/>
          </a:xfrm>
          <a:prstGeom prst="rect">
            <a:avLst/>
          </a:prstGeom>
        </p:spPr>
      </p:pic>
      <p:pic>
        <p:nvPicPr>
          <p:cNvPr id="43" name="図 42">
            <a:extLst>
              <a:ext uri="{FF2B5EF4-FFF2-40B4-BE49-F238E27FC236}">
                <a16:creationId xmlns:a16="http://schemas.microsoft.com/office/drawing/2014/main" id="{C43542EE-8C4B-4A25-A153-C6E3C0ED7B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2055" y="4126019"/>
            <a:ext cx="1647950" cy="1647950"/>
          </a:xfrm>
          <a:prstGeom prst="rect">
            <a:avLst/>
          </a:prstGeom>
        </p:spPr>
      </p:pic>
      <p:pic>
        <p:nvPicPr>
          <p:cNvPr id="45" name="図 44">
            <a:extLst>
              <a:ext uri="{FF2B5EF4-FFF2-40B4-BE49-F238E27FC236}">
                <a16:creationId xmlns:a16="http://schemas.microsoft.com/office/drawing/2014/main" id="{7B415991-A3A8-412A-A108-40D5E8833F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6115" y="4126018"/>
            <a:ext cx="1647951" cy="1647951"/>
          </a:xfrm>
          <a:prstGeom prst="rect">
            <a:avLst/>
          </a:prstGeom>
        </p:spPr>
      </p:pic>
    </p:spTree>
    <p:extLst>
      <p:ext uri="{BB962C8B-B14F-4D97-AF65-F5344CB8AC3E}">
        <p14:creationId xmlns:p14="http://schemas.microsoft.com/office/powerpoint/2010/main" val="320173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The result of experiments</a:t>
            </a:r>
            <a:endParaRPr kumimoji="1" lang="ja-JP" altLang="en-US" dirty="0"/>
          </a:p>
        </p:txBody>
      </p:sp>
      <p:sp>
        <p:nvSpPr>
          <p:cNvPr id="4" name="スライド番号プレースホルダー 3"/>
          <p:cNvSpPr>
            <a:spLocks noGrp="1"/>
          </p:cNvSpPr>
          <p:nvPr>
            <p:ph type="sldNum" sz="quarter" idx="12"/>
          </p:nvPr>
        </p:nvSpPr>
        <p:spPr/>
        <p:txBody>
          <a:bodyPr/>
          <a:lstStyle/>
          <a:p>
            <a:fld id="{C14E27B0-9788-4B5F-9F16-99581493A1B0}" type="slidenum">
              <a:rPr lang="en-US" altLang="ja-JP" smtClean="0"/>
              <a:pPr/>
              <a:t>19</a:t>
            </a:fld>
            <a:endParaRPr lang="en-US"/>
          </a:p>
        </p:txBody>
      </p:sp>
      <p:sp>
        <p:nvSpPr>
          <p:cNvPr id="8" name="テキスト ボックス 7"/>
          <p:cNvSpPr txBox="1"/>
          <p:nvPr/>
        </p:nvSpPr>
        <p:spPr>
          <a:xfrm>
            <a:off x="2736632" y="3283307"/>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err="1"/>
              <a:t>Bicubic</a:t>
            </a:r>
            <a:endParaRPr kumimoji="1" lang="en-US" altLang="ja-JP" dirty="0"/>
          </a:p>
          <a:p>
            <a:pPr algn="ctr"/>
            <a:r>
              <a:rPr lang="en-US" altLang="ja-JP" dirty="0"/>
              <a:t>26.9</a:t>
            </a:r>
            <a:endParaRPr kumimoji="1" lang="ja-JP" altLang="en-US" dirty="0"/>
          </a:p>
        </p:txBody>
      </p:sp>
      <p:sp>
        <p:nvSpPr>
          <p:cNvPr id="9" name="テキスト ボックス 8"/>
          <p:cNvSpPr txBox="1"/>
          <p:nvPr/>
        </p:nvSpPr>
        <p:spPr>
          <a:xfrm>
            <a:off x="5031245" y="3307216"/>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err="1"/>
              <a:t>Zeyde</a:t>
            </a:r>
            <a:r>
              <a:rPr lang="en-US" altLang="ja-JP" dirty="0"/>
              <a:t> et al.</a:t>
            </a:r>
          </a:p>
          <a:p>
            <a:pPr algn="ctr"/>
            <a:r>
              <a:rPr lang="en-US" altLang="ja-JP" dirty="0"/>
              <a:t>29.3</a:t>
            </a:r>
          </a:p>
        </p:txBody>
      </p:sp>
      <p:sp>
        <p:nvSpPr>
          <p:cNvPr id="10" name="テキスト ボックス 9"/>
          <p:cNvSpPr txBox="1"/>
          <p:nvPr/>
        </p:nvSpPr>
        <p:spPr>
          <a:xfrm>
            <a:off x="7151749" y="3307216"/>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ANR</a:t>
            </a:r>
          </a:p>
          <a:p>
            <a:pPr algn="ctr"/>
            <a:r>
              <a:rPr lang="en-US" altLang="ja-JP" dirty="0"/>
              <a:t>29.0</a:t>
            </a:r>
            <a:endParaRPr kumimoji="1" lang="ja-JP" altLang="en-US" dirty="0"/>
          </a:p>
        </p:txBody>
      </p:sp>
      <p:sp>
        <p:nvSpPr>
          <p:cNvPr id="14" name="テキスト ボックス 13"/>
          <p:cNvSpPr txBox="1"/>
          <p:nvPr/>
        </p:nvSpPr>
        <p:spPr>
          <a:xfrm>
            <a:off x="535853" y="6072997"/>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A+</a:t>
            </a:r>
          </a:p>
          <a:p>
            <a:pPr algn="ctr"/>
            <a:r>
              <a:rPr lang="en-US" altLang="ja-JP" dirty="0"/>
              <a:t>30.1</a:t>
            </a:r>
          </a:p>
        </p:txBody>
      </p:sp>
      <p:sp>
        <p:nvSpPr>
          <p:cNvPr id="15" name="テキスト ボックス 14"/>
          <p:cNvSpPr txBox="1"/>
          <p:nvPr/>
        </p:nvSpPr>
        <p:spPr>
          <a:xfrm>
            <a:off x="2736632" y="6136186"/>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t>SRCNN</a:t>
            </a:r>
          </a:p>
          <a:p>
            <a:pPr algn="ctr"/>
            <a:r>
              <a:rPr kumimoji="1" lang="en-US" altLang="ja-JP" dirty="0"/>
              <a:t>32.8</a:t>
            </a:r>
            <a:endParaRPr kumimoji="1" lang="ja-JP" altLang="en-US" dirty="0"/>
          </a:p>
        </p:txBody>
      </p:sp>
      <p:sp>
        <p:nvSpPr>
          <p:cNvPr id="16" name="テキスト ボックス 15"/>
          <p:cNvSpPr txBox="1"/>
          <p:nvPr/>
        </p:nvSpPr>
        <p:spPr>
          <a:xfrm>
            <a:off x="5029401" y="6109127"/>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t>RAISR</a:t>
            </a:r>
          </a:p>
          <a:p>
            <a:pPr algn="ctr"/>
            <a:r>
              <a:rPr lang="en-US" altLang="ja-JP" dirty="0"/>
              <a:t>28.7</a:t>
            </a:r>
            <a:endParaRPr kumimoji="1" lang="en-US" altLang="ja-JP" dirty="0"/>
          </a:p>
        </p:txBody>
      </p:sp>
      <p:sp>
        <p:nvSpPr>
          <p:cNvPr id="17" name="テキスト ボックス 16"/>
          <p:cNvSpPr txBox="1"/>
          <p:nvPr/>
        </p:nvSpPr>
        <p:spPr>
          <a:xfrm>
            <a:off x="4825844" y="1192840"/>
            <a:ext cx="2242268" cy="354971"/>
          </a:xfrm>
          <a:prstGeom prst="rect">
            <a:avLst/>
          </a:prstGeom>
          <a:solidFill>
            <a:schemeClr val="bg1"/>
          </a:solid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endParaRPr kumimoji="1" lang="ja-JP" altLang="en-US" dirty="0"/>
          </a:p>
        </p:txBody>
      </p:sp>
      <p:sp>
        <p:nvSpPr>
          <p:cNvPr id="18" name="テキスト ボックス 17"/>
          <p:cNvSpPr txBox="1"/>
          <p:nvPr/>
        </p:nvSpPr>
        <p:spPr>
          <a:xfrm>
            <a:off x="537535" y="3361759"/>
            <a:ext cx="1550505"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original</a:t>
            </a:r>
            <a:endParaRPr kumimoji="1" lang="ja-JP" altLang="en-US" dirty="0"/>
          </a:p>
        </p:txBody>
      </p:sp>
      <p:sp>
        <p:nvSpPr>
          <p:cNvPr id="37" name="テキスト ボックス 36">
            <a:extLst>
              <a:ext uri="{FF2B5EF4-FFF2-40B4-BE49-F238E27FC236}">
                <a16:creationId xmlns:a16="http://schemas.microsoft.com/office/drawing/2014/main" id="{A2570033-611C-41F4-BF4C-AE91755A63BE}"/>
              </a:ext>
            </a:extLst>
          </p:cNvPr>
          <p:cNvSpPr txBox="1"/>
          <p:nvPr/>
        </p:nvSpPr>
        <p:spPr>
          <a:xfrm>
            <a:off x="7230778" y="6136185"/>
            <a:ext cx="1550505"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lang="en-US" altLang="ja-JP" dirty="0"/>
              <a:t>Proposed</a:t>
            </a:r>
            <a:endParaRPr kumimoji="1" lang="en-US" altLang="ja-JP" dirty="0"/>
          </a:p>
          <a:p>
            <a:pPr algn="ctr"/>
            <a:r>
              <a:rPr lang="en-US" altLang="ja-JP" dirty="0"/>
              <a:t>28.7</a:t>
            </a:r>
            <a:endParaRPr kumimoji="1" lang="ja-JP" altLang="en-US" dirty="0"/>
          </a:p>
        </p:txBody>
      </p:sp>
      <p:pic>
        <p:nvPicPr>
          <p:cNvPr id="5" name="図 4">
            <a:extLst>
              <a:ext uri="{FF2B5EF4-FFF2-40B4-BE49-F238E27FC236}">
                <a16:creationId xmlns:a16="http://schemas.microsoft.com/office/drawing/2014/main" id="{FC936B6D-731A-40A4-B379-9DB7D4133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45" y="1123676"/>
            <a:ext cx="1709284" cy="2130842"/>
          </a:xfrm>
          <a:prstGeom prst="rect">
            <a:avLst/>
          </a:prstGeom>
        </p:spPr>
      </p:pic>
      <p:pic>
        <p:nvPicPr>
          <p:cNvPr id="7" name="図 6">
            <a:extLst>
              <a:ext uri="{FF2B5EF4-FFF2-40B4-BE49-F238E27FC236}">
                <a16:creationId xmlns:a16="http://schemas.microsoft.com/office/drawing/2014/main" id="{50E6C1AD-7155-4BA2-88F6-2A7C16DB5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680" y="1123676"/>
            <a:ext cx="1709284" cy="2130842"/>
          </a:xfrm>
          <a:prstGeom prst="rect">
            <a:avLst/>
          </a:prstGeom>
        </p:spPr>
      </p:pic>
      <p:pic>
        <p:nvPicPr>
          <p:cNvPr id="13" name="図 12">
            <a:extLst>
              <a:ext uri="{FF2B5EF4-FFF2-40B4-BE49-F238E27FC236}">
                <a16:creationId xmlns:a16="http://schemas.microsoft.com/office/drawing/2014/main" id="{507C975A-D7D2-494D-97B2-6219DC1D98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084" y="1123676"/>
            <a:ext cx="1709285" cy="2130842"/>
          </a:xfrm>
          <a:prstGeom prst="rect">
            <a:avLst/>
          </a:prstGeom>
        </p:spPr>
      </p:pic>
      <p:pic>
        <p:nvPicPr>
          <p:cNvPr id="20" name="図 19">
            <a:extLst>
              <a:ext uri="{FF2B5EF4-FFF2-40B4-BE49-F238E27FC236}">
                <a16:creationId xmlns:a16="http://schemas.microsoft.com/office/drawing/2014/main" id="{0DC52E0F-0A12-4129-ACF4-0C287CC39E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3489" y="1139988"/>
            <a:ext cx="1705922" cy="2126650"/>
          </a:xfrm>
          <a:prstGeom prst="rect">
            <a:avLst/>
          </a:prstGeom>
        </p:spPr>
      </p:pic>
      <p:pic>
        <p:nvPicPr>
          <p:cNvPr id="22" name="図 21">
            <a:extLst>
              <a:ext uri="{FF2B5EF4-FFF2-40B4-BE49-F238E27FC236}">
                <a16:creationId xmlns:a16="http://schemas.microsoft.com/office/drawing/2014/main" id="{4921F862-12BC-4980-9F90-F76909FD1E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45" y="3923598"/>
            <a:ext cx="1705922" cy="2126650"/>
          </a:xfrm>
          <a:prstGeom prst="rect">
            <a:avLst/>
          </a:prstGeom>
        </p:spPr>
      </p:pic>
      <p:pic>
        <p:nvPicPr>
          <p:cNvPr id="24" name="図 23">
            <a:extLst>
              <a:ext uri="{FF2B5EF4-FFF2-40B4-BE49-F238E27FC236}">
                <a16:creationId xmlns:a16="http://schemas.microsoft.com/office/drawing/2014/main" id="{74661365-1F7F-447A-94F5-EF69660023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7807" y="3923598"/>
            <a:ext cx="1708562" cy="2126650"/>
          </a:xfrm>
          <a:prstGeom prst="rect">
            <a:avLst/>
          </a:prstGeom>
        </p:spPr>
      </p:pic>
      <p:pic>
        <p:nvPicPr>
          <p:cNvPr id="26" name="図 25">
            <a:extLst>
              <a:ext uri="{FF2B5EF4-FFF2-40B4-BE49-F238E27FC236}">
                <a16:creationId xmlns:a16="http://schemas.microsoft.com/office/drawing/2014/main" id="{0A17B487-DB3B-4CAC-BA63-1A69B62F19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2722" y="3923598"/>
            <a:ext cx="1708561" cy="2126649"/>
          </a:xfrm>
          <a:prstGeom prst="rect">
            <a:avLst/>
          </a:prstGeom>
        </p:spPr>
      </p:pic>
      <p:pic>
        <p:nvPicPr>
          <p:cNvPr id="29" name="図 28">
            <a:extLst>
              <a:ext uri="{FF2B5EF4-FFF2-40B4-BE49-F238E27FC236}">
                <a16:creationId xmlns:a16="http://schemas.microsoft.com/office/drawing/2014/main" id="{6667E8D6-189A-4994-AA61-BD37BC7684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8273" y="3953547"/>
            <a:ext cx="1708562" cy="2129941"/>
          </a:xfrm>
          <a:prstGeom prst="rect">
            <a:avLst/>
          </a:prstGeom>
        </p:spPr>
      </p:pic>
    </p:spTree>
    <p:extLst>
      <p:ext uri="{BB962C8B-B14F-4D97-AF65-F5344CB8AC3E}">
        <p14:creationId xmlns:p14="http://schemas.microsoft.com/office/powerpoint/2010/main" val="51349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41387-B489-45FF-8D9C-F0C60517E4ED}"/>
              </a:ext>
            </a:extLst>
          </p:cNvPr>
          <p:cNvSpPr>
            <a:spLocks noGrp="1"/>
          </p:cNvSpPr>
          <p:nvPr>
            <p:ph type="title"/>
          </p:nvPr>
        </p:nvSpPr>
        <p:spPr/>
        <p:txBody>
          <a:bodyPr/>
          <a:lstStyle/>
          <a:p>
            <a:r>
              <a:rPr kumimoji="1" lang="en-US" dirty="0"/>
              <a:t>Introduction</a:t>
            </a:r>
          </a:p>
        </p:txBody>
      </p:sp>
      <p:sp>
        <p:nvSpPr>
          <p:cNvPr id="4" name="スライド番号プレースホルダー 3">
            <a:extLst>
              <a:ext uri="{FF2B5EF4-FFF2-40B4-BE49-F238E27FC236}">
                <a16:creationId xmlns:a16="http://schemas.microsoft.com/office/drawing/2014/main" id="{0D078E45-5AA6-4E12-BCCB-1FB57ADB3590}"/>
              </a:ext>
            </a:extLst>
          </p:cNvPr>
          <p:cNvSpPr>
            <a:spLocks noGrp="1"/>
          </p:cNvSpPr>
          <p:nvPr>
            <p:ph type="sldNum" sz="quarter" idx="12"/>
          </p:nvPr>
        </p:nvSpPr>
        <p:spPr/>
        <p:txBody>
          <a:bodyPr/>
          <a:lstStyle/>
          <a:p>
            <a:fld id="{C14E27B0-9788-4B5F-9F16-99581493A1B0}" type="slidenum">
              <a:rPr lang="en-US" altLang="ja-JP" smtClean="0"/>
              <a:pPr/>
              <a:t>2</a:t>
            </a:fld>
            <a:endParaRPr lang="en-US"/>
          </a:p>
        </p:txBody>
      </p:sp>
      <p:pic>
        <p:nvPicPr>
          <p:cNvPr id="1028" name="Picture 4" descr="UHD に対する画像結果">
            <a:extLst>
              <a:ext uri="{FF2B5EF4-FFF2-40B4-BE49-F238E27FC236}">
                <a16:creationId xmlns:a16="http://schemas.microsoft.com/office/drawing/2014/main" id="{A01682DE-7F50-44D6-888B-8DABF41680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114" y="3607526"/>
            <a:ext cx="3274633" cy="217428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7E08CC7D-DC87-4BEE-A106-0D6D6C5D60C0}"/>
              </a:ext>
            </a:extLst>
          </p:cNvPr>
          <p:cNvSpPr/>
          <p:nvPr/>
        </p:nvSpPr>
        <p:spPr>
          <a:xfrm>
            <a:off x="342323" y="1076188"/>
            <a:ext cx="8459354" cy="1661993"/>
          </a:xfrm>
          <a:prstGeom prst="rect">
            <a:avLst/>
          </a:prstGeom>
        </p:spPr>
        <p:txBody>
          <a:bodyPr wrap="square">
            <a:spAutoFit/>
          </a:bodyPr>
          <a:lstStyle/>
          <a:p>
            <a:r>
              <a:rPr lang="en-US" altLang="ja-JP" sz="2800" dirty="0"/>
              <a:t>The conversion of Low-Resolution(LR) images to High-Resolution(HR) images is needed in various fields.</a:t>
            </a:r>
          </a:p>
          <a:p>
            <a:endParaRPr lang="en-US" altLang="ja-JP" dirty="0"/>
          </a:p>
        </p:txBody>
      </p:sp>
      <p:pic>
        <p:nvPicPr>
          <p:cNvPr id="10" name="図 9">
            <a:extLst>
              <a:ext uri="{FF2B5EF4-FFF2-40B4-BE49-F238E27FC236}">
                <a16:creationId xmlns:a16="http://schemas.microsoft.com/office/drawing/2014/main" id="{1F1D7317-2090-407E-A85E-ED92D36E4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629" y="3475469"/>
            <a:ext cx="3771900" cy="2438400"/>
          </a:xfrm>
          <a:prstGeom prst="rect">
            <a:avLst/>
          </a:prstGeom>
        </p:spPr>
      </p:pic>
    </p:spTree>
    <p:extLst>
      <p:ext uri="{BB962C8B-B14F-4D97-AF65-F5344CB8AC3E}">
        <p14:creationId xmlns:p14="http://schemas.microsoft.com/office/powerpoint/2010/main" val="17356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2B42E-62E4-4AAE-B0E3-E014B8D37B21}"/>
              </a:ext>
            </a:extLst>
          </p:cNvPr>
          <p:cNvSpPr>
            <a:spLocks noGrp="1"/>
          </p:cNvSpPr>
          <p:nvPr>
            <p:ph type="title"/>
          </p:nvPr>
        </p:nvSpPr>
        <p:spPr/>
        <p:txBody>
          <a:bodyPr/>
          <a:lstStyle/>
          <a:p>
            <a:r>
              <a:rPr kumimoji="1" lang="en-US" dirty="0"/>
              <a:t>The result of experiments</a:t>
            </a:r>
          </a:p>
        </p:txBody>
      </p:sp>
      <p:sp>
        <p:nvSpPr>
          <p:cNvPr id="3" name="コンテンツ プレースホルダー 2">
            <a:extLst>
              <a:ext uri="{FF2B5EF4-FFF2-40B4-BE49-F238E27FC236}">
                <a16:creationId xmlns:a16="http://schemas.microsoft.com/office/drawing/2014/main" id="{9A12FF32-DA25-4FCF-8C6D-69029F9EBFE4}"/>
              </a:ext>
            </a:extLst>
          </p:cNvPr>
          <p:cNvSpPr>
            <a:spLocks noGrp="1"/>
          </p:cNvSpPr>
          <p:nvPr>
            <p:ph idx="1"/>
          </p:nvPr>
        </p:nvSpPr>
        <p:spPr/>
        <p:txBody>
          <a:bodyPr/>
          <a:lstStyle/>
          <a:p>
            <a:endParaRPr kumimoji="1" lang="en-US" dirty="0"/>
          </a:p>
          <a:p>
            <a:endParaRPr kumimoji="1" lang="en-US" dirty="0"/>
          </a:p>
        </p:txBody>
      </p:sp>
      <p:sp>
        <p:nvSpPr>
          <p:cNvPr id="4" name="スライド番号プレースホルダー 3">
            <a:extLst>
              <a:ext uri="{FF2B5EF4-FFF2-40B4-BE49-F238E27FC236}">
                <a16:creationId xmlns:a16="http://schemas.microsoft.com/office/drawing/2014/main" id="{86AE9111-D6FA-4EDC-8AE9-8ACC98A94AA8}"/>
              </a:ext>
            </a:extLst>
          </p:cNvPr>
          <p:cNvSpPr>
            <a:spLocks noGrp="1"/>
          </p:cNvSpPr>
          <p:nvPr>
            <p:ph type="sldNum" sz="quarter" idx="12"/>
          </p:nvPr>
        </p:nvSpPr>
        <p:spPr/>
        <p:txBody>
          <a:bodyPr/>
          <a:lstStyle/>
          <a:p>
            <a:fld id="{C14E27B0-9788-4B5F-9F16-99581493A1B0}" type="slidenum">
              <a:rPr lang="en-US" altLang="ja-JP" smtClean="0"/>
              <a:pPr/>
              <a:t>20</a:t>
            </a:fld>
            <a:endParaRPr lang="en-US"/>
          </a:p>
        </p:txBody>
      </p:sp>
      <p:graphicFrame>
        <p:nvGraphicFramePr>
          <p:cNvPr id="7" name="表 6">
            <a:extLst>
              <a:ext uri="{FF2B5EF4-FFF2-40B4-BE49-F238E27FC236}">
                <a16:creationId xmlns:a16="http://schemas.microsoft.com/office/drawing/2014/main" id="{B0461713-2B7B-412F-A8C6-F1DB07835843}"/>
              </a:ext>
            </a:extLst>
          </p:cNvPr>
          <p:cNvGraphicFramePr>
            <a:graphicFrameLocks noGrp="1"/>
          </p:cNvGraphicFramePr>
          <p:nvPr>
            <p:extLst>
              <p:ext uri="{D42A27DB-BD31-4B8C-83A1-F6EECF244321}">
                <p14:modId xmlns:p14="http://schemas.microsoft.com/office/powerpoint/2010/main" val="1570848350"/>
              </p:ext>
            </p:extLst>
          </p:nvPr>
        </p:nvGraphicFramePr>
        <p:xfrm>
          <a:off x="558480" y="2893219"/>
          <a:ext cx="8027040" cy="1985121"/>
        </p:xfrm>
        <a:graphic>
          <a:graphicData uri="http://schemas.openxmlformats.org/drawingml/2006/table">
            <a:tbl>
              <a:tblPr/>
              <a:tblGrid>
                <a:gridCol w="1844471">
                  <a:extLst>
                    <a:ext uri="{9D8B030D-6E8A-4147-A177-3AD203B41FA5}">
                      <a16:colId xmlns:a16="http://schemas.microsoft.com/office/drawing/2014/main" val="1299280030"/>
                    </a:ext>
                  </a:extLst>
                </a:gridCol>
                <a:gridCol w="838725">
                  <a:extLst>
                    <a:ext uri="{9D8B030D-6E8A-4147-A177-3AD203B41FA5}">
                      <a16:colId xmlns:a16="http://schemas.microsoft.com/office/drawing/2014/main" val="2086900714"/>
                    </a:ext>
                  </a:extLst>
                </a:gridCol>
                <a:gridCol w="1233626">
                  <a:extLst>
                    <a:ext uri="{9D8B030D-6E8A-4147-A177-3AD203B41FA5}">
                      <a16:colId xmlns:a16="http://schemas.microsoft.com/office/drawing/2014/main" val="2241945897"/>
                    </a:ext>
                  </a:extLst>
                </a:gridCol>
                <a:gridCol w="779457">
                  <a:extLst>
                    <a:ext uri="{9D8B030D-6E8A-4147-A177-3AD203B41FA5}">
                      <a16:colId xmlns:a16="http://schemas.microsoft.com/office/drawing/2014/main" val="1932076841"/>
                    </a:ext>
                  </a:extLst>
                </a:gridCol>
                <a:gridCol w="779457">
                  <a:extLst>
                    <a:ext uri="{9D8B030D-6E8A-4147-A177-3AD203B41FA5}">
                      <a16:colId xmlns:a16="http://schemas.microsoft.com/office/drawing/2014/main" val="3343363582"/>
                    </a:ext>
                  </a:extLst>
                </a:gridCol>
                <a:gridCol w="779457">
                  <a:extLst>
                    <a:ext uri="{9D8B030D-6E8A-4147-A177-3AD203B41FA5}">
                      <a16:colId xmlns:a16="http://schemas.microsoft.com/office/drawing/2014/main" val="1289150240"/>
                    </a:ext>
                  </a:extLst>
                </a:gridCol>
                <a:gridCol w="779457">
                  <a:extLst>
                    <a:ext uri="{9D8B030D-6E8A-4147-A177-3AD203B41FA5}">
                      <a16:colId xmlns:a16="http://schemas.microsoft.com/office/drawing/2014/main" val="4078849539"/>
                    </a:ext>
                  </a:extLst>
                </a:gridCol>
                <a:gridCol w="992390">
                  <a:extLst>
                    <a:ext uri="{9D8B030D-6E8A-4147-A177-3AD203B41FA5}">
                      <a16:colId xmlns:a16="http://schemas.microsoft.com/office/drawing/2014/main" val="560993257"/>
                    </a:ext>
                  </a:extLst>
                </a:gridCol>
              </a:tblGrid>
              <a:tr h="584408">
                <a:tc>
                  <a:txBody>
                    <a:bodyPr/>
                    <a:lstStyle/>
                    <a:p>
                      <a:pPr algn="ctr" fontAlgn="ct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Bicubic</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err="1">
                          <a:solidFill>
                            <a:srgbClr val="000000"/>
                          </a:solidFill>
                          <a:effectLst/>
                          <a:latin typeface="游ゴシック" panose="020B0400000000000000" pitchFamily="50" charset="-128"/>
                          <a:ea typeface="游ゴシック" panose="020B0400000000000000" pitchFamily="50" charset="-128"/>
                        </a:rPr>
                        <a:t>Zeyde</a:t>
                      </a: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 et 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ANR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A+</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SRCNN</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RAISR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proposed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547951"/>
                  </a:ext>
                </a:extLst>
              </a:tr>
              <a:tr h="454135">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PSNR</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33.66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35.78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35.83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FF0000"/>
                          </a:solidFill>
                          <a:effectLst/>
                          <a:latin typeface="游ゴシック" panose="020B0400000000000000" pitchFamily="50" charset="-128"/>
                          <a:ea typeface="游ゴシック" panose="020B0400000000000000" pitchFamily="50" charset="-128"/>
                        </a:rPr>
                        <a:t>36.54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1" i="0" u="none" strike="noStrike" dirty="0">
                          <a:solidFill>
                            <a:srgbClr val="FF0000"/>
                          </a:solidFill>
                          <a:effectLst/>
                          <a:latin typeface="游ゴシック" panose="020B0400000000000000" pitchFamily="50" charset="-128"/>
                          <a:ea typeface="游ゴシック" panose="020B0400000000000000" pitchFamily="50" charset="-128"/>
                        </a:rPr>
                        <a:t>36.66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1" i="0" u="none" strike="noStrike" dirty="0">
                          <a:solidFill>
                            <a:schemeClr val="accent6"/>
                          </a:solidFill>
                          <a:effectLst/>
                          <a:latin typeface="游ゴシック" panose="020B0400000000000000" pitchFamily="50" charset="-128"/>
                          <a:ea typeface="游ゴシック" panose="020B0400000000000000" pitchFamily="50" charset="-128"/>
                        </a:rPr>
                        <a:t>35.96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1" i="0" u="none" strike="noStrike" dirty="0">
                          <a:solidFill>
                            <a:schemeClr val="accent6"/>
                          </a:solidFill>
                          <a:effectLst/>
                          <a:latin typeface="游ゴシック" panose="020B0400000000000000" pitchFamily="50" charset="-128"/>
                          <a:ea typeface="游ゴシック" panose="020B0400000000000000" pitchFamily="50" charset="-128"/>
                        </a:rPr>
                        <a:t>35.96</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0653336"/>
                  </a:ext>
                </a:extLst>
              </a:tr>
              <a:tr h="454135">
                <a:tc>
                  <a:txBody>
                    <a:bodyPr/>
                    <a:lstStyle/>
                    <a:p>
                      <a:pPr algn="ctr" fontAlgn="ctr"/>
                      <a:r>
                        <a:rPr lang="en-US" sz="1600" b="1" i="0" u="none" strike="noStrike">
                          <a:solidFill>
                            <a:srgbClr val="000000"/>
                          </a:solidFill>
                          <a:effectLst/>
                          <a:latin typeface="游ゴシック" panose="020B0400000000000000" pitchFamily="50" charset="-128"/>
                          <a:ea typeface="游ゴシック" panose="020B0400000000000000" pitchFamily="50" charset="-128"/>
                        </a:rPr>
                        <a:t>Time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0.002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4.325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0.656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0.705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2.913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FF0000"/>
                          </a:solidFill>
                          <a:effectLst/>
                          <a:latin typeface="游ゴシック" panose="020B0400000000000000" pitchFamily="50" charset="-128"/>
                          <a:ea typeface="游ゴシック" panose="020B0400000000000000" pitchFamily="50" charset="-128"/>
                        </a:rPr>
                        <a:t>0.020</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600" b="1" i="0" u="none" strike="noStrike" dirty="0">
                          <a:solidFill>
                            <a:schemeClr val="accent6"/>
                          </a:solidFill>
                          <a:effectLst/>
                          <a:latin typeface="游ゴシック" panose="020B0400000000000000" pitchFamily="50" charset="-128"/>
                          <a:ea typeface="游ゴシック" panose="020B0400000000000000" pitchFamily="50" charset="-128"/>
                        </a:rPr>
                        <a:t>0.028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1811100"/>
                  </a:ext>
                </a:extLst>
              </a:tr>
              <a:tr h="451980">
                <a:tc>
                  <a:txBody>
                    <a:bodyPr/>
                    <a:lstStyle/>
                    <a:p>
                      <a:pPr algn="ctr"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The number of filters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B0F0"/>
                          </a:solidFill>
                          <a:effectLst/>
                          <a:latin typeface="游ゴシック" panose="020B0400000000000000" pitchFamily="50" charset="-128"/>
                          <a:ea typeface="游ゴシック" panose="020B0400000000000000" pitchFamily="50" charset="-128"/>
                        </a:rPr>
                        <a:t>864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1600" b="1" i="0" u="none" strike="noStrike" dirty="0">
                          <a:solidFill>
                            <a:srgbClr val="FF0000"/>
                          </a:solidFill>
                          <a:effectLst/>
                          <a:latin typeface="游ゴシック" panose="020B0400000000000000" pitchFamily="50" charset="-128"/>
                          <a:ea typeface="游ゴシック" panose="020B0400000000000000" pitchFamily="50" charset="-128"/>
                        </a:rPr>
                        <a:t>18</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2681045"/>
                  </a:ext>
                </a:extLst>
              </a:tr>
            </a:tbl>
          </a:graphicData>
        </a:graphic>
      </p:graphicFrame>
    </p:spTree>
    <p:extLst>
      <p:ext uri="{BB962C8B-B14F-4D97-AF65-F5344CB8AC3E}">
        <p14:creationId xmlns:p14="http://schemas.microsoft.com/office/powerpoint/2010/main" val="165907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Conclusion</a:t>
            </a:r>
            <a:endParaRPr kumimoji="1" lang="ja-JP" altLang="en-US" dirty="0"/>
          </a:p>
        </p:txBody>
      </p:sp>
      <p:sp>
        <p:nvSpPr>
          <p:cNvPr id="3" name="コンテンツ プレースホルダー 2"/>
          <p:cNvSpPr>
            <a:spLocks noGrp="1"/>
          </p:cNvSpPr>
          <p:nvPr>
            <p:ph idx="1"/>
          </p:nvPr>
        </p:nvSpPr>
        <p:spPr/>
        <p:txBody>
          <a:bodyPr/>
          <a:lstStyle/>
          <a:p>
            <a:r>
              <a:rPr lang="ja-JP" altLang="en-US" dirty="0"/>
              <a:t>・</a:t>
            </a:r>
            <a:r>
              <a:rPr lang="en-US" altLang="ja-JP" dirty="0"/>
              <a:t>We proposed a rapid and accurate learning-based method for single image super-resolution with the significantly small number of filters.</a:t>
            </a:r>
          </a:p>
          <a:p>
            <a:r>
              <a:rPr lang="ja-JP" altLang="en-US" dirty="0"/>
              <a:t>・</a:t>
            </a:r>
            <a:r>
              <a:rPr lang="en-US" altLang="ja-JP" dirty="0"/>
              <a:t>Our method needs only simple conversion including geometric flip and rotation addition for hash calculation and CT-blending used in RAISR.</a:t>
            </a:r>
          </a:p>
          <a:p>
            <a:r>
              <a:rPr lang="ja-JP" altLang="en-US" dirty="0"/>
              <a:t>・</a:t>
            </a:r>
            <a:r>
              <a:rPr lang="en-US" altLang="ja-JP" dirty="0"/>
              <a:t>The important advantage of our method is that only 18 filters can make the same accurate image in the same runtime as RAISR while RAISR needs 864 filters to do that.</a:t>
            </a:r>
            <a:endParaRPr kumimoji="1" lang="ja-JP" altLang="en-US" dirty="0"/>
          </a:p>
        </p:txBody>
      </p:sp>
      <p:sp>
        <p:nvSpPr>
          <p:cNvPr id="4" name="スライド番号プレースホルダー 3"/>
          <p:cNvSpPr>
            <a:spLocks noGrp="1"/>
          </p:cNvSpPr>
          <p:nvPr>
            <p:ph type="sldNum" sz="quarter" idx="12"/>
          </p:nvPr>
        </p:nvSpPr>
        <p:spPr/>
        <p:txBody>
          <a:bodyPr/>
          <a:lstStyle/>
          <a:p>
            <a:fld id="{C14E27B0-9788-4B5F-9F16-99581493A1B0}" type="slidenum">
              <a:rPr lang="en-US" altLang="ja-JP" smtClean="0"/>
              <a:pPr/>
              <a:t>21</a:t>
            </a:fld>
            <a:endParaRPr lang="en-US"/>
          </a:p>
        </p:txBody>
      </p:sp>
    </p:spTree>
    <p:extLst>
      <p:ext uri="{BB962C8B-B14F-4D97-AF65-F5344CB8AC3E}">
        <p14:creationId xmlns:p14="http://schemas.microsoft.com/office/powerpoint/2010/main" val="423098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F4143B-EE29-402F-8EA7-973A9D7727FA}"/>
              </a:ext>
            </a:extLst>
          </p:cNvPr>
          <p:cNvSpPr>
            <a:spLocks noGrp="1"/>
          </p:cNvSpPr>
          <p:nvPr>
            <p:ph type="title"/>
          </p:nvPr>
        </p:nvSpPr>
        <p:spPr>
          <a:xfrm>
            <a:off x="393701" y="246134"/>
            <a:ext cx="8459354" cy="655115"/>
          </a:xfrm>
        </p:spPr>
        <p:txBody>
          <a:bodyPr/>
          <a:lstStyle/>
          <a:p>
            <a:r>
              <a:rPr lang="en-US" altLang="ja-JP" dirty="0"/>
              <a:t>Introduction</a:t>
            </a:r>
            <a:endParaRPr kumimoji="1" lang="en-US" dirty="0"/>
          </a:p>
        </p:txBody>
      </p:sp>
      <p:sp>
        <p:nvSpPr>
          <p:cNvPr id="4" name="スライド番号プレースホルダー 3">
            <a:extLst>
              <a:ext uri="{FF2B5EF4-FFF2-40B4-BE49-F238E27FC236}">
                <a16:creationId xmlns:a16="http://schemas.microsoft.com/office/drawing/2014/main" id="{6ED0FF81-9AC4-4BA5-AB93-03985045AEC3}"/>
              </a:ext>
            </a:extLst>
          </p:cNvPr>
          <p:cNvSpPr>
            <a:spLocks noGrp="1"/>
          </p:cNvSpPr>
          <p:nvPr>
            <p:ph type="sldNum" sz="quarter" idx="12"/>
          </p:nvPr>
        </p:nvSpPr>
        <p:spPr/>
        <p:txBody>
          <a:bodyPr/>
          <a:lstStyle/>
          <a:p>
            <a:fld id="{C14E27B0-9788-4B5F-9F16-99581493A1B0}" type="slidenum">
              <a:rPr lang="en-US" altLang="ja-JP" smtClean="0"/>
              <a:pPr/>
              <a:t>3</a:t>
            </a:fld>
            <a:endParaRPr lang="en-US"/>
          </a:p>
        </p:txBody>
      </p:sp>
      <p:pic>
        <p:nvPicPr>
          <p:cNvPr id="9" name="図 8">
            <a:extLst>
              <a:ext uri="{FF2B5EF4-FFF2-40B4-BE49-F238E27FC236}">
                <a16:creationId xmlns:a16="http://schemas.microsoft.com/office/drawing/2014/main" id="{19AC22ED-359D-4327-8EDB-09A721B90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383" y="2725824"/>
            <a:ext cx="2989715" cy="2021216"/>
          </a:xfrm>
          <a:prstGeom prst="rect">
            <a:avLst/>
          </a:prstGeom>
        </p:spPr>
      </p:pic>
      <p:sp>
        <p:nvSpPr>
          <p:cNvPr id="10" name="正方形/長方形 9">
            <a:extLst>
              <a:ext uri="{FF2B5EF4-FFF2-40B4-BE49-F238E27FC236}">
                <a16:creationId xmlns:a16="http://schemas.microsoft.com/office/drawing/2014/main" id="{1376E533-8623-4B19-91EB-3DA53ADD8C8A}"/>
              </a:ext>
            </a:extLst>
          </p:cNvPr>
          <p:cNvSpPr/>
          <p:nvPr/>
        </p:nvSpPr>
        <p:spPr>
          <a:xfrm>
            <a:off x="2093376" y="1533364"/>
            <a:ext cx="1595470"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solidFill>
                  <a:schemeClr val="tx1"/>
                </a:solidFill>
              </a:rPr>
              <a:t>I</a:t>
            </a:r>
            <a:r>
              <a:rPr kumimoji="1" lang="en-US" b="1" dirty="0">
                <a:solidFill>
                  <a:schemeClr val="tx1"/>
                </a:solidFill>
              </a:rPr>
              <a:t>nterpolation</a:t>
            </a:r>
          </a:p>
        </p:txBody>
      </p:sp>
      <p:sp>
        <p:nvSpPr>
          <p:cNvPr id="11" name="正方形/長方形 10">
            <a:extLst>
              <a:ext uri="{FF2B5EF4-FFF2-40B4-BE49-F238E27FC236}">
                <a16:creationId xmlns:a16="http://schemas.microsoft.com/office/drawing/2014/main" id="{1F2F303B-B513-46FE-98DF-C780CF5C9B5B}"/>
              </a:ext>
            </a:extLst>
          </p:cNvPr>
          <p:cNvSpPr/>
          <p:nvPr/>
        </p:nvSpPr>
        <p:spPr>
          <a:xfrm>
            <a:off x="4507650" y="2165479"/>
            <a:ext cx="1595470"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Linear filter</a:t>
            </a:r>
          </a:p>
        </p:txBody>
      </p:sp>
      <p:sp>
        <p:nvSpPr>
          <p:cNvPr id="12" name="正方形/長方形 11">
            <a:extLst>
              <a:ext uri="{FF2B5EF4-FFF2-40B4-BE49-F238E27FC236}">
                <a16:creationId xmlns:a16="http://schemas.microsoft.com/office/drawing/2014/main" id="{13305092-1871-41BB-B3B7-BF650A24259F}"/>
              </a:ext>
            </a:extLst>
          </p:cNvPr>
          <p:cNvSpPr/>
          <p:nvPr/>
        </p:nvSpPr>
        <p:spPr>
          <a:xfrm>
            <a:off x="4507650" y="1533364"/>
            <a:ext cx="4094377"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Example based method</a:t>
            </a:r>
          </a:p>
        </p:txBody>
      </p:sp>
      <p:sp>
        <p:nvSpPr>
          <p:cNvPr id="15" name="正方形/長方形 14">
            <a:extLst>
              <a:ext uri="{FF2B5EF4-FFF2-40B4-BE49-F238E27FC236}">
                <a16:creationId xmlns:a16="http://schemas.microsoft.com/office/drawing/2014/main" id="{644B5003-27A1-468C-816E-CDFC612953F7}"/>
              </a:ext>
            </a:extLst>
          </p:cNvPr>
          <p:cNvSpPr/>
          <p:nvPr/>
        </p:nvSpPr>
        <p:spPr>
          <a:xfrm>
            <a:off x="5907735" y="3444543"/>
            <a:ext cx="900546" cy="143124"/>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6" name="正方形/長方形 15">
            <a:extLst>
              <a:ext uri="{FF2B5EF4-FFF2-40B4-BE49-F238E27FC236}">
                <a16:creationId xmlns:a16="http://schemas.microsoft.com/office/drawing/2014/main" id="{5FB10319-F779-46C6-B0FF-7C03A765D38F}"/>
              </a:ext>
            </a:extLst>
          </p:cNvPr>
          <p:cNvSpPr/>
          <p:nvPr/>
        </p:nvSpPr>
        <p:spPr>
          <a:xfrm>
            <a:off x="8683047" y="3430199"/>
            <a:ext cx="834051" cy="106255"/>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7" name="正方形/長方形 16">
            <a:extLst>
              <a:ext uri="{FF2B5EF4-FFF2-40B4-BE49-F238E27FC236}">
                <a16:creationId xmlns:a16="http://schemas.microsoft.com/office/drawing/2014/main" id="{5597DCCF-8070-4645-9CB0-66D13BEAF13E}"/>
              </a:ext>
            </a:extLst>
          </p:cNvPr>
          <p:cNvSpPr/>
          <p:nvPr/>
        </p:nvSpPr>
        <p:spPr>
          <a:xfrm>
            <a:off x="8186005" y="3218840"/>
            <a:ext cx="900546" cy="143124"/>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8" name="正方形/長方形 17">
            <a:extLst>
              <a:ext uri="{FF2B5EF4-FFF2-40B4-BE49-F238E27FC236}">
                <a16:creationId xmlns:a16="http://schemas.microsoft.com/office/drawing/2014/main" id="{80B13CD4-D9B6-4DD5-B800-892F8ADA190F}"/>
              </a:ext>
            </a:extLst>
          </p:cNvPr>
          <p:cNvSpPr/>
          <p:nvPr/>
        </p:nvSpPr>
        <p:spPr>
          <a:xfrm>
            <a:off x="6916621" y="3051411"/>
            <a:ext cx="498258" cy="271791"/>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9" name="正方形/長方形 18">
            <a:extLst>
              <a:ext uri="{FF2B5EF4-FFF2-40B4-BE49-F238E27FC236}">
                <a16:creationId xmlns:a16="http://schemas.microsoft.com/office/drawing/2014/main" id="{5C6CD6CD-01C2-4D0A-905D-54434C58C191}"/>
              </a:ext>
            </a:extLst>
          </p:cNvPr>
          <p:cNvSpPr/>
          <p:nvPr/>
        </p:nvSpPr>
        <p:spPr>
          <a:xfrm>
            <a:off x="6049382" y="3163819"/>
            <a:ext cx="834051" cy="289869"/>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14" name="正方形/長方形 13">
            <a:extLst>
              <a:ext uri="{FF2B5EF4-FFF2-40B4-BE49-F238E27FC236}">
                <a16:creationId xmlns:a16="http://schemas.microsoft.com/office/drawing/2014/main" id="{176CE536-7FF2-45D8-8884-A960F547B366}"/>
              </a:ext>
            </a:extLst>
          </p:cNvPr>
          <p:cNvSpPr/>
          <p:nvPr/>
        </p:nvSpPr>
        <p:spPr>
          <a:xfrm>
            <a:off x="6638512" y="2638614"/>
            <a:ext cx="2190997" cy="655115"/>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 name="正方形/長方形 5">
            <a:extLst>
              <a:ext uri="{FF2B5EF4-FFF2-40B4-BE49-F238E27FC236}">
                <a16:creationId xmlns:a16="http://schemas.microsoft.com/office/drawing/2014/main" id="{11220709-81CB-4B6A-9BE1-4477A1086DEC}"/>
              </a:ext>
            </a:extLst>
          </p:cNvPr>
          <p:cNvSpPr/>
          <p:nvPr/>
        </p:nvSpPr>
        <p:spPr>
          <a:xfrm>
            <a:off x="6985505" y="2159433"/>
            <a:ext cx="1595470" cy="403597"/>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CNN</a:t>
            </a:r>
          </a:p>
        </p:txBody>
      </p:sp>
      <p:sp>
        <p:nvSpPr>
          <p:cNvPr id="21" name="正方形/長方形 20">
            <a:extLst>
              <a:ext uri="{FF2B5EF4-FFF2-40B4-BE49-F238E27FC236}">
                <a16:creationId xmlns:a16="http://schemas.microsoft.com/office/drawing/2014/main" id="{44B58D0D-8ACC-41DA-9DD6-7972ACE3E540}"/>
              </a:ext>
            </a:extLst>
          </p:cNvPr>
          <p:cNvSpPr/>
          <p:nvPr/>
        </p:nvSpPr>
        <p:spPr>
          <a:xfrm>
            <a:off x="160231" y="4914326"/>
            <a:ext cx="1440248" cy="655116"/>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Processing</a:t>
            </a:r>
          </a:p>
          <a:p>
            <a:pPr algn="ctr"/>
            <a:r>
              <a:rPr lang="en-US" b="1" dirty="0">
                <a:solidFill>
                  <a:schemeClr val="tx1"/>
                </a:solidFill>
              </a:rPr>
              <a:t>time</a:t>
            </a:r>
            <a:endParaRPr kumimoji="1" lang="en-US" b="1" dirty="0">
              <a:solidFill>
                <a:schemeClr val="tx1"/>
              </a:solidFill>
            </a:endParaRPr>
          </a:p>
        </p:txBody>
      </p:sp>
      <p:pic>
        <p:nvPicPr>
          <p:cNvPr id="13" name="図 12">
            <a:extLst>
              <a:ext uri="{FF2B5EF4-FFF2-40B4-BE49-F238E27FC236}">
                <a16:creationId xmlns:a16="http://schemas.microsoft.com/office/drawing/2014/main" id="{08923DFF-2192-4A18-9669-3DD368B9C6FE}"/>
              </a:ext>
            </a:extLst>
          </p:cNvPr>
          <p:cNvPicPr>
            <a:picLocks noChangeAspect="1"/>
          </p:cNvPicPr>
          <p:nvPr/>
        </p:nvPicPr>
        <p:blipFill>
          <a:blip r:embed="rId3"/>
          <a:stretch>
            <a:fillRect/>
          </a:stretch>
        </p:blipFill>
        <p:spPr>
          <a:xfrm>
            <a:off x="2055507" y="3111090"/>
            <a:ext cx="1533524" cy="1512801"/>
          </a:xfrm>
          <a:prstGeom prst="rect">
            <a:avLst/>
          </a:prstGeom>
        </p:spPr>
      </p:pic>
      <p:sp>
        <p:nvSpPr>
          <p:cNvPr id="24" name="正方形/長方形 23">
            <a:extLst>
              <a:ext uri="{FF2B5EF4-FFF2-40B4-BE49-F238E27FC236}">
                <a16:creationId xmlns:a16="http://schemas.microsoft.com/office/drawing/2014/main" id="{E321688C-8280-4125-B941-81D09ACD8368}"/>
              </a:ext>
            </a:extLst>
          </p:cNvPr>
          <p:cNvSpPr/>
          <p:nvPr/>
        </p:nvSpPr>
        <p:spPr>
          <a:xfrm>
            <a:off x="1903294" y="2322227"/>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lang="ja-JP" altLang="en-US" b="1" dirty="0">
                <a:solidFill>
                  <a:schemeClr val="tx1"/>
                </a:solidFill>
              </a:rPr>
              <a:t>・</a:t>
            </a:r>
            <a:r>
              <a:rPr kumimoji="1" lang="en-US" b="1" dirty="0">
                <a:solidFill>
                  <a:schemeClr val="tx1"/>
                </a:solidFill>
              </a:rPr>
              <a:t>Bicubic</a:t>
            </a:r>
          </a:p>
          <a:p>
            <a:pPr algn="ctr"/>
            <a:r>
              <a:rPr lang="ja-JP" altLang="en-US" b="1" dirty="0">
                <a:solidFill>
                  <a:schemeClr val="tx1"/>
                </a:solidFill>
              </a:rPr>
              <a:t>・</a:t>
            </a:r>
            <a:r>
              <a:rPr lang="en-US" altLang="ja-JP" b="1" dirty="0">
                <a:solidFill>
                  <a:schemeClr val="tx1"/>
                </a:solidFill>
              </a:rPr>
              <a:t>Bilinear</a:t>
            </a:r>
            <a:endParaRPr kumimoji="1" lang="en-US" b="1" dirty="0">
              <a:solidFill>
                <a:schemeClr val="tx1"/>
              </a:solidFill>
            </a:endParaRPr>
          </a:p>
        </p:txBody>
      </p:sp>
      <p:sp>
        <p:nvSpPr>
          <p:cNvPr id="25" name="正方形/長方形 24">
            <a:extLst>
              <a:ext uri="{FF2B5EF4-FFF2-40B4-BE49-F238E27FC236}">
                <a16:creationId xmlns:a16="http://schemas.microsoft.com/office/drawing/2014/main" id="{23FAC659-D091-4D42-A34E-DEA178F54CD3}"/>
              </a:ext>
            </a:extLst>
          </p:cNvPr>
          <p:cNvSpPr/>
          <p:nvPr/>
        </p:nvSpPr>
        <p:spPr>
          <a:xfrm>
            <a:off x="6717355" y="2725824"/>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lang="ja-JP" altLang="en-US" b="1" dirty="0">
                <a:solidFill>
                  <a:schemeClr val="tx1"/>
                </a:solidFill>
              </a:rPr>
              <a:t>・</a:t>
            </a:r>
            <a:r>
              <a:rPr lang="en-US" altLang="ja-JP" b="1" dirty="0">
                <a:solidFill>
                  <a:schemeClr val="tx1"/>
                </a:solidFill>
              </a:rPr>
              <a:t>SRCNN</a:t>
            </a:r>
            <a:endParaRPr kumimoji="1" lang="en-US" b="1" dirty="0">
              <a:solidFill>
                <a:schemeClr val="tx1"/>
              </a:solidFill>
            </a:endParaRPr>
          </a:p>
        </p:txBody>
      </p:sp>
      <p:sp>
        <p:nvSpPr>
          <p:cNvPr id="26" name="正方形/長方形 25">
            <a:extLst>
              <a:ext uri="{FF2B5EF4-FFF2-40B4-BE49-F238E27FC236}">
                <a16:creationId xmlns:a16="http://schemas.microsoft.com/office/drawing/2014/main" id="{49E90FC9-2AF5-4E59-9121-1F8E211C9219}"/>
              </a:ext>
            </a:extLst>
          </p:cNvPr>
          <p:cNvSpPr/>
          <p:nvPr/>
        </p:nvSpPr>
        <p:spPr>
          <a:xfrm>
            <a:off x="4480521" y="2805272"/>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r>
              <a:rPr lang="ja-JP" altLang="en-US" b="1" dirty="0">
                <a:solidFill>
                  <a:schemeClr val="tx1"/>
                </a:solidFill>
              </a:rPr>
              <a:t>・</a:t>
            </a:r>
            <a:r>
              <a:rPr lang="en-US" altLang="ja-JP" b="1" dirty="0">
                <a:solidFill>
                  <a:srgbClr val="FF0000"/>
                </a:solidFill>
              </a:rPr>
              <a:t>RAISR</a:t>
            </a:r>
          </a:p>
          <a:p>
            <a:r>
              <a:rPr kumimoji="1" lang="ja-JP" altLang="en-US" b="1" dirty="0">
                <a:solidFill>
                  <a:schemeClr val="tx1"/>
                </a:solidFill>
              </a:rPr>
              <a:t>・</a:t>
            </a:r>
            <a:r>
              <a:rPr kumimoji="1" lang="en-US" altLang="ja-JP" b="1" dirty="0">
                <a:solidFill>
                  <a:schemeClr val="tx1"/>
                </a:solidFill>
              </a:rPr>
              <a:t>ANR</a:t>
            </a:r>
            <a:endParaRPr kumimoji="1" lang="en-US" b="1" dirty="0">
              <a:solidFill>
                <a:schemeClr val="tx1"/>
              </a:solidFill>
            </a:endParaRPr>
          </a:p>
        </p:txBody>
      </p:sp>
      <p:sp>
        <p:nvSpPr>
          <p:cNvPr id="27" name="正方形/長方形 26">
            <a:extLst>
              <a:ext uri="{FF2B5EF4-FFF2-40B4-BE49-F238E27FC236}">
                <a16:creationId xmlns:a16="http://schemas.microsoft.com/office/drawing/2014/main" id="{431997B4-1C9A-45D8-845B-848598AD9C92}"/>
              </a:ext>
            </a:extLst>
          </p:cNvPr>
          <p:cNvSpPr/>
          <p:nvPr/>
        </p:nvSpPr>
        <p:spPr>
          <a:xfrm>
            <a:off x="107205" y="5945791"/>
            <a:ext cx="1600479" cy="472162"/>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Performance</a:t>
            </a:r>
          </a:p>
        </p:txBody>
      </p:sp>
      <p:pic>
        <p:nvPicPr>
          <p:cNvPr id="28" name="図 27">
            <a:extLst>
              <a:ext uri="{FF2B5EF4-FFF2-40B4-BE49-F238E27FC236}">
                <a16:creationId xmlns:a16="http://schemas.microsoft.com/office/drawing/2014/main" id="{743071B4-1E91-4D78-B9F7-9233CA0606DB}"/>
              </a:ext>
            </a:extLst>
          </p:cNvPr>
          <p:cNvPicPr>
            <a:picLocks noChangeAspect="1"/>
          </p:cNvPicPr>
          <p:nvPr/>
        </p:nvPicPr>
        <p:blipFill>
          <a:blip r:embed="rId4"/>
          <a:stretch>
            <a:fillRect/>
          </a:stretch>
        </p:blipFill>
        <p:spPr>
          <a:xfrm>
            <a:off x="4006971" y="3358632"/>
            <a:ext cx="2426148" cy="1321914"/>
          </a:xfrm>
          <a:prstGeom prst="rect">
            <a:avLst/>
          </a:prstGeom>
        </p:spPr>
      </p:pic>
      <p:sp>
        <p:nvSpPr>
          <p:cNvPr id="29" name="矢印: 右 28">
            <a:extLst>
              <a:ext uri="{FF2B5EF4-FFF2-40B4-BE49-F238E27FC236}">
                <a16:creationId xmlns:a16="http://schemas.microsoft.com/office/drawing/2014/main" id="{2C988586-EC6D-475A-A0C3-486A250632B6}"/>
              </a:ext>
            </a:extLst>
          </p:cNvPr>
          <p:cNvSpPr/>
          <p:nvPr/>
        </p:nvSpPr>
        <p:spPr>
          <a:xfrm>
            <a:off x="1954924" y="5083948"/>
            <a:ext cx="6728123" cy="419062"/>
          </a:xfrm>
          <a:prstGeom prst="rightArrow">
            <a:avLst/>
          </a:prstGeom>
          <a:gradFill flip="none" rotWithShape="1">
            <a:gsLst>
              <a:gs pos="0">
                <a:schemeClr val="accent2">
                  <a:tint val="66000"/>
                  <a:satMod val="160000"/>
                </a:schemeClr>
              </a:gs>
              <a:gs pos="75000">
                <a:srgbClr val="F4CDCD"/>
              </a:gs>
              <a:gs pos="50000">
                <a:schemeClr val="accent2">
                  <a:tint val="44500"/>
                  <a:satMod val="160000"/>
                </a:schemeClr>
              </a:gs>
              <a:gs pos="100000">
                <a:schemeClr val="accent2">
                  <a:tint val="23500"/>
                  <a:satMod val="160000"/>
                </a:schemeClr>
              </a:gs>
            </a:gsLst>
            <a:lin ang="10800000" scaled="1"/>
            <a:tileRect/>
          </a:gra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32" name="正方形/長方形 31">
            <a:extLst>
              <a:ext uri="{FF2B5EF4-FFF2-40B4-BE49-F238E27FC236}">
                <a16:creationId xmlns:a16="http://schemas.microsoft.com/office/drawing/2014/main" id="{C305ACC0-32E7-4D53-95CA-0E2EC0FBE964}"/>
              </a:ext>
            </a:extLst>
          </p:cNvPr>
          <p:cNvSpPr/>
          <p:nvPr/>
        </p:nvSpPr>
        <p:spPr>
          <a:xfrm>
            <a:off x="7257585" y="4677773"/>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solidFill>
                  <a:schemeClr val="tx1"/>
                </a:solidFill>
              </a:rPr>
              <a:t>L</a:t>
            </a:r>
            <a:r>
              <a:rPr kumimoji="1" lang="en-US" b="1" dirty="0">
                <a:solidFill>
                  <a:schemeClr val="tx1"/>
                </a:solidFill>
              </a:rPr>
              <a:t>ong</a:t>
            </a:r>
          </a:p>
        </p:txBody>
      </p:sp>
      <p:sp>
        <p:nvSpPr>
          <p:cNvPr id="33" name="正方形/長方形 32">
            <a:extLst>
              <a:ext uri="{FF2B5EF4-FFF2-40B4-BE49-F238E27FC236}">
                <a16:creationId xmlns:a16="http://schemas.microsoft.com/office/drawing/2014/main" id="{ECD5B15E-DAA5-4B31-B383-ABD1D727F0FE}"/>
              </a:ext>
            </a:extLst>
          </p:cNvPr>
          <p:cNvSpPr/>
          <p:nvPr/>
        </p:nvSpPr>
        <p:spPr>
          <a:xfrm>
            <a:off x="1588666" y="4713696"/>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solidFill>
                  <a:schemeClr val="tx1"/>
                </a:solidFill>
              </a:rPr>
              <a:t>Short</a:t>
            </a:r>
            <a:endParaRPr kumimoji="1" lang="en-US" b="1" dirty="0">
              <a:solidFill>
                <a:schemeClr val="tx1"/>
              </a:solidFill>
            </a:endParaRPr>
          </a:p>
        </p:txBody>
      </p:sp>
      <p:sp>
        <p:nvSpPr>
          <p:cNvPr id="34" name="正方形/長方形 33">
            <a:extLst>
              <a:ext uri="{FF2B5EF4-FFF2-40B4-BE49-F238E27FC236}">
                <a16:creationId xmlns:a16="http://schemas.microsoft.com/office/drawing/2014/main" id="{D7A55157-7666-4B92-970C-CFAF44EF07A7}"/>
              </a:ext>
            </a:extLst>
          </p:cNvPr>
          <p:cNvSpPr/>
          <p:nvPr/>
        </p:nvSpPr>
        <p:spPr>
          <a:xfrm>
            <a:off x="1532961" y="5634878"/>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Bad</a:t>
            </a:r>
          </a:p>
        </p:txBody>
      </p:sp>
      <p:sp>
        <p:nvSpPr>
          <p:cNvPr id="35" name="正方形/長方形 34">
            <a:extLst>
              <a:ext uri="{FF2B5EF4-FFF2-40B4-BE49-F238E27FC236}">
                <a16:creationId xmlns:a16="http://schemas.microsoft.com/office/drawing/2014/main" id="{CEA55456-8571-4A0E-A647-77B158F4F10F}"/>
              </a:ext>
            </a:extLst>
          </p:cNvPr>
          <p:cNvSpPr/>
          <p:nvPr/>
        </p:nvSpPr>
        <p:spPr>
          <a:xfrm>
            <a:off x="7237434" y="5617050"/>
            <a:ext cx="1595470" cy="403597"/>
          </a:xfrm>
          <a:prstGeom prst="rect">
            <a:avLst/>
          </a:prstGeom>
          <a:noFill/>
          <a:ln w="28575">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Great</a:t>
            </a:r>
          </a:p>
        </p:txBody>
      </p:sp>
      <p:sp>
        <p:nvSpPr>
          <p:cNvPr id="36" name="矢印: 右 35">
            <a:extLst>
              <a:ext uri="{FF2B5EF4-FFF2-40B4-BE49-F238E27FC236}">
                <a16:creationId xmlns:a16="http://schemas.microsoft.com/office/drawing/2014/main" id="{60757F38-18DF-460A-89C5-B485980DEBBA}"/>
              </a:ext>
            </a:extLst>
          </p:cNvPr>
          <p:cNvSpPr/>
          <p:nvPr/>
        </p:nvSpPr>
        <p:spPr>
          <a:xfrm>
            <a:off x="1914194" y="6018024"/>
            <a:ext cx="6728123" cy="419062"/>
          </a:xfrm>
          <a:prstGeom prs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pic>
        <p:nvPicPr>
          <p:cNvPr id="37" name="図 36">
            <a:extLst>
              <a:ext uri="{FF2B5EF4-FFF2-40B4-BE49-F238E27FC236}">
                <a16:creationId xmlns:a16="http://schemas.microsoft.com/office/drawing/2014/main" id="{ABD8C545-5A60-464B-8FB4-5B1605BB12F5}"/>
              </a:ext>
            </a:extLst>
          </p:cNvPr>
          <p:cNvPicPr>
            <a:picLocks noChangeAspect="1"/>
          </p:cNvPicPr>
          <p:nvPr/>
        </p:nvPicPr>
        <p:blipFill>
          <a:blip r:embed="rId5"/>
          <a:stretch>
            <a:fillRect/>
          </a:stretch>
        </p:blipFill>
        <p:spPr>
          <a:xfrm>
            <a:off x="1982660" y="3015084"/>
            <a:ext cx="1717644" cy="1676608"/>
          </a:xfrm>
          <a:prstGeom prst="rect">
            <a:avLst/>
          </a:prstGeom>
        </p:spPr>
      </p:pic>
    </p:spTree>
    <p:extLst>
      <p:ext uri="{BB962C8B-B14F-4D97-AF65-F5344CB8AC3E}">
        <p14:creationId xmlns:p14="http://schemas.microsoft.com/office/powerpoint/2010/main" val="387432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DA615-CD3C-413D-84AE-F6DCDFB41553}"/>
              </a:ext>
            </a:extLst>
          </p:cNvPr>
          <p:cNvSpPr>
            <a:spLocks noGrp="1"/>
          </p:cNvSpPr>
          <p:nvPr>
            <p:ph type="title"/>
          </p:nvPr>
        </p:nvSpPr>
        <p:spPr/>
        <p:txBody>
          <a:bodyPr/>
          <a:lstStyle/>
          <a:p>
            <a:r>
              <a:rPr lang="en-US" dirty="0"/>
              <a:t>A</a:t>
            </a:r>
            <a:r>
              <a:rPr kumimoji="1" lang="en-US" dirty="0"/>
              <a:t>lgorithm of SR by learned linear filter</a:t>
            </a:r>
          </a:p>
        </p:txBody>
      </p:sp>
      <p:sp>
        <p:nvSpPr>
          <p:cNvPr id="3" name="コンテンツ プレースホルダー 2">
            <a:extLst>
              <a:ext uri="{FF2B5EF4-FFF2-40B4-BE49-F238E27FC236}">
                <a16:creationId xmlns:a16="http://schemas.microsoft.com/office/drawing/2014/main" id="{394E0855-031B-4569-B27F-9E2089C662CD}"/>
              </a:ext>
            </a:extLst>
          </p:cNvPr>
          <p:cNvSpPr>
            <a:spLocks noGrp="1"/>
          </p:cNvSpPr>
          <p:nvPr>
            <p:ph idx="1"/>
          </p:nvPr>
        </p:nvSpPr>
        <p:spPr/>
        <p:txBody>
          <a:bodyPr/>
          <a:lstStyle/>
          <a:p>
            <a:r>
              <a:rPr lang="en-US" dirty="0"/>
              <a:t>The performance and the runtime of the methods to utilize linear filters greatly depends on how input LR patches is divided into classes.</a:t>
            </a:r>
            <a:endParaRPr kumimoji="1" lang="en-US" dirty="0"/>
          </a:p>
        </p:txBody>
      </p:sp>
      <p:sp>
        <p:nvSpPr>
          <p:cNvPr id="4" name="スライド番号プレースホルダー 3">
            <a:extLst>
              <a:ext uri="{FF2B5EF4-FFF2-40B4-BE49-F238E27FC236}">
                <a16:creationId xmlns:a16="http://schemas.microsoft.com/office/drawing/2014/main" id="{70B556EE-C06F-4148-8A3F-88DA5C568318}"/>
              </a:ext>
            </a:extLst>
          </p:cNvPr>
          <p:cNvSpPr>
            <a:spLocks noGrp="1"/>
          </p:cNvSpPr>
          <p:nvPr>
            <p:ph type="sldNum" sz="quarter" idx="12"/>
          </p:nvPr>
        </p:nvSpPr>
        <p:spPr/>
        <p:txBody>
          <a:bodyPr/>
          <a:lstStyle/>
          <a:p>
            <a:fld id="{C14E27B0-9788-4B5F-9F16-99581493A1B0}" type="slidenum">
              <a:rPr lang="en-US" altLang="ja-JP" smtClean="0"/>
              <a:pPr/>
              <a:t>4</a:t>
            </a:fld>
            <a:endParaRPr lang="en-US"/>
          </a:p>
        </p:txBody>
      </p:sp>
      <p:pic>
        <p:nvPicPr>
          <p:cNvPr id="6" name="コンテンツ プレースホルダー 4">
            <a:extLst>
              <a:ext uri="{FF2B5EF4-FFF2-40B4-BE49-F238E27FC236}">
                <a16:creationId xmlns:a16="http://schemas.microsoft.com/office/drawing/2014/main" id="{62BEA88E-8FD4-44AC-9962-CD407E0CA82C}"/>
              </a:ext>
            </a:extLst>
          </p:cNvPr>
          <p:cNvPicPr>
            <a:picLocks noChangeAspect="1"/>
          </p:cNvPicPr>
          <p:nvPr/>
        </p:nvPicPr>
        <p:blipFill>
          <a:blip r:embed="rId2"/>
          <a:stretch>
            <a:fillRect/>
          </a:stretch>
        </p:blipFill>
        <p:spPr>
          <a:xfrm>
            <a:off x="101707" y="3296512"/>
            <a:ext cx="1442258" cy="1706714"/>
          </a:xfrm>
          <a:prstGeom prst="rect">
            <a:avLst/>
          </a:prstGeom>
        </p:spPr>
      </p:pic>
      <p:pic>
        <p:nvPicPr>
          <p:cNvPr id="7" name="図 6">
            <a:extLst>
              <a:ext uri="{FF2B5EF4-FFF2-40B4-BE49-F238E27FC236}">
                <a16:creationId xmlns:a16="http://schemas.microsoft.com/office/drawing/2014/main" id="{E96A7D37-6450-41D7-A707-16D883A0DE5A}"/>
              </a:ext>
            </a:extLst>
          </p:cNvPr>
          <p:cNvPicPr>
            <a:picLocks noChangeAspect="1"/>
          </p:cNvPicPr>
          <p:nvPr/>
        </p:nvPicPr>
        <p:blipFill>
          <a:blip r:embed="rId3"/>
          <a:stretch>
            <a:fillRect/>
          </a:stretch>
        </p:blipFill>
        <p:spPr>
          <a:xfrm>
            <a:off x="7425223" y="3279591"/>
            <a:ext cx="1523749" cy="1791887"/>
          </a:xfrm>
          <a:prstGeom prst="rect">
            <a:avLst/>
          </a:prstGeom>
        </p:spPr>
      </p:pic>
      <p:sp>
        <p:nvSpPr>
          <p:cNvPr id="8" name="正方形/長方形 7">
            <a:extLst>
              <a:ext uri="{FF2B5EF4-FFF2-40B4-BE49-F238E27FC236}">
                <a16:creationId xmlns:a16="http://schemas.microsoft.com/office/drawing/2014/main" id="{32035444-CFA6-4B45-8A6E-63E8343C8025}"/>
              </a:ext>
            </a:extLst>
          </p:cNvPr>
          <p:cNvSpPr/>
          <p:nvPr/>
        </p:nvSpPr>
        <p:spPr>
          <a:xfrm>
            <a:off x="1055534" y="3361757"/>
            <a:ext cx="338777" cy="27871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cxnSp>
        <p:nvCxnSpPr>
          <p:cNvPr id="12" name="直線コネクタ 11">
            <a:extLst>
              <a:ext uri="{FF2B5EF4-FFF2-40B4-BE49-F238E27FC236}">
                <a16:creationId xmlns:a16="http://schemas.microsoft.com/office/drawing/2014/main" id="{A6EC5D2D-2555-4C00-8905-7CA9DFAA850F}"/>
              </a:ext>
            </a:extLst>
          </p:cNvPr>
          <p:cNvCxnSpPr>
            <a:cxnSpLocks/>
            <a:endCxn id="33" idx="5"/>
          </p:cNvCxnSpPr>
          <p:nvPr/>
        </p:nvCxnSpPr>
        <p:spPr>
          <a:xfrm>
            <a:off x="4385030" y="4459809"/>
            <a:ext cx="247786" cy="212148"/>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cxnSp>
        <p:nvCxnSpPr>
          <p:cNvPr id="16" name="直線コネクタ 15">
            <a:extLst>
              <a:ext uri="{FF2B5EF4-FFF2-40B4-BE49-F238E27FC236}">
                <a16:creationId xmlns:a16="http://schemas.microsoft.com/office/drawing/2014/main" id="{F7E5F80C-DF06-4AC9-A975-AB1978434D56}"/>
              </a:ext>
            </a:extLst>
          </p:cNvPr>
          <p:cNvCxnSpPr>
            <a:cxnSpLocks/>
            <a:endCxn id="33" idx="3"/>
          </p:cNvCxnSpPr>
          <p:nvPr/>
        </p:nvCxnSpPr>
        <p:spPr>
          <a:xfrm flipH="1">
            <a:off x="4378282" y="4437695"/>
            <a:ext cx="270742" cy="234262"/>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pic>
        <p:nvPicPr>
          <p:cNvPr id="44" name="図 43">
            <a:extLst>
              <a:ext uri="{FF2B5EF4-FFF2-40B4-BE49-F238E27FC236}">
                <a16:creationId xmlns:a16="http://schemas.microsoft.com/office/drawing/2014/main" id="{DCAE616B-F4FA-474D-ADA3-02B6A9B758F3}"/>
              </a:ext>
            </a:extLst>
          </p:cNvPr>
          <p:cNvPicPr>
            <a:picLocks noChangeAspect="1"/>
          </p:cNvPicPr>
          <p:nvPr/>
        </p:nvPicPr>
        <p:blipFill>
          <a:blip r:embed="rId4"/>
          <a:stretch>
            <a:fillRect/>
          </a:stretch>
        </p:blipFill>
        <p:spPr>
          <a:xfrm>
            <a:off x="3330619" y="5304152"/>
            <a:ext cx="945686" cy="878137"/>
          </a:xfrm>
          <a:prstGeom prst="rect">
            <a:avLst/>
          </a:prstGeom>
        </p:spPr>
      </p:pic>
      <p:pic>
        <p:nvPicPr>
          <p:cNvPr id="49" name="図 48">
            <a:extLst>
              <a:ext uri="{FF2B5EF4-FFF2-40B4-BE49-F238E27FC236}">
                <a16:creationId xmlns:a16="http://schemas.microsoft.com/office/drawing/2014/main" id="{98AC6BD0-8561-4057-A96A-F679830B569B}"/>
              </a:ext>
            </a:extLst>
          </p:cNvPr>
          <p:cNvPicPr>
            <a:picLocks noChangeAspect="1"/>
          </p:cNvPicPr>
          <p:nvPr/>
        </p:nvPicPr>
        <p:blipFill>
          <a:blip r:embed="rId5"/>
          <a:stretch>
            <a:fillRect/>
          </a:stretch>
        </p:blipFill>
        <p:spPr>
          <a:xfrm>
            <a:off x="8387784" y="6347307"/>
            <a:ext cx="249422" cy="285054"/>
          </a:xfrm>
          <a:prstGeom prst="rect">
            <a:avLst/>
          </a:prstGeom>
        </p:spPr>
      </p:pic>
      <p:sp>
        <p:nvSpPr>
          <p:cNvPr id="52" name="正方形/長方形 51">
            <a:extLst>
              <a:ext uri="{FF2B5EF4-FFF2-40B4-BE49-F238E27FC236}">
                <a16:creationId xmlns:a16="http://schemas.microsoft.com/office/drawing/2014/main" id="{EC161759-85C0-4D9E-9B97-D723EDBEC5F2}"/>
              </a:ext>
            </a:extLst>
          </p:cNvPr>
          <p:cNvSpPr/>
          <p:nvPr/>
        </p:nvSpPr>
        <p:spPr>
          <a:xfrm>
            <a:off x="4728999" y="2523398"/>
            <a:ext cx="1083849" cy="916878"/>
          </a:xfrm>
          <a:prstGeom prst="rect">
            <a:avLst/>
          </a:prstGeom>
          <a:solidFill>
            <a:srgbClr val="FF9800"/>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t>Class20</a:t>
            </a:r>
          </a:p>
          <a:p>
            <a:pPr algn="ctr"/>
            <a:r>
              <a:rPr lang="en-US" b="1" dirty="0"/>
              <a:t>Filter</a:t>
            </a:r>
          </a:p>
        </p:txBody>
      </p:sp>
      <p:sp>
        <p:nvSpPr>
          <p:cNvPr id="58" name="正方形/長方形 57">
            <a:extLst>
              <a:ext uri="{FF2B5EF4-FFF2-40B4-BE49-F238E27FC236}">
                <a16:creationId xmlns:a16="http://schemas.microsoft.com/office/drawing/2014/main" id="{30AF93AC-D906-4134-A7A7-4739418836DD}"/>
              </a:ext>
            </a:extLst>
          </p:cNvPr>
          <p:cNvSpPr/>
          <p:nvPr/>
        </p:nvSpPr>
        <p:spPr>
          <a:xfrm>
            <a:off x="3171577" y="6396441"/>
            <a:ext cx="1813830" cy="342786"/>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Input LR patch</a:t>
            </a:r>
          </a:p>
        </p:txBody>
      </p:sp>
      <p:sp>
        <p:nvSpPr>
          <p:cNvPr id="63" name="テキスト ボックス 62">
            <a:extLst>
              <a:ext uri="{FF2B5EF4-FFF2-40B4-BE49-F238E27FC236}">
                <a16:creationId xmlns:a16="http://schemas.microsoft.com/office/drawing/2014/main" id="{4F8F9585-7021-48A8-8E27-B96E3720151F}"/>
              </a:ext>
            </a:extLst>
          </p:cNvPr>
          <p:cNvSpPr txBox="1"/>
          <p:nvPr/>
        </p:nvSpPr>
        <p:spPr>
          <a:xfrm>
            <a:off x="3971070" y="1759323"/>
            <a:ext cx="2629688"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r>
              <a:rPr lang="en-US" altLang="ja-JP" dirty="0"/>
              <a:t>The pre-learned filter is learned in each class. </a:t>
            </a:r>
          </a:p>
        </p:txBody>
      </p:sp>
      <p:sp>
        <p:nvSpPr>
          <p:cNvPr id="5" name="正方形/長方形 4">
            <a:extLst>
              <a:ext uri="{FF2B5EF4-FFF2-40B4-BE49-F238E27FC236}">
                <a16:creationId xmlns:a16="http://schemas.microsoft.com/office/drawing/2014/main" id="{B0760981-9B6F-4E2C-A446-F30B1369A776}"/>
              </a:ext>
            </a:extLst>
          </p:cNvPr>
          <p:cNvSpPr/>
          <p:nvPr/>
        </p:nvSpPr>
        <p:spPr>
          <a:xfrm>
            <a:off x="1629816" y="2330128"/>
            <a:ext cx="1416545" cy="3452989"/>
          </a:xfrm>
          <a:prstGeom prst="rect">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t>Classify</a:t>
            </a:r>
          </a:p>
          <a:p>
            <a:pPr algn="ctr"/>
            <a:r>
              <a:rPr lang="en-US" b="1" dirty="0"/>
              <a:t>LR patches</a:t>
            </a:r>
          </a:p>
          <a:p>
            <a:pPr algn="ctr"/>
            <a:endParaRPr kumimoji="1" lang="en-US" b="1" dirty="0"/>
          </a:p>
        </p:txBody>
      </p:sp>
      <p:pic>
        <p:nvPicPr>
          <p:cNvPr id="10" name="図 9">
            <a:extLst>
              <a:ext uri="{FF2B5EF4-FFF2-40B4-BE49-F238E27FC236}">
                <a16:creationId xmlns:a16="http://schemas.microsoft.com/office/drawing/2014/main" id="{CC5320B5-04A6-4F56-B628-EC77CBFB08FA}"/>
              </a:ext>
            </a:extLst>
          </p:cNvPr>
          <p:cNvPicPr>
            <a:picLocks noChangeAspect="1"/>
          </p:cNvPicPr>
          <p:nvPr/>
        </p:nvPicPr>
        <p:blipFill>
          <a:blip r:embed="rId6"/>
          <a:stretch>
            <a:fillRect/>
          </a:stretch>
        </p:blipFill>
        <p:spPr>
          <a:xfrm>
            <a:off x="3331596" y="4079877"/>
            <a:ext cx="943733" cy="857939"/>
          </a:xfrm>
          <a:prstGeom prst="rect">
            <a:avLst/>
          </a:prstGeom>
        </p:spPr>
      </p:pic>
      <p:pic>
        <p:nvPicPr>
          <p:cNvPr id="11" name="図 10">
            <a:extLst>
              <a:ext uri="{FF2B5EF4-FFF2-40B4-BE49-F238E27FC236}">
                <a16:creationId xmlns:a16="http://schemas.microsoft.com/office/drawing/2014/main" id="{BC61B7DE-8D26-47AA-B0AF-921247D38AF2}"/>
              </a:ext>
            </a:extLst>
          </p:cNvPr>
          <p:cNvPicPr>
            <a:picLocks noChangeAspect="1"/>
          </p:cNvPicPr>
          <p:nvPr/>
        </p:nvPicPr>
        <p:blipFill>
          <a:blip r:embed="rId7"/>
          <a:stretch>
            <a:fillRect/>
          </a:stretch>
        </p:blipFill>
        <p:spPr>
          <a:xfrm>
            <a:off x="3330019" y="2529384"/>
            <a:ext cx="943733" cy="852404"/>
          </a:xfrm>
          <a:prstGeom prst="rect">
            <a:avLst/>
          </a:prstGeom>
        </p:spPr>
      </p:pic>
      <p:sp>
        <p:nvSpPr>
          <p:cNvPr id="23" name="正方形/長方形 22">
            <a:extLst>
              <a:ext uri="{FF2B5EF4-FFF2-40B4-BE49-F238E27FC236}">
                <a16:creationId xmlns:a16="http://schemas.microsoft.com/office/drawing/2014/main" id="{512C9058-89A6-40A0-A7D6-13E94E9EB347}"/>
              </a:ext>
            </a:extLst>
          </p:cNvPr>
          <p:cNvSpPr/>
          <p:nvPr/>
        </p:nvSpPr>
        <p:spPr>
          <a:xfrm>
            <a:off x="902618" y="4466852"/>
            <a:ext cx="338777" cy="27871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24" name="正方形/長方形 23">
            <a:extLst>
              <a:ext uri="{FF2B5EF4-FFF2-40B4-BE49-F238E27FC236}">
                <a16:creationId xmlns:a16="http://schemas.microsoft.com/office/drawing/2014/main" id="{08DC42F6-1591-4EE1-987B-DB9448E8F63A}"/>
              </a:ext>
            </a:extLst>
          </p:cNvPr>
          <p:cNvSpPr/>
          <p:nvPr/>
        </p:nvSpPr>
        <p:spPr>
          <a:xfrm>
            <a:off x="203020" y="3768599"/>
            <a:ext cx="338777" cy="27871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cxnSp>
        <p:nvCxnSpPr>
          <p:cNvPr id="17" name="直線矢印コネクタ 16">
            <a:extLst>
              <a:ext uri="{FF2B5EF4-FFF2-40B4-BE49-F238E27FC236}">
                <a16:creationId xmlns:a16="http://schemas.microsoft.com/office/drawing/2014/main" id="{46D00F66-9696-4B1C-B5F8-E467B324091F}"/>
              </a:ext>
            </a:extLst>
          </p:cNvPr>
          <p:cNvCxnSpPr>
            <a:cxnSpLocks/>
          </p:cNvCxnSpPr>
          <p:nvPr/>
        </p:nvCxnSpPr>
        <p:spPr>
          <a:xfrm>
            <a:off x="643110" y="3969286"/>
            <a:ext cx="2644264" cy="627561"/>
          </a:xfrm>
          <a:prstGeom prst="straightConnector1">
            <a:avLst/>
          </a:prstGeom>
          <a:ln w="28575">
            <a:solidFill>
              <a:srgbClr val="00B050"/>
            </a:solidFill>
            <a:tailEnd type="triangle"/>
          </a:ln>
        </p:spPr>
        <p:style>
          <a:lnRef idx="1">
            <a:scrgbClr r="0" g="0" b="0"/>
          </a:lnRef>
          <a:fillRef idx="0">
            <a:scrgbClr r="0" g="0" b="0"/>
          </a:fillRef>
          <a:effectRef idx="0">
            <a:scrgbClr r="0" g="0" b="0"/>
          </a:effectRef>
          <a:fontRef idx="major">
            <a:schemeClr val="tx1"/>
          </a:fontRef>
        </p:style>
      </p:cxnSp>
      <p:cxnSp>
        <p:nvCxnSpPr>
          <p:cNvPr id="29" name="直線矢印コネクタ 28">
            <a:extLst>
              <a:ext uri="{FF2B5EF4-FFF2-40B4-BE49-F238E27FC236}">
                <a16:creationId xmlns:a16="http://schemas.microsoft.com/office/drawing/2014/main" id="{5A0E24D9-7175-4365-9558-E6D2EC40310A}"/>
              </a:ext>
            </a:extLst>
          </p:cNvPr>
          <p:cNvCxnSpPr>
            <a:cxnSpLocks/>
          </p:cNvCxnSpPr>
          <p:nvPr/>
        </p:nvCxnSpPr>
        <p:spPr>
          <a:xfrm>
            <a:off x="1361040" y="4745569"/>
            <a:ext cx="1938400" cy="943146"/>
          </a:xfrm>
          <a:prstGeom prst="straightConnector1">
            <a:avLst/>
          </a:prstGeom>
          <a:ln w="28575">
            <a:solidFill>
              <a:srgbClr val="00B050"/>
            </a:solidFill>
            <a:tailEnd type="triangle"/>
          </a:ln>
        </p:spPr>
        <p:style>
          <a:lnRef idx="1">
            <a:scrgbClr r="0" g="0" b="0"/>
          </a:lnRef>
          <a:fillRef idx="0">
            <a:scrgbClr r="0" g="0" b="0"/>
          </a:fillRef>
          <a:effectRef idx="0">
            <a:scrgbClr r="0" g="0" b="0"/>
          </a:effectRef>
          <a:fontRef idx="major">
            <a:schemeClr val="tx1"/>
          </a:fontRef>
        </p:style>
      </p:cxnSp>
      <p:cxnSp>
        <p:nvCxnSpPr>
          <p:cNvPr id="30" name="直線矢印コネクタ 29">
            <a:extLst>
              <a:ext uri="{FF2B5EF4-FFF2-40B4-BE49-F238E27FC236}">
                <a16:creationId xmlns:a16="http://schemas.microsoft.com/office/drawing/2014/main" id="{15CCB970-5716-451F-8036-D50355CF17E0}"/>
              </a:ext>
            </a:extLst>
          </p:cNvPr>
          <p:cNvCxnSpPr>
            <a:cxnSpLocks/>
          </p:cNvCxnSpPr>
          <p:nvPr/>
        </p:nvCxnSpPr>
        <p:spPr>
          <a:xfrm flipV="1">
            <a:off x="1571882" y="3101031"/>
            <a:ext cx="1611388" cy="327971"/>
          </a:xfrm>
          <a:prstGeom prst="straightConnector1">
            <a:avLst/>
          </a:prstGeom>
          <a:ln w="28575">
            <a:solidFill>
              <a:srgbClr val="00B050"/>
            </a:solidFill>
            <a:tailEnd type="triangle"/>
          </a:ln>
        </p:spPr>
        <p:style>
          <a:lnRef idx="1">
            <a:scrgbClr r="0" g="0" b="0"/>
          </a:lnRef>
          <a:fillRef idx="0">
            <a:scrgbClr r="0" g="0" b="0"/>
          </a:fillRef>
          <a:effectRef idx="0">
            <a:scrgbClr r="0" g="0" b="0"/>
          </a:effectRef>
          <a:fontRef idx="major">
            <a:schemeClr val="tx1"/>
          </a:fontRef>
        </p:style>
      </p:cxnSp>
      <p:sp>
        <p:nvSpPr>
          <p:cNvPr id="33" name="フローチャート: 結合子 32">
            <a:extLst>
              <a:ext uri="{FF2B5EF4-FFF2-40B4-BE49-F238E27FC236}">
                <a16:creationId xmlns:a16="http://schemas.microsoft.com/office/drawing/2014/main" id="{A87D09FF-9AD7-4542-9E56-2A78942E35AC}"/>
              </a:ext>
            </a:extLst>
          </p:cNvPr>
          <p:cNvSpPr/>
          <p:nvPr/>
        </p:nvSpPr>
        <p:spPr>
          <a:xfrm>
            <a:off x="4325566" y="4388434"/>
            <a:ext cx="359966" cy="332168"/>
          </a:xfrm>
          <a:prstGeom prst="flowChartConnector">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cxnSp>
        <p:nvCxnSpPr>
          <p:cNvPr id="43" name="直線コネクタ 42">
            <a:extLst>
              <a:ext uri="{FF2B5EF4-FFF2-40B4-BE49-F238E27FC236}">
                <a16:creationId xmlns:a16="http://schemas.microsoft.com/office/drawing/2014/main" id="{3AEBEFB9-C3FB-443D-A24B-CD336E7CB392}"/>
              </a:ext>
            </a:extLst>
          </p:cNvPr>
          <p:cNvCxnSpPr>
            <a:cxnSpLocks/>
            <a:endCxn id="46" idx="5"/>
          </p:cNvCxnSpPr>
          <p:nvPr/>
        </p:nvCxnSpPr>
        <p:spPr>
          <a:xfrm>
            <a:off x="4385030" y="5681965"/>
            <a:ext cx="247786" cy="212148"/>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cxnSp>
        <p:nvCxnSpPr>
          <p:cNvPr id="45" name="直線コネクタ 44">
            <a:extLst>
              <a:ext uri="{FF2B5EF4-FFF2-40B4-BE49-F238E27FC236}">
                <a16:creationId xmlns:a16="http://schemas.microsoft.com/office/drawing/2014/main" id="{3ED94351-239B-43ED-B63D-5040C0DC3AA9}"/>
              </a:ext>
            </a:extLst>
          </p:cNvPr>
          <p:cNvCxnSpPr>
            <a:cxnSpLocks/>
            <a:endCxn id="46" idx="3"/>
          </p:cNvCxnSpPr>
          <p:nvPr/>
        </p:nvCxnSpPr>
        <p:spPr>
          <a:xfrm flipH="1">
            <a:off x="4378282" y="5659851"/>
            <a:ext cx="270742" cy="234262"/>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sp>
        <p:nvSpPr>
          <p:cNvPr id="46" name="フローチャート: 結合子 45">
            <a:extLst>
              <a:ext uri="{FF2B5EF4-FFF2-40B4-BE49-F238E27FC236}">
                <a16:creationId xmlns:a16="http://schemas.microsoft.com/office/drawing/2014/main" id="{28EE42C9-576C-4417-A6AB-D538896536BE}"/>
              </a:ext>
            </a:extLst>
          </p:cNvPr>
          <p:cNvSpPr/>
          <p:nvPr/>
        </p:nvSpPr>
        <p:spPr>
          <a:xfrm>
            <a:off x="4325566" y="5610590"/>
            <a:ext cx="359966" cy="332168"/>
          </a:xfrm>
          <a:prstGeom prst="flowChartConnector">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cxnSp>
        <p:nvCxnSpPr>
          <p:cNvPr id="48" name="直線コネクタ 47">
            <a:extLst>
              <a:ext uri="{FF2B5EF4-FFF2-40B4-BE49-F238E27FC236}">
                <a16:creationId xmlns:a16="http://schemas.microsoft.com/office/drawing/2014/main" id="{3F7E9C05-91DC-4B15-9BC7-A4A9B788413D}"/>
              </a:ext>
            </a:extLst>
          </p:cNvPr>
          <p:cNvCxnSpPr>
            <a:cxnSpLocks/>
            <a:endCxn id="51" idx="5"/>
          </p:cNvCxnSpPr>
          <p:nvPr/>
        </p:nvCxnSpPr>
        <p:spPr>
          <a:xfrm>
            <a:off x="4383452" y="2946401"/>
            <a:ext cx="247786" cy="212148"/>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cxnSp>
        <p:nvCxnSpPr>
          <p:cNvPr id="50" name="直線コネクタ 49">
            <a:extLst>
              <a:ext uri="{FF2B5EF4-FFF2-40B4-BE49-F238E27FC236}">
                <a16:creationId xmlns:a16="http://schemas.microsoft.com/office/drawing/2014/main" id="{0925F78E-6C75-4F5D-BC39-1643E4444966}"/>
              </a:ext>
            </a:extLst>
          </p:cNvPr>
          <p:cNvCxnSpPr>
            <a:cxnSpLocks/>
            <a:endCxn id="51" idx="3"/>
          </p:cNvCxnSpPr>
          <p:nvPr/>
        </p:nvCxnSpPr>
        <p:spPr>
          <a:xfrm flipH="1">
            <a:off x="4376704" y="2924287"/>
            <a:ext cx="270742" cy="234262"/>
          </a:xfrm>
          <a:prstGeom prst="line">
            <a:avLst/>
          </a:prstGeom>
          <a:ln w="25400">
            <a:solidFill>
              <a:schemeClr val="tx1"/>
            </a:solidFill>
          </a:ln>
        </p:spPr>
        <p:style>
          <a:lnRef idx="1">
            <a:scrgbClr r="0" g="0" b="0"/>
          </a:lnRef>
          <a:fillRef idx="0">
            <a:scrgbClr r="0" g="0" b="0"/>
          </a:fillRef>
          <a:effectRef idx="0">
            <a:scrgbClr r="0" g="0" b="0"/>
          </a:effectRef>
          <a:fontRef idx="major">
            <a:schemeClr val="tx1"/>
          </a:fontRef>
        </p:style>
      </p:cxnSp>
      <p:sp>
        <p:nvSpPr>
          <p:cNvPr id="51" name="フローチャート: 結合子 50">
            <a:extLst>
              <a:ext uri="{FF2B5EF4-FFF2-40B4-BE49-F238E27FC236}">
                <a16:creationId xmlns:a16="http://schemas.microsoft.com/office/drawing/2014/main" id="{12F3CF9C-1B46-4371-909D-6847C253A8DF}"/>
              </a:ext>
            </a:extLst>
          </p:cNvPr>
          <p:cNvSpPr/>
          <p:nvPr/>
        </p:nvSpPr>
        <p:spPr>
          <a:xfrm>
            <a:off x="4323988" y="2875026"/>
            <a:ext cx="359966" cy="332168"/>
          </a:xfrm>
          <a:prstGeom prst="flowChartConnector">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53" name="正方形/長方形 52">
            <a:extLst>
              <a:ext uri="{FF2B5EF4-FFF2-40B4-BE49-F238E27FC236}">
                <a16:creationId xmlns:a16="http://schemas.microsoft.com/office/drawing/2014/main" id="{836372D7-14EC-442C-BD31-C26D3C2F736F}"/>
              </a:ext>
            </a:extLst>
          </p:cNvPr>
          <p:cNvSpPr/>
          <p:nvPr/>
        </p:nvSpPr>
        <p:spPr>
          <a:xfrm>
            <a:off x="4764824" y="4050419"/>
            <a:ext cx="1083849" cy="916878"/>
          </a:xfrm>
          <a:prstGeom prst="rect">
            <a:avLst/>
          </a:prstGeom>
          <a:solidFill>
            <a:schemeClr val="accent5"/>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t>Class48</a:t>
            </a:r>
          </a:p>
          <a:p>
            <a:pPr algn="ctr"/>
            <a:r>
              <a:rPr lang="en-US" b="1" dirty="0"/>
              <a:t>Filter</a:t>
            </a:r>
          </a:p>
        </p:txBody>
      </p:sp>
      <p:sp>
        <p:nvSpPr>
          <p:cNvPr id="54" name="正方形/長方形 53">
            <a:extLst>
              <a:ext uri="{FF2B5EF4-FFF2-40B4-BE49-F238E27FC236}">
                <a16:creationId xmlns:a16="http://schemas.microsoft.com/office/drawing/2014/main" id="{7CE63AC9-0FF9-4AD3-9BE7-260EF9B66159}"/>
              </a:ext>
            </a:extLst>
          </p:cNvPr>
          <p:cNvSpPr/>
          <p:nvPr/>
        </p:nvSpPr>
        <p:spPr>
          <a:xfrm>
            <a:off x="4743990" y="5304152"/>
            <a:ext cx="1083849" cy="916878"/>
          </a:xfrm>
          <a:prstGeom prst="rect">
            <a:avLst/>
          </a:prstGeom>
          <a:solidFill>
            <a:schemeClr val="accent2"/>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t>Class3</a:t>
            </a:r>
          </a:p>
          <a:p>
            <a:pPr algn="ctr"/>
            <a:r>
              <a:rPr lang="en-US" b="1" dirty="0"/>
              <a:t>Filter</a:t>
            </a:r>
          </a:p>
        </p:txBody>
      </p:sp>
      <p:sp>
        <p:nvSpPr>
          <p:cNvPr id="55" name="正方形/長方形 54">
            <a:extLst>
              <a:ext uri="{FF2B5EF4-FFF2-40B4-BE49-F238E27FC236}">
                <a16:creationId xmlns:a16="http://schemas.microsoft.com/office/drawing/2014/main" id="{07FB6382-0CC5-43EF-A0AE-BE41C2598AA8}"/>
              </a:ext>
            </a:extLst>
          </p:cNvPr>
          <p:cNvSpPr/>
          <p:nvPr/>
        </p:nvSpPr>
        <p:spPr>
          <a:xfrm>
            <a:off x="5613154" y="6391016"/>
            <a:ext cx="2010464" cy="333738"/>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Output HR pixel</a:t>
            </a:r>
          </a:p>
        </p:txBody>
      </p:sp>
      <p:sp>
        <p:nvSpPr>
          <p:cNvPr id="56" name="正方形/長方形 55">
            <a:extLst>
              <a:ext uri="{FF2B5EF4-FFF2-40B4-BE49-F238E27FC236}">
                <a16:creationId xmlns:a16="http://schemas.microsoft.com/office/drawing/2014/main" id="{9590B79D-F532-491B-849B-34FEEF1AC3DE}"/>
              </a:ext>
            </a:extLst>
          </p:cNvPr>
          <p:cNvSpPr/>
          <p:nvPr/>
        </p:nvSpPr>
        <p:spPr>
          <a:xfrm>
            <a:off x="172066" y="5121682"/>
            <a:ext cx="1271520" cy="376113"/>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LR image</a:t>
            </a:r>
          </a:p>
        </p:txBody>
      </p:sp>
      <p:sp>
        <p:nvSpPr>
          <p:cNvPr id="57" name="正方形/長方形 56">
            <a:extLst>
              <a:ext uri="{FF2B5EF4-FFF2-40B4-BE49-F238E27FC236}">
                <a16:creationId xmlns:a16="http://schemas.microsoft.com/office/drawing/2014/main" id="{92D335F4-A8B8-475E-AC2A-8492B12C0B44}"/>
              </a:ext>
            </a:extLst>
          </p:cNvPr>
          <p:cNvSpPr/>
          <p:nvPr/>
        </p:nvSpPr>
        <p:spPr>
          <a:xfrm>
            <a:off x="7531008" y="5435224"/>
            <a:ext cx="1271520" cy="376113"/>
          </a:xfrm>
          <a:prstGeom prst="rect">
            <a:avLst/>
          </a:prstGeom>
          <a:noFill/>
          <a:ln w="28575">
            <a:solidFill>
              <a:schemeClr val="tx1"/>
            </a:solidFill>
          </a:ln>
        </p:spPr>
        <p:style>
          <a:lnRef idx="0">
            <a:scrgbClr r="0" g="0" b="0"/>
          </a:lnRef>
          <a:fillRef idx="1">
            <a:scrgbClr r="0" g="0" b="0"/>
          </a:fillRef>
          <a:effectRef idx="0">
            <a:scrgbClr r="0" g="0" b="0"/>
          </a:effectRef>
          <a:fontRef idx="major">
            <a:schemeClr val="lt1"/>
          </a:fontRef>
        </p:style>
        <p:txBody>
          <a:bodyPr rtlCol="0" anchor="ctr"/>
          <a:lstStyle/>
          <a:p>
            <a:pPr algn="ctr"/>
            <a:r>
              <a:rPr lang="en-US" b="1" dirty="0">
                <a:solidFill>
                  <a:schemeClr val="tx1"/>
                </a:solidFill>
              </a:rPr>
              <a:t>H</a:t>
            </a:r>
            <a:r>
              <a:rPr kumimoji="1" lang="en-US" b="1" dirty="0">
                <a:solidFill>
                  <a:schemeClr val="tx1"/>
                </a:solidFill>
              </a:rPr>
              <a:t>R image</a:t>
            </a:r>
          </a:p>
        </p:txBody>
      </p:sp>
      <p:pic>
        <p:nvPicPr>
          <p:cNvPr id="60" name="図 59">
            <a:extLst>
              <a:ext uri="{FF2B5EF4-FFF2-40B4-BE49-F238E27FC236}">
                <a16:creationId xmlns:a16="http://schemas.microsoft.com/office/drawing/2014/main" id="{DF553A39-3D58-4B0D-A68F-05F78AA883E7}"/>
              </a:ext>
            </a:extLst>
          </p:cNvPr>
          <p:cNvPicPr>
            <a:picLocks noChangeAspect="1"/>
          </p:cNvPicPr>
          <p:nvPr/>
        </p:nvPicPr>
        <p:blipFill>
          <a:blip r:embed="rId7"/>
          <a:stretch>
            <a:fillRect/>
          </a:stretch>
        </p:blipFill>
        <p:spPr>
          <a:xfrm>
            <a:off x="6191124" y="2544640"/>
            <a:ext cx="943733" cy="852404"/>
          </a:xfrm>
          <a:prstGeom prst="rect">
            <a:avLst/>
          </a:prstGeom>
        </p:spPr>
      </p:pic>
      <p:sp>
        <p:nvSpPr>
          <p:cNvPr id="15" name="正方形/長方形 14">
            <a:extLst>
              <a:ext uri="{FF2B5EF4-FFF2-40B4-BE49-F238E27FC236}">
                <a16:creationId xmlns:a16="http://schemas.microsoft.com/office/drawing/2014/main" id="{00533BE8-E3B5-47AA-B78D-0AB7F9EFE6AC}"/>
              </a:ext>
            </a:extLst>
          </p:cNvPr>
          <p:cNvSpPr/>
          <p:nvPr/>
        </p:nvSpPr>
        <p:spPr>
          <a:xfrm>
            <a:off x="6586427" y="2906138"/>
            <a:ext cx="153998" cy="15139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4" name="正方形/長方形 63">
            <a:extLst>
              <a:ext uri="{FF2B5EF4-FFF2-40B4-BE49-F238E27FC236}">
                <a16:creationId xmlns:a16="http://schemas.microsoft.com/office/drawing/2014/main" id="{4A56DFB6-103D-412F-8065-D5174001CB09}"/>
              </a:ext>
            </a:extLst>
          </p:cNvPr>
          <p:cNvSpPr/>
          <p:nvPr/>
        </p:nvSpPr>
        <p:spPr>
          <a:xfrm>
            <a:off x="8512495" y="3440276"/>
            <a:ext cx="153998" cy="15139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pic>
        <p:nvPicPr>
          <p:cNvPr id="65" name="図 64">
            <a:extLst>
              <a:ext uri="{FF2B5EF4-FFF2-40B4-BE49-F238E27FC236}">
                <a16:creationId xmlns:a16="http://schemas.microsoft.com/office/drawing/2014/main" id="{675C537D-4D68-466A-9A3D-5A8552FE4D91}"/>
              </a:ext>
            </a:extLst>
          </p:cNvPr>
          <p:cNvPicPr>
            <a:picLocks noChangeAspect="1"/>
          </p:cNvPicPr>
          <p:nvPr/>
        </p:nvPicPr>
        <p:blipFill>
          <a:blip r:embed="rId6"/>
          <a:stretch>
            <a:fillRect/>
          </a:stretch>
        </p:blipFill>
        <p:spPr>
          <a:xfrm>
            <a:off x="6196918" y="4072972"/>
            <a:ext cx="943733" cy="857939"/>
          </a:xfrm>
          <a:prstGeom prst="rect">
            <a:avLst/>
          </a:prstGeom>
        </p:spPr>
      </p:pic>
      <p:pic>
        <p:nvPicPr>
          <p:cNvPr id="66" name="図 65">
            <a:extLst>
              <a:ext uri="{FF2B5EF4-FFF2-40B4-BE49-F238E27FC236}">
                <a16:creationId xmlns:a16="http://schemas.microsoft.com/office/drawing/2014/main" id="{F6A238F0-0FE0-4AC7-AC35-3400CD98C3B5}"/>
              </a:ext>
            </a:extLst>
          </p:cNvPr>
          <p:cNvPicPr>
            <a:picLocks noChangeAspect="1"/>
          </p:cNvPicPr>
          <p:nvPr/>
        </p:nvPicPr>
        <p:blipFill>
          <a:blip r:embed="rId4"/>
          <a:stretch>
            <a:fillRect/>
          </a:stretch>
        </p:blipFill>
        <p:spPr>
          <a:xfrm>
            <a:off x="6199566" y="5351795"/>
            <a:ext cx="945686" cy="878137"/>
          </a:xfrm>
          <a:prstGeom prst="rect">
            <a:avLst/>
          </a:prstGeom>
        </p:spPr>
      </p:pic>
      <p:sp>
        <p:nvSpPr>
          <p:cNvPr id="41" name="矢印: 右 40">
            <a:extLst>
              <a:ext uri="{FF2B5EF4-FFF2-40B4-BE49-F238E27FC236}">
                <a16:creationId xmlns:a16="http://schemas.microsoft.com/office/drawing/2014/main" id="{74095402-F42A-4E94-9E20-7315B702BE37}"/>
              </a:ext>
            </a:extLst>
          </p:cNvPr>
          <p:cNvSpPr/>
          <p:nvPr/>
        </p:nvSpPr>
        <p:spPr>
          <a:xfrm>
            <a:off x="5872765" y="2820193"/>
            <a:ext cx="271019" cy="385789"/>
          </a:xfrm>
          <a:prstGeom prst="right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7" name="矢印: 右 66">
            <a:extLst>
              <a:ext uri="{FF2B5EF4-FFF2-40B4-BE49-F238E27FC236}">
                <a16:creationId xmlns:a16="http://schemas.microsoft.com/office/drawing/2014/main" id="{9C4BA209-1F86-4827-B374-03573961F49F}"/>
              </a:ext>
            </a:extLst>
          </p:cNvPr>
          <p:cNvSpPr/>
          <p:nvPr/>
        </p:nvSpPr>
        <p:spPr>
          <a:xfrm>
            <a:off x="5885444" y="4372988"/>
            <a:ext cx="271019" cy="385789"/>
          </a:xfrm>
          <a:prstGeom prst="right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8" name="矢印: 右 67">
            <a:extLst>
              <a:ext uri="{FF2B5EF4-FFF2-40B4-BE49-F238E27FC236}">
                <a16:creationId xmlns:a16="http://schemas.microsoft.com/office/drawing/2014/main" id="{44E435BF-7F6B-4389-92B4-725692A87A0D}"/>
              </a:ext>
            </a:extLst>
          </p:cNvPr>
          <p:cNvSpPr/>
          <p:nvPr/>
        </p:nvSpPr>
        <p:spPr>
          <a:xfrm>
            <a:off x="5884094" y="5620838"/>
            <a:ext cx="271019" cy="385789"/>
          </a:xfrm>
          <a:prstGeom prst="rightArrow">
            <a:avLst/>
          </a:prstGeom>
          <a:solidFill>
            <a:schemeClr val="accent2">
              <a:alpha val="45000"/>
            </a:schemeClr>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1" name="正方形/長方形 60">
            <a:extLst>
              <a:ext uri="{FF2B5EF4-FFF2-40B4-BE49-F238E27FC236}">
                <a16:creationId xmlns:a16="http://schemas.microsoft.com/office/drawing/2014/main" id="{DBECD16D-EB1A-48EC-A3E9-A3F7E103310D}"/>
              </a:ext>
            </a:extLst>
          </p:cNvPr>
          <p:cNvSpPr/>
          <p:nvPr/>
        </p:nvSpPr>
        <p:spPr>
          <a:xfrm>
            <a:off x="6590196" y="4495860"/>
            <a:ext cx="153998" cy="15139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9" name="正方形/長方形 68">
            <a:extLst>
              <a:ext uri="{FF2B5EF4-FFF2-40B4-BE49-F238E27FC236}">
                <a16:creationId xmlns:a16="http://schemas.microsoft.com/office/drawing/2014/main" id="{79471421-CDDA-47EC-A884-87EEFC3B5132}"/>
              </a:ext>
            </a:extLst>
          </p:cNvPr>
          <p:cNvSpPr/>
          <p:nvPr/>
        </p:nvSpPr>
        <p:spPr>
          <a:xfrm>
            <a:off x="8424120" y="4603063"/>
            <a:ext cx="153998" cy="15139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70" name="正方形/長方形 69">
            <a:extLst>
              <a:ext uri="{FF2B5EF4-FFF2-40B4-BE49-F238E27FC236}">
                <a16:creationId xmlns:a16="http://schemas.microsoft.com/office/drawing/2014/main" id="{D70F60F7-30EE-4734-B5DB-23C9DADAB2B7}"/>
              </a:ext>
            </a:extLst>
          </p:cNvPr>
          <p:cNvSpPr/>
          <p:nvPr/>
        </p:nvSpPr>
        <p:spPr>
          <a:xfrm>
            <a:off x="7665473" y="3897291"/>
            <a:ext cx="153998" cy="151397"/>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
        <p:nvSpPr>
          <p:cNvPr id="62" name="正方形/長方形 61">
            <a:extLst>
              <a:ext uri="{FF2B5EF4-FFF2-40B4-BE49-F238E27FC236}">
                <a16:creationId xmlns:a16="http://schemas.microsoft.com/office/drawing/2014/main" id="{D9CD85FA-E22E-4B6B-B17E-426F15252463}"/>
              </a:ext>
            </a:extLst>
          </p:cNvPr>
          <p:cNvSpPr/>
          <p:nvPr/>
        </p:nvSpPr>
        <p:spPr>
          <a:xfrm>
            <a:off x="6600758" y="5783117"/>
            <a:ext cx="148332" cy="150893"/>
          </a:xfrm>
          <a:prstGeom prst="rect">
            <a:avLst/>
          </a:prstGeom>
          <a:noFill/>
          <a:ln w="38100">
            <a:solidFill>
              <a:schemeClr val="accent2"/>
            </a:solid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cxnSp>
        <p:nvCxnSpPr>
          <p:cNvPr id="72" name="直線矢印コネクタ 71">
            <a:extLst>
              <a:ext uri="{FF2B5EF4-FFF2-40B4-BE49-F238E27FC236}">
                <a16:creationId xmlns:a16="http://schemas.microsoft.com/office/drawing/2014/main" id="{A16A8FDD-372E-4337-AD0A-83CBBC987B1B}"/>
              </a:ext>
            </a:extLst>
          </p:cNvPr>
          <p:cNvCxnSpPr>
            <a:cxnSpLocks/>
          </p:cNvCxnSpPr>
          <p:nvPr/>
        </p:nvCxnSpPr>
        <p:spPr>
          <a:xfrm>
            <a:off x="6859779" y="3010547"/>
            <a:ext cx="1528005" cy="450410"/>
          </a:xfrm>
          <a:prstGeom prst="straightConnector1">
            <a:avLst/>
          </a:prstGeom>
          <a:ln w="28575">
            <a:solidFill>
              <a:schemeClr val="accent4"/>
            </a:solidFill>
            <a:tailEnd type="triangle"/>
          </a:ln>
        </p:spPr>
        <p:style>
          <a:lnRef idx="1">
            <a:scrgbClr r="0" g="0" b="0"/>
          </a:lnRef>
          <a:fillRef idx="0">
            <a:scrgbClr r="0" g="0" b="0"/>
          </a:fillRef>
          <a:effectRef idx="0">
            <a:scrgbClr r="0" g="0" b="0"/>
          </a:effectRef>
          <a:fontRef idx="major">
            <a:schemeClr val="tx1"/>
          </a:fontRef>
        </p:style>
      </p:cxnSp>
      <p:cxnSp>
        <p:nvCxnSpPr>
          <p:cNvPr id="73" name="直線矢印コネクタ 72">
            <a:extLst>
              <a:ext uri="{FF2B5EF4-FFF2-40B4-BE49-F238E27FC236}">
                <a16:creationId xmlns:a16="http://schemas.microsoft.com/office/drawing/2014/main" id="{CA7DC8E4-AD08-4AA0-AC99-6714FBB5E891}"/>
              </a:ext>
            </a:extLst>
          </p:cNvPr>
          <p:cNvCxnSpPr>
            <a:cxnSpLocks/>
          </p:cNvCxnSpPr>
          <p:nvPr/>
        </p:nvCxnSpPr>
        <p:spPr>
          <a:xfrm flipV="1">
            <a:off x="6801790" y="4024227"/>
            <a:ext cx="821828" cy="431503"/>
          </a:xfrm>
          <a:prstGeom prst="straightConnector1">
            <a:avLst/>
          </a:prstGeom>
          <a:ln w="28575">
            <a:solidFill>
              <a:srgbClr val="00B050"/>
            </a:solidFill>
            <a:tailEnd type="triangle"/>
          </a:ln>
        </p:spPr>
        <p:style>
          <a:lnRef idx="1">
            <a:scrgbClr r="0" g="0" b="0"/>
          </a:lnRef>
          <a:fillRef idx="0">
            <a:scrgbClr r="0" g="0" b="0"/>
          </a:fillRef>
          <a:effectRef idx="0">
            <a:scrgbClr r="0" g="0" b="0"/>
          </a:effectRef>
          <a:fontRef idx="major">
            <a:schemeClr val="tx1"/>
          </a:fontRef>
        </p:style>
      </p:cxnSp>
      <p:cxnSp>
        <p:nvCxnSpPr>
          <p:cNvPr id="74" name="直線矢印コネクタ 73">
            <a:extLst>
              <a:ext uri="{FF2B5EF4-FFF2-40B4-BE49-F238E27FC236}">
                <a16:creationId xmlns:a16="http://schemas.microsoft.com/office/drawing/2014/main" id="{6EE00AB5-2463-414A-9DAB-1247430D6AD5}"/>
              </a:ext>
            </a:extLst>
          </p:cNvPr>
          <p:cNvCxnSpPr>
            <a:cxnSpLocks/>
          </p:cNvCxnSpPr>
          <p:nvPr/>
        </p:nvCxnSpPr>
        <p:spPr>
          <a:xfrm flipV="1">
            <a:off x="6800472" y="4745569"/>
            <a:ext cx="1477346" cy="1017023"/>
          </a:xfrm>
          <a:prstGeom prst="straightConnector1">
            <a:avLst/>
          </a:prstGeom>
          <a:ln w="28575">
            <a:solidFill>
              <a:srgbClr val="00B050"/>
            </a:solidFill>
            <a:tailEnd type="triangle"/>
          </a:ln>
        </p:spPr>
        <p:style>
          <a:lnRef idx="1">
            <a:scrgbClr r="0" g="0" b="0"/>
          </a:lnRef>
          <a:fillRef idx="0">
            <a:scrgbClr r="0" g="0" b="0"/>
          </a:fillRef>
          <a:effectRef idx="0">
            <a:scrgbClr r="0" g="0" b="0"/>
          </a:effectRef>
          <a:fontRef idx="major">
            <a:schemeClr val="tx1"/>
          </a:fontRef>
        </p:style>
      </p:cxnSp>
    </p:spTree>
    <p:extLst>
      <p:ext uri="{BB962C8B-B14F-4D97-AF65-F5344CB8AC3E}">
        <p14:creationId xmlns:p14="http://schemas.microsoft.com/office/powerpoint/2010/main" val="315824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924A71-4550-417A-8D0D-BB9B74EE6842}"/>
              </a:ext>
            </a:extLst>
          </p:cNvPr>
          <p:cNvSpPr>
            <a:spLocks noGrp="1"/>
          </p:cNvSpPr>
          <p:nvPr>
            <p:ph type="title"/>
          </p:nvPr>
        </p:nvSpPr>
        <p:spPr/>
        <p:txBody>
          <a:bodyPr/>
          <a:lstStyle/>
          <a:p>
            <a:r>
              <a:rPr kumimoji="1" lang="en-US" dirty="0"/>
              <a:t>Outline of RAISR</a:t>
            </a:r>
          </a:p>
        </p:txBody>
      </p:sp>
      <p:sp>
        <p:nvSpPr>
          <p:cNvPr id="36" name="テキスト ボックス 35">
            <a:extLst>
              <a:ext uri="{FF2B5EF4-FFF2-40B4-BE49-F238E27FC236}">
                <a16:creationId xmlns:a16="http://schemas.microsoft.com/office/drawing/2014/main" id="{87034D23-66F1-4C93-95AB-0A096B9FE685}"/>
              </a:ext>
            </a:extLst>
          </p:cNvPr>
          <p:cNvSpPr txBox="1"/>
          <p:nvPr/>
        </p:nvSpPr>
        <p:spPr>
          <a:xfrm>
            <a:off x="290945" y="1085915"/>
            <a:ext cx="8459354" cy="1569660"/>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r>
              <a:rPr lang="en-US" sz="2400" dirty="0"/>
              <a:t>RAISR is well known as </a:t>
            </a:r>
            <a:r>
              <a:rPr lang="en-US" sz="2400" dirty="0">
                <a:solidFill>
                  <a:schemeClr val="accent2"/>
                </a:solidFill>
              </a:rPr>
              <a:t>rapid</a:t>
            </a:r>
            <a:r>
              <a:rPr lang="en-US" sz="2400" dirty="0"/>
              <a:t> and </a:t>
            </a:r>
            <a:r>
              <a:rPr lang="en-US" sz="2400" dirty="0">
                <a:solidFill>
                  <a:schemeClr val="accent2"/>
                </a:solidFill>
              </a:rPr>
              <a:t>accurate</a:t>
            </a:r>
            <a:r>
              <a:rPr lang="en-US" sz="2400" dirty="0"/>
              <a:t> super-resolution method which utilizes 864 filters for upscaling.</a:t>
            </a:r>
          </a:p>
          <a:p>
            <a:r>
              <a:rPr kumimoji="1" lang="en-US" sz="2400" dirty="0"/>
              <a:t>RAISR classifies LR patches into </a:t>
            </a:r>
            <a:r>
              <a:rPr lang="en-US" sz="2400" dirty="0"/>
              <a:t>864</a:t>
            </a:r>
            <a:r>
              <a:rPr kumimoji="1" lang="en-US" sz="2400" dirty="0"/>
              <a:t> classes by </a:t>
            </a:r>
            <a:r>
              <a:rPr lang="en-US" sz="2400" dirty="0">
                <a:solidFill>
                  <a:schemeClr val="accent2"/>
                </a:solidFill>
              </a:rPr>
              <a:t>h</a:t>
            </a:r>
            <a:r>
              <a:rPr kumimoji="1" lang="en-US" sz="2400" dirty="0">
                <a:solidFill>
                  <a:schemeClr val="accent2"/>
                </a:solidFill>
              </a:rPr>
              <a:t>ash index </a:t>
            </a:r>
            <a:r>
              <a:rPr kumimoji="1" lang="en-US" sz="2400" dirty="0"/>
              <a:t>and </a:t>
            </a:r>
            <a:r>
              <a:rPr kumimoji="1" lang="en-US" sz="2400" dirty="0">
                <a:solidFill>
                  <a:schemeClr val="accent2"/>
                </a:solidFill>
              </a:rPr>
              <a:t>pixel type index </a:t>
            </a:r>
            <a:r>
              <a:rPr kumimoji="1" lang="en-US" sz="2400" dirty="0"/>
              <a:t>.</a:t>
            </a:r>
          </a:p>
        </p:txBody>
      </p:sp>
      <p:pic>
        <p:nvPicPr>
          <p:cNvPr id="69" name="図 68">
            <a:extLst>
              <a:ext uri="{FF2B5EF4-FFF2-40B4-BE49-F238E27FC236}">
                <a16:creationId xmlns:a16="http://schemas.microsoft.com/office/drawing/2014/main" id="{EE421892-6EF2-4F2B-A1DB-E1DC760DE0B2}"/>
              </a:ext>
            </a:extLst>
          </p:cNvPr>
          <p:cNvPicPr>
            <a:picLocks noChangeAspect="1"/>
          </p:cNvPicPr>
          <p:nvPr/>
        </p:nvPicPr>
        <p:blipFill>
          <a:blip r:embed="rId2"/>
          <a:stretch>
            <a:fillRect/>
          </a:stretch>
        </p:blipFill>
        <p:spPr>
          <a:xfrm>
            <a:off x="1510727" y="2787419"/>
            <a:ext cx="6357100" cy="3824447"/>
          </a:xfrm>
          <a:prstGeom prst="rect">
            <a:avLst/>
          </a:prstGeom>
        </p:spPr>
      </p:pic>
    </p:spTree>
    <p:extLst>
      <p:ext uri="{BB962C8B-B14F-4D97-AF65-F5344CB8AC3E}">
        <p14:creationId xmlns:p14="http://schemas.microsoft.com/office/powerpoint/2010/main" val="28873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35897-203C-49EA-B936-4E63727A308C}"/>
              </a:ext>
            </a:extLst>
          </p:cNvPr>
          <p:cNvSpPr>
            <a:spLocks noGrp="1"/>
          </p:cNvSpPr>
          <p:nvPr>
            <p:ph type="title"/>
          </p:nvPr>
        </p:nvSpPr>
        <p:spPr/>
        <p:txBody>
          <a:bodyPr/>
          <a:lstStyle/>
          <a:p>
            <a:r>
              <a:rPr kumimoji="1" lang="en-US" dirty="0"/>
              <a:t>Classes for pixel Type </a:t>
            </a:r>
          </a:p>
        </p:txBody>
      </p:sp>
      <p:sp>
        <p:nvSpPr>
          <p:cNvPr id="3" name="コンテンツ プレースホルダー 2">
            <a:extLst>
              <a:ext uri="{FF2B5EF4-FFF2-40B4-BE49-F238E27FC236}">
                <a16:creationId xmlns:a16="http://schemas.microsoft.com/office/drawing/2014/main" id="{A37243D6-E1A4-452C-893F-0A5F8B7698DC}"/>
              </a:ext>
            </a:extLst>
          </p:cNvPr>
          <p:cNvSpPr>
            <a:spLocks noGrp="1"/>
          </p:cNvSpPr>
          <p:nvPr>
            <p:ph idx="1"/>
          </p:nvPr>
        </p:nvSpPr>
        <p:spPr/>
        <p:txBody>
          <a:bodyPr/>
          <a:lstStyle/>
          <a:p>
            <a:r>
              <a:rPr lang="en-US" sz="2400" dirty="0"/>
              <a:t>RAISR employs bicubic interpolation as cheap upscaling to up-scale LR images.</a:t>
            </a:r>
          </a:p>
          <a:p>
            <a:r>
              <a:rPr lang="en-US" sz="2400" dirty="0"/>
              <a:t>In RAISR, there are 4 classes for the type of pixel as upscaling input images by a factor of 2.</a:t>
            </a:r>
            <a:endParaRPr kumimoji="1" lang="en-US" sz="2400" dirty="0"/>
          </a:p>
        </p:txBody>
      </p:sp>
      <p:sp>
        <p:nvSpPr>
          <p:cNvPr id="4" name="スライド番号プレースホルダー 3">
            <a:extLst>
              <a:ext uri="{FF2B5EF4-FFF2-40B4-BE49-F238E27FC236}">
                <a16:creationId xmlns:a16="http://schemas.microsoft.com/office/drawing/2014/main" id="{63C300E4-E064-4D15-AE2A-6A5C4EE1B023}"/>
              </a:ext>
            </a:extLst>
          </p:cNvPr>
          <p:cNvSpPr>
            <a:spLocks noGrp="1"/>
          </p:cNvSpPr>
          <p:nvPr>
            <p:ph type="sldNum" sz="quarter" idx="12"/>
          </p:nvPr>
        </p:nvSpPr>
        <p:spPr/>
        <p:txBody>
          <a:bodyPr/>
          <a:lstStyle/>
          <a:p>
            <a:fld id="{C14E27B0-9788-4B5F-9F16-99581493A1B0}" type="slidenum">
              <a:rPr lang="en-US" altLang="ja-JP" smtClean="0"/>
              <a:pPr/>
              <a:t>6</a:t>
            </a:fld>
            <a:endParaRPr lang="en-US"/>
          </a:p>
        </p:txBody>
      </p:sp>
      <p:pic>
        <p:nvPicPr>
          <p:cNvPr id="5" name="図 4">
            <a:extLst>
              <a:ext uri="{FF2B5EF4-FFF2-40B4-BE49-F238E27FC236}">
                <a16:creationId xmlns:a16="http://schemas.microsoft.com/office/drawing/2014/main" id="{3DE67A13-EE4E-4536-9A51-4214B5CA6282}"/>
              </a:ext>
            </a:extLst>
          </p:cNvPr>
          <p:cNvPicPr>
            <a:picLocks noChangeAspect="1"/>
          </p:cNvPicPr>
          <p:nvPr/>
        </p:nvPicPr>
        <p:blipFill>
          <a:blip r:embed="rId2"/>
          <a:stretch>
            <a:fillRect/>
          </a:stretch>
        </p:blipFill>
        <p:spPr>
          <a:xfrm>
            <a:off x="318752" y="2983706"/>
            <a:ext cx="4436048" cy="2357851"/>
          </a:xfrm>
          <a:prstGeom prst="rect">
            <a:avLst/>
          </a:prstGeom>
        </p:spPr>
      </p:pic>
      <p:sp>
        <p:nvSpPr>
          <p:cNvPr id="6" name="テキスト ボックス 5">
            <a:extLst>
              <a:ext uri="{FF2B5EF4-FFF2-40B4-BE49-F238E27FC236}">
                <a16:creationId xmlns:a16="http://schemas.microsoft.com/office/drawing/2014/main" id="{20B30F69-E24F-4DF7-B2E2-39A0E2135639}"/>
              </a:ext>
            </a:extLst>
          </p:cNvPr>
          <p:cNvSpPr txBox="1"/>
          <p:nvPr/>
        </p:nvSpPr>
        <p:spPr>
          <a:xfrm>
            <a:off x="4898260" y="3225978"/>
            <a:ext cx="1767401"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solidFill>
                  <a:srgbClr val="FF0000"/>
                </a:solidFill>
              </a:rPr>
              <a:t>P1</a:t>
            </a:r>
            <a:r>
              <a:rPr kumimoji="1" lang="en-US" altLang="ja-JP" dirty="0"/>
              <a:t> type pixel is generated by </a:t>
            </a:r>
            <a:endParaRPr kumimoji="1" lang="en-US" dirty="0"/>
          </a:p>
        </p:txBody>
      </p:sp>
      <p:sp>
        <p:nvSpPr>
          <p:cNvPr id="7" name="テキスト ボックス 6">
            <a:extLst>
              <a:ext uri="{FF2B5EF4-FFF2-40B4-BE49-F238E27FC236}">
                <a16:creationId xmlns:a16="http://schemas.microsoft.com/office/drawing/2014/main" id="{840F7022-1829-4993-BD8C-53F48A2E9E94}"/>
              </a:ext>
            </a:extLst>
          </p:cNvPr>
          <p:cNvSpPr txBox="1"/>
          <p:nvPr/>
        </p:nvSpPr>
        <p:spPr>
          <a:xfrm>
            <a:off x="4898259" y="4232861"/>
            <a:ext cx="1767401"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solidFill>
                  <a:srgbClr val="0070C0"/>
                </a:solidFill>
              </a:rPr>
              <a:t>P2</a:t>
            </a:r>
            <a:r>
              <a:rPr kumimoji="1" lang="en-US" altLang="ja-JP" dirty="0"/>
              <a:t> type pixel is generated by </a:t>
            </a:r>
            <a:endParaRPr kumimoji="1" lang="en-US" dirty="0"/>
          </a:p>
        </p:txBody>
      </p:sp>
      <p:sp>
        <p:nvSpPr>
          <p:cNvPr id="8" name="テキスト ボックス 7">
            <a:extLst>
              <a:ext uri="{FF2B5EF4-FFF2-40B4-BE49-F238E27FC236}">
                <a16:creationId xmlns:a16="http://schemas.microsoft.com/office/drawing/2014/main" id="{EB0B8D7B-CB76-42F4-8617-9A1D087A5593}"/>
              </a:ext>
            </a:extLst>
          </p:cNvPr>
          <p:cNvSpPr txBox="1"/>
          <p:nvPr/>
        </p:nvSpPr>
        <p:spPr>
          <a:xfrm>
            <a:off x="4904565" y="5218564"/>
            <a:ext cx="1767401"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solidFill>
                  <a:srgbClr val="FFC000"/>
                </a:solidFill>
              </a:rPr>
              <a:t>P3</a:t>
            </a:r>
            <a:r>
              <a:rPr kumimoji="1" lang="en-US" altLang="ja-JP" dirty="0"/>
              <a:t> type pixel is generated by </a:t>
            </a:r>
            <a:endParaRPr kumimoji="1" lang="en-US" dirty="0"/>
          </a:p>
        </p:txBody>
      </p:sp>
      <p:sp>
        <p:nvSpPr>
          <p:cNvPr id="9" name="テキスト ボックス 8">
            <a:extLst>
              <a:ext uri="{FF2B5EF4-FFF2-40B4-BE49-F238E27FC236}">
                <a16:creationId xmlns:a16="http://schemas.microsoft.com/office/drawing/2014/main" id="{500881D0-9EF4-4F02-BE39-9E7B482F8FD6}"/>
              </a:ext>
            </a:extLst>
          </p:cNvPr>
          <p:cNvSpPr txBox="1"/>
          <p:nvPr/>
        </p:nvSpPr>
        <p:spPr>
          <a:xfrm>
            <a:off x="4898259" y="6077868"/>
            <a:ext cx="1767401" cy="646331"/>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altLang="ja-JP" dirty="0">
                <a:solidFill>
                  <a:srgbClr val="00B050"/>
                </a:solidFill>
              </a:rPr>
              <a:t>P4</a:t>
            </a:r>
            <a:r>
              <a:rPr kumimoji="1" lang="en-US" altLang="ja-JP" dirty="0"/>
              <a:t> type pixel is generated by </a:t>
            </a:r>
            <a:endParaRPr kumimoji="1" lang="en-US" dirty="0"/>
          </a:p>
        </p:txBody>
      </p:sp>
      <p:pic>
        <p:nvPicPr>
          <p:cNvPr id="13" name="図 12">
            <a:extLst>
              <a:ext uri="{FF2B5EF4-FFF2-40B4-BE49-F238E27FC236}">
                <a16:creationId xmlns:a16="http://schemas.microsoft.com/office/drawing/2014/main" id="{625DAC9E-9997-48D2-ABD8-D120137DF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421" y="5987037"/>
            <a:ext cx="894991" cy="883873"/>
          </a:xfrm>
          <a:prstGeom prst="rect">
            <a:avLst/>
          </a:prstGeom>
        </p:spPr>
      </p:pic>
      <p:pic>
        <p:nvPicPr>
          <p:cNvPr id="15" name="図 14">
            <a:extLst>
              <a:ext uri="{FF2B5EF4-FFF2-40B4-BE49-F238E27FC236}">
                <a16:creationId xmlns:a16="http://schemas.microsoft.com/office/drawing/2014/main" id="{673C82AF-BFDE-4110-9527-BAED381DF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946" y="5062019"/>
            <a:ext cx="886248" cy="897396"/>
          </a:xfrm>
          <a:prstGeom prst="rect">
            <a:avLst/>
          </a:prstGeom>
        </p:spPr>
      </p:pic>
      <p:pic>
        <p:nvPicPr>
          <p:cNvPr id="17" name="図 16">
            <a:extLst>
              <a:ext uri="{FF2B5EF4-FFF2-40B4-BE49-F238E27FC236}">
                <a16:creationId xmlns:a16="http://schemas.microsoft.com/office/drawing/2014/main" id="{97A11356-6C1C-4694-BF8F-63EABB3F6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728" y="3046863"/>
            <a:ext cx="908684" cy="897396"/>
          </a:xfrm>
          <a:prstGeom prst="rect">
            <a:avLst/>
          </a:prstGeom>
        </p:spPr>
      </p:pic>
      <p:pic>
        <p:nvPicPr>
          <p:cNvPr id="19" name="図 18">
            <a:extLst>
              <a:ext uri="{FF2B5EF4-FFF2-40B4-BE49-F238E27FC236}">
                <a16:creationId xmlns:a16="http://schemas.microsoft.com/office/drawing/2014/main" id="{3E3EDE27-E79E-4C1E-B23A-1EA0B7A38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946" y="4054441"/>
            <a:ext cx="886248" cy="897396"/>
          </a:xfrm>
          <a:prstGeom prst="rect">
            <a:avLst/>
          </a:prstGeom>
        </p:spPr>
      </p:pic>
      <p:sp>
        <p:nvSpPr>
          <p:cNvPr id="20" name="テキスト ボックス 19">
            <a:extLst>
              <a:ext uri="{FF2B5EF4-FFF2-40B4-BE49-F238E27FC236}">
                <a16:creationId xmlns:a16="http://schemas.microsoft.com/office/drawing/2014/main" id="{ED3E0A65-FB30-4586-B876-021B1587A170}"/>
              </a:ext>
            </a:extLst>
          </p:cNvPr>
          <p:cNvSpPr txBox="1"/>
          <p:nvPr/>
        </p:nvSpPr>
        <p:spPr>
          <a:xfrm>
            <a:off x="794394" y="6055677"/>
            <a:ext cx="1028482"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dirty="0"/>
              <a:t>weight</a:t>
            </a:r>
          </a:p>
        </p:txBody>
      </p:sp>
      <p:sp>
        <p:nvSpPr>
          <p:cNvPr id="21" name="テキスト ボックス 20">
            <a:extLst>
              <a:ext uri="{FF2B5EF4-FFF2-40B4-BE49-F238E27FC236}">
                <a16:creationId xmlns:a16="http://schemas.microsoft.com/office/drawing/2014/main" id="{B9FB8ADA-CE06-40BA-9235-E1E4561EE2B2}"/>
              </a:ext>
            </a:extLst>
          </p:cNvPr>
          <p:cNvSpPr txBox="1"/>
          <p:nvPr/>
        </p:nvSpPr>
        <p:spPr>
          <a:xfrm>
            <a:off x="1508294" y="5451544"/>
            <a:ext cx="1028482"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dirty="0"/>
              <a:t>low</a:t>
            </a:r>
          </a:p>
        </p:txBody>
      </p:sp>
      <p:sp>
        <p:nvSpPr>
          <p:cNvPr id="22" name="テキスト ボックス 21">
            <a:extLst>
              <a:ext uri="{FF2B5EF4-FFF2-40B4-BE49-F238E27FC236}">
                <a16:creationId xmlns:a16="http://schemas.microsoft.com/office/drawing/2014/main" id="{0DC5535E-0D9A-4148-9499-6BDE048F2F39}"/>
              </a:ext>
            </a:extLst>
          </p:cNvPr>
          <p:cNvSpPr txBox="1"/>
          <p:nvPr/>
        </p:nvSpPr>
        <p:spPr>
          <a:xfrm>
            <a:off x="3008136" y="5453060"/>
            <a:ext cx="1028482" cy="369332"/>
          </a:xfrm>
          <a:prstGeom prst="rect">
            <a:avLst/>
          </a:prstGeom>
          <a:noFill/>
          <a:ln>
            <a:noFill/>
          </a:ln>
        </p:spPr>
        <p:style>
          <a:lnRef idx="1">
            <a:scrgbClr r="0" g="0" b="0"/>
          </a:lnRef>
          <a:fillRef idx="0">
            <a:scrgbClr r="0" g="0" b="0"/>
          </a:fillRef>
          <a:effectRef idx="0">
            <a:scrgbClr r="0" g="0" b="0"/>
          </a:effectRef>
          <a:fontRef idx="minor">
            <a:schemeClr val="tx1"/>
          </a:fontRef>
        </p:style>
        <p:txBody>
          <a:bodyPr wrap="square" rtlCol="0" anchor="ctr">
            <a:spAutoFit/>
          </a:bodyPr>
          <a:lstStyle/>
          <a:p>
            <a:pPr algn="ctr"/>
            <a:r>
              <a:rPr kumimoji="1" lang="en-US" dirty="0"/>
              <a:t>high</a:t>
            </a:r>
          </a:p>
        </p:txBody>
      </p:sp>
      <p:pic>
        <p:nvPicPr>
          <p:cNvPr id="23" name="図 22">
            <a:extLst>
              <a:ext uri="{FF2B5EF4-FFF2-40B4-BE49-F238E27FC236}">
                <a16:creationId xmlns:a16="http://schemas.microsoft.com/office/drawing/2014/main" id="{B4F0B00A-D3B5-489E-90F5-407316F2307D}"/>
              </a:ext>
            </a:extLst>
          </p:cNvPr>
          <p:cNvPicPr>
            <a:picLocks noChangeAspect="1"/>
          </p:cNvPicPr>
          <p:nvPr/>
        </p:nvPicPr>
        <p:blipFill>
          <a:blip r:embed="rId7"/>
          <a:stretch>
            <a:fillRect/>
          </a:stretch>
        </p:blipFill>
        <p:spPr>
          <a:xfrm>
            <a:off x="7205343" y="3065291"/>
            <a:ext cx="904203" cy="882600"/>
          </a:xfrm>
          <a:prstGeom prst="rect">
            <a:avLst/>
          </a:prstGeom>
        </p:spPr>
      </p:pic>
      <p:pic>
        <p:nvPicPr>
          <p:cNvPr id="24" name="図 23">
            <a:extLst>
              <a:ext uri="{FF2B5EF4-FFF2-40B4-BE49-F238E27FC236}">
                <a16:creationId xmlns:a16="http://schemas.microsoft.com/office/drawing/2014/main" id="{797D0299-6A47-4308-8C0C-B046E1A7CC06}"/>
              </a:ext>
            </a:extLst>
          </p:cNvPr>
          <p:cNvPicPr>
            <a:picLocks noChangeAspect="1"/>
          </p:cNvPicPr>
          <p:nvPr/>
        </p:nvPicPr>
        <p:blipFill>
          <a:blip r:embed="rId8"/>
          <a:stretch>
            <a:fillRect/>
          </a:stretch>
        </p:blipFill>
        <p:spPr>
          <a:xfrm>
            <a:off x="7235421" y="4047642"/>
            <a:ext cx="894991" cy="916896"/>
          </a:xfrm>
          <a:prstGeom prst="rect">
            <a:avLst/>
          </a:prstGeom>
        </p:spPr>
      </p:pic>
      <p:pic>
        <p:nvPicPr>
          <p:cNvPr id="25" name="図 24">
            <a:extLst>
              <a:ext uri="{FF2B5EF4-FFF2-40B4-BE49-F238E27FC236}">
                <a16:creationId xmlns:a16="http://schemas.microsoft.com/office/drawing/2014/main" id="{D647A76E-CFE0-457B-BEF7-D6F35F0E648E}"/>
              </a:ext>
            </a:extLst>
          </p:cNvPr>
          <p:cNvPicPr>
            <a:picLocks noChangeAspect="1"/>
          </p:cNvPicPr>
          <p:nvPr/>
        </p:nvPicPr>
        <p:blipFill>
          <a:blip r:embed="rId9"/>
          <a:stretch>
            <a:fillRect/>
          </a:stretch>
        </p:blipFill>
        <p:spPr>
          <a:xfrm>
            <a:off x="7197813" y="5946941"/>
            <a:ext cx="955145" cy="932326"/>
          </a:xfrm>
          <a:prstGeom prst="rect">
            <a:avLst/>
          </a:prstGeom>
        </p:spPr>
      </p:pic>
      <p:pic>
        <p:nvPicPr>
          <p:cNvPr id="26" name="図 25">
            <a:extLst>
              <a:ext uri="{FF2B5EF4-FFF2-40B4-BE49-F238E27FC236}">
                <a16:creationId xmlns:a16="http://schemas.microsoft.com/office/drawing/2014/main" id="{26F101F8-520E-422A-814D-ADBDFFA5BCBD}"/>
              </a:ext>
            </a:extLst>
          </p:cNvPr>
          <p:cNvPicPr>
            <a:picLocks noChangeAspect="1"/>
          </p:cNvPicPr>
          <p:nvPr/>
        </p:nvPicPr>
        <p:blipFill>
          <a:blip r:embed="rId10"/>
          <a:stretch>
            <a:fillRect/>
          </a:stretch>
        </p:blipFill>
        <p:spPr>
          <a:xfrm>
            <a:off x="7220360" y="5009513"/>
            <a:ext cx="910052" cy="932326"/>
          </a:xfrm>
          <a:prstGeom prst="rect">
            <a:avLst/>
          </a:prstGeom>
        </p:spPr>
      </p:pic>
      <p:sp>
        <p:nvSpPr>
          <p:cNvPr id="27" name="矢印: 右 26">
            <a:extLst>
              <a:ext uri="{FF2B5EF4-FFF2-40B4-BE49-F238E27FC236}">
                <a16:creationId xmlns:a16="http://schemas.microsoft.com/office/drawing/2014/main" id="{AC861454-4EF6-42DF-8DEF-C38B9CB7638D}"/>
              </a:ext>
            </a:extLst>
          </p:cNvPr>
          <p:cNvSpPr/>
          <p:nvPr/>
        </p:nvSpPr>
        <p:spPr>
          <a:xfrm>
            <a:off x="1944503" y="6037599"/>
            <a:ext cx="1767401" cy="463924"/>
          </a:xfrm>
          <a:prstGeom prst="rightArrow">
            <a:avLst/>
          </a:prstGeom>
          <a:gradFill flip="none" rotWithShape="1">
            <a:gsLst>
              <a:gs pos="0">
                <a:srgbClr val="FF0000"/>
              </a:gs>
              <a:gs pos="24000">
                <a:schemeClr val="accent6"/>
              </a:gs>
              <a:gs pos="75000">
                <a:srgbClr val="00B0F0"/>
              </a:gs>
              <a:gs pos="50000">
                <a:srgbClr val="FFFF00"/>
              </a:gs>
              <a:gs pos="100000">
                <a:srgbClr val="0070C0"/>
              </a:gs>
            </a:gsLst>
            <a:lin ang="10800000" scaled="1"/>
            <a:tileRect/>
          </a:gradFill>
          <a:ln>
            <a:noFill/>
          </a:ln>
        </p:spPr>
        <p:style>
          <a:lnRef idx="0">
            <a:scrgbClr r="0" g="0" b="0"/>
          </a:lnRef>
          <a:fillRef idx="1">
            <a:scrgbClr r="0" g="0" b="0"/>
          </a:fillRef>
          <a:effectRef idx="0">
            <a:scrgbClr r="0" g="0" b="0"/>
          </a:effectRef>
          <a:fontRef idx="major">
            <a:schemeClr val="lt1"/>
          </a:fontRef>
        </p:style>
        <p:txBody>
          <a:bodyPr rtlCol="0" anchor="ctr"/>
          <a:lstStyle/>
          <a:p>
            <a:pPr algn="ctr"/>
            <a:endParaRPr kumimoji="1" lang="en-US" b="1"/>
          </a:p>
        </p:txBody>
      </p:sp>
    </p:spTree>
    <p:extLst>
      <p:ext uri="{BB962C8B-B14F-4D97-AF65-F5344CB8AC3E}">
        <p14:creationId xmlns:p14="http://schemas.microsoft.com/office/powerpoint/2010/main" val="164965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81B817-7C8A-4BB5-88AD-8A8DE69DA69D}"/>
              </a:ext>
            </a:extLst>
          </p:cNvPr>
          <p:cNvSpPr>
            <a:spLocks noGrp="1"/>
          </p:cNvSpPr>
          <p:nvPr>
            <p:ph type="title"/>
          </p:nvPr>
        </p:nvSpPr>
        <p:spPr/>
        <p:txBody>
          <a:bodyPr/>
          <a:lstStyle/>
          <a:p>
            <a:r>
              <a:rPr lang="en-US" dirty="0"/>
              <a:t>Classes for hash calculation</a:t>
            </a:r>
            <a:endParaRPr kumimoji="1"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44E75A7-65B1-45D8-A0C2-B2DB23F877EE}"/>
                  </a:ext>
                </a:extLst>
              </p:cNvPr>
              <p:cNvSpPr>
                <a:spLocks noGrp="1"/>
              </p:cNvSpPr>
              <p:nvPr>
                <p:ph idx="1"/>
              </p:nvPr>
            </p:nvSpPr>
            <p:spPr/>
            <p:txBody>
              <a:bodyPr/>
              <a:lstStyle/>
              <a:p>
                <a:r>
                  <a:rPr lang="en-US" dirty="0"/>
                  <a:t>Hash index is calculated by the feature extraction of local gradient with Principal Component Analysis (PCA) algorithm.</a:t>
                </a:r>
              </a:p>
              <a:p>
                <a:r>
                  <a:rPr lang="en-US" dirty="0"/>
                  <a:t>To find local gradient of input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r>
                      <a:rPr lang="en-US" altLang="ja-JP" i="1">
                        <a:latin typeface="Cambria Math" panose="02040503050406030204" pitchFamily="18" charset="0"/>
                      </a:rPr>
                      <m:t>×</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patch, firstly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sub>
                    </m:sSub>
                  </m:oMath>
                </a14:m>
                <a:r>
                  <a:rPr lang="en-US" dirty="0"/>
                  <a:t> is prepared.</a:t>
                </a:r>
              </a:p>
              <a:p>
                <a:endParaRPr kumimoji="1" lang="en-US" dirty="0"/>
              </a:p>
            </p:txBody>
          </p:sp>
        </mc:Choice>
        <mc:Fallback xmlns="">
          <p:sp>
            <p:nvSpPr>
              <p:cNvPr id="3" name="コンテンツ プレースホルダー 2">
                <a:extLst>
                  <a:ext uri="{FF2B5EF4-FFF2-40B4-BE49-F238E27FC236}">
                    <a16:creationId xmlns:a16="http://schemas.microsoft.com/office/drawing/2014/main" id="{844E75A7-65B1-45D8-A0C2-B2DB23F877EE}"/>
                  </a:ext>
                </a:extLst>
              </p:cNvPr>
              <p:cNvSpPr>
                <a:spLocks noGrp="1" noRot="1" noChangeAspect="1" noMove="1" noResize="1" noEditPoints="1" noAdjustHandles="1" noChangeArrowheads="1" noChangeShapeType="1" noTextEdit="1"/>
              </p:cNvSpPr>
              <p:nvPr>
                <p:ph idx="1"/>
              </p:nvPr>
            </p:nvSpPr>
            <p:spPr>
              <a:blipFill>
                <a:blip r:embed="rId2"/>
                <a:stretch>
                  <a:fillRect l="-783" t="-322"/>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54219D4F-C5D8-4BE4-9E6F-5822625CBA07}"/>
              </a:ext>
            </a:extLst>
          </p:cNvPr>
          <p:cNvSpPr>
            <a:spLocks noGrp="1"/>
          </p:cNvSpPr>
          <p:nvPr>
            <p:ph type="sldNum" sz="quarter" idx="12"/>
          </p:nvPr>
        </p:nvSpPr>
        <p:spPr/>
        <p:txBody>
          <a:bodyPr/>
          <a:lstStyle/>
          <a:p>
            <a:fld id="{C14E27B0-9788-4B5F-9F16-99581493A1B0}" type="slidenum">
              <a:rPr lang="en-US" altLang="ja-JP" smtClean="0"/>
              <a:pPr/>
              <a:t>7</a:t>
            </a:fld>
            <a:endParaRPr lang="en-US"/>
          </a:p>
        </p:txBody>
      </p:sp>
      <p:pic>
        <p:nvPicPr>
          <p:cNvPr id="5" name="図 4">
            <a:extLst>
              <a:ext uri="{FF2B5EF4-FFF2-40B4-BE49-F238E27FC236}">
                <a16:creationId xmlns:a16="http://schemas.microsoft.com/office/drawing/2014/main" id="{EC9EE2B4-198D-4EB7-8D78-3EFD20A88925}"/>
              </a:ext>
            </a:extLst>
          </p:cNvPr>
          <p:cNvPicPr>
            <a:picLocks noChangeAspect="1"/>
          </p:cNvPicPr>
          <p:nvPr/>
        </p:nvPicPr>
        <p:blipFill>
          <a:blip r:embed="rId3"/>
          <a:stretch>
            <a:fillRect/>
          </a:stretch>
        </p:blipFill>
        <p:spPr>
          <a:xfrm>
            <a:off x="2758378" y="3449561"/>
            <a:ext cx="2675208" cy="1429065"/>
          </a:xfrm>
          <a:prstGeom prst="rect">
            <a:avLst/>
          </a:prstGeom>
        </p:spPr>
      </p:pic>
    </p:spTree>
    <p:extLst>
      <p:ext uri="{BB962C8B-B14F-4D97-AF65-F5344CB8AC3E}">
        <p14:creationId xmlns:p14="http://schemas.microsoft.com/office/powerpoint/2010/main" val="335187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81B817-7C8A-4BB5-88AD-8A8DE69DA69D}"/>
              </a:ext>
            </a:extLst>
          </p:cNvPr>
          <p:cNvSpPr>
            <a:spLocks noGrp="1"/>
          </p:cNvSpPr>
          <p:nvPr>
            <p:ph type="title"/>
          </p:nvPr>
        </p:nvSpPr>
        <p:spPr/>
        <p:txBody>
          <a:bodyPr/>
          <a:lstStyle/>
          <a:p>
            <a:r>
              <a:rPr lang="en-US" dirty="0"/>
              <a:t>Classes for hash calculation</a:t>
            </a:r>
            <a:endParaRPr kumimoji="1" 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44E75A7-65B1-45D8-A0C2-B2DB23F877EE}"/>
                  </a:ext>
                </a:extLst>
              </p:cNvPr>
              <p:cNvSpPr>
                <a:spLocks noGrp="1"/>
              </p:cNvSpPr>
              <p:nvPr>
                <p:ph idx="1"/>
              </p:nvPr>
            </p:nvSpPr>
            <p:spPr/>
            <p:txBody>
              <a:bodyPr/>
              <a:lstStyle/>
              <a:p>
                <a:r>
                  <a:rPr lang="en-US" sz="2400" dirty="0"/>
                  <a:t>We calculate the eigenvalues of the covariance matrix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𝐺</m:t>
                        </m:r>
                      </m:e>
                      <m:sub>
                        <m:r>
                          <a:rPr lang="en-US" altLang="ja-JP" sz="2400" i="1">
                            <a:latin typeface="Cambria Math" panose="02040503050406030204" pitchFamily="18" charset="0"/>
                          </a:rPr>
                          <m:t>𝑘</m:t>
                        </m:r>
                      </m:sub>
                      <m:sup>
                        <m:r>
                          <a:rPr lang="en-US" altLang="ja-JP" sz="2400" i="1">
                            <a:latin typeface="Cambria Math" panose="02040503050406030204" pitchFamily="18" charset="0"/>
                          </a:rPr>
                          <m:t>𝑇</m:t>
                        </m:r>
                      </m:sup>
                    </m:sSubSup>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𝑊</m:t>
                        </m:r>
                      </m:e>
                      <m:sub>
                        <m:r>
                          <a:rPr lang="en-US" altLang="ja-JP" sz="2400" i="1">
                            <a:latin typeface="Cambria Math" panose="02040503050406030204" pitchFamily="18" charset="0"/>
                          </a:rPr>
                          <m:t>𝑘</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𝐺</m:t>
                        </m:r>
                      </m:e>
                      <m:sub>
                        <m:r>
                          <a:rPr lang="en-US" altLang="ja-JP" sz="2400" i="1">
                            <a:latin typeface="Cambria Math" panose="02040503050406030204" pitchFamily="18" charset="0"/>
                          </a:rPr>
                          <m:t>𝑘</m:t>
                        </m:r>
                      </m:sub>
                    </m:sSub>
                  </m:oMath>
                </a14:m>
                <a:r>
                  <a:rPr lang="en-US" sz="2400" dirty="0"/>
                  <a:t>.</a:t>
                </a:r>
              </a:p>
              <a:p>
                <a:r>
                  <a:rPr lang="en-US" sz="2400" dirty="0"/>
                  <a:t>Largest eigenvalue </a:t>
                </a:r>
                <a14:m>
                  <m:oMath xmlns:m="http://schemas.openxmlformats.org/officeDocument/2006/math">
                    <m:sSubSup>
                      <m:sSubSupPr>
                        <m:ctrlPr>
                          <a:rPr lang="en-US" altLang="ja-JP" sz="2400" i="1">
                            <a:latin typeface="Cambria Math" panose="02040503050406030204" pitchFamily="18" charset="0"/>
                          </a:rPr>
                        </m:ctrlPr>
                      </m:sSubSupPr>
                      <m:e>
                        <m:r>
                          <m:rPr>
                            <m:sty m:val="p"/>
                          </m:rPr>
                          <a:rPr lang="en-US" altLang="ja-JP" sz="2400" i="1">
                            <a:latin typeface="Cambria Math" panose="02040503050406030204" pitchFamily="18" charset="0"/>
                          </a:rPr>
                          <m:t>λ</m:t>
                        </m:r>
                      </m:e>
                      <m:sub>
                        <m:r>
                          <a:rPr lang="en-US" altLang="ja-JP" sz="2400" i="1">
                            <a:latin typeface="Cambria Math" panose="02040503050406030204" pitchFamily="18" charset="0"/>
                          </a:rPr>
                          <m:t>1</m:t>
                        </m:r>
                      </m:sub>
                      <m:sup>
                        <m:r>
                          <a:rPr lang="en-US" altLang="ja-JP" sz="2400" i="1">
                            <a:latin typeface="Cambria Math" panose="02040503050406030204" pitchFamily="18" charset="0"/>
                          </a:rPr>
                          <m:t>𝑘</m:t>
                        </m:r>
                      </m:sup>
                    </m:sSubSup>
                  </m:oMath>
                </a14:m>
                <a:r>
                  <a:rPr lang="en-US" sz="2400" dirty="0"/>
                  <a:t> and the smaller eigenvalue </a:t>
                </a:r>
                <a14:m>
                  <m:oMath xmlns:m="http://schemas.openxmlformats.org/officeDocument/2006/math">
                    <m:sSubSup>
                      <m:sSubSupPr>
                        <m:ctrlPr>
                          <a:rPr lang="en-US" altLang="ja-JP" sz="2400" i="1" dirty="0">
                            <a:latin typeface="Cambria Math" panose="02040503050406030204" pitchFamily="18" charset="0"/>
                          </a:rPr>
                        </m:ctrlPr>
                      </m:sSubSupPr>
                      <m:e>
                        <m:r>
                          <m:rPr>
                            <m:sty m:val="p"/>
                          </m:rPr>
                          <a:rPr lang="en-US" altLang="ja-JP" sz="2400" i="1" dirty="0">
                            <a:latin typeface="Cambria Math" panose="02040503050406030204" pitchFamily="18" charset="0"/>
                          </a:rPr>
                          <m:t>λ</m:t>
                        </m:r>
                      </m:e>
                      <m:sub>
                        <m:r>
                          <a:rPr lang="en-US" altLang="ja-JP" sz="2400" i="1" dirty="0">
                            <a:latin typeface="Cambria Math" panose="02040503050406030204" pitchFamily="18" charset="0"/>
                          </a:rPr>
                          <m:t>2</m:t>
                        </m:r>
                      </m:sub>
                      <m:sup>
                        <m:r>
                          <a:rPr lang="en-US" altLang="ja-JP" sz="2400" i="1" dirty="0">
                            <a:latin typeface="Cambria Math" panose="02040503050406030204" pitchFamily="18" charset="0"/>
                          </a:rPr>
                          <m:t>𝑘</m:t>
                        </m:r>
                      </m:sup>
                    </m:sSubSup>
                  </m:oMath>
                </a14:m>
                <a:r>
                  <a:rPr lang="en-US" sz="2400" dirty="0"/>
                  <a:t> and two eigenvectors </a:t>
                </a:r>
                <a14:m>
                  <m:oMath xmlns:m="http://schemas.openxmlformats.org/officeDocument/2006/math">
                    <m:sSubSup>
                      <m:sSubSupPr>
                        <m:ctrlPr>
                          <a:rPr lang="en-US" altLang="ja-JP" sz="2400" i="1">
                            <a:latin typeface="Cambria Math" panose="02040503050406030204" pitchFamily="18" charset="0"/>
                          </a:rPr>
                        </m:ctrlPr>
                      </m:sSubSupPr>
                      <m:e>
                        <m:r>
                          <m:rPr>
                            <m:sty m:val="p"/>
                          </m:rPr>
                          <a:rPr lang="en-US" altLang="ja-JP" sz="2400" i="1">
                            <a:latin typeface="Cambria Math" panose="02040503050406030204" pitchFamily="18" charset="0"/>
                          </a:rPr>
                          <m:t>Φ</m:t>
                        </m:r>
                      </m:e>
                      <m:sub>
                        <m:r>
                          <a:rPr lang="en-US" altLang="ja-JP" sz="2400" i="1">
                            <a:latin typeface="Cambria Math" panose="02040503050406030204" pitchFamily="18" charset="0"/>
                          </a:rPr>
                          <m:t>1</m:t>
                        </m:r>
                      </m:sub>
                      <m:sup>
                        <m:r>
                          <a:rPr lang="en-US" altLang="ja-JP" sz="2400" i="1">
                            <a:latin typeface="Cambria Math" panose="02040503050406030204" pitchFamily="18" charset="0"/>
                          </a:rPr>
                          <m:t>𝑘</m:t>
                        </m:r>
                      </m:sup>
                    </m:sSubSup>
                  </m:oMath>
                </a14:m>
                <a:r>
                  <a:rPr lang="en-US" sz="2400" dirty="0"/>
                  <a:t> corresponding to </a:t>
                </a:r>
                <a14:m>
                  <m:oMath xmlns:m="http://schemas.openxmlformats.org/officeDocument/2006/math">
                    <m:sSubSup>
                      <m:sSubSupPr>
                        <m:ctrlPr>
                          <a:rPr lang="en-US" altLang="ja-JP" sz="2400" i="1">
                            <a:latin typeface="Cambria Math" panose="02040503050406030204" pitchFamily="18" charset="0"/>
                          </a:rPr>
                        </m:ctrlPr>
                      </m:sSubSupPr>
                      <m:e>
                        <m:r>
                          <m:rPr>
                            <m:sty m:val="p"/>
                          </m:rPr>
                          <a:rPr lang="en-US" altLang="ja-JP" sz="2400" i="1">
                            <a:latin typeface="Cambria Math" panose="02040503050406030204" pitchFamily="18" charset="0"/>
                          </a:rPr>
                          <m:t>λ</m:t>
                        </m:r>
                      </m:e>
                      <m:sub>
                        <m:r>
                          <a:rPr lang="en-US" altLang="ja-JP" sz="2400" i="1">
                            <a:latin typeface="Cambria Math" panose="02040503050406030204" pitchFamily="18" charset="0"/>
                          </a:rPr>
                          <m:t>1</m:t>
                        </m:r>
                      </m:sub>
                      <m:sup>
                        <m:r>
                          <a:rPr lang="en-US" altLang="ja-JP" sz="2400" i="1">
                            <a:latin typeface="Cambria Math" panose="02040503050406030204" pitchFamily="18" charset="0"/>
                          </a:rPr>
                          <m:t>𝑘</m:t>
                        </m:r>
                      </m:sup>
                    </m:sSubSup>
                  </m:oMath>
                </a14:m>
                <a:r>
                  <a:rPr lang="en-US" sz="2400" dirty="0"/>
                  <a:t> and </a:t>
                </a:r>
                <a14:m>
                  <m:oMath xmlns:m="http://schemas.openxmlformats.org/officeDocument/2006/math">
                    <m:sSubSup>
                      <m:sSubSupPr>
                        <m:ctrlPr>
                          <a:rPr lang="en-US" altLang="ja-JP" sz="2400" i="1">
                            <a:latin typeface="Cambria Math" panose="02040503050406030204" pitchFamily="18" charset="0"/>
                          </a:rPr>
                        </m:ctrlPr>
                      </m:sSubSupPr>
                      <m:e>
                        <m:r>
                          <m:rPr>
                            <m:sty m:val="p"/>
                          </m:rPr>
                          <a:rPr lang="en-US" altLang="ja-JP" sz="2400" i="1">
                            <a:latin typeface="Cambria Math" panose="02040503050406030204" pitchFamily="18" charset="0"/>
                          </a:rPr>
                          <m:t>Φ</m:t>
                        </m:r>
                      </m:e>
                      <m:sub>
                        <m:r>
                          <a:rPr lang="en-US" altLang="ja-JP" sz="2400" b="0" i="1" smtClean="0">
                            <a:latin typeface="Cambria Math" panose="02040503050406030204" pitchFamily="18" charset="0"/>
                          </a:rPr>
                          <m:t>2</m:t>
                        </m:r>
                      </m:sub>
                      <m:sup>
                        <m:r>
                          <a:rPr lang="en-US" altLang="ja-JP" sz="2400" i="1">
                            <a:latin typeface="Cambria Math" panose="02040503050406030204" pitchFamily="18" charset="0"/>
                          </a:rPr>
                          <m:t>𝑘</m:t>
                        </m:r>
                      </m:sup>
                    </m:sSubSup>
                  </m:oMath>
                </a14:m>
                <a:r>
                  <a:rPr lang="en-US" sz="2400" dirty="0"/>
                  <a:t> corresponding to </a:t>
                </a:r>
                <a14:m>
                  <m:oMath xmlns:m="http://schemas.openxmlformats.org/officeDocument/2006/math">
                    <m:sSubSup>
                      <m:sSubSupPr>
                        <m:ctrlPr>
                          <a:rPr lang="en-US" altLang="ja-JP" sz="2400" i="1">
                            <a:latin typeface="Cambria Math" panose="02040503050406030204" pitchFamily="18" charset="0"/>
                          </a:rPr>
                        </m:ctrlPr>
                      </m:sSubSupPr>
                      <m:e>
                        <m:r>
                          <m:rPr>
                            <m:sty m:val="p"/>
                          </m:rPr>
                          <a:rPr lang="en-US" altLang="ja-JP" sz="2400" i="1">
                            <a:latin typeface="Cambria Math" panose="02040503050406030204" pitchFamily="18" charset="0"/>
                          </a:rPr>
                          <m:t>λ</m:t>
                        </m:r>
                      </m:e>
                      <m:sub>
                        <m:r>
                          <a:rPr lang="en-US" altLang="ja-JP" sz="2400" b="0" i="1" smtClean="0">
                            <a:latin typeface="Cambria Math" panose="02040503050406030204" pitchFamily="18" charset="0"/>
                          </a:rPr>
                          <m:t>2</m:t>
                        </m:r>
                      </m:sub>
                      <m:sup>
                        <m:r>
                          <a:rPr lang="en-US" altLang="ja-JP" sz="2400" i="1">
                            <a:latin typeface="Cambria Math" panose="02040503050406030204" pitchFamily="18" charset="0"/>
                          </a:rPr>
                          <m:t>𝑘</m:t>
                        </m:r>
                      </m:sup>
                    </m:sSubSup>
                  </m:oMath>
                </a14:m>
                <a:r>
                  <a:rPr lang="en-US" sz="2400" dirty="0"/>
                  <a:t> are found.</a:t>
                </a:r>
                <a:endParaRPr kumimoji="1" lang="en-US" sz="2400" dirty="0"/>
              </a:p>
            </p:txBody>
          </p:sp>
        </mc:Choice>
        <mc:Fallback xmlns="">
          <p:sp>
            <p:nvSpPr>
              <p:cNvPr id="3" name="コンテンツ プレースホルダー 2">
                <a:extLst>
                  <a:ext uri="{FF2B5EF4-FFF2-40B4-BE49-F238E27FC236}">
                    <a16:creationId xmlns:a16="http://schemas.microsoft.com/office/drawing/2014/main" id="{844E75A7-65B1-45D8-A0C2-B2DB23F877EE}"/>
                  </a:ext>
                </a:extLst>
              </p:cNvPr>
              <p:cNvSpPr>
                <a:spLocks noGrp="1" noRot="1" noChangeAspect="1" noMove="1" noResize="1" noEditPoints="1" noAdjustHandles="1" noChangeArrowheads="1" noChangeShapeType="1" noTextEdit="1"/>
              </p:cNvSpPr>
              <p:nvPr>
                <p:ph idx="1"/>
              </p:nvPr>
            </p:nvSpPr>
            <p:spPr>
              <a:blipFill>
                <a:blip r:embed="rId2"/>
                <a:stretch>
                  <a:fillRect l="-1140" t="-430" r="-1282"/>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54219D4F-C5D8-4BE4-9E6F-5822625CBA07}"/>
              </a:ext>
            </a:extLst>
          </p:cNvPr>
          <p:cNvSpPr>
            <a:spLocks noGrp="1"/>
          </p:cNvSpPr>
          <p:nvPr>
            <p:ph type="sldNum" sz="quarter" idx="12"/>
          </p:nvPr>
        </p:nvSpPr>
        <p:spPr/>
        <p:txBody>
          <a:bodyPr/>
          <a:lstStyle/>
          <a:p>
            <a:fld id="{C14E27B0-9788-4B5F-9F16-99581493A1B0}" type="slidenum">
              <a:rPr lang="en-US" altLang="ja-JP" smtClean="0"/>
              <a:pPr/>
              <a:t>8</a:t>
            </a:fld>
            <a:endParaRPr lang="en-US"/>
          </a:p>
        </p:txBody>
      </p:sp>
      <p:pic>
        <p:nvPicPr>
          <p:cNvPr id="5" name="図 4">
            <a:extLst>
              <a:ext uri="{FF2B5EF4-FFF2-40B4-BE49-F238E27FC236}">
                <a16:creationId xmlns:a16="http://schemas.microsoft.com/office/drawing/2014/main" id="{DF2508C5-BFAB-4B1C-AC70-4FCBB43E5093}"/>
              </a:ext>
            </a:extLst>
          </p:cNvPr>
          <p:cNvPicPr>
            <a:picLocks noChangeAspect="1"/>
          </p:cNvPicPr>
          <p:nvPr/>
        </p:nvPicPr>
        <p:blipFill>
          <a:blip r:embed="rId3"/>
          <a:stretch>
            <a:fillRect/>
          </a:stretch>
        </p:blipFill>
        <p:spPr>
          <a:xfrm>
            <a:off x="2758484" y="3717758"/>
            <a:ext cx="2995362" cy="2631990"/>
          </a:xfrm>
          <a:prstGeom prst="rect">
            <a:avLst/>
          </a:prstGeom>
        </p:spPr>
      </p:pic>
    </p:spTree>
    <p:extLst>
      <p:ext uri="{BB962C8B-B14F-4D97-AF65-F5344CB8AC3E}">
        <p14:creationId xmlns:p14="http://schemas.microsoft.com/office/powerpoint/2010/main" val="94727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00E0EF-AA57-4906-A579-06994FB51347}"/>
              </a:ext>
            </a:extLst>
          </p:cNvPr>
          <p:cNvSpPr>
            <a:spLocks noGrp="1"/>
          </p:cNvSpPr>
          <p:nvPr>
            <p:ph type="title"/>
          </p:nvPr>
        </p:nvSpPr>
        <p:spPr/>
        <p:txBody>
          <a:bodyPr/>
          <a:lstStyle/>
          <a:p>
            <a:r>
              <a:rPr lang="en-US" altLang="ja-JP" dirty="0"/>
              <a:t>Classes for hash calculation</a:t>
            </a:r>
            <a:endParaRPr kumimoji="1" lang="en-US" dirty="0"/>
          </a:p>
        </p:txBody>
      </p:sp>
      <p:sp>
        <p:nvSpPr>
          <p:cNvPr id="4" name="スライド番号プレースホルダー 3">
            <a:extLst>
              <a:ext uri="{FF2B5EF4-FFF2-40B4-BE49-F238E27FC236}">
                <a16:creationId xmlns:a16="http://schemas.microsoft.com/office/drawing/2014/main" id="{D277FBC5-3E8E-45B7-A321-8715E7DC6B53}"/>
              </a:ext>
            </a:extLst>
          </p:cNvPr>
          <p:cNvSpPr>
            <a:spLocks noGrp="1"/>
          </p:cNvSpPr>
          <p:nvPr>
            <p:ph type="sldNum" sz="quarter" idx="12"/>
          </p:nvPr>
        </p:nvSpPr>
        <p:spPr/>
        <p:txBody>
          <a:bodyPr/>
          <a:lstStyle/>
          <a:p>
            <a:fld id="{C14E27B0-9788-4B5F-9F16-99581493A1B0}" type="slidenum">
              <a:rPr lang="en-US" altLang="ja-JP" smtClean="0"/>
              <a:pPr/>
              <a:t>9</a:t>
            </a:fld>
            <a:endParaRPr lang="en-US"/>
          </a:p>
        </p:txBody>
      </p:sp>
      <p:pic>
        <p:nvPicPr>
          <p:cNvPr id="8" name="コンテンツ プレースホルダー 7">
            <a:extLst>
              <a:ext uri="{FF2B5EF4-FFF2-40B4-BE49-F238E27FC236}">
                <a16:creationId xmlns:a16="http://schemas.microsoft.com/office/drawing/2014/main" id="{67824124-D957-4C42-9A91-7A86677E0594}"/>
              </a:ext>
            </a:extLst>
          </p:cNvPr>
          <p:cNvPicPr>
            <a:picLocks noGrp="1" noChangeAspect="1"/>
          </p:cNvPicPr>
          <p:nvPr>
            <p:ph idx="1"/>
          </p:nvPr>
        </p:nvPicPr>
        <p:blipFill>
          <a:blip r:embed="rId2"/>
          <a:stretch>
            <a:fillRect/>
          </a:stretch>
        </p:blipFill>
        <p:spPr>
          <a:xfrm>
            <a:off x="649539" y="1435306"/>
            <a:ext cx="7403487" cy="4982915"/>
          </a:xfrm>
          <a:prstGeom prst="rect">
            <a:avLst/>
          </a:prstGeom>
        </p:spPr>
      </p:pic>
      <p:pic>
        <p:nvPicPr>
          <p:cNvPr id="9" name="図 8">
            <a:extLst>
              <a:ext uri="{FF2B5EF4-FFF2-40B4-BE49-F238E27FC236}">
                <a16:creationId xmlns:a16="http://schemas.microsoft.com/office/drawing/2014/main" id="{24CD1407-DB8E-4D21-8085-8AAB63371E2E}"/>
              </a:ext>
            </a:extLst>
          </p:cNvPr>
          <p:cNvPicPr>
            <a:picLocks noChangeAspect="1"/>
          </p:cNvPicPr>
          <p:nvPr/>
        </p:nvPicPr>
        <p:blipFill>
          <a:blip r:embed="rId3"/>
          <a:stretch>
            <a:fillRect/>
          </a:stretch>
        </p:blipFill>
        <p:spPr>
          <a:xfrm>
            <a:off x="6142246" y="3429000"/>
            <a:ext cx="1103586" cy="1000125"/>
          </a:xfrm>
          <a:prstGeom prst="rect">
            <a:avLst/>
          </a:prstGeom>
        </p:spPr>
      </p:pic>
      <p:pic>
        <p:nvPicPr>
          <p:cNvPr id="10" name="図 9">
            <a:extLst>
              <a:ext uri="{FF2B5EF4-FFF2-40B4-BE49-F238E27FC236}">
                <a16:creationId xmlns:a16="http://schemas.microsoft.com/office/drawing/2014/main" id="{589B2C2D-21B9-4E35-9ACC-AD388007209F}"/>
              </a:ext>
            </a:extLst>
          </p:cNvPr>
          <p:cNvPicPr>
            <a:picLocks noChangeAspect="1"/>
          </p:cNvPicPr>
          <p:nvPr/>
        </p:nvPicPr>
        <p:blipFill>
          <a:blip r:embed="rId4"/>
          <a:stretch>
            <a:fillRect/>
          </a:stretch>
        </p:blipFill>
        <p:spPr>
          <a:xfrm>
            <a:off x="2837793" y="3429000"/>
            <a:ext cx="1210791" cy="1085143"/>
          </a:xfrm>
          <a:prstGeom prst="rect">
            <a:avLst/>
          </a:prstGeom>
        </p:spPr>
      </p:pic>
      <p:sp>
        <p:nvSpPr>
          <p:cNvPr id="11" name="正方形/長方形 10">
            <a:extLst>
              <a:ext uri="{FF2B5EF4-FFF2-40B4-BE49-F238E27FC236}">
                <a16:creationId xmlns:a16="http://schemas.microsoft.com/office/drawing/2014/main" id="{1C0F7D89-3D5F-41D2-B6EF-DA0925ACC85B}"/>
              </a:ext>
            </a:extLst>
          </p:cNvPr>
          <p:cNvSpPr/>
          <p:nvPr/>
        </p:nvSpPr>
        <p:spPr>
          <a:xfrm>
            <a:off x="3042743" y="3172022"/>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low</a:t>
            </a:r>
          </a:p>
        </p:txBody>
      </p:sp>
      <p:sp>
        <p:nvSpPr>
          <p:cNvPr id="12" name="正方形/長方形 11">
            <a:extLst>
              <a:ext uri="{FF2B5EF4-FFF2-40B4-BE49-F238E27FC236}">
                <a16:creationId xmlns:a16="http://schemas.microsoft.com/office/drawing/2014/main" id="{D454D6F5-22E6-4EF8-8AA0-A4B793C104BC}"/>
              </a:ext>
            </a:extLst>
          </p:cNvPr>
          <p:cNvSpPr/>
          <p:nvPr/>
        </p:nvSpPr>
        <p:spPr>
          <a:xfrm>
            <a:off x="6293594" y="3172022"/>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high</a:t>
            </a:r>
          </a:p>
        </p:txBody>
      </p:sp>
      <p:sp>
        <p:nvSpPr>
          <p:cNvPr id="13" name="正方形/長方形 12">
            <a:extLst>
              <a:ext uri="{FF2B5EF4-FFF2-40B4-BE49-F238E27FC236}">
                <a16:creationId xmlns:a16="http://schemas.microsoft.com/office/drawing/2014/main" id="{60D3D71B-1BA0-4CA8-B703-789A80BA03AE}"/>
              </a:ext>
            </a:extLst>
          </p:cNvPr>
          <p:cNvSpPr/>
          <p:nvPr/>
        </p:nvSpPr>
        <p:spPr>
          <a:xfrm>
            <a:off x="3042742" y="4901373"/>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low</a:t>
            </a:r>
          </a:p>
        </p:txBody>
      </p:sp>
      <p:sp>
        <p:nvSpPr>
          <p:cNvPr id="14" name="正方形/長方形 13">
            <a:extLst>
              <a:ext uri="{FF2B5EF4-FFF2-40B4-BE49-F238E27FC236}">
                <a16:creationId xmlns:a16="http://schemas.microsoft.com/office/drawing/2014/main" id="{E437713F-9E43-4AFF-8CC6-BC954C6907AD}"/>
              </a:ext>
            </a:extLst>
          </p:cNvPr>
          <p:cNvSpPr/>
          <p:nvPr/>
        </p:nvSpPr>
        <p:spPr>
          <a:xfrm>
            <a:off x="6293594" y="4901373"/>
            <a:ext cx="800889" cy="256978"/>
          </a:xfrm>
          <a:prstGeom prst="rect">
            <a:avLst/>
          </a:prstGeom>
          <a:solidFill>
            <a:srgbClr val="FFFFFF"/>
          </a:solidFill>
          <a:ln>
            <a:noFill/>
          </a:ln>
        </p:spPr>
        <p:style>
          <a:lnRef idx="0">
            <a:scrgbClr r="0" g="0" b="0"/>
          </a:lnRef>
          <a:fillRef idx="1">
            <a:scrgbClr r="0" g="0" b="0"/>
          </a:fillRef>
          <a:effectRef idx="0">
            <a:scrgbClr r="0" g="0" b="0"/>
          </a:effectRef>
          <a:fontRef idx="major">
            <a:schemeClr val="lt1"/>
          </a:fontRef>
        </p:style>
        <p:txBody>
          <a:bodyPr rtlCol="0" anchor="ctr"/>
          <a:lstStyle/>
          <a:p>
            <a:pPr algn="ctr"/>
            <a:r>
              <a:rPr kumimoji="1" lang="en-US" b="1" dirty="0">
                <a:solidFill>
                  <a:schemeClr val="tx1"/>
                </a:solidFill>
              </a:rPr>
              <a:t>high</a:t>
            </a:r>
          </a:p>
        </p:txBody>
      </p:sp>
    </p:spTree>
    <p:extLst>
      <p:ext uri="{BB962C8B-B14F-4D97-AF65-F5344CB8AC3E}">
        <p14:creationId xmlns:p14="http://schemas.microsoft.com/office/powerpoint/2010/main" val="1535632074"/>
      </p:ext>
    </p:extLst>
  </p:cSld>
  <p:clrMapOvr>
    <a:masterClrMapping/>
  </p:clrMapOvr>
</p:sld>
</file>

<file path=ppt/theme/theme1.xml><?xml version="1.0" encoding="utf-8"?>
<a:theme xmlns:a="http://schemas.openxmlformats.org/drawingml/2006/main" name="池原研2016">
  <a:themeElements>
    <a:clrScheme name="標準色">
      <a:dk1>
        <a:sysClr val="windowText" lastClr="000000"/>
      </a:dk1>
      <a:lt1>
        <a:sysClr val="window" lastClr="FFFFFF"/>
      </a:lt1>
      <a:dk2>
        <a:srgbClr val="1F497D"/>
      </a:dk2>
      <a:lt2>
        <a:srgbClr val="EEECE1"/>
      </a:lt2>
      <a:accent1>
        <a:srgbClr val="3F51B5"/>
      </a:accent1>
      <a:accent2>
        <a:srgbClr val="C01010"/>
      </a:accent2>
      <a:accent3>
        <a:srgbClr val="8BC34A"/>
      </a:accent3>
      <a:accent4>
        <a:srgbClr val="388E3C"/>
      </a:accent4>
      <a:accent5>
        <a:srgbClr val="039BE5"/>
      </a:accent5>
      <a:accent6>
        <a:srgbClr val="FF9800"/>
      </a:accent6>
      <a:hlink>
        <a:srgbClr val="2196F3"/>
      </a:hlink>
      <a:folHlink>
        <a:srgbClr val="954F72"/>
      </a:folHlink>
    </a:clrScheme>
    <a:fontScheme name="池原研2016">
      <a:majorFont>
        <a:latin typeface="Arial" panose="020B0604020202020204"/>
        <a:ea typeface="メイリオ"/>
        <a:cs typeface=""/>
      </a:majorFont>
      <a:minorFont>
        <a:latin typeface="Arial" panose="020B0604020202020204"/>
        <a:ea typeface="メイリオ"/>
        <a:cs typeface=""/>
      </a:minorFont>
    </a:fontScheme>
    <a:fmtScheme name="池原研2016">
      <a:fillStyleLst>
        <a:solidFill>
          <a:schemeClr val="phClr"/>
        </a:solidFill>
        <a:solidFill>
          <a:schemeClr val="phClr">
            <a:alpha val="45000"/>
          </a:schemeClr>
        </a:solidFill>
        <a:solidFill>
          <a:schemeClr val="phClr"/>
        </a:solidFill>
      </a:fillStyleLst>
      <a:lnStyleLst>
        <a:ln w="19500" cap="flat" cmpd="sng" algn="ctr">
          <a:solidFill>
            <a:schemeClr val="phClr">
              <a:alpha val="50000"/>
            </a:schemeClr>
          </a:solidFill>
          <a:prstDash val="solid"/>
        </a:ln>
        <a:ln w="19500" cap="flat" cmpd="sng" algn="ctr">
          <a:solidFill>
            <a:schemeClr val="phClr"/>
          </a:solidFill>
          <a:prstDash val="solid"/>
        </a:ln>
        <a:ln w="19500" cap="flat" cmpd="sng" algn="ctr">
          <a:solidFill>
            <a:schemeClr val="phClr">
              <a:alpha val="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alpha val="45000"/>
          </a:schemeClr>
        </a:solidFill>
        <a:ln>
          <a:noFill/>
        </a:ln>
      </a:spPr>
      <a:bodyPr rtlCol="0" anchor="ctr"/>
      <a:lstStyle>
        <a:defPPr algn="ctr">
          <a:defRPr kumimoji="1" b="1"/>
        </a:defPPr>
      </a:lstStyle>
      <a:style>
        <a:lnRef idx="0">
          <a:scrgbClr r="0" g="0" b="0"/>
        </a:lnRef>
        <a:fillRef idx="1">
          <a:scrgbClr r="0" g="0" b="0"/>
        </a:fillRef>
        <a:effectRef idx="0">
          <a:scrgbClr r="0" g="0" b="0"/>
        </a:effectRef>
        <a:fontRef idx="major">
          <a:schemeClr val="lt1"/>
        </a:fontRef>
      </a:style>
    </a:spDef>
    <a:lnDef>
      <a:spPr>
        <a:ln w="25400">
          <a:solidFill>
            <a:schemeClr val="tx1"/>
          </a:solidFill>
        </a:ln>
      </a:spPr>
      <a:bodyPr rtlCol="0" anchor="ctr"/>
      <a:lstStyle>
        <a:defPPr algn="ctr">
          <a:defRPr kumimoji="1" b="1"/>
        </a:defPPr>
      </a:lstStyle>
      <a:style>
        <a:lnRef idx="1">
          <a:scrgbClr r="0" g="0" b="0"/>
        </a:lnRef>
        <a:fillRef idx="0">
          <a:scrgbClr r="0" g="0" b="0"/>
        </a:fillRef>
        <a:effectRef idx="0">
          <a:scrgbClr r="0" g="0" b="0"/>
        </a:effectRef>
        <a:fontRef idx="major">
          <a:schemeClr val="tx1"/>
        </a:fontRef>
      </a:style>
    </a:lnDef>
    <a:txDef>
      <a:spPr>
        <a:noFill/>
        <a:ln>
          <a:noFill/>
        </a:ln>
      </a:spPr>
      <a:bodyPr wrap="square" rtlCol="0" anchor="ctr">
        <a:spAutoFit/>
      </a:bodyPr>
      <a:lstStyle>
        <a:defPPr algn="ctr">
          <a:defRPr kumimoji="1"/>
        </a:defPPr>
      </a:lstStyle>
      <a:style>
        <a:lnRef idx="1">
          <a:scrgbClr r="0" g="0" b="0"/>
        </a:lnRef>
        <a:fillRef idx="0">
          <a:scrgbClr r="0" g="0" b="0"/>
        </a:fillRef>
        <a:effectRef idx="0">
          <a:scrgbClr r="0" g="0" b="0"/>
        </a:effectRef>
        <a:fontRef idx="minor">
          <a:schemeClr val="tx1"/>
        </a:fontRef>
      </a:style>
    </a:txDef>
  </a:objectDefaults>
  <a:extraClrSchemeLst/>
</a:theme>
</file>

<file path=ppt/theme/theme2.xml><?xml version="1.0" encoding="utf-8"?>
<a:theme xmlns:a="http://schemas.openxmlformats.org/drawingml/2006/main" name="池原研2016">
  <a:themeElements>
    <a:clrScheme name="標準色">
      <a:dk1>
        <a:sysClr val="windowText" lastClr="000000"/>
      </a:dk1>
      <a:lt1>
        <a:sysClr val="window" lastClr="FFFFFF"/>
      </a:lt1>
      <a:dk2>
        <a:srgbClr val="1F497D"/>
      </a:dk2>
      <a:lt2>
        <a:srgbClr val="EEECE1"/>
      </a:lt2>
      <a:accent1>
        <a:srgbClr val="0050C0"/>
      </a:accent1>
      <a:accent2>
        <a:srgbClr val="C01010"/>
      </a:accent2>
      <a:accent3>
        <a:srgbClr val="70C030"/>
      </a:accent3>
      <a:accent4>
        <a:srgbClr val="208050"/>
      </a:accent4>
      <a:accent5>
        <a:srgbClr val="0090E0"/>
      </a:accent5>
      <a:accent6>
        <a:srgbClr val="F09000"/>
      </a:accent6>
      <a:hlink>
        <a:srgbClr val="0563C1"/>
      </a:hlink>
      <a:folHlink>
        <a:srgbClr val="954F72"/>
      </a:folHlink>
    </a:clrScheme>
    <a:fontScheme name="游ゴシック">
      <a:majorFont>
        <a:latin typeface="游ゴシック" panose="02110503020102020204"/>
        <a:ea typeface="游ゴシック"/>
        <a:cs typeface=""/>
      </a:majorFont>
      <a:minorFont>
        <a:latin typeface="Cambria" panose="02040503050306030204"/>
        <a:ea typeface="游ゴシック Medium"/>
        <a:cs typeface=""/>
      </a:minorFont>
    </a:fontScheme>
    <a:fmtScheme name="池原研2016">
      <a:fillStyleLst>
        <a:solidFill>
          <a:schemeClr val="phClr"/>
        </a:solidFill>
        <a:solidFill>
          <a:schemeClr val="phClr">
            <a:alpha val="45000"/>
          </a:schemeClr>
        </a:solidFill>
        <a:solidFill>
          <a:schemeClr val="phClr"/>
        </a:solidFill>
      </a:fillStyleLst>
      <a:lnStyleLst>
        <a:ln w="19500" cap="flat" cmpd="sng" algn="ctr">
          <a:solidFill>
            <a:schemeClr val="phClr">
              <a:alpha val="50000"/>
            </a:schemeClr>
          </a:solidFill>
          <a:prstDash val="solid"/>
        </a:ln>
        <a:ln w="19500" cap="flat" cmpd="sng" algn="ctr">
          <a:solidFill>
            <a:schemeClr val="phClr"/>
          </a:solidFill>
          <a:prstDash val="solid"/>
        </a:ln>
        <a:ln w="19500" cap="flat" cmpd="sng" algn="ctr">
          <a:solidFill>
            <a:schemeClr val="phClr">
              <a:alpha val="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alpha val="45000"/>
          </a:schemeClr>
        </a:solidFill>
        <a:ln>
          <a:noFill/>
        </a:ln>
      </a:spPr>
      <a:bodyPr rtlCol="0" anchor="ctr"/>
      <a:lstStyle>
        <a:defPPr algn="ctr">
          <a:defRPr kumimoji="1" b="1"/>
        </a:defPPr>
      </a:lstStyle>
      <a:style>
        <a:lnRef idx="0">
          <a:scrgbClr r="0" g="0" b="0"/>
        </a:lnRef>
        <a:fillRef idx="1">
          <a:scrgbClr r="0" g="0" b="0"/>
        </a:fillRef>
        <a:effectRef idx="0">
          <a:scrgbClr r="0" g="0" b="0"/>
        </a:effectRef>
        <a:fontRef idx="major">
          <a:schemeClr val="lt1"/>
        </a:fontRef>
      </a:style>
    </a:spDef>
    <a:lnDef>
      <a:spPr>
        <a:ln w="25400">
          <a:solidFill>
            <a:schemeClr val="tx1"/>
          </a:solidFill>
        </a:ln>
      </a:spPr>
      <a:bodyPr rtlCol="0" anchor="ctr"/>
      <a:lstStyle>
        <a:defPPr algn="ctr">
          <a:defRPr kumimoji="1" b="1"/>
        </a:defPPr>
      </a:lstStyle>
      <a:style>
        <a:lnRef idx="1">
          <a:scrgbClr r="0" g="0" b="0"/>
        </a:lnRef>
        <a:fillRef idx="0">
          <a:scrgbClr r="0" g="0" b="0"/>
        </a:fillRef>
        <a:effectRef idx="0">
          <a:scrgbClr r="0" g="0" b="0"/>
        </a:effectRef>
        <a:fontRef idx="major">
          <a:schemeClr val="tx1"/>
        </a:fontRef>
      </a:style>
    </a:lnDef>
    <a:txDef>
      <a:spPr>
        <a:noFill/>
        <a:ln>
          <a:noFill/>
        </a:ln>
      </a:spPr>
      <a:bodyPr wrap="square" rtlCol="0" anchor="ctr">
        <a:spAutoFit/>
      </a:bodyPr>
      <a:lstStyle>
        <a:defPPr algn="ctr">
          <a:defRPr kumimoji="1"/>
        </a:defPPr>
      </a:lstStyle>
      <a:style>
        <a:lnRef idx="1">
          <a:scrgbClr r="0" g="0" b="0"/>
        </a:lnRef>
        <a:fillRef idx="0">
          <a:scrgbClr r="0" g="0" b="0"/>
        </a:fillRef>
        <a:effectRef idx="0">
          <a:scrgbClr r="0" g="0" b="0"/>
        </a:effectRef>
        <a:fontRef idx="minor">
          <a:schemeClr val="tx1"/>
        </a:fontRef>
      </a:style>
    </a:txDef>
  </a:objectDefaults>
  <a:extraClrSchemeLst/>
</a:theme>
</file>

<file path=ppt/theme/theme3.xml><?xml version="1.0" encoding="utf-8"?>
<a:theme xmlns:a="http://schemas.openxmlformats.org/drawingml/2006/main" name="池原研2016">
  <a:themeElements>
    <a:clrScheme name="標準色">
      <a:dk1>
        <a:sysClr val="windowText" lastClr="000000"/>
      </a:dk1>
      <a:lt1>
        <a:sysClr val="window" lastClr="FFFFFF"/>
      </a:lt1>
      <a:dk2>
        <a:srgbClr val="1F497D"/>
      </a:dk2>
      <a:lt2>
        <a:srgbClr val="EEECE1"/>
      </a:lt2>
      <a:accent1>
        <a:srgbClr val="0050C0"/>
      </a:accent1>
      <a:accent2>
        <a:srgbClr val="C01010"/>
      </a:accent2>
      <a:accent3>
        <a:srgbClr val="70C030"/>
      </a:accent3>
      <a:accent4>
        <a:srgbClr val="208050"/>
      </a:accent4>
      <a:accent5>
        <a:srgbClr val="0090E0"/>
      </a:accent5>
      <a:accent6>
        <a:srgbClr val="F09000"/>
      </a:accent6>
      <a:hlink>
        <a:srgbClr val="0563C1"/>
      </a:hlink>
      <a:folHlink>
        <a:srgbClr val="954F72"/>
      </a:folHlink>
    </a:clrScheme>
    <a:fontScheme name="游ゴシック">
      <a:majorFont>
        <a:latin typeface="游ゴシック" panose="02110503020102020204"/>
        <a:ea typeface="游ゴシック"/>
        <a:cs typeface=""/>
      </a:majorFont>
      <a:minorFont>
        <a:latin typeface="Cambria" panose="02040503050306030204"/>
        <a:ea typeface="游ゴシック Medium"/>
        <a:cs typeface=""/>
      </a:minorFont>
    </a:fontScheme>
    <a:fmtScheme name="池原研2016">
      <a:fillStyleLst>
        <a:solidFill>
          <a:schemeClr val="phClr"/>
        </a:solidFill>
        <a:solidFill>
          <a:schemeClr val="phClr">
            <a:alpha val="45000"/>
          </a:schemeClr>
        </a:solidFill>
        <a:solidFill>
          <a:schemeClr val="phClr"/>
        </a:solidFill>
      </a:fillStyleLst>
      <a:lnStyleLst>
        <a:ln w="19500" cap="flat" cmpd="sng" algn="ctr">
          <a:solidFill>
            <a:schemeClr val="phClr">
              <a:alpha val="50000"/>
            </a:schemeClr>
          </a:solidFill>
          <a:prstDash val="solid"/>
        </a:ln>
        <a:ln w="19500" cap="flat" cmpd="sng" algn="ctr">
          <a:solidFill>
            <a:schemeClr val="phClr"/>
          </a:solidFill>
          <a:prstDash val="solid"/>
        </a:ln>
        <a:ln w="19500" cap="flat" cmpd="sng" algn="ctr">
          <a:solidFill>
            <a:schemeClr val="phClr">
              <a:alpha val="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alpha val="45000"/>
          </a:schemeClr>
        </a:solidFill>
        <a:ln>
          <a:noFill/>
        </a:ln>
      </a:spPr>
      <a:bodyPr rtlCol="0" anchor="ctr"/>
      <a:lstStyle>
        <a:defPPr algn="ctr">
          <a:defRPr kumimoji="1" b="1"/>
        </a:defPPr>
      </a:lstStyle>
      <a:style>
        <a:lnRef idx="0">
          <a:scrgbClr r="0" g="0" b="0"/>
        </a:lnRef>
        <a:fillRef idx="1">
          <a:scrgbClr r="0" g="0" b="0"/>
        </a:fillRef>
        <a:effectRef idx="0">
          <a:scrgbClr r="0" g="0" b="0"/>
        </a:effectRef>
        <a:fontRef idx="major">
          <a:schemeClr val="lt1"/>
        </a:fontRef>
      </a:style>
    </a:spDef>
    <a:lnDef>
      <a:spPr>
        <a:ln w="25400">
          <a:solidFill>
            <a:schemeClr val="tx1"/>
          </a:solidFill>
        </a:ln>
      </a:spPr>
      <a:bodyPr rtlCol="0" anchor="ctr"/>
      <a:lstStyle>
        <a:defPPr algn="ctr">
          <a:defRPr kumimoji="1" b="1"/>
        </a:defPPr>
      </a:lstStyle>
      <a:style>
        <a:lnRef idx="1">
          <a:scrgbClr r="0" g="0" b="0"/>
        </a:lnRef>
        <a:fillRef idx="0">
          <a:scrgbClr r="0" g="0" b="0"/>
        </a:fillRef>
        <a:effectRef idx="0">
          <a:scrgbClr r="0" g="0" b="0"/>
        </a:effectRef>
        <a:fontRef idx="major">
          <a:schemeClr val="tx1"/>
        </a:fontRef>
      </a:style>
    </a:lnDef>
    <a:txDef>
      <a:spPr>
        <a:noFill/>
        <a:ln>
          <a:noFill/>
        </a:ln>
      </a:spPr>
      <a:bodyPr wrap="square" rtlCol="0" anchor="ctr">
        <a:spAutoFit/>
      </a:bodyPr>
      <a:lstStyle>
        <a:defPPr algn="ctr">
          <a:defRPr kumimoji="1"/>
        </a:defPPr>
      </a:lstStyle>
      <a:style>
        <a:lnRef idx="1">
          <a:scrgbClr r="0" g="0" b="0"/>
        </a:lnRef>
        <a:fillRef idx="0">
          <a:scrgbClr r="0" g="0" b="0"/>
        </a:fillRef>
        <a:effectRef idx="0">
          <a:scrgbClr r="0" g="0" b="0"/>
        </a:effectRef>
        <a:fontRef idx="minor">
          <a:schemeClr val="tx1"/>
        </a:fontRef>
      </a:style>
    </a:txDef>
  </a:objectDefaults>
  <a:extraClrSchemeLst/>
</a:theme>
</file>

<file path=docProps/app.xml><?xml version="1.0" encoding="utf-8"?>
<Properties xmlns="http://schemas.openxmlformats.org/officeDocument/2006/extended-properties" xmlns:vt="http://schemas.openxmlformats.org/officeDocument/2006/docPropsVTypes">
  <Template>Berlin</Template>
  <TotalTime>0</TotalTime>
  <Words>1201</Words>
  <Application>Microsoft Office PowerPoint</Application>
  <PresentationFormat>画面に合わせる (4:3)</PresentationFormat>
  <Paragraphs>241</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メイリオ</vt:lpstr>
      <vt:lpstr>游ゴシック</vt:lpstr>
      <vt:lpstr>游ゴシック Medium</vt:lpstr>
      <vt:lpstr>Arial</vt:lpstr>
      <vt:lpstr>Cambria</vt:lpstr>
      <vt:lpstr>Cambria Math</vt:lpstr>
      <vt:lpstr>池原研2016</vt:lpstr>
      <vt:lpstr>Single image super-resolution with limited number of filters</vt:lpstr>
      <vt:lpstr>Introduction</vt:lpstr>
      <vt:lpstr>Introduction</vt:lpstr>
      <vt:lpstr>Algorithm of SR by learned linear filter</vt:lpstr>
      <vt:lpstr>Outline of RAISR</vt:lpstr>
      <vt:lpstr>Classes for pixel Type </vt:lpstr>
      <vt:lpstr>Classes for hash calculation</vt:lpstr>
      <vt:lpstr>Classes for hash calculation</vt:lpstr>
      <vt:lpstr>Classes for hash calculation</vt:lpstr>
      <vt:lpstr>Classes for hash calculation</vt:lpstr>
      <vt:lpstr>The problem of RAISR</vt:lpstr>
      <vt:lpstr>①：Rotation conversion based on pixel type</vt:lpstr>
      <vt:lpstr>②：Geometric conversion based on gradient angle</vt:lpstr>
      <vt:lpstr>③：Reduction of the classes for λ_k </vt:lpstr>
      <vt:lpstr>The comparison of the number of filters (1/2)</vt:lpstr>
      <vt:lpstr>The comparison of the number of filters(2/2) </vt:lpstr>
      <vt:lpstr>Compared methods</vt:lpstr>
      <vt:lpstr>The result of experiments</vt:lpstr>
      <vt:lpstr>The result of experiments</vt:lpstr>
      <vt:lpstr>The result of experiments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パワーポイント４×３ スライドテンプレート</dc:title>
  <dc:creator>中原悠輔</dc:creator>
  <cp:lastModifiedBy>yusuke557275@gmail.com</cp:lastModifiedBy>
  <cp:revision>264</cp:revision>
  <cp:lastPrinted>2017-04-13T04:11:02Z</cp:lastPrinted>
  <dcterms:modified xsi:type="dcterms:W3CDTF">2018-11-23T04:33:39Z</dcterms:modified>
</cp:coreProperties>
</file>