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2808525" cy="30279975"/>
  <p:notesSz cx="6858000" cy="9144000"/>
  <p:defaultTextStyle>
    <a:defPPr>
      <a:defRPr lang="zh-CN"/>
    </a:defPPr>
    <a:lvl1pPr algn="l" defTabSz="417671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089150" indent="-1631950" algn="l" defTabSz="417671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176713" indent="-3262313" algn="l" defTabSz="417671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264275" indent="-4892675" algn="l" defTabSz="417671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353425" indent="-6524625" algn="l" defTabSz="4176713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134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587" autoAdjust="0"/>
    <p:restoredTop sz="89985" autoAdjust="0"/>
  </p:normalViewPr>
  <p:slideViewPr>
    <p:cSldViewPr>
      <p:cViewPr>
        <p:scale>
          <a:sx n="24" d="100"/>
          <a:sy n="24" d="100"/>
        </p:scale>
        <p:origin x="1302" y="18"/>
      </p:cViewPr>
      <p:guideLst>
        <p:guide orient="horz" pos="9536"/>
        <p:guide pos="134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ED2BA00F-EF3A-42BA-8ACE-C949C702AB04}" type="datetimeFigureOut">
              <a:rPr lang="zh-CN" altLang="en-US"/>
              <a:pPr>
                <a:defRPr/>
              </a:pPr>
              <a:t>2016/3/6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smtClean="0"/>
            </a:lvl1pPr>
          </a:lstStyle>
          <a:p>
            <a:pPr>
              <a:defRPr/>
            </a:pPr>
            <a:fld id="{92DC4185-9B0F-4689-87C2-89EAC36DDD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227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C4185-9B0F-4689-87C2-89EAC36DDD3C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96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09925" y="9405938"/>
            <a:ext cx="36388675" cy="649128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421438" y="17159288"/>
            <a:ext cx="29965650" cy="77374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6E535-CFFB-4521-BE83-FC47391ECD9B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8FE30-BEF0-4AFC-BEFF-CE95D3DB82D7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2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FC109-9E53-4268-9B46-B3C8C73942BF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D0D3C-3E6D-4C04-AAEC-6798A0DF7632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90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1037213" y="1212850"/>
            <a:ext cx="9631362" cy="258349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139950" y="1212850"/>
            <a:ext cx="28744863" cy="258349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4B48-D1D3-494E-951C-501135459507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4F332-AC77-4B1C-8E54-F66CBD3BC8AA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955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39950" y="1212850"/>
            <a:ext cx="38528625" cy="50466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DBB8F-14CA-4B5F-A3E2-73BC8571B4D0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9DFB5-4FC4-4234-8483-FC34AF67E9C7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8E55-DCD2-493E-9E29-6B0AD8F91486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B9CA-7A01-4123-83A9-EADA54FCE1B4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0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81375" y="19457988"/>
            <a:ext cx="36387088" cy="6013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381375" y="12833350"/>
            <a:ext cx="36387088" cy="6624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5EC2-7F92-4D60-AEED-DDDDFE5B6925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57898-E8FA-406F-A807-015CCF05281B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55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139950" y="7065963"/>
            <a:ext cx="19188113" cy="19981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1480463" y="7065963"/>
            <a:ext cx="19188112" cy="19981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859F0-0E2A-4DC6-B26B-63FE66090A5E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FD051-492F-432D-AF7A-29FDEA7F2566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85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139950" y="6778625"/>
            <a:ext cx="18915063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139950" y="9602788"/>
            <a:ext cx="18915063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1745575" y="6778625"/>
            <a:ext cx="18923000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1745575" y="9602788"/>
            <a:ext cx="18923000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50F7F-DD98-4649-80B9-178900E67D01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DB2F7-9400-43DD-85F7-BCC85B8886BB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23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5B874-6D60-4396-9013-C6C02A063BF3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14B56-EAB6-4737-BA53-C504AE7EF970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48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4D2BF-A162-4C0C-8510-EDEBA1C44C33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3139B-8BC5-45ED-A2B7-B9C039092C00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0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39950" y="1204913"/>
            <a:ext cx="14084300" cy="5130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737013" y="1204913"/>
            <a:ext cx="23931562" cy="25844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39950" y="6335713"/>
            <a:ext cx="14084300" cy="20713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62FC3-D971-4CDA-AB16-36EB36A3160D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C342D-1101-40FB-9CF0-816C2AEF897C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63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1525" y="21196300"/>
            <a:ext cx="25684163" cy="2501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91525" y="2705100"/>
            <a:ext cx="25684163" cy="181689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>
              <a:sym typeface="Calibri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1525" y="23698200"/>
            <a:ext cx="25684163" cy="3554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72C23-2725-4816-ADE3-B83DAB02ABAE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ADCFE-EA84-4CDF-8F6A-DD034B444E18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21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39950" y="1212850"/>
            <a:ext cx="38528625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>
                <a:sym typeface="Calibri" panose="020F0502020204030204" pitchFamily="34" charset="0"/>
              </a:rPr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9950" y="7065963"/>
            <a:ext cx="38528625" cy="1998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zh-CN" altLang="zh-CN" smtClean="0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zh-CN" altLang="zh-CN" smtClean="0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zh-CN" altLang="zh-CN" smtClean="0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zh-CN" altLang="zh-CN" smtClean="0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9950" y="28065413"/>
            <a:ext cx="9988550" cy="1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5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02B663B-ECE5-472F-B020-CC7E05E093CB}" type="datetime1">
              <a:rPr lang="zh-CN" altLang="en-US"/>
              <a:pPr>
                <a:defRPr/>
              </a:pPr>
              <a:t>2016/3/6</a:t>
            </a:fld>
            <a:endParaRPr lang="zh-CN" altLang="zh-CN" sz="1800">
              <a:solidFill>
                <a:schemeClr val="tx1"/>
              </a:solidFill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625638" y="28065413"/>
            <a:ext cx="13557250" cy="1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55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680025" y="28065413"/>
            <a:ext cx="9988550" cy="1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55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EC247A7-3E03-49A1-A576-8EF873347878}" type="slidenum">
              <a:rPr lang="zh-CN" altLang="zh-CN"/>
              <a:pPr>
                <a:defRPr/>
              </a:pPr>
              <a:t>‹#›</a:t>
            </a:fld>
            <a:endParaRPr lang="zh-CN" altLang="zh-CN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4176713" indent="-4176713"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4176713" indent="-4176713"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anose="020F0502020204030204" pitchFamily="34" charset="0"/>
        </a:defRPr>
      </a:lvl2pPr>
      <a:lvl3pPr marL="4176713" indent="-4176713"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anose="020F0502020204030204" pitchFamily="34" charset="0"/>
        </a:defRPr>
      </a:lvl3pPr>
      <a:lvl4pPr marL="4176713" indent="-4176713"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anose="020F0502020204030204" pitchFamily="34" charset="0"/>
        </a:defRPr>
      </a:lvl4pPr>
      <a:lvl5pPr marL="4176713" indent="-4176713"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anose="020F0502020204030204" pitchFamily="34" charset="0"/>
        </a:defRPr>
      </a:lvl5pPr>
      <a:lvl6pPr marL="4633913" indent="-4176713" algn="ctr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itchFamily="34" charset="0"/>
        </a:defRPr>
      </a:lvl6pPr>
      <a:lvl7pPr marL="5091113" indent="-4176713" algn="ctr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itchFamily="34" charset="0"/>
        </a:defRPr>
      </a:lvl7pPr>
      <a:lvl8pPr marL="5548313" indent="-4176713" algn="ctr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itchFamily="34" charset="0"/>
        </a:defRPr>
      </a:lvl8pPr>
      <a:lvl9pPr marL="6005513" indent="-4176713" algn="ctr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  <a:ea typeface="宋体" pitchFamily="2" charset="-122"/>
          <a:sym typeface="Calibri" pitchFamily="34" charset="0"/>
        </a:defRPr>
      </a:lvl9pPr>
    </p:titleStyle>
    <p:bodyStyle>
      <a:lvl1pPr marL="1565275" indent="-1565275" algn="l" defTabSz="41767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3394075" indent="-1304925" algn="l" defTabSz="41767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5219700" indent="-1042988" algn="l" defTabSz="41767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7308850" indent="-1042988" algn="l" defTabSz="41767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9853613" indent="-1042988" algn="l" defTabSz="417671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9100"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10310813" indent="-1042988" algn="l" defTabSz="417671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9100"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10768013" indent="-1042988" algn="l" defTabSz="417671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9100"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11225213" indent="-1042988" algn="l" defTabSz="417671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9100"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emf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168"/>
          <p:cNvSpPr>
            <a:spLocks noChangeArrowheads="1"/>
          </p:cNvSpPr>
          <p:nvPr/>
        </p:nvSpPr>
        <p:spPr bwMode="auto">
          <a:xfrm>
            <a:off x="14419680" y="5284577"/>
            <a:ext cx="13198024" cy="23655427"/>
          </a:xfrm>
          <a:prstGeom prst="rect">
            <a:avLst/>
          </a:prstGeom>
          <a:solidFill>
            <a:schemeClr val="bg1"/>
          </a:solidFill>
          <a:ln w="38100">
            <a:solidFill>
              <a:srgbClr val="B2CBF4"/>
            </a:solidFill>
            <a:miter lim="800000"/>
            <a:headEnd/>
            <a:tailEnd/>
          </a:ln>
          <a:effectLst/>
        </p:spPr>
        <p:txBody>
          <a:bodyPr lIns="1252426" tIns="4383452" rIns="417476" bIns="208735"/>
          <a:lstStyle/>
          <a:p>
            <a:pPr marL="1491008" indent="-1491008">
              <a:spcBef>
                <a:spcPct val="50000"/>
              </a:spcBef>
              <a:spcAft>
                <a:spcPct val="50000"/>
              </a:spcAft>
            </a:pPr>
            <a:endParaRPr lang="en-US" altLang="zh-CN" sz="3300" dirty="0">
              <a:ea typeface="宋体" pitchFamily="2" charset="-122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1606" y="1314451"/>
            <a:ext cx="7703479" cy="20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9"/>
          <p:cNvSpPr txBox="1">
            <a:spLocks noChangeArrowheads="1"/>
          </p:cNvSpPr>
          <p:nvPr/>
        </p:nvSpPr>
        <p:spPr>
          <a:xfrm>
            <a:off x="8874870" y="777247"/>
            <a:ext cx="23834647" cy="3457647"/>
          </a:xfrm>
          <a:prstGeom prst="rect">
            <a:avLst/>
          </a:prstGeom>
          <a:solidFill>
            <a:schemeClr val="bg1"/>
          </a:solidFill>
        </p:spPr>
        <p:txBody>
          <a:bodyPr vert="horz" lIns="417643" tIns="208822" rIns="417643" bIns="208822" rtlCol="0">
            <a:normAutofit/>
          </a:bodyPr>
          <a:lstStyle>
            <a:lvl1pPr marL="0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14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8215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431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646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861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1076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292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507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722" indent="0" algn="ctr" defTabSz="4176431" rtl="0" eaLnBrk="1" latinLnBrk="0" hangingPunct="1">
              <a:spcBef>
                <a:spcPct val="20000"/>
              </a:spcBef>
              <a:buFont typeface="Arial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562100">
              <a:defRPr/>
            </a:pPr>
            <a:r>
              <a:rPr lang="zh-CN" altLang="en-US" sz="8000" b="1" dirty="0">
                <a:solidFill>
                  <a:srgbClr val="C60C30"/>
                </a:solidFill>
                <a:latin typeface="Times New Roman" pitchFamily="18" charset="0"/>
                <a:sym typeface="Times New Roman" pitchFamily="18" charset="0"/>
              </a:rPr>
              <a:t>Opportunistic Spectrum Access with Temporal-Spatial Reuse in Cognitive Radio Networks</a:t>
            </a:r>
            <a:endParaRPr lang="en-US" altLang="zh-CN" sz="7800" b="1" dirty="0">
              <a:solidFill>
                <a:srgbClr val="003478"/>
              </a:solidFill>
              <a:latin typeface="Calibri" pitchFamily="34" charset="0"/>
              <a:sym typeface="Calibri" pitchFamily="34" charset="0"/>
            </a:endParaRPr>
          </a:p>
          <a:p>
            <a:pPr marL="1563482" indent="-1563482" algn="l"/>
            <a:endParaRPr lang="en-US" sz="78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/>
            <a:endParaRPr lang="en-US" altLang="zh-CN" sz="4600" b="1" dirty="0" smtClean="0">
              <a:ea typeface="宋体" pitchFamily="2" charset="-122"/>
              <a:cs typeface="Times New Roman" pitchFamily="18" charset="0"/>
            </a:endParaRPr>
          </a:p>
          <a:p>
            <a:pPr marL="1563482" indent="-1563482" algn="l"/>
            <a:endParaRPr lang="en-US" sz="5900" b="1" dirty="0" smtClean="0">
              <a:solidFill>
                <a:srgbClr val="003478"/>
              </a:solidFill>
            </a:endParaRPr>
          </a:p>
          <a:p>
            <a:pPr marL="1563482" indent="-1563482" algn="l">
              <a:buFont typeface="Wingdings" pitchFamily="2" charset="2"/>
              <a:buChar char="v"/>
            </a:pPr>
            <a:endParaRPr lang="en-US" sz="4600" b="1" dirty="0"/>
          </a:p>
        </p:txBody>
      </p:sp>
      <p:sp>
        <p:nvSpPr>
          <p:cNvPr id="8" name="Rectangle 168"/>
          <p:cNvSpPr>
            <a:spLocks noChangeArrowheads="1"/>
          </p:cNvSpPr>
          <p:nvPr/>
        </p:nvSpPr>
        <p:spPr bwMode="auto">
          <a:xfrm>
            <a:off x="449935" y="5284577"/>
            <a:ext cx="13681520" cy="6072830"/>
          </a:xfrm>
          <a:prstGeom prst="rect">
            <a:avLst/>
          </a:prstGeom>
          <a:solidFill>
            <a:schemeClr val="bg1"/>
          </a:solidFill>
          <a:ln w="38100">
            <a:solidFill>
              <a:srgbClr val="B2CBF4"/>
            </a:solidFill>
            <a:miter lim="800000"/>
            <a:headEnd/>
            <a:tailEnd/>
          </a:ln>
          <a:effectLst/>
        </p:spPr>
        <p:txBody>
          <a:bodyPr lIns="1252426" tIns="4383452" rIns="417476" bIns="208735"/>
          <a:lstStyle/>
          <a:p>
            <a:pPr algn="just" eaLnBrk="1" hangingPunct="1"/>
            <a:endParaRPr lang="zh-CN" altLang="en-US" sz="3900" b="1" dirty="0">
              <a:solidFill>
                <a:srgbClr val="000000"/>
              </a:solidFill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17" name="Rectangle 168"/>
          <p:cNvSpPr>
            <a:spLocks noChangeArrowheads="1"/>
          </p:cNvSpPr>
          <p:nvPr/>
        </p:nvSpPr>
        <p:spPr bwMode="auto">
          <a:xfrm>
            <a:off x="470379" y="12259747"/>
            <a:ext cx="13646451" cy="16680257"/>
          </a:xfrm>
          <a:prstGeom prst="rect">
            <a:avLst/>
          </a:prstGeom>
          <a:solidFill>
            <a:schemeClr val="bg1"/>
          </a:solidFill>
          <a:ln w="38100">
            <a:solidFill>
              <a:srgbClr val="B2CBF4"/>
            </a:solidFill>
            <a:miter lim="800000"/>
            <a:headEnd/>
            <a:tailEnd/>
          </a:ln>
          <a:effectLst/>
        </p:spPr>
        <p:txBody>
          <a:bodyPr lIns="1252426" tIns="4383452" rIns="417476" bIns="208735"/>
          <a:lstStyle/>
          <a:p>
            <a:pPr marL="1491008" indent="-1491008">
              <a:spcBef>
                <a:spcPct val="50000"/>
              </a:spcBef>
              <a:spcAft>
                <a:spcPct val="50000"/>
              </a:spcAft>
            </a:pPr>
            <a:endParaRPr lang="en-US" altLang="zh-CN" sz="3300" dirty="0">
              <a:ea typeface="宋体" pitchFamily="2" charset="-122"/>
            </a:endParaRPr>
          </a:p>
        </p:txBody>
      </p:sp>
      <p:sp>
        <p:nvSpPr>
          <p:cNvPr id="16" name="Text Box 162"/>
          <p:cNvSpPr txBox="1">
            <a:spLocks noChangeArrowheads="1"/>
          </p:cNvSpPr>
          <p:nvPr/>
        </p:nvSpPr>
        <p:spPr bwMode="auto">
          <a:xfrm>
            <a:off x="449934" y="5284576"/>
            <a:ext cx="13700223" cy="978196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>
                  <a:alpha val="49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 lIns="298151" tIns="149088" rIns="298151" bIns="149088">
            <a:spAutoFit/>
          </a:bodyPr>
          <a:lstStyle/>
          <a:p>
            <a:r>
              <a:rPr lang="en-US" altLang="zh-CN" sz="4400" b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Introduction</a:t>
            </a:r>
            <a:endParaRPr lang="en-US" altLang="zh-CN" sz="5200" b="1" dirty="0">
              <a:solidFill>
                <a:schemeClr val="bg1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38" name="Rectangle 168"/>
          <p:cNvSpPr>
            <a:spLocks noChangeArrowheads="1"/>
          </p:cNvSpPr>
          <p:nvPr/>
        </p:nvSpPr>
        <p:spPr bwMode="auto">
          <a:xfrm>
            <a:off x="27887992" y="5301899"/>
            <a:ext cx="14348946" cy="23638105"/>
          </a:xfrm>
          <a:prstGeom prst="rect">
            <a:avLst/>
          </a:prstGeom>
          <a:solidFill>
            <a:schemeClr val="bg1"/>
          </a:solidFill>
          <a:ln w="38100">
            <a:solidFill>
              <a:srgbClr val="B2CBF4"/>
            </a:solidFill>
            <a:miter lim="800000"/>
            <a:headEnd/>
            <a:tailEnd/>
          </a:ln>
          <a:effectLst/>
        </p:spPr>
        <p:txBody>
          <a:bodyPr lIns="1252426" tIns="4383452" rIns="417476" bIns="208735"/>
          <a:lstStyle/>
          <a:p>
            <a:pPr marL="1491008" indent="-1491008">
              <a:spcBef>
                <a:spcPct val="50000"/>
              </a:spcBef>
              <a:spcAft>
                <a:spcPct val="50000"/>
              </a:spcAft>
            </a:pPr>
            <a:endParaRPr lang="en-US" altLang="zh-CN" sz="3300" b="1" dirty="0">
              <a:ea typeface="宋体" pitchFamily="2" charset="-122"/>
            </a:endParaRPr>
          </a:p>
        </p:txBody>
      </p:sp>
      <p:sp>
        <p:nvSpPr>
          <p:cNvPr id="39" name="Text Box 162"/>
          <p:cNvSpPr txBox="1">
            <a:spLocks noChangeArrowheads="1"/>
          </p:cNvSpPr>
          <p:nvPr/>
        </p:nvSpPr>
        <p:spPr bwMode="auto">
          <a:xfrm>
            <a:off x="27858187" y="5274224"/>
            <a:ext cx="14375242" cy="932030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>
                  <a:alpha val="49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 lIns="298151" tIns="149088" rIns="298151" bIns="149088">
            <a:spAutoFit/>
          </a:bodyPr>
          <a:lstStyle/>
          <a:p>
            <a:r>
              <a:rPr lang="en-US" altLang="zh-CN" sz="4100" b="1" dirty="0">
                <a:solidFill>
                  <a:schemeClr val="bg1"/>
                </a:solidFill>
                <a:latin typeface="+mn-lt"/>
              </a:rPr>
              <a:t>Distributed Channel Access Ranking and Learning (DARL</a:t>
            </a:r>
            <a:r>
              <a:rPr lang="en-US" altLang="zh-CN" sz="4100" b="1" dirty="0" smtClean="0">
                <a:solidFill>
                  <a:schemeClr val="bg1"/>
                </a:solidFill>
                <a:latin typeface="+mn-lt"/>
              </a:rPr>
              <a:t>) Policy </a:t>
            </a:r>
            <a:endParaRPr lang="en-US" altLang="zh-CN" sz="4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 Box 162"/>
          <p:cNvSpPr txBox="1">
            <a:spLocks noChangeArrowheads="1"/>
          </p:cNvSpPr>
          <p:nvPr/>
        </p:nvSpPr>
        <p:spPr bwMode="auto">
          <a:xfrm>
            <a:off x="27918650" y="15673917"/>
            <a:ext cx="14365696" cy="978196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>
                  <a:alpha val="49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 lIns="298151" tIns="149088" rIns="298151" bIns="149088">
            <a:spAutoFit/>
          </a:bodyPr>
          <a:lstStyle/>
          <a:p>
            <a:r>
              <a:rPr lang="en-US" altLang="zh-CN" sz="4400" b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Simulation Results</a:t>
            </a:r>
            <a:endParaRPr lang="en-US" altLang="zh-CN" sz="4400" b="1" dirty="0">
              <a:solidFill>
                <a:schemeClr val="bg1"/>
              </a:solidFill>
              <a:latin typeface="+mn-lt"/>
              <a:ea typeface="宋体" pitchFamily="2" charset="-122"/>
            </a:endParaRPr>
          </a:p>
        </p:txBody>
      </p:sp>
      <p:pic>
        <p:nvPicPr>
          <p:cNvPr id="1027" name="Picture 3" descr="D:\Dropbox\Work\Research\Publications\GlobalSIP2013\Poster\NTU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11" y="1075532"/>
            <a:ext cx="9432363" cy="295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60079" y="29044930"/>
            <a:ext cx="42868603" cy="1235045"/>
            <a:chOff x="-60079" y="29044930"/>
            <a:chExt cx="42868603" cy="1235045"/>
          </a:xfrm>
        </p:grpSpPr>
        <p:sp>
          <p:nvSpPr>
            <p:cNvPr id="20" name="TextBox 19"/>
            <p:cNvSpPr txBox="1"/>
            <p:nvPr/>
          </p:nvSpPr>
          <p:spPr>
            <a:xfrm>
              <a:off x="-60079" y="29044930"/>
              <a:ext cx="42868603" cy="1235045"/>
            </a:xfrm>
            <a:prstGeom prst="rect">
              <a:avLst/>
            </a:prstGeom>
            <a:solidFill>
              <a:srgbClr val="336699"/>
            </a:solidFill>
            <a:ln>
              <a:solidFill>
                <a:srgbClr val="214263"/>
              </a:solidFill>
            </a:ln>
          </p:spPr>
          <p:txBody>
            <a:bodyPr wrap="square" lIns="298268" tIns="149137" rIns="298268" bIns="149137" rtlCol="0">
              <a:spAutoFit/>
            </a:bodyPr>
            <a:lstStyle/>
            <a:p>
              <a:endParaRPr lang="en-US" sz="5900" dirty="0"/>
            </a:p>
          </p:txBody>
        </p:sp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>
              <a:off x="35690908" y="29181547"/>
              <a:ext cx="5949606" cy="1029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98200" tIns="149101" rIns="298200" bIns="149101">
              <a:spAutoFit/>
            </a:bodyPr>
            <a:lstStyle/>
            <a:p>
              <a:pPr algn="r" defTabSz="4172747"/>
              <a:r>
                <a:rPr lang="en-US" sz="4600" dirty="0">
                  <a:solidFill>
                    <a:schemeClr val="bg1"/>
                  </a:solidFill>
                </a:rPr>
                <a:t>www.eee.ntu.edu.sg</a:t>
              </a:r>
            </a:p>
          </p:txBody>
        </p:sp>
      </p:grpSp>
      <p:sp>
        <p:nvSpPr>
          <p:cNvPr id="54" name="Rectangle 6"/>
          <p:cNvSpPr>
            <a:spLocks noChangeArrowheads="1"/>
          </p:cNvSpPr>
          <p:nvPr/>
        </p:nvSpPr>
        <p:spPr bwMode="auto">
          <a:xfrm>
            <a:off x="664295" y="6198749"/>
            <a:ext cx="13271500" cy="5028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49062" rIns="0" bIns="0" anchor="ctr">
            <a:spAutoFit/>
          </a:bodyPr>
          <a:lstStyle>
            <a:lvl1pPr marL="298450" indent="-893763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1524000" indent="-6286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4400" b="1" dirty="0">
                <a:solidFill>
                  <a:srgbClr val="000000"/>
                </a:solidFill>
                <a:latin typeface="+mn-lt"/>
                <a:sym typeface="Times New Roman" panose="02020603050405020304" pitchFamily="18" charset="0"/>
              </a:rPr>
              <a:t>Motivations</a:t>
            </a:r>
          </a:p>
          <a:p>
            <a:pPr lvl="1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900" dirty="0">
                <a:solidFill>
                  <a:srgbClr val="000000"/>
                </a:solidFill>
                <a:latin typeface="+mn-lt"/>
                <a:sym typeface="Times New Roman" panose="02020603050405020304" pitchFamily="18" charset="0"/>
              </a:rPr>
              <a:t>There is little or no sharing of spectrum among services in current static spectrum allocation polices. </a:t>
            </a:r>
          </a:p>
          <a:p>
            <a:pPr lvl="1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900" dirty="0">
                <a:solidFill>
                  <a:srgbClr val="000000"/>
                </a:solidFill>
                <a:latin typeface="+mn-lt"/>
                <a:sym typeface="Times New Roman" panose="02020603050405020304" pitchFamily="18" charset="0"/>
              </a:rPr>
              <a:t>Static spectrum allocation polices no longer satisfy the demands for spectrum due to the increasing popularity of mobile devices and need for high speed data transmission.</a:t>
            </a:r>
            <a:endParaRPr lang="zh-CN" altLang="en-US" sz="3900" dirty="0">
              <a:solidFill>
                <a:srgbClr val="000000"/>
              </a:solidFill>
              <a:latin typeface="+mn-lt"/>
              <a:sym typeface="Times New Roman" panose="02020603050405020304" pitchFamily="18" charset="0"/>
            </a:endParaRPr>
          </a:p>
          <a:p>
            <a:pPr lvl="1" indent="-658813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9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crucial to alleviate the spectrum under-utilization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problem nowadays.</a:t>
            </a:r>
            <a:endParaRPr lang="zh-CN" altLang="en-US" sz="3900" b="1" dirty="0">
              <a:solidFill>
                <a:srgbClr val="000000"/>
              </a:solidFill>
              <a:latin typeface="+mn-lt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14406" y="11964429"/>
            <a:ext cx="13574786" cy="17216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9062" rIns="0" bIns="0" anchor="ctr">
            <a:spAutoFit/>
          </a:bodyPr>
          <a:lstStyle>
            <a:lvl1pPr marL="298450" indent="-298450">
              <a:defRPr sz="8200">
                <a:solidFill>
                  <a:schemeClr val="tx1"/>
                </a:solidFill>
                <a:latin typeface="Arial" pitchFamily="34" charset="0"/>
              </a:defRPr>
            </a:lvl1pPr>
            <a:lvl2pPr marL="1619250" indent="-628650">
              <a:defRPr sz="8200">
                <a:solidFill>
                  <a:schemeClr val="tx1"/>
                </a:solidFill>
                <a:latin typeface="Arial" pitchFamily="34" charset="0"/>
              </a:defRPr>
            </a:lvl2pPr>
            <a:lvl3pPr marL="1454150" indent="-573088">
              <a:defRPr sz="82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82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8200">
                <a:solidFill>
                  <a:schemeClr val="tx1"/>
                </a:solidFill>
                <a:latin typeface="Arial" pitchFamily="34" charset="0"/>
              </a:defRPr>
            </a:lvl5pPr>
            <a:lvl6pPr marL="8810625" defTabSz="4176713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8200">
                <a:solidFill>
                  <a:schemeClr val="tx1"/>
                </a:solidFill>
                <a:latin typeface="Arial" pitchFamily="34" charset="0"/>
              </a:defRPr>
            </a:lvl6pPr>
            <a:lvl7pPr marL="9267825" defTabSz="4176713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8200">
                <a:solidFill>
                  <a:schemeClr val="tx1"/>
                </a:solidFill>
                <a:latin typeface="Arial" pitchFamily="34" charset="0"/>
              </a:defRPr>
            </a:lvl7pPr>
            <a:lvl8pPr marL="9725025" defTabSz="4176713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8200">
                <a:solidFill>
                  <a:schemeClr val="tx1"/>
                </a:solidFill>
                <a:latin typeface="Arial" pitchFamily="34" charset="0"/>
              </a:defRPr>
            </a:lvl8pPr>
            <a:lvl9pPr marL="10182225" defTabSz="4176713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8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-893763" algn="just" eaLnBrk="1" hangingPunct="1">
              <a:buFont typeface="Wingdings" pitchFamily="2" charset="2"/>
              <a:buChar char="v"/>
              <a:defRPr/>
            </a:pPr>
            <a:r>
              <a:rPr lang="en-US" altLang="zh-CN" sz="3900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OSA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alleviates </a:t>
            </a:r>
            <a:r>
              <a:rPr lang="en-US" altLang="zh-CN" sz="39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spectrum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under-utilization problem by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allowing secondary users (SUs) to identify and exploit the unused spectrum owned by primary users (PUs) temporally and spatially while limiting the interference to PUs below a predefined threshold.</a:t>
            </a:r>
            <a:endParaRPr lang="en-US" altLang="zh-CN" sz="3900" dirty="0">
              <a:solidFill>
                <a:srgbClr val="000000"/>
              </a:solidFill>
              <a:latin typeface="+mn-lt"/>
              <a:sym typeface="Times New Roman" pitchFamily="18" charset="0"/>
            </a:endParaRPr>
          </a:p>
          <a:p>
            <a:pPr indent="-893763" algn="just" eaLnBrk="1" hangingPunct="1">
              <a:buFont typeface="Wingdings" pitchFamily="2" charset="2"/>
              <a:buChar char="v"/>
              <a:defRPr/>
            </a:pPr>
            <a:endParaRPr lang="en-US" altLang="zh-CN" sz="4400" dirty="0" smtClean="0">
              <a:solidFill>
                <a:srgbClr val="000000"/>
              </a:solidFill>
              <a:sym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altLang="zh-CN" sz="4400" dirty="0" smtClean="0">
                <a:solidFill>
                  <a:srgbClr val="000000"/>
                </a:solidFill>
                <a:sym typeface="Times New Roman" pitchFamily="18" charset="0"/>
              </a:rPr>
              <a:t>                                                 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altLang="zh-CN" sz="4400" dirty="0">
                <a:solidFill>
                  <a:srgbClr val="000000"/>
                </a:solidFill>
                <a:sym typeface="Times New Roman" pitchFamily="18" charset="0"/>
              </a:rPr>
              <a:t> </a:t>
            </a:r>
            <a:r>
              <a:rPr lang="en-US" altLang="zh-CN" sz="3200" dirty="0" smtClean="0">
                <a:solidFill>
                  <a:srgbClr val="000000"/>
                </a:solidFill>
                <a:sym typeface="Times New Roman" pitchFamily="18" charset="0"/>
              </a:rPr>
              <a:t>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altLang="zh-CN" sz="3200" dirty="0">
              <a:solidFill>
                <a:srgbClr val="000000"/>
              </a:solidFill>
              <a:sym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altLang="zh-CN" sz="3200" dirty="0">
              <a:solidFill>
                <a:srgbClr val="000000"/>
              </a:solidFill>
              <a:sym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altLang="zh-CN" sz="3200" dirty="0" smtClean="0">
                <a:solidFill>
                  <a:srgbClr val="000000"/>
                </a:solidFill>
                <a:sym typeface="Times New Roman" pitchFamily="18" charset="0"/>
              </a:rPr>
              <a:t>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altLang="zh-CN" sz="3200" dirty="0" smtClean="0">
                <a:solidFill>
                  <a:srgbClr val="000000"/>
                </a:solidFill>
                <a:sym typeface="Times New Roman" pitchFamily="18" charset="0"/>
              </a:rPr>
              <a:t>                                                         </a:t>
            </a:r>
            <a:endParaRPr lang="en-US" altLang="zh-CN" sz="4400" b="1" dirty="0">
              <a:solidFill>
                <a:srgbClr val="000000"/>
              </a:solidFill>
              <a:latin typeface="Calibri" pitchFamily="34" charset="0"/>
              <a:sym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en-US" altLang="zh-CN" sz="3200" dirty="0" smtClean="0">
                <a:solidFill>
                  <a:srgbClr val="000000"/>
                </a:solidFill>
                <a:latin typeface="Calibri" pitchFamily="34" charset="0"/>
                <a:sym typeface="Times New Roman" pitchFamily="18" charset="0"/>
              </a:rPr>
              <a:t>                                                                         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r>
              <a:rPr lang="en-US" altLang="zh-CN" sz="3200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 (a)                                                                         (b)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r>
              <a:rPr lang="en-US" altLang="zh-CN" sz="3200" dirty="0" smtClean="0">
                <a:solidFill>
                  <a:srgbClr val="000000"/>
                </a:solidFill>
                <a:latin typeface="Calibri" pitchFamily="34" charset="0"/>
                <a:sym typeface="Times New Roman" pitchFamily="18" charset="0"/>
              </a:rPr>
              <a:t>                                                                       </a:t>
            </a:r>
          </a:p>
          <a:p>
            <a:pPr indent="-893763" algn="just" eaLnBrk="1" hangingPunct="1">
              <a:spcBef>
                <a:spcPts val="6600"/>
              </a:spcBef>
              <a:buFont typeface="Wingdings" pitchFamily="2" charset="2"/>
              <a:buChar char="v"/>
              <a:defRPr/>
            </a:pPr>
            <a:r>
              <a:rPr lang="en-US" altLang="zh-CN" sz="4400" b="1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Related </a:t>
            </a:r>
            <a:r>
              <a:rPr lang="en-US" altLang="zh-CN" sz="4400" b="1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Works</a:t>
            </a:r>
            <a:endParaRPr lang="zh-CN" altLang="en-US" sz="4400" b="1" dirty="0" smtClean="0">
              <a:solidFill>
                <a:srgbClr val="000000"/>
              </a:solidFill>
              <a:latin typeface="+mn-lt"/>
              <a:sym typeface="Times New Roman" pitchFamily="18" charset="0"/>
            </a:endParaRP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sz="3900" dirty="0" smtClean="0">
                <a:latin typeface="+mn-lt"/>
                <a:ea typeface="+mj-ea"/>
                <a:cs typeface="Arial" panose="020B0604020202020204" pitchFamily="34" charset="0"/>
              </a:rPr>
              <a:t>game </a:t>
            </a:r>
            <a:r>
              <a:rPr lang="en-US" sz="3900" dirty="0" smtClean="0">
                <a:latin typeface="+mn-lt"/>
                <a:ea typeface="+mj-ea"/>
                <a:cs typeface="Arial" panose="020B0604020202020204" pitchFamily="34" charset="0"/>
              </a:rPr>
              <a:t>theory 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[</a:t>
            </a:r>
            <a:r>
              <a:rPr lang="en-US" altLang="zh-CN" sz="3900" dirty="0" err="1" smtClean="0">
                <a:latin typeface="+mn-lt"/>
                <a:ea typeface="+mj-ea"/>
                <a:cs typeface="Times New Roman" pitchFamily="18" charset="0"/>
              </a:rPr>
              <a:t>Maskery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 et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al.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’09, Xu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et al. ‘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12]</a:t>
            </a:r>
            <a:endParaRPr lang="en-US" sz="3900" dirty="0" smtClean="0">
              <a:latin typeface="+mn-lt"/>
              <a:ea typeface="+mj-ea"/>
              <a:cs typeface="Arial" panose="020B0604020202020204" pitchFamily="34" charset="0"/>
            </a:endParaRP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sz="3900" dirty="0" smtClean="0">
                <a:latin typeface="+mn-lt"/>
                <a:ea typeface="+mj-ea"/>
                <a:cs typeface="Arial" panose="020B0604020202020204" pitchFamily="34" charset="0"/>
              </a:rPr>
              <a:t>graphical game </a:t>
            </a:r>
            <a:r>
              <a:rPr lang="en-US" sz="3900" dirty="0" smtClean="0">
                <a:latin typeface="+mn-lt"/>
                <a:ea typeface="+mj-ea"/>
                <a:cs typeface="Arial" panose="020B0604020202020204" pitchFamily="34" charset="0"/>
              </a:rPr>
              <a:t>algorithms 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[</a:t>
            </a:r>
            <a:r>
              <a:rPr lang="en-US" sz="3900" dirty="0" smtClean="0">
                <a:latin typeface="+mn-lt"/>
                <a:ea typeface="+mj-ea"/>
              </a:rPr>
              <a:t>Chen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et al.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’13, Xu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et al.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’13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]</a:t>
            </a:r>
            <a:endParaRPr lang="en-US" sz="3900" dirty="0" smtClean="0">
              <a:latin typeface="+mn-lt"/>
              <a:ea typeface="+mj-ea"/>
              <a:cs typeface="Arial" panose="020B0604020202020204" pitchFamily="34" charset="0"/>
            </a:endParaRP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CN" sz="3900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multi-armed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bandit 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[</a:t>
            </a:r>
            <a:r>
              <a:rPr lang="en-US" altLang="zh-CN" sz="3900" dirty="0" smtClean="0">
                <a:latin typeface="+mn-lt"/>
                <a:ea typeface="+mj-ea"/>
              </a:rPr>
              <a:t>Liu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et al. 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’10, Zhang </a:t>
            </a:r>
            <a:r>
              <a:rPr lang="en-US" altLang="zh-CN" sz="3900" dirty="0">
                <a:latin typeface="+mn-lt"/>
                <a:ea typeface="+mj-ea"/>
                <a:cs typeface="Times New Roman" pitchFamily="18" charset="0"/>
              </a:rPr>
              <a:t>et al. ’14</a:t>
            </a:r>
            <a:r>
              <a:rPr lang="en-US" altLang="zh-CN" sz="3900" dirty="0" smtClean="0">
                <a:latin typeface="+mn-lt"/>
                <a:ea typeface="+mj-ea"/>
                <a:cs typeface="Times New Roman" pitchFamily="18" charset="0"/>
              </a:rPr>
              <a:t>]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 </a:t>
            </a:r>
            <a:endParaRPr lang="en-US" altLang="zh-CN" sz="3900" dirty="0">
              <a:solidFill>
                <a:srgbClr val="000000"/>
              </a:solidFill>
              <a:latin typeface="+mn-lt"/>
              <a:ea typeface="+mj-ea"/>
              <a:cs typeface="Arial" panose="020B0604020202020204" pitchFamily="34" charset="0"/>
              <a:sym typeface="Times New Roman" pitchFamily="18" charset="0"/>
            </a:endParaRPr>
          </a:p>
          <a:p>
            <a:pPr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CN" sz="3900" dirty="0" smtClean="0">
                <a:latin typeface="+mn-lt"/>
                <a:cs typeface="Times New Roman" pitchFamily="18" charset="0"/>
              </a:rPr>
              <a:t>Limitations</a:t>
            </a:r>
            <a:r>
              <a:rPr lang="en-US" altLang="zh-CN" sz="3900" b="1" dirty="0" smtClean="0">
                <a:latin typeface="+mn-lt"/>
                <a:cs typeface="Times New Roman" pitchFamily="18" charset="0"/>
              </a:rPr>
              <a:t>:</a:t>
            </a:r>
            <a:r>
              <a:rPr lang="en-US" altLang="zh-CN" sz="3900" b="1" dirty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need PU channel information</a:t>
            </a:r>
            <a:r>
              <a:rPr lang="en-US" altLang="zh-CN" sz="3900" b="1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,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no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spatial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reuse </a:t>
            </a:r>
            <a:r>
              <a:rPr lang="en-US" altLang="zh-CN" sz="3900" dirty="0" smtClean="0">
                <a:solidFill>
                  <a:srgbClr val="000000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or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need </a:t>
            </a:r>
            <a:r>
              <a:rPr lang="en-US" altLang="zh-CN" sz="3900" b="1" dirty="0" smtClean="0">
                <a:solidFill>
                  <a:srgbClr val="0033CC"/>
                </a:solidFill>
                <a:latin typeface="+mn-lt"/>
                <a:ea typeface="+mj-ea"/>
                <a:cs typeface="Arial" panose="020B0604020202020204" pitchFamily="34" charset="0"/>
                <a:sym typeface="Times New Roman" pitchFamily="18" charset="0"/>
              </a:rPr>
              <a:t>SU </a:t>
            </a:r>
            <a:r>
              <a:rPr lang="en-US" sz="3900" b="1" dirty="0" smtClean="0">
                <a:solidFill>
                  <a:srgbClr val="0033CC"/>
                </a:solidFill>
                <a:latin typeface="+mn-lt"/>
                <a:ea typeface="+mj-ea"/>
              </a:rPr>
              <a:t>synchronization</a:t>
            </a:r>
            <a:endParaRPr lang="en-US" altLang="zh-CN" sz="3900" b="1" dirty="0" smtClean="0">
              <a:solidFill>
                <a:srgbClr val="0033CC"/>
              </a:solidFill>
              <a:latin typeface="+mn-lt"/>
              <a:ea typeface="+mj-ea"/>
              <a:cs typeface="Arial" panose="020B0604020202020204" pitchFamily="34" charset="0"/>
              <a:sym typeface="Times New Roman" pitchFamily="18" charset="0"/>
            </a:endParaRPr>
          </a:p>
          <a:p>
            <a:pPr indent="-893763" algn="just" eaLnBrk="1" hangingPunct="1">
              <a:spcBef>
                <a:spcPts val="1200"/>
              </a:spcBef>
              <a:buFont typeface="Wingdings" pitchFamily="2" charset="2"/>
              <a:buChar char="v"/>
              <a:defRPr/>
            </a:pPr>
            <a:r>
              <a:rPr lang="en-US" altLang="zh-CN" sz="4400" b="1" dirty="0" smtClean="0">
                <a:solidFill>
                  <a:srgbClr val="000000"/>
                </a:solidFill>
                <a:latin typeface="+mj-lt"/>
                <a:sym typeface="Times New Roman" pitchFamily="18" charset="0"/>
              </a:rPr>
              <a:t>This Paper</a:t>
            </a:r>
          </a:p>
          <a:p>
            <a:pPr marL="1655763" lvl="2" indent="-617538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CN" sz="3900" dirty="0" smtClean="0">
                <a:solidFill>
                  <a:srgbClr val="000000"/>
                </a:solidFill>
                <a:latin typeface="+mn-lt"/>
                <a:sym typeface="Times New Roman" pitchFamily="18" charset="0"/>
              </a:rPr>
              <a:t>s</a:t>
            </a:r>
            <a:r>
              <a:rPr lang="en-US" sz="3900" dirty="0" smtClean="0">
                <a:latin typeface="+mn-lt"/>
              </a:rPr>
              <a:t>tudied </a:t>
            </a:r>
            <a:r>
              <a:rPr lang="en-US" sz="3900" dirty="0">
                <a:latin typeface="+mn-lt"/>
              </a:rPr>
              <a:t>a multi-user multi-armed bandit (</a:t>
            </a:r>
            <a:r>
              <a:rPr lang="en-US" sz="3900" dirty="0" smtClean="0">
                <a:latin typeface="+mn-lt"/>
              </a:rPr>
              <a:t>MAB) problem </a:t>
            </a:r>
            <a:r>
              <a:rPr lang="en-US" sz="3900" dirty="0">
                <a:latin typeface="+mn-lt"/>
              </a:rPr>
              <a:t>that exploits the </a:t>
            </a:r>
            <a:r>
              <a:rPr lang="en-US" sz="3900" b="1" dirty="0">
                <a:solidFill>
                  <a:srgbClr val="FF0000"/>
                </a:solidFill>
                <a:latin typeface="+mn-lt"/>
              </a:rPr>
              <a:t>temporal-spatial reuse </a:t>
            </a:r>
            <a:r>
              <a:rPr lang="en-US" sz="3900" dirty="0" smtClean="0">
                <a:latin typeface="+mn-lt"/>
              </a:rPr>
              <a:t>of </a:t>
            </a:r>
            <a:r>
              <a:rPr lang="en-US" sz="3900" dirty="0" smtClean="0">
                <a:latin typeface="+mn-lt"/>
              </a:rPr>
              <a:t>PU channels</a:t>
            </a:r>
            <a:endParaRPr lang="en-US" sz="3900" b="1" dirty="0">
              <a:solidFill>
                <a:srgbClr val="000000"/>
              </a:solidFill>
              <a:latin typeface="+mn-lt"/>
              <a:sym typeface="Times New Roman" pitchFamily="18" charset="0"/>
            </a:endParaRPr>
          </a:p>
          <a:p>
            <a:pPr marL="1655763" lvl="2" indent="-568325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sz="3900" dirty="0" smtClean="0">
                <a:latin typeface="+mn-lt"/>
              </a:rPr>
              <a:t>proposed a Channel </a:t>
            </a:r>
            <a:r>
              <a:rPr lang="en-US" sz="3900" dirty="0">
                <a:latin typeface="+mn-lt"/>
              </a:rPr>
              <a:t>Allocation (CCA) </a:t>
            </a:r>
            <a:r>
              <a:rPr lang="en-US" sz="3900" dirty="0" smtClean="0">
                <a:latin typeface="+mn-lt"/>
              </a:rPr>
              <a:t>policy </a:t>
            </a:r>
            <a:r>
              <a:rPr lang="en-US" sz="3900" dirty="0">
                <a:latin typeface="+mn-lt"/>
              </a:rPr>
              <a:t>that has logarithmic </a:t>
            </a:r>
            <a:r>
              <a:rPr lang="en-US" sz="3900" dirty="0" smtClean="0">
                <a:latin typeface="+mn-lt"/>
              </a:rPr>
              <a:t>regret and a </a:t>
            </a:r>
            <a:r>
              <a:rPr lang="en-US" sz="3900" dirty="0">
                <a:latin typeface="+mn-lt"/>
              </a:rPr>
              <a:t>heuristic </a:t>
            </a:r>
            <a:r>
              <a:rPr lang="en-US" sz="3900" dirty="0" smtClean="0">
                <a:latin typeface="+mn-lt"/>
              </a:rPr>
              <a:t>distributed </a:t>
            </a:r>
            <a:r>
              <a:rPr lang="en-US" sz="3900" dirty="0" smtClean="0">
                <a:latin typeface="+mn-lt"/>
              </a:rPr>
              <a:t>policy called DARL </a:t>
            </a:r>
            <a:r>
              <a:rPr lang="en-US" sz="3900" b="1" dirty="0" smtClean="0">
                <a:solidFill>
                  <a:srgbClr val="FF0000"/>
                </a:solidFill>
                <a:latin typeface="+mn-lt"/>
              </a:rPr>
              <a:t>without SU </a:t>
            </a:r>
            <a:r>
              <a:rPr lang="en-US" sz="3900" b="1" dirty="0" smtClean="0">
                <a:solidFill>
                  <a:srgbClr val="FF0000"/>
                </a:solidFill>
                <a:latin typeface="+mn-lt"/>
              </a:rPr>
              <a:t>synchronization </a:t>
            </a:r>
          </a:p>
        </p:txBody>
      </p:sp>
      <p:pic>
        <p:nvPicPr>
          <p:cNvPr id="58" name="图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354" y="15398594"/>
            <a:ext cx="6161275" cy="382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图片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53" y="15428011"/>
            <a:ext cx="5919874" cy="398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962044" y="19400675"/>
            <a:ext cx="6624637" cy="2147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98268" tIns="149137" rIns="298268" bIns="149137">
            <a:spAutoFit/>
          </a:bodyPr>
          <a:lstStyle>
            <a:lvl1pPr indent="-595313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400" dirty="0">
                <a:latin typeface="+mn-lt"/>
              </a:rPr>
              <a:t>An edge between two SUs indicate that </a:t>
            </a:r>
            <a:r>
              <a:rPr lang="en-US" altLang="zh-CN" sz="2400" dirty="0" smtClean="0">
                <a:latin typeface="+mn-lt"/>
              </a:rPr>
              <a:t>they interfere </a:t>
            </a:r>
            <a:r>
              <a:rPr lang="en-US" altLang="zh-CN" sz="2400" dirty="0">
                <a:latin typeface="+mn-lt"/>
              </a:rPr>
              <a:t>with each other. When a channel is sensed idle, SUs 1, 2 and 3 cannot use it simultaneously. However, SUs 1 and 4 can reuse the same channel</a:t>
            </a:r>
            <a:r>
              <a:rPr lang="en-US" altLang="zh-CN" sz="2400" dirty="0" smtClean="0">
                <a:latin typeface="+mn-lt"/>
              </a:rPr>
              <a:t>.</a:t>
            </a:r>
            <a:endParaRPr lang="en-US" altLang="zh-CN" sz="2400" dirty="0">
              <a:latin typeface="+mn-lt"/>
            </a:endParaRPr>
          </a:p>
        </p:txBody>
      </p:sp>
      <p:sp>
        <p:nvSpPr>
          <p:cNvPr id="61" name="Rectangle 22"/>
          <p:cNvSpPr>
            <a:spLocks noChangeArrowheads="1"/>
          </p:cNvSpPr>
          <p:nvPr/>
        </p:nvSpPr>
        <p:spPr bwMode="auto">
          <a:xfrm>
            <a:off x="8078346" y="19604884"/>
            <a:ext cx="5472113" cy="140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98268" tIns="149137" rIns="298268" bIns="149137">
            <a:spAutoFit/>
          </a:bodyPr>
          <a:lstStyle>
            <a:lvl1pPr indent="-595313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SG" altLang="zh-CN" sz="2400" dirty="0">
                <a:latin typeface="+mn-lt"/>
              </a:rPr>
              <a:t>Three possible channel allocations</a:t>
            </a:r>
            <a:r>
              <a:rPr lang="en-SG" altLang="zh-CN" sz="2400" dirty="0" smtClean="0">
                <a:latin typeface="+mn-lt"/>
              </a:rPr>
              <a:t>. Scenario (iii) achieves the highest expected network reward. </a:t>
            </a:r>
            <a:r>
              <a:rPr lang="en-US" altLang="zh-CN" sz="2400" dirty="0" smtClean="0">
                <a:latin typeface="+mn-lt"/>
              </a:rPr>
              <a:t> </a:t>
            </a:r>
            <a:endParaRPr lang="zh-CN" altLang="en-US" sz="24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14707704" y="6342709"/>
                <a:ext cx="12700570" cy="7497886"/>
              </a:xfrm>
              <a:prstGeom prst="rect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900" i="1" dirty="0" smtClean="0"/>
                  <a:t>Suppose M</a:t>
                </a:r>
                <a14:m>
                  <m:oMath xmlns:m="http://schemas.openxmlformats.org/officeDocument/2006/math">
                    <m:r>
                      <a:rPr lang="en-US" sz="39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3900" i="1" dirty="0" smtClean="0"/>
                  <a:t>2 SUs and N orthogonal channels </a:t>
                </a:r>
                <a:r>
                  <a:rPr lang="en-US" sz="3900" i="1" dirty="0"/>
                  <a:t>in </a:t>
                </a:r>
                <a:r>
                  <a:rPr lang="en-US" sz="3900" i="1" dirty="0" smtClean="0"/>
                  <a:t>a cognitive radio network (CRN).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9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9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39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900" i="1" dirty="0" smtClean="0"/>
                  <a:t> be the </a:t>
                </a:r>
                <a:r>
                  <a:rPr lang="en-US" sz="3900" i="1" dirty="0"/>
                  <a:t>idle </a:t>
                </a:r>
                <a:r>
                  <a:rPr lang="en-US" sz="3900" i="1" dirty="0" smtClean="0"/>
                  <a:t>probability of a channel j and we assume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9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9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9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39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39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9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900" i="1" dirty="0"/>
                  <a:t> </a:t>
                </a:r>
                <a14:m>
                  <m:oMath xmlns:m="http://schemas.openxmlformats.org/officeDocument/2006/math">
                    <m:r>
                      <a:rPr lang="en-US" sz="39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3900" i="1" dirty="0"/>
                  <a:t> . . . </a:t>
                </a:r>
                <a14:m>
                  <m:oMath xmlns:m="http://schemas.openxmlformats.org/officeDocument/2006/math">
                    <m:r>
                      <a:rPr lang="en-US" sz="39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 </m:t>
                    </m:r>
                    <m:sSub>
                      <m:sSubPr>
                        <m:ctrlPr>
                          <a:rPr lang="en-US" sz="39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39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3900" i="1" dirty="0" smtClean="0"/>
                  <a:t>. Let </a:t>
                </a:r>
                <a:r>
                  <a:rPr lang="en-US" sz="3900" i="1" dirty="0" err="1" smtClean="0"/>
                  <a:t>V</a:t>
                </a:r>
                <a:r>
                  <a:rPr lang="en-US" sz="3900" i="1" baseline="-25000" dirty="0" err="1" smtClean="0"/>
                  <a:t>i,j</a:t>
                </a:r>
                <a:r>
                  <a:rPr lang="en-US" sz="3900" i="1" dirty="0" smtClean="0"/>
                  <a:t>(n) be </a:t>
                </a:r>
                <a:r>
                  <a:rPr lang="en-US" sz="3900" i="1" dirty="0"/>
                  <a:t>the total number of </a:t>
                </a:r>
                <a:r>
                  <a:rPr lang="en-US" sz="3900" i="1" dirty="0" smtClean="0"/>
                  <a:t>time slots </a:t>
                </a:r>
                <a:r>
                  <a:rPr lang="en-US" sz="3900" i="1" dirty="0"/>
                  <a:t>that the channel j is successfully accessed by SU </a:t>
                </a:r>
                <a:r>
                  <a:rPr lang="en-US" sz="3900" i="1" dirty="0" err="1"/>
                  <a:t>i</a:t>
                </a:r>
                <a:r>
                  <a:rPr lang="en-US" sz="3900" i="1" dirty="0"/>
                  <a:t> up to </a:t>
                </a:r>
                <a:r>
                  <a:rPr lang="en-US" sz="3900" i="1" dirty="0" smtClean="0"/>
                  <a:t>time slot n.</a:t>
                </a:r>
                <a:r>
                  <a:rPr lang="en-US" sz="3900" i="1" dirty="0"/>
                  <a:t> </a:t>
                </a:r>
                <a:r>
                  <a:rPr lang="en-US" sz="3900" i="1" dirty="0" smtClean="0"/>
                  <a:t>The </a:t>
                </a:r>
                <a:r>
                  <a:rPr lang="en-US" sz="3900" i="1" dirty="0"/>
                  <a:t>regret of the policy ψ until time </a:t>
                </a:r>
                <a:r>
                  <a:rPr lang="en-US" sz="3900" i="1" dirty="0" smtClean="0"/>
                  <a:t>slot </a:t>
                </a:r>
                <a:r>
                  <a:rPr lang="en-US" sz="3900" i="1" dirty="0"/>
                  <a:t>n is </a:t>
                </a:r>
                <a:r>
                  <a:rPr lang="en-US" sz="3900" i="1" dirty="0" smtClean="0"/>
                  <a:t>given by</a:t>
                </a:r>
              </a:p>
              <a:p>
                <a:pPr marL="266700" algn="just"/>
                <a:endParaRPr lang="en-US" sz="3900" i="1" dirty="0"/>
              </a:p>
              <a:p>
                <a:pPr marL="266700" algn="just"/>
                <a:r>
                  <a:rPr lang="en-US" sz="3900" i="1" dirty="0" smtClean="0"/>
                  <a:t>                                                                                   </a:t>
                </a:r>
                <a:endParaRPr lang="en-US" sz="3900" i="1" dirty="0"/>
              </a:p>
              <a:p>
                <a:pPr algn="just">
                  <a:spcBef>
                    <a:spcPts val="600"/>
                  </a:spcBef>
                </a:pPr>
                <a:r>
                  <a:rPr lang="en-US" sz="3900" i="1" dirty="0"/>
                  <a:t>where π</a:t>
                </a:r>
                <a:r>
                  <a:rPr lang="en-US" sz="3900" i="1" baseline="30000" dirty="0"/>
                  <a:t>∗</a:t>
                </a:r>
                <a:r>
                  <a:rPr lang="en-US" sz="3900" i="1" dirty="0"/>
                  <a:t> : {1, . . . ,M} → {1, . . . ,N} is the optimal </a:t>
                </a:r>
                <a:r>
                  <a:rPr lang="en-US" sz="3900" i="1" dirty="0" smtClean="0"/>
                  <a:t>channel allocation if </a:t>
                </a:r>
                <a:r>
                  <a:rPr lang="en-US" sz="3900" i="1" dirty="0"/>
                  <a:t>all channel idle probabilities are known, i.e., π</a:t>
                </a:r>
                <a:r>
                  <a:rPr lang="en-US" sz="3900" i="1" baseline="30000" dirty="0" smtClean="0"/>
                  <a:t>∗</a:t>
                </a:r>
                <a:r>
                  <a:rPr lang="en-US" sz="3900" i="1" dirty="0" smtClean="0"/>
                  <a:t>(</a:t>
                </a:r>
                <a:r>
                  <a:rPr lang="en-US" sz="3900" i="1" dirty="0" err="1" smtClean="0"/>
                  <a:t>i</a:t>
                </a:r>
                <a:r>
                  <a:rPr lang="en-US" sz="3900" i="1" dirty="0" smtClean="0"/>
                  <a:t>) </a:t>
                </a:r>
                <a:r>
                  <a:rPr lang="en-US" sz="3900" i="1" dirty="0"/>
                  <a:t>= j </a:t>
                </a:r>
                <a:r>
                  <a:rPr lang="en-US" sz="3900" i="1" dirty="0" smtClean="0"/>
                  <a:t>if and </a:t>
                </a:r>
                <a:r>
                  <a:rPr lang="en-US" sz="3900" i="1" dirty="0"/>
                  <a:t>only if x</a:t>
                </a:r>
                <a:r>
                  <a:rPr lang="en-US" sz="3900" i="1" baseline="-25000" dirty="0"/>
                  <a:t>ij</a:t>
                </a:r>
                <a:r>
                  <a:rPr lang="en-US" sz="3900" i="1" dirty="0"/>
                  <a:t> = 1, where </a:t>
                </a:r>
                <a:r>
                  <a:rPr lang="en-US" sz="3900" i="1" dirty="0" smtClean="0"/>
                  <a:t>x</a:t>
                </a:r>
                <a:r>
                  <a:rPr lang="en-US" sz="3900" i="1" baseline="-25000" dirty="0" smtClean="0"/>
                  <a:t>ij</a:t>
                </a:r>
                <a:r>
                  <a:rPr lang="en-US" sz="3900" i="1" dirty="0" smtClean="0"/>
                  <a:t>, </a:t>
                </a:r>
                <a:r>
                  <a:rPr lang="en-US" sz="3900" i="1" dirty="0"/>
                  <a:t>for all </a:t>
                </a:r>
                <a:r>
                  <a:rPr lang="en-US" sz="3900" i="1" dirty="0" err="1" smtClean="0"/>
                  <a:t>i</a:t>
                </a:r>
                <a:r>
                  <a:rPr lang="en-US" sz="39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3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900" i="1" dirty="0" smtClean="0"/>
                  <a:t>M and </a:t>
                </a:r>
                <a:r>
                  <a:rPr lang="en-US" sz="3900" i="1" dirty="0"/>
                  <a:t>j </a:t>
                </a:r>
                <a14:m>
                  <m:oMath xmlns:m="http://schemas.openxmlformats.org/officeDocument/2006/math">
                    <m:r>
                      <a:rPr lang="en-US" sz="3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900" i="1" dirty="0"/>
                  <a:t>N are </a:t>
                </a:r>
                <a:r>
                  <a:rPr lang="en-US" sz="3900" i="1" dirty="0" smtClean="0"/>
                  <a:t>the solutions </a:t>
                </a:r>
                <a:r>
                  <a:rPr lang="en-US" sz="3900" i="1" dirty="0"/>
                  <a:t>to the following optimization problem</a:t>
                </a:r>
                <a:r>
                  <a:rPr lang="en-US" sz="3900" i="1" dirty="0" smtClean="0"/>
                  <a:t>:</a:t>
                </a: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7704" y="6342709"/>
                <a:ext cx="12700570" cy="7497886"/>
              </a:xfrm>
              <a:prstGeom prst="rect">
                <a:avLst/>
              </a:prstGeom>
              <a:blipFill rotWithShape="0">
                <a:blip r:embed="rId7"/>
                <a:stretch>
                  <a:fillRect l="-1631" t="-1300" r="-1583" b="-1381"/>
                </a:stretch>
              </a:blipFill>
              <a:ln w="31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 Box 162"/>
          <p:cNvSpPr>
            <a:spLocks noChangeArrowheads="1"/>
          </p:cNvSpPr>
          <p:nvPr/>
        </p:nvSpPr>
        <p:spPr bwMode="auto">
          <a:xfrm>
            <a:off x="14419680" y="16541639"/>
            <a:ext cx="13198024" cy="977900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8151" tIns="149088" rIns="298151" bIns="14908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zh-CN" sz="4400" b="1" dirty="0" smtClean="0">
                <a:solidFill>
                  <a:schemeClr val="bg1"/>
                </a:solidFill>
                <a:latin typeface="+mn-lt"/>
              </a:rPr>
              <a:t>Centralized Channel Allocation (CCA</a:t>
            </a:r>
            <a:r>
              <a:rPr lang="en-US" altLang="zh-CN" sz="4400" b="1" dirty="0" smtClean="0">
                <a:solidFill>
                  <a:schemeClr val="bg1"/>
                </a:solidFill>
                <a:latin typeface="+mn-lt"/>
              </a:rPr>
              <a:t>) Policy</a:t>
            </a:r>
            <a:endParaRPr lang="en-US" altLang="zh-CN" sz="4400" b="1" dirty="0">
              <a:solidFill>
                <a:schemeClr val="bg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/>
              <p:cNvSpPr txBox="1"/>
              <p:nvPr/>
            </p:nvSpPr>
            <p:spPr>
              <a:xfrm>
                <a:off x="14678838" y="17533745"/>
                <a:ext cx="12701922" cy="2562817"/>
              </a:xfrm>
              <a:prstGeom prst="rect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900" i="1" dirty="0" smtClean="0"/>
                  <a:t>Let </a:t>
                </a:r>
                <a:r>
                  <a:rPr lang="en-US" sz="3900" i="1" dirty="0" err="1" smtClean="0"/>
                  <a:t>t</a:t>
                </a:r>
                <a:r>
                  <a:rPr lang="en-US" sz="3900" i="1" baseline="-25000" dirty="0" err="1" smtClean="0"/>
                  <a:t>k</a:t>
                </a:r>
                <a:r>
                  <a:rPr lang="en-US" sz="3900" i="1" dirty="0"/>
                  <a:t>,</a:t>
                </a:r>
                <a:r>
                  <a:rPr lang="en-US" sz="3900" i="1" dirty="0" smtClean="0"/>
                  <a:t> </a:t>
                </a:r>
                <a:r>
                  <a:rPr lang="en-US" sz="3900" i="1" dirty="0"/>
                  <a:t>k = 1, . . . , ξ(n), </a:t>
                </a:r>
                <a:r>
                  <a:rPr lang="en-US" sz="3900" i="1" dirty="0" smtClean="0"/>
                  <a:t>be the </a:t>
                </a:r>
                <a:r>
                  <a:rPr lang="en-US" sz="3900" i="1" dirty="0"/>
                  <a:t>ξ(n) time instances at which the central processor solves (</a:t>
                </a:r>
                <a:r>
                  <a:rPr lang="en-US" sz="3900" i="1" dirty="0" smtClean="0"/>
                  <a:t>P0). </a:t>
                </a:r>
                <a:r>
                  <a:rPr lang="en-US" sz="3900" i="1" dirty="0"/>
                  <a:t>L</a:t>
                </a:r>
                <a:r>
                  <a:rPr lang="en-US" sz="3900" i="1" dirty="0" smtClean="0"/>
                  <a:t>et </a:t>
                </a:r>
                <a:r>
                  <a:rPr lang="en-US" sz="3900" i="1" dirty="0"/>
                  <a:t>l</a:t>
                </a:r>
                <a:r>
                  <a:rPr lang="en-US" sz="3900" i="1" baseline="-25000" dirty="0"/>
                  <a:t>k </a:t>
                </a:r>
                <a:r>
                  <a:rPr lang="en-US" sz="3900" i="1" dirty="0"/>
                  <a:t>= t</a:t>
                </a:r>
                <a:r>
                  <a:rPr lang="en-US" sz="3900" i="1" baseline="-25000" dirty="0"/>
                  <a:t>k+1</a:t>
                </a:r>
                <a:r>
                  <a:rPr lang="en-US" sz="3900" i="1" dirty="0"/>
                  <a:t> − t</a:t>
                </a:r>
                <a:r>
                  <a:rPr lang="en-US" sz="3900" i="1" baseline="-25000" dirty="0"/>
                  <a:t>k</a:t>
                </a:r>
                <a:r>
                  <a:rPr lang="en-US" sz="3900" i="1" dirty="0"/>
                  <a:t> − 1, where t</a:t>
                </a:r>
                <a:r>
                  <a:rPr lang="en-US" sz="3900" i="1" baseline="-25000" dirty="0"/>
                  <a:t>0</a:t>
                </a:r>
                <a:r>
                  <a:rPr lang="en-US" sz="3900" i="1" dirty="0"/>
                  <a:t> = </a:t>
                </a:r>
                <a:r>
                  <a:rPr lang="en-US" sz="3900" i="1" dirty="0" smtClean="0"/>
                  <a:t>1 and </a:t>
                </a:r>
                <a:r>
                  <a:rPr lang="en-US" sz="3900" i="1" dirty="0"/>
                  <a:t>t</a:t>
                </a:r>
                <a:r>
                  <a:rPr lang="en-US" sz="3900" i="1" baseline="-25000" dirty="0"/>
                  <a:t>ξ(n)+1 </a:t>
                </a:r>
                <a:r>
                  <a:rPr lang="en-US" sz="3900" i="1" dirty="0"/>
                  <a:t>= </a:t>
                </a:r>
                <a:r>
                  <a:rPr lang="en-US" sz="3900" i="1" dirty="0" smtClean="0"/>
                  <a:t>n and {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9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9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sz="3900" i="1" baseline="-25000" dirty="0" err="1" smtClean="0"/>
                  <a:t>ij</a:t>
                </a:r>
                <a:r>
                  <a:rPr lang="en-US" sz="3900" i="1" dirty="0" smtClean="0"/>
                  <a:t>(t</a:t>
                </a:r>
                <a:r>
                  <a:rPr lang="en-US" sz="3900" i="1" baseline="-25000" dirty="0" smtClean="0"/>
                  <a:t>k</a:t>
                </a:r>
                <a:r>
                  <a:rPr lang="en-US" sz="3900" i="1" dirty="0" smtClean="0"/>
                  <a:t>), </a:t>
                </a:r>
                <a:r>
                  <a:rPr lang="en-US" sz="3900" i="1" dirty="0"/>
                  <a:t>j </a:t>
                </a:r>
                <a14:m>
                  <m:oMath xmlns:m="http://schemas.openxmlformats.org/officeDocument/2006/math">
                    <m:r>
                      <a:rPr lang="en-US" sz="3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900" i="1" dirty="0" smtClean="0"/>
                  <a:t>N} </a:t>
                </a:r>
                <a:r>
                  <a:rPr lang="en-US" sz="3900" i="1" dirty="0" smtClean="0"/>
                  <a:t>denote</a:t>
                </a:r>
                <a:r>
                  <a:rPr lang="en-US" sz="3900" i="1" dirty="0" smtClean="0"/>
                  <a:t> </a:t>
                </a:r>
                <a:r>
                  <a:rPr lang="en-US" sz="3900" i="1" dirty="0" smtClean="0"/>
                  <a:t>the empirical </a:t>
                </a:r>
                <a:r>
                  <a:rPr lang="en-US" sz="3900" i="1" dirty="0"/>
                  <a:t>idle probability </a:t>
                </a:r>
                <a:r>
                  <a:rPr lang="en-US" sz="3900" i="1" dirty="0" smtClean="0"/>
                  <a:t>estimates </a:t>
                </a:r>
                <a:r>
                  <a:rPr lang="en-US" sz="3900" i="1" dirty="0"/>
                  <a:t>from an arbitrarily chosen SU </a:t>
                </a:r>
                <a:r>
                  <a:rPr lang="en-US" sz="3900" i="1" dirty="0" err="1"/>
                  <a:t>i</a:t>
                </a:r>
                <a:r>
                  <a:rPr lang="en-US" sz="3900" i="1" dirty="0"/>
                  <a:t>.</a:t>
                </a:r>
                <a:endParaRPr lang="en-US" sz="3900" i="1" dirty="0" smtClean="0"/>
              </a:p>
            </p:txBody>
          </p:sp>
        </mc:Choice>
        <mc:Fallback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8838" y="17533745"/>
                <a:ext cx="12701922" cy="2562817"/>
              </a:xfrm>
              <a:prstGeom prst="rect">
                <a:avLst/>
              </a:prstGeom>
              <a:blipFill rotWithShape="0">
                <a:blip r:embed="rId8"/>
                <a:stretch>
                  <a:fillRect l="-1631" t="-3791" r="-1583" b="-6161"/>
                </a:stretch>
              </a:blipFill>
              <a:ln w="31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14707702" y="27164985"/>
            <a:ext cx="12656033" cy="1694049"/>
            <a:chOff x="822119" y="9779298"/>
            <a:chExt cx="3300349" cy="487848"/>
          </a:xfrm>
        </p:grpSpPr>
        <p:sp>
          <p:nvSpPr>
            <p:cNvPr id="68" name="Text Box 162"/>
            <p:cNvSpPr txBox="1">
              <a:spLocks noChangeArrowheads="1"/>
            </p:cNvSpPr>
            <p:nvPr/>
          </p:nvSpPr>
          <p:spPr bwMode="auto">
            <a:xfrm>
              <a:off x="822120" y="9779298"/>
              <a:ext cx="3300348" cy="199415"/>
            </a:xfrm>
            <a:prstGeom prst="rect">
              <a:avLst/>
            </a:prstGeom>
            <a:gradFill flip="none" rotWithShape="1">
              <a:gsLst>
                <a:gs pos="0">
                  <a:srgbClr val="FF9933">
                    <a:lumMod val="92000"/>
                  </a:srgbClr>
                </a:gs>
                <a:gs pos="100000">
                  <a:srgbClr val="FF9933">
                    <a:lumMod val="97000"/>
                  </a:srgbClr>
                </a:gs>
              </a:gsLst>
              <a:lin ang="5400000" scaled="1"/>
              <a:tileRect/>
            </a:gradFill>
            <a:ln w="9525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square" lIns="91404" tIns="45705" rIns="91404" bIns="45705">
              <a:spAutoFit/>
            </a:bodyPr>
            <a:lstStyle/>
            <a:p>
              <a:pPr indent="266700"/>
              <a:r>
                <a:rPr lang="en-US" altLang="zh-CN" sz="3900" b="1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Theorem </a:t>
              </a:r>
              <a:r>
                <a:rPr lang="en-US" altLang="zh-CN" sz="3900" b="1" dirty="0" smtClean="0">
                  <a:solidFill>
                    <a:schemeClr val="bg1"/>
                  </a:solidFill>
                  <a:ea typeface="宋体" pitchFamily="2" charset="-122"/>
                </a:rPr>
                <a:t> </a:t>
              </a:r>
              <a:endParaRPr lang="en-US" altLang="zh-CN" sz="3900" b="1" dirty="0">
                <a:solidFill>
                  <a:schemeClr val="bg1"/>
                </a:solidFill>
                <a:ea typeface="宋体" pitchFamily="2" charset="-122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22119" y="9956931"/>
              <a:ext cx="3291314" cy="310215"/>
            </a:xfrm>
            <a:prstGeom prst="rect">
              <a:avLst/>
            </a:prstGeom>
            <a:ln w="3175"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If l</a:t>
              </a:r>
              <a:r>
                <a:rPr lang="en-US" sz="3200" b="0" i="1" u="none" strike="noStrike" baseline="-25000" dirty="0" smtClean="0">
                  <a:solidFill>
                    <a:srgbClr val="231F20"/>
                  </a:solidFill>
                </a:rPr>
                <a:t>k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 &gt; l</a:t>
              </a:r>
              <a:r>
                <a:rPr lang="en-US" sz="3200" b="0" i="1" u="none" strike="noStrike" baseline="-25000" dirty="0" smtClean="0">
                  <a:solidFill>
                    <a:srgbClr val="231F20"/>
                  </a:solidFill>
                </a:rPr>
                <a:t>k−1</a:t>
              </a:r>
              <a:r>
                <a:rPr lang="en-US" sz="3200" b="0" i="1" u="none" strike="noStrike" dirty="0" smtClean="0">
                  <a:solidFill>
                    <a:srgbClr val="231F20"/>
                  </a:solidFill>
                </a:rPr>
                <a:t> 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for 1 &lt; k &lt; ξ(n) and l</a:t>
              </a:r>
              <a:r>
                <a:rPr lang="en-US" sz="3200" b="0" i="1" u="none" strike="noStrike" baseline="-25000" dirty="0" smtClean="0">
                  <a:solidFill>
                    <a:srgbClr val="231F20"/>
                  </a:solidFill>
                </a:rPr>
                <a:t>k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 ≤ cl</a:t>
              </a:r>
              <a:r>
                <a:rPr lang="en-US" sz="3200" b="0" i="1" u="none" strike="noStrike" baseline="-25000" dirty="0" smtClean="0">
                  <a:solidFill>
                    <a:srgbClr val="231F20"/>
                  </a:solidFill>
                </a:rPr>
                <a:t>k−1 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for all</a:t>
              </a:r>
              <a:r>
                <a:rPr lang="en-US" sz="3200" b="0" i="1" u="none" strike="noStrike" dirty="0" smtClean="0">
                  <a:solidFill>
                    <a:srgbClr val="231F20"/>
                  </a:solidFill>
                </a:rPr>
                <a:t> 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k ≥ 2 and some c &gt; 0,</a:t>
              </a:r>
              <a:r>
                <a:rPr lang="en-US" sz="3200" b="0" i="1" u="none" strike="noStrike" dirty="0" smtClean="0">
                  <a:solidFill>
                    <a:srgbClr val="231F20"/>
                  </a:solidFill>
                </a:rPr>
                <a:t> 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then R(n, ψ</a:t>
              </a:r>
              <a:r>
                <a:rPr lang="en-US" sz="3200" b="0" i="1" u="none" strike="noStrike" baseline="30000" dirty="0" smtClean="0">
                  <a:solidFill>
                    <a:srgbClr val="231F20"/>
                  </a:solidFill>
                </a:rPr>
                <a:t>CCA</a:t>
              </a:r>
              <a:r>
                <a:rPr lang="en-US" sz="3200" b="0" i="1" u="none" strike="noStrike" baseline="0" dirty="0" smtClean="0">
                  <a:solidFill>
                    <a:srgbClr val="231F20"/>
                  </a:solidFill>
                </a:rPr>
                <a:t>) ∈ Θ(log n).</a:t>
              </a:r>
              <a:endParaRPr lang="en-US" sz="3200" i="1" dirty="0" smtClean="0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8053632" y="6283249"/>
            <a:ext cx="13919580" cy="3093154"/>
          </a:xfrm>
          <a:prstGeom prst="rect">
            <a:avLst/>
          </a:prstGeom>
          <a:ln w="31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900" i="1" dirty="0" smtClean="0"/>
              <a:t>The </a:t>
            </a:r>
            <a:r>
              <a:rPr lang="en-US" sz="3900" i="1" dirty="0"/>
              <a:t>genie-aided channel allocation in (</a:t>
            </a:r>
            <a:r>
              <a:rPr lang="en-US" sz="3900" i="1" dirty="0" smtClean="0"/>
              <a:t>P0) becomes </a:t>
            </a:r>
            <a:r>
              <a:rPr lang="en-US" sz="3900" i="1" dirty="0"/>
              <a:t>a graph coloring problem in which </a:t>
            </a:r>
            <a:r>
              <a:rPr lang="en-US" sz="3900" i="1" dirty="0" smtClean="0"/>
              <a:t>we wish to partition the graph into </a:t>
            </a:r>
            <a:r>
              <a:rPr lang="en-US" sz="3900" i="1" dirty="0"/>
              <a:t>disjoint </a:t>
            </a:r>
            <a:r>
              <a:rPr lang="en-US" sz="3900" i="1" dirty="0" smtClean="0"/>
              <a:t>maximal independent </a:t>
            </a:r>
            <a:r>
              <a:rPr lang="en-US" sz="3900" i="1" dirty="0"/>
              <a:t>sets I</a:t>
            </a:r>
            <a:r>
              <a:rPr lang="en-US" sz="3900" i="1" baseline="-25000" dirty="0" smtClean="0"/>
              <a:t>1</a:t>
            </a:r>
            <a:r>
              <a:rPr lang="en-US" sz="3900" i="1" dirty="0"/>
              <a:t>, . . . , </a:t>
            </a:r>
            <a:r>
              <a:rPr lang="en-US" sz="3900" i="1" dirty="0" smtClean="0"/>
              <a:t>I</a:t>
            </a:r>
            <a:r>
              <a:rPr lang="en-US" sz="3900" i="1" baseline="-25000" dirty="0" smtClean="0"/>
              <a:t>χ(G) </a:t>
            </a:r>
            <a:r>
              <a:rPr lang="en-US" sz="3900" i="1" dirty="0" smtClean="0"/>
              <a:t>, where </a:t>
            </a:r>
            <a:r>
              <a:rPr lang="el-GR" sz="3900" i="1" dirty="0" smtClean="0"/>
              <a:t>χ(</a:t>
            </a:r>
            <a:r>
              <a:rPr lang="en-US" sz="3900" i="1" dirty="0"/>
              <a:t>G)</a:t>
            </a:r>
            <a:r>
              <a:rPr lang="en-US" sz="3900" i="1" dirty="0" smtClean="0"/>
              <a:t> is the </a:t>
            </a:r>
            <a:r>
              <a:rPr lang="en-US" sz="3900" i="1" dirty="0"/>
              <a:t>chromatic number </a:t>
            </a:r>
            <a:r>
              <a:rPr lang="en-US" sz="3900" i="1" dirty="0" smtClean="0"/>
              <a:t>of the </a:t>
            </a:r>
            <a:r>
              <a:rPr lang="en-US" sz="3900" i="1" dirty="0"/>
              <a:t>graph </a:t>
            </a:r>
            <a:r>
              <a:rPr lang="en-US" sz="3900" i="1" dirty="0" smtClean="0"/>
              <a:t>G. Let </a:t>
            </a:r>
            <a:r>
              <a:rPr lang="en-US" sz="3900" i="1" dirty="0" smtClean="0"/>
              <a:t>|</a:t>
            </a:r>
            <a:r>
              <a:rPr lang="en-US" sz="3900" i="1" dirty="0" err="1" smtClean="0"/>
              <a:t>I</a:t>
            </a:r>
            <a:r>
              <a:rPr lang="en-US" sz="3900" i="1" baseline="-25000" dirty="0" err="1" smtClean="0"/>
              <a:t>j</a:t>
            </a:r>
            <a:r>
              <a:rPr lang="en-US" sz="3900" i="1" dirty="0" smtClean="0"/>
              <a:t>| </a:t>
            </a:r>
            <a:r>
              <a:rPr lang="en-US" sz="3900" i="1" dirty="0" smtClean="0"/>
              <a:t>be </a:t>
            </a:r>
            <a:r>
              <a:rPr lang="en-US" sz="3900" i="1" dirty="0"/>
              <a:t>the number of SUs in the maximal independent set </a:t>
            </a:r>
            <a:r>
              <a:rPr lang="en-US" sz="3900" i="1" dirty="0" smtClean="0"/>
              <a:t>I</a:t>
            </a:r>
            <a:r>
              <a:rPr lang="en-US" sz="3900" i="1" baseline="-25000" dirty="0" smtClean="0"/>
              <a:t>j</a:t>
            </a:r>
            <a:r>
              <a:rPr lang="en-US" sz="3900" i="1" dirty="0" smtClean="0"/>
              <a:t>. Then the </a:t>
            </a:r>
            <a:r>
              <a:rPr lang="en-US" sz="3900" i="1" dirty="0" smtClean="0"/>
              <a:t>regret (1) </a:t>
            </a:r>
            <a:r>
              <a:rPr lang="en-US" sz="3900" i="1" dirty="0" smtClean="0"/>
              <a:t>can be </a:t>
            </a:r>
            <a:r>
              <a:rPr lang="en-US" sz="3900" i="1" dirty="0" smtClean="0"/>
              <a:t>equivalently written </a:t>
            </a:r>
            <a:r>
              <a:rPr lang="en-US" sz="3900" i="1" dirty="0" smtClean="0"/>
              <a:t>as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8061796" y="11081434"/>
            <a:ext cx="13169309" cy="692497"/>
          </a:xfrm>
          <a:prstGeom prst="rect">
            <a:avLst/>
          </a:prstGeom>
          <a:ln w="31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900" i="1" dirty="0"/>
          </a:p>
        </p:txBody>
      </p:sp>
      <p:sp>
        <p:nvSpPr>
          <p:cNvPr id="73" name="Rectangle 6"/>
          <p:cNvSpPr>
            <a:spLocks noChangeArrowheads="1"/>
          </p:cNvSpPr>
          <p:nvPr/>
        </p:nvSpPr>
        <p:spPr bwMode="auto">
          <a:xfrm>
            <a:off x="27956808" y="16581712"/>
            <a:ext cx="14276621" cy="2806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9062" rIns="0" bIns="0"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1028700" indent="-57150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n-US" altLang="zh-CN" sz="3900" dirty="0" smtClean="0">
                <a:cs typeface="Times New Roman" pitchFamily="18" charset="0"/>
              </a:rPr>
              <a:t>Benchmarks: </a:t>
            </a:r>
            <a:r>
              <a:rPr lang="en-US" sz="3900" dirty="0" err="1" smtClean="0">
                <a:solidFill>
                  <a:srgbClr val="231F20"/>
                </a:solidFill>
              </a:rPr>
              <a:t>ψ</a:t>
            </a:r>
            <a:r>
              <a:rPr lang="en-US" sz="3900" baseline="30000" dirty="0" err="1" smtClean="0">
                <a:solidFill>
                  <a:srgbClr val="231F20"/>
                </a:solidFill>
              </a:rPr>
              <a:t>rand</a:t>
            </a:r>
            <a:r>
              <a:rPr lang="en-US" sz="3900" dirty="0" smtClean="0">
                <a:solidFill>
                  <a:srgbClr val="231F20"/>
                </a:solidFill>
              </a:rPr>
              <a:t>, ψ</a:t>
            </a:r>
            <a:r>
              <a:rPr lang="en-US" sz="3900" baseline="30000" dirty="0" smtClean="0">
                <a:solidFill>
                  <a:srgbClr val="231F20"/>
                </a:solidFill>
              </a:rPr>
              <a:t>adapt </a:t>
            </a:r>
            <a:r>
              <a:rPr lang="en-US" altLang="zh-CN" sz="3900" dirty="0">
                <a:cs typeface="Times New Roman" pitchFamily="18" charset="0"/>
              </a:rPr>
              <a:t>[</a:t>
            </a:r>
            <a:r>
              <a:rPr lang="en-US" altLang="zh-CN" sz="3900" dirty="0" err="1">
                <a:cs typeface="Times New Roman" pitchFamily="18" charset="0"/>
              </a:rPr>
              <a:t>Anandkumar</a:t>
            </a:r>
            <a:r>
              <a:rPr lang="en-US" altLang="zh-CN" sz="3900" dirty="0">
                <a:cs typeface="Times New Roman" pitchFamily="18" charset="0"/>
              </a:rPr>
              <a:t> et al. ‘11</a:t>
            </a:r>
            <a:r>
              <a:rPr lang="en-US" altLang="zh-CN" sz="3900" dirty="0" smtClean="0">
                <a:cs typeface="Times New Roman" pitchFamily="18" charset="0"/>
              </a:rPr>
              <a:t>]</a:t>
            </a:r>
            <a:r>
              <a:rPr lang="en-US" sz="3900" dirty="0" smtClean="0">
                <a:solidFill>
                  <a:srgbClr val="231F20"/>
                </a:solidFill>
              </a:rPr>
              <a:t>, </a:t>
            </a:r>
            <a:r>
              <a:rPr lang="en-US" sz="3900" dirty="0" err="1" smtClean="0">
                <a:solidFill>
                  <a:srgbClr val="231F20"/>
                </a:solidFill>
              </a:rPr>
              <a:t>ψ</a:t>
            </a:r>
            <a:r>
              <a:rPr lang="en-US" sz="3900" baseline="30000" dirty="0" err="1" smtClean="0">
                <a:solidFill>
                  <a:srgbClr val="231F20"/>
                </a:solidFill>
              </a:rPr>
              <a:t>TDFS</a:t>
            </a:r>
            <a:r>
              <a:rPr lang="en-US" sz="3900" baseline="30000" dirty="0">
                <a:solidFill>
                  <a:srgbClr val="231F20"/>
                </a:solidFill>
              </a:rPr>
              <a:t> </a:t>
            </a:r>
            <a:r>
              <a:rPr lang="en-US" altLang="zh-CN" sz="3900" dirty="0" smtClean="0">
                <a:cs typeface="Times New Roman" pitchFamily="18" charset="0"/>
              </a:rPr>
              <a:t>[</a:t>
            </a:r>
            <a:r>
              <a:rPr lang="en-US" altLang="zh-CN" sz="3900" dirty="0"/>
              <a:t>Liu</a:t>
            </a:r>
            <a:r>
              <a:rPr lang="en-US" altLang="zh-CN" sz="3900" dirty="0">
                <a:cs typeface="Times New Roman" pitchFamily="18" charset="0"/>
              </a:rPr>
              <a:t> et al. ’10</a:t>
            </a:r>
            <a:r>
              <a:rPr lang="en-US" altLang="zh-CN" sz="3900" dirty="0" smtClean="0">
                <a:cs typeface="Times New Roman" pitchFamily="18" charset="0"/>
              </a:rPr>
              <a:t>]</a:t>
            </a:r>
            <a:r>
              <a:rPr lang="en-US" sz="3900" dirty="0" smtClean="0">
                <a:solidFill>
                  <a:srgbClr val="231F20"/>
                </a:solidFill>
              </a:rPr>
              <a:t> </a:t>
            </a:r>
            <a:endParaRPr lang="en-US" sz="3900" dirty="0" smtClean="0"/>
          </a:p>
          <a:p>
            <a:pPr algn="just"/>
            <a:r>
              <a:rPr lang="en-US" sz="3900" dirty="0" err="1" smtClean="0"/>
              <a:t>Erdös-Rényi</a:t>
            </a:r>
            <a:r>
              <a:rPr lang="en-US" sz="3900" dirty="0"/>
              <a:t> </a:t>
            </a:r>
            <a:r>
              <a:rPr lang="en-US" sz="3900" dirty="0" smtClean="0"/>
              <a:t>(ER</a:t>
            </a:r>
            <a:r>
              <a:rPr lang="en-US" sz="3900" dirty="0" smtClean="0"/>
              <a:t>) random graphs with </a:t>
            </a:r>
            <a:r>
              <a:rPr lang="en-US" sz="3900" dirty="0" smtClean="0"/>
              <a:t>100 </a:t>
            </a:r>
            <a:r>
              <a:rPr lang="en-US" sz="3900" dirty="0" smtClean="0"/>
              <a:t>nodes</a:t>
            </a:r>
            <a:r>
              <a:rPr lang="en-US" sz="3900" dirty="0"/>
              <a:t> </a:t>
            </a:r>
            <a:r>
              <a:rPr lang="en-US" sz="3900" dirty="0" smtClean="0"/>
              <a:t>and attachment </a:t>
            </a:r>
            <a:r>
              <a:rPr lang="en-US" sz="3900" dirty="0"/>
              <a:t>probability 0.05</a:t>
            </a:r>
            <a:endParaRPr lang="en-US" sz="3900" dirty="0" smtClean="0"/>
          </a:p>
          <a:p>
            <a:pPr algn="just"/>
            <a:r>
              <a:rPr lang="en-US" sz="3900" dirty="0" smtClean="0"/>
              <a:t>random connection (RC) graphs with </a:t>
            </a:r>
            <a:r>
              <a:rPr lang="en-US" sz="3900" dirty="0"/>
              <a:t>1</a:t>
            </a:r>
            <a:r>
              <a:rPr lang="en-US" sz="3900" dirty="0" smtClean="0"/>
              <a:t>00 </a:t>
            </a:r>
            <a:r>
              <a:rPr lang="en-US" sz="3900" dirty="0" smtClean="0"/>
              <a:t>nodes </a:t>
            </a:r>
            <a:r>
              <a:rPr lang="en-US" sz="3900" dirty="0" smtClean="0"/>
              <a:t>and </a:t>
            </a:r>
            <a:r>
              <a:rPr lang="en-US" sz="3900" dirty="0"/>
              <a:t>200 </a:t>
            </a:r>
            <a:r>
              <a:rPr lang="en-US" sz="3900" dirty="0" smtClean="0"/>
              <a:t>edges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73126" y="19316335"/>
            <a:ext cx="6192516" cy="4137035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04546" y="24140737"/>
            <a:ext cx="5961096" cy="410434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3992" y="10214580"/>
            <a:ext cx="6090602" cy="9523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5968" y="13628095"/>
            <a:ext cx="6683154" cy="2808000"/>
          </a:xfrm>
          <a:prstGeom prst="rect">
            <a:avLst/>
          </a:prstGeom>
        </p:spPr>
      </p:pic>
      <p:sp>
        <p:nvSpPr>
          <p:cNvPr id="79" name="Text Box 162"/>
          <p:cNvSpPr txBox="1">
            <a:spLocks noChangeArrowheads="1"/>
          </p:cNvSpPr>
          <p:nvPr/>
        </p:nvSpPr>
        <p:spPr bwMode="auto">
          <a:xfrm>
            <a:off x="431433" y="11319479"/>
            <a:ext cx="13700223" cy="978196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>
                  <a:alpha val="49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 lIns="298151" tIns="149088" rIns="298151" bIns="149088">
            <a:spAutoFit/>
          </a:bodyPr>
          <a:lstStyle/>
          <a:p>
            <a:pPr eaLnBrk="1" hangingPunct="1"/>
            <a:r>
              <a:rPr lang="en-US" altLang="zh-CN" sz="4400" b="1" dirty="0">
                <a:solidFill>
                  <a:schemeClr val="bg1"/>
                </a:solidFill>
                <a:latin typeface="+mn-lt"/>
              </a:rPr>
              <a:t>Opportunistic Spectrum Access (OSA)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707704" y="19987314"/>
            <a:ext cx="12622729" cy="4153423"/>
          </a:xfrm>
          <a:prstGeom prst="rect">
            <a:avLst/>
          </a:prstGeom>
          <a:ln w="3175">
            <a:solidFill>
              <a:srgbClr val="FF99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600" i="1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14851716" y="20877731"/>
                <a:ext cx="12458200" cy="3046988"/>
              </a:xfrm>
              <a:prstGeom prst="rect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BR" sz="3200" b="1" i="1" dirty="0" smtClean="0"/>
                  <a:t>for </a:t>
                </a:r>
                <a:r>
                  <a:rPr lang="pt-BR" sz="3200" i="1" dirty="0"/>
                  <a:t>n = t</a:t>
                </a:r>
                <a:r>
                  <a:rPr lang="pt-BR" sz="3200" i="1" baseline="-25000" dirty="0"/>
                  <a:t>1</a:t>
                </a:r>
                <a:r>
                  <a:rPr lang="pt-BR" sz="3200" i="1" dirty="0"/>
                  <a:t>, t</a:t>
                </a:r>
                <a:r>
                  <a:rPr lang="pt-BR" sz="3200" i="1" baseline="-25000" dirty="0"/>
                  <a:t>2</a:t>
                </a:r>
                <a:r>
                  <a:rPr lang="pt-BR" sz="3200" i="1" dirty="0"/>
                  <a:t>, . . . , t</a:t>
                </a:r>
                <a:r>
                  <a:rPr lang="pt-BR" sz="3200" i="1" baseline="-25000" dirty="0"/>
                  <a:t>ξ(n) </a:t>
                </a:r>
                <a:r>
                  <a:rPr lang="pt-BR" sz="3200" i="1" baseline="-25000" dirty="0" smtClean="0"/>
                  <a:t> </a:t>
                </a:r>
                <a:r>
                  <a:rPr lang="pt-BR" sz="3200" b="1" i="1" dirty="0" smtClean="0"/>
                  <a:t>do</a:t>
                </a:r>
              </a:p>
              <a:p>
                <a:r>
                  <a:rPr lang="en-US" sz="3200" i="1" dirty="0" smtClean="0"/>
                  <a:t>   </a:t>
                </a:r>
                <a:r>
                  <a:rPr lang="en-US" sz="3200" i="1" dirty="0" smtClean="0"/>
                  <a:t>Central </a:t>
                </a:r>
                <a:r>
                  <a:rPr lang="en-US" sz="3200" i="1" dirty="0"/>
                  <a:t>processor chooses an arbitrary SU </a:t>
                </a:r>
                <a:r>
                  <a:rPr lang="en-US" sz="3200" i="1" dirty="0" err="1"/>
                  <a:t>i</a:t>
                </a:r>
                <a:r>
                  <a:rPr lang="en-US" sz="3200" i="1" dirty="0"/>
                  <a:t>, </a:t>
                </a:r>
                <a:r>
                  <a:rPr lang="en-US" sz="3200" i="1" dirty="0" smtClean="0"/>
                  <a:t>which sends it {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sz="3200" i="1" baseline="-25000" dirty="0" err="1"/>
                  <a:t>ij</a:t>
                </a:r>
                <a:r>
                  <a:rPr lang="en-US" sz="3200" i="1" dirty="0"/>
                  <a:t>(t</a:t>
                </a:r>
                <a:r>
                  <a:rPr lang="en-US" sz="3200" i="1" baseline="-25000" dirty="0"/>
                  <a:t>k</a:t>
                </a:r>
                <a:r>
                  <a:rPr lang="en-US" sz="3200" i="1" dirty="0" smtClean="0"/>
                  <a:t>): </a:t>
                </a:r>
                <a:r>
                  <a:rPr lang="en-US" sz="3200" i="1" dirty="0"/>
                  <a:t>j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i="1" dirty="0"/>
                  <a:t>N</a:t>
                </a:r>
                <a:r>
                  <a:rPr lang="en-US" sz="3200" i="1" dirty="0" smtClean="0"/>
                  <a:t>}.</a:t>
                </a:r>
              </a:p>
              <a:p>
                <a:r>
                  <a:rPr lang="en-US" sz="3200" i="1" dirty="0" smtClean="0"/>
                  <a:t>   </a:t>
                </a:r>
                <a:r>
                  <a:rPr lang="en-US" sz="3200" i="1" dirty="0" smtClean="0"/>
                  <a:t>Central </a:t>
                </a:r>
                <a:r>
                  <a:rPr lang="en-US" sz="3200" i="1" dirty="0"/>
                  <a:t>processor solves the optimization problem (P0), </a:t>
                </a:r>
                <a:r>
                  <a:rPr lang="en-US" sz="3200" i="1" dirty="0" smtClean="0"/>
                  <a:t>and for </a:t>
                </a:r>
                <a:r>
                  <a:rPr lang="en-US" sz="3200" i="1" dirty="0"/>
                  <a:t>each </a:t>
                </a:r>
                <a:r>
                  <a:rPr lang="en-US" sz="3200" i="1" dirty="0" err="1" smtClean="0"/>
                  <a:t>i∈</a:t>
                </a:r>
                <a:r>
                  <a:rPr lang="en-US" sz="3200" i="1" dirty="0" err="1"/>
                  <a:t>M</a:t>
                </a:r>
                <a:r>
                  <a:rPr lang="en-US" sz="3200" i="1" dirty="0"/>
                  <a:t>, sets </a:t>
                </a:r>
                <a:r>
                  <a:rPr lang="en-US" sz="3200" i="1" dirty="0" smtClean="0"/>
                  <a:t>channel access ranks r</a:t>
                </a:r>
                <a:r>
                  <a:rPr lang="en-US" sz="3200" i="1" baseline="-25000" dirty="0" smtClean="0"/>
                  <a:t>i</a:t>
                </a:r>
                <a:r>
                  <a:rPr lang="en-US" sz="3200" i="1" dirty="0" smtClean="0"/>
                  <a:t>(t</a:t>
                </a:r>
                <a:r>
                  <a:rPr lang="en-US" sz="3200" i="1" baseline="-25000" dirty="0" smtClean="0"/>
                  <a:t>k</a:t>
                </a:r>
                <a:r>
                  <a:rPr lang="en-US" sz="3200" i="1" dirty="0"/>
                  <a:t>) = </a:t>
                </a:r>
                <a:r>
                  <a:rPr lang="en-US" sz="3200" i="1" dirty="0" smtClean="0"/>
                  <a:t>j if </a:t>
                </a:r>
                <a:r>
                  <a:rPr lang="en-US" sz="3200" i="1" dirty="0" err="1"/>
                  <a:t>x</a:t>
                </a:r>
                <a:r>
                  <a:rPr lang="en-US" sz="3200" i="1" baseline="-25000" dirty="0" err="1"/>
                  <a:t>ij</a:t>
                </a:r>
                <a:r>
                  <a:rPr lang="en-US" sz="3200" i="1" dirty="0"/>
                  <a:t> </a:t>
                </a:r>
                <a:r>
                  <a:rPr lang="en-US" sz="3200" i="1" dirty="0" smtClean="0"/>
                  <a:t>=1, for </a:t>
                </a:r>
                <a:r>
                  <a:rPr lang="en-US" sz="3200" i="1" dirty="0" err="1"/>
                  <a:t>i</a:t>
                </a:r>
                <a:r>
                  <a:rPr lang="en-US" sz="3200" i="1" dirty="0"/>
                  <a:t> = 1, . . .,</a:t>
                </a:r>
                <a:r>
                  <a:rPr lang="en-US" sz="3200" i="1" dirty="0" smtClean="0"/>
                  <a:t>M.</a:t>
                </a:r>
                <a:endParaRPr lang="en-US" sz="3200" i="1" dirty="0"/>
              </a:p>
              <a:p>
                <a:r>
                  <a:rPr lang="en-US" sz="3200" i="1" dirty="0" smtClean="0"/>
                  <a:t>   </a:t>
                </a:r>
                <a:r>
                  <a:rPr lang="en-US" sz="3200" i="1" dirty="0" smtClean="0"/>
                  <a:t>Central </a:t>
                </a:r>
                <a:r>
                  <a:rPr lang="en-US" sz="3200" i="1" dirty="0"/>
                  <a:t>processor sends r</a:t>
                </a:r>
                <a:r>
                  <a:rPr lang="en-US" sz="3200" i="1" baseline="-25000" dirty="0"/>
                  <a:t>i</a:t>
                </a:r>
                <a:r>
                  <a:rPr lang="en-US" sz="3200" i="1" dirty="0"/>
                  <a:t>(t</a:t>
                </a:r>
                <a:r>
                  <a:rPr lang="en-US" sz="3200" i="1" baseline="-25000" dirty="0"/>
                  <a:t>k</a:t>
                </a:r>
                <a:r>
                  <a:rPr lang="en-US" sz="3200" i="1" dirty="0"/>
                  <a:t>) to each SU </a:t>
                </a:r>
                <a:r>
                  <a:rPr lang="en-US" sz="3200" i="1" dirty="0" err="1"/>
                  <a:t>i</a:t>
                </a:r>
                <a:r>
                  <a:rPr lang="en-US" sz="3200" i="1" dirty="0"/>
                  <a:t>, </a:t>
                </a:r>
                <a:r>
                  <a:rPr lang="en-US" sz="3200" i="1" dirty="0" err="1" smtClean="0"/>
                  <a:t>i∈M</a:t>
                </a:r>
                <a:r>
                  <a:rPr lang="en-US" sz="3200" i="1" dirty="0"/>
                  <a:t>.</a:t>
                </a:r>
              </a:p>
              <a:p>
                <a:pPr>
                  <a:tabLst>
                    <a:tab pos="342900" algn="l"/>
                  </a:tabLst>
                </a:pPr>
                <a:r>
                  <a:rPr lang="en-US" sz="3200" i="1" dirty="0" smtClean="0"/>
                  <a:t>   </a:t>
                </a:r>
                <a:r>
                  <a:rPr lang="en-US" sz="3200" i="1" dirty="0" smtClean="0"/>
                  <a:t>Each </a:t>
                </a:r>
                <a:r>
                  <a:rPr lang="en-US" sz="3200" i="1" dirty="0"/>
                  <a:t>SU performs the </a:t>
                </a:r>
                <a:r>
                  <a:rPr lang="en-US" sz="3200" i="1" dirty="0" smtClean="0"/>
                  <a:t>random </a:t>
                </a:r>
                <a:r>
                  <a:rPr lang="el-GR" sz="3200" i="1" dirty="0" smtClean="0"/>
                  <a:t>ε</a:t>
                </a:r>
                <a:r>
                  <a:rPr lang="en-US" sz="3200" dirty="0" smtClean="0"/>
                  <a:t>-greedy </a:t>
                </a:r>
                <a:r>
                  <a:rPr lang="en-US" sz="3200" i="1" dirty="0" smtClean="0"/>
                  <a:t>channel learning algorithm.</a:t>
                </a: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1716" y="20877731"/>
                <a:ext cx="12458200" cy="3046988"/>
              </a:xfrm>
              <a:prstGeom prst="rect">
                <a:avLst/>
              </a:prstGeom>
              <a:blipFill rotWithShape="0">
                <a:blip r:embed="rId13"/>
                <a:stretch>
                  <a:fillRect l="-1222" t="-2595" r="-587" b="-5389"/>
                </a:stretch>
              </a:blipFill>
              <a:ln w="31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14707704" y="24884862"/>
            <a:ext cx="12656029" cy="2208121"/>
          </a:xfrm>
          <a:prstGeom prst="rect">
            <a:avLst/>
          </a:prstGeom>
          <a:ln w="3175">
            <a:solidFill>
              <a:srgbClr val="FF99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600" i="1" dirty="0" smtClean="0"/>
          </a:p>
        </p:txBody>
      </p:sp>
      <p:sp>
        <p:nvSpPr>
          <p:cNvPr id="47" name="Text Box 162"/>
          <p:cNvSpPr txBox="1">
            <a:spLocks noChangeArrowheads="1"/>
          </p:cNvSpPr>
          <p:nvPr/>
        </p:nvSpPr>
        <p:spPr bwMode="auto">
          <a:xfrm>
            <a:off x="14707704" y="19919976"/>
            <a:ext cx="12603761" cy="692467"/>
          </a:xfrm>
          <a:prstGeom prst="rect">
            <a:avLst/>
          </a:prstGeom>
          <a:gradFill flip="none" rotWithShape="1">
            <a:gsLst>
              <a:gs pos="0">
                <a:srgbClr val="FF9933">
                  <a:lumMod val="92000"/>
                </a:srgbClr>
              </a:gs>
              <a:gs pos="100000">
                <a:srgbClr val="FF9933">
                  <a:lumMod val="97000"/>
                </a:srgbClr>
              </a:gs>
            </a:gsLst>
            <a:lin ang="5400000" scaled="1"/>
            <a:tileRect/>
          </a:gradFill>
          <a:ln w="9525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 wrap="square" lIns="91404" tIns="45705" rIns="91404" bIns="45705">
            <a:spAutoFit/>
          </a:bodyPr>
          <a:lstStyle/>
          <a:p>
            <a:pPr indent="266700"/>
            <a:r>
              <a:rPr lang="en-US" altLang="zh-CN" sz="3900" b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CCA Policy</a:t>
            </a:r>
            <a:endParaRPr lang="en-US" altLang="zh-CN" sz="3900" b="1" dirty="0">
              <a:solidFill>
                <a:schemeClr val="bg1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48" name="Text Box 162"/>
          <p:cNvSpPr txBox="1">
            <a:spLocks noChangeArrowheads="1"/>
          </p:cNvSpPr>
          <p:nvPr/>
        </p:nvSpPr>
        <p:spPr bwMode="auto">
          <a:xfrm>
            <a:off x="14707704" y="24218735"/>
            <a:ext cx="12656029" cy="692467"/>
          </a:xfrm>
          <a:prstGeom prst="rect">
            <a:avLst/>
          </a:prstGeom>
          <a:gradFill flip="none" rotWithShape="1">
            <a:gsLst>
              <a:gs pos="0">
                <a:srgbClr val="FF9933">
                  <a:lumMod val="92000"/>
                </a:srgbClr>
              </a:gs>
              <a:gs pos="100000">
                <a:srgbClr val="FF9933">
                  <a:lumMod val="97000"/>
                </a:srgbClr>
              </a:gs>
            </a:gsLst>
            <a:lin ang="5400000" scaled="1"/>
            <a:tileRect/>
          </a:gradFill>
          <a:ln w="9525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 wrap="square" lIns="91404" tIns="45705" rIns="91404" bIns="45705">
            <a:spAutoFit/>
          </a:bodyPr>
          <a:lstStyle/>
          <a:p>
            <a:pPr indent="266700"/>
            <a:r>
              <a:rPr lang="en-US" altLang="zh-CN" sz="3900" b="1" dirty="0" smtClean="0">
                <a:solidFill>
                  <a:schemeClr val="bg1"/>
                </a:solidFill>
                <a:latin typeface="+mn-lt"/>
              </a:rPr>
              <a:t>Random </a:t>
            </a:r>
            <a:r>
              <a:rPr lang="el-GR" altLang="zh-CN" sz="3900" b="1" dirty="0">
                <a:solidFill>
                  <a:schemeClr val="bg1"/>
                </a:solidFill>
                <a:latin typeface="+mn-lt"/>
              </a:rPr>
              <a:t>ε</a:t>
            </a:r>
            <a:r>
              <a:rPr lang="en-US" altLang="zh-CN" sz="3900" b="1" dirty="0" smtClean="0">
                <a:solidFill>
                  <a:schemeClr val="bg1"/>
                </a:solidFill>
                <a:latin typeface="+mn-lt"/>
              </a:rPr>
              <a:t>-Greedy Channel Learning Algorithm</a:t>
            </a:r>
            <a:endParaRPr lang="en-US" altLang="zh-CN" sz="3900" b="1" dirty="0">
              <a:solidFill>
                <a:schemeClr val="bg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14812026" y="24958874"/>
                <a:ext cx="12395868" cy="2062103"/>
              </a:xfrm>
              <a:prstGeom prst="rect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200" i="1" dirty="0" smtClean="0"/>
                  <a:t>In </a:t>
                </a:r>
                <a:r>
                  <a:rPr lang="en-US" sz="3200" i="1" dirty="0"/>
                  <a:t>each time </a:t>
                </a:r>
                <a:r>
                  <a:rPr lang="en-US" sz="3200" i="1" dirty="0" smtClean="0"/>
                  <a:t>slot of </a:t>
                </a:r>
                <a:r>
                  <a:rPr lang="en-US" sz="3200" i="1" dirty="0"/>
                  <a:t>the channel learning </a:t>
                </a:r>
                <a:r>
                  <a:rPr lang="en-US" sz="3200" i="1" dirty="0" smtClean="0"/>
                  <a:t>period, each SU </a:t>
                </a:r>
                <a:r>
                  <a:rPr lang="en-US" sz="3200" i="1" dirty="0" err="1" smtClean="0"/>
                  <a:t>i</a:t>
                </a:r>
                <a:endParaRPr lang="en-US" sz="3200" i="1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i="1" dirty="0"/>
                  <a:t>with </a:t>
                </a:r>
                <a:r>
                  <a:rPr lang="en-US" sz="3200" i="1" dirty="0" smtClean="0"/>
                  <a:t>probability </a:t>
                </a:r>
                <a:r>
                  <a:rPr lang="el-GR" sz="3200" i="1" dirty="0" smtClean="0"/>
                  <a:t>ε</a:t>
                </a:r>
                <a:r>
                  <a:rPr lang="en-US" sz="3200" i="1" dirty="0" smtClean="0"/>
                  <a:t>, choose to </a:t>
                </a:r>
                <a:r>
                  <a:rPr lang="en-US" sz="3200" i="1" dirty="0"/>
                  <a:t>sense a </a:t>
                </a:r>
                <a:r>
                  <a:rPr lang="en-US" sz="3200" i="1" dirty="0" smtClean="0"/>
                  <a:t>channel j </a:t>
                </a:r>
                <a:r>
                  <a:rPr lang="en-US" sz="3200" i="1" dirty="0"/>
                  <a:t>∈ </a:t>
                </a:r>
                <a:r>
                  <a:rPr lang="en-US" sz="3200" i="1" dirty="0" smtClean="0"/>
                  <a:t>N</a:t>
                </a:r>
                <a:endParaRPr lang="en-US" sz="3200" i="1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i="1" dirty="0"/>
                  <a:t>with probability </a:t>
                </a:r>
                <a:r>
                  <a:rPr lang="en-US" sz="3200" i="1" dirty="0" smtClean="0"/>
                  <a:t>1-</a:t>
                </a:r>
                <a:r>
                  <a:rPr lang="el-GR" sz="3200" i="1" dirty="0" smtClean="0"/>
                  <a:t>ε</a:t>
                </a:r>
                <a:r>
                  <a:rPr lang="en-US" sz="3200" i="1" dirty="0" smtClean="0"/>
                  <a:t>, choose the r</a:t>
                </a:r>
                <a:r>
                  <a:rPr lang="en-US" sz="3200" i="1" baseline="-25000" dirty="0" smtClean="0"/>
                  <a:t>i</a:t>
                </a:r>
                <a:r>
                  <a:rPr lang="en-US" sz="3200" i="1" dirty="0" smtClean="0"/>
                  <a:t>(t</a:t>
                </a:r>
                <a:r>
                  <a:rPr lang="en-US" sz="3200" i="1" baseline="-25000" dirty="0" smtClean="0"/>
                  <a:t>k</a:t>
                </a:r>
                <a:r>
                  <a:rPr lang="en-US" sz="3200" i="1" dirty="0" smtClean="0"/>
                  <a:t>)-</a:t>
                </a:r>
                <a:r>
                  <a:rPr lang="en-US" sz="3200" i="1" dirty="0" err="1" smtClean="0"/>
                  <a:t>th</a:t>
                </a:r>
                <a:r>
                  <a:rPr lang="en-US" sz="3200" i="1" dirty="0" smtClean="0"/>
                  <a:t> </a:t>
                </a:r>
                <a:r>
                  <a:rPr lang="en-US" sz="3200" i="1" dirty="0"/>
                  <a:t>best channel according to its empirical idle </a:t>
                </a:r>
                <a:r>
                  <a:rPr lang="en-US" sz="3200" i="1" dirty="0" smtClean="0"/>
                  <a:t>probability estimates </a:t>
                </a:r>
                <a:r>
                  <a:rPr lang="en-US" sz="3200" i="1" dirty="0"/>
                  <a:t>{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sz="3200" i="1" baseline="-25000" dirty="0" err="1"/>
                  <a:t>ij</a:t>
                </a:r>
                <a:r>
                  <a:rPr lang="en-US" sz="3200" i="1" dirty="0"/>
                  <a:t>(t</a:t>
                </a:r>
                <a:r>
                  <a:rPr lang="en-US" sz="3200" i="1" baseline="-25000" dirty="0"/>
                  <a:t>k</a:t>
                </a:r>
                <a:r>
                  <a:rPr lang="en-US" sz="3200" i="1" dirty="0"/>
                  <a:t>): j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200" i="1" dirty="0"/>
                  <a:t>N</a:t>
                </a:r>
                <a:r>
                  <a:rPr lang="en-US" sz="3200" i="1" dirty="0" smtClean="0"/>
                  <a:t>}</a:t>
                </a:r>
                <a:endParaRPr lang="en-US" sz="3200" i="1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12026" y="24958874"/>
                <a:ext cx="12395868" cy="2062103"/>
              </a:xfrm>
              <a:prstGeom prst="rect">
                <a:avLst/>
              </a:prstGeom>
              <a:blipFill rotWithShape="0">
                <a:blip r:embed="rId14"/>
                <a:stretch>
                  <a:fillRect l="-1278" t="-3824" b="-8529"/>
                </a:stretch>
              </a:blipFill>
              <a:ln w="31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2" name="Picture 6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898156" y="9595525"/>
            <a:ext cx="5942455" cy="809162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28138951" y="10747621"/>
            <a:ext cx="13787021" cy="4780906"/>
          </a:xfrm>
          <a:prstGeom prst="rect">
            <a:avLst/>
          </a:prstGeom>
          <a:ln w="3175">
            <a:solidFill>
              <a:srgbClr val="FF99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600" i="1" dirty="0" smtClean="0"/>
          </a:p>
        </p:txBody>
      </p:sp>
      <p:sp>
        <p:nvSpPr>
          <p:cNvPr id="80" name="Text Box 162"/>
          <p:cNvSpPr txBox="1">
            <a:spLocks noChangeArrowheads="1"/>
          </p:cNvSpPr>
          <p:nvPr/>
        </p:nvSpPr>
        <p:spPr bwMode="auto">
          <a:xfrm>
            <a:off x="28152101" y="10763836"/>
            <a:ext cx="13773871" cy="707856"/>
          </a:xfrm>
          <a:prstGeom prst="rect">
            <a:avLst/>
          </a:prstGeom>
          <a:gradFill flip="none" rotWithShape="1">
            <a:gsLst>
              <a:gs pos="0">
                <a:srgbClr val="FF9933">
                  <a:lumMod val="92000"/>
                </a:srgbClr>
              </a:gs>
              <a:gs pos="100000">
                <a:srgbClr val="FF9933">
                  <a:lumMod val="97000"/>
                </a:srgbClr>
              </a:gs>
            </a:gsLst>
            <a:lin ang="5400000" scaled="1"/>
            <a:tileRect/>
          </a:gradFill>
          <a:ln w="9525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 wrap="square" lIns="91404" tIns="45705" rIns="91404" bIns="45705">
            <a:spAutoFit/>
          </a:bodyPr>
          <a:lstStyle/>
          <a:p>
            <a:pPr indent="266700"/>
            <a:r>
              <a:rPr lang="en-US" altLang="zh-CN" sz="3900" b="1" dirty="0">
                <a:solidFill>
                  <a:schemeClr val="bg1"/>
                </a:solidFill>
                <a:latin typeface="+mn-lt"/>
              </a:rPr>
              <a:t>DARL</a:t>
            </a:r>
            <a:r>
              <a:rPr lang="en-US" altLang="zh-CN" sz="3900" b="1" dirty="0" smtClean="0">
                <a:solidFill>
                  <a:schemeClr val="bg1"/>
                </a:solidFill>
                <a:latin typeface="+mn-lt"/>
              </a:rPr>
              <a:t> Policy </a:t>
            </a:r>
            <a:endParaRPr lang="en-US" altLang="zh-CN" sz="39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1" name="Rectangle 6"/>
          <p:cNvSpPr>
            <a:spLocks noChangeArrowheads="1"/>
          </p:cNvSpPr>
          <p:nvPr/>
        </p:nvSpPr>
        <p:spPr bwMode="auto">
          <a:xfrm>
            <a:off x="28377488" y="11878083"/>
            <a:ext cx="14228654" cy="75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9062" rIns="0" bIns="0"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1028700" indent="-57150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en-US" sz="3900" dirty="0" smtClean="0"/>
          </a:p>
        </p:txBody>
      </p:sp>
      <p:sp>
        <p:nvSpPr>
          <p:cNvPr id="82" name="Rectangle 6"/>
          <p:cNvSpPr>
            <a:spLocks noChangeArrowheads="1"/>
          </p:cNvSpPr>
          <p:nvPr/>
        </p:nvSpPr>
        <p:spPr bwMode="auto">
          <a:xfrm>
            <a:off x="28293517" y="11311471"/>
            <a:ext cx="13560449" cy="418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9062" rIns="0" bIns="0"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1028700" indent="-57150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n-US" altLang="zh-CN" sz="3200" i="1" dirty="0" smtClean="0">
                <a:latin typeface="+mn-lt"/>
                <a:cs typeface="Times New Roman" pitchFamily="18" charset="0"/>
              </a:rPr>
              <a:t>Set channel </a:t>
            </a:r>
            <a:r>
              <a:rPr lang="en-US" altLang="zh-CN" sz="3200" i="1" dirty="0">
                <a:latin typeface="+mn-lt"/>
                <a:cs typeface="Times New Roman" pitchFamily="18" charset="0"/>
              </a:rPr>
              <a:t>access rank r</a:t>
            </a:r>
            <a:r>
              <a:rPr lang="en-US" altLang="zh-CN" sz="3200" i="1" baseline="-25000" dirty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>
                <a:latin typeface="+mn-lt"/>
                <a:cs typeface="Times New Roman" pitchFamily="18" charset="0"/>
              </a:rPr>
              <a:t>(1) = 1, for all </a:t>
            </a:r>
            <a:r>
              <a:rPr lang="en-US" altLang="zh-CN" sz="3200" i="1" dirty="0" err="1">
                <a:latin typeface="+mn-lt"/>
                <a:cs typeface="Times New Roman" pitchFamily="18" charset="0"/>
              </a:rPr>
              <a:t>i∈</a:t>
            </a:r>
            <a:r>
              <a:rPr lang="en-US" altLang="zh-CN" sz="3200" i="1" dirty="0" err="1" smtClean="0">
                <a:latin typeface="+mn-lt"/>
                <a:cs typeface="Times New Roman" pitchFamily="18" charset="0"/>
              </a:rPr>
              <a:t>M</a:t>
            </a:r>
            <a:endParaRPr lang="en-US" altLang="zh-CN" sz="3200" i="1" dirty="0" smtClean="0">
              <a:latin typeface="+mn-lt"/>
              <a:cs typeface="Times New Roman" pitchFamily="18" charset="0"/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n-US" altLang="zh-CN" sz="3200" i="1" dirty="0" smtClean="0">
                <a:latin typeface="+mn-lt"/>
                <a:cs typeface="Times New Roman" pitchFamily="18" charset="0"/>
              </a:rPr>
              <a:t>In time slot n&gt;1, SU </a:t>
            </a:r>
            <a:r>
              <a:rPr lang="en-US" altLang="zh-CN" sz="3200" i="1" dirty="0" err="1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 uses the same channel access rank as r</a:t>
            </a:r>
            <a:r>
              <a:rPr lang="en-US" altLang="zh-CN" sz="3200" i="1" baseline="-25000" dirty="0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(n−1) if  there is no collision in time slot n-1. Otherwise, it generates a random number λ</a:t>
            </a:r>
            <a:r>
              <a:rPr lang="en-US" altLang="zh-CN" sz="3200" i="1" baseline="-25000" dirty="0" smtClean="0">
                <a:latin typeface="+mn-lt"/>
                <a:cs typeface="Times New Roman" pitchFamily="18" charset="0"/>
              </a:rPr>
              <a:t>i 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uniformly distributed in [0, 1] and keeps on using the same channel access rank if λ</a:t>
            </a:r>
            <a:r>
              <a:rPr lang="en-US" altLang="zh-CN" sz="3200" i="1" baseline="-25000" dirty="0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 has the largest value among all its neighbors who also have collisions in 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time slot  n-1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. If its random number λ</a:t>
            </a:r>
            <a:r>
              <a:rPr lang="en-US" altLang="zh-CN" sz="3200" i="1" baseline="-25000" dirty="0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 is not the largest value, SU </a:t>
            </a:r>
            <a:r>
              <a:rPr lang="en-US" altLang="zh-CN" sz="3200" i="1" dirty="0" err="1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 is allocated a channel access rank uniformly and randomly from {1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, . . . , N</a:t>
            </a:r>
            <a:r>
              <a:rPr lang="en-US" altLang="zh-CN" sz="3200" i="1" dirty="0">
                <a:latin typeface="+mn-lt"/>
                <a:cs typeface="Times New Roman" pitchFamily="18" charset="0"/>
              </a:rPr>
              <a:t>}. 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SU </a:t>
            </a:r>
            <a:r>
              <a:rPr lang="en-US" altLang="zh-CN" sz="3200" i="1" dirty="0" err="1" smtClean="0">
                <a:latin typeface="+mn-lt"/>
                <a:cs typeface="Times New Roman" pitchFamily="18" charset="0"/>
              </a:rPr>
              <a:t>i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 </a:t>
            </a:r>
            <a:r>
              <a:rPr lang="en-US" altLang="zh-CN" sz="3200" i="1" dirty="0">
                <a:latin typeface="+mn-lt"/>
                <a:cs typeface="Times New Roman" pitchFamily="18" charset="0"/>
              </a:rPr>
              <a:t>then performs the 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random </a:t>
            </a:r>
            <a:r>
              <a:rPr lang="el-GR" altLang="zh-CN" sz="3200" i="1" dirty="0" smtClean="0">
                <a:latin typeface="+mn-lt"/>
                <a:cs typeface="Times New Roman" pitchFamily="18" charset="0"/>
              </a:rPr>
              <a:t>ε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-greedy channel learning algorithm</a:t>
            </a:r>
            <a:r>
              <a:rPr lang="en-US" altLang="zh-CN" sz="3200" i="1" dirty="0" smtClean="0">
                <a:latin typeface="+mn-lt"/>
                <a:cs typeface="Times New Roman" pitchFamily="18" charset="0"/>
              </a:rPr>
              <a:t>.</a:t>
            </a:r>
            <a:endParaRPr lang="en-US" altLang="zh-CN" sz="3200" i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76" name="TextBox 39"/>
          <p:cNvSpPr>
            <a:spLocks noChangeArrowheads="1"/>
          </p:cNvSpPr>
          <p:nvPr/>
        </p:nvSpPr>
        <p:spPr bwMode="auto">
          <a:xfrm>
            <a:off x="28492916" y="23223997"/>
            <a:ext cx="12752933" cy="91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8268" tIns="149137" rIns="298268" bIns="14913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4000" dirty="0" smtClean="0"/>
              <a:t>    </a:t>
            </a:r>
            <a:r>
              <a:rPr lang="en-US" sz="3600" dirty="0" smtClean="0"/>
              <a:t>Normalized </a:t>
            </a:r>
            <a:r>
              <a:rPr lang="en-US" sz="3600" dirty="0"/>
              <a:t>regret R(n,</a:t>
            </a:r>
            <a:r>
              <a:rPr lang="el-GR" sz="3600" dirty="0" smtClean="0"/>
              <a:t>ψ)</a:t>
            </a:r>
            <a:r>
              <a:rPr lang="en-US" sz="3600" dirty="0"/>
              <a:t>/</a:t>
            </a:r>
            <a:r>
              <a:rPr lang="en-US" sz="3600" dirty="0" smtClean="0"/>
              <a:t>log </a:t>
            </a:r>
            <a:r>
              <a:rPr lang="en-US" sz="3600" dirty="0"/>
              <a:t>n vs. time slot n on ER graphs</a:t>
            </a:r>
            <a:endParaRPr lang="en-US" altLang="zh-CN" sz="3600" dirty="0">
              <a:solidFill>
                <a:srgbClr val="000000"/>
              </a:solidFill>
            </a:endParaRPr>
          </a:p>
        </p:txBody>
      </p:sp>
      <p:sp>
        <p:nvSpPr>
          <p:cNvPr id="77" name="TextBox 39"/>
          <p:cNvSpPr>
            <a:spLocks noChangeArrowheads="1"/>
          </p:cNvSpPr>
          <p:nvPr/>
        </p:nvSpPr>
        <p:spPr bwMode="auto">
          <a:xfrm>
            <a:off x="28781004" y="28015706"/>
            <a:ext cx="12640987" cy="91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8268" tIns="149137" rIns="298268" bIns="14913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sz="4000" dirty="0" smtClean="0"/>
              <a:t>  </a:t>
            </a:r>
            <a:r>
              <a:rPr lang="en-US" sz="3600" dirty="0" smtClean="0"/>
              <a:t>Normalized </a:t>
            </a:r>
            <a:r>
              <a:rPr lang="en-US" sz="3600" dirty="0"/>
              <a:t>regret R(n,</a:t>
            </a:r>
            <a:r>
              <a:rPr lang="el-GR" sz="3600" dirty="0" smtClean="0"/>
              <a:t>ψ)</a:t>
            </a:r>
            <a:r>
              <a:rPr lang="en-US" sz="3600" dirty="0"/>
              <a:t>/</a:t>
            </a:r>
            <a:r>
              <a:rPr lang="en-US" sz="3600" dirty="0" smtClean="0"/>
              <a:t>log </a:t>
            </a:r>
            <a:r>
              <a:rPr lang="en-US" sz="3600" dirty="0"/>
              <a:t>n vs. time slot n on </a:t>
            </a:r>
            <a:r>
              <a:rPr lang="en-US" sz="3600" dirty="0" smtClean="0"/>
              <a:t>RC </a:t>
            </a:r>
            <a:r>
              <a:rPr lang="en-US" sz="3600" dirty="0"/>
              <a:t>graphs</a:t>
            </a:r>
            <a:endParaRPr lang="en-US" altLang="zh-CN" sz="3600" dirty="0">
              <a:solidFill>
                <a:srgbClr val="000000"/>
              </a:solidFill>
            </a:endParaRPr>
          </a:p>
        </p:txBody>
      </p:sp>
      <p:sp>
        <p:nvSpPr>
          <p:cNvPr id="49" name="TextBox 6"/>
          <p:cNvSpPr>
            <a:spLocks noChangeArrowheads="1"/>
          </p:cNvSpPr>
          <p:nvPr/>
        </p:nvSpPr>
        <p:spPr bwMode="auto">
          <a:xfrm>
            <a:off x="15611475" y="3641177"/>
            <a:ext cx="11122025" cy="177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98200" tIns="149101" rIns="298200" bIns="14910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4800" b="1" dirty="0">
                <a:solidFill>
                  <a:srgbClr val="000000"/>
                </a:solidFill>
              </a:rPr>
              <a:t>Yi ZHANG, Wee Peng TAY, Kwok Hung LI, </a:t>
            </a:r>
            <a:r>
              <a:rPr lang="en-US" altLang="zh-CN" sz="4800" b="1" dirty="0" err="1">
                <a:solidFill>
                  <a:srgbClr val="000000"/>
                </a:solidFill>
              </a:rPr>
              <a:t>Moez</a:t>
            </a:r>
            <a:r>
              <a:rPr lang="en-US" altLang="zh-CN" sz="4800" b="1" dirty="0">
                <a:solidFill>
                  <a:srgbClr val="000000"/>
                </a:solidFill>
              </a:rPr>
              <a:t> ESSEGHIR and Dominique GAITI </a:t>
            </a:r>
          </a:p>
        </p:txBody>
      </p:sp>
      <p:sp>
        <p:nvSpPr>
          <p:cNvPr id="78" name="Text Box 162"/>
          <p:cNvSpPr txBox="1">
            <a:spLocks noChangeArrowheads="1"/>
          </p:cNvSpPr>
          <p:nvPr/>
        </p:nvSpPr>
        <p:spPr bwMode="auto">
          <a:xfrm>
            <a:off x="14419680" y="5284576"/>
            <a:ext cx="13206446" cy="978196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6699FF">
                  <a:alpha val="49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 lIns="298151" tIns="149088" rIns="298151" bIns="149088">
            <a:spAutoFit/>
          </a:bodyPr>
          <a:lstStyle/>
          <a:p>
            <a:r>
              <a:rPr lang="en-US" altLang="zh-CN" sz="4400" b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Problem Formulation</a:t>
            </a:r>
            <a:endParaRPr lang="en-US" altLang="zh-CN" sz="4400" b="1" dirty="0">
              <a:solidFill>
                <a:schemeClr val="bg1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542618" y="10384945"/>
            <a:ext cx="785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+mn-lt"/>
              </a:rPr>
              <a:t>(1) </a:t>
            </a:r>
            <a:endParaRPr lang="en-US" sz="3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654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zh-CN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zh-CN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812</Words>
  <Application>Microsoft Office PowerPoint</Application>
  <PresentationFormat>Custom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Zhang, Yi</dc:creator>
  <cp:lastModifiedBy>Zhang, Yi</cp:lastModifiedBy>
  <cp:revision>179</cp:revision>
  <dcterms:modified xsi:type="dcterms:W3CDTF">2016-03-06T10:32:59Z</dcterms:modified>
</cp:coreProperties>
</file>