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C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03" d="100"/>
          <a:sy n="103" d="100"/>
        </p:scale>
        <p:origin x="144" y="43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949845CE-BC32-47B2-9B64-4B1706185247}" type="datetimeFigureOut">
              <a:rPr lang="en-US" smtClean="0"/>
              <a:t>11/25/2016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CC8AB7-BCE3-47BB-A1DF-0E36F5DF4954}" type="slidenum">
              <a:rPr lang="en-US" smtClean="0"/>
              <a:t>‹#›</a:t>
            </a:fld>
            <a:endParaRPr lang="en-US"/>
          </a:p>
        </p:txBody>
      </p:sp>
    </p:spTree>
    <p:extLst>
      <p:ext uri="{BB962C8B-B14F-4D97-AF65-F5344CB8AC3E}">
        <p14:creationId xmlns:p14="http://schemas.microsoft.com/office/powerpoint/2010/main" val="14753859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49845CE-BC32-47B2-9B64-4B1706185247}" type="datetimeFigureOut">
              <a:rPr lang="en-US" smtClean="0"/>
              <a:t>11/25/2016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CC8AB7-BCE3-47BB-A1DF-0E36F5DF4954}" type="slidenum">
              <a:rPr lang="en-US" smtClean="0"/>
              <a:t>‹#›</a:t>
            </a:fld>
            <a:endParaRPr lang="en-US"/>
          </a:p>
        </p:txBody>
      </p:sp>
    </p:spTree>
    <p:extLst>
      <p:ext uri="{BB962C8B-B14F-4D97-AF65-F5344CB8AC3E}">
        <p14:creationId xmlns:p14="http://schemas.microsoft.com/office/powerpoint/2010/main" val="280110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49845CE-BC32-47B2-9B64-4B1706185247}" type="datetimeFigureOut">
              <a:rPr lang="en-US" smtClean="0"/>
              <a:t>11/25/2016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CC8AB7-BCE3-47BB-A1DF-0E36F5DF4954}" type="slidenum">
              <a:rPr lang="en-US" smtClean="0"/>
              <a:t>‹#›</a:t>
            </a:fld>
            <a:endParaRPr lang="en-US"/>
          </a:p>
        </p:txBody>
      </p:sp>
    </p:spTree>
    <p:extLst>
      <p:ext uri="{BB962C8B-B14F-4D97-AF65-F5344CB8AC3E}">
        <p14:creationId xmlns:p14="http://schemas.microsoft.com/office/powerpoint/2010/main" val="37451877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49845CE-BC32-47B2-9B64-4B1706185247}" type="datetimeFigureOut">
              <a:rPr lang="en-US" smtClean="0"/>
              <a:t>11/25/2016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CC8AB7-BCE3-47BB-A1DF-0E36F5DF4954}" type="slidenum">
              <a:rPr lang="en-US" smtClean="0"/>
              <a:t>‹#›</a:t>
            </a:fld>
            <a:endParaRPr lang="en-US"/>
          </a:p>
        </p:txBody>
      </p:sp>
    </p:spTree>
    <p:extLst>
      <p:ext uri="{BB962C8B-B14F-4D97-AF65-F5344CB8AC3E}">
        <p14:creationId xmlns:p14="http://schemas.microsoft.com/office/powerpoint/2010/main" val="41045027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49845CE-BC32-47B2-9B64-4B1706185247}" type="datetimeFigureOut">
              <a:rPr lang="en-US" smtClean="0"/>
              <a:t>11/25/2016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CC8AB7-BCE3-47BB-A1DF-0E36F5DF4954}" type="slidenum">
              <a:rPr lang="en-US" smtClean="0"/>
              <a:t>‹#›</a:t>
            </a:fld>
            <a:endParaRPr lang="en-US"/>
          </a:p>
        </p:txBody>
      </p:sp>
    </p:spTree>
    <p:extLst>
      <p:ext uri="{BB962C8B-B14F-4D97-AF65-F5344CB8AC3E}">
        <p14:creationId xmlns:p14="http://schemas.microsoft.com/office/powerpoint/2010/main" val="31545621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49845CE-BC32-47B2-9B64-4B1706185247}" type="datetimeFigureOut">
              <a:rPr lang="en-US" smtClean="0"/>
              <a:t>11/25/2016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2CC8AB7-BCE3-47BB-A1DF-0E36F5DF4954}" type="slidenum">
              <a:rPr lang="en-US" smtClean="0"/>
              <a:t>‹#›</a:t>
            </a:fld>
            <a:endParaRPr lang="en-US"/>
          </a:p>
        </p:txBody>
      </p:sp>
    </p:spTree>
    <p:extLst>
      <p:ext uri="{BB962C8B-B14F-4D97-AF65-F5344CB8AC3E}">
        <p14:creationId xmlns:p14="http://schemas.microsoft.com/office/powerpoint/2010/main" val="42619556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49845CE-BC32-47B2-9B64-4B1706185247}" type="datetimeFigureOut">
              <a:rPr lang="en-US" smtClean="0"/>
              <a:t>11/25/2016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2CC8AB7-BCE3-47BB-A1DF-0E36F5DF4954}" type="slidenum">
              <a:rPr lang="en-US" smtClean="0"/>
              <a:t>‹#›</a:t>
            </a:fld>
            <a:endParaRPr lang="en-US"/>
          </a:p>
        </p:txBody>
      </p:sp>
    </p:spTree>
    <p:extLst>
      <p:ext uri="{BB962C8B-B14F-4D97-AF65-F5344CB8AC3E}">
        <p14:creationId xmlns:p14="http://schemas.microsoft.com/office/powerpoint/2010/main" val="38806941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49845CE-BC32-47B2-9B64-4B1706185247}" type="datetimeFigureOut">
              <a:rPr lang="en-US" smtClean="0"/>
              <a:t>11/25/2016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2CC8AB7-BCE3-47BB-A1DF-0E36F5DF4954}" type="slidenum">
              <a:rPr lang="en-US" smtClean="0"/>
              <a:t>‹#›</a:t>
            </a:fld>
            <a:endParaRPr lang="en-US"/>
          </a:p>
        </p:txBody>
      </p:sp>
    </p:spTree>
    <p:extLst>
      <p:ext uri="{BB962C8B-B14F-4D97-AF65-F5344CB8AC3E}">
        <p14:creationId xmlns:p14="http://schemas.microsoft.com/office/powerpoint/2010/main" val="27530828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49845CE-BC32-47B2-9B64-4B1706185247}" type="datetimeFigureOut">
              <a:rPr lang="en-US" smtClean="0"/>
              <a:t>11/25/2016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2CC8AB7-BCE3-47BB-A1DF-0E36F5DF4954}" type="slidenum">
              <a:rPr lang="en-US" smtClean="0"/>
              <a:t>‹#›</a:t>
            </a:fld>
            <a:endParaRPr lang="en-US"/>
          </a:p>
        </p:txBody>
      </p:sp>
    </p:spTree>
    <p:extLst>
      <p:ext uri="{BB962C8B-B14F-4D97-AF65-F5344CB8AC3E}">
        <p14:creationId xmlns:p14="http://schemas.microsoft.com/office/powerpoint/2010/main" val="32721262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49845CE-BC32-47B2-9B64-4B1706185247}" type="datetimeFigureOut">
              <a:rPr lang="en-US" smtClean="0"/>
              <a:t>11/25/2016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2CC8AB7-BCE3-47BB-A1DF-0E36F5DF4954}" type="slidenum">
              <a:rPr lang="en-US" smtClean="0"/>
              <a:t>‹#›</a:t>
            </a:fld>
            <a:endParaRPr lang="en-US"/>
          </a:p>
        </p:txBody>
      </p:sp>
    </p:spTree>
    <p:extLst>
      <p:ext uri="{BB962C8B-B14F-4D97-AF65-F5344CB8AC3E}">
        <p14:creationId xmlns:p14="http://schemas.microsoft.com/office/powerpoint/2010/main" val="22016692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49845CE-BC32-47B2-9B64-4B1706185247}" type="datetimeFigureOut">
              <a:rPr lang="en-US" smtClean="0"/>
              <a:t>11/25/2016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2CC8AB7-BCE3-47BB-A1DF-0E36F5DF4954}" type="slidenum">
              <a:rPr lang="en-US" smtClean="0"/>
              <a:t>‹#›</a:t>
            </a:fld>
            <a:endParaRPr lang="en-US"/>
          </a:p>
        </p:txBody>
      </p:sp>
    </p:spTree>
    <p:extLst>
      <p:ext uri="{BB962C8B-B14F-4D97-AF65-F5344CB8AC3E}">
        <p14:creationId xmlns:p14="http://schemas.microsoft.com/office/powerpoint/2010/main" val="16187124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49845CE-BC32-47B2-9B64-4B1706185247}" type="datetimeFigureOut">
              <a:rPr lang="en-US" smtClean="0"/>
              <a:t>11/25/2016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2CC8AB7-BCE3-47BB-A1DF-0E36F5DF4954}" type="slidenum">
              <a:rPr lang="en-US" smtClean="0"/>
              <a:t>‹#›</a:t>
            </a:fld>
            <a:endParaRPr lang="en-US"/>
          </a:p>
        </p:txBody>
      </p:sp>
    </p:spTree>
    <p:extLst>
      <p:ext uri="{BB962C8B-B14F-4D97-AF65-F5344CB8AC3E}">
        <p14:creationId xmlns:p14="http://schemas.microsoft.com/office/powerpoint/2010/main" val="209902355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microsoft.com/office/2007/relationships/media" Target="../media/media1.mp4"/><Relationship Id="rId1" Type="http://schemas.openxmlformats.org/officeDocument/2006/relationships/video" Target="NULL" TargetMode="Externa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77801" y="1122363"/>
            <a:ext cx="11887424" cy="2387600"/>
          </a:xfrm>
        </p:spPr>
        <p:txBody>
          <a:bodyPr>
            <a:normAutofit/>
          </a:bodyPr>
          <a:lstStyle/>
          <a:p>
            <a:r>
              <a:rPr lang="en-US" sz="4400" dirty="0" smtClean="0"/>
              <a:t>HIERARCHICAL ACTIVITY CLUSTERING ANALYSIS FOR ROBUST GRAPHICAL STRUCTURE RECOVERY</a:t>
            </a:r>
            <a:endParaRPr lang="en-US" sz="4400" dirty="0"/>
          </a:p>
        </p:txBody>
      </p:sp>
      <p:sp>
        <p:nvSpPr>
          <p:cNvPr id="3" name="Subtitle 2"/>
          <p:cNvSpPr>
            <a:spLocks noGrp="1"/>
          </p:cNvSpPr>
          <p:nvPr>
            <p:ph type="subTitle" idx="1"/>
          </p:nvPr>
        </p:nvSpPr>
        <p:spPr>
          <a:xfrm>
            <a:off x="1524000" y="3796246"/>
            <a:ext cx="9144000" cy="1655762"/>
          </a:xfrm>
        </p:spPr>
        <p:txBody>
          <a:bodyPr/>
          <a:lstStyle/>
          <a:p>
            <a:r>
              <a:rPr lang="en-US" b="1" dirty="0" smtClean="0"/>
              <a:t>Namita Lokare</a:t>
            </a:r>
            <a:r>
              <a:rPr lang="en-US" dirty="0" smtClean="0"/>
              <a:t>, Daniel Benavides, </a:t>
            </a:r>
            <a:r>
              <a:rPr lang="en-US" dirty="0" err="1" smtClean="0"/>
              <a:t>Sahil</a:t>
            </a:r>
            <a:r>
              <a:rPr lang="en-US" dirty="0" smtClean="0"/>
              <a:t> </a:t>
            </a:r>
            <a:r>
              <a:rPr lang="en-US" dirty="0" err="1" smtClean="0"/>
              <a:t>Juneja</a:t>
            </a:r>
            <a:r>
              <a:rPr lang="en-US" dirty="0" smtClean="0"/>
              <a:t> and Edgar </a:t>
            </a:r>
            <a:r>
              <a:rPr lang="en-US" dirty="0" err="1" smtClean="0"/>
              <a:t>Lobaton</a:t>
            </a:r>
            <a:endParaRPr lang="en-US" dirty="0" smtClean="0"/>
          </a:p>
          <a:p>
            <a:r>
              <a:rPr lang="en-US" dirty="0" smtClean="0"/>
              <a:t>North Carolina State University</a:t>
            </a:r>
          </a:p>
          <a:p>
            <a:endParaRPr lang="en-US" dirty="0"/>
          </a:p>
        </p:txBody>
      </p:sp>
      <p:pic>
        <p:nvPicPr>
          <p:cNvPr id="4" name="Picture 2" descr="http://www.ece.ncsu.edu/images/logo/ece-logo-rgb_dark.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7800" y="5680029"/>
            <a:ext cx="3441700" cy="723176"/>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Image result for assist log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81850" y="5208271"/>
            <a:ext cx="2905786" cy="1516063"/>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8" descr="Image result for nsf logo 201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52738" y="5468958"/>
            <a:ext cx="1138737" cy="1145319"/>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p:cNvPicPr>
            <a:picLocks noChangeAspect="1"/>
          </p:cNvPicPr>
          <p:nvPr/>
        </p:nvPicPr>
        <p:blipFill>
          <a:blip r:embed="rId5"/>
          <a:stretch>
            <a:fillRect/>
          </a:stretch>
        </p:blipFill>
        <p:spPr>
          <a:xfrm>
            <a:off x="4486732" y="5589709"/>
            <a:ext cx="999668" cy="916362"/>
          </a:xfrm>
          <a:prstGeom prst="rect">
            <a:avLst/>
          </a:prstGeom>
        </p:spPr>
      </p:pic>
    </p:spTree>
    <p:extLst>
      <p:ext uri="{BB962C8B-B14F-4D97-AF65-F5344CB8AC3E}">
        <p14:creationId xmlns:p14="http://schemas.microsoft.com/office/powerpoint/2010/main" val="236485740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4"/>
          <p:cNvSpPr txBox="1">
            <a:spLocks/>
          </p:cNvSpPr>
          <p:nvPr/>
        </p:nvSpPr>
        <p:spPr>
          <a:xfrm>
            <a:off x="5773431" y="501071"/>
            <a:ext cx="6834750" cy="42004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2000" dirty="0" smtClean="0"/>
              <a:t>HIERARCHICAL STRUCTURE OVER THE TRAINING SET</a:t>
            </a:r>
            <a:endParaRPr lang="en-US" sz="2000" dirty="0"/>
          </a:p>
        </p:txBody>
      </p:sp>
      <p:pic>
        <p:nvPicPr>
          <p:cNvPr id="7" name="ActicityGraph">
            <a:hlinkClick r:id="" action="ppaction://media"/>
          </p:cNvPr>
          <p:cNvPicPr>
            <a:picLocks noChangeAspect="1"/>
          </p:cNvPicPr>
          <p:nvPr>
            <a:videoFile r:link="rId1"/>
            <p:extLst>
              <p:ext uri="{DAA4B4D4-6D71-4841-9C94-3DE7FCFB9230}">
                <p14:media xmlns:p14="http://schemas.microsoft.com/office/powerpoint/2010/main" r:embed="rId2">
                  <p14:trim st="13700" end="10138.1555"/>
                </p14:media>
              </p:ext>
            </p:extLst>
          </p:nvPr>
        </p:nvPicPr>
        <p:blipFill rotWithShape="1">
          <a:blip r:embed="rId4"/>
          <a:srcRect l="26600" r="27197"/>
          <a:stretch>
            <a:fillRect/>
          </a:stretch>
        </p:blipFill>
        <p:spPr>
          <a:xfrm>
            <a:off x="6750726" y="990988"/>
            <a:ext cx="4880161" cy="4948566"/>
          </a:xfrm>
          <a:prstGeom prst="rect">
            <a:avLst/>
          </a:prstGeom>
        </p:spPr>
      </p:pic>
      <p:grpSp>
        <p:nvGrpSpPr>
          <p:cNvPr id="3" name="Group 2"/>
          <p:cNvGrpSpPr/>
          <p:nvPr/>
        </p:nvGrpSpPr>
        <p:grpSpPr>
          <a:xfrm>
            <a:off x="531340" y="1186820"/>
            <a:ext cx="6096000" cy="4752734"/>
            <a:chOff x="531340" y="1186820"/>
            <a:chExt cx="6096000" cy="4752734"/>
          </a:xfrm>
        </p:grpSpPr>
        <p:pic>
          <p:nvPicPr>
            <p:cNvPr id="6" name="Content Placeholder 15">
              <a:hlinkClick r:id="" action="ppaction://noaction"/>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30195" y="1186820"/>
              <a:ext cx="5457863" cy="3265135"/>
            </a:xfrm>
            <a:prstGeom prst="rect">
              <a:avLst/>
            </a:prstGeom>
            <a:ln>
              <a:solidFill>
                <a:schemeClr val="tx1"/>
              </a:solidFill>
            </a:ln>
          </p:spPr>
        </p:pic>
        <mc:AlternateContent xmlns:mc="http://schemas.openxmlformats.org/markup-compatibility/2006">
          <mc:Choice xmlns:a14="http://schemas.microsoft.com/office/drawing/2010/main" Requires="a14">
            <p:sp>
              <p:nvSpPr>
                <p:cNvPr id="2" name="Rectangle 1"/>
                <p:cNvSpPr/>
                <p:nvPr/>
              </p:nvSpPr>
              <p:spPr>
                <a:xfrm>
                  <a:off x="531340" y="4462226"/>
                  <a:ext cx="6096000" cy="1477328"/>
                </a:xfrm>
                <a:prstGeom prst="rect">
                  <a:avLst/>
                </a:prstGeom>
              </p:spPr>
              <p:txBody>
                <a:bodyPr>
                  <a:spAutoFit/>
                </a:bodyPr>
                <a:lstStyle/>
                <a:p>
                  <a:r>
                    <a:rPr lang="en-US" dirty="0">
                      <a:solidFill>
                        <a:srgbClr val="000000"/>
                      </a:solidFill>
                    </a:rPr>
                    <a:t>Constructing a point cloud from the </a:t>
                  </a:r>
                  <a:r>
                    <a:rPr lang="en-US" dirty="0" smtClean="0">
                      <a:solidFill>
                        <a:srgbClr val="000000"/>
                      </a:solidFill>
                    </a:rPr>
                    <a:t>data</a:t>
                  </a:r>
                  <a:r>
                    <a:rPr lang="en-US" dirty="0">
                      <a:solidFill>
                        <a:srgbClr val="000000"/>
                      </a:solidFill>
                    </a:rPr>
                    <a:t> </a:t>
                  </a:r>
                  <a:r>
                    <a:rPr lang="en-US" dirty="0" smtClean="0">
                      <a:solidFill>
                        <a:srgbClr val="000000"/>
                      </a:solidFill>
                    </a:rPr>
                    <a:t>streams</a:t>
                  </a:r>
                  <a:r>
                    <a:rPr lang="en-US" dirty="0">
                      <a:solidFill>
                        <a:srgbClr val="000000"/>
                      </a:solidFill>
                    </a:rPr>
                    <a:t>. Motion trajectories and corresponding activity labels corresponding to the x-coordinates of the left wrist and right ankle of an individual (left). Projections of the point cloud and the activity labels for different values of </a:t>
                  </a:r>
                  <a14:m>
                    <m:oMath xmlns:m="http://schemas.openxmlformats.org/officeDocument/2006/math">
                      <m:r>
                        <a:rPr lang="en-US" i="1">
                          <a:latin typeface="Cambria Math" panose="02040503050406030204" pitchFamily="18" charset="0"/>
                        </a:rPr>
                        <m:t>𝜏</m:t>
                      </m:r>
                    </m:oMath>
                  </a14:m>
                  <a:r>
                    <a:rPr lang="en-US" dirty="0" smtClean="0">
                      <a:solidFill>
                        <a:srgbClr val="000000"/>
                      </a:solidFill>
                    </a:rPr>
                    <a:t> (</a:t>
                  </a:r>
                  <a:r>
                    <a:rPr lang="en-US" dirty="0">
                      <a:solidFill>
                        <a:srgbClr val="000000"/>
                      </a:solidFill>
                    </a:rPr>
                    <a:t>right).</a:t>
                  </a:r>
                  <a:endParaRPr lang="en-US" dirty="0"/>
                </a:p>
              </p:txBody>
            </p:sp>
          </mc:Choice>
          <mc:Fallback>
            <p:sp>
              <p:nvSpPr>
                <p:cNvPr id="2" name="Rectangle 1"/>
                <p:cNvSpPr>
                  <a:spLocks noRot="1" noChangeAspect="1" noMove="1" noResize="1" noEditPoints="1" noAdjustHandles="1" noChangeArrowheads="1" noChangeShapeType="1" noTextEdit="1"/>
                </p:cNvSpPr>
                <p:nvPr/>
              </p:nvSpPr>
              <p:spPr>
                <a:xfrm>
                  <a:off x="531340" y="4462226"/>
                  <a:ext cx="6096000" cy="1477328"/>
                </a:xfrm>
                <a:prstGeom prst="rect">
                  <a:avLst/>
                </a:prstGeom>
                <a:blipFill rotWithShape="0">
                  <a:blip r:embed="rId6"/>
                  <a:stretch>
                    <a:fillRect l="-800" t="-2479" b="-5785"/>
                  </a:stretch>
                </a:blipFill>
              </p:spPr>
              <p:txBody>
                <a:bodyPr/>
                <a:lstStyle/>
                <a:p>
                  <a:r>
                    <a:rPr lang="en-US">
                      <a:noFill/>
                    </a:rPr>
                    <a:t> </a:t>
                  </a:r>
                </a:p>
              </p:txBody>
            </p:sp>
          </mc:Fallback>
        </mc:AlternateContent>
      </p:grpSp>
    </p:spTree>
    <p:extLst>
      <p:ext uri="{BB962C8B-B14F-4D97-AF65-F5344CB8AC3E}">
        <p14:creationId xmlns:p14="http://schemas.microsoft.com/office/powerpoint/2010/main" val="31680787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3655"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7"/>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withEffect">
                                  <p:stCondLst>
                                    <p:cond delay="0"/>
                                  </p:stCondLst>
                                  <p:childTnLst>
                                    <p:cmd type="call" cmd="togglePause">
                                      <p:cBhvr>
                                        <p:cTn id="11" dur="1" fill="hold"/>
                                        <p:tgtEl>
                                          <p:spTgt spid="7"/>
                                        </p:tgtEl>
                                      </p:cBhvr>
                                    </p:cmd>
                                  </p:childTnLst>
                                </p:cTn>
                              </p:par>
                            </p:childTnLst>
                          </p:cTn>
                        </p:par>
                      </p:childTnLst>
                    </p:cTn>
                  </p:par>
                </p:childTnLst>
              </p:cTn>
              <p:nextCondLst>
                <p:cond evt="onClick" delay="0">
                  <p:tgtEl>
                    <p:spTgt spid="7"/>
                  </p:tgtEl>
                </p:cond>
              </p:nextCondLst>
            </p:seq>
            <p:video>
              <p:cMediaNode vol="80000">
                <p:cTn id="12" fill="hold" display="0">
                  <p:stCondLst>
                    <p:cond delay="indefinite"/>
                  </p:stCondLst>
                </p:cTn>
                <p:tgtEl>
                  <p:spTgt spid="7"/>
                </p:tgtEl>
              </p:cMediaNode>
            </p:vide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06285" y="333018"/>
            <a:ext cx="9022703" cy="4618386"/>
          </a:xfrm>
          <a:prstGeom prst="rect">
            <a:avLst/>
          </a:prstGeom>
        </p:spPr>
      </p:pic>
      <mc:AlternateContent xmlns:mc="http://schemas.openxmlformats.org/markup-compatibility/2006">
        <mc:Choice xmlns:a14="http://schemas.microsoft.com/office/drawing/2010/main" Requires="a14">
          <p:sp>
            <p:nvSpPr>
              <p:cNvPr id="2" name="Rectangle 1"/>
              <p:cNvSpPr/>
              <p:nvPr/>
            </p:nvSpPr>
            <p:spPr>
              <a:xfrm>
                <a:off x="167951" y="5103674"/>
                <a:ext cx="11821886" cy="1477328"/>
              </a:xfrm>
              <a:prstGeom prst="rect">
                <a:avLst/>
              </a:prstGeom>
            </p:spPr>
            <p:txBody>
              <a:bodyPr wrap="square">
                <a:spAutoFit/>
              </a:bodyPr>
              <a:lstStyle/>
              <a:p>
                <a:r>
                  <a:rPr lang="en-US" dirty="0">
                    <a:solidFill>
                      <a:srgbClr val="000000"/>
                    </a:solidFill>
                  </a:rPr>
                  <a:t>Aggregated Persistence Diagrams. The points in the persistence diagrams shown in (a), (b) and (c) correspond to the connected components for all levels of </a:t>
                </a:r>
                <a14:m>
                  <m:oMath xmlns:m="http://schemas.openxmlformats.org/officeDocument/2006/math">
                    <m:r>
                      <a:rPr lang="en-US" i="1">
                        <a:latin typeface="Cambria Math" panose="02040503050406030204" pitchFamily="18" charset="0"/>
                      </a:rPr>
                      <m:t>𝜏</m:t>
                    </m:r>
                    <m:r>
                      <a:rPr lang="en-US" i="1">
                        <a:latin typeface="Cambria Math" panose="02040503050406030204" pitchFamily="18" charset="0"/>
                      </a:rPr>
                      <m:t> </m:t>
                    </m:r>
                  </m:oMath>
                </a14:m>
                <a:r>
                  <a:rPr lang="en-US" dirty="0" smtClean="0">
                    <a:solidFill>
                      <a:srgbClr val="000000"/>
                    </a:solidFill>
                  </a:rPr>
                  <a:t>. They </a:t>
                </a:r>
                <a:r>
                  <a:rPr lang="en-US" dirty="0">
                    <a:solidFill>
                      <a:srgbClr val="000000"/>
                    </a:solidFill>
                  </a:rPr>
                  <a:t>are color coded from blue (for </a:t>
                </a:r>
                <a14:m>
                  <m:oMath xmlns:m="http://schemas.openxmlformats.org/officeDocument/2006/math">
                    <m:r>
                      <a:rPr lang="en-US" i="1">
                        <a:latin typeface="Cambria Math" panose="02040503050406030204" pitchFamily="18" charset="0"/>
                      </a:rPr>
                      <m:t>𝜏</m:t>
                    </m:r>
                    <m:r>
                      <a:rPr lang="en-US" i="1">
                        <a:latin typeface="Cambria Math" panose="02040503050406030204" pitchFamily="18" charset="0"/>
                      </a:rPr>
                      <m:t> </m:t>
                    </m:r>
                  </m:oMath>
                </a14:m>
                <a:r>
                  <a:rPr lang="en-US" dirty="0"/>
                  <a:t>= </a:t>
                </a:r>
                <a:r>
                  <a:rPr lang="en-US" dirty="0" smtClean="0"/>
                  <a:t>2</a:t>
                </a:r>
                <a:r>
                  <a:rPr lang="en-US" dirty="0" smtClean="0">
                    <a:solidFill>
                      <a:srgbClr val="000000"/>
                    </a:solidFill>
                  </a:rPr>
                  <a:t>) </a:t>
                </a:r>
                <a:r>
                  <a:rPr lang="en-US" dirty="0">
                    <a:solidFill>
                      <a:srgbClr val="000000"/>
                    </a:solidFill>
                  </a:rPr>
                  <a:t>to red (for </a:t>
                </a:r>
                <a14:m>
                  <m:oMath xmlns:m="http://schemas.openxmlformats.org/officeDocument/2006/math">
                    <m:r>
                      <a:rPr lang="en-US" i="1" smtClean="0">
                        <a:solidFill>
                          <a:schemeClr val="tx1"/>
                        </a:solidFill>
                        <a:latin typeface="Cambria Math" panose="02040503050406030204" pitchFamily="18" charset="0"/>
                      </a:rPr>
                      <m:t>𝜏</m:t>
                    </m:r>
                    <m:r>
                      <a:rPr lang="en-US" i="1" smtClean="0">
                        <a:solidFill>
                          <a:schemeClr val="tx1"/>
                        </a:solidFill>
                        <a:latin typeface="Cambria Math" panose="02040503050406030204" pitchFamily="18" charset="0"/>
                      </a:rPr>
                      <m:t> </m:t>
                    </m:r>
                  </m:oMath>
                </a14:m>
                <a:r>
                  <a:rPr lang="en-US" dirty="0">
                    <a:solidFill>
                      <a:schemeClr val="tx1"/>
                    </a:solidFill>
                  </a:rPr>
                  <a:t>= </a:t>
                </a:r>
                <a:r>
                  <a:rPr lang="en-US" dirty="0" smtClean="0">
                    <a:solidFill>
                      <a:schemeClr val="tx1"/>
                    </a:solidFill>
                  </a:rPr>
                  <a:t>40</a:t>
                </a:r>
                <a:r>
                  <a:rPr lang="en-US" dirty="0" smtClean="0">
                    <a:solidFill>
                      <a:srgbClr val="000000"/>
                    </a:solidFill>
                  </a:rPr>
                  <a:t>). </a:t>
                </a:r>
                <a:r>
                  <a:rPr lang="en-US" dirty="0">
                    <a:solidFill>
                      <a:srgbClr val="000000"/>
                    </a:solidFill>
                  </a:rPr>
                  <a:t>Regions in the diagram corresponding to the three values of</a:t>
                </a:r>
                <a:r>
                  <a:rPr lang="en-US" dirty="0"/>
                  <a:t> </a:t>
                </a:r>
                <a:r>
                  <a:rPr lang="el-GR" dirty="0" smtClean="0"/>
                  <a:t>ϵ</a:t>
                </a:r>
                <a:r>
                  <a:rPr lang="en-US" dirty="0" smtClean="0"/>
                  <a:t> </a:t>
                </a:r>
                <a:r>
                  <a:rPr lang="en-US" dirty="0" smtClean="0">
                    <a:solidFill>
                      <a:srgbClr val="000000"/>
                    </a:solidFill>
                  </a:rPr>
                  <a:t>that </a:t>
                </a:r>
                <a:r>
                  <a:rPr lang="en-US" dirty="0">
                    <a:solidFill>
                      <a:srgbClr val="000000"/>
                    </a:solidFill>
                  </a:rPr>
                  <a:t>produce the most robust graphical models are shown in (d), (e) and (f). These regions select any connected components above and to the left of the corresponding black lines. The selected models will not change if </a:t>
                </a:r>
                <a:r>
                  <a:rPr lang="el-GR" dirty="0"/>
                  <a:t>ϵ </a:t>
                </a:r>
                <a:r>
                  <a:rPr lang="en-US" dirty="0" smtClean="0">
                    <a:solidFill>
                      <a:srgbClr val="000000"/>
                    </a:solidFill>
                  </a:rPr>
                  <a:t>is </a:t>
                </a:r>
                <a:r>
                  <a:rPr lang="en-US" dirty="0">
                    <a:solidFill>
                      <a:srgbClr val="000000"/>
                    </a:solidFill>
                  </a:rPr>
                  <a:t>perturbed within the specified ranges. These ranges are also highlighted as pink regions in the diagram.</a:t>
                </a:r>
                <a:endParaRPr lang="en-US" dirty="0"/>
              </a:p>
            </p:txBody>
          </p:sp>
        </mc:Choice>
        <mc:Fallback>
          <p:sp>
            <p:nvSpPr>
              <p:cNvPr id="2" name="Rectangle 1"/>
              <p:cNvSpPr>
                <a:spLocks noRot="1" noChangeAspect="1" noMove="1" noResize="1" noEditPoints="1" noAdjustHandles="1" noChangeArrowheads="1" noChangeShapeType="1" noTextEdit="1"/>
              </p:cNvSpPr>
              <p:nvPr/>
            </p:nvSpPr>
            <p:spPr>
              <a:xfrm>
                <a:off x="167951" y="5103674"/>
                <a:ext cx="11821886" cy="1477328"/>
              </a:xfrm>
              <a:prstGeom prst="rect">
                <a:avLst/>
              </a:prstGeom>
              <a:blipFill rotWithShape="0">
                <a:blip r:embed="rId3"/>
                <a:stretch>
                  <a:fillRect l="-464" t="-2058" b="-5350"/>
                </a:stretch>
              </a:blipFill>
            </p:spPr>
            <p:txBody>
              <a:bodyPr/>
              <a:lstStyle/>
              <a:p>
                <a:r>
                  <a:rPr lang="en-US">
                    <a:noFill/>
                  </a:rPr>
                  <a:t> </a:t>
                </a:r>
              </a:p>
            </p:txBody>
          </p:sp>
        </mc:Fallback>
      </mc:AlternateContent>
    </p:spTree>
    <p:extLst>
      <p:ext uri="{BB962C8B-B14F-4D97-AF65-F5344CB8AC3E}">
        <p14:creationId xmlns:p14="http://schemas.microsoft.com/office/powerpoint/2010/main" val="63245563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69975" y="822087"/>
            <a:ext cx="7586215" cy="5939901"/>
          </a:xfrm>
          <a:prstGeom prst="rect">
            <a:avLst/>
          </a:prstGeom>
        </p:spPr>
      </p:pic>
      <p:sp>
        <p:nvSpPr>
          <p:cNvPr id="3" name="TextBox 2"/>
          <p:cNvSpPr txBox="1"/>
          <p:nvPr/>
        </p:nvSpPr>
        <p:spPr>
          <a:xfrm>
            <a:off x="2612572" y="0"/>
            <a:ext cx="6951306" cy="584775"/>
          </a:xfrm>
          <a:prstGeom prst="rect">
            <a:avLst/>
          </a:prstGeom>
          <a:noFill/>
        </p:spPr>
        <p:txBody>
          <a:bodyPr wrap="square" rtlCol="0">
            <a:spAutoFit/>
          </a:bodyPr>
          <a:lstStyle/>
          <a:p>
            <a:pPr algn="ctr"/>
            <a:r>
              <a:rPr lang="en-US" sz="3200" dirty="0" smtClean="0"/>
              <a:t>Average Class Accuracy</a:t>
            </a:r>
            <a:endParaRPr lang="en-US" sz="3200" dirty="0"/>
          </a:p>
        </p:txBody>
      </p:sp>
    </p:spTree>
    <p:extLst>
      <p:ext uri="{BB962C8B-B14F-4D97-AF65-F5344CB8AC3E}">
        <p14:creationId xmlns:p14="http://schemas.microsoft.com/office/powerpoint/2010/main" val="266000941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234</TotalTime>
  <Words>210</Words>
  <Application>Microsoft Office PowerPoint</Application>
  <PresentationFormat>Widescreen</PresentationFormat>
  <Paragraphs>7</Paragraphs>
  <Slides>4</Slides>
  <Notes>0</Notes>
  <HiddenSlides>0</HiddenSlides>
  <MMClips>1</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vt:i4>
      </vt:variant>
    </vt:vector>
  </HeadingPairs>
  <TitlesOfParts>
    <vt:vector size="9" baseType="lpstr">
      <vt:lpstr>Arial</vt:lpstr>
      <vt:lpstr>Calibri</vt:lpstr>
      <vt:lpstr>Calibri Light</vt:lpstr>
      <vt:lpstr>Cambria Math</vt:lpstr>
      <vt:lpstr>Office Theme</vt:lpstr>
      <vt:lpstr>HIERARCHICAL ACTIVITY CLUSTERING ANALYSIS FOR ROBUST GRAPHICAL STRUCTURE RECOVERY</vt:lpstr>
      <vt:lpstr>PowerPoint Presentation</vt:lpstr>
      <vt:lpstr>PowerPoint Presentation</vt:lpstr>
      <vt:lpstr>PowerPoint Presentation</vt:lpstr>
    </vt:vector>
  </TitlesOfParts>
  <Company>NC State University</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HIERARCHICAL ACTIVITY CLUSTERING ANALYSIS FOR ROBUST GRAPHICAL STRUCTURE RECOVERY</dc:title>
  <dc:creator>Namita Lokare</dc:creator>
  <cp:lastModifiedBy>Namita Lokare</cp:lastModifiedBy>
  <cp:revision>6</cp:revision>
  <dcterms:created xsi:type="dcterms:W3CDTF">2016-11-20T15:25:29Z</dcterms:created>
  <dcterms:modified xsi:type="dcterms:W3CDTF">2016-11-25T19:56:20Z</dcterms:modified>
</cp:coreProperties>
</file>