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sh Pakbin" initials="AP" lastIdx="6" clrIdx="0">
    <p:extLst>
      <p:ext uri="{19B8F6BF-5375-455C-9EA6-DF929625EA0E}">
        <p15:presenceInfo xmlns:p15="http://schemas.microsoft.com/office/powerpoint/2012/main" userId="1dcc3f1c-bd05-40e8-9229-297a0f973220" providerId="Windows Live"/>
      </p:ext>
    </p:extLst>
  </p:cmAuthor>
  <p:cmAuthor id="2" name="Nate Hurley" initials="NH" lastIdx="19" clrIdx="1">
    <p:extLst>
      <p:ext uri="{19B8F6BF-5375-455C-9EA6-DF929625EA0E}">
        <p15:presenceInfo xmlns:p15="http://schemas.microsoft.com/office/powerpoint/2012/main" userId="S::nhurley@medicine.tamhsc.edu::a7dfe57b-1e43-4e76-936d-fa312f0803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 autoAdjust="0"/>
    <p:restoredTop sz="92377" autoAdjust="0"/>
  </p:normalViewPr>
  <p:slideViewPr>
    <p:cSldViewPr snapToGrid="0">
      <p:cViewPr varScale="1">
        <p:scale>
          <a:sx n="107" d="100"/>
          <a:sy n="107" d="100"/>
        </p:scale>
        <p:origin x="3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64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B6B3-860C-4EE7-BE3F-6459185BB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846320"/>
            <a:ext cx="190501" cy="2011680"/>
          </a:xfrm>
          <a:prstGeom prst="rect">
            <a:avLst/>
          </a:prstGeom>
          <a:solidFill>
            <a:srgbClr val="500000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90501" cy="4846320"/>
          </a:xfrm>
          <a:prstGeom prst="rect">
            <a:avLst/>
          </a:prstGeom>
          <a:solidFill>
            <a:srgbClr val="332C2C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3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7B57-F264-46CF-97CC-561376D9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6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A839-EA99-4650-8500-25F99EAC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10363200" cy="3124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4788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003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0" y="6356351"/>
            <a:ext cx="5384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64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7750-418A-4AFA-B7DC-9C6E0705E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E72D-3360-4709-B263-AB811A81D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55C6-50F5-4153-A1E0-FC0714D02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1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A066-EDB3-48BB-B035-A2359A570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0322-A744-499A-99E2-14FC8935B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CFAC-0CEA-420D-9B8D-0779040A9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137C-705E-4CCC-A5A7-BFABFD9C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E3EE-87B4-4670-B2EC-2F6205BD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0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00801"/>
            <a:ext cx="264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1364B90-3B6A-4246-ACF4-ABC92A988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50800">
            <a:solidFill>
              <a:srgbClr val="33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4846320"/>
            <a:ext cx="190501" cy="2011680"/>
          </a:xfrm>
          <a:prstGeom prst="rect">
            <a:avLst/>
          </a:prstGeom>
          <a:solidFill>
            <a:srgbClr val="500000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90501" cy="4846320"/>
          </a:xfrm>
          <a:prstGeom prst="rect">
            <a:avLst/>
          </a:prstGeom>
          <a:solidFill>
            <a:srgbClr val="332C2C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3" b="36285"/>
          <a:stretch/>
        </p:blipFill>
        <p:spPr>
          <a:xfrm>
            <a:off x="8331200" y="6324600"/>
            <a:ext cx="3095624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103930-0DAA-D446-AE3F-D40406B9C3C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6245622"/>
            <a:ext cx="1530772" cy="5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32C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4FA8-D239-8047-BC48-FDDC51F4A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99022"/>
            <a:ext cx="10960099" cy="1790700"/>
          </a:xfrm>
        </p:spPr>
        <p:txBody>
          <a:bodyPr>
            <a:noAutofit/>
          </a:bodyPr>
          <a:lstStyle/>
          <a:p>
            <a:r>
              <a:rPr lang="en-US" sz="3600" dirty="0"/>
              <a:t>DYNIMP: DYNAMIC IMPUTATION FOR WEARABLE SENSING DATA THROUGH</a:t>
            </a:r>
            <a:br>
              <a:rPr lang="en-US" sz="3600" dirty="0"/>
            </a:br>
            <a:r>
              <a:rPr lang="en-US" sz="3600" dirty="0"/>
              <a:t>SENSORY AND TEMPORAL RELATEDNESS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F74CA-9713-F24F-A15B-9B340E0F6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170" y="3921522"/>
            <a:ext cx="7281660" cy="2039208"/>
          </a:xfrm>
        </p:spPr>
        <p:txBody>
          <a:bodyPr/>
          <a:lstStyle/>
          <a:p>
            <a:r>
              <a:rPr lang="en-US" sz="1800" dirty="0"/>
              <a:t>Zepeng Huo*, </a:t>
            </a:r>
            <a:r>
              <a:rPr lang="en-US" sz="1800" dirty="0" err="1"/>
              <a:t>Taowei</a:t>
            </a:r>
            <a:r>
              <a:rPr lang="en-US" sz="1800" dirty="0"/>
              <a:t> Ji*, </a:t>
            </a:r>
            <a:r>
              <a:rPr lang="en-US" sz="1800" dirty="0" err="1"/>
              <a:t>Yifei</a:t>
            </a:r>
            <a:r>
              <a:rPr lang="en-US" sz="1800" dirty="0"/>
              <a:t> Liang*, Shuai Huang^, </a:t>
            </a:r>
            <a:r>
              <a:rPr lang="en-US" sz="1800" dirty="0" err="1"/>
              <a:t>Zhangyang</a:t>
            </a:r>
            <a:r>
              <a:rPr lang="en-US" sz="1800" dirty="0"/>
              <a:t> Wang`, </a:t>
            </a:r>
            <a:r>
              <a:rPr lang="en-US" sz="1800" dirty="0" err="1"/>
              <a:t>Xiaoning</a:t>
            </a:r>
            <a:r>
              <a:rPr lang="en-US" sz="1800" dirty="0"/>
              <a:t> Qian*, </a:t>
            </a:r>
            <a:r>
              <a:rPr lang="en-US" sz="1800" dirty="0" err="1"/>
              <a:t>Bobak</a:t>
            </a:r>
            <a:r>
              <a:rPr lang="en-US" sz="1800" dirty="0"/>
              <a:t> Mortazavi*</a:t>
            </a:r>
          </a:p>
          <a:p>
            <a:r>
              <a:rPr lang="en-US" sz="1800" dirty="0"/>
              <a:t>*Texas A&amp;M University, </a:t>
            </a:r>
          </a:p>
          <a:p>
            <a:r>
              <a:rPr lang="en-US" sz="1800" dirty="0"/>
              <a:t>^University of Washington, </a:t>
            </a:r>
          </a:p>
          <a:p>
            <a:r>
              <a:rPr lang="en-US" sz="1800" dirty="0"/>
              <a:t>`University of Texas at Austin</a:t>
            </a:r>
          </a:p>
          <a:p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49FA2A-6C86-6940-B264-29A0C466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30" y="5128880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C91AEDE-6424-7545-9B51-B28DDC05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0" y="532889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F2DF1B-D36F-4147-8D4A-8FF92635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530" y="5671155"/>
            <a:ext cx="1137920" cy="6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EEE ICASSP (@ieeeICASSP) / Twitter">
            <a:extLst>
              <a:ext uri="{FF2B5EF4-FFF2-40B4-BE49-F238E27FC236}">
                <a16:creationId xmlns:a16="http://schemas.microsoft.com/office/drawing/2014/main" id="{6FED8FD3-9EC6-B34A-BD31-1B48DA2B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8" y="4358245"/>
            <a:ext cx="2499756" cy="24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3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8814-5FEA-403E-AFBB-1D7AAD07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Missingness issue in wearable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E755-93A2-4C79-AB0F-F86E3366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166018"/>
            <a:ext cx="5486400" cy="4525963"/>
          </a:xfrm>
        </p:spPr>
        <p:txBody>
          <a:bodyPr/>
          <a:lstStyle/>
          <a:p>
            <a:r>
              <a:rPr lang="en-US" sz="2000" dirty="0"/>
              <a:t>This is inevitable: </a:t>
            </a:r>
          </a:p>
          <a:p>
            <a:r>
              <a:rPr lang="en-US" sz="2000" dirty="0"/>
              <a:t>Different user would have different phone types,  and each phone manufacturers would have different built-in sensor</a:t>
            </a:r>
          </a:p>
          <a:p>
            <a:r>
              <a:rPr lang="en-US" sz="2000" dirty="0"/>
              <a:t>Different user would turn on/off some functions of the phone (e.g. </a:t>
            </a:r>
            <a:r>
              <a:rPr lang="en-US" sz="2000" dirty="0" err="1"/>
              <a:t>WiFi</a:t>
            </a:r>
            <a:r>
              <a:rPr lang="en-US" sz="2000" dirty="0"/>
              <a:t>)</a:t>
            </a:r>
          </a:p>
          <a:p>
            <a:r>
              <a:rPr lang="en-US" sz="2000" dirty="0"/>
              <a:t>Other random reasons, e.g. malfunction, communication issue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10AD707-0D4F-DD45-97AA-00DBDCDA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863182"/>
            <a:ext cx="4968875" cy="29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379A7-F4FA-CA4C-8076-E9CD175F79A2}"/>
              </a:ext>
            </a:extLst>
          </p:cNvPr>
          <p:cNvSpPr txBox="1"/>
          <p:nvPr/>
        </p:nvSpPr>
        <p:spPr bwMode="auto">
          <a:xfrm>
            <a:off x="6268854" y="1444664"/>
            <a:ext cx="567356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There are some static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Filling mean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Algorithmic-based imputation: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Missforest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Feature masking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We are proposing: a trainable autoencoder to learn the missing dynamics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Combining both time series dynamic and feature relatedness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Highly versatile to any downstream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4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78C3-6AB8-0B47-B6FF-8E56E80A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dynamic imputation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AB3E1-C751-7B41-92AC-ED081C653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For most of the motion sensor time-series data, the imputation to deal with missingness is still not ideal</a:t>
            </a:r>
          </a:p>
          <a:p>
            <a:r>
              <a:rPr lang="en-US" sz="2000" dirty="0"/>
              <a:t>The missingness </a:t>
            </a:r>
            <a:r>
              <a:rPr lang="en-US" sz="2000" u="sng" dirty="0"/>
              <a:t>dynamics might change from time to time </a:t>
            </a:r>
            <a:r>
              <a:rPr lang="en-US" sz="2000" dirty="0"/>
              <a:t>but a static (e.g. mean imputation) is not able to capture this fluctuations</a:t>
            </a:r>
          </a:p>
          <a:p>
            <a:r>
              <a:rPr lang="en-US" sz="2000" dirty="0"/>
              <a:t>A </a:t>
            </a:r>
            <a:r>
              <a:rPr lang="en-US" sz="2000" u="sng" dirty="0"/>
              <a:t>learnable framework </a:t>
            </a:r>
            <a:r>
              <a:rPr lang="en-US" sz="2000" dirty="0"/>
              <a:t>is much needed to learn the unique information for each user/each feature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are proposing a dynamic imputation algorithm</a:t>
            </a:r>
          </a:p>
          <a:p>
            <a:pPr lvl="1"/>
            <a:r>
              <a:rPr lang="en-US" sz="1800" dirty="0"/>
              <a:t>LSTM-based Autoencoder</a:t>
            </a:r>
          </a:p>
          <a:p>
            <a:pPr lvl="1"/>
            <a:r>
              <a:rPr lang="en-US" sz="1800" dirty="0"/>
              <a:t>KNN-based padding</a:t>
            </a:r>
          </a:p>
          <a:p>
            <a:r>
              <a:rPr lang="en-US" sz="2000" dirty="0"/>
              <a:t>We tested different missingness levels (10% - 60%) to see how does the model perform</a:t>
            </a:r>
          </a:p>
          <a:p>
            <a:pPr lvl="1"/>
            <a:r>
              <a:rPr lang="en-US" sz="1800" dirty="0"/>
              <a:t>Robustness is important especially when missingness is high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537BD-FBE1-C842-BEE1-5B913A66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7750-418A-4AFA-B7DC-9C6E0705E1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2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8477-F148-C34D-B75E-DAEA02D1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DE48-DB7F-0845-85F6-5A8DDB77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Feature extraction + label selection</a:t>
            </a:r>
          </a:p>
          <a:p>
            <a:r>
              <a:rPr lang="en-US" dirty="0"/>
              <a:t>Generating missingness from complete dataset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E0255-01D9-774F-9AF2-ABCEB1F0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7750-418A-4AFA-B7DC-9C6E0705E1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0CDA959-CC20-024A-8E17-426BB733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10" y="1458825"/>
            <a:ext cx="7026590" cy="29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6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D34E-F2BD-0848-A51E-70D7CA34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2A14-2095-3643-9772-6075B09E5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 used different variations to test the performance of missingness reconstruction</a:t>
            </a:r>
          </a:p>
          <a:p>
            <a:r>
              <a:rPr lang="en-US" sz="2400" dirty="0"/>
              <a:t>We give the imputed data for a downstream classifier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F4443-E53C-C849-96FD-6CCA9EA0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7750-418A-4AFA-B7DC-9C6E0705E1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DC53FE2-58E9-8448-BDDE-C4CE54AE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77" y="1449991"/>
            <a:ext cx="6242462" cy="33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6015-3E34-6542-B9AC-6EE6F48B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36F23-10F5-684E-8061-8BE657A2F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 comparison with Baselines: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Ablation study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19D25-D1EB-8F48-A5D3-D5167577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7750-418A-4AFA-B7DC-9C6E0705E1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9317C-282D-6F48-B59F-5420AFBB9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374971"/>
            <a:ext cx="10096500" cy="140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E62BE-D827-2C48-B9A1-86713FD03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4846320"/>
            <a:ext cx="620268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3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597D-529A-3247-9DAC-769B54F1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8694-31CC-B448-9F05-9447CF63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70819"/>
            <a:ext cx="5821680" cy="4525963"/>
          </a:xfrm>
        </p:spPr>
        <p:txBody>
          <a:bodyPr/>
          <a:lstStyle/>
          <a:p>
            <a:r>
              <a:rPr lang="en-US" sz="2800" dirty="0"/>
              <a:t>We proposed a dynamic imputation technique for remote sensing data</a:t>
            </a:r>
          </a:p>
          <a:p>
            <a:r>
              <a:rPr lang="en-US" sz="2800" dirty="0"/>
              <a:t>The method is through a trainable mechanism by the use of deep learning model to learn the missing dynamics along the time axis to impute the missing data. </a:t>
            </a:r>
          </a:p>
          <a:p>
            <a:r>
              <a:rPr lang="en-US" sz="2800" dirty="0"/>
              <a:t>The model shows strong performance compared to baselines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78165-F5A5-8544-B202-06546B7A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7750-418A-4AFA-B7DC-9C6E0705E1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72EA2-B3C8-CF47-8178-FA0BF209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0" y="1555750"/>
            <a:ext cx="45339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500000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rtazavi_STMI Capabilities_2SEP2019" id="{599F9C7E-69BB-8D41-B56C-3A497A969338}" vid="{6A78064D-E515-6C41-95C3-69DF84D47A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13222</TotalTime>
  <Words>352</Words>
  <Application>Microsoft Macintosh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DYNIMP: DYNAMIC IMPUTATION FOR WEARABLE SENSING DATA THROUGH SENSORY AND TEMPORAL RELATEDNESS</vt:lpstr>
      <vt:lpstr>Missingness issue in wearable data</vt:lpstr>
      <vt:lpstr>A dynamic imputation framework</vt:lpstr>
      <vt:lpstr>Framework setup</vt:lpstr>
      <vt:lpstr>Framework setup</vt:lpstr>
      <vt:lpstr>Results</vt:lpstr>
      <vt:lpstr>Conclusion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</dc:title>
  <dc:creator>Nathan C. Hurley</dc:creator>
  <cp:lastModifiedBy>Huo, Zepeng</cp:lastModifiedBy>
  <cp:revision>280</cp:revision>
  <dcterms:created xsi:type="dcterms:W3CDTF">2018-06-13T23:20:59Z</dcterms:created>
  <dcterms:modified xsi:type="dcterms:W3CDTF">2022-04-20T22:30:01Z</dcterms:modified>
</cp:coreProperties>
</file>