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92" r:id="rId3"/>
    <p:sldId id="294" r:id="rId4"/>
    <p:sldId id="296" r:id="rId5"/>
    <p:sldId id="304" r:id="rId6"/>
    <p:sldId id="305" r:id="rId7"/>
    <p:sldId id="302" r:id="rId8"/>
    <p:sldId id="307" r:id="rId9"/>
    <p:sldId id="311" r:id="rId10"/>
    <p:sldId id="284" r:id="rId11"/>
    <p:sldId id="272" r:id="rId12"/>
    <p:sldId id="258" r:id="rId13"/>
    <p:sldId id="259" r:id="rId14"/>
    <p:sldId id="270" r:id="rId15"/>
    <p:sldId id="275" r:id="rId16"/>
    <p:sldId id="281" r:id="rId17"/>
    <p:sldId id="282" r:id="rId18"/>
    <p:sldId id="283" r:id="rId19"/>
    <p:sldId id="271" r:id="rId20"/>
    <p:sldId id="288" r:id="rId21"/>
    <p:sldId id="316" r:id="rId22"/>
    <p:sldId id="318" r:id="rId23"/>
    <p:sldId id="314" r:id="rId24"/>
    <p:sldId id="261" r:id="rId25"/>
    <p:sldId id="313" r:id="rId26"/>
    <p:sldId id="289" r:id="rId27"/>
    <p:sldId id="320" r:id="rId28"/>
    <p:sldId id="262" r:id="rId29"/>
    <p:sldId id="290" r:id="rId30"/>
    <p:sldId id="30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a:srgbClr val="FEF2CD"/>
    <a:srgbClr val="DAE3F3"/>
    <a:srgbClr val="EDDCBD"/>
    <a:srgbClr val="D4E8C6"/>
    <a:srgbClr val="D1DEDE"/>
    <a:srgbClr val="1F4E79"/>
    <a:srgbClr val="9B2034"/>
    <a:srgbClr val="FFE185"/>
    <a:srgbClr val="C9C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00" autoAdjust="0"/>
    <p:restoredTop sz="80179"/>
  </p:normalViewPr>
  <p:slideViewPr>
    <p:cSldViewPr snapToGrid="0">
      <p:cViewPr>
        <p:scale>
          <a:sx n="89" d="100"/>
          <a:sy n="89" d="100"/>
        </p:scale>
        <p:origin x="67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62AA4D-F343-DC48-A1CB-65277FC2235F}" type="datetimeFigureOut">
              <a:rPr kumimoji="1" lang="zh-CN" altLang="en-US" smtClean="0"/>
              <a:t>2024/4/15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1D8D4C-7611-754C-B7F6-BA5030835E8C}" type="slidenum">
              <a:rPr kumimoji="1" lang="zh-CN" altLang="en-US" smtClean="0"/>
              <a:t>‹#›</a:t>
            </a:fld>
            <a:endParaRPr kumimoji="1" lang="zh-CN" altLang="en-US"/>
          </a:p>
        </p:txBody>
      </p:sp>
    </p:spTree>
    <p:extLst>
      <p:ext uri="{BB962C8B-B14F-4D97-AF65-F5344CB8AC3E}">
        <p14:creationId xmlns:p14="http://schemas.microsoft.com/office/powerpoint/2010/main" val="777848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0D0D0D"/>
                </a:solidFill>
                <a:effectLst/>
                <a:latin typeface="Söhne"/>
              </a:rPr>
              <a:t>Hello everyone. I’m </a:t>
            </a:r>
            <a:r>
              <a:rPr lang="en" altLang="zh-CN" b="0" i="0" u="none" strike="noStrike" dirty="0" err="1">
                <a:solidFill>
                  <a:srgbClr val="0D0D0D"/>
                </a:solidFill>
                <a:effectLst/>
                <a:latin typeface="Söhne"/>
              </a:rPr>
              <a:t>Linlin</a:t>
            </a:r>
            <a:r>
              <a:rPr lang="en" altLang="zh-CN" b="0" i="0" u="none" strike="noStrike" dirty="0">
                <a:solidFill>
                  <a:srgbClr val="0D0D0D"/>
                </a:solidFill>
                <a:effectLst/>
                <a:latin typeface="Söhne"/>
              </a:rPr>
              <a:t> Wang. </a:t>
            </a:r>
            <a:r>
              <a:rPr lang="en-US" altLang="zh-CN" sz="1200" b="1" i="0" u="none" strike="noStrike" dirty="0">
                <a:solidFill>
                  <a:schemeClr val="tx1"/>
                </a:solidFill>
                <a:effectLst/>
                <a:latin typeface="+mn-lt"/>
              </a:rPr>
              <a:t>T</a:t>
            </a:r>
            <a:r>
              <a:rPr lang="en" altLang="zh-CN" b="0" i="0" u="none" strike="noStrike" dirty="0" err="1">
                <a:solidFill>
                  <a:srgbClr val="0D0D0D"/>
                </a:solidFill>
                <a:effectLst/>
                <a:latin typeface="Söhne"/>
              </a:rPr>
              <a:t>oday</a:t>
            </a:r>
            <a:r>
              <a:rPr lang="en" altLang="zh-CN" b="0" i="0" u="none" strike="noStrike" dirty="0">
                <a:solidFill>
                  <a:srgbClr val="0D0D0D"/>
                </a:solidFill>
                <a:effectLst/>
                <a:latin typeface="Söhne"/>
              </a:rPr>
              <a:t> I'm honored to be here to present our paper titled "Generating Persona-aware Empathetic Responses With Retrieval-augmented Prompt Learning".</a:t>
            </a:r>
          </a:p>
          <a:p>
            <a:br>
              <a:rPr lang="en" altLang="zh-CN" dirty="0"/>
            </a:b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a:t>
            </a:fld>
            <a:endParaRPr kumimoji="1" lang="zh-CN" altLang="en-US"/>
          </a:p>
        </p:txBody>
      </p:sp>
    </p:spTree>
    <p:extLst>
      <p:ext uri="{BB962C8B-B14F-4D97-AF65-F5344CB8AC3E}">
        <p14:creationId xmlns:p14="http://schemas.microsoft.com/office/powerpoint/2010/main" val="3611959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b="1" dirty="0">
                <a:latin typeface="Times New Roman" panose="02020603050405020304" pitchFamily="18" charset="0"/>
                <a:cs typeface="Times New Roman" panose="02020603050405020304" pitchFamily="18" charset="0"/>
              </a:rPr>
              <a:t>To address the second challenge, we propose leveraging Retrieval-augmented Prompting, which constructs prompts based on exemplars to extract richer persona information from LLMs, along with empathetic response decoding to better capture the genuine impact of persona on empathetic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b="0" i="0" u="none" strike="noStrike" dirty="0">
              <a:solidFill>
                <a:srgbClr val="0D0D0D"/>
              </a:solidFill>
              <a:effectLst/>
              <a:latin typeface="Söhne"/>
            </a:endParaRPr>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10</a:t>
            </a:fld>
            <a:endParaRPr kumimoji="1" lang="zh-CN" altLang="en-US"/>
          </a:p>
        </p:txBody>
      </p:sp>
    </p:spTree>
    <p:extLst>
      <p:ext uri="{BB962C8B-B14F-4D97-AF65-F5344CB8AC3E}">
        <p14:creationId xmlns:p14="http://schemas.microsoft.com/office/powerpoint/2010/main" val="428727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Finally, we propose a disentangled attention-based Transformer architecture with Retrieval-augmented Prompt Learning for the persona-aware empathetic response generation task.</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11</a:t>
            </a:fld>
            <a:endParaRPr kumimoji="1" lang="zh-CN" altLang="en-US"/>
          </a:p>
        </p:txBody>
      </p:sp>
    </p:spTree>
    <p:extLst>
      <p:ext uri="{BB962C8B-B14F-4D97-AF65-F5344CB8AC3E}">
        <p14:creationId xmlns:p14="http://schemas.microsoft.com/office/powerpoint/2010/main" val="2522513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Specifically, we will first introduce the retrieval component that takes input context and persona, and outputs relevant exemplars.</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12</a:t>
            </a:fld>
            <a:endParaRPr kumimoji="1" lang="zh-CN" altLang="en-US"/>
          </a:p>
        </p:txBody>
      </p:sp>
    </p:spTree>
    <p:extLst>
      <p:ext uri="{BB962C8B-B14F-4D97-AF65-F5344CB8AC3E}">
        <p14:creationId xmlns:p14="http://schemas.microsoft.com/office/powerpoint/2010/main" val="4288117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We leverage dense passage retrieval(DPR) to gather relevant exemplars, employing the agent's persona and dialogue as the query. Subsequently, we utilize two Bert models to encode both the query and candidate responses from the training set, and learn the probability distribution based on similarity shown in this slide. The DPR training process comprises  four steps, including assigning positive response labels, creating negative labels, calculating similarity, and computing the contrastive loss. As for inference, we calculate similarity scores, sort the scores in descending order, and select q sentences as exemplar response information.</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13</a:t>
            </a:fld>
            <a:endParaRPr kumimoji="1" lang="zh-CN" altLang="en-US"/>
          </a:p>
        </p:txBody>
      </p:sp>
    </p:spTree>
    <p:extLst>
      <p:ext uri="{BB962C8B-B14F-4D97-AF65-F5344CB8AC3E}">
        <p14:creationId xmlns:p14="http://schemas.microsoft.com/office/powerpoint/2010/main" val="1830771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0D0D0D"/>
                </a:solidFill>
                <a:effectLst/>
                <a:latin typeface="Söhne"/>
              </a:rPr>
              <a:t>Secondly, we introduce the retrieval-augmented prompt learning part. Given the retrieved exemplars, persona, emotion and reference responses, we set up three independent parameter attention adapters to focus on the interplay between personality and emotions, and model how they influence responses.</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14</a:t>
            </a:fld>
            <a:endParaRPr kumimoji="1" lang="zh-CN" altLang="en-US"/>
          </a:p>
        </p:txBody>
      </p:sp>
    </p:spTree>
    <p:extLst>
      <p:ext uri="{BB962C8B-B14F-4D97-AF65-F5344CB8AC3E}">
        <p14:creationId xmlns:p14="http://schemas.microsoft.com/office/powerpoint/2010/main" val="223231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The first adapter</a:t>
            </a:r>
            <a:r>
              <a:rPr kumimoji="1" lang="en-US" altLang="zh-CN" b="1" dirty="0">
                <a:solidFill>
                  <a:schemeClr val="tx1"/>
                </a:solidFill>
              </a:rPr>
              <a:t> c</a:t>
            </a:r>
            <a:r>
              <a:rPr lang="en-US" altLang="zh-CN" b="1" dirty="0">
                <a:solidFill>
                  <a:schemeClr val="tx1"/>
                </a:solidFill>
              </a:rPr>
              <a:t>aptures the impact of </a:t>
            </a:r>
            <a:r>
              <a:rPr lang="en-US" altLang="zh-CN" b="1" dirty="0">
                <a:solidFill>
                  <a:srgbClr val="C00000"/>
                </a:solidFill>
              </a:rPr>
              <a:t>semantic context to get H_R. </a:t>
            </a: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15</a:t>
            </a:fld>
            <a:endParaRPr kumimoji="1" lang="zh-CN" altLang="en-US"/>
          </a:p>
        </p:txBody>
      </p:sp>
    </p:spTree>
    <p:extLst>
      <p:ext uri="{BB962C8B-B14F-4D97-AF65-F5344CB8AC3E}">
        <p14:creationId xmlns:p14="http://schemas.microsoft.com/office/powerpoint/2010/main" val="1629579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The second one capture </a:t>
            </a:r>
            <a:r>
              <a:rPr lang="en-US" altLang="zh-CN" b="1" dirty="0">
                <a:solidFill>
                  <a:schemeClr val="tx1"/>
                </a:solidFill>
              </a:rPr>
              <a:t>the effect of </a:t>
            </a:r>
            <a:r>
              <a:rPr lang="en-US" altLang="zh-CN" b="1" dirty="0">
                <a:solidFill>
                  <a:srgbClr val="C00000"/>
                </a:solidFill>
              </a:rPr>
              <a:t>personality-emotion interaction like this.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16</a:t>
            </a:fld>
            <a:endParaRPr kumimoji="1" lang="zh-CN" altLang="en-US"/>
          </a:p>
        </p:txBody>
      </p:sp>
    </p:spTree>
    <p:extLst>
      <p:ext uri="{BB962C8B-B14F-4D97-AF65-F5344CB8AC3E}">
        <p14:creationId xmlns:p14="http://schemas.microsoft.com/office/powerpoint/2010/main" val="350893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The third one </a:t>
            </a:r>
            <a:r>
              <a:rPr kumimoji="1" lang="en-US" altLang="zh-CN" b="1" dirty="0">
                <a:solidFill>
                  <a:schemeClr val="tx1"/>
                </a:solidFill>
              </a:rPr>
              <a:t>e</a:t>
            </a:r>
            <a:r>
              <a:rPr lang="en-US" altLang="zh-CN" b="1" dirty="0">
                <a:solidFill>
                  <a:schemeClr val="tx1"/>
                </a:solidFill>
              </a:rPr>
              <a:t>xplores how the above </a:t>
            </a:r>
            <a:r>
              <a:rPr lang="en-US" altLang="zh-CN" b="1" dirty="0">
                <a:solidFill>
                  <a:srgbClr val="C00000"/>
                </a:solidFill>
              </a:rPr>
              <a:t>factors influence responses. </a:t>
            </a: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17</a:t>
            </a:fld>
            <a:endParaRPr kumimoji="1" lang="zh-CN" altLang="en-US"/>
          </a:p>
        </p:txBody>
      </p:sp>
    </p:spTree>
    <p:extLst>
      <p:ext uri="{BB962C8B-B14F-4D97-AF65-F5344CB8AC3E}">
        <p14:creationId xmlns:p14="http://schemas.microsoft.com/office/powerpoint/2010/main" val="1990505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Finally, we set up an MLP to integrate all outputs from three adapters to generate prompts, that can not only elicit personality information from LLMs but also capture the interaction between persona, emotion, and exemplars, etc.</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18</a:t>
            </a:fld>
            <a:endParaRPr kumimoji="1" lang="zh-CN" altLang="en-US"/>
          </a:p>
        </p:txBody>
      </p:sp>
    </p:spTree>
    <p:extLst>
      <p:ext uri="{BB962C8B-B14F-4D97-AF65-F5344CB8AC3E}">
        <p14:creationId xmlns:p14="http://schemas.microsoft.com/office/powerpoint/2010/main" val="3862285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Here comes the </a:t>
            </a:r>
            <a:r>
              <a:rPr lang="en-US" altLang="zh-CN" sz="1200" b="1" dirty="0">
                <a:solidFill>
                  <a:srgbClr val="0D0D0D"/>
                </a:solidFill>
                <a:latin typeface="+mn-ea"/>
              </a:rPr>
              <a:t>Empathetic Response Decoding part. </a:t>
            </a:r>
            <a:endParaRPr lang="en-US" altLang="zh-CN" sz="1200" b="1" i="0" dirty="0">
              <a:solidFill>
                <a:srgbClr val="0D0D0D"/>
              </a:solidFill>
              <a:effectLst/>
              <a:latin typeface="+mn-ea"/>
            </a:endParaRP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19</a:t>
            </a:fld>
            <a:endParaRPr kumimoji="1" lang="zh-CN" altLang="en-US"/>
          </a:p>
        </p:txBody>
      </p:sp>
    </p:spTree>
    <p:extLst>
      <p:ext uri="{BB962C8B-B14F-4D97-AF65-F5344CB8AC3E}">
        <p14:creationId xmlns:p14="http://schemas.microsoft.com/office/powerpoint/2010/main" val="1810622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Considering the following dialogue generation scenario where the user informs the dialogue agent that he has managed to lose 5 pounds in the last half month. He hopes that the dialogue agent can perceive and understand his emotion as proud, and thereby generate an Empathetic Response. In practice, despite encountering identical conversational contexts, dialogue agents with different personas may deliver disparate empathetic responses. For instance,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a:t>
            </a:fld>
            <a:endParaRPr kumimoji="1" lang="zh-CN" altLang="en-US"/>
          </a:p>
        </p:txBody>
      </p:sp>
    </p:spTree>
    <p:extLst>
      <p:ext uri="{BB962C8B-B14F-4D97-AF65-F5344CB8AC3E}">
        <p14:creationId xmlns:p14="http://schemas.microsoft.com/office/powerpoint/2010/main" val="2143236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b="0" i="0" u="none" strike="noStrike" dirty="0">
                <a:solidFill>
                  <a:srgbClr val="0D0D0D"/>
                </a:solidFill>
                <a:effectLst/>
                <a:latin typeface="Söhne"/>
              </a:rPr>
              <a:t>We input persona, dialogue context, retrieved exemplars, and the constructed prompt into the transformer-based decoder, which is based on an autoregressive GPT-2. This process yields the output hidden states, keys, and values in the attention blocks. Next, we utilize the last position of the hidden state to predict the emotion, and the penultimate position to predict the dialogue act in the target response.</a:t>
            </a:r>
            <a:endParaRPr lang="en" altLang="zh-CN" dirty="0"/>
          </a:p>
          <a:p>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20</a:t>
            </a:fld>
            <a:endParaRPr kumimoji="1" lang="zh-CN" altLang="en-US"/>
          </a:p>
        </p:txBody>
      </p:sp>
    </p:spTree>
    <p:extLst>
      <p:ext uri="{BB962C8B-B14F-4D97-AF65-F5344CB8AC3E}">
        <p14:creationId xmlns:p14="http://schemas.microsoft.com/office/powerpoint/2010/main" val="1644135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Then we add the Emotion embedding and Dialogue act embedding to acquire the fused embedding t</a:t>
            </a:r>
            <a:r>
              <a:rPr lang="en-US" altLang="zh-CN" dirty="0">
                <a:solidFill>
                  <a:schemeClr val="tx1"/>
                </a:solidFill>
                <a:latin typeface="Times New Roman" panose="02020603050405020304" pitchFamily="18" charset="0"/>
                <a:cs typeface="Times New Roman" panose="02020603050405020304" pitchFamily="18" charset="0"/>
              </a:rPr>
              <a:t>o control</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the empathy expression of the response, and thus get the </a:t>
            </a:r>
            <a:r>
              <a:rPr lang="en" altLang="zh-CN" sz="1800" dirty="0">
                <a:effectLst/>
                <a:latin typeface="NimbusRomNo9L"/>
              </a:rPr>
              <a:t> embedding of each token in the response.  </a:t>
            </a: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solidFill>
                <a:schemeClr val="tx1"/>
              </a:solidFill>
              <a:latin typeface="Times New Roman" panose="02020603050405020304" pitchFamily="18" charset="0"/>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21</a:t>
            </a:fld>
            <a:endParaRPr kumimoji="1" lang="zh-CN" altLang="en-US"/>
          </a:p>
        </p:txBody>
      </p:sp>
    </p:spTree>
    <p:extLst>
      <p:ext uri="{BB962C8B-B14F-4D97-AF65-F5344CB8AC3E}">
        <p14:creationId xmlns:p14="http://schemas.microsoft.com/office/powerpoint/2010/main" val="39210171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Finally, we can predict the next token </a:t>
            </a:r>
            <a:r>
              <a:rPr lang="en" altLang="zh-CN" sz="1800" dirty="0">
                <a:effectLst/>
                <a:latin typeface="CMMI10"/>
              </a:rPr>
              <a:t>y</a:t>
            </a:r>
            <a:r>
              <a:rPr lang="en" altLang="zh-CN" sz="1800" dirty="0">
                <a:effectLst/>
                <a:latin typeface="CMMI7"/>
              </a:rPr>
              <a:t>t</a:t>
            </a:r>
            <a:r>
              <a:rPr lang="en" altLang="zh-CN" sz="1800" dirty="0">
                <a:effectLst/>
                <a:latin typeface="CMR7"/>
              </a:rPr>
              <a:t>+1 in the response as the equation shown in the slide. </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22</a:t>
            </a:fld>
            <a:endParaRPr kumimoji="1" lang="zh-CN" altLang="en-US"/>
          </a:p>
        </p:txBody>
      </p:sp>
    </p:spTree>
    <p:extLst>
      <p:ext uri="{BB962C8B-B14F-4D97-AF65-F5344CB8AC3E}">
        <p14:creationId xmlns:p14="http://schemas.microsoft.com/office/powerpoint/2010/main" val="422093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The final training objective is the sum of NLL loss</a:t>
            </a:r>
            <a:r>
              <a:rPr lang="en-US" altLang="zh-CN" sz="1800" dirty="0">
                <a:effectLst/>
                <a:latin typeface="NimbusRomNo9L"/>
              </a:rPr>
              <a:t>, EM loss and DA loss, </a:t>
            </a:r>
            <a:r>
              <a:rPr lang="en" altLang="zh-CN" sz="1800" dirty="0">
                <a:effectLst/>
                <a:latin typeface="NimbusRomNo9L"/>
              </a:rPr>
              <a:t>where </a:t>
            </a:r>
            <a:r>
              <a:rPr lang="en" altLang="zh-CN" sz="1800" dirty="0">
                <a:effectLst/>
                <a:latin typeface="CMSY10"/>
              </a:rPr>
              <a:t>L_</a:t>
            </a:r>
            <a:r>
              <a:rPr lang="en" altLang="zh-CN" sz="1800" dirty="0">
                <a:effectLst/>
                <a:latin typeface="CMMI7"/>
              </a:rPr>
              <a:t>NLL </a:t>
            </a:r>
            <a:r>
              <a:rPr lang="en" altLang="zh-CN" sz="1800" dirty="0">
                <a:effectLst/>
                <a:latin typeface="NimbusRomNo9L"/>
              </a:rPr>
              <a:t>is the negative log likelihood loss of the target response, </a:t>
            </a:r>
            <a:r>
              <a:rPr lang="en" altLang="zh-CN" sz="1800" dirty="0">
                <a:effectLst/>
                <a:latin typeface="CMSY10"/>
              </a:rPr>
              <a:t>L_</a:t>
            </a:r>
            <a:r>
              <a:rPr lang="en" altLang="zh-CN" sz="1800" dirty="0">
                <a:effectLst/>
                <a:latin typeface="CMMI7"/>
              </a:rPr>
              <a:t>EM </a:t>
            </a:r>
            <a:r>
              <a:rPr lang="en" altLang="zh-CN" sz="1800" dirty="0">
                <a:effectLst/>
                <a:latin typeface="NimbusRomNo9L"/>
              </a:rPr>
              <a:t>and </a:t>
            </a:r>
            <a:r>
              <a:rPr lang="en" altLang="zh-CN" sz="1800" dirty="0">
                <a:effectLst/>
                <a:latin typeface="CMSY10"/>
              </a:rPr>
              <a:t>L_</a:t>
            </a:r>
            <a:r>
              <a:rPr lang="en" altLang="zh-CN" sz="1800" dirty="0">
                <a:effectLst/>
                <a:latin typeface="CMMI7"/>
              </a:rPr>
              <a:t>DA </a:t>
            </a:r>
            <a:r>
              <a:rPr lang="en" altLang="zh-CN" sz="1800" dirty="0">
                <a:effectLst/>
                <a:latin typeface="NimbusRomNo9L"/>
              </a:rPr>
              <a:t>are Emotion and Dialog Act prediction losses, respectively.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23</a:t>
            </a:fld>
            <a:endParaRPr kumimoji="1" lang="zh-CN" altLang="en-US"/>
          </a:p>
        </p:txBody>
      </p:sp>
    </p:spTree>
    <p:extLst>
      <p:ext uri="{BB962C8B-B14F-4D97-AF65-F5344CB8AC3E}">
        <p14:creationId xmlns:p14="http://schemas.microsoft.com/office/powerpoint/2010/main" val="2674298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For experiments, we use PEC for experiment which is a large-scaled persona-grounded empathetic conversation collected from reddit, and compare our model with four representative  baselines that include GPT, </a:t>
            </a:r>
            <a:r>
              <a:rPr kumimoji="1" lang="en-US" altLang="zh-CN" dirty="0" err="1"/>
              <a:t>EmpaTransfo</a:t>
            </a:r>
            <a:r>
              <a:rPr kumimoji="1" lang="en-US" altLang="zh-CN" dirty="0"/>
              <a:t>, </a:t>
            </a:r>
            <a:r>
              <a:rPr kumimoji="1" lang="en-US" altLang="zh-CN" dirty="0" err="1"/>
              <a:t>CoMAE</a:t>
            </a:r>
            <a:r>
              <a:rPr kumimoji="1" lang="en-US" altLang="zh-CN" dirty="0"/>
              <a:t> and </a:t>
            </a:r>
            <a:r>
              <a:rPr kumimoji="1" lang="en-US" altLang="zh-CN" dirty="0" err="1"/>
              <a:t>ChatGPT</a:t>
            </a:r>
            <a:r>
              <a:rPr kumimoji="1" lang="en-US" altLang="zh-CN" dirty="0"/>
              <a:t>.   </a:t>
            </a:r>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24</a:t>
            </a:fld>
            <a:endParaRPr kumimoji="1" lang="zh-CN" altLang="en-US"/>
          </a:p>
        </p:txBody>
      </p:sp>
    </p:spTree>
    <p:extLst>
      <p:ext uri="{BB962C8B-B14F-4D97-AF65-F5344CB8AC3E}">
        <p14:creationId xmlns:p14="http://schemas.microsoft.com/office/powerpoint/2010/main" val="584839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To evaluate the quality of generated responses, we ask human evaluators to assess the Empathy, Relevance, and Fluency of the generated responses. Additionally, we utilize widely-used automatic metrics, including ROUGE-L, Distinct-2, and Emotion prediction accuracy.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25</a:t>
            </a:fld>
            <a:endParaRPr kumimoji="1" lang="zh-CN" altLang="en-US"/>
          </a:p>
        </p:txBody>
      </p:sp>
    </p:spTree>
    <p:extLst>
      <p:ext uri="{BB962C8B-B14F-4D97-AF65-F5344CB8AC3E}">
        <p14:creationId xmlns:p14="http://schemas.microsoft.com/office/powerpoint/2010/main" val="58341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As observed, PERGM yields the best performance on almost all the automatic metrics, which indicates </a:t>
            </a:r>
            <a:r>
              <a:rPr lang="en-US" altLang="zh-CN" sz="1800" dirty="0">
                <a:solidFill>
                  <a:schemeClr val="tx1"/>
                </a:solidFill>
                <a:effectLst/>
                <a:latin typeface="NimbusRomNo9L"/>
              </a:rPr>
              <a:t>o</a:t>
            </a:r>
            <a:r>
              <a:rPr lang="en-US" altLang="zh-CN" sz="1800" dirty="0">
                <a:solidFill>
                  <a:schemeClr val="tx1"/>
                </a:solidFill>
              </a:rPr>
              <a:t>ur model can generate high-quality </a:t>
            </a:r>
            <a:r>
              <a:rPr lang="en-US" altLang="zh-CN" sz="1800" dirty="0">
                <a:solidFill>
                  <a:schemeClr val="accent5">
                    <a:lumMod val="75000"/>
                  </a:schemeClr>
                </a:solidFill>
              </a:rPr>
              <a:t>empathetic response. And </a:t>
            </a:r>
            <a:r>
              <a:rPr lang="en" altLang="zh-CN" sz="1800" dirty="0">
                <a:solidFill>
                  <a:schemeClr val="tx1"/>
                </a:solidFill>
                <a:effectLst/>
                <a:latin typeface="NimbusRomNo9L"/>
              </a:rPr>
              <a:t>t</a:t>
            </a:r>
            <a:r>
              <a:rPr lang="en-US" altLang="zh-CN" sz="1800" dirty="0">
                <a:solidFill>
                  <a:schemeClr val="tx1"/>
                </a:solidFill>
              </a:rPr>
              <a:t>he generated responses are </a:t>
            </a:r>
            <a:r>
              <a:rPr lang="en-US" altLang="zh-CN" sz="1800" dirty="0">
                <a:solidFill>
                  <a:schemeClr val="accent5">
                    <a:lumMod val="75000"/>
                  </a:schemeClr>
                </a:solidFill>
              </a:rPr>
              <a:t>more informative</a:t>
            </a:r>
            <a:r>
              <a:rPr lang="en-US" altLang="zh-CN" sz="1800" dirty="0">
                <a:solidFill>
                  <a:schemeClr val="tx1"/>
                </a:solidFill>
              </a:rPr>
              <a:t> and have </a:t>
            </a:r>
            <a:r>
              <a:rPr lang="en-US" altLang="zh-CN" sz="1800" dirty="0">
                <a:solidFill>
                  <a:schemeClr val="accent5">
                    <a:lumMod val="75000"/>
                  </a:schemeClr>
                </a:solidFill>
              </a:rPr>
              <a:t>better fidelity</a:t>
            </a:r>
            <a:r>
              <a:rPr lang="en-US" altLang="zh-CN" sz="1800" dirty="0">
                <a:solidFill>
                  <a:schemeClr val="tx1"/>
                </a:solidFill>
              </a:rPr>
              <a:t>. Besides, </a:t>
            </a:r>
            <a:r>
              <a:rPr lang="en-US" altLang="zh-CN" sz="1200" dirty="0">
                <a:solidFill>
                  <a:schemeClr val="tx1"/>
                </a:solidFill>
              </a:rPr>
              <a:t>our model exhibits comparable performance compared with </a:t>
            </a:r>
            <a:r>
              <a:rPr lang="en-US" altLang="zh-CN" sz="1200" dirty="0" err="1">
                <a:solidFill>
                  <a:schemeClr val="tx1"/>
                </a:solidFill>
              </a:rPr>
              <a:t>ChatGPT</a:t>
            </a:r>
            <a:r>
              <a:rPr lang="en-US" altLang="zh-CN" sz="1200" dirty="0">
                <a:solidFill>
                  <a:schemeClr val="tx1"/>
                </a:solidFill>
              </a:rPr>
              <a:t> based on human ratings. </a:t>
            </a: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26</a:t>
            </a:fld>
            <a:endParaRPr kumimoji="1" lang="zh-CN" altLang="en-US"/>
          </a:p>
        </p:txBody>
      </p:sp>
    </p:spTree>
    <p:extLst>
      <p:ext uri="{BB962C8B-B14F-4D97-AF65-F5344CB8AC3E}">
        <p14:creationId xmlns:p14="http://schemas.microsoft.com/office/powerpoint/2010/main" val="3240597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200" dirty="0">
                <a:effectLst/>
                <a:latin typeface="NimbusRomNo9L"/>
              </a:rPr>
              <a:t>We also disentangled the contributions of each part of our model, and find all the metrics become worse after we eliminate the persona, demonstrating the effectiveness of persona in model generation quality. The removal of the retrieved exemplars causes a 7% accuracy drop in EA, a relative 3.8% ROUGE-L drop and 3.1% in Dist-2 on Test-</a:t>
            </a:r>
            <a:r>
              <a:rPr lang="en" altLang="zh-CN" sz="1200" dirty="0" err="1">
                <a:effectLst/>
                <a:latin typeface="NimbusRomNo9L"/>
              </a:rPr>
              <a:t>Offmychest</a:t>
            </a:r>
            <a:r>
              <a:rPr lang="en" altLang="zh-CN" sz="1200" dirty="0">
                <a:effectLst/>
                <a:latin typeface="NimbusRomNo9L"/>
              </a:rPr>
              <a:t>, indicating that the retrieved exemplars can greatly facilitate emotional understanding. When removing the prompts, almost all the metrics also deteriorate slightly. This demonstrates that the necessary prompts are beneficial to empathetic response generation. </a:t>
            </a: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27</a:t>
            </a:fld>
            <a:endParaRPr kumimoji="1" lang="zh-CN" altLang="en-US"/>
          </a:p>
        </p:txBody>
      </p:sp>
    </p:spTree>
    <p:extLst>
      <p:ext uri="{BB962C8B-B14F-4D97-AF65-F5344CB8AC3E}">
        <p14:creationId xmlns:p14="http://schemas.microsoft.com/office/powerpoint/2010/main" val="2852897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sz="1800" dirty="0">
                <a:effectLst/>
                <a:latin typeface="NimbusRomNo9L"/>
              </a:rPr>
              <a:t>We also show the impact of number of retrieved exemplars in this slide as </a:t>
            </a:r>
            <a:r>
              <a:rPr lang="en-US" altLang="zh-CN" sz="1200" b="1" dirty="0">
                <a:solidFill>
                  <a:prstClr val="black"/>
                </a:solidFill>
                <a:latin typeface="Arial" panose="020B0604020202020204" pitchFamily="34" charset="0"/>
                <a:ea typeface="等线" panose="02010600030101010101" pitchFamily="2" charset="-122"/>
                <a:cs typeface="Arial" panose="020B0604020202020204" pitchFamily="34" charset="0"/>
              </a:rPr>
              <a:t>Quantitative Analysis, where we can observed performance changes with different number of retrieved exemplars.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 altLang="zh-CN" dirty="0"/>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28</a:t>
            </a:fld>
            <a:endParaRPr kumimoji="1" lang="zh-CN" altLang="en-US"/>
          </a:p>
        </p:txBody>
      </p:sp>
    </p:spTree>
    <p:extLst>
      <p:ext uri="{BB962C8B-B14F-4D97-AF65-F5344CB8AC3E}">
        <p14:creationId xmlns:p14="http://schemas.microsoft.com/office/powerpoint/2010/main" val="429525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sz="1200" dirty="0">
                <a:effectLst/>
                <a:latin typeface="NimbusRomNo9L"/>
              </a:rPr>
              <a:t>In case study, we further analyzed the influence of exemplars and find retrieved exemplars are highly semantically similar to the references, corresponding to dialogue context and the responder’s persona, which indicates that the exemplars can assist the decoder in generating relevant words in the response. Specifically, the generated response is semantically close to the retrieved exemplar, and both express </a:t>
            </a:r>
            <a:r>
              <a:rPr lang="en" altLang="zh-CN" sz="1200" i="1" dirty="0">
                <a:effectLst/>
                <a:latin typeface="NimbusRomNo9L"/>
              </a:rPr>
              <a:t>joy </a:t>
            </a:r>
            <a:r>
              <a:rPr lang="en" altLang="zh-CN" sz="1200" dirty="0">
                <a:effectLst/>
                <a:latin typeface="NimbusRomNo9L"/>
              </a:rPr>
              <a:t>at finding the lost kitten. On the contrary, the generation from </a:t>
            </a:r>
            <a:r>
              <a:rPr lang="en" altLang="zh-CN" sz="1200" i="1" dirty="0">
                <a:effectLst/>
                <a:latin typeface="NimbusRomNo9L"/>
              </a:rPr>
              <a:t>w/o Exemplar </a:t>
            </a:r>
            <a:r>
              <a:rPr lang="en" altLang="zh-CN" sz="1200" dirty="0">
                <a:effectLst/>
                <a:latin typeface="NimbusRomNo9L"/>
              </a:rPr>
              <a:t>is generic and does not exhibit the persona character of “</a:t>
            </a:r>
            <a:r>
              <a:rPr lang="en" altLang="zh-CN" sz="1200" i="1" dirty="0">
                <a:effectLst/>
                <a:latin typeface="NimbusRomNo9L"/>
              </a:rPr>
              <a:t>I like cute animals</a:t>
            </a:r>
            <a:r>
              <a:rPr lang="en" altLang="zh-CN" sz="1200" dirty="0">
                <a:effectLst/>
                <a:latin typeface="NimbusRomNo9L"/>
              </a:rPr>
              <a:t>”.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29</a:t>
            </a:fld>
            <a:endParaRPr kumimoji="1" lang="zh-CN" altLang="en-US"/>
          </a:p>
        </p:txBody>
      </p:sp>
    </p:spTree>
    <p:extLst>
      <p:ext uri="{BB962C8B-B14F-4D97-AF65-F5344CB8AC3E}">
        <p14:creationId xmlns:p14="http://schemas.microsoft.com/office/powerpoint/2010/main" val="766025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b="0" i="0" u="none" strike="noStrike" dirty="0">
                <a:solidFill>
                  <a:srgbClr val="0D0D0D"/>
                </a:solidFill>
                <a:effectLst/>
                <a:latin typeface="Söhne"/>
              </a:rPr>
              <a:t>If the agent is a food enthusiast who like eating very much, he may express his admiration by saying I want to lose weight too, but I m a carnivore.</a:t>
            </a:r>
          </a:p>
          <a:p>
            <a:endParaRPr lang="en" altLang="zh-CN" b="0" i="0" u="none" strike="noStrike" dirty="0">
              <a:solidFill>
                <a:srgbClr val="0D0D0D"/>
              </a:solidFill>
              <a:effectLst/>
              <a:latin typeface="Söhne"/>
            </a:endParaRPr>
          </a:p>
          <a:p>
            <a:r>
              <a:rPr lang="en" altLang="zh-CN" b="0" i="0" u="none" strike="noStrike" dirty="0">
                <a:solidFill>
                  <a:srgbClr val="0D0D0D"/>
                </a:solidFill>
                <a:effectLst/>
                <a:latin typeface="Söhne"/>
              </a:rPr>
              <a:t>But if the agent is a doctor, he may express his joy but also suggest to the user not to forget to maintain adequate nutrition.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3</a:t>
            </a:fld>
            <a:endParaRPr kumimoji="1" lang="zh-CN" altLang="en-US"/>
          </a:p>
        </p:txBody>
      </p:sp>
    </p:spTree>
    <p:extLst>
      <p:ext uri="{BB962C8B-B14F-4D97-AF65-F5344CB8AC3E}">
        <p14:creationId xmlns:p14="http://schemas.microsoft.com/office/powerpoint/2010/main" val="4150610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In summary, we </a:t>
            </a:r>
            <a:r>
              <a:rPr lang="en-US" altLang="zh-CN" sz="1200" dirty="0">
                <a:solidFill>
                  <a:schemeClr val="tx1"/>
                </a:solidFill>
                <a:latin typeface="Times New Roman" panose="02020603050405020304" pitchFamily="18" charset="0"/>
                <a:cs typeface="Times New Roman" panose="02020603050405020304" pitchFamily="18" charset="0"/>
              </a:rPr>
              <a:t>Propose a novel Transformer-based architecture for Persona-aware Empathetic Responses. This model </a:t>
            </a:r>
            <a:r>
              <a:rPr lang="en" altLang="zh-CN" sz="1200" dirty="0">
                <a:solidFill>
                  <a:schemeClr val="tx1"/>
                </a:solidFill>
                <a:latin typeface="Times New Roman" panose="02020603050405020304" pitchFamily="18" charset="0"/>
                <a:cs typeface="Times New Roman" panose="02020603050405020304" pitchFamily="18" charset="0"/>
              </a:rPr>
              <a:t>retrieves exemplars to extract more relevant characteristics, guiding the model to better understand and generate empathetic responses. It leverages three adapters to perceive the relationships among persona, emotion, and response, and utilize retrieval-augmented prompt learning to guide the generation.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chemeClr val="tx1"/>
              </a:solidFill>
              <a:latin typeface="Times New Roman" panose="02020603050405020304" pitchFamily="18" charset="0"/>
              <a:cs typeface="Times New Roman" panose="02020603050405020304" pitchFamily="18" charset="0"/>
            </a:endParaRPr>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30</a:t>
            </a:fld>
            <a:endParaRPr kumimoji="1" lang="zh-CN" altLang="en-US"/>
          </a:p>
        </p:txBody>
      </p:sp>
    </p:spTree>
    <p:extLst>
      <p:ext uri="{BB962C8B-B14F-4D97-AF65-F5344CB8AC3E}">
        <p14:creationId xmlns:p14="http://schemas.microsoft.com/office/powerpoint/2010/main" val="375001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r>
              <a:rPr lang="en" altLang="zh-CN" b="0" i="0" u="none" strike="noStrike" dirty="0">
                <a:solidFill>
                  <a:srgbClr val="0D0D0D"/>
                </a:solidFill>
                <a:effectLst/>
                <a:latin typeface="Söhne"/>
              </a:rPr>
              <a:t>However, traditional approaches often overlook the role of persona when generating empathetic responses.</a:t>
            </a:r>
          </a:p>
          <a:p>
            <a:pPr algn="l"/>
            <a:r>
              <a:rPr lang="en" altLang="zh-CN" b="0" i="0" u="none" strike="noStrike" dirty="0">
                <a:solidFill>
                  <a:srgbClr val="0D0D0D"/>
                </a:solidFill>
                <a:effectLst/>
                <a:latin typeface="Söhne"/>
              </a:rPr>
              <a:t>Our paper addresses this gap by studying the task of generating Persona-aware Empathetic Responses, delivering informative, personalized, and empathetic interactions for dialogue 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b="0" dirty="0">
              <a:solidFill>
                <a:srgbClr val="C00000"/>
              </a:solidFill>
              <a:latin typeface="+mn-ea"/>
            </a:endParaRPr>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4</a:t>
            </a:fld>
            <a:endParaRPr kumimoji="1" lang="zh-CN" altLang="en-US"/>
          </a:p>
        </p:txBody>
      </p:sp>
    </p:spTree>
    <p:extLst>
      <p:ext uri="{BB962C8B-B14F-4D97-AF65-F5344CB8AC3E}">
        <p14:creationId xmlns:p14="http://schemas.microsoft.com/office/powerpoint/2010/main" val="72138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Most existing work focuses solely on Emotion and Dialogue Act and ignores the impact of personality characteristics when generating empathetic dialogue responses. Even </a:t>
            </a:r>
            <a:r>
              <a:rPr kumimoji="1" lang="en" altLang="zh-CN" dirty="0" err="1"/>
              <a:t>ChatGPT</a:t>
            </a:r>
            <a:r>
              <a:rPr kumimoji="1" lang="en" altLang="zh-CN" dirty="0"/>
              <a:t> tends to primarily integrate its character persona with semantic context rather than displaying distinct emotional expressions.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5</a:t>
            </a:fld>
            <a:endParaRPr kumimoji="1" lang="zh-CN" altLang="en-US"/>
          </a:p>
        </p:txBody>
      </p:sp>
    </p:spTree>
    <p:extLst>
      <p:ext uri="{BB962C8B-B14F-4D97-AF65-F5344CB8AC3E}">
        <p14:creationId xmlns:p14="http://schemas.microsoft.com/office/powerpoint/2010/main" val="15919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This is because personas expressions are sometime subjective, short and vague. For instance, it is hard for models to recognize the real personality trait “introverted” from the superficial description “I do not like to talk”. </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6</a:t>
            </a:fld>
            <a:endParaRPr kumimoji="1" lang="zh-CN" altLang="en-US"/>
          </a:p>
        </p:txBody>
      </p:sp>
    </p:spTree>
    <p:extLst>
      <p:ext uri="{BB962C8B-B14F-4D97-AF65-F5344CB8AC3E}">
        <p14:creationId xmlns:p14="http://schemas.microsoft.com/office/powerpoint/2010/main" val="381563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Since there are insufficient cues to model implicit traits of persona, existing models Lack the ability to respond in a persona-specific way.</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7</a:t>
            </a:fld>
            <a:endParaRPr kumimoji="1" lang="zh-CN" altLang="en-US"/>
          </a:p>
        </p:txBody>
      </p:sp>
    </p:spTree>
    <p:extLst>
      <p:ext uri="{BB962C8B-B14F-4D97-AF65-F5344CB8AC3E}">
        <p14:creationId xmlns:p14="http://schemas.microsoft.com/office/powerpoint/2010/main" val="132158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 altLang="zh-CN" dirty="0"/>
              <a:t>Besides, there exists intricate interaction among persona, context, and emotion, forming complex dialogue, which brings difficulty for models to capture the real impact of persona on empathetic responses.</a:t>
            </a:r>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8</a:t>
            </a:fld>
            <a:endParaRPr kumimoji="1" lang="zh-CN" altLang="en-US"/>
          </a:p>
        </p:txBody>
      </p:sp>
    </p:spTree>
    <p:extLst>
      <p:ext uri="{BB962C8B-B14F-4D97-AF65-F5344CB8AC3E}">
        <p14:creationId xmlns:p14="http://schemas.microsoft.com/office/powerpoint/2010/main" val="52682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 altLang="zh-CN" dirty="0"/>
              <a:t>To address the first challenge of lacking the ability to respond in a persona-specific way, we propose using Dense Passage Retrieval to extract exemplars from the training set to enhance our model. An ‘exemplar’ refers to a specific example that serves as a guiding signal or reference response generated in similar situations. For instance, by providing an exemplar such as ‘the loss of a beloved person may hit you hard,’ our model can learn appropriate empathetic expressions. These extracted </a:t>
            </a:r>
            <a:r>
              <a:rPr kumimoji="1" lang="en" altLang="zh-CN" b="0" i="0" u="none" strike="noStrike" dirty="0">
                <a:solidFill>
                  <a:srgbClr val="0D0D0D"/>
                </a:solidFill>
                <a:effectLst/>
                <a:latin typeface="Söhne"/>
              </a:rPr>
              <a:t>e</a:t>
            </a:r>
            <a:r>
              <a:rPr lang="en" altLang="zh-CN" b="0" i="0" u="none" strike="noStrike" dirty="0">
                <a:solidFill>
                  <a:srgbClr val="0D0D0D"/>
                </a:solidFill>
                <a:effectLst/>
                <a:latin typeface="Söhne"/>
              </a:rPr>
              <a:t>xemplars can serve as guiding</a:t>
            </a:r>
            <a:r>
              <a:rPr lang="zh-CN" altLang="en-US" b="0" i="0" u="none" strike="noStrike" dirty="0">
                <a:solidFill>
                  <a:srgbClr val="0D0D0D"/>
                </a:solidFill>
                <a:effectLst/>
                <a:latin typeface="Söhne"/>
              </a:rPr>
              <a:t> </a:t>
            </a:r>
            <a:r>
              <a:rPr lang="en-US" altLang="zh-CN" b="0" i="0" u="none" strike="noStrike" dirty="0">
                <a:solidFill>
                  <a:srgbClr val="0D0D0D"/>
                </a:solidFill>
                <a:effectLst/>
                <a:latin typeface="Söhne"/>
              </a:rPr>
              <a:t>signals for </a:t>
            </a:r>
            <a:r>
              <a:rPr lang="en-US" altLang="zh-CN" sz="1200" b="0" i="0" dirty="0">
                <a:solidFill>
                  <a:srgbClr val="0D0D0D"/>
                </a:solidFill>
                <a:effectLst/>
                <a:latin typeface="+mn-ea"/>
              </a:rPr>
              <a:t>Persona-aware Empathetic Responses. </a:t>
            </a:r>
            <a:endParaRPr lang="zh-CN" altLang="en-US" sz="1200" b="0" dirty="0">
              <a:latin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zh-CN" altLang="en-US" u="none" dirty="0"/>
          </a:p>
          <a:p>
            <a:endParaRPr kumimoji="1" lang="zh-CN" altLang="en-US" dirty="0"/>
          </a:p>
        </p:txBody>
      </p:sp>
      <p:sp>
        <p:nvSpPr>
          <p:cNvPr id="4" name="灯片编号占位符 3"/>
          <p:cNvSpPr>
            <a:spLocks noGrp="1"/>
          </p:cNvSpPr>
          <p:nvPr>
            <p:ph type="sldNum" sz="quarter" idx="5"/>
          </p:nvPr>
        </p:nvSpPr>
        <p:spPr/>
        <p:txBody>
          <a:bodyPr/>
          <a:lstStyle/>
          <a:p>
            <a:fld id="{F81D8D4C-7611-754C-B7F6-BA5030835E8C}" type="slidenum">
              <a:rPr kumimoji="1" lang="zh-CN" altLang="en-US" smtClean="0"/>
              <a:t>9</a:t>
            </a:fld>
            <a:endParaRPr kumimoji="1" lang="zh-CN" altLang="en-US"/>
          </a:p>
        </p:txBody>
      </p:sp>
    </p:spTree>
    <p:extLst>
      <p:ext uri="{BB962C8B-B14F-4D97-AF65-F5344CB8AC3E}">
        <p14:creationId xmlns:p14="http://schemas.microsoft.com/office/powerpoint/2010/main" val="3857993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fif"/><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C5E3C1-B972-C644-CCF2-40D9D01F36D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59A47F6-FB24-E485-D93F-C4680BDC7C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493756-288B-E843-6CF9-F9B8BD3D6E6C}"/>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F70587E3-86FC-6466-16B6-37EC58132A7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31F5D35-C09C-CC62-810A-E1AFE053820D}"/>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314582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A91D93-2582-9722-9BCC-71389081834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A2BF471-5CAA-2950-A23B-A875652955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11AAE60-93B7-E72D-9E30-1D14BA496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C9C67C7-B9F7-3903-6858-DAC6E79BBC73}"/>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05544CF0-B698-F197-D95D-B9DFEE5C7F2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66C4CCE-286C-8A0B-CEE9-842ABEA77C0D}"/>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2734172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AA3B65-D18C-4B95-33BD-6860A6E2ACDB}"/>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8D5AC1B-ADC2-3AFC-AA50-A43721B695F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5DE536-9D0D-36F0-ED96-B03011A498CF}"/>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D85CD205-6D21-C4EA-22AD-4EE903704F5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2F7E9B-49C0-27C1-56BA-C21B732CEF4D}"/>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2825634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850AD60-D761-7FE0-79F2-C9BEBABC6C5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AB8305E-EB92-0CA9-A3B7-5B9A52C498A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DE60AE9-FDA5-F610-B79E-C970FD500576}"/>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96DE175F-1647-3E2A-A571-EF2F688F96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DC20DB-F382-0A8D-598F-732A748C418B}"/>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2715761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accent3">
            <a:lumMod val="20000"/>
            <a:lumOff val="80000"/>
            <a:alpha val="0"/>
          </a:schemeClr>
        </a:solid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0631FB50-9236-6E4B-D4F4-8523B4A29C1D}"/>
              </a:ext>
            </a:extLst>
          </p:cNvPr>
          <p:cNvPicPr>
            <a:picLocks noChangeAspect="1"/>
          </p:cNvPicPr>
          <p:nvPr userDrawn="1"/>
        </p:nvPicPr>
        <p:blipFill>
          <a:blip r:embed="rId2"/>
          <a:stretch>
            <a:fillRect/>
          </a:stretch>
        </p:blipFill>
        <p:spPr>
          <a:xfrm>
            <a:off x="50503" y="6068317"/>
            <a:ext cx="919628" cy="686906"/>
          </a:xfrm>
          <a:prstGeom prst="rect">
            <a:avLst/>
          </a:prstGeom>
        </p:spPr>
      </p:pic>
      <p:sp>
        <p:nvSpPr>
          <p:cNvPr id="19" name="文本框 18">
            <a:extLst>
              <a:ext uri="{FF2B5EF4-FFF2-40B4-BE49-F238E27FC236}">
                <a16:creationId xmlns:a16="http://schemas.microsoft.com/office/drawing/2014/main" id="{E69ACE12-3F48-DF8D-4762-7022B66F72D4}"/>
              </a:ext>
            </a:extLst>
          </p:cNvPr>
          <p:cNvSpPr txBox="1"/>
          <p:nvPr userDrawn="1"/>
        </p:nvSpPr>
        <p:spPr>
          <a:xfrm>
            <a:off x="1630680" y="6411770"/>
            <a:ext cx="8930640" cy="338554"/>
          </a:xfrm>
          <a:prstGeom prst="rect">
            <a:avLst/>
          </a:prstGeom>
          <a:noFill/>
        </p:spPr>
        <p:txBody>
          <a:bodyPr wrap="square">
            <a:spAutoFit/>
          </a:bodyPr>
          <a:lstStyle/>
          <a:p>
            <a:r>
              <a:rPr lang="en-US" altLang="zh-CN" sz="1600" b="1" dirty="0">
                <a:solidFill>
                  <a:schemeClr val="tx1"/>
                </a:solidFill>
              </a:rPr>
              <a:t>Generating Persona-aware Empathetic Responses With Retrieval-augmented Prompt Learning</a:t>
            </a:r>
            <a:endParaRPr lang="zh-CN" altLang="en-US" sz="1600" b="1" dirty="0">
              <a:solidFill>
                <a:schemeClr val="tx1"/>
              </a:solidFill>
            </a:endParaRPr>
          </a:p>
        </p:txBody>
      </p:sp>
      <p:grpSp>
        <p:nvGrpSpPr>
          <p:cNvPr id="26" name="组合 25">
            <a:extLst>
              <a:ext uri="{FF2B5EF4-FFF2-40B4-BE49-F238E27FC236}">
                <a16:creationId xmlns:a16="http://schemas.microsoft.com/office/drawing/2014/main" id="{F0356B69-8700-72AD-7D00-995CFD7F5E7E}"/>
              </a:ext>
            </a:extLst>
          </p:cNvPr>
          <p:cNvGrpSpPr/>
          <p:nvPr userDrawn="1"/>
        </p:nvGrpSpPr>
        <p:grpSpPr>
          <a:xfrm>
            <a:off x="9484445" y="84322"/>
            <a:ext cx="2588090" cy="556993"/>
            <a:chOff x="4518660" y="2977242"/>
            <a:chExt cx="3997790" cy="860380"/>
          </a:xfrm>
        </p:grpSpPr>
        <p:pic>
          <p:nvPicPr>
            <p:cNvPr id="7" name="图片 6">
              <a:extLst>
                <a:ext uri="{FF2B5EF4-FFF2-40B4-BE49-F238E27FC236}">
                  <a16:creationId xmlns:a16="http://schemas.microsoft.com/office/drawing/2014/main" id="{7E1EE39E-EF81-70BA-D3B7-D0BD5DF53DEE}"/>
                </a:ext>
              </a:extLst>
            </p:cNvPr>
            <p:cNvPicPr>
              <a:picLocks noChangeAspect="1"/>
            </p:cNvPicPr>
            <p:nvPr userDrawn="1"/>
          </p:nvPicPr>
          <p:blipFill>
            <a:blip r:embed="rId3"/>
            <a:stretch>
              <a:fillRect/>
            </a:stretch>
          </p:blipFill>
          <p:spPr>
            <a:xfrm>
              <a:off x="4518660" y="2977245"/>
              <a:ext cx="864346" cy="860377"/>
            </a:xfrm>
            <a:prstGeom prst="rect">
              <a:avLst/>
            </a:prstGeom>
          </p:spPr>
        </p:pic>
        <p:pic>
          <p:nvPicPr>
            <p:cNvPr id="23" name="图形 22">
              <a:extLst>
                <a:ext uri="{FF2B5EF4-FFF2-40B4-BE49-F238E27FC236}">
                  <a16:creationId xmlns:a16="http://schemas.microsoft.com/office/drawing/2014/main" id="{A7DEA17D-ABD0-D6A4-641B-F75BB37667FD}"/>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4635" y="2977243"/>
              <a:ext cx="1485711" cy="860378"/>
            </a:xfrm>
            <a:prstGeom prst="rect">
              <a:avLst/>
            </a:prstGeom>
          </p:spPr>
        </p:pic>
        <p:pic>
          <p:nvPicPr>
            <p:cNvPr id="25" name="图片 24">
              <a:extLst>
                <a:ext uri="{FF2B5EF4-FFF2-40B4-BE49-F238E27FC236}">
                  <a16:creationId xmlns:a16="http://schemas.microsoft.com/office/drawing/2014/main" id="{D762CFEC-3D28-7F5F-312D-11A92ABCAD0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0469" t="27865" r="30469" b="31337"/>
            <a:stretch/>
          </p:blipFill>
          <p:spPr>
            <a:xfrm>
              <a:off x="7051975" y="2977242"/>
              <a:ext cx="1464475" cy="860379"/>
            </a:xfrm>
            <a:prstGeom prst="rect">
              <a:avLst/>
            </a:prstGeom>
          </p:spPr>
        </p:pic>
      </p:grpSp>
      <p:sp>
        <p:nvSpPr>
          <p:cNvPr id="36" name="标题 1">
            <a:extLst>
              <a:ext uri="{FF2B5EF4-FFF2-40B4-BE49-F238E27FC236}">
                <a16:creationId xmlns:a16="http://schemas.microsoft.com/office/drawing/2014/main" id="{535C022B-0C89-4D46-94DA-D76EFC67E27C}"/>
              </a:ext>
            </a:extLst>
          </p:cNvPr>
          <p:cNvSpPr>
            <a:spLocks noGrp="1"/>
          </p:cNvSpPr>
          <p:nvPr>
            <p:ph type="ctrTitle"/>
          </p:nvPr>
        </p:nvSpPr>
        <p:spPr>
          <a:xfrm>
            <a:off x="204926" y="192723"/>
            <a:ext cx="7872274" cy="448591"/>
          </a:xfrm>
        </p:spPr>
        <p:txBody>
          <a:bodyPr anchor="b">
            <a:normAutofit/>
          </a:bodyPr>
          <a:lstStyle>
            <a:lvl1pPr algn="l">
              <a:defRPr sz="2400" b="1"/>
            </a:lvl1pPr>
          </a:lstStyle>
          <a:p>
            <a:r>
              <a:rPr lang="zh-CN" altLang="en-US" dirty="0"/>
              <a:t>单击此处编辑母版标题样式</a:t>
            </a:r>
          </a:p>
        </p:txBody>
      </p:sp>
    </p:spTree>
    <p:extLst>
      <p:ext uri="{BB962C8B-B14F-4D97-AF65-F5344CB8AC3E}">
        <p14:creationId xmlns:p14="http://schemas.microsoft.com/office/powerpoint/2010/main" val="422773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5E0E31-2D53-01A7-5918-1B277AA7108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BEF0DA2-8DF9-675B-167E-08A9DF1F3FD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9010A22-64DB-1105-5397-C7FBC2B3721A}"/>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900FFA15-E311-94E9-6E4D-2A585884EE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262A36-2E40-9F57-D0C3-3299BB967CD7}"/>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127720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CBCA24-08A1-C3AF-F507-14BFA7DCF83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A09E851-D9CA-EBB7-07E9-47151B5F14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F141B4D-F7BF-1BBB-6BD1-865060F6E239}"/>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76D82A3C-1608-7E90-5707-588274F7BB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4C0828-3FE2-B8BF-9669-8868E934C983}"/>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512869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E00150-38C2-9B60-2B90-392CE71221F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C47AAE2-062A-8C6A-9BFE-9773A0E9A88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AD8B19-94D2-B094-0EE3-9BA8A19AB6E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642CA5-0518-4B4A-D8BF-6E5D2BD287EC}"/>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11A6824A-FD24-3EF6-E364-4EB78F7E8F5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F1870C-CE40-428D-2C61-D3924758ED04}"/>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231165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3E8147-4332-D567-1972-591910E3A6E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BE2E7E9-58D2-A356-BD12-D7E5F30051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29C8456-2AA6-8F6F-B5EE-AAE60CAC7FCC}"/>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439C038-A490-F19D-1B92-BBDA4C644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311DCBE-10ED-3DBD-45D6-422FA186635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30196AE-372C-B3FA-C54A-040C7705E3A8}"/>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8" name="页脚占位符 7">
            <a:extLst>
              <a:ext uri="{FF2B5EF4-FFF2-40B4-BE49-F238E27FC236}">
                <a16:creationId xmlns:a16="http://schemas.microsoft.com/office/drawing/2014/main" id="{0BCAC23A-AA51-A0E8-48E6-D9F8977798A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FABBA23-949E-8995-A3E2-CE859F38D574}"/>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338992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5956CF-7DFB-1136-A653-D3FDB5CD872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4BE3096-C6CA-7B52-0975-5F279A3646C5}"/>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4" name="页脚占位符 3">
            <a:extLst>
              <a:ext uri="{FF2B5EF4-FFF2-40B4-BE49-F238E27FC236}">
                <a16:creationId xmlns:a16="http://schemas.microsoft.com/office/drawing/2014/main" id="{8456F0C2-C324-6788-08B1-26FD542D0D8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134F6BE-84D5-FB40-4435-3D7D0E703316}"/>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162498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A3D7047-B500-55C4-C82D-BF747BD0535E}"/>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3" name="页脚占位符 2">
            <a:extLst>
              <a:ext uri="{FF2B5EF4-FFF2-40B4-BE49-F238E27FC236}">
                <a16:creationId xmlns:a16="http://schemas.microsoft.com/office/drawing/2014/main" id="{96B37FF0-355B-8D6C-81ED-A09D35D75D5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C5685C7-699D-A2CF-B7BC-B26187B38205}"/>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2104468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DADB6-8EE0-30C4-1BD2-FBB8D08238F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3EBE639-7FE3-7B7F-2695-DEF80031D7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FEDC849-BBC9-E5B5-5BA8-B415EEEA5D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3F54EEB-2852-AB5B-EF61-455484F83575}"/>
              </a:ext>
            </a:extLst>
          </p:cNvPr>
          <p:cNvSpPr>
            <a:spLocks noGrp="1"/>
          </p:cNvSpPr>
          <p:nvPr>
            <p:ph type="dt" sz="half" idx="10"/>
          </p:nvPr>
        </p:nvSpPr>
        <p:spPr/>
        <p:txBody>
          <a:bodyPr/>
          <a:lstStyle/>
          <a:p>
            <a:fld id="{9793236A-08EE-4693-B438-EB0427DE6A37}" type="datetimeFigureOut">
              <a:rPr lang="zh-CN" altLang="en-US" smtClean="0"/>
              <a:t>2024/4/15</a:t>
            </a:fld>
            <a:endParaRPr lang="zh-CN" altLang="en-US"/>
          </a:p>
        </p:txBody>
      </p:sp>
      <p:sp>
        <p:nvSpPr>
          <p:cNvPr id="6" name="页脚占位符 5">
            <a:extLst>
              <a:ext uri="{FF2B5EF4-FFF2-40B4-BE49-F238E27FC236}">
                <a16:creationId xmlns:a16="http://schemas.microsoft.com/office/drawing/2014/main" id="{90F0C030-3A38-B95E-1455-F25EDFA3ED0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52C19CB-0BFA-0187-20ED-4EFA096B5397}"/>
              </a:ext>
            </a:extLst>
          </p:cNvPr>
          <p:cNvSpPr>
            <a:spLocks noGrp="1"/>
          </p:cNvSpPr>
          <p:nvPr>
            <p:ph type="sldNum" sz="quarter" idx="12"/>
          </p:nvPr>
        </p:nvSpPr>
        <p:spPr/>
        <p:txBody>
          <a:body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3650083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3835E5F-D66A-0B99-7603-BA2BB85AD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913F246B-87ED-118D-D867-A3429E62AE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D545175-1803-D455-DB92-30B3D498F0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3236A-08EE-4693-B438-EB0427DE6A37}" type="datetimeFigureOut">
              <a:rPr lang="zh-CN" altLang="en-US" smtClean="0"/>
              <a:t>2024/4/15</a:t>
            </a:fld>
            <a:endParaRPr lang="zh-CN" altLang="en-US"/>
          </a:p>
        </p:txBody>
      </p:sp>
      <p:sp>
        <p:nvSpPr>
          <p:cNvPr id="5" name="页脚占位符 4">
            <a:extLst>
              <a:ext uri="{FF2B5EF4-FFF2-40B4-BE49-F238E27FC236}">
                <a16:creationId xmlns:a16="http://schemas.microsoft.com/office/drawing/2014/main" id="{2E5C3FB3-BE9E-5CA3-D70C-D0688D2D8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2E67333-4F14-81FB-8608-6B77861E7A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444A6-586B-4216-8953-1423E553A82A}" type="slidenum">
              <a:rPr lang="zh-CN" altLang="en-US" smtClean="0"/>
              <a:t>‹#›</a:t>
            </a:fld>
            <a:endParaRPr lang="zh-CN" altLang="en-US"/>
          </a:p>
        </p:txBody>
      </p:sp>
    </p:spTree>
    <p:extLst>
      <p:ext uri="{BB962C8B-B14F-4D97-AF65-F5344CB8AC3E}">
        <p14:creationId xmlns:p14="http://schemas.microsoft.com/office/powerpoint/2010/main" val="399232075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fif"/><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26.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2.xml"/><Relationship Id="rId16" Type="http://schemas.openxmlformats.org/officeDocument/2006/relationships/image" Target="../media/image26.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4.xml"/><Relationship Id="rId16" Type="http://schemas.openxmlformats.org/officeDocument/2006/relationships/image" Target="../media/image26.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34.png"/><Relationship Id="rId7" Type="http://schemas.openxmlformats.org/officeDocument/2006/relationships/image" Target="../media/image3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00.png"/><Relationship Id="rId7"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7.png"/><Relationship Id="rId7" Type="http://schemas.openxmlformats.org/officeDocument/2006/relationships/image" Target="../media/image3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20.png"/><Relationship Id="rId5" Type="http://schemas.openxmlformats.org/officeDocument/2006/relationships/image" Target="../media/image310.png"/><Relationship Id="rId4" Type="http://schemas.openxmlformats.org/officeDocument/2006/relationships/image" Target="../media/image300.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10" Type="http://schemas.openxmlformats.org/officeDocument/2006/relationships/image" Target="../media/image39.png"/><Relationship Id="rId4" Type="http://schemas.openxmlformats.org/officeDocument/2006/relationships/image" Target="../media/image310.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19.xml"/><Relationship Id="rId16" Type="http://schemas.openxmlformats.org/officeDocument/2006/relationships/image" Target="../media/image26.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1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20.xml"/><Relationship Id="rId16"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s>
</file>

<file path=ppt/slides/_rels/slide2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5" Type="http://schemas.openxmlformats.org/officeDocument/2006/relationships/image" Target="../media/image69.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8.png"/></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BE85A40-B63F-708A-6260-C1615C2F049F}"/>
              </a:ext>
            </a:extLst>
          </p:cNvPr>
          <p:cNvSpPr txBox="1"/>
          <p:nvPr/>
        </p:nvSpPr>
        <p:spPr>
          <a:xfrm>
            <a:off x="602412" y="2228671"/>
            <a:ext cx="10832939" cy="1200329"/>
          </a:xfrm>
          <a:prstGeom prst="rect">
            <a:avLst/>
          </a:prstGeom>
          <a:noFill/>
        </p:spPr>
        <p:txBody>
          <a:bodyPr wrap="square">
            <a:spAutoFit/>
          </a:bodyPr>
          <a:lstStyle/>
          <a:p>
            <a:pPr algn="ctr"/>
            <a:r>
              <a:rPr lang="en-US" altLang="zh-CN" sz="3600" b="1" dirty="0">
                <a:latin typeface="Times New Roman" panose="02020603050405020304" pitchFamily="18" charset="0"/>
                <a:cs typeface="Times New Roman" panose="02020603050405020304" pitchFamily="18" charset="0"/>
              </a:rPr>
              <a:t>Generating Persona-aware Empathetic Responses With Retrieval-augmented Prompt Learning</a:t>
            </a:r>
            <a:endParaRPr lang="zh-CN" altLang="en-US" sz="3600" b="1"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7441CD1D-5506-9156-6376-21E53C6D6526}"/>
              </a:ext>
            </a:extLst>
          </p:cNvPr>
          <p:cNvSpPr txBox="1"/>
          <p:nvPr/>
        </p:nvSpPr>
        <p:spPr>
          <a:xfrm>
            <a:off x="800716" y="4196941"/>
            <a:ext cx="11512470" cy="1754326"/>
          </a:xfrm>
          <a:prstGeom prst="rect">
            <a:avLst/>
          </a:prstGeom>
          <a:noFill/>
        </p:spPr>
        <p:txBody>
          <a:bodyPr wrap="square">
            <a:spAutoFit/>
          </a:bodyPr>
          <a:lstStyle/>
          <a:p>
            <a:r>
              <a:rPr lang="en-US" altLang="zh-CN" sz="2400" b="1" dirty="0" err="1"/>
              <a:t>Zhengjie</a:t>
            </a:r>
            <a:r>
              <a:rPr lang="en-US" altLang="zh-CN" sz="2400" b="1" dirty="0"/>
              <a:t> Huang</a:t>
            </a:r>
            <a:r>
              <a:rPr lang="en-US" altLang="zh-CN" sz="2400" b="1" baseline="30000" dirty="0"/>
              <a:t>    </a:t>
            </a:r>
            <a:r>
              <a:rPr lang="en-US" altLang="zh-CN" sz="2400" b="1" dirty="0"/>
              <a:t> </a:t>
            </a:r>
            <a:r>
              <a:rPr lang="en-US" altLang="zh-CN" sz="2400" b="1" dirty="0" err="1"/>
              <a:t>Pingsheng</a:t>
            </a:r>
            <a:r>
              <a:rPr lang="en-US" altLang="zh-CN" sz="2400" b="1" dirty="0"/>
              <a:t> Liu</a:t>
            </a:r>
            <a:r>
              <a:rPr lang="en-US" altLang="zh-CN" sz="2400" b="1" baseline="30000" dirty="0"/>
              <a:t>     </a:t>
            </a:r>
            <a:r>
              <a:rPr lang="en-US" altLang="zh-CN" sz="2400" b="1" dirty="0"/>
              <a:t>Gerard de Melo</a:t>
            </a:r>
            <a:r>
              <a:rPr lang="en-US" altLang="zh-CN" sz="2400" b="1" baseline="30000" dirty="0"/>
              <a:t>  </a:t>
            </a:r>
            <a:r>
              <a:rPr lang="en-US" altLang="zh-CN" sz="2400" b="1" dirty="0"/>
              <a:t>  Liang He</a:t>
            </a:r>
            <a:r>
              <a:rPr lang="en-US" altLang="zh-CN" sz="2400" b="1" baseline="30000" dirty="0"/>
              <a:t>  </a:t>
            </a:r>
            <a:r>
              <a:rPr lang="en-US" altLang="zh-CN" sz="2400" b="1" dirty="0"/>
              <a:t>   </a:t>
            </a:r>
            <a:r>
              <a:rPr lang="en-US" altLang="zh-CN" sz="2400" b="1" u="sng" dirty="0" err="1"/>
              <a:t>Linlin</a:t>
            </a:r>
            <a:r>
              <a:rPr lang="en-US" altLang="zh-CN" sz="2400" b="1" u="sng" dirty="0"/>
              <a:t> Wang</a:t>
            </a:r>
            <a:endParaRPr lang="en-US" altLang="zh-CN" sz="2400" b="1" u="sng" baseline="30000" dirty="0"/>
          </a:p>
          <a:p>
            <a:r>
              <a:rPr lang="en-US" altLang="zh-CN" sz="2400" b="1" dirty="0"/>
              <a:t> </a:t>
            </a:r>
          </a:p>
          <a:p>
            <a:r>
              <a:rPr lang="en-US" altLang="zh-CN" sz="2000" b="1" dirty="0">
                <a:latin typeface="Times New Roman" panose="02020603050405020304" pitchFamily="18" charset="0"/>
                <a:cs typeface="Times New Roman" panose="02020603050405020304" pitchFamily="18" charset="0"/>
              </a:rPr>
              <a:t>East China Normal University </a:t>
            </a:r>
          </a:p>
          <a:p>
            <a:r>
              <a:rPr lang="en-US" altLang="zh-CN" sz="2000" b="1" dirty="0" err="1">
                <a:latin typeface="Times New Roman" panose="02020603050405020304" pitchFamily="18" charset="0"/>
                <a:cs typeface="Times New Roman" panose="02020603050405020304" pitchFamily="18" charset="0"/>
              </a:rPr>
              <a:t>Hasso</a:t>
            </a:r>
            <a:r>
              <a:rPr lang="en-US" altLang="zh-CN" sz="2000" b="1" dirty="0">
                <a:latin typeface="Times New Roman" panose="02020603050405020304" pitchFamily="18" charset="0"/>
                <a:cs typeface="Times New Roman" panose="02020603050405020304" pitchFamily="18" charset="0"/>
              </a:rPr>
              <a:t> Plattner Institute, University of Potsdam </a:t>
            </a:r>
          </a:p>
          <a:p>
            <a:r>
              <a:rPr lang="en-US" altLang="zh-CN" sz="2000" b="1" dirty="0">
                <a:latin typeface="Times New Roman" panose="02020603050405020304" pitchFamily="18" charset="0"/>
                <a:cs typeface="Times New Roman" panose="02020603050405020304" pitchFamily="18" charset="0"/>
              </a:rPr>
              <a:t>Shanghai Artificial Intelligence Laboratory</a:t>
            </a:r>
            <a:endParaRPr lang="zh-CN" altLang="en-US" sz="2000" b="1" dirty="0">
              <a:latin typeface="Times New Roman" panose="02020603050405020304" pitchFamily="18" charset="0"/>
              <a:cs typeface="Times New Roman" panose="02020603050405020304" pitchFamily="18" charset="0"/>
            </a:endParaRPr>
          </a:p>
        </p:txBody>
      </p:sp>
      <p:grpSp>
        <p:nvGrpSpPr>
          <p:cNvPr id="8" name="组合 7">
            <a:extLst>
              <a:ext uri="{FF2B5EF4-FFF2-40B4-BE49-F238E27FC236}">
                <a16:creationId xmlns:a16="http://schemas.microsoft.com/office/drawing/2014/main" id="{8E62EBA2-CC07-E4F8-E345-839B254ADDE3}"/>
              </a:ext>
            </a:extLst>
          </p:cNvPr>
          <p:cNvGrpSpPr/>
          <p:nvPr/>
        </p:nvGrpSpPr>
        <p:grpSpPr>
          <a:xfrm>
            <a:off x="7887447" y="336695"/>
            <a:ext cx="3986968" cy="858051"/>
            <a:chOff x="4518660" y="2977242"/>
            <a:chExt cx="3997790" cy="860380"/>
          </a:xfrm>
        </p:grpSpPr>
        <p:pic>
          <p:nvPicPr>
            <p:cNvPr id="9" name="图片 8">
              <a:extLst>
                <a:ext uri="{FF2B5EF4-FFF2-40B4-BE49-F238E27FC236}">
                  <a16:creationId xmlns:a16="http://schemas.microsoft.com/office/drawing/2014/main" id="{557662F6-203A-80DA-8B58-8FA287A4257E}"/>
                </a:ext>
              </a:extLst>
            </p:cNvPr>
            <p:cNvPicPr>
              <a:picLocks noChangeAspect="1"/>
            </p:cNvPicPr>
            <p:nvPr userDrawn="1"/>
          </p:nvPicPr>
          <p:blipFill>
            <a:blip r:embed="rId3"/>
            <a:stretch>
              <a:fillRect/>
            </a:stretch>
          </p:blipFill>
          <p:spPr>
            <a:xfrm>
              <a:off x="4518660" y="2977245"/>
              <a:ext cx="864346" cy="860377"/>
            </a:xfrm>
            <a:prstGeom prst="rect">
              <a:avLst/>
            </a:prstGeom>
          </p:spPr>
        </p:pic>
        <p:pic>
          <p:nvPicPr>
            <p:cNvPr id="10" name="图形 9">
              <a:extLst>
                <a:ext uri="{FF2B5EF4-FFF2-40B4-BE49-F238E27FC236}">
                  <a16:creationId xmlns:a16="http://schemas.microsoft.com/office/drawing/2014/main" id="{B791609A-B615-776D-AAA3-B1921842D22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74635" y="2977243"/>
              <a:ext cx="1485711" cy="860378"/>
            </a:xfrm>
            <a:prstGeom prst="rect">
              <a:avLst/>
            </a:prstGeom>
          </p:spPr>
        </p:pic>
        <p:pic>
          <p:nvPicPr>
            <p:cNvPr id="11" name="图片 10">
              <a:extLst>
                <a:ext uri="{FF2B5EF4-FFF2-40B4-BE49-F238E27FC236}">
                  <a16:creationId xmlns:a16="http://schemas.microsoft.com/office/drawing/2014/main" id="{A199DBE7-F8DF-317E-4499-BDD6DD6B72A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0469" t="27865" r="30469" b="31337"/>
            <a:stretch/>
          </p:blipFill>
          <p:spPr>
            <a:xfrm>
              <a:off x="7051975" y="2977242"/>
              <a:ext cx="1464475" cy="860379"/>
            </a:xfrm>
            <a:prstGeom prst="rect">
              <a:avLst/>
            </a:prstGeom>
          </p:spPr>
        </p:pic>
      </p:grpSp>
      <p:pic>
        <p:nvPicPr>
          <p:cNvPr id="12" name="图片 11">
            <a:extLst>
              <a:ext uri="{FF2B5EF4-FFF2-40B4-BE49-F238E27FC236}">
                <a16:creationId xmlns:a16="http://schemas.microsoft.com/office/drawing/2014/main" id="{027437DB-6C67-0C5B-460B-751DBEBE9110}"/>
              </a:ext>
            </a:extLst>
          </p:cNvPr>
          <p:cNvPicPr>
            <a:picLocks noChangeAspect="1"/>
          </p:cNvPicPr>
          <p:nvPr/>
        </p:nvPicPr>
        <p:blipFill rotWithShape="1">
          <a:blip r:embed="rId7"/>
          <a:srcRect r="3071"/>
          <a:stretch/>
        </p:blipFill>
        <p:spPr>
          <a:xfrm>
            <a:off x="419847" y="336695"/>
            <a:ext cx="1082040" cy="833823"/>
          </a:xfrm>
          <a:prstGeom prst="rect">
            <a:avLst/>
          </a:prstGeom>
        </p:spPr>
      </p:pic>
      <p:cxnSp>
        <p:nvCxnSpPr>
          <p:cNvPr id="3" name="直线连接符 2">
            <a:extLst>
              <a:ext uri="{FF2B5EF4-FFF2-40B4-BE49-F238E27FC236}">
                <a16:creationId xmlns:a16="http://schemas.microsoft.com/office/drawing/2014/main" id="{B5526DB2-1167-9E5E-4F8C-144C6B72F2AB}"/>
              </a:ext>
            </a:extLst>
          </p:cNvPr>
          <p:cNvCxnSpPr/>
          <p:nvPr/>
        </p:nvCxnSpPr>
        <p:spPr>
          <a:xfrm>
            <a:off x="748133" y="3629892"/>
            <a:ext cx="1076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6663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C7265FD-289B-261F-88AE-F944D22A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968" y="1624508"/>
            <a:ext cx="7772400" cy="2466336"/>
          </a:xfrm>
          <a:prstGeom prst="rect">
            <a:avLst/>
          </a:prstGeom>
        </p:spPr>
      </p:pic>
      <p:sp>
        <p:nvSpPr>
          <p:cNvPr id="34" name="文本框 33">
            <a:extLst>
              <a:ext uri="{FF2B5EF4-FFF2-40B4-BE49-F238E27FC236}">
                <a16:creationId xmlns:a16="http://schemas.microsoft.com/office/drawing/2014/main" id="{4F3ADB4A-CDA9-3259-2901-22A8CDE4EF34}"/>
              </a:ext>
            </a:extLst>
          </p:cNvPr>
          <p:cNvSpPr txBox="1"/>
          <p:nvPr/>
        </p:nvSpPr>
        <p:spPr>
          <a:xfrm>
            <a:off x="316604" y="158234"/>
            <a:ext cx="5564366" cy="461665"/>
          </a:xfrm>
          <a:prstGeom prst="rect">
            <a:avLst/>
          </a:prstGeom>
          <a:noFill/>
        </p:spPr>
        <p:txBody>
          <a:bodyPr wrap="square">
            <a:spAutoFit/>
          </a:bodyPr>
          <a:lstStyle/>
          <a:p>
            <a:r>
              <a:rPr lang="en-US" altLang="zh-CN" sz="2400" b="1" i="0" dirty="0">
                <a:solidFill>
                  <a:srgbClr val="0D0D0D"/>
                </a:solidFill>
                <a:effectLst/>
                <a:latin typeface="+mn-ea"/>
              </a:rPr>
              <a:t>Persona-aware Empathetic Responses </a:t>
            </a:r>
            <a:endParaRPr lang="zh-CN" altLang="en-US" sz="2400" b="1" dirty="0">
              <a:latin typeface="+mn-ea"/>
            </a:endParaRPr>
          </a:p>
        </p:txBody>
      </p:sp>
      <p:sp>
        <p:nvSpPr>
          <p:cNvPr id="7" name="箭头: 右 6">
            <a:extLst>
              <a:ext uri="{FF2B5EF4-FFF2-40B4-BE49-F238E27FC236}">
                <a16:creationId xmlns:a16="http://schemas.microsoft.com/office/drawing/2014/main" id="{11FDBADF-8107-FE9F-6CFD-D87475B1C1C3}"/>
              </a:ext>
            </a:extLst>
          </p:cNvPr>
          <p:cNvSpPr/>
          <p:nvPr/>
        </p:nvSpPr>
        <p:spPr>
          <a:xfrm rot="1380662">
            <a:off x="3705978" y="2350254"/>
            <a:ext cx="782795"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1">
            <a:extLst>
              <a:ext uri="{FF2B5EF4-FFF2-40B4-BE49-F238E27FC236}">
                <a16:creationId xmlns:a16="http://schemas.microsoft.com/office/drawing/2014/main" id="{60452CF5-0BB8-2044-F0CF-8C44982E3BE6}"/>
              </a:ext>
            </a:extLst>
          </p:cNvPr>
          <p:cNvSpPr/>
          <p:nvPr/>
        </p:nvSpPr>
        <p:spPr>
          <a:xfrm>
            <a:off x="327134" y="1516277"/>
            <a:ext cx="3528647" cy="1119367"/>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200" b="1" dirty="0">
                <a:solidFill>
                  <a:schemeClr val="tx1"/>
                </a:solidFill>
                <a:latin typeface="Times New Roman" panose="02020603050405020304" pitchFamily="18" charset="0"/>
                <a:cs typeface="Times New Roman" panose="02020603050405020304" pitchFamily="18" charset="0"/>
              </a:rPr>
              <a:t>Lack the ability to respond in a </a:t>
            </a:r>
            <a:r>
              <a:rPr lang="en-US" altLang="zh-CN" sz="2200" b="1" dirty="0">
                <a:solidFill>
                  <a:srgbClr val="C00000"/>
                </a:solidFill>
                <a:latin typeface="Times New Roman" panose="02020603050405020304" pitchFamily="18" charset="0"/>
                <a:cs typeface="Times New Roman" panose="02020603050405020304" pitchFamily="18" charset="0"/>
              </a:rPr>
              <a:t>persona-specific</a:t>
            </a:r>
            <a:r>
              <a:rPr lang="en-US" altLang="zh-CN" sz="2200" b="1" dirty="0">
                <a:solidFill>
                  <a:schemeClr val="tx1"/>
                </a:solidFill>
                <a:latin typeface="Times New Roman" panose="02020603050405020304" pitchFamily="18" charset="0"/>
                <a:cs typeface="Times New Roman" panose="02020603050405020304" pitchFamily="18" charset="0"/>
              </a:rPr>
              <a:t> way.</a:t>
            </a:r>
          </a:p>
        </p:txBody>
      </p:sp>
      <p:sp>
        <p:nvSpPr>
          <p:cNvPr id="9" name="文本框 8">
            <a:extLst>
              <a:ext uri="{FF2B5EF4-FFF2-40B4-BE49-F238E27FC236}">
                <a16:creationId xmlns:a16="http://schemas.microsoft.com/office/drawing/2014/main" id="{CFB48DA4-B2CF-ACDF-29E4-BC92E0B6E511}"/>
              </a:ext>
            </a:extLst>
          </p:cNvPr>
          <p:cNvSpPr txBox="1"/>
          <p:nvPr/>
        </p:nvSpPr>
        <p:spPr>
          <a:xfrm>
            <a:off x="518830" y="793096"/>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1</a:t>
            </a:r>
          </a:p>
          <a:p>
            <a:endParaRPr kumimoji="1" lang="zh-CN" altLang="en-US" dirty="0"/>
          </a:p>
        </p:txBody>
      </p:sp>
      <p:sp>
        <p:nvSpPr>
          <p:cNvPr id="12" name="文本框 11">
            <a:extLst>
              <a:ext uri="{FF2B5EF4-FFF2-40B4-BE49-F238E27FC236}">
                <a16:creationId xmlns:a16="http://schemas.microsoft.com/office/drawing/2014/main" id="{1AC65CFC-0025-D690-6981-646659F718EF}"/>
              </a:ext>
            </a:extLst>
          </p:cNvPr>
          <p:cNvSpPr txBox="1"/>
          <p:nvPr/>
        </p:nvSpPr>
        <p:spPr>
          <a:xfrm>
            <a:off x="5880970" y="722974"/>
            <a:ext cx="5229853" cy="461665"/>
          </a:xfrm>
          <a:prstGeom prst="rect">
            <a:avLst/>
          </a:prstGeom>
          <a:noFill/>
        </p:spPr>
        <p:txBody>
          <a:bodyPr wrap="square" rtlCol="0">
            <a:spAutoFit/>
          </a:bodyPr>
          <a:lstStyle/>
          <a:p>
            <a:r>
              <a:rPr lang="en" altLang="zh-CN" sz="2400" b="1" dirty="0">
                <a:effectLst/>
                <a:latin typeface="Times New Roman" panose="02020603050405020304" pitchFamily="18" charset="0"/>
                <a:cs typeface="Times New Roman" panose="02020603050405020304" pitchFamily="18" charset="0"/>
              </a:rPr>
              <a:t>Exemplar</a:t>
            </a:r>
            <a:r>
              <a:rPr lang="zh-CN" altLang="en-US" sz="2400" b="1" dirty="0">
                <a:effectLst/>
                <a:latin typeface="Times New Roman" panose="02020603050405020304" pitchFamily="18" charset="0"/>
                <a:cs typeface="Times New Roman" panose="02020603050405020304" pitchFamily="18" charset="0"/>
              </a:rPr>
              <a:t> </a:t>
            </a:r>
            <a:r>
              <a:rPr lang="en" altLang="zh-CN" sz="2400" b="1" dirty="0">
                <a:effectLst/>
                <a:latin typeface="Times New Roman" panose="02020603050405020304" pitchFamily="18" charset="0"/>
                <a:cs typeface="Times New Roman" panose="02020603050405020304" pitchFamily="18" charset="0"/>
              </a:rPr>
              <a:t>Retrieval </a:t>
            </a:r>
            <a:endParaRPr lang="en" altLang="zh-CN" sz="2800" b="1" dirty="0">
              <a:latin typeface="Times New Roman" panose="02020603050405020304" pitchFamily="18" charset="0"/>
              <a:cs typeface="Times New Roman" panose="02020603050405020304" pitchFamily="18" charset="0"/>
            </a:endParaRPr>
          </a:p>
        </p:txBody>
      </p:sp>
      <p:sp>
        <p:nvSpPr>
          <p:cNvPr id="16" name="箭头: 右 6">
            <a:extLst>
              <a:ext uri="{FF2B5EF4-FFF2-40B4-BE49-F238E27FC236}">
                <a16:creationId xmlns:a16="http://schemas.microsoft.com/office/drawing/2014/main" id="{9DB6BEA0-EA6E-8C4D-0481-43C5DBBE5273}"/>
              </a:ext>
            </a:extLst>
          </p:cNvPr>
          <p:cNvSpPr/>
          <p:nvPr/>
        </p:nvSpPr>
        <p:spPr>
          <a:xfrm rot="1380662">
            <a:off x="1383415" y="4747828"/>
            <a:ext cx="782795"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F865F5EE-E6AD-CE76-AFCF-D9A787D903C0}"/>
              </a:ext>
            </a:extLst>
          </p:cNvPr>
          <p:cNvSpPr txBox="1"/>
          <p:nvPr/>
        </p:nvSpPr>
        <p:spPr>
          <a:xfrm>
            <a:off x="6635013" y="1162428"/>
            <a:ext cx="5229853"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a:t>
            </a:r>
            <a:r>
              <a:rPr kumimoji="1" lang="zh-CN" altLang="en-US" sz="2000" b="1" dirty="0">
                <a:latin typeface="Times New Roman" panose="02020603050405020304" pitchFamily="18" charset="0"/>
                <a:cs typeface="Times New Roman" panose="02020603050405020304" pitchFamily="18" charset="0"/>
              </a:rPr>
              <a:t> </a:t>
            </a:r>
            <a:r>
              <a:rPr kumimoji="1" lang="en" altLang="zh-CN" sz="2000" dirty="0">
                <a:latin typeface="Times New Roman" panose="02020603050405020304" pitchFamily="18" charset="0"/>
                <a:cs typeface="Times New Roman" panose="02020603050405020304" pitchFamily="18" charset="0"/>
              </a:rPr>
              <a:t>D</a:t>
            </a:r>
            <a:r>
              <a:rPr lang="en" altLang="zh-CN" sz="2000" dirty="0">
                <a:effectLst/>
                <a:latin typeface="Times New Roman" panose="02020603050405020304" pitchFamily="18" charset="0"/>
                <a:cs typeface="Times New Roman" panose="02020603050405020304" pitchFamily="18" charset="0"/>
              </a:rPr>
              <a:t>ense Passage </a:t>
            </a:r>
            <a:r>
              <a:rPr lang="en" altLang="zh-CN" sz="2000" dirty="0">
                <a:latin typeface="Times New Roman" panose="02020603050405020304" pitchFamily="18" charset="0"/>
                <a:cs typeface="Times New Roman" panose="02020603050405020304" pitchFamily="18" charset="0"/>
              </a:rPr>
              <a:t>R</a:t>
            </a:r>
            <a:r>
              <a:rPr lang="en" altLang="zh-CN" sz="2000" dirty="0">
                <a:effectLst/>
                <a:latin typeface="Times New Roman" panose="02020603050405020304" pitchFamily="18" charset="0"/>
                <a:cs typeface="Times New Roman" panose="02020603050405020304" pitchFamily="18" charset="0"/>
              </a:rPr>
              <a:t>etrieval (DPR) </a:t>
            </a:r>
            <a:endParaRPr lang="en" altLang="zh-CN" sz="2000"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D1B5094F-C271-56BC-DF2E-A142D0CA4FAD}"/>
              </a:ext>
            </a:extLst>
          </p:cNvPr>
          <p:cNvSpPr txBox="1"/>
          <p:nvPr/>
        </p:nvSpPr>
        <p:spPr>
          <a:xfrm>
            <a:off x="2250393" y="4860676"/>
            <a:ext cx="4733988" cy="830997"/>
          </a:xfrm>
          <a:prstGeom prst="rect">
            <a:avLst/>
          </a:prstGeom>
          <a:noFill/>
        </p:spPr>
        <p:txBody>
          <a:bodyPr wrap="none" rtlCol="0">
            <a:spAutoFit/>
          </a:bodyPr>
          <a:lstStyle/>
          <a:p>
            <a:r>
              <a:rPr lang="en" altLang="zh-CN" sz="2400" b="1" dirty="0">
                <a:latin typeface="Times New Roman" panose="02020603050405020304" pitchFamily="18" charset="0"/>
                <a:cs typeface="Times New Roman" panose="02020603050405020304" pitchFamily="18" charset="0"/>
              </a:rPr>
              <a:t>Retrieval-augmented Prompting </a:t>
            </a:r>
          </a:p>
          <a:p>
            <a:r>
              <a:rPr lang="en" altLang="zh-CN" sz="2400" b="1" dirty="0">
                <a:latin typeface="Times New Roman" panose="02020603050405020304" pitchFamily="18" charset="0"/>
                <a:cs typeface="Times New Roman" panose="02020603050405020304" pitchFamily="18" charset="0"/>
              </a:rPr>
              <a:t>&amp; Empathetic</a:t>
            </a:r>
            <a:r>
              <a:rPr lang="zh-CN" altLang="en-US" sz="2400" b="1" dirty="0">
                <a:latin typeface="Times New Roman" panose="02020603050405020304" pitchFamily="18" charset="0"/>
                <a:cs typeface="Times New Roman" panose="02020603050405020304" pitchFamily="18" charset="0"/>
              </a:rPr>
              <a:t> </a:t>
            </a:r>
            <a:r>
              <a:rPr lang="en" altLang="zh-CN" sz="2400" b="1" dirty="0">
                <a:latin typeface="Times New Roman" panose="02020603050405020304" pitchFamily="18" charset="0"/>
                <a:cs typeface="Times New Roman" panose="02020603050405020304" pitchFamily="18" charset="0"/>
              </a:rPr>
              <a:t>Response</a:t>
            </a:r>
            <a:r>
              <a:rPr lang="zh-CN" altLang="en-US" sz="2400" b="1" dirty="0">
                <a:latin typeface="Times New Roman" panose="02020603050405020304" pitchFamily="18" charset="0"/>
                <a:cs typeface="Times New Roman" panose="02020603050405020304" pitchFamily="18" charset="0"/>
              </a:rPr>
              <a:t> </a:t>
            </a:r>
            <a:r>
              <a:rPr lang="en" altLang="zh-CN" sz="2400" b="1" dirty="0">
                <a:latin typeface="Times New Roman" panose="02020603050405020304" pitchFamily="18" charset="0"/>
                <a:cs typeface="Times New Roman" panose="02020603050405020304" pitchFamily="18" charset="0"/>
              </a:rPr>
              <a:t>Decoding </a:t>
            </a:r>
          </a:p>
        </p:txBody>
      </p:sp>
      <p:sp>
        <p:nvSpPr>
          <p:cNvPr id="19" name="矩形: 圆角 1">
            <a:extLst>
              <a:ext uri="{FF2B5EF4-FFF2-40B4-BE49-F238E27FC236}">
                <a16:creationId xmlns:a16="http://schemas.microsoft.com/office/drawing/2014/main" id="{0BA5AF22-0F25-BEA1-3ABA-CE05B42A490E}"/>
              </a:ext>
            </a:extLst>
          </p:cNvPr>
          <p:cNvSpPr/>
          <p:nvPr/>
        </p:nvSpPr>
        <p:spPr>
          <a:xfrm>
            <a:off x="316604" y="3606423"/>
            <a:ext cx="3223846" cy="1143351"/>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200" b="1" dirty="0">
              <a:solidFill>
                <a:schemeClr val="tx1"/>
              </a:solidFill>
              <a:latin typeface="Times New Roman" panose="02020603050405020304" pitchFamily="18" charset="0"/>
              <a:cs typeface="Times New Roman" panose="02020603050405020304" pitchFamily="18" charset="0"/>
            </a:endParaRPr>
          </a:p>
          <a:p>
            <a:r>
              <a:rPr lang="en-US" altLang="zh-CN" sz="2200" b="1" dirty="0">
                <a:solidFill>
                  <a:schemeClr val="tx1"/>
                </a:solidFill>
                <a:latin typeface="Times New Roman" panose="02020603050405020304" pitchFamily="18" charset="0"/>
                <a:cs typeface="Times New Roman" panose="02020603050405020304" pitchFamily="18" charset="0"/>
              </a:rPr>
              <a:t>Difficult to capture the </a:t>
            </a:r>
            <a:r>
              <a:rPr lang="en-US" altLang="zh-CN" sz="2200" b="1" dirty="0">
                <a:solidFill>
                  <a:srgbClr val="C00000"/>
                </a:solidFill>
                <a:latin typeface="Times New Roman" panose="02020603050405020304" pitchFamily="18" charset="0"/>
                <a:cs typeface="Times New Roman" panose="02020603050405020304" pitchFamily="18" charset="0"/>
              </a:rPr>
              <a:t>real impact of persona</a:t>
            </a:r>
            <a:r>
              <a:rPr lang="en-US" altLang="zh-CN" sz="2200" b="1" dirty="0">
                <a:solidFill>
                  <a:schemeClr val="tx1"/>
                </a:solidFill>
                <a:latin typeface="Times New Roman" panose="02020603050405020304" pitchFamily="18" charset="0"/>
                <a:cs typeface="Times New Roman" panose="02020603050405020304" pitchFamily="18" charset="0"/>
              </a:rPr>
              <a:t> on empathetic responses</a:t>
            </a:r>
          </a:p>
          <a:p>
            <a:endParaRPr lang="en-US" altLang="zh-CN" sz="2200" b="1" dirty="0">
              <a:solidFill>
                <a:schemeClr val="tx1"/>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6BF77681-886A-9DF6-9946-E834174025F2}"/>
              </a:ext>
            </a:extLst>
          </p:cNvPr>
          <p:cNvSpPr txBox="1"/>
          <p:nvPr/>
        </p:nvSpPr>
        <p:spPr>
          <a:xfrm>
            <a:off x="518830" y="2965777"/>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2</a:t>
            </a:r>
          </a:p>
          <a:p>
            <a:endParaRPr kumimoji="1" lang="zh-CN" altLang="en-US" dirty="0"/>
          </a:p>
        </p:txBody>
      </p:sp>
      <p:sp>
        <p:nvSpPr>
          <p:cNvPr id="21" name="文本框 20">
            <a:extLst>
              <a:ext uri="{FF2B5EF4-FFF2-40B4-BE49-F238E27FC236}">
                <a16:creationId xmlns:a16="http://schemas.microsoft.com/office/drawing/2014/main" id="{C3E132AE-E5CB-77F0-69AC-6EFFAA1130AF}"/>
              </a:ext>
            </a:extLst>
          </p:cNvPr>
          <p:cNvSpPr txBox="1"/>
          <p:nvPr/>
        </p:nvSpPr>
        <p:spPr>
          <a:xfrm>
            <a:off x="737667" y="5864849"/>
            <a:ext cx="11794691" cy="400110"/>
          </a:xfrm>
          <a:prstGeom prst="rect">
            <a:avLst/>
          </a:prstGeom>
          <a:noFill/>
        </p:spPr>
        <p:txBody>
          <a:bodyPr wrap="square" rtlCol="0">
            <a:spAutoFit/>
          </a:bodyPr>
          <a:lstStyle/>
          <a:p>
            <a:r>
              <a:rPr lang="en" altLang="zh-CN" sz="2000" dirty="0">
                <a:solidFill>
                  <a:srgbClr val="0D0D0D"/>
                </a:solidFill>
                <a:latin typeface="Times New Roman" panose="02020603050405020304" pitchFamily="18" charset="0"/>
                <a:cs typeface="Times New Roman" panose="02020603050405020304" pitchFamily="18" charset="0"/>
              </a:rPr>
              <a:t>Capture interactions between persona and emotions, and their impact on responses with disentangled-attention </a:t>
            </a:r>
            <a:endParaRPr lang="zh-CN" altLang="en-US" sz="2000" dirty="0">
              <a:solidFill>
                <a:srgbClr val="0D0D0D"/>
              </a:solidFill>
              <a:latin typeface="Times New Roman" panose="02020603050405020304" pitchFamily="18" charset="0"/>
              <a:cs typeface="Times New Roman" panose="02020603050405020304" pitchFamily="18" charset="0"/>
            </a:endParaRPr>
          </a:p>
        </p:txBody>
      </p:sp>
      <p:sp>
        <p:nvSpPr>
          <p:cNvPr id="4" name="文本框 3">
            <a:extLst>
              <a:ext uri="{FF2B5EF4-FFF2-40B4-BE49-F238E27FC236}">
                <a16:creationId xmlns:a16="http://schemas.microsoft.com/office/drawing/2014/main" id="{1583605C-CB66-EEE6-8A25-DE33AD23978F}"/>
              </a:ext>
            </a:extLst>
          </p:cNvPr>
          <p:cNvSpPr txBox="1"/>
          <p:nvPr/>
        </p:nvSpPr>
        <p:spPr>
          <a:xfrm>
            <a:off x="5625369" y="3929439"/>
            <a:ext cx="3682226" cy="369332"/>
          </a:xfrm>
          <a:prstGeom prst="rect">
            <a:avLst/>
          </a:prstGeom>
          <a:noFill/>
        </p:spPr>
        <p:txBody>
          <a:bodyPr wrap="none" rtlCol="0">
            <a:spAutoFit/>
          </a:bodyPr>
          <a:lstStyle/>
          <a:p>
            <a:r>
              <a:rPr lang="en" altLang="zh-CN" b="0" i="0" u="sng" strike="noStrike" dirty="0">
                <a:solidFill>
                  <a:srgbClr val="0D0D0D"/>
                </a:solidFill>
                <a:effectLst/>
                <a:latin typeface="Söhne"/>
              </a:rPr>
              <a:t>Exemplars serve as guiding examples </a:t>
            </a:r>
            <a:endParaRPr kumimoji="1" lang="zh-CN" altLang="en-US" u="sng" dirty="0"/>
          </a:p>
        </p:txBody>
      </p:sp>
      <p:sp>
        <p:nvSpPr>
          <p:cNvPr id="5" name="箭头: 右 6">
            <a:extLst>
              <a:ext uri="{FF2B5EF4-FFF2-40B4-BE49-F238E27FC236}">
                <a16:creationId xmlns:a16="http://schemas.microsoft.com/office/drawing/2014/main" id="{BDA4C0BB-7E70-59AB-FF9E-66C3DF592471}"/>
              </a:ext>
            </a:extLst>
          </p:cNvPr>
          <p:cNvSpPr/>
          <p:nvPr/>
        </p:nvSpPr>
        <p:spPr>
          <a:xfrm rot="5400000">
            <a:off x="6659040" y="4430315"/>
            <a:ext cx="782795"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文本框 5">
            <a:extLst>
              <a:ext uri="{FF2B5EF4-FFF2-40B4-BE49-F238E27FC236}">
                <a16:creationId xmlns:a16="http://schemas.microsoft.com/office/drawing/2014/main" id="{09E0C878-B16E-57A2-5329-ED5764865595}"/>
              </a:ext>
            </a:extLst>
          </p:cNvPr>
          <p:cNvSpPr txBox="1"/>
          <p:nvPr/>
        </p:nvSpPr>
        <p:spPr>
          <a:xfrm>
            <a:off x="7345459" y="4967236"/>
            <a:ext cx="4243469" cy="646331"/>
          </a:xfrm>
          <a:prstGeom prst="rect">
            <a:avLst/>
          </a:prstGeom>
          <a:noFill/>
        </p:spPr>
        <p:txBody>
          <a:bodyPr wrap="none" rtlCol="0">
            <a:spAutoFit/>
          </a:bodyPr>
          <a:lstStyle/>
          <a:p>
            <a:r>
              <a:rPr lang="en" altLang="zh-CN" u="sng" dirty="0">
                <a:solidFill>
                  <a:srgbClr val="0D0D0D"/>
                </a:solidFill>
                <a:latin typeface="Söhne"/>
              </a:rPr>
              <a:t>Construct prompts based on Exemplars to </a:t>
            </a:r>
          </a:p>
          <a:p>
            <a:r>
              <a:rPr lang="en" altLang="zh-CN" u="sng" dirty="0">
                <a:solidFill>
                  <a:srgbClr val="0D0D0D"/>
                </a:solidFill>
                <a:latin typeface="Söhne"/>
              </a:rPr>
              <a:t>Elicit richer persona information from LLMs</a:t>
            </a:r>
            <a:endParaRPr lang="zh-CN" altLang="en-US" u="sng" dirty="0">
              <a:solidFill>
                <a:srgbClr val="0D0D0D"/>
              </a:solidFill>
              <a:latin typeface="Söhne"/>
            </a:endParaRPr>
          </a:p>
        </p:txBody>
      </p:sp>
    </p:spTree>
    <p:extLst>
      <p:ext uri="{BB962C8B-B14F-4D97-AF65-F5344CB8AC3E}">
        <p14:creationId xmlns:p14="http://schemas.microsoft.com/office/powerpoint/2010/main" val="2556301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6" name="矩形 105">
            <a:extLst>
              <a:ext uri="{FF2B5EF4-FFF2-40B4-BE49-F238E27FC236}">
                <a16:creationId xmlns:a16="http://schemas.microsoft.com/office/drawing/2014/main" id="{8ABD84E9-989A-EB34-9873-78080577B2C9}"/>
              </a:ext>
            </a:extLst>
          </p:cNvPr>
          <p:cNvSpPr/>
          <p:nvPr/>
        </p:nvSpPr>
        <p:spPr>
          <a:xfrm>
            <a:off x="4353215" y="2558487"/>
            <a:ext cx="7630544" cy="364323"/>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5530170" y="143676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7985555" y="145288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6753349" y="144863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0" name="椭圆 109">
                <a:extLst>
                  <a:ext uri="{FF2B5EF4-FFF2-40B4-BE49-F238E27FC236}">
                    <a16:creationId xmlns:a16="http://schemas.microsoft.com/office/drawing/2014/main" id="{F7E4E050-48EF-6176-EF77-CDE8990D9BFD}"/>
                  </a:ext>
                </a:extLst>
              </p:cNvPr>
              <p:cNvSpPr/>
              <p:nvPr/>
            </p:nvSpPr>
            <p:spPr>
              <a:xfrm>
                <a:off x="6048184" y="4020699"/>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110" name="椭圆 109">
                <a:extLst>
                  <a:ext uri="{FF2B5EF4-FFF2-40B4-BE49-F238E27FC236}">
                    <a16:creationId xmlns:a16="http://schemas.microsoft.com/office/drawing/2014/main" id="{F7E4E050-48EF-6176-EF77-CDE8990D9BFD}"/>
                  </a:ext>
                </a:extLst>
              </p:cNvPr>
              <p:cNvSpPr>
                <a:spLocks noRot="1" noChangeAspect="1" noMove="1" noResize="1" noEditPoints="1" noAdjustHandles="1" noChangeArrowheads="1" noChangeShapeType="1" noTextEdit="1"/>
              </p:cNvSpPr>
              <p:nvPr/>
            </p:nvSpPr>
            <p:spPr>
              <a:xfrm>
                <a:off x="6048184" y="4020699"/>
                <a:ext cx="407267" cy="451398"/>
              </a:xfrm>
              <a:prstGeom prst="ellipse">
                <a:avLst/>
              </a:prstGeom>
              <a:blipFill>
                <a:blip r:embed="rId3"/>
                <a:stretch>
                  <a:fillRect l="-14925"/>
                </a:stretch>
              </a:blipFill>
              <a:ln>
                <a:noFill/>
              </a:ln>
            </p:spPr>
            <p:txBody>
              <a:bodyPr/>
              <a:lstStyle/>
              <a:p>
                <a:r>
                  <a:rPr lang="zh-CN" altLang="en-US">
                    <a:noFill/>
                  </a:rPr>
                  <a:t> </a:t>
                </a:r>
              </a:p>
            </p:txBody>
          </p:sp>
        </mc:Fallback>
      </mc:AlternateContent>
      <p:sp>
        <p:nvSpPr>
          <p:cNvPr id="111" name="矩形: 圆角 110">
            <a:extLst>
              <a:ext uri="{FF2B5EF4-FFF2-40B4-BE49-F238E27FC236}">
                <a16:creationId xmlns:a16="http://schemas.microsoft.com/office/drawing/2014/main" id="{EC790BCD-BCCA-8818-03EB-D4B973EAE725}"/>
              </a:ext>
            </a:extLst>
          </p:cNvPr>
          <p:cNvSpPr/>
          <p:nvPr/>
        </p:nvSpPr>
        <p:spPr>
          <a:xfrm>
            <a:off x="10484279" y="3291683"/>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2" name="直接箭头连接符 111">
            <a:extLst>
              <a:ext uri="{FF2B5EF4-FFF2-40B4-BE49-F238E27FC236}">
                <a16:creationId xmlns:a16="http://schemas.microsoft.com/office/drawing/2014/main" id="{DADBD166-8176-2753-EE62-9B4E76382246}"/>
              </a:ext>
            </a:extLst>
          </p:cNvPr>
          <p:cNvCxnSpPr>
            <a:cxnSpLocks/>
          </p:cNvCxnSpPr>
          <p:nvPr/>
        </p:nvCxnSpPr>
        <p:spPr>
          <a:xfrm>
            <a:off x="7198532"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3" name="矩形: 圆角 112">
            <a:extLst>
              <a:ext uri="{FF2B5EF4-FFF2-40B4-BE49-F238E27FC236}">
                <a16:creationId xmlns:a16="http://schemas.microsoft.com/office/drawing/2014/main" id="{A9D4D830-8A91-1EA4-F312-46C671C9A7DC}"/>
              </a:ext>
            </a:extLst>
          </p:cNvPr>
          <p:cNvSpPr/>
          <p:nvPr/>
        </p:nvSpPr>
        <p:spPr>
          <a:xfrm>
            <a:off x="10466445" y="1837155"/>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36546E64-C7CC-6991-0F6A-82779B201999}"/>
              </a:ext>
            </a:extLst>
          </p:cNvPr>
          <p:cNvSpPr txBox="1"/>
          <p:nvPr/>
        </p:nvSpPr>
        <p:spPr>
          <a:xfrm>
            <a:off x="9891638" y="1077467"/>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7202388"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4877820" y="182492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7" name="矩形: 圆角 116">
                <a:extLst>
                  <a:ext uri="{FF2B5EF4-FFF2-40B4-BE49-F238E27FC236}">
                    <a16:creationId xmlns:a16="http://schemas.microsoft.com/office/drawing/2014/main" id="{91027A15-5681-7E92-EABA-ECEA661862A8}"/>
                  </a:ext>
                </a:extLst>
              </p:cNvPr>
              <p:cNvSpPr/>
              <p:nvPr/>
            </p:nvSpPr>
            <p:spPr>
              <a:xfrm>
                <a:off x="560407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5604075" y="1831993"/>
                <a:ext cx="335048" cy="336370"/>
              </a:xfrm>
              <a:prstGeom prst="roundRect">
                <a:avLst/>
              </a:prstGeom>
              <a:blipFill>
                <a:blip r:embed="rId4"/>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圆角 117">
                <a:extLst>
                  <a:ext uri="{FF2B5EF4-FFF2-40B4-BE49-F238E27FC236}">
                    <a16:creationId xmlns:a16="http://schemas.microsoft.com/office/drawing/2014/main" id="{5375C4D6-777F-81D6-A89D-5D175925F515}"/>
                  </a:ext>
                </a:extLst>
              </p:cNvPr>
              <p:cNvSpPr/>
              <p:nvPr/>
            </p:nvSpPr>
            <p:spPr>
              <a:xfrm>
                <a:off x="5955844"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5955844" y="1831993"/>
                <a:ext cx="335048" cy="336370"/>
              </a:xfrm>
              <a:prstGeom prst="roundRect">
                <a:avLst/>
              </a:prstGeom>
              <a:blipFill>
                <a:blip r:embed="rId5"/>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矩形: 圆角 118">
                <a:extLst>
                  <a:ext uri="{FF2B5EF4-FFF2-40B4-BE49-F238E27FC236}">
                    <a16:creationId xmlns:a16="http://schemas.microsoft.com/office/drawing/2014/main" id="{A0341086-48D0-44BD-A5D1-FC3CCFACF1DE}"/>
                  </a:ext>
                </a:extLst>
              </p:cNvPr>
              <p:cNvSpPr/>
              <p:nvPr/>
            </p:nvSpPr>
            <p:spPr>
              <a:xfrm>
                <a:off x="631481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6314815" y="1831993"/>
                <a:ext cx="335048" cy="336370"/>
              </a:xfrm>
              <a:prstGeom prst="roundRect">
                <a:avLst/>
              </a:prstGeom>
              <a:blipFill>
                <a:blip r:embed="rId6"/>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圆角 119">
                <a:extLst>
                  <a:ext uri="{FF2B5EF4-FFF2-40B4-BE49-F238E27FC236}">
                    <a16:creationId xmlns:a16="http://schemas.microsoft.com/office/drawing/2014/main" id="{8AD2FD52-A795-625F-A602-643D4478AD46}"/>
                  </a:ext>
                </a:extLst>
              </p:cNvPr>
              <p:cNvSpPr/>
              <p:nvPr/>
            </p:nvSpPr>
            <p:spPr>
              <a:xfrm>
                <a:off x="682476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6824765" y="1827176"/>
                <a:ext cx="335048" cy="336370"/>
              </a:xfrm>
              <a:prstGeom prst="roundRect">
                <a:avLst/>
              </a:prstGeom>
              <a:blipFill>
                <a:blip r:embed="rId7"/>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圆角 120">
                <a:extLst>
                  <a:ext uri="{FF2B5EF4-FFF2-40B4-BE49-F238E27FC236}">
                    <a16:creationId xmlns:a16="http://schemas.microsoft.com/office/drawing/2014/main" id="{70BF7716-91A5-A742-6B69-23A16967EB51}"/>
                  </a:ext>
                </a:extLst>
              </p:cNvPr>
              <p:cNvSpPr/>
              <p:nvPr/>
            </p:nvSpPr>
            <p:spPr>
              <a:xfrm>
                <a:off x="7176533"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7176533" y="1827176"/>
                <a:ext cx="335048" cy="336370"/>
              </a:xfrm>
              <a:prstGeom prst="roundRect">
                <a:avLst/>
              </a:prstGeom>
              <a:blipFill>
                <a:blip r:embed="rId8"/>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圆角 121">
                <a:extLst>
                  <a:ext uri="{FF2B5EF4-FFF2-40B4-BE49-F238E27FC236}">
                    <a16:creationId xmlns:a16="http://schemas.microsoft.com/office/drawing/2014/main" id="{398664AA-0409-5B6F-95E2-C96832102C4F}"/>
                  </a:ext>
                </a:extLst>
              </p:cNvPr>
              <p:cNvSpPr/>
              <p:nvPr/>
            </p:nvSpPr>
            <p:spPr>
              <a:xfrm>
                <a:off x="753550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7535505" y="1827176"/>
                <a:ext cx="335048" cy="336370"/>
              </a:xfrm>
              <a:prstGeom prst="roundRect">
                <a:avLst/>
              </a:prstGeom>
              <a:blipFill>
                <a:blip r:embed="rId9"/>
                <a:stretch>
                  <a:fillRect l="-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圆角 122">
                <a:extLst>
                  <a:ext uri="{FF2B5EF4-FFF2-40B4-BE49-F238E27FC236}">
                    <a16:creationId xmlns:a16="http://schemas.microsoft.com/office/drawing/2014/main" id="{0FA87419-4456-6D8E-5F6B-EE0657302328}"/>
                  </a:ext>
                </a:extLst>
              </p:cNvPr>
              <p:cNvSpPr/>
              <p:nvPr/>
            </p:nvSpPr>
            <p:spPr>
              <a:xfrm>
                <a:off x="8081332"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8081332" y="1830903"/>
                <a:ext cx="335048" cy="336370"/>
              </a:xfrm>
              <a:prstGeom prst="roundRect">
                <a:avLst/>
              </a:prstGeom>
              <a:blipFill>
                <a:blip r:embed="rId10"/>
                <a:stretch>
                  <a:fillRect l="-1636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圆角 123">
                <a:extLst>
                  <a:ext uri="{FF2B5EF4-FFF2-40B4-BE49-F238E27FC236}">
                    <a16:creationId xmlns:a16="http://schemas.microsoft.com/office/drawing/2014/main" id="{61A86F81-0846-164C-84E1-4E55F6ACA235}"/>
                  </a:ext>
                </a:extLst>
              </p:cNvPr>
              <p:cNvSpPr/>
              <p:nvPr/>
            </p:nvSpPr>
            <p:spPr>
              <a:xfrm>
                <a:off x="8433100"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8433100" y="1830903"/>
                <a:ext cx="335048" cy="336370"/>
              </a:xfrm>
              <a:prstGeom prst="roundRect">
                <a:avLst/>
              </a:prstGeom>
              <a:blipFill>
                <a:blip r:embed="rId11"/>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圆角 124">
                <a:extLst>
                  <a:ext uri="{FF2B5EF4-FFF2-40B4-BE49-F238E27FC236}">
                    <a16:creationId xmlns:a16="http://schemas.microsoft.com/office/drawing/2014/main" id="{CE0FFA51-0452-6CD2-7DE6-D3F39463A823}"/>
                  </a:ext>
                </a:extLst>
              </p:cNvPr>
              <p:cNvSpPr/>
              <p:nvPr/>
            </p:nvSpPr>
            <p:spPr>
              <a:xfrm>
                <a:off x="8792071"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8792071" y="1830903"/>
                <a:ext cx="335048" cy="336370"/>
              </a:xfrm>
              <a:prstGeom prst="roundRect">
                <a:avLst/>
              </a:prstGeom>
              <a:blipFill>
                <a:blip r:embed="rId12"/>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矩形: 圆角 125">
                <a:extLst>
                  <a:ext uri="{FF2B5EF4-FFF2-40B4-BE49-F238E27FC236}">
                    <a16:creationId xmlns:a16="http://schemas.microsoft.com/office/drawing/2014/main" id="{5FE538E0-CB12-1966-4E3E-BC37064BF5D8}"/>
                  </a:ext>
                </a:extLst>
              </p:cNvPr>
              <p:cNvSpPr/>
              <p:nvPr/>
            </p:nvSpPr>
            <p:spPr>
              <a:xfrm>
                <a:off x="6084281"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𝑯</m:t>
                          </m:r>
                        </m:e>
                        <m:sub>
                          <m:r>
                            <a:rPr lang="en-US" altLang="zh-CN" sz="1501" b="1" i="1">
                              <a:solidFill>
                                <a:schemeClr val="dk1"/>
                              </a:solidFill>
                              <a:latin typeface="Cambria Math" panose="02040503050406030204" pitchFamily="18" charset="0"/>
                              <a:cs typeface="Arial" panose="020B0604020202020204" pitchFamily="34" charset="0"/>
                            </a:rPr>
                            <m:t>𝒙</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6" name="矩形: 圆角 125">
                <a:extLst>
                  <a:ext uri="{FF2B5EF4-FFF2-40B4-BE49-F238E27FC236}">
                    <a16:creationId xmlns:a16="http://schemas.microsoft.com/office/drawing/2014/main" id="{5FE538E0-CB12-1966-4E3E-BC37064BF5D8}"/>
                  </a:ext>
                </a:extLst>
              </p:cNvPr>
              <p:cNvSpPr>
                <a:spLocks noRot="1" noChangeAspect="1" noMove="1" noResize="1" noEditPoints="1" noAdjustHandles="1" noChangeArrowheads="1" noChangeShapeType="1" noTextEdit="1"/>
              </p:cNvSpPr>
              <p:nvPr/>
            </p:nvSpPr>
            <p:spPr>
              <a:xfrm>
                <a:off x="6084281" y="3301843"/>
                <a:ext cx="335048" cy="336370"/>
              </a:xfrm>
              <a:prstGeom prst="roundRect">
                <a:avLst/>
              </a:prstGeom>
              <a:blipFill>
                <a:blip r:embed="rId13"/>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矩形: 圆角 126">
                <a:extLst>
                  <a:ext uri="{FF2B5EF4-FFF2-40B4-BE49-F238E27FC236}">
                    <a16:creationId xmlns:a16="http://schemas.microsoft.com/office/drawing/2014/main" id="{825B6868-7586-B4D3-493D-EABC8F6ABFC1}"/>
                  </a:ext>
                </a:extLst>
              </p:cNvPr>
              <p:cNvSpPr/>
              <p:nvPr/>
            </p:nvSpPr>
            <p:spPr>
              <a:xfrm>
                <a:off x="6443307"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rPr>
                          </m:ctrlPr>
                        </m:sSubSupPr>
                        <m:e>
                          <m:r>
                            <a:rPr lang="en-US" altLang="zh-CN" sz="1501" b="1" i="1">
                              <a:solidFill>
                                <a:schemeClr val="dk1"/>
                              </a:solidFill>
                              <a:latin typeface="Cambria Math" panose="02040503050406030204" pitchFamily="18" charset="0"/>
                            </a:rPr>
                            <m:t>𝑯</m:t>
                          </m:r>
                        </m:e>
                        <m:sub>
                          <m:r>
                            <a:rPr lang="en-US" altLang="zh-CN" sz="1501" b="1" i="1">
                              <a:solidFill>
                                <a:schemeClr val="dk1"/>
                              </a:solidFill>
                              <a:latin typeface="Cambria Math" panose="02040503050406030204" pitchFamily="18" charset="0"/>
                            </a:rPr>
                            <m:t>𝒙</m:t>
                          </m:r>
                        </m:sub>
                        <m:sup>
                          <m:r>
                            <a:rPr lang="en-US" altLang="zh-CN" sz="1501" b="1" i="1">
                              <a:solidFill>
                                <a:schemeClr val="dk1"/>
                              </a:solidFill>
                              <a:latin typeface="Cambria Math" panose="02040503050406030204" pitchFamily="18" charset="0"/>
                            </a:rPr>
                            <m:t>𝟐</m:t>
                          </m:r>
                        </m:sup>
                      </m:sSubSup>
                    </m:oMath>
                  </m:oMathPara>
                </a14:m>
                <a:endParaRPr lang="zh-CN" altLang="en-US" sz="1501" b="1" i="1" dirty="0">
                  <a:solidFill>
                    <a:schemeClr val="dk1"/>
                  </a:solidFill>
                  <a:latin typeface="Cambria Math" panose="02040503050406030204" pitchFamily="18" charset="0"/>
                  <a:cs typeface="Arial" panose="020B0604020202020204" pitchFamily="34" charset="0"/>
                </a:endParaRPr>
              </a:p>
            </p:txBody>
          </p:sp>
        </mc:Choice>
        <mc:Fallback xmlns="">
          <p:sp>
            <p:nvSpPr>
              <p:cNvPr id="127" name="矩形: 圆角 126">
                <a:extLst>
                  <a:ext uri="{FF2B5EF4-FFF2-40B4-BE49-F238E27FC236}">
                    <a16:creationId xmlns:a16="http://schemas.microsoft.com/office/drawing/2014/main" id="{825B6868-7586-B4D3-493D-EABC8F6ABFC1}"/>
                  </a:ext>
                </a:extLst>
              </p:cNvPr>
              <p:cNvSpPr>
                <a:spLocks noRot="1" noChangeAspect="1" noMove="1" noResize="1" noEditPoints="1" noAdjustHandles="1" noChangeArrowheads="1" noChangeShapeType="1" noTextEdit="1"/>
              </p:cNvSpPr>
              <p:nvPr/>
            </p:nvSpPr>
            <p:spPr>
              <a:xfrm>
                <a:off x="6443307" y="3301843"/>
                <a:ext cx="335048" cy="336370"/>
              </a:xfrm>
              <a:prstGeom prst="roundRect">
                <a:avLst/>
              </a:prstGeom>
              <a:blipFill>
                <a:blip r:embed="rId14"/>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矩形: 圆角 127">
                <a:extLst>
                  <a:ext uri="{FF2B5EF4-FFF2-40B4-BE49-F238E27FC236}">
                    <a16:creationId xmlns:a16="http://schemas.microsoft.com/office/drawing/2014/main" id="{397F2795-ED3F-40D9-046C-084364651990}"/>
                  </a:ext>
                </a:extLst>
              </p:cNvPr>
              <p:cNvSpPr/>
              <p:nvPr/>
            </p:nvSpPr>
            <p:spPr>
              <a:xfrm>
                <a:off x="6853720"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𝟏</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8" name="矩形: 圆角 127">
                <a:extLst>
                  <a:ext uri="{FF2B5EF4-FFF2-40B4-BE49-F238E27FC236}">
                    <a16:creationId xmlns:a16="http://schemas.microsoft.com/office/drawing/2014/main" id="{397F2795-ED3F-40D9-046C-084364651990}"/>
                  </a:ext>
                </a:extLst>
              </p:cNvPr>
              <p:cNvSpPr>
                <a:spLocks noRot="1" noChangeAspect="1" noMove="1" noResize="1" noEditPoints="1" noAdjustHandles="1" noChangeArrowheads="1" noChangeShapeType="1" noTextEdit="1"/>
              </p:cNvSpPr>
              <p:nvPr/>
            </p:nvSpPr>
            <p:spPr>
              <a:xfrm>
                <a:off x="6853720" y="3313207"/>
                <a:ext cx="335048" cy="336370"/>
              </a:xfrm>
              <a:prstGeom prst="roundRect">
                <a:avLst/>
              </a:prstGeom>
              <a:blipFill>
                <a:blip r:embed="rId15"/>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圆角 128">
                <a:extLst>
                  <a:ext uri="{FF2B5EF4-FFF2-40B4-BE49-F238E27FC236}">
                    <a16:creationId xmlns:a16="http://schemas.microsoft.com/office/drawing/2014/main" id="{24879D65-AF1B-52B5-CEF0-1E75788D527B}"/>
                  </a:ext>
                </a:extLst>
              </p:cNvPr>
              <p:cNvSpPr/>
              <p:nvPr/>
            </p:nvSpPr>
            <p:spPr>
              <a:xfrm>
                <a:off x="7205489"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𝟐</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9" name="矩形: 圆角 128">
                <a:extLst>
                  <a:ext uri="{FF2B5EF4-FFF2-40B4-BE49-F238E27FC236}">
                    <a16:creationId xmlns:a16="http://schemas.microsoft.com/office/drawing/2014/main" id="{24879D65-AF1B-52B5-CEF0-1E75788D527B}"/>
                  </a:ext>
                </a:extLst>
              </p:cNvPr>
              <p:cNvSpPr>
                <a:spLocks noRot="1" noChangeAspect="1" noMove="1" noResize="1" noEditPoints="1" noAdjustHandles="1" noChangeArrowheads="1" noChangeShapeType="1" noTextEdit="1"/>
              </p:cNvSpPr>
              <p:nvPr/>
            </p:nvSpPr>
            <p:spPr>
              <a:xfrm>
                <a:off x="7205489" y="3313207"/>
                <a:ext cx="335048" cy="336370"/>
              </a:xfrm>
              <a:prstGeom prst="roundRect">
                <a:avLst/>
              </a:prstGeom>
              <a:blipFill>
                <a:blip r:embed="rId16"/>
                <a:stretch>
                  <a:fillRect l="-3636"/>
                </a:stretch>
              </a:blipFill>
              <a:ln>
                <a:noFill/>
              </a:ln>
            </p:spPr>
            <p:txBody>
              <a:bodyPr/>
              <a:lstStyle/>
              <a:p>
                <a:r>
                  <a:rPr lang="zh-CN" altLang="en-US">
                    <a:noFill/>
                  </a:rPr>
                  <a:t> </a:t>
                </a:r>
              </a:p>
            </p:txBody>
          </p:sp>
        </mc:Fallback>
      </mc:AlternateContent>
      <p:sp>
        <p:nvSpPr>
          <p:cNvPr id="130" name="文本框 129">
            <a:extLst>
              <a:ext uri="{FF2B5EF4-FFF2-40B4-BE49-F238E27FC236}">
                <a16:creationId xmlns:a16="http://schemas.microsoft.com/office/drawing/2014/main" id="{B23494EC-CC2A-A46F-A6B9-C76AE1F586C5}"/>
              </a:ext>
            </a:extLst>
          </p:cNvPr>
          <p:cNvSpPr txBox="1"/>
          <p:nvPr/>
        </p:nvSpPr>
        <p:spPr>
          <a:xfrm>
            <a:off x="7505669" y="3313204"/>
            <a:ext cx="316237" cy="322874"/>
          </a:xfrm>
          <a:prstGeom prst="rect">
            <a:avLst/>
          </a:prstGeom>
          <a:noFill/>
        </p:spPr>
        <p:txBody>
          <a:bodyPr wrap="none" rtlCol="0">
            <a:spAutoFit/>
          </a:bodyPr>
          <a:lstStyle/>
          <a:p>
            <a:r>
              <a:rPr lang="en-US" altLang="zh-CN" sz="1501" dirty="0"/>
              <a:t>…</a:t>
            </a:r>
            <a:endParaRPr lang="zh-CN" altLang="en-US" sz="1501" dirty="0"/>
          </a:p>
        </p:txBody>
      </p:sp>
      <mc:AlternateContent xmlns:mc="http://schemas.openxmlformats.org/markup-compatibility/2006" xmlns:a14="http://schemas.microsoft.com/office/drawing/2010/main">
        <mc:Choice Requires="a14">
          <p:sp>
            <p:nvSpPr>
              <p:cNvPr id="131" name="矩形: 圆角 130">
                <a:extLst>
                  <a:ext uri="{FF2B5EF4-FFF2-40B4-BE49-F238E27FC236}">
                    <a16:creationId xmlns:a16="http://schemas.microsoft.com/office/drawing/2014/main" id="{01A597ED-D3AD-17E8-A78B-EC1D14A1475E}"/>
                  </a:ext>
                </a:extLst>
              </p:cNvPr>
              <p:cNvSpPr/>
              <p:nvPr/>
            </p:nvSpPr>
            <p:spPr>
              <a:xfrm>
                <a:off x="7817367" y="3313206"/>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𝒍</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1" name="矩形: 圆角 130">
                <a:extLst>
                  <a:ext uri="{FF2B5EF4-FFF2-40B4-BE49-F238E27FC236}">
                    <a16:creationId xmlns:a16="http://schemas.microsoft.com/office/drawing/2014/main" id="{01A597ED-D3AD-17E8-A78B-EC1D14A1475E}"/>
                  </a:ext>
                </a:extLst>
              </p:cNvPr>
              <p:cNvSpPr>
                <a:spLocks noRot="1" noChangeAspect="1" noMove="1" noResize="1" noEditPoints="1" noAdjustHandles="1" noChangeArrowheads="1" noChangeShapeType="1" noTextEdit="1"/>
              </p:cNvSpPr>
              <p:nvPr/>
            </p:nvSpPr>
            <p:spPr>
              <a:xfrm>
                <a:off x="7817367" y="3313206"/>
                <a:ext cx="335048" cy="336370"/>
              </a:xfrm>
              <a:prstGeom prst="roundRect">
                <a:avLst/>
              </a:prstGeom>
              <a:blipFill>
                <a:blip r:embed="rId17"/>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椭圆 131">
                <a:extLst>
                  <a:ext uri="{FF2B5EF4-FFF2-40B4-BE49-F238E27FC236}">
                    <a16:creationId xmlns:a16="http://schemas.microsoft.com/office/drawing/2014/main" id="{7527EC42-A441-9FDA-E7D8-65216F25BA31}"/>
                  </a:ext>
                </a:extLst>
              </p:cNvPr>
              <p:cNvSpPr/>
              <p:nvPr/>
            </p:nvSpPr>
            <p:spPr>
              <a:xfrm>
                <a:off x="6380817" y="4487390"/>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2" name="椭圆 131">
                <a:extLst>
                  <a:ext uri="{FF2B5EF4-FFF2-40B4-BE49-F238E27FC236}">
                    <a16:creationId xmlns:a16="http://schemas.microsoft.com/office/drawing/2014/main" id="{7527EC42-A441-9FDA-E7D8-65216F25BA31}"/>
                  </a:ext>
                </a:extLst>
              </p:cNvPr>
              <p:cNvSpPr>
                <a:spLocks noRot="1" noChangeAspect="1" noMove="1" noResize="1" noEditPoints="1" noAdjustHandles="1" noChangeArrowheads="1" noChangeShapeType="1" noTextEdit="1"/>
              </p:cNvSpPr>
              <p:nvPr/>
            </p:nvSpPr>
            <p:spPr>
              <a:xfrm>
                <a:off x="6380817" y="4487390"/>
                <a:ext cx="460049" cy="467533"/>
              </a:xfrm>
              <a:prstGeom prst="ellipse">
                <a:avLst/>
              </a:prstGeom>
              <a:blipFill>
                <a:blip r:embed="rId18"/>
                <a:stretch>
                  <a:fillRect l="-4000"/>
                </a:stretch>
              </a:blipFill>
              <a:ln>
                <a:noFill/>
              </a:ln>
            </p:spPr>
            <p:txBody>
              <a:bodyPr/>
              <a:lstStyle/>
              <a:p>
                <a:r>
                  <a:rPr lang="zh-CN" altLang="en-US">
                    <a:noFill/>
                  </a:rPr>
                  <a:t> </a:t>
                </a:r>
              </a:p>
            </p:txBody>
          </p:sp>
        </mc:Fallback>
      </mc:AlternateContent>
      <p:sp>
        <p:nvSpPr>
          <p:cNvPr id="133" name="矩形: 圆角 132">
            <a:extLst>
              <a:ext uri="{FF2B5EF4-FFF2-40B4-BE49-F238E27FC236}">
                <a16:creationId xmlns:a16="http://schemas.microsoft.com/office/drawing/2014/main" id="{5D97AD7B-98C3-E62F-D79E-42ECED1A9C2B}"/>
              </a:ext>
            </a:extLst>
          </p:cNvPr>
          <p:cNvSpPr/>
          <p:nvPr/>
        </p:nvSpPr>
        <p:spPr>
          <a:xfrm>
            <a:off x="10073865" y="3308667"/>
            <a:ext cx="364396"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i="1" dirty="0">
              <a:solidFill>
                <a:schemeClr val="dk1"/>
              </a:solidFill>
              <a:latin typeface="Cambria Math" panose="02040503050406030204" pitchFamily="18" charset="0"/>
              <a:cs typeface="Arial" panose="020B0604020202020204" pitchFamily="34" charset="0"/>
            </a:endParaRPr>
          </a:p>
        </p:txBody>
      </p:sp>
      <p:cxnSp>
        <p:nvCxnSpPr>
          <p:cNvPr id="134" name="连接符: 肘形 133">
            <a:extLst>
              <a:ext uri="{FF2B5EF4-FFF2-40B4-BE49-F238E27FC236}">
                <a16:creationId xmlns:a16="http://schemas.microsoft.com/office/drawing/2014/main" id="{56C26908-BFB5-0E69-9555-2EE9E33BEB2B}"/>
              </a:ext>
            </a:extLst>
          </p:cNvPr>
          <p:cNvCxnSpPr>
            <a:cxnSpLocks/>
            <a:stCxn id="135" idx="2"/>
            <a:endCxn id="133" idx="2"/>
          </p:cNvCxnSpPr>
          <p:nvPr/>
        </p:nvCxnSpPr>
        <p:spPr>
          <a:xfrm rot="5400000" flipH="1" flipV="1">
            <a:off x="8824366" y="2327745"/>
            <a:ext cx="114406" cy="2748988"/>
          </a:xfrm>
          <a:prstGeom prst="bentConnector5">
            <a:avLst>
              <a:gd name="adj1" fmla="val -98322"/>
              <a:gd name="adj2" fmla="val 47507"/>
              <a:gd name="adj3" fmla="val -998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右中括号 134">
            <a:extLst>
              <a:ext uri="{FF2B5EF4-FFF2-40B4-BE49-F238E27FC236}">
                <a16:creationId xmlns:a16="http://schemas.microsoft.com/office/drawing/2014/main" id="{A582A195-0C99-ACED-DA4A-E8E1D1F3F55D}"/>
              </a:ext>
            </a:extLst>
          </p:cNvPr>
          <p:cNvSpPr/>
          <p:nvPr/>
        </p:nvSpPr>
        <p:spPr>
          <a:xfrm rot="5400000">
            <a:off x="7461938" y="3228483"/>
            <a:ext cx="90274" cy="971665"/>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1"/>
          </a:p>
        </p:txBody>
      </p:sp>
      <p:cxnSp>
        <p:nvCxnSpPr>
          <p:cNvPr id="136" name="直接箭头连接符 135">
            <a:extLst>
              <a:ext uri="{FF2B5EF4-FFF2-40B4-BE49-F238E27FC236}">
                <a16:creationId xmlns:a16="http://schemas.microsoft.com/office/drawing/2014/main" id="{45754081-909E-C595-58ED-FFA9E2FC4417}"/>
              </a:ext>
            </a:extLst>
          </p:cNvPr>
          <p:cNvCxnSpPr>
            <a:cxnSpLocks/>
            <a:stCxn id="126" idx="2"/>
            <a:endCxn id="110" idx="0"/>
          </p:cNvCxnSpPr>
          <p:nvPr/>
        </p:nvCxnSpPr>
        <p:spPr>
          <a:xfrm>
            <a:off x="6251805" y="3638221"/>
            <a:ext cx="0" cy="382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7" name="直接箭头连接符 136">
            <a:extLst>
              <a:ext uri="{FF2B5EF4-FFF2-40B4-BE49-F238E27FC236}">
                <a16:creationId xmlns:a16="http://schemas.microsoft.com/office/drawing/2014/main" id="{379823D2-3DDC-CF05-C7DA-FD29917B19F3}"/>
              </a:ext>
            </a:extLst>
          </p:cNvPr>
          <p:cNvCxnSpPr>
            <a:cxnSpLocks/>
            <a:stCxn id="127" idx="2"/>
            <a:endCxn id="132" idx="0"/>
          </p:cNvCxnSpPr>
          <p:nvPr/>
        </p:nvCxnSpPr>
        <p:spPr>
          <a:xfrm>
            <a:off x="6610830" y="3638221"/>
            <a:ext cx="0" cy="8491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73679281-73F2-501C-96E6-255F544E5133}"/>
              </a:ext>
            </a:extLst>
          </p:cNvPr>
          <p:cNvCxnSpPr>
            <a:cxnSpLocks/>
            <a:stCxn id="142" idx="0"/>
            <a:endCxn id="111" idx="2"/>
          </p:cNvCxnSpPr>
          <p:nvPr/>
        </p:nvCxnSpPr>
        <p:spPr>
          <a:xfrm flipV="1">
            <a:off x="11083146" y="3638222"/>
            <a:ext cx="0" cy="4462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981D0CEA-EE3D-C383-4597-C98F2F9A1677}"/>
              </a:ext>
            </a:extLst>
          </p:cNvPr>
          <p:cNvCxnSpPr>
            <a:cxnSpLocks/>
            <a:stCxn id="110" idx="6"/>
            <a:endCxn id="142" idx="2"/>
          </p:cNvCxnSpPr>
          <p:nvPr/>
        </p:nvCxnSpPr>
        <p:spPr>
          <a:xfrm flipV="1">
            <a:off x="6455451" y="4239248"/>
            <a:ext cx="4476715" cy="7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E3D037B4-4F04-9CD1-B811-C9A7F76CFF36}"/>
              </a:ext>
            </a:extLst>
          </p:cNvPr>
          <p:cNvCxnSpPr>
            <a:cxnSpLocks/>
            <a:stCxn id="132" idx="6"/>
          </p:cNvCxnSpPr>
          <p:nvPr/>
        </p:nvCxnSpPr>
        <p:spPr>
          <a:xfrm>
            <a:off x="6840855" y="4721145"/>
            <a:ext cx="42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a:extLst>
              <a:ext uri="{FF2B5EF4-FFF2-40B4-BE49-F238E27FC236}">
                <a16:creationId xmlns:a16="http://schemas.microsoft.com/office/drawing/2014/main" id="{A7C3F0D9-C2F4-D762-7454-A835EF2960E0}"/>
              </a:ext>
            </a:extLst>
          </p:cNvPr>
          <p:cNvGrpSpPr/>
          <p:nvPr/>
        </p:nvGrpSpPr>
        <p:grpSpPr>
          <a:xfrm>
            <a:off x="10932166" y="4084484"/>
            <a:ext cx="301985" cy="309527"/>
            <a:chOff x="10975817" y="5092674"/>
            <a:chExt cx="914400" cy="914400"/>
          </a:xfrm>
        </p:grpSpPr>
        <p:sp>
          <p:nvSpPr>
            <p:cNvPr id="142" name="椭圆 141">
              <a:extLst>
                <a:ext uri="{FF2B5EF4-FFF2-40B4-BE49-F238E27FC236}">
                  <a16:creationId xmlns:a16="http://schemas.microsoft.com/office/drawing/2014/main" id="{BC0792B6-A91D-2BDD-1C08-AF6487B46017}"/>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连接符 142">
              <a:extLst>
                <a:ext uri="{FF2B5EF4-FFF2-40B4-BE49-F238E27FC236}">
                  <a16:creationId xmlns:a16="http://schemas.microsoft.com/office/drawing/2014/main" id="{9459E8AE-C694-3527-DB86-35104BEEFF29}"/>
                </a:ext>
              </a:extLst>
            </p:cNvPr>
            <p:cNvCxnSpPr>
              <a:cxnSpLocks/>
              <a:stCxn id="142"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7F70D8DA-4BDA-9730-DFEC-595FED709E35}"/>
                </a:ext>
              </a:extLst>
            </p:cNvPr>
            <p:cNvCxnSpPr>
              <a:cxnSpLocks/>
              <a:stCxn id="142" idx="0"/>
              <a:endCxn id="142"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a:extLst>
              <a:ext uri="{FF2B5EF4-FFF2-40B4-BE49-F238E27FC236}">
                <a16:creationId xmlns:a16="http://schemas.microsoft.com/office/drawing/2014/main" id="{9640E4E0-FB0A-770C-CAEC-645A589BF05E}"/>
              </a:ext>
            </a:extLst>
          </p:cNvPr>
          <p:cNvCxnSpPr>
            <a:cxnSpLocks/>
            <a:stCxn id="142" idx="4"/>
          </p:cNvCxnSpPr>
          <p:nvPr/>
        </p:nvCxnSpPr>
        <p:spPr>
          <a:xfrm>
            <a:off x="11083146" y="4394012"/>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4322CC84-A57A-2C23-9419-73464827FEC8}"/>
              </a:ext>
            </a:extLst>
          </p:cNvPr>
          <p:cNvCxnSpPr>
            <a:cxnSpLocks/>
          </p:cNvCxnSpPr>
          <p:nvPr/>
        </p:nvCxnSpPr>
        <p:spPr>
          <a:xfrm flipV="1">
            <a:off x="11076827"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F2C8C700-F639-9E24-1B8D-E080DD51B65F}"/>
              </a:ext>
            </a:extLst>
          </p:cNvPr>
          <p:cNvCxnSpPr>
            <a:cxnSpLocks/>
          </p:cNvCxnSpPr>
          <p:nvPr/>
        </p:nvCxnSpPr>
        <p:spPr>
          <a:xfrm flipV="1">
            <a:off x="11076827"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8" name="文本框 147">
            <a:extLst>
              <a:ext uri="{FF2B5EF4-FFF2-40B4-BE49-F238E27FC236}">
                <a16:creationId xmlns:a16="http://schemas.microsoft.com/office/drawing/2014/main" id="{F5BF326D-184C-5058-D273-6C573B6EC18B}"/>
              </a:ext>
            </a:extLst>
          </p:cNvPr>
          <p:cNvSpPr txBox="1"/>
          <p:nvPr/>
        </p:nvSpPr>
        <p:spPr>
          <a:xfrm>
            <a:off x="4925306" y="4469532"/>
            <a:ext cx="1463429"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Empathetic loss</a:t>
            </a:r>
            <a:endParaRPr lang="zh-CN" altLang="en-US" sz="1300" b="1" dirty="0">
              <a:latin typeface="Arial" panose="020B0604020202020204" pitchFamily="34" charset="0"/>
              <a:cs typeface="Arial" panose="020B0604020202020204" pitchFamily="34" charset="0"/>
            </a:endParaRPr>
          </a:p>
        </p:txBody>
      </p:sp>
      <p:sp>
        <p:nvSpPr>
          <p:cNvPr id="149" name="文本框 148">
            <a:extLst>
              <a:ext uri="{FF2B5EF4-FFF2-40B4-BE49-F238E27FC236}">
                <a16:creationId xmlns:a16="http://schemas.microsoft.com/office/drawing/2014/main" id="{29D5648E-F4CB-2122-DE72-6FA9893C3A85}"/>
              </a:ext>
            </a:extLst>
          </p:cNvPr>
          <p:cNvSpPr txBox="1"/>
          <p:nvPr/>
        </p:nvSpPr>
        <p:spPr>
          <a:xfrm>
            <a:off x="11175776" y="2209050"/>
            <a:ext cx="804471"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LM loss</a:t>
            </a:r>
            <a:endParaRPr lang="zh-CN" altLang="en-US" sz="1300" b="1" dirty="0">
              <a:latin typeface="Arial" panose="020B0604020202020204" pitchFamily="34" charset="0"/>
              <a:cs typeface="Arial" panose="020B0604020202020204" pitchFamily="34" charset="0"/>
            </a:endParaRPr>
          </a:p>
        </p:txBody>
      </p:sp>
      <p:sp>
        <p:nvSpPr>
          <p:cNvPr id="150" name="矩形: 圆角 149">
            <a:extLst>
              <a:ext uri="{FF2B5EF4-FFF2-40B4-BE49-F238E27FC236}">
                <a16:creationId xmlns:a16="http://schemas.microsoft.com/office/drawing/2014/main" id="{A3BF2F7F-2EED-62F7-A585-1953A682D565}"/>
              </a:ext>
            </a:extLst>
          </p:cNvPr>
          <p:cNvSpPr/>
          <p:nvPr/>
        </p:nvSpPr>
        <p:spPr>
          <a:xfrm>
            <a:off x="5530171" y="106930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9130839" y="5415086"/>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6424816" y="5440820"/>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6423297" y="5053625"/>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8037654" y="5069257"/>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9557225" y="5063886"/>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4541812" y="5038467"/>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6603496" y="5041897"/>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8209061" y="5034668"/>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9729542" y="5034668"/>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4954974" y="5437555"/>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6607502" y="5426248"/>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9348054" y="5422597"/>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166" name="矩形: 圆角 165">
            <a:extLst>
              <a:ext uri="{FF2B5EF4-FFF2-40B4-BE49-F238E27FC236}">
                <a16:creationId xmlns:a16="http://schemas.microsoft.com/office/drawing/2014/main" id="{19225B62-208C-9536-400F-4ECA8BE7C725}"/>
              </a:ext>
            </a:extLst>
          </p:cNvPr>
          <p:cNvSpPr/>
          <p:nvPr/>
        </p:nvSpPr>
        <p:spPr>
          <a:xfrm>
            <a:off x="4303308" y="982858"/>
            <a:ext cx="7812874" cy="4755442"/>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67" name="箭头: 右 166">
            <a:extLst>
              <a:ext uri="{FF2B5EF4-FFF2-40B4-BE49-F238E27FC236}">
                <a16:creationId xmlns:a16="http://schemas.microsoft.com/office/drawing/2014/main" id="{296BD336-6E84-F073-3E9F-8A8AE0431DEA}"/>
              </a:ext>
            </a:extLst>
          </p:cNvPr>
          <p:cNvSpPr/>
          <p:nvPr/>
        </p:nvSpPr>
        <p:spPr>
          <a:xfrm>
            <a:off x="3962651" y="1031978"/>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2" y="37463"/>
            <a:ext cx="9031451" cy="830997"/>
          </a:xfrm>
          <a:prstGeom prst="rect">
            <a:avLst/>
          </a:prstGeom>
          <a:noFill/>
        </p:spPr>
        <p:txBody>
          <a:bodyPr wrap="square">
            <a:spAutoFit/>
          </a:bodyPr>
          <a:lstStyle/>
          <a:p>
            <a:r>
              <a:rPr lang="en-US" altLang="zh-CN" sz="2400" b="1" i="0" dirty="0">
                <a:solidFill>
                  <a:srgbClr val="0D0D0D"/>
                </a:solidFill>
                <a:effectLst/>
                <a:latin typeface="+mn-ea"/>
              </a:rPr>
              <a:t>Proposed Model </a:t>
            </a:r>
          </a:p>
          <a:p>
            <a:r>
              <a:rPr lang="en-US" altLang="zh-CN" sz="2400" b="1" dirty="0">
                <a:solidFill>
                  <a:srgbClr val="0D0D0D"/>
                </a:solidFill>
                <a:latin typeface="+mn-ea"/>
              </a:rPr>
              <a:t>      </a:t>
            </a:r>
            <a:r>
              <a:rPr lang="en-US" altLang="zh-CN" sz="2000" dirty="0">
                <a:solidFill>
                  <a:srgbClr val="0D0D0D"/>
                </a:solidFill>
                <a:latin typeface="Times New Roman" panose="02020603050405020304" pitchFamily="18" charset="0"/>
                <a:cs typeface="Times New Roman" panose="02020603050405020304" pitchFamily="18" charset="0"/>
              </a:rPr>
              <a:t>A</a:t>
            </a:r>
            <a:r>
              <a:rPr lang="en-US" altLang="zh-CN" sz="2000" i="0" dirty="0">
                <a:solidFill>
                  <a:srgbClr val="0D0D0D"/>
                </a:solidFill>
                <a:effectLst/>
                <a:latin typeface="Times New Roman" panose="02020603050405020304" pitchFamily="18" charset="0"/>
                <a:cs typeface="Times New Roman" panose="02020603050405020304" pitchFamily="18" charset="0"/>
              </a:rPr>
              <a:t> D</a:t>
            </a:r>
            <a:r>
              <a:rPr lang="en-US" altLang="zh-CN" sz="2000" i="0" dirty="0">
                <a:effectLst/>
                <a:latin typeface="Times New Roman" panose="02020603050405020304" pitchFamily="18" charset="0"/>
                <a:cs typeface="Times New Roman" panose="02020603050405020304" pitchFamily="18" charset="0"/>
              </a:rPr>
              <a:t>isentangled T</a:t>
            </a:r>
            <a:r>
              <a:rPr lang="en-US" altLang="zh-CN" sz="2000" dirty="0">
                <a:solidFill>
                  <a:schemeClr val="tx1"/>
                </a:solidFill>
                <a:latin typeface="Times New Roman" panose="02020603050405020304" pitchFamily="18" charset="0"/>
                <a:cs typeface="Times New Roman" panose="02020603050405020304" pitchFamily="18" charset="0"/>
              </a:rPr>
              <a:t>ransformer with Retrieval-augmented Prompt Learning </a:t>
            </a:r>
            <a:endParaRPr lang="en-US" altLang="zh-CN" sz="2000" i="0" dirty="0">
              <a:solidFill>
                <a:srgbClr val="0D0D0D"/>
              </a:solidFill>
              <a:effectLst/>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F67F79A1-8635-5D32-0015-4D33AA424444}"/>
              </a:ext>
            </a:extLst>
          </p:cNvPr>
          <p:cNvPicPr>
            <a:picLocks noChangeAspect="1"/>
          </p:cNvPicPr>
          <p:nvPr/>
        </p:nvPicPr>
        <p:blipFill>
          <a:blip r:embed="rId19"/>
          <a:stretch>
            <a:fillRect/>
          </a:stretch>
        </p:blipFill>
        <p:spPr>
          <a:xfrm>
            <a:off x="319316" y="877070"/>
            <a:ext cx="3439004" cy="3376068"/>
          </a:xfrm>
          <a:prstGeom prst="rect">
            <a:avLst/>
          </a:prstGeom>
        </p:spPr>
      </p:pic>
      <p:sp>
        <p:nvSpPr>
          <p:cNvPr id="3" name="矩形: 圆角 2">
            <a:extLst>
              <a:ext uri="{FF2B5EF4-FFF2-40B4-BE49-F238E27FC236}">
                <a16:creationId xmlns:a16="http://schemas.microsoft.com/office/drawing/2014/main" id="{4B5F1B3E-A8B0-CE1B-2369-886C966223BD}"/>
              </a:ext>
            </a:extLst>
          </p:cNvPr>
          <p:cNvSpPr/>
          <p:nvPr/>
        </p:nvSpPr>
        <p:spPr>
          <a:xfrm>
            <a:off x="285472" y="851931"/>
            <a:ext cx="3509362" cy="3413111"/>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A668BC13-073F-6685-3C13-D11548928E1B}"/>
              </a:ext>
            </a:extLst>
          </p:cNvPr>
          <p:cNvPicPr>
            <a:picLocks noChangeAspect="1"/>
          </p:cNvPicPr>
          <p:nvPr/>
        </p:nvPicPr>
        <p:blipFill>
          <a:blip r:embed="rId20"/>
          <a:stretch>
            <a:fillRect/>
          </a:stretch>
        </p:blipFill>
        <p:spPr>
          <a:xfrm>
            <a:off x="320462" y="4630607"/>
            <a:ext cx="3436711" cy="1163886"/>
          </a:xfrm>
          <a:prstGeom prst="rect">
            <a:avLst/>
          </a:prstGeom>
        </p:spPr>
      </p:pic>
      <p:sp>
        <p:nvSpPr>
          <p:cNvPr id="20" name="矩形: 圆角 19">
            <a:extLst>
              <a:ext uri="{FF2B5EF4-FFF2-40B4-BE49-F238E27FC236}">
                <a16:creationId xmlns:a16="http://schemas.microsoft.com/office/drawing/2014/main" id="{EC904AC5-AD9F-21BA-C59B-333A3CCB94F8}"/>
              </a:ext>
            </a:extLst>
          </p:cNvPr>
          <p:cNvSpPr/>
          <p:nvPr/>
        </p:nvSpPr>
        <p:spPr>
          <a:xfrm>
            <a:off x="292928" y="4602862"/>
            <a:ext cx="3509362" cy="1262948"/>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08BAA17-6A11-3262-9CBD-700325F863E4}"/>
              </a:ext>
            </a:extLst>
          </p:cNvPr>
          <p:cNvSpPr/>
          <p:nvPr/>
        </p:nvSpPr>
        <p:spPr>
          <a:xfrm>
            <a:off x="3956523" y="5152642"/>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箭头: 右 21">
            <a:extLst>
              <a:ext uri="{FF2B5EF4-FFF2-40B4-BE49-F238E27FC236}">
                <a16:creationId xmlns:a16="http://schemas.microsoft.com/office/drawing/2014/main" id="{AF48B453-E42F-3822-8169-452CBC22B80D}"/>
              </a:ext>
            </a:extLst>
          </p:cNvPr>
          <p:cNvSpPr/>
          <p:nvPr/>
        </p:nvSpPr>
        <p:spPr>
          <a:xfrm rot="16200000">
            <a:off x="1946514" y="4266433"/>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5099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8E7C56E-3A16-8A82-177E-6D82D41B4139}"/>
              </a:ext>
            </a:extLst>
          </p:cNvPr>
          <p:cNvSpPr/>
          <p:nvPr/>
        </p:nvSpPr>
        <p:spPr>
          <a:xfrm>
            <a:off x="110836" y="4469532"/>
            <a:ext cx="3845687" cy="1543341"/>
          </a:xfrm>
          <a:prstGeom prst="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06" name="矩形 105">
            <a:extLst>
              <a:ext uri="{FF2B5EF4-FFF2-40B4-BE49-F238E27FC236}">
                <a16:creationId xmlns:a16="http://schemas.microsoft.com/office/drawing/2014/main" id="{8ABD84E9-989A-EB34-9873-78080577B2C9}"/>
              </a:ext>
            </a:extLst>
          </p:cNvPr>
          <p:cNvSpPr/>
          <p:nvPr/>
        </p:nvSpPr>
        <p:spPr>
          <a:xfrm>
            <a:off x="4353215" y="2558487"/>
            <a:ext cx="7630544" cy="364323"/>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5530170" y="143676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7985555" y="145288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6753349" y="144863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0" name="椭圆 109">
                <a:extLst>
                  <a:ext uri="{FF2B5EF4-FFF2-40B4-BE49-F238E27FC236}">
                    <a16:creationId xmlns:a16="http://schemas.microsoft.com/office/drawing/2014/main" id="{F7E4E050-48EF-6176-EF77-CDE8990D9BFD}"/>
                  </a:ext>
                </a:extLst>
              </p:cNvPr>
              <p:cNvSpPr/>
              <p:nvPr/>
            </p:nvSpPr>
            <p:spPr>
              <a:xfrm>
                <a:off x="6048184" y="4020699"/>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110" name="椭圆 109">
                <a:extLst>
                  <a:ext uri="{FF2B5EF4-FFF2-40B4-BE49-F238E27FC236}">
                    <a16:creationId xmlns:a16="http://schemas.microsoft.com/office/drawing/2014/main" id="{F7E4E050-48EF-6176-EF77-CDE8990D9BFD}"/>
                  </a:ext>
                </a:extLst>
              </p:cNvPr>
              <p:cNvSpPr>
                <a:spLocks noRot="1" noChangeAspect="1" noMove="1" noResize="1" noEditPoints="1" noAdjustHandles="1" noChangeArrowheads="1" noChangeShapeType="1" noTextEdit="1"/>
              </p:cNvSpPr>
              <p:nvPr/>
            </p:nvSpPr>
            <p:spPr>
              <a:xfrm>
                <a:off x="6048184" y="4020699"/>
                <a:ext cx="407267" cy="451398"/>
              </a:xfrm>
              <a:prstGeom prst="ellipse">
                <a:avLst/>
              </a:prstGeom>
              <a:blipFill>
                <a:blip r:embed="rId3"/>
                <a:stretch>
                  <a:fillRect l="-14925"/>
                </a:stretch>
              </a:blipFill>
              <a:ln>
                <a:noFill/>
              </a:ln>
            </p:spPr>
            <p:txBody>
              <a:bodyPr/>
              <a:lstStyle/>
              <a:p>
                <a:r>
                  <a:rPr lang="zh-CN" altLang="en-US">
                    <a:noFill/>
                  </a:rPr>
                  <a:t> </a:t>
                </a:r>
              </a:p>
            </p:txBody>
          </p:sp>
        </mc:Fallback>
      </mc:AlternateContent>
      <p:sp>
        <p:nvSpPr>
          <p:cNvPr id="111" name="矩形: 圆角 110">
            <a:extLst>
              <a:ext uri="{FF2B5EF4-FFF2-40B4-BE49-F238E27FC236}">
                <a16:creationId xmlns:a16="http://schemas.microsoft.com/office/drawing/2014/main" id="{EC790BCD-BCCA-8818-03EB-D4B973EAE725}"/>
              </a:ext>
            </a:extLst>
          </p:cNvPr>
          <p:cNvSpPr/>
          <p:nvPr/>
        </p:nvSpPr>
        <p:spPr>
          <a:xfrm>
            <a:off x="10484279" y="3291683"/>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2" name="直接箭头连接符 111">
            <a:extLst>
              <a:ext uri="{FF2B5EF4-FFF2-40B4-BE49-F238E27FC236}">
                <a16:creationId xmlns:a16="http://schemas.microsoft.com/office/drawing/2014/main" id="{DADBD166-8176-2753-EE62-9B4E76382246}"/>
              </a:ext>
            </a:extLst>
          </p:cNvPr>
          <p:cNvCxnSpPr>
            <a:cxnSpLocks/>
          </p:cNvCxnSpPr>
          <p:nvPr/>
        </p:nvCxnSpPr>
        <p:spPr>
          <a:xfrm>
            <a:off x="7198532"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3" name="矩形: 圆角 112">
            <a:extLst>
              <a:ext uri="{FF2B5EF4-FFF2-40B4-BE49-F238E27FC236}">
                <a16:creationId xmlns:a16="http://schemas.microsoft.com/office/drawing/2014/main" id="{A9D4D830-8A91-1EA4-F312-46C671C9A7DC}"/>
              </a:ext>
            </a:extLst>
          </p:cNvPr>
          <p:cNvSpPr/>
          <p:nvPr/>
        </p:nvSpPr>
        <p:spPr>
          <a:xfrm>
            <a:off x="10466445" y="1837155"/>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36546E64-C7CC-6991-0F6A-82779B201999}"/>
              </a:ext>
            </a:extLst>
          </p:cNvPr>
          <p:cNvSpPr txBox="1"/>
          <p:nvPr/>
        </p:nvSpPr>
        <p:spPr>
          <a:xfrm>
            <a:off x="9891638" y="1077467"/>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7202388"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4877820" y="182492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7" name="矩形: 圆角 116">
                <a:extLst>
                  <a:ext uri="{FF2B5EF4-FFF2-40B4-BE49-F238E27FC236}">
                    <a16:creationId xmlns:a16="http://schemas.microsoft.com/office/drawing/2014/main" id="{91027A15-5681-7E92-EABA-ECEA661862A8}"/>
                  </a:ext>
                </a:extLst>
              </p:cNvPr>
              <p:cNvSpPr/>
              <p:nvPr/>
            </p:nvSpPr>
            <p:spPr>
              <a:xfrm>
                <a:off x="560407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5604075" y="1831993"/>
                <a:ext cx="335048" cy="336370"/>
              </a:xfrm>
              <a:prstGeom prst="roundRect">
                <a:avLst/>
              </a:prstGeom>
              <a:blipFill>
                <a:blip r:embed="rId4"/>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圆角 117">
                <a:extLst>
                  <a:ext uri="{FF2B5EF4-FFF2-40B4-BE49-F238E27FC236}">
                    <a16:creationId xmlns:a16="http://schemas.microsoft.com/office/drawing/2014/main" id="{5375C4D6-777F-81D6-A89D-5D175925F515}"/>
                  </a:ext>
                </a:extLst>
              </p:cNvPr>
              <p:cNvSpPr/>
              <p:nvPr/>
            </p:nvSpPr>
            <p:spPr>
              <a:xfrm>
                <a:off x="5955844"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5955844" y="1831993"/>
                <a:ext cx="335048" cy="336370"/>
              </a:xfrm>
              <a:prstGeom prst="roundRect">
                <a:avLst/>
              </a:prstGeom>
              <a:blipFill>
                <a:blip r:embed="rId5"/>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矩形: 圆角 118">
                <a:extLst>
                  <a:ext uri="{FF2B5EF4-FFF2-40B4-BE49-F238E27FC236}">
                    <a16:creationId xmlns:a16="http://schemas.microsoft.com/office/drawing/2014/main" id="{A0341086-48D0-44BD-A5D1-FC3CCFACF1DE}"/>
                  </a:ext>
                </a:extLst>
              </p:cNvPr>
              <p:cNvSpPr/>
              <p:nvPr/>
            </p:nvSpPr>
            <p:spPr>
              <a:xfrm>
                <a:off x="631481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6314815" y="1831993"/>
                <a:ext cx="335048" cy="336370"/>
              </a:xfrm>
              <a:prstGeom prst="roundRect">
                <a:avLst/>
              </a:prstGeom>
              <a:blipFill>
                <a:blip r:embed="rId6"/>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圆角 119">
                <a:extLst>
                  <a:ext uri="{FF2B5EF4-FFF2-40B4-BE49-F238E27FC236}">
                    <a16:creationId xmlns:a16="http://schemas.microsoft.com/office/drawing/2014/main" id="{8AD2FD52-A795-625F-A602-643D4478AD46}"/>
                  </a:ext>
                </a:extLst>
              </p:cNvPr>
              <p:cNvSpPr/>
              <p:nvPr/>
            </p:nvSpPr>
            <p:spPr>
              <a:xfrm>
                <a:off x="682476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6824765" y="1827176"/>
                <a:ext cx="335048" cy="336370"/>
              </a:xfrm>
              <a:prstGeom prst="roundRect">
                <a:avLst/>
              </a:prstGeom>
              <a:blipFill>
                <a:blip r:embed="rId7"/>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圆角 120">
                <a:extLst>
                  <a:ext uri="{FF2B5EF4-FFF2-40B4-BE49-F238E27FC236}">
                    <a16:creationId xmlns:a16="http://schemas.microsoft.com/office/drawing/2014/main" id="{70BF7716-91A5-A742-6B69-23A16967EB51}"/>
                  </a:ext>
                </a:extLst>
              </p:cNvPr>
              <p:cNvSpPr/>
              <p:nvPr/>
            </p:nvSpPr>
            <p:spPr>
              <a:xfrm>
                <a:off x="7176533"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7176533" y="1827176"/>
                <a:ext cx="335048" cy="336370"/>
              </a:xfrm>
              <a:prstGeom prst="roundRect">
                <a:avLst/>
              </a:prstGeom>
              <a:blipFill>
                <a:blip r:embed="rId8"/>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圆角 121">
                <a:extLst>
                  <a:ext uri="{FF2B5EF4-FFF2-40B4-BE49-F238E27FC236}">
                    <a16:creationId xmlns:a16="http://schemas.microsoft.com/office/drawing/2014/main" id="{398664AA-0409-5B6F-95E2-C96832102C4F}"/>
                  </a:ext>
                </a:extLst>
              </p:cNvPr>
              <p:cNvSpPr/>
              <p:nvPr/>
            </p:nvSpPr>
            <p:spPr>
              <a:xfrm>
                <a:off x="753550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7535505" y="1827176"/>
                <a:ext cx="335048" cy="336370"/>
              </a:xfrm>
              <a:prstGeom prst="roundRect">
                <a:avLst/>
              </a:prstGeom>
              <a:blipFill>
                <a:blip r:embed="rId9"/>
                <a:stretch>
                  <a:fillRect l="-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圆角 122">
                <a:extLst>
                  <a:ext uri="{FF2B5EF4-FFF2-40B4-BE49-F238E27FC236}">
                    <a16:creationId xmlns:a16="http://schemas.microsoft.com/office/drawing/2014/main" id="{0FA87419-4456-6D8E-5F6B-EE0657302328}"/>
                  </a:ext>
                </a:extLst>
              </p:cNvPr>
              <p:cNvSpPr/>
              <p:nvPr/>
            </p:nvSpPr>
            <p:spPr>
              <a:xfrm>
                <a:off x="8081332"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8081332" y="1830903"/>
                <a:ext cx="335048" cy="336370"/>
              </a:xfrm>
              <a:prstGeom prst="roundRect">
                <a:avLst/>
              </a:prstGeom>
              <a:blipFill>
                <a:blip r:embed="rId10"/>
                <a:stretch>
                  <a:fillRect l="-1636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圆角 123">
                <a:extLst>
                  <a:ext uri="{FF2B5EF4-FFF2-40B4-BE49-F238E27FC236}">
                    <a16:creationId xmlns:a16="http://schemas.microsoft.com/office/drawing/2014/main" id="{61A86F81-0846-164C-84E1-4E55F6ACA235}"/>
                  </a:ext>
                </a:extLst>
              </p:cNvPr>
              <p:cNvSpPr/>
              <p:nvPr/>
            </p:nvSpPr>
            <p:spPr>
              <a:xfrm>
                <a:off x="8433100"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8433100" y="1830903"/>
                <a:ext cx="335048" cy="336370"/>
              </a:xfrm>
              <a:prstGeom prst="roundRect">
                <a:avLst/>
              </a:prstGeom>
              <a:blipFill>
                <a:blip r:embed="rId11"/>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圆角 124">
                <a:extLst>
                  <a:ext uri="{FF2B5EF4-FFF2-40B4-BE49-F238E27FC236}">
                    <a16:creationId xmlns:a16="http://schemas.microsoft.com/office/drawing/2014/main" id="{CE0FFA51-0452-6CD2-7DE6-D3F39463A823}"/>
                  </a:ext>
                </a:extLst>
              </p:cNvPr>
              <p:cNvSpPr/>
              <p:nvPr/>
            </p:nvSpPr>
            <p:spPr>
              <a:xfrm>
                <a:off x="8792071"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8792071" y="1830903"/>
                <a:ext cx="335048" cy="336370"/>
              </a:xfrm>
              <a:prstGeom prst="roundRect">
                <a:avLst/>
              </a:prstGeom>
              <a:blipFill>
                <a:blip r:embed="rId12"/>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矩形: 圆角 125">
                <a:extLst>
                  <a:ext uri="{FF2B5EF4-FFF2-40B4-BE49-F238E27FC236}">
                    <a16:creationId xmlns:a16="http://schemas.microsoft.com/office/drawing/2014/main" id="{5FE538E0-CB12-1966-4E3E-BC37064BF5D8}"/>
                  </a:ext>
                </a:extLst>
              </p:cNvPr>
              <p:cNvSpPr/>
              <p:nvPr/>
            </p:nvSpPr>
            <p:spPr>
              <a:xfrm>
                <a:off x="6084281"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𝑯</m:t>
                          </m:r>
                        </m:e>
                        <m:sub>
                          <m:r>
                            <a:rPr lang="en-US" altLang="zh-CN" sz="1501" b="1" i="1">
                              <a:solidFill>
                                <a:schemeClr val="dk1"/>
                              </a:solidFill>
                              <a:latin typeface="Cambria Math" panose="02040503050406030204" pitchFamily="18" charset="0"/>
                              <a:cs typeface="Arial" panose="020B0604020202020204" pitchFamily="34" charset="0"/>
                            </a:rPr>
                            <m:t>𝒙</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6" name="矩形: 圆角 125">
                <a:extLst>
                  <a:ext uri="{FF2B5EF4-FFF2-40B4-BE49-F238E27FC236}">
                    <a16:creationId xmlns:a16="http://schemas.microsoft.com/office/drawing/2014/main" id="{5FE538E0-CB12-1966-4E3E-BC37064BF5D8}"/>
                  </a:ext>
                </a:extLst>
              </p:cNvPr>
              <p:cNvSpPr>
                <a:spLocks noRot="1" noChangeAspect="1" noMove="1" noResize="1" noEditPoints="1" noAdjustHandles="1" noChangeArrowheads="1" noChangeShapeType="1" noTextEdit="1"/>
              </p:cNvSpPr>
              <p:nvPr/>
            </p:nvSpPr>
            <p:spPr>
              <a:xfrm>
                <a:off x="6084281" y="3301843"/>
                <a:ext cx="335048" cy="336370"/>
              </a:xfrm>
              <a:prstGeom prst="roundRect">
                <a:avLst/>
              </a:prstGeom>
              <a:blipFill>
                <a:blip r:embed="rId13"/>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矩形: 圆角 126">
                <a:extLst>
                  <a:ext uri="{FF2B5EF4-FFF2-40B4-BE49-F238E27FC236}">
                    <a16:creationId xmlns:a16="http://schemas.microsoft.com/office/drawing/2014/main" id="{825B6868-7586-B4D3-493D-EABC8F6ABFC1}"/>
                  </a:ext>
                </a:extLst>
              </p:cNvPr>
              <p:cNvSpPr/>
              <p:nvPr/>
            </p:nvSpPr>
            <p:spPr>
              <a:xfrm>
                <a:off x="6443307"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rPr>
                          </m:ctrlPr>
                        </m:sSubSupPr>
                        <m:e>
                          <m:r>
                            <a:rPr lang="en-US" altLang="zh-CN" sz="1501" b="1" i="1">
                              <a:solidFill>
                                <a:schemeClr val="dk1"/>
                              </a:solidFill>
                              <a:latin typeface="Cambria Math" panose="02040503050406030204" pitchFamily="18" charset="0"/>
                            </a:rPr>
                            <m:t>𝑯</m:t>
                          </m:r>
                        </m:e>
                        <m:sub>
                          <m:r>
                            <a:rPr lang="en-US" altLang="zh-CN" sz="1501" b="1" i="1">
                              <a:solidFill>
                                <a:schemeClr val="dk1"/>
                              </a:solidFill>
                              <a:latin typeface="Cambria Math" panose="02040503050406030204" pitchFamily="18" charset="0"/>
                            </a:rPr>
                            <m:t>𝒙</m:t>
                          </m:r>
                        </m:sub>
                        <m:sup>
                          <m:r>
                            <a:rPr lang="en-US" altLang="zh-CN" sz="1501" b="1" i="1">
                              <a:solidFill>
                                <a:schemeClr val="dk1"/>
                              </a:solidFill>
                              <a:latin typeface="Cambria Math" panose="02040503050406030204" pitchFamily="18" charset="0"/>
                            </a:rPr>
                            <m:t>𝟐</m:t>
                          </m:r>
                        </m:sup>
                      </m:sSubSup>
                    </m:oMath>
                  </m:oMathPara>
                </a14:m>
                <a:endParaRPr lang="zh-CN" altLang="en-US" sz="1501" b="1" i="1" dirty="0">
                  <a:solidFill>
                    <a:schemeClr val="dk1"/>
                  </a:solidFill>
                  <a:latin typeface="Cambria Math" panose="02040503050406030204" pitchFamily="18" charset="0"/>
                  <a:cs typeface="Arial" panose="020B0604020202020204" pitchFamily="34" charset="0"/>
                </a:endParaRPr>
              </a:p>
            </p:txBody>
          </p:sp>
        </mc:Choice>
        <mc:Fallback xmlns="">
          <p:sp>
            <p:nvSpPr>
              <p:cNvPr id="127" name="矩形: 圆角 126">
                <a:extLst>
                  <a:ext uri="{FF2B5EF4-FFF2-40B4-BE49-F238E27FC236}">
                    <a16:creationId xmlns:a16="http://schemas.microsoft.com/office/drawing/2014/main" id="{825B6868-7586-B4D3-493D-EABC8F6ABFC1}"/>
                  </a:ext>
                </a:extLst>
              </p:cNvPr>
              <p:cNvSpPr>
                <a:spLocks noRot="1" noChangeAspect="1" noMove="1" noResize="1" noEditPoints="1" noAdjustHandles="1" noChangeArrowheads="1" noChangeShapeType="1" noTextEdit="1"/>
              </p:cNvSpPr>
              <p:nvPr/>
            </p:nvSpPr>
            <p:spPr>
              <a:xfrm>
                <a:off x="6443307" y="3301843"/>
                <a:ext cx="335048" cy="336370"/>
              </a:xfrm>
              <a:prstGeom prst="roundRect">
                <a:avLst/>
              </a:prstGeom>
              <a:blipFill>
                <a:blip r:embed="rId14"/>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矩形: 圆角 127">
                <a:extLst>
                  <a:ext uri="{FF2B5EF4-FFF2-40B4-BE49-F238E27FC236}">
                    <a16:creationId xmlns:a16="http://schemas.microsoft.com/office/drawing/2014/main" id="{397F2795-ED3F-40D9-046C-084364651990}"/>
                  </a:ext>
                </a:extLst>
              </p:cNvPr>
              <p:cNvSpPr/>
              <p:nvPr/>
            </p:nvSpPr>
            <p:spPr>
              <a:xfrm>
                <a:off x="6853720"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𝟏</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8" name="矩形: 圆角 127">
                <a:extLst>
                  <a:ext uri="{FF2B5EF4-FFF2-40B4-BE49-F238E27FC236}">
                    <a16:creationId xmlns:a16="http://schemas.microsoft.com/office/drawing/2014/main" id="{397F2795-ED3F-40D9-046C-084364651990}"/>
                  </a:ext>
                </a:extLst>
              </p:cNvPr>
              <p:cNvSpPr>
                <a:spLocks noRot="1" noChangeAspect="1" noMove="1" noResize="1" noEditPoints="1" noAdjustHandles="1" noChangeArrowheads="1" noChangeShapeType="1" noTextEdit="1"/>
              </p:cNvSpPr>
              <p:nvPr/>
            </p:nvSpPr>
            <p:spPr>
              <a:xfrm>
                <a:off x="6853720" y="3313207"/>
                <a:ext cx="335048" cy="336370"/>
              </a:xfrm>
              <a:prstGeom prst="roundRect">
                <a:avLst/>
              </a:prstGeom>
              <a:blipFill>
                <a:blip r:embed="rId15"/>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圆角 128">
                <a:extLst>
                  <a:ext uri="{FF2B5EF4-FFF2-40B4-BE49-F238E27FC236}">
                    <a16:creationId xmlns:a16="http://schemas.microsoft.com/office/drawing/2014/main" id="{24879D65-AF1B-52B5-CEF0-1E75788D527B}"/>
                  </a:ext>
                </a:extLst>
              </p:cNvPr>
              <p:cNvSpPr/>
              <p:nvPr/>
            </p:nvSpPr>
            <p:spPr>
              <a:xfrm>
                <a:off x="7205489"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𝟐</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9" name="矩形: 圆角 128">
                <a:extLst>
                  <a:ext uri="{FF2B5EF4-FFF2-40B4-BE49-F238E27FC236}">
                    <a16:creationId xmlns:a16="http://schemas.microsoft.com/office/drawing/2014/main" id="{24879D65-AF1B-52B5-CEF0-1E75788D527B}"/>
                  </a:ext>
                </a:extLst>
              </p:cNvPr>
              <p:cNvSpPr>
                <a:spLocks noRot="1" noChangeAspect="1" noMove="1" noResize="1" noEditPoints="1" noAdjustHandles="1" noChangeArrowheads="1" noChangeShapeType="1" noTextEdit="1"/>
              </p:cNvSpPr>
              <p:nvPr/>
            </p:nvSpPr>
            <p:spPr>
              <a:xfrm>
                <a:off x="7205489" y="3313207"/>
                <a:ext cx="335048" cy="336370"/>
              </a:xfrm>
              <a:prstGeom prst="roundRect">
                <a:avLst/>
              </a:prstGeom>
              <a:blipFill>
                <a:blip r:embed="rId16"/>
                <a:stretch>
                  <a:fillRect l="-3636"/>
                </a:stretch>
              </a:blipFill>
              <a:ln>
                <a:noFill/>
              </a:ln>
            </p:spPr>
            <p:txBody>
              <a:bodyPr/>
              <a:lstStyle/>
              <a:p>
                <a:r>
                  <a:rPr lang="zh-CN" altLang="en-US">
                    <a:noFill/>
                  </a:rPr>
                  <a:t> </a:t>
                </a:r>
              </a:p>
            </p:txBody>
          </p:sp>
        </mc:Fallback>
      </mc:AlternateContent>
      <p:sp>
        <p:nvSpPr>
          <p:cNvPr id="130" name="文本框 129">
            <a:extLst>
              <a:ext uri="{FF2B5EF4-FFF2-40B4-BE49-F238E27FC236}">
                <a16:creationId xmlns:a16="http://schemas.microsoft.com/office/drawing/2014/main" id="{B23494EC-CC2A-A46F-A6B9-C76AE1F586C5}"/>
              </a:ext>
            </a:extLst>
          </p:cNvPr>
          <p:cNvSpPr txBox="1"/>
          <p:nvPr/>
        </p:nvSpPr>
        <p:spPr>
          <a:xfrm>
            <a:off x="7505669" y="3313204"/>
            <a:ext cx="316237" cy="322874"/>
          </a:xfrm>
          <a:prstGeom prst="rect">
            <a:avLst/>
          </a:prstGeom>
          <a:noFill/>
        </p:spPr>
        <p:txBody>
          <a:bodyPr wrap="none" rtlCol="0">
            <a:spAutoFit/>
          </a:bodyPr>
          <a:lstStyle/>
          <a:p>
            <a:r>
              <a:rPr lang="en-US" altLang="zh-CN" sz="1501" dirty="0"/>
              <a:t>…</a:t>
            </a:r>
            <a:endParaRPr lang="zh-CN" altLang="en-US" sz="1501" dirty="0"/>
          </a:p>
        </p:txBody>
      </p:sp>
      <mc:AlternateContent xmlns:mc="http://schemas.openxmlformats.org/markup-compatibility/2006" xmlns:a14="http://schemas.microsoft.com/office/drawing/2010/main">
        <mc:Choice Requires="a14">
          <p:sp>
            <p:nvSpPr>
              <p:cNvPr id="131" name="矩形: 圆角 130">
                <a:extLst>
                  <a:ext uri="{FF2B5EF4-FFF2-40B4-BE49-F238E27FC236}">
                    <a16:creationId xmlns:a16="http://schemas.microsoft.com/office/drawing/2014/main" id="{01A597ED-D3AD-17E8-A78B-EC1D14A1475E}"/>
                  </a:ext>
                </a:extLst>
              </p:cNvPr>
              <p:cNvSpPr/>
              <p:nvPr/>
            </p:nvSpPr>
            <p:spPr>
              <a:xfrm>
                <a:off x="7817367" y="3313206"/>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𝒍</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1" name="矩形: 圆角 130">
                <a:extLst>
                  <a:ext uri="{FF2B5EF4-FFF2-40B4-BE49-F238E27FC236}">
                    <a16:creationId xmlns:a16="http://schemas.microsoft.com/office/drawing/2014/main" id="{01A597ED-D3AD-17E8-A78B-EC1D14A1475E}"/>
                  </a:ext>
                </a:extLst>
              </p:cNvPr>
              <p:cNvSpPr>
                <a:spLocks noRot="1" noChangeAspect="1" noMove="1" noResize="1" noEditPoints="1" noAdjustHandles="1" noChangeArrowheads="1" noChangeShapeType="1" noTextEdit="1"/>
              </p:cNvSpPr>
              <p:nvPr/>
            </p:nvSpPr>
            <p:spPr>
              <a:xfrm>
                <a:off x="7817367" y="3313206"/>
                <a:ext cx="335048" cy="336370"/>
              </a:xfrm>
              <a:prstGeom prst="roundRect">
                <a:avLst/>
              </a:prstGeom>
              <a:blipFill>
                <a:blip r:embed="rId17"/>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椭圆 131">
                <a:extLst>
                  <a:ext uri="{FF2B5EF4-FFF2-40B4-BE49-F238E27FC236}">
                    <a16:creationId xmlns:a16="http://schemas.microsoft.com/office/drawing/2014/main" id="{7527EC42-A441-9FDA-E7D8-65216F25BA31}"/>
                  </a:ext>
                </a:extLst>
              </p:cNvPr>
              <p:cNvSpPr/>
              <p:nvPr/>
            </p:nvSpPr>
            <p:spPr>
              <a:xfrm>
                <a:off x="6380817" y="4487390"/>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2" name="椭圆 131">
                <a:extLst>
                  <a:ext uri="{FF2B5EF4-FFF2-40B4-BE49-F238E27FC236}">
                    <a16:creationId xmlns:a16="http://schemas.microsoft.com/office/drawing/2014/main" id="{7527EC42-A441-9FDA-E7D8-65216F25BA31}"/>
                  </a:ext>
                </a:extLst>
              </p:cNvPr>
              <p:cNvSpPr>
                <a:spLocks noRot="1" noChangeAspect="1" noMove="1" noResize="1" noEditPoints="1" noAdjustHandles="1" noChangeArrowheads="1" noChangeShapeType="1" noTextEdit="1"/>
              </p:cNvSpPr>
              <p:nvPr/>
            </p:nvSpPr>
            <p:spPr>
              <a:xfrm>
                <a:off x="6380817" y="4487390"/>
                <a:ext cx="460049" cy="467533"/>
              </a:xfrm>
              <a:prstGeom prst="ellipse">
                <a:avLst/>
              </a:prstGeom>
              <a:blipFill>
                <a:blip r:embed="rId18"/>
                <a:stretch>
                  <a:fillRect l="-4000"/>
                </a:stretch>
              </a:blipFill>
              <a:ln>
                <a:noFill/>
              </a:ln>
            </p:spPr>
            <p:txBody>
              <a:bodyPr/>
              <a:lstStyle/>
              <a:p>
                <a:r>
                  <a:rPr lang="zh-CN" altLang="en-US">
                    <a:noFill/>
                  </a:rPr>
                  <a:t> </a:t>
                </a:r>
              </a:p>
            </p:txBody>
          </p:sp>
        </mc:Fallback>
      </mc:AlternateContent>
      <p:sp>
        <p:nvSpPr>
          <p:cNvPr id="133" name="矩形: 圆角 132">
            <a:extLst>
              <a:ext uri="{FF2B5EF4-FFF2-40B4-BE49-F238E27FC236}">
                <a16:creationId xmlns:a16="http://schemas.microsoft.com/office/drawing/2014/main" id="{5D97AD7B-98C3-E62F-D79E-42ECED1A9C2B}"/>
              </a:ext>
            </a:extLst>
          </p:cNvPr>
          <p:cNvSpPr/>
          <p:nvPr/>
        </p:nvSpPr>
        <p:spPr>
          <a:xfrm>
            <a:off x="10073865" y="3308667"/>
            <a:ext cx="364396"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i="1" dirty="0">
              <a:solidFill>
                <a:schemeClr val="dk1"/>
              </a:solidFill>
              <a:latin typeface="Cambria Math" panose="02040503050406030204" pitchFamily="18" charset="0"/>
              <a:cs typeface="Arial" panose="020B0604020202020204" pitchFamily="34" charset="0"/>
            </a:endParaRPr>
          </a:p>
        </p:txBody>
      </p:sp>
      <p:cxnSp>
        <p:nvCxnSpPr>
          <p:cNvPr id="134" name="连接符: 肘形 133">
            <a:extLst>
              <a:ext uri="{FF2B5EF4-FFF2-40B4-BE49-F238E27FC236}">
                <a16:creationId xmlns:a16="http://schemas.microsoft.com/office/drawing/2014/main" id="{56C26908-BFB5-0E69-9555-2EE9E33BEB2B}"/>
              </a:ext>
            </a:extLst>
          </p:cNvPr>
          <p:cNvCxnSpPr>
            <a:cxnSpLocks/>
            <a:stCxn id="135" idx="2"/>
            <a:endCxn id="133" idx="2"/>
          </p:cNvCxnSpPr>
          <p:nvPr/>
        </p:nvCxnSpPr>
        <p:spPr>
          <a:xfrm rot="5400000" flipH="1" flipV="1">
            <a:off x="8824366" y="2327745"/>
            <a:ext cx="114406" cy="2748988"/>
          </a:xfrm>
          <a:prstGeom prst="bentConnector5">
            <a:avLst>
              <a:gd name="adj1" fmla="val -98322"/>
              <a:gd name="adj2" fmla="val 47507"/>
              <a:gd name="adj3" fmla="val -998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右中括号 134">
            <a:extLst>
              <a:ext uri="{FF2B5EF4-FFF2-40B4-BE49-F238E27FC236}">
                <a16:creationId xmlns:a16="http://schemas.microsoft.com/office/drawing/2014/main" id="{A582A195-0C99-ACED-DA4A-E8E1D1F3F55D}"/>
              </a:ext>
            </a:extLst>
          </p:cNvPr>
          <p:cNvSpPr/>
          <p:nvPr/>
        </p:nvSpPr>
        <p:spPr>
          <a:xfrm rot="5400000">
            <a:off x="7461938" y="3228483"/>
            <a:ext cx="90274" cy="971665"/>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1"/>
          </a:p>
        </p:txBody>
      </p:sp>
      <p:cxnSp>
        <p:nvCxnSpPr>
          <p:cNvPr id="136" name="直接箭头连接符 135">
            <a:extLst>
              <a:ext uri="{FF2B5EF4-FFF2-40B4-BE49-F238E27FC236}">
                <a16:creationId xmlns:a16="http://schemas.microsoft.com/office/drawing/2014/main" id="{45754081-909E-C595-58ED-FFA9E2FC4417}"/>
              </a:ext>
            </a:extLst>
          </p:cNvPr>
          <p:cNvCxnSpPr>
            <a:cxnSpLocks/>
            <a:stCxn id="126" idx="2"/>
            <a:endCxn id="110" idx="0"/>
          </p:cNvCxnSpPr>
          <p:nvPr/>
        </p:nvCxnSpPr>
        <p:spPr>
          <a:xfrm>
            <a:off x="6251805" y="3638221"/>
            <a:ext cx="0" cy="382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7" name="直接箭头连接符 136">
            <a:extLst>
              <a:ext uri="{FF2B5EF4-FFF2-40B4-BE49-F238E27FC236}">
                <a16:creationId xmlns:a16="http://schemas.microsoft.com/office/drawing/2014/main" id="{379823D2-3DDC-CF05-C7DA-FD29917B19F3}"/>
              </a:ext>
            </a:extLst>
          </p:cNvPr>
          <p:cNvCxnSpPr>
            <a:cxnSpLocks/>
            <a:stCxn id="127" idx="2"/>
            <a:endCxn id="132" idx="0"/>
          </p:cNvCxnSpPr>
          <p:nvPr/>
        </p:nvCxnSpPr>
        <p:spPr>
          <a:xfrm>
            <a:off x="6610830" y="3638221"/>
            <a:ext cx="0" cy="8491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73679281-73F2-501C-96E6-255F544E5133}"/>
              </a:ext>
            </a:extLst>
          </p:cNvPr>
          <p:cNvCxnSpPr>
            <a:cxnSpLocks/>
            <a:stCxn id="142" idx="0"/>
            <a:endCxn id="111" idx="2"/>
          </p:cNvCxnSpPr>
          <p:nvPr/>
        </p:nvCxnSpPr>
        <p:spPr>
          <a:xfrm flipV="1">
            <a:off x="11083146" y="3638222"/>
            <a:ext cx="0" cy="4462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981D0CEA-EE3D-C383-4597-C98F2F9A1677}"/>
              </a:ext>
            </a:extLst>
          </p:cNvPr>
          <p:cNvCxnSpPr>
            <a:cxnSpLocks/>
            <a:stCxn id="110" idx="6"/>
            <a:endCxn id="142" idx="2"/>
          </p:cNvCxnSpPr>
          <p:nvPr/>
        </p:nvCxnSpPr>
        <p:spPr>
          <a:xfrm flipV="1">
            <a:off x="6455451" y="4239248"/>
            <a:ext cx="4476715" cy="7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E3D037B4-4F04-9CD1-B811-C9A7F76CFF36}"/>
              </a:ext>
            </a:extLst>
          </p:cNvPr>
          <p:cNvCxnSpPr>
            <a:cxnSpLocks/>
            <a:stCxn id="132" idx="6"/>
          </p:cNvCxnSpPr>
          <p:nvPr/>
        </p:nvCxnSpPr>
        <p:spPr>
          <a:xfrm>
            <a:off x="6840855" y="4721145"/>
            <a:ext cx="42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a:extLst>
              <a:ext uri="{FF2B5EF4-FFF2-40B4-BE49-F238E27FC236}">
                <a16:creationId xmlns:a16="http://schemas.microsoft.com/office/drawing/2014/main" id="{A7C3F0D9-C2F4-D762-7454-A835EF2960E0}"/>
              </a:ext>
            </a:extLst>
          </p:cNvPr>
          <p:cNvGrpSpPr/>
          <p:nvPr/>
        </p:nvGrpSpPr>
        <p:grpSpPr>
          <a:xfrm>
            <a:off x="10932166" y="4084484"/>
            <a:ext cx="301985" cy="309527"/>
            <a:chOff x="10975817" y="5092674"/>
            <a:chExt cx="914400" cy="914400"/>
          </a:xfrm>
        </p:grpSpPr>
        <p:sp>
          <p:nvSpPr>
            <p:cNvPr id="142" name="椭圆 141">
              <a:extLst>
                <a:ext uri="{FF2B5EF4-FFF2-40B4-BE49-F238E27FC236}">
                  <a16:creationId xmlns:a16="http://schemas.microsoft.com/office/drawing/2014/main" id="{BC0792B6-A91D-2BDD-1C08-AF6487B46017}"/>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连接符 142">
              <a:extLst>
                <a:ext uri="{FF2B5EF4-FFF2-40B4-BE49-F238E27FC236}">
                  <a16:creationId xmlns:a16="http://schemas.microsoft.com/office/drawing/2014/main" id="{9459E8AE-C694-3527-DB86-35104BEEFF29}"/>
                </a:ext>
              </a:extLst>
            </p:cNvPr>
            <p:cNvCxnSpPr>
              <a:cxnSpLocks/>
              <a:stCxn id="142"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7F70D8DA-4BDA-9730-DFEC-595FED709E35}"/>
                </a:ext>
              </a:extLst>
            </p:cNvPr>
            <p:cNvCxnSpPr>
              <a:cxnSpLocks/>
              <a:stCxn id="142" idx="0"/>
              <a:endCxn id="142"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a:extLst>
              <a:ext uri="{FF2B5EF4-FFF2-40B4-BE49-F238E27FC236}">
                <a16:creationId xmlns:a16="http://schemas.microsoft.com/office/drawing/2014/main" id="{9640E4E0-FB0A-770C-CAEC-645A589BF05E}"/>
              </a:ext>
            </a:extLst>
          </p:cNvPr>
          <p:cNvCxnSpPr>
            <a:cxnSpLocks/>
            <a:stCxn id="142" idx="4"/>
          </p:cNvCxnSpPr>
          <p:nvPr/>
        </p:nvCxnSpPr>
        <p:spPr>
          <a:xfrm>
            <a:off x="11083146" y="4394012"/>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4322CC84-A57A-2C23-9419-73464827FEC8}"/>
              </a:ext>
            </a:extLst>
          </p:cNvPr>
          <p:cNvCxnSpPr>
            <a:cxnSpLocks/>
          </p:cNvCxnSpPr>
          <p:nvPr/>
        </p:nvCxnSpPr>
        <p:spPr>
          <a:xfrm flipV="1">
            <a:off x="11076827"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F2C8C700-F639-9E24-1B8D-E080DD51B65F}"/>
              </a:ext>
            </a:extLst>
          </p:cNvPr>
          <p:cNvCxnSpPr>
            <a:cxnSpLocks/>
          </p:cNvCxnSpPr>
          <p:nvPr/>
        </p:nvCxnSpPr>
        <p:spPr>
          <a:xfrm flipV="1">
            <a:off x="11076827"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8" name="文本框 147">
            <a:extLst>
              <a:ext uri="{FF2B5EF4-FFF2-40B4-BE49-F238E27FC236}">
                <a16:creationId xmlns:a16="http://schemas.microsoft.com/office/drawing/2014/main" id="{F5BF326D-184C-5058-D273-6C573B6EC18B}"/>
              </a:ext>
            </a:extLst>
          </p:cNvPr>
          <p:cNvSpPr txBox="1"/>
          <p:nvPr/>
        </p:nvSpPr>
        <p:spPr>
          <a:xfrm>
            <a:off x="4925306" y="4469532"/>
            <a:ext cx="1463429"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Empathetic loss</a:t>
            </a:r>
            <a:endParaRPr lang="zh-CN" altLang="en-US" sz="1300" b="1" dirty="0">
              <a:latin typeface="Arial" panose="020B0604020202020204" pitchFamily="34" charset="0"/>
              <a:cs typeface="Arial" panose="020B0604020202020204" pitchFamily="34" charset="0"/>
            </a:endParaRPr>
          </a:p>
        </p:txBody>
      </p:sp>
      <p:sp>
        <p:nvSpPr>
          <p:cNvPr id="149" name="文本框 148">
            <a:extLst>
              <a:ext uri="{FF2B5EF4-FFF2-40B4-BE49-F238E27FC236}">
                <a16:creationId xmlns:a16="http://schemas.microsoft.com/office/drawing/2014/main" id="{29D5648E-F4CB-2122-DE72-6FA9893C3A85}"/>
              </a:ext>
            </a:extLst>
          </p:cNvPr>
          <p:cNvSpPr txBox="1"/>
          <p:nvPr/>
        </p:nvSpPr>
        <p:spPr>
          <a:xfrm>
            <a:off x="11175776" y="2209050"/>
            <a:ext cx="804471"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LM loss</a:t>
            </a:r>
            <a:endParaRPr lang="zh-CN" altLang="en-US" sz="1300" b="1" dirty="0">
              <a:latin typeface="Arial" panose="020B0604020202020204" pitchFamily="34" charset="0"/>
              <a:cs typeface="Arial" panose="020B0604020202020204" pitchFamily="34" charset="0"/>
            </a:endParaRPr>
          </a:p>
        </p:txBody>
      </p:sp>
      <p:sp>
        <p:nvSpPr>
          <p:cNvPr id="150" name="矩形: 圆角 149">
            <a:extLst>
              <a:ext uri="{FF2B5EF4-FFF2-40B4-BE49-F238E27FC236}">
                <a16:creationId xmlns:a16="http://schemas.microsoft.com/office/drawing/2014/main" id="{A3BF2F7F-2EED-62F7-A585-1953A682D565}"/>
              </a:ext>
            </a:extLst>
          </p:cNvPr>
          <p:cNvSpPr/>
          <p:nvPr/>
        </p:nvSpPr>
        <p:spPr>
          <a:xfrm>
            <a:off x="5530171" y="106930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9130839" y="5415086"/>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6424816" y="5440820"/>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6423297" y="5053625"/>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8037654" y="5069257"/>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9557225" y="5063886"/>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4541812" y="5038467"/>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6603496" y="5041897"/>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8209061" y="5034668"/>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9729542" y="5034668"/>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4954974" y="5437555"/>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6607502" y="5426248"/>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9348054" y="5422597"/>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166" name="矩形: 圆角 165">
            <a:extLst>
              <a:ext uri="{FF2B5EF4-FFF2-40B4-BE49-F238E27FC236}">
                <a16:creationId xmlns:a16="http://schemas.microsoft.com/office/drawing/2014/main" id="{19225B62-208C-9536-400F-4ECA8BE7C725}"/>
              </a:ext>
            </a:extLst>
          </p:cNvPr>
          <p:cNvSpPr/>
          <p:nvPr/>
        </p:nvSpPr>
        <p:spPr>
          <a:xfrm>
            <a:off x="4303308" y="982858"/>
            <a:ext cx="7812874" cy="4755442"/>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67" name="箭头: 右 166">
            <a:extLst>
              <a:ext uri="{FF2B5EF4-FFF2-40B4-BE49-F238E27FC236}">
                <a16:creationId xmlns:a16="http://schemas.microsoft.com/office/drawing/2014/main" id="{296BD336-6E84-F073-3E9F-8A8AE0431DEA}"/>
              </a:ext>
            </a:extLst>
          </p:cNvPr>
          <p:cNvSpPr/>
          <p:nvPr/>
        </p:nvSpPr>
        <p:spPr>
          <a:xfrm>
            <a:off x="3962651" y="1031978"/>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Proposed Model</a:t>
            </a:r>
          </a:p>
        </p:txBody>
      </p:sp>
      <p:pic>
        <p:nvPicPr>
          <p:cNvPr id="2" name="图片 1">
            <a:extLst>
              <a:ext uri="{FF2B5EF4-FFF2-40B4-BE49-F238E27FC236}">
                <a16:creationId xmlns:a16="http://schemas.microsoft.com/office/drawing/2014/main" id="{F67F79A1-8635-5D32-0015-4D33AA424444}"/>
              </a:ext>
            </a:extLst>
          </p:cNvPr>
          <p:cNvPicPr>
            <a:picLocks noChangeAspect="1"/>
          </p:cNvPicPr>
          <p:nvPr/>
        </p:nvPicPr>
        <p:blipFill>
          <a:blip r:embed="rId19"/>
          <a:stretch>
            <a:fillRect/>
          </a:stretch>
        </p:blipFill>
        <p:spPr>
          <a:xfrm>
            <a:off x="319316" y="877070"/>
            <a:ext cx="3439004" cy="3376068"/>
          </a:xfrm>
          <a:prstGeom prst="rect">
            <a:avLst/>
          </a:prstGeom>
        </p:spPr>
      </p:pic>
      <p:sp>
        <p:nvSpPr>
          <p:cNvPr id="3" name="矩形: 圆角 2">
            <a:extLst>
              <a:ext uri="{FF2B5EF4-FFF2-40B4-BE49-F238E27FC236}">
                <a16:creationId xmlns:a16="http://schemas.microsoft.com/office/drawing/2014/main" id="{4B5F1B3E-A8B0-CE1B-2369-886C966223BD}"/>
              </a:ext>
            </a:extLst>
          </p:cNvPr>
          <p:cNvSpPr/>
          <p:nvPr/>
        </p:nvSpPr>
        <p:spPr>
          <a:xfrm>
            <a:off x="285472" y="851931"/>
            <a:ext cx="3509362" cy="3413111"/>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A668BC13-073F-6685-3C13-D11548928E1B}"/>
              </a:ext>
            </a:extLst>
          </p:cNvPr>
          <p:cNvPicPr>
            <a:picLocks noChangeAspect="1"/>
          </p:cNvPicPr>
          <p:nvPr/>
        </p:nvPicPr>
        <p:blipFill>
          <a:blip r:embed="rId20"/>
          <a:stretch>
            <a:fillRect/>
          </a:stretch>
        </p:blipFill>
        <p:spPr>
          <a:xfrm>
            <a:off x="320462" y="4630607"/>
            <a:ext cx="3436711" cy="1163886"/>
          </a:xfrm>
          <a:prstGeom prst="rect">
            <a:avLst/>
          </a:prstGeom>
        </p:spPr>
      </p:pic>
      <p:sp>
        <p:nvSpPr>
          <p:cNvPr id="21" name="箭头: 右 20">
            <a:extLst>
              <a:ext uri="{FF2B5EF4-FFF2-40B4-BE49-F238E27FC236}">
                <a16:creationId xmlns:a16="http://schemas.microsoft.com/office/drawing/2014/main" id="{608BAA17-6A11-3262-9CBD-700325F863E4}"/>
              </a:ext>
            </a:extLst>
          </p:cNvPr>
          <p:cNvSpPr/>
          <p:nvPr/>
        </p:nvSpPr>
        <p:spPr>
          <a:xfrm>
            <a:off x="3956523" y="5152642"/>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箭头: 右 21">
            <a:extLst>
              <a:ext uri="{FF2B5EF4-FFF2-40B4-BE49-F238E27FC236}">
                <a16:creationId xmlns:a16="http://schemas.microsoft.com/office/drawing/2014/main" id="{AF48B453-E42F-3822-8169-452CBC22B80D}"/>
              </a:ext>
            </a:extLst>
          </p:cNvPr>
          <p:cNvSpPr/>
          <p:nvPr/>
        </p:nvSpPr>
        <p:spPr>
          <a:xfrm rot="16200000">
            <a:off x="1946514" y="4266433"/>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69932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5" name="文本框 14">
            <a:extLst>
              <a:ext uri="{FF2B5EF4-FFF2-40B4-BE49-F238E27FC236}">
                <a16:creationId xmlns:a16="http://schemas.microsoft.com/office/drawing/2014/main" id="{C5392060-3667-F16A-5C35-087B79A05800}"/>
              </a:ext>
            </a:extLst>
          </p:cNvPr>
          <p:cNvSpPr txBox="1"/>
          <p:nvPr/>
        </p:nvSpPr>
        <p:spPr>
          <a:xfrm>
            <a:off x="316603" y="158234"/>
            <a:ext cx="5825902" cy="461665"/>
          </a:xfrm>
          <a:prstGeom prst="rect">
            <a:avLst/>
          </a:prstGeom>
          <a:noFill/>
        </p:spPr>
        <p:txBody>
          <a:bodyPr wrap="square">
            <a:spAutoFit/>
          </a:bodyPr>
          <a:lstStyle/>
          <a:p>
            <a:r>
              <a:rPr lang="en-US" altLang="zh-CN" sz="2400" b="1" dirty="0"/>
              <a:t>DPR-based Exemplar Retrieval</a:t>
            </a:r>
            <a:endParaRPr lang="zh-CN" altLang="en-US" sz="2400" b="1" dirty="0"/>
          </a:p>
        </p:txBody>
      </p:sp>
      <p:pic>
        <p:nvPicPr>
          <p:cNvPr id="53" name="图片 52">
            <a:extLst>
              <a:ext uri="{FF2B5EF4-FFF2-40B4-BE49-F238E27FC236}">
                <a16:creationId xmlns:a16="http://schemas.microsoft.com/office/drawing/2014/main" id="{DE789B8F-034F-41DD-1674-739D11FB6B69}"/>
              </a:ext>
            </a:extLst>
          </p:cNvPr>
          <p:cNvPicPr>
            <a:picLocks noChangeAspect="1"/>
          </p:cNvPicPr>
          <p:nvPr/>
        </p:nvPicPr>
        <p:blipFill>
          <a:blip r:embed="rId3"/>
          <a:stretch>
            <a:fillRect/>
          </a:stretch>
        </p:blipFill>
        <p:spPr>
          <a:xfrm>
            <a:off x="4590137" y="1281580"/>
            <a:ext cx="3773043" cy="277152"/>
          </a:xfrm>
          <a:prstGeom prst="rect">
            <a:avLst/>
          </a:prstGeom>
        </p:spPr>
      </p:pic>
      <p:grpSp>
        <p:nvGrpSpPr>
          <p:cNvPr id="6" name="组合 5">
            <a:extLst>
              <a:ext uri="{FF2B5EF4-FFF2-40B4-BE49-F238E27FC236}">
                <a16:creationId xmlns:a16="http://schemas.microsoft.com/office/drawing/2014/main" id="{734E590F-35B3-374F-2EF1-B132035B2639}"/>
              </a:ext>
            </a:extLst>
          </p:cNvPr>
          <p:cNvGrpSpPr/>
          <p:nvPr/>
        </p:nvGrpSpPr>
        <p:grpSpPr>
          <a:xfrm>
            <a:off x="821692" y="5210370"/>
            <a:ext cx="2387307" cy="344899"/>
            <a:chOff x="821692" y="5210370"/>
            <a:chExt cx="2387307" cy="344899"/>
          </a:xfrm>
        </p:grpSpPr>
        <p:sp>
          <p:nvSpPr>
            <p:cNvPr id="3" name="矩形: 圆角 2">
              <a:extLst>
                <a:ext uri="{FF2B5EF4-FFF2-40B4-BE49-F238E27FC236}">
                  <a16:creationId xmlns:a16="http://schemas.microsoft.com/office/drawing/2014/main" id="{950B3989-4379-6B11-6F07-7C45E60B2AC6}"/>
                </a:ext>
              </a:extLst>
            </p:cNvPr>
            <p:cNvSpPr/>
            <p:nvPr/>
          </p:nvSpPr>
          <p:spPr>
            <a:xfrm>
              <a:off x="821692" y="5210370"/>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 name="矩形: 圆角 3">
              <a:extLst>
                <a:ext uri="{FF2B5EF4-FFF2-40B4-BE49-F238E27FC236}">
                  <a16:creationId xmlns:a16="http://schemas.microsoft.com/office/drawing/2014/main" id="{DAEE5656-0444-263B-078C-BBA665399908}"/>
                </a:ext>
              </a:extLst>
            </p:cNvPr>
            <p:cNvSpPr/>
            <p:nvPr/>
          </p:nvSpPr>
          <p:spPr>
            <a:xfrm>
              <a:off x="2044871" y="5222240"/>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grpSp>
      <p:sp>
        <p:nvSpPr>
          <p:cNvPr id="5" name="矩形 4">
            <a:extLst>
              <a:ext uri="{FF2B5EF4-FFF2-40B4-BE49-F238E27FC236}">
                <a16:creationId xmlns:a16="http://schemas.microsoft.com/office/drawing/2014/main" id="{F879A262-4357-F084-1F01-1E592C01C19D}"/>
              </a:ext>
            </a:extLst>
          </p:cNvPr>
          <p:cNvSpPr/>
          <p:nvPr/>
        </p:nvSpPr>
        <p:spPr>
          <a:xfrm>
            <a:off x="796395" y="4254149"/>
            <a:ext cx="2371634" cy="364323"/>
          </a:xfrm>
          <a:prstGeom prst="rect">
            <a:avLst/>
          </a:prstGeom>
          <a:solidFill>
            <a:schemeClr val="accent6">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Query Encoder</a:t>
            </a:r>
            <a:endParaRPr lang="zh-CN" altLang="en-US" sz="1600" b="1" dirty="0">
              <a:solidFill>
                <a:schemeClr val="tx1"/>
              </a:solidFill>
            </a:endParaRPr>
          </a:p>
        </p:txBody>
      </p:sp>
      <p:sp>
        <p:nvSpPr>
          <p:cNvPr id="7" name="矩形 6">
            <a:extLst>
              <a:ext uri="{FF2B5EF4-FFF2-40B4-BE49-F238E27FC236}">
                <a16:creationId xmlns:a16="http://schemas.microsoft.com/office/drawing/2014/main" id="{1E6B2FC0-1F6C-C086-1A4D-A3C4560C654C}"/>
              </a:ext>
            </a:extLst>
          </p:cNvPr>
          <p:cNvSpPr/>
          <p:nvPr/>
        </p:nvSpPr>
        <p:spPr>
          <a:xfrm>
            <a:off x="3770871" y="4254149"/>
            <a:ext cx="2371634" cy="364323"/>
          </a:xfrm>
          <a:prstGeom prst="rect">
            <a:avLst/>
          </a:prstGeom>
          <a:solidFill>
            <a:schemeClr val="accent5">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Candidate Encoder</a:t>
            </a:r>
            <a:endParaRPr lang="zh-CN" altLang="en-US" sz="1600" b="1" dirty="0">
              <a:solidFill>
                <a:schemeClr val="tx1"/>
              </a:solidFill>
            </a:endParaRPr>
          </a:p>
        </p:txBody>
      </p:sp>
      <p:sp>
        <p:nvSpPr>
          <p:cNvPr id="9" name="矩形: 圆角 8">
            <a:extLst>
              <a:ext uri="{FF2B5EF4-FFF2-40B4-BE49-F238E27FC236}">
                <a16:creationId xmlns:a16="http://schemas.microsoft.com/office/drawing/2014/main" id="{6AC6871D-3DB5-3B40-7A01-558F375A66E1}"/>
              </a:ext>
            </a:extLst>
          </p:cNvPr>
          <p:cNvSpPr/>
          <p:nvPr/>
        </p:nvSpPr>
        <p:spPr>
          <a:xfrm>
            <a:off x="4328119" y="5215691"/>
            <a:ext cx="1164128" cy="333029"/>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Candidate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2" name="直接箭头连接符 11">
            <a:extLst>
              <a:ext uri="{FF2B5EF4-FFF2-40B4-BE49-F238E27FC236}">
                <a16:creationId xmlns:a16="http://schemas.microsoft.com/office/drawing/2014/main" id="{7EE977A6-CF14-9B54-58C5-0F3C9A60CE2C}"/>
              </a:ext>
            </a:extLst>
          </p:cNvPr>
          <p:cNvCxnSpPr/>
          <p:nvPr/>
        </p:nvCxnSpPr>
        <p:spPr>
          <a:xfrm flipV="1">
            <a:off x="1982212" y="4708478"/>
            <a:ext cx="0" cy="3782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 name="直接箭头连接符 12">
            <a:extLst>
              <a:ext uri="{FF2B5EF4-FFF2-40B4-BE49-F238E27FC236}">
                <a16:creationId xmlns:a16="http://schemas.microsoft.com/office/drawing/2014/main" id="{A922D6AF-1EFB-5FA3-D9E6-C20D89D03DD8}"/>
              </a:ext>
            </a:extLst>
          </p:cNvPr>
          <p:cNvCxnSpPr/>
          <p:nvPr/>
        </p:nvCxnSpPr>
        <p:spPr>
          <a:xfrm flipV="1">
            <a:off x="4956688" y="4708478"/>
            <a:ext cx="0" cy="3782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 name="矩形: 圆角 13">
            <a:extLst>
              <a:ext uri="{FF2B5EF4-FFF2-40B4-BE49-F238E27FC236}">
                <a16:creationId xmlns:a16="http://schemas.microsoft.com/office/drawing/2014/main" id="{CA12F9CC-E33D-B7F8-09DF-4D413EACB763}"/>
              </a:ext>
            </a:extLst>
          </p:cNvPr>
          <p:cNvSpPr/>
          <p:nvPr/>
        </p:nvSpPr>
        <p:spPr>
          <a:xfrm>
            <a:off x="1400020" y="3306709"/>
            <a:ext cx="1160520" cy="343672"/>
          </a:xfrm>
          <a:prstGeom prst="roundRect">
            <a:avLst/>
          </a:prstGeom>
          <a:solidFill>
            <a:srgbClr val="D4E8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6" name="矩形: 圆角 15">
            <a:extLst>
              <a:ext uri="{FF2B5EF4-FFF2-40B4-BE49-F238E27FC236}">
                <a16:creationId xmlns:a16="http://schemas.microsoft.com/office/drawing/2014/main" id="{EA4A8285-7FF2-4EF3-178F-A74F5BBCF9B2}"/>
              </a:ext>
            </a:extLst>
          </p:cNvPr>
          <p:cNvSpPr/>
          <p:nvPr/>
        </p:nvSpPr>
        <p:spPr>
          <a:xfrm>
            <a:off x="4331727" y="3307162"/>
            <a:ext cx="1160520" cy="343672"/>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7" name="直接箭头连接符 16">
            <a:extLst>
              <a:ext uri="{FF2B5EF4-FFF2-40B4-BE49-F238E27FC236}">
                <a16:creationId xmlns:a16="http://schemas.microsoft.com/office/drawing/2014/main" id="{2E511C75-99FD-AD3E-5EAD-D010DCEC2F11}"/>
              </a:ext>
            </a:extLst>
          </p:cNvPr>
          <p:cNvCxnSpPr/>
          <p:nvPr/>
        </p:nvCxnSpPr>
        <p:spPr>
          <a:xfrm flipV="1">
            <a:off x="4956688" y="3782705"/>
            <a:ext cx="0" cy="3782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8" name="直接箭头连接符 17">
            <a:extLst>
              <a:ext uri="{FF2B5EF4-FFF2-40B4-BE49-F238E27FC236}">
                <a16:creationId xmlns:a16="http://schemas.microsoft.com/office/drawing/2014/main" id="{8959C066-58E8-2D84-BE4C-FBDA507133D0}"/>
              </a:ext>
            </a:extLst>
          </p:cNvPr>
          <p:cNvCxnSpPr>
            <a:cxnSpLocks/>
          </p:cNvCxnSpPr>
          <p:nvPr/>
        </p:nvCxnSpPr>
        <p:spPr>
          <a:xfrm flipV="1">
            <a:off x="1973698" y="3756529"/>
            <a:ext cx="0" cy="3966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1" name="矩形: 圆角 20">
            <a:extLst>
              <a:ext uri="{FF2B5EF4-FFF2-40B4-BE49-F238E27FC236}">
                <a16:creationId xmlns:a16="http://schemas.microsoft.com/office/drawing/2014/main" id="{E8757B6A-679E-1089-6120-FDE25335314C}"/>
              </a:ext>
            </a:extLst>
          </p:cNvPr>
          <p:cNvSpPr/>
          <p:nvPr/>
        </p:nvSpPr>
        <p:spPr>
          <a:xfrm>
            <a:off x="2964963" y="2265188"/>
            <a:ext cx="965592" cy="343672"/>
          </a:xfrm>
          <a:prstGeom prst="roundRect">
            <a:avLst/>
          </a:prstGeom>
          <a:solidFill>
            <a:srgbClr val="FEF2CD"/>
          </a:solidFill>
          <a:ln>
            <a:solidFill>
              <a:srgbClr val="EDDC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Sim</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24" name="直接箭头连接符 23">
            <a:extLst>
              <a:ext uri="{FF2B5EF4-FFF2-40B4-BE49-F238E27FC236}">
                <a16:creationId xmlns:a16="http://schemas.microsoft.com/office/drawing/2014/main" id="{34D6FBCC-756D-349E-7F36-23ED2DF0627B}"/>
              </a:ext>
            </a:extLst>
          </p:cNvPr>
          <p:cNvCxnSpPr>
            <a:cxnSpLocks/>
          </p:cNvCxnSpPr>
          <p:nvPr/>
        </p:nvCxnSpPr>
        <p:spPr>
          <a:xfrm flipV="1">
            <a:off x="1986862" y="2770496"/>
            <a:ext cx="797281" cy="33817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25" name="直接箭头连接符 24">
            <a:extLst>
              <a:ext uri="{FF2B5EF4-FFF2-40B4-BE49-F238E27FC236}">
                <a16:creationId xmlns:a16="http://schemas.microsoft.com/office/drawing/2014/main" id="{0D670D34-0133-0B2C-6986-539A3238F350}"/>
              </a:ext>
            </a:extLst>
          </p:cNvPr>
          <p:cNvCxnSpPr>
            <a:cxnSpLocks/>
          </p:cNvCxnSpPr>
          <p:nvPr/>
        </p:nvCxnSpPr>
        <p:spPr>
          <a:xfrm flipH="1" flipV="1">
            <a:off x="4110990" y="2770496"/>
            <a:ext cx="853041" cy="36070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63" name="直接箭头连接符 62">
            <a:extLst>
              <a:ext uri="{FF2B5EF4-FFF2-40B4-BE49-F238E27FC236}">
                <a16:creationId xmlns:a16="http://schemas.microsoft.com/office/drawing/2014/main" id="{0EFE1606-0C89-6E34-078D-AEF0F3BA1049}"/>
              </a:ext>
            </a:extLst>
          </p:cNvPr>
          <p:cNvCxnSpPr>
            <a:cxnSpLocks/>
          </p:cNvCxnSpPr>
          <p:nvPr/>
        </p:nvCxnSpPr>
        <p:spPr>
          <a:xfrm flipV="1">
            <a:off x="3447759" y="1772713"/>
            <a:ext cx="0" cy="3966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64" name="矩形: 圆角 63">
            <a:extLst>
              <a:ext uri="{FF2B5EF4-FFF2-40B4-BE49-F238E27FC236}">
                <a16:creationId xmlns:a16="http://schemas.microsoft.com/office/drawing/2014/main" id="{1C196E1F-B47B-4B1C-67D0-8A680ABC16BF}"/>
              </a:ext>
            </a:extLst>
          </p:cNvPr>
          <p:cNvSpPr/>
          <p:nvPr/>
        </p:nvSpPr>
        <p:spPr>
          <a:xfrm>
            <a:off x="2867499" y="1298993"/>
            <a:ext cx="1160520" cy="34367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Score</a:t>
            </a:r>
            <a:endParaRPr lang="zh-CN" altLang="en-US" sz="1400" b="1" dirty="0">
              <a:solidFill>
                <a:schemeClr val="dk1"/>
              </a:solidFill>
              <a:latin typeface="Arial" panose="020B0604020202020204" pitchFamily="34" charset="0"/>
              <a:cs typeface="Arial" panose="020B0604020202020204" pitchFamily="34" charset="0"/>
            </a:endParaRPr>
          </a:p>
        </p:txBody>
      </p:sp>
      <p:grpSp>
        <p:nvGrpSpPr>
          <p:cNvPr id="69" name="组合 68">
            <a:extLst>
              <a:ext uri="{FF2B5EF4-FFF2-40B4-BE49-F238E27FC236}">
                <a16:creationId xmlns:a16="http://schemas.microsoft.com/office/drawing/2014/main" id="{CAEEBF43-E08D-6DDD-447A-E4CC1F73D546}"/>
              </a:ext>
            </a:extLst>
          </p:cNvPr>
          <p:cNvGrpSpPr/>
          <p:nvPr/>
        </p:nvGrpSpPr>
        <p:grpSpPr>
          <a:xfrm>
            <a:off x="7013542" y="2582205"/>
            <a:ext cx="3836122" cy="3428451"/>
            <a:chOff x="7013542" y="2582205"/>
            <a:chExt cx="3836122" cy="3428451"/>
          </a:xfrm>
        </p:grpSpPr>
        <p:grpSp>
          <p:nvGrpSpPr>
            <p:cNvPr id="2" name="组合 1">
              <a:extLst>
                <a:ext uri="{FF2B5EF4-FFF2-40B4-BE49-F238E27FC236}">
                  <a16:creationId xmlns:a16="http://schemas.microsoft.com/office/drawing/2014/main" id="{7E495702-3BE8-E235-5E7D-9C5AA8305DCC}"/>
                </a:ext>
              </a:extLst>
            </p:cNvPr>
            <p:cNvGrpSpPr/>
            <p:nvPr/>
          </p:nvGrpSpPr>
          <p:grpSpPr>
            <a:xfrm>
              <a:off x="7261091" y="4375058"/>
              <a:ext cx="3054165" cy="889157"/>
              <a:chOff x="6942464" y="3529356"/>
              <a:chExt cx="3741004" cy="1089116"/>
            </a:xfrm>
          </p:grpSpPr>
          <p:pic>
            <p:nvPicPr>
              <p:cNvPr id="22" name="图片 21">
                <a:extLst>
                  <a:ext uri="{FF2B5EF4-FFF2-40B4-BE49-F238E27FC236}">
                    <a16:creationId xmlns:a16="http://schemas.microsoft.com/office/drawing/2014/main" id="{51A21611-B2E9-2E47-D581-9392DB0D2EA1}"/>
                  </a:ext>
                </a:extLst>
              </p:cNvPr>
              <p:cNvPicPr>
                <a:picLocks noChangeAspect="1"/>
              </p:cNvPicPr>
              <p:nvPr/>
            </p:nvPicPr>
            <p:blipFill>
              <a:blip r:embed="rId4"/>
              <a:stretch>
                <a:fillRect/>
              </a:stretch>
            </p:blipFill>
            <p:spPr>
              <a:xfrm>
                <a:off x="6942464" y="3529356"/>
                <a:ext cx="3404372" cy="354380"/>
              </a:xfrm>
              <a:prstGeom prst="rect">
                <a:avLst/>
              </a:prstGeom>
            </p:spPr>
          </p:pic>
          <p:pic>
            <p:nvPicPr>
              <p:cNvPr id="28" name="图片 27">
                <a:extLst>
                  <a:ext uri="{FF2B5EF4-FFF2-40B4-BE49-F238E27FC236}">
                    <a16:creationId xmlns:a16="http://schemas.microsoft.com/office/drawing/2014/main" id="{EDE0C937-6FFC-2482-2EE5-79DAFE6140B1}"/>
                  </a:ext>
                </a:extLst>
              </p:cNvPr>
              <p:cNvPicPr>
                <a:picLocks noChangeAspect="1"/>
              </p:cNvPicPr>
              <p:nvPr/>
            </p:nvPicPr>
            <p:blipFill>
              <a:blip r:embed="rId5"/>
              <a:stretch>
                <a:fillRect/>
              </a:stretch>
            </p:blipFill>
            <p:spPr>
              <a:xfrm>
                <a:off x="7031339" y="3909603"/>
                <a:ext cx="3652129" cy="708869"/>
              </a:xfrm>
              <a:prstGeom prst="rect">
                <a:avLst/>
              </a:prstGeom>
            </p:spPr>
          </p:pic>
        </p:grpSp>
        <p:sp>
          <p:nvSpPr>
            <p:cNvPr id="47" name="箭头: 右 46">
              <a:extLst>
                <a:ext uri="{FF2B5EF4-FFF2-40B4-BE49-F238E27FC236}">
                  <a16:creationId xmlns:a16="http://schemas.microsoft.com/office/drawing/2014/main" id="{A713BA27-3055-0C5E-2401-85875FBBA948}"/>
                </a:ext>
              </a:extLst>
            </p:cNvPr>
            <p:cNvSpPr/>
            <p:nvPr/>
          </p:nvSpPr>
          <p:spPr>
            <a:xfrm rot="16200000">
              <a:off x="8603807" y="3756847"/>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49" name="图片 48">
              <a:extLst>
                <a:ext uri="{FF2B5EF4-FFF2-40B4-BE49-F238E27FC236}">
                  <a16:creationId xmlns:a16="http://schemas.microsoft.com/office/drawing/2014/main" id="{497F888A-7C48-3853-AACC-9F634574DCD2}"/>
                </a:ext>
              </a:extLst>
            </p:cNvPr>
            <p:cNvPicPr>
              <a:picLocks noChangeAspect="1"/>
            </p:cNvPicPr>
            <p:nvPr/>
          </p:nvPicPr>
          <p:blipFill>
            <a:blip r:embed="rId6"/>
            <a:stretch>
              <a:fillRect/>
            </a:stretch>
          </p:blipFill>
          <p:spPr>
            <a:xfrm>
              <a:off x="7737814" y="3151833"/>
              <a:ext cx="2030691" cy="576834"/>
            </a:xfrm>
            <a:prstGeom prst="rect">
              <a:avLst/>
            </a:prstGeom>
          </p:spPr>
        </p:pic>
        <p:sp>
          <p:nvSpPr>
            <p:cNvPr id="56" name="文本框 55">
              <a:extLst>
                <a:ext uri="{FF2B5EF4-FFF2-40B4-BE49-F238E27FC236}">
                  <a16:creationId xmlns:a16="http://schemas.microsoft.com/office/drawing/2014/main" id="{D400AAE2-9F6E-E045-5ABF-149864B9E27C}"/>
                </a:ext>
              </a:extLst>
            </p:cNvPr>
            <p:cNvSpPr txBox="1"/>
            <p:nvPr/>
          </p:nvSpPr>
          <p:spPr>
            <a:xfrm>
              <a:off x="7261091" y="2666418"/>
              <a:ext cx="2984138" cy="307777"/>
            </a:xfrm>
            <a:prstGeom prst="rect">
              <a:avLst/>
            </a:prstGeom>
            <a:noFill/>
          </p:spPr>
          <p:txBody>
            <a:bodyPr wrap="square">
              <a:spAutoFit/>
            </a:bodyPr>
            <a:lstStyle/>
            <a:p>
              <a:pPr algn="ctr"/>
              <a:r>
                <a:rPr lang="en-US" altLang="zh-CN" sz="1400" b="0" i="0" dirty="0">
                  <a:solidFill>
                    <a:srgbClr val="0D0D0D"/>
                  </a:solidFill>
                  <a:effectLst/>
                  <a:latin typeface="Arial" panose="020B0604020202020204" pitchFamily="34" charset="0"/>
                  <a:cs typeface="Arial" panose="020B0604020202020204" pitchFamily="34" charset="0"/>
                </a:rPr>
                <a:t>Training with </a:t>
              </a:r>
              <a:r>
                <a:rPr lang="en-US" altLang="zh-CN" sz="1400" b="1" i="0" dirty="0">
                  <a:solidFill>
                    <a:schemeClr val="accent1">
                      <a:lumMod val="75000"/>
                    </a:schemeClr>
                  </a:solidFill>
                  <a:effectLst/>
                  <a:latin typeface="Arial" panose="020B0604020202020204" pitchFamily="34" charset="0"/>
                  <a:cs typeface="Arial" panose="020B0604020202020204" pitchFamily="34" charset="0"/>
                </a:rPr>
                <a:t>contrastive learning</a:t>
              </a:r>
              <a:endParaRPr lang="zh-CN" altLang="en-US" sz="1400" b="1" dirty="0">
                <a:solidFill>
                  <a:schemeClr val="accent1">
                    <a:lumMod val="75000"/>
                  </a:schemeClr>
                </a:solidFill>
                <a:latin typeface="Arial" panose="020B0604020202020204" pitchFamily="34" charset="0"/>
                <a:cs typeface="Arial" panose="020B0604020202020204" pitchFamily="34" charset="0"/>
              </a:endParaRPr>
            </a:p>
          </p:txBody>
        </p:sp>
        <p:sp>
          <p:nvSpPr>
            <p:cNvPr id="65" name="矩形: 圆角 64">
              <a:extLst>
                <a:ext uri="{FF2B5EF4-FFF2-40B4-BE49-F238E27FC236}">
                  <a16:creationId xmlns:a16="http://schemas.microsoft.com/office/drawing/2014/main" id="{48FA4DD9-02DE-A070-6B64-FABF2C5A9350}"/>
                </a:ext>
              </a:extLst>
            </p:cNvPr>
            <p:cNvSpPr/>
            <p:nvPr/>
          </p:nvSpPr>
          <p:spPr>
            <a:xfrm>
              <a:off x="7013542" y="2582205"/>
              <a:ext cx="3836122" cy="3428451"/>
            </a:xfrm>
            <a:prstGeom prst="roundRect">
              <a:avLst>
                <a:gd name="adj" fmla="val 4332"/>
              </a:avLst>
            </a:prstGeom>
            <a:noFill/>
            <a:ln w="1270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pic>
          <p:nvPicPr>
            <p:cNvPr id="68" name="图片 67">
              <a:extLst>
                <a:ext uri="{FF2B5EF4-FFF2-40B4-BE49-F238E27FC236}">
                  <a16:creationId xmlns:a16="http://schemas.microsoft.com/office/drawing/2014/main" id="{80912457-1EE8-999E-C6F6-E523DDECF4A4}"/>
                </a:ext>
              </a:extLst>
            </p:cNvPr>
            <p:cNvPicPr>
              <a:picLocks noChangeAspect="1"/>
            </p:cNvPicPr>
            <p:nvPr/>
          </p:nvPicPr>
          <p:blipFill>
            <a:blip r:embed="rId7"/>
            <a:stretch>
              <a:fillRect/>
            </a:stretch>
          </p:blipFill>
          <p:spPr>
            <a:xfrm>
              <a:off x="7261091" y="5399723"/>
              <a:ext cx="2772367" cy="577939"/>
            </a:xfrm>
            <a:prstGeom prst="rect">
              <a:avLst/>
            </a:prstGeom>
          </p:spPr>
        </p:pic>
      </p:grpSp>
    </p:spTree>
    <p:extLst>
      <p:ext uri="{BB962C8B-B14F-4D97-AF65-F5344CB8AC3E}">
        <p14:creationId xmlns:p14="http://schemas.microsoft.com/office/powerpoint/2010/main" val="14250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24AE9E0-9C05-A6A6-EF92-366C837B3040}"/>
              </a:ext>
            </a:extLst>
          </p:cNvPr>
          <p:cNvSpPr/>
          <p:nvPr/>
        </p:nvSpPr>
        <p:spPr>
          <a:xfrm>
            <a:off x="93040" y="711797"/>
            <a:ext cx="3845687" cy="3757735"/>
          </a:xfrm>
          <a:prstGeom prst="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06" name="矩形 105">
            <a:extLst>
              <a:ext uri="{FF2B5EF4-FFF2-40B4-BE49-F238E27FC236}">
                <a16:creationId xmlns:a16="http://schemas.microsoft.com/office/drawing/2014/main" id="{8ABD84E9-989A-EB34-9873-78080577B2C9}"/>
              </a:ext>
            </a:extLst>
          </p:cNvPr>
          <p:cNvSpPr/>
          <p:nvPr/>
        </p:nvSpPr>
        <p:spPr>
          <a:xfrm>
            <a:off x="4353215" y="2558487"/>
            <a:ext cx="7630544" cy="364323"/>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5530170" y="143676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7985555" y="145288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6753349" y="144863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0" name="椭圆 109">
                <a:extLst>
                  <a:ext uri="{FF2B5EF4-FFF2-40B4-BE49-F238E27FC236}">
                    <a16:creationId xmlns:a16="http://schemas.microsoft.com/office/drawing/2014/main" id="{F7E4E050-48EF-6176-EF77-CDE8990D9BFD}"/>
                  </a:ext>
                </a:extLst>
              </p:cNvPr>
              <p:cNvSpPr/>
              <p:nvPr/>
            </p:nvSpPr>
            <p:spPr>
              <a:xfrm>
                <a:off x="6048184" y="4020699"/>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110" name="椭圆 109">
                <a:extLst>
                  <a:ext uri="{FF2B5EF4-FFF2-40B4-BE49-F238E27FC236}">
                    <a16:creationId xmlns:a16="http://schemas.microsoft.com/office/drawing/2014/main" id="{F7E4E050-48EF-6176-EF77-CDE8990D9BFD}"/>
                  </a:ext>
                </a:extLst>
              </p:cNvPr>
              <p:cNvSpPr>
                <a:spLocks noRot="1" noChangeAspect="1" noMove="1" noResize="1" noEditPoints="1" noAdjustHandles="1" noChangeArrowheads="1" noChangeShapeType="1" noTextEdit="1"/>
              </p:cNvSpPr>
              <p:nvPr/>
            </p:nvSpPr>
            <p:spPr>
              <a:xfrm>
                <a:off x="6048184" y="4020699"/>
                <a:ext cx="407267" cy="451398"/>
              </a:xfrm>
              <a:prstGeom prst="ellipse">
                <a:avLst/>
              </a:prstGeom>
              <a:blipFill>
                <a:blip r:embed="rId3"/>
                <a:stretch>
                  <a:fillRect l="-14925"/>
                </a:stretch>
              </a:blipFill>
              <a:ln>
                <a:noFill/>
              </a:ln>
            </p:spPr>
            <p:txBody>
              <a:bodyPr/>
              <a:lstStyle/>
              <a:p>
                <a:r>
                  <a:rPr lang="zh-CN" altLang="en-US">
                    <a:noFill/>
                  </a:rPr>
                  <a:t> </a:t>
                </a:r>
              </a:p>
            </p:txBody>
          </p:sp>
        </mc:Fallback>
      </mc:AlternateContent>
      <p:sp>
        <p:nvSpPr>
          <p:cNvPr id="111" name="矩形: 圆角 110">
            <a:extLst>
              <a:ext uri="{FF2B5EF4-FFF2-40B4-BE49-F238E27FC236}">
                <a16:creationId xmlns:a16="http://schemas.microsoft.com/office/drawing/2014/main" id="{EC790BCD-BCCA-8818-03EB-D4B973EAE725}"/>
              </a:ext>
            </a:extLst>
          </p:cNvPr>
          <p:cNvSpPr/>
          <p:nvPr/>
        </p:nvSpPr>
        <p:spPr>
          <a:xfrm>
            <a:off x="10484279" y="3291683"/>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2" name="直接箭头连接符 111">
            <a:extLst>
              <a:ext uri="{FF2B5EF4-FFF2-40B4-BE49-F238E27FC236}">
                <a16:creationId xmlns:a16="http://schemas.microsoft.com/office/drawing/2014/main" id="{DADBD166-8176-2753-EE62-9B4E76382246}"/>
              </a:ext>
            </a:extLst>
          </p:cNvPr>
          <p:cNvCxnSpPr>
            <a:cxnSpLocks/>
          </p:cNvCxnSpPr>
          <p:nvPr/>
        </p:nvCxnSpPr>
        <p:spPr>
          <a:xfrm>
            <a:off x="7198532"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3" name="矩形: 圆角 112">
            <a:extLst>
              <a:ext uri="{FF2B5EF4-FFF2-40B4-BE49-F238E27FC236}">
                <a16:creationId xmlns:a16="http://schemas.microsoft.com/office/drawing/2014/main" id="{A9D4D830-8A91-1EA4-F312-46C671C9A7DC}"/>
              </a:ext>
            </a:extLst>
          </p:cNvPr>
          <p:cNvSpPr/>
          <p:nvPr/>
        </p:nvSpPr>
        <p:spPr>
          <a:xfrm>
            <a:off x="10466445" y="1837155"/>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36546E64-C7CC-6991-0F6A-82779B201999}"/>
              </a:ext>
            </a:extLst>
          </p:cNvPr>
          <p:cNvSpPr txBox="1"/>
          <p:nvPr/>
        </p:nvSpPr>
        <p:spPr>
          <a:xfrm>
            <a:off x="9891638" y="1077467"/>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7202388"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4877820" y="182492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7" name="矩形: 圆角 116">
                <a:extLst>
                  <a:ext uri="{FF2B5EF4-FFF2-40B4-BE49-F238E27FC236}">
                    <a16:creationId xmlns:a16="http://schemas.microsoft.com/office/drawing/2014/main" id="{91027A15-5681-7E92-EABA-ECEA661862A8}"/>
                  </a:ext>
                </a:extLst>
              </p:cNvPr>
              <p:cNvSpPr/>
              <p:nvPr/>
            </p:nvSpPr>
            <p:spPr>
              <a:xfrm>
                <a:off x="560407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5604075" y="1831993"/>
                <a:ext cx="335048" cy="336370"/>
              </a:xfrm>
              <a:prstGeom prst="roundRect">
                <a:avLst/>
              </a:prstGeom>
              <a:blipFill>
                <a:blip r:embed="rId4"/>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圆角 117">
                <a:extLst>
                  <a:ext uri="{FF2B5EF4-FFF2-40B4-BE49-F238E27FC236}">
                    <a16:creationId xmlns:a16="http://schemas.microsoft.com/office/drawing/2014/main" id="{5375C4D6-777F-81D6-A89D-5D175925F515}"/>
                  </a:ext>
                </a:extLst>
              </p:cNvPr>
              <p:cNvSpPr/>
              <p:nvPr/>
            </p:nvSpPr>
            <p:spPr>
              <a:xfrm>
                <a:off x="5955844"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5955844" y="1831993"/>
                <a:ext cx="335048" cy="336370"/>
              </a:xfrm>
              <a:prstGeom prst="roundRect">
                <a:avLst/>
              </a:prstGeom>
              <a:blipFill>
                <a:blip r:embed="rId5"/>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矩形: 圆角 118">
                <a:extLst>
                  <a:ext uri="{FF2B5EF4-FFF2-40B4-BE49-F238E27FC236}">
                    <a16:creationId xmlns:a16="http://schemas.microsoft.com/office/drawing/2014/main" id="{A0341086-48D0-44BD-A5D1-FC3CCFACF1DE}"/>
                  </a:ext>
                </a:extLst>
              </p:cNvPr>
              <p:cNvSpPr/>
              <p:nvPr/>
            </p:nvSpPr>
            <p:spPr>
              <a:xfrm>
                <a:off x="631481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6314815" y="1831993"/>
                <a:ext cx="335048" cy="336370"/>
              </a:xfrm>
              <a:prstGeom prst="roundRect">
                <a:avLst/>
              </a:prstGeom>
              <a:blipFill>
                <a:blip r:embed="rId6"/>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圆角 119">
                <a:extLst>
                  <a:ext uri="{FF2B5EF4-FFF2-40B4-BE49-F238E27FC236}">
                    <a16:creationId xmlns:a16="http://schemas.microsoft.com/office/drawing/2014/main" id="{8AD2FD52-A795-625F-A602-643D4478AD46}"/>
                  </a:ext>
                </a:extLst>
              </p:cNvPr>
              <p:cNvSpPr/>
              <p:nvPr/>
            </p:nvSpPr>
            <p:spPr>
              <a:xfrm>
                <a:off x="682476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6824765" y="1827176"/>
                <a:ext cx="335048" cy="336370"/>
              </a:xfrm>
              <a:prstGeom prst="roundRect">
                <a:avLst/>
              </a:prstGeom>
              <a:blipFill>
                <a:blip r:embed="rId7"/>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圆角 120">
                <a:extLst>
                  <a:ext uri="{FF2B5EF4-FFF2-40B4-BE49-F238E27FC236}">
                    <a16:creationId xmlns:a16="http://schemas.microsoft.com/office/drawing/2014/main" id="{70BF7716-91A5-A742-6B69-23A16967EB51}"/>
                  </a:ext>
                </a:extLst>
              </p:cNvPr>
              <p:cNvSpPr/>
              <p:nvPr/>
            </p:nvSpPr>
            <p:spPr>
              <a:xfrm>
                <a:off x="7176533"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7176533" y="1827176"/>
                <a:ext cx="335048" cy="336370"/>
              </a:xfrm>
              <a:prstGeom prst="roundRect">
                <a:avLst/>
              </a:prstGeom>
              <a:blipFill>
                <a:blip r:embed="rId8"/>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圆角 121">
                <a:extLst>
                  <a:ext uri="{FF2B5EF4-FFF2-40B4-BE49-F238E27FC236}">
                    <a16:creationId xmlns:a16="http://schemas.microsoft.com/office/drawing/2014/main" id="{398664AA-0409-5B6F-95E2-C96832102C4F}"/>
                  </a:ext>
                </a:extLst>
              </p:cNvPr>
              <p:cNvSpPr/>
              <p:nvPr/>
            </p:nvSpPr>
            <p:spPr>
              <a:xfrm>
                <a:off x="753550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7535505" y="1827176"/>
                <a:ext cx="335048" cy="336370"/>
              </a:xfrm>
              <a:prstGeom prst="roundRect">
                <a:avLst/>
              </a:prstGeom>
              <a:blipFill>
                <a:blip r:embed="rId9"/>
                <a:stretch>
                  <a:fillRect l="-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圆角 122">
                <a:extLst>
                  <a:ext uri="{FF2B5EF4-FFF2-40B4-BE49-F238E27FC236}">
                    <a16:creationId xmlns:a16="http://schemas.microsoft.com/office/drawing/2014/main" id="{0FA87419-4456-6D8E-5F6B-EE0657302328}"/>
                  </a:ext>
                </a:extLst>
              </p:cNvPr>
              <p:cNvSpPr/>
              <p:nvPr/>
            </p:nvSpPr>
            <p:spPr>
              <a:xfrm>
                <a:off x="8081332"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8081332" y="1830903"/>
                <a:ext cx="335048" cy="336370"/>
              </a:xfrm>
              <a:prstGeom prst="roundRect">
                <a:avLst/>
              </a:prstGeom>
              <a:blipFill>
                <a:blip r:embed="rId10"/>
                <a:stretch>
                  <a:fillRect l="-1636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圆角 123">
                <a:extLst>
                  <a:ext uri="{FF2B5EF4-FFF2-40B4-BE49-F238E27FC236}">
                    <a16:creationId xmlns:a16="http://schemas.microsoft.com/office/drawing/2014/main" id="{61A86F81-0846-164C-84E1-4E55F6ACA235}"/>
                  </a:ext>
                </a:extLst>
              </p:cNvPr>
              <p:cNvSpPr/>
              <p:nvPr/>
            </p:nvSpPr>
            <p:spPr>
              <a:xfrm>
                <a:off x="8433100"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8433100" y="1830903"/>
                <a:ext cx="335048" cy="336370"/>
              </a:xfrm>
              <a:prstGeom prst="roundRect">
                <a:avLst/>
              </a:prstGeom>
              <a:blipFill>
                <a:blip r:embed="rId11"/>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圆角 124">
                <a:extLst>
                  <a:ext uri="{FF2B5EF4-FFF2-40B4-BE49-F238E27FC236}">
                    <a16:creationId xmlns:a16="http://schemas.microsoft.com/office/drawing/2014/main" id="{CE0FFA51-0452-6CD2-7DE6-D3F39463A823}"/>
                  </a:ext>
                </a:extLst>
              </p:cNvPr>
              <p:cNvSpPr/>
              <p:nvPr/>
            </p:nvSpPr>
            <p:spPr>
              <a:xfrm>
                <a:off x="8792071"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8792071" y="1830903"/>
                <a:ext cx="335048" cy="336370"/>
              </a:xfrm>
              <a:prstGeom prst="roundRect">
                <a:avLst/>
              </a:prstGeom>
              <a:blipFill>
                <a:blip r:embed="rId12"/>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矩形: 圆角 125">
                <a:extLst>
                  <a:ext uri="{FF2B5EF4-FFF2-40B4-BE49-F238E27FC236}">
                    <a16:creationId xmlns:a16="http://schemas.microsoft.com/office/drawing/2014/main" id="{5FE538E0-CB12-1966-4E3E-BC37064BF5D8}"/>
                  </a:ext>
                </a:extLst>
              </p:cNvPr>
              <p:cNvSpPr/>
              <p:nvPr/>
            </p:nvSpPr>
            <p:spPr>
              <a:xfrm>
                <a:off x="6084281"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𝑯</m:t>
                          </m:r>
                        </m:e>
                        <m:sub>
                          <m:r>
                            <a:rPr lang="en-US" altLang="zh-CN" sz="1501" b="1" i="1">
                              <a:solidFill>
                                <a:schemeClr val="dk1"/>
                              </a:solidFill>
                              <a:latin typeface="Cambria Math" panose="02040503050406030204" pitchFamily="18" charset="0"/>
                              <a:cs typeface="Arial" panose="020B0604020202020204" pitchFamily="34" charset="0"/>
                            </a:rPr>
                            <m:t>𝒙</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6" name="矩形: 圆角 125">
                <a:extLst>
                  <a:ext uri="{FF2B5EF4-FFF2-40B4-BE49-F238E27FC236}">
                    <a16:creationId xmlns:a16="http://schemas.microsoft.com/office/drawing/2014/main" id="{5FE538E0-CB12-1966-4E3E-BC37064BF5D8}"/>
                  </a:ext>
                </a:extLst>
              </p:cNvPr>
              <p:cNvSpPr>
                <a:spLocks noRot="1" noChangeAspect="1" noMove="1" noResize="1" noEditPoints="1" noAdjustHandles="1" noChangeArrowheads="1" noChangeShapeType="1" noTextEdit="1"/>
              </p:cNvSpPr>
              <p:nvPr/>
            </p:nvSpPr>
            <p:spPr>
              <a:xfrm>
                <a:off x="6084281" y="3301843"/>
                <a:ext cx="335048" cy="336370"/>
              </a:xfrm>
              <a:prstGeom prst="roundRect">
                <a:avLst/>
              </a:prstGeom>
              <a:blipFill>
                <a:blip r:embed="rId13"/>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矩形: 圆角 126">
                <a:extLst>
                  <a:ext uri="{FF2B5EF4-FFF2-40B4-BE49-F238E27FC236}">
                    <a16:creationId xmlns:a16="http://schemas.microsoft.com/office/drawing/2014/main" id="{825B6868-7586-B4D3-493D-EABC8F6ABFC1}"/>
                  </a:ext>
                </a:extLst>
              </p:cNvPr>
              <p:cNvSpPr/>
              <p:nvPr/>
            </p:nvSpPr>
            <p:spPr>
              <a:xfrm>
                <a:off x="6443307"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rPr>
                          </m:ctrlPr>
                        </m:sSubSupPr>
                        <m:e>
                          <m:r>
                            <a:rPr lang="en-US" altLang="zh-CN" sz="1501" b="1" i="1">
                              <a:solidFill>
                                <a:schemeClr val="dk1"/>
                              </a:solidFill>
                              <a:latin typeface="Cambria Math" panose="02040503050406030204" pitchFamily="18" charset="0"/>
                            </a:rPr>
                            <m:t>𝑯</m:t>
                          </m:r>
                        </m:e>
                        <m:sub>
                          <m:r>
                            <a:rPr lang="en-US" altLang="zh-CN" sz="1501" b="1" i="1">
                              <a:solidFill>
                                <a:schemeClr val="dk1"/>
                              </a:solidFill>
                              <a:latin typeface="Cambria Math" panose="02040503050406030204" pitchFamily="18" charset="0"/>
                            </a:rPr>
                            <m:t>𝒙</m:t>
                          </m:r>
                        </m:sub>
                        <m:sup>
                          <m:r>
                            <a:rPr lang="en-US" altLang="zh-CN" sz="1501" b="1" i="1">
                              <a:solidFill>
                                <a:schemeClr val="dk1"/>
                              </a:solidFill>
                              <a:latin typeface="Cambria Math" panose="02040503050406030204" pitchFamily="18" charset="0"/>
                            </a:rPr>
                            <m:t>𝟐</m:t>
                          </m:r>
                        </m:sup>
                      </m:sSubSup>
                    </m:oMath>
                  </m:oMathPara>
                </a14:m>
                <a:endParaRPr lang="zh-CN" altLang="en-US" sz="1501" b="1" i="1" dirty="0">
                  <a:solidFill>
                    <a:schemeClr val="dk1"/>
                  </a:solidFill>
                  <a:latin typeface="Cambria Math" panose="02040503050406030204" pitchFamily="18" charset="0"/>
                  <a:cs typeface="Arial" panose="020B0604020202020204" pitchFamily="34" charset="0"/>
                </a:endParaRPr>
              </a:p>
            </p:txBody>
          </p:sp>
        </mc:Choice>
        <mc:Fallback xmlns="">
          <p:sp>
            <p:nvSpPr>
              <p:cNvPr id="127" name="矩形: 圆角 126">
                <a:extLst>
                  <a:ext uri="{FF2B5EF4-FFF2-40B4-BE49-F238E27FC236}">
                    <a16:creationId xmlns:a16="http://schemas.microsoft.com/office/drawing/2014/main" id="{825B6868-7586-B4D3-493D-EABC8F6ABFC1}"/>
                  </a:ext>
                </a:extLst>
              </p:cNvPr>
              <p:cNvSpPr>
                <a:spLocks noRot="1" noChangeAspect="1" noMove="1" noResize="1" noEditPoints="1" noAdjustHandles="1" noChangeArrowheads="1" noChangeShapeType="1" noTextEdit="1"/>
              </p:cNvSpPr>
              <p:nvPr/>
            </p:nvSpPr>
            <p:spPr>
              <a:xfrm>
                <a:off x="6443307" y="3301843"/>
                <a:ext cx="335048" cy="336370"/>
              </a:xfrm>
              <a:prstGeom prst="roundRect">
                <a:avLst/>
              </a:prstGeom>
              <a:blipFill>
                <a:blip r:embed="rId14"/>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矩形: 圆角 127">
                <a:extLst>
                  <a:ext uri="{FF2B5EF4-FFF2-40B4-BE49-F238E27FC236}">
                    <a16:creationId xmlns:a16="http://schemas.microsoft.com/office/drawing/2014/main" id="{397F2795-ED3F-40D9-046C-084364651990}"/>
                  </a:ext>
                </a:extLst>
              </p:cNvPr>
              <p:cNvSpPr/>
              <p:nvPr/>
            </p:nvSpPr>
            <p:spPr>
              <a:xfrm>
                <a:off x="6853720"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𝟏</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8" name="矩形: 圆角 127">
                <a:extLst>
                  <a:ext uri="{FF2B5EF4-FFF2-40B4-BE49-F238E27FC236}">
                    <a16:creationId xmlns:a16="http://schemas.microsoft.com/office/drawing/2014/main" id="{397F2795-ED3F-40D9-046C-084364651990}"/>
                  </a:ext>
                </a:extLst>
              </p:cNvPr>
              <p:cNvSpPr>
                <a:spLocks noRot="1" noChangeAspect="1" noMove="1" noResize="1" noEditPoints="1" noAdjustHandles="1" noChangeArrowheads="1" noChangeShapeType="1" noTextEdit="1"/>
              </p:cNvSpPr>
              <p:nvPr/>
            </p:nvSpPr>
            <p:spPr>
              <a:xfrm>
                <a:off x="6853720" y="3313207"/>
                <a:ext cx="335048" cy="336370"/>
              </a:xfrm>
              <a:prstGeom prst="roundRect">
                <a:avLst/>
              </a:prstGeom>
              <a:blipFill>
                <a:blip r:embed="rId15"/>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圆角 128">
                <a:extLst>
                  <a:ext uri="{FF2B5EF4-FFF2-40B4-BE49-F238E27FC236}">
                    <a16:creationId xmlns:a16="http://schemas.microsoft.com/office/drawing/2014/main" id="{24879D65-AF1B-52B5-CEF0-1E75788D527B}"/>
                  </a:ext>
                </a:extLst>
              </p:cNvPr>
              <p:cNvSpPr/>
              <p:nvPr/>
            </p:nvSpPr>
            <p:spPr>
              <a:xfrm>
                <a:off x="7205489"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𝟐</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9" name="矩形: 圆角 128">
                <a:extLst>
                  <a:ext uri="{FF2B5EF4-FFF2-40B4-BE49-F238E27FC236}">
                    <a16:creationId xmlns:a16="http://schemas.microsoft.com/office/drawing/2014/main" id="{24879D65-AF1B-52B5-CEF0-1E75788D527B}"/>
                  </a:ext>
                </a:extLst>
              </p:cNvPr>
              <p:cNvSpPr>
                <a:spLocks noRot="1" noChangeAspect="1" noMove="1" noResize="1" noEditPoints="1" noAdjustHandles="1" noChangeArrowheads="1" noChangeShapeType="1" noTextEdit="1"/>
              </p:cNvSpPr>
              <p:nvPr/>
            </p:nvSpPr>
            <p:spPr>
              <a:xfrm>
                <a:off x="7205489" y="3313207"/>
                <a:ext cx="335048" cy="336370"/>
              </a:xfrm>
              <a:prstGeom prst="roundRect">
                <a:avLst/>
              </a:prstGeom>
              <a:blipFill>
                <a:blip r:embed="rId16"/>
                <a:stretch>
                  <a:fillRect l="-3636"/>
                </a:stretch>
              </a:blipFill>
              <a:ln>
                <a:noFill/>
              </a:ln>
            </p:spPr>
            <p:txBody>
              <a:bodyPr/>
              <a:lstStyle/>
              <a:p>
                <a:r>
                  <a:rPr lang="zh-CN" altLang="en-US">
                    <a:noFill/>
                  </a:rPr>
                  <a:t> </a:t>
                </a:r>
              </a:p>
            </p:txBody>
          </p:sp>
        </mc:Fallback>
      </mc:AlternateContent>
      <p:sp>
        <p:nvSpPr>
          <p:cNvPr id="130" name="文本框 129">
            <a:extLst>
              <a:ext uri="{FF2B5EF4-FFF2-40B4-BE49-F238E27FC236}">
                <a16:creationId xmlns:a16="http://schemas.microsoft.com/office/drawing/2014/main" id="{B23494EC-CC2A-A46F-A6B9-C76AE1F586C5}"/>
              </a:ext>
            </a:extLst>
          </p:cNvPr>
          <p:cNvSpPr txBox="1"/>
          <p:nvPr/>
        </p:nvSpPr>
        <p:spPr>
          <a:xfrm>
            <a:off x="7505669" y="3313204"/>
            <a:ext cx="316237" cy="322874"/>
          </a:xfrm>
          <a:prstGeom prst="rect">
            <a:avLst/>
          </a:prstGeom>
          <a:noFill/>
        </p:spPr>
        <p:txBody>
          <a:bodyPr wrap="none" rtlCol="0">
            <a:spAutoFit/>
          </a:bodyPr>
          <a:lstStyle/>
          <a:p>
            <a:r>
              <a:rPr lang="en-US" altLang="zh-CN" sz="1501" dirty="0"/>
              <a:t>…</a:t>
            </a:r>
            <a:endParaRPr lang="zh-CN" altLang="en-US" sz="1501" dirty="0"/>
          </a:p>
        </p:txBody>
      </p:sp>
      <mc:AlternateContent xmlns:mc="http://schemas.openxmlformats.org/markup-compatibility/2006" xmlns:a14="http://schemas.microsoft.com/office/drawing/2010/main">
        <mc:Choice Requires="a14">
          <p:sp>
            <p:nvSpPr>
              <p:cNvPr id="131" name="矩形: 圆角 130">
                <a:extLst>
                  <a:ext uri="{FF2B5EF4-FFF2-40B4-BE49-F238E27FC236}">
                    <a16:creationId xmlns:a16="http://schemas.microsoft.com/office/drawing/2014/main" id="{01A597ED-D3AD-17E8-A78B-EC1D14A1475E}"/>
                  </a:ext>
                </a:extLst>
              </p:cNvPr>
              <p:cNvSpPr/>
              <p:nvPr/>
            </p:nvSpPr>
            <p:spPr>
              <a:xfrm>
                <a:off x="7817367" y="3313206"/>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𝒍</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1" name="矩形: 圆角 130">
                <a:extLst>
                  <a:ext uri="{FF2B5EF4-FFF2-40B4-BE49-F238E27FC236}">
                    <a16:creationId xmlns:a16="http://schemas.microsoft.com/office/drawing/2014/main" id="{01A597ED-D3AD-17E8-A78B-EC1D14A1475E}"/>
                  </a:ext>
                </a:extLst>
              </p:cNvPr>
              <p:cNvSpPr>
                <a:spLocks noRot="1" noChangeAspect="1" noMove="1" noResize="1" noEditPoints="1" noAdjustHandles="1" noChangeArrowheads="1" noChangeShapeType="1" noTextEdit="1"/>
              </p:cNvSpPr>
              <p:nvPr/>
            </p:nvSpPr>
            <p:spPr>
              <a:xfrm>
                <a:off x="7817367" y="3313206"/>
                <a:ext cx="335048" cy="336370"/>
              </a:xfrm>
              <a:prstGeom prst="roundRect">
                <a:avLst/>
              </a:prstGeom>
              <a:blipFill>
                <a:blip r:embed="rId17"/>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椭圆 131">
                <a:extLst>
                  <a:ext uri="{FF2B5EF4-FFF2-40B4-BE49-F238E27FC236}">
                    <a16:creationId xmlns:a16="http://schemas.microsoft.com/office/drawing/2014/main" id="{7527EC42-A441-9FDA-E7D8-65216F25BA31}"/>
                  </a:ext>
                </a:extLst>
              </p:cNvPr>
              <p:cNvSpPr/>
              <p:nvPr/>
            </p:nvSpPr>
            <p:spPr>
              <a:xfrm>
                <a:off x="6380817" y="4487390"/>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2" name="椭圆 131">
                <a:extLst>
                  <a:ext uri="{FF2B5EF4-FFF2-40B4-BE49-F238E27FC236}">
                    <a16:creationId xmlns:a16="http://schemas.microsoft.com/office/drawing/2014/main" id="{7527EC42-A441-9FDA-E7D8-65216F25BA31}"/>
                  </a:ext>
                </a:extLst>
              </p:cNvPr>
              <p:cNvSpPr>
                <a:spLocks noRot="1" noChangeAspect="1" noMove="1" noResize="1" noEditPoints="1" noAdjustHandles="1" noChangeArrowheads="1" noChangeShapeType="1" noTextEdit="1"/>
              </p:cNvSpPr>
              <p:nvPr/>
            </p:nvSpPr>
            <p:spPr>
              <a:xfrm>
                <a:off x="6380817" y="4487390"/>
                <a:ext cx="460049" cy="467533"/>
              </a:xfrm>
              <a:prstGeom prst="ellipse">
                <a:avLst/>
              </a:prstGeom>
              <a:blipFill>
                <a:blip r:embed="rId18"/>
                <a:stretch>
                  <a:fillRect l="-4000"/>
                </a:stretch>
              </a:blipFill>
              <a:ln>
                <a:noFill/>
              </a:ln>
            </p:spPr>
            <p:txBody>
              <a:bodyPr/>
              <a:lstStyle/>
              <a:p>
                <a:r>
                  <a:rPr lang="zh-CN" altLang="en-US">
                    <a:noFill/>
                  </a:rPr>
                  <a:t> </a:t>
                </a:r>
              </a:p>
            </p:txBody>
          </p:sp>
        </mc:Fallback>
      </mc:AlternateContent>
      <p:sp>
        <p:nvSpPr>
          <p:cNvPr id="133" name="矩形: 圆角 132">
            <a:extLst>
              <a:ext uri="{FF2B5EF4-FFF2-40B4-BE49-F238E27FC236}">
                <a16:creationId xmlns:a16="http://schemas.microsoft.com/office/drawing/2014/main" id="{5D97AD7B-98C3-E62F-D79E-42ECED1A9C2B}"/>
              </a:ext>
            </a:extLst>
          </p:cNvPr>
          <p:cNvSpPr/>
          <p:nvPr/>
        </p:nvSpPr>
        <p:spPr>
          <a:xfrm>
            <a:off x="10073865" y="3308667"/>
            <a:ext cx="364396"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i="1" dirty="0">
              <a:solidFill>
                <a:schemeClr val="dk1"/>
              </a:solidFill>
              <a:latin typeface="Cambria Math" panose="02040503050406030204" pitchFamily="18" charset="0"/>
              <a:cs typeface="Arial" panose="020B0604020202020204" pitchFamily="34" charset="0"/>
            </a:endParaRPr>
          </a:p>
        </p:txBody>
      </p:sp>
      <p:cxnSp>
        <p:nvCxnSpPr>
          <p:cNvPr id="134" name="连接符: 肘形 133">
            <a:extLst>
              <a:ext uri="{FF2B5EF4-FFF2-40B4-BE49-F238E27FC236}">
                <a16:creationId xmlns:a16="http://schemas.microsoft.com/office/drawing/2014/main" id="{56C26908-BFB5-0E69-9555-2EE9E33BEB2B}"/>
              </a:ext>
            </a:extLst>
          </p:cNvPr>
          <p:cNvCxnSpPr>
            <a:cxnSpLocks/>
            <a:stCxn id="135" idx="2"/>
            <a:endCxn id="133" idx="2"/>
          </p:cNvCxnSpPr>
          <p:nvPr/>
        </p:nvCxnSpPr>
        <p:spPr>
          <a:xfrm rot="5400000" flipH="1" flipV="1">
            <a:off x="8824366" y="2327745"/>
            <a:ext cx="114406" cy="2748988"/>
          </a:xfrm>
          <a:prstGeom prst="bentConnector5">
            <a:avLst>
              <a:gd name="adj1" fmla="val -98322"/>
              <a:gd name="adj2" fmla="val 47507"/>
              <a:gd name="adj3" fmla="val -998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右中括号 134">
            <a:extLst>
              <a:ext uri="{FF2B5EF4-FFF2-40B4-BE49-F238E27FC236}">
                <a16:creationId xmlns:a16="http://schemas.microsoft.com/office/drawing/2014/main" id="{A582A195-0C99-ACED-DA4A-E8E1D1F3F55D}"/>
              </a:ext>
            </a:extLst>
          </p:cNvPr>
          <p:cNvSpPr/>
          <p:nvPr/>
        </p:nvSpPr>
        <p:spPr>
          <a:xfrm rot="5400000">
            <a:off x="7461938" y="3228483"/>
            <a:ext cx="90274" cy="971665"/>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1"/>
          </a:p>
        </p:txBody>
      </p:sp>
      <p:cxnSp>
        <p:nvCxnSpPr>
          <p:cNvPr id="136" name="直接箭头连接符 135">
            <a:extLst>
              <a:ext uri="{FF2B5EF4-FFF2-40B4-BE49-F238E27FC236}">
                <a16:creationId xmlns:a16="http://schemas.microsoft.com/office/drawing/2014/main" id="{45754081-909E-C595-58ED-FFA9E2FC4417}"/>
              </a:ext>
            </a:extLst>
          </p:cNvPr>
          <p:cNvCxnSpPr>
            <a:cxnSpLocks/>
            <a:stCxn id="126" idx="2"/>
            <a:endCxn id="110" idx="0"/>
          </p:cNvCxnSpPr>
          <p:nvPr/>
        </p:nvCxnSpPr>
        <p:spPr>
          <a:xfrm>
            <a:off x="6251805" y="3638221"/>
            <a:ext cx="0" cy="382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7" name="直接箭头连接符 136">
            <a:extLst>
              <a:ext uri="{FF2B5EF4-FFF2-40B4-BE49-F238E27FC236}">
                <a16:creationId xmlns:a16="http://schemas.microsoft.com/office/drawing/2014/main" id="{379823D2-3DDC-CF05-C7DA-FD29917B19F3}"/>
              </a:ext>
            </a:extLst>
          </p:cNvPr>
          <p:cNvCxnSpPr>
            <a:cxnSpLocks/>
            <a:stCxn id="127" idx="2"/>
            <a:endCxn id="132" idx="0"/>
          </p:cNvCxnSpPr>
          <p:nvPr/>
        </p:nvCxnSpPr>
        <p:spPr>
          <a:xfrm>
            <a:off x="6610830" y="3638221"/>
            <a:ext cx="0" cy="8491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73679281-73F2-501C-96E6-255F544E5133}"/>
              </a:ext>
            </a:extLst>
          </p:cNvPr>
          <p:cNvCxnSpPr>
            <a:cxnSpLocks/>
            <a:stCxn id="142" idx="0"/>
            <a:endCxn id="111" idx="2"/>
          </p:cNvCxnSpPr>
          <p:nvPr/>
        </p:nvCxnSpPr>
        <p:spPr>
          <a:xfrm flipV="1">
            <a:off x="11083146" y="3638222"/>
            <a:ext cx="0" cy="4462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981D0CEA-EE3D-C383-4597-C98F2F9A1677}"/>
              </a:ext>
            </a:extLst>
          </p:cNvPr>
          <p:cNvCxnSpPr>
            <a:cxnSpLocks/>
            <a:stCxn id="110" idx="6"/>
            <a:endCxn id="142" idx="2"/>
          </p:cNvCxnSpPr>
          <p:nvPr/>
        </p:nvCxnSpPr>
        <p:spPr>
          <a:xfrm flipV="1">
            <a:off x="6455451" y="4239248"/>
            <a:ext cx="4476715" cy="7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E3D037B4-4F04-9CD1-B811-C9A7F76CFF36}"/>
              </a:ext>
            </a:extLst>
          </p:cNvPr>
          <p:cNvCxnSpPr>
            <a:cxnSpLocks/>
            <a:stCxn id="132" idx="6"/>
          </p:cNvCxnSpPr>
          <p:nvPr/>
        </p:nvCxnSpPr>
        <p:spPr>
          <a:xfrm>
            <a:off x="6840855" y="4721145"/>
            <a:ext cx="42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a:extLst>
              <a:ext uri="{FF2B5EF4-FFF2-40B4-BE49-F238E27FC236}">
                <a16:creationId xmlns:a16="http://schemas.microsoft.com/office/drawing/2014/main" id="{A7C3F0D9-C2F4-D762-7454-A835EF2960E0}"/>
              </a:ext>
            </a:extLst>
          </p:cNvPr>
          <p:cNvGrpSpPr/>
          <p:nvPr/>
        </p:nvGrpSpPr>
        <p:grpSpPr>
          <a:xfrm>
            <a:off x="10932166" y="4084484"/>
            <a:ext cx="301985" cy="309527"/>
            <a:chOff x="10975817" y="5092674"/>
            <a:chExt cx="914400" cy="914400"/>
          </a:xfrm>
        </p:grpSpPr>
        <p:sp>
          <p:nvSpPr>
            <p:cNvPr id="142" name="椭圆 141">
              <a:extLst>
                <a:ext uri="{FF2B5EF4-FFF2-40B4-BE49-F238E27FC236}">
                  <a16:creationId xmlns:a16="http://schemas.microsoft.com/office/drawing/2014/main" id="{BC0792B6-A91D-2BDD-1C08-AF6487B46017}"/>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连接符 142">
              <a:extLst>
                <a:ext uri="{FF2B5EF4-FFF2-40B4-BE49-F238E27FC236}">
                  <a16:creationId xmlns:a16="http://schemas.microsoft.com/office/drawing/2014/main" id="{9459E8AE-C694-3527-DB86-35104BEEFF29}"/>
                </a:ext>
              </a:extLst>
            </p:cNvPr>
            <p:cNvCxnSpPr>
              <a:cxnSpLocks/>
              <a:stCxn id="142"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7F70D8DA-4BDA-9730-DFEC-595FED709E35}"/>
                </a:ext>
              </a:extLst>
            </p:cNvPr>
            <p:cNvCxnSpPr>
              <a:cxnSpLocks/>
              <a:stCxn id="142" idx="0"/>
              <a:endCxn id="142"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a:extLst>
              <a:ext uri="{FF2B5EF4-FFF2-40B4-BE49-F238E27FC236}">
                <a16:creationId xmlns:a16="http://schemas.microsoft.com/office/drawing/2014/main" id="{9640E4E0-FB0A-770C-CAEC-645A589BF05E}"/>
              </a:ext>
            </a:extLst>
          </p:cNvPr>
          <p:cNvCxnSpPr>
            <a:cxnSpLocks/>
            <a:stCxn id="142" idx="4"/>
          </p:cNvCxnSpPr>
          <p:nvPr/>
        </p:nvCxnSpPr>
        <p:spPr>
          <a:xfrm>
            <a:off x="11083146" y="4394012"/>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4322CC84-A57A-2C23-9419-73464827FEC8}"/>
              </a:ext>
            </a:extLst>
          </p:cNvPr>
          <p:cNvCxnSpPr>
            <a:cxnSpLocks/>
          </p:cNvCxnSpPr>
          <p:nvPr/>
        </p:nvCxnSpPr>
        <p:spPr>
          <a:xfrm flipV="1">
            <a:off x="11076827"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F2C8C700-F639-9E24-1B8D-E080DD51B65F}"/>
              </a:ext>
            </a:extLst>
          </p:cNvPr>
          <p:cNvCxnSpPr>
            <a:cxnSpLocks/>
          </p:cNvCxnSpPr>
          <p:nvPr/>
        </p:nvCxnSpPr>
        <p:spPr>
          <a:xfrm flipV="1">
            <a:off x="11076827"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8" name="文本框 147">
            <a:extLst>
              <a:ext uri="{FF2B5EF4-FFF2-40B4-BE49-F238E27FC236}">
                <a16:creationId xmlns:a16="http://schemas.microsoft.com/office/drawing/2014/main" id="{F5BF326D-184C-5058-D273-6C573B6EC18B}"/>
              </a:ext>
            </a:extLst>
          </p:cNvPr>
          <p:cNvSpPr txBox="1"/>
          <p:nvPr/>
        </p:nvSpPr>
        <p:spPr>
          <a:xfrm>
            <a:off x="4925306" y="4469532"/>
            <a:ext cx="1463429"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Empathetic loss</a:t>
            </a:r>
            <a:endParaRPr lang="zh-CN" altLang="en-US" sz="1300" b="1" dirty="0">
              <a:latin typeface="Arial" panose="020B0604020202020204" pitchFamily="34" charset="0"/>
              <a:cs typeface="Arial" panose="020B0604020202020204" pitchFamily="34" charset="0"/>
            </a:endParaRPr>
          </a:p>
        </p:txBody>
      </p:sp>
      <p:sp>
        <p:nvSpPr>
          <p:cNvPr id="149" name="文本框 148">
            <a:extLst>
              <a:ext uri="{FF2B5EF4-FFF2-40B4-BE49-F238E27FC236}">
                <a16:creationId xmlns:a16="http://schemas.microsoft.com/office/drawing/2014/main" id="{29D5648E-F4CB-2122-DE72-6FA9893C3A85}"/>
              </a:ext>
            </a:extLst>
          </p:cNvPr>
          <p:cNvSpPr txBox="1"/>
          <p:nvPr/>
        </p:nvSpPr>
        <p:spPr>
          <a:xfrm>
            <a:off x="11175776" y="2209050"/>
            <a:ext cx="804471"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LM loss</a:t>
            </a:r>
            <a:endParaRPr lang="zh-CN" altLang="en-US" sz="1300" b="1" dirty="0">
              <a:latin typeface="Arial" panose="020B0604020202020204" pitchFamily="34" charset="0"/>
              <a:cs typeface="Arial" panose="020B0604020202020204" pitchFamily="34" charset="0"/>
            </a:endParaRPr>
          </a:p>
        </p:txBody>
      </p:sp>
      <p:sp>
        <p:nvSpPr>
          <p:cNvPr id="150" name="矩形: 圆角 149">
            <a:extLst>
              <a:ext uri="{FF2B5EF4-FFF2-40B4-BE49-F238E27FC236}">
                <a16:creationId xmlns:a16="http://schemas.microsoft.com/office/drawing/2014/main" id="{A3BF2F7F-2EED-62F7-A585-1953A682D565}"/>
              </a:ext>
            </a:extLst>
          </p:cNvPr>
          <p:cNvSpPr/>
          <p:nvPr/>
        </p:nvSpPr>
        <p:spPr>
          <a:xfrm>
            <a:off x="5530171" y="106930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9130839" y="5415086"/>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6424816" y="5440820"/>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6423297" y="5053625"/>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8037654" y="5069257"/>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9557225" y="5063886"/>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4541812" y="5038467"/>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6603496" y="5041897"/>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8209061" y="5034668"/>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9729542" y="5034668"/>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4954974" y="5437555"/>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6607502" y="5426248"/>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9348054" y="5422597"/>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166" name="矩形: 圆角 165">
            <a:extLst>
              <a:ext uri="{FF2B5EF4-FFF2-40B4-BE49-F238E27FC236}">
                <a16:creationId xmlns:a16="http://schemas.microsoft.com/office/drawing/2014/main" id="{19225B62-208C-9536-400F-4ECA8BE7C725}"/>
              </a:ext>
            </a:extLst>
          </p:cNvPr>
          <p:cNvSpPr/>
          <p:nvPr/>
        </p:nvSpPr>
        <p:spPr>
          <a:xfrm>
            <a:off x="4303308" y="982858"/>
            <a:ext cx="7812874" cy="4755442"/>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167" name="箭头: 右 166">
            <a:extLst>
              <a:ext uri="{FF2B5EF4-FFF2-40B4-BE49-F238E27FC236}">
                <a16:creationId xmlns:a16="http://schemas.microsoft.com/office/drawing/2014/main" id="{296BD336-6E84-F073-3E9F-8A8AE0431DEA}"/>
              </a:ext>
            </a:extLst>
          </p:cNvPr>
          <p:cNvSpPr/>
          <p:nvPr/>
        </p:nvSpPr>
        <p:spPr>
          <a:xfrm>
            <a:off x="3962651" y="1031978"/>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Proposed Model</a:t>
            </a:r>
          </a:p>
        </p:txBody>
      </p:sp>
      <p:pic>
        <p:nvPicPr>
          <p:cNvPr id="2" name="图片 1">
            <a:extLst>
              <a:ext uri="{FF2B5EF4-FFF2-40B4-BE49-F238E27FC236}">
                <a16:creationId xmlns:a16="http://schemas.microsoft.com/office/drawing/2014/main" id="{F67F79A1-8635-5D32-0015-4D33AA424444}"/>
              </a:ext>
            </a:extLst>
          </p:cNvPr>
          <p:cNvPicPr>
            <a:picLocks noChangeAspect="1"/>
          </p:cNvPicPr>
          <p:nvPr/>
        </p:nvPicPr>
        <p:blipFill>
          <a:blip r:embed="rId19"/>
          <a:stretch>
            <a:fillRect/>
          </a:stretch>
        </p:blipFill>
        <p:spPr>
          <a:xfrm>
            <a:off x="319316" y="877070"/>
            <a:ext cx="3439004" cy="3376068"/>
          </a:xfrm>
          <a:prstGeom prst="rect">
            <a:avLst/>
          </a:prstGeom>
        </p:spPr>
      </p:pic>
      <p:pic>
        <p:nvPicPr>
          <p:cNvPr id="19" name="图片 18">
            <a:extLst>
              <a:ext uri="{FF2B5EF4-FFF2-40B4-BE49-F238E27FC236}">
                <a16:creationId xmlns:a16="http://schemas.microsoft.com/office/drawing/2014/main" id="{A668BC13-073F-6685-3C13-D11548928E1B}"/>
              </a:ext>
            </a:extLst>
          </p:cNvPr>
          <p:cNvPicPr>
            <a:picLocks noChangeAspect="1"/>
          </p:cNvPicPr>
          <p:nvPr/>
        </p:nvPicPr>
        <p:blipFill>
          <a:blip r:embed="rId20"/>
          <a:stretch>
            <a:fillRect/>
          </a:stretch>
        </p:blipFill>
        <p:spPr>
          <a:xfrm>
            <a:off x="320462" y="4630607"/>
            <a:ext cx="3436711" cy="1163886"/>
          </a:xfrm>
          <a:prstGeom prst="rect">
            <a:avLst/>
          </a:prstGeom>
        </p:spPr>
      </p:pic>
      <p:sp>
        <p:nvSpPr>
          <p:cNvPr id="20" name="矩形: 圆角 19">
            <a:extLst>
              <a:ext uri="{FF2B5EF4-FFF2-40B4-BE49-F238E27FC236}">
                <a16:creationId xmlns:a16="http://schemas.microsoft.com/office/drawing/2014/main" id="{EC904AC5-AD9F-21BA-C59B-333A3CCB94F8}"/>
              </a:ext>
            </a:extLst>
          </p:cNvPr>
          <p:cNvSpPr/>
          <p:nvPr/>
        </p:nvSpPr>
        <p:spPr>
          <a:xfrm>
            <a:off x="292928" y="4602862"/>
            <a:ext cx="3509362" cy="1262948"/>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08BAA17-6A11-3262-9CBD-700325F863E4}"/>
              </a:ext>
            </a:extLst>
          </p:cNvPr>
          <p:cNvSpPr/>
          <p:nvPr/>
        </p:nvSpPr>
        <p:spPr>
          <a:xfrm>
            <a:off x="3956523" y="5152642"/>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箭头: 右 21">
            <a:extLst>
              <a:ext uri="{FF2B5EF4-FFF2-40B4-BE49-F238E27FC236}">
                <a16:creationId xmlns:a16="http://schemas.microsoft.com/office/drawing/2014/main" id="{AF48B453-E42F-3822-8169-452CBC22B80D}"/>
              </a:ext>
            </a:extLst>
          </p:cNvPr>
          <p:cNvSpPr/>
          <p:nvPr/>
        </p:nvSpPr>
        <p:spPr>
          <a:xfrm rot="16200000">
            <a:off x="1946514" y="4266433"/>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869959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0"/>
          </a:schemeClr>
        </a:solidFill>
        <a:effectLst/>
      </p:bgPr>
    </p:bg>
    <p:spTree>
      <p:nvGrpSpPr>
        <p:cNvPr id="1" name=""/>
        <p:cNvGrpSpPr/>
        <p:nvPr/>
      </p:nvGrpSpPr>
      <p:grpSpPr>
        <a:xfrm>
          <a:off x="0" y="0"/>
          <a:ext cx="0" cy="0"/>
          <a:chOff x="0" y="0"/>
          <a:chExt cx="0" cy="0"/>
        </a:xfrm>
      </p:grpSpPr>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7087986" cy="461665"/>
          </a:xfrm>
          <a:prstGeom prst="rect">
            <a:avLst/>
          </a:prstGeom>
          <a:noFill/>
        </p:spPr>
        <p:txBody>
          <a:bodyPr wrap="square">
            <a:spAutoFit/>
          </a:bodyPr>
          <a:lstStyle/>
          <a:p>
            <a:r>
              <a:rPr lang="en-US" altLang="zh-CN" sz="2400" b="1" i="0" dirty="0">
                <a:solidFill>
                  <a:srgbClr val="0D0D0D"/>
                </a:solidFill>
                <a:effectLst/>
                <a:latin typeface="+mn-ea"/>
              </a:rPr>
              <a:t>Retrieval-augmented Prompt Learning</a:t>
            </a:r>
          </a:p>
        </p:txBody>
      </p:sp>
      <p:sp>
        <p:nvSpPr>
          <p:cNvPr id="4" name="矩形: 圆角 3">
            <a:extLst>
              <a:ext uri="{FF2B5EF4-FFF2-40B4-BE49-F238E27FC236}">
                <a16:creationId xmlns:a16="http://schemas.microsoft.com/office/drawing/2014/main" id="{D5F7AE07-7524-488B-F6E7-EB7D1F38AA21}"/>
              </a:ext>
            </a:extLst>
          </p:cNvPr>
          <p:cNvSpPr/>
          <p:nvPr/>
        </p:nvSpPr>
        <p:spPr>
          <a:xfrm>
            <a:off x="8103792" y="3475314"/>
            <a:ext cx="2773537" cy="1080142"/>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Capture the impact of </a:t>
            </a:r>
            <a:r>
              <a:rPr lang="en-US" altLang="zh-CN" b="1" dirty="0">
                <a:solidFill>
                  <a:srgbClr val="C00000"/>
                </a:solidFill>
              </a:rPr>
              <a:t>semantic context</a:t>
            </a:r>
          </a:p>
        </p:txBody>
      </p:sp>
      <p:sp>
        <p:nvSpPr>
          <p:cNvPr id="6" name="文本框 5">
            <a:extLst>
              <a:ext uri="{FF2B5EF4-FFF2-40B4-BE49-F238E27FC236}">
                <a16:creationId xmlns:a16="http://schemas.microsoft.com/office/drawing/2014/main" id="{09F7262A-C7EC-34D8-ED16-4B6633C859D9}"/>
              </a:ext>
            </a:extLst>
          </p:cNvPr>
          <p:cNvSpPr txBox="1"/>
          <p:nvPr/>
        </p:nvSpPr>
        <p:spPr>
          <a:xfrm>
            <a:off x="587459" y="1437868"/>
            <a:ext cx="1967019" cy="338554"/>
          </a:xfrm>
          <a:prstGeom prst="rect">
            <a:avLst/>
          </a:prstGeom>
          <a:noFill/>
        </p:spPr>
        <p:txBody>
          <a:bodyPr wrap="square">
            <a:spAutoFit/>
          </a:bodyPr>
          <a:lstStyle/>
          <a:p>
            <a:pPr algn="ctr" defTabSz="431688"/>
            <a:r>
              <a:rPr lang="en-US" altLang="zh-CN" sz="1600" b="1" dirty="0">
                <a:solidFill>
                  <a:srgbClr val="C00000"/>
                </a:solidFill>
              </a:rPr>
              <a:t>Semantic Adapter</a:t>
            </a:r>
            <a:endParaRPr lang="en" altLang="zh-CN" sz="1794" b="1" dirty="0">
              <a:solidFill>
                <a:srgbClr val="C00000"/>
              </a:solidFill>
              <a:latin typeface="Arial" panose="020B0604020202020204" pitchFamily="34" charset="0"/>
              <a:ea typeface="等线" panose="02010600030101010101" pitchFamily="2" charset="-122"/>
              <a:cs typeface="Arial" panose="020B0604020202020204" pitchFamily="34" charset="0"/>
            </a:endParaRPr>
          </a:p>
        </p:txBody>
      </p:sp>
      <p:pic>
        <p:nvPicPr>
          <p:cNvPr id="16" name="图片 15">
            <a:extLst>
              <a:ext uri="{FF2B5EF4-FFF2-40B4-BE49-F238E27FC236}">
                <a16:creationId xmlns:a16="http://schemas.microsoft.com/office/drawing/2014/main" id="{9713A5E6-2F80-2A9F-075A-CA83C23FD3CC}"/>
              </a:ext>
            </a:extLst>
          </p:cNvPr>
          <p:cNvPicPr>
            <a:picLocks noChangeAspect="1"/>
          </p:cNvPicPr>
          <p:nvPr/>
        </p:nvPicPr>
        <p:blipFill>
          <a:blip r:embed="rId3"/>
          <a:stretch>
            <a:fillRect/>
          </a:stretch>
        </p:blipFill>
        <p:spPr>
          <a:xfrm>
            <a:off x="8238738" y="4890553"/>
            <a:ext cx="2503647" cy="316395"/>
          </a:xfrm>
          <a:prstGeom prst="rect">
            <a:avLst/>
          </a:prstGeom>
        </p:spPr>
      </p:pic>
      <p:sp>
        <p:nvSpPr>
          <p:cNvPr id="23" name="矩形: 圆角 22">
            <a:extLst>
              <a:ext uri="{FF2B5EF4-FFF2-40B4-BE49-F238E27FC236}">
                <a16:creationId xmlns:a16="http://schemas.microsoft.com/office/drawing/2014/main" id="{81A65197-EF4A-5B7E-F857-0EB0EE6D1735}"/>
              </a:ext>
            </a:extLst>
          </p:cNvPr>
          <p:cNvSpPr/>
          <p:nvPr/>
        </p:nvSpPr>
        <p:spPr>
          <a:xfrm>
            <a:off x="587459" y="3594172"/>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5" name="矩形: 圆角 24">
            <a:extLst>
              <a:ext uri="{FF2B5EF4-FFF2-40B4-BE49-F238E27FC236}">
                <a16:creationId xmlns:a16="http://schemas.microsoft.com/office/drawing/2014/main" id="{5CC1CCE1-BBA4-D0D9-4CD8-95E928B0AD76}"/>
              </a:ext>
            </a:extLst>
          </p:cNvPr>
          <p:cNvSpPr/>
          <p:nvPr/>
        </p:nvSpPr>
        <p:spPr>
          <a:xfrm>
            <a:off x="587459" y="398399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7" name="箭头: 右 26">
            <a:extLst>
              <a:ext uri="{FF2B5EF4-FFF2-40B4-BE49-F238E27FC236}">
                <a16:creationId xmlns:a16="http://schemas.microsoft.com/office/drawing/2014/main" id="{25FAFEE9-5FC1-3092-1D07-8F737594D73C}"/>
              </a:ext>
            </a:extLst>
          </p:cNvPr>
          <p:cNvSpPr/>
          <p:nvPr/>
        </p:nvSpPr>
        <p:spPr>
          <a:xfrm>
            <a:off x="1905989" y="364282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D2B9FB63-D505-040F-A948-359FC07CC385}"/>
              </a:ext>
            </a:extLst>
          </p:cNvPr>
          <p:cNvSpPr/>
          <p:nvPr/>
        </p:nvSpPr>
        <p:spPr>
          <a:xfrm>
            <a:off x="2359095" y="3114797"/>
            <a:ext cx="1395984" cy="167047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B4D0E62A-81F6-8DC2-C78D-BE346058999D}"/>
                  </a:ext>
                </a:extLst>
              </p:cNvPr>
              <p:cNvSpPr/>
              <p:nvPr/>
            </p:nvSpPr>
            <p:spPr>
              <a:xfrm>
                <a:off x="4474027" y="4347253"/>
                <a:ext cx="352902" cy="342737"/>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𝑹</m:t>
                          </m:r>
                        </m:e>
                        <m:sub>
                          <m:r>
                            <a:rPr lang="zh-CN" altLang="en-US" sz="1400"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30" name="矩形: 圆角 29">
                <a:extLst>
                  <a:ext uri="{FF2B5EF4-FFF2-40B4-BE49-F238E27FC236}">
                    <a16:creationId xmlns:a16="http://schemas.microsoft.com/office/drawing/2014/main" id="{B4D0E62A-81F6-8DC2-C78D-BE346058999D}"/>
                  </a:ext>
                </a:extLst>
              </p:cNvPr>
              <p:cNvSpPr>
                <a:spLocks noRot="1" noChangeAspect="1" noMove="1" noResize="1" noEditPoints="1" noAdjustHandles="1" noChangeArrowheads="1" noChangeShapeType="1" noTextEdit="1"/>
              </p:cNvSpPr>
              <p:nvPr/>
            </p:nvSpPr>
            <p:spPr>
              <a:xfrm>
                <a:off x="4474027" y="4347253"/>
                <a:ext cx="352902" cy="342737"/>
              </a:xfrm>
              <a:prstGeom prst="roundRect">
                <a:avLst/>
              </a:prstGeom>
              <a:blipFill>
                <a:blip r:embed="rId4"/>
                <a:stretch>
                  <a:fillRect l="-862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F4150E7C-2972-439C-CE0D-EB699FB7F747}"/>
                  </a:ext>
                </a:extLst>
              </p:cNvPr>
              <p:cNvSpPr/>
              <p:nvPr/>
            </p:nvSpPr>
            <p:spPr>
              <a:xfrm>
                <a:off x="4469305" y="3983993"/>
                <a:ext cx="352902" cy="33637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𝑷</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1" name="矩形: 圆角 30">
                <a:extLst>
                  <a:ext uri="{FF2B5EF4-FFF2-40B4-BE49-F238E27FC236}">
                    <a16:creationId xmlns:a16="http://schemas.microsoft.com/office/drawing/2014/main" id="{F4150E7C-2972-439C-CE0D-EB699FB7F747}"/>
                  </a:ext>
                </a:extLst>
              </p:cNvPr>
              <p:cNvSpPr>
                <a:spLocks noRot="1" noChangeAspect="1" noMove="1" noResize="1" noEditPoints="1" noAdjustHandles="1" noChangeArrowheads="1" noChangeShapeType="1" noTextEdit="1"/>
              </p:cNvSpPr>
              <p:nvPr/>
            </p:nvSpPr>
            <p:spPr>
              <a:xfrm>
                <a:off x="4469305" y="3983993"/>
                <a:ext cx="352902" cy="336372"/>
              </a:xfrm>
              <a:prstGeom prst="roundRect">
                <a:avLst/>
              </a:prstGeom>
              <a:blipFill>
                <a:blip r:embed="rId5"/>
                <a:stretch>
                  <a:fillRect l="-1206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圆角 31">
                <a:extLst>
                  <a:ext uri="{FF2B5EF4-FFF2-40B4-BE49-F238E27FC236}">
                    <a16:creationId xmlns:a16="http://schemas.microsoft.com/office/drawing/2014/main" id="{6FA202B3-DACF-6E4C-CBFE-28F1C21864AB}"/>
                  </a:ext>
                </a:extLst>
              </p:cNvPr>
              <p:cNvSpPr/>
              <p:nvPr/>
            </p:nvSpPr>
            <p:spPr>
              <a:xfrm>
                <a:off x="4419481" y="3226152"/>
                <a:ext cx="443609" cy="3363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𝑬𝑴</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2" name="矩形: 圆角 31">
                <a:extLst>
                  <a:ext uri="{FF2B5EF4-FFF2-40B4-BE49-F238E27FC236}">
                    <a16:creationId xmlns:a16="http://schemas.microsoft.com/office/drawing/2014/main" id="{6FA202B3-DACF-6E4C-CBFE-28F1C21864AB}"/>
                  </a:ext>
                </a:extLst>
              </p:cNvPr>
              <p:cNvSpPr>
                <a:spLocks noRot="1" noChangeAspect="1" noMove="1" noResize="1" noEditPoints="1" noAdjustHandles="1" noChangeArrowheads="1" noChangeShapeType="1" noTextEdit="1"/>
              </p:cNvSpPr>
              <p:nvPr/>
            </p:nvSpPr>
            <p:spPr>
              <a:xfrm>
                <a:off x="4419481" y="3226152"/>
                <a:ext cx="443609" cy="336372"/>
              </a:xfrm>
              <a:prstGeom prst="roundRect">
                <a:avLst/>
              </a:prstGeom>
              <a:blipFill>
                <a:blip r:embed="rId6"/>
                <a:stretch>
                  <a:fillRect l="-1917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D81A032F-4F91-597E-4F64-2B546ABB1EE3}"/>
                  </a:ext>
                </a:extLst>
              </p:cNvPr>
              <p:cNvSpPr/>
              <p:nvPr/>
            </p:nvSpPr>
            <p:spPr>
              <a:xfrm>
                <a:off x="4419481" y="3597922"/>
                <a:ext cx="443609" cy="3427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𝑫𝑨</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3" name="矩形: 圆角 32">
                <a:extLst>
                  <a:ext uri="{FF2B5EF4-FFF2-40B4-BE49-F238E27FC236}">
                    <a16:creationId xmlns:a16="http://schemas.microsoft.com/office/drawing/2014/main" id="{D81A032F-4F91-597E-4F64-2B546ABB1EE3}"/>
                  </a:ext>
                </a:extLst>
              </p:cNvPr>
              <p:cNvSpPr>
                <a:spLocks noRot="1" noChangeAspect="1" noMove="1" noResize="1" noEditPoints="1" noAdjustHandles="1" noChangeArrowheads="1" noChangeShapeType="1" noTextEdit="1"/>
              </p:cNvSpPr>
              <p:nvPr/>
            </p:nvSpPr>
            <p:spPr>
              <a:xfrm>
                <a:off x="4419481" y="3597922"/>
                <a:ext cx="443609" cy="342736"/>
              </a:xfrm>
              <a:prstGeom prst="roundRect">
                <a:avLst/>
              </a:prstGeom>
              <a:blipFill>
                <a:blip r:embed="rId7"/>
                <a:stretch>
                  <a:fillRect l="-15068"/>
                </a:stretch>
              </a:blipFill>
              <a:ln>
                <a:noFill/>
              </a:ln>
            </p:spPr>
            <p:txBody>
              <a:bodyPr/>
              <a:lstStyle/>
              <a:p>
                <a:r>
                  <a:rPr lang="zh-CN" altLang="en-US">
                    <a:noFill/>
                  </a:rPr>
                  <a:t> </a:t>
                </a:r>
              </a:p>
            </p:txBody>
          </p:sp>
        </mc:Fallback>
      </mc:AlternateContent>
      <p:sp>
        <p:nvSpPr>
          <p:cNvPr id="34" name="矩形: 圆角 33">
            <a:extLst>
              <a:ext uri="{FF2B5EF4-FFF2-40B4-BE49-F238E27FC236}">
                <a16:creationId xmlns:a16="http://schemas.microsoft.com/office/drawing/2014/main" id="{81C753D2-B231-1267-FBEB-823B0E1E8F3B}"/>
              </a:ext>
            </a:extLst>
          </p:cNvPr>
          <p:cNvSpPr/>
          <p:nvPr/>
        </p:nvSpPr>
        <p:spPr>
          <a:xfrm>
            <a:off x="2488175" y="3216343"/>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dk1"/>
                </a:solidFill>
                <a:latin typeface="Arial" panose="020B0604020202020204" pitchFamily="34" charset="0"/>
                <a:cs typeface="Arial" panose="020B0604020202020204" pitchFamily="34" charset="0"/>
              </a:rPr>
              <a:t>Emotion</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7" name="矩形: 圆角 36">
            <a:extLst>
              <a:ext uri="{FF2B5EF4-FFF2-40B4-BE49-F238E27FC236}">
                <a16:creationId xmlns:a16="http://schemas.microsoft.com/office/drawing/2014/main" id="{86497496-4542-5367-8810-4F69DBC6A7FC}"/>
              </a:ext>
            </a:extLst>
          </p:cNvPr>
          <p:cNvSpPr/>
          <p:nvPr/>
        </p:nvSpPr>
        <p:spPr>
          <a:xfrm>
            <a:off x="2484567" y="3593129"/>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Dialog Act </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8" name="矩形: 圆角 37">
            <a:extLst>
              <a:ext uri="{FF2B5EF4-FFF2-40B4-BE49-F238E27FC236}">
                <a16:creationId xmlns:a16="http://schemas.microsoft.com/office/drawing/2014/main" id="{87CA4ED4-E7A1-834E-3444-1C549A26FFF2}"/>
              </a:ext>
            </a:extLst>
          </p:cNvPr>
          <p:cNvSpPr/>
          <p:nvPr/>
        </p:nvSpPr>
        <p:spPr>
          <a:xfrm>
            <a:off x="2481505" y="3969915"/>
            <a:ext cx="1160520" cy="343672"/>
          </a:xfrm>
          <a:prstGeom prst="round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2" name="矩形: 圆角 41">
            <a:extLst>
              <a:ext uri="{FF2B5EF4-FFF2-40B4-BE49-F238E27FC236}">
                <a16:creationId xmlns:a16="http://schemas.microsoft.com/office/drawing/2014/main" id="{0F40D89E-9649-C78E-7DF7-5FF178269813}"/>
              </a:ext>
            </a:extLst>
          </p:cNvPr>
          <p:cNvSpPr/>
          <p:nvPr/>
        </p:nvSpPr>
        <p:spPr>
          <a:xfrm>
            <a:off x="2484567" y="4347253"/>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F40E77D8-76FC-0717-5392-E565D721BCB0}"/>
              </a:ext>
            </a:extLst>
          </p:cNvPr>
          <p:cNvSpPr/>
          <p:nvPr/>
        </p:nvSpPr>
        <p:spPr>
          <a:xfrm rot="5400000">
            <a:off x="4627665" y="3844017"/>
            <a:ext cx="3445065" cy="342737"/>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a:t>
            </a:r>
            <a:endParaRPr lang="zh-CN" altLang="en-US" sz="1600" b="1" dirty="0">
              <a:solidFill>
                <a:schemeClr val="tx1"/>
              </a:solidFill>
            </a:endParaRPr>
          </a:p>
        </p:txBody>
      </p:sp>
      <p:sp>
        <p:nvSpPr>
          <p:cNvPr id="46" name="矩形 45">
            <a:extLst>
              <a:ext uri="{FF2B5EF4-FFF2-40B4-BE49-F238E27FC236}">
                <a16:creationId xmlns:a16="http://schemas.microsoft.com/office/drawing/2014/main" id="{2EC8F8FA-7FED-24C3-B8C4-C518FF04F39B}"/>
              </a:ext>
            </a:extLst>
          </p:cNvPr>
          <p:cNvSpPr/>
          <p:nvPr/>
        </p:nvSpPr>
        <p:spPr>
          <a:xfrm rot="5400000">
            <a:off x="5062116" y="4890555"/>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sp>
        <p:nvSpPr>
          <p:cNvPr id="47" name="箭头: 右 46">
            <a:extLst>
              <a:ext uri="{FF2B5EF4-FFF2-40B4-BE49-F238E27FC236}">
                <a16:creationId xmlns:a16="http://schemas.microsoft.com/office/drawing/2014/main" id="{434F3F8B-F8CE-2629-831C-2C33CF86EA31}"/>
              </a:ext>
            </a:extLst>
          </p:cNvPr>
          <p:cNvSpPr/>
          <p:nvPr/>
        </p:nvSpPr>
        <p:spPr>
          <a:xfrm>
            <a:off x="3909481" y="368897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8" name="矩形: 圆角 47">
                <a:extLst>
                  <a:ext uri="{FF2B5EF4-FFF2-40B4-BE49-F238E27FC236}">
                    <a16:creationId xmlns:a16="http://schemas.microsoft.com/office/drawing/2014/main" id="{6E8A627A-D29D-F352-0B93-961EFEB26AB1}"/>
                  </a:ext>
                </a:extLst>
              </p:cNvPr>
              <p:cNvSpPr/>
              <p:nvPr/>
            </p:nvSpPr>
            <p:spPr>
              <a:xfrm>
                <a:off x="7051687" y="4890553"/>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smtClean="0">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smtClean="0">
                              <a:solidFill>
                                <a:schemeClr val="dk1"/>
                              </a:solidFill>
                              <a:latin typeface="Cambria Math" panose="02040503050406030204" pitchFamily="18" charset="0"/>
                              <a:cs typeface="Arial" panose="020B0604020202020204" pitchFamily="34" charset="0"/>
                            </a:rPr>
                            <m:t>𝑹</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48" name="矩形: 圆角 47">
                <a:extLst>
                  <a:ext uri="{FF2B5EF4-FFF2-40B4-BE49-F238E27FC236}">
                    <a16:creationId xmlns:a16="http://schemas.microsoft.com/office/drawing/2014/main" id="{6E8A627A-D29D-F352-0B93-961EFEB26AB1}"/>
                  </a:ext>
                </a:extLst>
              </p:cNvPr>
              <p:cNvSpPr>
                <a:spLocks noRot="1" noChangeAspect="1" noMove="1" noResize="1" noEditPoints="1" noAdjustHandles="1" noChangeArrowheads="1" noChangeShapeType="1" noTextEdit="1"/>
              </p:cNvSpPr>
              <p:nvPr/>
            </p:nvSpPr>
            <p:spPr>
              <a:xfrm>
                <a:off x="7051687" y="4890553"/>
                <a:ext cx="352902" cy="342737"/>
              </a:xfrm>
              <a:prstGeom prst="roundRect">
                <a:avLst/>
              </a:prstGeom>
              <a:blipFill>
                <a:blip r:embed="rId8"/>
                <a:stretch>
                  <a:fillRect l="-8621"/>
                </a:stretch>
              </a:blipFill>
              <a:ln>
                <a:noFill/>
              </a:ln>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14199B87-80E4-34CA-E103-FEC1690951D1}"/>
              </a:ext>
            </a:extLst>
          </p:cNvPr>
          <p:cNvCxnSpPr>
            <a:cxnSpLocks/>
            <a:stCxn id="30" idx="3"/>
            <a:endCxn id="46" idx="2"/>
          </p:cNvCxnSpPr>
          <p:nvPr/>
        </p:nvCxnSpPr>
        <p:spPr>
          <a:xfrm>
            <a:off x="4826929" y="4518622"/>
            <a:ext cx="502221" cy="543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8C30D7DA-91B0-6D69-7DB3-C333CC0C6914}"/>
              </a:ext>
            </a:extLst>
          </p:cNvPr>
          <p:cNvCxnSpPr>
            <a:cxnSpLocks/>
            <a:stCxn id="46" idx="0"/>
          </p:cNvCxnSpPr>
          <p:nvPr/>
        </p:nvCxnSpPr>
        <p:spPr>
          <a:xfrm>
            <a:off x="5671887" y="5061924"/>
            <a:ext cx="5170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a16="http://schemas.microsoft.com/office/drawing/2014/main" id="{2612D502-9751-E845-01CF-CA820B55329D}"/>
              </a:ext>
            </a:extLst>
          </p:cNvPr>
          <p:cNvCxnSpPr>
            <a:cxnSpLocks/>
          </p:cNvCxnSpPr>
          <p:nvPr/>
        </p:nvCxnSpPr>
        <p:spPr>
          <a:xfrm flipV="1">
            <a:off x="6519206" y="5061922"/>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45897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9F7262A-C7EC-34D8-ED16-4B6633C859D9}"/>
              </a:ext>
            </a:extLst>
          </p:cNvPr>
          <p:cNvSpPr txBox="1"/>
          <p:nvPr/>
        </p:nvSpPr>
        <p:spPr>
          <a:xfrm>
            <a:off x="587459" y="1437868"/>
            <a:ext cx="3054566" cy="338554"/>
          </a:xfrm>
          <a:prstGeom prst="rect">
            <a:avLst/>
          </a:prstGeom>
          <a:noFill/>
        </p:spPr>
        <p:txBody>
          <a:bodyPr wrap="square">
            <a:spAutoFit/>
          </a:bodyPr>
          <a:lstStyle/>
          <a:p>
            <a:pPr algn="ctr" defTabSz="431688"/>
            <a:r>
              <a:rPr lang="en-US" altLang="zh-CN" sz="1600" b="1" dirty="0">
                <a:solidFill>
                  <a:srgbClr val="C00000"/>
                </a:solidFill>
              </a:rPr>
              <a:t>Persona-Emotion Adapter</a:t>
            </a:r>
            <a:endParaRPr lang="en" altLang="zh-CN" sz="1794" b="1" dirty="0">
              <a:solidFill>
                <a:srgbClr val="C00000"/>
              </a:solidFill>
              <a:latin typeface="Arial" panose="020B0604020202020204" pitchFamily="34" charset="0"/>
              <a:ea typeface="等线" panose="02010600030101010101" pitchFamily="2" charset="-122"/>
              <a:cs typeface="Arial" panose="020B0604020202020204" pitchFamily="34" charset="0"/>
            </a:endParaRPr>
          </a:p>
        </p:txBody>
      </p:sp>
      <p:sp>
        <p:nvSpPr>
          <p:cNvPr id="23" name="矩形: 圆角 22">
            <a:extLst>
              <a:ext uri="{FF2B5EF4-FFF2-40B4-BE49-F238E27FC236}">
                <a16:creationId xmlns:a16="http://schemas.microsoft.com/office/drawing/2014/main" id="{81A65197-EF4A-5B7E-F857-0EB0EE6D1735}"/>
              </a:ext>
            </a:extLst>
          </p:cNvPr>
          <p:cNvSpPr/>
          <p:nvPr/>
        </p:nvSpPr>
        <p:spPr>
          <a:xfrm>
            <a:off x="587459" y="3594172"/>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5" name="矩形: 圆角 24">
            <a:extLst>
              <a:ext uri="{FF2B5EF4-FFF2-40B4-BE49-F238E27FC236}">
                <a16:creationId xmlns:a16="http://schemas.microsoft.com/office/drawing/2014/main" id="{5CC1CCE1-BBA4-D0D9-4CD8-95E928B0AD76}"/>
              </a:ext>
            </a:extLst>
          </p:cNvPr>
          <p:cNvSpPr/>
          <p:nvPr/>
        </p:nvSpPr>
        <p:spPr>
          <a:xfrm>
            <a:off x="587459" y="398399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7" name="箭头: 右 26">
            <a:extLst>
              <a:ext uri="{FF2B5EF4-FFF2-40B4-BE49-F238E27FC236}">
                <a16:creationId xmlns:a16="http://schemas.microsoft.com/office/drawing/2014/main" id="{25FAFEE9-5FC1-3092-1D07-8F737594D73C}"/>
              </a:ext>
            </a:extLst>
          </p:cNvPr>
          <p:cNvSpPr/>
          <p:nvPr/>
        </p:nvSpPr>
        <p:spPr>
          <a:xfrm>
            <a:off x="1905989" y="364282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D2B9FB63-D505-040F-A948-359FC07CC385}"/>
              </a:ext>
            </a:extLst>
          </p:cNvPr>
          <p:cNvSpPr/>
          <p:nvPr/>
        </p:nvSpPr>
        <p:spPr>
          <a:xfrm>
            <a:off x="2359095" y="3114797"/>
            <a:ext cx="1395984" cy="167047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B4D0E62A-81F6-8DC2-C78D-BE346058999D}"/>
                  </a:ext>
                </a:extLst>
              </p:cNvPr>
              <p:cNvSpPr/>
              <p:nvPr/>
            </p:nvSpPr>
            <p:spPr>
              <a:xfrm>
                <a:off x="4474027" y="4347253"/>
                <a:ext cx="352902" cy="342737"/>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𝑹</m:t>
                          </m:r>
                        </m:e>
                        <m:sub>
                          <m:r>
                            <a:rPr lang="zh-CN" altLang="en-US" sz="1400"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30" name="矩形: 圆角 29">
                <a:extLst>
                  <a:ext uri="{FF2B5EF4-FFF2-40B4-BE49-F238E27FC236}">
                    <a16:creationId xmlns:a16="http://schemas.microsoft.com/office/drawing/2014/main" id="{B4D0E62A-81F6-8DC2-C78D-BE346058999D}"/>
                  </a:ext>
                </a:extLst>
              </p:cNvPr>
              <p:cNvSpPr>
                <a:spLocks noRot="1" noChangeAspect="1" noMove="1" noResize="1" noEditPoints="1" noAdjustHandles="1" noChangeArrowheads="1" noChangeShapeType="1" noTextEdit="1"/>
              </p:cNvSpPr>
              <p:nvPr/>
            </p:nvSpPr>
            <p:spPr>
              <a:xfrm>
                <a:off x="4474027" y="4347253"/>
                <a:ext cx="352902" cy="342737"/>
              </a:xfrm>
              <a:prstGeom prst="roundRect">
                <a:avLst/>
              </a:prstGeom>
              <a:blipFill>
                <a:blip r:embed="rId3"/>
                <a:stretch>
                  <a:fillRect l="-862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F4150E7C-2972-439C-CE0D-EB699FB7F747}"/>
                  </a:ext>
                </a:extLst>
              </p:cNvPr>
              <p:cNvSpPr/>
              <p:nvPr/>
            </p:nvSpPr>
            <p:spPr>
              <a:xfrm>
                <a:off x="4469305" y="3983993"/>
                <a:ext cx="352902" cy="33637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𝑷</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1" name="矩形: 圆角 30">
                <a:extLst>
                  <a:ext uri="{FF2B5EF4-FFF2-40B4-BE49-F238E27FC236}">
                    <a16:creationId xmlns:a16="http://schemas.microsoft.com/office/drawing/2014/main" id="{F4150E7C-2972-439C-CE0D-EB699FB7F747}"/>
                  </a:ext>
                </a:extLst>
              </p:cNvPr>
              <p:cNvSpPr>
                <a:spLocks noRot="1" noChangeAspect="1" noMove="1" noResize="1" noEditPoints="1" noAdjustHandles="1" noChangeArrowheads="1" noChangeShapeType="1" noTextEdit="1"/>
              </p:cNvSpPr>
              <p:nvPr/>
            </p:nvSpPr>
            <p:spPr>
              <a:xfrm>
                <a:off x="4469305" y="3983993"/>
                <a:ext cx="352902" cy="336372"/>
              </a:xfrm>
              <a:prstGeom prst="roundRect">
                <a:avLst/>
              </a:prstGeom>
              <a:blipFill>
                <a:blip r:embed="rId4"/>
                <a:stretch>
                  <a:fillRect l="-1206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圆角 31">
                <a:extLst>
                  <a:ext uri="{FF2B5EF4-FFF2-40B4-BE49-F238E27FC236}">
                    <a16:creationId xmlns:a16="http://schemas.microsoft.com/office/drawing/2014/main" id="{6FA202B3-DACF-6E4C-CBFE-28F1C21864AB}"/>
                  </a:ext>
                </a:extLst>
              </p:cNvPr>
              <p:cNvSpPr/>
              <p:nvPr/>
            </p:nvSpPr>
            <p:spPr>
              <a:xfrm>
                <a:off x="4419481" y="3226152"/>
                <a:ext cx="443609" cy="3363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𝑬𝑴</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2" name="矩形: 圆角 31">
                <a:extLst>
                  <a:ext uri="{FF2B5EF4-FFF2-40B4-BE49-F238E27FC236}">
                    <a16:creationId xmlns:a16="http://schemas.microsoft.com/office/drawing/2014/main" id="{6FA202B3-DACF-6E4C-CBFE-28F1C21864AB}"/>
                  </a:ext>
                </a:extLst>
              </p:cNvPr>
              <p:cNvSpPr>
                <a:spLocks noRot="1" noChangeAspect="1" noMove="1" noResize="1" noEditPoints="1" noAdjustHandles="1" noChangeArrowheads="1" noChangeShapeType="1" noTextEdit="1"/>
              </p:cNvSpPr>
              <p:nvPr/>
            </p:nvSpPr>
            <p:spPr>
              <a:xfrm>
                <a:off x="4419481" y="3226152"/>
                <a:ext cx="443609" cy="336372"/>
              </a:xfrm>
              <a:prstGeom prst="roundRect">
                <a:avLst/>
              </a:prstGeom>
              <a:blipFill>
                <a:blip r:embed="rId5"/>
                <a:stretch>
                  <a:fillRect l="-1917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D81A032F-4F91-597E-4F64-2B546ABB1EE3}"/>
                  </a:ext>
                </a:extLst>
              </p:cNvPr>
              <p:cNvSpPr/>
              <p:nvPr/>
            </p:nvSpPr>
            <p:spPr>
              <a:xfrm>
                <a:off x="4419481" y="3597922"/>
                <a:ext cx="443609" cy="3427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𝑫𝑨</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3" name="矩形: 圆角 32">
                <a:extLst>
                  <a:ext uri="{FF2B5EF4-FFF2-40B4-BE49-F238E27FC236}">
                    <a16:creationId xmlns:a16="http://schemas.microsoft.com/office/drawing/2014/main" id="{D81A032F-4F91-597E-4F64-2B546ABB1EE3}"/>
                  </a:ext>
                </a:extLst>
              </p:cNvPr>
              <p:cNvSpPr>
                <a:spLocks noRot="1" noChangeAspect="1" noMove="1" noResize="1" noEditPoints="1" noAdjustHandles="1" noChangeArrowheads="1" noChangeShapeType="1" noTextEdit="1"/>
              </p:cNvSpPr>
              <p:nvPr/>
            </p:nvSpPr>
            <p:spPr>
              <a:xfrm>
                <a:off x="4419481" y="3597922"/>
                <a:ext cx="443609" cy="342736"/>
              </a:xfrm>
              <a:prstGeom prst="roundRect">
                <a:avLst/>
              </a:prstGeom>
              <a:blipFill>
                <a:blip r:embed="rId6"/>
                <a:stretch>
                  <a:fillRect l="-15068"/>
                </a:stretch>
              </a:blipFill>
              <a:ln>
                <a:noFill/>
              </a:ln>
            </p:spPr>
            <p:txBody>
              <a:bodyPr/>
              <a:lstStyle/>
              <a:p>
                <a:r>
                  <a:rPr lang="zh-CN" altLang="en-US">
                    <a:noFill/>
                  </a:rPr>
                  <a:t> </a:t>
                </a:r>
              </a:p>
            </p:txBody>
          </p:sp>
        </mc:Fallback>
      </mc:AlternateContent>
      <p:sp>
        <p:nvSpPr>
          <p:cNvPr id="34" name="矩形: 圆角 33">
            <a:extLst>
              <a:ext uri="{FF2B5EF4-FFF2-40B4-BE49-F238E27FC236}">
                <a16:creationId xmlns:a16="http://schemas.microsoft.com/office/drawing/2014/main" id="{81C753D2-B231-1267-FBEB-823B0E1E8F3B}"/>
              </a:ext>
            </a:extLst>
          </p:cNvPr>
          <p:cNvSpPr/>
          <p:nvPr/>
        </p:nvSpPr>
        <p:spPr>
          <a:xfrm>
            <a:off x="2488175" y="3216343"/>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dk1"/>
                </a:solidFill>
                <a:latin typeface="Arial" panose="020B0604020202020204" pitchFamily="34" charset="0"/>
                <a:cs typeface="Arial" panose="020B0604020202020204" pitchFamily="34" charset="0"/>
              </a:rPr>
              <a:t>Emotion</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7" name="矩形: 圆角 36">
            <a:extLst>
              <a:ext uri="{FF2B5EF4-FFF2-40B4-BE49-F238E27FC236}">
                <a16:creationId xmlns:a16="http://schemas.microsoft.com/office/drawing/2014/main" id="{86497496-4542-5367-8810-4F69DBC6A7FC}"/>
              </a:ext>
            </a:extLst>
          </p:cNvPr>
          <p:cNvSpPr/>
          <p:nvPr/>
        </p:nvSpPr>
        <p:spPr>
          <a:xfrm>
            <a:off x="2484567" y="3593129"/>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Dialog Act </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8" name="矩形: 圆角 37">
            <a:extLst>
              <a:ext uri="{FF2B5EF4-FFF2-40B4-BE49-F238E27FC236}">
                <a16:creationId xmlns:a16="http://schemas.microsoft.com/office/drawing/2014/main" id="{87CA4ED4-E7A1-834E-3444-1C549A26FFF2}"/>
              </a:ext>
            </a:extLst>
          </p:cNvPr>
          <p:cNvSpPr/>
          <p:nvPr/>
        </p:nvSpPr>
        <p:spPr>
          <a:xfrm>
            <a:off x="2481505" y="3969915"/>
            <a:ext cx="1160520" cy="343672"/>
          </a:xfrm>
          <a:prstGeom prst="round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2" name="矩形: 圆角 41">
            <a:extLst>
              <a:ext uri="{FF2B5EF4-FFF2-40B4-BE49-F238E27FC236}">
                <a16:creationId xmlns:a16="http://schemas.microsoft.com/office/drawing/2014/main" id="{0F40D89E-9649-C78E-7DF7-5FF178269813}"/>
              </a:ext>
            </a:extLst>
          </p:cNvPr>
          <p:cNvSpPr/>
          <p:nvPr/>
        </p:nvSpPr>
        <p:spPr>
          <a:xfrm>
            <a:off x="2484567" y="4347253"/>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F40E77D8-76FC-0717-5392-E565D721BCB0}"/>
              </a:ext>
            </a:extLst>
          </p:cNvPr>
          <p:cNvSpPr/>
          <p:nvPr/>
        </p:nvSpPr>
        <p:spPr>
          <a:xfrm rot="5400000">
            <a:off x="4627665" y="3844017"/>
            <a:ext cx="3445065" cy="342737"/>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a:t>
            </a:r>
            <a:endParaRPr lang="zh-CN" altLang="en-US" sz="1600" b="1" dirty="0">
              <a:solidFill>
                <a:schemeClr val="tx1"/>
              </a:solidFill>
            </a:endParaRPr>
          </a:p>
        </p:txBody>
      </p:sp>
      <p:sp>
        <p:nvSpPr>
          <p:cNvPr id="47" name="箭头: 右 46">
            <a:extLst>
              <a:ext uri="{FF2B5EF4-FFF2-40B4-BE49-F238E27FC236}">
                <a16:creationId xmlns:a16="http://schemas.microsoft.com/office/drawing/2014/main" id="{434F3F8B-F8CE-2629-831C-2C33CF86EA31}"/>
              </a:ext>
            </a:extLst>
          </p:cNvPr>
          <p:cNvSpPr/>
          <p:nvPr/>
        </p:nvSpPr>
        <p:spPr>
          <a:xfrm>
            <a:off x="3909481" y="368897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矩形 54">
            <a:extLst>
              <a:ext uri="{FF2B5EF4-FFF2-40B4-BE49-F238E27FC236}">
                <a16:creationId xmlns:a16="http://schemas.microsoft.com/office/drawing/2014/main" id="{A5DEE8CB-C047-2D99-51EE-946273F00B2D}"/>
              </a:ext>
            </a:extLst>
          </p:cNvPr>
          <p:cNvSpPr/>
          <p:nvPr/>
        </p:nvSpPr>
        <p:spPr>
          <a:xfrm rot="5400000">
            <a:off x="5064476" y="3842382"/>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cxnSp>
        <p:nvCxnSpPr>
          <p:cNvPr id="59" name="直接箭头连接符 58">
            <a:extLst>
              <a:ext uri="{FF2B5EF4-FFF2-40B4-BE49-F238E27FC236}">
                <a16:creationId xmlns:a16="http://schemas.microsoft.com/office/drawing/2014/main" id="{F2AD1768-C4A0-3004-9161-B2DA70AEB5AF}"/>
              </a:ext>
            </a:extLst>
          </p:cNvPr>
          <p:cNvCxnSpPr>
            <a:cxnSpLocks/>
            <a:stCxn id="31" idx="3"/>
            <a:endCxn id="55" idx="2"/>
          </p:cNvCxnSpPr>
          <p:nvPr/>
        </p:nvCxnSpPr>
        <p:spPr>
          <a:xfrm flipV="1">
            <a:off x="4822207" y="4013751"/>
            <a:ext cx="509303" cy="138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905502E4-7316-37E9-4199-51A218F2F090}"/>
              </a:ext>
            </a:extLst>
          </p:cNvPr>
          <p:cNvCxnSpPr>
            <a:cxnSpLocks/>
            <a:stCxn id="33" idx="3"/>
            <a:endCxn id="55" idx="2"/>
          </p:cNvCxnSpPr>
          <p:nvPr/>
        </p:nvCxnSpPr>
        <p:spPr>
          <a:xfrm>
            <a:off x="4863090" y="3769290"/>
            <a:ext cx="468420" cy="244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8323FF39-DF3A-2D0F-5DD9-A02D46538B96}"/>
              </a:ext>
            </a:extLst>
          </p:cNvPr>
          <p:cNvCxnSpPr>
            <a:cxnSpLocks/>
            <a:stCxn id="32" idx="3"/>
            <a:endCxn id="55" idx="2"/>
          </p:cNvCxnSpPr>
          <p:nvPr/>
        </p:nvCxnSpPr>
        <p:spPr>
          <a:xfrm>
            <a:off x="4863090" y="3394338"/>
            <a:ext cx="468420" cy="619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CD54E650-8D83-58E8-BE05-77F2F46E030F}"/>
              </a:ext>
            </a:extLst>
          </p:cNvPr>
          <p:cNvCxnSpPr>
            <a:cxnSpLocks/>
            <a:stCxn id="55" idx="0"/>
            <a:endCxn id="44" idx="2"/>
          </p:cNvCxnSpPr>
          <p:nvPr/>
        </p:nvCxnSpPr>
        <p:spPr>
          <a:xfrm>
            <a:off x="5674247" y="4013751"/>
            <a:ext cx="504582" cy="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接箭头连接符 73">
            <a:extLst>
              <a:ext uri="{FF2B5EF4-FFF2-40B4-BE49-F238E27FC236}">
                <a16:creationId xmlns:a16="http://schemas.microsoft.com/office/drawing/2014/main" id="{717985C1-8B7C-EA97-084D-D33CCBDEAE2E}"/>
              </a:ext>
            </a:extLst>
          </p:cNvPr>
          <p:cNvCxnSpPr>
            <a:cxnSpLocks/>
          </p:cNvCxnSpPr>
          <p:nvPr/>
        </p:nvCxnSpPr>
        <p:spPr>
          <a:xfrm flipV="1">
            <a:off x="6519206" y="4013750"/>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矩形: 圆角 74">
                <a:extLst>
                  <a:ext uri="{FF2B5EF4-FFF2-40B4-BE49-F238E27FC236}">
                    <a16:creationId xmlns:a16="http://schemas.microsoft.com/office/drawing/2014/main" id="{D21EAC8D-8970-B9CF-8600-DA16D45257A3}"/>
                  </a:ext>
                </a:extLst>
              </p:cNvPr>
              <p:cNvSpPr/>
              <p:nvPr/>
            </p:nvSpPr>
            <p:spPr>
              <a:xfrm>
                <a:off x="7051687" y="3842381"/>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a:solidFill>
                                <a:schemeClr val="dk1"/>
                              </a:solidFill>
                              <a:latin typeface="Cambria Math" panose="02040503050406030204" pitchFamily="18" charset="0"/>
                              <a:cs typeface="Arial" panose="020B0604020202020204" pitchFamily="34" charset="0"/>
                            </a:rPr>
                            <m:t>𝑷</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75" name="矩形: 圆角 74">
                <a:extLst>
                  <a:ext uri="{FF2B5EF4-FFF2-40B4-BE49-F238E27FC236}">
                    <a16:creationId xmlns:a16="http://schemas.microsoft.com/office/drawing/2014/main" id="{D21EAC8D-8970-B9CF-8600-DA16D45257A3}"/>
                  </a:ext>
                </a:extLst>
              </p:cNvPr>
              <p:cNvSpPr>
                <a:spLocks noRot="1" noChangeAspect="1" noMove="1" noResize="1" noEditPoints="1" noAdjustHandles="1" noChangeArrowheads="1" noChangeShapeType="1" noTextEdit="1"/>
              </p:cNvSpPr>
              <p:nvPr/>
            </p:nvSpPr>
            <p:spPr>
              <a:xfrm>
                <a:off x="7051687" y="3842381"/>
                <a:ext cx="352902" cy="342737"/>
              </a:xfrm>
              <a:prstGeom prst="roundRect">
                <a:avLst/>
              </a:prstGeom>
              <a:blipFill>
                <a:blip r:embed="rId7"/>
                <a:stretch>
                  <a:fillRect l="-8621"/>
                </a:stretch>
              </a:blipFill>
              <a:ln>
                <a:noFill/>
              </a:ln>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048E3E7E-5840-D37F-5C80-543ADE8AF358}"/>
              </a:ext>
            </a:extLst>
          </p:cNvPr>
          <p:cNvPicPr>
            <a:picLocks noChangeAspect="1"/>
          </p:cNvPicPr>
          <p:nvPr/>
        </p:nvPicPr>
        <p:blipFill>
          <a:blip r:embed="rId8"/>
          <a:stretch>
            <a:fillRect/>
          </a:stretch>
        </p:blipFill>
        <p:spPr>
          <a:xfrm>
            <a:off x="7538172" y="4890553"/>
            <a:ext cx="3904775" cy="347718"/>
          </a:xfrm>
          <a:prstGeom prst="rect">
            <a:avLst/>
          </a:prstGeom>
        </p:spPr>
      </p:pic>
      <p:sp>
        <p:nvSpPr>
          <p:cNvPr id="8" name="矩形: 圆角 7">
            <a:extLst>
              <a:ext uri="{FF2B5EF4-FFF2-40B4-BE49-F238E27FC236}">
                <a16:creationId xmlns:a16="http://schemas.microsoft.com/office/drawing/2014/main" id="{704EB7CE-8CF6-7991-AE39-C9A16874E40A}"/>
              </a:ext>
            </a:extLst>
          </p:cNvPr>
          <p:cNvSpPr/>
          <p:nvPr/>
        </p:nvSpPr>
        <p:spPr>
          <a:xfrm>
            <a:off x="8103792" y="3409965"/>
            <a:ext cx="2773537" cy="1080142"/>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Capture the effect of </a:t>
            </a:r>
            <a:r>
              <a:rPr lang="en-US" altLang="zh-CN" b="1" dirty="0">
                <a:solidFill>
                  <a:srgbClr val="C00000"/>
                </a:solidFill>
              </a:rPr>
              <a:t>personality-emotion interaction</a:t>
            </a:r>
          </a:p>
        </p:txBody>
      </p:sp>
      <p:sp>
        <p:nvSpPr>
          <p:cNvPr id="2" name="文本框 1">
            <a:extLst>
              <a:ext uri="{FF2B5EF4-FFF2-40B4-BE49-F238E27FC236}">
                <a16:creationId xmlns:a16="http://schemas.microsoft.com/office/drawing/2014/main" id="{ED480AAA-E4D4-9FC0-FB04-935625F1AC25}"/>
              </a:ext>
            </a:extLst>
          </p:cNvPr>
          <p:cNvSpPr txBox="1"/>
          <p:nvPr/>
        </p:nvSpPr>
        <p:spPr>
          <a:xfrm>
            <a:off x="316603" y="158234"/>
            <a:ext cx="7087986" cy="461665"/>
          </a:xfrm>
          <a:prstGeom prst="rect">
            <a:avLst/>
          </a:prstGeom>
          <a:noFill/>
        </p:spPr>
        <p:txBody>
          <a:bodyPr wrap="square">
            <a:spAutoFit/>
          </a:bodyPr>
          <a:lstStyle/>
          <a:p>
            <a:r>
              <a:rPr lang="en-US" altLang="zh-CN" sz="2400" b="1" i="0" dirty="0">
                <a:solidFill>
                  <a:srgbClr val="0D0D0D"/>
                </a:solidFill>
                <a:effectLst/>
                <a:latin typeface="+mn-ea"/>
              </a:rPr>
              <a:t>Retrieval-augmented Prompt Learning</a:t>
            </a:r>
          </a:p>
        </p:txBody>
      </p:sp>
    </p:spTree>
    <p:extLst>
      <p:ext uri="{BB962C8B-B14F-4D97-AF65-F5344CB8AC3E}">
        <p14:creationId xmlns:p14="http://schemas.microsoft.com/office/powerpoint/2010/main" val="3187866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7DB43DC-8435-F6D1-961D-8D30B2D78A4F}"/>
              </a:ext>
            </a:extLst>
          </p:cNvPr>
          <p:cNvPicPr>
            <a:picLocks noChangeAspect="1"/>
          </p:cNvPicPr>
          <p:nvPr/>
        </p:nvPicPr>
        <p:blipFill>
          <a:blip r:embed="rId3"/>
          <a:stretch>
            <a:fillRect/>
          </a:stretch>
        </p:blipFill>
        <p:spPr>
          <a:xfrm>
            <a:off x="7251130" y="4900855"/>
            <a:ext cx="4478860" cy="313713"/>
          </a:xfrm>
          <a:prstGeom prst="rect">
            <a:avLst/>
          </a:prstGeom>
        </p:spPr>
      </p:pic>
      <p:sp>
        <p:nvSpPr>
          <p:cNvPr id="6" name="文本框 5">
            <a:extLst>
              <a:ext uri="{FF2B5EF4-FFF2-40B4-BE49-F238E27FC236}">
                <a16:creationId xmlns:a16="http://schemas.microsoft.com/office/drawing/2014/main" id="{09F7262A-C7EC-34D8-ED16-4B6633C859D9}"/>
              </a:ext>
            </a:extLst>
          </p:cNvPr>
          <p:cNvSpPr txBox="1"/>
          <p:nvPr/>
        </p:nvSpPr>
        <p:spPr>
          <a:xfrm>
            <a:off x="587459" y="1437868"/>
            <a:ext cx="1698541" cy="338554"/>
          </a:xfrm>
          <a:prstGeom prst="rect">
            <a:avLst/>
          </a:prstGeom>
          <a:noFill/>
        </p:spPr>
        <p:txBody>
          <a:bodyPr wrap="square">
            <a:spAutoFit/>
          </a:bodyPr>
          <a:lstStyle/>
          <a:p>
            <a:pPr algn="ctr" defTabSz="431688"/>
            <a:r>
              <a:rPr lang="en-US" altLang="zh-CN" sz="1600" b="1" dirty="0">
                <a:solidFill>
                  <a:srgbClr val="C00000"/>
                </a:solidFill>
              </a:rPr>
              <a:t>Global  Adapter</a:t>
            </a:r>
            <a:endParaRPr lang="en" altLang="zh-CN" sz="1794" b="1" dirty="0">
              <a:solidFill>
                <a:srgbClr val="C00000"/>
              </a:solidFill>
              <a:latin typeface="Arial" panose="020B0604020202020204" pitchFamily="34" charset="0"/>
              <a:ea typeface="等线" panose="02010600030101010101" pitchFamily="2" charset="-122"/>
              <a:cs typeface="Arial" panose="020B0604020202020204" pitchFamily="34" charset="0"/>
            </a:endParaRPr>
          </a:p>
        </p:txBody>
      </p:sp>
      <p:sp>
        <p:nvSpPr>
          <p:cNvPr id="23" name="矩形: 圆角 22">
            <a:extLst>
              <a:ext uri="{FF2B5EF4-FFF2-40B4-BE49-F238E27FC236}">
                <a16:creationId xmlns:a16="http://schemas.microsoft.com/office/drawing/2014/main" id="{81A65197-EF4A-5B7E-F857-0EB0EE6D1735}"/>
              </a:ext>
            </a:extLst>
          </p:cNvPr>
          <p:cNvSpPr/>
          <p:nvPr/>
        </p:nvSpPr>
        <p:spPr>
          <a:xfrm>
            <a:off x="587459" y="3594172"/>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5" name="矩形: 圆角 24">
            <a:extLst>
              <a:ext uri="{FF2B5EF4-FFF2-40B4-BE49-F238E27FC236}">
                <a16:creationId xmlns:a16="http://schemas.microsoft.com/office/drawing/2014/main" id="{5CC1CCE1-BBA4-D0D9-4CD8-95E928B0AD76}"/>
              </a:ext>
            </a:extLst>
          </p:cNvPr>
          <p:cNvSpPr/>
          <p:nvPr/>
        </p:nvSpPr>
        <p:spPr>
          <a:xfrm>
            <a:off x="587459" y="398399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7" name="箭头: 右 26">
            <a:extLst>
              <a:ext uri="{FF2B5EF4-FFF2-40B4-BE49-F238E27FC236}">
                <a16:creationId xmlns:a16="http://schemas.microsoft.com/office/drawing/2014/main" id="{25FAFEE9-5FC1-3092-1D07-8F737594D73C}"/>
              </a:ext>
            </a:extLst>
          </p:cNvPr>
          <p:cNvSpPr/>
          <p:nvPr/>
        </p:nvSpPr>
        <p:spPr>
          <a:xfrm>
            <a:off x="1905989" y="364282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D2B9FB63-D505-040F-A948-359FC07CC385}"/>
              </a:ext>
            </a:extLst>
          </p:cNvPr>
          <p:cNvSpPr/>
          <p:nvPr/>
        </p:nvSpPr>
        <p:spPr>
          <a:xfrm>
            <a:off x="2359095" y="3114797"/>
            <a:ext cx="1395984" cy="167047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B4D0E62A-81F6-8DC2-C78D-BE346058999D}"/>
                  </a:ext>
                </a:extLst>
              </p:cNvPr>
              <p:cNvSpPr/>
              <p:nvPr/>
            </p:nvSpPr>
            <p:spPr>
              <a:xfrm>
                <a:off x="4474027" y="4347253"/>
                <a:ext cx="352902" cy="342737"/>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𝑹</m:t>
                          </m:r>
                        </m:e>
                        <m:sub>
                          <m:r>
                            <a:rPr lang="zh-CN" altLang="en-US" sz="1400"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30" name="矩形: 圆角 29">
                <a:extLst>
                  <a:ext uri="{FF2B5EF4-FFF2-40B4-BE49-F238E27FC236}">
                    <a16:creationId xmlns:a16="http://schemas.microsoft.com/office/drawing/2014/main" id="{B4D0E62A-81F6-8DC2-C78D-BE346058999D}"/>
                  </a:ext>
                </a:extLst>
              </p:cNvPr>
              <p:cNvSpPr>
                <a:spLocks noRot="1" noChangeAspect="1" noMove="1" noResize="1" noEditPoints="1" noAdjustHandles="1" noChangeArrowheads="1" noChangeShapeType="1" noTextEdit="1"/>
              </p:cNvSpPr>
              <p:nvPr/>
            </p:nvSpPr>
            <p:spPr>
              <a:xfrm>
                <a:off x="4474027" y="4347253"/>
                <a:ext cx="352902" cy="342737"/>
              </a:xfrm>
              <a:prstGeom prst="roundRect">
                <a:avLst/>
              </a:prstGeom>
              <a:blipFill>
                <a:blip r:embed="rId4"/>
                <a:stretch>
                  <a:fillRect l="-862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F4150E7C-2972-439C-CE0D-EB699FB7F747}"/>
                  </a:ext>
                </a:extLst>
              </p:cNvPr>
              <p:cNvSpPr/>
              <p:nvPr/>
            </p:nvSpPr>
            <p:spPr>
              <a:xfrm>
                <a:off x="4469305" y="3983993"/>
                <a:ext cx="352902" cy="33637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𝑷</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1" name="矩形: 圆角 30">
                <a:extLst>
                  <a:ext uri="{FF2B5EF4-FFF2-40B4-BE49-F238E27FC236}">
                    <a16:creationId xmlns:a16="http://schemas.microsoft.com/office/drawing/2014/main" id="{F4150E7C-2972-439C-CE0D-EB699FB7F747}"/>
                  </a:ext>
                </a:extLst>
              </p:cNvPr>
              <p:cNvSpPr>
                <a:spLocks noRot="1" noChangeAspect="1" noMove="1" noResize="1" noEditPoints="1" noAdjustHandles="1" noChangeArrowheads="1" noChangeShapeType="1" noTextEdit="1"/>
              </p:cNvSpPr>
              <p:nvPr/>
            </p:nvSpPr>
            <p:spPr>
              <a:xfrm>
                <a:off x="4469305" y="3983993"/>
                <a:ext cx="352902" cy="336372"/>
              </a:xfrm>
              <a:prstGeom prst="roundRect">
                <a:avLst/>
              </a:prstGeom>
              <a:blipFill>
                <a:blip r:embed="rId5"/>
                <a:stretch>
                  <a:fillRect l="-1206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圆角 31">
                <a:extLst>
                  <a:ext uri="{FF2B5EF4-FFF2-40B4-BE49-F238E27FC236}">
                    <a16:creationId xmlns:a16="http://schemas.microsoft.com/office/drawing/2014/main" id="{6FA202B3-DACF-6E4C-CBFE-28F1C21864AB}"/>
                  </a:ext>
                </a:extLst>
              </p:cNvPr>
              <p:cNvSpPr/>
              <p:nvPr/>
            </p:nvSpPr>
            <p:spPr>
              <a:xfrm>
                <a:off x="4419481" y="3226152"/>
                <a:ext cx="443609" cy="3363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𝑬𝑴</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2" name="矩形: 圆角 31">
                <a:extLst>
                  <a:ext uri="{FF2B5EF4-FFF2-40B4-BE49-F238E27FC236}">
                    <a16:creationId xmlns:a16="http://schemas.microsoft.com/office/drawing/2014/main" id="{6FA202B3-DACF-6E4C-CBFE-28F1C21864AB}"/>
                  </a:ext>
                </a:extLst>
              </p:cNvPr>
              <p:cNvSpPr>
                <a:spLocks noRot="1" noChangeAspect="1" noMove="1" noResize="1" noEditPoints="1" noAdjustHandles="1" noChangeArrowheads="1" noChangeShapeType="1" noTextEdit="1"/>
              </p:cNvSpPr>
              <p:nvPr/>
            </p:nvSpPr>
            <p:spPr>
              <a:xfrm>
                <a:off x="4419481" y="3226152"/>
                <a:ext cx="443609" cy="336372"/>
              </a:xfrm>
              <a:prstGeom prst="roundRect">
                <a:avLst/>
              </a:prstGeom>
              <a:blipFill>
                <a:blip r:embed="rId6"/>
                <a:stretch>
                  <a:fillRect l="-1917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D81A032F-4F91-597E-4F64-2B546ABB1EE3}"/>
                  </a:ext>
                </a:extLst>
              </p:cNvPr>
              <p:cNvSpPr/>
              <p:nvPr/>
            </p:nvSpPr>
            <p:spPr>
              <a:xfrm>
                <a:off x="4419481" y="3597922"/>
                <a:ext cx="443609" cy="3427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𝑫𝑨</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3" name="矩形: 圆角 32">
                <a:extLst>
                  <a:ext uri="{FF2B5EF4-FFF2-40B4-BE49-F238E27FC236}">
                    <a16:creationId xmlns:a16="http://schemas.microsoft.com/office/drawing/2014/main" id="{D81A032F-4F91-597E-4F64-2B546ABB1EE3}"/>
                  </a:ext>
                </a:extLst>
              </p:cNvPr>
              <p:cNvSpPr>
                <a:spLocks noRot="1" noChangeAspect="1" noMove="1" noResize="1" noEditPoints="1" noAdjustHandles="1" noChangeArrowheads="1" noChangeShapeType="1" noTextEdit="1"/>
              </p:cNvSpPr>
              <p:nvPr/>
            </p:nvSpPr>
            <p:spPr>
              <a:xfrm>
                <a:off x="4419481" y="3597922"/>
                <a:ext cx="443609" cy="342736"/>
              </a:xfrm>
              <a:prstGeom prst="roundRect">
                <a:avLst/>
              </a:prstGeom>
              <a:blipFill>
                <a:blip r:embed="rId7"/>
                <a:stretch>
                  <a:fillRect l="-15068"/>
                </a:stretch>
              </a:blipFill>
              <a:ln>
                <a:noFill/>
              </a:ln>
            </p:spPr>
            <p:txBody>
              <a:bodyPr/>
              <a:lstStyle/>
              <a:p>
                <a:r>
                  <a:rPr lang="zh-CN" altLang="en-US">
                    <a:noFill/>
                  </a:rPr>
                  <a:t> </a:t>
                </a:r>
              </a:p>
            </p:txBody>
          </p:sp>
        </mc:Fallback>
      </mc:AlternateContent>
      <p:sp>
        <p:nvSpPr>
          <p:cNvPr id="34" name="矩形: 圆角 33">
            <a:extLst>
              <a:ext uri="{FF2B5EF4-FFF2-40B4-BE49-F238E27FC236}">
                <a16:creationId xmlns:a16="http://schemas.microsoft.com/office/drawing/2014/main" id="{81C753D2-B231-1267-FBEB-823B0E1E8F3B}"/>
              </a:ext>
            </a:extLst>
          </p:cNvPr>
          <p:cNvSpPr/>
          <p:nvPr/>
        </p:nvSpPr>
        <p:spPr>
          <a:xfrm>
            <a:off x="2488175" y="3216343"/>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dk1"/>
                </a:solidFill>
                <a:latin typeface="Arial" panose="020B0604020202020204" pitchFamily="34" charset="0"/>
                <a:cs typeface="Arial" panose="020B0604020202020204" pitchFamily="34" charset="0"/>
              </a:rPr>
              <a:t>Emotion</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7" name="矩形: 圆角 36">
            <a:extLst>
              <a:ext uri="{FF2B5EF4-FFF2-40B4-BE49-F238E27FC236}">
                <a16:creationId xmlns:a16="http://schemas.microsoft.com/office/drawing/2014/main" id="{86497496-4542-5367-8810-4F69DBC6A7FC}"/>
              </a:ext>
            </a:extLst>
          </p:cNvPr>
          <p:cNvSpPr/>
          <p:nvPr/>
        </p:nvSpPr>
        <p:spPr>
          <a:xfrm>
            <a:off x="2484567" y="3593129"/>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Dialog Act </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8" name="矩形: 圆角 37">
            <a:extLst>
              <a:ext uri="{FF2B5EF4-FFF2-40B4-BE49-F238E27FC236}">
                <a16:creationId xmlns:a16="http://schemas.microsoft.com/office/drawing/2014/main" id="{87CA4ED4-E7A1-834E-3444-1C549A26FFF2}"/>
              </a:ext>
            </a:extLst>
          </p:cNvPr>
          <p:cNvSpPr/>
          <p:nvPr/>
        </p:nvSpPr>
        <p:spPr>
          <a:xfrm>
            <a:off x="2481505" y="3969915"/>
            <a:ext cx="1160520" cy="343672"/>
          </a:xfrm>
          <a:prstGeom prst="round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2" name="矩形: 圆角 41">
            <a:extLst>
              <a:ext uri="{FF2B5EF4-FFF2-40B4-BE49-F238E27FC236}">
                <a16:creationId xmlns:a16="http://schemas.microsoft.com/office/drawing/2014/main" id="{0F40D89E-9649-C78E-7DF7-5FF178269813}"/>
              </a:ext>
            </a:extLst>
          </p:cNvPr>
          <p:cNvSpPr/>
          <p:nvPr/>
        </p:nvSpPr>
        <p:spPr>
          <a:xfrm>
            <a:off x="2484567" y="4347253"/>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F40E77D8-76FC-0717-5392-E565D721BCB0}"/>
              </a:ext>
            </a:extLst>
          </p:cNvPr>
          <p:cNvSpPr/>
          <p:nvPr/>
        </p:nvSpPr>
        <p:spPr>
          <a:xfrm rot="5400000">
            <a:off x="4627665" y="3844017"/>
            <a:ext cx="3445065" cy="342737"/>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a:t>
            </a:r>
            <a:endParaRPr lang="zh-CN" altLang="en-US" sz="1600" b="1" dirty="0">
              <a:solidFill>
                <a:schemeClr val="tx1"/>
              </a:solidFill>
            </a:endParaRPr>
          </a:p>
        </p:txBody>
      </p:sp>
      <p:sp>
        <p:nvSpPr>
          <p:cNvPr id="47" name="箭头: 右 46">
            <a:extLst>
              <a:ext uri="{FF2B5EF4-FFF2-40B4-BE49-F238E27FC236}">
                <a16:creationId xmlns:a16="http://schemas.microsoft.com/office/drawing/2014/main" id="{434F3F8B-F8CE-2629-831C-2C33CF86EA31}"/>
              </a:ext>
            </a:extLst>
          </p:cNvPr>
          <p:cNvSpPr/>
          <p:nvPr/>
        </p:nvSpPr>
        <p:spPr>
          <a:xfrm>
            <a:off x="3909481" y="368897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7" name="矩形 56">
            <a:extLst>
              <a:ext uri="{FF2B5EF4-FFF2-40B4-BE49-F238E27FC236}">
                <a16:creationId xmlns:a16="http://schemas.microsoft.com/office/drawing/2014/main" id="{DCA3322C-CB1F-5BBF-7213-27CBE3F73159}"/>
              </a:ext>
            </a:extLst>
          </p:cNvPr>
          <p:cNvSpPr/>
          <p:nvPr/>
        </p:nvSpPr>
        <p:spPr>
          <a:xfrm rot="5400000">
            <a:off x="5067676" y="2794208"/>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cxnSp>
        <p:nvCxnSpPr>
          <p:cNvPr id="76" name="直接箭头连接符 75">
            <a:extLst>
              <a:ext uri="{FF2B5EF4-FFF2-40B4-BE49-F238E27FC236}">
                <a16:creationId xmlns:a16="http://schemas.microsoft.com/office/drawing/2014/main" id="{D8FAD904-667A-1A47-B53F-4E66799EAC84}"/>
              </a:ext>
            </a:extLst>
          </p:cNvPr>
          <p:cNvCxnSpPr>
            <a:cxnSpLocks/>
            <a:stCxn id="30" idx="3"/>
            <a:endCxn id="57" idx="2"/>
          </p:cNvCxnSpPr>
          <p:nvPr/>
        </p:nvCxnSpPr>
        <p:spPr>
          <a:xfrm flipV="1">
            <a:off x="4826929" y="2965577"/>
            <a:ext cx="507781" cy="1553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直接箭头连接符 76">
            <a:extLst>
              <a:ext uri="{FF2B5EF4-FFF2-40B4-BE49-F238E27FC236}">
                <a16:creationId xmlns:a16="http://schemas.microsoft.com/office/drawing/2014/main" id="{78F2C13D-5AA5-748E-4103-8C317FD100AC}"/>
              </a:ext>
            </a:extLst>
          </p:cNvPr>
          <p:cNvCxnSpPr>
            <a:cxnSpLocks/>
            <a:stCxn id="31" idx="3"/>
            <a:endCxn id="57" idx="2"/>
          </p:cNvCxnSpPr>
          <p:nvPr/>
        </p:nvCxnSpPr>
        <p:spPr>
          <a:xfrm flipV="1">
            <a:off x="4822207" y="2965577"/>
            <a:ext cx="512503" cy="1186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接箭头连接符 77">
            <a:extLst>
              <a:ext uri="{FF2B5EF4-FFF2-40B4-BE49-F238E27FC236}">
                <a16:creationId xmlns:a16="http://schemas.microsoft.com/office/drawing/2014/main" id="{01CD677E-FD90-ECF0-A64A-B8B8BBFA2538}"/>
              </a:ext>
            </a:extLst>
          </p:cNvPr>
          <p:cNvCxnSpPr>
            <a:cxnSpLocks/>
            <a:stCxn id="33" idx="3"/>
            <a:endCxn id="57" idx="2"/>
          </p:cNvCxnSpPr>
          <p:nvPr/>
        </p:nvCxnSpPr>
        <p:spPr>
          <a:xfrm flipV="1">
            <a:off x="4863090" y="2965577"/>
            <a:ext cx="471620" cy="803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直接箭头连接符 78">
            <a:extLst>
              <a:ext uri="{FF2B5EF4-FFF2-40B4-BE49-F238E27FC236}">
                <a16:creationId xmlns:a16="http://schemas.microsoft.com/office/drawing/2014/main" id="{620637DF-AC66-534D-82B5-9A7006123990}"/>
              </a:ext>
            </a:extLst>
          </p:cNvPr>
          <p:cNvCxnSpPr>
            <a:cxnSpLocks/>
            <a:stCxn id="32" idx="3"/>
            <a:endCxn id="57" idx="2"/>
          </p:cNvCxnSpPr>
          <p:nvPr/>
        </p:nvCxnSpPr>
        <p:spPr>
          <a:xfrm flipV="1">
            <a:off x="4863090" y="2965577"/>
            <a:ext cx="471620" cy="4287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接箭头连接符 79">
            <a:extLst>
              <a:ext uri="{FF2B5EF4-FFF2-40B4-BE49-F238E27FC236}">
                <a16:creationId xmlns:a16="http://schemas.microsoft.com/office/drawing/2014/main" id="{B2C71A9A-E8EF-5948-EB8B-0C3D2196AB6A}"/>
              </a:ext>
            </a:extLst>
          </p:cNvPr>
          <p:cNvCxnSpPr/>
          <p:nvPr/>
        </p:nvCxnSpPr>
        <p:spPr>
          <a:xfrm>
            <a:off x="5674247" y="2965576"/>
            <a:ext cx="504582" cy="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直接箭头连接符 80">
            <a:extLst>
              <a:ext uri="{FF2B5EF4-FFF2-40B4-BE49-F238E27FC236}">
                <a16:creationId xmlns:a16="http://schemas.microsoft.com/office/drawing/2014/main" id="{E2ACE18C-ACD3-947D-F30F-F830F619658F}"/>
              </a:ext>
            </a:extLst>
          </p:cNvPr>
          <p:cNvCxnSpPr>
            <a:cxnSpLocks/>
          </p:cNvCxnSpPr>
          <p:nvPr/>
        </p:nvCxnSpPr>
        <p:spPr>
          <a:xfrm flipV="1">
            <a:off x="6519206" y="2965576"/>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矩形: 圆角 81">
                <a:extLst>
                  <a:ext uri="{FF2B5EF4-FFF2-40B4-BE49-F238E27FC236}">
                    <a16:creationId xmlns:a16="http://schemas.microsoft.com/office/drawing/2014/main" id="{07EBB701-C0CB-925F-C773-0D4DCC6B13C3}"/>
                  </a:ext>
                </a:extLst>
              </p:cNvPr>
              <p:cNvSpPr/>
              <p:nvPr/>
            </p:nvSpPr>
            <p:spPr>
              <a:xfrm>
                <a:off x="7051687" y="2804189"/>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a:solidFill>
                                <a:schemeClr val="dk1"/>
                              </a:solidFill>
                              <a:latin typeface="Cambria Math" panose="02040503050406030204" pitchFamily="18" charset="0"/>
                              <a:cs typeface="Arial" panose="020B0604020202020204" pitchFamily="34" charset="0"/>
                            </a:rPr>
                            <m:t>𝑨</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82" name="矩形: 圆角 81">
                <a:extLst>
                  <a:ext uri="{FF2B5EF4-FFF2-40B4-BE49-F238E27FC236}">
                    <a16:creationId xmlns:a16="http://schemas.microsoft.com/office/drawing/2014/main" id="{07EBB701-C0CB-925F-C773-0D4DCC6B13C3}"/>
                  </a:ext>
                </a:extLst>
              </p:cNvPr>
              <p:cNvSpPr>
                <a:spLocks noRot="1" noChangeAspect="1" noMove="1" noResize="1" noEditPoints="1" noAdjustHandles="1" noChangeArrowheads="1" noChangeShapeType="1" noTextEdit="1"/>
              </p:cNvSpPr>
              <p:nvPr/>
            </p:nvSpPr>
            <p:spPr>
              <a:xfrm>
                <a:off x="7051687" y="2804189"/>
                <a:ext cx="352902" cy="342737"/>
              </a:xfrm>
              <a:prstGeom prst="roundRect">
                <a:avLst/>
              </a:prstGeom>
              <a:blipFill>
                <a:blip r:embed="rId8"/>
                <a:stretch>
                  <a:fillRect l="-6897"/>
                </a:stretch>
              </a:blipFill>
              <a:ln>
                <a:noFill/>
              </a:ln>
            </p:spPr>
            <p:txBody>
              <a:bodyPr/>
              <a:lstStyle/>
              <a:p>
                <a:r>
                  <a:rPr lang="zh-CN" altLang="en-US">
                    <a:noFill/>
                  </a:rPr>
                  <a:t> </a:t>
                </a:r>
              </a:p>
            </p:txBody>
          </p:sp>
        </mc:Fallback>
      </mc:AlternateContent>
      <p:sp>
        <p:nvSpPr>
          <p:cNvPr id="3" name="矩形: 圆角 2">
            <a:extLst>
              <a:ext uri="{FF2B5EF4-FFF2-40B4-BE49-F238E27FC236}">
                <a16:creationId xmlns:a16="http://schemas.microsoft.com/office/drawing/2014/main" id="{45C200A2-8E67-DE5A-537C-1CDFB0BCF0E6}"/>
              </a:ext>
            </a:extLst>
          </p:cNvPr>
          <p:cNvSpPr/>
          <p:nvPr/>
        </p:nvSpPr>
        <p:spPr>
          <a:xfrm>
            <a:off x="8103792" y="3445636"/>
            <a:ext cx="2773537" cy="1080142"/>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Explore how the above </a:t>
            </a:r>
            <a:r>
              <a:rPr lang="en-US" altLang="zh-CN" b="1" dirty="0">
                <a:solidFill>
                  <a:srgbClr val="C00000"/>
                </a:solidFill>
              </a:rPr>
              <a:t>factors influence responses</a:t>
            </a:r>
          </a:p>
        </p:txBody>
      </p:sp>
      <p:sp>
        <p:nvSpPr>
          <p:cNvPr id="2" name="文本框 1">
            <a:extLst>
              <a:ext uri="{FF2B5EF4-FFF2-40B4-BE49-F238E27FC236}">
                <a16:creationId xmlns:a16="http://schemas.microsoft.com/office/drawing/2014/main" id="{27059E5D-EBA7-0727-592B-4CD10F0A02A0}"/>
              </a:ext>
            </a:extLst>
          </p:cNvPr>
          <p:cNvSpPr txBox="1"/>
          <p:nvPr/>
        </p:nvSpPr>
        <p:spPr>
          <a:xfrm>
            <a:off x="316603" y="158234"/>
            <a:ext cx="7087986" cy="461665"/>
          </a:xfrm>
          <a:prstGeom prst="rect">
            <a:avLst/>
          </a:prstGeom>
          <a:noFill/>
        </p:spPr>
        <p:txBody>
          <a:bodyPr wrap="square">
            <a:spAutoFit/>
          </a:bodyPr>
          <a:lstStyle/>
          <a:p>
            <a:r>
              <a:rPr lang="en-US" altLang="zh-CN" sz="2400" b="1" i="0" dirty="0">
                <a:solidFill>
                  <a:srgbClr val="0D0D0D"/>
                </a:solidFill>
                <a:effectLst/>
                <a:latin typeface="+mn-ea"/>
              </a:rPr>
              <a:t>Retrieval-augmented Prompt Learning</a:t>
            </a:r>
          </a:p>
        </p:txBody>
      </p:sp>
    </p:spTree>
    <p:extLst>
      <p:ext uri="{BB962C8B-B14F-4D97-AF65-F5344CB8AC3E}">
        <p14:creationId xmlns:p14="http://schemas.microsoft.com/office/powerpoint/2010/main" val="2951213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09F7262A-C7EC-34D8-ED16-4B6633C859D9}"/>
              </a:ext>
            </a:extLst>
          </p:cNvPr>
          <p:cNvSpPr txBox="1"/>
          <p:nvPr/>
        </p:nvSpPr>
        <p:spPr>
          <a:xfrm>
            <a:off x="587459" y="1437868"/>
            <a:ext cx="2064301" cy="338554"/>
          </a:xfrm>
          <a:prstGeom prst="rect">
            <a:avLst/>
          </a:prstGeom>
          <a:noFill/>
        </p:spPr>
        <p:txBody>
          <a:bodyPr wrap="square">
            <a:spAutoFit/>
          </a:bodyPr>
          <a:lstStyle/>
          <a:p>
            <a:pPr algn="ctr" defTabSz="431688"/>
            <a:r>
              <a:rPr lang="en-US" altLang="zh-CN" sz="1600" b="1" dirty="0">
                <a:solidFill>
                  <a:srgbClr val="C00000"/>
                </a:solidFill>
              </a:rPr>
              <a:t> Prompt Generation</a:t>
            </a:r>
            <a:endParaRPr lang="en" altLang="zh-CN" sz="1794" b="1" dirty="0">
              <a:solidFill>
                <a:srgbClr val="C00000"/>
              </a:solidFill>
              <a:latin typeface="Arial" panose="020B0604020202020204" pitchFamily="34" charset="0"/>
              <a:ea typeface="等线" panose="02010600030101010101" pitchFamily="2" charset="-122"/>
              <a:cs typeface="Arial" panose="020B0604020202020204" pitchFamily="34" charset="0"/>
            </a:endParaRPr>
          </a:p>
        </p:txBody>
      </p:sp>
      <p:sp>
        <p:nvSpPr>
          <p:cNvPr id="23" name="矩形: 圆角 22">
            <a:extLst>
              <a:ext uri="{FF2B5EF4-FFF2-40B4-BE49-F238E27FC236}">
                <a16:creationId xmlns:a16="http://schemas.microsoft.com/office/drawing/2014/main" id="{81A65197-EF4A-5B7E-F857-0EB0EE6D1735}"/>
              </a:ext>
            </a:extLst>
          </p:cNvPr>
          <p:cNvSpPr/>
          <p:nvPr/>
        </p:nvSpPr>
        <p:spPr>
          <a:xfrm>
            <a:off x="587459" y="3594172"/>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5" name="矩形: 圆角 24">
            <a:extLst>
              <a:ext uri="{FF2B5EF4-FFF2-40B4-BE49-F238E27FC236}">
                <a16:creationId xmlns:a16="http://schemas.microsoft.com/office/drawing/2014/main" id="{5CC1CCE1-BBA4-D0D9-4CD8-95E928B0AD76}"/>
              </a:ext>
            </a:extLst>
          </p:cNvPr>
          <p:cNvSpPr/>
          <p:nvPr/>
        </p:nvSpPr>
        <p:spPr>
          <a:xfrm>
            <a:off x="587459" y="398399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27" name="箭头: 右 26">
            <a:extLst>
              <a:ext uri="{FF2B5EF4-FFF2-40B4-BE49-F238E27FC236}">
                <a16:creationId xmlns:a16="http://schemas.microsoft.com/office/drawing/2014/main" id="{25FAFEE9-5FC1-3092-1D07-8F737594D73C}"/>
              </a:ext>
            </a:extLst>
          </p:cNvPr>
          <p:cNvSpPr/>
          <p:nvPr/>
        </p:nvSpPr>
        <p:spPr>
          <a:xfrm>
            <a:off x="1905989" y="364282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矩形: 圆角 27">
            <a:extLst>
              <a:ext uri="{FF2B5EF4-FFF2-40B4-BE49-F238E27FC236}">
                <a16:creationId xmlns:a16="http://schemas.microsoft.com/office/drawing/2014/main" id="{D2B9FB63-D505-040F-A948-359FC07CC385}"/>
              </a:ext>
            </a:extLst>
          </p:cNvPr>
          <p:cNvSpPr/>
          <p:nvPr/>
        </p:nvSpPr>
        <p:spPr>
          <a:xfrm>
            <a:off x="2359095" y="3114797"/>
            <a:ext cx="1395984" cy="1670478"/>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30" name="矩形: 圆角 29">
                <a:extLst>
                  <a:ext uri="{FF2B5EF4-FFF2-40B4-BE49-F238E27FC236}">
                    <a16:creationId xmlns:a16="http://schemas.microsoft.com/office/drawing/2014/main" id="{B4D0E62A-81F6-8DC2-C78D-BE346058999D}"/>
                  </a:ext>
                </a:extLst>
              </p:cNvPr>
              <p:cNvSpPr/>
              <p:nvPr/>
            </p:nvSpPr>
            <p:spPr>
              <a:xfrm>
                <a:off x="4474027" y="4347253"/>
                <a:ext cx="352902" cy="342737"/>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𝑹</m:t>
                          </m:r>
                        </m:e>
                        <m:sub>
                          <m:r>
                            <a:rPr lang="zh-CN" altLang="en-US" sz="1400"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30" name="矩形: 圆角 29">
                <a:extLst>
                  <a:ext uri="{FF2B5EF4-FFF2-40B4-BE49-F238E27FC236}">
                    <a16:creationId xmlns:a16="http://schemas.microsoft.com/office/drawing/2014/main" id="{B4D0E62A-81F6-8DC2-C78D-BE346058999D}"/>
                  </a:ext>
                </a:extLst>
              </p:cNvPr>
              <p:cNvSpPr>
                <a:spLocks noRot="1" noChangeAspect="1" noMove="1" noResize="1" noEditPoints="1" noAdjustHandles="1" noChangeArrowheads="1" noChangeShapeType="1" noTextEdit="1"/>
              </p:cNvSpPr>
              <p:nvPr/>
            </p:nvSpPr>
            <p:spPr>
              <a:xfrm>
                <a:off x="4474027" y="4347253"/>
                <a:ext cx="352902" cy="342737"/>
              </a:xfrm>
              <a:prstGeom prst="roundRect">
                <a:avLst/>
              </a:prstGeom>
              <a:blipFill>
                <a:blip r:embed="rId3"/>
                <a:stretch>
                  <a:fillRect l="-862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矩形: 圆角 30">
                <a:extLst>
                  <a:ext uri="{FF2B5EF4-FFF2-40B4-BE49-F238E27FC236}">
                    <a16:creationId xmlns:a16="http://schemas.microsoft.com/office/drawing/2014/main" id="{F4150E7C-2972-439C-CE0D-EB699FB7F747}"/>
                  </a:ext>
                </a:extLst>
              </p:cNvPr>
              <p:cNvSpPr/>
              <p:nvPr/>
            </p:nvSpPr>
            <p:spPr>
              <a:xfrm>
                <a:off x="4469305" y="3983993"/>
                <a:ext cx="352902" cy="336372"/>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𝑷</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1" name="矩形: 圆角 30">
                <a:extLst>
                  <a:ext uri="{FF2B5EF4-FFF2-40B4-BE49-F238E27FC236}">
                    <a16:creationId xmlns:a16="http://schemas.microsoft.com/office/drawing/2014/main" id="{F4150E7C-2972-439C-CE0D-EB699FB7F747}"/>
                  </a:ext>
                </a:extLst>
              </p:cNvPr>
              <p:cNvSpPr>
                <a:spLocks noRot="1" noChangeAspect="1" noMove="1" noResize="1" noEditPoints="1" noAdjustHandles="1" noChangeArrowheads="1" noChangeShapeType="1" noTextEdit="1"/>
              </p:cNvSpPr>
              <p:nvPr/>
            </p:nvSpPr>
            <p:spPr>
              <a:xfrm>
                <a:off x="4469305" y="3983993"/>
                <a:ext cx="352902" cy="336372"/>
              </a:xfrm>
              <a:prstGeom prst="roundRect">
                <a:avLst/>
              </a:prstGeom>
              <a:blipFill>
                <a:blip r:embed="rId4"/>
                <a:stretch>
                  <a:fillRect l="-1206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矩形: 圆角 31">
                <a:extLst>
                  <a:ext uri="{FF2B5EF4-FFF2-40B4-BE49-F238E27FC236}">
                    <a16:creationId xmlns:a16="http://schemas.microsoft.com/office/drawing/2014/main" id="{6FA202B3-DACF-6E4C-CBFE-28F1C21864AB}"/>
                  </a:ext>
                </a:extLst>
              </p:cNvPr>
              <p:cNvSpPr/>
              <p:nvPr/>
            </p:nvSpPr>
            <p:spPr>
              <a:xfrm>
                <a:off x="4419481" y="3226152"/>
                <a:ext cx="443609" cy="33637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𝑬𝑴</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2" name="矩形: 圆角 31">
                <a:extLst>
                  <a:ext uri="{FF2B5EF4-FFF2-40B4-BE49-F238E27FC236}">
                    <a16:creationId xmlns:a16="http://schemas.microsoft.com/office/drawing/2014/main" id="{6FA202B3-DACF-6E4C-CBFE-28F1C21864AB}"/>
                  </a:ext>
                </a:extLst>
              </p:cNvPr>
              <p:cNvSpPr>
                <a:spLocks noRot="1" noChangeAspect="1" noMove="1" noResize="1" noEditPoints="1" noAdjustHandles="1" noChangeArrowheads="1" noChangeShapeType="1" noTextEdit="1"/>
              </p:cNvSpPr>
              <p:nvPr/>
            </p:nvSpPr>
            <p:spPr>
              <a:xfrm>
                <a:off x="4419481" y="3226152"/>
                <a:ext cx="443609" cy="336372"/>
              </a:xfrm>
              <a:prstGeom prst="roundRect">
                <a:avLst/>
              </a:prstGeom>
              <a:blipFill>
                <a:blip r:embed="rId5"/>
                <a:stretch>
                  <a:fillRect l="-19178"/>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圆角 32">
                <a:extLst>
                  <a:ext uri="{FF2B5EF4-FFF2-40B4-BE49-F238E27FC236}">
                    <a16:creationId xmlns:a16="http://schemas.microsoft.com/office/drawing/2014/main" id="{D81A032F-4F91-597E-4F64-2B546ABB1EE3}"/>
                  </a:ext>
                </a:extLst>
              </p:cNvPr>
              <p:cNvSpPr/>
              <p:nvPr/>
            </p:nvSpPr>
            <p:spPr>
              <a:xfrm>
                <a:off x="4419481" y="3597922"/>
                <a:ext cx="443609" cy="34273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501" b="1" i="1">
                              <a:solidFill>
                                <a:schemeClr val="dk1"/>
                              </a:solidFill>
                              <a:latin typeface="Cambria Math" panose="02040503050406030204" pitchFamily="18" charset="0"/>
                              <a:cs typeface="Arial" panose="020B0604020202020204" pitchFamily="34" charset="0"/>
                            </a:rPr>
                          </m:ctrlPr>
                        </m:sSubPr>
                        <m:e>
                          <m:r>
                            <a:rPr lang="en-US" altLang="zh-CN" sz="1501" b="1" i="1">
                              <a:solidFill>
                                <a:schemeClr val="dk1"/>
                              </a:solidFill>
                              <a:latin typeface="Cambria Math" panose="02040503050406030204" pitchFamily="18" charset="0"/>
                              <a:cs typeface="Arial" panose="020B0604020202020204" pitchFamily="34" charset="0"/>
                            </a:rPr>
                            <m:t>𝑫𝑨</m:t>
                          </m:r>
                        </m:e>
                        <m:sub>
                          <m:r>
                            <a:rPr lang="zh-CN" altLang="en-US" sz="1501" b="1" i="1">
                              <a:solidFill>
                                <a:schemeClr val="dk1"/>
                              </a:solidFill>
                              <a:latin typeface="Cambria Math" panose="02040503050406030204" pitchFamily="18" charset="0"/>
                              <a:cs typeface="Arial" panose="020B0604020202020204" pitchFamily="34" charset="0"/>
                            </a:rPr>
                            <m:t>𝚽</m:t>
                          </m:r>
                        </m:sub>
                      </m:sSub>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33" name="矩形: 圆角 32">
                <a:extLst>
                  <a:ext uri="{FF2B5EF4-FFF2-40B4-BE49-F238E27FC236}">
                    <a16:creationId xmlns:a16="http://schemas.microsoft.com/office/drawing/2014/main" id="{D81A032F-4F91-597E-4F64-2B546ABB1EE3}"/>
                  </a:ext>
                </a:extLst>
              </p:cNvPr>
              <p:cNvSpPr>
                <a:spLocks noRot="1" noChangeAspect="1" noMove="1" noResize="1" noEditPoints="1" noAdjustHandles="1" noChangeArrowheads="1" noChangeShapeType="1" noTextEdit="1"/>
              </p:cNvSpPr>
              <p:nvPr/>
            </p:nvSpPr>
            <p:spPr>
              <a:xfrm>
                <a:off x="4419481" y="3597922"/>
                <a:ext cx="443609" cy="342736"/>
              </a:xfrm>
              <a:prstGeom prst="roundRect">
                <a:avLst/>
              </a:prstGeom>
              <a:blipFill>
                <a:blip r:embed="rId6"/>
                <a:stretch>
                  <a:fillRect l="-15068"/>
                </a:stretch>
              </a:blipFill>
              <a:ln>
                <a:noFill/>
              </a:ln>
            </p:spPr>
            <p:txBody>
              <a:bodyPr/>
              <a:lstStyle/>
              <a:p>
                <a:r>
                  <a:rPr lang="zh-CN" altLang="en-US">
                    <a:noFill/>
                  </a:rPr>
                  <a:t> </a:t>
                </a:r>
              </a:p>
            </p:txBody>
          </p:sp>
        </mc:Fallback>
      </mc:AlternateContent>
      <p:sp>
        <p:nvSpPr>
          <p:cNvPr id="34" name="矩形: 圆角 33">
            <a:extLst>
              <a:ext uri="{FF2B5EF4-FFF2-40B4-BE49-F238E27FC236}">
                <a16:creationId xmlns:a16="http://schemas.microsoft.com/office/drawing/2014/main" id="{81C753D2-B231-1267-FBEB-823B0E1E8F3B}"/>
              </a:ext>
            </a:extLst>
          </p:cNvPr>
          <p:cNvSpPr/>
          <p:nvPr/>
        </p:nvSpPr>
        <p:spPr>
          <a:xfrm>
            <a:off x="2488175" y="3216343"/>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dk1"/>
                </a:solidFill>
                <a:latin typeface="Arial" panose="020B0604020202020204" pitchFamily="34" charset="0"/>
                <a:cs typeface="Arial" panose="020B0604020202020204" pitchFamily="34" charset="0"/>
              </a:rPr>
              <a:t>Emotion</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7" name="矩形: 圆角 36">
            <a:extLst>
              <a:ext uri="{FF2B5EF4-FFF2-40B4-BE49-F238E27FC236}">
                <a16:creationId xmlns:a16="http://schemas.microsoft.com/office/drawing/2014/main" id="{86497496-4542-5367-8810-4F69DBC6A7FC}"/>
              </a:ext>
            </a:extLst>
          </p:cNvPr>
          <p:cNvSpPr/>
          <p:nvPr/>
        </p:nvSpPr>
        <p:spPr>
          <a:xfrm>
            <a:off x="2484567" y="3593129"/>
            <a:ext cx="1160520" cy="343672"/>
          </a:xfrm>
          <a:prstGeom prst="roundRect">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Dialog Act </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38" name="矩形: 圆角 37">
            <a:extLst>
              <a:ext uri="{FF2B5EF4-FFF2-40B4-BE49-F238E27FC236}">
                <a16:creationId xmlns:a16="http://schemas.microsoft.com/office/drawing/2014/main" id="{87CA4ED4-E7A1-834E-3444-1C549A26FFF2}"/>
              </a:ext>
            </a:extLst>
          </p:cNvPr>
          <p:cNvSpPr/>
          <p:nvPr/>
        </p:nvSpPr>
        <p:spPr>
          <a:xfrm>
            <a:off x="2481505" y="3969915"/>
            <a:ext cx="1160520" cy="343672"/>
          </a:xfrm>
          <a:prstGeom prst="round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2" name="矩形: 圆角 41">
            <a:extLst>
              <a:ext uri="{FF2B5EF4-FFF2-40B4-BE49-F238E27FC236}">
                <a16:creationId xmlns:a16="http://schemas.microsoft.com/office/drawing/2014/main" id="{0F40D89E-9649-C78E-7DF7-5FF178269813}"/>
              </a:ext>
            </a:extLst>
          </p:cNvPr>
          <p:cNvSpPr/>
          <p:nvPr/>
        </p:nvSpPr>
        <p:spPr>
          <a:xfrm>
            <a:off x="2484567" y="4347253"/>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44" name="矩形 43">
            <a:extLst>
              <a:ext uri="{FF2B5EF4-FFF2-40B4-BE49-F238E27FC236}">
                <a16:creationId xmlns:a16="http://schemas.microsoft.com/office/drawing/2014/main" id="{F40E77D8-76FC-0717-5392-E565D721BCB0}"/>
              </a:ext>
            </a:extLst>
          </p:cNvPr>
          <p:cNvSpPr/>
          <p:nvPr/>
        </p:nvSpPr>
        <p:spPr>
          <a:xfrm rot="5400000">
            <a:off x="4627665" y="3844017"/>
            <a:ext cx="3445065" cy="342737"/>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a:t>
            </a:r>
            <a:endParaRPr lang="zh-CN" altLang="en-US" sz="1600" b="1" dirty="0">
              <a:solidFill>
                <a:schemeClr val="tx1"/>
              </a:solidFill>
            </a:endParaRPr>
          </a:p>
        </p:txBody>
      </p:sp>
      <p:sp>
        <p:nvSpPr>
          <p:cNvPr id="46" name="矩形 45">
            <a:extLst>
              <a:ext uri="{FF2B5EF4-FFF2-40B4-BE49-F238E27FC236}">
                <a16:creationId xmlns:a16="http://schemas.microsoft.com/office/drawing/2014/main" id="{2EC8F8FA-7FED-24C3-B8C4-C518FF04F39B}"/>
              </a:ext>
            </a:extLst>
          </p:cNvPr>
          <p:cNvSpPr/>
          <p:nvPr/>
        </p:nvSpPr>
        <p:spPr>
          <a:xfrm rot="5400000">
            <a:off x="5062116" y="4890555"/>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sp>
        <p:nvSpPr>
          <p:cNvPr id="47" name="箭头: 右 46">
            <a:extLst>
              <a:ext uri="{FF2B5EF4-FFF2-40B4-BE49-F238E27FC236}">
                <a16:creationId xmlns:a16="http://schemas.microsoft.com/office/drawing/2014/main" id="{434F3F8B-F8CE-2629-831C-2C33CF86EA31}"/>
              </a:ext>
            </a:extLst>
          </p:cNvPr>
          <p:cNvSpPr/>
          <p:nvPr/>
        </p:nvSpPr>
        <p:spPr>
          <a:xfrm>
            <a:off x="3909481" y="3688972"/>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mc:AlternateContent xmlns:mc="http://schemas.openxmlformats.org/markup-compatibility/2006" xmlns:a14="http://schemas.microsoft.com/office/drawing/2010/main">
        <mc:Choice Requires="a14">
          <p:sp>
            <p:nvSpPr>
              <p:cNvPr id="48" name="矩形: 圆角 47">
                <a:extLst>
                  <a:ext uri="{FF2B5EF4-FFF2-40B4-BE49-F238E27FC236}">
                    <a16:creationId xmlns:a16="http://schemas.microsoft.com/office/drawing/2014/main" id="{6E8A627A-D29D-F352-0B93-961EFEB26AB1}"/>
                  </a:ext>
                </a:extLst>
              </p:cNvPr>
              <p:cNvSpPr/>
              <p:nvPr/>
            </p:nvSpPr>
            <p:spPr>
              <a:xfrm>
                <a:off x="7051687" y="4890553"/>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smtClean="0">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smtClean="0">
                              <a:solidFill>
                                <a:schemeClr val="dk1"/>
                              </a:solidFill>
                              <a:latin typeface="Cambria Math" panose="02040503050406030204" pitchFamily="18" charset="0"/>
                              <a:cs typeface="Arial" panose="020B0604020202020204" pitchFamily="34" charset="0"/>
                            </a:rPr>
                            <m:t>𝑹</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48" name="矩形: 圆角 47">
                <a:extLst>
                  <a:ext uri="{FF2B5EF4-FFF2-40B4-BE49-F238E27FC236}">
                    <a16:creationId xmlns:a16="http://schemas.microsoft.com/office/drawing/2014/main" id="{6E8A627A-D29D-F352-0B93-961EFEB26AB1}"/>
                  </a:ext>
                </a:extLst>
              </p:cNvPr>
              <p:cNvSpPr>
                <a:spLocks noRot="1" noChangeAspect="1" noMove="1" noResize="1" noEditPoints="1" noAdjustHandles="1" noChangeArrowheads="1" noChangeShapeType="1" noTextEdit="1"/>
              </p:cNvSpPr>
              <p:nvPr/>
            </p:nvSpPr>
            <p:spPr>
              <a:xfrm>
                <a:off x="7051687" y="4890553"/>
                <a:ext cx="352902" cy="342737"/>
              </a:xfrm>
              <a:prstGeom prst="roundRect">
                <a:avLst/>
              </a:prstGeom>
              <a:blipFill>
                <a:blip r:embed="rId7"/>
                <a:stretch>
                  <a:fillRect l="-8621"/>
                </a:stretch>
              </a:blipFill>
              <a:ln>
                <a:noFill/>
              </a:ln>
            </p:spPr>
            <p:txBody>
              <a:bodyPr/>
              <a:lstStyle/>
              <a:p>
                <a:r>
                  <a:rPr lang="zh-CN" altLang="en-US">
                    <a:noFill/>
                  </a:rPr>
                  <a:t> </a:t>
                </a:r>
              </a:p>
            </p:txBody>
          </p:sp>
        </mc:Fallback>
      </mc:AlternateContent>
      <p:cxnSp>
        <p:nvCxnSpPr>
          <p:cNvPr id="49" name="直接箭头连接符 48">
            <a:extLst>
              <a:ext uri="{FF2B5EF4-FFF2-40B4-BE49-F238E27FC236}">
                <a16:creationId xmlns:a16="http://schemas.microsoft.com/office/drawing/2014/main" id="{14199B87-80E4-34CA-E103-FEC1690951D1}"/>
              </a:ext>
            </a:extLst>
          </p:cNvPr>
          <p:cNvCxnSpPr>
            <a:cxnSpLocks/>
            <a:stCxn id="30" idx="3"/>
            <a:endCxn id="46" idx="2"/>
          </p:cNvCxnSpPr>
          <p:nvPr/>
        </p:nvCxnSpPr>
        <p:spPr>
          <a:xfrm>
            <a:off x="4826929" y="4518622"/>
            <a:ext cx="502221" cy="5433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0" name="直接箭头连接符 49">
            <a:extLst>
              <a:ext uri="{FF2B5EF4-FFF2-40B4-BE49-F238E27FC236}">
                <a16:creationId xmlns:a16="http://schemas.microsoft.com/office/drawing/2014/main" id="{8C30D7DA-91B0-6D69-7DB3-C333CC0C6914}"/>
              </a:ext>
            </a:extLst>
          </p:cNvPr>
          <p:cNvCxnSpPr>
            <a:cxnSpLocks/>
            <a:stCxn id="46" idx="0"/>
          </p:cNvCxnSpPr>
          <p:nvPr/>
        </p:nvCxnSpPr>
        <p:spPr>
          <a:xfrm>
            <a:off x="5671887" y="5061924"/>
            <a:ext cx="517027"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3" name="直接箭头连接符 52">
            <a:extLst>
              <a:ext uri="{FF2B5EF4-FFF2-40B4-BE49-F238E27FC236}">
                <a16:creationId xmlns:a16="http://schemas.microsoft.com/office/drawing/2014/main" id="{2612D502-9751-E845-01CF-CA820B55329D}"/>
              </a:ext>
            </a:extLst>
          </p:cNvPr>
          <p:cNvCxnSpPr>
            <a:cxnSpLocks/>
          </p:cNvCxnSpPr>
          <p:nvPr/>
        </p:nvCxnSpPr>
        <p:spPr>
          <a:xfrm flipV="1">
            <a:off x="6519206" y="5061922"/>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矩形 54">
            <a:extLst>
              <a:ext uri="{FF2B5EF4-FFF2-40B4-BE49-F238E27FC236}">
                <a16:creationId xmlns:a16="http://schemas.microsoft.com/office/drawing/2014/main" id="{A5DEE8CB-C047-2D99-51EE-946273F00B2D}"/>
              </a:ext>
            </a:extLst>
          </p:cNvPr>
          <p:cNvSpPr/>
          <p:nvPr/>
        </p:nvSpPr>
        <p:spPr>
          <a:xfrm rot="5400000">
            <a:off x="5064476" y="3842382"/>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sp>
        <p:nvSpPr>
          <p:cNvPr id="57" name="矩形 56">
            <a:extLst>
              <a:ext uri="{FF2B5EF4-FFF2-40B4-BE49-F238E27FC236}">
                <a16:creationId xmlns:a16="http://schemas.microsoft.com/office/drawing/2014/main" id="{DCA3322C-CB1F-5BBF-7213-27CBE3F73159}"/>
              </a:ext>
            </a:extLst>
          </p:cNvPr>
          <p:cNvSpPr/>
          <p:nvPr/>
        </p:nvSpPr>
        <p:spPr>
          <a:xfrm rot="5400000">
            <a:off x="5067676" y="2794208"/>
            <a:ext cx="876805" cy="342737"/>
          </a:xfrm>
          <a:prstGeom prst="rect">
            <a:avLst/>
          </a:prstGeom>
          <a:solidFill>
            <a:schemeClr val="accent4">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rPr>
              <a:t>adapter</a:t>
            </a:r>
            <a:endParaRPr lang="zh-CN" altLang="en-US" sz="1400" b="1" dirty="0">
              <a:solidFill>
                <a:schemeClr val="tx1"/>
              </a:solidFill>
            </a:endParaRPr>
          </a:p>
        </p:txBody>
      </p:sp>
      <p:cxnSp>
        <p:nvCxnSpPr>
          <p:cNvPr id="59" name="直接箭头连接符 58">
            <a:extLst>
              <a:ext uri="{FF2B5EF4-FFF2-40B4-BE49-F238E27FC236}">
                <a16:creationId xmlns:a16="http://schemas.microsoft.com/office/drawing/2014/main" id="{F2AD1768-C4A0-3004-9161-B2DA70AEB5AF}"/>
              </a:ext>
            </a:extLst>
          </p:cNvPr>
          <p:cNvCxnSpPr>
            <a:cxnSpLocks/>
            <a:stCxn id="31" idx="3"/>
            <a:endCxn id="55" idx="2"/>
          </p:cNvCxnSpPr>
          <p:nvPr/>
        </p:nvCxnSpPr>
        <p:spPr>
          <a:xfrm flipV="1">
            <a:off x="4822207" y="4013751"/>
            <a:ext cx="509303" cy="1384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4" name="直接箭头连接符 63">
            <a:extLst>
              <a:ext uri="{FF2B5EF4-FFF2-40B4-BE49-F238E27FC236}">
                <a16:creationId xmlns:a16="http://schemas.microsoft.com/office/drawing/2014/main" id="{905502E4-7316-37E9-4199-51A218F2F090}"/>
              </a:ext>
            </a:extLst>
          </p:cNvPr>
          <p:cNvCxnSpPr>
            <a:cxnSpLocks/>
            <a:stCxn id="33" idx="3"/>
            <a:endCxn id="55" idx="2"/>
          </p:cNvCxnSpPr>
          <p:nvPr/>
        </p:nvCxnSpPr>
        <p:spPr>
          <a:xfrm>
            <a:off x="4863090" y="3769290"/>
            <a:ext cx="468420" cy="244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id="{8323FF39-DF3A-2D0F-5DD9-A02D46538B96}"/>
              </a:ext>
            </a:extLst>
          </p:cNvPr>
          <p:cNvCxnSpPr>
            <a:cxnSpLocks/>
            <a:stCxn id="32" idx="3"/>
            <a:endCxn id="55" idx="2"/>
          </p:cNvCxnSpPr>
          <p:nvPr/>
        </p:nvCxnSpPr>
        <p:spPr>
          <a:xfrm>
            <a:off x="4863090" y="3394338"/>
            <a:ext cx="468420" cy="6194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id="{CD54E650-8D83-58E8-BE05-77F2F46E030F}"/>
              </a:ext>
            </a:extLst>
          </p:cNvPr>
          <p:cNvCxnSpPr>
            <a:cxnSpLocks/>
            <a:stCxn id="55" idx="0"/>
            <a:endCxn id="44" idx="2"/>
          </p:cNvCxnSpPr>
          <p:nvPr/>
        </p:nvCxnSpPr>
        <p:spPr>
          <a:xfrm>
            <a:off x="5674247" y="4013751"/>
            <a:ext cx="504582" cy="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4" name="直接箭头连接符 73">
            <a:extLst>
              <a:ext uri="{FF2B5EF4-FFF2-40B4-BE49-F238E27FC236}">
                <a16:creationId xmlns:a16="http://schemas.microsoft.com/office/drawing/2014/main" id="{717985C1-8B7C-EA97-084D-D33CCBDEAE2E}"/>
              </a:ext>
            </a:extLst>
          </p:cNvPr>
          <p:cNvCxnSpPr>
            <a:cxnSpLocks/>
          </p:cNvCxnSpPr>
          <p:nvPr/>
        </p:nvCxnSpPr>
        <p:spPr>
          <a:xfrm flipV="1">
            <a:off x="6519206" y="4013750"/>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矩形: 圆角 74">
                <a:extLst>
                  <a:ext uri="{FF2B5EF4-FFF2-40B4-BE49-F238E27FC236}">
                    <a16:creationId xmlns:a16="http://schemas.microsoft.com/office/drawing/2014/main" id="{D21EAC8D-8970-B9CF-8600-DA16D45257A3}"/>
                  </a:ext>
                </a:extLst>
              </p:cNvPr>
              <p:cNvSpPr/>
              <p:nvPr/>
            </p:nvSpPr>
            <p:spPr>
              <a:xfrm>
                <a:off x="7051687" y="3842381"/>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a:solidFill>
                                <a:schemeClr val="dk1"/>
                              </a:solidFill>
                              <a:latin typeface="Cambria Math" panose="02040503050406030204" pitchFamily="18" charset="0"/>
                              <a:cs typeface="Arial" panose="020B0604020202020204" pitchFamily="34" charset="0"/>
                            </a:rPr>
                            <m:t>𝑷</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75" name="矩形: 圆角 74">
                <a:extLst>
                  <a:ext uri="{FF2B5EF4-FFF2-40B4-BE49-F238E27FC236}">
                    <a16:creationId xmlns:a16="http://schemas.microsoft.com/office/drawing/2014/main" id="{D21EAC8D-8970-B9CF-8600-DA16D45257A3}"/>
                  </a:ext>
                </a:extLst>
              </p:cNvPr>
              <p:cNvSpPr>
                <a:spLocks noRot="1" noChangeAspect="1" noMove="1" noResize="1" noEditPoints="1" noAdjustHandles="1" noChangeArrowheads="1" noChangeShapeType="1" noTextEdit="1"/>
              </p:cNvSpPr>
              <p:nvPr/>
            </p:nvSpPr>
            <p:spPr>
              <a:xfrm>
                <a:off x="7051687" y="3842381"/>
                <a:ext cx="352902" cy="342737"/>
              </a:xfrm>
              <a:prstGeom prst="roundRect">
                <a:avLst/>
              </a:prstGeom>
              <a:blipFill>
                <a:blip r:embed="rId8"/>
                <a:stretch>
                  <a:fillRect l="-8621"/>
                </a:stretch>
              </a:blipFill>
              <a:ln>
                <a:noFill/>
              </a:ln>
            </p:spPr>
            <p:txBody>
              <a:bodyPr/>
              <a:lstStyle/>
              <a:p>
                <a:r>
                  <a:rPr lang="zh-CN" altLang="en-US">
                    <a:noFill/>
                  </a:rPr>
                  <a:t> </a:t>
                </a:r>
              </a:p>
            </p:txBody>
          </p:sp>
        </mc:Fallback>
      </mc:AlternateContent>
      <p:cxnSp>
        <p:nvCxnSpPr>
          <p:cNvPr id="76" name="直接箭头连接符 75">
            <a:extLst>
              <a:ext uri="{FF2B5EF4-FFF2-40B4-BE49-F238E27FC236}">
                <a16:creationId xmlns:a16="http://schemas.microsoft.com/office/drawing/2014/main" id="{D8FAD904-667A-1A47-B53F-4E66799EAC84}"/>
              </a:ext>
            </a:extLst>
          </p:cNvPr>
          <p:cNvCxnSpPr>
            <a:cxnSpLocks/>
            <a:stCxn id="30" idx="3"/>
            <a:endCxn id="57" idx="2"/>
          </p:cNvCxnSpPr>
          <p:nvPr/>
        </p:nvCxnSpPr>
        <p:spPr>
          <a:xfrm flipV="1">
            <a:off x="4826929" y="2965577"/>
            <a:ext cx="507781" cy="1553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直接箭头连接符 76">
            <a:extLst>
              <a:ext uri="{FF2B5EF4-FFF2-40B4-BE49-F238E27FC236}">
                <a16:creationId xmlns:a16="http://schemas.microsoft.com/office/drawing/2014/main" id="{78F2C13D-5AA5-748E-4103-8C317FD100AC}"/>
              </a:ext>
            </a:extLst>
          </p:cNvPr>
          <p:cNvCxnSpPr>
            <a:cxnSpLocks/>
            <a:stCxn id="31" idx="3"/>
            <a:endCxn id="57" idx="2"/>
          </p:cNvCxnSpPr>
          <p:nvPr/>
        </p:nvCxnSpPr>
        <p:spPr>
          <a:xfrm flipV="1">
            <a:off x="4822207" y="2965577"/>
            <a:ext cx="512503" cy="11866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8" name="直接箭头连接符 77">
            <a:extLst>
              <a:ext uri="{FF2B5EF4-FFF2-40B4-BE49-F238E27FC236}">
                <a16:creationId xmlns:a16="http://schemas.microsoft.com/office/drawing/2014/main" id="{01CD677E-FD90-ECF0-A64A-B8B8BBFA2538}"/>
              </a:ext>
            </a:extLst>
          </p:cNvPr>
          <p:cNvCxnSpPr>
            <a:cxnSpLocks/>
            <a:stCxn id="33" idx="3"/>
            <a:endCxn id="57" idx="2"/>
          </p:cNvCxnSpPr>
          <p:nvPr/>
        </p:nvCxnSpPr>
        <p:spPr>
          <a:xfrm flipV="1">
            <a:off x="4863090" y="2965577"/>
            <a:ext cx="471620" cy="8037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9" name="直接箭头连接符 78">
            <a:extLst>
              <a:ext uri="{FF2B5EF4-FFF2-40B4-BE49-F238E27FC236}">
                <a16:creationId xmlns:a16="http://schemas.microsoft.com/office/drawing/2014/main" id="{620637DF-AC66-534D-82B5-9A7006123990}"/>
              </a:ext>
            </a:extLst>
          </p:cNvPr>
          <p:cNvCxnSpPr>
            <a:cxnSpLocks/>
            <a:stCxn id="32" idx="3"/>
            <a:endCxn id="57" idx="2"/>
          </p:cNvCxnSpPr>
          <p:nvPr/>
        </p:nvCxnSpPr>
        <p:spPr>
          <a:xfrm flipV="1">
            <a:off x="4863090" y="2965577"/>
            <a:ext cx="471620" cy="4287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直接箭头连接符 79">
            <a:extLst>
              <a:ext uri="{FF2B5EF4-FFF2-40B4-BE49-F238E27FC236}">
                <a16:creationId xmlns:a16="http://schemas.microsoft.com/office/drawing/2014/main" id="{B2C71A9A-E8EF-5948-EB8B-0C3D2196AB6A}"/>
              </a:ext>
            </a:extLst>
          </p:cNvPr>
          <p:cNvCxnSpPr/>
          <p:nvPr/>
        </p:nvCxnSpPr>
        <p:spPr>
          <a:xfrm>
            <a:off x="5674247" y="2965576"/>
            <a:ext cx="504582" cy="16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直接箭头连接符 80">
            <a:extLst>
              <a:ext uri="{FF2B5EF4-FFF2-40B4-BE49-F238E27FC236}">
                <a16:creationId xmlns:a16="http://schemas.microsoft.com/office/drawing/2014/main" id="{E2ACE18C-ACD3-947D-F30F-F830F619658F}"/>
              </a:ext>
            </a:extLst>
          </p:cNvPr>
          <p:cNvCxnSpPr>
            <a:cxnSpLocks/>
          </p:cNvCxnSpPr>
          <p:nvPr/>
        </p:nvCxnSpPr>
        <p:spPr>
          <a:xfrm flipV="1">
            <a:off x="6519206" y="2965576"/>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82" name="矩形: 圆角 81">
                <a:extLst>
                  <a:ext uri="{FF2B5EF4-FFF2-40B4-BE49-F238E27FC236}">
                    <a16:creationId xmlns:a16="http://schemas.microsoft.com/office/drawing/2014/main" id="{07EBB701-C0CB-925F-C773-0D4DCC6B13C3}"/>
                  </a:ext>
                </a:extLst>
              </p:cNvPr>
              <p:cNvSpPr/>
              <p:nvPr/>
            </p:nvSpPr>
            <p:spPr>
              <a:xfrm>
                <a:off x="7051687" y="2804189"/>
                <a:ext cx="352902" cy="34273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altLang="zh-CN" sz="1400" b="1" i="1">
                              <a:solidFill>
                                <a:schemeClr val="dk1"/>
                              </a:solidFill>
                              <a:latin typeface="Cambria Math" panose="02040503050406030204" pitchFamily="18" charset="0"/>
                              <a:cs typeface="Arial" panose="020B0604020202020204" pitchFamily="34" charset="0"/>
                            </a:rPr>
                          </m:ctrlPr>
                        </m:sSubPr>
                        <m:e>
                          <m:r>
                            <a:rPr lang="en-US" altLang="zh-CN" sz="1400" b="1" i="1">
                              <a:solidFill>
                                <a:schemeClr val="dk1"/>
                              </a:solidFill>
                              <a:latin typeface="Cambria Math" panose="02040503050406030204" pitchFamily="18" charset="0"/>
                              <a:cs typeface="Arial" panose="020B0604020202020204" pitchFamily="34" charset="0"/>
                            </a:rPr>
                            <m:t>𝑯</m:t>
                          </m:r>
                        </m:e>
                        <m:sub>
                          <m:r>
                            <a:rPr lang="en-US" altLang="zh-CN" sz="1400" b="1" i="1">
                              <a:solidFill>
                                <a:schemeClr val="dk1"/>
                              </a:solidFill>
                              <a:latin typeface="Cambria Math" panose="02040503050406030204" pitchFamily="18" charset="0"/>
                              <a:cs typeface="Arial" panose="020B0604020202020204" pitchFamily="34" charset="0"/>
                            </a:rPr>
                            <m:t>𝑨</m:t>
                          </m:r>
                        </m:sub>
                      </m:sSub>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82" name="矩形: 圆角 81">
                <a:extLst>
                  <a:ext uri="{FF2B5EF4-FFF2-40B4-BE49-F238E27FC236}">
                    <a16:creationId xmlns:a16="http://schemas.microsoft.com/office/drawing/2014/main" id="{07EBB701-C0CB-925F-C773-0D4DCC6B13C3}"/>
                  </a:ext>
                </a:extLst>
              </p:cNvPr>
              <p:cNvSpPr>
                <a:spLocks noRot="1" noChangeAspect="1" noMove="1" noResize="1" noEditPoints="1" noAdjustHandles="1" noChangeArrowheads="1" noChangeShapeType="1" noTextEdit="1"/>
              </p:cNvSpPr>
              <p:nvPr/>
            </p:nvSpPr>
            <p:spPr>
              <a:xfrm>
                <a:off x="7051687" y="2804189"/>
                <a:ext cx="352902" cy="342737"/>
              </a:xfrm>
              <a:prstGeom prst="roundRect">
                <a:avLst/>
              </a:prstGeom>
              <a:blipFill>
                <a:blip r:embed="rId9"/>
                <a:stretch>
                  <a:fillRect l="-6897"/>
                </a:stretch>
              </a:blipFill>
              <a:ln>
                <a:noFill/>
              </a:ln>
            </p:spPr>
            <p:txBody>
              <a:bodyPr/>
              <a:lstStyle/>
              <a:p>
                <a:r>
                  <a:rPr lang="zh-CN" altLang="en-US">
                    <a:noFill/>
                  </a:rPr>
                  <a:t> </a:t>
                </a:r>
              </a:p>
            </p:txBody>
          </p:sp>
        </mc:Fallback>
      </mc:AlternateContent>
      <p:cxnSp>
        <p:nvCxnSpPr>
          <p:cNvPr id="83" name="直接箭头连接符 82">
            <a:extLst>
              <a:ext uri="{FF2B5EF4-FFF2-40B4-BE49-F238E27FC236}">
                <a16:creationId xmlns:a16="http://schemas.microsoft.com/office/drawing/2014/main" id="{F891FE2D-3E15-0319-2077-1A39C0EB15F4}"/>
              </a:ext>
            </a:extLst>
          </p:cNvPr>
          <p:cNvCxnSpPr>
            <a:cxnSpLocks/>
          </p:cNvCxnSpPr>
          <p:nvPr/>
        </p:nvCxnSpPr>
        <p:spPr>
          <a:xfrm flipV="1">
            <a:off x="7402229" y="5061922"/>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4" name="直接箭头连接符 83">
            <a:extLst>
              <a:ext uri="{FF2B5EF4-FFF2-40B4-BE49-F238E27FC236}">
                <a16:creationId xmlns:a16="http://schemas.microsoft.com/office/drawing/2014/main" id="{A28D39EB-B5C5-50B1-CB3A-4AB9D140D8EC}"/>
              </a:ext>
            </a:extLst>
          </p:cNvPr>
          <p:cNvCxnSpPr>
            <a:cxnSpLocks/>
          </p:cNvCxnSpPr>
          <p:nvPr/>
        </p:nvCxnSpPr>
        <p:spPr>
          <a:xfrm flipV="1">
            <a:off x="7402229" y="4013750"/>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直接箭头连接符 84">
            <a:extLst>
              <a:ext uri="{FF2B5EF4-FFF2-40B4-BE49-F238E27FC236}">
                <a16:creationId xmlns:a16="http://schemas.microsoft.com/office/drawing/2014/main" id="{1206E728-5555-CBE0-7C21-B5088E6ECDDE}"/>
              </a:ext>
            </a:extLst>
          </p:cNvPr>
          <p:cNvCxnSpPr>
            <a:cxnSpLocks/>
          </p:cNvCxnSpPr>
          <p:nvPr/>
        </p:nvCxnSpPr>
        <p:spPr>
          <a:xfrm flipV="1">
            <a:off x="7402229" y="2965576"/>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矩形 85">
            <a:extLst>
              <a:ext uri="{FF2B5EF4-FFF2-40B4-BE49-F238E27FC236}">
                <a16:creationId xmlns:a16="http://schemas.microsoft.com/office/drawing/2014/main" id="{215887C4-CF68-271C-8657-A1FC4DE1499B}"/>
              </a:ext>
            </a:extLst>
          </p:cNvPr>
          <p:cNvSpPr/>
          <p:nvPr/>
        </p:nvSpPr>
        <p:spPr>
          <a:xfrm rot="5400000">
            <a:off x="6381057" y="3844870"/>
            <a:ext cx="3445065" cy="337758"/>
          </a:xfrm>
          <a:prstGeom prst="rect">
            <a:avLst/>
          </a:pr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MLP</a:t>
            </a:r>
            <a:endParaRPr lang="zh-CN" altLang="en-US" sz="1600" b="1" dirty="0">
              <a:solidFill>
                <a:schemeClr val="tx1"/>
              </a:solidFill>
            </a:endParaRPr>
          </a:p>
        </p:txBody>
      </p:sp>
      <p:cxnSp>
        <p:nvCxnSpPr>
          <p:cNvPr id="87" name="直接箭头连接符 86">
            <a:extLst>
              <a:ext uri="{FF2B5EF4-FFF2-40B4-BE49-F238E27FC236}">
                <a16:creationId xmlns:a16="http://schemas.microsoft.com/office/drawing/2014/main" id="{0DC0AC95-175C-321C-BCBD-65E154B6612A}"/>
              </a:ext>
            </a:extLst>
          </p:cNvPr>
          <p:cNvCxnSpPr>
            <a:cxnSpLocks/>
          </p:cNvCxnSpPr>
          <p:nvPr/>
        </p:nvCxnSpPr>
        <p:spPr>
          <a:xfrm flipV="1">
            <a:off x="8270109" y="4013747"/>
            <a:ext cx="532481"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8" name="矩形: 圆角 87">
            <a:extLst>
              <a:ext uri="{FF2B5EF4-FFF2-40B4-BE49-F238E27FC236}">
                <a16:creationId xmlns:a16="http://schemas.microsoft.com/office/drawing/2014/main" id="{0ECA41E4-4795-E3D0-94E4-C76E00AC2CDE}"/>
              </a:ext>
            </a:extLst>
          </p:cNvPr>
          <p:cNvSpPr/>
          <p:nvPr/>
        </p:nvSpPr>
        <p:spPr>
          <a:xfrm>
            <a:off x="8802590" y="3831585"/>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p:sp>
        <p:nvSpPr>
          <p:cNvPr id="89" name="文本框 88">
            <a:extLst>
              <a:ext uri="{FF2B5EF4-FFF2-40B4-BE49-F238E27FC236}">
                <a16:creationId xmlns:a16="http://schemas.microsoft.com/office/drawing/2014/main" id="{D210FD39-E9D9-D4DE-A11D-57BA52E7EA93}"/>
              </a:ext>
            </a:extLst>
          </p:cNvPr>
          <p:cNvSpPr txBox="1"/>
          <p:nvPr/>
        </p:nvSpPr>
        <p:spPr>
          <a:xfrm>
            <a:off x="9480823" y="3803984"/>
            <a:ext cx="1487363" cy="428881"/>
          </a:xfrm>
          <a:prstGeom prst="rect">
            <a:avLst/>
          </a:prstGeom>
          <a:noFill/>
        </p:spPr>
        <p:txBody>
          <a:bodyPr wrap="none" rtlCol="0">
            <a:spAutoFit/>
          </a:bodyPr>
          <a:lstStyle/>
          <a:p>
            <a:pPr algn="ctr"/>
            <a:r>
              <a:rPr lang="en-US" altLang="zh-CN" sz="1100" dirty="0">
                <a:solidFill>
                  <a:srgbClr val="FF0000"/>
                </a:solidFill>
                <a:latin typeface="Arial" panose="020B0604020202020204" pitchFamily="34" charset="0"/>
                <a:cs typeface="Arial" panose="020B0604020202020204" pitchFamily="34" charset="0"/>
              </a:rPr>
              <a:t>Retrieval-augmented</a:t>
            </a:r>
          </a:p>
          <a:p>
            <a:pPr algn="ctr"/>
            <a:r>
              <a:rPr lang="en-US" altLang="zh-CN" sz="1100" dirty="0">
                <a:solidFill>
                  <a:srgbClr val="FF0000"/>
                </a:solidFill>
                <a:latin typeface="Arial" panose="020B0604020202020204" pitchFamily="34" charset="0"/>
                <a:cs typeface="Arial" panose="020B0604020202020204" pitchFamily="34" charset="0"/>
              </a:rPr>
              <a:t> prompt</a:t>
            </a:r>
            <a:endParaRPr lang="zh-CN" altLang="en-US" sz="1100" dirty="0">
              <a:solidFill>
                <a:srgbClr val="FF0000"/>
              </a:solidFill>
              <a:latin typeface="Arial" panose="020B0604020202020204" pitchFamily="34" charset="0"/>
              <a:cs typeface="Arial" panose="020B0604020202020204" pitchFamily="34" charset="0"/>
            </a:endParaRPr>
          </a:p>
        </p:txBody>
      </p:sp>
      <p:pic>
        <p:nvPicPr>
          <p:cNvPr id="8" name="图片 7">
            <a:extLst>
              <a:ext uri="{FF2B5EF4-FFF2-40B4-BE49-F238E27FC236}">
                <a16:creationId xmlns:a16="http://schemas.microsoft.com/office/drawing/2014/main" id="{0E9972E1-03FC-51F7-C85B-94B4923176C2}"/>
              </a:ext>
            </a:extLst>
          </p:cNvPr>
          <p:cNvPicPr>
            <a:picLocks noChangeAspect="1"/>
          </p:cNvPicPr>
          <p:nvPr/>
        </p:nvPicPr>
        <p:blipFill>
          <a:blip r:embed="rId10"/>
          <a:stretch>
            <a:fillRect/>
          </a:stretch>
        </p:blipFill>
        <p:spPr>
          <a:xfrm>
            <a:off x="8637025" y="4890553"/>
            <a:ext cx="2846887" cy="333956"/>
          </a:xfrm>
          <a:prstGeom prst="rect">
            <a:avLst/>
          </a:prstGeom>
        </p:spPr>
      </p:pic>
      <p:sp>
        <p:nvSpPr>
          <p:cNvPr id="9" name="矩形: 圆角 8">
            <a:extLst>
              <a:ext uri="{FF2B5EF4-FFF2-40B4-BE49-F238E27FC236}">
                <a16:creationId xmlns:a16="http://schemas.microsoft.com/office/drawing/2014/main" id="{FBA0CD53-8427-34FD-5252-4EC52C61CB0C}"/>
              </a:ext>
            </a:extLst>
          </p:cNvPr>
          <p:cNvSpPr/>
          <p:nvPr/>
        </p:nvSpPr>
        <p:spPr>
          <a:xfrm>
            <a:off x="8673699" y="2302453"/>
            <a:ext cx="2773537" cy="1080142"/>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rPr>
              <a:t>Integrate the results from </a:t>
            </a:r>
            <a:r>
              <a:rPr lang="en-US" altLang="zh-CN" b="1" dirty="0">
                <a:solidFill>
                  <a:srgbClr val="C00000"/>
                </a:solidFill>
              </a:rPr>
              <a:t>three adapters </a:t>
            </a:r>
            <a:r>
              <a:rPr lang="en-US" altLang="zh-CN" b="1" dirty="0">
                <a:solidFill>
                  <a:schemeClr val="tx1"/>
                </a:solidFill>
              </a:rPr>
              <a:t>to generate prompts</a:t>
            </a:r>
            <a:endParaRPr lang="en-US" altLang="zh-CN" b="1" dirty="0">
              <a:solidFill>
                <a:srgbClr val="C00000"/>
              </a:solidFill>
            </a:endParaRPr>
          </a:p>
        </p:txBody>
      </p:sp>
      <p:sp>
        <p:nvSpPr>
          <p:cNvPr id="2" name="文本框 1">
            <a:extLst>
              <a:ext uri="{FF2B5EF4-FFF2-40B4-BE49-F238E27FC236}">
                <a16:creationId xmlns:a16="http://schemas.microsoft.com/office/drawing/2014/main" id="{2EED751E-F18A-30D0-DA4F-02B9B5F297E9}"/>
              </a:ext>
            </a:extLst>
          </p:cNvPr>
          <p:cNvSpPr txBox="1"/>
          <p:nvPr/>
        </p:nvSpPr>
        <p:spPr>
          <a:xfrm>
            <a:off x="316603" y="158234"/>
            <a:ext cx="7087986" cy="461665"/>
          </a:xfrm>
          <a:prstGeom prst="rect">
            <a:avLst/>
          </a:prstGeom>
          <a:noFill/>
        </p:spPr>
        <p:txBody>
          <a:bodyPr wrap="square">
            <a:spAutoFit/>
          </a:bodyPr>
          <a:lstStyle/>
          <a:p>
            <a:r>
              <a:rPr lang="en-US" altLang="zh-CN" sz="2400" b="1" i="0" dirty="0">
                <a:solidFill>
                  <a:srgbClr val="0D0D0D"/>
                </a:solidFill>
                <a:effectLst/>
                <a:latin typeface="+mn-ea"/>
              </a:rPr>
              <a:t>Retrieval-augmented Prompt Learning</a:t>
            </a:r>
          </a:p>
        </p:txBody>
      </p:sp>
    </p:spTree>
    <p:extLst>
      <p:ext uri="{BB962C8B-B14F-4D97-AF65-F5344CB8AC3E}">
        <p14:creationId xmlns:p14="http://schemas.microsoft.com/office/powerpoint/2010/main" val="852543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CBF30A-214D-2BC1-8A95-132E4FD23919}"/>
              </a:ext>
            </a:extLst>
          </p:cNvPr>
          <p:cNvSpPr/>
          <p:nvPr/>
        </p:nvSpPr>
        <p:spPr>
          <a:xfrm>
            <a:off x="4153766" y="940538"/>
            <a:ext cx="8038234" cy="4120664"/>
          </a:xfrm>
          <a:prstGeom prst="rect">
            <a:avLst/>
          </a:prstGeom>
          <a:ln w="34925">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06" name="矩形 105">
            <a:extLst>
              <a:ext uri="{FF2B5EF4-FFF2-40B4-BE49-F238E27FC236}">
                <a16:creationId xmlns:a16="http://schemas.microsoft.com/office/drawing/2014/main" id="{8ABD84E9-989A-EB34-9873-78080577B2C9}"/>
              </a:ext>
            </a:extLst>
          </p:cNvPr>
          <p:cNvSpPr/>
          <p:nvPr/>
        </p:nvSpPr>
        <p:spPr>
          <a:xfrm>
            <a:off x="4353215" y="2558487"/>
            <a:ext cx="7630544" cy="364323"/>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5530170" y="143676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7985555" y="145288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6753349" y="144863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0" name="椭圆 109">
                <a:extLst>
                  <a:ext uri="{FF2B5EF4-FFF2-40B4-BE49-F238E27FC236}">
                    <a16:creationId xmlns:a16="http://schemas.microsoft.com/office/drawing/2014/main" id="{F7E4E050-48EF-6176-EF77-CDE8990D9BFD}"/>
                  </a:ext>
                </a:extLst>
              </p:cNvPr>
              <p:cNvSpPr/>
              <p:nvPr/>
            </p:nvSpPr>
            <p:spPr>
              <a:xfrm>
                <a:off x="6048184" y="4020699"/>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110" name="椭圆 109">
                <a:extLst>
                  <a:ext uri="{FF2B5EF4-FFF2-40B4-BE49-F238E27FC236}">
                    <a16:creationId xmlns:a16="http://schemas.microsoft.com/office/drawing/2014/main" id="{F7E4E050-48EF-6176-EF77-CDE8990D9BFD}"/>
                  </a:ext>
                </a:extLst>
              </p:cNvPr>
              <p:cNvSpPr>
                <a:spLocks noRot="1" noChangeAspect="1" noMove="1" noResize="1" noEditPoints="1" noAdjustHandles="1" noChangeArrowheads="1" noChangeShapeType="1" noTextEdit="1"/>
              </p:cNvSpPr>
              <p:nvPr/>
            </p:nvSpPr>
            <p:spPr>
              <a:xfrm>
                <a:off x="6048184" y="4020699"/>
                <a:ext cx="407267" cy="451398"/>
              </a:xfrm>
              <a:prstGeom prst="ellipse">
                <a:avLst/>
              </a:prstGeom>
              <a:blipFill>
                <a:blip r:embed="rId3"/>
                <a:stretch>
                  <a:fillRect l="-14925"/>
                </a:stretch>
              </a:blipFill>
              <a:ln>
                <a:noFill/>
              </a:ln>
            </p:spPr>
            <p:txBody>
              <a:bodyPr/>
              <a:lstStyle/>
              <a:p>
                <a:r>
                  <a:rPr lang="zh-CN" altLang="en-US">
                    <a:noFill/>
                  </a:rPr>
                  <a:t> </a:t>
                </a:r>
              </a:p>
            </p:txBody>
          </p:sp>
        </mc:Fallback>
      </mc:AlternateContent>
      <p:sp>
        <p:nvSpPr>
          <p:cNvPr id="111" name="矩形: 圆角 110">
            <a:extLst>
              <a:ext uri="{FF2B5EF4-FFF2-40B4-BE49-F238E27FC236}">
                <a16:creationId xmlns:a16="http://schemas.microsoft.com/office/drawing/2014/main" id="{EC790BCD-BCCA-8818-03EB-D4B973EAE725}"/>
              </a:ext>
            </a:extLst>
          </p:cNvPr>
          <p:cNvSpPr/>
          <p:nvPr/>
        </p:nvSpPr>
        <p:spPr>
          <a:xfrm>
            <a:off x="10484279" y="3291683"/>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2" name="直接箭头连接符 111">
            <a:extLst>
              <a:ext uri="{FF2B5EF4-FFF2-40B4-BE49-F238E27FC236}">
                <a16:creationId xmlns:a16="http://schemas.microsoft.com/office/drawing/2014/main" id="{DADBD166-8176-2753-EE62-9B4E76382246}"/>
              </a:ext>
            </a:extLst>
          </p:cNvPr>
          <p:cNvCxnSpPr>
            <a:cxnSpLocks/>
          </p:cNvCxnSpPr>
          <p:nvPr/>
        </p:nvCxnSpPr>
        <p:spPr>
          <a:xfrm>
            <a:off x="7198532"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3" name="矩形: 圆角 112">
            <a:extLst>
              <a:ext uri="{FF2B5EF4-FFF2-40B4-BE49-F238E27FC236}">
                <a16:creationId xmlns:a16="http://schemas.microsoft.com/office/drawing/2014/main" id="{A9D4D830-8A91-1EA4-F312-46C671C9A7DC}"/>
              </a:ext>
            </a:extLst>
          </p:cNvPr>
          <p:cNvSpPr/>
          <p:nvPr/>
        </p:nvSpPr>
        <p:spPr>
          <a:xfrm>
            <a:off x="10466445" y="1837155"/>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14" name="文本框 113">
            <a:extLst>
              <a:ext uri="{FF2B5EF4-FFF2-40B4-BE49-F238E27FC236}">
                <a16:creationId xmlns:a16="http://schemas.microsoft.com/office/drawing/2014/main" id="{36546E64-C7CC-6991-0F6A-82779B201999}"/>
              </a:ext>
            </a:extLst>
          </p:cNvPr>
          <p:cNvSpPr txBox="1"/>
          <p:nvPr/>
        </p:nvSpPr>
        <p:spPr>
          <a:xfrm>
            <a:off x="9891638" y="1077467"/>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7202388"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4877820" y="182492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7" name="矩形: 圆角 116">
                <a:extLst>
                  <a:ext uri="{FF2B5EF4-FFF2-40B4-BE49-F238E27FC236}">
                    <a16:creationId xmlns:a16="http://schemas.microsoft.com/office/drawing/2014/main" id="{91027A15-5681-7E92-EABA-ECEA661862A8}"/>
                  </a:ext>
                </a:extLst>
              </p:cNvPr>
              <p:cNvSpPr/>
              <p:nvPr/>
            </p:nvSpPr>
            <p:spPr>
              <a:xfrm>
                <a:off x="560407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5604075" y="1831993"/>
                <a:ext cx="335048" cy="336370"/>
              </a:xfrm>
              <a:prstGeom prst="roundRect">
                <a:avLst/>
              </a:prstGeom>
              <a:blipFill>
                <a:blip r:embed="rId4"/>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圆角 117">
                <a:extLst>
                  <a:ext uri="{FF2B5EF4-FFF2-40B4-BE49-F238E27FC236}">
                    <a16:creationId xmlns:a16="http://schemas.microsoft.com/office/drawing/2014/main" id="{5375C4D6-777F-81D6-A89D-5D175925F515}"/>
                  </a:ext>
                </a:extLst>
              </p:cNvPr>
              <p:cNvSpPr/>
              <p:nvPr/>
            </p:nvSpPr>
            <p:spPr>
              <a:xfrm>
                <a:off x="5955844"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5955844" y="1831993"/>
                <a:ext cx="335048" cy="336370"/>
              </a:xfrm>
              <a:prstGeom prst="roundRect">
                <a:avLst/>
              </a:prstGeom>
              <a:blipFill>
                <a:blip r:embed="rId5"/>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矩形: 圆角 118">
                <a:extLst>
                  <a:ext uri="{FF2B5EF4-FFF2-40B4-BE49-F238E27FC236}">
                    <a16:creationId xmlns:a16="http://schemas.microsoft.com/office/drawing/2014/main" id="{A0341086-48D0-44BD-A5D1-FC3CCFACF1DE}"/>
                  </a:ext>
                </a:extLst>
              </p:cNvPr>
              <p:cNvSpPr/>
              <p:nvPr/>
            </p:nvSpPr>
            <p:spPr>
              <a:xfrm>
                <a:off x="6314815" y="183199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6314815" y="1831993"/>
                <a:ext cx="335048" cy="336370"/>
              </a:xfrm>
              <a:prstGeom prst="roundRect">
                <a:avLst/>
              </a:prstGeom>
              <a:blipFill>
                <a:blip r:embed="rId6"/>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圆角 119">
                <a:extLst>
                  <a:ext uri="{FF2B5EF4-FFF2-40B4-BE49-F238E27FC236}">
                    <a16:creationId xmlns:a16="http://schemas.microsoft.com/office/drawing/2014/main" id="{8AD2FD52-A795-625F-A602-643D4478AD46}"/>
                  </a:ext>
                </a:extLst>
              </p:cNvPr>
              <p:cNvSpPr/>
              <p:nvPr/>
            </p:nvSpPr>
            <p:spPr>
              <a:xfrm>
                <a:off x="682476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6824765" y="1827176"/>
                <a:ext cx="335048" cy="336370"/>
              </a:xfrm>
              <a:prstGeom prst="roundRect">
                <a:avLst/>
              </a:prstGeom>
              <a:blipFill>
                <a:blip r:embed="rId7"/>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圆角 120">
                <a:extLst>
                  <a:ext uri="{FF2B5EF4-FFF2-40B4-BE49-F238E27FC236}">
                    <a16:creationId xmlns:a16="http://schemas.microsoft.com/office/drawing/2014/main" id="{70BF7716-91A5-A742-6B69-23A16967EB51}"/>
                  </a:ext>
                </a:extLst>
              </p:cNvPr>
              <p:cNvSpPr/>
              <p:nvPr/>
            </p:nvSpPr>
            <p:spPr>
              <a:xfrm>
                <a:off x="7176533"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7176533" y="1827176"/>
                <a:ext cx="335048" cy="336370"/>
              </a:xfrm>
              <a:prstGeom prst="roundRect">
                <a:avLst/>
              </a:prstGeom>
              <a:blipFill>
                <a:blip r:embed="rId8"/>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圆角 121">
                <a:extLst>
                  <a:ext uri="{FF2B5EF4-FFF2-40B4-BE49-F238E27FC236}">
                    <a16:creationId xmlns:a16="http://schemas.microsoft.com/office/drawing/2014/main" id="{398664AA-0409-5B6F-95E2-C96832102C4F}"/>
                  </a:ext>
                </a:extLst>
              </p:cNvPr>
              <p:cNvSpPr/>
              <p:nvPr/>
            </p:nvSpPr>
            <p:spPr>
              <a:xfrm>
                <a:off x="7535505" y="182717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7535505" y="1827176"/>
                <a:ext cx="335048" cy="336370"/>
              </a:xfrm>
              <a:prstGeom prst="roundRect">
                <a:avLst/>
              </a:prstGeom>
              <a:blipFill>
                <a:blip r:embed="rId9"/>
                <a:stretch>
                  <a:fillRect l="-9091"/>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圆角 122">
                <a:extLst>
                  <a:ext uri="{FF2B5EF4-FFF2-40B4-BE49-F238E27FC236}">
                    <a16:creationId xmlns:a16="http://schemas.microsoft.com/office/drawing/2014/main" id="{0FA87419-4456-6D8E-5F6B-EE0657302328}"/>
                  </a:ext>
                </a:extLst>
              </p:cNvPr>
              <p:cNvSpPr/>
              <p:nvPr/>
            </p:nvSpPr>
            <p:spPr>
              <a:xfrm>
                <a:off x="8081332"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8081332" y="1830903"/>
                <a:ext cx="335048" cy="336370"/>
              </a:xfrm>
              <a:prstGeom prst="roundRect">
                <a:avLst/>
              </a:prstGeom>
              <a:blipFill>
                <a:blip r:embed="rId10"/>
                <a:stretch>
                  <a:fillRect l="-16364"/>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圆角 123">
                <a:extLst>
                  <a:ext uri="{FF2B5EF4-FFF2-40B4-BE49-F238E27FC236}">
                    <a16:creationId xmlns:a16="http://schemas.microsoft.com/office/drawing/2014/main" id="{61A86F81-0846-164C-84E1-4E55F6ACA235}"/>
                  </a:ext>
                </a:extLst>
              </p:cNvPr>
              <p:cNvSpPr/>
              <p:nvPr/>
            </p:nvSpPr>
            <p:spPr>
              <a:xfrm>
                <a:off x="8433100"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8433100" y="1830903"/>
                <a:ext cx="335048" cy="336370"/>
              </a:xfrm>
              <a:prstGeom prst="roundRect">
                <a:avLst/>
              </a:prstGeom>
              <a:blipFill>
                <a:blip r:embed="rId11"/>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圆角 124">
                <a:extLst>
                  <a:ext uri="{FF2B5EF4-FFF2-40B4-BE49-F238E27FC236}">
                    <a16:creationId xmlns:a16="http://schemas.microsoft.com/office/drawing/2014/main" id="{CE0FFA51-0452-6CD2-7DE6-D3F39463A823}"/>
                  </a:ext>
                </a:extLst>
              </p:cNvPr>
              <p:cNvSpPr/>
              <p:nvPr/>
            </p:nvSpPr>
            <p:spPr>
              <a:xfrm>
                <a:off x="8792071" y="183090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8792071" y="1830903"/>
                <a:ext cx="335048" cy="336370"/>
              </a:xfrm>
              <a:prstGeom prst="roundRect">
                <a:avLst/>
              </a:prstGeom>
              <a:blipFill>
                <a:blip r:embed="rId12"/>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6" name="矩形: 圆角 125">
                <a:extLst>
                  <a:ext uri="{FF2B5EF4-FFF2-40B4-BE49-F238E27FC236}">
                    <a16:creationId xmlns:a16="http://schemas.microsoft.com/office/drawing/2014/main" id="{5FE538E0-CB12-1966-4E3E-BC37064BF5D8}"/>
                  </a:ext>
                </a:extLst>
              </p:cNvPr>
              <p:cNvSpPr/>
              <p:nvPr/>
            </p:nvSpPr>
            <p:spPr>
              <a:xfrm>
                <a:off x="6084281"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𝑯</m:t>
                          </m:r>
                        </m:e>
                        <m:sub>
                          <m:r>
                            <a:rPr lang="en-US" altLang="zh-CN" sz="1501" b="1" i="1">
                              <a:solidFill>
                                <a:schemeClr val="dk1"/>
                              </a:solidFill>
                              <a:latin typeface="Cambria Math" panose="02040503050406030204" pitchFamily="18" charset="0"/>
                              <a:cs typeface="Arial" panose="020B0604020202020204" pitchFamily="34" charset="0"/>
                            </a:rPr>
                            <m:t>𝒙</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6" name="矩形: 圆角 125">
                <a:extLst>
                  <a:ext uri="{FF2B5EF4-FFF2-40B4-BE49-F238E27FC236}">
                    <a16:creationId xmlns:a16="http://schemas.microsoft.com/office/drawing/2014/main" id="{5FE538E0-CB12-1966-4E3E-BC37064BF5D8}"/>
                  </a:ext>
                </a:extLst>
              </p:cNvPr>
              <p:cNvSpPr>
                <a:spLocks noRot="1" noChangeAspect="1" noMove="1" noResize="1" noEditPoints="1" noAdjustHandles="1" noChangeArrowheads="1" noChangeShapeType="1" noTextEdit="1"/>
              </p:cNvSpPr>
              <p:nvPr/>
            </p:nvSpPr>
            <p:spPr>
              <a:xfrm>
                <a:off x="6084281" y="3301843"/>
                <a:ext cx="335048" cy="336370"/>
              </a:xfrm>
              <a:prstGeom prst="roundRect">
                <a:avLst/>
              </a:prstGeom>
              <a:blipFill>
                <a:blip r:embed="rId13"/>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7" name="矩形: 圆角 126">
                <a:extLst>
                  <a:ext uri="{FF2B5EF4-FFF2-40B4-BE49-F238E27FC236}">
                    <a16:creationId xmlns:a16="http://schemas.microsoft.com/office/drawing/2014/main" id="{825B6868-7586-B4D3-493D-EABC8F6ABFC1}"/>
                  </a:ext>
                </a:extLst>
              </p:cNvPr>
              <p:cNvSpPr/>
              <p:nvPr/>
            </p:nvSpPr>
            <p:spPr>
              <a:xfrm>
                <a:off x="6443307" y="330184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rPr>
                          </m:ctrlPr>
                        </m:sSubSupPr>
                        <m:e>
                          <m:r>
                            <a:rPr lang="en-US" altLang="zh-CN" sz="1501" b="1" i="1">
                              <a:solidFill>
                                <a:schemeClr val="dk1"/>
                              </a:solidFill>
                              <a:latin typeface="Cambria Math" panose="02040503050406030204" pitchFamily="18" charset="0"/>
                            </a:rPr>
                            <m:t>𝑯</m:t>
                          </m:r>
                        </m:e>
                        <m:sub>
                          <m:r>
                            <a:rPr lang="en-US" altLang="zh-CN" sz="1501" b="1" i="1">
                              <a:solidFill>
                                <a:schemeClr val="dk1"/>
                              </a:solidFill>
                              <a:latin typeface="Cambria Math" panose="02040503050406030204" pitchFamily="18" charset="0"/>
                            </a:rPr>
                            <m:t>𝒙</m:t>
                          </m:r>
                        </m:sub>
                        <m:sup>
                          <m:r>
                            <a:rPr lang="en-US" altLang="zh-CN" sz="1501" b="1" i="1">
                              <a:solidFill>
                                <a:schemeClr val="dk1"/>
                              </a:solidFill>
                              <a:latin typeface="Cambria Math" panose="02040503050406030204" pitchFamily="18" charset="0"/>
                            </a:rPr>
                            <m:t>𝟐</m:t>
                          </m:r>
                        </m:sup>
                      </m:sSubSup>
                    </m:oMath>
                  </m:oMathPara>
                </a14:m>
                <a:endParaRPr lang="zh-CN" altLang="en-US" sz="1501" b="1" i="1" dirty="0">
                  <a:solidFill>
                    <a:schemeClr val="dk1"/>
                  </a:solidFill>
                  <a:latin typeface="Cambria Math" panose="02040503050406030204" pitchFamily="18" charset="0"/>
                  <a:cs typeface="Arial" panose="020B0604020202020204" pitchFamily="34" charset="0"/>
                </a:endParaRPr>
              </a:p>
            </p:txBody>
          </p:sp>
        </mc:Choice>
        <mc:Fallback xmlns="">
          <p:sp>
            <p:nvSpPr>
              <p:cNvPr id="127" name="矩形: 圆角 126">
                <a:extLst>
                  <a:ext uri="{FF2B5EF4-FFF2-40B4-BE49-F238E27FC236}">
                    <a16:creationId xmlns:a16="http://schemas.microsoft.com/office/drawing/2014/main" id="{825B6868-7586-B4D3-493D-EABC8F6ABFC1}"/>
                  </a:ext>
                </a:extLst>
              </p:cNvPr>
              <p:cNvSpPr>
                <a:spLocks noRot="1" noChangeAspect="1" noMove="1" noResize="1" noEditPoints="1" noAdjustHandles="1" noChangeArrowheads="1" noChangeShapeType="1" noTextEdit="1"/>
              </p:cNvSpPr>
              <p:nvPr/>
            </p:nvSpPr>
            <p:spPr>
              <a:xfrm>
                <a:off x="6443307" y="3301843"/>
                <a:ext cx="335048" cy="336370"/>
              </a:xfrm>
              <a:prstGeom prst="roundRect">
                <a:avLst/>
              </a:prstGeom>
              <a:blipFill>
                <a:blip r:embed="rId14"/>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8" name="矩形: 圆角 127">
                <a:extLst>
                  <a:ext uri="{FF2B5EF4-FFF2-40B4-BE49-F238E27FC236}">
                    <a16:creationId xmlns:a16="http://schemas.microsoft.com/office/drawing/2014/main" id="{397F2795-ED3F-40D9-046C-084364651990}"/>
                  </a:ext>
                </a:extLst>
              </p:cNvPr>
              <p:cNvSpPr/>
              <p:nvPr/>
            </p:nvSpPr>
            <p:spPr>
              <a:xfrm>
                <a:off x="6853720"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𝟏</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8" name="矩形: 圆角 127">
                <a:extLst>
                  <a:ext uri="{FF2B5EF4-FFF2-40B4-BE49-F238E27FC236}">
                    <a16:creationId xmlns:a16="http://schemas.microsoft.com/office/drawing/2014/main" id="{397F2795-ED3F-40D9-046C-084364651990}"/>
                  </a:ext>
                </a:extLst>
              </p:cNvPr>
              <p:cNvSpPr>
                <a:spLocks noRot="1" noChangeAspect="1" noMove="1" noResize="1" noEditPoints="1" noAdjustHandles="1" noChangeArrowheads="1" noChangeShapeType="1" noTextEdit="1"/>
              </p:cNvSpPr>
              <p:nvPr/>
            </p:nvSpPr>
            <p:spPr>
              <a:xfrm>
                <a:off x="6853720" y="3313207"/>
                <a:ext cx="335048" cy="336370"/>
              </a:xfrm>
              <a:prstGeom prst="roundRect">
                <a:avLst/>
              </a:prstGeom>
              <a:blipFill>
                <a:blip r:embed="rId15"/>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9" name="矩形: 圆角 128">
                <a:extLst>
                  <a:ext uri="{FF2B5EF4-FFF2-40B4-BE49-F238E27FC236}">
                    <a16:creationId xmlns:a16="http://schemas.microsoft.com/office/drawing/2014/main" id="{24879D65-AF1B-52B5-CEF0-1E75788D527B}"/>
                  </a:ext>
                </a:extLst>
              </p:cNvPr>
              <p:cNvSpPr/>
              <p:nvPr/>
            </p:nvSpPr>
            <p:spPr>
              <a:xfrm>
                <a:off x="7205489" y="3313207"/>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𝟐</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29" name="矩形: 圆角 128">
                <a:extLst>
                  <a:ext uri="{FF2B5EF4-FFF2-40B4-BE49-F238E27FC236}">
                    <a16:creationId xmlns:a16="http://schemas.microsoft.com/office/drawing/2014/main" id="{24879D65-AF1B-52B5-CEF0-1E75788D527B}"/>
                  </a:ext>
                </a:extLst>
              </p:cNvPr>
              <p:cNvSpPr>
                <a:spLocks noRot="1" noChangeAspect="1" noMove="1" noResize="1" noEditPoints="1" noAdjustHandles="1" noChangeArrowheads="1" noChangeShapeType="1" noTextEdit="1"/>
              </p:cNvSpPr>
              <p:nvPr/>
            </p:nvSpPr>
            <p:spPr>
              <a:xfrm>
                <a:off x="7205489" y="3313207"/>
                <a:ext cx="335048" cy="336370"/>
              </a:xfrm>
              <a:prstGeom prst="roundRect">
                <a:avLst/>
              </a:prstGeom>
              <a:blipFill>
                <a:blip r:embed="rId16"/>
                <a:stretch>
                  <a:fillRect l="-3636"/>
                </a:stretch>
              </a:blipFill>
              <a:ln>
                <a:noFill/>
              </a:ln>
            </p:spPr>
            <p:txBody>
              <a:bodyPr/>
              <a:lstStyle/>
              <a:p>
                <a:r>
                  <a:rPr lang="zh-CN" altLang="en-US">
                    <a:noFill/>
                  </a:rPr>
                  <a:t> </a:t>
                </a:r>
              </a:p>
            </p:txBody>
          </p:sp>
        </mc:Fallback>
      </mc:AlternateContent>
      <p:sp>
        <p:nvSpPr>
          <p:cNvPr id="130" name="文本框 129">
            <a:extLst>
              <a:ext uri="{FF2B5EF4-FFF2-40B4-BE49-F238E27FC236}">
                <a16:creationId xmlns:a16="http://schemas.microsoft.com/office/drawing/2014/main" id="{B23494EC-CC2A-A46F-A6B9-C76AE1F586C5}"/>
              </a:ext>
            </a:extLst>
          </p:cNvPr>
          <p:cNvSpPr txBox="1"/>
          <p:nvPr/>
        </p:nvSpPr>
        <p:spPr>
          <a:xfrm>
            <a:off x="7505669" y="3313204"/>
            <a:ext cx="316237" cy="322874"/>
          </a:xfrm>
          <a:prstGeom prst="rect">
            <a:avLst/>
          </a:prstGeom>
          <a:noFill/>
        </p:spPr>
        <p:txBody>
          <a:bodyPr wrap="none" rtlCol="0">
            <a:spAutoFit/>
          </a:bodyPr>
          <a:lstStyle/>
          <a:p>
            <a:r>
              <a:rPr lang="en-US" altLang="zh-CN" sz="1501" dirty="0"/>
              <a:t>…</a:t>
            </a:r>
            <a:endParaRPr lang="zh-CN" altLang="en-US" sz="1501" dirty="0"/>
          </a:p>
        </p:txBody>
      </p:sp>
      <mc:AlternateContent xmlns:mc="http://schemas.openxmlformats.org/markup-compatibility/2006" xmlns:a14="http://schemas.microsoft.com/office/drawing/2010/main">
        <mc:Choice Requires="a14">
          <p:sp>
            <p:nvSpPr>
              <p:cNvPr id="131" name="矩形: 圆角 130">
                <a:extLst>
                  <a:ext uri="{FF2B5EF4-FFF2-40B4-BE49-F238E27FC236}">
                    <a16:creationId xmlns:a16="http://schemas.microsoft.com/office/drawing/2014/main" id="{01A597ED-D3AD-17E8-A78B-EC1D14A1475E}"/>
                  </a:ext>
                </a:extLst>
              </p:cNvPr>
              <p:cNvSpPr/>
              <p:nvPr/>
            </p:nvSpPr>
            <p:spPr>
              <a:xfrm>
                <a:off x="7817367" y="3313206"/>
                <a:ext cx="335048"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𝑨</m:t>
                          </m:r>
                        </m:e>
                        <m:sub>
                          <m:r>
                            <a:rPr lang="en-US" altLang="zh-CN" sz="1400" b="1" i="1">
                              <a:solidFill>
                                <a:schemeClr val="dk1"/>
                              </a:solidFill>
                              <a:latin typeface="Cambria Math" panose="02040503050406030204" pitchFamily="18" charset="0"/>
                            </a:rPr>
                            <m:t>𝒙</m:t>
                          </m:r>
                        </m:sub>
                        <m:sup>
                          <m:r>
                            <a:rPr lang="en-US" altLang="zh-CN" sz="1400" b="1" i="1">
                              <a:solidFill>
                                <a:schemeClr val="dk1"/>
                              </a:solidFill>
                              <a:latin typeface="Cambria Math" panose="02040503050406030204" pitchFamily="18" charset="0"/>
                            </a:rPr>
                            <m:t>𝒍</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1" name="矩形: 圆角 130">
                <a:extLst>
                  <a:ext uri="{FF2B5EF4-FFF2-40B4-BE49-F238E27FC236}">
                    <a16:creationId xmlns:a16="http://schemas.microsoft.com/office/drawing/2014/main" id="{01A597ED-D3AD-17E8-A78B-EC1D14A1475E}"/>
                  </a:ext>
                </a:extLst>
              </p:cNvPr>
              <p:cNvSpPr>
                <a:spLocks noRot="1" noChangeAspect="1" noMove="1" noResize="1" noEditPoints="1" noAdjustHandles="1" noChangeArrowheads="1" noChangeShapeType="1" noTextEdit="1"/>
              </p:cNvSpPr>
              <p:nvPr/>
            </p:nvSpPr>
            <p:spPr>
              <a:xfrm>
                <a:off x="7817367" y="3313206"/>
                <a:ext cx="335048" cy="336370"/>
              </a:xfrm>
              <a:prstGeom prst="roundRect">
                <a:avLst/>
              </a:prstGeom>
              <a:blipFill>
                <a:blip r:embed="rId17"/>
                <a:stretch>
                  <a:fillRect l="-3636"/>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2" name="椭圆 131">
                <a:extLst>
                  <a:ext uri="{FF2B5EF4-FFF2-40B4-BE49-F238E27FC236}">
                    <a16:creationId xmlns:a16="http://schemas.microsoft.com/office/drawing/2014/main" id="{7527EC42-A441-9FDA-E7D8-65216F25BA31}"/>
                  </a:ext>
                </a:extLst>
              </p:cNvPr>
              <p:cNvSpPr/>
              <p:nvPr/>
            </p:nvSpPr>
            <p:spPr>
              <a:xfrm>
                <a:off x="6380817" y="4487390"/>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32" name="椭圆 131">
                <a:extLst>
                  <a:ext uri="{FF2B5EF4-FFF2-40B4-BE49-F238E27FC236}">
                    <a16:creationId xmlns:a16="http://schemas.microsoft.com/office/drawing/2014/main" id="{7527EC42-A441-9FDA-E7D8-65216F25BA31}"/>
                  </a:ext>
                </a:extLst>
              </p:cNvPr>
              <p:cNvSpPr>
                <a:spLocks noRot="1" noChangeAspect="1" noMove="1" noResize="1" noEditPoints="1" noAdjustHandles="1" noChangeArrowheads="1" noChangeShapeType="1" noTextEdit="1"/>
              </p:cNvSpPr>
              <p:nvPr/>
            </p:nvSpPr>
            <p:spPr>
              <a:xfrm>
                <a:off x="6380817" y="4487390"/>
                <a:ext cx="460049" cy="467533"/>
              </a:xfrm>
              <a:prstGeom prst="ellipse">
                <a:avLst/>
              </a:prstGeom>
              <a:blipFill>
                <a:blip r:embed="rId18"/>
                <a:stretch>
                  <a:fillRect l="-4000"/>
                </a:stretch>
              </a:blipFill>
              <a:ln>
                <a:noFill/>
              </a:ln>
            </p:spPr>
            <p:txBody>
              <a:bodyPr/>
              <a:lstStyle/>
              <a:p>
                <a:r>
                  <a:rPr lang="zh-CN" altLang="en-US">
                    <a:noFill/>
                  </a:rPr>
                  <a:t> </a:t>
                </a:r>
              </a:p>
            </p:txBody>
          </p:sp>
        </mc:Fallback>
      </mc:AlternateContent>
      <p:sp>
        <p:nvSpPr>
          <p:cNvPr id="133" name="矩形: 圆角 132">
            <a:extLst>
              <a:ext uri="{FF2B5EF4-FFF2-40B4-BE49-F238E27FC236}">
                <a16:creationId xmlns:a16="http://schemas.microsoft.com/office/drawing/2014/main" id="{5D97AD7B-98C3-E62F-D79E-42ECED1A9C2B}"/>
              </a:ext>
            </a:extLst>
          </p:cNvPr>
          <p:cNvSpPr/>
          <p:nvPr/>
        </p:nvSpPr>
        <p:spPr>
          <a:xfrm>
            <a:off x="10073865" y="3308667"/>
            <a:ext cx="364396"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i="1" dirty="0">
              <a:solidFill>
                <a:schemeClr val="dk1"/>
              </a:solidFill>
              <a:latin typeface="Cambria Math" panose="02040503050406030204" pitchFamily="18" charset="0"/>
              <a:cs typeface="Arial" panose="020B0604020202020204" pitchFamily="34" charset="0"/>
            </a:endParaRPr>
          </a:p>
        </p:txBody>
      </p:sp>
      <p:cxnSp>
        <p:nvCxnSpPr>
          <p:cNvPr id="134" name="连接符: 肘形 133">
            <a:extLst>
              <a:ext uri="{FF2B5EF4-FFF2-40B4-BE49-F238E27FC236}">
                <a16:creationId xmlns:a16="http://schemas.microsoft.com/office/drawing/2014/main" id="{56C26908-BFB5-0E69-9555-2EE9E33BEB2B}"/>
              </a:ext>
            </a:extLst>
          </p:cNvPr>
          <p:cNvCxnSpPr>
            <a:cxnSpLocks/>
            <a:stCxn id="135" idx="2"/>
            <a:endCxn id="133" idx="2"/>
          </p:cNvCxnSpPr>
          <p:nvPr/>
        </p:nvCxnSpPr>
        <p:spPr>
          <a:xfrm rot="5400000" flipH="1" flipV="1">
            <a:off x="8824366" y="2327745"/>
            <a:ext cx="114406" cy="2748988"/>
          </a:xfrm>
          <a:prstGeom prst="bentConnector5">
            <a:avLst>
              <a:gd name="adj1" fmla="val -98322"/>
              <a:gd name="adj2" fmla="val 47507"/>
              <a:gd name="adj3" fmla="val -99815"/>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右中括号 134">
            <a:extLst>
              <a:ext uri="{FF2B5EF4-FFF2-40B4-BE49-F238E27FC236}">
                <a16:creationId xmlns:a16="http://schemas.microsoft.com/office/drawing/2014/main" id="{A582A195-0C99-ACED-DA4A-E8E1D1F3F55D}"/>
              </a:ext>
            </a:extLst>
          </p:cNvPr>
          <p:cNvSpPr/>
          <p:nvPr/>
        </p:nvSpPr>
        <p:spPr>
          <a:xfrm rot="5400000">
            <a:off x="7461938" y="3228483"/>
            <a:ext cx="90274" cy="971665"/>
          </a:xfrm>
          <a:prstGeom prst="righ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01"/>
          </a:p>
        </p:txBody>
      </p:sp>
      <p:cxnSp>
        <p:nvCxnSpPr>
          <p:cNvPr id="136" name="直接箭头连接符 135">
            <a:extLst>
              <a:ext uri="{FF2B5EF4-FFF2-40B4-BE49-F238E27FC236}">
                <a16:creationId xmlns:a16="http://schemas.microsoft.com/office/drawing/2014/main" id="{45754081-909E-C595-58ED-FFA9E2FC4417}"/>
              </a:ext>
            </a:extLst>
          </p:cNvPr>
          <p:cNvCxnSpPr>
            <a:cxnSpLocks/>
            <a:stCxn id="126" idx="2"/>
            <a:endCxn id="110" idx="0"/>
          </p:cNvCxnSpPr>
          <p:nvPr/>
        </p:nvCxnSpPr>
        <p:spPr>
          <a:xfrm>
            <a:off x="6251805" y="3638221"/>
            <a:ext cx="0" cy="38248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7" name="直接箭头连接符 136">
            <a:extLst>
              <a:ext uri="{FF2B5EF4-FFF2-40B4-BE49-F238E27FC236}">
                <a16:creationId xmlns:a16="http://schemas.microsoft.com/office/drawing/2014/main" id="{379823D2-3DDC-CF05-C7DA-FD29917B19F3}"/>
              </a:ext>
            </a:extLst>
          </p:cNvPr>
          <p:cNvCxnSpPr>
            <a:cxnSpLocks/>
            <a:stCxn id="127" idx="2"/>
            <a:endCxn id="132" idx="0"/>
          </p:cNvCxnSpPr>
          <p:nvPr/>
        </p:nvCxnSpPr>
        <p:spPr>
          <a:xfrm>
            <a:off x="6610830" y="3638221"/>
            <a:ext cx="0" cy="84916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8" name="直接箭头连接符 137">
            <a:extLst>
              <a:ext uri="{FF2B5EF4-FFF2-40B4-BE49-F238E27FC236}">
                <a16:creationId xmlns:a16="http://schemas.microsoft.com/office/drawing/2014/main" id="{73679281-73F2-501C-96E6-255F544E5133}"/>
              </a:ext>
            </a:extLst>
          </p:cNvPr>
          <p:cNvCxnSpPr>
            <a:cxnSpLocks/>
            <a:stCxn id="142" idx="0"/>
            <a:endCxn id="111" idx="2"/>
          </p:cNvCxnSpPr>
          <p:nvPr/>
        </p:nvCxnSpPr>
        <p:spPr>
          <a:xfrm flipV="1">
            <a:off x="11083146" y="3638222"/>
            <a:ext cx="0" cy="44626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39" name="直接连接符 138">
            <a:extLst>
              <a:ext uri="{FF2B5EF4-FFF2-40B4-BE49-F238E27FC236}">
                <a16:creationId xmlns:a16="http://schemas.microsoft.com/office/drawing/2014/main" id="{981D0CEA-EE3D-C383-4597-C98F2F9A1677}"/>
              </a:ext>
            </a:extLst>
          </p:cNvPr>
          <p:cNvCxnSpPr>
            <a:cxnSpLocks/>
            <a:stCxn id="110" idx="6"/>
            <a:endCxn id="142" idx="2"/>
          </p:cNvCxnSpPr>
          <p:nvPr/>
        </p:nvCxnSpPr>
        <p:spPr>
          <a:xfrm flipV="1">
            <a:off x="6455451" y="4239248"/>
            <a:ext cx="4476715" cy="71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id="{E3D037B4-4F04-9CD1-B811-C9A7F76CFF36}"/>
              </a:ext>
            </a:extLst>
          </p:cNvPr>
          <p:cNvCxnSpPr>
            <a:cxnSpLocks/>
            <a:stCxn id="132" idx="6"/>
          </p:cNvCxnSpPr>
          <p:nvPr/>
        </p:nvCxnSpPr>
        <p:spPr>
          <a:xfrm>
            <a:off x="6840855" y="4721145"/>
            <a:ext cx="424229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1" name="组合 140">
            <a:extLst>
              <a:ext uri="{FF2B5EF4-FFF2-40B4-BE49-F238E27FC236}">
                <a16:creationId xmlns:a16="http://schemas.microsoft.com/office/drawing/2014/main" id="{A7C3F0D9-C2F4-D762-7454-A835EF2960E0}"/>
              </a:ext>
            </a:extLst>
          </p:cNvPr>
          <p:cNvGrpSpPr/>
          <p:nvPr/>
        </p:nvGrpSpPr>
        <p:grpSpPr>
          <a:xfrm>
            <a:off x="10932166" y="4084484"/>
            <a:ext cx="301985" cy="309527"/>
            <a:chOff x="10975817" y="5092674"/>
            <a:chExt cx="914400" cy="914400"/>
          </a:xfrm>
        </p:grpSpPr>
        <p:sp>
          <p:nvSpPr>
            <p:cNvPr id="142" name="椭圆 141">
              <a:extLst>
                <a:ext uri="{FF2B5EF4-FFF2-40B4-BE49-F238E27FC236}">
                  <a16:creationId xmlns:a16="http://schemas.microsoft.com/office/drawing/2014/main" id="{BC0792B6-A91D-2BDD-1C08-AF6487B46017}"/>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3" name="直接连接符 142">
              <a:extLst>
                <a:ext uri="{FF2B5EF4-FFF2-40B4-BE49-F238E27FC236}">
                  <a16:creationId xmlns:a16="http://schemas.microsoft.com/office/drawing/2014/main" id="{9459E8AE-C694-3527-DB86-35104BEEFF29}"/>
                </a:ext>
              </a:extLst>
            </p:cNvPr>
            <p:cNvCxnSpPr>
              <a:cxnSpLocks/>
              <a:stCxn id="142"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直接连接符 143">
              <a:extLst>
                <a:ext uri="{FF2B5EF4-FFF2-40B4-BE49-F238E27FC236}">
                  <a16:creationId xmlns:a16="http://schemas.microsoft.com/office/drawing/2014/main" id="{7F70D8DA-4BDA-9730-DFEC-595FED709E35}"/>
                </a:ext>
              </a:extLst>
            </p:cNvPr>
            <p:cNvCxnSpPr>
              <a:cxnSpLocks/>
              <a:stCxn id="142" idx="0"/>
              <a:endCxn id="142"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5" name="直接连接符 144">
            <a:extLst>
              <a:ext uri="{FF2B5EF4-FFF2-40B4-BE49-F238E27FC236}">
                <a16:creationId xmlns:a16="http://schemas.microsoft.com/office/drawing/2014/main" id="{9640E4E0-FB0A-770C-CAEC-645A589BF05E}"/>
              </a:ext>
            </a:extLst>
          </p:cNvPr>
          <p:cNvCxnSpPr>
            <a:cxnSpLocks/>
            <a:stCxn id="142" idx="4"/>
          </p:cNvCxnSpPr>
          <p:nvPr/>
        </p:nvCxnSpPr>
        <p:spPr>
          <a:xfrm>
            <a:off x="11083146" y="4394012"/>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接箭头连接符 145">
            <a:extLst>
              <a:ext uri="{FF2B5EF4-FFF2-40B4-BE49-F238E27FC236}">
                <a16:creationId xmlns:a16="http://schemas.microsoft.com/office/drawing/2014/main" id="{4322CC84-A57A-2C23-9419-73464827FEC8}"/>
              </a:ext>
            </a:extLst>
          </p:cNvPr>
          <p:cNvCxnSpPr>
            <a:cxnSpLocks/>
          </p:cNvCxnSpPr>
          <p:nvPr/>
        </p:nvCxnSpPr>
        <p:spPr>
          <a:xfrm flipV="1">
            <a:off x="11076827" y="292220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47" name="直接箭头连接符 146">
            <a:extLst>
              <a:ext uri="{FF2B5EF4-FFF2-40B4-BE49-F238E27FC236}">
                <a16:creationId xmlns:a16="http://schemas.microsoft.com/office/drawing/2014/main" id="{F2C8C700-F639-9E24-1B8D-E080DD51B65F}"/>
              </a:ext>
            </a:extLst>
          </p:cNvPr>
          <p:cNvCxnSpPr>
            <a:cxnSpLocks/>
          </p:cNvCxnSpPr>
          <p:nvPr/>
        </p:nvCxnSpPr>
        <p:spPr>
          <a:xfrm flipV="1">
            <a:off x="11076827" y="221991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48" name="文本框 147">
            <a:extLst>
              <a:ext uri="{FF2B5EF4-FFF2-40B4-BE49-F238E27FC236}">
                <a16:creationId xmlns:a16="http://schemas.microsoft.com/office/drawing/2014/main" id="{F5BF326D-184C-5058-D273-6C573B6EC18B}"/>
              </a:ext>
            </a:extLst>
          </p:cNvPr>
          <p:cNvSpPr txBox="1"/>
          <p:nvPr/>
        </p:nvSpPr>
        <p:spPr>
          <a:xfrm>
            <a:off x="4925306" y="4469532"/>
            <a:ext cx="1463429"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Empathetic loss</a:t>
            </a:r>
            <a:endParaRPr lang="zh-CN" altLang="en-US" sz="1300" b="1" dirty="0">
              <a:latin typeface="Arial" panose="020B0604020202020204" pitchFamily="34" charset="0"/>
              <a:cs typeface="Arial" panose="020B0604020202020204" pitchFamily="34" charset="0"/>
            </a:endParaRPr>
          </a:p>
        </p:txBody>
      </p:sp>
      <p:sp>
        <p:nvSpPr>
          <p:cNvPr id="149" name="文本框 148">
            <a:extLst>
              <a:ext uri="{FF2B5EF4-FFF2-40B4-BE49-F238E27FC236}">
                <a16:creationId xmlns:a16="http://schemas.microsoft.com/office/drawing/2014/main" id="{29D5648E-F4CB-2122-DE72-6FA9893C3A85}"/>
              </a:ext>
            </a:extLst>
          </p:cNvPr>
          <p:cNvSpPr txBox="1"/>
          <p:nvPr/>
        </p:nvSpPr>
        <p:spPr>
          <a:xfrm>
            <a:off x="11175776" y="2209050"/>
            <a:ext cx="804471"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LM loss</a:t>
            </a:r>
            <a:endParaRPr lang="zh-CN" altLang="en-US" sz="1300" b="1" dirty="0">
              <a:latin typeface="Arial" panose="020B0604020202020204" pitchFamily="34" charset="0"/>
              <a:cs typeface="Arial" panose="020B0604020202020204" pitchFamily="34" charset="0"/>
            </a:endParaRPr>
          </a:p>
        </p:txBody>
      </p:sp>
      <p:sp>
        <p:nvSpPr>
          <p:cNvPr id="150" name="矩形: 圆角 149">
            <a:extLst>
              <a:ext uri="{FF2B5EF4-FFF2-40B4-BE49-F238E27FC236}">
                <a16:creationId xmlns:a16="http://schemas.microsoft.com/office/drawing/2014/main" id="{A3BF2F7F-2EED-62F7-A585-1953A682D565}"/>
              </a:ext>
            </a:extLst>
          </p:cNvPr>
          <p:cNvSpPr/>
          <p:nvPr/>
        </p:nvSpPr>
        <p:spPr>
          <a:xfrm>
            <a:off x="5530171" y="106930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9130839" y="5415086"/>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6424816" y="5440820"/>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6423297" y="5053625"/>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8037654" y="5069257"/>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9557225" y="5063886"/>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4541812" y="5038467"/>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6603496" y="5041897"/>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8209061" y="5034668"/>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9729542" y="5034668"/>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4954974" y="5437555"/>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6607502" y="5426248"/>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9348054" y="5422597"/>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167" name="箭头: 右 166">
            <a:extLst>
              <a:ext uri="{FF2B5EF4-FFF2-40B4-BE49-F238E27FC236}">
                <a16:creationId xmlns:a16="http://schemas.microsoft.com/office/drawing/2014/main" id="{296BD336-6E84-F073-3E9F-8A8AE0431DEA}"/>
              </a:ext>
            </a:extLst>
          </p:cNvPr>
          <p:cNvSpPr/>
          <p:nvPr/>
        </p:nvSpPr>
        <p:spPr>
          <a:xfrm>
            <a:off x="3962651" y="1031978"/>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Proposed Model</a:t>
            </a:r>
          </a:p>
        </p:txBody>
      </p:sp>
      <p:pic>
        <p:nvPicPr>
          <p:cNvPr id="2" name="图片 1">
            <a:extLst>
              <a:ext uri="{FF2B5EF4-FFF2-40B4-BE49-F238E27FC236}">
                <a16:creationId xmlns:a16="http://schemas.microsoft.com/office/drawing/2014/main" id="{F67F79A1-8635-5D32-0015-4D33AA424444}"/>
              </a:ext>
            </a:extLst>
          </p:cNvPr>
          <p:cNvPicPr>
            <a:picLocks noChangeAspect="1"/>
          </p:cNvPicPr>
          <p:nvPr/>
        </p:nvPicPr>
        <p:blipFill>
          <a:blip r:embed="rId19"/>
          <a:stretch>
            <a:fillRect/>
          </a:stretch>
        </p:blipFill>
        <p:spPr>
          <a:xfrm>
            <a:off x="319316" y="877070"/>
            <a:ext cx="3439004" cy="3376068"/>
          </a:xfrm>
          <a:prstGeom prst="rect">
            <a:avLst/>
          </a:prstGeom>
        </p:spPr>
      </p:pic>
      <p:sp>
        <p:nvSpPr>
          <p:cNvPr id="3" name="矩形: 圆角 2">
            <a:extLst>
              <a:ext uri="{FF2B5EF4-FFF2-40B4-BE49-F238E27FC236}">
                <a16:creationId xmlns:a16="http://schemas.microsoft.com/office/drawing/2014/main" id="{4B5F1B3E-A8B0-CE1B-2369-886C966223BD}"/>
              </a:ext>
            </a:extLst>
          </p:cNvPr>
          <p:cNvSpPr/>
          <p:nvPr/>
        </p:nvSpPr>
        <p:spPr>
          <a:xfrm>
            <a:off x="285472" y="851931"/>
            <a:ext cx="3509362" cy="3413111"/>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A668BC13-073F-6685-3C13-D11548928E1B}"/>
              </a:ext>
            </a:extLst>
          </p:cNvPr>
          <p:cNvPicPr>
            <a:picLocks noChangeAspect="1"/>
          </p:cNvPicPr>
          <p:nvPr/>
        </p:nvPicPr>
        <p:blipFill>
          <a:blip r:embed="rId20"/>
          <a:stretch>
            <a:fillRect/>
          </a:stretch>
        </p:blipFill>
        <p:spPr>
          <a:xfrm>
            <a:off x="320462" y="4630607"/>
            <a:ext cx="3436711" cy="1163886"/>
          </a:xfrm>
          <a:prstGeom prst="rect">
            <a:avLst/>
          </a:prstGeom>
        </p:spPr>
      </p:pic>
      <p:sp>
        <p:nvSpPr>
          <p:cNvPr id="20" name="矩形: 圆角 19">
            <a:extLst>
              <a:ext uri="{FF2B5EF4-FFF2-40B4-BE49-F238E27FC236}">
                <a16:creationId xmlns:a16="http://schemas.microsoft.com/office/drawing/2014/main" id="{EC904AC5-AD9F-21BA-C59B-333A3CCB94F8}"/>
              </a:ext>
            </a:extLst>
          </p:cNvPr>
          <p:cNvSpPr/>
          <p:nvPr/>
        </p:nvSpPr>
        <p:spPr>
          <a:xfrm>
            <a:off x="292928" y="4602862"/>
            <a:ext cx="3509362" cy="1262948"/>
          </a:xfrm>
          <a:prstGeom prst="roundRect">
            <a:avLst>
              <a:gd name="adj" fmla="val 4332"/>
            </a:avLst>
          </a:prstGeom>
          <a:noFill/>
          <a:ln w="12700" cap="flat" cmpd="sng" algn="ctr">
            <a:solidFill>
              <a:schemeClr val="bg1">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21" name="箭头: 右 20">
            <a:extLst>
              <a:ext uri="{FF2B5EF4-FFF2-40B4-BE49-F238E27FC236}">
                <a16:creationId xmlns:a16="http://schemas.microsoft.com/office/drawing/2014/main" id="{608BAA17-6A11-3262-9CBD-700325F863E4}"/>
              </a:ext>
            </a:extLst>
          </p:cNvPr>
          <p:cNvSpPr/>
          <p:nvPr/>
        </p:nvSpPr>
        <p:spPr>
          <a:xfrm>
            <a:off x="3956523" y="5152642"/>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箭头: 右 21">
            <a:extLst>
              <a:ext uri="{FF2B5EF4-FFF2-40B4-BE49-F238E27FC236}">
                <a16:creationId xmlns:a16="http://schemas.microsoft.com/office/drawing/2014/main" id="{AF48B453-E42F-3822-8169-452CBC22B80D}"/>
              </a:ext>
            </a:extLst>
          </p:cNvPr>
          <p:cNvSpPr/>
          <p:nvPr/>
        </p:nvSpPr>
        <p:spPr>
          <a:xfrm rot="16200000">
            <a:off x="1946514" y="4266433"/>
            <a:ext cx="184606" cy="331391"/>
          </a:xfrm>
          <a:prstGeom prst="rightArrow">
            <a:avLst>
              <a:gd name="adj1" fmla="val 32480"/>
              <a:gd name="adj2" fmla="val 46944"/>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41516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A4B43A-D687-5175-391C-ED849A29EF1E}"/>
              </a:ext>
            </a:extLst>
          </p:cNvPr>
          <p:cNvSpPr txBox="1"/>
          <p:nvPr/>
        </p:nvSpPr>
        <p:spPr>
          <a:xfrm>
            <a:off x="769610" y="316809"/>
            <a:ext cx="11421858" cy="892552"/>
          </a:xfrm>
          <a:prstGeom prst="rect">
            <a:avLst/>
          </a:prstGeom>
          <a:noFill/>
        </p:spPr>
        <p:txBody>
          <a:bodyPr wrap="square" rtlCol="0">
            <a:spAutoFit/>
          </a:bodyPr>
          <a:lstStyle/>
          <a:p>
            <a:r>
              <a:rPr kumimoji="1" lang="en" altLang="zh-CN" sz="2400" b="1" dirty="0"/>
              <a:t>Empathetic Response Generation</a:t>
            </a:r>
            <a:endParaRPr kumimoji="1" lang="en-US" altLang="zh-CN" sz="2400" b="1" dirty="0"/>
          </a:p>
          <a:p>
            <a:r>
              <a:rPr kumimoji="1" lang="en-US" altLang="zh-CN" sz="2800" b="1" dirty="0">
                <a:solidFill>
                  <a:srgbClr val="C00000"/>
                </a:solidFill>
              </a:rPr>
              <a:t> </a:t>
            </a:r>
            <a:endParaRPr kumimoji="1" lang="zh-CN" altLang="en-US" sz="2800" b="1" dirty="0">
              <a:solidFill>
                <a:srgbClr val="C00000"/>
              </a:solidFill>
            </a:endParaRPr>
          </a:p>
        </p:txBody>
      </p:sp>
      <p:pic>
        <p:nvPicPr>
          <p:cNvPr id="6" name="图片 5">
            <a:extLst>
              <a:ext uri="{FF2B5EF4-FFF2-40B4-BE49-F238E27FC236}">
                <a16:creationId xmlns:a16="http://schemas.microsoft.com/office/drawing/2014/main" id="{70DBD73C-A952-6A37-CE2F-1334F092EB84}"/>
              </a:ext>
            </a:extLst>
          </p:cNvPr>
          <p:cNvPicPr>
            <a:picLocks noChangeAspect="1"/>
          </p:cNvPicPr>
          <p:nvPr/>
        </p:nvPicPr>
        <p:blipFill rotWithShape="1">
          <a:blip r:embed="rId3">
            <a:extLst>
              <a:ext uri="{28A0092B-C50C-407E-A947-70E740481C1C}">
                <a14:useLocalDpi xmlns:a14="http://schemas.microsoft.com/office/drawing/2010/main" val="0"/>
              </a:ext>
            </a:extLst>
          </a:blip>
          <a:srcRect b="68025"/>
          <a:stretch/>
        </p:blipFill>
        <p:spPr>
          <a:xfrm>
            <a:off x="1904998" y="961703"/>
            <a:ext cx="9247325" cy="1476690"/>
          </a:xfrm>
          <a:prstGeom prst="rect">
            <a:avLst/>
          </a:prstGeom>
        </p:spPr>
      </p:pic>
    </p:spTree>
    <p:extLst>
      <p:ext uri="{BB962C8B-B14F-4D97-AF65-F5344CB8AC3E}">
        <p14:creationId xmlns:p14="http://schemas.microsoft.com/office/powerpoint/2010/main" val="707848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105">
            <a:extLst>
              <a:ext uri="{FF2B5EF4-FFF2-40B4-BE49-F238E27FC236}">
                <a16:creationId xmlns:a16="http://schemas.microsoft.com/office/drawing/2014/main" id="{8ABD84E9-989A-EB34-9873-78080577B2C9}"/>
              </a:ext>
            </a:extLst>
          </p:cNvPr>
          <p:cNvSpPr/>
          <p:nvPr/>
        </p:nvSpPr>
        <p:spPr>
          <a:xfrm>
            <a:off x="1716407" y="2578969"/>
            <a:ext cx="4729463" cy="364323"/>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2578247" y="1467265"/>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5033632" y="1483381"/>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3801426" y="1479135"/>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4250465" y="2250417"/>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1925897" y="1855424"/>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7" name="矩形: 圆角 116">
                <a:extLst>
                  <a:ext uri="{FF2B5EF4-FFF2-40B4-BE49-F238E27FC236}">
                    <a16:creationId xmlns:a16="http://schemas.microsoft.com/office/drawing/2014/main" id="{91027A15-5681-7E92-EABA-ECEA661862A8}"/>
                  </a:ext>
                </a:extLst>
              </p:cNvPr>
              <p:cNvSpPr/>
              <p:nvPr/>
            </p:nvSpPr>
            <p:spPr>
              <a:xfrm>
                <a:off x="2652152" y="1862494"/>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2652152" y="1862494"/>
                <a:ext cx="335048" cy="336370"/>
              </a:xfrm>
              <a:prstGeom prst="roundRect">
                <a:avLst/>
              </a:prstGeom>
              <a:blipFill>
                <a:blip r:embed="rId3"/>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8" name="矩形: 圆角 117">
                <a:extLst>
                  <a:ext uri="{FF2B5EF4-FFF2-40B4-BE49-F238E27FC236}">
                    <a16:creationId xmlns:a16="http://schemas.microsoft.com/office/drawing/2014/main" id="{5375C4D6-777F-81D6-A89D-5D175925F515}"/>
                  </a:ext>
                </a:extLst>
              </p:cNvPr>
              <p:cNvSpPr/>
              <p:nvPr/>
            </p:nvSpPr>
            <p:spPr>
              <a:xfrm>
                <a:off x="3003921" y="1862494"/>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3003921" y="1862494"/>
                <a:ext cx="335048" cy="336370"/>
              </a:xfrm>
              <a:prstGeom prst="roundRect">
                <a:avLst/>
              </a:prstGeom>
              <a:blipFill>
                <a:blip r:embed="rId4"/>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9" name="矩形: 圆角 118">
                <a:extLst>
                  <a:ext uri="{FF2B5EF4-FFF2-40B4-BE49-F238E27FC236}">
                    <a16:creationId xmlns:a16="http://schemas.microsoft.com/office/drawing/2014/main" id="{A0341086-48D0-44BD-A5D1-FC3CCFACF1DE}"/>
                  </a:ext>
                </a:extLst>
              </p:cNvPr>
              <p:cNvSpPr/>
              <p:nvPr/>
            </p:nvSpPr>
            <p:spPr>
              <a:xfrm>
                <a:off x="3362892" y="1862494"/>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3362892" y="1862494"/>
                <a:ext cx="335048" cy="336370"/>
              </a:xfrm>
              <a:prstGeom prst="roundRect">
                <a:avLst/>
              </a:prstGeom>
              <a:blipFill>
                <a:blip r:embed="rId5"/>
                <a:stretch>
                  <a:fillRect l="-12727"/>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0" name="矩形: 圆角 119">
                <a:extLst>
                  <a:ext uri="{FF2B5EF4-FFF2-40B4-BE49-F238E27FC236}">
                    <a16:creationId xmlns:a16="http://schemas.microsoft.com/office/drawing/2014/main" id="{8AD2FD52-A795-625F-A602-643D4478AD46}"/>
                  </a:ext>
                </a:extLst>
              </p:cNvPr>
              <p:cNvSpPr/>
              <p:nvPr/>
            </p:nvSpPr>
            <p:spPr>
              <a:xfrm>
                <a:off x="3872842" y="1857677"/>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3872842" y="1857677"/>
                <a:ext cx="335048" cy="336370"/>
              </a:xfrm>
              <a:prstGeom prst="roundRect">
                <a:avLst/>
              </a:prstGeom>
              <a:blipFill>
                <a:blip r:embed="rId6"/>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1" name="矩形: 圆角 120">
                <a:extLst>
                  <a:ext uri="{FF2B5EF4-FFF2-40B4-BE49-F238E27FC236}">
                    <a16:creationId xmlns:a16="http://schemas.microsoft.com/office/drawing/2014/main" id="{70BF7716-91A5-A742-6B69-23A16967EB51}"/>
                  </a:ext>
                </a:extLst>
              </p:cNvPr>
              <p:cNvSpPr/>
              <p:nvPr/>
            </p:nvSpPr>
            <p:spPr>
              <a:xfrm>
                <a:off x="4224610" y="1857677"/>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4224610" y="1857677"/>
                <a:ext cx="335048" cy="336370"/>
              </a:xfrm>
              <a:prstGeom prst="roundRect">
                <a:avLst/>
              </a:prstGeom>
              <a:blipFill>
                <a:blip r:embed="rId7"/>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2" name="矩形: 圆角 121">
                <a:extLst>
                  <a:ext uri="{FF2B5EF4-FFF2-40B4-BE49-F238E27FC236}">
                    <a16:creationId xmlns:a16="http://schemas.microsoft.com/office/drawing/2014/main" id="{398664AA-0409-5B6F-95E2-C96832102C4F}"/>
                  </a:ext>
                </a:extLst>
              </p:cNvPr>
              <p:cNvSpPr/>
              <p:nvPr/>
            </p:nvSpPr>
            <p:spPr>
              <a:xfrm>
                <a:off x="4583582" y="1857677"/>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4583582" y="1857677"/>
                <a:ext cx="335048" cy="336370"/>
              </a:xfrm>
              <a:prstGeom prst="roundRect">
                <a:avLst/>
              </a:prstGeom>
              <a:blipFill>
                <a:blip r:embed="rId8"/>
                <a:stretch>
                  <a:fillRect l="-10909"/>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3" name="矩形: 圆角 122">
                <a:extLst>
                  <a:ext uri="{FF2B5EF4-FFF2-40B4-BE49-F238E27FC236}">
                    <a16:creationId xmlns:a16="http://schemas.microsoft.com/office/drawing/2014/main" id="{0FA87419-4456-6D8E-5F6B-EE0657302328}"/>
                  </a:ext>
                </a:extLst>
              </p:cNvPr>
              <p:cNvSpPr/>
              <p:nvPr/>
            </p:nvSpPr>
            <p:spPr>
              <a:xfrm>
                <a:off x="5129409" y="1861404"/>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5129409" y="1861404"/>
                <a:ext cx="335048" cy="336370"/>
              </a:xfrm>
              <a:prstGeom prst="roundRect">
                <a:avLst/>
              </a:prstGeom>
              <a:blipFill>
                <a:blip r:embed="rId9"/>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4" name="矩形: 圆角 123">
                <a:extLst>
                  <a:ext uri="{FF2B5EF4-FFF2-40B4-BE49-F238E27FC236}">
                    <a16:creationId xmlns:a16="http://schemas.microsoft.com/office/drawing/2014/main" id="{61A86F81-0846-164C-84E1-4E55F6ACA235}"/>
                  </a:ext>
                </a:extLst>
              </p:cNvPr>
              <p:cNvSpPr/>
              <p:nvPr/>
            </p:nvSpPr>
            <p:spPr>
              <a:xfrm>
                <a:off x="5481177" y="1861404"/>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5481177" y="1861404"/>
                <a:ext cx="335048" cy="336370"/>
              </a:xfrm>
              <a:prstGeom prst="roundRect">
                <a:avLst/>
              </a:prstGeom>
              <a:blipFill>
                <a:blip r:embed="rId10"/>
                <a:stretch>
                  <a:fillRect l="-14545"/>
                </a:stretch>
              </a:blipFill>
              <a:ln>
                <a:no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5" name="矩形: 圆角 124">
                <a:extLst>
                  <a:ext uri="{FF2B5EF4-FFF2-40B4-BE49-F238E27FC236}">
                    <a16:creationId xmlns:a16="http://schemas.microsoft.com/office/drawing/2014/main" id="{CE0FFA51-0452-6CD2-7DE6-D3F39463A823}"/>
                  </a:ext>
                </a:extLst>
              </p:cNvPr>
              <p:cNvSpPr/>
              <p:nvPr/>
            </p:nvSpPr>
            <p:spPr>
              <a:xfrm>
                <a:off x="5840148" y="1861404"/>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xmlns="">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5840148" y="1861404"/>
                <a:ext cx="335048" cy="336370"/>
              </a:xfrm>
              <a:prstGeom prst="roundRect">
                <a:avLst/>
              </a:prstGeom>
              <a:blipFill>
                <a:blip r:embed="rId11"/>
                <a:stretch>
                  <a:fillRect l="-14545"/>
                </a:stretch>
              </a:blipFill>
              <a:ln>
                <a:noFill/>
              </a:ln>
            </p:spPr>
            <p:txBody>
              <a:bodyPr/>
              <a:lstStyle/>
              <a:p>
                <a:r>
                  <a:rPr lang="zh-CN" altLang="en-US">
                    <a:noFill/>
                  </a:rPr>
                  <a:t> </a:t>
                </a:r>
              </a:p>
            </p:txBody>
          </p:sp>
        </mc:Fallback>
      </mc:AlternateContent>
      <p:sp>
        <p:nvSpPr>
          <p:cNvPr id="150" name="矩形: 圆角 149">
            <a:extLst>
              <a:ext uri="{FF2B5EF4-FFF2-40B4-BE49-F238E27FC236}">
                <a16:creationId xmlns:a16="http://schemas.microsoft.com/office/drawing/2014/main" id="{A3BF2F7F-2EED-62F7-A585-1953A682D565}"/>
              </a:ext>
            </a:extLst>
          </p:cNvPr>
          <p:cNvSpPr/>
          <p:nvPr/>
        </p:nvSpPr>
        <p:spPr>
          <a:xfrm>
            <a:off x="2578248" y="1099808"/>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51" name="矩形: 圆角 150">
            <a:extLst>
              <a:ext uri="{FF2B5EF4-FFF2-40B4-BE49-F238E27FC236}">
                <a16:creationId xmlns:a16="http://schemas.microsoft.com/office/drawing/2014/main" id="{C5D08F9D-669D-EED4-A3F2-632B3D0EA156}"/>
              </a:ext>
            </a:extLst>
          </p:cNvPr>
          <p:cNvSpPr/>
          <p:nvPr/>
        </p:nvSpPr>
        <p:spPr>
          <a:xfrm>
            <a:off x="2650847" y="5922887"/>
            <a:ext cx="261337" cy="223895"/>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7017084" y="5888629"/>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3" name="矩形: 圆角 152">
            <a:extLst>
              <a:ext uri="{FF2B5EF4-FFF2-40B4-BE49-F238E27FC236}">
                <a16:creationId xmlns:a16="http://schemas.microsoft.com/office/drawing/2014/main" id="{CA416797-8470-12F2-9E73-79DE7EC77B49}"/>
              </a:ext>
            </a:extLst>
          </p:cNvPr>
          <p:cNvSpPr/>
          <p:nvPr/>
        </p:nvSpPr>
        <p:spPr>
          <a:xfrm>
            <a:off x="2239470" y="5534298"/>
            <a:ext cx="261337" cy="223894"/>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4311061" y="5914363"/>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4309542" y="5527168"/>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5923899" y="5542800"/>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7443470" y="5537429"/>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2428057" y="5512010"/>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4489741" y="5515440"/>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6095306" y="5508211"/>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7615787" y="5508211"/>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2841219" y="5911098"/>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4493747" y="5899791"/>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7234299" y="5896140"/>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4729465" cy="461665"/>
          </a:xfrm>
          <a:prstGeom prst="rect">
            <a:avLst/>
          </a:prstGeom>
          <a:noFill/>
        </p:spPr>
        <p:txBody>
          <a:bodyPr wrap="square">
            <a:spAutoFit/>
          </a:bodyPr>
          <a:lstStyle/>
          <a:p>
            <a:r>
              <a:rPr lang="en-US" altLang="zh-CN" sz="2400" b="1" dirty="0">
                <a:solidFill>
                  <a:srgbClr val="0D0D0D"/>
                </a:solidFill>
                <a:latin typeface="+mn-ea"/>
              </a:rPr>
              <a:t>Empathetic Response Decoding</a:t>
            </a:r>
            <a:endParaRPr lang="en-US" altLang="zh-CN" sz="2400" b="1" i="0" dirty="0">
              <a:solidFill>
                <a:srgbClr val="0D0D0D"/>
              </a:solidFill>
              <a:effectLst/>
              <a:latin typeface="+mn-ea"/>
            </a:endParaRPr>
          </a:p>
        </p:txBody>
      </p:sp>
      <mc:AlternateContent xmlns:mc="http://schemas.openxmlformats.org/markup-compatibility/2006" xmlns:a14="http://schemas.microsoft.com/office/drawing/2010/main">
        <mc:Choice Requires="a14">
          <p:sp>
            <p:nvSpPr>
              <p:cNvPr id="2" name="椭圆 1">
                <a:extLst>
                  <a:ext uri="{FF2B5EF4-FFF2-40B4-BE49-F238E27FC236}">
                    <a16:creationId xmlns:a16="http://schemas.microsoft.com/office/drawing/2014/main" id="{DD7B598E-A1F0-B39B-1D62-74FCE64022EC}"/>
                  </a:ext>
                </a:extLst>
              </p:cNvPr>
              <p:cNvSpPr/>
              <p:nvPr/>
            </p:nvSpPr>
            <p:spPr>
              <a:xfrm>
                <a:off x="4774262" y="4054055"/>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xmlns="">
          <p:sp>
            <p:nvSpPr>
              <p:cNvPr id="2" name="椭圆 1">
                <a:extLst>
                  <a:ext uri="{FF2B5EF4-FFF2-40B4-BE49-F238E27FC236}">
                    <a16:creationId xmlns:a16="http://schemas.microsoft.com/office/drawing/2014/main" id="{DD7B598E-A1F0-B39B-1D62-74FCE64022EC}"/>
                  </a:ext>
                </a:extLst>
              </p:cNvPr>
              <p:cNvSpPr>
                <a:spLocks noRot="1" noChangeAspect="1" noMove="1" noResize="1" noEditPoints="1" noAdjustHandles="1" noChangeArrowheads="1" noChangeShapeType="1" noTextEdit="1"/>
              </p:cNvSpPr>
              <p:nvPr/>
            </p:nvSpPr>
            <p:spPr>
              <a:xfrm>
                <a:off x="4774262" y="4054055"/>
                <a:ext cx="407267" cy="451398"/>
              </a:xfrm>
              <a:prstGeom prst="ellipse">
                <a:avLst/>
              </a:prstGeom>
              <a:blipFill>
                <a:blip r:embed="rId12"/>
                <a:stretch>
                  <a:fillRect l="-14925"/>
                </a:stretch>
              </a:blipFill>
              <a:ln>
                <a:noFill/>
              </a:ln>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569C2B0C-4007-C2FC-44CC-09A45B7311C6}"/>
              </a:ext>
            </a:extLst>
          </p:cNvPr>
          <p:cNvCxnSpPr>
            <a:cxnSpLocks/>
          </p:cNvCxnSpPr>
          <p:nvPr/>
        </p:nvCxnSpPr>
        <p:spPr>
          <a:xfrm>
            <a:off x="4250465" y="2953311"/>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4" name="矩形: 圆角 3">
            <a:extLst>
              <a:ext uri="{FF2B5EF4-FFF2-40B4-BE49-F238E27FC236}">
                <a16:creationId xmlns:a16="http://schemas.microsoft.com/office/drawing/2014/main" id="{A211ED04-7541-ACE7-2DDF-B0771902D7DA}"/>
              </a:ext>
            </a:extLst>
          </p:cNvPr>
          <p:cNvSpPr/>
          <p:nvPr/>
        </p:nvSpPr>
        <p:spPr>
          <a:xfrm>
            <a:off x="4810372" y="3326471"/>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1" b="1" dirty="0">
              <a:solidFill>
                <a:schemeClr val="dk1"/>
              </a:solidFill>
              <a:latin typeface="Arial" panose="020B0604020202020204" pitchFamily="34" charset="0"/>
              <a:cs typeface="Arial" panose="020B0604020202020204" pitchFamily="34" charset="0"/>
            </a:endParaRPr>
          </a:p>
        </p:txBody>
      </p:sp>
      <p:sp>
        <p:nvSpPr>
          <p:cNvPr id="5" name="矩形: 圆角 4">
            <a:extLst>
              <a:ext uri="{FF2B5EF4-FFF2-40B4-BE49-F238E27FC236}">
                <a16:creationId xmlns:a16="http://schemas.microsoft.com/office/drawing/2014/main" id="{E2611A7C-5FB9-342A-D1CB-5C0CC689C8AE}"/>
              </a:ext>
            </a:extLst>
          </p:cNvPr>
          <p:cNvSpPr/>
          <p:nvPr/>
        </p:nvSpPr>
        <p:spPr>
          <a:xfrm>
            <a:off x="4445756" y="3312084"/>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1" b="1" i="1" dirty="0">
              <a:solidFill>
                <a:schemeClr val="dk1"/>
              </a:solidFill>
              <a:latin typeface="Cambria Math" panose="02040503050406030204" pitchFamily="18" charset="0"/>
              <a:cs typeface="Arial" panose="020B0604020202020204" pitchFamily="34" charset="0"/>
            </a:endParaRPr>
          </a:p>
        </p:txBody>
      </p:sp>
      <p:cxnSp>
        <p:nvCxnSpPr>
          <p:cNvPr id="6" name="直接箭头连接符 5">
            <a:extLst>
              <a:ext uri="{FF2B5EF4-FFF2-40B4-BE49-F238E27FC236}">
                <a16:creationId xmlns:a16="http://schemas.microsoft.com/office/drawing/2014/main" id="{F01C777C-A9D4-FB20-8E93-8147EB9A39D0}"/>
              </a:ext>
            </a:extLst>
          </p:cNvPr>
          <p:cNvCxnSpPr>
            <a:cxnSpLocks/>
            <a:stCxn id="4" idx="2"/>
            <a:endCxn id="2" idx="0"/>
          </p:cNvCxnSpPr>
          <p:nvPr/>
        </p:nvCxnSpPr>
        <p:spPr>
          <a:xfrm>
            <a:off x="4977896" y="3662841"/>
            <a:ext cx="0" cy="39121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7" name="直接箭头连接符 6">
            <a:extLst>
              <a:ext uri="{FF2B5EF4-FFF2-40B4-BE49-F238E27FC236}">
                <a16:creationId xmlns:a16="http://schemas.microsoft.com/office/drawing/2014/main" id="{0CBC4330-7822-961B-54FB-F0BEB5824EB6}"/>
              </a:ext>
            </a:extLst>
          </p:cNvPr>
          <p:cNvCxnSpPr>
            <a:cxnSpLocks/>
            <a:stCxn id="5" idx="2"/>
            <a:endCxn id="19" idx="0"/>
          </p:cNvCxnSpPr>
          <p:nvPr/>
        </p:nvCxnSpPr>
        <p:spPr>
          <a:xfrm flipH="1">
            <a:off x="4608970" y="3648454"/>
            <a:ext cx="4310" cy="899418"/>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 name="矩形: 圆角 7">
            <a:extLst>
              <a:ext uri="{FF2B5EF4-FFF2-40B4-BE49-F238E27FC236}">
                <a16:creationId xmlns:a16="http://schemas.microsoft.com/office/drawing/2014/main" id="{302D17B1-A23F-46B6-CC16-C0F2967B7218}"/>
              </a:ext>
            </a:extLst>
          </p:cNvPr>
          <p:cNvSpPr/>
          <p:nvPr/>
        </p:nvSpPr>
        <p:spPr>
          <a:xfrm>
            <a:off x="3722113" y="331960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1" b="1" dirty="0">
              <a:solidFill>
                <a:schemeClr val="dk1"/>
              </a:solidFill>
              <a:latin typeface="Arial" panose="020B0604020202020204" pitchFamily="34" charset="0"/>
              <a:cs typeface="Arial" panose="020B0604020202020204" pitchFamily="34" charset="0"/>
            </a:endParaRPr>
          </a:p>
        </p:txBody>
      </p:sp>
      <p:sp>
        <p:nvSpPr>
          <p:cNvPr id="9" name="矩形: 圆角 8">
            <a:extLst>
              <a:ext uri="{FF2B5EF4-FFF2-40B4-BE49-F238E27FC236}">
                <a16:creationId xmlns:a16="http://schemas.microsoft.com/office/drawing/2014/main" id="{B2916D33-DC59-7320-CCD9-238FC2347F8C}"/>
              </a:ext>
            </a:extLst>
          </p:cNvPr>
          <p:cNvSpPr/>
          <p:nvPr/>
        </p:nvSpPr>
        <p:spPr>
          <a:xfrm>
            <a:off x="4081139" y="331960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1" b="1" i="1" dirty="0">
              <a:solidFill>
                <a:schemeClr val="dk1"/>
              </a:solidFill>
              <a:latin typeface="Cambria Math" panose="02040503050406030204" pitchFamily="18" charset="0"/>
              <a:cs typeface="Arial" panose="020B0604020202020204" pitchFamily="34" charset="0"/>
            </a:endParaRPr>
          </a:p>
        </p:txBody>
      </p:sp>
      <p:sp>
        <p:nvSpPr>
          <p:cNvPr id="12" name="矩形: 圆角 11">
            <a:extLst>
              <a:ext uri="{FF2B5EF4-FFF2-40B4-BE49-F238E27FC236}">
                <a16:creationId xmlns:a16="http://schemas.microsoft.com/office/drawing/2014/main" id="{D23C8135-8D94-B161-AB2E-1D90F852DD74}"/>
              </a:ext>
            </a:extLst>
          </p:cNvPr>
          <p:cNvSpPr/>
          <p:nvPr/>
        </p:nvSpPr>
        <p:spPr>
          <a:xfrm>
            <a:off x="3364112" y="3319603"/>
            <a:ext cx="335048" cy="336370"/>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1"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椭圆 18">
                <a:extLst>
                  <a:ext uri="{FF2B5EF4-FFF2-40B4-BE49-F238E27FC236}">
                    <a16:creationId xmlns:a16="http://schemas.microsoft.com/office/drawing/2014/main" id="{4F8C5D83-697A-8394-EA16-1E239C6AF156}"/>
                  </a:ext>
                </a:extLst>
              </p:cNvPr>
              <p:cNvSpPr/>
              <p:nvPr/>
            </p:nvSpPr>
            <p:spPr>
              <a:xfrm>
                <a:off x="4378945" y="4547872"/>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xmlns="">
          <p:sp>
            <p:nvSpPr>
              <p:cNvPr id="19" name="椭圆 18">
                <a:extLst>
                  <a:ext uri="{FF2B5EF4-FFF2-40B4-BE49-F238E27FC236}">
                    <a16:creationId xmlns:a16="http://schemas.microsoft.com/office/drawing/2014/main" id="{4F8C5D83-697A-8394-EA16-1E239C6AF156}"/>
                  </a:ext>
                </a:extLst>
              </p:cNvPr>
              <p:cNvSpPr>
                <a:spLocks noRot="1" noChangeAspect="1" noMove="1" noResize="1" noEditPoints="1" noAdjustHandles="1" noChangeArrowheads="1" noChangeShapeType="1" noTextEdit="1"/>
              </p:cNvSpPr>
              <p:nvPr/>
            </p:nvSpPr>
            <p:spPr>
              <a:xfrm>
                <a:off x="4378945" y="4547872"/>
                <a:ext cx="460049" cy="467533"/>
              </a:xfrm>
              <a:prstGeom prst="ellipse">
                <a:avLst/>
              </a:prstGeom>
              <a:blipFill>
                <a:blip r:embed="rId13"/>
                <a:stretch>
                  <a:fillRect l="-3947"/>
                </a:stretch>
              </a:blipFill>
              <a:ln>
                <a:noFill/>
              </a:ln>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B9D8F004-6621-6A3A-2D14-CAED607A6600}"/>
              </a:ext>
            </a:extLst>
          </p:cNvPr>
          <p:cNvSpPr txBox="1"/>
          <p:nvPr/>
        </p:nvSpPr>
        <p:spPr>
          <a:xfrm>
            <a:off x="2134900" y="3308600"/>
            <a:ext cx="1227992" cy="307777"/>
          </a:xfrm>
          <a:prstGeom prst="rect">
            <a:avLst/>
          </a:prstGeom>
          <a:noFill/>
        </p:spPr>
        <p:txBody>
          <a:bodyPr wrap="square">
            <a:spAutoFit/>
          </a:bodyPr>
          <a:lstStyle/>
          <a:p>
            <a:r>
              <a:rPr lang="en-US" altLang="zh-CN" sz="1400" dirty="0">
                <a:latin typeface="Arial" panose="020B0604020202020204" pitchFamily="34" charset="0"/>
                <a:cs typeface="Arial" panose="020B0604020202020204" pitchFamily="34" charset="0"/>
              </a:rPr>
              <a:t>hidden state</a:t>
            </a:r>
            <a:endParaRPr lang="zh-CN" altLang="en-US" sz="1400" dirty="0">
              <a:latin typeface="Arial" panose="020B0604020202020204" pitchFamily="34" charset="0"/>
              <a:cs typeface="Arial" panose="020B0604020202020204" pitchFamily="34" charset="0"/>
            </a:endParaRPr>
          </a:p>
        </p:txBody>
      </p:sp>
      <p:sp>
        <p:nvSpPr>
          <p:cNvPr id="24" name="椭圆 23">
            <a:extLst>
              <a:ext uri="{FF2B5EF4-FFF2-40B4-BE49-F238E27FC236}">
                <a16:creationId xmlns:a16="http://schemas.microsoft.com/office/drawing/2014/main" id="{0D4235A7-0595-F862-0342-16BA27C5233F}"/>
              </a:ext>
            </a:extLst>
          </p:cNvPr>
          <p:cNvSpPr/>
          <p:nvPr/>
        </p:nvSpPr>
        <p:spPr>
          <a:xfrm>
            <a:off x="4207890" y="3941816"/>
            <a:ext cx="1135896" cy="1171381"/>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a:extLst>
              <a:ext uri="{FF2B5EF4-FFF2-40B4-BE49-F238E27FC236}">
                <a16:creationId xmlns:a16="http://schemas.microsoft.com/office/drawing/2014/main" id="{AB20F6BD-12F5-D8E3-FC94-18104E4F981F}"/>
              </a:ext>
            </a:extLst>
          </p:cNvPr>
          <p:cNvSpPr/>
          <p:nvPr/>
        </p:nvSpPr>
        <p:spPr>
          <a:xfrm rot="10800000">
            <a:off x="5744866" y="4232484"/>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3" name="图片 12">
            <a:extLst>
              <a:ext uri="{FF2B5EF4-FFF2-40B4-BE49-F238E27FC236}">
                <a16:creationId xmlns:a16="http://schemas.microsoft.com/office/drawing/2014/main" id="{F09D3234-B55A-AD76-3B4C-FA90C6895DA0}"/>
              </a:ext>
            </a:extLst>
          </p:cNvPr>
          <p:cNvPicPr>
            <a:picLocks noChangeAspect="1"/>
          </p:cNvPicPr>
          <p:nvPr/>
        </p:nvPicPr>
        <p:blipFill>
          <a:blip r:embed="rId14"/>
          <a:stretch>
            <a:fillRect/>
          </a:stretch>
        </p:blipFill>
        <p:spPr>
          <a:xfrm>
            <a:off x="6253596" y="4133161"/>
            <a:ext cx="4595410" cy="331201"/>
          </a:xfrm>
          <a:prstGeom prst="rect">
            <a:avLst/>
          </a:prstGeom>
        </p:spPr>
      </p:pic>
      <p:pic>
        <p:nvPicPr>
          <p:cNvPr id="14" name="图片 13">
            <a:extLst>
              <a:ext uri="{FF2B5EF4-FFF2-40B4-BE49-F238E27FC236}">
                <a16:creationId xmlns:a16="http://schemas.microsoft.com/office/drawing/2014/main" id="{086842F4-DBCE-CFC6-3AE1-C8F39140B050}"/>
              </a:ext>
            </a:extLst>
          </p:cNvPr>
          <p:cNvPicPr>
            <a:picLocks noChangeAspect="1"/>
          </p:cNvPicPr>
          <p:nvPr/>
        </p:nvPicPr>
        <p:blipFill>
          <a:blip r:embed="rId15"/>
          <a:stretch>
            <a:fillRect/>
          </a:stretch>
        </p:blipFill>
        <p:spPr>
          <a:xfrm>
            <a:off x="6264899" y="4606757"/>
            <a:ext cx="4639701" cy="333525"/>
          </a:xfrm>
          <a:prstGeom prst="rect">
            <a:avLst/>
          </a:prstGeom>
        </p:spPr>
      </p:pic>
      <p:sp>
        <p:nvSpPr>
          <p:cNvPr id="15" name="矩形: 圆角 14">
            <a:extLst>
              <a:ext uri="{FF2B5EF4-FFF2-40B4-BE49-F238E27FC236}">
                <a16:creationId xmlns:a16="http://schemas.microsoft.com/office/drawing/2014/main" id="{697BC826-9327-74B0-3DF5-E95B9308BAD0}"/>
              </a:ext>
            </a:extLst>
          </p:cNvPr>
          <p:cNvSpPr/>
          <p:nvPr/>
        </p:nvSpPr>
        <p:spPr>
          <a:xfrm>
            <a:off x="7263254" y="2173928"/>
            <a:ext cx="4331338" cy="1170921"/>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using the last two digits of the hidden layer for EM and DA to prediction</a:t>
            </a:r>
            <a:endParaRPr lang="en-US" altLang="zh-CN" sz="2000" dirty="0">
              <a:solidFill>
                <a:srgbClr val="C00000"/>
              </a:solidFill>
              <a:latin typeface="Times New Roman" panose="02020603050405020304" pitchFamily="18" charset="0"/>
              <a:cs typeface="Times New Roman" panose="02020603050405020304" pitchFamily="18" charset="0"/>
            </a:endParaRPr>
          </a:p>
        </p:txBody>
      </p:sp>
      <p:sp>
        <p:nvSpPr>
          <p:cNvPr id="16" name="箭头: 右 15">
            <a:extLst>
              <a:ext uri="{FF2B5EF4-FFF2-40B4-BE49-F238E27FC236}">
                <a16:creationId xmlns:a16="http://schemas.microsoft.com/office/drawing/2014/main" id="{706F4775-82DC-D092-17D2-98150D038471}"/>
              </a:ext>
            </a:extLst>
          </p:cNvPr>
          <p:cNvSpPr/>
          <p:nvPr/>
        </p:nvSpPr>
        <p:spPr>
          <a:xfrm rot="10800000">
            <a:off x="3485830" y="4232484"/>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7" name="图片 16">
            <a:extLst>
              <a:ext uri="{FF2B5EF4-FFF2-40B4-BE49-F238E27FC236}">
                <a16:creationId xmlns:a16="http://schemas.microsoft.com/office/drawing/2014/main" id="{F53A37C4-FE7A-A0DC-E21B-73FC756D9B05}"/>
              </a:ext>
            </a:extLst>
          </p:cNvPr>
          <p:cNvPicPr>
            <a:picLocks noChangeAspect="1"/>
          </p:cNvPicPr>
          <p:nvPr/>
        </p:nvPicPr>
        <p:blipFill>
          <a:blip r:embed="rId16"/>
          <a:stretch>
            <a:fillRect/>
          </a:stretch>
        </p:blipFill>
        <p:spPr>
          <a:xfrm>
            <a:off x="1141829" y="4220539"/>
            <a:ext cx="1812895" cy="294451"/>
          </a:xfrm>
          <a:prstGeom prst="rect">
            <a:avLst/>
          </a:prstGeom>
        </p:spPr>
      </p:pic>
      <p:pic>
        <p:nvPicPr>
          <p:cNvPr id="18" name="图片 17">
            <a:extLst>
              <a:ext uri="{FF2B5EF4-FFF2-40B4-BE49-F238E27FC236}">
                <a16:creationId xmlns:a16="http://schemas.microsoft.com/office/drawing/2014/main" id="{E91A510A-B640-6C79-E434-06D1848EF8F0}"/>
              </a:ext>
            </a:extLst>
          </p:cNvPr>
          <p:cNvPicPr>
            <a:picLocks noChangeAspect="1"/>
          </p:cNvPicPr>
          <p:nvPr/>
        </p:nvPicPr>
        <p:blipFill>
          <a:blip r:embed="rId17"/>
          <a:stretch>
            <a:fillRect/>
          </a:stretch>
        </p:blipFill>
        <p:spPr>
          <a:xfrm>
            <a:off x="1141829" y="4681853"/>
            <a:ext cx="1918716" cy="288999"/>
          </a:xfrm>
          <a:prstGeom prst="rect">
            <a:avLst/>
          </a:prstGeom>
        </p:spPr>
      </p:pic>
      <p:sp>
        <p:nvSpPr>
          <p:cNvPr id="20" name="文本框 19">
            <a:extLst>
              <a:ext uri="{FF2B5EF4-FFF2-40B4-BE49-F238E27FC236}">
                <a16:creationId xmlns:a16="http://schemas.microsoft.com/office/drawing/2014/main" id="{9A3B8EC0-E907-F1A5-72FA-567C57AED8D6}"/>
              </a:ext>
            </a:extLst>
          </p:cNvPr>
          <p:cNvSpPr txBox="1"/>
          <p:nvPr/>
        </p:nvSpPr>
        <p:spPr>
          <a:xfrm>
            <a:off x="1220300" y="5020592"/>
            <a:ext cx="1463429" cy="291920"/>
          </a:xfrm>
          <a:prstGeom prst="rect">
            <a:avLst/>
          </a:prstGeom>
          <a:noFill/>
        </p:spPr>
        <p:txBody>
          <a:bodyPr wrap="none" rtlCol="0">
            <a:spAutoFit/>
          </a:bodyPr>
          <a:lstStyle/>
          <a:p>
            <a:pPr algn="ctr"/>
            <a:r>
              <a:rPr lang="en-US" altLang="zh-CN" sz="1300" b="1" dirty="0">
                <a:latin typeface="Arial" panose="020B0604020202020204" pitchFamily="34" charset="0"/>
                <a:cs typeface="Arial" panose="020B0604020202020204" pitchFamily="34" charset="0"/>
              </a:rPr>
              <a:t>Empathetic loss</a:t>
            </a:r>
            <a:endParaRPr lang="zh-CN" altLang="en-US" sz="13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4129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矩形: 圆角 149">
            <a:extLst>
              <a:ext uri="{FF2B5EF4-FFF2-40B4-BE49-F238E27FC236}">
                <a16:creationId xmlns:a16="http://schemas.microsoft.com/office/drawing/2014/main" id="{A3BF2F7F-2EED-62F7-A585-1953A682D565}"/>
              </a:ext>
            </a:extLst>
          </p:cNvPr>
          <p:cNvSpPr/>
          <p:nvPr/>
        </p:nvSpPr>
        <p:spPr>
          <a:xfrm>
            <a:off x="989882" y="120662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6" name="矩形 105">
            <a:extLst>
              <a:ext uri="{FF2B5EF4-FFF2-40B4-BE49-F238E27FC236}">
                <a16:creationId xmlns:a16="http://schemas.microsoft.com/office/drawing/2014/main" id="{8ABD84E9-989A-EB34-9873-78080577B2C9}"/>
              </a:ext>
            </a:extLst>
          </p:cNvPr>
          <p:cNvSpPr/>
          <p:nvPr/>
        </p:nvSpPr>
        <p:spPr>
          <a:xfrm>
            <a:off x="73152" y="2703503"/>
            <a:ext cx="6808050" cy="330460"/>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989881" y="157408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3445266" y="159020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2213060" y="158595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2662099" y="235723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337531" y="196224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7" name="矩形: 圆角 116">
                <a:extLst>
                  <a:ext uri="{FF2B5EF4-FFF2-40B4-BE49-F238E27FC236}">
                    <a16:creationId xmlns:a16="http://schemas.microsoft.com/office/drawing/2014/main" id="{91027A15-5681-7E92-EABA-ECEA661862A8}"/>
                  </a:ext>
                </a:extLst>
              </p:cNvPr>
              <p:cNvSpPr/>
              <p:nvPr/>
            </p:nvSpPr>
            <p:spPr>
              <a:xfrm>
                <a:off x="1063786"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1063786" y="1969313"/>
                <a:ext cx="335048" cy="336370"/>
              </a:xfrm>
              <a:prstGeom prst="roundRect">
                <a:avLst/>
              </a:prstGeom>
              <a:blipFill>
                <a:blip r:embed="rId3"/>
                <a:stretch>
                  <a:fillRect l="-15385"/>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8" name="矩形: 圆角 117">
                <a:extLst>
                  <a:ext uri="{FF2B5EF4-FFF2-40B4-BE49-F238E27FC236}">
                    <a16:creationId xmlns:a16="http://schemas.microsoft.com/office/drawing/2014/main" id="{5375C4D6-777F-81D6-A89D-5D175925F515}"/>
                  </a:ext>
                </a:extLst>
              </p:cNvPr>
              <p:cNvSpPr/>
              <p:nvPr/>
            </p:nvSpPr>
            <p:spPr>
              <a:xfrm>
                <a:off x="1415555"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1415555" y="1969313"/>
                <a:ext cx="335048" cy="336370"/>
              </a:xfrm>
              <a:prstGeom prst="roundRect">
                <a:avLst/>
              </a:prstGeom>
              <a:blipFill>
                <a:blip r:embed="rId4"/>
                <a:stretch>
                  <a:fillRect l="-11111"/>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9" name="矩形: 圆角 118">
                <a:extLst>
                  <a:ext uri="{FF2B5EF4-FFF2-40B4-BE49-F238E27FC236}">
                    <a16:creationId xmlns:a16="http://schemas.microsoft.com/office/drawing/2014/main" id="{A0341086-48D0-44BD-A5D1-FC3CCFACF1DE}"/>
                  </a:ext>
                </a:extLst>
              </p:cNvPr>
              <p:cNvSpPr/>
              <p:nvPr/>
            </p:nvSpPr>
            <p:spPr>
              <a:xfrm>
                <a:off x="1774526"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1774526" y="1969313"/>
                <a:ext cx="335048" cy="336370"/>
              </a:xfrm>
              <a:prstGeom prst="roundRect">
                <a:avLst/>
              </a:prstGeom>
              <a:blipFill>
                <a:blip r:embed="rId5"/>
                <a:stretch>
                  <a:fillRect l="-10714"/>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0" name="矩形: 圆角 119">
                <a:extLst>
                  <a:ext uri="{FF2B5EF4-FFF2-40B4-BE49-F238E27FC236}">
                    <a16:creationId xmlns:a16="http://schemas.microsoft.com/office/drawing/2014/main" id="{8AD2FD52-A795-625F-A602-643D4478AD46}"/>
                  </a:ext>
                </a:extLst>
              </p:cNvPr>
              <p:cNvSpPr/>
              <p:nvPr/>
            </p:nvSpPr>
            <p:spPr>
              <a:xfrm>
                <a:off x="2284476"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2284476" y="1964496"/>
                <a:ext cx="335048" cy="336370"/>
              </a:xfrm>
              <a:prstGeom prst="roundRect">
                <a:avLst/>
              </a:prstGeom>
              <a:blipFill>
                <a:blip r:embed="rId6"/>
                <a:stretch>
                  <a:fillRect l="-11111" b="-7407"/>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1" name="矩形: 圆角 120">
                <a:extLst>
                  <a:ext uri="{FF2B5EF4-FFF2-40B4-BE49-F238E27FC236}">
                    <a16:creationId xmlns:a16="http://schemas.microsoft.com/office/drawing/2014/main" id="{70BF7716-91A5-A742-6B69-23A16967EB51}"/>
                  </a:ext>
                </a:extLst>
              </p:cNvPr>
              <p:cNvSpPr/>
              <p:nvPr/>
            </p:nvSpPr>
            <p:spPr>
              <a:xfrm>
                <a:off x="2636244"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2636244" y="1964496"/>
                <a:ext cx="335048" cy="336370"/>
              </a:xfrm>
              <a:prstGeom prst="roundRect">
                <a:avLst/>
              </a:prstGeom>
              <a:blipFill>
                <a:blip r:embed="rId7"/>
                <a:stretch>
                  <a:fillRect l="-11111" b="-7407"/>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2" name="矩形: 圆角 121">
                <a:extLst>
                  <a:ext uri="{FF2B5EF4-FFF2-40B4-BE49-F238E27FC236}">
                    <a16:creationId xmlns:a16="http://schemas.microsoft.com/office/drawing/2014/main" id="{398664AA-0409-5B6F-95E2-C96832102C4F}"/>
                  </a:ext>
                </a:extLst>
              </p:cNvPr>
              <p:cNvSpPr/>
              <p:nvPr/>
            </p:nvSpPr>
            <p:spPr>
              <a:xfrm>
                <a:off x="2995216"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2995216" y="1964496"/>
                <a:ext cx="335048" cy="336370"/>
              </a:xfrm>
              <a:prstGeom prst="roundRect">
                <a:avLst/>
              </a:prstGeom>
              <a:blipFill>
                <a:blip r:embed="rId8"/>
                <a:stretch>
                  <a:fillRect l="-7143"/>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3" name="矩形: 圆角 122">
                <a:extLst>
                  <a:ext uri="{FF2B5EF4-FFF2-40B4-BE49-F238E27FC236}">
                    <a16:creationId xmlns:a16="http://schemas.microsoft.com/office/drawing/2014/main" id="{0FA87419-4456-6D8E-5F6B-EE0657302328}"/>
                  </a:ext>
                </a:extLst>
              </p:cNvPr>
              <p:cNvSpPr/>
              <p:nvPr/>
            </p:nvSpPr>
            <p:spPr>
              <a:xfrm>
                <a:off x="3541043"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3541043" y="1968223"/>
                <a:ext cx="335048" cy="336370"/>
              </a:xfrm>
              <a:prstGeom prst="roundRect">
                <a:avLst/>
              </a:prstGeom>
              <a:blipFill>
                <a:blip r:embed="rId9"/>
                <a:stretch>
                  <a:fillRect l="-10714"/>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4" name="矩形: 圆角 123">
                <a:extLst>
                  <a:ext uri="{FF2B5EF4-FFF2-40B4-BE49-F238E27FC236}">
                    <a16:creationId xmlns:a16="http://schemas.microsoft.com/office/drawing/2014/main" id="{61A86F81-0846-164C-84E1-4E55F6ACA235}"/>
                  </a:ext>
                </a:extLst>
              </p:cNvPr>
              <p:cNvSpPr/>
              <p:nvPr/>
            </p:nvSpPr>
            <p:spPr>
              <a:xfrm>
                <a:off x="3892811"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3892811" y="1968223"/>
                <a:ext cx="335048" cy="336370"/>
              </a:xfrm>
              <a:prstGeom prst="roundRect">
                <a:avLst/>
              </a:prstGeom>
              <a:blipFill>
                <a:blip r:embed="rId10"/>
                <a:stretch>
                  <a:fillRect l="-14286"/>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5" name="矩形: 圆角 124">
                <a:extLst>
                  <a:ext uri="{FF2B5EF4-FFF2-40B4-BE49-F238E27FC236}">
                    <a16:creationId xmlns:a16="http://schemas.microsoft.com/office/drawing/2014/main" id="{CE0FFA51-0452-6CD2-7DE6-D3F39463A823}"/>
                  </a:ext>
                </a:extLst>
              </p:cNvPr>
              <p:cNvSpPr/>
              <p:nvPr/>
            </p:nvSpPr>
            <p:spPr>
              <a:xfrm>
                <a:off x="4251782"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4251782" y="1968223"/>
                <a:ext cx="335048" cy="336370"/>
              </a:xfrm>
              <a:prstGeom prst="roundRect">
                <a:avLst/>
              </a:prstGeom>
              <a:blipFill>
                <a:blip r:embed="rId11"/>
                <a:stretch>
                  <a:fillRect l="-14815"/>
                </a:stretch>
              </a:blipFill>
              <a:ln>
                <a:noFill/>
              </a:ln>
            </p:spPr>
            <p:txBody>
              <a:bodyPr/>
              <a:lstStyle/>
              <a:p>
                <a:r>
                  <a:rPr lang="zh-CN" altLang="en-US">
                    <a:noFill/>
                  </a:rPr>
                  <a:t> </a:t>
                </a:r>
              </a:p>
            </p:txBody>
          </p:sp>
        </mc:Fallback>
      </mc:AlternateContent>
      <p:sp>
        <p:nvSpPr>
          <p:cNvPr id="151" name="矩形: 圆角 150">
            <a:extLst>
              <a:ext uri="{FF2B5EF4-FFF2-40B4-BE49-F238E27FC236}">
                <a16:creationId xmlns:a16="http://schemas.microsoft.com/office/drawing/2014/main" id="{C5D08F9D-669D-EED4-A3F2-632B3D0EA156}"/>
              </a:ext>
            </a:extLst>
          </p:cNvPr>
          <p:cNvSpPr/>
          <p:nvPr/>
        </p:nvSpPr>
        <p:spPr>
          <a:xfrm>
            <a:off x="2650847" y="5922887"/>
            <a:ext cx="261337" cy="223895"/>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7017084" y="5888629"/>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3" name="矩形: 圆角 152">
            <a:extLst>
              <a:ext uri="{FF2B5EF4-FFF2-40B4-BE49-F238E27FC236}">
                <a16:creationId xmlns:a16="http://schemas.microsoft.com/office/drawing/2014/main" id="{CA416797-8470-12F2-9E73-79DE7EC77B49}"/>
              </a:ext>
            </a:extLst>
          </p:cNvPr>
          <p:cNvSpPr/>
          <p:nvPr/>
        </p:nvSpPr>
        <p:spPr>
          <a:xfrm>
            <a:off x="2239470" y="5534298"/>
            <a:ext cx="261337" cy="223894"/>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4311061" y="5914363"/>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4309542" y="5527168"/>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5923899" y="5542800"/>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7443470" y="5537429"/>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2428057" y="5512010"/>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4489741" y="5515440"/>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6095306" y="5508211"/>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7615787" y="5508211"/>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2841219" y="5911098"/>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4493747" y="5899791"/>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7234299" y="5896140"/>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4729465" cy="461665"/>
          </a:xfrm>
          <a:prstGeom prst="rect">
            <a:avLst/>
          </a:prstGeom>
          <a:noFill/>
        </p:spPr>
        <p:txBody>
          <a:bodyPr wrap="square">
            <a:spAutoFit/>
          </a:bodyPr>
          <a:lstStyle/>
          <a:p>
            <a:r>
              <a:rPr lang="en-US" altLang="zh-CN" sz="2400" b="1" dirty="0">
                <a:solidFill>
                  <a:srgbClr val="0D0D0D"/>
                </a:solidFill>
                <a:latin typeface="+mn-ea"/>
              </a:rPr>
              <a:t>Empathetic Response Decoding</a:t>
            </a:r>
            <a:endParaRPr lang="en-US" altLang="zh-CN" sz="2400" b="1" i="0" dirty="0">
              <a:solidFill>
                <a:srgbClr val="0D0D0D"/>
              </a:solidFill>
              <a:effectLst/>
              <a:latin typeface="+mn-ea"/>
            </a:endParaRPr>
          </a:p>
        </p:txBody>
      </p:sp>
      <mc:AlternateContent xmlns:mc="http://schemas.openxmlformats.org/markup-compatibility/2006">
        <mc:Choice xmlns:a14="http://schemas.microsoft.com/office/drawing/2010/main" Requires="a14">
          <p:sp>
            <p:nvSpPr>
              <p:cNvPr id="2" name="椭圆 1">
                <a:extLst>
                  <a:ext uri="{FF2B5EF4-FFF2-40B4-BE49-F238E27FC236}">
                    <a16:creationId xmlns:a16="http://schemas.microsoft.com/office/drawing/2014/main" id="{DD7B598E-A1F0-B39B-1D62-74FCE64022EC}"/>
                  </a:ext>
                </a:extLst>
              </p:cNvPr>
              <p:cNvSpPr/>
              <p:nvPr/>
            </p:nvSpPr>
            <p:spPr>
              <a:xfrm>
                <a:off x="3185896" y="4160874"/>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p:sp>
            <p:nvSpPr>
              <p:cNvPr id="2" name="椭圆 1">
                <a:extLst>
                  <a:ext uri="{FF2B5EF4-FFF2-40B4-BE49-F238E27FC236}">
                    <a16:creationId xmlns:a16="http://schemas.microsoft.com/office/drawing/2014/main" id="{DD7B598E-A1F0-B39B-1D62-74FCE64022EC}"/>
                  </a:ext>
                </a:extLst>
              </p:cNvPr>
              <p:cNvSpPr>
                <a:spLocks noRot="1" noChangeAspect="1" noMove="1" noResize="1" noEditPoints="1" noAdjustHandles="1" noChangeArrowheads="1" noChangeShapeType="1" noTextEdit="1"/>
              </p:cNvSpPr>
              <p:nvPr/>
            </p:nvSpPr>
            <p:spPr>
              <a:xfrm>
                <a:off x="3185896" y="4160874"/>
                <a:ext cx="407267" cy="451398"/>
              </a:xfrm>
              <a:prstGeom prst="ellipse">
                <a:avLst/>
              </a:prstGeom>
              <a:blipFill>
                <a:blip r:embed="rId12"/>
                <a:stretch>
                  <a:fillRect l="-18750"/>
                </a:stretch>
              </a:blipFill>
              <a:ln>
                <a:noFill/>
              </a:ln>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569C2B0C-4007-C2FC-44CC-09A45B7311C6}"/>
              </a:ext>
            </a:extLst>
          </p:cNvPr>
          <p:cNvCxnSpPr>
            <a:cxnSpLocks/>
          </p:cNvCxnSpPr>
          <p:nvPr/>
        </p:nvCxnSpPr>
        <p:spPr>
          <a:xfrm>
            <a:off x="2662099" y="3060130"/>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9" name="椭圆 18">
                <a:extLst>
                  <a:ext uri="{FF2B5EF4-FFF2-40B4-BE49-F238E27FC236}">
                    <a16:creationId xmlns:a16="http://schemas.microsoft.com/office/drawing/2014/main" id="{4F8C5D83-697A-8394-EA16-1E239C6AF156}"/>
                  </a:ext>
                </a:extLst>
              </p:cNvPr>
              <p:cNvSpPr/>
              <p:nvPr/>
            </p:nvSpPr>
            <p:spPr>
              <a:xfrm>
                <a:off x="2790579" y="4654691"/>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p:sp>
            <p:nvSpPr>
              <p:cNvPr id="19" name="椭圆 18">
                <a:extLst>
                  <a:ext uri="{FF2B5EF4-FFF2-40B4-BE49-F238E27FC236}">
                    <a16:creationId xmlns:a16="http://schemas.microsoft.com/office/drawing/2014/main" id="{4F8C5D83-697A-8394-EA16-1E239C6AF156}"/>
                  </a:ext>
                </a:extLst>
              </p:cNvPr>
              <p:cNvSpPr>
                <a:spLocks noRot="1" noChangeAspect="1" noMove="1" noResize="1" noEditPoints="1" noAdjustHandles="1" noChangeArrowheads="1" noChangeShapeType="1" noTextEdit="1"/>
              </p:cNvSpPr>
              <p:nvPr/>
            </p:nvSpPr>
            <p:spPr>
              <a:xfrm>
                <a:off x="2790579" y="4654691"/>
                <a:ext cx="460049" cy="467533"/>
              </a:xfrm>
              <a:prstGeom prst="ellipse">
                <a:avLst/>
              </a:prstGeom>
              <a:blipFill>
                <a:blip r:embed="rId13"/>
                <a:stretch>
                  <a:fillRect l="-2703"/>
                </a:stretch>
              </a:blipFill>
              <a:ln>
                <a:noFill/>
              </a:ln>
            </p:spPr>
            <p:txBody>
              <a:bodyPr/>
              <a:lstStyle/>
              <a:p>
                <a:r>
                  <a:rPr lang="zh-CN" altLang="en-US">
                    <a:noFill/>
                  </a:rPr>
                  <a:t> </a:t>
                </a:r>
              </a:p>
            </p:txBody>
          </p:sp>
        </mc:Fallback>
      </mc:AlternateContent>
      <p:sp>
        <p:nvSpPr>
          <p:cNvPr id="24" name="椭圆 23">
            <a:extLst>
              <a:ext uri="{FF2B5EF4-FFF2-40B4-BE49-F238E27FC236}">
                <a16:creationId xmlns:a16="http://schemas.microsoft.com/office/drawing/2014/main" id="{0D4235A7-0595-F862-0342-16BA27C5233F}"/>
              </a:ext>
            </a:extLst>
          </p:cNvPr>
          <p:cNvSpPr/>
          <p:nvPr/>
        </p:nvSpPr>
        <p:spPr>
          <a:xfrm>
            <a:off x="2619524" y="4048635"/>
            <a:ext cx="1135896" cy="1171381"/>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id="{2EB25F65-97AD-E30D-BE81-909810D1CC98}"/>
              </a:ext>
            </a:extLst>
          </p:cNvPr>
          <p:cNvSpPr/>
          <p:nvPr/>
        </p:nvSpPr>
        <p:spPr>
          <a:xfrm>
            <a:off x="5376583" y="3422199"/>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50" name="直接连接符 49">
            <a:extLst>
              <a:ext uri="{FF2B5EF4-FFF2-40B4-BE49-F238E27FC236}">
                <a16:creationId xmlns:a16="http://schemas.microsoft.com/office/drawing/2014/main" id="{62B15E9E-F67E-0058-2F38-CD15F6AC49A8}"/>
              </a:ext>
            </a:extLst>
          </p:cNvPr>
          <p:cNvCxnSpPr>
            <a:cxnSpLocks/>
            <a:stCxn id="2" idx="6"/>
            <a:endCxn id="53" idx="2"/>
          </p:cNvCxnSpPr>
          <p:nvPr/>
        </p:nvCxnSpPr>
        <p:spPr>
          <a:xfrm>
            <a:off x="3593163" y="4386573"/>
            <a:ext cx="2231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C58E07D-84C8-29B7-0219-FFAFA577C000}"/>
              </a:ext>
            </a:extLst>
          </p:cNvPr>
          <p:cNvCxnSpPr>
            <a:cxnSpLocks/>
            <a:stCxn id="19" idx="6"/>
          </p:cNvCxnSpPr>
          <p:nvPr/>
        </p:nvCxnSpPr>
        <p:spPr>
          <a:xfrm flipV="1">
            <a:off x="3250628" y="4862484"/>
            <a:ext cx="2720681" cy="25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50CBA3C4-1CC7-86D0-0953-96D4CE298BC5}"/>
              </a:ext>
            </a:extLst>
          </p:cNvPr>
          <p:cNvGrpSpPr/>
          <p:nvPr/>
        </p:nvGrpSpPr>
        <p:grpSpPr>
          <a:xfrm>
            <a:off x="5824457" y="4231809"/>
            <a:ext cx="301985" cy="309527"/>
            <a:chOff x="10975817" y="5092674"/>
            <a:chExt cx="914400" cy="914400"/>
          </a:xfrm>
        </p:grpSpPr>
        <p:sp>
          <p:nvSpPr>
            <p:cNvPr id="53" name="椭圆 52">
              <a:extLst>
                <a:ext uri="{FF2B5EF4-FFF2-40B4-BE49-F238E27FC236}">
                  <a16:creationId xmlns:a16="http://schemas.microsoft.com/office/drawing/2014/main" id="{60025CF9-DE36-FBF5-18A1-621907D4F588}"/>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36EC4D6C-3F0F-3AD7-2974-FF737F826DC7}"/>
                </a:ext>
              </a:extLst>
            </p:cNvPr>
            <p:cNvCxnSpPr>
              <a:cxnSpLocks/>
              <a:stCxn id="53"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4525220-0404-94F9-16A2-A6E29F17C291}"/>
                </a:ext>
              </a:extLst>
            </p:cNvPr>
            <p:cNvCxnSpPr>
              <a:cxnSpLocks/>
              <a:stCxn id="53" idx="0"/>
              <a:endCxn id="53"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a:extLst>
              <a:ext uri="{FF2B5EF4-FFF2-40B4-BE49-F238E27FC236}">
                <a16:creationId xmlns:a16="http://schemas.microsoft.com/office/drawing/2014/main" id="{43E9CD8B-13CD-1538-4E59-E59EF78AA23A}"/>
              </a:ext>
            </a:extLst>
          </p:cNvPr>
          <p:cNvCxnSpPr>
            <a:cxnSpLocks/>
            <a:stCxn id="53" idx="4"/>
          </p:cNvCxnSpPr>
          <p:nvPr/>
        </p:nvCxnSpPr>
        <p:spPr>
          <a:xfrm>
            <a:off x="5975437" y="4541337"/>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4B1E214-BE1F-C79D-5409-741993A74724}"/>
              </a:ext>
            </a:extLst>
          </p:cNvPr>
          <p:cNvCxnSpPr>
            <a:cxnSpLocks/>
            <a:stCxn id="53" idx="0"/>
            <a:endCxn id="34" idx="2"/>
          </p:cNvCxnSpPr>
          <p:nvPr/>
        </p:nvCxnSpPr>
        <p:spPr>
          <a:xfrm flipV="1">
            <a:off x="5975450" y="3768725"/>
            <a:ext cx="0" cy="4630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3" name="矩形: 圆角 72">
            <a:extLst>
              <a:ext uri="{FF2B5EF4-FFF2-40B4-BE49-F238E27FC236}">
                <a16:creationId xmlns:a16="http://schemas.microsoft.com/office/drawing/2014/main" id="{D0D23935-4558-1B9C-1F7A-2ED267B2D4B2}"/>
              </a:ext>
            </a:extLst>
          </p:cNvPr>
          <p:cNvSpPr/>
          <p:nvPr/>
        </p:nvSpPr>
        <p:spPr>
          <a:xfrm>
            <a:off x="1977268" y="3405272"/>
            <a:ext cx="680315"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dk1"/>
                </a:solidFill>
                <a:latin typeface="Arial" panose="020B0604020202020204" pitchFamily="34" charset="0"/>
                <a:cs typeface="Arial" panose="020B0604020202020204" pitchFamily="34" charset="0"/>
              </a:rPr>
              <a:t>key</a:t>
            </a:r>
            <a:endParaRPr lang="zh-CN" altLang="en-US" sz="1400" dirty="0">
              <a:solidFill>
                <a:schemeClr val="dk1"/>
              </a:solidFill>
              <a:latin typeface="Arial" panose="020B0604020202020204" pitchFamily="34" charset="0"/>
              <a:cs typeface="Arial" panose="020B0604020202020204" pitchFamily="34" charset="0"/>
            </a:endParaRPr>
          </a:p>
        </p:txBody>
      </p:sp>
      <p:sp>
        <p:nvSpPr>
          <p:cNvPr id="74" name="矩形: 圆角 73">
            <a:extLst>
              <a:ext uri="{FF2B5EF4-FFF2-40B4-BE49-F238E27FC236}">
                <a16:creationId xmlns:a16="http://schemas.microsoft.com/office/drawing/2014/main" id="{5B58E5C7-815A-6C9F-BD2E-5A57AC3E7B95}"/>
              </a:ext>
            </a:extLst>
          </p:cNvPr>
          <p:cNvSpPr/>
          <p:nvPr/>
        </p:nvSpPr>
        <p:spPr>
          <a:xfrm>
            <a:off x="2683199" y="3412791"/>
            <a:ext cx="680315"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dk1"/>
                </a:solidFill>
                <a:latin typeface="Arial" panose="020B0604020202020204" pitchFamily="34" charset="0"/>
                <a:cs typeface="Arial" panose="020B0604020202020204" pitchFamily="34" charset="0"/>
              </a:rPr>
              <a:t>value</a:t>
            </a:r>
            <a:endParaRPr lang="zh-CN" altLang="en-US" sz="1400" dirty="0">
              <a:solidFill>
                <a:schemeClr val="dk1"/>
              </a:solidFill>
              <a:latin typeface="Arial" panose="020B0604020202020204" pitchFamily="34" charset="0"/>
              <a:cs typeface="Arial" panose="020B0604020202020204" pitchFamily="34" charset="0"/>
            </a:endParaRPr>
          </a:p>
        </p:txBody>
      </p:sp>
      <p:cxnSp>
        <p:nvCxnSpPr>
          <p:cNvPr id="79" name="直接箭头连接符 78">
            <a:extLst>
              <a:ext uri="{FF2B5EF4-FFF2-40B4-BE49-F238E27FC236}">
                <a16:creationId xmlns:a16="http://schemas.microsoft.com/office/drawing/2014/main" id="{5D4461BF-51A5-4E41-F3EF-4AB27CB59613}"/>
              </a:ext>
            </a:extLst>
          </p:cNvPr>
          <p:cNvCxnSpPr>
            <a:cxnSpLocks/>
            <a:stCxn id="74" idx="3"/>
            <a:endCxn id="34" idx="1"/>
          </p:cNvCxnSpPr>
          <p:nvPr/>
        </p:nvCxnSpPr>
        <p:spPr>
          <a:xfrm>
            <a:off x="3363514" y="3580976"/>
            <a:ext cx="2013069" cy="1448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直接箭头连接符 80">
            <a:extLst>
              <a:ext uri="{FF2B5EF4-FFF2-40B4-BE49-F238E27FC236}">
                <a16:creationId xmlns:a16="http://schemas.microsoft.com/office/drawing/2014/main" id="{48ED26EB-BA6C-59D1-6E5C-EC98364CD30F}"/>
              </a:ext>
            </a:extLst>
          </p:cNvPr>
          <p:cNvCxnSpPr>
            <a:cxnSpLocks/>
          </p:cNvCxnSpPr>
          <p:nvPr/>
        </p:nvCxnSpPr>
        <p:spPr>
          <a:xfrm flipH="1" flipV="1">
            <a:off x="5975450" y="3057964"/>
            <a:ext cx="1" cy="3717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2" name="直接箭头连接符 81">
            <a:extLst>
              <a:ext uri="{FF2B5EF4-FFF2-40B4-BE49-F238E27FC236}">
                <a16:creationId xmlns:a16="http://schemas.microsoft.com/office/drawing/2014/main" id="{FD809D8D-A733-2837-31CA-2E43854FFC2A}"/>
              </a:ext>
            </a:extLst>
          </p:cNvPr>
          <p:cNvCxnSpPr>
            <a:cxnSpLocks/>
            <a:endCxn id="83" idx="2"/>
          </p:cNvCxnSpPr>
          <p:nvPr/>
        </p:nvCxnSpPr>
        <p:spPr>
          <a:xfrm flipV="1">
            <a:off x="5979927" y="2316622"/>
            <a:ext cx="0" cy="37620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3" name="矩形: 圆角 82">
            <a:extLst>
              <a:ext uri="{FF2B5EF4-FFF2-40B4-BE49-F238E27FC236}">
                <a16:creationId xmlns:a16="http://schemas.microsoft.com/office/drawing/2014/main" id="{E77EC373-3454-CE61-83FE-33C5B872DB80}"/>
              </a:ext>
            </a:extLst>
          </p:cNvPr>
          <p:cNvSpPr/>
          <p:nvPr/>
        </p:nvSpPr>
        <p:spPr>
          <a:xfrm>
            <a:off x="5394980" y="2017118"/>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30A3CEB8-0C85-1F0D-8032-6F6EAC81493A}"/>
              </a:ext>
            </a:extLst>
          </p:cNvPr>
          <p:cNvSpPr txBox="1"/>
          <p:nvPr/>
        </p:nvSpPr>
        <p:spPr>
          <a:xfrm>
            <a:off x="4820173" y="1257430"/>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sp>
        <p:nvSpPr>
          <p:cNvPr id="15" name="箭头: 右 14">
            <a:extLst>
              <a:ext uri="{FF2B5EF4-FFF2-40B4-BE49-F238E27FC236}">
                <a16:creationId xmlns:a16="http://schemas.microsoft.com/office/drawing/2014/main" id="{5B4ECFCD-5F70-AE4F-233A-0D5AF7A35E37}"/>
              </a:ext>
            </a:extLst>
          </p:cNvPr>
          <p:cNvSpPr/>
          <p:nvPr/>
        </p:nvSpPr>
        <p:spPr>
          <a:xfrm>
            <a:off x="6386297" y="4231809"/>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F3E80705-C6AA-6826-466E-E7D5735185E2}"/>
              </a:ext>
            </a:extLst>
          </p:cNvPr>
          <p:cNvPicPr>
            <a:picLocks noChangeAspect="1"/>
          </p:cNvPicPr>
          <p:nvPr/>
        </p:nvPicPr>
        <p:blipFill>
          <a:blip r:embed="rId14"/>
          <a:stretch>
            <a:fillRect/>
          </a:stretch>
        </p:blipFill>
        <p:spPr>
          <a:xfrm>
            <a:off x="7076822" y="3451291"/>
            <a:ext cx="2591709" cy="317434"/>
          </a:xfrm>
          <a:prstGeom prst="rect">
            <a:avLst/>
          </a:prstGeom>
        </p:spPr>
      </p:pic>
      <p:pic>
        <p:nvPicPr>
          <p:cNvPr id="8" name="图片 7">
            <a:extLst>
              <a:ext uri="{FF2B5EF4-FFF2-40B4-BE49-F238E27FC236}">
                <a16:creationId xmlns:a16="http://schemas.microsoft.com/office/drawing/2014/main" id="{C3C40FA6-EE21-75D5-4F88-BCB225A37173}"/>
              </a:ext>
            </a:extLst>
          </p:cNvPr>
          <p:cNvPicPr>
            <a:picLocks noChangeAspect="1"/>
          </p:cNvPicPr>
          <p:nvPr/>
        </p:nvPicPr>
        <p:blipFill>
          <a:blip r:embed="rId15"/>
          <a:stretch>
            <a:fillRect/>
          </a:stretch>
        </p:blipFill>
        <p:spPr>
          <a:xfrm>
            <a:off x="6879520" y="4220853"/>
            <a:ext cx="2870895" cy="331437"/>
          </a:xfrm>
          <a:prstGeom prst="rect">
            <a:avLst/>
          </a:prstGeom>
        </p:spPr>
      </p:pic>
      <p:sp>
        <p:nvSpPr>
          <p:cNvPr id="9" name="矩形: 圆角 24">
            <a:extLst>
              <a:ext uri="{FF2B5EF4-FFF2-40B4-BE49-F238E27FC236}">
                <a16:creationId xmlns:a16="http://schemas.microsoft.com/office/drawing/2014/main" id="{F465BD8B-6D49-4245-5719-E274742F0401}"/>
              </a:ext>
            </a:extLst>
          </p:cNvPr>
          <p:cNvSpPr/>
          <p:nvPr/>
        </p:nvSpPr>
        <p:spPr>
          <a:xfrm>
            <a:off x="7032569" y="2338515"/>
            <a:ext cx="2717846" cy="814266"/>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Times New Roman" panose="02020603050405020304" pitchFamily="18" charset="0"/>
                <a:cs typeface="Times New Roman" panose="02020603050405020304" pitchFamily="18" charset="0"/>
              </a:rPr>
              <a:t>Control</a:t>
            </a:r>
            <a:r>
              <a:rPr lang="zh-CN" altLang="en-US" dirty="0">
                <a:solidFill>
                  <a:schemeClr val="tx1"/>
                </a:solidFill>
                <a:latin typeface="Times New Roman" panose="02020603050405020304" pitchFamily="18" charset="0"/>
                <a:cs typeface="Times New Roman" panose="02020603050405020304" pitchFamily="18" charset="0"/>
              </a:rPr>
              <a:t> </a:t>
            </a:r>
            <a:r>
              <a:rPr lang="en-US" altLang="zh-CN" dirty="0">
                <a:solidFill>
                  <a:schemeClr val="tx1"/>
                </a:solidFill>
                <a:latin typeface="Times New Roman" panose="02020603050405020304" pitchFamily="18" charset="0"/>
                <a:cs typeface="Times New Roman" panose="02020603050405020304" pitchFamily="18" charset="0"/>
              </a:rPr>
              <a:t> the empathy expression of the response </a:t>
            </a:r>
          </a:p>
        </p:txBody>
      </p:sp>
    </p:spTree>
    <p:extLst>
      <p:ext uri="{BB962C8B-B14F-4D97-AF65-F5344CB8AC3E}">
        <p14:creationId xmlns:p14="http://schemas.microsoft.com/office/powerpoint/2010/main" val="216059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矩形: 圆角 149">
            <a:extLst>
              <a:ext uri="{FF2B5EF4-FFF2-40B4-BE49-F238E27FC236}">
                <a16:creationId xmlns:a16="http://schemas.microsoft.com/office/drawing/2014/main" id="{A3BF2F7F-2EED-62F7-A585-1953A682D565}"/>
              </a:ext>
            </a:extLst>
          </p:cNvPr>
          <p:cNvSpPr/>
          <p:nvPr/>
        </p:nvSpPr>
        <p:spPr>
          <a:xfrm>
            <a:off x="989882" y="1206627"/>
            <a:ext cx="3622092" cy="294062"/>
          </a:xfrm>
          <a:prstGeom prst="roundRect">
            <a:avLst/>
          </a:prstGeom>
          <a:solidFill>
            <a:srgbClr val="DE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Embed</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6" name="矩形 105">
            <a:extLst>
              <a:ext uri="{FF2B5EF4-FFF2-40B4-BE49-F238E27FC236}">
                <a16:creationId xmlns:a16="http://schemas.microsoft.com/office/drawing/2014/main" id="{8ABD84E9-989A-EB34-9873-78080577B2C9}"/>
              </a:ext>
            </a:extLst>
          </p:cNvPr>
          <p:cNvSpPr/>
          <p:nvPr/>
        </p:nvSpPr>
        <p:spPr>
          <a:xfrm>
            <a:off x="73152" y="2703503"/>
            <a:ext cx="6808050" cy="330460"/>
          </a:xfrm>
          <a:prstGeom prst="rect">
            <a:avLst/>
          </a:prstGeom>
          <a:solidFill>
            <a:srgbClr val="B193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tx1"/>
                </a:solidFill>
              </a:rPr>
              <a:t>Transformer </a:t>
            </a:r>
            <a:endParaRPr lang="zh-CN" altLang="en-US" sz="1600" b="1" dirty="0">
              <a:solidFill>
                <a:schemeClr val="tx1"/>
              </a:solidFill>
            </a:endParaRPr>
          </a:p>
        </p:txBody>
      </p:sp>
      <p:sp>
        <p:nvSpPr>
          <p:cNvPr id="107" name="矩形: 圆角 106">
            <a:extLst>
              <a:ext uri="{FF2B5EF4-FFF2-40B4-BE49-F238E27FC236}">
                <a16:creationId xmlns:a16="http://schemas.microsoft.com/office/drawing/2014/main" id="{FB76C962-C04F-75F0-D839-326A080217B8}"/>
              </a:ext>
            </a:extLst>
          </p:cNvPr>
          <p:cNvSpPr/>
          <p:nvPr/>
        </p:nvSpPr>
        <p:spPr>
          <a:xfrm>
            <a:off x="989881" y="1574084"/>
            <a:ext cx="1160520" cy="343672"/>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Persona</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8" name="矩形: 圆角 107">
            <a:extLst>
              <a:ext uri="{FF2B5EF4-FFF2-40B4-BE49-F238E27FC236}">
                <a16:creationId xmlns:a16="http://schemas.microsoft.com/office/drawing/2014/main" id="{E5F74684-2D81-048D-D63F-A5890BC720FA}"/>
              </a:ext>
            </a:extLst>
          </p:cNvPr>
          <p:cNvSpPr/>
          <p:nvPr/>
        </p:nvSpPr>
        <p:spPr>
          <a:xfrm>
            <a:off x="3445266" y="1590200"/>
            <a:ext cx="1164128" cy="316778"/>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Exemplars</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109" name="矩形: 圆角 108">
            <a:extLst>
              <a:ext uri="{FF2B5EF4-FFF2-40B4-BE49-F238E27FC236}">
                <a16:creationId xmlns:a16="http://schemas.microsoft.com/office/drawing/2014/main" id="{BF9C6D4F-E839-D9E9-398B-34A2CFF3CC9D}"/>
              </a:ext>
            </a:extLst>
          </p:cNvPr>
          <p:cNvSpPr/>
          <p:nvPr/>
        </p:nvSpPr>
        <p:spPr>
          <a:xfrm>
            <a:off x="2213060" y="1585954"/>
            <a:ext cx="1164128" cy="333029"/>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Context</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115" name="直接箭头连接符 114">
            <a:extLst>
              <a:ext uri="{FF2B5EF4-FFF2-40B4-BE49-F238E27FC236}">
                <a16:creationId xmlns:a16="http://schemas.microsoft.com/office/drawing/2014/main" id="{BE2DD81C-829B-A851-DFC2-729AA75C1A39}"/>
              </a:ext>
            </a:extLst>
          </p:cNvPr>
          <p:cNvCxnSpPr>
            <a:cxnSpLocks/>
          </p:cNvCxnSpPr>
          <p:nvPr/>
        </p:nvCxnSpPr>
        <p:spPr>
          <a:xfrm>
            <a:off x="2662099" y="2357236"/>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116" name="矩形: 圆角 115">
            <a:extLst>
              <a:ext uri="{FF2B5EF4-FFF2-40B4-BE49-F238E27FC236}">
                <a16:creationId xmlns:a16="http://schemas.microsoft.com/office/drawing/2014/main" id="{4EF8D01F-1FAA-21F6-AEA5-486CE440646A}"/>
              </a:ext>
            </a:extLst>
          </p:cNvPr>
          <p:cNvSpPr/>
          <p:nvPr/>
        </p:nvSpPr>
        <p:spPr>
          <a:xfrm>
            <a:off x="337531" y="1962243"/>
            <a:ext cx="607629" cy="364323"/>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dk1"/>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17" name="矩形: 圆角 116">
                <a:extLst>
                  <a:ext uri="{FF2B5EF4-FFF2-40B4-BE49-F238E27FC236}">
                    <a16:creationId xmlns:a16="http://schemas.microsoft.com/office/drawing/2014/main" id="{91027A15-5681-7E92-EABA-ECEA661862A8}"/>
                  </a:ext>
                </a:extLst>
              </p:cNvPr>
              <p:cNvSpPr/>
              <p:nvPr/>
            </p:nvSpPr>
            <p:spPr>
              <a:xfrm>
                <a:off x="1063786"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7" name="矩形: 圆角 116">
                <a:extLst>
                  <a:ext uri="{FF2B5EF4-FFF2-40B4-BE49-F238E27FC236}">
                    <a16:creationId xmlns:a16="http://schemas.microsoft.com/office/drawing/2014/main" id="{91027A15-5681-7E92-EABA-ECEA661862A8}"/>
                  </a:ext>
                </a:extLst>
              </p:cNvPr>
              <p:cNvSpPr>
                <a:spLocks noRot="1" noChangeAspect="1" noMove="1" noResize="1" noEditPoints="1" noAdjustHandles="1" noChangeArrowheads="1" noChangeShapeType="1" noTextEdit="1"/>
              </p:cNvSpPr>
              <p:nvPr/>
            </p:nvSpPr>
            <p:spPr>
              <a:xfrm>
                <a:off x="1063786" y="1969313"/>
                <a:ext cx="335048" cy="336370"/>
              </a:xfrm>
              <a:prstGeom prst="roundRect">
                <a:avLst/>
              </a:prstGeom>
              <a:blipFill>
                <a:blip r:embed="rId3"/>
                <a:stretch>
                  <a:fillRect l="-15385"/>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8" name="矩形: 圆角 117">
                <a:extLst>
                  <a:ext uri="{FF2B5EF4-FFF2-40B4-BE49-F238E27FC236}">
                    <a16:creationId xmlns:a16="http://schemas.microsoft.com/office/drawing/2014/main" id="{5375C4D6-777F-81D6-A89D-5D175925F515}"/>
                  </a:ext>
                </a:extLst>
              </p:cNvPr>
              <p:cNvSpPr/>
              <p:nvPr/>
            </p:nvSpPr>
            <p:spPr>
              <a:xfrm>
                <a:off x="1415555"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8" name="矩形: 圆角 117">
                <a:extLst>
                  <a:ext uri="{FF2B5EF4-FFF2-40B4-BE49-F238E27FC236}">
                    <a16:creationId xmlns:a16="http://schemas.microsoft.com/office/drawing/2014/main" id="{5375C4D6-777F-81D6-A89D-5D175925F515}"/>
                  </a:ext>
                </a:extLst>
              </p:cNvPr>
              <p:cNvSpPr>
                <a:spLocks noRot="1" noChangeAspect="1" noMove="1" noResize="1" noEditPoints="1" noAdjustHandles="1" noChangeArrowheads="1" noChangeShapeType="1" noTextEdit="1"/>
              </p:cNvSpPr>
              <p:nvPr/>
            </p:nvSpPr>
            <p:spPr>
              <a:xfrm>
                <a:off x="1415555" y="1969313"/>
                <a:ext cx="335048" cy="336370"/>
              </a:xfrm>
              <a:prstGeom prst="roundRect">
                <a:avLst/>
              </a:prstGeom>
              <a:blipFill>
                <a:blip r:embed="rId4"/>
                <a:stretch>
                  <a:fillRect l="-11111"/>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19" name="矩形: 圆角 118">
                <a:extLst>
                  <a:ext uri="{FF2B5EF4-FFF2-40B4-BE49-F238E27FC236}">
                    <a16:creationId xmlns:a16="http://schemas.microsoft.com/office/drawing/2014/main" id="{A0341086-48D0-44BD-A5D1-FC3CCFACF1DE}"/>
                  </a:ext>
                </a:extLst>
              </p:cNvPr>
              <p:cNvSpPr/>
              <p:nvPr/>
            </p:nvSpPr>
            <p:spPr>
              <a:xfrm>
                <a:off x="1774526" y="1969313"/>
                <a:ext cx="335048" cy="336370"/>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𝑷</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19" name="矩形: 圆角 118">
                <a:extLst>
                  <a:ext uri="{FF2B5EF4-FFF2-40B4-BE49-F238E27FC236}">
                    <a16:creationId xmlns:a16="http://schemas.microsoft.com/office/drawing/2014/main" id="{A0341086-48D0-44BD-A5D1-FC3CCFACF1DE}"/>
                  </a:ext>
                </a:extLst>
              </p:cNvPr>
              <p:cNvSpPr>
                <a:spLocks noRot="1" noChangeAspect="1" noMove="1" noResize="1" noEditPoints="1" noAdjustHandles="1" noChangeArrowheads="1" noChangeShapeType="1" noTextEdit="1"/>
              </p:cNvSpPr>
              <p:nvPr/>
            </p:nvSpPr>
            <p:spPr>
              <a:xfrm>
                <a:off x="1774526" y="1969313"/>
                <a:ext cx="335048" cy="336370"/>
              </a:xfrm>
              <a:prstGeom prst="roundRect">
                <a:avLst/>
              </a:prstGeom>
              <a:blipFill>
                <a:blip r:embed="rId5"/>
                <a:stretch>
                  <a:fillRect l="-10714"/>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0" name="矩形: 圆角 119">
                <a:extLst>
                  <a:ext uri="{FF2B5EF4-FFF2-40B4-BE49-F238E27FC236}">
                    <a16:creationId xmlns:a16="http://schemas.microsoft.com/office/drawing/2014/main" id="{8AD2FD52-A795-625F-A602-643D4478AD46}"/>
                  </a:ext>
                </a:extLst>
              </p:cNvPr>
              <p:cNvSpPr/>
              <p:nvPr/>
            </p:nvSpPr>
            <p:spPr>
              <a:xfrm>
                <a:off x="2284476"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0" name="矩形: 圆角 119">
                <a:extLst>
                  <a:ext uri="{FF2B5EF4-FFF2-40B4-BE49-F238E27FC236}">
                    <a16:creationId xmlns:a16="http://schemas.microsoft.com/office/drawing/2014/main" id="{8AD2FD52-A795-625F-A602-643D4478AD46}"/>
                  </a:ext>
                </a:extLst>
              </p:cNvPr>
              <p:cNvSpPr>
                <a:spLocks noRot="1" noChangeAspect="1" noMove="1" noResize="1" noEditPoints="1" noAdjustHandles="1" noChangeArrowheads="1" noChangeShapeType="1" noTextEdit="1"/>
              </p:cNvSpPr>
              <p:nvPr/>
            </p:nvSpPr>
            <p:spPr>
              <a:xfrm>
                <a:off x="2284476" y="1964496"/>
                <a:ext cx="335048" cy="336370"/>
              </a:xfrm>
              <a:prstGeom prst="roundRect">
                <a:avLst/>
              </a:prstGeom>
              <a:blipFill>
                <a:blip r:embed="rId6"/>
                <a:stretch>
                  <a:fillRect l="-11111" b="-7407"/>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1" name="矩形: 圆角 120">
                <a:extLst>
                  <a:ext uri="{FF2B5EF4-FFF2-40B4-BE49-F238E27FC236}">
                    <a16:creationId xmlns:a16="http://schemas.microsoft.com/office/drawing/2014/main" id="{70BF7716-91A5-A742-6B69-23A16967EB51}"/>
                  </a:ext>
                </a:extLst>
              </p:cNvPr>
              <p:cNvSpPr/>
              <p:nvPr/>
            </p:nvSpPr>
            <p:spPr>
              <a:xfrm>
                <a:off x="2636244"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𝑪</m:t>
                          </m:r>
                        </m:sub>
                        <m:sup>
                          <m:r>
                            <a:rPr lang="en-US" altLang="zh-CN" sz="1501" b="1" i="1">
                              <a:solidFill>
                                <a:schemeClr val="dk1"/>
                              </a:solidFill>
                              <a:latin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1" name="矩形: 圆角 120">
                <a:extLst>
                  <a:ext uri="{FF2B5EF4-FFF2-40B4-BE49-F238E27FC236}">
                    <a16:creationId xmlns:a16="http://schemas.microsoft.com/office/drawing/2014/main" id="{70BF7716-91A5-A742-6B69-23A16967EB51}"/>
                  </a:ext>
                </a:extLst>
              </p:cNvPr>
              <p:cNvSpPr>
                <a:spLocks noRot="1" noChangeAspect="1" noMove="1" noResize="1" noEditPoints="1" noAdjustHandles="1" noChangeArrowheads="1" noChangeShapeType="1" noTextEdit="1"/>
              </p:cNvSpPr>
              <p:nvPr/>
            </p:nvSpPr>
            <p:spPr>
              <a:xfrm>
                <a:off x="2636244" y="1964496"/>
                <a:ext cx="335048" cy="336370"/>
              </a:xfrm>
              <a:prstGeom prst="roundRect">
                <a:avLst/>
              </a:prstGeom>
              <a:blipFill>
                <a:blip r:embed="rId7"/>
                <a:stretch>
                  <a:fillRect l="-11111" b="-7407"/>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2" name="矩形: 圆角 121">
                <a:extLst>
                  <a:ext uri="{FF2B5EF4-FFF2-40B4-BE49-F238E27FC236}">
                    <a16:creationId xmlns:a16="http://schemas.microsoft.com/office/drawing/2014/main" id="{398664AA-0409-5B6F-95E2-C96832102C4F}"/>
                  </a:ext>
                </a:extLst>
              </p:cNvPr>
              <p:cNvSpPr/>
              <p:nvPr/>
            </p:nvSpPr>
            <p:spPr>
              <a:xfrm>
                <a:off x="2995216" y="1964496"/>
                <a:ext cx="335048" cy="336370"/>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en-US" altLang="zh-CN" sz="1501" b="1" i="1">
                              <a:solidFill>
                                <a:schemeClr val="dk1"/>
                              </a:solidFill>
                              <a:latin typeface="Cambria Math" panose="02040503050406030204" pitchFamily="18" charset="0"/>
                              <a:cs typeface="Arial" panose="020B0604020202020204" pitchFamily="34" charset="0"/>
                            </a:rPr>
                            <m:t>𝒄</m:t>
                          </m:r>
                        </m:sub>
                        <m:sup>
                          <m:r>
                            <a:rPr lang="en-US" altLang="zh-CN" sz="1501" b="1" i="1">
                              <a:solidFill>
                                <a:schemeClr val="dk1"/>
                              </a:solidFill>
                              <a:latin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2" name="矩形: 圆角 121">
                <a:extLst>
                  <a:ext uri="{FF2B5EF4-FFF2-40B4-BE49-F238E27FC236}">
                    <a16:creationId xmlns:a16="http://schemas.microsoft.com/office/drawing/2014/main" id="{398664AA-0409-5B6F-95E2-C96832102C4F}"/>
                  </a:ext>
                </a:extLst>
              </p:cNvPr>
              <p:cNvSpPr>
                <a:spLocks noRot="1" noChangeAspect="1" noMove="1" noResize="1" noEditPoints="1" noAdjustHandles="1" noChangeArrowheads="1" noChangeShapeType="1" noTextEdit="1"/>
              </p:cNvSpPr>
              <p:nvPr/>
            </p:nvSpPr>
            <p:spPr>
              <a:xfrm>
                <a:off x="2995216" y="1964496"/>
                <a:ext cx="335048" cy="336370"/>
              </a:xfrm>
              <a:prstGeom prst="roundRect">
                <a:avLst/>
              </a:prstGeom>
              <a:blipFill>
                <a:blip r:embed="rId8"/>
                <a:stretch>
                  <a:fillRect l="-7143"/>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3" name="矩形: 圆角 122">
                <a:extLst>
                  <a:ext uri="{FF2B5EF4-FFF2-40B4-BE49-F238E27FC236}">
                    <a16:creationId xmlns:a16="http://schemas.microsoft.com/office/drawing/2014/main" id="{0FA87419-4456-6D8E-5F6B-EE0657302328}"/>
                  </a:ext>
                </a:extLst>
              </p:cNvPr>
              <p:cNvSpPr/>
              <p:nvPr/>
            </p:nvSpPr>
            <p:spPr>
              <a:xfrm>
                <a:off x="3541043"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cs typeface="Arial" panose="020B0604020202020204" pitchFamily="34" charset="0"/>
                            </a:rPr>
                            <m:t>𝟏</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3" name="矩形: 圆角 122">
                <a:extLst>
                  <a:ext uri="{FF2B5EF4-FFF2-40B4-BE49-F238E27FC236}">
                    <a16:creationId xmlns:a16="http://schemas.microsoft.com/office/drawing/2014/main" id="{0FA87419-4456-6D8E-5F6B-EE0657302328}"/>
                  </a:ext>
                </a:extLst>
              </p:cNvPr>
              <p:cNvSpPr>
                <a:spLocks noRot="1" noChangeAspect="1" noMove="1" noResize="1" noEditPoints="1" noAdjustHandles="1" noChangeArrowheads="1" noChangeShapeType="1" noTextEdit="1"/>
              </p:cNvSpPr>
              <p:nvPr/>
            </p:nvSpPr>
            <p:spPr>
              <a:xfrm>
                <a:off x="3541043" y="1968223"/>
                <a:ext cx="335048" cy="336370"/>
              </a:xfrm>
              <a:prstGeom prst="roundRect">
                <a:avLst/>
              </a:prstGeom>
              <a:blipFill>
                <a:blip r:embed="rId9"/>
                <a:stretch>
                  <a:fillRect l="-10714"/>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4" name="矩形: 圆角 123">
                <a:extLst>
                  <a:ext uri="{FF2B5EF4-FFF2-40B4-BE49-F238E27FC236}">
                    <a16:creationId xmlns:a16="http://schemas.microsoft.com/office/drawing/2014/main" id="{61A86F81-0846-164C-84E1-4E55F6ACA235}"/>
                  </a:ext>
                </a:extLst>
              </p:cNvPr>
              <p:cNvSpPr/>
              <p:nvPr/>
            </p:nvSpPr>
            <p:spPr>
              <a:xfrm>
                <a:off x="3892811"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𝟐</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4" name="矩形: 圆角 123">
                <a:extLst>
                  <a:ext uri="{FF2B5EF4-FFF2-40B4-BE49-F238E27FC236}">
                    <a16:creationId xmlns:a16="http://schemas.microsoft.com/office/drawing/2014/main" id="{61A86F81-0846-164C-84E1-4E55F6ACA235}"/>
                  </a:ext>
                </a:extLst>
              </p:cNvPr>
              <p:cNvSpPr>
                <a:spLocks noRot="1" noChangeAspect="1" noMove="1" noResize="1" noEditPoints="1" noAdjustHandles="1" noChangeArrowheads="1" noChangeShapeType="1" noTextEdit="1"/>
              </p:cNvSpPr>
              <p:nvPr/>
            </p:nvSpPr>
            <p:spPr>
              <a:xfrm>
                <a:off x="3892811" y="1968223"/>
                <a:ext cx="335048" cy="336370"/>
              </a:xfrm>
              <a:prstGeom prst="roundRect">
                <a:avLst/>
              </a:prstGeom>
              <a:blipFill>
                <a:blip r:embed="rId10"/>
                <a:stretch>
                  <a:fillRect l="-14286"/>
                </a:stretch>
              </a:blipFill>
              <a:ln>
                <a:noFill/>
              </a:ln>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25" name="矩形: 圆角 124">
                <a:extLst>
                  <a:ext uri="{FF2B5EF4-FFF2-40B4-BE49-F238E27FC236}">
                    <a16:creationId xmlns:a16="http://schemas.microsoft.com/office/drawing/2014/main" id="{CE0FFA51-0452-6CD2-7DE6-D3F39463A823}"/>
                  </a:ext>
                </a:extLst>
              </p:cNvPr>
              <p:cNvSpPr/>
              <p:nvPr/>
            </p:nvSpPr>
            <p:spPr>
              <a:xfrm>
                <a:off x="4251782" y="1968223"/>
                <a:ext cx="335048" cy="336370"/>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501" b="1" i="1">
                              <a:solidFill>
                                <a:schemeClr val="dk1"/>
                              </a:solidFill>
                              <a:latin typeface="Cambria Math" panose="02040503050406030204" pitchFamily="18" charset="0"/>
                              <a:cs typeface="Arial" panose="020B0604020202020204" pitchFamily="34" charset="0"/>
                            </a:rPr>
                          </m:ctrlPr>
                        </m:sSubSupPr>
                        <m:e>
                          <m:r>
                            <a:rPr lang="en-US" altLang="zh-CN" sz="1501" b="1" i="1">
                              <a:solidFill>
                                <a:schemeClr val="dk1"/>
                              </a:solidFill>
                              <a:latin typeface="Cambria Math" panose="02040503050406030204" pitchFamily="18" charset="0"/>
                              <a:cs typeface="Arial" panose="020B0604020202020204" pitchFamily="34" charset="0"/>
                            </a:rPr>
                            <m:t>𝑬</m:t>
                          </m:r>
                        </m:e>
                        <m:sub>
                          <m:r>
                            <a:rPr lang="zh-CN" altLang="en-US" sz="1501" b="1" i="1">
                              <a:solidFill>
                                <a:schemeClr val="dk1"/>
                              </a:solidFill>
                              <a:latin typeface="Cambria Math" panose="02040503050406030204" pitchFamily="18" charset="0"/>
                              <a:cs typeface="Arial" panose="020B0604020202020204" pitchFamily="34" charset="0"/>
                            </a:rPr>
                            <m:t>𝚽</m:t>
                          </m:r>
                        </m:sub>
                        <m:sup>
                          <m:r>
                            <a:rPr lang="en-US" altLang="zh-CN" sz="1501" b="1" i="1">
                              <a:solidFill>
                                <a:schemeClr val="dk1"/>
                              </a:solidFill>
                              <a:latin typeface="Cambria Math" panose="02040503050406030204" pitchFamily="18" charset="0"/>
                              <a:ea typeface="Cambria Math" panose="02040503050406030204" pitchFamily="18" charset="0"/>
                              <a:cs typeface="Arial" panose="020B0604020202020204" pitchFamily="34" charset="0"/>
                            </a:rPr>
                            <m:t>𝟑</m:t>
                          </m:r>
                        </m:sup>
                      </m:sSubSup>
                    </m:oMath>
                  </m:oMathPara>
                </a14:m>
                <a:endParaRPr lang="zh-CN" altLang="en-US" sz="1501" b="1" dirty="0">
                  <a:solidFill>
                    <a:schemeClr val="dk1"/>
                  </a:solidFill>
                  <a:latin typeface="Arial" panose="020B0604020202020204" pitchFamily="34" charset="0"/>
                  <a:cs typeface="Arial" panose="020B0604020202020204" pitchFamily="34" charset="0"/>
                </a:endParaRPr>
              </a:p>
            </p:txBody>
          </p:sp>
        </mc:Choice>
        <mc:Fallback>
          <p:sp>
            <p:nvSpPr>
              <p:cNvPr id="125" name="矩形: 圆角 124">
                <a:extLst>
                  <a:ext uri="{FF2B5EF4-FFF2-40B4-BE49-F238E27FC236}">
                    <a16:creationId xmlns:a16="http://schemas.microsoft.com/office/drawing/2014/main" id="{CE0FFA51-0452-6CD2-7DE6-D3F39463A823}"/>
                  </a:ext>
                </a:extLst>
              </p:cNvPr>
              <p:cNvSpPr>
                <a:spLocks noRot="1" noChangeAspect="1" noMove="1" noResize="1" noEditPoints="1" noAdjustHandles="1" noChangeArrowheads="1" noChangeShapeType="1" noTextEdit="1"/>
              </p:cNvSpPr>
              <p:nvPr/>
            </p:nvSpPr>
            <p:spPr>
              <a:xfrm>
                <a:off x="4251782" y="1968223"/>
                <a:ext cx="335048" cy="336370"/>
              </a:xfrm>
              <a:prstGeom prst="roundRect">
                <a:avLst/>
              </a:prstGeom>
              <a:blipFill>
                <a:blip r:embed="rId11"/>
                <a:stretch>
                  <a:fillRect l="-14815"/>
                </a:stretch>
              </a:blipFill>
              <a:ln>
                <a:noFill/>
              </a:ln>
            </p:spPr>
            <p:txBody>
              <a:bodyPr/>
              <a:lstStyle/>
              <a:p>
                <a:r>
                  <a:rPr lang="zh-CN" altLang="en-US">
                    <a:noFill/>
                  </a:rPr>
                  <a:t> </a:t>
                </a:r>
              </a:p>
            </p:txBody>
          </p:sp>
        </mc:Fallback>
      </mc:AlternateContent>
      <p:sp>
        <p:nvSpPr>
          <p:cNvPr id="151" name="矩形: 圆角 150">
            <a:extLst>
              <a:ext uri="{FF2B5EF4-FFF2-40B4-BE49-F238E27FC236}">
                <a16:creationId xmlns:a16="http://schemas.microsoft.com/office/drawing/2014/main" id="{C5D08F9D-669D-EED4-A3F2-632B3D0EA156}"/>
              </a:ext>
            </a:extLst>
          </p:cNvPr>
          <p:cNvSpPr/>
          <p:nvPr/>
        </p:nvSpPr>
        <p:spPr>
          <a:xfrm>
            <a:off x="2650847" y="5922887"/>
            <a:ext cx="261337" cy="223895"/>
          </a:xfrm>
          <a:prstGeom prst="roundRect">
            <a:avLst/>
          </a:prstGeom>
          <a:solidFill>
            <a:srgbClr val="45D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2" name="椭圆 151">
            <a:extLst>
              <a:ext uri="{FF2B5EF4-FFF2-40B4-BE49-F238E27FC236}">
                <a16:creationId xmlns:a16="http://schemas.microsoft.com/office/drawing/2014/main" id="{01E16841-436E-9CBD-ABFD-31CF586F39EF}"/>
              </a:ext>
            </a:extLst>
          </p:cNvPr>
          <p:cNvSpPr/>
          <p:nvPr/>
        </p:nvSpPr>
        <p:spPr>
          <a:xfrm>
            <a:off x="7017084" y="5888629"/>
            <a:ext cx="261868" cy="276999"/>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3" name="矩形: 圆角 152">
            <a:extLst>
              <a:ext uri="{FF2B5EF4-FFF2-40B4-BE49-F238E27FC236}">
                <a16:creationId xmlns:a16="http://schemas.microsoft.com/office/drawing/2014/main" id="{CA416797-8470-12F2-9E73-79DE7EC77B49}"/>
              </a:ext>
            </a:extLst>
          </p:cNvPr>
          <p:cNvSpPr/>
          <p:nvPr/>
        </p:nvSpPr>
        <p:spPr>
          <a:xfrm>
            <a:off x="2239470" y="5534298"/>
            <a:ext cx="261337" cy="223894"/>
          </a:xfrm>
          <a:prstGeom prst="roundRect">
            <a:avLst/>
          </a:prstGeom>
          <a:solidFill>
            <a:schemeClr val="accent6">
              <a:lumMod val="40000"/>
              <a:lumOff val="6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4" name="矩形: 圆角 153">
            <a:extLst>
              <a:ext uri="{FF2B5EF4-FFF2-40B4-BE49-F238E27FC236}">
                <a16:creationId xmlns:a16="http://schemas.microsoft.com/office/drawing/2014/main" id="{E8B341A7-2FE5-1660-60BC-D58BD1A665C1}"/>
              </a:ext>
            </a:extLst>
          </p:cNvPr>
          <p:cNvSpPr/>
          <p:nvPr/>
        </p:nvSpPr>
        <p:spPr>
          <a:xfrm>
            <a:off x="4311061" y="5914363"/>
            <a:ext cx="231679" cy="226647"/>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5" name="矩形: 圆角 154">
            <a:extLst>
              <a:ext uri="{FF2B5EF4-FFF2-40B4-BE49-F238E27FC236}">
                <a16:creationId xmlns:a16="http://schemas.microsoft.com/office/drawing/2014/main" id="{55509291-D86B-9C76-6DB7-3F7D708D3F99}"/>
              </a:ext>
            </a:extLst>
          </p:cNvPr>
          <p:cNvSpPr/>
          <p:nvPr/>
        </p:nvSpPr>
        <p:spPr>
          <a:xfrm>
            <a:off x="4309542" y="5527168"/>
            <a:ext cx="231680" cy="226644"/>
          </a:xfrm>
          <a:prstGeom prst="roundRect">
            <a:avLst/>
          </a:prstGeom>
          <a:solidFill>
            <a:srgbClr val="F2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6" name="矩形: 圆角 155">
            <a:extLst>
              <a:ext uri="{FF2B5EF4-FFF2-40B4-BE49-F238E27FC236}">
                <a16:creationId xmlns:a16="http://schemas.microsoft.com/office/drawing/2014/main" id="{C8A2BB31-17B4-B50B-BDE0-34244ABCC6EA}"/>
              </a:ext>
            </a:extLst>
          </p:cNvPr>
          <p:cNvSpPr/>
          <p:nvPr/>
        </p:nvSpPr>
        <p:spPr>
          <a:xfrm>
            <a:off x="5923899" y="5542800"/>
            <a:ext cx="237479" cy="210345"/>
          </a:xfrm>
          <a:prstGeom prst="roundRect">
            <a:avLst/>
          </a:prstGeom>
          <a:solidFill>
            <a:srgbClr val="C7D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7" name="矩形: 圆角 156">
            <a:extLst>
              <a:ext uri="{FF2B5EF4-FFF2-40B4-BE49-F238E27FC236}">
                <a16:creationId xmlns:a16="http://schemas.microsoft.com/office/drawing/2014/main" id="{4C33C714-E892-9758-D4BE-E2921DDDAB8B}"/>
              </a:ext>
            </a:extLst>
          </p:cNvPr>
          <p:cNvSpPr/>
          <p:nvPr/>
        </p:nvSpPr>
        <p:spPr>
          <a:xfrm>
            <a:off x="7443470" y="5537429"/>
            <a:ext cx="246045" cy="210342"/>
          </a:xfrm>
          <a:prstGeom prst="roundRect">
            <a:avLst/>
          </a:prstGeom>
          <a:solidFill>
            <a:srgbClr val="D2DD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b="1" dirty="0">
              <a:solidFill>
                <a:schemeClr val="dk1"/>
              </a:solidFill>
              <a:latin typeface="Arial" panose="020B0604020202020204" pitchFamily="34" charset="0"/>
              <a:cs typeface="Arial" panose="020B0604020202020204" pitchFamily="34" charset="0"/>
            </a:endParaRPr>
          </a:p>
        </p:txBody>
      </p:sp>
      <p:sp>
        <p:nvSpPr>
          <p:cNvPr id="158" name="文本框 157">
            <a:extLst>
              <a:ext uri="{FF2B5EF4-FFF2-40B4-BE49-F238E27FC236}">
                <a16:creationId xmlns:a16="http://schemas.microsoft.com/office/drawing/2014/main" id="{12A2B3C3-AC15-774B-E406-A3F3269883BF}"/>
              </a:ext>
            </a:extLst>
          </p:cNvPr>
          <p:cNvSpPr txBox="1"/>
          <p:nvPr/>
        </p:nvSpPr>
        <p:spPr>
          <a:xfrm>
            <a:off x="2428057" y="5512010"/>
            <a:ext cx="1961237"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Retrieval-augmented prompt</a:t>
            </a:r>
            <a:endParaRPr lang="zh-CN" altLang="en-US" sz="1100" dirty="0">
              <a:latin typeface="Arial" panose="020B0604020202020204" pitchFamily="34" charset="0"/>
              <a:cs typeface="Arial" panose="020B0604020202020204" pitchFamily="34" charset="0"/>
            </a:endParaRPr>
          </a:p>
        </p:txBody>
      </p:sp>
      <p:sp>
        <p:nvSpPr>
          <p:cNvPr id="159" name="文本框 158">
            <a:extLst>
              <a:ext uri="{FF2B5EF4-FFF2-40B4-BE49-F238E27FC236}">
                <a16:creationId xmlns:a16="http://schemas.microsoft.com/office/drawing/2014/main" id="{CA0B4E20-7F8D-9449-4761-4F887E946D45}"/>
              </a:ext>
            </a:extLst>
          </p:cNvPr>
          <p:cNvSpPr txBox="1"/>
          <p:nvPr/>
        </p:nvSpPr>
        <p:spPr>
          <a:xfrm>
            <a:off x="4489741" y="5515440"/>
            <a:ext cx="1412372" cy="261158"/>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persona</a:t>
            </a:r>
            <a:endParaRPr lang="zh-CN" altLang="en-US" sz="1100" dirty="0">
              <a:latin typeface="Arial" panose="020B0604020202020204" pitchFamily="34" charset="0"/>
              <a:cs typeface="Arial" panose="020B0604020202020204" pitchFamily="34" charset="0"/>
            </a:endParaRPr>
          </a:p>
        </p:txBody>
      </p:sp>
      <p:sp>
        <p:nvSpPr>
          <p:cNvPr id="160" name="文本框 159">
            <a:extLst>
              <a:ext uri="{FF2B5EF4-FFF2-40B4-BE49-F238E27FC236}">
                <a16:creationId xmlns:a16="http://schemas.microsoft.com/office/drawing/2014/main" id="{13512CC2-C83A-6F96-68C3-1897C72896AD}"/>
              </a:ext>
            </a:extLst>
          </p:cNvPr>
          <p:cNvSpPr txBox="1"/>
          <p:nvPr/>
        </p:nvSpPr>
        <p:spPr>
          <a:xfrm>
            <a:off x="6095306" y="5508211"/>
            <a:ext cx="1353338"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context</a:t>
            </a:r>
            <a:endParaRPr lang="zh-CN" altLang="en-US" sz="1100" dirty="0">
              <a:latin typeface="Arial" panose="020B0604020202020204" pitchFamily="34" charset="0"/>
              <a:cs typeface="Arial" panose="020B0604020202020204" pitchFamily="34" charset="0"/>
            </a:endParaRPr>
          </a:p>
        </p:txBody>
      </p:sp>
      <p:sp>
        <p:nvSpPr>
          <p:cNvPr id="161" name="文本框 160">
            <a:extLst>
              <a:ext uri="{FF2B5EF4-FFF2-40B4-BE49-F238E27FC236}">
                <a16:creationId xmlns:a16="http://schemas.microsoft.com/office/drawing/2014/main" id="{9CB8B7DB-9FCB-8B89-B2C5-C2832283A70A}"/>
              </a:ext>
            </a:extLst>
          </p:cNvPr>
          <p:cNvSpPr txBox="1"/>
          <p:nvPr/>
        </p:nvSpPr>
        <p:spPr>
          <a:xfrm>
            <a:off x="7615787" y="5508211"/>
            <a:ext cx="214153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Embedded retrieved-exemplars</a:t>
            </a:r>
            <a:endParaRPr lang="zh-CN" altLang="en-US" sz="1100" dirty="0">
              <a:latin typeface="Arial" panose="020B0604020202020204" pitchFamily="34" charset="0"/>
              <a:cs typeface="Arial" panose="020B0604020202020204" pitchFamily="34" charset="0"/>
            </a:endParaRPr>
          </a:p>
        </p:txBody>
      </p:sp>
      <p:sp>
        <p:nvSpPr>
          <p:cNvPr id="162" name="文本框 161">
            <a:extLst>
              <a:ext uri="{FF2B5EF4-FFF2-40B4-BE49-F238E27FC236}">
                <a16:creationId xmlns:a16="http://schemas.microsoft.com/office/drawing/2014/main" id="{D4991A13-63C7-8448-7A9A-71A51FD8C34E}"/>
              </a:ext>
            </a:extLst>
          </p:cNvPr>
          <p:cNvSpPr txBox="1"/>
          <p:nvPr/>
        </p:nvSpPr>
        <p:spPr>
          <a:xfrm>
            <a:off x="2841219" y="5911098"/>
            <a:ext cx="14761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Output hidden states</a:t>
            </a:r>
            <a:endParaRPr lang="zh-CN" altLang="en-US" sz="1100" dirty="0">
              <a:latin typeface="Arial" panose="020B0604020202020204" pitchFamily="34" charset="0"/>
              <a:cs typeface="Arial" panose="020B0604020202020204" pitchFamily="34" charset="0"/>
            </a:endParaRPr>
          </a:p>
        </p:txBody>
      </p:sp>
      <p:sp>
        <p:nvSpPr>
          <p:cNvPr id="163" name="文本框 162">
            <a:extLst>
              <a:ext uri="{FF2B5EF4-FFF2-40B4-BE49-F238E27FC236}">
                <a16:creationId xmlns:a16="http://schemas.microsoft.com/office/drawing/2014/main" id="{58BB8267-B5DB-2976-CE9B-EB2F9C0CDB72}"/>
              </a:ext>
            </a:extLst>
          </p:cNvPr>
          <p:cNvSpPr txBox="1"/>
          <p:nvPr/>
        </p:nvSpPr>
        <p:spPr>
          <a:xfrm>
            <a:off x="4493747" y="5899791"/>
            <a:ext cx="2538822"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Key and values in the attention blocks</a:t>
            </a:r>
            <a:endParaRPr lang="zh-CN" altLang="en-US" sz="1100" dirty="0">
              <a:latin typeface="Arial" panose="020B0604020202020204" pitchFamily="34" charset="0"/>
              <a:cs typeface="Arial" panose="020B0604020202020204" pitchFamily="34" charset="0"/>
            </a:endParaRPr>
          </a:p>
        </p:txBody>
      </p:sp>
      <p:sp>
        <p:nvSpPr>
          <p:cNvPr id="164" name="文本框 163">
            <a:extLst>
              <a:ext uri="{FF2B5EF4-FFF2-40B4-BE49-F238E27FC236}">
                <a16:creationId xmlns:a16="http://schemas.microsoft.com/office/drawing/2014/main" id="{FEE3F7B6-075F-1E48-8546-CA88513B0B9D}"/>
              </a:ext>
            </a:extLst>
          </p:cNvPr>
          <p:cNvSpPr txBox="1"/>
          <p:nvPr/>
        </p:nvSpPr>
        <p:spPr>
          <a:xfrm>
            <a:off x="7234299" y="5896140"/>
            <a:ext cx="2406393" cy="260392"/>
          </a:xfrm>
          <a:prstGeom prst="rect">
            <a:avLst/>
          </a:prstGeom>
          <a:noFill/>
        </p:spPr>
        <p:txBody>
          <a:bodyPr wrap="none" rtlCol="0">
            <a:spAutoFit/>
          </a:bodyPr>
          <a:lstStyle/>
          <a:p>
            <a:pPr algn="ctr"/>
            <a:r>
              <a:rPr lang="en-US" altLang="zh-CN" sz="1100" dirty="0">
                <a:latin typeface="Arial" panose="020B0604020202020204" pitchFamily="34" charset="0"/>
                <a:cs typeface="Arial" panose="020B0604020202020204" pitchFamily="34" charset="0"/>
              </a:rPr>
              <a:t>Embedding of emotion or dialog Act</a:t>
            </a:r>
            <a:endParaRPr lang="zh-CN" altLang="en-US" sz="1100" dirty="0">
              <a:latin typeface="Arial" panose="020B0604020202020204" pitchFamily="34" charset="0"/>
              <a:cs typeface="Arial" panose="020B0604020202020204" pitchFamily="34" charset="0"/>
            </a:endParaRPr>
          </a:p>
        </p:txBody>
      </p:sp>
      <p:sp>
        <p:nvSpPr>
          <p:cNvPr id="208" name="文本框 207">
            <a:extLst>
              <a:ext uri="{FF2B5EF4-FFF2-40B4-BE49-F238E27FC236}">
                <a16:creationId xmlns:a16="http://schemas.microsoft.com/office/drawing/2014/main" id="{1FE2F827-3AFB-4B98-4BC8-AF131B13FDFB}"/>
              </a:ext>
            </a:extLst>
          </p:cNvPr>
          <p:cNvSpPr txBox="1"/>
          <p:nvPr/>
        </p:nvSpPr>
        <p:spPr>
          <a:xfrm>
            <a:off x="316603" y="158234"/>
            <a:ext cx="4729465" cy="461665"/>
          </a:xfrm>
          <a:prstGeom prst="rect">
            <a:avLst/>
          </a:prstGeom>
          <a:noFill/>
        </p:spPr>
        <p:txBody>
          <a:bodyPr wrap="square">
            <a:spAutoFit/>
          </a:bodyPr>
          <a:lstStyle/>
          <a:p>
            <a:r>
              <a:rPr lang="en-US" altLang="zh-CN" sz="2400" b="1" dirty="0">
                <a:solidFill>
                  <a:srgbClr val="0D0D0D"/>
                </a:solidFill>
                <a:latin typeface="+mn-ea"/>
              </a:rPr>
              <a:t>Empathetic Response Decoding</a:t>
            </a:r>
            <a:endParaRPr lang="en-US" altLang="zh-CN" sz="2400" b="1" i="0" dirty="0">
              <a:solidFill>
                <a:srgbClr val="0D0D0D"/>
              </a:solidFill>
              <a:effectLst/>
              <a:latin typeface="+mn-ea"/>
            </a:endParaRPr>
          </a:p>
        </p:txBody>
      </p:sp>
      <mc:AlternateContent xmlns:mc="http://schemas.openxmlformats.org/markup-compatibility/2006">
        <mc:Choice xmlns:a14="http://schemas.microsoft.com/office/drawing/2010/main" Requires="a14">
          <p:sp>
            <p:nvSpPr>
              <p:cNvPr id="2" name="椭圆 1">
                <a:extLst>
                  <a:ext uri="{FF2B5EF4-FFF2-40B4-BE49-F238E27FC236}">
                    <a16:creationId xmlns:a16="http://schemas.microsoft.com/office/drawing/2014/main" id="{DD7B598E-A1F0-B39B-1D62-74FCE64022EC}"/>
                  </a:ext>
                </a:extLst>
              </p:cNvPr>
              <p:cNvSpPr/>
              <p:nvPr/>
            </p:nvSpPr>
            <p:spPr>
              <a:xfrm>
                <a:off x="3185896" y="4160874"/>
                <a:ext cx="407267" cy="45139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cs typeface="Arial" panose="020B0604020202020204" pitchFamily="34" charset="0"/>
                            </a:rPr>
                          </m:ctrlPr>
                        </m:sSubSupPr>
                        <m:e>
                          <m:r>
                            <a:rPr lang="en-US" altLang="zh-CN" sz="1400" b="1" i="1">
                              <a:solidFill>
                                <a:schemeClr val="dk1"/>
                              </a:solidFill>
                              <a:latin typeface="Cambria Math" panose="02040503050406030204" pitchFamily="18" charset="0"/>
                              <a:cs typeface="Arial" panose="020B0604020202020204" pitchFamily="34" charset="0"/>
                            </a:rPr>
                            <m:t>𝑬𝑴</m:t>
                          </m:r>
                        </m:e>
                        <m:sub>
                          <m:r>
                            <a:rPr lang="en-US" altLang="zh-CN" sz="1400" b="1" i="1">
                              <a:solidFill>
                                <a:schemeClr val="dk1"/>
                              </a:solidFill>
                              <a:latin typeface="Cambria Math" panose="02040503050406030204" pitchFamily="18" charset="0"/>
                              <a:cs typeface="Arial" panose="020B0604020202020204" pitchFamily="34" charset="0"/>
                            </a:rPr>
                            <m:t>𝒚</m:t>
                          </m:r>
                        </m:sub>
                        <m:sup>
                          <m:r>
                            <a:rPr lang="en-US" altLang="zh-CN" sz="1400" b="1" i="1">
                              <a:solidFill>
                                <a:schemeClr val="dk1"/>
                              </a:solidFill>
                              <a:latin typeface="Cambria Math" panose="02040503050406030204" pitchFamily="18" charset="0"/>
                              <a:cs typeface="Arial" panose="020B0604020202020204" pitchFamily="34" charset="0"/>
                            </a:rPr>
                            <m:t> </m:t>
                          </m:r>
                        </m:sup>
                      </m:sSubSup>
                    </m:oMath>
                  </m:oMathPara>
                </a14:m>
                <a:endParaRPr lang="zh-CN" altLang="en-US" sz="1400" b="1" dirty="0">
                  <a:solidFill>
                    <a:schemeClr val="dk1"/>
                  </a:solidFill>
                  <a:latin typeface="Arial" panose="020B0604020202020204" pitchFamily="34" charset="0"/>
                  <a:cs typeface="Arial" panose="020B0604020202020204" pitchFamily="34" charset="0"/>
                </a:endParaRPr>
              </a:p>
            </p:txBody>
          </p:sp>
        </mc:Choice>
        <mc:Fallback>
          <p:sp>
            <p:nvSpPr>
              <p:cNvPr id="2" name="椭圆 1">
                <a:extLst>
                  <a:ext uri="{FF2B5EF4-FFF2-40B4-BE49-F238E27FC236}">
                    <a16:creationId xmlns:a16="http://schemas.microsoft.com/office/drawing/2014/main" id="{DD7B598E-A1F0-B39B-1D62-74FCE64022EC}"/>
                  </a:ext>
                </a:extLst>
              </p:cNvPr>
              <p:cNvSpPr>
                <a:spLocks noRot="1" noChangeAspect="1" noMove="1" noResize="1" noEditPoints="1" noAdjustHandles="1" noChangeArrowheads="1" noChangeShapeType="1" noTextEdit="1"/>
              </p:cNvSpPr>
              <p:nvPr/>
            </p:nvSpPr>
            <p:spPr>
              <a:xfrm>
                <a:off x="3185896" y="4160874"/>
                <a:ext cx="407267" cy="451398"/>
              </a:xfrm>
              <a:prstGeom prst="ellipse">
                <a:avLst/>
              </a:prstGeom>
              <a:blipFill>
                <a:blip r:embed="rId12"/>
                <a:stretch>
                  <a:fillRect l="-18750"/>
                </a:stretch>
              </a:blipFill>
              <a:ln>
                <a:noFill/>
              </a:ln>
            </p:spPr>
            <p:txBody>
              <a:bodyPr/>
              <a:lstStyle/>
              <a:p>
                <a:r>
                  <a:rPr lang="zh-CN" altLang="en-US">
                    <a:noFill/>
                  </a:rPr>
                  <a:t> </a:t>
                </a:r>
              </a:p>
            </p:txBody>
          </p:sp>
        </mc:Fallback>
      </mc:AlternateContent>
      <p:cxnSp>
        <p:nvCxnSpPr>
          <p:cNvPr id="3" name="直接箭头连接符 2">
            <a:extLst>
              <a:ext uri="{FF2B5EF4-FFF2-40B4-BE49-F238E27FC236}">
                <a16:creationId xmlns:a16="http://schemas.microsoft.com/office/drawing/2014/main" id="{569C2B0C-4007-C2FC-44CC-09A45B7311C6}"/>
              </a:ext>
            </a:extLst>
          </p:cNvPr>
          <p:cNvCxnSpPr>
            <a:cxnSpLocks/>
          </p:cNvCxnSpPr>
          <p:nvPr/>
        </p:nvCxnSpPr>
        <p:spPr>
          <a:xfrm>
            <a:off x="2662099" y="3060130"/>
            <a:ext cx="0" cy="338571"/>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9" name="椭圆 18">
                <a:extLst>
                  <a:ext uri="{FF2B5EF4-FFF2-40B4-BE49-F238E27FC236}">
                    <a16:creationId xmlns:a16="http://schemas.microsoft.com/office/drawing/2014/main" id="{4F8C5D83-697A-8394-EA16-1E239C6AF156}"/>
                  </a:ext>
                </a:extLst>
              </p:cNvPr>
              <p:cNvSpPr/>
              <p:nvPr/>
            </p:nvSpPr>
            <p:spPr>
              <a:xfrm>
                <a:off x="2790579" y="4654691"/>
                <a:ext cx="460049" cy="467533"/>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Sup>
                        <m:sSubSupPr>
                          <m:ctrlPr>
                            <a:rPr lang="en-US" altLang="zh-CN" sz="1400" b="1" i="1">
                              <a:solidFill>
                                <a:schemeClr val="dk1"/>
                              </a:solidFill>
                              <a:latin typeface="Cambria Math" panose="02040503050406030204" pitchFamily="18" charset="0"/>
                            </a:rPr>
                          </m:ctrlPr>
                        </m:sSubSupPr>
                        <m:e>
                          <m:r>
                            <a:rPr lang="en-US" altLang="zh-CN" sz="1400" b="1" i="1">
                              <a:solidFill>
                                <a:schemeClr val="dk1"/>
                              </a:solidFill>
                              <a:latin typeface="Cambria Math" panose="02040503050406030204" pitchFamily="18" charset="0"/>
                            </a:rPr>
                            <m:t>𝑫𝑨</m:t>
                          </m:r>
                        </m:e>
                        <m:sub>
                          <m:r>
                            <a:rPr lang="en-US" altLang="zh-CN" sz="1400" b="1" i="1">
                              <a:solidFill>
                                <a:schemeClr val="dk1"/>
                              </a:solidFill>
                              <a:latin typeface="Cambria Math" panose="02040503050406030204" pitchFamily="18" charset="0"/>
                            </a:rPr>
                            <m:t>𝒚</m:t>
                          </m:r>
                        </m:sub>
                        <m:sup>
                          <m:r>
                            <a:rPr lang="en-US" altLang="zh-CN" sz="1400" b="1" i="1">
                              <a:solidFill>
                                <a:schemeClr val="dk1"/>
                              </a:solidFill>
                              <a:latin typeface="Cambria Math" panose="02040503050406030204" pitchFamily="18" charset="0"/>
                            </a:rPr>
                            <m:t> </m:t>
                          </m:r>
                        </m:sup>
                      </m:sSubSup>
                    </m:oMath>
                  </m:oMathPara>
                </a14:m>
                <a:endParaRPr lang="zh-CN" altLang="en-US" sz="1400" b="1" i="1" dirty="0">
                  <a:solidFill>
                    <a:schemeClr val="dk1"/>
                  </a:solidFill>
                  <a:latin typeface="Cambria Math" panose="02040503050406030204" pitchFamily="18" charset="0"/>
                  <a:cs typeface="Arial" panose="020B0604020202020204" pitchFamily="34" charset="0"/>
                </a:endParaRPr>
              </a:p>
            </p:txBody>
          </p:sp>
        </mc:Choice>
        <mc:Fallback>
          <p:sp>
            <p:nvSpPr>
              <p:cNvPr id="19" name="椭圆 18">
                <a:extLst>
                  <a:ext uri="{FF2B5EF4-FFF2-40B4-BE49-F238E27FC236}">
                    <a16:creationId xmlns:a16="http://schemas.microsoft.com/office/drawing/2014/main" id="{4F8C5D83-697A-8394-EA16-1E239C6AF156}"/>
                  </a:ext>
                </a:extLst>
              </p:cNvPr>
              <p:cNvSpPr>
                <a:spLocks noRot="1" noChangeAspect="1" noMove="1" noResize="1" noEditPoints="1" noAdjustHandles="1" noChangeArrowheads="1" noChangeShapeType="1" noTextEdit="1"/>
              </p:cNvSpPr>
              <p:nvPr/>
            </p:nvSpPr>
            <p:spPr>
              <a:xfrm>
                <a:off x="2790579" y="4654691"/>
                <a:ext cx="460049" cy="467533"/>
              </a:xfrm>
              <a:prstGeom prst="ellipse">
                <a:avLst/>
              </a:prstGeom>
              <a:blipFill>
                <a:blip r:embed="rId13"/>
                <a:stretch>
                  <a:fillRect l="-2703"/>
                </a:stretch>
              </a:blipFill>
              <a:ln>
                <a:noFill/>
              </a:ln>
            </p:spPr>
            <p:txBody>
              <a:bodyPr/>
              <a:lstStyle/>
              <a:p>
                <a:r>
                  <a:rPr lang="zh-CN" altLang="en-US">
                    <a:noFill/>
                  </a:rPr>
                  <a:t> </a:t>
                </a:r>
              </a:p>
            </p:txBody>
          </p:sp>
        </mc:Fallback>
      </mc:AlternateContent>
      <p:sp>
        <p:nvSpPr>
          <p:cNvPr id="24" name="椭圆 23">
            <a:extLst>
              <a:ext uri="{FF2B5EF4-FFF2-40B4-BE49-F238E27FC236}">
                <a16:creationId xmlns:a16="http://schemas.microsoft.com/office/drawing/2014/main" id="{0D4235A7-0595-F862-0342-16BA27C5233F}"/>
              </a:ext>
            </a:extLst>
          </p:cNvPr>
          <p:cNvSpPr/>
          <p:nvPr/>
        </p:nvSpPr>
        <p:spPr>
          <a:xfrm>
            <a:off x="2619524" y="4048635"/>
            <a:ext cx="1135896" cy="1171381"/>
          </a:xfrm>
          <a:prstGeom prst="ellipse">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圆角 33">
            <a:extLst>
              <a:ext uri="{FF2B5EF4-FFF2-40B4-BE49-F238E27FC236}">
                <a16:creationId xmlns:a16="http://schemas.microsoft.com/office/drawing/2014/main" id="{2EB25F65-97AD-E30D-BE81-909810D1CC98}"/>
              </a:ext>
            </a:extLst>
          </p:cNvPr>
          <p:cNvSpPr/>
          <p:nvPr/>
        </p:nvSpPr>
        <p:spPr>
          <a:xfrm>
            <a:off x="5376583" y="3422199"/>
            <a:ext cx="1197734" cy="346526"/>
          </a:xfrm>
          <a:prstGeom prst="roundRect">
            <a:avLst/>
          </a:prstGeom>
          <a:solidFill>
            <a:schemeClr val="accent4">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response</a:t>
            </a:r>
            <a:endParaRPr lang="zh-CN" altLang="en-US" sz="1400" b="1" dirty="0">
              <a:solidFill>
                <a:schemeClr val="dk1"/>
              </a:solidFill>
              <a:latin typeface="Arial" panose="020B0604020202020204" pitchFamily="34" charset="0"/>
              <a:cs typeface="Arial" panose="020B0604020202020204" pitchFamily="34" charset="0"/>
            </a:endParaRPr>
          </a:p>
        </p:txBody>
      </p:sp>
      <p:cxnSp>
        <p:nvCxnSpPr>
          <p:cNvPr id="50" name="直接连接符 49">
            <a:extLst>
              <a:ext uri="{FF2B5EF4-FFF2-40B4-BE49-F238E27FC236}">
                <a16:creationId xmlns:a16="http://schemas.microsoft.com/office/drawing/2014/main" id="{62B15E9E-F67E-0058-2F38-CD15F6AC49A8}"/>
              </a:ext>
            </a:extLst>
          </p:cNvPr>
          <p:cNvCxnSpPr>
            <a:cxnSpLocks/>
            <a:stCxn id="2" idx="6"/>
            <a:endCxn id="53" idx="2"/>
          </p:cNvCxnSpPr>
          <p:nvPr/>
        </p:nvCxnSpPr>
        <p:spPr>
          <a:xfrm>
            <a:off x="3593163" y="4386573"/>
            <a:ext cx="223129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a:extLst>
              <a:ext uri="{FF2B5EF4-FFF2-40B4-BE49-F238E27FC236}">
                <a16:creationId xmlns:a16="http://schemas.microsoft.com/office/drawing/2014/main" id="{EC58E07D-84C8-29B7-0219-FFAFA577C000}"/>
              </a:ext>
            </a:extLst>
          </p:cNvPr>
          <p:cNvCxnSpPr>
            <a:cxnSpLocks/>
            <a:stCxn id="19" idx="6"/>
          </p:cNvCxnSpPr>
          <p:nvPr/>
        </p:nvCxnSpPr>
        <p:spPr>
          <a:xfrm flipV="1">
            <a:off x="3250628" y="4862484"/>
            <a:ext cx="2720681" cy="259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2" name="组合 51">
            <a:extLst>
              <a:ext uri="{FF2B5EF4-FFF2-40B4-BE49-F238E27FC236}">
                <a16:creationId xmlns:a16="http://schemas.microsoft.com/office/drawing/2014/main" id="{50CBA3C4-1CC7-86D0-0953-96D4CE298BC5}"/>
              </a:ext>
            </a:extLst>
          </p:cNvPr>
          <p:cNvGrpSpPr/>
          <p:nvPr/>
        </p:nvGrpSpPr>
        <p:grpSpPr>
          <a:xfrm>
            <a:off x="5824457" y="4231809"/>
            <a:ext cx="301985" cy="309527"/>
            <a:chOff x="10975817" y="5092674"/>
            <a:chExt cx="914400" cy="914400"/>
          </a:xfrm>
        </p:grpSpPr>
        <p:sp>
          <p:nvSpPr>
            <p:cNvPr id="53" name="椭圆 52">
              <a:extLst>
                <a:ext uri="{FF2B5EF4-FFF2-40B4-BE49-F238E27FC236}">
                  <a16:creationId xmlns:a16="http://schemas.microsoft.com/office/drawing/2014/main" id="{60025CF9-DE36-FBF5-18A1-621907D4F588}"/>
                </a:ext>
              </a:extLst>
            </p:cNvPr>
            <p:cNvSpPr/>
            <p:nvPr/>
          </p:nvSpPr>
          <p:spPr>
            <a:xfrm>
              <a:off x="10975817" y="5092674"/>
              <a:ext cx="914400" cy="914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a:extLst>
                <a:ext uri="{FF2B5EF4-FFF2-40B4-BE49-F238E27FC236}">
                  <a16:creationId xmlns:a16="http://schemas.microsoft.com/office/drawing/2014/main" id="{36EC4D6C-3F0F-3AD7-2974-FF737F826DC7}"/>
                </a:ext>
              </a:extLst>
            </p:cNvPr>
            <p:cNvCxnSpPr>
              <a:cxnSpLocks/>
              <a:stCxn id="53" idx="2"/>
            </p:cNvCxnSpPr>
            <p:nvPr/>
          </p:nvCxnSpPr>
          <p:spPr>
            <a:xfrm>
              <a:off x="10975817" y="5549874"/>
              <a:ext cx="88932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F4525220-0404-94F9-16A2-A6E29F17C291}"/>
                </a:ext>
              </a:extLst>
            </p:cNvPr>
            <p:cNvCxnSpPr>
              <a:cxnSpLocks/>
              <a:stCxn id="53" idx="0"/>
              <a:endCxn id="53" idx="4"/>
            </p:cNvCxnSpPr>
            <p:nvPr/>
          </p:nvCxnSpPr>
          <p:spPr>
            <a:xfrm>
              <a:off x="11433017" y="5092674"/>
              <a:ext cx="0" cy="91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6" name="直接连接符 55">
            <a:extLst>
              <a:ext uri="{FF2B5EF4-FFF2-40B4-BE49-F238E27FC236}">
                <a16:creationId xmlns:a16="http://schemas.microsoft.com/office/drawing/2014/main" id="{43E9CD8B-13CD-1538-4E59-E59EF78AA23A}"/>
              </a:ext>
            </a:extLst>
          </p:cNvPr>
          <p:cNvCxnSpPr>
            <a:cxnSpLocks/>
            <a:stCxn id="53" idx="4"/>
          </p:cNvCxnSpPr>
          <p:nvPr/>
        </p:nvCxnSpPr>
        <p:spPr>
          <a:xfrm>
            <a:off x="5975437" y="4541337"/>
            <a:ext cx="0" cy="327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箭头连接符 69">
            <a:extLst>
              <a:ext uri="{FF2B5EF4-FFF2-40B4-BE49-F238E27FC236}">
                <a16:creationId xmlns:a16="http://schemas.microsoft.com/office/drawing/2014/main" id="{D4B1E214-BE1F-C79D-5409-741993A74724}"/>
              </a:ext>
            </a:extLst>
          </p:cNvPr>
          <p:cNvCxnSpPr>
            <a:cxnSpLocks/>
            <a:stCxn id="53" idx="0"/>
            <a:endCxn id="34" idx="2"/>
          </p:cNvCxnSpPr>
          <p:nvPr/>
        </p:nvCxnSpPr>
        <p:spPr>
          <a:xfrm flipV="1">
            <a:off x="5975450" y="3768725"/>
            <a:ext cx="0" cy="463084"/>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73" name="矩形: 圆角 72">
            <a:extLst>
              <a:ext uri="{FF2B5EF4-FFF2-40B4-BE49-F238E27FC236}">
                <a16:creationId xmlns:a16="http://schemas.microsoft.com/office/drawing/2014/main" id="{D0D23935-4558-1B9C-1F7A-2ED267B2D4B2}"/>
              </a:ext>
            </a:extLst>
          </p:cNvPr>
          <p:cNvSpPr/>
          <p:nvPr/>
        </p:nvSpPr>
        <p:spPr>
          <a:xfrm>
            <a:off x="1977268" y="3405272"/>
            <a:ext cx="680315"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dk1"/>
                </a:solidFill>
                <a:latin typeface="Arial" panose="020B0604020202020204" pitchFamily="34" charset="0"/>
                <a:cs typeface="Arial" panose="020B0604020202020204" pitchFamily="34" charset="0"/>
              </a:rPr>
              <a:t>key</a:t>
            </a:r>
            <a:endParaRPr lang="zh-CN" altLang="en-US" sz="1400" dirty="0">
              <a:solidFill>
                <a:schemeClr val="dk1"/>
              </a:solidFill>
              <a:latin typeface="Arial" panose="020B0604020202020204" pitchFamily="34" charset="0"/>
              <a:cs typeface="Arial" panose="020B0604020202020204" pitchFamily="34" charset="0"/>
            </a:endParaRPr>
          </a:p>
        </p:txBody>
      </p:sp>
      <p:sp>
        <p:nvSpPr>
          <p:cNvPr id="74" name="矩形: 圆角 73">
            <a:extLst>
              <a:ext uri="{FF2B5EF4-FFF2-40B4-BE49-F238E27FC236}">
                <a16:creationId xmlns:a16="http://schemas.microsoft.com/office/drawing/2014/main" id="{5B58E5C7-815A-6C9F-BD2E-5A57AC3E7B95}"/>
              </a:ext>
            </a:extLst>
          </p:cNvPr>
          <p:cNvSpPr/>
          <p:nvPr/>
        </p:nvSpPr>
        <p:spPr>
          <a:xfrm>
            <a:off x="2683199" y="3412791"/>
            <a:ext cx="680315" cy="336370"/>
          </a:xfrm>
          <a:prstGeom prst="roundRect">
            <a:avLst/>
          </a:prstGeom>
          <a:solidFill>
            <a:srgbClr val="7030A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dk1"/>
                </a:solidFill>
                <a:latin typeface="Arial" panose="020B0604020202020204" pitchFamily="34" charset="0"/>
                <a:cs typeface="Arial" panose="020B0604020202020204" pitchFamily="34" charset="0"/>
              </a:rPr>
              <a:t>value</a:t>
            </a:r>
            <a:endParaRPr lang="zh-CN" altLang="en-US" sz="1400" dirty="0">
              <a:solidFill>
                <a:schemeClr val="dk1"/>
              </a:solidFill>
              <a:latin typeface="Arial" panose="020B0604020202020204" pitchFamily="34" charset="0"/>
              <a:cs typeface="Arial" panose="020B0604020202020204" pitchFamily="34" charset="0"/>
            </a:endParaRPr>
          </a:p>
        </p:txBody>
      </p:sp>
      <p:cxnSp>
        <p:nvCxnSpPr>
          <p:cNvPr id="79" name="直接箭头连接符 78">
            <a:extLst>
              <a:ext uri="{FF2B5EF4-FFF2-40B4-BE49-F238E27FC236}">
                <a16:creationId xmlns:a16="http://schemas.microsoft.com/office/drawing/2014/main" id="{5D4461BF-51A5-4E41-F3EF-4AB27CB59613}"/>
              </a:ext>
            </a:extLst>
          </p:cNvPr>
          <p:cNvCxnSpPr>
            <a:cxnSpLocks/>
            <a:stCxn id="74" idx="3"/>
            <a:endCxn id="34" idx="1"/>
          </p:cNvCxnSpPr>
          <p:nvPr/>
        </p:nvCxnSpPr>
        <p:spPr>
          <a:xfrm>
            <a:off x="3363514" y="3580976"/>
            <a:ext cx="2013069" cy="14486"/>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1" name="直接箭头连接符 80">
            <a:extLst>
              <a:ext uri="{FF2B5EF4-FFF2-40B4-BE49-F238E27FC236}">
                <a16:creationId xmlns:a16="http://schemas.microsoft.com/office/drawing/2014/main" id="{48ED26EB-BA6C-59D1-6E5C-EC98364CD30F}"/>
              </a:ext>
            </a:extLst>
          </p:cNvPr>
          <p:cNvCxnSpPr>
            <a:cxnSpLocks/>
          </p:cNvCxnSpPr>
          <p:nvPr/>
        </p:nvCxnSpPr>
        <p:spPr>
          <a:xfrm flipH="1" flipV="1">
            <a:off x="5975450" y="3057964"/>
            <a:ext cx="1" cy="371719"/>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82" name="直接箭头连接符 81">
            <a:extLst>
              <a:ext uri="{FF2B5EF4-FFF2-40B4-BE49-F238E27FC236}">
                <a16:creationId xmlns:a16="http://schemas.microsoft.com/office/drawing/2014/main" id="{FD809D8D-A733-2837-31CA-2E43854FFC2A}"/>
              </a:ext>
            </a:extLst>
          </p:cNvPr>
          <p:cNvCxnSpPr>
            <a:cxnSpLocks/>
            <a:endCxn id="83" idx="2"/>
          </p:cNvCxnSpPr>
          <p:nvPr/>
        </p:nvCxnSpPr>
        <p:spPr>
          <a:xfrm flipV="1">
            <a:off x="5979927" y="2316622"/>
            <a:ext cx="0" cy="376207"/>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83" name="矩形: 圆角 82">
            <a:extLst>
              <a:ext uri="{FF2B5EF4-FFF2-40B4-BE49-F238E27FC236}">
                <a16:creationId xmlns:a16="http://schemas.microsoft.com/office/drawing/2014/main" id="{E77EC373-3454-CE61-83FE-33C5B872DB80}"/>
              </a:ext>
            </a:extLst>
          </p:cNvPr>
          <p:cNvSpPr/>
          <p:nvPr/>
        </p:nvSpPr>
        <p:spPr>
          <a:xfrm>
            <a:off x="5394980" y="2017118"/>
            <a:ext cx="1169894" cy="29950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dk1"/>
                </a:solidFill>
                <a:latin typeface="Arial" panose="020B0604020202020204" pitchFamily="34" charset="0"/>
                <a:cs typeface="Arial" panose="020B0604020202020204" pitchFamily="34" charset="0"/>
              </a:rPr>
              <a:t>output</a:t>
            </a:r>
            <a:endParaRPr lang="zh-CN" altLang="en-US" sz="1400" b="1" dirty="0">
              <a:solidFill>
                <a:schemeClr val="dk1"/>
              </a:solidFill>
              <a:latin typeface="Arial" panose="020B0604020202020204" pitchFamily="34" charset="0"/>
              <a:cs typeface="Arial" panose="020B0604020202020204" pitchFamily="34" charset="0"/>
            </a:endParaRPr>
          </a:p>
        </p:txBody>
      </p:sp>
      <p:sp>
        <p:nvSpPr>
          <p:cNvPr id="84" name="文本框 83">
            <a:extLst>
              <a:ext uri="{FF2B5EF4-FFF2-40B4-BE49-F238E27FC236}">
                <a16:creationId xmlns:a16="http://schemas.microsoft.com/office/drawing/2014/main" id="{30A3CEB8-0C85-1F0D-8032-6F6EAC81493A}"/>
              </a:ext>
            </a:extLst>
          </p:cNvPr>
          <p:cNvSpPr txBox="1"/>
          <p:nvPr/>
        </p:nvSpPr>
        <p:spPr>
          <a:xfrm>
            <a:off x="4820173" y="1257430"/>
            <a:ext cx="2061029" cy="689273"/>
          </a:xfrm>
          <a:prstGeom prst="rect">
            <a:avLst/>
          </a:prstGeom>
          <a:solidFill>
            <a:srgbClr val="F0E5D0"/>
          </a:solidFill>
        </p:spPr>
        <p:txBody>
          <a:bodyPr wrap="square">
            <a:spAutoFit/>
          </a:bodyPr>
          <a:lstStyle/>
          <a:p>
            <a:r>
              <a:rPr lang="en-US" altLang="zh-CN" sz="1300" b="1" i="1" dirty="0">
                <a:latin typeface="Arial" panose="020B0604020202020204" pitchFamily="34" charset="0"/>
                <a:cs typeface="Arial" panose="020B0604020202020204" pitchFamily="34" charset="0"/>
              </a:rPr>
              <a:t>I would be devastated if I lost my beloved family. I’m so sorry.</a:t>
            </a:r>
            <a:endParaRPr lang="zh-CN" altLang="en-US" sz="1300" b="1" i="1" dirty="0">
              <a:latin typeface="Arial" panose="020B0604020202020204" pitchFamily="34" charset="0"/>
              <a:cs typeface="Arial" panose="020B0604020202020204" pitchFamily="34" charset="0"/>
            </a:endParaRPr>
          </a:p>
        </p:txBody>
      </p:sp>
      <p:sp>
        <p:nvSpPr>
          <p:cNvPr id="15" name="箭头: 右 14">
            <a:extLst>
              <a:ext uri="{FF2B5EF4-FFF2-40B4-BE49-F238E27FC236}">
                <a16:creationId xmlns:a16="http://schemas.microsoft.com/office/drawing/2014/main" id="{5B4ECFCD-5F70-AE4F-233A-0D5AF7A35E37}"/>
              </a:ext>
            </a:extLst>
          </p:cNvPr>
          <p:cNvSpPr/>
          <p:nvPr/>
        </p:nvSpPr>
        <p:spPr>
          <a:xfrm>
            <a:off x="6386297" y="4231809"/>
            <a:ext cx="298704"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圆角 24">
            <a:extLst>
              <a:ext uri="{FF2B5EF4-FFF2-40B4-BE49-F238E27FC236}">
                <a16:creationId xmlns:a16="http://schemas.microsoft.com/office/drawing/2014/main" id="{F465BD8B-6D49-4245-5719-E274742F0401}"/>
              </a:ext>
            </a:extLst>
          </p:cNvPr>
          <p:cNvSpPr/>
          <p:nvPr/>
        </p:nvSpPr>
        <p:spPr>
          <a:xfrm>
            <a:off x="7032568" y="2338515"/>
            <a:ext cx="3977645" cy="719449"/>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Predict the next token</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in</a:t>
            </a:r>
            <a:r>
              <a:rPr lang="zh-CN" altLang="en-US" sz="2000" dirty="0">
                <a:solidFill>
                  <a:schemeClr val="tx1"/>
                </a:solidFill>
                <a:latin typeface="Times New Roman" panose="02020603050405020304" pitchFamily="18" charset="0"/>
                <a:cs typeface="Times New Roman" panose="02020603050405020304" pitchFamily="18" charset="0"/>
              </a:rPr>
              <a:t> </a:t>
            </a:r>
            <a:r>
              <a:rPr lang="en-US" altLang="zh-CN" sz="2000" dirty="0">
                <a:solidFill>
                  <a:schemeClr val="tx1"/>
                </a:solidFill>
                <a:latin typeface="Times New Roman" panose="02020603050405020304" pitchFamily="18" charset="0"/>
                <a:cs typeface="Times New Roman" panose="02020603050405020304" pitchFamily="18" charset="0"/>
              </a:rPr>
              <a:t>response </a:t>
            </a:r>
          </a:p>
        </p:txBody>
      </p:sp>
      <p:pic>
        <p:nvPicPr>
          <p:cNvPr id="4" name="图片 3">
            <a:extLst>
              <a:ext uri="{FF2B5EF4-FFF2-40B4-BE49-F238E27FC236}">
                <a16:creationId xmlns:a16="http://schemas.microsoft.com/office/drawing/2014/main" id="{62BC27C5-F793-98C3-1C24-1440EF3D23DE}"/>
              </a:ext>
            </a:extLst>
          </p:cNvPr>
          <p:cNvPicPr>
            <a:picLocks noChangeAspect="1"/>
          </p:cNvPicPr>
          <p:nvPr/>
        </p:nvPicPr>
        <p:blipFill>
          <a:blip r:embed="rId14"/>
          <a:stretch>
            <a:fillRect/>
          </a:stretch>
        </p:blipFill>
        <p:spPr>
          <a:xfrm>
            <a:off x="7278952" y="3429000"/>
            <a:ext cx="3499330" cy="445164"/>
          </a:xfrm>
          <a:prstGeom prst="rect">
            <a:avLst/>
          </a:prstGeom>
        </p:spPr>
      </p:pic>
      <p:pic>
        <p:nvPicPr>
          <p:cNvPr id="5" name="图片 4">
            <a:extLst>
              <a:ext uri="{FF2B5EF4-FFF2-40B4-BE49-F238E27FC236}">
                <a16:creationId xmlns:a16="http://schemas.microsoft.com/office/drawing/2014/main" id="{FDB18055-D522-D2A4-FD5B-BE8405C43388}"/>
              </a:ext>
            </a:extLst>
          </p:cNvPr>
          <p:cNvPicPr>
            <a:picLocks noChangeAspect="1"/>
          </p:cNvPicPr>
          <p:nvPr/>
        </p:nvPicPr>
        <p:blipFill>
          <a:blip r:embed="rId15"/>
          <a:stretch>
            <a:fillRect/>
          </a:stretch>
        </p:blipFill>
        <p:spPr>
          <a:xfrm>
            <a:off x="7234298" y="4378159"/>
            <a:ext cx="3875643" cy="276532"/>
          </a:xfrm>
          <a:prstGeom prst="rect">
            <a:avLst/>
          </a:prstGeom>
        </p:spPr>
      </p:pic>
    </p:spTree>
    <p:extLst>
      <p:ext uri="{BB962C8B-B14F-4D97-AF65-F5344CB8AC3E}">
        <p14:creationId xmlns:p14="http://schemas.microsoft.com/office/powerpoint/2010/main" val="2141827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439E9E5-4E33-92AE-1C64-FE24743D0A75}"/>
              </a:ext>
            </a:extLst>
          </p:cNvPr>
          <p:cNvSpPr txBox="1"/>
          <p:nvPr/>
        </p:nvSpPr>
        <p:spPr>
          <a:xfrm>
            <a:off x="316603" y="158234"/>
            <a:ext cx="4729465" cy="461665"/>
          </a:xfrm>
          <a:prstGeom prst="rect">
            <a:avLst/>
          </a:prstGeom>
          <a:noFill/>
        </p:spPr>
        <p:txBody>
          <a:bodyPr wrap="square">
            <a:spAutoFit/>
          </a:bodyPr>
          <a:lstStyle/>
          <a:p>
            <a:r>
              <a:rPr lang="en-US" altLang="zh-CN" sz="2400" b="1" i="0" dirty="0">
                <a:solidFill>
                  <a:srgbClr val="0D0D0D"/>
                </a:solidFill>
                <a:effectLst/>
                <a:latin typeface="+mn-ea"/>
              </a:rPr>
              <a:t>Training Objective</a:t>
            </a:r>
          </a:p>
        </p:txBody>
      </p:sp>
      <p:pic>
        <p:nvPicPr>
          <p:cNvPr id="5" name="图片 4">
            <a:extLst>
              <a:ext uri="{FF2B5EF4-FFF2-40B4-BE49-F238E27FC236}">
                <a16:creationId xmlns:a16="http://schemas.microsoft.com/office/drawing/2014/main" id="{60FF1E40-CB87-D96D-34A7-5584229AE6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0969" y="1386563"/>
            <a:ext cx="4321432" cy="737522"/>
          </a:xfrm>
          <a:prstGeom prst="rect">
            <a:avLst/>
          </a:prstGeom>
        </p:spPr>
      </p:pic>
      <p:pic>
        <p:nvPicPr>
          <p:cNvPr id="7" name="图片 6">
            <a:extLst>
              <a:ext uri="{FF2B5EF4-FFF2-40B4-BE49-F238E27FC236}">
                <a16:creationId xmlns:a16="http://schemas.microsoft.com/office/drawing/2014/main" id="{02748792-02F5-3C23-518D-335E048976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4029" y="2462537"/>
            <a:ext cx="7772400" cy="1932926"/>
          </a:xfrm>
          <a:prstGeom prst="rect">
            <a:avLst/>
          </a:prstGeom>
        </p:spPr>
      </p:pic>
    </p:spTree>
    <p:extLst>
      <p:ext uri="{BB962C8B-B14F-4D97-AF65-F5344CB8AC3E}">
        <p14:creationId xmlns:p14="http://schemas.microsoft.com/office/powerpoint/2010/main" val="3707081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9" name="文本框 8">
            <a:extLst>
              <a:ext uri="{FF2B5EF4-FFF2-40B4-BE49-F238E27FC236}">
                <a16:creationId xmlns:a16="http://schemas.microsoft.com/office/drawing/2014/main" id="{C0003A65-851A-63EE-E94F-86E0CD2ACA91}"/>
              </a:ext>
            </a:extLst>
          </p:cNvPr>
          <p:cNvSpPr txBox="1"/>
          <p:nvPr/>
        </p:nvSpPr>
        <p:spPr>
          <a:xfrm>
            <a:off x="426601" y="791853"/>
            <a:ext cx="7967591" cy="1200329"/>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Dataset</a:t>
            </a:r>
          </a:p>
          <a:p>
            <a:endParaRPr lang="en-US" altLang="zh-CN" b="1" dirty="0">
              <a:latin typeface="Arial" panose="020B0604020202020204" pitchFamily="34" charset="0"/>
              <a:cs typeface="Arial" panose="020B0604020202020204" pitchFamily="34" charset="0"/>
            </a:endParaRPr>
          </a:p>
          <a:p>
            <a:r>
              <a:rPr lang="en-US" altLang="zh-CN" dirty="0">
                <a:latin typeface="Arial" panose="020B0604020202020204" pitchFamily="34" charset="0"/>
                <a:cs typeface="Arial" panose="020B0604020202020204" pitchFamily="34" charset="0"/>
              </a:rPr>
              <a:t>PEC-AE,</a:t>
            </a:r>
            <a:r>
              <a:rPr lang="zh-CN" altLang="en-US" dirty="0">
                <a:latin typeface="Arial" panose="020B0604020202020204" pitchFamily="34" charset="0"/>
                <a:cs typeface="Arial" panose="020B0604020202020204" pitchFamily="34" charset="0"/>
              </a:rPr>
              <a:t> </a:t>
            </a:r>
            <a:r>
              <a:rPr lang="en-US" altLang="zh-CN" b="0" i="0" dirty="0">
                <a:solidFill>
                  <a:srgbClr val="0D0D0D"/>
                </a:solidFill>
                <a:effectLst/>
                <a:latin typeface="Söhne"/>
              </a:rPr>
              <a:t>a large-scale </a:t>
            </a:r>
            <a:r>
              <a:rPr lang="en-US" altLang="zh-CN" b="0" i="0" dirty="0">
                <a:solidFill>
                  <a:schemeClr val="accent5">
                    <a:lumMod val="75000"/>
                  </a:schemeClr>
                </a:solidFill>
                <a:effectLst/>
                <a:latin typeface="Söhne"/>
              </a:rPr>
              <a:t>persona-grounded empathetic conversation </a:t>
            </a:r>
            <a:r>
              <a:rPr lang="en-US" altLang="zh-CN" b="0" i="0" dirty="0">
                <a:solidFill>
                  <a:srgbClr val="0D0D0D"/>
                </a:solidFill>
                <a:effectLst/>
                <a:latin typeface="Söhne"/>
              </a:rPr>
              <a:t>dataset crawled from Reddit with Dialogue Act (DA) and Emotion (EM) labels added.</a:t>
            </a:r>
            <a:r>
              <a:rPr lang="en-US" altLang="zh-CN" dirty="0">
                <a:latin typeface="Arial" panose="020B0604020202020204" pitchFamily="34" charset="0"/>
                <a:cs typeface="Arial" panose="020B0604020202020204" pitchFamily="34" charset="0"/>
              </a:rPr>
              <a:t> </a:t>
            </a:r>
            <a:endParaRPr lang="zh-CN" altLang="en-US" dirty="0">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306F1249-95D5-5364-BBD5-141C74891AD3}"/>
              </a:ext>
            </a:extLst>
          </p:cNvPr>
          <p:cNvPicPr>
            <a:picLocks noChangeAspect="1"/>
          </p:cNvPicPr>
          <p:nvPr/>
        </p:nvPicPr>
        <p:blipFill>
          <a:blip r:embed="rId3"/>
          <a:stretch>
            <a:fillRect/>
          </a:stretch>
        </p:blipFill>
        <p:spPr>
          <a:xfrm>
            <a:off x="3265635" y="2392432"/>
            <a:ext cx="4778228" cy="1311023"/>
          </a:xfrm>
          <a:prstGeom prst="rect">
            <a:avLst/>
          </a:prstGeom>
        </p:spPr>
      </p:pic>
      <p:sp>
        <p:nvSpPr>
          <p:cNvPr id="2" name="文本框 1">
            <a:extLst>
              <a:ext uri="{FF2B5EF4-FFF2-40B4-BE49-F238E27FC236}">
                <a16:creationId xmlns:a16="http://schemas.microsoft.com/office/drawing/2014/main" id="{51D91C90-2407-2F67-4371-2A3AFE925615}"/>
              </a:ext>
            </a:extLst>
          </p:cNvPr>
          <p:cNvSpPr txBox="1"/>
          <p:nvPr/>
        </p:nvSpPr>
        <p:spPr>
          <a:xfrm>
            <a:off x="426601" y="3364467"/>
            <a:ext cx="11338797" cy="2585323"/>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Baseline</a:t>
            </a:r>
          </a:p>
          <a:p>
            <a:endParaRPr lang="en-US" altLang="zh-CN"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GPT(GPT-2): a </a:t>
            </a:r>
            <a:r>
              <a:rPr lang="en-US" altLang="zh-CN" dirty="0">
                <a:solidFill>
                  <a:schemeClr val="accent5">
                    <a:lumMod val="75000"/>
                  </a:schemeClr>
                </a:solidFill>
                <a:latin typeface="Arial" panose="020B0604020202020204" pitchFamily="34" charset="0"/>
                <a:cs typeface="Arial" panose="020B0604020202020204" pitchFamily="34" charset="0"/>
              </a:rPr>
              <a:t>basic model </a:t>
            </a:r>
            <a:r>
              <a:rPr lang="en-US" altLang="zh-CN" dirty="0">
                <a:latin typeface="Arial" panose="020B0604020202020204" pitchFamily="34" charset="0"/>
                <a:cs typeface="Arial" panose="020B0604020202020204" pitchFamily="34" charset="0"/>
              </a:rPr>
              <a:t>that generates responses solely based on the dialogue context.</a:t>
            </a:r>
          </a:p>
          <a:p>
            <a:pPr marL="285750" indent="-285750">
              <a:buFont typeface="Arial" panose="020B0604020202020204" pitchFamily="34" charset="0"/>
              <a:buChar char="•"/>
            </a:pPr>
            <a:r>
              <a:rPr lang="en-US" altLang="zh-CN" dirty="0" err="1">
                <a:latin typeface="Arial" panose="020B0604020202020204" pitchFamily="34" charset="0"/>
                <a:cs typeface="Arial" panose="020B0604020202020204" pitchFamily="34" charset="0"/>
              </a:rPr>
              <a:t>EmpTransfo</a:t>
            </a:r>
            <a:r>
              <a:rPr lang="en-US" altLang="zh-CN" dirty="0">
                <a:latin typeface="Arial" panose="020B0604020202020204" pitchFamily="34" charset="0"/>
                <a:cs typeface="Arial" panose="020B0604020202020204" pitchFamily="34" charset="0"/>
              </a:rPr>
              <a:t>: a </a:t>
            </a:r>
            <a:r>
              <a:rPr lang="en-US" altLang="zh-CN" dirty="0">
                <a:solidFill>
                  <a:schemeClr val="accent5">
                    <a:lumMod val="75000"/>
                  </a:schemeClr>
                </a:solidFill>
                <a:latin typeface="Arial" panose="020B0604020202020204" pitchFamily="34" charset="0"/>
                <a:cs typeface="Arial" panose="020B0604020202020204" pitchFamily="34" charset="0"/>
              </a:rPr>
              <a:t>transfer learning-based scheme </a:t>
            </a:r>
            <a:r>
              <a:rPr lang="en-US" altLang="zh-CN" dirty="0">
                <a:latin typeface="Arial" panose="020B0604020202020204" pitchFamily="34" charset="0"/>
                <a:cs typeface="Arial" panose="020B0604020202020204" pitchFamily="34" charset="0"/>
              </a:rPr>
              <a:t>that incorporates a </a:t>
            </a:r>
            <a:r>
              <a:rPr lang="en-US" altLang="zh-CN" dirty="0">
                <a:solidFill>
                  <a:schemeClr val="accent5">
                    <a:lumMod val="75000"/>
                  </a:schemeClr>
                </a:solidFill>
                <a:latin typeface="Arial" panose="020B0604020202020204" pitchFamily="34" charset="0"/>
                <a:cs typeface="Arial" panose="020B0604020202020204" pitchFamily="34" charset="0"/>
              </a:rPr>
              <a:t>multi-task objective </a:t>
            </a:r>
            <a:r>
              <a:rPr lang="en-US" altLang="zh-CN" dirty="0">
                <a:latin typeface="Arial" panose="020B0604020202020204" pitchFamily="34" charset="0"/>
                <a:cs typeface="Arial" panose="020B0604020202020204" pitchFamily="34" charset="0"/>
              </a:rPr>
              <a:t>for generating empathetic responses.</a:t>
            </a:r>
          </a:p>
          <a:p>
            <a:pPr marL="285750" indent="-285750">
              <a:buFont typeface="Arial" panose="020B0604020202020204" pitchFamily="34" charset="0"/>
              <a:buChar char="•"/>
            </a:pPr>
            <a:r>
              <a:rPr lang="en-US" altLang="zh-CN" dirty="0" err="1">
                <a:latin typeface="Arial" panose="020B0604020202020204" pitchFamily="34" charset="0"/>
                <a:cs typeface="Arial" panose="020B0604020202020204" pitchFamily="34" charset="0"/>
              </a:rPr>
              <a:t>CoMAE</a:t>
            </a:r>
            <a:r>
              <a:rPr lang="en-US" altLang="zh-CN" dirty="0">
                <a:latin typeface="Arial" panose="020B0604020202020204" pitchFamily="34" charset="0"/>
                <a:cs typeface="Arial" panose="020B0604020202020204" pitchFamily="34" charset="0"/>
              </a:rPr>
              <a:t>: a framework that </a:t>
            </a:r>
            <a:r>
              <a:rPr lang="en-US" altLang="zh-CN" dirty="0">
                <a:solidFill>
                  <a:schemeClr val="accent5">
                    <a:lumMod val="75000"/>
                  </a:schemeClr>
                </a:solidFill>
                <a:latin typeface="Arial" panose="020B0604020202020204" pitchFamily="34" charset="0"/>
                <a:cs typeface="Arial" panose="020B0604020202020204" pitchFamily="34" charset="0"/>
              </a:rPr>
              <a:t>hierarchically models empathy factors </a:t>
            </a:r>
            <a:r>
              <a:rPr lang="en-US" altLang="zh-CN" dirty="0">
                <a:latin typeface="Arial" panose="020B0604020202020204" pitchFamily="34" charset="0"/>
                <a:cs typeface="Arial" panose="020B0604020202020204" pitchFamily="34" charset="0"/>
              </a:rPr>
              <a:t>for empathetic response generation.</a:t>
            </a:r>
          </a:p>
          <a:p>
            <a:pPr marL="285750" indent="-285750">
              <a:buFont typeface="Arial" panose="020B0604020202020204" pitchFamily="34" charset="0"/>
              <a:buChar char="•"/>
            </a:pPr>
            <a:r>
              <a:rPr lang="en-US" altLang="zh-CN" dirty="0">
                <a:latin typeface="Arial" panose="020B0604020202020204" pitchFamily="34" charset="0"/>
                <a:cs typeface="Arial" panose="020B0604020202020204" pitchFamily="34" charset="0"/>
              </a:rPr>
              <a:t>ChatGPT: a representative model specifically trained to interact with users </a:t>
            </a:r>
            <a:r>
              <a:rPr lang="en-US" altLang="zh-CN" dirty="0">
                <a:solidFill>
                  <a:schemeClr val="accent5">
                    <a:lumMod val="75000"/>
                  </a:schemeClr>
                </a:solidFill>
                <a:latin typeface="Arial" panose="020B0604020202020204" pitchFamily="34" charset="0"/>
                <a:cs typeface="Arial" panose="020B0604020202020204" pitchFamily="34" charset="0"/>
              </a:rPr>
              <a:t>in a truly conversational manner</a:t>
            </a:r>
            <a:r>
              <a:rPr lang="en-US" altLang="zh-CN" dirty="0">
                <a:latin typeface="Arial" panose="020B0604020202020204" pitchFamily="34" charset="0"/>
                <a:cs typeface="Arial" panose="020B0604020202020204" pitchFamily="34" charset="0"/>
              </a:rPr>
              <a:t>.</a:t>
            </a:r>
          </a:p>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3480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9" name="文本框 8">
            <a:extLst>
              <a:ext uri="{FF2B5EF4-FFF2-40B4-BE49-F238E27FC236}">
                <a16:creationId xmlns:a16="http://schemas.microsoft.com/office/drawing/2014/main" id="{C0003A65-851A-63EE-E94F-86E0CD2ACA91}"/>
              </a:ext>
            </a:extLst>
          </p:cNvPr>
          <p:cNvSpPr txBox="1"/>
          <p:nvPr/>
        </p:nvSpPr>
        <p:spPr>
          <a:xfrm>
            <a:off x="415400" y="1087896"/>
            <a:ext cx="7296949" cy="369332"/>
          </a:xfrm>
          <a:prstGeom prst="rect">
            <a:avLst/>
          </a:prstGeom>
          <a:noFill/>
        </p:spPr>
        <p:txBody>
          <a:bodyPr wrap="square">
            <a:spAutoFit/>
          </a:bodyPr>
          <a:lstStyle/>
          <a:p>
            <a:r>
              <a:rPr lang="en-US" altLang="zh-CN" b="1" dirty="0">
                <a:latin typeface="Arial" panose="020B0604020202020204" pitchFamily="34" charset="0"/>
                <a:cs typeface="Arial" panose="020B0604020202020204" pitchFamily="34" charset="0"/>
              </a:rPr>
              <a:t>Metrics: </a:t>
            </a:r>
          </a:p>
        </p:txBody>
      </p:sp>
      <p:sp>
        <p:nvSpPr>
          <p:cNvPr id="2" name="文本框 1">
            <a:extLst>
              <a:ext uri="{FF2B5EF4-FFF2-40B4-BE49-F238E27FC236}">
                <a16:creationId xmlns:a16="http://schemas.microsoft.com/office/drawing/2014/main" id="{51D91C90-2407-2F67-4371-2A3AFE925615}"/>
              </a:ext>
            </a:extLst>
          </p:cNvPr>
          <p:cNvSpPr txBox="1"/>
          <p:nvPr/>
        </p:nvSpPr>
        <p:spPr>
          <a:xfrm>
            <a:off x="622434" y="1457228"/>
            <a:ext cx="11338797" cy="5201424"/>
          </a:xfrm>
          <a:prstGeom prst="rect">
            <a:avLst/>
          </a:prstGeom>
          <a:noFill/>
        </p:spPr>
        <p:txBody>
          <a:bodyPr wrap="square">
            <a:spAutoFit/>
          </a:bodyPr>
          <a:lstStyle/>
          <a:p>
            <a:endParaRPr lang="en-US" altLang="zh-CN" b="1" dirty="0">
              <a:latin typeface="Arial" panose="020B0604020202020204" pitchFamily="34" charset="0"/>
              <a:cs typeface="Arial" panose="020B0604020202020204" pitchFamily="34" charset="0"/>
            </a:endParaRPr>
          </a:p>
          <a:p>
            <a:endParaRPr lang="en-US" altLang="zh-CN"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 altLang="zh-CN" sz="2000" u="sng" dirty="0">
                <a:latin typeface="Times New Roman" panose="02020603050405020304" pitchFamily="18" charset="0"/>
                <a:cs typeface="Times New Roman" panose="02020603050405020304" pitchFamily="18" charset="0"/>
              </a:rPr>
              <a:t>Human Evaluation</a:t>
            </a:r>
          </a:p>
          <a:p>
            <a:endParaRPr lang="en" altLang="zh-CN" sz="2000" dirty="0">
              <a:latin typeface="Times New Roman" panose="02020603050405020304" pitchFamily="18" charset="0"/>
              <a:cs typeface="Times New Roman" panose="02020603050405020304" pitchFamily="18" charset="0"/>
            </a:endParaRPr>
          </a:p>
          <a:p>
            <a:r>
              <a:rPr lang="en" altLang="zh-CN" sz="2000" dirty="0">
                <a:latin typeface="Times New Roman" panose="02020603050405020304" pitchFamily="18" charset="0"/>
                <a:cs typeface="Times New Roman" panose="02020603050405020304" pitchFamily="18" charset="0"/>
              </a:rPr>
              <a:t> (1) Empathy: How empathetic is the response to the user?</a:t>
            </a:r>
          </a:p>
          <a:p>
            <a:r>
              <a:rPr lang="en" altLang="zh-CN" sz="2000" dirty="0">
                <a:latin typeface="Times New Roman" panose="02020603050405020304" pitchFamily="18" charset="0"/>
                <a:cs typeface="Times New Roman" panose="02020603050405020304" pitchFamily="18" charset="0"/>
              </a:rPr>
              <a:t> (2) Relevance: How coherent is the response with the persona and context?</a:t>
            </a:r>
          </a:p>
          <a:p>
            <a:r>
              <a:rPr lang="en" altLang="zh-CN" sz="2000" dirty="0">
                <a:latin typeface="Times New Roman" panose="02020603050405020304" pitchFamily="18" charset="0"/>
                <a:cs typeface="Times New Roman" panose="02020603050405020304" pitchFamily="18" charset="0"/>
              </a:rPr>
              <a:t> (3) Fluency: How fluent and human-like is the response? </a:t>
            </a:r>
          </a:p>
          <a:p>
            <a:endParaRPr lang="en-US" altLang="zh-CN"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altLang="zh-CN" sz="2000" u="sng" dirty="0">
                <a:latin typeface="Times New Roman" panose="02020603050405020304" pitchFamily="18" charset="0"/>
                <a:cs typeface="Times New Roman" panose="02020603050405020304" pitchFamily="18" charset="0"/>
              </a:rPr>
              <a:t>Automatic evaluation</a:t>
            </a:r>
          </a:p>
          <a:p>
            <a:pPr marL="285750" indent="-285750">
              <a:buFont typeface="Arial" panose="020B0604020202020204" pitchFamily="34" charset="0"/>
              <a:buChar char="•"/>
            </a:pPr>
            <a:endParaRPr lang="en-US" altLang="zh-CN" sz="2000" dirty="0">
              <a:latin typeface="Times New Roman" panose="02020603050405020304" pitchFamily="18" charset="0"/>
              <a:cs typeface="Times New Roman" panose="02020603050405020304" pitchFamily="18" charset="0"/>
            </a:endParaRPr>
          </a:p>
          <a:p>
            <a:r>
              <a:rPr lang="en-US" altLang="zh-CN" sz="2000" dirty="0">
                <a:latin typeface="Times New Roman" panose="02020603050405020304" pitchFamily="18" charset="0"/>
                <a:cs typeface="Times New Roman" panose="02020603050405020304" pitchFamily="18" charset="0"/>
              </a:rPr>
              <a:t>  </a:t>
            </a:r>
            <a:r>
              <a:rPr lang="en" altLang="zh-CN" sz="2000" dirty="0">
                <a:latin typeface="Times New Roman" panose="02020603050405020304" pitchFamily="18" charset="0"/>
                <a:cs typeface="Times New Roman" panose="02020603050405020304" pitchFamily="18" charset="0"/>
              </a:rPr>
              <a:t> (1) ROUGE-L: measure the similarity between the generated and reference responses.</a:t>
            </a:r>
          </a:p>
          <a:p>
            <a:r>
              <a:rPr lang="en" altLang="zh-CN" sz="2000" dirty="0">
                <a:latin typeface="Times New Roman" panose="02020603050405020304" pitchFamily="18" charset="0"/>
                <a:cs typeface="Times New Roman" panose="02020603050405020304" pitchFamily="18" charset="0"/>
              </a:rPr>
              <a:t>   (2) Distinct-2 (Dist-2):  which refers to the ratio of distinct bi-grams in responses, is used to measure diversity.</a:t>
            </a:r>
          </a:p>
          <a:p>
            <a:r>
              <a:rPr lang="en" altLang="zh-CN" sz="2000" dirty="0">
                <a:latin typeface="Times New Roman" panose="02020603050405020304" pitchFamily="18" charset="0"/>
                <a:cs typeface="Times New Roman" panose="02020603050405020304" pitchFamily="18" charset="0"/>
              </a:rPr>
              <a:t>   (3) Emotion prediction accuracy (EA) for the generated responses. </a:t>
            </a:r>
          </a:p>
          <a:p>
            <a:endParaRPr lang="en" altLang="zh-CN" sz="2000" dirty="0">
              <a:latin typeface="Times New Roman" panose="02020603050405020304" pitchFamily="18" charset="0"/>
              <a:cs typeface="Times New Roman" panose="02020603050405020304" pitchFamily="18" charset="0"/>
            </a:endParaRPr>
          </a:p>
          <a:p>
            <a:endParaRPr lang="en" altLang="zh-CN" dirty="0"/>
          </a:p>
          <a:p>
            <a:endParaRPr lang="en-US" altLang="zh-C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4881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3AD36E85-EA0F-3F24-96E2-77C186A05A09}"/>
              </a:ext>
            </a:extLst>
          </p:cNvPr>
          <p:cNvPicPr>
            <a:picLocks noChangeAspect="1"/>
          </p:cNvPicPr>
          <p:nvPr/>
        </p:nvPicPr>
        <p:blipFill rotWithShape="1">
          <a:blip r:embed="rId3"/>
          <a:srcRect b="11075"/>
          <a:stretch/>
        </p:blipFill>
        <p:spPr>
          <a:xfrm>
            <a:off x="1058915" y="1872437"/>
            <a:ext cx="6071514" cy="3113126"/>
          </a:xfrm>
          <a:prstGeom prst="rect">
            <a:avLst/>
          </a:prstGeom>
        </p:spPr>
      </p:pic>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6" name="矩形: 圆角 5">
            <a:extLst>
              <a:ext uri="{FF2B5EF4-FFF2-40B4-BE49-F238E27FC236}">
                <a16:creationId xmlns:a16="http://schemas.microsoft.com/office/drawing/2014/main" id="{934D5A8C-330B-F812-35C3-50CAA6B90E79}"/>
              </a:ext>
            </a:extLst>
          </p:cNvPr>
          <p:cNvSpPr/>
          <p:nvPr/>
        </p:nvSpPr>
        <p:spPr>
          <a:xfrm>
            <a:off x="7930906" y="1758912"/>
            <a:ext cx="3640410" cy="1812507"/>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The generated responses are </a:t>
            </a:r>
            <a:r>
              <a:rPr lang="en-US" altLang="zh-CN" sz="1600" dirty="0">
                <a:solidFill>
                  <a:schemeClr val="accent5">
                    <a:lumMod val="75000"/>
                  </a:schemeClr>
                </a:solidFill>
              </a:rPr>
              <a:t>more informative</a:t>
            </a:r>
            <a:r>
              <a:rPr lang="en-US" altLang="zh-CN" sz="1600" dirty="0">
                <a:solidFill>
                  <a:schemeClr val="tx1"/>
                </a:solidFill>
              </a:rPr>
              <a:t> and have </a:t>
            </a:r>
            <a:r>
              <a:rPr lang="en-US" altLang="zh-CN" sz="1600" dirty="0">
                <a:solidFill>
                  <a:schemeClr val="accent5">
                    <a:lumMod val="75000"/>
                  </a:schemeClr>
                </a:solidFill>
              </a:rPr>
              <a:t>better fidelity</a:t>
            </a:r>
            <a:r>
              <a:rPr lang="en-US" altLang="zh-CN" sz="1600" dirty="0">
                <a:solidFill>
                  <a:schemeClr val="tx1"/>
                </a:solidFill>
              </a:rPr>
              <a:t>. Our model can generate high-quality </a:t>
            </a:r>
            <a:r>
              <a:rPr lang="en-US" altLang="zh-CN" sz="1600" dirty="0">
                <a:solidFill>
                  <a:schemeClr val="accent5">
                    <a:lumMod val="75000"/>
                  </a:schemeClr>
                </a:solidFill>
              </a:rPr>
              <a:t>empathetic response. </a:t>
            </a:r>
            <a:endParaRPr lang="zh-CN" altLang="en-US" sz="1600" dirty="0">
              <a:solidFill>
                <a:schemeClr val="tx1"/>
              </a:solidFill>
            </a:endParaRPr>
          </a:p>
        </p:txBody>
      </p:sp>
      <p:sp>
        <p:nvSpPr>
          <p:cNvPr id="8" name="矩形: 圆角 7">
            <a:extLst>
              <a:ext uri="{FF2B5EF4-FFF2-40B4-BE49-F238E27FC236}">
                <a16:creationId xmlns:a16="http://schemas.microsoft.com/office/drawing/2014/main" id="{43EC660C-FA18-847C-1371-9342955E701A}"/>
              </a:ext>
            </a:extLst>
          </p:cNvPr>
          <p:cNvSpPr/>
          <p:nvPr/>
        </p:nvSpPr>
        <p:spPr>
          <a:xfrm>
            <a:off x="7930906" y="3765051"/>
            <a:ext cx="3640410" cy="1334038"/>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Based on human ratings, our model exhibits comparable performance. </a:t>
            </a:r>
            <a:endParaRPr lang="zh-CN" altLang="en-US" sz="1600" dirty="0">
              <a:solidFill>
                <a:schemeClr val="tx1"/>
              </a:solidFill>
            </a:endParaRPr>
          </a:p>
        </p:txBody>
      </p:sp>
      <p:sp>
        <p:nvSpPr>
          <p:cNvPr id="10" name="文本框 9">
            <a:extLst>
              <a:ext uri="{FF2B5EF4-FFF2-40B4-BE49-F238E27FC236}">
                <a16:creationId xmlns:a16="http://schemas.microsoft.com/office/drawing/2014/main" id="{4CBDBBEC-5129-4695-2F1F-79EEA352203B}"/>
              </a:ext>
            </a:extLst>
          </p:cNvPr>
          <p:cNvSpPr txBox="1"/>
          <p:nvPr/>
        </p:nvSpPr>
        <p:spPr>
          <a:xfrm>
            <a:off x="1258940" y="1136910"/>
            <a:ext cx="1828721" cy="436273"/>
          </a:xfrm>
          <a:prstGeom prst="rect">
            <a:avLst/>
          </a:prstGeom>
          <a:noFill/>
        </p:spPr>
        <p:txBody>
          <a:bodyPr wrap="square">
            <a:spAutoFit/>
          </a:bodyPr>
          <a:lstStyle/>
          <a:p>
            <a:pPr defTabSz="431688">
              <a:lnSpc>
                <a:spcPct val="150000"/>
              </a:lnSpc>
            </a:pP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Main Results:</a:t>
            </a:r>
          </a:p>
        </p:txBody>
      </p:sp>
    </p:spTree>
    <p:extLst>
      <p:ext uri="{BB962C8B-B14F-4D97-AF65-F5344CB8AC3E}">
        <p14:creationId xmlns:p14="http://schemas.microsoft.com/office/powerpoint/2010/main" val="2799780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7706C37-A44F-14CA-68C7-56D64F8C7252}"/>
              </a:ext>
            </a:extLst>
          </p:cNvPr>
          <p:cNvPicPr>
            <a:picLocks noChangeAspect="1"/>
          </p:cNvPicPr>
          <p:nvPr/>
        </p:nvPicPr>
        <p:blipFill rotWithShape="1">
          <a:blip r:embed="rId3"/>
          <a:srcRect b="16926"/>
          <a:stretch/>
        </p:blipFill>
        <p:spPr>
          <a:xfrm>
            <a:off x="411190" y="2037141"/>
            <a:ext cx="7394461" cy="3018360"/>
          </a:xfrm>
          <a:prstGeom prst="rect">
            <a:avLst/>
          </a:prstGeom>
        </p:spPr>
      </p:pic>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3" name="文本框 2">
            <a:extLst>
              <a:ext uri="{FF2B5EF4-FFF2-40B4-BE49-F238E27FC236}">
                <a16:creationId xmlns:a16="http://schemas.microsoft.com/office/drawing/2014/main" id="{0C656CC1-60BE-475A-B0DB-663AB26A436B}"/>
              </a:ext>
            </a:extLst>
          </p:cNvPr>
          <p:cNvSpPr txBox="1"/>
          <p:nvPr/>
        </p:nvSpPr>
        <p:spPr>
          <a:xfrm>
            <a:off x="411190" y="1366227"/>
            <a:ext cx="2023281" cy="436273"/>
          </a:xfrm>
          <a:prstGeom prst="rect">
            <a:avLst/>
          </a:prstGeom>
          <a:noFill/>
        </p:spPr>
        <p:txBody>
          <a:bodyPr wrap="square">
            <a:spAutoFit/>
          </a:bodyPr>
          <a:lstStyle/>
          <a:p>
            <a:pPr defTabSz="431688">
              <a:lnSpc>
                <a:spcPct val="150000"/>
              </a:lnSpc>
            </a:pPr>
            <a:r>
              <a:rPr lang="en"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Ab</a:t>
            </a: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la</a:t>
            </a:r>
            <a:r>
              <a:rPr lang="en"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tion Stuty</a:t>
            </a: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 </a:t>
            </a:r>
          </a:p>
        </p:txBody>
      </p:sp>
      <p:sp>
        <p:nvSpPr>
          <p:cNvPr id="2" name="文本框 1">
            <a:extLst>
              <a:ext uri="{FF2B5EF4-FFF2-40B4-BE49-F238E27FC236}">
                <a16:creationId xmlns:a16="http://schemas.microsoft.com/office/drawing/2014/main" id="{3B9E9F83-5796-A744-8328-B6CE871F2927}"/>
              </a:ext>
            </a:extLst>
          </p:cNvPr>
          <p:cNvSpPr txBox="1"/>
          <p:nvPr/>
        </p:nvSpPr>
        <p:spPr>
          <a:xfrm>
            <a:off x="8102933" y="2037141"/>
            <a:ext cx="3604857" cy="2308324"/>
          </a:xfrm>
          <a:prstGeom prst="rect">
            <a:avLst/>
          </a:prstGeom>
          <a:noFill/>
        </p:spPr>
        <p:txBody>
          <a:bodyPr wrap="square" rtlCol="0">
            <a:spAutoFit/>
          </a:bodyPr>
          <a:lstStyle/>
          <a:p>
            <a:r>
              <a:rPr lang="en" altLang="zh-CN" sz="1800" dirty="0">
                <a:effectLst/>
                <a:latin typeface="NimbusRomNo9L"/>
              </a:rPr>
              <a:t>The removal of retrieved exemplars</a:t>
            </a:r>
          </a:p>
          <a:p>
            <a:r>
              <a:rPr lang="en" altLang="zh-CN" sz="1800" dirty="0">
                <a:effectLst/>
                <a:latin typeface="NimbusRomNo9L"/>
              </a:rPr>
              <a:t> causes a 7% accuracy drop in EA, </a:t>
            </a:r>
          </a:p>
          <a:p>
            <a:r>
              <a:rPr lang="en" altLang="zh-CN" sz="1800" dirty="0">
                <a:effectLst/>
                <a:latin typeface="NimbusRomNo9L"/>
              </a:rPr>
              <a:t>a relative 3.8% ROUGE-L drop </a:t>
            </a:r>
          </a:p>
          <a:p>
            <a:r>
              <a:rPr lang="en" altLang="zh-CN" sz="1800" dirty="0">
                <a:effectLst/>
                <a:latin typeface="NimbusRomNo9L"/>
              </a:rPr>
              <a:t>and 3.1% in Dist-2 on </a:t>
            </a:r>
            <a:r>
              <a:rPr lang="en" altLang="zh-CN" sz="1800" dirty="0" err="1">
                <a:effectLst/>
                <a:latin typeface="NimbusRomNo9L"/>
              </a:rPr>
              <a:t>Offmychest</a:t>
            </a:r>
            <a:r>
              <a:rPr lang="en" altLang="zh-CN" sz="1800" dirty="0">
                <a:effectLst/>
                <a:latin typeface="NimbusRomNo9L"/>
              </a:rPr>
              <a:t>,</a:t>
            </a:r>
          </a:p>
          <a:p>
            <a:r>
              <a:rPr lang="en" altLang="zh-CN" sz="1800" dirty="0">
                <a:effectLst/>
                <a:latin typeface="NimbusRomNo9L"/>
              </a:rPr>
              <a:t> indicating that retrieved exemplars  greatly facilitate emotional understanding. </a:t>
            </a:r>
            <a:endParaRPr lang="en" altLang="zh-CN" dirty="0"/>
          </a:p>
          <a:p>
            <a:endParaRPr kumimoji="1" lang="zh-CN" altLang="en-US" dirty="0"/>
          </a:p>
        </p:txBody>
      </p:sp>
      <p:sp>
        <p:nvSpPr>
          <p:cNvPr id="8" name="文本框 7">
            <a:extLst>
              <a:ext uri="{FF2B5EF4-FFF2-40B4-BE49-F238E27FC236}">
                <a16:creationId xmlns:a16="http://schemas.microsoft.com/office/drawing/2014/main" id="{BB31B632-0B4E-BB1F-6094-C7EB9E541D9C}"/>
              </a:ext>
            </a:extLst>
          </p:cNvPr>
          <p:cNvSpPr txBox="1"/>
          <p:nvPr/>
        </p:nvSpPr>
        <p:spPr>
          <a:xfrm>
            <a:off x="8102933" y="4456966"/>
            <a:ext cx="4089067" cy="923330"/>
          </a:xfrm>
          <a:prstGeom prst="rect">
            <a:avLst/>
          </a:prstGeom>
          <a:noFill/>
        </p:spPr>
        <p:txBody>
          <a:bodyPr wrap="square" rtlCol="0">
            <a:spAutoFit/>
          </a:bodyPr>
          <a:lstStyle/>
          <a:p>
            <a:r>
              <a:rPr lang="en" altLang="zh-CN" sz="1800" dirty="0">
                <a:effectLst/>
                <a:latin typeface="NimbusRomNo9L"/>
              </a:rPr>
              <a:t>When removing the prompts, almost all the metrics also deteriorate slightly. </a:t>
            </a:r>
            <a:endParaRPr lang="en" altLang="zh-CN" dirty="0"/>
          </a:p>
          <a:p>
            <a:endParaRPr kumimoji="1" lang="zh-CN" altLang="en-US" dirty="0"/>
          </a:p>
        </p:txBody>
      </p:sp>
    </p:spTree>
    <p:extLst>
      <p:ext uri="{BB962C8B-B14F-4D97-AF65-F5344CB8AC3E}">
        <p14:creationId xmlns:p14="http://schemas.microsoft.com/office/powerpoint/2010/main" val="17650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4" name="文本框 3">
            <a:extLst>
              <a:ext uri="{FF2B5EF4-FFF2-40B4-BE49-F238E27FC236}">
                <a16:creationId xmlns:a16="http://schemas.microsoft.com/office/drawing/2014/main" id="{3D91409E-940F-640B-C118-E69241C44B67}"/>
              </a:ext>
            </a:extLst>
          </p:cNvPr>
          <p:cNvSpPr txBox="1"/>
          <p:nvPr/>
        </p:nvSpPr>
        <p:spPr>
          <a:xfrm>
            <a:off x="843874" y="1512531"/>
            <a:ext cx="2548188" cy="436273"/>
          </a:xfrm>
          <a:prstGeom prst="rect">
            <a:avLst/>
          </a:prstGeom>
          <a:noFill/>
        </p:spPr>
        <p:txBody>
          <a:bodyPr wrap="square">
            <a:spAutoFit/>
          </a:bodyPr>
          <a:lstStyle/>
          <a:p>
            <a:pPr defTabSz="431688">
              <a:lnSpc>
                <a:spcPct val="150000"/>
              </a:lnSpc>
            </a:pP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Quantitative Analysis:</a:t>
            </a:r>
          </a:p>
        </p:txBody>
      </p:sp>
      <p:pic>
        <p:nvPicPr>
          <p:cNvPr id="5" name="图片 4">
            <a:extLst>
              <a:ext uri="{FF2B5EF4-FFF2-40B4-BE49-F238E27FC236}">
                <a16:creationId xmlns:a16="http://schemas.microsoft.com/office/drawing/2014/main" id="{669893B4-2069-735C-8F49-40AC008728A7}"/>
              </a:ext>
            </a:extLst>
          </p:cNvPr>
          <p:cNvPicPr>
            <a:picLocks noChangeAspect="1"/>
          </p:cNvPicPr>
          <p:nvPr/>
        </p:nvPicPr>
        <p:blipFill rotWithShape="1">
          <a:blip r:embed="rId3"/>
          <a:srcRect l="4221"/>
          <a:stretch/>
        </p:blipFill>
        <p:spPr>
          <a:xfrm>
            <a:off x="1608981" y="2157730"/>
            <a:ext cx="4034582" cy="3440425"/>
          </a:xfrm>
          <a:prstGeom prst="rect">
            <a:avLst/>
          </a:prstGeom>
        </p:spPr>
      </p:pic>
      <p:pic>
        <p:nvPicPr>
          <p:cNvPr id="9" name="图片 8">
            <a:extLst>
              <a:ext uri="{FF2B5EF4-FFF2-40B4-BE49-F238E27FC236}">
                <a16:creationId xmlns:a16="http://schemas.microsoft.com/office/drawing/2014/main" id="{5D2C64A7-E2E2-A41A-67CD-6BF1588CE652}"/>
              </a:ext>
            </a:extLst>
          </p:cNvPr>
          <p:cNvPicPr>
            <a:picLocks noChangeAspect="1"/>
          </p:cNvPicPr>
          <p:nvPr/>
        </p:nvPicPr>
        <p:blipFill>
          <a:blip r:embed="rId4"/>
          <a:stretch>
            <a:fillRect/>
          </a:stretch>
        </p:blipFill>
        <p:spPr>
          <a:xfrm>
            <a:off x="5856897" y="2177412"/>
            <a:ext cx="3730016" cy="3417016"/>
          </a:xfrm>
          <a:prstGeom prst="rect">
            <a:avLst/>
          </a:prstGeom>
        </p:spPr>
      </p:pic>
    </p:spTree>
    <p:extLst>
      <p:ext uri="{BB962C8B-B14F-4D97-AF65-F5344CB8AC3E}">
        <p14:creationId xmlns:p14="http://schemas.microsoft.com/office/powerpoint/2010/main" val="4893000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6205649C-5057-ACDF-0C96-7603BE72B24C}"/>
              </a:ext>
            </a:extLst>
          </p:cNvPr>
          <p:cNvSpPr txBox="1"/>
          <p:nvPr/>
        </p:nvSpPr>
        <p:spPr>
          <a:xfrm>
            <a:off x="316603" y="158234"/>
            <a:ext cx="2511709" cy="461665"/>
          </a:xfrm>
          <a:prstGeom prst="rect">
            <a:avLst/>
          </a:prstGeom>
          <a:noFill/>
        </p:spPr>
        <p:txBody>
          <a:bodyPr wrap="square">
            <a:spAutoFit/>
          </a:bodyPr>
          <a:lstStyle/>
          <a:p>
            <a:r>
              <a:rPr lang="en-US" altLang="zh-CN" sz="2400" b="1" i="0" dirty="0">
                <a:solidFill>
                  <a:srgbClr val="0D0D0D"/>
                </a:solidFill>
                <a:effectLst/>
                <a:latin typeface="+mn-ea"/>
              </a:rPr>
              <a:t>Experiments</a:t>
            </a:r>
          </a:p>
        </p:txBody>
      </p:sp>
      <p:sp>
        <p:nvSpPr>
          <p:cNvPr id="3" name="文本框 2">
            <a:extLst>
              <a:ext uri="{FF2B5EF4-FFF2-40B4-BE49-F238E27FC236}">
                <a16:creationId xmlns:a16="http://schemas.microsoft.com/office/drawing/2014/main" id="{007DF13D-8C85-E460-9073-F339AE82321F}"/>
              </a:ext>
            </a:extLst>
          </p:cNvPr>
          <p:cNvSpPr txBox="1"/>
          <p:nvPr/>
        </p:nvSpPr>
        <p:spPr>
          <a:xfrm>
            <a:off x="1407300" y="1465980"/>
            <a:ext cx="2023281" cy="436273"/>
          </a:xfrm>
          <a:prstGeom prst="rect">
            <a:avLst/>
          </a:prstGeom>
          <a:noFill/>
        </p:spPr>
        <p:txBody>
          <a:bodyPr wrap="square">
            <a:spAutoFit/>
          </a:bodyPr>
          <a:lstStyle/>
          <a:p>
            <a:pPr defTabSz="431688">
              <a:lnSpc>
                <a:spcPct val="150000"/>
              </a:lnSpc>
            </a:pP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Case </a:t>
            </a:r>
            <a:r>
              <a:rPr lang="en"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Stuty</a:t>
            </a:r>
            <a:r>
              <a:rPr lang="en-US" altLang="zh-CN" sz="1700" b="1" dirty="0">
                <a:solidFill>
                  <a:prstClr val="black"/>
                </a:solidFill>
                <a:latin typeface="Arial" panose="020B0604020202020204" pitchFamily="34" charset="0"/>
                <a:ea typeface="等线" panose="02010600030101010101" pitchFamily="2" charset="-122"/>
                <a:cs typeface="Arial" panose="020B0604020202020204" pitchFamily="34" charset="0"/>
              </a:rPr>
              <a:t>: </a:t>
            </a:r>
          </a:p>
        </p:txBody>
      </p:sp>
      <p:sp>
        <p:nvSpPr>
          <p:cNvPr id="4" name="矩形: 圆角 3">
            <a:extLst>
              <a:ext uri="{FF2B5EF4-FFF2-40B4-BE49-F238E27FC236}">
                <a16:creationId xmlns:a16="http://schemas.microsoft.com/office/drawing/2014/main" id="{06879638-510A-A4D9-F249-C8018D4D379C}"/>
              </a:ext>
            </a:extLst>
          </p:cNvPr>
          <p:cNvSpPr/>
          <p:nvPr/>
        </p:nvSpPr>
        <p:spPr>
          <a:xfrm>
            <a:off x="8404732" y="3561482"/>
            <a:ext cx="3640410" cy="992602"/>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As a character who likes cute animals, one should exhibit a </a:t>
            </a:r>
            <a:r>
              <a:rPr lang="en-US" altLang="zh-CN" sz="1600" dirty="0">
                <a:solidFill>
                  <a:schemeClr val="accent5">
                    <a:lumMod val="75000"/>
                  </a:schemeClr>
                </a:solidFill>
              </a:rPr>
              <a:t>stronger feeling </a:t>
            </a:r>
            <a:r>
              <a:rPr lang="en-US" altLang="zh-CN" sz="1600" dirty="0">
                <a:solidFill>
                  <a:schemeClr val="tx1"/>
                </a:solidFill>
              </a:rPr>
              <a:t>of happiness.</a:t>
            </a:r>
            <a:endParaRPr lang="zh-CN" altLang="en-US" sz="1600" dirty="0">
              <a:solidFill>
                <a:schemeClr val="tx1"/>
              </a:solidFill>
            </a:endParaRPr>
          </a:p>
        </p:txBody>
      </p:sp>
      <p:sp>
        <p:nvSpPr>
          <p:cNvPr id="5" name="矩形: 圆角 4">
            <a:extLst>
              <a:ext uri="{FF2B5EF4-FFF2-40B4-BE49-F238E27FC236}">
                <a16:creationId xmlns:a16="http://schemas.microsoft.com/office/drawing/2014/main" id="{3B877137-D51D-40C7-7576-4EAA41EC61AB}"/>
              </a:ext>
            </a:extLst>
          </p:cNvPr>
          <p:cNvSpPr/>
          <p:nvPr/>
        </p:nvSpPr>
        <p:spPr>
          <a:xfrm>
            <a:off x="8404732" y="2436398"/>
            <a:ext cx="3640410" cy="992602"/>
          </a:xfrm>
          <a:prstGeom prst="roundRect">
            <a:avLst/>
          </a:prstGeom>
          <a:noFill/>
          <a:ln>
            <a:solidFill>
              <a:schemeClr val="accent1">
                <a:lumMod val="60000"/>
                <a:lumOff val="4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rPr>
              <a:t>Exemplars can guide the emotional and semantic expression of responses.</a:t>
            </a:r>
            <a:endParaRPr lang="zh-CN" altLang="en-US" sz="1600" dirty="0">
              <a:solidFill>
                <a:schemeClr val="tx1"/>
              </a:solidFill>
            </a:endParaRPr>
          </a:p>
        </p:txBody>
      </p:sp>
      <p:pic>
        <p:nvPicPr>
          <p:cNvPr id="8" name="图片 7">
            <a:extLst>
              <a:ext uri="{FF2B5EF4-FFF2-40B4-BE49-F238E27FC236}">
                <a16:creationId xmlns:a16="http://schemas.microsoft.com/office/drawing/2014/main" id="{88620119-06F1-536B-57AA-AF4D869547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02" y="2299419"/>
            <a:ext cx="7870135" cy="2656329"/>
          </a:xfrm>
          <a:prstGeom prst="rect">
            <a:avLst/>
          </a:prstGeom>
        </p:spPr>
      </p:pic>
    </p:spTree>
    <p:extLst>
      <p:ext uri="{BB962C8B-B14F-4D97-AF65-F5344CB8AC3E}">
        <p14:creationId xmlns:p14="http://schemas.microsoft.com/office/powerpoint/2010/main" val="1103243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A4B43A-D687-5175-391C-ED849A29EF1E}"/>
              </a:ext>
            </a:extLst>
          </p:cNvPr>
          <p:cNvSpPr txBox="1"/>
          <p:nvPr/>
        </p:nvSpPr>
        <p:spPr>
          <a:xfrm>
            <a:off x="769610" y="316809"/>
            <a:ext cx="11421858" cy="892552"/>
          </a:xfrm>
          <a:prstGeom prst="rect">
            <a:avLst/>
          </a:prstGeom>
          <a:noFill/>
        </p:spPr>
        <p:txBody>
          <a:bodyPr wrap="square" rtlCol="0">
            <a:spAutoFit/>
          </a:bodyPr>
          <a:lstStyle/>
          <a:p>
            <a:r>
              <a:rPr kumimoji="1" lang="en" altLang="zh-CN" sz="2400" b="1" dirty="0"/>
              <a:t>Empathetic Response Generation</a:t>
            </a:r>
            <a:endParaRPr kumimoji="1" lang="en-US" altLang="zh-CN" sz="2400" b="1" dirty="0"/>
          </a:p>
          <a:p>
            <a:r>
              <a:rPr kumimoji="1" lang="en-US" altLang="zh-CN" sz="2800" b="1" dirty="0">
                <a:solidFill>
                  <a:srgbClr val="C00000"/>
                </a:solidFill>
              </a:rPr>
              <a:t> </a:t>
            </a:r>
            <a:endParaRPr kumimoji="1" lang="zh-CN" altLang="en-US" sz="2800" b="1" dirty="0">
              <a:solidFill>
                <a:srgbClr val="C00000"/>
              </a:solidFill>
            </a:endParaRPr>
          </a:p>
        </p:txBody>
      </p:sp>
      <p:pic>
        <p:nvPicPr>
          <p:cNvPr id="6" name="图片 5">
            <a:extLst>
              <a:ext uri="{FF2B5EF4-FFF2-40B4-BE49-F238E27FC236}">
                <a16:creationId xmlns:a16="http://schemas.microsoft.com/office/drawing/2014/main" id="{70DBD73C-A952-6A37-CE2F-1334F092EB84}"/>
              </a:ext>
            </a:extLst>
          </p:cNvPr>
          <p:cNvPicPr>
            <a:picLocks noChangeAspect="1"/>
          </p:cNvPicPr>
          <p:nvPr/>
        </p:nvPicPr>
        <p:blipFill rotWithShape="1">
          <a:blip r:embed="rId3">
            <a:extLst>
              <a:ext uri="{28A0092B-C50C-407E-A947-70E740481C1C}">
                <a14:useLocalDpi xmlns:a14="http://schemas.microsoft.com/office/drawing/2010/main" val="0"/>
              </a:ext>
            </a:extLst>
          </a:blip>
          <a:srcRect b="68025"/>
          <a:stretch/>
        </p:blipFill>
        <p:spPr>
          <a:xfrm>
            <a:off x="1904998" y="1349637"/>
            <a:ext cx="9247325" cy="1476690"/>
          </a:xfrm>
          <a:prstGeom prst="rect">
            <a:avLst/>
          </a:prstGeom>
        </p:spPr>
      </p:pic>
      <p:pic>
        <p:nvPicPr>
          <p:cNvPr id="5" name="图片 4">
            <a:extLst>
              <a:ext uri="{FF2B5EF4-FFF2-40B4-BE49-F238E27FC236}">
                <a16:creationId xmlns:a16="http://schemas.microsoft.com/office/drawing/2014/main" id="{BF9D6249-950D-3F25-A17B-9C1D30607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8" y="961704"/>
            <a:ext cx="9198736" cy="4593963"/>
          </a:xfrm>
          <a:prstGeom prst="rect">
            <a:avLst/>
          </a:prstGeom>
        </p:spPr>
      </p:pic>
    </p:spTree>
    <p:extLst>
      <p:ext uri="{BB962C8B-B14F-4D97-AF65-F5344CB8AC3E}">
        <p14:creationId xmlns:p14="http://schemas.microsoft.com/office/powerpoint/2010/main" val="1691618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a:extLst>
              <a:ext uri="{FF2B5EF4-FFF2-40B4-BE49-F238E27FC236}">
                <a16:creationId xmlns:a16="http://schemas.microsoft.com/office/drawing/2014/main" id="{4F3ADB4A-CDA9-3259-2901-22A8CDE4EF34}"/>
              </a:ext>
            </a:extLst>
          </p:cNvPr>
          <p:cNvSpPr txBox="1"/>
          <p:nvPr/>
        </p:nvSpPr>
        <p:spPr>
          <a:xfrm>
            <a:off x="316604" y="158234"/>
            <a:ext cx="5564366" cy="461665"/>
          </a:xfrm>
          <a:prstGeom prst="rect">
            <a:avLst/>
          </a:prstGeom>
          <a:noFill/>
        </p:spPr>
        <p:txBody>
          <a:bodyPr wrap="square">
            <a:spAutoFit/>
          </a:bodyPr>
          <a:lstStyle/>
          <a:p>
            <a:r>
              <a:rPr lang="en-US" altLang="zh-CN" sz="2400" b="1" dirty="0">
                <a:latin typeface="+mn-ea"/>
              </a:rPr>
              <a:t>Conclusions</a:t>
            </a:r>
            <a:endParaRPr lang="zh-CN" altLang="en-US" sz="2400" b="1" dirty="0">
              <a:latin typeface="+mn-ea"/>
            </a:endParaRPr>
          </a:p>
        </p:txBody>
      </p:sp>
      <p:sp>
        <p:nvSpPr>
          <p:cNvPr id="3" name="矩形: 圆角 2">
            <a:extLst>
              <a:ext uri="{FF2B5EF4-FFF2-40B4-BE49-F238E27FC236}">
                <a16:creationId xmlns:a16="http://schemas.microsoft.com/office/drawing/2014/main" id="{48A19CD0-5707-85B9-34B2-3D412F327AE8}"/>
              </a:ext>
            </a:extLst>
          </p:cNvPr>
          <p:cNvSpPr/>
          <p:nvPr/>
        </p:nvSpPr>
        <p:spPr>
          <a:xfrm>
            <a:off x="708906" y="1611551"/>
            <a:ext cx="10774187" cy="2844262"/>
          </a:xfrm>
          <a:prstGeom prst="roundRect">
            <a:avLst/>
          </a:prstGeom>
          <a:no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200" dirty="0">
              <a:solidFill>
                <a:schemeClr val="tx1"/>
              </a:solidFill>
              <a:latin typeface="Times New Roman" panose="02020603050405020304" pitchFamily="18" charset="0"/>
              <a:cs typeface="Times New Roman" panose="02020603050405020304" pitchFamily="18" charset="0"/>
            </a:endParaRPr>
          </a:p>
          <a:p>
            <a:endParaRPr lang="en-US" altLang="zh-CN" sz="2200" dirty="0">
              <a:solidFill>
                <a:schemeClr val="tx1"/>
              </a:solidFill>
              <a:latin typeface="Times New Roman" panose="02020603050405020304" pitchFamily="18" charset="0"/>
              <a:cs typeface="Times New Roman" panose="02020603050405020304" pitchFamily="18" charset="0"/>
            </a:endParaRPr>
          </a:p>
          <a:p>
            <a:r>
              <a:rPr lang="en-US" altLang="zh-CN" sz="2200" dirty="0">
                <a:solidFill>
                  <a:schemeClr val="tx1"/>
                </a:solidFill>
                <a:latin typeface="Times New Roman" panose="02020603050405020304" pitchFamily="18" charset="0"/>
                <a:cs typeface="Times New Roman" panose="02020603050405020304" pitchFamily="18" charset="0"/>
              </a:rPr>
              <a:t>Propose a novel Transformer-based architecture for Persona-aware Empathetic Responses</a:t>
            </a:r>
          </a:p>
          <a:p>
            <a:endParaRPr lang="en-US" altLang="zh-CN" sz="2200" dirty="0">
              <a:solidFill>
                <a:schemeClr val="tx1"/>
              </a:solidFill>
              <a:latin typeface="Times New Roman" panose="02020603050405020304" pitchFamily="18" charset="0"/>
              <a:cs typeface="Times New Roman" panose="02020603050405020304" pitchFamily="18" charset="0"/>
            </a:endParaRPr>
          </a:p>
          <a:p>
            <a:r>
              <a:rPr lang="en" altLang="zh-CN" sz="2200" dirty="0">
                <a:solidFill>
                  <a:schemeClr val="tx1"/>
                </a:solidFill>
                <a:latin typeface="Times New Roman" panose="02020603050405020304" pitchFamily="18" charset="0"/>
                <a:cs typeface="Times New Roman" panose="02020603050405020304" pitchFamily="18" charset="0"/>
              </a:rPr>
              <a:t>Retrieve exemplars to extract more relevant characteristics, guiding the model to better understand and generate empathetic responses</a:t>
            </a:r>
          </a:p>
          <a:p>
            <a:endParaRPr lang="en" altLang="zh-CN" sz="2200" dirty="0">
              <a:solidFill>
                <a:schemeClr val="tx1"/>
              </a:solidFill>
              <a:latin typeface="Times New Roman" panose="02020603050405020304" pitchFamily="18" charset="0"/>
              <a:cs typeface="Times New Roman" panose="02020603050405020304" pitchFamily="18" charset="0"/>
            </a:endParaRPr>
          </a:p>
          <a:p>
            <a:r>
              <a:rPr lang="en" altLang="zh-CN" sz="2200" dirty="0">
                <a:solidFill>
                  <a:schemeClr val="tx1"/>
                </a:solidFill>
                <a:latin typeface="Times New Roman" panose="02020603050405020304" pitchFamily="18" charset="0"/>
                <a:cs typeface="Times New Roman" panose="02020603050405020304" pitchFamily="18" charset="0"/>
              </a:rPr>
              <a:t>Leverage three adapters to perceive the relationships among persona, emotion, and response, and utilize retrieval-augmented prompt learning to guide the generation</a:t>
            </a:r>
          </a:p>
          <a:p>
            <a:endParaRPr lang="en-US" altLang="zh-CN" sz="2200" dirty="0">
              <a:solidFill>
                <a:schemeClr val="tx1"/>
              </a:solidFill>
              <a:latin typeface="Times New Roman" panose="02020603050405020304" pitchFamily="18" charset="0"/>
              <a:cs typeface="Times New Roman" panose="02020603050405020304" pitchFamily="18" charset="0"/>
            </a:endParaRPr>
          </a:p>
          <a:p>
            <a:r>
              <a:rPr lang="en-US" altLang="zh-CN" sz="2200" dirty="0">
                <a:solidFill>
                  <a:schemeClr val="tx1"/>
                </a:solidFill>
                <a:latin typeface="Times New Roman" panose="02020603050405020304" pitchFamily="18" charset="0"/>
                <a:cs typeface="Times New Roman" panose="02020603050405020304" pitchFamily="18" charset="0"/>
              </a:rPr>
              <a:t>  </a:t>
            </a:r>
          </a:p>
        </p:txBody>
      </p:sp>
      <p:sp>
        <p:nvSpPr>
          <p:cNvPr id="2" name="文本框 1">
            <a:extLst>
              <a:ext uri="{FF2B5EF4-FFF2-40B4-BE49-F238E27FC236}">
                <a16:creationId xmlns:a16="http://schemas.microsoft.com/office/drawing/2014/main" id="{A324F200-671E-249A-F51D-74DAF7B65B87}"/>
              </a:ext>
            </a:extLst>
          </p:cNvPr>
          <p:cNvSpPr txBox="1"/>
          <p:nvPr/>
        </p:nvSpPr>
        <p:spPr>
          <a:xfrm>
            <a:off x="708906" y="793938"/>
            <a:ext cx="1624163" cy="400110"/>
          </a:xfrm>
          <a:prstGeom prst="rect">
            <a:avLst/>
          </a:prstGeom>
          <a:noFill/>
        </p:spPr>
        <p:txBody>
          <a:bodyPr wrap="none" rtlCol="0">
            <a:spAutoFit/>
          </a:bodyPr>
          <a:lstStyle/>
          <a:p>
            <a:r>
              <a:rPr kumimoji="1" lang="en-US" altLang="zh-CN" sz="2000" b="1" dirty="0"/>
              <a:t>In</a:t>
            </a:r>
            <a:r>
              <a:rPr kumimoji="1" lang="zh-CN" altLang="en-US" sz="2000" b="1" dirty="0"/>
              <a:t> </a:t>
            </a:r>
            <a:r>
              <a:rPr kumimoji="1" lang="en-US" altLang="zh-CN" sz="2000" b="1" dirty="0"/>
              <a:t>summary</a:t>
            </a:r>
            <a:r>
              <a:rPr kumimoji="1" lang="zh-CN" altLang="en-US" sz="2000" b="1" dirty="0"/>
              <a:t> </a:t>
            </a:r>
          </a:p>
        </p:txBody>
      </p:sp>
      <p:sp>
        <p:nvSpPr>
          <p:cNvPr id="4" name="文本框 3">
            <a:extLst>
              <a:ext uri="{FF2B5EF4-FFF2-40B4-BE49-F238E27FC236}">
                <a16:creationId xmlns:a16="http://schemas.microsoft.com/office/drawing/2014/main" id="{36DB96EA-53DA-6750-DC55-5EFA35449D7E}"/>
              </a:ext>
            </a:extLst>
          </p:cNvPr>
          <p:cNvSpPr txBox="1"/>
          <p:nvPr/>
        </p:nvSpPr>
        <p:spPr>
          <a:xfrm>
            <a:off x="5880970" y="5542479"/>
            <a:ext cx="3414717" cy="461665"/>
          </a:xfrm>
          <a:prstGeom prst="rect">
            <a:avLst/>
          </a:prstGeom>
          <a:noFill/>
        </p:spPr>
        <p:txBody>
          <a:bodyPr wrap="none" rtlCol="0">
            <a:spAutoFit/>
          </a:bodyPr>
          <a:lstStyle/>
          <a:p>
            <a:r>
              <a:rPr kumimoji="1" lang="en-US" altLang="zh-CN" sz="2400" b="1" dirty="0" err="1"/>
              <a:t>llwang@cs.ecnu.edu.cn</a:t>
            </a:r>
            <a:endParaRPr kumimoji="1" lang="zh-CN" altLang="en-US" sz="2400" b="1" dirty="0"/>
          </a:p>
        </p:txBody>
      </p:sp>
      <p:sp>
        <p:nvSpPr>
          <p:cNvPr id="7" name="文本框 6">
            <a:extLst>
              <a:ext uri="{FF2B5EF4-FFF2-40B4-BE49-F238E27FC236}">
                <a16:creationId xmlns:a16="http://schemas.microsoft.com/office/drawing/2014/main" id="{5BDA00DB-7FC0-98D1-82A5-C5AAD1C3B3DF}"/>
              </a:ext>
            </a:extLst>
          </p:cNvPr>
          <p:cNvSpPr txBox="1"/>
          <p:nvPr/>
        </p:nvSpPr>
        <p:spPr>
          <a:xfrm>
            <a:off x="2271713" y="5357813"/>
            <a:ext cx="184731" cy="369332"/>
          </a:xfrm>
          <a:prstGeom prst="rect">
            <a:avLst/>
          </a:prstGeom>
          <a:noFill/>
        </p:spPr>
        <p:txBody>
          <a:bodyPr wrap="none" rtlCol="0">
            <a:spAutoFit/>
          </a:bodyPr>
          <a:lstStyle/>
          <a:p>
            <a:endParaRPr kumimoji="1" lang="zh-CN" altLang="en-US" dirty="0"/>
          </a:p>
        </p:txBody>
      </p:sp>
      <p:pic>
        <p:nvPicPr>
          <p:cNvPr id="9" name="图片 8">
            <a:extLst>
              <a:ext uri="{FF2B5EF4-FFF2-40B4-BE49-F238E27FC236}">
                <a16:creationId xmlns:a16="http://schemas.microsoft.com/office/drawing/2014/main" id="{C278982D-41B2-BFB6-E609-F57398C1F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4455813"/>
            <a:ext cx="2681288" cy="1804000"/>
          </a:xfrm>
          <a:prstGeom prst="rect">
            <a:avLst/>
          </a:prstGeom>
        </p:spPr>
      </p:pic>
    </p:spTree>
    <p:extLst>
      <p:ext uri="{BB962C8B-B14F-4D97-AF65-F5344CB8AC3E}">
        <p14:creationId xmlns:p14="http://schemas.microsoft.com/office/powerpoint/2010/main" val="1849941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A4B43A-D687-5175-391C-ED849A29EF1E}"/>
              </a:ext>
            </a:extLst>
          </p:cNvPr>
          <p:cNvSpPr txBox="1"/>
          <p:nvPr/>
        </p:nvSpPr>
        <p:spPr>
          <a:xfrm>
            <a:off x="769610" y="316809"/>
            <a:ext cx="11421858" cy="892552"/>
          </a:xfrm>
          <a:prstGeom prst="rect">
            <a:avLst/>
          </a:prstGeom>
          <a:noFill/>
        </p:spPr>
        <p:txBody>
          <a:bodyPr wrap="square" rtlCol="0">
            <a:spAutoFit/>
          </a:bodyPr>
          <a:lstStyle/>
          <a:p>
            <a:r>
              <a:rPr kumimoji="1" lang="en" altLang="zh-CN" sz="2400" b="1" dirty="0"/>
              <a:t>Empathetic Response Generation</a:t>
            </a:r>
            <a:endParaRPr kumimoji="1" lang="en-US" altLang="zh-CN" sz="2400" b="1" dirty="0"/>
          </a:p>
          <a:p>
            <a:r>
              <a:rPr kumimoji="1" lang="en-US" altLang="zh-CN" sz="2800" b="1" dirty="0">
                <a:solidFill>
                  <a:srgbClr val="C00000"/>
                </a:solidFill>
              </a:rPr>
              <a:t> </a:t>
            </a:r>
            <a:endParaRPr kumimoji="1" lang="zh-CN" altLang="en-US" sz="2800" b="1" dirty="0">
              <a:solidFill>
                <a:srgbClr val="C00000"/>
              </a:solidFill>
            </a:endParaRPr>
          </a:p>
        </p:txBody>
      </p:sp>
      <p:pic>
        <p:nvPicPr>
          <p:cNvPr id="6" name="图片 5">
            <a:extLst>
              <a:ext uri="{FF2B5EF4-FFF2-40B4-BE49-F238E27FC236}">
                <a16:creationId xmlns:a16="http://schemas.microsoft.com/office/drawing/2014/main" id="{70DBD73C-A952-6A37-CE2F-1334F092EB84}"/>
              </a:ext>
            </a:extLst>
          </p:cNvPr>
          <p:cNvPicPr>
            <a:picLocks noChangeAspect="1"/>
          </p:cNvPicPr>
          <p:nvPr/>
        </p:nvPicPr>
        <p:blipFill rotWithShape="1">
          <a:blip r:embed="rId3">
            <a:extLst>
              <a:ext uri="{28A0092B-C50C-407E-A947-70E740481C1C}">
                <a14:useLocalDpi xmlns:a14="http://schemas.microsoft.com/office/drawing/2010/main" val="0"/>
              </a:ext>
            </a:extLst>
          </a:blip>
          <a:srcRect b="68025"/>
          <a:stretch/>
        </p:blipFill>
        <p:spPr>
          <a:xfrm>
            <a:off x="1904998" y="1349637"/>
            <a:ext cx="9247325" cy="1476690"/>
          </a:xfrm>
          <a:prstGeom prst="rect">
            <a:avLst/>
          </a:prstGeom>
        </p:spPr>
      </p:pic>
      <p:pic>
        <p:nvPicPr>
          <p:cNvPr id="5" name="图片 4">
            <a:extLst>
              <a:ext uri="{FF2B5EF4-FFF2-40B4-BE49-F238E27FC236}">
                <a16:creationId xmlns:a16="http://schemas.microsoft.com/office/drawing/2014/main" id="{BF9D6249-950D-3F25-A17B-9C1D30607D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998" y="961704"/>
            <a:ext cx="9198736" cy="4593963"/>
          </a:xfrm>
          <a:prstGeom prst="rect">
            <a:avLst/>
          </a:prstGeom>
        </p:spPr>
      </p:pic>
      <p:sp>
        <p:nvSpPr>
          <p:cNvPr id="3" name="下箭头 2">
            <a:extLst>
              <a:ext uri="{FF2B5EF4-FFF2-40B4-BE49-F238E27FC236}">
                <a16:creationId xmlns:a16="http://schemas.microsoft.com/office/drawing/2014/main" id="{E5AB31DC-B85E-8336-9CF3-734227634F3F}"/>
              </a:ext>
            </a:extLst>
          </p:cNvPr>
          <p:cNvSpPr/>
          <p:nvPr/>
        </p:nvSpPr>
        <p:spPr>
          <a:xfrm>
            <a:off x="1336861" y="1140086"/>
            <a:ext cx="429491" cy="4055366"/>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框 3">
            <a:extLst>
              <a:ext uri="{FF2B5EF4-FFF2-40B4-BE49-F238E27FC236}">
                <a16:creationId xmlns:a16="http://schemas.microsoft.com/office/drawing/2014/main" id="{943998D0-2826-4E70-6C65-92BB9B121474}"/>
              </a:ext>
            </a:extLst>
          </p:cNvPr>
          <p:cNvSpPr txBox="1"/>
          <p:nvPr/>
        </p:nvSpPr>
        <p:spPr>
          <a:xfrm>
            <a:off x="742613" y="5400975"/>
            <a:ext cx="7611677" cy="461665"/>
          </a:xfrm>
          <a:prstGeom prst="rect">
            <a:avLst/>
          </a:prstGeom>
          <a:noFill/>
        </p:spPr>
        <p:txBody>
          <a:bodyPr wrap="square">
            <a:spAutoFit/>
          </a:bodyPr>
          <a:lstStyle/>
          <a:p>
            <a:r>
              <a:rPr lang="en-US" altLang="zh-CN" sz="2400" b="1" i="0" dirty="0">
                <a:solidFill>
                  <a:srgbClr val="C00000"/>
                </a:solidFill>
                <a:effectLst/>
                <a:latin typeface="+mn-ea"/>
              </a:rPr>
              <a:t>Persona-aware Empathetic Response Generation</a:t>
            </a:r>
            <a:endParaRPr lang="zh-CN" altLang="en-US" sz="2400" b="1" dirty="0">
              <a:solidFill>
                <a:srgbClr val="C00000"/>
              </a:solidFill>
              <a:latin typeface="+mn-ea"/>
            </a:endParaRPr>
          </a:p>
        </p:txBody>
      </p:sp>
      <p:sp>
        <p:nvSpPr>
          <p:cNvPr id="7" name="矩形: 圆角 34">
            <a:extLst>
              <a:ext uri="{FF2B5EF4-FFF2-40B4-BE49-F238E27FC236}">
                <a16:creationId xmlns:a16="http://schemas.microsoft.com/office/drawing/2014/main" id="{6BEA3B9D-69E1-6092-E852-0629683E3C2D}"/>
              </a:ext>
            </a:extLst>
          </p:cNvPr>
          <p:cNvSpPr/>
          <p:nvPr/>
        </p:nvSpPr>
        <p:spPr>
          <a:xfrm>
            <a:off x="2088278" y="5896296"/>
            <a:ext cx="8880763" cy="461665"/>
          </a:xfrm>
          <a:prstGeom prst="roundRect">
            <a:avLst/>
          </a:prstGeom>
          <a:no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200" dirty="0">
                <a:solidFill>
                  <a:schemeClr val="tx1"/>
                </a:solidFill>
                <a:latin typeface="Times New Roman" panose="02020603050405020304" pitchFamily="18" charset="0"/>
                <a:cs typeface="Times New Roman" panose="02020603050405020304" pitchFamily="18" charset="0"/>
              </a:rPr>
              <a:t>To generate </a:t>
            </a:r>
            <a:r>
              <a:rPr lang="en-US" altLang="zh-CN" sz="2200" b="1" dirty="0">
                <a:solidFill>
                  <a:schemeClr val="accent1">
                    <a:lumMod val="75000"/>
                  </a:schemeClr>
                </a:solidFill>
                <a:latin typeface="Times New Roman" panose="02020603050405020304" pitchFamily="18" charset="0"/>
                <a:cs typeface="Times New Roman" panose="02020603050405020304" pitchFamily="18" charset="0"/>
              </a:rPr>
              <a:t>informative</a:t>
            </a:r>
            <a:r>
              <a:rPr lang="en-US" altLang="zh-CN" sz="2200" dirty="0">
                <a:solidFill>
                  <a:schemeClr val="tx1"/>
                </a:solidFill>
                <a:latin typeface="Times New Roman" panose="02020603050405020304" pitchFamily="18" charset="0"/>
                <a:cs typeface="Times New Roman" panose="02020603050405020304" pitchFamily="18" charset="0"/>
              </a:rPr>
              <a:t>, </a:t>
            </a:r>
            <a:r>
              <a:rPr lang="en-US" altLang="zh-CN" sz="2200" b="1" dirty="0">
                <a:solidFill>
                  <a:schemeClr val="accent1">
                    <a:lumMod val="75000"/>
                  </a:schemeClr>
                </a:solidFill>
                <a:latin typeface="Times New Roman" panose="02020603050405020304" pitchFamily="18" charset="0"/>
                <a:cs typeface="Times New Roman" panose="02020603050405020304" pitchFamily="18" charset="0"/>
              </a:rPr>
              <a:t>personalized</a:t>
            </a:r>
            <a:r>
              <a:rPr lang="en-US" altLang="zh-CN" sz="2200" dirty="0">
                <a:solidFill>
                  <a:schemeClr val="tx1"/>
                </a:solidFill>
                <a:latin typeface="Times New Roman" panose="02020603050405020304" pitchFamily="18" charset="0"/>
                <a:cs typeface="Times New Roman" panose="02020603050405020304" pitchFamily="18" charset="0"/>
              </a:rPr>
              <a:t>, and </a:t>
            </a:r>
            <a:r>
              <a:rPr lang="en-US" altLang="zh-CN" sz="2200" b="1" dirty="0">
                <a:solidFill>
                  <a:schemeClr val="accent1">
                    <a:lumMod val="75000"/>
                  </a:schemeClr>
                </a:solidFill>
                <a:latin typeface="Times New Roman" panose="02020603050405020304" pitchFamily="18" charset="0"/>
                <a:cs typeface="Times New Roman" panose="02020603050405020304" pitchFamily="18" charset="0"/>
              </a:rPr>
              <a:t>empathetic</a:t>
            </a:r>
            <a:r>
              <a:rPr lang="en-US" altLang="zh-CN" sz="2200" dirty="0">
                <a:solidFill>
                  <a:schemeClr val="tx1"/>
                </a:solidFill>
                <a:latin typeface="Times New Roman" panose="02020603050405020304" pitchFamily="18" charset="0"/>
                <a:cs typeface="Times New Roman" panose="02020603050405020304" pitchFamily="18" charset="0"/>
              </a:rPr>
              <a:t> dialogue responses </a:t>
            </a:r>
          </a:p>
        </p:txBody>
      </p:sp>
    </p:spTree>
    <p:extLst>
      <p:ext uri="{BB962C8B-B14F-4D97-AF65-F5344CB8AC3E}">
        <p14:creationId xmlns:p14="http://schemas.microsoft.com/office/powerpoint/2010/main" val="1415319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16">
            <a:extLst>
              <a:ext uri="{FF2B5EF4-FFF2-40B4-BE49-F238E27FC236}">
                <a16:creationId xmlns:a16="http://schemas.microsoft.com/office/drawing/2014/main" id="{DBE096A9-5661-8038-16DA-693BBCD323D1}"/>
              </a:ext>
            </a:extLst>
          </p:cNvPr>
          <p:cNvSpPr/>
          <p:nvPr/>
        </p:nvSpPr>
        <p:spPr>
          <a:xfrm>
            <a:off x="5081577" y="2403294"/>
            <a:ext cx="4197074" cy="8309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rPr>
              <a:t>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0A44D9E-3DD4-225D-CD23-4D9A72A428BF}"/>
              </a:ext>
            </a:extLst>
          </p:cNvPr>
          <p:cNvSpPr txBox="1"/>
          <p:nvPr/>
        </p:nvSpPr>
        <p:spPr>
          <a:xfrm>
            <a:off x="1085824" y="1172456"/>
            <a:ext cx="9590292" cy="830997"/>
          </a:xfrm>
          <a:prstGeom prst="rect">
            <a:avLst/>
          </a:prstGeom>
          <a:noFill/>
        </p:spPr>
        <p:txBody>
          <a:bodyPr wrap="square" rtlCol="0">
            <a:spAutoFit/>
          </a:bodyPr>
          <a:lstStyle/>
          <a:p>
            <a:r>
              <a:rPr lang="en" altLang="zh-CN" sz="2400" dirty="0">
                <a:solidFill>
                  <a:srgbClr val="0D0D0D"/>
                </a:solidFill>
                <a:latin typeface="Times New Roman" panose="02020603050405020304" pitchFamily="18" charset="0"/>
                <a:cs typeface="Times New Roman" panose="02020603050405020304" pitchFamily="18" charset="0"/>
              </a:rPr>
              <a:t>E</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xisting work </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(e.g., </a:t>
            </a:r>
            <a:r>
              <a:rPr lang="en-US" altLang="zh-CN" sz="2400" dirty="0" err="1">
                <a:solidFill>
                  <a:schemeClr val="tx1"/>
                </a:solidFill>
                <a:latin typeface="Times New Roman" panose="02020603050405020304" pitchFamily="18" charset="0"/>
                <a:ea typeface="等线" panose="02010600030101010101" pitchFamily="2" charset="-122"/>
                <a:cs typeface="Times New Roman" panose="02020603050405020304" pitchFamily="18" charset="0"/>
              </a:rPr>
              <a:t>EmpTransfo</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COMAE)</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focuses solely on Emotion and Dialogue Act, </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i</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gnoring the impact of persona characteristics </a:t>
            </a:r>
            <a:r>
              <a:rPr kumimoji="1" lang="en-US" altLang="zh-CN" sz="2400" dirty="0">
                <a:solidFill>
                  <a:schemeClr val="tx1"/>
                </a:solidFill>
                <a:latin typeface="Times New Roman" panose="02020603050405020304" pitchFamily="18" charset="0"/>
                <a:cs typeface="Times New Roman" panose="02020603050405020304" pitchFamily="18" charset="0"/>
              </a:rPr>
              <a:t>on emotion</a:t>
            </a:r>
            <a:r>
              <a:rPr kumimoji="1" lang="en-US" altLang="zh-CN" sz="2400" dirty="0">
                <a:latin typeface="Times New Roman" panose="02020603050405020304" pitchFamily="18" charset="0"/>
                <a:cs typeface="Times New Roman" panose="02020603050405020304" pitchFamily="18" charset="0"/>
              </a:rPr>
              <a:t>.</a:t>
            </a:r>
            <a:endPar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6534D6CC-F759-5FD7-C1E9-6D840D4F7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1180">
            <a:off x="3884441" y="2451059"/>
            <a:ext cx="1033376" cy="76392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224BBA5F-ED3C-DA42-325D-F9E7C0D52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454" y="2188614"/>
            <a:ext cx="1253211" cy="1317012"/>
          </a:xfrm>
          <a:prstGeom prst="rect">
            <a:avLst/>
          </a:prstGeom>
        </p:spPr>
      </p:pic>
      <p:sp>
        <p:nvSpPr>
          <p:cNvPr id="5" name="文本框 4">
            <a:extLst>
              <a:ext uri="{FF2B5EF4-FFF2-40B4-BE49-F238E27FC236}">
                <a16:creationId xmlns:a16="http://schemas.microsoft.com/office/drawing/2014/main" id="{5F37060A-CEDD-1778-AD93-1548565E6815}"/>
              </a:ext>
            </a:extLst>
          </p:cNvPr>
          <p:cNvSpPr txBox="1"/>
          <p:nvPr/>
        </p:nvSpPr>
        <p:spPr>
          <a:xfrm>
            <a:off x="5199389" y="2798853"/>
            <a:ext cx="5315055" cy="369332"/>
          </a:xfrm>
          <a:prstGeom prst="rect">
            <a:avLst/>
          </a:prstGeom>
          <a:noFill/>
        </p:spPr>
        <p:txBody>
          <a:bodyPr wrap="square" rtlCol="0">
            <a:spAutoFit/>
          </a:bodyPr>
          <a:lstStyle/>
          <a:p>
            <a:r>
              <a:rPr lang="en" altLang="zh-CN" b="0" i="0" u="none" strike="noStrike" dirty="0">
                <a:solidFill>
                  <a:srgbClr val="0D0D0D"/>
                </a:solidFill>
                <a:effectLst/>
                <a:latin typeface="Söhne"/>
              </a:rPr>
              <a:t>No distinct emotional expressions</a:t>
            </a:r>
            <a:endParaRPr kumimoji="1" lang="zh-CN" altLang="en-US" dirty="0"/>
          </a:p>
        </p:txBody>
      </p:sp>
      <p:sp>
        <p:nvSpPr>
          <p:cNvPr id="6" name="文本框 5">
            <a:extLst>
              <a:ext uri="{FF2B5EF4-FFF2-40B4-BE49-F238E27FC236}">
                <a16:creationId xmlns:a16="http://schemas.microsoft.com/office/drawing/2014/main" id="{2B0CBCD4-09ED-005D-8FDE-FC09E37D912C}"/>
              </a:ext>
            </a:extLst>
          </p:cNvPr>
          <p:cNvSpPr txBox="1"/>
          <p:nvPr/>
        </p:nvSpPr>
        <p:spPr>
          <a:xfrm>
            <a:off x="5204009" y="2438810"/>
            <a:ext cx="4074642" cy="369332"/>
          </a:xfrm>
          <a:prstGeom prst="rect">
            <a:avLst/>
          </a:prstGeom>
          <a:noFill/>
        </p:spPr>
        <p:txBody>
          <a:bodyPr wrap="none" rtlCol="0">
            <a:spAutoFit/>
          </a:bodyPr>
          <a:lstStyle/>
          <a:p>
            <a:r>
              <a:rPr lang="en" altLang="zh-CN" dirty="0">
                <a:solidFill>
                  <a:srgbClr val="0D0D0D"/>
                </a:solidFill>
                <a:latin typeface="Söhne"/>
              </a:rPr>
              <a:t>I</a:t>
            </a:r>
            <a:r>
              <a:rPr lang="en" altLang="zh-CN" b="0" i="0" u="none" strike="noStrike" dirty="0">
                <a:solidFill>
                  <a:srgbClr val="0D0D0D"/>
                </a:solidFill>
                <a:effectLst/>
                <a:latin typeface="Söhne"/>
              </a:rPr>
              <a:t>ntegrate persona with semantic context </a:t>
            </a:r>
            <a:endParaRPr kumimoji="1" lang="zh-CN" altLang="en-US" dirty="0"/>
          </a:p>
        </p:txBody>
      </p:sp>
      <p:sp>
        <p:nvSpPr>
          <p:cNvPr id="9" name="文本框 8">
            <a:extLst>
              <a:ext uri="{FF2B5EF4-FFF2-40B4-BE49-F238E27FC236}">
                <a16:creationId xmlns:a16="http://schemas.microsoft.com/office/drawing/2014/main" id="{52A904BA-284D-91D4-5354-7E11086FD566}"/>
              </a:ext>
            </a:extLst>
          </p:cNvPr>
          <p:cNvSpPr txBox="1"/>
          <p:nvPr/>
        </p:nvSpPr>
        <p:spPr>
          <a:xfrm>
            <a:off x="316604" y="282929"/>
            <a:ext cx="5564366" cy="461665"/>
          </a:xfrm>
          <a:prstGeom prst="rect">
            <a:avLst/>
          </a:prstGeom>
          <a:noFill/>
        </p:spPr>
        <p:txBody>
          <a:bodyPr wrap="square">
            <a:spAutoFit/>
          </a:bodyPr>
          <a:lstStyle/>
          <a:p>
            <a:r>
              <a:rPr lang="en-US" altLang="zh-CN" sz="2400" b="1" dirty="0">
                <a:latin typeface="+mn-ea"/>
              </a:rPr>
              <a:t>Related Work and Challenges</a:t>
            </a:r>
            <a:endParaRPr lang="zh-CN" altLang="en-US" sz="2400" b="1" dirty="0">
              <a:latin typeface="+mn-ea"/>
            </a:endParaRPr>
          </a:p>
        </p:txBody>
      </p:sp>
    </p:spTree>
    <p:extLst>
      <p:ext uri="{BB962C8B-B14F-4D97-AF65-F5344CB8AC3E}">
        <p14:creationId xmlns:p14="http://schemas.microsoft.com/office/powerpoint/2010/main" val="2037155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对角圆角矩形 21">
            <a:extLst>
              <a:ext uri="{FF2B5EF4-FFF2-40B4-BE49-F238E27FC236}">
                <a16:creationId xmlns:a16="http://schemas.microsoft.com/office/drawing/2014/main" id="{7E639C1F-F486-D839-54B1-9B65831EDDF5}"/>
              </a:ext>
            </a:extLst>
          </p:cNvPr>
          <p:cNvSpPr/>
          <p:nvPr/>
        </p:nvSpPr>
        <p:spPr>
          <a:xfrm>
            <a:off x="603001" y="4048751"/>
            <a:ext cx="4057166" cy="1343948"/>
          </a:xfrm>
          <a:prstGeom prst="round2DiagRect">
            <a:avLst/>
          </a:prstGeom>
          <a:solidFill>
            <a:schemeClr val="accent1">
              <a:lumMod val="40000"/>
              <a:lumOff val="6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16">
            <a:extLst>
              <a:ext uri="{FF2B5EF4-FFF2-40B4-BE49-F238E27FC236}">
                <a16:creationId xmlns:a16="http://schemas.microsoft.com/office/drawing/2014/main" id="{DBE096A9-5661-8038-16DA-693BBCD323D1}"/>
              </a:ext>
            </a:extLst>
          </p:cNvPr>
          <p:cNvSpPr/>
          <p:nvPr/>
        </p:nvSpPr>
        <p:spPr>
          <a:xfrm>
            <a:off x="5081577" y="2403294"/>
            <a:ext cx="3592524" cy="8309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rPr>
              <a:t>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0A44D9E-3DD4-225D-CD23-4D9A72A428BF}"/>
              </a:ext>
            </a:extLst>
          </p:cNvPr>
          <p:cNvSpPr txBox="1"/>
          <p:nvPr/>
        </p:nvSpPr>
        <p:spPr>
          <a:xfrm>
            <a:off x="1085824" y="1172456"/>
            <a:ext cx="9590292" cy="830997"/>
          </a:xfrm>
          <a:prstGeom prst="rect">
            <a:avLst/>
          </a:prstGeom>
          <a:noFill/>
        </p:spPr>
        <p:txBody>
          <a:bodyPr wrap="square" rtlCol="0">
            <a:spAutoFit/>
          </a:bodyPr>
          <a:lstStyle/>
          <a:p>
            <a:r>
              <a:rPr lang="en" altLang="zh-CN" sz="2400" dirty="0">
                <a:solidFill>
                  <a:srgbClr val="0D0D0D"/>
                </a:solidFill>
                <a:latin typeface="Times New Roman" panose="02020603050405020304" pitchFamily="18" charset="0"/>
                <a:cs typeface="Times New Roman" panose="02020603050405020304" pitchFamily="18" charset="0"/>
              </a:rPr>
              <a:t>E</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xisting work </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(e.g., </a:t>
            </a:r>
            <a:r>
              <a:rPr lang="en-US" altLang="zh-CN" sz="2400" dirty="0" err="1">
                <a:solidFill>
                  <a:schemeClr val="tx1"/>
                </a:solidFill>
                <a:latin typeface="Times New Roman" panose="02020603050405020304" pitchFamily="18" charset="0"/>
                <a:ea typeface="等线" panose="02010600030101010101" pitchFamily="2" charset="-122"/>
                <a:cs typeface="Times New Roman" panose="02020603050405020304" pitchFamily="18" charset="0"/>
              </a:rPr>
              <a:t>EmpTransfo</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COMAE)</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focuses solely on Emotion and Dialogue Act, </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i</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gnoring the impact of persona characteristics </a:t>
            </a:r>
            <a:r>
              <a:rPr kumimoji="1" lang="en-US" altLang="zh-CN" sz="2400" dirty="0">
                <a:solidFill>
                  <a:schemeClr val="tx1"/>
                </a:solidFill>
                <a:latin typeface="Times New Roman" panose="02020603050405020304" pitchFamily="18" charset="0"/>
                <a:cs typeface="Times New Roman" panose="02020603050405020304" pitchFamily="18" charset="0"/>
              </a:rPr>
              <a:t>on emotion</a:t>
            </a:r>
            <a:r>
              <a:rPr kumimoji="1" lang="en-US" altLang="zh-CN" sz="2400" dirty="0">
                <a:latin typeface="Times New Roman" panose="02020603050405020304" pitchFamily="18" charset="0"/>
                <a:cs typeface="Times New Roman" panose="02020603050405020304" pitchFamily="18" charset="0"/>
              </a:rPr>
              <a:t>.</a:t>
            </a:r>
            <a:endPar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6534D6CC-F759-5FD7-C1E9-6D840D4F7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1180">
            <a:off x="3884441" y="2451059"/>
            <a:ext cx="1033376" cy="76392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224BBA5F-ED3C-DA42-325D-F9E7C0D52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454" y="2188614"/>
            <a:ext cx="1253211" cy="1317012"/>
          </a:xfrm>
          <a:prstGeom prst="rect">
            <a:avLst/>
          </a:prstGeom>
        </p:spPr>
      </p:pic>
      <p:sp>
        <p:nvSpPr>
          <p:cNvPr id="5" name="文本框 4">
            <a:extLst>
              <a:ext uri="{FF2B5EF4-FFF2-40B4-BE49-F238E27FC236}">
                <a16:creationId xmlns:a16="http://schemas.microsoft.com/office/drawing/2014/main" id="{5F37060A-CEDD-1778-AD93-1548565E6815}"/>
              </a:ext>
            </a:extLst>
          </p:cNvPr>
          <p:cNvSpPr txBox="1"/>
          <p:nvPr/>
        </p:nvSpPr>
        <p:spPr>
          <a:xfrm>
            <a:off x="5199389" y="2798853"/>
            <a:ext cx="5315055" cy="369332"/>
          </a:xfrm>
          <a:prstGeom prst="rect">
            <a:avLst/>
          </a:prstGeom>
          <a:noFill/>
        </p:spPr>
        <p:txBody>
          <a:bodyPr wrap="square" rtlCol="0">
            <a:spAutoFit/>
          </a:bodyPr>
          <a:lstStyle/>
          <a:p>
            <a:r>
              <a:rPr lang="en" altLang="zh-CN" b="0" i="0" u="none" strike="noStrike" dirty="0">
                <a:solidFill>
                  <a:srgbClr val="0D0D0D"/>
                </a:solidFill>
                <a:effectLst/>
                <a:latin typeface="Söhne"/>
              </a:rPr>
              <a:t>No distinct emotional expressions</a:t>
            </a:r>
            <a:endParaRPr kumimoji="1" lang="zh-CN" altLang="en-US" dirty="0"/>
          </a:p>
        </p:txBody>
      </p:sp>
      <p:sp>
        <p:nvSpPr>
          <p:cNvPr id="6" name="文本框 5">
            <a:extLst>
              <a:ext uri="{FF2B5EF4-FFF2-40B4-BE49-F238E27FC236}">
                <a16:creationId xmlns:a16="http://schemas.microsoft.com/office/drawing/2014/main" id="{2B0CBCD4-09ED-005D-8FDE-FC09E37D912C}"/>
              </a:ext>
            </a:extLst>
          </p:cNvPr>
          <p:cNvSpPr txBox="1"/>
          <p:nvPr/>
        </p:nvSpPr>
        <p:spPr>
          <a:xfrm>
            <a:off x="5204009" y="2438810"/>
            <a:ext cx="3215111" cy="369332"/>
          </a:xfrm>
          <a:prstGeom prst="rect">
            <a:avLst/>
          </a:prstGeom>
          <a:noFill/>
        </p:spPr>
        <p:txBody>
          <a:bodyPr wrap="none" rtlCol="0">
            <a:spAutoFit/>
          </a:bodyPr>
          <a:lstStyle/>
          <a:p>
            <a:r>
              <a:rPr lang="en" altLang="zh-CN" dirty="0">
                <a:solidFill>
                  <a:srgbClr val="0D0D0D"/>
                </a:solidFill>
                <a:latin typeface="Söhne"/>
              </a:rPr>
              <a:t>I</a:t>
            </a:r>
            <a:r>
              <a:rPr lang="en" altLang="zh-CN" b="0" i="0" u="none" strike="noStrike" dirty="0">
                <a:solidFill>
                  <a:srgbClr val="0D0D0D"/>
                </a:solidFill>
                <a:effectLst/>
                <a:latin typeface="Söhne"/>
              </a:rPr>
              <a:t>ntegrate persona with semantic</a:t>
            </a:r>
            <a:endParaRPr kumimoji="1" lang="zh-CN" altLang="en-US" dirty="0"/>
          </a:p>
        </p:txBody>
      </p:sp>
      <p:sp>
        <p:nvSpPr>
          <p:cNvPr id="10" name="文本框 9">
            <a:extLst>
              <a:ext uri="{FF2B5EF4-FFF2-40B4-BE49-F238E27FC236}">
                <a16:creationId xmlns:a16="http://schemas.microsoft.com/office/drawing/2014/main" id="{E8C0E8BE-638B-D32A-6855-4E66870E88F4}"/>
              </a:ext>
            </a:extLst>
          </p:cNvPr>
          <p:cNvSpPr txBox="1"/>
          <p:nvPr/>
        </p:nvSpPr>
        <p:spPr>
          <a:xfrm>
            <a:off x="856003" y="5357477"/>
            <a:ext cx="3927529" cy="400110"/>
          </a:xfrm>
          <a:prstGeom prst="rect">
            <a:avLst/>
          </a:prstGeom>
          <a:noFill/>
        </p:spPr>
        <p:txBody>
          <a:bodyPr wrap="square" rtlCol="0">
            <a:spAutoFit/>
          </a:bodyPr>
          <a:lstStyle/>
          <a:p>
            <a:r>
              <a:rPr lang="zh-CN" altLang="en-US" sz="1200" b="0" i="0" u="none" strike="noStrike" dirty="0">
                <a:solidFill>
                  <a:srgbClr val="222222"/>
                </a:solidFill>
                <a:effectLst/>
                <a:latin typeface="arial" panose="020B0604020202020204" pitchFamily="34" charset="0"/>
              </a:rPr>
              <a:t>▇</a:t>
            </a:r>
            <a:r>
              <a:rPr lang="en-US" altLang="zh-CN" sz="1200" b="0" i="0" u="none" strike="noStrike" dirty="0">
                <a:solidFill>
                  <a:srgbClr val="222222"/>
                </a:solidFill>
                <a:effectLst/>
                <a:latin typeface="arial" panose="020B0604020202020204" pitchFamily="34" charset="0"/>
              </a:rPr>
              <a:t> </a:t>
            </a:r>
            <a:r>
              <a:rPr lang="zh-CN" altLang="en-US" sz="1200" b="0" i="0" u="none" strike="noStrike" dirty="0">
                <a:solidFill>
                  <a:srgbClr val="222222"/>
                </a:solidFill>
                <a:effectLst/>
                <a:latin typeface="arial" panose="020B0604020202020204" pitchFamily="34" charset="0"/>
              </a:rPr>
              <a:t>  </a:t>
            </a:r>
            <a:r>
              <a:rPr lang="en" altLang="zh-CN" sz="2000" dirty="0">
                <a:solidFill>
                  <a:srgbClr val="0D0D0D"/>
                </a:solidFill>
                <a:latin typeface="Söhne"/>
              </a:rPr>
              <a:t>S</a:t>
            </a:r>
            <a:r>
              <a:rPr lang="en" altLang="zh-CN" sz="2000" b="0" i="0" u="none" strike="noStrike" dirty="0">
                <a:solidFill>
                  <a:srgbClr val="0D0D0D"/>
                </a:solidFill>
                <a:effectLst/>
                <a:latin typeface="Söhne"/>
              </a:rPr>
              <a:t>ubjective and vague expressions</a:t>
            </a:r>
            <a:endParaRPr kumimoji="1" lang="zh-CN" altLang="en-US" dirty="0"/>
          </a:p>
        </p:txBody>
      </p:sp>
      <p:sp>
        <p:nvSpPr>
          <p:cNvPr id="12" name="文本框 11">
            <a:extLst>
              <a:ext uri="{FF2B5EF4-FFF2-40B4-BE49-F238E27FC236}">
                <a16:creationId xmlns:a16="http://schemas.microsoft.com/office/drawing/2014/main" id="{D2E021D8-4AD4-557B-E696-D1D13C82A984}"/>
              </a:ext>
            </a:extLst>
          </p:cNvPr>
          <p:cNvSpPr txBox="1"/>
          <p:nvPr/>
        </p:nvSpPr>
        <p:spPr>
          <a:xfrm>
            <a:off x="856003" y="5673053"/>
            <a:ext cx="6096000" cy="400110"/>
          </a:xfrm>
          <a:prstGeom prst="rect">
            <a:avLst/>
          </a:prstGeom>
          <a:noFill/>
        </p:spPr>
        <p:txBody>
          <a:bodyPr wrap="square">
            <a:spAutoFit/>
          </a:bodyPr>
          <a:lstStyle/>
          <a:p>
            <a:r>
              <a:rPr lang="en" altLang="zh-CN" sz="1200" dirty="0">
                <a:solidFill>
                  <a:srgbClr val="222222"/>
                </a:solidFill>
                <a:latin typeface="arial" panose="020B0604020202020204" pitchFamily="34" charset="0"/>
              </a:rPr>
              <a:t>▇</a:t>
            </a:r>
            <a:r>
              <a:rPr lang="en" altLang="zh-CN" dirty="0">
                <a:latin typeface="NimbusRomNo9L"/>
              </a:rPr>
              <a:t> </a:t>
            </a:r>
            <a:r>
              <a:rPr lang="zh-CN" altLang="en-US" dirty="0">
                <a:latin typeface="NimbusRomNo9L"/>
              </a:rPr>
              <a:t>  </a:t>
            </a:r>
            <a:r>
              <a:rPr lang="en" altLang="zh-CN" sz="2000" dirty="0">
                <a:latin typeface="NimbusRomNo9L"/>
              </a:rPr>
              <a:t>S</a:t>
            </a:r>
            <a:r>
              <a:rPr lang="en" altLang="zh-CN" sz="2000" dirty="0">
                <a:effectLst/>
                <a:latin typeface="NimbusRomNo9L"/>
              </a:rPr>
              <a:t>hort and superficial descriptions</a:t>
            </a:r>
            <a:endParaRPr lang="en" altLang="zh-CN" dirty="0"/>
          </a:p>
        </p:txBody>
      </p:sp>
      <p:sp>
        <p:nvSpPr>
          <p:cNvPr id="13" name="文本框 12">
            <a:extLst>
              <a:ext uri="{FF2B5EF4-FFF2-40B4-BE49-F238E27FC236}">
                <a16:creationId xmlns:a16="http://schemas.microsoft.com/office/drawing/2014/main" id="{C5BBA7FB-AB2C-627B-4EF3-82602C59590F}"/>
              </a:ext>
            </a:extLst>
          </p:cNvPr>
          <p:cNvSpPr txBox="1"/>
          <p:nvPr/>
        </p:nvSpPr>
        <p:spPr>
          <a:xfrm>
            <a:off x="659469" y="4126529"/>
            <a:ext cx="1039836" cy="400110"/>
          </a:xfrm>
          <a:prstGeom prst="rect">
            <a:avLst/>
          </a:prstGeom>
          <a:noFill/>
        </p:spPr>
        <p:txBody>
          <a:bodyPr wrap="none" rtlCol="0">
            <a:spAutoFit/>
          </a:bodyPr>
          <a:lstStyle/>
          <a:p>
            <a:r>
              <a:rPr lang="en" altLang="zh-CN" sz="2000" b="1" dirty="0">
                <a:latin typeface="NimbusRomNo9L"/>
              </a:rPr>
              <a:t>P</a:t>
            </a:r>
            <a:r>
              <a:rPr lang="en" altLang="zh-CN" sz="2000" b="1" dirty="0">
                <a:effectLst/>
                <a:latin typeface="NimbusRomNo9L"/>
              </a:rPr>
              <a:t>ersona</a:t>
            </a:r>
            <a:endParaRPr kumimoji="1" lang="zh-CN" altLang="en-US" sz="2000" b="1" dirty="0"/>
          </a:p>
        </p:txBody>
      </p:sp>
      <p:sp>
        <p:nvSpPr>
          <p:cNvPr id="15" name="文本框 14">
            <a:extLst>
              <a:ext uri="{FF2B5EF4-FFF2-40B4-BE49-F238E27FC236}">
                <a16:creationId xmlns:a16="http://schemas.microsoft.com/office/drawing/2014/main" id="{D071BBD7-E285-253E-C0AE-707DD88EFD3E}"/>
              </a:ext>
            </a:extLst>
          </p:cNvPr>
          <p:cNvSpPr txBox="1"/>
          <p:nvPr/>
        </p:nvSpPr>
        <p:spPr>
          <a:xfrm>
            <a:off x="688214" y="4540939"/>
            <a:ext cx="4063677" cy="707886"/>
          </a:xfrm>
          <a:prstGeom prst="rect">
            <a:avLst/>
          </a:prstGeom>
          <a:noFill/>
        </p:spPr>
        <p:txBody>
          <a:bodyPr wrap="none" rtlCol="0">
            <a:spAutoFit/>
          </a:bodyPr>
          <a:lstStyle/>
          <a:p>
            <a:r>
              <a:rPr lang="en" altLang="zh-CN" sz="2000" dirty="0">
                <a:effectLst/>
                <a:latin typeface="NimbusRomNo9L"/>
              </a:rPr>
              <a:t>I do not like to talk</a:t>
            </a:r>
          </a:p>
          <a:p>
            <a:r>
              <a:rPr lang="en" altLang="zh-CN" sz="2000" dirty="0">
                <a:effectLst/>
                <a:latin typeface="NimbusRomNo9L"/>
              </a:rPr>
              <a:t>real personality traits (“introverted”) </a:t>
            </a:r>
            <a:endParaRPr kumimoji="1" lang="zh-CN" altLang="en-US" sz="2000" dirty="0"/>
          </a:p>
        </p:txBody>
      </p:sp>
      <p:cxnSp>
        <p:nvCxnSpPr>
          <p:cNvPr id="23" name="直线连接符 22">
            <a:extLst>
              <a:ext uri="{FF2B5EF4-FFF2-40B4-BE49-F238E27FC236}">
                <a16:creationId xmlns:a16="http://schemas.microsoft.com/office/drawing/2014/main" id="{C995B218-65D2-4ED9-FC74-8A073C2ED797}"/>
              </a:ext>
            </a:extLst>
          </p:cNvPr>
          <p:cNvCxnSpPr/>
          <p:nvPr/>
        </p:nvCxnSpPr>
        <p:spPr>
          <a:xfrm>
            <a:off x="659469" y="3698076"/>
            <a:ext cx="1076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文本框 8">
            <a:extLst>
              <a:ext uri="{FF2B5EF4-FFF2-40B4-BE49-F238E27FC236}">
                <a16:creationId xmlns:a16="http://schemas.microsoft.com/office/drawing/2014/main" id="{47979672-058D-4F79-0BCD-6CE18445E142}"/>
              </a:ext>
            </a:extLst>
          </p:cNvPr>
          <p:cNvSpPr txBox="1"/>
          <p:nvPr/>
        </p:nvSpPr>
        <p:spPr>
          <a:xfrm>
            <a:off x="316604" y="282929"/>
            <a:ext cx="5564366" cy="461665"/>
          </a:xfrm>
          <a:prstGeom prst="rect">
            <a:avLst/>
          </a:prstGeom>
          <a:noFill/>
        </p:spPr>
        <p:txBody>
          <a:bodyPr wrap="square">
            <a:spAutoFit/>
          </a:bodyPr>
          <a:lstStyle/>
          <a:p>
            <a:r>
              <a:rPr lang="en-US" altLang="zh-CN" sz="2400" b="1" dirty="0">
                <a:latin typeface="+mn-ea"/>
              </a:rPr>
              <a:t>Related Work and Challenges</a:t>
            </a:r>
            <a:endParaRPr lang="zh-CN" altLang="en-US" sz="2400" b="1" dirty="0">
              <a:latin typeface="+mn-ea"/>
            </a:endParaRPr>
          </a:p>
        </p:txBody>
      </p:sp>
    </p:spTree>
    <p:extLst>
      <p:ext uri="{BB962C8B-B14F-4D97-AF65-F5344CB8AC3E}">
        <p14:creationId xmlns:p14="http://schemas.microsoft.com/office/powerpoint/2010/main" val="32630298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对角圆角矩形 21">
            <a:extLst>
              <a:ext uri="{FF2B5EF4-FFF2-40B4-BE49-F238E27FC236}">
                <a16:creationId xmlns:a16="http://schemas.microsoft.com/office/drawing/2014/main" id="{7E639C1F-F486-D839-54B1-9B65831EDDF5}"/>
              </a:ext>
            </a:extLst>
          </p:cNvPr>
          <p:cNvSpPr/>
          <p:nvPr/>
        </p:nvSpPr>
        <p:spPr>
          <a:xfrm>
            <a:off x="603001" y="4048751"/>
            <a:ext cx="4057166" cy="1343948"/>
          </a:xfrm>
          <a:prstGeom prst="round2DiagRect">
            <a:avLst/>
          </a:prstGeom>
          <a:solidFill>
            <a:schemeClr val="accent1">
              <a:lumMod val="40000"/>
              <a:lumOff val="60000"/>
              <a:alpha val="5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16">
            <a:extLst>
              <a:ext uri="{FF2B5EF4-FFF2-40B4-BE49-F238E27FC236}">
                <a16:creationId xmlns:a16="http://schemas.microsoft.com/office/drawing/2014/main" id="{DBE096A9-5661-8038-16DA-693BBCD323D1}"/>
              </a:ext>
            </a:extLst>
          </p:cNvPr>
          <p:cNvSpPr/>
          <p:nvPr/>
        </p:nvSpPr>
        <p:spPr>
          <a:xfrm>
            <a:off x="5081577" y="2403294"/>
            <a:ext cx="3592524" cy="8309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b="1" dirty="0">
                <a:solidFill>
                  <a:schemeClr val="tx1"/>
                </a:solidFill>
              </a:rPr>
              <a:t> </a:t>
            </a:r>
            <a:endParaRPr kumimoji="1" lang="zh-CN" altLang="en-US" dirty="0">
              <a:solidFill>
                <a:schemeClr val="tx1"/>
              </a:solidFill>
              <a:latin typeface="Times New Roman" panose="02020603050405020304" pitchFamily="18" charset="0"/>
              <a:cs typeface="Times New Roman" panose="02020603050405020304" pitchFamily="18" charset="0"/>
            </a:endParaRPr>
          </a:p>
        </p:txBody>
      </p:sp>
      <p:sp>
        <p:nvSpPr>
          <p:cNvPr id="8" name="文本框 7">
            <a:extLst>
              <a:ext uri="{FF2B5EF4-FFF2-40B4-BE49-F238E27FC236}">
                <a16:creationId xmlns:a16="http://schemas.microsoft.com/office/drawing/2014/main" id="{A0A44D9E-3DD4-225D-CD23-4D9A72A428BF}"/>
              </a:ext>
            </a:extLst>
          </p:cNvPr>
          <p:cNvSpPr txBox="1"/>
          <p:nvPr/>
        </p:nvSpPr>
        <p:spPr>
          <a:xfrm>
            <a:off x="1085824" y="1172456"/>
            <a:ext cx="9590292" cy="830997"/>
          </a:xfrm>
          <a:prstGeom prst="rect">
            <a:avLst/>
          </a:prstGeom>
          <a:noFill/>
        </p:spPr>
        <p:txBody>
          <a:bodyPr wrap="square" rtlCol="0">
            <a:spAutoFit/>
          </a:bodyPr>
          <a:lstStyle/>
          <a:p>
            <a:r>
              <a:rPr lang="en" altLang="zh-CN" sz="2400" dirty="0">
                <a:solidFill>
                  <a:srgbClr val="0D0D0D"/>
                </a:solidFill>
                <a:latin typeface="Times New Roman" panose="02020603050405020304" pitchFamily="18" charset="0"/>
                <a:cs typeface="Times New Roman" panose="02020603050405020304" pitchFamily="18" charset="0"/>
              </a:rPr>
              <a:t>E</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xisting work </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(e.g., </a:t>
            </a:r>
            <a:r>
              <a:rPr lang="en-US" altLang="zh-CN" sz="2400" dirty="0" err="1">
                <a:solidFill>
                  <a:schemeClr val="tx1"/>
                </a:solidFill>
                <a:latin typeface="Times New Roman" panose="02020603050405020304" pitchFamily="18" charset="0"/>
                <a:ea typeface="等线" panose="02010600030101010101" pitchFamily="2" charset="-122"/>
                <a:cs typeface="Times New Roman" panose="02020603050405020304" pitchFamily="18" charset="0"/>
              </a:rPr>
              <a:t>EmpTransfo</a:t>
            </a:r>
            <a:r>
              <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rPr>
              <a:t>, COMAE)</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 </a:t>
            </a:r>
            <a:r>
              <a:rPr kumimoji="1" lang="en-US" altLang="zh-CN" sz="2400" dirty="0">
                <a:solidFill>
                  <a:schemeClr val="tx1"/>
                </a:solidFill>
                <a:latin typeface="Times New Roman" panose="02020603050405020304" pitchFamily="18" charset="0"/>
                <a:cs typeface="Times New Roman" panose="02020603050405020304" pitchFamily="18" charset="0"/>
              </a:rPr>
              <a:t>focuses solely on Emotion and Dialogue Act, </a:t>
            </a:r>
            <a:r>
              <a:rPr lang="en" altLang="zh-CN" sz="2400" dirty="0">
                <a:solidFill>
                  <a:srgbClr val="0D0D0D"/>
                </a:solidFill>
                <a:latin typeface="Times New Roman" panose="02020603050405020304" pitchFamily="18" charset="0"/>
                <a:ea typeface="等线" panose="02010600030101010101" pitchFamily="2" charset="-122"/>
                <a:cs typeface="Times New Roman" panose="02020603050405020304" pitchFamily="18" charset="0"/>
              </a:rPr>
              <a:t>i</a:t>
            </a:r>
            <a:r>
              <a:rPr lang="en" altLang="zh-CN" sz="2400" b="0" i="0" u="none" strike="noStrike" dirty="0">
                <a:solidFill>
                  <a:srgbClr val="0D0D0D"/>
                </a:solidFill>
                <a:effectLst/>
                <a:latin typeface="Times New Roman" panose="02020603050405020304" pitchFamily="18" charset="0"/>
                <a:cs typeface="Times New Roman" panose="02020603050405020304" pitchFamily="18" charset="0"/>
              </a:rPr>
              <a:t>gnoring the impact of persona characteristics </a:t>
            </a:r>
            <a:r>
              <a:rPr kumimoji="1" lang="en-US" altLang="zh-CN" sz="2400" dirty="0">
                <a:solidFill>
                  <a:schemeClr val="tx1"/>
                </a:solidFill>
                <a:latin typeface="Times New Roman" panose="02020603050405020304" pitchFamily="18" charset="0"/>
                <a:cs typeface="Times New Roman" panose="02020603050405020304" pitchFamily="18" charset="0"/>
              </a:rPr>
              <a:t>on emotion</a:t>
            </a:r>
            <a:r>
              <a:rPr kumimoji="1" lang="en-US" altLang="zh-CN" sz="2400" dirty="0">
                <a:latin typeface="Times New Roman" panose="02020603050405020304" pitchFamily="18" charset="0"/>
                <a:cs typeface="Times New Roman" panose="02020603050405020304" pitchFamily="18" charset="0"/>
              </a:rPr>
              <a:t>.</a:t>
            </a:r>
            <a:endParaRPr lang="en-US" altLang="zh-CN" sz="2400" dirty="0">
              <a:solidFill>
                <a:schemeClr val="tx1"/>
              </a:solidFill>
              <a:latin typeface="Times New Roman" panose="02020603050405020304" pitchFamily="18" charset="0"/>
              <a:ea typeface="等线"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6534D6CC-F759-5FD7-C1E9-6D840D4F7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21180">
            <a:off x="3884441" y="2451059"/>
            <a:ext cx="1033376" cy="763920"/>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224BBA5F-ED3C-DA42-325D-F9E7C0D524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454" y="2188614"/>
            <a:ext cx="1253211" cy="1317012"/>
          </a:xfrm>
          <a:prstGeom prst="rect">
            <a:avLst/>
          </a:prstGeom>
        </p:spPr>
      </p:pic>
      <p:sp>
        <p:nvSpPr>
          <p:cNvPr id="5" name="文本框 4">
            <a:extLst>
              <a:ext uri="{FF2B5EF4-FFF2-40B4-BE49-F238E27FC236}">
                <a16:creationId xmlns:a16="http://schemas.microsoft.com/office/drawing/2014/main" id="{5F37060A-CEDD-1778-AD93-1548565E6815}"/>
              </a:ext>
            </a:extLst>
          </p:cNvPr>
          <p:cNvSpPr txBox="1"/>
          <p:nvPr/>
        </p:nvSpPr>
        <p:spPr>
          <a:xfrm>
            <a:off x="5199389" y="2798853"/>
            <a:ext cx="5315055" cy="369332"/>
          </a:xfrm>
          <a:prstGeom prst="rect">
            <a:avLst/>
          </a:prstGeom>
          <a:noFill/>
        </p:spPr>
        <p:txBody>
          <a:bodyPr wrap="square" rtlCol="0">
            <a:spAutoFit/>
          </a:bodyPr>
          <a:lstStyle/>
          <a:p>
            <a:r>
              <a:rPr lang="en" altLang="zh-CN" b="0" i="0" u="none" strike="noStrike" dirty="0">
                <a:solidFill>
                  <a:srgbClr val="0D0D0D"/>
                </a:solidFill>
                <a:effectLst/>
                <a:latin typeface="Söhne"/>
              </a:rPr>
              <a:t>No distinct emotional expressions</a:t>
            </a:r>
            <a:endParaRPr kumimoji="1" lang="zh-CN" altLang="en-US" dirty="0"/>
          </a:p>
        </p:txBody>
      </p:sp>
      <p:sp>
        <p:nvSpPr>
          <p:cNvPr id="6" name="文本框 5">
            <a:extLst>
              <a:ext uri="{FF2B5EF4-FFF2-40B4-BE49-F238E27FC236}">
                <a16:creationId xmlns:a16="http://schemas.microsoft.com/office/drawing/2014/main" id="{2B0CBCD4-09ED-005D-8FDE-FC09E37D912C}"/>
              </a:ext>
            </a:extLst>
          </p:cNvPr>
          <p:cNvSpPr txBox="1"/>
          <p:nvPr/>
        </p:nvSpPr>
        <p:spPr>
          <a:xfrm>
            <a:off x="5204009" y="2438810"/>
            <a:ext cx="3215111" cy="369332"/>
          </a:xfrm>
          <a:prstGeom prst="rect">
            <a:avLst/>
          </a:prstGeom>
          <a:noFill/>
        </p:spPr>
        <p:txBody>
          <a:bodyPr wrap="none" rtlCol="0">
            <a:spAutoFit/>
          </a:bodyPr>
          <a:lstStyle/>
          <a:p>
            <a:r>
              <a:rPr lang="en" altLang="zh-CN" dirty="0">
                <a:solidFill>
                  <a:srgbClr val="0D0D0D"/>
                </a:solidFill>
                <a:latin typeface="Söhne"/>
              </a:rPr>
              <a:t>I</a:t>
            </a:r>
            <a:r>
              <a:rPr lang="en" altLang="zh-CN" b="0" i="0" u="none" strike="noStrike" dirty="0">
                <a:solidFill>
                  <a:srgbClr val="0D0D0D"/>
                </a:solidFill>
                <a:effectLst/>
                <a:latin typeface="Söhne"/>
              </a:rPr>
              <a:t>ntegrate persona with semantic</a:t>
            </a:r>
            <a:endParaRPr kumimoji="1" lang="zh-CN" altLang="en-US" dirty="0"/>
          </a:p>
        </p:txBody>
      </p:sp>
      <p:sp>
        <p:nvSpPr>
          <p:cNvPr id="7" name="矩形: 圆角 1">
            <a:extLst>
              <a:ext uri="{FF2B5EF4-FFF2-40B4-BE49-F238E27FC236}">
                <a16:creationId xmlns:a16="http://schemas.microsoft.com/office/drawing/2014/main" id="{A625420E-3284-0068-6887-2CFF45AF2334}"/>
              </a:ext>
            </a:extLst>
          </p:cNvPr>
          <p:cNvSpPr/>
          <p:nvPr/>
        </p:nvSpPr>
        <p:spPr>
          <a:xfrm>
            <a:off x="7713729" y="4545770"/>
            <a:ext cx="3528647" cy="1119367"/>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200" b="1" dirty="0">
                <a:solidFill>
                  <a:schemeClr val="tx1"/>
                </a:solidFill>
                <a:latin typeface="Times New Roman" panose="02020603050405020304" pitchFamily="18" charset="0"/>
                <a:cs typeface="Times New Roman" panose="02020603050405020304" pitchFamily="18" charset="0"/>
              </a:rPr>
              <a:t>Lack the ability to respond in a </a:t>
            </a:r>
            <a:r>
              <a:rPr lang="en-US" altLang="zh-CN" sz="2200" b="1" dirty="0">
                <a:solidFill>
                  <a:srgbClr val="C00000"/>
                </a:solidFill>
                <a:latin typeface="Times New Roman" panose="02020603050405020304" pitchFamily="18" charset="0"/>
                <a:cs typeface="Times New Roman" panose="02020603050405020304" pitchFamily="18" charset="0"/>
              </a:rPr>
              <a:t>persona-specific</a:t>
            </a:r>
            <a:r>
              <a:rPr lang="en-US" altLang="zh-CN" sz="2200" b="1" dirty="0">
                <a:solidFill>
                  <a:schemeClr val="tx1"/>
                </a:solidFill>
                <a:latin typeface="Times New Roman" panose="02020603050405020304" pitchFamily="18" charset="0"/>
                <a:cs typeface="Times New Roman" panose="02020603050405020304" pitchFamily="18" charset="0"/>
              </a:rPr>
              <a:t> way.</a:t>
            </a:r>
          </a:p>
        </p:txBody>
      </p:sp>
      <p:sp>
        <p:nvSpPr>
          <p:cNvPr id="10" name="文本框 9">
            <a:extLst>
              <a:ext uri="{FF2B5EF4-FFF2-40B4-BE49-F238E27FC236}">
                <a16:creationId xmlns:a16="http://schemas.microsoft.com/office/drawing/2014/main" id="{E8C0E8BE-638B-D32A-6855-4E66870E88F4}"/>
              </a:ext>
            </a:extLst>
          </p:cNvPr>
          <p:cNvSpPr txBox="1"/>
          <p:nvPr/>
        </p:nvSpPr>
        <p:spPr>
          <a:xfrm>
            <a:off x="856003" y="5357477"/>
            <a:ext cx="3927529" cy="400110"/>
          </a:xfrm>
          <a:prstGeom prst="rect">
            <a:avLst/>
          </a:prstGeom>
          <a:noFill/>
        </p:spPr>
        <p:txBody>
          <a:bodyPr wrap="square" rtlCol="0">
            <a:spAutoFit/>
          </a:bodyPr>
          <a:lstStyle/>
          <a:p>
            <a:r>
              <a:rPr lang="zh-CN" altLang="en-US" sz="1200" b="0" i="0" u="none" strike="noStrike" dirty="0">
                <a:solidFill>
                  <a:srgbClr val="222222"/>
                </a:solidFill>
                <a:effectLst/>
                <a:latin typeface="arial" panose="020B0604020202020204" pitchFamily="34" charset="0"/>
              </a:rPr>
              <a:t>▇</a:t>
            </a:r>
            <a:r>
              <a:rPr lang="en-US" altLang="zh-CN" sz="1200" b="0" i="0" u="none" strike="noStrike" dirty="0">
                <a:solidFill>
                  <a:srgbClr val="222222"/>
                </a:solidFill>
                <a:effectLst/>
                <a:latin typeface="arial" panose="020B0604020202020204" pitchFamily="34" charset="0"/>
              </a:rPr>
              <a:t> </a:t>
            </a:r>
            <a:r>
              <a:rPr lang="zh-CN" altLang="en-US" sz="1200" b="0" i="0" u="none" strike="noStrike" dirty="0">
                <a:solidFill>
                  <a:srgbClr val="222222"/>
                </a:solidFill>
                <a:effectLst/>
                <a:latin typeface="arial" panose="020B0604020202020204" pitchFamily="34" charset="0"/>
              </a:rPr>
              <a:t>  </a:t>
            </a:r>
            <a:r>
              <a:rPr lang="en" altLang="zh-CN" sz="2000" dirty="0">
                <a:solidFill>
                  <a:srgbClr val="0D0D0D"/>
                </a:solidFill>
                <a:latin typeface="Times New Roman" panose="02020603050405020304" pitchFamily="18" charset="0"/>
                <a:cs typeface="Times New Roman" panose="02020603050405020304" pitchFamily="18" charset="0"/>
              </a:rPr>
              <a:t>S</a:t>
            </a:r>
            <a:r>
              <a:rPr lang="en" altLang="zh-CN" sz="2000" b="0" i="0" u="none" strike="noStrike" dirty="0">
                <a:solidFill>
                  <a:srgbClr val="0D0D0D"/>
                </a:solidFill>
                <a:effectLst/>
                <a:latin typeface="Times New Roman" panose="02020603050405020304" pitchFamily="18" charset="0"/>
                <a:cs typeface="Times New Roman" panose="02020603050405020304" pitchFamily="18" charset="0"/>
              </a:rPr>
              <a:t>ubjective and vague expressions</a:t>
            </a:r>
            <a:endParaRPr kumimoji="1" lang="zh-CN" altLang="en-US"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D2E021D8-4AD4-557B-E696-D1D13C82A984}"/>
              </a:ext>
            </a:extLst>
          </p:cNvPr>
          <p:cNvSpPr txBox="1"/>
          <p:nvPr/>
        </p:nvSpPr>
        <p:spPr>
          <a:xfrm>
            <a:off x="856003" y="5673053"/>
            <a:ext cx="6096000" cy="400110"/>
          </a:xfrm>
          <a:prstGeom prst="rect">
            <a:avLst/>
          </a:prstGeom>
          <a:noFill/>
        </p:spPr>
        <p:txBody>
          <a:bodyPr wrap="square">
            <a:spAutoFit/>
          </a:bodyPr>
          <a:lstStyle/>
          <a:p>
            <a:r>
              <a:rPr lang="en" altLang="zh-CN" sz="1200" dirty="0">
                <a:solidFill>
                  <a:srgbClr val="222222"/>
                </a:solidFill>
                <a:latin typeface="arial" panose="020B0604020202020204" pitchFamily="34" charset="0"/>
              </a:rPr>
              <a:t>▇</a:t>
            </a:r>
            <a:r>
              <a:rPr lang="en" altLang="zh-CN" dirty="0">
                <a:latin typeface="NimbusRomNo9L"/>
              </a:rPr>
              <a:t> </a:t>
            </a:r>
            <a:r>
              <a:rPr lang="zh-CN" altLang="en-US" dirty="0">
                <a:latin typeface="NimbusRomNo9L"/>
              </a:rPr>
              <a:t>  </a:t>
            </a:r>
            <a:r>
              <a:rPr lang="en" altLang="zh-CN" sz="2000" dirty="0">
                <a:latin typeface="Times New Roman" panose="02020603050405020304" pitchFamily="18" charset="0"/>
                <a:cs typeface="Times New Roman" panose="02020603050405020304" pitchFamily="18" charset="0"/>
              </a:rPr>
              <a:t>S</a:t>
            </a:r>
            <a:r>
              <a:rPr lang="en" altLang="zh-CN" sz="2000" dirty="0">
                <a:effectLst/>
                <a:latin typeface="Times New Roman" panose="02020603050405020304" pitchFamily="18" charset="0"/>
                <a:cs typeface="Times New Roman" panose="02020603050405020304" pitchFamily="18" charset="0"/>
              </a:rPr>
              <a:t>hort and superficial descriptions</a:t>
            </a:r>
            <a:endParaRPr lang="en" altLang="zh-CN"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C5BBA7FB-AB2C-627B-4EF3-82602C59590F}"/>
              </a:ext>
            </a:extLst>
          </p:cNvPr>
          <p:cNvSpPr txBox="1"/>
          <p:nvPr/>
        </p:nvSpPr>
        <p:spPr>
          <a:xfrm>
            <a:off x="659469" y="4126529"/>
            <a:ext cx="1039836" cy="400110"/>
          </a:xfrm>
          <a:prstGeom prst="rect">
            <a:avLst/>
          </a:prstGeom>
          <a:noFill/>
        </p:spPr>
        <p:txBody>
          <a:bodyPr wrap="none" rtlCol="0">
            <a:spAutoFit/>
          </a:bodyPr>
          <a:lstStyle/>
          <a:p>
            <a:r>
              <a:rPr lang="en" altLang="zh-CN" sz="2000" b="1" dirty="0">
                <a:latin typeface="NimbusRomNo9L"/>
              </a:rPr>
              <a:t>P</a:t>
            </a:r>
            <a:r>
              <a:rPr lang="en" altLang="zh-CN" sz="2000" b="1" dirty="0">
                <a:effectLst/>
                <a:latin typeface="NimbusRomNo9L"/>
              </a:rPr>
              <a:t>ersona</a:t>
            </a:r>
            <a:endParaRPr kumimoji="1" lang="zh-CN" altLang="en-US" sz="2000" b="1" dirty="0"/>
          </a:p>
        </p:txBody>
      </p:sp>
      <p:sp>
        <p:nvSpPr>
          <p:cNvPr id="15" name="文本框 14">
            <a:extLst>
              <a:ext uri="{FF2B5EF4-FFF2-40B4-BE49-F238E27FC236}">
                <a16:creationId xmlns:a16="http://schemas.microsoft.com/office/drawing/2014/main" id="{D071BBD7-E285-253E-C0AE-707DD88EFD3E}"/>
              </a:ext>
            </a:extLst>
          </p:cNvPr>
          <p:cNvSpPr txBox="1"/>
          <p:nvPr/>
        </p:nvSpPr>
        <p:spPr>
          <a:xfrm>
            <a:off x="688214" y="4540939"/>
            <a:ext cx="4063677" cy="707886"/>
          </a:xfrm>
          <a:prstGeom prst="rect">
            <a:avLst/>
          </a:prstGeom>
          <a:noFill/>
        </p:spPr>
        <p:txBody>
          <a:bodyPr wrap="none" rtlCol="0">
            <a:spAutoFit/>
          </a:bodyPr>
          <a:lstStyle/>
          <a:p>
            <a:r>
              <a:rPr lang="en" altLang="zh-CN" sz="2000" dirty="0">
                <a:effectLst/>
                <a:latin typeface="NimbusRomNo9L"/>
              </a:rPr>
              <a:t>I do not like to talk</a:t>
            </a:r>
          </a:p>
          <a:p>
            <a:r>
              <a:rPr lang="en" altLang="zh-CN" sz="2000" dirty="0">
                <a:effectLst/>
                <a:latin typeface="NimbusRomNo9L"/>
              </a:rPr>
              <a:t>real personality traits (“introverted”) </a:t>
            </a:r>
            <a:endParaRPr kumimoji="1" lang="zh-CN" altLang="en-US" sz="2000" dirty="0"/>
          </a:p>
        </p:txBody>
      </p:sp>
      <p:sp>
        <p:nvSpPr>
          <p:cNvPr id="16" name="圆角矩形 16">
            <a:extLst>
              <a:ext uri="{FF2B5EF4-FFF2-40B4-BE49-F238E27FC236}">
                <a16:creationId xmlns:a16="http://schemas.microsoft.com/office/drawing/2014/main" id="{323EAA29-D796-6655-66A0-71EC31B31EF0}"/>
              </a:ext>
            </a:extLst>
          </p:cNvPr>
          <p:cNvSpPr/>
          <p:nvPr/>
        </p:nvSpPr>
        <p:spPr>
          <a:xfrm>
            <a:off x="5278076" y="4469392"/>
            <a:ext cx="1800491" cy="1292179"/>
          </a:xfrm>
          <a:prstGeom prst="roundRect">
            <a:avLst/>
          </a:prstGeom>
          <a:solidFill>
            <a:schemeClr val="tx2">
              <a:lumMod val="60000"/>
              <a:lumOff val="4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2000" dirty="0">
                <a:solidFill>
                  <a:srgbClr val="C00000"/>
                </a:solidFill>
                <a:latin typeface="Times New Roman" panose="02020603050405020304" pitchFamily="18" charset="0"/>
                <a:cs typeface="Times New Roman" panose="02020603050405020304" pitchFamily="18" charset="0"/>
              </a:rPr>
              <a:t>Lack</a:t>
            </a:r>
            <a:r>
              <a:rPr kumimoji="1" lang="en-US" altLang="zh-CN" sz="2000" dirty="0">
                <a:solidFill>
                  <a:schemeClr val="tx1"/>
                </a:solidFill>
                <a:latin typeface="Times New Roman" panose="02020603050405020304" pitchFamily="18" charset="0"/>
                <a:cs typeface="Times New Roman" panose="02020603050405020304" pitchFamily="18" charset="0"/>
              </a:rPr>
              <a:t> </a:t>
            </a:r>
            <a:r>
              <a:rPr kumimoji="1" lang="en" altLang="zh-CN" sz="2000" dirty="0">
                <a:solidFill>
                  <a:srgbClr val="C00000"/>
                </a:solidFill>
                <a:latin typeface="Times New Roman" panose="02020603050405020304" pitchFamily="18" charset="0"/>
                <a:cs typeface="Times New Roman" panose="02020603050405020304" pitchFamily="18" charset="0"/>
              </a:rPr>
              <a:t>adequate cues</a:t>
            </a:r>
            <a:r>
              <a:rPr kumimoji="1" lang="en" altLang="zh-CN" sz="2000" dirty="0">
                <a:solidFill>
                  <a:schemeClr val="tx1"/>
                </a:solidFill>
                <a:latin typeface="Times New Roman" panose="02020603050405020304" pitchFamily="18" charset="0"/>
                <a:cs typeface="Times New Roman" panose="02020603050405020304" pitchFamily="18" charset="0"/>
              </a:rPr>
              <a:t> t</a:t>
            </a:r>
            <a:r>
              <a:rPr lang="en" altLang="zh-CN" sz="2000" b="0" i="0" u="none" strike="noStrike" dirty="0">
                <a:solidFill>
                  <a:schemeClr val="tx1"/>
                </a:solidFill>
                <a:effectLst/>
                <a:latin typeface="Times New Roman" panose="02020603050405020304" pitchFamily="18" charset="0"/>
                <a:cs typeface="Times New Roman" panose="02020603050405020304" pitchFamily="18" charset="0"/>
              </a:rPr>
              <a:t>o</a:t>
            </a:r>
            <a:r>
              <a:rPr lang="en" altLang="zh-CN" sz="2000" b="0" i="0" u="none" strike="noStrike" dirty="0">
                <a:solidFill>
                  <a:srgbClr val="0D0D0D"/>
                </a:solidFill>
                <a:effectLst/>
                <a:latin typeface="Times New Roman" panose="02020603050405020304" pitchFamily="18" charset="0"/>
                <a:cs typeface="Times New Roman" panose="02020603050405020304" pitchFamily="18" charset="0"/>
              </a:rPr>
              <a:t> model implicit traits of persona</a:t>
            </a:r>
            <a:endParaRPr kumimoji="1" lang="zh-CN" altLang="en-US" sz="2000"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F3DF3077-FD1D-6A8D-7DD8-EEB60340403F}"/>
              </a:ext>
            </a:extLst>
          </p:cNvPr>
          <p:cNvSpPr txBox="1"/>
          <p:nvPr/>
        </p:nvSpPr>
        <p:spPr>
          <a:xfrm>
            <a:off x="7516169" y="3991377"/>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1</a:t>
            </a:r>
          </a:p>
          <a:p>
            <a:endParaRPr kumimoji="1" lang="zh-CN" altLang="en-US" dirty="0"/>
          </a:p>
        </p:txBody>
      </p:sp>
      <p:sp>
        <p:nvSpPr>
          <p:cNvPr id="19" name="箭头: 右 5">
            <a:extLst>
              <a:ext uri="{FF2B5EF4-FFF2-40B4-BE49-F238E27FC236}">
                <a16:creationId xmlns:a16="http://schemas.microsoft.com/office/drawing/2014/main" id="{BBFBDBFC-9646-CEA8-8246-F47FB79D2D91}"/>
              </a:ext>
            </a:extLst>
          </p:cNvPr>
          <p:cNvSpPr/>
          <p:nvPr/>
        </p:nvSpPr>
        <p:spPr>
          <a:xfrm>
            <a:off x="4678335" y="4854896"/>
            <a:ext cx="619991" cy="419447"/>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箭头: 右 5">
            <a:extLst>
              <a:ext uri="{FF2B5EF4-FFF2-40B4-BE49-F238E27FC236}">
                <a16:creationId xmlns:a16="http://schemas.microsoft.com/office/drawing/2014/main" id="{7AFAFDED-7B3A-09F7-31AA-2802E17D1569}"/>
              </a:ext>
            </a:extLst>
          </p:cNvPr>
          <p:cNvSpPr/>
          <p:nvPr/>
        </p:nvSpPr>
        <p:spPr>
          <a:xfrm>
            <a:off x="7095437" y="4886629"/>
            <a:ext cx="619991" cy="419447"/>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3" name="直线连接符 22">
            <a:extLst>
              <a:ext uri="{FF2B5EF4-FFF2-40B4-BE49-F238E27FC236}">
                <a16:creationId xmlns:a16="http://schemas.microsoft.com/office/drawing/2014/main" id="{C995B218-65D2-4ED9-FC74-8A073C2ED797}"/>
              </a:ext>
            </a:extLst>
          </p:cNvPr>
          <p:cNvCxnSpPr/>
          <p:nvPr/>
        </p:nvCxnSpPr>
        <p:spPr>
          <a:xfrm>
            <a:off x="659469" y="3698076"/>
            <a:ext cx="10764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9CD94543-15C9-E2FF-2A20-F99955AB688A}"/>
              </a:ext>
            </a:extLst>
          </p:cNvPr>
          <p:cNvSpPr txBox="1"/>
          <p:nvPr/>
        </p:nvSpPr>
        <p:spPr>
          <a:xfrm>
            <a:off x="316604" y="282929"/>
            <a:ext cx="5564366" cy="461665"/>
          </a:xfrm>
          <a:prstGeom prst="rect">
            <a:avLst/>
          </a:prstGeom>
          <a:noFill/>
        </p:spPr>
        <p:txBody>
          <a:bodyPr wrap="square">
            <a:spAutoFit/>
          </a:bodyPr>
          <a:lstStyle/>
          <a:p>
            <a:r>
              <a:rPr lang="en-US" altLang="zh-CN" sz="2400" b="1" dirty="0">
                <a:latin typeface="+mn-ea"/>
              </a:rPr>
              <a:t>Related Work and Challenges</a:t>
            </a:r>
            <a:endParaRPr lang="zh-CN" altLang="en-US" sz="2400" b="1" dirty="0">
              <a:latin typeface="+mn-ea"/>
            </a:endParaRPr>
          </a:p>
        </p:txBody>
      </p:sp>
    </p:spTree>
    <p:extLst>
      <p:ext uri="{BB962C8B-B14F-4D97-AF65-F5344CB8AC3E}">
        <p14:creationId xmlns:p14="http://schemas.microsoft.com/office/powerpoint/2010/main" val="442522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箭头: 右 6">
            <a:extLst>
              <a:ext uri="{FF2B5EF4-FFF2-40B4-BE49-F238E27FC236}">
                <a16:creationId xmlns:a16="http://schemas.microsoft.com/office/drawing/2014/main" id="{11FDBADF-8107-FE9F-6CFD-D87475B1C1C3}"/>
              </a:ext>
            </a:extLst>
          </p:cNvPr>
          <p:cNvSpPr/>
          <p:nvPr/>
        </p:nvSpPr>
        <p:spPr>
          <a:xfrm>
            <a:off x="5226148" y="4880675"/>
            <a:ext cx="782795"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圆角矩形 16">
            <a:extLst>
              <a:ext uri="{FF2B5EF4-FFF2-40B4-BE49-F238E27FC236}">
                <a16:creationId xmlns:a16="http://schemas.microsoft.com/office/drawing/2014/main" id="{EC75E1BC-3C3C-536E-AF8E-F39453020F32}"/>
              </a:ext>
            </a:extLst>
          </p:cNvPr>
          <p:cNvSpPr/>
          <p:nvPr/>
        </p:nvSpPr>
        <p:spPr>
          <a:xfrm>
            <a:off x="1613483" y="4464175"/>
            <a:ext cx="2993251" cy="1423045"/>
          </a:xfrm>
          <a:prstGeom prst="roundRect">
            <a:avLst/>
          </a:prstGeom>
          <a:solidFill>
            <a:schemeClr val="tx2">
              <a:lumMod val="60000"/>
              <a:lumOff val="40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 altLang="zh-CN" sz="2000" dirty="0">
                <a:solidFill>
                  <a:srgbClr val="C00000"/>
                </a:solidFill>
                <a:latin typeface="Times New Roman" panose="02020603050405020304" pitchFamily="18" charset="0"/>
                <a:cs typeface="Times New Roman" panose="02020603050405020304" pitchFamily="18" charset="0"/>
              </a:rPr>
              <a:t>Intricate interaction </a:t>
            </a:r>
            <a:r>
              <a:rPr lang="en" altLang="zh-CN" sz="2000" dirty="0">
                <a:solidFill>
                  <a:srgbClr val="0D0D0D"/>
                </a:solidFill>
                <a:latin typeface="Times New Roman" panose="02020603050405020304" pitchFamily="18" charset="0"/>
                <a:cs typeface="Times New Roman" panose="02020603050405020304" pitchFamily="18" charset="0"/>
              </a:rPr>
              <a:t>among persona, context, and emotion, forming complex dialogue</a:t>
            </a:r>
            <a:r>
              <a:rPr lang="en" altLang="zh-CN" b="0" i="0" u="none" strike="noStrike" dirty="0">
                <a:solidFill>
                  <a:srgbClr val="0D0D0D"/>
                </a:solidFill>
                <a:effectLst/>
                <a:latin typeface="Söhne"/>
              </a:rPr>
              <a:t>.</a:t>
            </a:r>
            <a:endParaRPr kumimoji="1" lang="zh-CN" altLang="en-US" dirty="0"/>
          </a:p>
        </p:txBody>
      </p:sp>
      <p:sp>
        <p:nvSpPr>
          <p:cNvPr id="3" name="矩形: 圆角 1">
            <a:extLst>
              <a:ext uri="{FF2B5EF4-FFF2-40B4-BE49-F238E27FC236}">
                <a16:creationId xmlns:a16="http://schemas.microsoft.com/office/drawing/2014/main" id="{853181B8-B1FA-8B0D-65AD-C26435650B6B}"/>
              </a:ext>
            </a:extLst>
          </p:cNvPr>
          <p:cNvSpPr/>
          <p:nvPr/>
        </p:nvSpPr>
        <p:spPr>
          <a:xfrm>
            <a:off x="6614384" y="4623098"/>
            <a:ext cx="3223846" cy="1143351"/>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200" b="1" dirty="0">
              <a:solidFill>
                <a:schemeClr val="tx1"/>
              </a:solidFill>
              <a:latin typeface="Times New Roman" panose="02020603050405020304" pitchFamily="18" charset="0"/>
              <a:cs typeface="Times New Roman" panose="02020603050405020304" pitchFamily="18" charset="0"/>
            </a:endParaRPr>
          </a:p>
          <a:p>
            <a:r>
              <a:rPr lang="en-US" altLang="zh-CN" sz="2200" b="1" dirty="0">
                <a:solidFill>
                  <a:schemeClr val="tx1"/>
                </a:solidFill>
                <a:latin typeface="Times New Roman" panose="02020603050405020304" pitchFamily="18" charset="0"/>
                <a:cs typeface="Times New Roman" panose="02020603050405020304" pitchFamily="18" charset="0"/>
              </a:rPr>
              <a:t>Difficult to capture the </a:t>
            </a:r>
            <a:r>
              <a:rPr lang="en-US" altLang="zh-CN" sz="2200" b="1" dirty="0">
                <a:solidFill>
                  <a:srgbClr val="C00000"/>
                </a:solidFill>
                <a:latin typeface="Times New Roman" panose="02020603050405020304" pitchFamily="18" charset="0"/>
                <a:cs typeface="Times New Roman" panose="02020603050405020304" pitchFamily="18" charset="0"/>
              </a:rPr>
              <a:t>real impact of persona</a:t>
            </a:r>
            <a:r>
              <a:rPr lang="en-US" altLang="zh-CN" sz="2200" b="1" dirty="0">
                <a:solidFill>
                  <a:schemeClr val="tx1"/>
                </a:solidFill>
                <a:latin typeface="Times New Roman" panose="02020603050405020304" pitchFamily="18" charset="0"/>
                <a:cs typeface="Times New Roman" panose="02020603050405020304" pitchFamily="18" charset="0"/>
              </a:rPr>
              <a:t> on empathetic responses</a:t>
            </a:r>
          </a:p>
          <a:p>
            <a:endParaRPr lang="en-US" altLang="zh-CN" sz="2200" b="1" dirty="0">
              <a:solidFill>
                <a:schemeClr val="tx1"/>
              </a:solidFill>
              <a:latin typeface="Times New Roman" panose="02020603050405020304" pitchFamily="18" charset="0"/>
              <a:cs typeface="Times New Roman" panose="02020603050405020304" pitchFamily="18" charset="0"/>
            </a:endParaRPr>
          </a:p>
        </p:txBody>
      </p:sp>
      <p:sp>
        <p:nvSpPr>
          <p:cNvPr id="5" name="文本框 4">
            <a:extLst>
              <a:ext uri="{FF2B5EF4-FFF2-40B4-BE49-F238E27FC236}">
                <a16:creationId xmlns:a16="http://schemas.microsoft.com/office/drawing/2014/main" id="{75E579E4-D07C-6778-18C1-7EB93FF1D3F7}"/>
              </a:ext>
            </a:extLst>
          </p:cNvPr>
          <p:cNvSpPr txBox="1"/>
          <p:nvPr/>
        </p:nvSpPr>
        <p:spPr>
          <a:xfrm>
            <a:off x="6609537" y="3974072"/>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2</a:t>
            </a:r>
          </a:p>
          <a:p>
            <a:endParaRPr kumimoji="1" lang="zh-CN" altLang="en-US" dirty="0"/>
          </a:p>
        </p:txBody>
      </p:sp>
      <p:pic>
        <p:nvPicPr>
          <p:cNvPr id="2" name="图片 1">
            <a:extLst>
              <a:ext uri="{FF2B5EF4-FFF2-40B4-BE49-F238E27FC236}">
                <a16:creationId xmlns:a16="http://schemas.microsoft.com/office/drawing/2014/main" id="{56893245-BCE4-B576-6F6C-22FF23060D7E}"/>
              </a:ext>
            </a:extLst>
          </p:cNvPr>
          <p:cNvPicPr>
            <a:picLocks noChangeAspect="1"/>
          </p:cNvPicPr>
          <p:nvPr/>
        </p:nvPicPr>
        <p:blipFill rotWithShape="1">
          <a:blip r:embed="rId3">
            <a:extLst>
              <a:ext uri="{28A0092B-C50C-407E-A947-70E740481C1C}">
                <a14:useLocalDpi xmlns:a14="http://schemas.microsoft.com/office/drawing/2010/main" val="0"/>
              </a:ext>
            </a:extLst>
          </a:blip>
          <a:srcRect b="35624"/>
          <a:stretch/>
        </p:blipFill>
        <p:spPr>
          <a:xfrm>
            <a:off x="1618441" y="876590"/>
            <a:ext cx="9198736" cy="2957399"/>
          </a:xfrm>
          <a:prstGeom prst="rect">
            <a:avLst/>
          </a:prstGeom>
        </p:spPr>
      </p:pic>
      <p:pic>
        <p:nvPicPr>
          <p:cNvPr id="4" name="内容占位符 4">
            <a:extLst>
              <a:ext uri="{FF2B5EF4-FFF2-40B4-BE49-F238E27FC236}">
                <a16:creationId xmlns:a16="http://schemas.microsoft.com/office/drawing/2014/main" id="{7226F309-14ED-D50F-7A74-BA7878E30CB7}"/>
              </a:ext>
            </a:extLst>
          </p:cNvPr>
          <p:cNvPicPr>
            <a:picLocks noChangeAspect="1"/>
          </p:cNvPicPr>
          <p:nvPr/>
        </p:nvPicPr>
        <p:blipFill rotWithShape="1">
          <a:blip r:embed="rId4"/>
          <a:srcRect l="95272" t="18462"/>
          <a:stretch/>
        </p:blipFill>
        <p:spPr>
          <a:xfrm flipH="1">
            <a:off x="1290275" y="1734326"/>
            <a:ext cx="323208" cy="1694674"/>
          </a:xfrm>
          <a:prstGeom prst="rect">
            <a:avLst/>
          </a:prstGeom>
        </p:spPr>
      </p:pic>
      <p:sp>
        <p:nvSpPr>
          <p:cNvPr id="8" name="圆角矩形 7">
            <a:extLst>
              <a:ext uri="{FF2B5EF4-FFF2-40B4-BE49-F238E27FC236}">
                <a16:creationId xmlns:a16="http://schemas.microsoft.com/office/drawing/2014/main" id="{94FD84B7-7EE2-68F7-A41E-F1D60EB5B892}"/>
              </a:ext>
            </a:extLst>
          </p:cNvPr>
          <p:cNvSpPr/>
          <p:nvPr/>
        </p:nvSpPr>
        <p:spPr>
          <a:xfrm>
            <a:off x="2115701" y="1072599"/>
            <a:ext cx="8011710" cy="349190"/>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圆角矩形 8">
            <a:extLst>
              <a:ext uri="{FF2B5EF4-FFF2-40B4-BE49-F238E27FC236}">
                <a16:creationId xmlns:a16="http://schemas.microsoft.com/office/drawing/2014/main" id="{C5A14C05-A02D-668B-9128-FB0F97F4E741}"/>
              </a:ext>
            </a:extLst>
          </p:cNvPr>
          <p:cNvSpPr/>
          <p:nvPr/>
        </p:nvSpPr>
        <p:spPr>
          <a:xfrm>
            <a:off x="2229207" y="3327941"/>
            <a:ext cx="2636091" cy="349190"/>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圆角矩形 9">
            <a:extLst>
              <a:ext uri="{FF2B5EF4-FFF2-40B4-BE49-F238E27FC236}">
                <a16:creationId xmlns:a16="http://schemas.microsoft.com/office/drawing/2014/main" id="{48042177-7BF6-952E-B071-D8AF1093C74D}"/>
              </a:ext>
            </a:extLst>
          </p:cNvPr>
          <p:cNvSpPr/>
          <p:nvPr/>
        </p:nvSpPr>
        <p:spPr>
          <a:xfrm>
            <a:off x="2219218" y="2663658"/>
            <a:ext cx="4681914" cy="349190"/>
          </a:xfrm>
          <a:prstGeom prst="round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id="{567FD7A9-CDA0-25FA-BEAD-C169D46BF505}"/>
              </a:ext>
            </a:extLst>
          </p:cNvPr>
          <p:cNvSpPr txBox="1"/>
          <p:nvPr/>
        </p:nvSpPr>
        <p:spPr>
          <a:xfrm>
            <a:off x="316604" y="282929"/>
            <a:ext cx="5564366" cy="461665"/>
          </a:xfrm>
          <a:prstGeom prst="rect">
            <a:avLst/>
          </a:prstGeom>
          <a:noFill/>
        </p:spPr>
        <p:txBody>
          <a:bodyPr wrap="square">
            <a:spAutoFit/>
          </a:bodyPr>
          <a:lstStyle/>
          <a:p>
            <a:r>
              <a:rPr lang="en-US" altLang="zh-CN" sz="2400" b="1" dirty="0">
                <a:latin typeface="+mn-ea"/>
              </a:rPr>
              <a:t>Related Work and Challenges</a:t>
            </a:r>
            <a:endParaRPr lang="zh-CN" altLang="en-US" sz="2400" b="1" dirty="0">
              <a:latin typeface="+mn-ea"/>
            </a:endParaRPr>
          </a:p>
        </p:txBody>
      </p:sp>
    </p:spTree>
    <p:extLst>
      <p:ext uri="{BB962C8B-B14F-4D97-AF65-F5344CB8AC3E}">
        <p14:creationId xmlns:p14="http://schemas.microsoft.com/office/powerpoint/2010/main" val="3792613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C7265FD-289B-261F-88AE-F944D22A0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968" y="1629829"/>
            <a:ext cx="7772400" cy="2466336"/>
          </a:xfrm>
          <a:prstGeom prst="rect">
            <a:avLst/>
          </a:prstGeom>
        </p:spPr>
      </p:pic>
      <p:sp>
        <p:nvSpPr>
          <p:cNvPr id="34" name="文本框 33">
            <a:extLst>
              <a:ext uri="{FF2B5EF4-FFF2-40B4-BE49-F238E27FC236}">
                <a16:creationId xmlns:a16="http://schemas.microsoft.com/office/drawing/2014/main" id="{4F3ADB4A-CDA9-3259-2901-22A8CDE4EF34}"/>
              </a:ext>
            </a:extLst>
          </p:cNvPr>
          <p:cNvSpPr txBox="1"/>
          <p:nvPr/>
        </p:nvSpPr>
        <p:spPr>
          <a:xfrm>
            <a:off x="316604" y="158234"/>
            <a:ext cx="5564366" cy="461665"/>
          </a:xfrm>
          <a:prstGeom prst="rect">
            <a:avLst/>
          </a:prstGeom>
          <a:noFill/>
        </p:spPr>
        <p:txBody>
          <a:bodyPr wrap="square">
            <a:spAutoFit/>
          </a:bodyPr>
          <a:lstStyle/>
          <a:p>
            <a:r>
              <a:rPr lang="en-US" altLang="zh-CN" sz="2400" b="1" i="0" dirty="0">
                <a:solidFill>
                  <a:srgbClr val="0D0D0D"/>
                </a:solidFill>
                <a:effectLst/>
                <a:latin typeface="+mn-ea"/>
              </a:rPr>
              <a:t>Persona-aware Empathetic Responses </a:t>
            </a:r>
            <a:endParaRPr lang="zh-CN" altLang="en-US" sz="2400" b="1" dirty="0">
              <a:latin typeface="+mn-ea"/>
            </a:endParaRPr>
          </a:p>
        </p:txBody>
      </p:sp>
      <p:sp>
        <p:nvSpPr>
          <p:cNvPr id="7" name="箭头: 右 6">
            <a:extLst>
              <a:ext uri="{FF2B5EF4-FFF2-40B4-BE49-F238E27FC236}">
                <a16:creationId xmlns:a16="http://schemas.microsoft.com/office/drawing/2014/main" id="{11FDBADF-8107-FE9F-6CFD-D87475B1C1C3}"/>
              </a:ext>
            </a:extLst>
          </p:cNvPr>
          <p:cNvSpPr/>
          <p:nvPr/>
        </p:nvSpPr>
        <p:spPr>
          <a:xfrm rot="1380662">
            <a:off x="3705978" y="2355575"/>
            <a:ext cx="782795" cy="590043"/>
          </a:xfrm>
          <a:prstGeom prst="rightArrow">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圆角 1">
            <a:extLst>
              <a:ext uri="{FF2B5EF4-FFF2-40B4-BE49-F238E27FC236}">
                <a16:creationId xmlns:a16="http://schemas.microsoft.com/office/drawing/2014/main" id="{60452CF5-0BB8-2044-F0CF-8C44982E3BE6}"/>
              </a:ext>
            </a:extLst>
          </p:cNvPr>
          <p:cNvSpPr/>
          <p:nvPr/>
        </p:nvSpPr>
        <p:spPr>
          <a:xfrm>
            <a:off x="327134" y="1550779"/>
            <a:ext cx="3528647" cy="1119367"/>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2200" b="1" dirty="0">
                <a:solidFill>
                  <a:schemeClr val="tx1"/>
                </a:solidFill>
                <a:latin typeface="Times New Roman" panose="02020603050405020304" pitchFamily="18" charset="0"/>
                <a:cs typeface="Times New Roman" panose="02020603050405020304" pitchFamily="18" charset="0"/>
              </a:rPr>
              <a:t>Lack the ability to respond in a </a:t>
            </a:r>
            <a:r>
              <a:rPr lang="en-US" altLang="zh-CN" sz="2200" b="1" dirty="0">
                <a:solidFill>
                  <a:srgbClr val="C00000"/>
                </a:solidFill>
                <a:latin typeface="Times New Roman" panose="02020603050405020304" pitchFamily="18" charset="0"/>
                <a:cs typeface="Times New Roman" panose="02020603050405020304" pitchFamily="18" charset="0"/>
              </a:rPr>
              <a:t>persona-specific</a:t>
            </a:r>
            <a:r>
              <a:rPr lang="en-US" altLang="zh-CN" sz="2200" b="1" dirty="0">
                <a:solidFill>
                  <a:schemeClr val="tx1"/>
                </a:solidFill>
                <a:latin typeface="Times New Roman" panose="02020603050405020304" pitchFamily="18" charset="0"/>
                <a:cs typeface="Times New Roman" panose="02020603050405020304" pitchFamily="18" charset="0"/>
              </a:rPr>
              <a:t> way.</a:t>
            </a:r>
          </a:p>
        </p:txBody>
      </p:sp>
      <p:sp>
        <p:nvSpPr>
          <p:cNvPr id="9" name="文本框 8">
            <a:extLst>
              <a:ext uri="{FF2B5EF4-FFF2-40B4-BE49-F238E27FC236}">
                <a16:creationId xmlns:a16="http://schemas.microsoft.com/office/drawing/2014/main" id="{CFB48DA4-B2CF-ACDF-29E4-BC92E0B6E511}"/>
              </a:ext>
            </a:extLst>
          </p:cNvPr>
          <p:cNvSpPr txBox="1"/>
          <p:nvPr/>
        </p:nvSpPr>
        <p:spPr>
          <a:xfrm>
            <a:off x="518830" y="827598"/>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1</a:t>
            </a:r>
          </a:p>
          <a:p>
            <a:endParaRPr kumimoji="1" lang="zh-CN" altLang="en-US" dirty="0"/>
          </a:p>
        </p:txBody>
      </p:sp>
      <p:sp>
        <p:nvSpPr>
          <p:cNvPr id="12" name="文本框 11">
            <a:extLst>
              <a:ext uri="{FF2B5EF4-FFF2-40B4-BE49-F238E27FC236}">
                <a16:creationId xmlns:a16="http://schemas.microsoft.com/office/drawing/2014/main" id="{1AC65CFC-0025-D690-6981-646659F718EF}"/>
              </a:ext>
            </a:extLst>
          </p:cNvPr>
          <p:cNvSpPr txBox="1"/>
          <p:nvPr/>
        </p:nvSpPr>
        <p:spPr>
          <a:xfrm>
            <a:off x="5880970" y="757476"/>
            <a:ext cx="5229853" cy="461665"/>
          </a:xfrm>
          <a:prstGeom prst="rect">
            <a:avLst/>
          </a:prstGeom>
          <a:noFill/>
        </p:spPr>
        <p:txBody>
          <a:bodyPr wrap="square" rtlCol="0">
            <a:spAutoFit/>
          </a:bodyPr>
          <a:lstStyle/>
          <a:p>
            <a:r>
              <a:rPr lang="en" altLang="zh-CN" sz="2400" b="1" dirty="0">
                <a:effectLst/>
                <a:latin typeface="Times New Roman" panose="02020603050405020304" pitchFamily="18" charset="0"/>
                <a:cs typeface="Times New Roman" panose="02020603050405020304" pitchFamily="18" charset="0"/>
              </a:rPr>
              <a:t>Exemplar</a:t>
            </a:r>
            <a:r>
              <a:rPr lang="zh-CN" altLang="en-US" sz="2400" b="1" dirty="0">
                <a:effectLst/>
                <a:latin typeface="Times New Roman" panose="02020603050405020304" pitchFamily="18" charset="0"/>
                <a:cs typeface="Times New Roman" panose="02020603050405020304" pitchFamily="18" charset="0"/>
              </a:rPr>
              <a:t> </a:t>
            </a:r>
            <a:r>
              <a:rPr lang="en" altLang="zh-CN" sz="2400" b="1" dirty="0">
                <a:effectLst/>
                <a:latin typeface="Times New Roman" panose="02020603050405020304" pitchFamily="18" charset="0"/>
                <a:cs typeface="Times New Roman" panose="02020603050405020304" pitchFamily="18" charset="0"/>
              </a:rPr>
              <a:t>Retrieval </a:t>
            </a:r>
            <a:endParaRPr lang="en" altLang="zh-CN" sz="2800" b="1" dirty="0">
              <a:latin typeface="Times New Roman" panose="02020603050405020304" pitchFamily="18" charset="0"/>
              <a:cs typeface="Times New Roman" panose="02020603050405020304" pitchFamily="18" charset="0"/>
            </a:endParaRPr>
          </a:p>
        </p:txBody>
      </p:sp>
      <p:sp>
        <p:nvSpPr>
          <p:cNvPr id="17" name="文本框 16">
            <a:extLst>
              <a:ext uri="{FF2B5EF4-FFF2-40B4-BE49-F238E27FC236}">
                <a16:creationId xmlns:a16="http://schemas.microsoft.com/office/drawing/2014/main" id="{F865F5EE-E6AD-CE76-AFCF-D9A787D903C0}"/>
              </a:ext>
            </a:extLst>
          </p:cNvPr>
          <p:cNvSpPr txBox="1"/>
          <p:nvPr/>
        </p:nvSpPr>
        <p:spPr>
          <a:xfrm>
            <a:off x="6635013" y="1196930"/>
            <a:ext cx="5229853" cy="400110"/>
          </a:xfrm>
          <a:prstGeom prst="rect">
            <a:avLst/>
          </a:prstGeom>
          <a:noFill/>
        </p:spPr>
        <p:txBody>
          <a:bodyPr wrap="square" rtlCol="0">
            <a:spAutoFit/>
          </a:bodyPr>
          <a:lstStyle/>
          <a:p>
            <a:r>
              <a:rPr kumimoji="1" lang="en-US" altLang="zh-CN" sz="2000" b="1" dirty="0">
                <a:latin typeface="Times New Roman" panose="02020603050405020304" pitchFamily="18" charset="0"/>
                <a:cs typeface="Times New Roman" panose="02020603050405020304" pitchFamily="18" charset="0"/>
              </a:rPr>
              <a:t>—</a:t>
            </a:r>
            <a:r>
              <a:rPr kumimoji="1" lang="zh-CN" altLang="en-US" sz="2000" b="1" dirty="0">
                <a:latin typeface="Times New Roman" panose="02020603050405020304" pitchFamily="18" charset="0"/>
                <a:cs typeface="Times New Roman" panose="02020603050405020304" pitchFamily="18" charset="0"/>
              </a:rPr>
              <a:t> </a:t>
            </a:r>
            <a:r>
              <a:rPr kumimoji="1" lang="en" altLang="zh-CN" sz="2000" dirty="0">
                <a:latin typeface="Times New Roman" panose="02020603050405020304" pitchFamily="18" charset="0"/>
                <a:cs typeface="Times New Roman" panose="02020603050405020304" pitchFamily="18" charset="0"/>
              </a:rPr>
              <a:t>D</a:t>
            </a:r>
            <a:r>
              <a:rPr lang="en" altLang="zh-CN" sz="2000" dirty="0">
                <a:effectLst/>
                <a:latin typeface="Times New Roman" panose="02020603050405020304" pitchFamily="18" charset="0"/>
                <a:cs typeface="Times New Roman" panose="02020603050405020304" pitchFamily="18" charset="0"/>
              </a:rPr>
              <a:t>ense Passage </a:t>
            </a:r>
            <a:r>
              <a:rPr lang="en" altLang="zh-CN" sz="2000" dirty="0">
                <a:latin typeface="Times New Roman" panose="02020603050405020304" pitchFamily="18" charset="0"/>
                <a:cs typeface="Times New Roman" panose="02020603050405020304" pitchFamily="18" charset="0"/>
              </a:rPr>
              <a:t>R</a:t>
            </a:r>
            <a:r>
              <a:rPr lang="en" altLang="zh-CN" sz="2000" dirty="0">
                <a:effectLst/>
                <a:latin typeface="Times New Roman" panose="02020603050405020304" pitchFamily="18" charset="0"/>
                <a:cs typeface="Times New Roman" panose="02020603050405020304" pitchFamily="18" charset="0"/>
              </a:rPr>
              <a:t>etrieval (DPR) </a:t>
            </a:r>
            <a:endParaRPr lang="en" altLang="zh-CN" sz="2000" dirty="0">
              <a:latin typeface="Times New Roman" panose="02020603050405020304" pitchFamily="18" charset="0"/>
              <a:cs typeface="Times New Roman" panose="02020603050405020304" pitchFamily="18" charset="0"/>
            </a:endParaRPr>
          </a:p>
        </p:txBody>
      </p:sp>
      <p:sp>
        <p:nvSpPr>
          <p:cNvPr id="19" name="矩形: 圆角 1">
            <a:extLst>
              <a:ext uri="{FF2B5EF4-FFF2-40B4-BE49-F238E27FC236}">
                <a16:creationId xmlns:a16="http://schemas.microsoft.com/office/drawing/2014/main" id="{0BA5AF22-0F25-BEA1-3ABA-CE05B42A490E}"/>
              </a:ext>
            </a:extLst>
          </p:cNvPr>
          <p:cNvSpPr/>
          <p:nvPr/>
        </p:nvSpPr>
        <p:spPr>
          <a:xfrm>
            <a:off x="316604" y="3640925"/>
            <a:ext cx="3223846" cy="1143351"/>
          </a:xfrm>
          <a:prstGeom prst="roundRect">
            <a:avLst/>
          </a:prstGeom>
          <a:solidFill>
            <a:schemeClr val="accent1">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zh-CN" sz="2200" b="1" dirty="0">
              <a:solidFill>
                <a:schemeClr val="tx1"/>
              </a:solidFill>
              <a:latin typeface="Times New Roman" panose="02020603050405020304" pitchFamily="18" charset="0"/>
              <a:cs typeface="Times New Roman" panose="02020603050405020304" pitchFamily="18" charset="0"/>
            </a:endParaRPr>
          </a:p>
          <a:p>
            <a:r>
              <a:rPr lang="en-US" altLang="zh-CN" sz="2200" b="1" dirty="0">
                <a:solidFill>
                  <a:schemeClr val="tx1"/>
                </a:solidFill>
                <a:latin typeface="Times New Roman" panose="02020603050405020304" pitchFamily="18" charset="0"/>
                <a:cs typeface="Times New Roman" panose="02020603050405020304" pitchFamily="18" charset="0"/>
              </a:rPr>
              <a:t>Difficult to capture the </a:t>
            </a:r>
            <a:r>
              <a:rPr lang="en-US" altLang="zh-CN" sz="2200" b="1" dirty="0">
                <a:solidFill>
                  <a:srgbClr val="C00000"/>
                </a:solidFill>
                <a:latin typeface="Times New Roman" panose="02020603050405020304" pitchFamily="18" charset="0"/>
                <a:cs typeface="Times New Roman" panose="02020603050405020304" pitchFamily="18" charset="0"/>
              </a:rPr>
              <a:t>real impact of persona</a:t>
            </a:r>
            <a:r>
              <a:rPr lang="en-US" altLang="zh-CN" sz="2200" b="1" dirty="0">
                <a:solidFill>
                  <a:schemeClr val="tx1"/>
                </a:solidFill>
                <a:latin typeface="Times New Roman" panose="02020603050405020304" pitchFamily="18" charset="0"/>
                <a:cs typeface="Times New Roman" panose="02020603050405020304" pitchFamily="18" charset="0"/>
              </a:rPr>
              <a:t> on empathetic responses</a:t>
            </a:r>
          </a:p>
          <a:p>
            <a:endParaRPr lang="en-US" altLang="zh-CN" sz="2200" b="1" dirty="0">
              <a:solidFill>
                <a:schemeClr val="tx1"/>
              </a:solidFill>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6BF77681-886A-9DF6-9946-E834174025F2}"/>
              </a:ext>
            </a:extLst>
          </p:cNvPr>
          <p:cNvSpPr txBox="1"/>
          <p:nvPr/>
        </p:nvSpPr>
        <p:spPr>
          <a:xfrm>
            <a:off x="518830" y="3000279"/>
            <a:ext cx="1731564" cy="738664"/>
          </a:xfrm>
          <a:prstGeom prst="rect">
            <a:avLst/>
          </a:prstGeom>
          <a:noFill/>
        </p:spPr>
        <p:txBody>
          <a:bodyPr wrap="none" rtlCol="0">
            <a:spAutoFit/>
          </a:bodyPr>
          <a:lstStyle/>
          <a:p>
            <a:r>
              <a:rPr lang="en-US" altLang="zh-CN" sz="2400" b="1" u="sng" dirty="0">
                <a:solidFill>
                  <a:schemeClr val="accent1"/>
                </a:solidFill>
                <a:latin typeface="Times New Roman" panose="02020603050405020304" pitchFamily="18" charset="0"/>
                <a:cs typeface="Times New Roman" panose="02020603050405020304" pitchFamily="18" charset="0"/>
              </a:rPr>
              <a:t>Challenge 2</a:t>
            </a:r>
          </a:p>
          <a:p>
            <a:endParaRPr kumimoji="1" lang="zh-CN" altLang="en-US" dirty="0"/>
          </a:p>
        </p:txBody>
      </p:sp>
      <p:sp>
        <p:nvSpPr>
          <p:cNvPr id="2" name="文本框 1">
            <a:extLst>
              <a:ext uri="{FF2B5EF4-FFF2-40B4-BE49-F238E27FC236}">
                <a16:creationId xmlns:a16="http://schemas.microsoft.com/office/drawing/2014/main" id="{65CC1431-4740-1370-7557-B4A6460D97A2}"/>
              </a:ext>
            </a:extLst>
          </p:cNvPr>
          <p:cNvSpPr txBox="1"/>
          <p:nvPr/>
        </p:nvSpPr>
        <p:spPr>
          <a:xfrm>
            <a:off x="5625369" y="3900258"/>
            <a:ext cx="3431773" cy="369332"/>
          </a:xfrm>
          <a:prstGeom prst="rect">
            <a:avLst/>
          </a:prstGeom>
          <a:noFill/>
        </p:spPr>
        <p:txBody>
          <a:bodyPr wrap="none" rtlCol="0">
            <a:spAutoFit/>
          </a:bodyPr>
          <a:lstStyle/>
          <a:p>
            <a:r>
              <a:rPr lang="en" altLang="zh-CN" b="0" i="0" u="sng" strike="noStrike" dirty="0">
                <a:solidFill>
                  <a:srgbClr val="0D0D0D"/>
                </a:solidFill>
                <a:effectLst/>
                <a:latin typeface="Söhne"/>
              </a:rPr>
              <a:t>Exemplars serve as guiding</a:t>
            </a:r>
            <a:r>
              <a:rPr lang="zh-CN" altLang="en-US" b="0" i="0" u="sng" strike="noStrike" dirty="0">
                <a:solidFill>
                  <a:srgbClr val="0D0D0D"/>
                </a:solidFill>
                <a:effectLst/>
                <a:latin typeface="Söhne"/>
              </a:rPr>
              <a:t> </a:t>
            </a:r>
            <a:r>
              <a:rPr lang="en-US" altLang="zh-CN" b="0" i="0" u="sng" strike="noStrike" dirty="0">
                <a:solidFill>
                  <a:srgbClr val="0D0D0D"/>
                </a:solidFill>
                <a:effectLst/>
                <a:latin typeface="Söhne"/>
              </a:rPr>
              <a:t>signals.</a:t>
            </a:r>
            <a:endParaRPr kumimoji="1" lang="zh-CN" altLang="en-US" u="sng" dirty="0"/>
          </a:p>
        </p:txBody>
      </p:sp>
    </p:spTree>
    <p:extLst>
      <p:ext uri="{BB962C8B-B14F-4D97-AF65-F5344CB8AC3E}">
        <p14:creationId xmlns:p14="http://schemas.microsoft.com/office/powerpoint/2010/main" val="180903058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4765</TotalTime>
  <Words>2817</Words>
  <Application>Microsoft Macintosh PowerPoint</Application>
  <PresentationFormat>宽屏</PresentationFormat>
  <Paragraphs>500</Paragraphs>
  <Slides>30</Slides>
  <Notes>30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30</vt:i4>
      </vt:variant>
    </vt:vector>
  </HeadingPairs>
  <TitlesOfParts>
    <vt:vector size="43" baseType="lpstr">
      <vt:lpstr>等线</vt:lpstr>
      <vt:lpstr>等线 Light</vt:lpstr>
      <vt:lpstr>CMMI10</vt:lpstr>
      <vt:lpstr>CMMI7</vt:lpstr>
      <vt:lpstr>CMR7</vt:lpstr>
      <vt:lpstr>CMSY10</vt:lpstr>
      <vt:lpstr>NimbusRomNo9L</vt:lpstr>
      <vt:lpstr>Söhne</vt:lpstr>
      <vt:lpstr>Arial</vt:lpstr>
      <vt:lpstr>Arial</vt:lpstr>
      <vt:lpstr>Cambria Math</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28535</dc:creator>
  <cp:lastModifiedBy>Microsoft Office User</cp:lastModifiedBy>
  <cp:revision>135</cp:revision>
  <dcterms:created xsi:type="dcterms:W3CDTF">2024-04-01T15:19:23Z</dcterms:created>
  <dcterms:modified xsi:type="dcterms:W3CDTF">2024-04-16T13:36:05Z</dcterms:modified>
</cp:coreProperties>
</file>