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
  </p:notesMasterIdLst>
  <p:sldIdLst>
    <p:sldId id="257" r:id="rId2"/>
  </p:sldIdLst>
  <p:sldSz cx="51206400" cy="28803600"/>
  <p:notesSz cx="6858000" cy="9144000"/>
  <p:defaultTextStyle>
    <a:defPPr>
      <a:defRPr lang="zh-TW"/>
    </a:defPPr>
    <a:lvl1pPr marL="0" algn="l" defTabSz="3841393" rtl="0" eaLnBrk="1" latinLnBrk="0" hangingPunct="1">
      <a:defRPr sz="7563" kern="1200">
        <a:solidFill>
          <a:schemeClr val="tx1"/>
        </a:solidFill>
        <a:latin typeface="+mn-lt"/>
        <a:ea typeface="+mn-ea"/>
        <a:cs typeface="+mn-cs"/>
      </a:defRPr>
    </a:lvl1pPr>
    <a:lvl2pPr marL="1920698" algn="l" defTabSz="3841393" rtl="0" eaLnBrk="1" latinLnBrk="0" hangingPunct="1">
      <a:defRPr sz="7563" kern="1200">
        <a:solidFill>
          <a:schemeClr val="tx1"/>
        </a:solidFill>
        <a:latin typeface="+mn-lt"/>
        <a:ea typeface="+mn-ea"/>
        <a:cs typeface="+mn-cs"/>
      </a:defRPr>
    </a:lvl2pPr>
    <a:lvl3pPr marL="3841393" algn="l" defTabSz="3841393" rtl="0" eaLnBrk="1" latinLnBrk="0" hangingPunct="1">
      <a:defRPr sz="7563" kern="1200">
        <a:solidFill>
          <a:schemeClr val="tx1"/>
        </a:solidFill>
        <a:latin typeface="+mn-lt"/>
        <a:ea typeface="+mn-ea"/>
        <a:cs typeface="+mn-cs"/>
      </a:defRPr>
    </a:lvl3pPr>
    <a:lvl4pPr marL="5762091" algn="l" defTabSz="3841393" rtl="0" eaLnBrk="1" latinLnBrk="0" hangingPunct="1">
      <a:defRPr sz="7563" kern="1200">
        <a:solidFill>
          <a:schemeClr val="tx1"/>
        </a:solidFill>
        <a:latin typeface="+mn-lt"/>
        <a:ea typeface="+mn-ea"/>
        <a:cs typeface="+mn-cs"/>
      </a:defRPr>
    </a:lvl4pPr>
    <a:lvl5pPr marL="7682785" algn="l" defTabSz="3841393" rtl="0" eaLnBrk="1" latinLnBrk="0" hangingPunct="1">
      <a:defRPr sz="7563" kern="1200">
        <a:solidFill>
          <a:schemeClr val="tx1"/>
        </a:solidFill>
        <a:latin typeface="+mn-lt"/>
        <a:ea typeface="+mn-ea"/>
        <a:cs typeface="+mn-cs"/>
      </a:defRPr>
    </a:lvl5pPr>
    <a:lvl6pPr marL="9603484" algn="l" defTabSz="3841393" rtl="0" eaLnBrk="1" latinLnBrk="0" hangingPunct="1">
      <a:defRPr sz="7563" kern="1200">
        <a:solidFill>
          <a:schemeClr val="tx1"/>
        </a:solidFill>
        <a:latin typeface="+mn-lt"/>
        <a:ea typeface="+mn-ea"/>
        <a:cs typeface="+mn-cs"/>
      </a:defRPr>
    </a:lvl6pPr>
    <a:lvl7pPr marL="11524178" algn="l" defTabSz="3841393" rtl="0" eaLnBrk="1" latinLnBrk="0" hangingPunct="1">
      <a:defRPr sz="7563" kern="1200">
        <a:solidFill>
          <a:schemeClr val="tx1"/>
        </a:solidFill>
        <a:latin typeface="+mn-lt"/>
        <a:ea typeface="+mn-ea"/>
        <a:cs typeface="+mn-cs"/>
      </a:defRPr>
    </a:lvl7pPr>
    <a:lvl8pPr marL="13444876" algn="l" defTabSz="3841393" rtl="0" eaLnBrk="1" latinLnBrk="0" hangingPunct="1">
      <a:defRPr sz="7563" kern="1200">
        <a:solidFill>
          <a:schemeClr val="tx1"/>
        </a:solidFill>
        <a:latin typeface="+mn-lt"/>
        <a:ea typeface="+mn-ea"/>
        <a:cs typeface="+mn-cs"/>
      </a:defRPr>
    </a:lvl8pPr>
    <a:lvl9pPr marL="15365575" algn="l" defTabSz="3841393" rtl="0" eaLnBrk="1" latinLnBrk="0" hangingPunct="1">
      <a:defRPr sz="756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39" autoAdjust="0"/>
    <p:restoredTop sz="94660" autoAdjust="0"/>
  </p:normalViewPr>
  <p:slideViewPr>
    <p:cSldViewPr snapToGrid="0">
      <p:cViewPr varScale="1">
        <p:scale>
          <a:sx n="27" d="100"/>
          <a:sy n="27" d="100"/>
        </p:scale>
        <p:origin x="196" y="21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AA4580-B0F3-4E23-8EB4-98BABFF60959}" type="datetimeFigureOut">
              <a:rPr lang="en-US" smtClean="0"/>
              <a:t>9/24/2023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27487-9080-46A8-A8FE-67AD887CAC59}" type="slidenum">
              <a:rPr lang="en-US" smtClean="0"/>
              <a:t>‹#›</a:t>
            </a:fld>
            <a:endParaRPr lang="en-US" dirty="0"/>
          </a:p>
        </p:txBody>
      </p:sp>
    </p:spTree>
    <p:extLst>
      <p:ext uri="{BB962C8B-B14F-4D97-AF65-F5344CB8AC3E}">
        <p14:creationId xmlns:p14="http://schemas.microsoft.com/office/powerpoint/2010/main" val="2127312364"/>
      </p:ext>
    </p:extLst>
  </p:cSld>
  <p:clrMap bg1="lt1" tx1="dk1" bg2="lt2" tx2="dk2" accent1="accent1" accent2="accent2" accent3="accent3" accent4="accent4" accent5="accent5" accent6="accent6" hlink="hlink" folHlink="folHlink"/>
  <p:notesStyle>
    <a:lvl1pPr marL="0" algn="l" defTabSz="3841943" rtl="0" eaLnBrk="1" latinLnBrk="0" hangingPunct="1">
      <a:defRPr sz="5042" kern="1200">
        <a:solidFill>
          <a:schemeClr val="tx1"/>
        </a:solidFill>
        <a:latin typeface="+mn-lt"/>
        <a:ea typeface="+mn-ea"/>
        <a:cs typeface="+mn-cs"/>
      </a:defRPr>
    </a:lvl1pPr>
    <a:lvl2pPr marL="1920972" algn="l" defTabSz="3841943" rtl="0" eaLnBrk="1" latinLnBrk="0" hangingPunct="1">
      <a:defRPr sz="5042" kern="1200">
        <a:solidFill>
          <a:schemeClr val="tx1"/>
        </a:solidFill>
        <a:latin typeface="+mn-lt"/>
        <a:ea typeface="+mn-ea"/>
        <a:cs typeface="+mn-cs"/>
      </a:defRPr>
    </a:lvl2pPr>
    <a:lvl3pPr marL="3841943" algn="l" defTabSz="3841943" rtl="0" eaLnBrk="1" latinLnBrk="0" hangingPunct="1">
      <a:defRPr sz="5042" kern="1200">
        <a:solidFill>
          <a:schemeClr val="tx1"/>
        </a:solidFill>
        <a:latin typeface="+mn-lt"/>
        <a:ea typeface="+mn-ea"/>
        <a:cs typeface="+mn-cs"/>
      </a:defRPr>
    </a:lvl3pPr>
    <a:lvl4pPr marL="5762915" algn="l" defTabSz="3841943" rtl="0" eaLnBrk="1" latinLnBrk="0" hangingPunct="1">
      <a:defRPr sz="5042" kern="1200">
        <a:solidFill>
          <a:schemeClr val="tx1"/>
        </a:solidFill>
        <a:latin typeface="+mn-lt"/>
        <a:ea typeface="+mn-ea"/>
        <a:cs typeface="+mn-cs"/>
      </a:defRPr>
    </a:lvl4pPr>
    <a:lvl5pPr marL="7683886" algn="l" defTabSz="3841943" rtl="0" eaLnBrk="1" latinLnBrk="0" hangingPunct="1">
      <a:defRPr sz="5042" kern="1200">
        <a:solidFill>
          <a:schemeClr val="tx1"/>
        </a:solidFill>
        <a:latin typeface="+mn-lt"/>
        <a:ea typeface="+mn-ea"/>
        <a:cs typeface="+mn-cs"/>
      </a:defRPr>
    </a:lvl5pPr>
    <a:lvl6pPr marL="9604858" algn="l" defTabSz="3841943" rtl="0" eaLnBrk="1" latinLnBrk="0" hangingPunct="1">
      <a:defRPr sz="5042" kern="1200">
        <a:solidFill>
          <a:schemeClr val="tx1"/>
        </a:solidFill>
        <a:latin typeface="+mn-lt"/>
        <a:ea typeface="+mn-ea"/>
        <a:cs typeface="+mn-cs"/>
      </a:defRPr>
    </a:lvl6pPr>
    <a:lvl7pPr marL="11525829" algn="l" defTabSz="3841943" rtl="0" eaLnBrk="1" latinLnBrk="0" hangingPunct="1">
      <a:defRPr sz="5042" kern="1200">
        <a:solidFill>
          <a:schemeClr val="tx1"/>
        </a:solidFill>
        <a:latin typeface="+mn-lt"/>
        <a:ea typeface="+mn-ea"/>
        <a:cs typeface="+mn-cs"/>
      </a:defRPr>
    </a:lvl7pPr>
    <a:lvl8pPr marL="13446801" algn="l" defTabSz="3841943" rtl="0" eaLnBrk="1" latinLnBrk="0" hangingPunct="1">
      <a:defRPr sz="5042" kern="1200">
        <a:solidFill>
          <a:schemeClr val="tx1"/>
        </a:solidFill>
        <a:latin typeface="+mn-lt"/>
        <a:ea typeface="+mn-ea"/>
        <a:cs typeface="+mn-cs"/>
      </a:defRPr>
    </a:lvl8pPr>
    <a:lvl9pPr marL="15367772" algn="l" defTabSz="3841943" rtl="0" eaLnBrk="1" latinLnBrk="0" hangingPunct="1">
      <a:defRPr sz="504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27487-9080-46A8-A8FE-67AD887CAC59}" type="slidenum">
              <a:rPr lang="en-US" smtClean="0"/>
              <a:t>1</a:t>
            </a:fld>
            <a:endParaRPr lang="en-US" dirty="0"/>
          </a:p>
        </p:txBody>
      </p:sp>
    </p:spTree>
    <p:extLst>
      <p:ext uri="{BB962C8B-B14F-4D97-AF65-F5344CB8AC3E}">
        <p14:creationId xmlns:p14="http://schemas.microsoft.com/office/powerpoint/2010/main" val="516328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713925"/>
            <a:ext cx="38404800" cy="10027920"/>
          </a:xfrm>
        </p:spPr>
        <p:txBody>
          <a:bodyPr anchor="b"/>
          <a:lstStyle>
            <a:lvl1pPr algn="ctr">
              <a:defRPr sz="25200"/>
            </a:lvl1pPr>
          </a:lstStyle>
          <a:p>
            <a:r>
              <a:rPr lang="en-US"/>
              <a:t>Click to edit Master title style</a:t>
            </a:r>
            <a:endParaRPr lang="en-US" dirty="0"/>
          </a:p>
        </p:txBody>
      </p:sp>
      <p:sp>
        <p:nvSpPr>
          <p:cNvPr id="3" name="Subtitle 2"/>
          <p:cNvSpPr>
            <a:spLocks noGrp="1"/>
          </p:cNvSpPr>
          <p:nvPr>
            <p:ph type="subTitle" idx="1"/>
          </p:nvPr>
        </p:nvSpPr>
        <p:spPr>
          <a:xfrm>
            <a:off x="6400800" y="15128560"/>
            <a:ext cx="38404800" cy="6954200"/>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E76656-B942-4131-A414-1E463484FA0B}" type="datetimeFigureOut">
              <a:rPr lang="zh-TW" altLang="en-US" smtClean="0"/>
              <a:t>2023/9/24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E5522B1-B212-406F-BC28-5AD642D8523F}" type="slidenum">
              <a:rPr lang="zh-TW" altLang="en-US" smtClean="0"/>
              <a:t>‹#›</a:t>
            </a:fld>
            <a:endParaRPr lang="zh-TW" altLang="en-US"/>
          </a:p>
        </p:txBody>
      </p:sp>
    </p:spTree>
    <p:extLst>
      <p:ext uri="{BB962C8B-B14F-4D97-AF65-F5344CB8AC3E}">
        <p14:creationId xmlns:p14="http://schemas.microsoft.com/office/powerpoint/2010/main" val="2853056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E76656-B942-4131-A414-1E463484FA0B}" type="datetimeFigureOut">
              <a:rPr lang="zh-TW" altLang="en-US" smtClean="0"/>
              <a:t>2023/9/24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E5522B1-B212-406F-BC28-5AD642D8523F}" type="slidenum">
              <a:rPr lang="zh-TW" altLang="en-US" smtClean="0"/>
              <a:t>‹#›</a:t>
            </a:fld>
            <a:endParaRPr lang="zh-TW" altLang="en-US"/>
          </a:p>
        </p:txBody>
      </p:sp>
    </p:spTree>
    <p:extLst>
      <p:ext uri="{BB962C8B-B14F-4D97-AF65-F5344CB8AC3E}">
        <p14:creationId xmlns:p14="http://schemas.microsoft.com/office/powerpoint/2010/main" val="2074325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0" y="1533525"/>
            <a:ext cx="11041380" cy="2440972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0" y="1533525"/>
            <a:ext cx="32484060" cy="24409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E76656-B942-4131-A414-1E463484FA0B}" type="datetimeFigureOut">
              <a:rPr lang="zh-TW" altLang="en-US" smtClean="0"/>
              <a:t>2023/9/24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E5522B1-B212-406F-BC28-5AD642D8523F}" type="slidenum">
              <a:rPr lang="zh-TW" altLang="en-US" smtClean="0"/>
              <a:t>‹#›</a:t>
            </a:fld>
            <a:endParaRPr lang="zh-TW" altLang="en-US"/>
          </a:p>
        </p:txBody>
      </p:sp>
    </p:spTree>
    <p:extLst>
      <p:ext uri="{BB962C8B-B14F-4D97-AF65-F5344CB8AC3E}">
        <p14:creationId xmlns:p14="http://schemas.microsoft.com/office/powerpoint/2010/main" val="2493475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訂版面配置">
    <p:bg>
      <p:bgRef idx="1002">
        <a:schemeClr val="bg1"/>
      </p:bgRef>
    </p:bg>
    <p:spTree>
      <p:nvGrpSpPr>
        <p:cNvPr id="1" name=""/>
        <p:cNvGrpSpPr/>
        <p:nvPr/>
      </p:nvGrpSpPr>
      <p:grpSpPr>
        <a:xfrm>
          <a:off x="0" y="0"/>
          <a:ext cx="0" cy="0"/>
          <a:chOff x="0" y="0"/>
          <a:chExt cx="0" cy="0"/>
        </a:xfrm>
      </p:grpSpPr>
      <p:sp>
        <p:nvSpPr>
          <p:cNvPr id="12" name="Rectangle 33"/>
          <p:cNvSpPr>
            <a:spLocks noChangeArrowheads="1"/>
          </p:cNvSpPr>
          <p:nvPr userDrawn="1"/>
        </p:nvSpPr>
        <p:spPr bwMode="auto">
          <a:xfrm>
            <a:off x="181150" y="4947559"/>
            <a:ext cx="16934400" cy="23674879"/>
          </a:xfrm>
          <a:prstGeom prst="roundRect">
            <a:avLst>
              <a:gd name="adj" fmla="val 3855"/>
            </a:avLst>
          </a:prstGeom>
          <a:noFill/>
          <a:ln w="76200">
            <a:solidFill>
              <a:srgbClr val="0070C0"/>
            </a:solidFill>
            <a:miter lim="800000"/>
            <a:headEnd/>
            <a:tailEnd/>
          </a:ln>
          <a:effectLst/>
        </p:spPr>
        <p:txBody>
          <a:bodyPr wrap="none" lIns="328813" tIns="164400" rIns="328813" bIns="164400" anchor="ctr"/>
          <a:lstStyle/>
          <a:p>
            <a:pPr>
              <a:defRPr/>
            </a:pPr>
            <a:endParaRPr lang="en-US" sz="10564" dirty="0">
              <a:solidFill>
                <a:schemeClr val="tx1"/>
              </a:solidFill>
            </a:endParaRPr>
          </a:p>
        </p:txBody>
      </p:sp>
      <p:sp>
        <p:nvSpPr>
          <p:cNvPr id="17" name="標題 1"/>
          <p:cNvSpPr>
            <a:spLocks noGrp="1"/>
          </p:cNvSpPr>
          <p:nvPr>
            <p:ph type="title" hasCustomPrompt="1"/>
          </p:nvPr>
        </p:nvSpPr>
        <p:spPr>
          <a:xfrm>
            <a:off x="8258685" y="-32000"/>
            <a:ext cx="42947726" cy="2144268"/>
          </a:xfrm>
        </p:spPr>
        <p:txBody>
          <a:bodyPr>
            <a:normAutofit/>
          </a:bodyPr>
          <a:lstStyle>
            <a:lvl1pPr algn="ctr">
              <a:defRPr sz="10069" baseline="0">
                <a:solidFill>
                  <a:schemeClr val="tx1"/>
                </a:solidFill>
                <a:latin typeface="Times New Roman" panose="02020603050405020304" pitchFamily="18" charset="0"/>
                <a:cs typeface="Times New Roman" panose="02020603050405020304" pitchFamily="18" charset="0"/>
              </a:defRPr>
            </a:lvl1pPr>
          </a:lstStyle>
          <a:p>
            <a:r>
              <a:rPr lang="en-US" altLang="zh-TW" dirty="0"/>
              <a:t>Paper Title</a:t>
            </a:r>
            <a:endParaRPr lang="zh-TW" altLang="en-US" dirty="0"/>
          </a:p>
        </p:txBody>
      </p:sp>
      <p:sp>
        <p:nvSpPr>
          <p:cNvPr id="47" name="Text Placeholder 76"/>
          <p:cNvSpPr>
            <a:spLocks noGrp="1"/>
          </p:cNvSpPr>
          <p:nvPr>
            <p:ph type="body" sz="quarter" idx="161" hasCustomPrompt="1"/>
          </p:nvPr>
        </p:nvSpPr>
        <p:spPr>
          <a:xfrm>
            <a:off x="8254590" y="2204605"/>
            <a:ext cx="42955916" cy="1190339"/>
          </a:xfrm>
          <a:prstGeom prst="rect">
            <a:avLst/>
          </a:prstGeom>
        </p:spPr>
        <p:txBody>
          <a:bodyPr>
            <a:normAutofit/>
          </a:bodyPr>
          <a:lstStyle>
            <a:lvl1pPr marL="0" indent="0" algn="ctr">
              <a:buFontTx/>
              <a:buNone/>
              <a:defRPr sz="7552">
                <a:solidFill>
                  <a:schemeClr val="tx1"/>
                </a:solidFill>
                <a:latin typeface="Times New Roman" panose="02020603050405020304" pitchFamily="18" charset="0"/>
                <a:cs typeface="Times New Roman" panose="02020603050405020304" pitchFamily="18" charset="0"/>
              </a:defRPr>
            </a:lvl1pPr>
            <a:lvl2pPr>
              <a:buFontTx/>
              <a:buNone/>
              <a:defRPr sz="30203"/>
            </a:lvl2pPr>
            <a:lvl3pPr>
              <a:buFontTx/>
              <a:buNone/>
              <a:defRPr sz="30203"/>
            </a:lvl3pPr>
            <a:lvl4pPr>
              <a:buFontTx/>
              <a:buNone/>
              <a:defRPr sz="30203"/>
            </a:lvl4pPr>
            <a:lvl5pPr>
              <a:buFontTx/>
              <a:buNone/>
              <a:defRPr sz="30203"/>
            </a:lvl5pPr>
          </a:lstStyle>
          <a:p>
            <a:pPr lvl="0"/>
            <a:r>
              <a:rPr lang="en-US" dirty="0"/>
              <a:t>Click here to add authors</a:t>
            </a:r>
          </a:p>
        </p:txBody>
      </p:sp>
      <p:sp>
        <p:nvSpPr>
          <p:cNvPr id="48" name="Text Placeholder 76"/>
          <p:cNvSpPr>
            <a:spLocks noGrp="1"/>
          </p:cNvSpPr>
          <p:nvPr>
            <p:ph type="body" sz="quarter" idx="195" hasCustomPrompt="1"/>
          </p:nvPr>
        </p:nvSpPr>
        <p:spPr>
          <a:xfrm>
            <a:off x="8254590" y="3460980"/>
            <a:ext cx="42955916" cy="1211611"/>
          </a:xfrm>
          <a:prstGeom prst="rect">
            <a:avLst/>
          </a:prstGeom>
        </p:spPr>
        <p:txBody>
          <a:bodyPr>
            <a:noAutofit/>
          </a:bodyPr>
          <a:lstStyle>
            <a:lvl1pPr marL="0" indent="0" algn="ctr">
              <a:buFontTx/>
              <a:buNone/>
              <a:defRPr sz="6713">
                <a:solidFill>
                  <a:schemeClr val="tx1"/>
                </a:solidFill>
                <a:latin typeface="Times New Roman" panose="02020603050405020304" pitchFamily="18" charset="0"/>
                <a:cs typeface="Times New Roman" panose="02020603050405020304" pitchFamily="18" charset="0"/>
              </a:defRPr>
            </a:lvl1pPr>
            <a:lvl2pPr>
              <a:buFontTx/>
              <a:buNone/>
              <a:defRPr sz="30203"/>
            </a:lvl2pPr>
            <a:lvl3pPr>
              <a:buFontTx/>
              <a:buNone/>
              <a:defRPr sz="30203"/>
            </a:lvl3pPr>
            <a:lvl4pPr>
              <a:buFontTx/>
              <a:buNone/>
              <a:defRPr sz="30203"/>
            </a:lvl4pPr>
            <a:lvl5pPr>
              <a:buFontTx/>
              <a:buNone/>
              <a:defRPr sz="30203"/>
            </a:lvl5pPr>
          </a:lstStyle>
          <a:p>
            <a:pPr lvl="0"/>
            <a:r>
              <a:rPr lang="en-US" dirty="0"/>
              <a:t>Click here to add affiliations</a:t>
            </a:r>
          </a:p>
        </p:txBody>
      </p:sp>
      <p:sp>
        <p:nvSpPr>
          <p:cNvPr id="49" name="Text Placeholder 5"/>
          <p:cNvSpPr>
            <a:spLocks noGrp="1"/>
          </p:cNvSpPr>
          <p:nvPr>
            <p:ph type="body" sz="quarter" idx="11" hasCustomPrompt="1"/>
          </p:nvPr>
        </p:nvSpPr>
        <p:spPr>
          <a:xfrm>
            <a:off x="5" y="4765656"/>
            <a:ext cx="17063861" cy="2493094"/>
          </a:xfrm>
          <a:prstGeom prst="rect">
            <a:avLst/>
          </a:prstGeom>
          <a:noFill/>
          <a:ln>
            <a:noFill/>
          </a:ln>
        </p:spPr>
        <p:style>
          <a:lnRef idx="2">
            <a:schemeClr val="accent5"/>
          </a:lnRef>
          <a:fillRef idx="1">
            <a:schemeClr val="lt1"/>
          </a:fillRef>
          <a:effectRef idx="0">
            <a:schemeClr val="accent5"/>
          </a:effectRef>
          <a:fontRef idx="none"/>
        </p:style>
        <p:txBody>
          <a:bodyPr wrap="square" lIns="78374" tIns="78374" rIns="78374" bIns="78374" anchor="ctr" anchorCtr="0">
            <a:spAutoFit/>
          </a:bodyPr>
          <a:lstStyle>
            <a:lvl1pPr marL="0" marR="0" indent="0" algn="ctr" defTabSz="3836461" rtl="0" eaLnBrk="1" fontAlgn="auto" latinLnBrk="0" hangingPunct="1">
              <a:lnSpc>
                <a:spcPct val="100000"/>
              </a:lnSpc>
              <a:spcBef>
                <a:spcPts val="2098"/>
              </a:spcBef>
              <a:spcAft>
                <a:spcPts val="0"/>
              </a:spcAft>
              <a:buClrTx/>
              <a:buSzTx/>
              <a:buFont typeface="Arial" panose="020B0604020202020204" pitchFamily="34" charset="0"/>
              <a:buNone/>
              <a:tabLst/>
              <a:defRPr sz="6713" b="1" u="sng" baseline="0">
                <a:solidFill>
                  <a:schemeClr val="accent5"/>
                </a:solidFill>
                <a:latin typeface="Times New Roman" panose="02020603050405020304" pitchFamily="18" charset="0"/>
                <a:cs typeface="Times New Roman" panose="02020603050405020304" pitchFamily="18" charset="0"/>
              </a:defRPr>
            </a:lvl1pPr>
          </a:lstStyle>
          <a:p>
            <a:pPr marL="0" marR="0" lvl="0" indent="0" algn="ctr" defTabSz="3836461" rtl="0" eaLnBrk="1" fontAlgn="auto" latinLnBrk="0" hangingPunct="1">
              <a:lnSpc>
                <a:spcPct val="100000"/>
              </a:lnSpc>
              <a:spcBef>
                <a:spcPts val="2098"/>
              </a:spcBef>
              <a:spcAft>
                <a:spcPts val="0"/>
              </a:spcAft>
              <a:buClrTx/>
              <a:buSzTx/>
              <a:buFont typeface="Arial" panose="020B0604020202020204" pitchFamily="34" charset="0"/>
              <a:buNone/>
              <a:tabLst/>
              <a:defRPr/>
            </a:pPr>
            <a:r>
              <a:rPr lang="en-US" dirty="0"/>
              <a:t>(click to edit)</a:t>
            </a:r>
            <a:r>
              <a:rPr lang="en-US" altLang="zh-TW" dirty="0"/>
              <a:t> ABSTRACT or</a:t>
            </a:r>
          </a:p>
          <a:p>
            <a:pPr lvl="0"/>
            <a:r>
              <a:rPr lang="en-US" dirty="0"/>
              <a:t> INTRODUCTION</a:t>
            </a:r>
          </a:p>
        </p:txBody>
      </p:sp>
      <p:sp>
        <p:nvSpPr>
          <p:cNvPr id="50" name="Text Placeholder 3"/>
          <p:cNvSpPr>
            <a:spLocks noGrp="1"/>
          </p:cNvSpPr>
          <p:nvPr>
            <p:ph type="body" sz="quarter" idx="21" hasCustomPrompt="1"/>
          </p:nvPr>
        </p:nvSpPr>
        <p:spPr>
          <a:xfrm>
            <a:off x="512064" y="7383672"/>
            <a:ext cx="16362495" cy="959365"/>
          </a:xfrm>
          <a:prstGeom prst="rect">
            <a:avLst/>
          </a:prstGeom>
        </p:spPr>
        <p:txBody>
          <a:bodyPr wrap="square" lIns="91440" tIns="91440" rIns="91440" bIns="91440">
            <a:spAutoFit/>
          </a:bodyPr>
          <a:lstStyle>
            <a:lvl1pPr marL="0" indent="0">
              <a:lnSpc>
                <a:spcPct val="100000"/>
              </a:lnSpc>
              <a:spcBef>
                <a:spcPts val="839"/>
              </a:spcBef>
              <a:spcAft>
                <a:spcPts val="839"/>
              </a:spcAft>
              <a:buNone/>
              <a:defRPr sz="5034">
                <a:solidFill>
                  <a:schemeClr val="tx1"/>
                </a:solidFill>
                <a:latin typeface="Times New Roman" panose="02020603050405020304" pitchFamily="18" charset="0"/>
                <a:cs typeface="Times New Roman" panose="02020603050405020304" pitchFamily="18" charset="0"/>
              </a:defRPr>
            </a:lvl1pPr>
            <a:lvl2pPr marL="5343463" indent="-2055174">
              <a:defRPr sz="8818">
                <a:latin typeface="Trebuchet MS" pitchFamily="34" charset="0"/>
              </a:defRPr>
            </a:lvl2pPr>
            <a:lvl3pPr marL="7398641" indent="-2055174">
              <a:defRPr sz="8818">
                <a:latin typeface="Trebuchet MS" pitchFamily="34" charset="0"/>
              </a:defRPr>
            </a:lvl3pPr>
            <a:lvl4pPr marL="9659342" indent="-2260701">
              <a:defRPr sz="8818">
                <a:latin typeface="Trebuchet MS" pitchFamily="34" charset="0"/>
              </a:defRPr>
            </a:lvl4pPr>
            <a:lvl5pPr marL="11303473" indent="-1644140">
              <a:defRPr sz="8818">
                <a:latin typeface="Trebuchet MS" pitchFamily="34" charset="0"/>
              </a:defRPr>
            </a:lvl5pPr>
          </a:lstStyle>
          <a:p>
            <a:pPr lvl="0"/>
            <a:r>
              <a:rPr lang="en-US" dirty="0"/>
              <a:t>Type in or paste your text here</a:t>
            </a:r>
          </a:p>
        </p:txBody>
      </p:sp>
      <p:sp>
        <p:nvSpPr>
          <p:cNvPr id="52" name="Text Placeholder 5"/>
          <p:cNvSpPr>
            <a:spLocks noGrp="1"/>
          </p:cNvSpPr>
          <p:nvPr>
            <p:ph type="body" sz="quarter" idx="196" hasCustomPrompt="1"/>
          </p:nvPr>
        </p:nvSpPr>
        <p:spPr>
          <a:xfrm>
            <a:off x="5052" y="14787221"/>
            <a:ext cx="17074583" cy="1191095"/>
          </a:xfrm>
          <a:prstGeom prst="rect">
            <a:avLst/>
          </a:prstGeom>
          <a:noFill/>
        </p:spPr>
        <p:txBody>
          <a:bodyPr wrap="square" lIns="78374" tIns="78374" rIns="78374" bIns="78374" anchor="ctr" anchorCtr="0">
            <a:spAutoFit/>
          </a:bodyPr>
          <a:lstStyle>
            <a:lvl1pPr marL="0" indent="0" algn="ctr">
              <a:buNone/>
              <a:defRPr lang="en-US" sz="6713" b="1" u="sng" kern="1200" baseline="0" dirty="0" smtClean="0">
                <a:solidFill>
                  <a:schemeClr val="accent5"/>
                </a:solidFill>
                <a:latin typeface="Times New Roman" panose="02020603050405020304" pitchFamily="18" charset="0"/>
                <a:ea typeface="+mn-ea"/>
                <a:cs typeface="Times New Roman" panose="02020603050405020304" pitchFamily="18" charset="0"/>
              </a:defRPr>
            </a:lvl1pPr>
          </a:lstStyle>
          <a:p>
            <a:pPr marL="0" lvl="0" indent="0" algn="ctr" defTabSz="3836461" rtl="0" eaLnBrk="1" latinLnBrk="0" hangingPunct="1">
              <a:lnSpc>
                <a:spcPct val="100000"/>
              </a:lnSpc>
              <a:spcBef>
                <a:spcPts val="2098"/>
              </a:spcBef>
              <a:buFont typeface="Arial" panose="020B0604020202020204" pitchFamily="34" charset="0"/>
              <a:buNone/>
            </a:pPr>
            <a:r>
              <a:rPr lang="en-US" dirty="0"/>
              <a:t>(click to edit)  MATERIALS &amp; METHODS</a:t>
            </a:r>
          </a:p>
        </p:txBody>
      </p:sp>
      <p:sp>
        <p:nvSpPr>
          <p:cNvPr id="53" name="Text Placeholder 3"/>
          <p:cNvSpPr>
            <a:spLocks noGrp="1"/>
          </p:cNvSpPr>
          <p:nvPr>
            <p:ph type="body" sz="quarter" idx="197" hasCustomPrompt="1"/>
          </p:nvPr>
        </p:nvSpPr>
        <p:spPr>
          <a:xfrm>
            <a:off x="512064" y="16298928"/>
            <a:ext cx="16560476" cy="959365"/>
          </a:xfrm>
          <a:prstGeom prst="rect">
            <a:avLst/>
          </a:prstGeom>
        </p:spPr>
        <p:txBody>
          <a:bodyPr wrap="square" lIns="91440" tIns="91440" rIns="91440" bIns="91440">
            <a:spAutoFit/>
          </a:bodyPr>
          <a:lstStyle>
            <a:lvl1pPr marL="0" indent="0">
              <a:lnSpc>
                <a:spcPct val="100000"/>
              </a:lnSpc>
              <a:spcBef>
                <a:spcPts val="839"/>
              </a:spcBef>
              <a:spcAft>
                <a:spcPts val="839"/>
              </a:spcAft>
              <a:buNone/>
              <a:defRPr sz="5034">
                <a:solidFill>
                  <a:schemeClr val="tx1"/>
                </a:solidFill>
                <a:latin typeface="Times New Roman" panose="02020603050405020304" pitchFamily="18" charset="0"/>
                <a:cs typeface="Times New Roman" panose="02020603050405020304" pitchFamily="18" charset="0"/>
              </a:defRPr>
            </a:lvl1pPr>
            <a:lvl2pPr marL="5343463" indent="-2055174">
              <a:defRPr sz="8818">
                <a:latin typeface="Trebuchet MS" pitchFamily="34" charset="0"/>
              </a:defRPr>
            </a:lvl2pPr>
            <a:lvl3pPr marL="7398641" indent="-2055174">
              <a:defRPr sz="8818">
                <a:latin typeface="Trebuchet MS" pitchFamily="34" charset="0"/>
              </a:defRPr>
            </a:lvl3pPr>
            <a:lvl4pPr marL="9659342" indent="-2260701">
              <a:defRPr sz="8818">
                <a:latin typeface="Trebuchet MS" pitchFamily="34" charset="0"/>
              </a:defRPr>
            </a:lvl4pPr>
            <a:lvl5pPr marL="11303473" indent="-1644140">
              <a:defRPr sz="8818">
                <a:latin typeface="Trebuchet MS" pitchFamily="34" charset="0"/>
              </a:defRPr>
            </a:lvl5pPr>
          </a:lstStyle>
          <a:p>
            <a:pPr lvl="0"/>
            <a:r>
              <a:rPr lang="en-US" dirty="0"/>
              <a:t>Type in or paste your text here</a:t>
            </a:r>
          </a:p>
        </p:txBody>
      </p:sp>
      <p:sp>
        <p:nvSpPr>
          <p:cNvPr id="58" name="Text Placeholder 5"/>
          <p:cNvSpPr>
            <a:spLocks noGrp="1"/>
          </p:cNvSpPr>
          <p:nvPr>
            <p:ph type="body" sz="quarter" idx="198" hasCustomPrompt="1"/>
          </p:nvPr>
        </p:nvSpPr>
        <p:spPr>
          <a:xfrm>
            <a:off x="34140968" y="5020314"/>
            <a:ext cx="17074583" cy="1191095"/>
          </a:xfrm>
          <a:prstGeom prst="rect">
            <a:avLst/>
          </a:prstGeom>
          <a:noFill/>
        </p:spPr>
        <p:txBody>
          <a:bodyPr wrap="square" lIns="78374" tIns="78374" rIns="78374" bIns="78374" anchor="ctr" anchorCtr="0">
            <a:spAutoFit/>
          </a:bodyPr>
          <a:lstStyle>
            <a:lvl1pPr marL="0" indent="0" algn="ctr">
              <a:lnSpc>
                <a:spcPct val="100000"/>
              </a:lnSpc>
              <a:spcBef>
                <a:spcPts val="2098"/>
              </a:spcBef>
              <a:buNone/>
              <a:defRPr sz="6713" b="1" u="sng" baseline="0">
                <a:solidFill>
                  <a:schemeClr val="accent5"/>
                </a:solidFill>
                <a:latin typeface="Times New Roman" panose="02020603050405020304" pitchFamily="18" charset="0"/>
                <a:cs typeface="Times New Roman" panose="02020603050405020304" pitchFamily="18" charset="0"/>
              </a:defRPr>
            </a:lvl1pPr>
          </a:lstStyle>
          <a:p>
            <a:pPr lvl="0"/>
            <a:r>
              <a:rPr lang="en-US" altLang="zh-TW" dirty="0"/>
              <a:t>(click to edit) CONCLUSION </a:t>
            </a:r>
          </a:p>
        </p:txBody>
      </p:sp>
      <p:sp>
        <p:nvSpPr>
          <p:cNvPr id="59" name="Text Placeholder 3"/>
          <p:cNvSpPr>
            <a:spLocks noGrp="1"/>
          </p:cNvSpPr>
          <p:nvPr>
            <p:ph type="body" sz="quarter" idx="199" hasCustomPrompt="1"/>
          </p:nvPr>
        </p:nvSpPr>
        <p:spPr>
          <a:xfrm>
            <a:off x="34140966" y="6538485"/>
            <a:ext cx="16806198" cy="959365"/>
          </a:xfrm>
          <a:prstGeom prst="rect">
            <a:avLst/>
          </a:prstGeom>
        </p:spPr>
        <p:txBody>
          <a:bodyPr wrap="square" lIns="91440" tIns="91440" rIns="91440" bIns="91440">
            <a:spAutoFit/>
          </a:bodyPr>
          <a:lstStyle>
            <a:lvl1pPr marL="0" indent="0">
              <a:lnSpc>
                <a:spcPct val="100000"/>
              </a:lnSpc>
              <a:spcBef>
                <a:spcPts val="839"/>
              </a:spcBef>
              <a:spcAft>
                <a:spcPts val="839"/>
              </a:spcAft>
              <a:buNone/>
              <a:defRPr sz="5034">
                <a:solidFill>
                  <a:schemeClr val="tx1"/>
                </a:solidFill>
                <a:latin typeface="Times New Roman" panose="02020603050405020304" pitchFamily="18" charset="0"/>
                <a:cs typeface="Times New Roman" panose="02020603050405020304" pitchFamily="18" charset="0"/>
              </a:defRPr>
            </a:lvl1pPr>
            <a:lvl2pPr marL="5343463" indent="-2055174">
              <a:defRPr sz="8818">
                <a:latin typeface="Trebuchet MS" pitchFamily="34" charset="0"/>
              </a:defRPr>
            </a:lvl2pPr>
            <a:lvl3pPr marL="7398641" indent="-2055174">
              <a:defRPr sz="8818">
                <a:latin typeface="Trebuchet MS" pitchFamily="34" charset="0"/>
              </a:defRPr>
            </a:lvl3pPr>
            <a:lvl4pPr marL="9659342" indent="-2260701">
              <a:defRPr sz="8818">
                <a:latin typeface="Trebuchet MS" pitchFamily="34" charset="0"/>
              </a:defRPr>
            </a:lvl4pPr>
            <a:lvl5pPr marL="11303473" indent="-1644140">
              <a:defRPr sz="8818">
                <a:latin typeface="Trebuchet MS" pitchFamily="34" charset="0"/>
              </a:defRPr>
            </a:lvl5pPr>
          </a:lstStyle>
          <a:p>
            <a:pPr lvl="0"/>
            <a:r>
              <a:rPr lang="en-US" dirty="0"/>
              <a:t>Type in or paste your text here</a:t>
            </a:r>
          </a:p>
        </p:txBody>
      </p:sp>
      <p:sp>
        <p:nvSpPr>
          <p:cNvPr id="18" name="Rectangle 33"/>
          <p:cNvSpPr>
            <a:spLocks noChangeArrowheads="1"/>
          </p:cNvSpPr>
          <p:nvPr userDrawn="1"/>
        </p:nvSpPr>
        <p:spPr bwMode="auto">
          <a:xfrm>
            <a:off x="17096957" y="4947559"/>
            <a:ext cx="16934400" cy="23674879"/>
          </a:xfrm>
          <a:prstGeom prst="roundRect">
            <a:avLst>
              <a:gd name="adj" fmla="val 3855"/>
            </a:avLst>
          </a:prstGeom>
          <a:noFill/>
          <a:ln w="76200">
            <a:solidFill>
              <a:srgbClr val="0070C0"/>
            </a:solidFill>
            <a:miter lim="800000"/>
            <a:headEnd/>
            <a:tailEnd/>
          </a:ln>
          <a:effectLst/>
        </p:spPr>
        <p:txBody>
          <a:bodyPr wrap="none" lIns="328813" tIns="164400" rIns="328813" bIns="164400" anchor="ctr"/>
          <a:lstStyle/>
          <a:p>
            <a:pPr>
              <a:defRPr/>
            </a:pPr>
            <a:endParaRPr lang="en-US" sz="10564" dirty="0">
              <a:solidFill>
                <a:schemeClr val="tx1"/>
              </a:solidFill>
            </a:endParaRPr>
          </a:p>
        </p:txBody>
      </p:sp>
      <p:sp>
        <p:nvSpPr>
          <p:cNvPr id="19" name="Rectangle 33"/>
          <p:cNvSpPr>
            <a:spLocks noChangeArrowheads="1"/>
          </p:cNvSpPr>
          <p:nvPr userDrawn="1"/>
        </p:nvSpPr>
        <p:spPr bwMode="auto">
          <a:xfrm>
            <a:off x="34058753" y="4947559"/>
            <a:ext cx="16934400" cy="23674879"/>
          </a:xfrm>
          <a:prstGeom prst="roundRect">
            <a:avLst>
              <a:gd name="adj" fmla="val 3855"/>
            </a:avLst>
          </a:prstGeom>
          <a:noFill/>
          <a:ln w="76200">
            <a:solidFill>
              <a:srgbClr val="0070C0"/>
            </a:solidFill>
            <a:miter lim="800000"/>
            <a:headEnd/>
            <a:tailEnd/>
          </a:ln>
          <a:effectLst/>
        </p:spPr>
        <p:txBody>
          <a:bodyPr wrap="none" lIns="328813" tIns="164400" rIns="328813" bIns="164400" anchor="ctr"/>
          <a:lstStyle/>
          <a:p>
            <a:pPr>
              <a:defRPr/>
            </a:pPr>
            <a:endParaRPr lang="en-US" sz="10564" dirty="0">
              <a:solidFill>
                <a:schemeClr val="tx1"/>
              </a:solidFill>
            </a:endParaRPr>
          </a:p>
        </p:txBody>
      </p:sp>
      <p:pic>
        <p:nvPicPr>
          <p:cNvPr id="2" name="Picture 1" descr="A colorful text and a tower&#10;&#10;Description automatically generated">
            <a:extLst>
              <a:ext uri="{FF2B5EF4-FFF2-40B4-BE49-F238E27FC236}">
                <a16:creationId xmlns:a16="http://schemas.microsoft.com/office/drawing/2014/main" id="{C400A50B-DEE0-039A-0659-0468EB5969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05" y="-131710"/>
            <a:ext cx="8192585" cy="5041590"/>
          </a:xfrm>
          <a:prstGeom prst="rect">
            <a:avLst/>
          </a:prstGeom>
        </p:spPr>
      </p:pic>
    </p:spTree>
    <p:extLst>
      <p:ext uri="{BB962C8B-B14F-4D97-AF65-F5344CB8AC3E}">
        <p14:creationId xmlns:p14="http://schemas.microsoft.com/office/powerpoint/2010/main" val="18717685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E76656-B942-4131-A414-1E463484FA0B}" type="datetimeFigureOut">
              <a:rPr lang="zh-TW" altLang="en-US" smtClean="0"/>
              <a:t>2023/9/24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E5522B1-B212-406F-BC28-5AD642D8523F}" type="slidenum">
              <a:rPr lang="zh-TW" altLang="en-US" smtClean="0"/>
              <a:t>‹#›</a:t>
            </a:fld>
            <a:endParaRPr lang="zh-TW" altLang="en-US"/>
          </a:p>
        </p:txBody>
      </p:sp>
    </p:spTree>
    <p:extLst>
      <p:ext uri="{BB962C8B-B14F-4D97-AF65-F5344CB8AC3E}">
        <p14:creationId xmlns:p14="http://schemas.microsoft.com/office/powerpoint/2010/main" val="998050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0" y="7180902"/>
            <a:ext cx="44165520" cy="11981495"/>
          </a:xfrm>
        </p:spPr>
        <p:txBody>
          <a:bodyPr anchor="b"/>
          <a:lstStyle>
            <a:lvl1pPr>
              <a:defRPr sz="25200"/>
            </a:lvl1pPr>
          </a:lstStyle>
          <a:p>
            <a:r>
              <a:rPr lang="en-US"/>
              <a:t>Click to edit Master title style</a:t>
            </a:r>
            <a:endParaRPr lang="en-US" dirty="0"/>
          </a:p>
        </p:txBody>
      </p:sp>
      <p:sp>
        <p:nvSpPr>
          <p:cNvPr id="3" name="Text Placeholder 2"/>
          <p:cNvSpPr>
            <a:spLocks noGrp="1"/>
          </p:cNvSpPr>
          <p:nvPr>
            <p:ph type="body" idx="1"/>
          </p:nvPr>
        </p:nvSpPr>
        <p:spPr>
          <a:xfrm>
            <a:off x="3493770" y="19275747"/>
            <a:ext cx="44165520" cy="6300785"/>
          </a:xfrm>
        </p:spPr>
        <p:txBody>
          <a:bodyPr/>
          <a:lstStyle>
            <a:lvl1pPr marL="0" indent="0">
              <a:buNone/>
              <a:defRPr sz="10080">
                <a:solidFill>
                  <a:schemeClr val="tx1">
                    <a:tint val="75000"/>
                  </a:schemeClr>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E76656-B942-4131-A414-1E463484FA0B}" type="datetimeFigureOut">
              <a:rPr lang="zh-TW" altLang="en-US" smtClean="0"/>
              <a:t>2023/9/24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E5522B1-B212-406F-BC28-5AD642D8523F}" type="slidenum">
              <a:rPr lang="zh-TW" altLang="en-US" smtClean="0"/>
              <a:t>‹#›</a:t>
            </a:fld>
            <a:endParaRPr lang="zh-TW" altLang="en-US"/>
          </a:p>
        </p:txBody>
      </p:sp>
    </p:spTree>
    <p:extLst>
      <p:ext uri="{BB962C8B-B14F-4D97-AF65-F5344CB8AC3E}">
        <p14:creationId xmlns:p14="http://schemas.microsoft.com/office/powerpoint/2010/main" val="526639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7667625"/>
            <a:ext cx="21762720" cy="18275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7667625"/>
            <a:ext cx="21762720" cy="18275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E76656-B942-4131-A414-1E463484FA0B}" type="datetimeFigureOut">
              <a:rPr lang="zh-TW" altLang="en-US" smtClean="0"/>
              <a:t>2023/9/24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E5522B1-B212-406F-BC28-5AD642D8523F}" type="slidenum">
              <a:rPr lang="zh-TW" altLang="en-US" smtClean="0"/>
              <a:t>‹#›</a:t>
            </a:fld>
            <a:endParaRPr lang="zh-TW" altLang="en-US"/>
          </a:p>
        </p:txBody>
      </p:sp>
    </p:spTree>
    <p:extLst>
      <p:ext uri="{BB962C8B-B14F-4D97-AF65-F5344CB8AC3E}">
        <p14:creationId xmlns:p14="http://schemas.microsoft.com/office/powerpoint/2010/main" val="3828625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1533527"/>
            <a:ext cx="44165520" cy="5567365"/>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2" y="7060885"/>
            <a:ext cx="21662705" cy="3460430"/>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Edit Master text styles</a:t>
            </a:r>
          </a:p>
        </p:txBody>
      </p:sp>
      <p:sp>
        <p:nvSpPr>
          <p:cNvPr id="4" name="Content Placeholder 3"/>
          <p:cNvSpPr>
            <a:spLocks noGrp="1"/>
          </p:cNvSpPr>
          <p:nvPr>
            <p:ph sz="half" idx="2"/>
          </p:nvPr>
        </p:nvSpPr>
        <p:spPr>
          <a:xfrm>
            <a:off x="3527112" y="10521315"/>
            <a:ext cx="21662705" cy="154752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0" y="7060885"/>
            <a:ext cx="21769390" cy="3460430"/>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Edit Master text styles</a:t>
            </a:r>
          </a:p>
        </p:txBody>
      </p:sp>
      <p:sp>
        <p:nvSpPr>
          <p:cNvPr id="6" name="Content Placeholder 5"/>
          <p:cNvSpPr>
            <a:spLocks noGrp="1"/>
          </p:cNvSpPr>
          <p:nvPr>
            <p:ph sz="quarter" idx="4"/>
          </p:nvPr>
        </p:nvSpPr>
        <p:spPr>
          <a:xfrm>
            <a:off x="25923240" y="10521315"/>
            <a:ext cx="21769390" cy="154752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E76656-B942-4131-A414-1E463484FA0B}" type="datetimeFigureOut">
              <a:rPr lang="zh-TW" altLang="en-US" smtClean="0"/>
              <a:t>2023/9/24</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7E5522B1-B212-406F-BC28-5AD642D8523F}" type="slidenum">
              <a:rPr lang="zh-TW" altLang="en-US" smtClean="0"/>
              <a:t>‹#›</a:t>
            </a:fld>
            <a:endParaRPr lang="zh-TW" altLang="en-US"/>
          </a:p>
        </p:txBody>
      </p:sp>
    </p:spTree>
    <p:extLst>
      <p:ext uri="{BB962C8B-B14F-4D97-AF65-F5344CB8AC3E}">
        <p14:creationId xmlns:p14="http://schemas.microsoft.com/office/powerpoint/2010/main" val="3861081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E76656-B942-4131-A414-1E463484FA0B}" type="datetimeFigureOut">
              <a:rPr lang="zh-TW" altLang="en-US" smtClean="0"/>
              <a:t>2023/9/24</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7E5522B1-B212-406F-BC28-5AD642D8523F}" type="slidenum">
              <a:rPr lang="zh-TW" altLang="en-US" smtClean="0"/>
              <a:t>‹#›</a:t>
            </a:fld>
            <a:endParaRPr lang="zh-TW" altLang="en-US"/>
          </a:p>
        </p:txBody>
      </p:sp>
    </p:spTree>
    <p:extLst>
      <p:ext uri="{BB962C8B-B14F-4D97-AF65-F5344CB8AC3E}">
        <p14:creationId xmlns:p14="http://schemas.microsoft.com/office/powerpoint/2010/main" val="1461604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E76656-B942-4131-A414-1E463484FA0B}" type="datetimeFigureOut">
              <a:rPr lang="zh-TW" altLang="en-US" smtClean="0"/>
              <a:t>2023/9/24</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7E5522B1-B212-406F-BC28-5AD642D8523F}" type="slidenum">
              <a:rPr lang="zh-TW" altLang="en-US" smtClean="0"/>
              <a:t>‹#›</a:t>
            </a:fld>
            <a:endParaRPr lang="zh-TW" altLang="en-US"/>
          </a:p>
        </p:txBody>
      </p:sp>
    </p:spTree>
    <p:extLst>
      <p:ext uri="{BB962C8B-B14F-4D97-AF65-F5344CB8AC3E}">
        <p14:creationId xmlns:p14="http://schemas.microsoft.com/office/powerpoint/2010/main" val="107736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240"/>
            <a:ext cx="16515395" cy="6720840"/>
          </a:xfrm>
        </p:spPr>
        <p:txBody>
          <a:bodyPr anchor="b"/>
          <a:lstStyle>
            <a:lvl1pPr>
              <a:defRPr sz="13440"/>
            </a:lvl1pPr>
          </a:lstStyle>
          <a:p>
            <a:r>
              <a:rPr lang="en-US"/>
              <a:t>Click to edit Master title style</a:t>
            </a:r>
            <a:endParaRPr lang="en-US" dirty="0"/>
          </a:p>
        </p:txBody>
      </p:sp>
      <p:sp>
        <p:nvSpPr>
          <p:cNvPr id="3" name="Content Placeholder 2"/>
          <p:cNvSpPr>
            <a:spLocks noGrp="1"/>
          </p:cNvSpPr>
          <p:nvPr>
            <p:ph idx="1"/>
          </p:nvPr>
        </p:nvSpPr>
        <p:spPr>
          <a:xfrm>
            <a:off x="21769390" y="4147187"/>
            <a:ext cx="25923240" cy="20469225"/>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2" y="8641080"/>
            <a:ext cx="16515395" cy="16008670"/>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04E76656-B942-4131-A414-1E463484FA0B}" type="datetimeFigureOut">
              <a:rPr lang="zh-TW" altLang="en-US" smtClean="0"/>
              <a:t>2023/9/24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E5522B1-B212-406F-BC28-5AD642D8523F}" type="slidenum">
              <a:rPr lang="zh-TW" altLang="en-US" smtClean="0"/>
              <a:t>‹#›</a:t>
            </a:fld>
            <a:endParaRPr lang="zh-TW" altLang="en-US"/>
          </a:p>
        </p:txBody>
      </p:sp>
    </p:spTree>
    <p:extLst>
      <p:ext uri="{BB962C8B-B14F-4D97-AF65-F5344CB8AC3E}">
        <p14:creationId xmlns:p14="http://schemas.microsoft.com/office/powerpoint/2010/main" val="1720370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240"/>
            <a:ext cx="16515395" cy="6720840"/>
          </a:xfrm>
        </p:spPr>
        <p:txBody>
          <a:bodyPr anchor="b"/>
          <a:lstStyle>
            <a:lvl1pPr>
              <a:defRPr sz="1344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4147187"/>
            <a:ext cx="25923240" cy="20469225"/>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en-US" dirty="0"/>
              <a:t>Click icon to add picture</a:t>
            </a:r>
          </a:p>
        </p:txBody>
      </p:sp>
      <p:sp>
        <p:nvSpPr>
          <p:cNvPr id="4" name="Text Placeholder 3"/>
          <p:cNvSpPr>
            <a:spLocks noGrp="1"/>
          </p:cNvSpPr>
          <p:nvPr>
            <p:ph type="body" sz="half" idx="2"/>
          </p:nvPr>
        </p:nvSpPr>
        <p:spPr>
          <a:xfrm>
            <a:off x="3527112" y="8641080"/>
            <a:ext cx="16515395" cy="16008670"/>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04E76656-B942-4131-A414-1E463484FA0B}" type="datetimeFigureOut">
              <a:rPr lang="zh-TW" altLang="en-US" smtClean="0"/>
              <a:t>2023/9/24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E5522B1-B212-406F-BC28-5AD642D8523F}" type="slidenum">
              <a:rPr lang="zh-TW" altLang="en-US" smtClean="0"/>
              <a:t>‹#›</a:t>
            </a:fld>
            <a:endParaRPr lang="zh-TW" altLang="en-US"/>
          </a:p>
        </p:txBody>
      </p:sp>
    </p:spTree>
    <p:extLst>
      <p:ext uri="{BB962C8B-B14F-4D97-AF65-F5344CB8AC3E}">
        <p14:creationId xmlns:p14="http://schemas.microsoft.com/office/powerpoint/2010/main" val="239896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533527"/>
            <a:ext cx="44165520" cy="55673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7667625"/>
            <a:ext cx="44165520" cy="182756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26696672"/>
            <a:ext cx="11521440" cy="1533525"/>
          </a:xfrm>
          <a:prstGeom prst="rect">
            <a:avLst/>
          </a:prstGeom>
        </p:spPr>
        <p:txBody>
          <a:bodyPr vert="horz" lIns="91440" tIns="45720" rIns="91440" bIns="45720" rtlCol="0" anchor="ctr"/>
          <a:lstStyle>
            <a:lvl1pPr algn="l">
              <a:defRPr sz="5040">
                <a:solidFill>
                  <a:schemeClr val="tx1">
                    <a:tint val="75000"/>
                  </a:schemeClr>
                </a:solidFill>
              </a:defRPr>
            </a:lvl1pPr>
          </a:lstStyle>
          <a:p>
            <a:fld id="{04E76656-B942-4131-A414-1E463484FA0B}" type="datetimeFigureOut">
              <a:rPr lang="zh-TW" altLang="en-US" smtClean="0"/>
              <a:t>2023/9/24</a:t>
            </a:fld>
            <a:endParaRPr lang="zh-TW" altLang="en-US"/>
          </a:p>
        </p:txBody>
      </p:sp>
      <p:sp>
        <p:nvSpPr>
          <p:cNvPr id="5" name="Footer Placeholder 4"/>
          <p:cNvSpPr>
            <a:spLocks noGrp="1"/>
          </p:cNvSpPr>
          <p:nvPr>
            <p:ph type="ftr" sz="quarter" idx="3"/>
          </p:nvPr>
        </p:nvSpPr>
        <p:spPr>
          <a:xfrm>
            <a:off x="16962120" y="26696672"/>
            <a:ext cx="17282160" cy="1533525"/>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36164520" y="26696672"/>
            <a:ext cx="11521440" cy="1533525"/>
          </a:xfrm>
          <a:prstGeom prst="rect">
            <a:avLst/>
          </a:prstGeom>
        </p:spPr>
        <p:txBody>
          <a:bodyPr vert="horz" lIns="91440" tIns="45720" rIns="91440" bIns="45720" rtlCol="0" anchor="ctr"/>
          <a:lstStyle>
            <a:lvl1pPr algn="r">
              <a:defRPr sz="5040">
                <a:solidFill>
                  <a:schemeClr val="tx1">
                    <a:tint val="75000"/>
                  </a:schemeClr>
                </a:solidFill>
              </a:defRPr>
            </a:lvl1pPr>
          </a:lstStyle>
          <a:p>
            <a:fld id="{7E5522B1-B212-406F-BC28-5AD642D8523F}" type="slidenum">
              <a:rPr lang="zh-TW" altLang="en-US" smtClean="0"/>
              <a:t>‹#›</a:t>
            </a:fld>
            <a:endParaRPr lang="zh-TW" altLang="en-US"/>
          </a:p>
        </p:txBody>
      </p:sp>
    </p:spTree>
    <p:extLst>
      <p:ext uri="{BB962C8B-B14F-4D97-AF65-F5344CB8AC3E}">
        <p14:creationId xmlns:p14="http://schemas.microsoft.com/office/powerpoint/2010/main" val="336997885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oleObject" Target="../embeddings/oleObject3.bin"/><Relationship Id="rId18" Type="http://schemas.openxmlformats.org/officeDocument/2006/relationships/image" Target="../media/image11.png"/><Relationship Id="rId26" Type="http://schemas.openxmlformats.org/officeDocument/2006/relationships/image" Target="../media/image19.png"/><Relationship Id="rId21" Type="http://schemas.openxmlformats.org/officeDocument/2006/relationships/image" Target="../media/image14.png"/><Relationship Id="rId34" Type="http://schemas.openxmlformats.org/officeDocument/2006/relationships/image" Target="../media/image27.png"/><Relationship Id="rId7" Type="http://schemas.openxmlformats.org/officeDocument/2006/relationships/image" Target="../media/image6.png"/><Relationship Id="rId12" Type="http://schemas.openxmlformats.org/officeDocument/2006/relationships/image" Target="../media/image3.wmf"/><Relationship Id="rId17" Type="http://schemas.openxmlformats.org/officeDocument/2006/relationships/image" Target="../media/image10.png"/><Relationship Id="rId25" Type="http://schemas.openxmlformats.org/officeDocument/2006/relationships/image" Target="../media/image18.png"/><Relationship Id="rId33" Type="http://schemas.openxmlformats.org/officeDocument/2006/relationships/image" Target="../media/image26.png"/><Relationship Id="rId38" Type="http://schemas.openxmlformats.org/officeDocument/2006/relationships/image" Target="../media/image31.png"/><Relationship Id="rId2" Type="http://schemas.openxmlformats.org/officeDocument/2006/relationships/video" Target="NULL" TargetMode="External"/><Relationship Id="rId16" Type="http://schemas.openxmlformats.org/officeDocument/2006/relationships/image" Target="../media/image9.png"/><Relationship Id="rId20" Type="http://schemas.openxmlformats.org/officeDocument/2006/relationships/image" Target="../media/image13.png"/><Relationship Id="rId29" Type="http://schemas.openxmlformats.org/officeDocument/2006/relationships/image" Target="../media/image22.png"/><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oleObject" Target="../embeddings/oleObject2.bin"/><Relationship Id="rId24" Type="http://schemas.openxmlformats.org/officeDocument/2006/relationships/image" Target="../media/image17.png"/><Relationship Id="rId32" Type="http://schemas.openxmlformats.org/officeDocument/2006/relationships/image" Target="../media/image25.png"/><Relationship Id="rId37" Type="http://schemas.openxmlformats.org/officeDocument/2006/relationships/image" Target="../media/image30.png"/><Relationship Id="rId5" Type="http://schemas.openxmlformats.org/officeDocument/2006/relationships/notesSlide" Target="../notesSlides/notesSlide1.xml"/><Relationship Id="rId15" Type="http://schemas.openxmlformats.org/officeDocument/2006/relationships/image" Target="../media/image8.png"/><Relationship Id="rId23" Type="http://schemas.openxmlformats.org/officeDocument/2006/relationships/image" Target="../media/image16.png"/><Relationship Id="rId28" Type="http://schemas.openxmlformats.org/officeDocument/2006/relationships/image" Target="../media/image21.png"/><Relationship Id="rId36" Type="http://schemas.openxmlformats.org/officeDocument/2006/relationships/image" Target="../media/image29.png"/><Relationship Id="rId10" Type="http://schemas.openxmlformats.org/officeDocument/2006/relationships/image" Target="../media/image2.wmf"/><Relationship Id="rId19" Type="http://schemas.openxmlformats.org/officeDocument/2006/relationships/image" Target="../media/image12.png"/><Relationship Id="rId31" Type="http://schemas.openxmlformats.org/officeDocument/2006/relationships/image" Target="../media/image24.png"/><Relationship Id="rId4" Type="http://schemas.openxmlformats.org/officeDocument/2006/relationships/slideLayout" Target="../slideLayouts/slideLayout12.xml"/><Relationship Id="rId9" Type="http://schemas.openxmlformats.org/officeDocument/2006/relationships/oleObject" Target="../embeddings/oleObject1.bin"/><Relationship Id="rId14" Type="http://schemas.openxmlformats.org/officeDocument/2006/relationships/image" Target="../media/image4.wmf"/><Relationship Id="rId22" Type="http://schemas.openxmlformats.org/officeDocument/2006/relationships/image" Target="../media/image15.png"/><Relationship Id="rId27" Type="http://schemas.openxmlformats.org/officeDocument/2006/relationships/image" Target="../media/image20.png"/><Relationship Id="rId30" Type="http://schemas.openxmlformats.org/officeDocument/2006/relationships/image" Target="../media/image23.png"/><Relationship Id="rId35" Type="http://schemas.openxmlformats.org/officeDocument/2006/relationships/image" Target="../media/image28.png"/><Relationship Id="rId8" Type="http://schemas.openxmlformats.org/officeDocument/2006/relationships/image" Target="../media/image7.png"/><Relationship Id="rId3" Type="http://schemas.microsoft.com/office/2007/relationships/media"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0" y="-32000"/>
            <a:ext cx="51178220" cy="2144268"/>
          </a:xfrm>
        </p:spPr>
        <p:txBody>
          <a:bodyPr>
            <a:normAutofit/>
          </a:bodyPr>
          <a:lstStyle/>
          <a:p>
            <a:r>
              <a:rPr lang="en-US" altLang="zh-TW" dirty="0"/>
              <a:t>Point Cloud </a:t>
            </a:r>
            <a:r>
              <a:rPr lang="en-US" altLang="zh-TW" dirty="0" err="1"/>
              <a:t>Upsampling</a:t>
            </a:r>
            <a:r>
              <a:rPr lang="en-US" altLang="zh-TW" dirty="0"/>
              <a:t> with Dynamic Graph Scattering Transform</a:t>
            </a:r>
            <a:endParaRPr lang="zh-TW" altLang="en-US" dirty="0"/>
          </a:p>
        </p:txBody>
      </p:sp>
      <p:sp>
        <p:nvSpPr>
          <p:cNvPr id="3" name="文字版面配置區 2"/>
          <p:cNvSpPr>
            <a:spLocks noGrp="1"/>
          </p:cNvSpPr>
          <p:nvPr>
            <p:ph type="body" sz="quarter" idx="161"/>
          </p:nvPr>
        </p:nvSpPr>
        <p:spPr>
          <a:xfrm>
            <a:off x="1" y="2204605"/>
            <a:ext cx="51178208" cy="1190339"/>
          </a:xfrm>
        </p:spPr>
        <p:txBody>
          <a:bodyPr>
            <a:noAutofit/>
          </a:bodyPr>
          <a:lstStyle/>
          <a:p>
            <a:r>
              <a:rPr lang="en-US" altLang="zh-TW" dirty="0"/>
              <a:t>Shiyu Liu, </a:t>
            </a:r>
            <a:r>
              <a:rPr lang="en-US" altLang="zh-TW" dirty="0" err="1"/>
              <a:t>Wenrui</a:t>
            </a:r>
            <a:r>
              <a:rPr lang="en-US" altLang="zh-TW" dirty="0"/>
              <a:t> Dai, </a:t>
            </a:r>
            <a:r>
              <a:rPr lang="en-US" altLang="zh-TW" dirty="0" err="1"/>
              <a:t>Chenglin</a:t>
            </a:r>
            <a:r>
              <a:rPr lang="en-US" altLang="zh-TW" dirty="0"/>
              <a:t> Li, </a:t>
            </a:r>
            <a:r>
              <a:rPr lang="en-US" altLang="zh-TW" dirty="0" err="1"/>
              <a:t>Junni</a:t>
            </a:r>
            <a:r>
              <a:rPr lang="en-US" altLang="zh-TW" dirty="0"/>
              <a:t> Zou, </a:t>
            </a:r>
            <a:r>
              <a:rPr lang="en-US" altLang="zh-TW" dirty="0" err="1"/>
              <a:t>Hongkai</a:t>
            </a:r>
            <a:r>
              <a:rPr lang="en-US" altLang="zh-TW" dirty="0"/>
              <a:t> </a:t>
            </a:r>
            <a:r>
              <a:rPr lang="en-US" altLang="zh-TW" dirty="0" err="1"/>
              <a:t>Xiong</a:t>
            </a:r>
            <a:endParaRPr lang="zh-TW" altLang="en-US" dirty="0"/>
          </a:p>
        </p:txBody>
      </p:sp>
      <p:sp>
        <p:nvSpPr>
          <p:cNvPr id="5" name="文字版面配置區 4"/>
          <p:cNvSpPr>
            <a:spLocks noGrp="1"/>
          </p:cNvSpPr>
          <p:nvPr>
            <p:ph type="body" sz="quarter" idx="195"/>
          </p:nvPr>
        </p:nvSpPr>
        <p:spPr>
          <a:xfrm>
            <a:off x="1" y="3460980"/>
            <a:ext cx="51178208" cy="1211611"/>
          </a:xfrm>
        </p:spPr>
        <p:txBody>
          <a:bodyPr/>
          <a:lstStyle/>
          <a:p>
            <a:pPr hangingPunct="0"/>
            <a:r>
              <a:rPr lang="en-US" altLang="zh-CN" dirty="0"/>
              <a:t>Shanghai Jiao Tong University</a:t>
            </a:r>
            <a:endParaRPr lang="en-US" altLang="zh-TW" dirty="0"/>
          </a:p>
        </p:txBody>
      </p:sp>
      <p:sp>
        <p:nvSpPr>
          <p:cNvPr id="10" name="文字版面配置區 5"/>
          <p:cNvSpPr>
            <a:spLocks noGrp="1"/>
          </p:cNvSpPr>
          <p:nvPr>
            <p:ph type="body" sz="quarter" idx="21"/>
          </p:nvPr>
        </p:nvSpPr>
        <p:spPr>
          <a:xfrm>
            <a:off x="383959" y="6622197"/>
            <a:ext cx="16541766" cy="8706358"/>
          </a:xfrm>
        </p:spPr>
        <p:txBody>
          <a:bodyPr/>
          <a:lstStyle/>
          <a:p>
            <a:pPr algn="just">
              <a:spcBef>
                <a:spcPts val="499"/>
              </a:spcBef>
              <a:spcAft>
                <a:spcPts val="499"/>
              </a:spcAft>
            </a:pPr>
            <a:r>
              <a:rPr lang="en-US" altLang="zh-TW" dirty="0"/>
              <a:t>Point cloud has been widely studied due to its efficiency and conciseness in representing 3D objects. However, point clouds acquired by sensors are usually sparse and irregular in 3D free space due to the limitation of acquisition devices or consideration of real-time applications. There are increasing demands for enhancing these sparse and irregular point clouds for high-quality analysis and rendering. To this end, point cloud </a:t>
            </a:r>
            <a:r>
              <a:rPr lang="en-US" altLang="zh-TW" dirty="0" err="1"/>
              <a:t>upsampling</a:t>
            </a:r>
            <a:r>
              <a:rPr lang="en-US" altLang="zh-TW" dirty="0"/>
              <a:t> has been widely considered for producing dense and uniformly distributed point clouds from sparse and irregular acquired point clouds. It enables us to provide the details of 3D objects and reconstruct 3D meshes more precisely.</a:t>
            </a:r>
            <a:endParaRPr lang="zh-TW" altLang="zh-TW" dirty="0"/>
          </a:p>
        </p:txBody>
      </p:sp>
      <p:grpSp>
        <p:nvGrpSpPr>
          <p:cNvPr id="25" name="组合 24">
            <a:extLst>
              <a:ext uri="{FF2B5EF4-FFF2-40B4-BE49-F238E27FC236}">
                <a16:creationId xmlns:a16="http://schemas.microsoft.com/office/drawing/2014/main" id="{ECA8CF0A-6C7A-44DB-BAF7-108D8F7E80BF}"/>
              </a:ext>
            </a:extLst>
          </p:cNvPr>
          <p:cNvGrpSpPr/>
          <p:nvPr/>
        </p:nvGrpSpPr>
        <p:grpSpPr>
          <a:xfrm>
            <a:off x="383959" y="17054703"/>
            <a:ext cx="16541750" cy="5696485"/>
            <a:chOff x="345056" y="1426242"/>
            <a:chExt cx="8496943" cy="2921658"/>
          </a:xfrm>
        </p:grpSpPr>
        <p:pic>
          <p:nvPicPr>
            <p:cNvPr id="26" name="图片 25">
              <a:extLst>
                <a:ext uri="{FF2B5EF4-FFF2-40B4-BE49-F238E27FC236}">
                  <a16:creationId xmlns:a16="http://schemas.microsoft.com/office/drawing/2014/main" id="{950346A5-129A-429A-B15C-376E3B43EC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56" y="1930813"/>
              <a:ext cx="8496943" cy="2417085"/>
            </a:xfrm>
            <a:prstGeom prst="rect">
              <a:avLst/>
            </a:prstGeom>
          </p:spPr>
        </p:pic>
        <p:sp>
          <p:nvSpPr>
            <p:cNvPr id="28" name="文本框 10">
              <a:extLst>
                <a:ext uri="{FF2B5EF4-FFF2-40B4-BE49-F238E27FC236}">
                  <a16:creationId xmlns:a16="http://schemas.microsoft.com/office/drawing/2014/main" id="{21959DBE-5E67-42A7-8E8B-DDAEFF5F3B22}"/>
                </a:ext>
              </a:extLst>
            </p:cNvPr>
            <p:cNvSpPr txBox="1"/>
            <p:nvPr/>
          </p:nvSpPr>
          <p:spPr>
            <a:xfrm>
              <a:off x="1071490" y="1454709"/>
              <a:ext cx="1468119" cy="710347"/>
            </a:xfrm>
            <a:prstGeom prst="rect">
              <a:avLst/>
            </a:prstGeom>
            <a:noFill/>
            <a:ln>
              <a:noFill/>
            </a:ln>
          </p:spPr>
          <p:txBody>
            <a:bodyPr wrap="square" rtlCol="0">
              <a:spAutoFit/>
            </a:bodyPr>
            <a:lstStyle/>
            <a:p>
              <a:pPr lvl="0" algn="ctr" fontAlgn="base">
                <a:spcBef>
                  <a:spcPct val="0"/>
                </a:spcBef>
                <a:spcAft>
                  <a:spcPct val="0"/>
                </a:spcAft>
                <a:defRPr/>
              </a:pPr>
              <a:r>
                <a:rPr lang="en-US" altLang="zh-CN" sz="4200" b="1" dirty="0">
                  <a:latin typeface="Times New Roman" panose="02020603050405020304" pitchFamily="18" charset="0"/>
                  <a:ea typeface="宋体" charset="-122"/>
                  <a:cs typeface="Times New Roman" panose="02020603050405020304" pitchFamily="18" charset="0"/>
                </a:rPr>
                <a:t>Feature extraction</a:t>
              </a:r>
              <a:endParaRPr kumimoji="0" lang="zh-CN" altLang="en-US" sz="4200" b="1" i="0" u="none" strike="noStrike" kern="1200" cap="none" spc="0" normalizeH="0" baseline="0" noProof="0" dirty="0">
                <a:ln>
                  <a:noFill/>
                </a:ln>
                <a:effectLst/>
                <a:uLnTx/>
                <a:uFillTx/>
                <a:latin typeface="Times New Roman" panose="02020603050405020304" pitchFamily="18" charset="0"/>
                <a:ea typeface="宋体" charset="-122"/>
                <a:cs typeface="Times New Roman" panose="02020603050405020304" pitchFamily="18" charset="0"/>
              </a:endParaRPr>
            </a:p>
          </p:txBody>
        </p:sp>
        <p:sp>
          <p:nvSpPr>
            <p:cNvPr id="29" name="文本框 10">
              <a:extLst>
                <a:ext uri="{FF2B5EF4-FFF2-40B4-BE49-F238E27FC236}">
                  <a16:creationId xmlns:a16="http://schemas.microsoft.com/office/drawing/2014/main" id="{58914D9D-4DEA-4A12-91C9-091484C3F650}"/>
                </a:ext>
              </a:extLst>
            </p:cNvPr>
            <p:cNvSpPr txBox="1"/>
            <p:nvPr/>
          </p:nvSpPr>
          <p:spPr>
            <a:xfrm>
              <a:off x="3724184" y="1489459"/>
              <a:ext cx="2370565" cy="378852"/>
            </a:xfrm>
            <a:prstGeom prst="rect">
              <a:avLst/>
            </a:prstGeom>
            <a:noFill/>
            <a:ln>
              <a:noFill/>
            </a:ln>
          </p:spPr>
          <p:txBody>
            <a:bodyPr wrap="square" rtlCol="0">
              <a:spAutoFit/>
            </a:bodyPr>
            <a:lstStyle/>
            <a:p>
              <a:pPr lvl="0" algn="ctr" fontAlgn="base">
                <a:spcBef>
                  <a:spcPct val="0"/>
                </a:spcBef>
                <a:spcAft>
                  <a:spcPct val="0"/>
                </a:spcAft>
                <a:defRPr/>
              </a:pPr>
              <a:r>
                <a:rPr lang="en-US" altLang="zh-CN" sz="4200" b="1" dirty="0">
                  <a:latin typeface="Times New Roman" panose="02020603050405020304" pitchFamily="18" charset="0"/>
                  <a:ea typeface="宋体" charset="-122"/>
                  <a:cs typeface="Times New Roman" panose="02020603050405020304" pitchFamily="18" charset="0"/>
                </a:rPr>
                <a:t>Feature expansion</a:t>
              </a:r>
              <a:endParaRPr kumimoji="0" lang="zh-CN" altLang="en-US" sz="4200" b="1" i="0" u="none" strike="noStrike" kern="1200" cap="none" spc="0" normalizeH="0" baseline="0" noProof="0" dirty="0">
                <a:ln>
                  <a:noFill/>
                </a:ln>
                <a:effectLst/>
                <a:uLnTx/>
                <a:uFillTx/>
                <a:latin typeface="Times New Roman" panose="02020603050405020304" pitchFamily="18" charset="0"/>
                <a:ea typeface="宋体" charset="-122"/>
                <a:cs typeface="Times New Roman" panose="02020603050405020304" pitchFamily="18" charset="0"/>
              </a:endParaRPr>
            </a:p>
          </p:txBody>
        </p:sp>
        <p:sp>
          <p:nvSpPr>
            <p:cNvPr id="30" name="文本框 10">
              <a:extLst>
                <a:ext uri="{FF2B5EF4-FFF2-40B4-BE49-F238E27FC236}">
                  <a16:creationId xmlns:a16="http://schemas.microsoft.com/office/drawing/2014/main" id="{F2C4AA25-A90E-43B3-A7B8-5FE64C50B876}"/>
                </a:ext>
              </a:extLst>
            </p:cNvPr>
            <p:cNvSpPr txBox="1"/>
            <p:nvPr/>
          </p:nvSpPr>
          <p:spPr>
            <a:xfrm>
              <a:off x="6415925" y="1436451"/>
              <a:ext cx="1955319" cy="710347"/>
            </a:xfrm>
            <a:prstGeom prst="rect">
              <a:avLst/>
            </a:prstGeom>
            <a:noFill/>
            <a:ln>
              <a:noFill/>
            </a:ln>
          </p:spPr>
          <p:txBody>
            <a:bodyPr wrap="square" rtlCol="0">
              <a:spAutoFit/>
            </a:bodyPr>
            <a:lstStyle/>
            <a:p>
              <a:pPr lvl="0" algn="ctr" fontAlgn="base">
                <a:spcBef>
                  <a:spcPct val="0"/>
                </a:spcBef>
                <a:spcAft>
                  <a:spcPct val="0"/>
                </a:spcAft>
                <a:defRPr/>
              </a:pPr>
              <a:r>
                <a:rPr lang="en-US" altLang="zh-CN" sz="4200" b="1" dirty="0">
                  <a:latin typeface="Times New Roman" panose="02020603050405020304" pitchFamily="18" charset="0"/>
                  <a:ea typeface="宋体" charset="-122"/>
                  <a:cs typeface="Times New Roman" panose="02020603050405020304" pitchFamily="18" charset="0"/>
                </a:rPr>
                <a:t>Coordinate reconstruction</a:t>
              </a:r>
              <a:endParaRPr kumimoji="0" lang="zh-CN" altLang="en-US" sz="4200" b="1" i="0" u="none" strike="noStrike" kern="1200" cap="none" spc="0" normalizeH="0" baseline="0" noProof="0" dirty="0">
                <a:ln>
                  <a:noFill/>
                </a:ln>
                <a:effectLst/>
                <a:uLnTx/>
                <a:uFillTx/>
                <a:latin typeface="Times New Roman" panose="02020603050405020304" pitchFamily="18" charset="0"/>
                <a:ea typeface="宋体" charset="-122"/>
                <a:cs typeface="Times New Roman" panose="02020603050405020304" pitchFamily="18" charset="0"/>
              </a:endParaRPr>
            </a:p>
          </p:txBody>
        </p:sp>
        <p:sp>
          <p:nvSpPr>
            <p:cNvPr id="34" name="矩形: 圆角 33">
              <a:extLst>
                <a:ext uri="{FF2B5EF4-FFF2-40B4-BE49-F238E27FC236}">
                  <a16:creationId xmlns:a16="http://schemas.microsoft.com/office/drawing/2014/main" id="{0E05F57A-0338-48C1-A8A4-1F9097E24402}"/>
                </a:ext>
              </a:extLst>
            </p:cNvPr>
            <p:cNvSpPr/>
            <p:nvPr/>
          </p:nvSpPr>
          <p:spPr bwMode="blackWhite">
            <a:xfrm rot="5400000">
              <a:off x="344968" y="1863402"/>
              <a:ext cx="2921656" cy="2047338"/>
            </a:xfrm>
            <a:prstGeom prst="roundRect">
              <a:avLst>
                <a:gd name="adj" fmla="val 8376"/>
              </a:avLst>
            </a:prstGeom>
            <a:noFill/>
            <a:ln w="76200" algn="ctr">
              <a:solidFill>
                <a:srgbClr val="00B050"/>
              </a:solidFill>
              <a:prstDash val="sysDot"/>
              <a:miter lim="800000"/>
              <a:headEnd/>
              <a:tailEnd/>
            </a:ln>
            <a:extLst/>
          </p:spPr>
          <p:style>
            <a:lnRef idx="2">
              <a:schemeClr val="dk1"/>
            </a:lnRef>
            <a:fillRef idx="1">
              <a:schemeClr val="lt1"/>
            </a:fillRef>
            <a:effectRef idx="0">
              <a:schemeClr val="dk1"/>
            </a:effectRef>
            <a:fontRef idx="minor">
              <a:schemeClr val="dk1"/>
            </a:fontRef>
          </p:style>
          <p:txBody>
            <a:bodyPr wrap="none" rtlCol="0" anchor="ctr"/>
            <a:lstStyle/>
            <a:p>
              <a:pPr algn="ctr" eaLnBrk="1" hangingPunct="1">
                <a:lnSpc>
                  <a:spcPct val="100000"/>
                </a:lnSpc>
                <a:spcBef>
                  <a:spcPct val="0"/>
                </a:spcBef>
                <a:buClrTx/>
                <a:buSzTx/>
                <a:buFontTx/>
                <a:buNone/>
              </a:pPr>
              <a:endParaRPr kumimoji="1" lang="zh-CN" altLang="en-US" sz="2400" b="0">
                <a:solidFill>
                  <a:srgbClr val="000000"/>
                </a:solidFill>
                <a:latin typeface="Tahoma" pitchFamily="34" charset="0"/>
                <a:ea typeface="宋体" charset="-122"/>
              </a:endParaRPr>
            </a:p>
          </p:txBody>
        </p:sp>
        <p:sp>
          <p:nvSpPr>
            <p:cNvPr id="35" name="矩形: 圆角 34">
              <a:extLst>
                <a:ext uri="{FF2B5EF4-FFF2-40B4-BE49-F238E27FC236}">
                  <a16:creationId xmlns:a16="http://schemas.microsoft.com/office/drawing/2014/main" id="{8381061D-9690-4D36-80F3-9F1FCCB1A8FC}"/>
                </a:ext>
              </a:extLst>
            </p:cNvPr>
            <p:cNvSpPr/>
            <p:nvPr/>
          </p:nvSpPr>
          <p:spPr bwMode="blackWhite">
            <a:xfrm rot="5400000">
              <a:off x="3386003" y="1505630"/>
              <a:ext cx="2921656" cy="2762880"/>
            </a:xfrm>
            <a:prstGeom prst="roundRect">
              <a:avLst>
                <a:gd name="adj" fmla="val 8376"/>
              </a:avLst>
            </a:prstGeom>
            <a:noFill/>
            <a:ln w="76200" algn="ctr">
              <a:solidFill>
                <a:srgbClr val="00B050"/>
              </a:solidFill>
              <a:prstDash val="sysDot"/>
              <a:miter lim="800000"/>
              <a:headEnd/>
              <a:tailEnd/>
            </a:ln>
            <a:extLst/>
          </p:spPr>
          <p:style>
            <a:lnRef idx="2">
              <a:schemeClr val="dk1"/>
            </a:lnRef>
            <a:fillRef idx="1">
              <a:schemeClr val="lt1"/>
            </a:fillRef>
            <a:effectRef idx="0">
              <a:schemeClr val="dk1"/>
            </a:effectRef>
            <a:fontRef idx="minor">
              <a:schemeClr val="dk1"/>
            </a:fontRef>
          </p:style>
          <p:txBody>
            <a:bodyPr wrap="none" rtlCol="0" anchor="ctr"/>
            <a:lstStyle/>
            <a:p>
              <a:pPr algn="ctr" eaLnBrk="1" hangingPunct="1">
                <a:lnSpc>
                  <a:spcPct val="100000"/>
                </a:lnSpc>
                <a:spcBef>
                  <a:spcPct val="0"/>
                </a:spcBef>
                <a:buClrTx/>
                <a:buSzTx/>
                <a:buFontTx/>
                <a:buNone/>
              </a:pPr>
              <a:endParaRPr kumimoji="1" lang="zh-CN" altLang="en-US" sz="2400" b="0">
                <a:solidFill>
                  <a:srgbClr val="000000"/>
                </a:solidFill>
                <a:latin typeface="Tahoma" pitchFamily="34" charset="0"/>
                <a:ea typeface="宋体" charset="-122"/>
              </a:endParaRPr>
            </a:p>
          </p:txBody>
        </p:sp>
        <p:sp>
          <p:nvSpPr>
            <p:cNvPr id="36" name="矩形: 圆角 35">
              <a:extLst>
                <a:ext uri="{FF2B5EF4-FFF2-40B4-BE49-F238E27FC236}">
                  <a16:creationId xmlns:a16="http://schemas.microsoft.com/office/drawing/2014/main" id="{A98FD8F7-2D96-45A5-802D-2B7BE0E316D7}"/>
                </a:ext>
              </a:extLst>
            </p:cNvPr>
            <p:cNvSpPr/>
            <p:nvPr/>
          </p:nvSpPr>
          <p:spPr bwMode="blackWhite">
            <a:xfrm rot="5400000">
              <a:off x="5919853" y="1842621"/>
              <a:ext cx="2921654" cy="2088903"/>
            </a:xfrm>
            <a:prstGeom prst="roundRect">
              <a:avLst>
                <a:gd name="adj" fmla="val 8376"/>
              </a:avLst>
            </a:prstGeom>
            <a:noFill/>
            <a:ln w="76200" algn="ctr">
              <a:solidFill>
                <a:srgbClr val="00B050"/>
              </a:solidFill>
              <a:prstDash val="sysDot"/>
              <a:miter lim="800000"/>
              <a:headEnd/>
              <a:tailEnd/>
            </a:ln>
            <a:extLst/>
          </p:spPr>
          <p:style>
            <a:lnRef idx="2">
              <a:schemeClr val="dk1"/>
            </a:lnRef>
            <a:fillRef idx="1">
              <a:schemeClr val="lt1"/>
            </a:fillRef>
            <a:effectRef idx="0">
              <a:schemeClr val="dk1"/>
            </a:effectRef>
            <a:fontRef idx="minor">
              <a:schemeClr val="dk1"/>
            </a:fontRef>
          </p:style>
          <p:txBody>
            <a:bodyPr wrap="none" rtlCol="0" anchor="ctr"/>
            <a:lstStyle/>
            <a:p>
              <a:pPr algn="ctr" eaLnBrk="1" hangingPunct="1">
                <a:lnSpc>
                  <a:spcPct val="100000"/>
                </a:lnSpc>
                <a:spcBef>
                  <a:spcPct val="0"/>
                </a:spcBef>
                <a:buClrTx/>
                <a:buSzTx/>
                <a:buFontTx/>
                <a:buNone/>
              </a:pPr>
              <a:endParaRPr kumimoji="1" lang="zh-CN" altLang="en-US" sz="2400" b="0">
                <a:solidFill>
                  <a:srgbClr val="000000"/>
                </a:solidFill>
                <a:latin typeface="Tahoma" pitchFamily="34" charset="0"/>
                <a:ea typeface="宋体" charset="-122"/>
              </a:endParaRPr>
            </a:p>
          </p:txBody>
        </p:sp>
      </p:grpSp>
      <p:sp>
        <p:nvSpPr>
          <p:cNvPr id="17" name="文本占位符 16">
            <a:extLst>
              <a:ext uri="{FF2B5EF4-FFF2-40B4-BE49-F238E27FC236}">
                <a16:creationId xmlns:a16="http://schemas.microsoft.com/office/drawing/2014/main" id="{90BAD4D7-ACF1-4969-8B78-650BFDE47F34}"/>
              </a:ext>
            </a:extLst>
          </p:cNvPr>
          <p:cNvSpPr>
            <a:spLocks noGrp="1"/>
          </p:cNvSpPr>
          <p:nvPr>
            <p:ph type="body" sz="quarter" idx="196"/>
          </p:nvPr>
        </p:nvSpPr>
        <p:spPr>
          <a:xfrm>
            <a:off x="0" y="15557673"/>
            <a:ext cx="17074583" cy="1088020"/>
          </a:xfrm>
        </p:spPr>
        <p:txBody>
          <a:bodyPr/>
          <a:lstStyle/>
          <a:p>
            <a:r>
              <a:rPr lang="en-US" altLang="zh-CN" dirty="0"/>
              <a:t>Overview of Method (PU-GSN)</a:t>
            </a:r>
            <a:endParaRPr lang="zh-CN" altLang="en-US" dirty="0"/>
          </a:p>
        </p:txBody>
      </p:sp>
      <p:sp>
        <p:nvSpPr>
          <p:cNvPr id="38" name="文本占位符 37">
            <a:extLst>
              <a:ext uri="{FF2B5EF4-FFF2-40B4-BE49-F238E27FC236}">
                <a16:creationId xmlns:a16="http://schemas.microsoft.com/office/drawing/2014/main" id="{346A212E-927F-4E25-AD20-99DFD87B7EFF}"/>
              </a:ext>
            </a:extLst>
          </p:cNvPr>
          <p:cNvSpPr>
            <a:spLocks noGrp="1"/>
          </p:cNvSpPr>
          <p:nvPr>
            <p:ph type="body" sz="quarter" idx="198"/>
          </p:nvPr>
        </p:nvSpPr>
        <p:spPr>
          <a:xfrm>
            <a:off x="34140968" y="4899999"/>
            <a:ext cx="17074583" cy="1191095"/>
          </a:xfrm>
        </p:spPr>
        <p:txBody>
          <a:bodyPr/>
          <a:lstStyle/>
          <a:p>
            <a:r>
              <a:rPr lang="en-US" altLang="zh-CN" dirty="0"/>
              <a:t>Experiment Results</a:t>
            </a:r>
            <a:endParaRPr lang="zh-CN" altLang="en-US" dirty="0"/>
          </a:p>
        </p:txBody>
      </p:sp>
      <p:sp>
        <p:nvSpPr>
          <p:cNvPr id="39" name="文字版面配置區 5">
            <a:extLst>
              <a:ext uri="{FF2B5EF4-FFF2-40B4-BE49-F238E27FC236}">
                <a16:creationId xmlns:a16="http://schemas.microsoft.com/office/drawing/2014/main" id="{4043A1D2-F55D-46AB-BF83-A1C81D091B80}"/>
              </a:ext>
            </a:extLst>
          </p:cNvPr>
          <p:cNvSpPr txBox="1">
            <a:spLocks/>
          </p:cNvSpPr>
          <p:nvPr/>
        </p:nvSpPr>
        <p:spPr>
          <a:xfrm>
            <a:off x="383959" y="23060490"/>
            <a:ext cx="16541750" cy="5355312"/>
          </a:xfrm>
          <a:prstGeom prst="rect">
            <a:avLst/>
          </a:prstGeom>
        </p:spPr>
        <p:txBody>
          <a:bodyPr vert="horz" wrap="square" lIns="91440" tIns="91440" rIns="91440" bIns="91440" rtlCol="0">
            <a:spAutoFit/>
          </a:bodyPr>
          <a:lstStyle>
            <a:lvl1pPr marL="0" indent="0" algn="l" defTabSz="3840480" rtl="0" eaLnBrk="1" latinLnBrk="0" hangingPunct="1">
              <a:lnSpc>
                <a:spcPct val="100000"/>
              </a:lnSpc>
              <a:spcBef>
                <a:spcPts val="839"/>
              </a:spcBef>
              <a:spcAft>
                <a:spcPts val="839"/>
              </a:spcAft>
              <a:buFont typeface="Arial" panose="020B0604020202020204" pitchFamily="34" charset="0"/>
              <a:buNone/>
              <a:defRPr sz="5034" kern="1200">
                <a:solidFill>
                  <a:schemeClr val="tx1"/>
                </a:solidFill>
                <a:latin typeface="Times New Roman" panose="02020603050405020304" pitchFamily="18" charset="0"/>
                <a:ea typeface="+mn-ea"/>
                <a:cs typeface="Times New Roman" panose="02020603050405020304" pitchFamily="18" charset="0"/>
              </a:defRPr>
            </a:lvl1pPr>
            <a:lvl2pPr marL="5343463" indent="-2055174"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2pPr>
            <a:lvl3pPr marL="7398641" indent="-2055174"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3pPr>
            <a:lvl4pPr marL="9659342" indent="-2260701"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4pPr>
            <a:lvl5pPr marL="11303473" indent="-1644140"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a:lstStyle>
          <a:p>
            <a:pPr algn="just">
              <a:spcBef>
                <a:spcPts val="499"/>
              </a:spcBef>
              <a:spcAft>
                <a:spcPts val="499"/>
              </a:spcAft>
            </a:pPr>
            <a:r>
              <a:rPr lang="en-US" altLang="zh-TW" sz="4200" dirty="0"/>
              <a:t>Fig 1. Overview of the proposed point cloud </a:t>
            </a:r>
            <a:r>
              <a:rPr lang="en-US" altLang="zh-TW" sz="4200" dirty="0" err="1"/>
              <a:t>upsampling</a:t>
            </a:r>
            <a:r>
              <a:rPr lang="en-US" altLang="zh-TW" sz="4200" dirty="0"/>
              <a:t> method (PU-GSN). The network contains 3 phases: feature extraction, feature expansion ad coordinate reconstruction. Feature extractor is constructed by a series of feature extraction unit with dense connection, and each feature extraction unit is composed of a feature KNN based graph scattering network and a dynamic graph convolution network. We adopt multi-scale heat graph convolution in feature expansion, and apply a 2-layer fully connected network to in coordinate reconstruction.</a:t>
            </a:r>
            <a:endParaRPr lang="zh-TW" altLang="zh-TW" sz="4200" dirty="0"/>
          </a:p>
        </p:txBody>
      </p:sp>
      <p:sp>
        <p:nvSpPr>
          <p:cNvPr id="40" name="文字版面配置區 6">
            <a:extLst>
              <a:ext uri="{FF2B5EF4-FFF2-40B4-BE49-F238E27FC236}">
                <a16:creationId xmlns:a16="http://schemas.microsoft.com/office/drawing/2014/main" id="{28D28D05-AAE3-43B8-BEF0-863E560DE533}"/>
              </a:ext>
            </a:extLst>
          </p:cNvPr>
          <p:cNvSpPr txBox="1">
            <a:spLocks/>
          </p:cNvSpPr>
          <p:nvPr/>
        </p:nvSpPr>
        <p:spPr>
          <a:xfrm>
            <a:off x="17318222" y="5026821"/>
            <a:ext cx="16541766" cy="1107996"/>
          </a:xfrm>
          <a:prstGeom prst="rect">
            <a:avLst/>
          </a:prstGeom>
        </p:spPr>
        <p:txBody>
          <a:bodyPr vert="horz" wrap="square" lIns="91440" tIns="91440" rIns="91440" bIns="91440" rtlCol="0">
            <a:spAutoFit/>
          </a:bodyPr>
          <a:lstStyle>
            <a:lvl1pPr marL="0" indent="0" algn="l" defTabSz="3840480" rtl="0" eaLnBrk="1" latinLnBrk="0" hangingPunct="1">
              <a:lnSpc>
                <a:spcPct val="100000"/>
              </a:lnSpc>
              <a:spcBef>
                <a:spcPts val="839"/>
              </a:spcBef>
              <a:spcAft>
                <a:spcPts val="839"/>
              </a:spcAft>
              <a:buFont typeface="Arial" panose="020B0604020202020204" pitchFamily="34" charset="0"/>
              <a:buNone/>
              <a:defRPr sz="5034" kern="1200">
                <a:solidFill>
                  <a:schemeClr val="tx1"/>
                </a:solidFill>
                <a:latin typeface="Times New Roman" panose="02020603050405020304" pitchFamily="18" charset="0"/>
                <a:ea typeface="+mn-ea"/>
                <a:cs typeface="Times New Roman" panose="02020603050405020304" pitchFamily="18" charset="0"/>
              </a:defRPr>
            </a:lvl1pPr>
            <a:lvl2pPr marL="5343463" indent="-2055174"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2pPr>
            <a:lvl3pPr marL="7398641" indent="-2055174"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3pPr>
            <a:lvl4pPr marL="9659342" indent="-2260701"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4pPr>
            <a:lvl5pPr marL="11303473" indent="-1644140"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a:lstStyle>
          <a:p>
            <a:pPr>
              <a:spcBef>
                <a:spcPts val="1998"/>
              </a:spcBef>
            </a:pPr>
            <a:r>
              <a:rPr lang="en-US" altLang="zh-TW" sz="6000" b="1" dirty="0">
                <a:solidFill>
                  <a:schemeClr val="accent5"/>
                </a:solidFill>
              </a:rPr>
              <a:t>Feature Extraction Unit</a:t>
            </a:r>
            <a:endParaRPr lang="zh-TW" altLang="zh-TW" sz="6000" b="1" dirty="0">
              <a:solidFill>
                <a:schemeClr val="accent5"/>
              </a:solidFill>
            </a:endParaRPr>
          </a:p>
        </p:txBody>
      </p:sp>
      <p:grpSp>
        <p:nvGrpSpPr>
          <p:cNvPr id="53" name="组合 52">
            <a:extLst>
              <a:ext uri="{FF2B5EF4-FFF2-40B4-BE49-F238E27FC236}">
                <a16:creationId xmlns:a16="http://schemas.microsoft.com/office/drawing/2014/main" id="{F1D00A86-58D5-4090-9E4A-901017866EF4}"/>
              </a:ext>
            </a:extLst>
          </p:cNvPr>
          <p:cNvGrpSpPr/>
          <p:nvPr/>
        </p:nvGrpSpPr>
        <p:grpSpPr>
          <a:xfrm>
            <a:off x="17268817" y="6113631"/>
            <a:ext cx="16645328" cy="5532272"/>
            <a:chOff x="18659655" y="6791292"/>
            <a:chExt cx="8550140" cy="2948420"/>
          </a:xfrm>
        </p:grpSpPr>
        <p:pic>
          <p:nvPicPr>
            <p:cNvPr id="41" name="图片 40">
              <a:extLst>
                <a:ext uri="{FF2B5EF4-FFF2-40B4-BE49-F238E27FC236}">
                  <a16:creationId xmlns:a16="http://schemas.microsoft.com/office/drawing/2014/main" id="{A71F9B5A-9BCD-448A-AFD1-82435CA19B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59655" y="7429975"/>
              <a:ext cx="8496944" cy="2143343"/>
            </a:xfrm>
            <a:prstGeom prst="rect">
              <a:avLst/>
            </a:prstGeom>
          </p:spPr>
        </p:pic>
        <p:sp>
          <p:nvSpPr>
            <p:cNvPr id="45" name="矩形: 圆角 44">
              <a:extLst>
                <a:ext uri="{FF2B5EF4-FFF2-40B4-BE49-F238E27FC236}">
                  <a16:creationId xmlns:a16="http://schemas.microsoft.com/office/drawing/2014/main" id="{1868DA13-2336-4F5C-89DE-BB7B44E06278}"/>
                </a:ext>
              </a:extLst>
            </p:cNvPr>
            <p:cNvSpPr/>
            <p:nvPr/>
          </p:nvSpPr>
          <p:spPr bwMode="blackWhite">
            <a:xfrm rot="5400000">
              <a:off x="20006528" y="5557572"/>
              <a:ext cx="2943343" cy="5420934"/>
            </a:xfrm>
            <a:prstGeom prst="roundRect">
              <a:avLst>
                <a:gd name="adj" fmla="val 8376"/>
              </a:avLst>
            </a:prstGeom>
            <a:noFill/>
            <a:ln w="76200" algn="ctr">
              <a:solidFill>
                <a:srgbClr val="00B050"/>
              </a:solidFill>
              <a:prstDash val="sysDot"/>
              <a:miter lim="800000"/>
              <a:headEnd/>
              <a:tailEnd/>
            </a:ln>
            <a:extLst/>
          </p:spPr>
          <p:style>
            <a:lnRef idx="2">
              <a:schemeClr val="dk1"/>
            </a:lnRef>
            <a:fillRef idx="1">
              <a:schemeClr val="lt1"/>
            </a:fillRef>
            <a:effectRef idx="0">
              <a:schemeClr val="dk1"/>
            </a:effectRef>
            <a:fontRef idx="minor">
              <a:schemeClr val="dk1"/>
            </a:fontRef>
          </p:style>
          <p:txBody>
            <a:bodyPr wrap="none" rtlCol="0" anchor="ctr"/>
            <a:lstStyle/>
            <a:p>
              <a:pPr algn="ctr" eaLnBrk="1" hangingPunct="1">
                <a:lnSpc>
                  <a:spcPct val="100000"/>
                </a:lnSpc>
                <a:spcBef>
                  <a:spcPct val="0"/>
                </a:spcBef>
                <a:buClrTx/>
                <a:buSzTx/>
                <a:buFontTx/>
                <a:buNone/>
              </a:pPr>
              <a:endParaRPr kumimoji="1" lang="zh-CN" altLang="en-US" sz="2400" b="0">
                <a:solidFill>
                  <a:srgbClr val="000000"/>
                </a:solidFill>
                <a:latin typeface="Tahoma" pitchFamily="34" charset="0"/>
                <a:ea typeface="宋体" charset="-122"/>
              </a:endParaRPr>
            </a:p>
          </p:txBody>
        </p:sp>
        <p:sp>
          <p:nvSpPr>
            <p:cNvPr id="46" name="矩形: 圆角 45">
              <a:extLst>
                <a:ext uri="{FF2B5EF4-FFF2-40B4-BE49-F238E27FC236}">
                  <a16:creationId xmlns:a16="http://schemas.microsoft.com/office/drawing/2014/main" id="{4A67E4F0-DB2E-4E1C-8868-038433BD7EFE}"/>
                </a:ext>
              </a:extLst>
            </p:cNvPr>
            <p:cNvSpPr/>
            <p:nvPr/>
          </p:nvSpPr>
          <p:spPr bwMode="blackWhite">
            <a:xfrm rot="5400000">
              <a:off x="24250123" y="6780039"/>
              <a:ext cx="2948420" cy="2970925"/>
            </a:xfrm>
            <a:prstGeom prst="roundRect">
              <a:avLst>
                <a:gd name="adj" fmla="val 8376"/>
              </a:avLst>
            </a:prstGeom>
            <a:noFill/>
            <a:ln w="76200" algn="ctr">
              <a:solidFill>
                <a:srgbClr val="00B050"/>
              </a:solidFill>
              <a:prstDash val="sysDot"/>
              <a:miter lim="800000"/>
              <a:headEnd/>
              <a:tailEnd/>
            </a:ln>
            <a:extLst/>
          </p:spPr>
          <p:style>
            <a:lnRef idx="2">
              <a:schemeClr val="dk1"/>
            </a:lnRef>
            <a:fillRef idx="1">
              <a:schemeClr val="lt1"/>
            </a:fillRef>
            <a:effectRef idx="0">
              <a:schemeClr val="dk1"/>
            </a:effectRef>
            <a:fontRef idx="minor">
              <a:schemeClr val="dk1"/>
            </a:fontRef>
          </p:style>
          <p:txBody>
            <a:bodyPr wrap="none" rtlCol="0" anchor="ctr"/>
            <a:lstStyle/>
            <a:p>
              <a:pPr algn="ctr" eaLnBrk="1" hangingPunct="1">
                <a:lnSpc>
                  <a:spcPct val="100000"/>
                </a:lnSpc>
                <a:spcBef>
                  <a:spcPct val="0"/>
                </a:spcBef>
                <a:buClrTx/>
                <a:buSzTx/>
                <a:buFontTx/>
                <a:buNone/>
              </a:pPr>
              <a:endParaRPr kumimoji="1" lang="zh-CN" altLang="en-US" sz="2400" b="0">
                <a:solidFill>
                  <a:srgbClr val="000000"/>
                </a:solidFill>
                <a:latin typeface="Tahoma" pitchFamily="34" charset="0"/>
                <a:ea typeface="宋体" charset="-122"/>
              </a:endParaRPr>
            </a:p>
          </p:txBody>
        </p:sp>
        <p:sp>
          <p:nvSpPr>
            <p:cNvPr id="47" name="文本框 10">
              <a:extLst>
                <a:ext uri="{FF2B5EF4-FFF2-40B4-BE49-F238E27FC236}">
                  <a16:creationId xmlns:a16="http://schemas.microsoft.com/office/drawing/2014/main" id="{C4F7C9E3-37C1-4C10-AFE0-8923E6B9BA78}"/>
                </a:ext>
              </a:extLst>
            </p:cNvPr>
            <p:cNvSpPr txBox="1"/>
            <p:nvPr/>
          </p:nvSpPr>
          <p:spPr>
            <a:xfrm>
              <a:off x="19105820" y="6904967"/>
              <a:ext cx="4919450" cy="393670"/>
            </a:xfrm>
            <a:prstGeom prst="rect">
              <a:avLst/>
            </a:prstGeom>
            <a:noFill/>
            <a:ln>
              <a:noFill/>
            </a:ln>
          </p:spPr>
          <p:txBody>
            <a:bodyPr wrap="square" rtlCol="0">
              <a:spAutoFit/>
            </a:bodyPr>
            <a:lstStyle/>
            <a:p>
              <a:pPr lvl="0" algn="ctr" fontAlgn="base">
                <a:spcBef>
                  <a:spcPct val="0"/>
                </a:spcBef>
                <a:spcAft>
                  <a:spcPct val="0"/>
                </a:spcAft>
                <a:defRPr/>
              </a:pPr>
              <a:r>
                <a:rPr lang="en-US" altLang="zh-CN" sz="4200" dirty="0">
                  <a:latin typeface="Times New Roman" panose="02020603050405020304" pitchFamily="18" charset="0"/>
                  <a:ea typeface="宋体" charset="-122"/>
                  <a:cs typeface="Times New Roman" panose="02020603050405020304" pitchFamily="18" charset="0"/>
                </a:rPr>
                <a:t>Dynamic graph scattering transform</a:t>
              </a:r>
              <a:endParaRPr kumimoji="0" lang="zh-CN" altLang="en-US" sz="4200" b="0" i="0" u="none" strike="noStrike" kern="1200" cap="none" spc="0" normalizeH="0" baseline="0" noProof="0" dirty="0">
                <a:ln>
                  <a:noFill/>
                </a:ln>
                <a:effectLst/>
                <a:uLnTx/>
                <a:uFillTx/>
                <a:latin typeface="Times New Roman" panose="02020603050405020304" pitchFamily="18" charset="0"/>
                <a:ea typeface="宋体" charset="-122"/>
                <a:cs typeface="Times New Roman" panose="02020603050405020304" pitchFamily="18" charset="0"/>
              </a:endParaRPr>
            </a:p>
          </p:txBody>
        </p:sp>
        <p:sp>
          <p:nvSpPr>
            <p:cNvPr id="48" name="文本框 10">
              <a:extLst>
                <a:ext uri="{FF2B5EF4-FFF2-40B4-BE49-F238E27FC236}">
                  <a16:creationId xmlns:a16="http://schemas.microsoft.com/office/drawing/2014/main" id="{C7B37A0B-1382-4440-8C95-9E86DB26ADA9}"/>
                </a:ext>
              </a:extLst>
            </p:cNvPr>
            <p:cNvSpPr txBox="1"/>
            <p:nvPr/>
          </p:nvSpPr>
          <p:spPr>
            <a:xfrm>
              <a:off x="24325633" y="6846368"/>
              <a:ext cx="2830966" cy="600347"/>
            </a:xfrm>
            <a:prstGeom prst="rect">
              <a:avLst/>
            </a:prstGeom>
            <a:noFill/>
            <a:ln>
              <a:noFill/>
            </a:ln>
          </p:spPr>
          <p:txBody>
            <a:bodyPr wrap="square" rtlCol="0">
              <a:spAutoFit/>
            </a:bodyPr>
            <a:lstStyle/>
            <a:p>
              <a:pPr lvl="0" algn="ctr" fontAlgn="base">
                <a:lnSpc>
                  <a:spcPct val="80000"/>
                </a:lnSpc>
                <a:spcBef>
                  <a:spcPct val="0"/>
                </a:spcBef>
                <a:spcAft>
                  <a:spcPct val="0"/>
                </a:spcAft>
                <a:defRPr/>
              </a:pPr>
              <a:r>
                <a:rPr lang="en-US" altLang="zh-CN" sz="4200" dirty="0">
                  <a:latin typeface="Times New Roman" panose="02020603050405020304" pitchFamily="18" charset="0"/>
                  <a:ea typeface="宋体" charset="-122"/>
                  <a:cs typeface="Times New Roman" panose="02020603050405020304" pitchFamily="18" charset="0"/>
                </a:rPr>
                <a:t>Dynamic edge convolution</a:t>
              </a:r>
              <a:endParaRPr kumimoji="0" lang="zh-CN" altLang="en-US" sz="4200" b="0" i="0" u="none" strike="noStrike" kern="1200" cap="none" spc="0" normalizeH="0" baseline="0" noProof="0" dirty="0">
                <a:ln>
                  <a:noFill/>
                </a:ln>
                <a:effectLst/>
                <a:uLnTx/>
                <a:uFillTx/>
                <a:latin typeface="Times New Roman" panose="02020603050405020304" pitchFamily="18" charset="0"/>
                <a:ea typeface="宋体" charset="-122"/>
                <a:cs typeface="Times New Roman" panose="02020603050405020304" pitchFamily="18" charset="0"/>
              </a:endParaRPr>
            </a:p>
          </p:txBody>
        </p:sp>
        <p:sp>
          <p:nvSpPr>
            <p:cNvPr id="49" name="矩形 48">
              <a:extLst>
                <a:ext uri="{FF2B5EF4-FFF2-40B4-BE49-F238E27FC236}">
                  <a16:creationId xmlns:a16="http://schemas.microsoft.com/office/drawing/2014/main" id="{B3410030-53B7-457B-B938-2510944202EC}"/>
                </a:ext>
              </a:extLst>
            </p:cNvPr>
            <p:cNvSpPr/>
            <p:nvPr/>
          </p:nvSpPr>
          <p:spPr bwMode="blackWhite">
            <a:xfrm>
              <a:off x="19286510" y="7866978"/>
              <a:ext cx="461434" cy="141817"/>
            </a:xfrm>
            <a:prstGeom prst="rect">
              <a:avLst/>
            </a:prstGeom>
            <a:solidFill>
              <a:schemeClr val="bg1">
                <a:alpha val="74901"/>
              </a:schemeClr>
            </a:solidFill>
            <a:ln>
              <a:noFill/>
            </a:ln>
            <a:extLst/>
          </p:spPr>
          <p:txBody>
            <a:bodyPr wrap="none" rtlCol="0" anchor="ctr"/>
            <a:lstStyle/>
            <a:p>
              <a:pPr algn="ctr" eaLnBrk="1" hangingPunct="1">
                <a:lnSpc>
                  <a:spcPct val="100000"/>
                </a:lnSpc>
                <a:spcBef>
                  <a:spcPct val="0"/>
                </a:spcBef>
                <a:buClrTx/>
                <a:buSzTx/>
                <a:buFontTx/>
                <a:buNone/>
              </a:pPr>
              <a:endParaRPr kumimoji="1" lang="zh-CN" altLang="en-US" sz="2400" b="0">
                <a:solidFill>
                  <a:srgbClr val="000000"/>
                </a:solidFill>
                <a:latin typeface="Tahoma" pitchFamily="34" charset="0"/>
                <a:ea typeface="宋体" charset="-122"/>
              </a:endParaRPr>
            </a:p>
          </p:txBody>
        </p:sp>
        <p:sp>
          <p:nvSpPr>
            <p:cNvPr id="50" name="矩形 49">
              <a:extLst>
                <a:ext uri="{FF2B5EF4-FFF2-40B4-BE49-F238E27FC236}">
                  <a16:creationId xmlns:a16="http://schemas.microsoft.com/office/drawing/2014/main" id="{191F2D7B-25E4-4541-885D-65B82D92F7B0}"/>
                </a:ext>
              </a:extLst>
            </p:cNvPr>
            <p:cNvSpPr/>
            <p:nvPr/>
          </p:nvSpPr>
          <p:spPr bwMode="blackWhite">
            <a:xfrm>
              <a:off x="19286510" y="7852687"/>
              <a:ext cx="461434" cy="156108"/>
            </a:xfrm>
            <a:prstGeom prst="rect">
              <a:avLst/>
            </a:prstGeom>
            <a:solidFill>
              <a:schemeClr val="bg1">
                <a:alpha val="74901"/>
              </a:schemeClr>
            </a:solidFill>
            <a:ln>
              <a:noFill/>
            </a:ln>
            <a:extLst/>
          </p:spPr>
          <p:txBody>
            <a:bodyPr wrap="none" rtlCol="0" anchor="ctr"/>
            <a:lstStyle/>
            <a:p>
              <a:pPr algn="ctr" eaLnBrk="1" hangingPunct="1">
                <a:lnSpc>
                  <a:spcPct val="100000"/>
                </a:lnSpc>
                <a:spcBef>
                  <a:spcPct val="0"/>
                </a:spcBef>
                <a:buClrTx/>
                <a:buSzTx/>
                <a:buFontTx/>
                <a:buNone/>
              </a:pPr>
              <a:endParaRPr kumimoji="1" lang="zh-CN" altLang="en-US" sz="2400" b="0">
                <a:solidFill>
                  <a:srgbClr val="000000"/>
                </a:solidFill>
                <a:latin typeface="Tahoma" pitchFamily="34" charset="0"/>
                <a:ea typeface="宋体" charset="-122"/>
              </a:endParaRPr>
            </a:p>
          </p:txBody>
        </p:sp>
        <p:sp>
          <p:nvSpPr>
            <p:cNvPr id="51" name="矩形 50">
              <a:extLst>
                <a:ext uri="{FF2B5EF4-FFF2-40B4-BE49-F238E27FC236}">
                  <a16:creationId xmlns:a16="http://schemas.microsoft.com/office/drawing/2014/main" id="{3C82AFBF-D281-4B73-AED9-DC05DD5A9074}"/>
                </a:ext>
              </a:extLst>
            </p:cNvPr>
            <p:cNvSpPr/>
            <p:nvPr/>
          </p:nvSpPr>
          <p:spPr bwMode="blackWhite">
            <a:xfrm>
              <a:off x="19290872" y="7848056"/>
              <a:ext cx="461434" cy="156108"/>
            </a:xfrm>
            <a:prstGeom prst="rect">
              <a:avLst/>
            </a:prstGeom>
            <a:solidFill>
              <a:schemeClr val="bg1">
                <a:alpha val="74901"/>
              </a:schemeClr>
            </a:solidFill>
            <a:ln>
              <a:noFill/>
            </a:ln>
            <a:extLst/>
          </p:spPr>
          <p:txBody>
            <a:bodyPr wrap="none" rtlCol="0" anchor="ctr"/>
            <a:lstStyle/>
            <a:p>
              <a:pPr algn="ctr" eaLnBrk="1" hangingPunct="1">
                <a:lnSpc>
                  <a:spcPct val="100000"/>
                </a:lnSpc>
                <a:spcBef>
                  <a:spcPct val="0"/>
                </a:spcBef>
                <a:buClrTx/>
                <a:buSzTx/>
                <a:buFontTx/>
                <a:buNone/>
              </a:pPr>
              <a:endParaRPr kumimoji="1" lang="zh-CN" altLang="en-US" sz="2400" b="0">
                <a:solidFill>
                  <a:srgbClr val="000000"/>
                </a:solidFill>
                <a:latin typeface="Tahoma" pitchFamily="34" charset="0"/>
                <a:ea typeface="宋体" charset="-122"/>
              </a:endParaRPr>
            </a:p>
          </p:txBody>
        </p:sp>
        <p:sp>
          <p:nvSpPr>
            <p:cNvPr id="52" name="文本框 51">
              <a:extLst>
                <a:ext uri="{FF2B5EF4-FFF2-40B4-BE49-F238E27FC236}">
                  <a16:creationId xmlns:a16="http://schemas.microsoft.com/office/drawing/2014/main" id="{6CDB8ED3-7B35-4BFA-B62B-62493FAA146A}"/>
                </a:ext>
              </a:extLst>
            </p:cNvPr>
            <p:cNvSpPr txBox="1"/>
            <p:nvPr/>
          </p:nvSpPr>
          <p:spPr>
            <a:xfrm>
              <a:off x="19225127" y="7801056"/>
              <a:ext cx="584200" cy="261610"/>
            </a:xfrm>
            <a:prstGeom prst="rect">
              <a:avLst/>
            </a:prstGeom>
            <a:noFill/>
          </p:spPr>
          <p:txBody>
            <a:bodyPr wrap="square" rtlCol="0">
              <a:spAutoFit/>
            </a:bodyPr>
            <a:lstStyle/>
            <a:p>
              <a:r>
                <a:rPr lang="en-US" altLang="zh-CN" sz="1100" dirty="0"/>
                <a:t>feature</a:t>
              </a:r>
              <a:endParaRPr lang="zh-CN" altLang="en-US" sz="1100" dirty="0"/>
            </a:p>
          </p:txBody>
        </p:sp>
      </p:grpSp>
      <p:sp>
        <p:nvSpPr>
          <p:cNvPr id="54" name="文字版面配置區 5">
            <a:extLst>
              <a:ext uri="{FF2B5EF4-FFF2-40B4-BE49-F238E27FC236}">
                <a16:creationId xmlns:a16="http://schemas.microsoft.com/office/drawing/2014/main" id="{6D68AD2A-2619-4CC0-8F19-873C2EC1921F}"/>
              </a:ext>
            </a:extLst>
          </p:cNvPr>
          <p:cNvSpPr txBox="1">
            <a:spLocks/>
          </p:cNvSpPr>
          <p:nvPr/>
        </p:nvSpPr>
        <p:spPr>
          <a:xfrm>
            <a:off x="17249381" y="11580127"/>
            <a:ext cx="16679447" cy="3416320"/>
          </a:xfrm>
          <a:prstGeom prst="rect">
            <a:avLst/>
          </a:prstGeom>
        </p:spPr>
        <p:txBody>
          <a:bodyPr vert="horz" wrap="square" lIns="91440" tIns="91440" rIns="91440" bIns="91440" rtlCol="0">
            <a:spAutoFit/>
          </a:bodyPr>
          <a:lstStyle>
            <a:lvl1pPr marL="0" indent="0" algn="l" defTabSz="3840480" rtl="0" eaLnBrk="1" latinLnBrk="0" hangingPunct="1">
              <a:lnSpc>
                <a:spcPct val="100000"/>
              </a:lnSpc>
              <a:spcBef>
                <a:spcPts val="839"/>
              </a:spcBef>
              <a:spcAft>
                <a:spcPts val="839"/>
              </a:spcAft>
              <a:buFont typeface="Arial" panose="020B0604020202020204" pitchFamily="34" charset="0"/>
              <a:buNone/>
              <a:defRPr sz="5034" kern="1200">
                <a:solidFill>
                  <a:schemeClr val="tx1"/>
                </a:solidFill>
                <a:latin typeface="Times New Roman" panose="02020603050405020304" pitchFamily="18" charset="0"/>
                <a:ea typeface="+mn-ea"/>
                <a:cs typeface="Times New Roman" panose="02020603050405020304" pitchFamily="18" charset="0"/>
              </a:defRPr>
            </a:lvl1pPr>
            <a:lvl2pPr marL="5343463" indent="-2055174"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2pPr>
            <a:lvl3pPr marL="7398641" indent="-2055174"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3pPr>
            <a:lvl4pPr marL="9659342" indent="-2260701"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4pPr>
            <a:lvl5pPr marL="11303473" indent="-1644140"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a:lstStyle>
          <a:p>
            <a:pPr algn="just">
              <a:spcBef>
                <a:spcPts val="499"/>
              </a:spcBef>
              <a:spcAft>
                <a:spcPts val="499"/>
              </a:spcAft>
            </a:pPr>
            <a:r>
              <a:rPr lang="en-US" altLang="zh-TW" sz="4200" dirty="0"/>
              <a:t>Fig 2. The structure of our feature extraction unit. The input features are passed to dynamic graph scattering network to extract multiresolution representations from different spectrum. The learned features are compressed and passed though the dense convolution block to generate the output representations.</a:t>
            </a:r>
            <a:endParaRPr lang="zh-TW" altLang="zh-TW" sz="4200" dirty="0"/>
          </a:p>
        </p:txBody>
      </p:sp>
      <p:sp>
        <p:nvSpPr>
          <p:cNvPr id="55" name="文字版面配置區 6">
            <a:extLst>
              <a:ext uri="{FF2B5EF4-FFF2-40B4-BE49-F238E27FC236}">
                <a16:creationId xmlns:a16="http://schemas.microsoft.com/office/drawing/2014/main" id="{76BA05F8-4B93-41CE-9403-4F7FC29C90CE}"/>
              </a:ext>
            </a:extLst>
          </p:cNvPr>
          <p:cNvSpPr txBox="1">
            <a:spLocks/>
          </p:cNvSpPr>
          <p:nvPr/>
        </p:nvSpPr>
        <p:spPr>
          <a:xfrm>
            <a:off x="17229734" y="14859120"/>
            <a:ext cx="16541766" cy="1107996"/>
          </a:xfrm>
          <a:prstGeom prst="rect">
            <a:avLst/>
          </a:prstGeom>
        </p:spPr>
        <p:txBody>
          <a:bodyPr vert="horz" wrap="square" lIns="91440" tIns="91440" rIns="91440" bIns="91440" rtlCol="0">
            <a:spAutoFit/>
          </a:bodyPr>
          <a:lstStyle>
            <a:lvl1pPr marL="0" indent="0" algn="l" defTabSz="3840480" rtl="0" eaLnBrk="1" latinLnBrk="0" hangingPunct="1">
              <a:lnSpc>
                <a:spcPct val="100000"/>
              </a:lnSpc>
              <a:spcBef>
                <a:spcPts val="839"/>
              </a:spcBef>
              <a:spcAft>
                <a:spcPts val="839"/>
              </a:spcAft>
              <a:buFont typeface="Arial" panose="020B0604020202020204" pitchFamily="34" charset="0"/>
              <a:buNone/>
              <a:defRPr sz="5034" kern="1200">
                <a:solidFill>
                  <a:schemeClr val="tx1"/>
                </a:solidFill>
                <a:latin typeface="Times New Roman" panose="02020603050405020304" pitchFamily="18" charset="0"/>
                <a:ea typeface="+mn-ea"/>
                <a:cs typeface="Times New Roman" panose="02020603050405020304" pitchFamily="18" charset="0"/>
              </a:defRPr>
            </a:lvl1pPr>
            <a:lvl2pPr marL="5343463" indent="-2055174"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2pPr>
            <a:lvl3pPr marL="7398641" indent="-2055174"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3pPr>
            <a:lvl4pPr marL="9659342" indent="-2260701"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4pPr>
            <a:lvl5pPr marL="11303473" indent="-1644140" algn="l" defTabSz="3840480" rtl="0" eaLnBrk="1" latinLnBrk="0" hangingPunct="1">
              <a:lnSpc>
                <a:spcPct val="90000"/>
              </a:lnSpc>
              <a:spcBef>
                <a:spcPts val="2100"/>
              </a:spcBef>
              <a:buFont typeface="Arial" panose="020B0604020202020204" pitchFamily="34" charset="0"/>
              <a:buChar char="•"/>
              <a:defRPr sz="8818" kern="1200">
                <a:solidFill>
                  <a:schemeClr val="tx1"/>
                </a:solidFill>
                <a:latin typeface="Trebuchet MS" pitchFamily="34" charset="0"/>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a:lstStyle>
          <a:p>
            <a:pPr>
              <a:spcBef>
                <a:spcPts val="1998"/>
              </a:spcBef>
            </a:pPr>
            <a:r>
              <a:rPr lang="en-US" altLang="zh-TW" sz="6000" b="1" dirty="0">
                <a:solidFill>
                  <a:schemeClr val="accent5"/>
                </a:solidFill>
              </a:rPr>
              <a:t>Multi-resolution Representation Learning</a:t>
            </a:r>
            <a:endParaRPr lang="zh-TW" altLang="zh-TW" sz="6000" b="1" dirty="0">
              <a:solidFill>
                <a:schemeClr val="accent5"/>
              </a:solidFill>
            </a:endParaRPr>
          </a:p>
        </p:txBody>
      </p:sp>
      <p:sp>
        <p:nvSpPr>
          <p:cNvPr id="57" name="文本占位符 56">
            <a:extLst>
              <a:ext uri="{FF2B5EF4-FFF2-40B4-BE49-F238E27FC236}">
                <a16:creationId xmlns:a16="http://schemas.microsoft.com/office/drawing/2014/main" id="{830FA062-4EE1-4875-9784-E6FD813F961D}"/>
              </a:ext>
            </a:extLst>
          </p:cNvPr>
          <p:cNvSpPr>
            <a:spLocks noGrp="1"/>
          </p:cNvSpPr>
          <p:nvPr>
            <p:ph type="body" sz="quarter" idx="197"/>
          </p:nvPr>
        </p:nvSpPr>
        <p:spPr>
          <a:xfrm>
            <a:off x="17211023" y="23216841"/>
            <a:ext cx="16698157" cy="5355312"/>
          </a:xfrm>
        </p:spPr>
        <p:txBody>
          <a:bodyPr/>
          <a:lstStyle/>
          <a:p>
            <a:r>
              <a:rPr lang="en-US" altLang="zh-CN" sz="4200" dirty="0"/>
              <a:t>Fig 3. The structure of multi-resolution feature extractor unit with dynamic graph scattering transform. The multi-layer network in the left part shows a graph scattering network with    paths per layer. The input feature </a:t>
            </a:r>
            <a:r>
              <a:rPr lang="en-US" altLang="zh-CN" sz="4200" b="1" dirty="0"/>
              <a:t>x</a:t>
            </a:r>
            <a:r>
              <a:rPr lang="en-US" altLang="zh-CN" sz="4200" dirty="0"/>
              <a:t> is passed to generate the output in the first layer to generate feature            and propagated feature                                        . The following  layers follow the same operation to generate the output and propagated features. The outputs from each layer of GSN are gathered, reshaped and passed to conv1d to reduce dimension and generate the final multi-resolution feature.</a:t>
            </a:r>
            <a:endParaRPr lang="zh-CN" altLang="en-US" sz="4200" dirty="0"/>
          </a:p>
        </p:txBody>
      </p:sp>
      <p:grpSp>
        <p:nvGrpSpPr>
          <p:cNvPr id="65" name="组合 64">
            <a:extLst>
              <a:ext uri="{FF2B5EF4-FFF2-40B4-BE49-F238E27FC236}">
                <a16:creationId xmlns:a16="http://schemas.microsoft.com/office/drawing/2014/main" id="{3DFBDCAB-2B42-4F89-9B40-42C4C2D20413}"/>
              </a:ext>
            </a:extLst>
          </p:cNvPr>
          <p:cNvGrpSpPr/>
          <p:nvPr/>
        </p:nvGrpSpPr>
        <p:grpSpPr>
          <a:xfrm>
            <a:off x="17318222" y="15986225"/>
            <a:ext cx="16590959" cy="7174169"/>
            <a:chOff x="19862938" y="19974505"/>
            <a:chExt cx="8470855" cy="3491602"/>
          </a:xfrm>
        </p:grpSpPr>
        <p:pic>
          <p:nvPicPr>
            <p:cNvPr id="58" name="图片 57">
              <a:extLst>
                <a:ext uri="{FF2B5EF4-FFF2-40B4-BE49-F238E27FC236}">
                  <a16:creationId xmlns:a16="http://schemas.microsoft.com/office/drawing/2014/main" id="{7EA39770-5C97-4EBE-BDB9-288CD5747A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12099" y="20027959"/>
              <a:ext cx="8393389" cy="2908729"/>
            </a:xfrm>
            <a:prstGeom prst="rect">
              <a:avLst/>
            </a:prstGeom>
          </p:spPr>
        </p:pic>
        <p:sp>
          <p:nvSpPr>
            <p:cNvPr id="59" name="矩形: 圆角 58">
              <a:extLst>
                <a:ext uri="{FF2B5EF4-FFF2-40B4-BE49-F238E27FC236}">
                  <a16:creationId xmlns:a16="http://schemas.microsoft.com/office/drawing/2014/main" id="{E61B0536-17E5-44BF-BE77-9A32C2103C7E}"/>
                </a:ext>
              </a:extLst>
            </p:cNvPr>
            <p:cNvSpPr/>
            <p:nvPr/>
          </p:nvSpPr>
          <p:spPr bwMode="blackWhite">
            <a:xfrm rot="5400000">
              <a:off x="20506512" y="19330931"/>
              <a:ext cx="3491602" cy="4778749"/>
            </a:xfrm>
            <a:prstGeom prst="roundRect">
              <a:avLst>
                <a:gd name="adj" fmla="val 4159"/>
              </a:avLst>
            </a:prstGeom>
            <a:noFill/>
            <a:ln w="76200" algn="ctr">
              <a:solidFill>
                <a:srgbClr val="00B050"/>
              </a:solidFill>
              <a:prstDash val="sysDot"/>
              <a:miter lim="800000"/>
              <a:headEnd/>
              <a:tailEnd/>
            </a:ln>
            <a:extLst/>
          </p:spPr>
          <p:style>
            <a:lnRef idx="2">
              <a:schemeClr val="dk1"/>
            </a:lnRef>
            <a:fillRef idx="1">
              <a:schemeClr val="lt1"/>
            </a:fillRef>
            <a:effectRef idx="0">
              <a:schemeClr val="dk1"/>
            </a:effectRef>
            <a:fontRef idx="minor">
              <a:schemeClr val="dk1"/>
            </a:fontRef>
          </p:style>
          <p:txBody>
            <a:bodyPr wrap="none" rtlCol="0" anchor="ctr"/>
            <a:lstStyle/>
            <a:p>
              <a:pPr algn="ctr" eaLnBrk="1" hangingPunct="1">
                <a:lnSpc>
                  <a:spcPct val="100000"/>
                </a:lnSpc>
                <a:spcBef>
                  <a:spcPct val="0"/>
                </a:spcBef>
                <a:buClrTx/>
                <a:buSzTx/>
                <a:buFontTx/>
                <a:buNone/>
              </a:pPr>
              <a:endParaRPr kumimoji="1" lang="zh-CN" altLang="en-US" sz="2400" b="0">
                <a:solidFill>
                  <a:srgbClr val="000000"/>
                </a:solidFill>
                <a:latin typeface="Tahoma" pitchFamily="34" charset="0"/>
                <a:ea typeface="宋体" charset="-122"/>
              </a:endParaRPr>
            </a:p>
          </p:txBody>
        </p:sp>
        <p:sp>
          <p:nvSpPr>
            <p:cNvPr id="60" name="文本框 10">
              <a:extLst>
                <a:ext uri="{FF2B5EF4-FFF2-40B4-BE49-F238E27FC236}">
                  <a16:creationId xmlns:a16="http://schemas.microsoft.com/office/drawing/2014/main" id="{9783F431-2441-4E59-85AD-893CF275D371}"/>
                </a:ext>
              </a:extLst>
            </p:cNvPr>
            <p:cNvSpPr txBox="1"/>
            <p:nvPr/>
          </p:nvSpPr>
          <p:spPr>
            <a:xfrm>
              <a:off x="20393495" y="22792042"/>
              <a:ext cx="3870194" cy="674064"/>
            </a:xfrm>
            <a:prstGeom prst="rect">
              <a:avLst/>
            </a:prstGeom>
            <a:noFill/>
            <a:ln>
              <a:noFill/>
            </a:ln>
          </p:spPr>
          <p:txBody>
            <a:bodyPr wrap="square" rtlCol="0">
              <a:spAutoFit/>
            </a:bodyPr>
            <a:lstStyle/>
            <a:p>
              <a:pPr lvl="0" algn="ctr" fontAlgn="base">
                <a:spcBef>
                  <a:spcPct val="0"/>
                </a:spcBef>
                <a:spcAft>
                  <a:spcPct val="0"/>
                </a:spcAft>
                <a:defRPr/>
              </a:pPr>
              <a:r>
                <a:rPr lang="en-US" altLang="zh-CN" sz="4200" dirty="0">
                  <a:latin typeface="Times New Roman" panose="02020603050405020304" pitchFamily="18" charset="0"/>
                  <a:ea typeface="宋体" charset="-122"/>
                  <a:cs typeface="Times New Roman" panose="02020603050405020304" pitchFamily="18" charset="0"/>
                </a:rPr>
                <a:t>Graph scattering transform based on feature KNN graph</a:t>
              </a:r>
              <a:endParaRPr kumimoji="0" lang="zh-CN" altLang="en-US" sz="4200" b="0" i="0" u="none" strike="noStrike" kern="1200" cap="none" spc="0" normalizeH="0" baseline="0" noProof="0" dirty="0">
                <a:ln>
                  <a:noFill/>
                </a:ln>
                <a:effectLst/>
                <a:uLnTx/>
                <a:uFillTx/>
                <a:latin typeface="Times New Roman" panose="02020603050405020304" pitchFamily="18" charset="0"/>
                <a:ea typeface="宋体" charset="-122"/>
                <a:cs typeface="Times New Roman" panose="02020603050405020304" pitchFamily="18" charset="0"/>
              </a:endParaRPr>
            </a:p>
          </p:txBody>
        </p:sp>
        <p:sp>
          <p:nvSpPr>
            <p:cNvPr id="61" name="矩形: 圆角 60">
              <a:extLst>
                <a:ext uri="{FF2B5EF4-FFF2-40B4-BE49-F238E27FC236}">
                  <a16:creationId xmlns:a16="http://schemas.microsoft.com/office/drawing/2014/main" id="{00775724-1053-4BE2-9C48-9229FE498772}"/>
                </a:ext>
              </a:extLst>
            </p:cNvPr>
            <p:cNvSpPr/>
            <p:nvPr/>
          </p:nvSpPr>
          <p:spPr bwMode="blackWhite">
            <a:xfrm rot="5400000">
              <a:off x="24025805" y="20710874"/>
              <a:ext cx="3491601" cy="2018863"/>
            </a:xfrm>
            <a:prstGeom prst="roundRect">
              <a:avLst>
                <a:gd name="adj" fmla="val 8376"/>
              </a:avLst>
            </a:prstGeom>
            <a:noFill/>
            <a:ln w="76200" algn="ctr">
              <a:solidFill>
                <a:srgbClr val="00B050"/>
              </a:solidFill>
              <a:prstDash val="sysDot"/>
              <a:miter lim="800000"/>
              <a:headEnd/>
              <a:tailEnd/>
            </a:ln>
            <a:extLst/>
          </p:spPr>
          <p:style>
            <a:lnRef idx="2">
              <a:schemeClr val="dk1"/>
            </a:lnRef>
            <a:fillRef idx="1">
              <a:schemeClr val="lt1"/>
            </a:fillRef>
            <a:effectRef idx="0">
              <a:schemeClr val="dk1"/>
            </a:effectRef>
            <a:fontRef idx="minor">
              <a:schemeClr val="dk1"/>
            </a:fontRef>
          </p:style>
          <p:txBody>
            <a:bodyPr wrap="none" rtlCol="0" anchor="ctr"/>
            <a:lstStyle/>
            <a:p>
              <a:pPr algn="ctr" eaLnBrk="1" hangingPunct="1">
                <a:lnSpc>
                  <a:spcPct val="100000"/>
                </a:lnSpc>
                <a:spcBef>
                  <a:spcPct val="0"/>
                </a:spcBef>
                <a:buClrTx/>
                <a:buSzTx/>
                <a:buFontTx/>
                <a:buNone/>
              </a:pPr>
              <a:endParaRPr kumimoji="1" lang="zh-CN" altLang="en-US" sz="2400" b="0">
                <a:solidFill>
                  <a:srgbClr val="000000"/>
                </a:solidFill>
                <a:latin typeface="Tahoma" pitchFamily="34" charset="0"/>
                <a:ea typeface="宋体" charset="-122"/>
              </a:endParaRPr>
            </a:p>
          </p:txBody>
        </p:sp>
        <p:sp>
          <p:nvSpPr>
            <p:cNvPr id="62" name="文本框 10">
              <a:extLst>
                <a:ext uri="{FF2B5EF4-FFF2-40B4-BE49-F238E27FC236}">
                  <a16:creationId xmlns:a16="http://schemas.microsoft.com/office/drawing/2014/main" id="{D5BD70F6-58F2-49DB-BBF9-B60811D92C50}"/>
                </a:ext>
              </a:extLst>
            </p:cNvPr>
            <p:cNvSpPr txBox="1"/>
            <p:nvPr/>
          </p:nvSpPr>
          <p:spPr>
            <a:xfrm>
              <a:off x="24869660" y="22854954"/>
              <a:ext cx="1841358" cy="548239"/>
            </a:xfrm>
            <a:prstGeom prst="rect">
              <a:avLst/>
            </a:prstGeom>
            <a:noFill/>
            <a:ln>
              <a:noFill/>
            </a:ln>
          </p:spPr>
          <p:txBody>
            <a:bodyPr wrap="square" rtlCol="0">
              <a:spAutoFit/>
            </a:bodyPr>
            <a:lstStyle/>
            <a:p>
              <a:pPr lvl="0" algn="ctr" fontAlgn="base">
                <a:lnSpc>
                  <a:spcPct val="80000"/>
                </a:lnSpc>
                <a:spcBef>
                  <a:spcPct val="0"/>
                </a:spcBef>
                <a:spcAft>
                  <a:spcPct val="0"/>
                </a:spcAft>
                <a:defRPr/>
              </a:pPr>
              <a:r>
                <a:rPr lang="en-US" altLang="zh-CN" sz="4200" dirty="0">
                  <a:latin typeface="Times New Roman" panose="02020603050405020304" pitchFamily="18" charset="0"/>
                  <a:ea typeface="宋体" charset="-122"/>
                  <a:cs typeface="Times New Roman" panose="02020603050405020304" pitchFamily="18" charset="0"/>
                </a:rPr>
                <a:t>Feature concatenate</a:t>
              </a:r>
              <a:endParaRPr kumimoji="0" lang="zh-CN" altLang="en-US" sz="4200" b="0" i="0" u="none" strike="noStrike" kern="1200" cap="none" spc="0" normalizeH="0" baseline="0" noProof="0" dirty="0">
                <a:ln>
                  <a:noFill/>
                </a:ln>
                <a:effectLst/>
                <a:uLnTx/>
                <a:uFillTx/>
                <a:latin typeface="Times New Roman" panose="02020603050405020304" pitchFamily="18" charset="0"/>
                <a:ea typeface="宋体" charset="-122"/>
                <a:cs typeface="Times New Roman" panose="02020603050405020304" pitchFamily="18" charset="0"/>
              </a:endParaRPr>
            </a:p>
          </p:txBody>
        </p:sp>
        <p:sp>
          <p:nvSpPr>
            <p:cNvPr id="63" name="矩形: 圆角 62">
              <a:extLst>
                <a:ext uri="{FF2B5EF4-FFF2-40B4-BE49-F238E27FC236}">
                  <a16:creationId xmlns:a16="http://schemas.microsoft.com/office/drawing/2014/main" id="{26D2A588-EC8B-44FE-84A2-868E06C251C5}"/>
                </a:ext>
              </a:extLst>
            </p:cNvPr>
            <p:cNvSpPr/>
            <p:nvPr/>
          </p:nvSpPr>
          <p:spPr bwMode="blackWhite">
            <a:xfrm rot="5400000">
              <a:off x="25851342" y="20983656"/>
              <a:ext cx="3491602" cy="1473300"/>
            </a:xfrm>
            <a:prstGeom prst="roundRect">
              <a:avLst>
                <a:gd name="adj" fmla="val 8376"/>
              </a:avLst>
            </a:prstGeom>
            <a:noFill/>
            <a:ln w="76200" algn="ctr">
              <a:solidFill>
                <a:srgbClr val="00B050"/>
              </a:solidFill>
              <a:prstDash val="sysDot"/>
              <a:miter lim="800000"/>
              <a:headEnd/>
              <a:tailEnd/>
            </a:ln>
            <a:extLst/>
          </p:spPr>
          <p:style>
            <a:lnRef idx="2">
              <a:schemeClr val="dk1"/>
            </a:lnRef>
            <a:fillRef idx="1">
              <a:schemeClr val="lt1"/>
            </a:fillRef>
            <a:effectRef idx="0">
              <a:schemeClr val="dk1"/>
            </a:effectRef>
            <a:fontRef idx="minor">
              <a:schemeClr val="dk1"/>
            </a:fontRef>
          </p:style>
          <p:txBody>
            <a:bodyPr wrap="none" rtlCol="0" anchor="ctr"/>
            <a:lstStyle/>
            <a:p>
              <a:pPr algn="ctr" eaLnBrk="1" hangingPunct="1">
                <a:lnSpc>
                  <a:spcPct val="100000"/>
                </a:lnSpc>
                <a:spcBef>
                  <a:spcPct val="0"/>
                </a:spcBef>
                <a:buClrTx/>
                <a:buSzTx/>
                <a:buFontTx/>
                <a:buNone/>
              </a:pPr>
              <a:endParaRPr kumimoji="1" lang="zh-CN" altLang="en-US" sz="2400" b="0">
                <a:solidFill>
                  <a:srgbClr val="000000"/>
                </a:solidFill>
                <a:latin typeface="Tahoma" pitchFamily="34" charset="0"/>
                <a:ea typeface="宋体" charset="-122"/>
              </a:endParaRPr>
            </a:p>
          </p:txBody>
        </p:sp>
      </p:grpSp>
      <p:sp>
        <p:nvSpPr>
          <p:cNvPr id="66" name="文本框 10">
            <a:extLst>
              <a:ext uri="{FF2B5EF4-FFF2-40B4-BE49-F238E27FC236}">
                <a16:creationId xmlns:a16="http://schemas.microsoft.com/office/drawing/2014/main" id="{433ED59E-9D31-44C8-B031-E038B9A61300}"/>
              </a:ext>
            </a:extLst>
          </p:cNvPr>
          <p:cNvSpPr txBox="1"/>
          <p:nvPr/>
        </p:nvSpPr>
        <p:spPr>
          <a:xfrm>
            <a:off x="30730825" y="21904663"/>
            <a:ext cx="3493091" cy="1126462"/>
          </a:xfrm>
          <a:prstGeom prst="rect">
            <a:avLst/>
          </a:prstGeom>
          <a:noFill/>
          <a:ln>
            <a:noFill/>
          </a:ln>
        </p:spPr>
        <p:txBody>
          <a:bodyPr wrap="square" rtlCol="0">
            <a:spAutoFit/>
          </a:bodyPr>
          <a:lstStyle/>
          <a:p>
            <a:pPr lvl="0" algn="ctr" fontAlgn="base">
              <a:lnSpc>
                <a:spcPct val="80000"/>
              </a:lnSpc>
              <a:spcBef>
                <a:spcPct val="0"/>
              </a:spcBef>
              <a:spcAft>
                <a:spcPct val="0"/>
              </a:spcAft>
              <a:defRPr/>
            </a:pPr>
            <a:r>
              <a:rPr lang="en-US" altLang="zh-CN" sz="4200" dirty="0">
                <a:latin typeface="Times New Roman" panose="02020603050405020304" pitchFamily="18" charset="0"/>
                <a:ea typeface="宋体" charset="-122"/>
                <a:cs typeface="Times New Roman" panose="02020603050405020304" pitchFamily="18" charset="0"/>
              </a:rPr>
              <a:t>Feature Compression</a:t>
            </a:r>
            <a:endParaRPr kumimoji="0" lang="zh-CN" altLang="en-US" sz="4200" b="0" i="0" u="none" strike="noStrike" kern="1200" cap="none" spc="0" normalizeH="0" baseline="0" noProof="0" dirty="0">
              <a:ln>
                <a:noFill/>
              </a:ln>
              <a:effectLst/>
              <a:uLnTx/>
              <a:uFillTx/>
              <a:latin typeface="Times New Roman" panose="02020603050405020304" pitchFamily="18" charset="0"/>
              <a:ea typeface="宋体" charset="-122"/>
              <a:cs typeface="Times New Roman" panose="02020603050405020304" pitchFamily="18" charset="0"/>
            </a:endParaRPr>
          </a:p>
        </p:txBody>
      </p:sp>
      <p:graphicFrame>
        <p:nvGraphicFramePr>
          <p:cNvPr id="67" name="对象 66">
            <a:extLst>
              <a:ext uri="{FF2B5EF4-FFF2-40B4-BE49-F238E27FC236}">
                <a16:creationId xmlns:a16="http://schemas.microsoft.com/office/drawing/2014/main" id="{36E1FBD9-3758-4E3E-897E-009EE6B83E4D}"/>
              </a:ext>
            </a:extLst>
          </p:cNvPr>
          <p:cNvGraphicFramePr>
            <a:graphicFrameLocks noChangeAspect="1"/>
          </p:cNvGraphicFramePr>
          <p:nvPr>
            <p:extLst>
              <p:ext uri="{D42A27DB-BD31-4B8C-83A1-F6EECF244321}">
                <p14:modId xmlns:p14="http://schemas.microsoft.com/office/powerpoint/2010/main" val="3250505453"/>
              </p:ext>
            </p:extLst>
          </p:nvPr>
        </p:nvGraphicFramePr>
        <p:xfrm>
          <a:off x="23774400" y="24698452"/>
          <a:ext cx="355600" cy="431800"/>
        </p:xfrm>
        <a:graphic>
          <a:graphicData uri="http://schemas.openxmlformats.org/presentationml/2006/ole">
            <mc:AlternateContent xmlns:mc="http://schemas.openxmlformats.org/markup-compatibility/2006">
              <mc:Choice xmlns:v="urn:schemas-microsoft-com:vml" Requires="v">
                <p:oleObj spid="_x0000_s1080" name="Equation" r:id="rId9" imgW="355320" imgH="431640" progId="Equation.DSMT4">
                  <p:embed/>
                </p:oleObj>
              </mc:Choice>
              <mc:Fallback>
                <p:oleObj name="Equation" r:id="rId9" imgW="355320" imgH="431640" progId="Equation.DSMT4">
                  <p:embed/>
                  <p:pic>
                    <p:nvPicPr>
                      <p:cNvPr id="0" name=""/>
                      <p:cNvPicPr/>
                      <p:nvPr/>
                    </p:nvPicPr>
                    <p:blipFill>
                      <a:blip r:embed="rId10"/>
                      <a:stretch>
                        <a:fillRect/>
                      </a:stretch>
                    </p:blipFill>
                    <p:spPr>
                      <a:xfrm>
                        <a:off x="23774400" y="24698452"/>
                        <a:ext cx="355600" cy="431800"/>
                      </a:xfrm>
                      <a:prstGeom prst="rect">
                        <a:avLst/>
                      </a:prstGeom>
                    </p:spPr>
                  </p:pic>
                </p:oleObj>
              </mc:Fallback>
            </mc:AlternateContent>
          </a:graphicData>
        </a:graphic>
      </p:graphicFrame>
      <p:graphicFrame>
        <p:nvGraphicFramePr>
          <p:cNvPr id="68" name="对象 67">
            <a:extLst>
              <a:ext uri="{FF2B5EF4-FFF2-40B4-BE49-F238E27FC236}">
                <a16:creationId xmlns:a16="http://schemas.microsoft.com/office/drawing/2014/main" id="{4DBBEED6-8D02-457E-A8F8-3EAB6C0A9CD6}"/>
              </a:ext>
            </a:extLst>
          </p:cNvPr>
          <p:cNvGraphicFramePr>
            <a:graphicFrameLocks noChangeAspect="1"/>
          </p:cNvGraphicFramePr>
          <p:nvPr>
            <p:extLst>
              <p:ext uri="{D42A27DB-BD31-4B8C-83A1-F6EECF244321}">
                <p14:modId xmlns:p14="http://schemas.microsoft.com/office/powerpoint/2010/main" val="2640169698"/>
              </p:ext>
            </p:extLst>
          </p:nvPr>
        </p:nvGraphicFramePr>
        <p:xfrm>
          <a:off x="29721435" y="25252164"/>
          <a:ext cx="1257300" cy="622300"/>
        </p:xfrm>
        <a:graphic>
          <a:graphicData uri="http://schemas.openxmlformats.org/presentationml/2006/ole">
            <mc:AlternateContent xmlns:mc="http://schemas.openxmlformats.org/markup-compatibility/2006">
              <mc:Choice xmlns:v="urn:schemas-microsoft-com:vml" Requires="v">
                <p:oleObj spid="_x0000_s1081" name="Equation" r:id="rId11" imgW="1257120" imgH="622080" progId="Equation.DSMT4">
                  <p:embed/>
                </p:oleObj>
              </mc:Choice>
              <mc:Fallback>
                <p:oleObj name="Equation" r:id="rId11" imgW="1257120" imgH="622080" progId="Equation.DSMT4">
                  <p:embed/>
                  <p:pic>
                    <p:nvPicPr>
                      <p:cNvPr id="0" name=""/>
                      <p:cNvPicPr/>
                      <p:nvPr/>
                    </p:nvPicPr>
                    <p:blipFill>
                      <a:blip r:embed="rId12"/>
                      <a:stretch>
                        <a:fillRect/>
                      </a:stretch>
                    </p:blipFill>
                    <p:spPr>
                      <a:xfrm>
                        <a:off x="29721435" y="25252164"/>
                        <a:ext cx="1257300" cy="622300"/>
                      </a:xfrm>
                      <a:prstGeom prst="rect">
                        <a:avLst/>
                      </a:prstGeom>
                    </p:spPr>
                  </p:pic>
                </p:oleObj>
              </mc:Fallback>
            </mc:AlternateContent>
          </a:graphicData>
        </a:graphic>
      </p:graphicFrame>
      <p:graphicFrame>
        <p:nvGraphicFramePr>
          <p:cNvPr id="69" name="对象 68">
            <a:extLst>
              <a:ext uri="{FF2B5EF4-FFF2-40B4-BE49-F238E27FC236}">
                <a16:creationId xmlns:a16="http://schemas.microsoft.com/office/drawing/2014/main" id="{007054A2-1F0D-4674-A101-AE5703F2BFC0}"/>
              </a:ext>
            </a:extLst>
          </p:cNvPr>
          <p:cNvGraphicFramePr>
            <a:graphicFrameLocks noChangeAspect="1"/>
          </p:cNvGraphicFramePr>
          <p:nvPr>
            <p:extLst>
              <p:ext uri="{D42A27DB-BD31-4B8C-83A1-F6EECF244321}">
                <p14:modId xmlns:p14="http://schemas.microsoft.com/office/powerpoint/2010/main" val="2133881149"/>
              </p:ext>
            </p:extLst>
          </p:nvPr>
        </p:nvGraphicFramePr>
        <p:xfrm>
          <a:off x="21377497" y="25887164"/>
          <a:ext cx="5219700" cy="685800"/>
        </p:xfrm>
        <a:graphic>
          <a:graphicData uri="http://schemas.openxmlformats.org/presentationml/2006/ole">
            <mc:AlternateContent xmlns:mc="http://schemas.openxmlformats.org/markup-compatibility/2006">
              <mc:Choice xmlns:v="urn:schemas-microsoft-com:vml" Requires="v">
                <p:oleObj spid="_x0000_s1082" name="Equation" r:id="rId13" imgW="5219640" imgH="685800" progId="Equation.DSMT4">
                  <p:embed/>
                </p:oleObj>
              </mc:Choice>
              <mc:Fallback>
                <p:oleObj name="Equation" r:id="rId13" imgW="5219640" imgH="685800" progId="Equation.DSMT4">
                  <p:embed/>
                  <p:pic>
                    <p:nvPicPr>
                      <p:cNvPr id="0" name=""/>
                      <p:cNvPicPr/>
                      <p:nvPr/>
                    </p:nvPicPr>
                    <p:blipFill>
                      <a:blip r:embed="rId14"/>
                      <a:stretch>
                        <a:fillRect/>
                      </a:stretch>
                    </p:blipFill>
                    <p:spPr>
                      <a:xfrm>
                        <a:off x="21377497" y="25887164"/>
                        <a:ext cx="5219700" cy="685800"/>
                      </a:xfrm>
                      <a:prstGeom prst="rect">
                        <a:avLst/>
                      </a:prstGeom>
                    </p:spPr>
                  </p:pic>
                </p:oleObj>
              </mc:Fallback>
            </mc:AlternateContent>
          </a:graphicData>
        </a:graphic>
      </p:graphicFrame>
      <p:sp>
        <p:nvSpPr>
          <p:cNvPr id="71" name="文本占位符 70">
            <a:extLst>
              <a:ext uri="{FF2B5EF4-FFF2-40B4-BE49-F238E27FC236}">
                <a16:creationId xmlns:a16="http://schemas.microsoft.com/office/drawing/2014/main" id="{FB29E0CD-6A7B-41DD-A87E-71FE64C1D425}"/>
              </a:ext>
            </a:extLst>
          </p:cNvPr>
          <p:cNvSpPr>
            <a:spLocks noGrp="1"/>
          </p:cNvSpPr>
          <p:nvPr>
            <p:ph type="body" sz="quarter" idx="199"/>
          </p:nvPr>
        </p:nvSpPr>
        <p:spPr>
          <a:xfrm>
            <a:off x="34140966" y="6056202"/>
            <a:ext cx="16806198" cy="1107996"/>
          </a:xfrm>
        </p:spPr>
        <p:txBody>
          <a:bodyPr/>
          <a:lstStyle/>
          <a:p>
            <a:r>
              <a:rPr lang="en-US" altLang="zh-CN" sz="6000" b="1" dirty="0" err="1">
                <a:solidFill>
                  <a:schemeClr val="accent5"/>
                </a:solidFill>
              </a:rPr>
              <a:t>Upsampling</a:t>
            </a:r>
            <a:r>
              <a:rPr lang="en-US" altLang="zh-CN" sz="6000" b="1" dirty="0">
                <a:solidFill>
                  <a:schemeClr val="accent5"/>
                </a:solidFill>
              </a:rPr>
              <a:t> Results (PU1K, 256-points input):</a:t>
            </a:r>
          </a:p>
        </p:txBody>
      </p:sp>
      <p:sp>
        <p:nvSpPr>
          <p:cNvPr id="73" name="文本占位符 37">
            <a:extLst>
              <a:ext uri="{FF2B5EF4-FFF2-40B4-BE49-F238E27FC236}">
                <a16:creationId xmlns:a16="http://schemas.microsoft.com/office/drawing/2014/main" id="{6C9A1BEB-56AD-405B-B8DF-05D2217EA93C}"/>
              </a:ext>
            </a:extLst>
          </p:cNvPr>
          <p:cNvSpPr txBox="1">
            <a:spLocks/>
          </p:cNvSpPr>
          <p:nvPr/>
        </p:nvSpPr>
        <p:spPr>
          <a:xfrm>
            <a:off x="34424065" y="23911315"/>
            <a:ext cx="3468634" cy="1191095"/>
          </a:xfrm>
          <a:prstGeom prst="rect">
            <a:avLst/>
          </a:prstGeom>
          <a:noFill/>
        </p:spPr>
        <p:txBody>
          <a:bodyPr vert="horz" wrap="square" lIns="78374" tIns="78374" rIns="78374" bIns="78374" rtlCol="0" anchor="ctr" anchorCtr="0">
            <a:spAutoFit/>
          </a:bodyPr>
          <a:lstStyle>
            <a:lvl1pPr marL="0" indent="0" algn="ctr" defTabSz="3840480" rtl="0" eaLnBrk="1" latinLnBrk="0" hangingPunct="1">
              <a:lnSpc>
                <a:spcPct val="100000"/>
              </a:lnSpc>
              <a:spcBef>
                <a:spcPts val="2098"/>
              </a:spcBef>
              <a:buFont typeface="Arial" panose="020B0604020202020204" pitchFamily="34" charset="0"/>
              <a:buNone/>
              <a:defRPr sz="6713" b="1" u="sng" kern="1200" baseline="0">
                <a:solidFill>
                  <a:schemeClr val="accent5"/>
                </a:solidFill>
                <a:latin typeface="Times New Roman" panose="02020603050405020304" pitchFamily="18" charset="0"/>
                <a:ea typeface="+mn-ea"/>
                <a:cs typeface="Times New Roman" panose="02020603050405020304" pitchFamily="18" charset="0"/>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a:lstStyle>
          <a:p>
            <a:r>
              <a:rPr lang="en-US" altLang="zh-CN" dirty="0"/>
              <a:t>Video</a:t>
            </a:r>
            <a:endParaRPr lang="zh-CN" altLang="en-US" dirty="0"/>
          </a:p>
        </p:txBody>
      </p:sp>
      <p:grpSp>
        <p:nvGrpSpPr>
          <p:cNvPr id="116" name="组合 115">
            <a:extLst>
              <a:ext uri="{FF2B5EF4-FFF2-40B4-BE49-F238E27FC236}">
                <a16:creationId xmlns:a16="http://schemas.microsoft.com/office/drawing/2014/main" id="{C6D08DD3-2DC3-44BD-843C-CC1316E22E3E}"/>
              </a:ext>
            </a:extLst>
          </p:cNvPr>
          <p:cNvGrpSpPr/>
          <p:nvPr/>
        </p:nvGrpSpPr>
        <p:grpSpPr>
          <a:xfrm>
            <a:off x="34172468" y="14206131"/>
            <a:ext cx="16641795" cy="4739098"/>
            <a:chOff x="34211059" y="16410377"/>
            <a:chExt cx="16641795" cy="4739098"/>
          </a:xfrm>
        </p:grpSpPr>
        <p:grpSp>
          <p:nvGrpSpPr>
            <p:cNvPr id="110" name="组合 109">
              <a:extLst>
                <a:ext uri="{FF2B5EF4-FFF2-40B4-BE49-F238E27FC236}">
                  <a16:creationId xmlns:a16="http://schemas.microsoft.com/office/drawing/2014/main" id="{DD385EAF-1B18-40D7-851B-BA94612922D0}"/>
                </a:ext>
              </a:extLst>
            </p:cNvPr>
            <p:cNvGrpSpPr/>
            <p:nvPr/>
          </p:nvGrpSpPr>
          <p:grpSpPr>
            <a:xfrm>
              <a:off x="42285089" y="18742961"/>
              <a:ext cx="8567765" cy="2406514"/>
              <a:chOff x="42201853" y="10602367"/>
              <a:chExt cx="8567765" cy="2406514"/>
            </a:xfrm>
          </p:grpSpPr>
          <p:pic>
            <p:nvPicPr>
              <p:cNvPr id="100" name="图片 99">
                <a:extLst>
                  <a:ext uri="{FF2B5EF4-FFF2-40B4-BE49-F238E27FC236}">
                    <a16:creationId xmlns:a16="http://schemas.microsoft.com/office/drawing/2014/main" id="{01961AC9-17B0-4AED-9EAC-0AEB3D125ED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201853" y="10602367"/>
                <a:ext cx="3094088" cy="2406514"/>
              </a:xfrm>
              <a:prstGeom prst="rect">
                <a:avLst/>
              </a:prstGeom>
            </p:spPr>
          </p:pic>
          <p:pic>
            <p:nvPicPr>
              <p:cNvPr id="102" name="图片 101">
                <a:extLst>
                  <a:ext uri="{FF2B5EF4-FFF2-40B4-BE49-F238E27FC236}">
                    <a16:creationId xmlns:a16="http://schemas.microsoft.com/office/drawing/2014/main" id="{644A2A9C-BA1A-4476-BC75-498F6745AA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044546" y="10624272"/>
                <a:ext cx="2983560" cy="2332891"/>
              </a:xfrm>
              <a:prstGeom prst="rect">
                <a:avLst/>
              </a:prstGeom>
            </p:spPr>
          </p:pic>
          <p:pic>
            <p:nvPicPr>
              <p:cNvPr id="104" name="图片 103">
                <a:extLst>
                  <a:ext uri="{FF2B5EF4-FFF2-40B4-BE49-F238E27FC236}">
                    <a16:creationId xmlns:a16="http://schemas.microsoft.com/office/drawing/2014/main" id="{51294E64-5EC7-4274-AACC-3659D4CB3BB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786059" y="10614553"/>
                <a:ext cx="2983559" cy="2345365"/>
              </a:xfrm>
              <a:prstGeom prst="rect">
                <a:avLst/>
              </a:prstGeom>
            </p:spPr>
          </p:pic>
        </p:grpSp>
        <p:grpSp>
          <p:nvGrpSpPr>
            <p:cNvPr id="115" name="组合 114">
              <a:extLst>
                <a:ext uri="{FF2B5EF4-FFF2-40B4-BE49-F238E27FC236}">
                  <a16:creationId xmlns:a16="http://schemas.microsoft.com/office/drawing/2014/main" id="{51E365DA-F006-4AC2-ABDA-DBFA96CB8AF9}"/>
                </a:ext>
              </a:extLst>
            </p:cNvPr>
            <p:cNvGrpSpPr/>
            <p:nvPr/>
          </p:nvGrpSpPr>
          <p:grpSpPr>
            <a:xfrm>
              <a:off x="34211059" y="16410377"/>
              <a:ext cx="16641312" cy="4733577"/>
              <a:chOff x="34211059" y="16410377"/>
              <a:chExt cx="16641312" cy="4733577"/>
            </a:xfrm>
          </p:grpSpPr>
          <p:grpSp>
            <p:nvGrpSpPr>
              <p:cNvPr id="92" name="组合 91">
                <a:extLst>
                  <a:ext uri="{FF2B5EF4-FFF2-40B4-BE49-F238E27FC236}">
                    <a16:creationId xmlns:a16="http://schemas.microsoft.com/office/drawing/2014/main" id="{C07F2333-6CE4-4B41-8FD3-4A5C004A097E}"/>
                  </a:ext>
                </a:extLst>
              </p:cNvPr>
              <p:cNvGrpSpPr/>
              <p:nvPr/>
            </p:nvGrpSpPr>
            <p:grpSpPr>
              <a:xfrm>
                <a:off x="34306548" y="18761408"/>
                <a:ext cx="8219576" cy="2382546"/>
                <a:chOff x="42630134" y="7459954"/>
                <a:chExt cx="8219576" cy="2382546"/>
              </a:xfrm>
            </p:grpSpPr>
            <p:pic>
              <p:nvPicPr>
                <p:cNvPr id="87" name="图片 86">
                  <a:extLst>
                    <a:ext uri="{FF2B5EF4-FFF2-40B4-BE49-F238E27FC236}">
                      <a16:creationId xmlns:a16="http://schemas.microsoft.com/office/drawing/2014/main" id="{71C5AD3A-D085-4881-9423-0F70C50BA42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630134" y="7459954"/>
                  <a:ext cx="2710934" cy="2382546"/>
                </a:xfrm>
                <a:prstGeom prst="rect">
                  <a:avLst/>
                </a:prstGeom>
              </p:spPr>
            </p:pic>
            <p:pic>
              <p:nvPicPr>
                <p:cNvPr id="89" name="图片 88">
                  <a:extLst>
                    <a:ext uri="{FF2B5EF4-FFF2-40B4-BE49-F238E27FC236}">
                      <a16:creationId xmlns:a16="http://schemas.microsoft.com/office/drawing/2014/main" id="{9BD22CF7-43EB-42EE-8F85-C5E6C7A698A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311475" y="7459954"/>
                  <a:ext cx="2745450" cy="2382546"/>
                </a:xfrm>
                <a:prstGeom prst="rect">
                  <a:avLst/>
                </a:prstGeom>
              </p:spPr>
            </p:pic>
            <p:pic>
              <p:nvPicPr>
                <p:cNvPr id="91" name="图片 90">
                  <a:extLst>
                    <a:ext uri="{FF2B5EF4-FFF2-40B4-BE49-F238E27FC236}">
                      <a16:creationId xmlns:a16="http://schemas.microsoft.com/office/drawing/2014/main" id="{C159DA10-2E4D-4A17-994B-44BB0C35B71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056925" y="7459954"/>
                  <a:ext cx="2792785" cy="2382546"/>
                </a:xfrm>
                <a:prstGeom prst="rect">
                  <a:avLst/>
                </a:prstGeom>
              </p:spPr>
            </p:pic>
          </p:grpSp>
          <p:grpSp>
            <p:nvGrpSpPr>
              <p:cNvPr id="85" name="组合 84">
                <a:extLst>
                  <a:ext uri="{FF2B5EF4-FFF2-40B4-BE49-F238E27FC236}">
                    <a16:creationId xmlns:a16="http://schemas.microsoft.com/office/drawing/2014/main" id="{869FCAE3-16FE-4BB5-A4A0-0CAD491A8BC0}"/>
                  </a:ext>
                </a:extLst>
              </p:cNvPr>
              <p:cNvGrpSpPr/>
              <p:nvPr/>
            </p:nvGrpSpPr>
            <p:grpSpPr>
              <a:xfrm>
                <a:off x="34278634" y="16735177"/>
                <a:ext cx="8286786" cy="2406515"/>
                <a:chOff x="34292130" y="7435985"/>
                <a:chExt cx="9686471" cy="2812989"/>
              </a:xfrm>
            </p:grpSpPr>
            <p:pic>
              <p:nvPicPr>
                <p:cNvPr id="80" name="图片 79">
                  <a:extLst>
                    <a:ext uri="{FF2B5EF4-FFF2-40B4-BE49-F238E27FC236}">
                      <a16:creationId xmlns:a16="http://schemas.microsoft.com/office/drawing/2014/main" id="{1FDE505C-40CC-44C6-BCB6-ACE38879782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4292130" y="7435985"/>
                  <a:ext cx="3185570" cy="2812989"/>
                </a:xfrm>
                <a:prstGeom prst="rect">
                  <a:avLst/>
                </a:prstGeom>
              </p:spPr>
            </p:pic>
            <p:pic>
              <p:nvPicPr>
                <p:cNvPr id="82" name="图片 81">
                  <a:extLst>
                    <a:ext uri="{FF2B5EF4-FFF2-40B4-BE49-F238E27FC236}">
                      <a16:creationId xmlns:a16="http://schemas.microsoft.com/office/drawing/2014/main" id="{7D0F9BE7-BABB-4CB4-ACFD-24F77B9A9E0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7460817" y="7454223"/>
                  <a:ext cx="3220441" cy="2794751"/>
                </a:xfrm>
                <a:prstGeom prst="rect">
                  <a:avLst/>
                </a:prstGeom>
              </p:spPr>
            </p:pic>
            <p:pic>
              <p:nvPicPr>
                <p:cNvPr id="84" name="图片 83">
                  <a:extLst>
                    <a:ext uri="{FF2B5EF4-FFF2-40B4-BE49-F238E27FC236}">
                      <a16:creationId xmlns:a16="http://schemas.microsoft.com/office/drawing/2014/main" id="{40A2F1B0-03CC-4837-88EB-521515B1C18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0681258" y="7435985"/>
                  <a:ext cx="3297343" cy="2812989"/>
                </a:xfrm>
                <a:prstGeom prst="rect">
                  <a:avLst/>
                </a:prstGeom>
              </p:spPr>
            </p:pic>
          </p:grpSp>
          <p:grpSp>
            <p:nvGrpSpPr>
              <p:cNvPr id="109" name="组合 108">
                <a:extLst>
                  <a:ext uri="{FF2B5EF4-FFF2-40B4-BE49-F238E27FC236}">
                    <a16:creationId xmlns:a16="http://schemas.microsoft.com/office/drawing/2014/main" id="{F06B48BA-445B-4B38-A107-D90839DCD4EA}"/>
                  </a:ext>
                </a:extLst>
              </p:cNvPr>
              <p:cNvGrpSpPr/>
              <p:nvPr/>
            </p:nvGrpSpPr>
            <p:grpSpPr>
              <a:xfrm>
                <a:off x="42398831" y="16840967"/>
                <a:ext cx="8431971" cy="2379794"/>
                <a:chOff x="34096208" y="10566261"/>
                <a:chExt cx="8431971" cy="2379794"/>
              </a:xfrm>
            </p:grpSpPr>
            <p:pic>
              <p:nvPicPr>
                <p:cNvPr id="96" name="图片 95">
                  <a:extLst>
                    <a:ext uri="{FF2B5EF4-FFF2-40B4-BE49-F238E27FC236}">
                      <a16:creationId xmlns:a16="http://schemas.microsoft.com/office/drawing/2014/main" id="{CFA289F7-E84B-46CB-A23A-9177F60F885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804463" y="10585227"/>
                  <a:ext cx="2923772" cy="2274046"/>
                </a:xfrm>
                <a:prstGeom prst="rect">
                  <a:avLst/>
                </a:prstGeom>
              </p:spPr>
            </p:pic>
            <p:pic>
              <p:nvPicPr>
                <p:cNvPr id="98" name="图片 97">
                  <a:extLst>
                    <a:ext uri="{FF2B5EF4-FFF2-40B4-BE49-F238E27FC236}">
                      <a16:creationId xmlns:a16="http://schemas.microsoft.com/office/drawing/2014/main" id="{63411EAE-252D-4482-A8C1-4714BD200CD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9544619" y="10588079"/>
                  <a:ext cx="2983560" cy="2357976"/>
                </a:xfrm>
                <a:prstGeom prst="rect">
                  <a:avLst/>
                </a:prstGeom>
              </p:spPr>
            </p:pic>
            <p:pic>
              <p:nvPicPr>
                <p:cNvPr id="94" name="图片 93">
                  <a:extLst>
                    <a:ext uri="{FF2B5EF4-FFF2-40B4-BE49-F238E27FC236}">
                      <a16:creationId xmlns:a16="http://schemas.microsoft.com/office/drawing/2014/main" id="{B2B8D047-5F8C-4312-81EA-1294C1FD789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4096208" y="10566261"/>
                  <a:ext cx="2873733" cy="2295863"/>
                </a:xfrm>
                <a:prstGeom prst="rect">
                  <a:avLst/>
                </a:prstGeom>
              </p:spPr>
            </p:pic>
          </p:grpSp>
          <mc:AlternateContent xmlns:mc="http://schemas.openxmlformats.org/markup-compatibility/2006" xmlns:a14="http://schemas.microsoft.com/office/drawing/2010/main">
            <mc:Choice Requires="a14">
              <p:sp>
                <p:nvSpPr>
                  <p:cNvPr id="105" name="文本框 10">
                    <a:extLst>
                      <a:ext uri="{FF2B5EF4-FFF2-40B4-BE49-F238E27FC236}">
                        <a16:creationId xmlns:a16="http://schemas.microsoft.com/office/drawing/2014/main" id="{1CD1B6CD-695C-4E38-B123-26EB6BFABF63}"/>
                      </a:ext>
                    </a:extLst>
                  </p:cNvPr>
                  <p:cNvSpPr txBox="1"/>
                  <p:nvPr/>
                </p:nvSpPr>
                <p:spPr>
                  <a:xfrm>
                    <a:off x="34211059" y="16410377"/>
                    <a:ext cx="16641312" cy="738663"/>
                  </a:xfrm>
                  <a:prstGeom prst="rect">
                    <a:avLst/>
                  </a:prstGeom>
                  <a:solidFill>
                    <a:schemeClr val="bg1"/>
                  </a:solidFill>
                  <a:ln>
                    <a:noFill/>
                  </a:ln>
                </p:spPr>
                <p:txBody>
                  <a:bodyPr wrap="square" rtlCol="0">
                    <a:spAutoFit/>
                  </a:bodyPr>
                  <a:lstStyle/>
                  <a:p>
                    <a:pPr lvl="0" fontAlgn="base">
                      <a:spcBef>
                        <a:spcPct val="0"/>
                      </a:spcBef>
                      <a:spcAft>
                        <a:spcPct val="0"/>
                      </a:spcAft>
                      <a:defRPr/>
                    </a:pPr>
                    <a:r>
                      <a:rPr lang="en-US" altLang="zh-CN" sz="4200" dirty="0">
                        <a:latin typeface="Times New Roman" panose="02020603050405020304" pitchFamily="18" charset="0"/>
                        <a:ea typeface="宋体" charset="-122"/>
                        <a:cs typeface="Times New Roman" panose="02020603050405020304" pitchFamily="18" charset="0"/>
                      </a:rPr>
                      <a:t>Ground Truth (</a:t>
                    </a:r>
                    <a14:m>
                      <m:oMath xmlns:m="http://schemas.openxmlformats.org/officeDocument/2006/math">
                        <m:r>
                          <a:rPr lang="en-US" altLang="zh-CN" sz="4200" b="0" i="1" smtClean="0">
                            <a:latin typeface="Cambria Math" panose="02040503050406030204" pitchFamily="18" charset="0"/>
                            <a:ea typeface="宋体" charset="-122"/>
                            <a:cs typeface="Times New Roman" panose="02020603050405020304" pitchFamily="18" charset="0"/>
                          </a:rPr>
                          <m:t>×</m:t>
                        </m:r>
                      </m:oMath>
                    </a14:m>
                    <a:r>
                      <a:rPr lang="en-US" altLang="zh-CN" sz="4200" dirty="0">
                        <a:latin typeface="Times New Roman" panose="02020603050405020304" pitchFamily="18" charset="0"/>
                        <a:ea typeface="宋体" charset="-122"/>
                        <a:cs typeface="Times New Roman" panose="02020603050405020304" pitchFamily="18" charset="0"/>
                      </a:rPr>
                      <a:t>4):</a:t>
                    </a:r>
                    <a:endParaRPr kumimoji="0" lang="zh-CN" altLang="en-US" sz="4200" b="0" i="0" u="none" strike="noStrike" kern="1200" cap="none" spc="0" normalizeH="0" baseline="0" noProof="0" dirty="0">
                      <a:ln>
                        <a:noFill/>
                      </a:ln>
                      <a:effectLst/>
                      <a:uLnTx/>
                      <a:uFillTx/>
                      <a:latin typeface="Times New Roman" panose="02020603050405020304" pitchFamily="18" charset="0"/>
                      <a:ea typeface="宋体" charset="-122"/>
                      <a:cs typeface="Times New Roman" panose="02020603050405020304" pitchFamily="18" charset="0"/>
                    </a:endParaRPr>
                  </a:p>
                </p:txBody>
              </p:sp>
            </mc:Choice>
            <mc:Fallback xmlns="">
              <p:sp>
                <p:nvSpPr>
                  <p:cNvPr id="105" name="文本框 10">
                    <a:extLst>
                      <a:ext uri="{FF2B5EF4-FFF2-40B4-BE49-F238E27FC236}">
                        <a16:creationId xmlns:a16="http://schemas.microsoft.com/office/drawing/2014/main" id="{1CD1B6CD-695C-4E38-B123-26EB6BFABF63}"/>
                      </a:ext>
                    </a:extLst>
                  </p:cNvPr>
                  <p:cNvSpPr txBox="1">
                    <a:spLocks noRot="1" noChangeAspect="1" noMove="1" noResize="1" noEditPoints="1" noAdjustHandles="1" noChangeArrowheads="1" noChangeShapeType="1" noTextEdit="1"/>
                  </p:cNvSpPr>
                  <p:nvPr/>
                </p:nvSpPr>
                <p:spPr>
                  <a:xfrm>
                    <a:off x="34211059" y="16410377"/>
                    <a:ext cx="16641312" cy="738663"/>
                  </a:xfrm>
                  <a:prstGeom prst="rect">
                    <a:avLst/>
                  </a:prstGeom>
                  <a:blipFill>
                    <a:blip r:embed="rId27"/>
                    <a:stretch>
                      <a:fillRect l="-1429" t="-17355" b="-37190"/>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8" name="文本框 10">
                    <a:extLst>
                      <a:ext uri="{FF2B5EF4-FFF2-40B4-BE49-F238E27FC236}">
                        <a16:creationId xmlns:a16="http://schemas.microsoft.com/office/drawing/2014/main" id="{902D948C-D3C3-44EF-A119-E22A9200AE50}"/>
                      </a:ext>
                    </a:extLst>
                  </p:cNvPr>
                  <p:cNvSpPr txBox="1"/>
                  <p:nvPr/>
                </p:nvSpPr>
                <p:spPr>
                  <a:xfrm>
                    <a:off x="42522075" y="16438241"/>
                    <a:ext cx="6600320" cy="738664"/>
                  </a:xfrm>
                  <a:prstGeom prst="rect">
                    <a:avLst/>
                  </a:prstGeom>
                  <a:solidFill>
                    <a:schemeClr val="bg1"/>
                  </a:solidFill>
                  <a:ln>
                    <a:noFill/>
                  </a:ln>
                </p:spPr>
                <p:txBody>
                  <a:bodyPr wrap="square" rtlCol="0">
                    <a:spAutoFit/>
                  </a:bodyPr>
                  <a:lstStyle/>
                  <a:p>
                    <a:pPr lvl="0" fontAlgn="base">
                      <a:spcBef>
                        <a:spcPct val="0"/>
                      </a:spcBef>
                      <a:spcAft>
                        <a:spcPct val="0"/>
                      </a:spcAft>
                      <a:defRPr/>
                    </a:pPr>
                    <a:r>
                      <a:rPr lang="en-US" altLang="zh-CN" sz="4200" dirty="0">
                        <a:latin typeface="Times New Roman" panose="02020603050405020304" pitchFamily="18" charset="0"/>
                        <a:ea typeface="宋体" charset="-122"/>
                        <a:cs typeface="Times New Roman" panose="02020603050405020304" pitchFamily="18" charset="0"/>
                      </a:rPr>
                      <a:t>PU-GSN results (</a:t>
                    </a:r>
                    <a14:m>
                      <m:oMath xmlns:m="http://schemas.openxmlformats.org/officeDocument/2006/math">
                        <m:r>
                          <a:rPr lang="en-US" altLang="zh-CN" sz="4200" b="0" i="1" smtClean="0">
                            <a:latin typeface="Cambria Math" panose="02040503050406030204" pitchFamily="18" charset="0"/>
                            <a:ea typeface="宋体" charset="-122"/>
                            <a:cs typeface="Times New Roman" panose="02020603050405020304" pitchFamily="18" charset="0"/>
                          </a:rPr>
                          <m:t>×</m:t>
                        </m:r>
                      </m:oMath>
                    </a14:m>
                    <a:r>
                      <a:rPr lang="en-US" altLang="zh-CN" sz="4200" dirty="0">
                        <a:latin typeface="Times New Roman" panose="02020603050405020304" pitchFamily="18" charset="0"/>
                        <a:ea typeface="宋体" charset="-122"/>
                        <a:cs typeface="Times New Roman" panose="02020603050405020304" pitchFamily="18" charset="0"/>
                      </a:rPr>
                      <a:t>4):</a:t>
                    </a:r>
                    <a:endParaRPr kumimoji="0" lang="zh-CN" altLang="en-US" sz="4200" b="0" i="0" u="none" strike="noStrike" kern="1200" cap="none" spc="0" normalizeH="0" baseline="0" noProof="0" dirty="0">
                      <a:ln>
                        <a:noFill/>
                      </a:ln>
                      <a:effectLst/>
                      <a:uLnTx/>
                      <a:uFillTx/>
                      <a:latin typeface="Times New Roman" panose="02020603050405020304" pitchFamily="18" charset="0"/>
                      <a:ea typeface="宋体" charset="-122"/>
                      <a:cs typeface="Times New Roman" panose="02020603050405020304" pitchFamily="18" charset="0"/>
                    </a:endParaRPr>
                  </a:p>
                </p:txBody>
              </p:sp>
            </mc:Choice>
            <mc:Fallback xmlns="">
              <p:sp>
                <p:nvSpPr>
                  <p:cNvPr id="108" name="文本框 10">
                    <a:extLst>
                      <a:ext uri="{FF2B5EF4-FFF2-40B4-BE49-F238E27FC236}">
                        <a16:creationId xmlns:a16="http://schemas.microsoft.com/office/drawing/2014/main" id="{902D948C-D3C3-44EF-A119-E22A9200AE50}"/>
                      </a:ext>
                    </a:extLst>
                  </p:cNvPr>
                  <p:cNvSpPr txBox="1">
                    <a:spLocks noRot="1" noChangeAspect="1" noMove="1" noResize="1" noEditPoints="1" noAdjustHandles="1" noChangeArrowheads="1" noChangeShapeType="1" noTextEdit="1"/>
                  </p:cNvSpPr>
                  <p:nvPr/>
                </p:nvSpPr>
                <p:spPr>
                  <a:xfrm>
                    <a:off x="42522075" y="16438241"/>
                    <a:ext cx="6600320" cy="738664"/>
                  </a:xfrm>
                  <a:prstGeom prst="rect">
                    <a:avLst/>
                  </a:prstGeom>
                  <a:blipFill>
                    <a:blip r:embed="rId28"/>
                    <a:stretch>
                      <a:fillRect l="-3509" t="-16393" b="-36066"/>
                    </a:stretch>
                  </a:blipFill>
                  <a:ln>
                    <a:noFill/>
                  </a:ln>
                </p:spPr>
                <p:txBody>
                  <a:bodyPr/>
                  <a:lstStyle/>
                  <a:p>
                    <a:r>
                      <a:rPr lang="zh-CN" altLang="en-US">
                        <a:noFill/>
                      </a:rPr>
                      <a:t> </a:t>
                    </a:r>
                  </a:p>
                </p:txBody>
              </p:sp>
            </mc:Fallback>
          </mc:AlternateContent>
        </p:grpSp>
      </p:grpSp>
      <mc:AlternateContent xmlns:mc="http://schemas.openxmlformats.org/markup-compatibility/2006">
        <mc:Choice xmlns:a14="http://schemas.microsoft.com/office/drawing/2010/main" Requires="a14">
          <p:graphicFrame>
            <p:nvGraphicFramePr>
              <p:cNvPr id="113" name="表格 112">
                <a:extLst>
                  <a:ext uri="{FF2B5EF4-FFF2-40B4-BE49-F238E27FC236}">
                    <a16:creationId xmlns:a16="http://schemas.microsoft.com/office/drawing/2014/main" id="{2479CE1B-CCCF-4FC8-A1EF-B3873BB80788}"/>
                  </a:ext>
                </a:extLst>
              </p:cNvPr>
              <p:cNvGraphicFramePr>
                <a:graphicFrameLocks noGrp="1"/>
              </p:cNvGraphicFramePr>
              <p:nvPr>
                <p:extLst>
                  <p:ext uri="{D42A27DB-BD31-4B8C-83A1-F6EECF244321}">
                    <p14:modId xmlns:p14="http://schemas.microsoft.com/office/powerpoint/2010/main" val="3460100595"/>
                  </p:ext>
                </p:extLst>
              </p:nvPr>
            </p:nvGraphicFramePr>
            <p:xfrm>
              <a:off x="34161780" y="7267777"/>
              <a:ext cx="16708738" cy="6907976"/>
            </p:xfrm>
            <a:graphic>
              <a:graphicData uri="http://schemas.openxmlformats.org/drawingml/2006/table">
                <a:tbl>
                  <a:tblPr firstRow="1" firstCol="1" bandRow="1">
                    <a:tableStyleId>{5C22544A-7EE6-4342-B048-85BDC9FD1C3A}</a:tableStyleId>
                  </a:tblPr>
                  <a:tblGrid>
                    <a:gridCol w="2360658">
                      <a:extLst>
                        <a:ext uri="{9D8B030D-6E8A-4147-A177-3AD203B41FA5}">
                          <a16:colId xmlns:a16="http://schemas.microsoft.com/office/drawing/2014/main" val="1662947421"/>
                        </a:ext>
                      </a:extLst>
                    </a:gridCol>
                    <a:gridCol w="1793510">
                      <a:extLst>
                        <a:ext uri="{9D8B030D-6E8A-4147-A177-3AD203B41FA5}">
                          <a16:colId xmlns:a16="http://schemas.microsoft.com/office/drawing/2014/main" val="194620726"/>
                        </a:ext>
                      </a:extLst>
                    </a:gridCol>
                    <a:gridCol w="1793510">
                      <a:extLst>
                        <a:ext uri="{9D8B030D-6E8A-4147-A177-3AD203B41FA5}">
                          <a16:colId xmlns:a16="http://schemas.microsoft.com/office/drawing/2014/main" val="2978652632"/>
                        </a:ext>
                      </a:extLst>
                    </a:gridCol>
                    <a:gridCol w="1793510">
                      <a:extLst>
                        <a:ext uri="{9D8B030D-6E8A-4147-A177-3AD203B41FA5}">
                          <a16:colId xmlns:a16="http://schemas.microsoft.com/office/drawing/2014/main" val="4220890114"/>
                        </a:ext>
                      </a:extLst>
                    </a:gridCol>
                    <a:gridCol w="1793510">
                      <a:extLst>
                        <a:ext uri="{9D8B030D-6E8A-4147-A177-3AD203B41FA5}">
                          <a16:colId xmlns:a16="http://schemas.microsoft.com/office/drawing/2014/main" val="4120218456"/>
                        </a:ext>
                      </a:extLst>
                    </a:gridCol>
                    <a:gridCol w="1793510">
                      <a:extLst>
                        <a:ext uri="{9D8B030D-6E8A-4147-A177-3AD203B41FA5}">
                          <a16:colId xmlns:a16="http://schemas.microsoft.com/office/drawing/2014/main" val="2368967391"/>
                        </a:ext>
                      </a:extLst>
                    </a:gridCol>
                    <a:gridCol w="1793510">
                      <a:extLst>
                        <a:ext uri="{9D8B030D-6E8A-4147-A177-3AD203B41FA5}">
                          <a16:colId xmlns:a16="http://schemas.microsoft.com/office/drawing/2014/main" val="2615181362"/>
                        </a:ext>
                      </a:extLst>
                    </a:gridCol>
                    <a:gridCol w="1793510">
                      <a:extLst>
                        <a:ext uri="{9D8B030D-6E8A-4147-A177-3AD203B41FA5}">
                          <a16:colId xmlns:a16="http://schemas.microsoft.com/office/drawing/2014/main" val="368249360"/>
                        </a:ext>
                      </a:extLst>
                    </a:gridCol>
                    <a:gridCol w="1793510">
                      <a:extLst>
                        <a:ext uri="{9D8B030D-6E8A-4147-A177-3AD203B41FA5}">
                          <a16:colId xmlns:a16="http://schemas.microsoft.com/office/drawing/2014/main" val="1781791043"/>
                        </a:ext>
                      </a:extLst>
                    </a:gridCol>
                  </a:tblGrid>
                  <a:tr h="687008">
                    <a:tc>
                      <a:txBody>
                        <a:bodyPr/>
                        <a:lstStyle/>
                        <a:p>
                          <a:pPr algn="ctr">
                            <a:spcBef>
                              <a:spcPts val="600"/>
                            </a:spcBef>
                            <a:spcAft>
                              <a:spcPts val="600"/>
                            </a:spcAft>
                          </a:pP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gridSpan="4">
                      <a:txBody>
                        <a:bodyPr/>
                        <a:lstStyle/>
                        <a:p>
                          <a:pPr algn="ctr">
                            <a:spcBef>
                              <a:spcPts val="600"/>
                            </a:spcBef>
                            <a:spcAft>
                              <a:spcPts val="600"/>
                            </a:spcAft>
                          </a:pPr>
                          <a14:m>
                            <m:oMath xmlns:m="http://schemas.openxmlformats.org/officeDocument/2006/math">
                              <m:r>
                                <a:rPr lang="en-US" sz="4200" b="0" i="1" kern="100" smtClean="0">
                                  <a:effectLst/>
                                  <a:latin typeface="Cambria Math" panose="02040503050406030204" pitchFamily="18" charset="0"/>
                                  <a:cs typeface="Times New Roman" panose="02020603050405020304" pitchFamily="18" charset="0"/>
                                </a:rPr>
                                <m:t>×</m:t>
                              </m:r>
                            </m:oMath>
                          </a14:m>
                          <a:r>
                            <a:rPr lang="en-US" sz="4200" b="0" kern="100" dirty="0">
                              <a:effectLst/>
                              <a:latin typeface="Times New Roman" panose="02020603050405020304" pitchFamily="18" charset="0"/>
                              <a:cs typeface="Times New Roman" panose="02020603050405020304" pitchFamily="18" charset="0"/>
                            </a:rPr>
                            <a:t>4</a:t>
                          </a:r>
                          <a:endParaRPr lang="zh-CN" sz="4200" b="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pPr algn="ctr">
                            <a:spcBef>
                              <a:spcPts val="600"/>
                            </a:spcBef>
                            <a:spcAft>
                              <a:spcPts val="600"/>
                            </a:spcAft>
                          </a:pPr>
                          <a14:m>
                            <m:oMath xmlns:m="http://schemas.openxmlformats.org/officeDocument/2006/math">
                              <m:r>
                                <a:rPr lang="en-US" sz="4200" b="0" i="1" kern="100" smtClean="0">
                                  <a:effectLst/>
                                  <a:latin typeface="Cambria Math" panose="02040503050406030204" pitchFamily="18" charset="0"/>
                                  <a:cs typeface="Times New Roman" panose="02020603050405020304" pitchFamily="18" charset="0"/>
                                </a:rPr>
                                <m:t>×</m:t>
                              </m:r>
                            </m:oMath>
                          </a14:m>
                          <a:r>
                            <a:rPr lang="en-US" sz="4200" b="0" kern="100" dirty="0">
                              <a:effectLst/>
                              <a:latin typeface="Times New Roman" panose="02020603050405020304" pitchFamily="18" charset="0"/>
                              <a:cs typeface="Times New Roman" panose="02020603050405020304" pitchFamily="18" charset="0"/>
                            </a:rPr>
                            <a:t>16</a:t>
                          </a:r>
                          <a:endParaRPr lang="zh-CN" sz="4200" b="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423913693"/>
                      </a:ext>
                    </a:extLst>
                  </a:tr>
                  <a:tr h="1038240">
                    <a:tc>
                      <a:txBody>
                        <a:bodyPr/>
                        <a:lstStyle/>
                        <a:p>
                          <a:pPr algn="ctr">
                            <a:lnSpc>
                              <a:spcPct val="80000"/>
                            </a:lnSpc>
                            <a:spcBef>
                              <a:spcPts val="600"/>
                            </a:spcBef>
                            <a:spcAft>
                              <a:spcPts val="600"/>
                            </a:spcAft>
                          </a:pPr>
                          <a:r>
                            <a:rPr lang="en-US" altLang="zh-CN" sz="4200" b="0" kern="100" dirty="0">
                              <a:effectLst/>
                              <a:latin typeface="Times New Roman" panose="02020603050405020304" pitchFamily="18" charset="0"/>
                              <a:ea typeface="等线" panose="02010600030101010101" pitchFamily="2" charset="-122"/>
                              <a:cs typeface="Times New Roman" panose="02020603050405020304" pitchFamily="18" charset="0"/>
                            </a:rPr>
                            <a:t>Metrics</a:t>
                          </a:r>
                          <a:endParaRPr lang="zh-CN" sz="4200" b="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0"/>
                            </a:spcAft>
                          </a:pPr>
                          <a:r>
                            <a:rPr lang="en-US" sz="4200" kern="100" dirty="0">
                              <a:effectLst/>
                              <a:latin typeface="Times New Roman" panose="02020603050405020304" pitchFamily="18" charset="0"/>
                              <a:cs typeface="Times New Roman" panose="02020603050405020304" pitchFamily="18" charset="0"/>
                            </a:rPr>
                            <a:t>CD</a:t>
                          </a:r>
                          <a:endParaRPr lang="zh-CN" sz="4200" kern="100" dirty="0">
                            <a:effectLst/>
                            <a:latin typeface="Times New Roman" panose="02020603050405020304" pitchFamily="18" charset="0"/>
                            <a:cs typeface="Times New Roman" panose="02020603050405020304" pitchFamily="18" charset="0"/>
                          </a:endParaRPr>
                        </a:p>
                        <a:p>
                          <a:pPr algn="ctr">
                            <a:lnSpc>
                              <a:spcPct val="80000"/>
                            </a:lnSpc>
                            <a:spcBef>
                              <a:spcPts val="600"/>
                            </a:spcBef>
                            <a:spcAft>
                              <a:spcPts val="600"/>
                            </a:spcAft>
                          </a:pPr>
                          <a14:m>
                            <m:oMathPara xmlns:m="http://schemas.openxmlformats.org/officeDocument/2006/math">
                              <m:oMathParaPr>
                                <m:jc m:val="centerGroup"/>
                              </m:oMathParaPr>
                              <m:oMath xmlns:m="http://schemas.openxmlformats.org/officeDocument/2006/math">
                                <m:r>
                                  <a:rPr lang="en-US" altLang="zh-CN" sz="4200" kern="100" smtClean="0">
                                    <a:effectLst/>
                                    <a:latin typeface="Cambria Math" panose="02040503050406030204" pitchFamily="18" charset="0"/>
                                  </a:rPr>
                                  <m:t>(</m:t>
                                </m:r>
                                <m:sSup>
                                  <m:sSupPr>
                                    <m:ctrlPr>
                                      <a:rPr lang="zh-CN" sz="4200" i="1" kern="100">
                                        <a:effectLst/>
                                        <a:latin typeface="Cambria Math" panose="02040503050406030204" pitchFamily="18" charset="0"/>
                                      </a:rPr>
                                    </m:ctrlPr>
                                  </m:sSupPr>
                                  <m:e>
                                    <m:r>
                                      <a:rPr lang="en-US" sz="4200" kern="100">
                                        <a:effectLst/>
                                        <a:latin typeface="Cambria Math" panose="02040503050406030204" pitchFamily="18" charset="0"/>
                                      </a:rPr>
                                      <m:t>10</m:t>
                                    </m:r>
                                  </m:e>
                                  <m:sup>
                                    <m:r>
                                      <a:rPr lang="en-US" sz="4200" kern="100">
                                        <a:effectLst/>
                                        <a:latin typeface="Cambria Math" panose="02040503050406030204" pitchFamily="18" charset="0"/>
                                      </a:rPr>
                                      <m:t>−4</m:t>
                                    </m:r>
                                  </m:sup>
                                </m:sSup>
                                <m:r>
                                  <a:rPr lang="en-US" sz="4200" b="0" i="0" kern="100" smtClean="0">
                                    <a:effectLst/>
                                    <a:latin typeface="Cambria Math" panose="02040503050406030204" pitchFamily="18" charset="0"/>
                                  </a:rPr>
                                  <m:t>)</m:t>
                                </m:r>
                              </m:oMath>
                            </m:oMathPara>
                          </a14:m>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0"/>
                            </a:spcAft>
                          </a:pPr>
                          <a:r>
                            <a:rPr lang="en-US" sz="4200" kern="100" dirty="0">
                              <a:effectLst/>
                              <a:latin typeface="Times New Roman" panose="02020603050405020304" pitchFamily="18" charset="0"/>
                              <a:cs typeface="Times New Roman" panose="02020603050405020304" pitchFamily="18" charset="0"/>
                            </a:rPr>
                            <a:t>HD</a:t>
                          </a:r>
                          <a:endParaRPr lang="zh-CN" sz="4200" kern="100" dirty="0">
                            <a:effectLst/>
                            <a:latin typeface="Times New Roman" panose="02020603050405020304" pitchFamily="18" charset="0"/>
                            <a:cs typeface="Times New Roman" panose="02020603050405020304" pitchFamily="18" charset="0"/>
                          </a:endParaRPr>
                        </a:p>
                        <a:p>
                          <a:pPr algn="ctr">
                            <a:lnSpc>
                              <a:spcPct val="80000"/>
                            </a:lnSpc>
                            <a:spcAft>
                              <a:spcPts val="600"/>
                            </a:spcAft>
                          </a:pPr>
                          <a14:m>
                            <m:oMath xmlns:m="http://schemas.openxmlformats.org/officeDocument/2006/math">
                              <m:r>
                                <a:rPr lang="en-US" sz="4200" kern="100">
                                  <a:effectLst/>
                                  <a:latin typeface="Cambria Math" panose="02040503050406030204" pitchFamily="18" charset="0"/>
                                </a:rPr>
                                <m:t>(</m:t>
                              </m:r>
                              <m:sSup>
                                <m:sSupPr>
                                  <m:ctrlPr>
                                    <a:rPr lang="zh-CN" sz="4200" i="1" kern="100">
                                      <a:effectLst/>
                                      <a:latin typeface="Cambria Math" panose="02040503050406030204" pitchFamily="18" charset="0"/>
                                    </a:rPr>
                                  </m:ctrlPr>
                                </m:sSupPr>
                                <m:e>
                                  <m:r>
                                    <a:rPr lang="en-US" sz="4200" kern="100">
                                      <a:effectLst/>
                                      <a:latin typeface="Cambria Math" panose="02040503050406030204" pitchFamily="18" charset="0"/>
                                    </a:rPr>
                                    <m:t>10</m:t>
                                  </m:r>
                                </m:e>
                                <m:sup>
                                  <m:r>
                                    <a:rPr lang="en-US" sz="4200" kern="100">
                                      <a:effectLst/>
                                      <a:latin typeface="Cambria Math" panose="02040503050406030204" pitchFamily="18" charset="0"/>
                                    </a:rPr>
                                    <m:t>−2</m:t>
                                  </m:r>
                                </m:sup>
                              </m:sSup>
                            </m:oMath>
                          </a14:m>
                          <a:r>
                            <a:rPr lang="en-US" sz="4200" kern="100" dirty="0">
                              <a:effectLst/>
                              <a:latin typeface="Times New Roman" panose="02020603050405020304" pitchFamily="18" charset="0"/>
                              <a:cs typeface="Times New Roman" panose="02020603050405020304" pitchFamily="18" charset="0"/>
                            </a:rPr>
                            <a:t>)</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0"/>
                            </a:spcAft>
                          </a:pPr>
                          <a:r>
                            <a:rPr lang="en-US" sz="4200" kern="100" dirty="0">
                              <a:effectLst/>
                              <a:latin typeface="Times New Roman" panose="02020603050405020304" pitchFamily="18" charset="0"/>
                              <a:cs typeface="Times New Roman" panose="02020603050405020304" pitchFamily="18" charset="0"/>
                            </a:rPr>
                            <a:t>EMD</a:t>
                          </a:r>
                          <a:endParaRPr lang="zh-CN" sz="4200" kern="100" dirty="0">
                            <a:effectLst/>
                            <a:latin typeface="Times New Roman" panose="02020603050405020304" pitchFamily="18" charset="0"/>
                            <a:cs typeface="Times New Roman" panose="02020603050405020304" pitchFamily="18" charset="0"/>
                          </a:endParaRPr>
                        </a:p>
                        <a:p>
                          <a:pPr algn="ctr">
                            <a:lnSpc>
                              <a:spcPct val="80000"/>
                            </a:lnSpc>
                            <a:spcAft>
                              <a:spcPts val="600"/>
                            </a:spcAft>
                          </a:pPr>
                          <a:r>
                            <a:rPr lang="en-US" sz="4200" kern="100" dirty="0">
                              <a:effectLst/>
                              <a:latin typeface="Times New Roman" panose="02020603050405020304" pitchFamily="18" charset="0"/>
                              <a:cs typeface="Times New Roman" panose="02020603050405020304" pitchFamily="18" charset="0"/>
                            </a:rPr>
                            <a:t>(</a:t>
                          </a:r>
                          <a14:m>
                            <m:oMath xmlns:m="http://schemas.openxmlformats.org/officeDocument/2006/math">
                              <m:sSup>
                                <m:sSupPr>
                                  <m:ctrlPr>
                                    <a:rPr lang="zh-CN" sz="4200" i="1" kern="100">
                                      <a:effectLst/>
                                      <a:latin typeface="Cambria Math" panose="02040503050406030204" pitchFamily="18" charset="0"/>
                                    </a:rPr>
                                  </m:ctrlPr>
                                </m:sSupPr>
                                <m:e>
                                  <m:r>
                                    <a:rPr lang="en-US" sz="4200" kern="100">
                                      <a:effectLst/>
                                      <a:latin typeface="Cambria Math" panose="02040503050406030204" pitchFamily="18" charset="0"/>
                                    </a:rPr>
                                    <m:t>10</m:t>
                                  </m:r>
                                </m:e>
                                <m:sup>
                                  <m:r>
                                    <a:rPr lang="en-US" sz="4200" kern="100">
                                      <a:effectLst/>
                                      <a:latin typeface="Cambria Math" panose="02040503050406030204" pitchFamily="18" charset="0"/>
                                    </a:rPr>
                                    <m:t>−2</m:t>
                                  </m:r>
                                </m:sup>
                              </m:sSup>
                            </m:oMath>
                          </a14:m>
                          <a:r>
                            <a:rPr lang="en-US" sz="4200" kern="100" dirty="0">
                              <a:effectLst/>
                              <a:latin typeface="Times New Roman" panose="02020603050405020304" pitchFamily="18" charset="0"/>
                              <a:cs typeface="Times New Roman" panose="02020603050405020304" pitchFamily="18" charset="0"/>
                            </a:rPr>
                            <a:t>)</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0"/>
                            </a:spcAft>
                          </a:pPr>
                          <a:r>
                            <a:rPr lang="en-US" sz="4200" kern="100" dirty="0">
                              <a:effectLst/>
                              <a:latin typeface="Times New Roman" panose="02020603050405020304" pitchFamily="18" charset="0"/>
                              <a:cs typeface="Times New Roman" panose="02020603050405020304" pitchFamily="18" charset="0"/>
                            </a:rPr>
                            <a:t>P2F</a:t>
                          </a:r>
                          <a:endParaRPr lang="zh-CN" sz="4200" kern="100" dirty="0">
                            <a:effectLst/>
                            <a:latin typeface="Times New Roman" panose="02020603050405020304" pitchFamily="18" charset="0"/>
                            <a:cs typeface="Times New Roman" panose="02020603050405020304" pitchFamily="18" charset="0"/>
                          </a:endParaRPr>
                        </a:p>
                        <a:p>
                          <a:pPr algn="ctr">
                            <a:lnSpc>
                              <a:spcPct val="80000"/>
                            </a:lnSpc>
                            <a:spcAft>
                              <a:spcPts val="600"/>
                            </a:spcAft>
                          </a:pPr>
                          <a:r>
                            <a:rPr lang="en-US" sz="4200" kern="100" dirty="0">
                              <a:effectLst/>
                              <a:latin typeface="Times New Roman" panose="02020603050405020304" pitchFamily="18" charset="0"/>
                              <a:cs typeface="Times New Roman" panose="02020603050405020304" pitchFamily="18" charset="0"/>
                            </a:rPr>
                            <a:t>(</a:t>
                          </a:r>
                          <a14:m>
                            <m:oMath xmlns:m="http://schemas.openxmlformats.org/officeDocument/2006/math">
                              <m:sSup>
                                <m:sSupPr>
                                  <m:ctrlPr>
                                    <a:rPr lang="zh-CN" sz="4200" i="1" kern="100">
                                      <a:effectLst/>
                                      <a:latin typeface="Cambria Math" panose="02040503050406030204" pitchFamily="18" charset="0"/>
                                    </a:rPr>
                                  </m:ctrlPr>
                                </m:sSupPr>
                                <m:e>
                                  <m:r>
                                    <a:rPr lang="en-US" sz="4200" kern="100">
                                      <a:effectLst/>
                                      <a:latin typeface="Cambria Math" panose="02040503050406030204" pitchFamily="18" charset="0"/>
                                    </a:rPr>
                                    <m:t>10</m:t>
                                  </m:r>
                                </m:e>
                                <m:sup>
                                  <m:r>
                                    <a:rPr lang="en-US" sz="4200" kern="100">
                                      <a:effectLst/>
                                      <a:latin typeface="Cambria Math" panose="02040503050406030204" pitchFamily="18" charset="0"/>
                                    </a:rPr>
                                    <m:t>−3</m:t>
                                  </m:r>
                                </m:sup>
                              </m:sSup>
                            </m:oMath>
                          </a14:m>
                          <a:r>
                            <a:rPr lang="en-US" sz="4200" kern="100" dirty="0">
                              <a:effectLst/>
                              <a:latin typeface="Times New Roman" panose="02020603050405020304" pitchFamily="18" charset="0"/>
                              <a:cs typeface="Times New Roman" panose="02020603050405020304" pitchFamily="18" charset="0"/>
                            </a:rPr>
                            <a:t>)</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0"/>
                            </a:spcAft>
                          </a:pPr>
                          <a:r>
                            <a:rPr lang="en-US" sz="4200" kern="100" dirty="0">
                              <a:effectLst/>
                              <a:latin typeface="Times New Roman" panose="02020603050405020304" pitchFamily="18" charset="0"/>
                              <a:cs typeface="Times New Roman" panose="02020603050405020304" pitchFamily="18" charset="0"/>
                            </a:rPr>
                            <a:t>CD</a:t>
                          </a:r>
                          <a:endParaRPr lang="zh-CN" sz="4200" kern="100" dirty="0">
                            <a:effectLst/>
                            <a:latin typeface="Times New Roman" panose="02020603050405020304" pitchFamily="18" charset="0"/>
                            <a:cs typeface="Times New Roman" panose="02020603050405020304" pitchFamily="18" charset="0"/>
                          </a:endParaRPr>
                        </a:p>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a:t>
                          </a:r>
                          <a14:m>
                            <m:oMath xmlns:m="http://schemas.openxmlformats.org/officeDocument/2006/math">
                              <m:sSup>
                                <m:sSupPr>
                                  <m:ctrlPr>
                                    <a:rPr lang="zh-CN" sz="4200" i="1" kern="100">
                                      <a:effectLst/>
                                      <a:latin typeface="Cambria Math" panose="02040503050406030204" pitchFamily="18" charset="0"/>
                                    </a:rPr>
                                  </m:ctrlPr>
                                </m:sSupPr>
                                <m:e>
                                  <m:r>
                                    <a:rPr lang="en-US" sz="4200" kern="100">
                                      <a:effectLst/>
                                      <a:latin typeface="Cambria Math" panose="02040503050406030204" pitchFamily="18" charset="0"/>
                                    </a:rPr>
                                    <m:t>10</m:t>
                                  </m:r>
                                </m:e>
                                <m:sup>
                                  <m:r>
                                    <a:rPr lang="en-US" sz="4200" kern="100">
                                      <a:effectLst/>
                                      <a:latin typeface="Cambria Math" panose="02040503050406030204" pitchFamily="18" charset="0"/>
                                    </a:rPr>
                                    <m:t>−4</m:t>
                                  </m:r>
                                </m:sup>
                              </m:sSup>
                            </m:oMath>
                          </a14:m>
                          <a:r>
                            <a:rPr lang="en-US" sz="4200" kern="100" dirty="0">
                              <a:effectLst/>
                              <a:latin typeface="Times New Roman" panose="02020603050405020304" pitchFamily="18" charset="0"/>
                              <a:cs typeface="Times New Roman" panose="02020603050405020304" pitchFamily="18" charset="0"/>
                            </a:rPr>
                            <a:t>)</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0"/>
                            </a:spcAft>
                          </a:pPr>
                          <a:r>
                            <a:rPr lang="en-US" sz="4200" kern="100" dirty="0">
                              <a:effectLst/>
                              <a:latin typeface="Times New Roman" panose="02020603050405020304" pitchFamily="18" charset="0"/>
                              <a:cs typeface="Times New Roman" panose="02020603050405020304" pitchFamily="18" charset="0"/>
                            </a:rPr>
                            <a:t>HD</a:t>
                          </a:r>
                          <a:endParaRPr lang="zh-CN" sz="4200" kern="100" dirty="0">
                            <a:effectLst/>
                            <a:latin typeface="Times New Roman" panose="02020603050405020304" pitchFamily="18" charset="0"/>
                            <a:cs typeface="Times New Roman" panose="02020603050405020304" pitchFamily="18" charset="0"/>
                          </a:endParaRPr>
                        </a:p>
                        <a:p>
                          <a:pPr algn="ctr">
                            <a:lnSpc>
                              <a:spcPct val="80000"/>
                            </a:lnSpc>
                            <a:spcAft>
                              <a:spcPts val="600"/>
                            </a:spcAft>
                          </a:pPr>
                          <a:r>
                            <a:rPr lang="en-US" sz="4200" kern="100" dirty="0">
                              <a:effectLst/>
                              <a:latin typeface="Times New Roman" panose="02020603050405020304" pitchFamily="18" charset="0"/>
                              <a:cs typeface="Times New Roman" panose="02020603050405020304" pitchFamily="18" charset="0"/>
                            </a:rPr>
                            <a:t>(</a:t>
                          </a:r>
                          <a14:m>
                            <m:oMath xmlns:m="http://schemas.openxmlformats.org/officeDocument/2006/math">
                              <m:sSup>
                                <m:sSupPr>
                                  <m:ctrlPr>
                                    <a:rPr lang="zh-CN" sz="4200" i="1" kern="100">
                                      <a:effectLst/>
                                      <a:latin typeface="Cambria Math" panose="02040503050406030204" pitchFamily="18" charset="0"/>
                                    </a:rPr>
                                  </m:ctrlPr>
                                </m:sSupPr>
                                <m:e>
                                  <m:r>
                                    <a:rPr lang="en-US" sz="4200" kern="100">
                                      <a:effectLst/>
                                      <a:latin typeface="Cambria Math" panose="02040503050406030204" pitchFamily="18" charset="0"/>
                                    </a:rPr>
                                    <m:t>10</m:t>
                                  </m:r>
                                </m:e>
                                <m:sup>
                                  <m:r>
                                    <a:rPr lang="en-US" sz="4200" kern="100">
                                      <a:effectLst/>
                                      <a:latin typeface="Cambria Math" panose="02040503050406030204" pitchFamily="18" charset="0"/>
                                    </a:rPr>
                                    <m:t>−2</m:t>
                                  </m:r>
                                </m:sup>
                              </m:sSup>
                            </m:oMath>
                          </a14:m>
                          <a:r>
                            <a:rPr lang="en-US" sz="4200" kern="100" dirty="0">
                              <a:effectLst/>
                              <a:latin typeface="Times New Roman" panose="02020603050405020304" pitchFamily="18" charset="0"/>
                              <a:cs typeface="Times New Roman" panose="02020603050405020304" pitchFamily="18" charset="0"/>
                            </a:rPr>
                            <a:t>)</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0"/>
                            </a:spcAft>
                          </a:pPr>
                          <a:r>
                            <a:rPr lang="en-US" sz="4200" kern="100" dirty="0">
                              <a:effectLst/>
                              <a:latin typeface="Times New Roman" panose="02020603050405020304" pitchFamily="18" charset="0"/>
                              <a:cs typeface="Times New Roman" panose="02020603050405020304" pitchFamily="18" charset="0"/>
                            </a:rPr>
                            <a:t>EMD</a:t>
                          </a:r>
                          <a:endParaRPr lang="zh-CN" sz="4200" kern="100" dirty="0">
                            <a:effectLst/>
                            <a:latin typeface="Times New Roman" panose="02020603050405020304" pitchFamily="18" charset="0"/>
                            <a:cs typeface="Times New Roman" panose="02020603050405020304" pitchFamily="18" charset="0"/>
                          </a:endParaRPr>
                        </a:p>
                        <a:p>
                          <a:pPr algn="ctr">
                            <a:lnSpc>
                              <a:spcPct val="80000"/>
                            </a:lnSpc>
                            <a:spcAft>
                              <a:spcPts val="600"/>
                            </a:spcAft>
                          </a:pPr>
                          <a:r>
                            <a:rPr lang="en-US" sz="4200" kern="100" dirty="0">
                              <a:effectLst/>
                              <a:latin typeface="Times New Roman" panose="02020603050405020304" pitchFamily="18" charset="0"/>
                              <a:cs typeface="Times New Roman" panose="02020603050405020304" pitchFamily="18" charset="0"/>
                            </a:rPr>
                            <a:t>(</a:t>
                          </a:r>
                          <a14:m>
                            <m:oMath xmlns:m="http://schemas.openxmlformats.org/officeDocument/2006/math">
                              <m:sSup>
                                <m:sSupPr>
                                  <m:ctrlPr>
                                    <a:rPr lang="zh-CN" sz="4200" i="1" kern="100">
                                      <a:effectLst/>
                                      <a:latin typeface="Cambria Math" panose="02040503050406030204" pitchFamily="18" charset="0"/>
                                    </a:rPr>
                                  </m:ctrlPr>
                                </m:sSupPr>
                                <m:e>
                                  <m:r>
                                    <a:rPr lang="en-US" sz="4200" kern="100">
                                      <a:effectLst/>
                                      <a:latin typeface="Cambria Math" panose="02040503050406030204" pitchFamily="18" charset="0"/>
                                    </a:rPr>
                                    <m:t>10</m:t>
                                  </m:r>
                                </m:e>
                                <m:sup>
                                  <m:r>
                                    <a:rPr lang="en-US" sz="4200" kern="100">
                                      <a:effectLst/>
                                      <a:latin typeface="Cambria Math" panose="02040503050406030204" pitchFamily="18" charset="0"/>
                                    </a:rPr>
                                    <m:t>−2</m:t>
                                  </m:r>
                                </m:sup>
                              </m:sSup>
                            </m:oMath>
                          </a14:m>
                          <a:r>
                            <a:rPr lang="en-US" sz="4200" kern="100" dirty="0">
                              <a:effectLst/>
                              <a:latin typeface="Times New Roman" panose="02020603050405020304" pitchFamily="18" charset="0"/>
                              <a:cs typeface="Times New Roman" panose="02020603050405020304" pitchFamily="18" charset="0"/>
                            </a:rPr>
                            <a:t>)</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0"/>
                            </a:spcAft>
                          </a:pPr>
                          <a:r>
                            <a:rPr lang="en-US" sz="4200" kern="100" dirty="0">
                              <a:effectLst/>
                              <a:latin typeface="Times New Roman" panose="02020603050405020304" pitchFamily="18" charset="0"/>
                              <a:cs typeface="Times New Roman" panose="02020603050405020304" pitchFamily="18" charset="0"/>
                            </a:rPr>
                            <a:t>P2F</a:t>
                          </a:r>
                          <a:endParaRPr lang="zh-CN" sz="4200" kern="100" dirty="0">
                            <a:effectLst/>
                            <a:latin typeface="Times New Roman" panose="02020603050405020304" pitchFamily="18" charset="0"/>
                            <a:cs typeface="Times New Roman" panose="02020603050405020304" pitchFamily="18" charset="0"/>
                          </a:endParaRPr>
                        </a:p>
                        <a:p>
                          <a:pPr algn="ctr">
                            <a:lnSpc>
                              <a:spcPct val="80000"/>
                            </a:lnSpc>
                            <a:spcAft>
                              <a:spcPts val="600"/>
                            </a:spcAft>
                          </a:pPr>
                          <a:r>
                            <a:rPr lang="en-US" sz="4200" kern="100" dirty="0">
                              <a:effectLst/>
                              <a:latin typeface="Times New Roman" panose="02020603050405020304" pitchFamily="18" charset="0"/>
                              <a:cs typeface="Times New Roman" panose="02020603050405020304" pitchFamily="18" charset="0"/>
                            </a:rPr>
                            <a:t>(</a:t>
                          </a:r>
                          <a14:m>
                            <m:oMath xmlns:m="http://schemas.openxmlformats.org/officeDocument/2006/math">
                              <m:sSup>
                                <m:sSupPr>
                                  <m:ctrlPr>
                                    <a:rPr lang="zh-CN" sz="4200" i="1" kern="100">
                                      <a:effectLst/>
                                      <a:latin typeface="Cambria Math" panose="02040503050406030204" pitchFamily="18" charset="0"/>
                                    </a:rPr>
                                  </m:ctrlPr>
                                </m:sSupPr>
                                <m:e>
                                  <m:r>
                                    <a:rPr lang="en-US" sz="4200" kern="100">
                                      <a:effectLst/>
                                      <a:latin typeface="Cambria Math" panose="02040503050406030204" pitchFamily="18" charset="0"/>
                                    </a:rPr>
                                    <m:t>10</m:t>
                                  </m:r>
                                </m:e>
                                <m:sup>
                                  <m:r>
                                    <a:rPr lang="en-US" sz="4200" kern="100">
                                      <a:effectLst/>
                                      <a:latin typeface="Cambria Math" panose="02040503050406030204" pitchFamily="18" charset="0"/>
                                    </a:rPr>
                                    <m:t>−3</m:t>
                                  </m:r>
                                </m:sup>
                              </m:sSup>
                            </m:oMath>
                          </a14:m>
                          <a:r>
                            <a:rPr lang="en-US" sz="4200" kern="100" dirty="0">
                              <a:effectLst/>
                              <a:latin typeface="Times New Roman" panose="02020603050405020304" pitchFamily="18" charset="0"/>
                              <a:cs typeface="Times New Roman" panose="02020603050405020304" pitchFamily="18" charset="0"/>
                            </a:rPr>
                            <a:t>)</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06147306"/>
                      </a:ext>
                    </a:extLst>
                  </a:tr>
                  <a:tr h="1024128">
                    <a:tc>
                      <a:txBody>
                        <a:bodyPr/>
                        <a:lstStyle/>
                        <a:p>
                          <a:pPr algn="ctr">
                            <a:lnSpc>
                              <a:spcPct val="80000"/>
                            </a:lnSpc>
                            <a:spcBef>
                              <a:spcPts val="600"/>
                            </a:spcBef>
                            <a:spcAft>
                              <a:spcPts val="600"/>
                            </a:spcAft>
                          </a:pPr>
                          <a:r>
                            <a:rPr lang="en-US" sz="4200" b="0" kern="100" dirty="0">
                              <a:effectLst/>
                              <a:latin typeface="Times New Roman" panose="02020603050405020304" pitchFamily="18" charset="0"/>
                              <a:cs typeface="Times New Roman" panose="02020603050405020304" pitchFamily="18" charset="0"/>
                            </a:rPr>
                            <a:t>MPU</a:t>
                          </a:r>
                          <a:endParaRPr lang="zh-CN" sz="4200" b="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7.575</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5.018</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2.605</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4.274</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3.427</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5.040</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2.483</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5.300</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24273505"/>
                      </a:ext>
                    </a:extLst>
                  </a:tr>
                  <a:tr h="1024128">
                    <a:tc>
                      <a:txBody>
                        <a:bodyPr/>
                        <a:lstStyle/>
                        <a:p>
                          <a:pPr algn="ctr">
                            <a:lnSpc>
                              <a:spcPct val="80000"/>
                            </a:lnSpc>
                            <a:spcBef>
                              <a:spcPts val="600"/>
                            </a:spcBef>
                            <a:spcAft>
                              <a:spcPts val="600"/>
                            </a:spcAft>
                          </a:pPr>
                          <a:r>
                            <a:rPr lang="en-US" sz="4200" b="0" kern="100" dirty="0">
                              <a:effectLst/>
                              <a:latin typeface="Times New Roman" panose="02020603050405020304" pitchFamily="18" charset="0"/>
                              <a:cs typeface="Times New Roman" panose="02020603050405020304" pitchFamily="18" charset="0"/>
                            </a:rPr>
                            <a:t>PU-Geo*</a:t>
                          </a:r>
                          <a:endParaRPr lang="zh-CN" sz="4200" b="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10.620</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5.663</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2.968</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8.012</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7.448</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5.653</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3.012</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10.655</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866569896"/>
                      </a:ext>
                    </a:extLst>
                  </a:tr>
                  <a:tr h="1024128">
                    <a:tc>
                      <a:txBody>
                        <a:bodyPr/>
                        <a:lstStyle/>
                        <a:p>
                          <a:pPr algn="ctr">
                            <a:lnSpc>
                              <a:spcPct val="80000"/>
                            </a:lnSpc>
                            <a:spcBef>
                              <a:spcPts val="600"/>
                            </a:spcBef>
                            <a:spcAft>
                              <a:spcPts val="600"/>
                            </a:spcAft>
                          </a:pPr>
                          <a:r>
                            <a:rPr lang="en-US" sz="4200" b="0" kern="100" dirty="0">
                              <a:effectLst/>
                              <a:latin typeface="Times New Roman" panose="02020603050405020304" pitchFamily="18" charset="0"/>
                              <a:cs typeface="Times New Roman" panose="02020603050405020304" pitchFamily="18" charset="0"/>
                            </a:rPr>
                            <a:t>PU-GAN</a:t>
                          </a:r>
                          <a:endParaRPr lang="zh-CN" sz="4200" b="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8.253</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5.131</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2.708</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5.262</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4.550</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5.569</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2.721</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6.993</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57948959"/>
                      </a:ext>
                    </a:extLst>
                  </a:tr>
                  <a:tr h="1024128">
                    <a:tc>
                      <a:txBody>
                        <a:bodyPr/>
                        <a:lstStyle/>
                        <a:p>
                          <a:pPr algn="ctr">
                            <a:lnSpc>
                              <a:spcPct val="80000"/>
                            </a:lnSpc>
                            <a:spcBef>
                              <a:spcPts val="600"/>
                            </a:spcBef>
                            <a:spcAft>
                              <a:spcPts val="600"/>
                            </a:spcAft>
                          </a:pPr>
                          <a:r>
                            <a:rPr lang="en-US" sz="4200" b="0" kern="100">
                              <a:effectLst/>
                              <a:latin typeface="Times New Roman" panose="02020603050405020304" pitchFamily="18" charset="0"/>
                              <a:cs typeface="Times New Roman" panose="02020603050405020304" pitchFamily="18" charset="0"/>
                            </a:rPr>
                            <a:t>PU-GCN</a:t>
                          </a:r>
                          <a:endParaRPr lang="zh-CN" sz="4200" b="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7.229</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5.027</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2.561</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3.925</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3.198</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5.086</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2.462</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4.953</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2231264"/>
                      </a:ext>
                    </a:extLst>
                  </a:tr>
                  <a:tr h="1024128">
                    <a:tc>
                      <a:txBody>
                        <a:bodyPr/>
                        <a:lstStyle/>
                        <a:p>
                          <a:pPr algn="ctr">
                            <a:lnSpc>
                              <a:spcPct val="80000"/>
                            </a:lnSpc>
                            <a:spcBef>
                              <a:spcPts val="600"/>
                            </a:spcBef>
                            <a:spcAft>
                              <a:spcPts val="600"/>
                            </a:spcAft>
                          </a:pPr>
                          <a:r>
                            <a:rPr lang="en-US" altLang="zh-CN" sz="4200" b="0" kern="100" dirty="0">
                              <a:effectLst/>
                              <a:latin typeface="Times New Roman" panose="02020603050405020304" pitchFamily="18" charset="0"/>
                              <a:cs typeface="Times New Roman" panose="02020603050405020304" pitchFamily="18" charset="0"/>
                            </a:rPr>
                            <a:t>PU-GSN</a:t>
                          </a:r>
                          <a:endParaRPr lang="zh-CN" sz="4200" b="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6.953</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4.820</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2.548</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3.532</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2.885</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4.948</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2.452</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4.409</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95520307"/>
                      </a:ext>
                    </a:extLst>
                  </a:tr>
                </a:tbl>
              </a:graphicData>
            </a:graphic>
          </p:graphicFrame>
        </mc:Choice>
        <mc:Fallback>
          <p:graphicFrame>
            <p:nvGraphicFramePr>
              <p:cNvPr id="113" name="表格 112">
                <a:extLst>
                  <a:ext uri="{FF2B5EF4-FFF2-40B4-BE49-F238E27FC236}">
                    <a16:creationId xmlns:a16="http://schemas.microsoft.com/office/drawing/2014/main" id="{2479CE1B-CCCF-4FC8-A1EF-B3873BB80788}"/>
                  </a:ext>
                </a:extLst>
              </p:cNvPr>
              <p:cNvGraphicFramePr>
                <a:graphicFrameLocks noGrp="1"/>
              </p:cNvGraphicFramePr>
              <p:nvPr>
                <p:extLst>
                  <p:ext uri="{D42A27DB-BD31-4B8C-83A1-F6EECF244321}">
                    <p14:modId xmlns:p14="http://schemas.microsoft.com/office/powerpoint/2010/main" val="3460100595"/>
                  </p:ext>
                </p:extLst>
              </p:nvPr>
            </p:nvGraphicFramePr>
            <p:xfrm>
              <a:off x="34161780" y="7267777"/>
              <a:ext cx="16708738" cy="6907976"/>
            </p:xfrm>
            <a:graphic>
              <a:graphicData uri="http://schemas.openxmlformats.org/drawingml/2006/table">
                <a:tbl>
                  <a:tblPr firstRow="1" firstCol="1" bandRow="1">
                    <a:tableStyleId>{5C22544A-7EE6-4342-B048-85BDC9FD1C3A}</a:tableStyleId>
                  </a:tblPr>
                  <a:tblGrid>
                    <a:gridCol w="2360658">
                      <a:extLst>
                        <a:ext uri="{9D8B030D-6E8A-4147-A177-3AD203B41FA5}">
                          <a16:colId xmlns:a16="http://schemas.microsoft.com/office/drawing/2014/main" val="1662947421"/>
                        </a:ext>
                      </a:extLst>
                    </a:gridCol>
                    <a:gridCol w="1793510">
                      <a:extLst>
                        <a:ext uri="{9D8B030D-6E8A-4147-A177-3AD203B41FA5}">
                          <a16:colId xmlns:a16="http://schemas.microsoft.com/office/drawing/2014/main" val="194620726"/>
                        </a:ext>
                      </a:extLst>
                    </a:gridCol>
                    <a:gridCol w="1793510">
                      <a:extLst>
                        <a:ext uri="{9D8B030D-6E8A-4147-A177-3AD203B41FA5}">
                          <a16:colId xmlns:a16="http://schemas.microsoft.com/office/drawing/2014/main" val="2978652632"/>
                        </a:ext>
                      </a:extLst>
                    </a:gridCol>
                    <a:gridCol w="1793510">
                      <a:extLst>
                        <a:ext uri="{9D8B030D-6E8A-4147-A177-3AD203B41FA5}">
                          <a16:colId xmlns:a16="http://schemas.microsoft.com/office/drawing/2014/main" val="4220890114"/>
                        </a:ext>
                      </a:extLst>
                    </a:gridCol>
                    <a:gridCol w="1793510">
                      <a:extLst>
                        <a:ext uri="{9D8B030D-6E8A-4147-A177-3AD203B41FA5}">
                          <a16:colId xmlns:a16="http://schemas.microsoft.com/office/drawing/2014/main" val="4120218456"/>
                        </a:ext>
                      </a:extLst>
                    </a:gridCol>
                    <a:gridCol w="1793510">
                      <a:extLst>
                        <a:ext uri="{9D8B030D-6E8A-4147-A177-3AD203B41FA5}">
                          <a16:colId xmlns:a16="http://schemas.microsoft.com/office/drawing/2014/main" val="2368967391"/>
                        </a:ext>
                      </a:extLst>
                    </a:gridCol>
                    <a:gridCol w="1793510">
                      <a:extLst>
                        <a:ext uri="{9D8B030D-6E8A-4147-A177-3AD203B41FA5}">
                          <a16:colId xmlns:a16="http://schemas.microsoft.com/office/drawing/2014/main" val="2615181362"/>
                        </a:ext>
                      </a:extLst>
                    </a:gridCol>
                    <a:gridCol w="1793510">
                      <a:extLst>
                        <a:ext uri="{9D8B030D-6E8A-4147-A177-3AD203B41FA5}">
                          <a16:colId xmlns:a16="http://schemas.microsoft.com/office/drawing/2014/main" val="368249360"/>
                        </a:ext>
                      </a:extLst>
                    </a:gridCol>
                    <a:gridCol w="1793510">
                      <a:extLst>
                        <a:ext uri="{9D8B030D-6E8A-4147-A177-3AD203B41FA5}">
                          <a16:colId xmlns:a16="http://schemas.microsoft.com/office/drawing/2014/main" val="1781791043"/>
                        </a:ext>
                      </a:extLst>
                    </a:gridCol>
                  </a:tblGrid>
                  <a:tr h="687008">
                    <a:tc>
                      <a:txBody>
                        <a:bodyPr/>
                        <a:lstStyle/>
                        <a:p>
                          <a:pPr algn="ctr">
                            <a:spcBef>
                              <a:spcPts val="600"/>
                            </a:spcBef>
                            <a:spcAft>
                              <a:spcPts val="600"/>
                            </a:spcAft>
                          </a:pP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gridSpan="4">
                      <a:txBody>
                        <a:bodyPr/>
                        <a:lstStyle/>
                        <a:p>
                          <a:endParaRPr lang="zh-CN"/>
                        </a:p>
                      </a:txBody>
                      <a:tcPr marL="68580" marR="68580" marT="0" marB="0" anchor="ctr">
                        <a:blipFill>
                          <a:blip r:embed="rId29"/>
                          <a:stretch>
                            <a:fillRect l="-32937" t="-21239" r="-100340" b="-913274"/>
                          </a:stretch>
                        </a:blip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4">
                      <a:txBody>
                        <a:bodyPr/>
                        <a:lstStyle/>
                        <a:p>
                          <a:endParaRPr lang="zh-CN"/>
                        </a:p>
                      </a:txBody>
                      <a:tcPr marL="68580" marR="68580" marT="0" marB="0" anchor="ctr">
                        <a:blipFill>
                          <a:blip r:embed="rId29"/>
                          <a:stretch>
                            <a:fillRect l="-133050" t="-21239" r="-425" b="-913274"/>
                          </a:stretch>
                        </a:blip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423913693"/>
                      </a:ext>
                    </a:extLst>
                  </a:tr>
                  <a:tr h="1100328">
                    <a:tc>
                      <a:txBody>
                        <a:bodyPr/>
                        <a:lstStyle/>
                        <a:p>
                          <a:pPr algn="ctr">
                            <a:lnSpc>
                              <a:spcPct val="80000"/>
                            </a:lnSpc>
                            <a:spcBef>
                              <a:spcPts val="600"/>
                            </a:spcBef>
                            <a:spcAft>
                              <a:spcPts val="600"/>
                            </a:spcAft>
                          </a:pPr>
                          <a:r>
                            <a:rPr lang="en-US" altLang="zh-CN" sz="4200" b="0" kern="100" dirty="0">
                              <a:effectLst/>
                              <a:latin typeface="Times New Roman" panose="02020603050405020304" pitchFamily="18" charset="0"/>
                              <a:ea typeface="等线" panose="02010600030101010101" pitchFamily="2" charset="-122"/>
                              <a:cs typeface="Times New Roman" panose="02020603050405020304" pitchFamily="18" charset="0"/>
                            </a:rPr>
                            <a:t>Metrics</a:t>
                          </a:r>
                          <a:endParaRPr lang="zh-CN" sz="4200" b="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endParaRPr lang="zh-CN"/>
                        </a:p>
                      </a:txBody>
                      <a:tcPr marL="68580" marR="68580" marT="0" marB="0" anchor="ctr">
                        <a:blipFill>
                          <a:blip r:embed="rId29"/>
                          <a:stretch>
                            <a:fillRect l="-131525" t="-76111" r="-700000" b="-473333"/>
                          </a:stretch>
                        </a:blipFill>
                      </a:tcPr>
                    </a:tc>
                    <a:tc>
                      <a:txBody>
                        <a:bodyPr/>
                        <a:lstStyle/>
                        <a:p>
                          <a:endParaRPr lang="zh-CN"/>
                        </a:p>
                      </a:txBody>
                      <a:tcPr marL="68580" marR="68580" marT="0" marB="0" anchor="ctr">
                        <a:blipFill>
                          <a:blip r:embed="rId29"/>
                          <a:stretch>
                            <a:fillRect l="-232313" t="-76111" r="-602381" b="-473333"/>
                          </a:stretch>
                        </a:blipFill>
                      </a:tcPr>
                    </a:tc>
                    <a:tc>
                      <a:txBody>
                        <a:bodyPr/>
                        <a:lstStyle/>
                        <a:p>
                          <a:endParaRPr lang="zh-CN"/>
                        </a:p>
                      </a:txBody>
                      <a:tcPr marL="68580" marR="68580" marT="0" marB="0" anchor="ctr">
                        <a:blipFill>
                          <a:blip r:embed="rId29"/>
                          <a:stretch>
                            <a:fillRect l="-332313" t="-76111" r="-502381" b="-473333"/>
                          </a:stretch>
                        </a:blipFill>
                      </a:tcPr>
                    </a:tc>
                    <a:tc>
                      <a:txBody>
                        <a:bodyPr/>
                        <a:lstStyle/>
                        <a:p>
                          <a:endParaRPr lang="zh-CN"/>
                        </a:p>
                      </a:txBody>
                      <a:tcPr marL="68580" marR="68580" marT="0" marB="0" anchor="ctr">
                        <a:blipFill>
                          <a:blip r:embed="rId29"/>
                          <a:stretch>
                            <a:fillRect l="-430847" t="-76111" r="-400678" b="-473333"/>
                          </a:stretch>
                        </a:blipFill>
                      </a:tcPr>
                    </a:tc>
                    <a:tc>
                      <a:txBody>
                        <a:bodyPr/>
                        <a:lstStyle/>
                        <a:p>
                          <a:endParaRPr lang="zh-CN"/>
                        </a:p>
                      </a:txBody>
                      <a:tcPr marL="68580" marR="68580" marT="0" marB="0" anchor="ctr">
                        <a:blipFill>
                          <a:blip r:embed="rId29"/>
                          <a:stretch>
                            <a:fillRect l="-532653" t="-76111" r="-302041" b="-473333"/>
                          </a:stretch>
                        </a:blipFill>
                      </a:tcPr>
                    </a:tc>
                    <a:tc>
                      <a:txBody>
                        <a:bodyPr/>
                        <a:lstStyle/>
                        <a:p>
                          <a:endParaRPr lang="zh-CN"/>
                        </a:p>
                      </a:txBody>
                      <a:tcPr marL="68580" marR="68580" marT="0" marB="0" anchor="ctr">
                        <a:blipFill>
                          <a:blip r:embed="rId29"/>
                          <a:stretch>
                            <a:fillRect l="-632653" t="-76111" r="-202041" b="-473333"/>
                          </a:stretch>
                        </a:blipFill>
                      </a:tcPr>
                    </a:tc>
                    <a:tc>
                      <a:txBody>
                        <a:bodyPr/>
                        <a:lstStyle/>
                        <a:p>
                          <a:endParaRPr lang="zh-CN"/>
                        </a:p>
                      </a:txBody>
                      <a:tcPr marL="68580" marR="68580" marT="0" marB="0" anchor="ctr">
                        <a:blipFill>
                          <a:blip r:embed="rId29"/>
                          <a:stretch>
                            <a:fillRect l="-730169" t="-76111" r="-101356" b="-473333"/>
                          </a:stretch>
                        </a:blipFill>
                      </a:tcPr>
                    </a:tc>
                    <a:tc>
                      <a:txBody>
                        <a:bodyPr/>
                        <a:lstStyle/>
                        <a:p>
                          <a:endParaRPr lang="zh-CN"/>
                        </a:p>
                      </a:txBody>
                      <a:tcPr marL="68580" marR="68580" marT="0" marB="0" anchor="ctr">
                        <a:blipFill>
                          <a:blip r:embed="rId29"/>
                          <a:stretch>
                            <a:fillRect l="-832993" t="-76111" r="-1701" b="-473333"/>
                          </a:stretch>
                        </a:blipFill>
                      </a:tcPr>
                    </a:tc>
                    <a:extLst>
                      <a:ext uri="{0D108BD9-81ED-4DB2-BD59-A6C34878D82A}">
                        <a16:rowId xmlns:a16="http://schemas.microsoft.com/office/drawing/2014/main" val="4106147306"/>
                      </a:ext>
                    </a:extLst>
                  </a:tr>
                  <a:tr h="1024128">
                    <a:tc>
                      <a:txBody>
                        <a:bodyPr/>
                        <a:lstStyle/>
                        <a:p>
                          <a:pPr algn="ctr">
                            <a:lnSpc>
                              <a:spcPct val="80000"/>
                            </a:lnSpc>
                            <a:spcBef>
                              <a:spcPts val="600"/>
                            </a:spcBef>
                            <a:spcAft>
                              <a:spcPts val="600"/>
                            </a:spcAft>
                          </a:pPr>
                          <a:r>
                            <a:rPr lang="en-US" sz="4200" b="0" kern="100" dirty="0">
                              <a:effectLst/>
                              <a:latin typeface="Times New Roman" panose="02020603050405020304" pitchFamily="18" charset="0"/>
                              <a:cs typeface="Times New Roman" panose="02020603050405020304" pitchFamily="18" charset="0"/>
                            </a:rPr>
                            <a:t>MPU</a:t>
                          </a:r>
                          <a:endParaRPr lang="zh-CN" sz="4200" b="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7.575</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5.018</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2.605</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4.274</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3.427</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5.040</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2.483</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5.300</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24273505"/>
                      </a:ext>
                    </a:extLst>
                  </a:tr>
                  <a:tr h="1024128">
                    <a:tc>
                      <a:txBody>
                        <a:bodyPr/>
                        <a:lstStyle/>
                        <a:p>
                          <a:pPr algn="ctr">
                            <a:lnSpc>
                              <a:spcPct val="80000"/>
                            </a:lnSpc>
                            <a:spcBef>
                              <a:spcPts val="600"/>
                            </a:spcBef>
                            <a:spcAft>
                              <a:spcPts val="600"/>
                            </a:spcAft>
                          </a:pPr>
                          <a:r>
                            <a:rPr lang="en-US" sz="4200" b="0" kern="100" dirty="0">
                              <a:effectLst/>
                              <a:latin typeface="Times New Roman" panose="02020603050405020304" pitchFamily="18" charset="0"/>
                              <a:cs typeface="Times New Roman" panose="02020603050405020304" pitchFamily="18" charset="0"/>
                            </a:rPr>
                            <a:t>PU-Geo*</a:t>
                          </a:r>
                          <a:endParaRPr lang="zh-CN" sz="4200" b="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10.620</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5.663</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2.968</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8.012</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7.448</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5.653</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3.012</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10.655</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866569896"/>
                      </a:ext>
                    </a:extLst>
                  </a:tr>
                  <a:tr h="1024128">
                    <a:tc>
                      <a:txBody>
                        <a:bodyPr/>
                        <a:lstStyle/>
                        <a:p>
                          <a:pPr algn="ctr">
                            <a:lnSpc>
                              <a:spcPct val="80000"/>
                            </a:lnSpc>
                            <a:spcBef>
                              <a:spcPts val="600"/>
                            </a:spcBef>
                            <a:spcAft>
                              <a:spcPts val="600"/>
                            </a:spcAft>
                          </a:pPr>
                          <a:r>
                            <a:rPr lang="en-US" sz="4200" b="0" kern="100" dirty="0">
                              <a:effectLst/>
                              <a:latin typeface="Times New Roman" panose="02020603050405020304" pitchFamily="18" charset="0"/>
                              <a:cs typeface="Times New Roman" panose="02020603050405020304" pitchFamily="18" charset="0"/>
                            </a:rPr>
                            <a:t>PU-GAN</a:t>
                          </a:r>
                          <a:endParaRPr lang="zh-CN" sz="4200" b="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8.253</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5.131</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2.708</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5.262</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4.550</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5.569</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2.721</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6.993</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57948959"/>
                      </a:ext>
                    </a:extLst>
                  </a:tr>
                  <a:tr h="1024128">
                    <a:tc>
                      <a:txBody>
                        <a:bodyPr/>
                        <a:lstStyle/>
                        <a:p>
                          <a:pPr algn="ctr">
                            <a:lnSpc>
                              <a:spcPct val="80000"/>
                            </a:lnSpc>
                            <a:spcBef>
                              <a:spcPts val="600"/>
                            </a:spcBef>
                            <a:spcAft>
                              <a:spcPts val="600"/>
                            </a:spcAft>
                          </a:pPr>
                          <a:r>
                            <a:rPr lang="en-US" sz="4200" b="0" kern="100">
                              <a:effectLst/>
                              <a:latin typeface="Times New Roman" panose="02020603050405020304" pitchFamily="18" charset="0"/>
                              <a:cs typeface="Times New Roman" panose="02020603050405020304" pitchFamily="18" charset="0"/>
                            </a:rPr>
                            <a:t>PU-GCN</a:t>
                          </a:r>
                          <a:endParaRPr lang="zh-CN" sz="4200" b="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7.229</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5.027</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2.561</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3.925</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3.198</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5.086</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2.462</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4.953</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2231264"/>
                      </a:ext>
                    </a:extLst>
                  </a:tr>
                  <a:tr h="1024128">
                    <a:tc>
                      <a:txBody>
                        <a:bodyPr/>
                        <a:lstStyle/>
                        <a:p>
                          <a:pPr algn="ctr">
                            <a:lnSpc>
                              <a:spcPct val="80000"/>
                            </a:lnSpc>
                            <a:spcBef>
                              <a:spcPts val="600"/>
                            </a:spcBef>
                            <a:spcAft>
                              <a:spcPts val="600"/>
                            </a:spcAft>
                          </a:pPr>
                          <a:r>
                            <a:rPr lang="en-US" altLang="zh-CN" sz="4200" b="0" kern="100" dirty="0">
                              <a:effectLst/>
                              <a:latin typeface="Times New Roman" panose="02020603050405020304" pitchFamily="18" charset="0"/>
                              <a:cs typeface="Times New Roman" panose="02020603050405020304" pitchFamily="18" charset="0"/>
                            </a:rPr>
                            <a:t>PU-GSN</a:t>
                          </a:r>
                          <a:endParaRPr lang="zh-CN" sz="4200" b="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6.953</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4.820</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2.548</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3.532</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2.885</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a:effectLst/>
                              <a:latin typeface="Times New Roman" panose="02020603050405020304" pitchFamily="18" charset="0"/>
                              <a:cs typeface="Times New Roman" panose="02020603050405020304" pitchFamily="18" charset="0"/>
                            </a:rPr>
                            <a:t>4.948</a:t>
                          </a:r>
                          <a:endParaRPr lang="zh-CN" sz="42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2.452</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600"/>
                            </a:spcBef>
                            <a:spcAft>
                              <a:spcPts val="600"/>
                            </a:spcAft>
                          </a:pPr>
                          <a:r>
                            <a:rPr lang="en-US" sz="4200" kern="100" dirty="0">
                              <a:effectLst/>
                              <a:latin typeface="Times New Roman" panose="02020603050405020304" pitchFamily="18" charset="0"/>
                              <a:cs typeface="Times New Roman" panose="02020603050405020304" pitchFamily="18" charset="0"/>
                            </a:rPr>
                            <a:t>4.409</a:t>
                          </a:r>
                          <a:endParaRPr lang="zh-CN" sz="42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95520307"/>
                      </a:ext>
                    </a:extLst>
                  </a:tr>
                </a:tbl>
              </a:graphicData>
            </a:graphic>
          </p:graphicFrame>
        </mc:Fallback>
      </mc:AlternateContent>
      <p:grpSp>
        <p:nvGrpSpPr>
          <p:cNvPr id="132" name="组合 131">
            <a:extLst>
              <a:ext uri="{FF2B5EF4-FFF2-40B4-BE49-F238E27FC236}">
                <a16:creationId xmlns:a16="http://schemas.microsoft.com/office/drawing/2014/main" id="{695EF697-3028-4F58-A061-7F177FBAC1E8}"/>
              </a:ext>
            </a:extLst>
          </p:cNvPr>
          <p:cNvGrpSpPr/>
          <p:nvPr/>
        </p:nvGrpSpPr>
        <p:grpSpPr>
          <a:xfrm>
            <a:off x="34267957" y="18657389"/>
            <a:ext cx="16641312" cy="2651626"/>
            <a:chOff x="34267957" y="18680429"/>
            <a:chExt cx="16641312" cy="2651626"/>
          </a:xfrm>
        </p:grpSpPr>
        <p:grpSp>
          <p:nvGrpSpPr>
            <p:cNvPr id="131" name="组合 130">
              <a:extLst>
                <a:ext uri="{FF2B5EF4-FFF2-40B4-BE49-F238E27FC236}">
                  <a16:creationId xmlns:a16="http://schemas.microsoft.com/office/drawing/2014/main" id="{2D154DD2-8EE1-4076-AC23-5D285C44AEA8}"/>
                </a:ext>
              </a:extLst>
            </p:cNvPr>
            <p:cNvGrpSpPr/>
            <p:nvPr/>
          </p:nvGrpSpPr>
          <p:grpSpPr>
            <a:xfrm>
              <a:off x="34639775" y="19246138"/>
              <a:ext cx="7469192" cy="2085917"/>
              <a:chOff x="34639775" y="19342388"/>
              <a:chExt cx="7469192" cy="2085917"/>
            </a:xfrm>
          </p:grpSpPr>
          <p:pic>
            <p:nvPicPr>
              <p:cNvPr id="120" name="图片 119">
                <a:extLst>
                  <a:ext uri="{FF2B5EF4-FFF2-40B4-BE49-F238E27FC236}">
                    <a16:creationId xmlns:a16="http://schemas.microsoft.com/office/drawing/2014/main" id="{417A194F-2919-4063-A19A-D267705D2981}"/>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639775" y="19342388"/>
                <a:ext cx="2122512" cy="2085917"/>
              </a:xfrm>
              <a:prstGeom prst="rect">
                <a:avLst/>
              </a:prstGeom>
            </p:spPr>
          </p:pic>
          <p:pic>
            <p:nvPicPr>
              <p:cNvPr id="122" name="图片 121">
                <a:extLst>
                  <a:ext uri="{FF2B5EF4-FFF2-40B4-BE49-F238E27FC236}">
                    <a16:creationId xmlns:a16="http://schemas.microsoft.com/office/drawing/2014/main" id="{63C1C5B2-ECC1-4742-9482-330BF42D597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7326584" y="19425618"/>
                <a:ext cx="2122512" cy="1753379"/>
              </a:xfrm>
              <a:prstGeom prst="rect">
                <a:avLst/>
              </a:prstGeom>
            </p:spPr>
          </p:pic>
          <p:pic>
            <p:nvPicPr>
              <p:cNvPr id="124" name="图片 123">
                <a:extLst>
                  <a:ext uri="{FF2B5EF4-FFF2-40B4-BE49-F238E27FC236}">
                    <a16:creationId xmlns:a16="http://schemas.microsoft.com/office/drawing/2014/main" id="{183611FA-8E9C-40E8-98C4-29051E396E56}"/>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0137067" y="19573308"/>
                <a:ext cx="1971900" cy="1605689"/>
              </a:xfrm>
              <a:prstGeom prst="rect">
                <a:avLst/>
              </a:prstGeom>
            </p:spPr>
          </p:pic>
        </p:grpSp>
        <p:pic>
          <p:nvPicPr>
            <p:cNvPr id="126" name="图片 125">
              <a:extLst>
                <a:ext uri="{FF2B5EF4-FFF2-40B4-BE49-F238E27FC236}">
                  <a16:creationId xmlns:a16="http://schemas.microsoft.com/office/drawing/2014/main" id="{070FCC79-B4D3-4ADB-ABA7-197B2F5F2CF3}"/>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2809515" y="19440365"/>
              <a:ext cx="2052526" cy="1890485"/>
            </a:xfrm>
            <a:prstGeom prst="rect">
              <a:avLst/>
            </a:prstGeom>
          </p:spPr>
        </p:pic>
        <p:pic>
          <p:nvPicPr>
            <p:cNvPr id="128" name="图片 127">
              <a:extLst>
                <a:ext uri="{FF2B5EF4-FFF2-40B4-BE49-F238E27FC236}">
                  <a16:creationId xmlns:a16="http://schemas.microsoft.com/office/drawing/2014/main" id="{1EADF8AF-60DE-455C-A0B2-A23CE4E2B411}"/>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5596561" y="19497553"/>
              <a:ext cx="2105569" cy="1602063"/>
            </a:xfrm>
            <a:prstGeom prst="rect">
              <a:avLst/>
            </a:prstGeom>
          </p:spPr>
        </p:pic>
        <p:pic>
          <p:nvPicPr>
            <p:cNvPr id="130" name="图片 129">
              <a:extLst>
                <a:ext uri="{FF2B5EF4-FFF2-40B4-BE49-F238E27FC236}">
                  <a16:creationId xmlns:a16="http://schemas.microsoft.com/office/drawing/2014/main" id="{11B70E82-3471-4EF8-8F42-98F2B9966D83}"/>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8341559" y="19599356"/>
              <a:ext cx="2000347" cy="1500260"/>
            </a:xfrm>
            <a:prstGeom prst="rect">
              <a:avLst/>
            </a:prstGeom>
          </p:spPr>
        </p:pic>
        <mc:AlternateContent xmlns:mc="http://schemas.openxmlformats.org/markup-compatibility/2006" xmlns:a14="http://schemas.microsoft.com/office/drawing/2010/main">
          <mc:Choice Requires="a14">
            <p:sp>
              <p:nvSpPr>
                <p:cNvPr id="117" name="文本框 10">
                  <a:extLst>
                    <a:ext uri="{FF2B5EF4-FFF2-40B4-BE49-F238E27FC236}">
                      <a16:creationId xmlns:a16="http://schemas.microsoft.com/office/drawing/2014/main" id="{FB904F98-DE5B-4708-AF4E-A0AD4BB93A6E}"/>
                    </a:ext>
                  </a:extLst>
                </p:cNvPr>
                <p:cNvSpPr txBox="1"/>
                <p:nvPr/>
              </p:nvSpPr>
              <p:spPr>
                <a:xfrm>
                  <a:off x="34267957" y="18680429"/>
                  <a:ext cx="16641312" cy="738663"/>
                </a:xfrm>
                <a:prstGeom prst="rect">
                  <a:avLst/>
                </a:prstGeom>
                <a:solidFill>
                  <a:schemeClr val="bg1"/>
                </a:solidFill>
                <a:ln>
                  <a:noFill/>
                </a:ln>
              </p:spPr>
              <p:txBody>
                <a:bodyPr wrap="square" rtlCol="0">
                  <a:spAutoFit/>
                </a:bodyPr>
                <a:lstStyle/>
                <a:p>
                  <a:pPr lvl="0" fontAlgn="base">
                    <a:spcBef>
                      <a:spcPct val="0"/>
                    </a:spcBef>
                    <a:spcAft>
                      <a:spcPct val="0"/>
                    </a:spcAft>
                    <a:defRPr/>
                  </a:pPr>
                  <a:r>
                    <a:rPr lang="en-US" altLang="zh-CN" sz="4200" dirty="0">
                      <a:latin typeface="Times New Roman" panose="02020603050405020304" pitchFamily="18" charset="0"/>
                      <a:ea typeface="宋体" charset="-122"/>
                      <a:cs typeface="Times New Roman" panose="02020603050405020304" pitchFamily="18" charset="0"/>
                    </a:rPr>
                    <a:t>Ground Truth (</a:t>
                  </a:r>
                  <a14:m>
                    <m:oMath xmlns:m="http://schemas.openxmlformats.org/officeDocument/2006/math">
                      <m:r>
                        <a:rPr lang="en-US" altLang="zh-CN" sz="4200" b="0" i="1" smtClean="0">
                          <a:latin typeface="Cambria Math" panose="02040503050406030204" pitchFamily="18" charset="0"/>
                          <a:ea typeface="宋体" charset="-122"/>
                          <a:cs typeface="Times New Roman" panose="02020603050405020304" pitchFamily="18" charset="0"/>
                        </a:rPr>
                        <m:t>×</m:t>
                      </m:r>
                    </m:oMath>
                  </a14:m>
                  <a:r>
                    <a:rPr lang="en-US" altLang="zh-CN" sz="4200" dirty="0">
                      <a:latin typeface="Times New Roman" panose="02020603050405020304" pitchFamily="18" charset="0"/>
                      <a:ea typeface="宋体" charset="-122"/>
                      <a:cs typeface="Times New Roman" panose="02020603050405020304" pitchFamily="18" charset="0"/>
                    </a:rPr>
                    <a:t>16):</a:t>
                  </a:r>
                  <a:endParaRPr kumimoji="0" lang="zh-CN" altLang="en-US" sz="4200" b="0" i="0" u="none" strike="noStrike" kern="1200" cap="none" spc="0" normalizeH="0" baseline="0" noProof="0" dirty="0">
                    <a:ln>
                      <a:noFill/>
                    </a:ln>
                    <a:effectLst/>
                    <a:uLnTx/>
                    <a:uFillTx/>
                    <a:latin typeface="Times New Roman" panose="02020603050405020304" pitchFamily="18" charset="0"/>
                    <a:ea typeface="宋体" charset="-122"/>
                    <a:cs typeface="Times New Roman" panose="02020603050405020304" pitchFamily="18" charset="0"/>
                  </a:endParaRPr>
                </a:p>
              </p:txBody>
            </p:sp>
          </mc:Choice>
          <mc:Fallback xmlns="">
            <p:sp>
              <p:nvSpPr>
                <p:cNvPr id="117" name="文本框 10">
                  <a:extLst>
                    <a:ext uri="{FF2B5EF4-FFF2-40B4-BE49-F238E27FC236}">
                      <a16:creationId xmlns:a16="http://schemas.microsoft.com/office/drawing/2014/main" id="{FB904F98-DE5B-4708-AF4E-A0AD4BB93A6E}"/>
                    </a:ext>
                  </a:extLst>
                </p:cNvPr>
                <p:cNvSpPr txBox="1">
                  <a:spLocks noRot="1" noChangeAspect="1" noMove="1" noResize="1" noEditPoints="1" noAdjustHandles="1" noChangeArrowheads="1" noChangeShapeType="1" noTextEdit="1"/>
                </p:cNvSpPr>
                <p:nvPr/>
              </p:nvSpPr>
              <p:spPr>
                <a:xfrm>
                  <a:off x="34267957" y="18680429"/>
                  <a:ext cx="16641312" cy="738663"/>
                </a:xfrm>
                <a:prstGeom prst="rect">
                  <a:avLst/>
                </a:prstGeom>
                <a:blipFill>
                  <a:blip r:embed="rId36"/>
                  <a:stretch>
                    <a:fillRect l="-1392" t="-17355" b="-37190"/>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8" name="文本框 10">
                  <a:extLst>
                    <a:ext uri="{FF2B5EF4-FFF2-40B4-BE49-F238E27FC236}">
                      <a16:creationId xmlns:a16="http://schemas.microsoft.com/office/drawing/2014/main" id="{D3898D64-C37A-44C3-8510-62631FD18715}"/>
                    </a:ext>
                  </a:extLst>
                </p:cNvPr>
                <p:cNvSpPr txBox="1"/>
                <p:nvPr/>
              </p:nvSpPr>
              <p:spPr>
                <a:xfrm>
                  <a:off x="42544065" y="18705730"/>
                  <a:ext cx="6600320" cy="738664"/>
                </a:xfrm>
                <a:prstGeom prst="rect">
                  <a:avLst/>
                </a:prstGeom>
                <a:solidFill>
                  <a:schemeClr val="bg1"/>
                </a:solidFill>
                <a:ln>
                  <a:noFill/>
                </a:ln>
              </p:spPr>
              <p:txBody>
                <a:bodyPr wrap="square" rtlCol="0">
                  <a:spAutoFit/>
                </a:bodyPr>
                <a:lstStyle/>
                <a:p>
                  <a:pPr lvl="0" fontAlgn="base">
                    <a:spcBef>
                      <a:spcPct val="0"/>
                    </a:spcBef>
                    <a:spcAft>
                      <a:spcPct val="0"/>
                    </a:spcAft>
                    <a:defRPr/>
                  </a:pPr>
                  <a:r>
                    <a:rPr lang="en-US" altLang="zh-CN" sz="4200" dirty="0">
                      <a:latin typeface="Times New Roman" panose="02020603050405020304" pitchFamily="18" charset="0"/>
                      <a:ea typeface="宋体" charset="-122"/>
                      <a:cs typeface="Times New Roman" panose="02020603050405020304" pitchFamily="18" charset="0"/>
                    </a:rPr>
                    <a:t>PU-GSN results (</a:t>
                  </a:r>
                  <a14:m>
                    <m:oMath xmlns:m="http://schemas.openxmlformats.org/officeDocument/2006/math">
                      <m:r>
                        <a:rPr lang="en-US" altLang="zh-CN" sz="4200" b="0" i="1" smtClean="0">
                          <a:latin typeface="Cambria Math" panose="02040503050406030204" pitchFamily="18" charset="0"/>
                          <a:ea typeface="宋体" charset="-122"/>
                          <a:cs typeface="Times New Roman" panose="02020603050405020304" pitchFamily="18" charset="0"/>
                        </a:rPr>
                        <m:t>×</m:t>
                      </m:r>
                    </m:oMath>
                  </a14:m>
                  <a:r>
                    <a:rPr lang="en-US" altLang="zh-CN" sz="4200" dirty="0">
                      <a:latin typeface="Times New Roman" panose="02020603050405020304" pitchFamily="18" charset="0"/>
                      <a:ea typeface="宋体" charset="-122"/>
                      <a:cs typeface="Times New Roman" panose="02020603050405020304" pitchFamily="18" charset="0"/>
                    </a:rPr>
                    <a:t>16):</a:t>
                  </a:r>
                  <a:endParaRPr kumimoji="0" lang="zh-CN" altLang="en-US" sz="4200" b="0" i="0" u="none" strike="noStrike" kern="1200" cap="none" spc="0" normalizeH="0" baseline="0" noProof="0" dirty="0">
                    <a:ln>
                      <a:noFill/>
                    </a:ln>
                    <a:effectLst/>
                    <a:uLnTx/>
                    <a:uFillTx/>
                    <a:latin typeface="Times New Roman" panose="02020603050405020304" pitchFamily="18" charset="0"/>
                    <a:ea typeface="宋体" charset="-122"/>
                    <a:cs typeface="Times New Roman" panose="02020603050405020304" pitchFamily="18" charset="0"/>
                  </a:endParaRPr>
                </a:p>
              </p:txBody>
            </p:sp>
          </mc:Choice>
          <mc:Fallback xmlns="">
            <p:sp>
              <p:nvSpPr>
                <p:cNvPr id="118" name="文本框 10">
                  <a:extLst>
                    <a:ext uri="{FF2B5EF4-FFF2-40B4-BE49-F238E27FC236}">
                      <a16:creationId xmlns:a16="http://schemas.microsoft.com/office/drawing/2014/main" id="{D3898D64-C37A-44C3-8510-62631FD18715}"/>
                    </a:ext>
                  </a:extLst>
                </p:cNvPr>
                <p:cNvSpPr txBox="1">
                  <a:spLocks noRot="1" noChangeAspect="1" noMove="1" noResize="1" noEditPoints="1" noAdjustHandles="1" noChangeArrowheads="1" noChangeShapeType="1" noTextEdit="1"/>
                </p:cNvSpPr>
                <p:nvPr/>
              </p:nvSpPr>
              <p:spPr>
                <a:xfrm>
                  <a:off x="42544065" y="18705730"/>
                  <a:ext cx="6600320" cy="738664"/>
                </a:xfrm>
                <a:prstGeom prst="rect">
                  <a:avLst/>
                </a:prstGeom>
                <a:blipFill>
                  <a:blip r:embed="rId37"/>
                  <a:stretch>
                    <a:fillRect l="-3509" t="-16529" b="-37190"/>
                  </a:stretch>
                </a:blipFill>
                <a:ln>
                  <a:noFill/>
                </a:ln>
              </p:spPr>
              <p:txBody>
                <a:bodyPr/>
                <a:lstStyle/>
                <a:p>
                  <a:r>
                    <a:rPr lang="zh-CN" altLang="en-US">
                      <a:noFill/>
                    </a:rPr>
                    <a:t> </a:t>
                  </a:r>
                </a:p>
              </p:txBody>
            </p:sp>
          </mc:Fallback>
        </mc:AlternateContent>
      </p:grpSp>
      <p:sp>
        <p:nvSpPr>
          <p:cNvPr id="135" name="文本占位符 134">
            <a:extLst>
              <a:ext uri="{FF2B5EF4-FFF2-40B4-BE49-F238E27FC236}">
                <a16:creationId xmlns:a16="http://schemas.microsoft.com/office/drawing/2014/main" id="{32A4BA11-BC49-4302-AF9F-D0259339933F}"/>
              </a:ext>
            </a:extLst>
          </p:cNvPr>
          <p:cNvSpPr>
            <a:spLocks noGrp="1"/>
          </p:cNvSpPr>
          <p:nvPr>
            <p:ph type="body" sz="quarter" idx="11"/>
          </p:nvPr>
        </p:nvSpPr>
        <p:spPr>
          <a:xfrm>
            <a:off x="5" y="5344355"/>
            <a:ext cx="17063861" cy="1191318"/>
          </a:xfrm>
        </p:spPr>
        <p:txBody>
          <a:bodyPr/>
          <a:lstStyle/>
          <a:p>
            <a:r>
              <a:rPr lang="en-US" altLang="zh-CN" dirty="0"/>
              <a:t>Introduction</a:t>
            </a:r>
            <a:endParaRPr lang="zh-CN" altLang="en-US" dirty="0"/>
          </a:p>
        </p:txBody>
      </p:sp>
      <p:pic>
        <p:nvPicPr>
          <p:cNvPr id="4" name="meeting_01">
            <a:hlinkClick r:id="" action="ppaction://media"/>
            <a:extLst>
              <a:ext uri="{FF2B5EF4-FFF2-40B4-BE49-F238E27FC236}">
                <a16:creationId xmlns:a16="http://schemas.microsoft.com/office/drawing/2014/main" id="{4F1E3445-DEEC-4291-92ED-40F4F0F1F08F}"/>
              </a:ext>
            </a:extLst>
          </p:cNvPr>
          <p:cNvPicPr>
            <a:picLocks noChangeAspect="1"/>
          </p:cNvPicPr>
          <p:nvPr>
            <a:videoFile r:link="rId2"/>
            <p:extLst>
              <p:ext uri="{DAA4B4D4-6D71-4841-9C94-3DE7FCFB9230}">
                <p14:media xmlns:p14="http://schemas.microsoft.com/office/powerpoint/2010/main" r:embed="rId3">
                  <p14:trim st="3000" end="1607"/>
                </p14:media>
              </p:ext>
            </p:extLst>
          </p:nvPr>
        </p:nvPicPr>
        <p:blipFill>
          <a:blip r:embed="rId38"/>
          <a:stretch>
            <a:fillRect/>
          </a:stretch>
        </p:blipFill>
        <p:spPr>
          <a:xfrm>
            <a:off x="38009204" y="21370621"/>
            <a:ext cx="12192000" cy="6858000"/>
          </a:xfrm>
          <a:prstGeom prst="rect">
            <a:avLst/>
          </a:prstGeom>
        </p:spPr>
      </p:pic>
      <p:sp>
        <p:nvSpPr>
          <p:cNvPr id="78" name="矩形: 圆角 77">
            <a:extLst>
              <a:ext uri="{FF2B5EF4-FFF2-40B4-BE49-F238E27FC236}">
                <a16:creationId xmlns:a16="http://schemas.microsoft.com/office/drawing/2014/main" id="{25665866-A940-4FB8-8B1A-D3DE41FB191E}"/>
              </a:ext>
            </a:extLst>
          </p:cNvPr>
          <p:cNvSpPr/>
          <p:nvPr/>
        </p:nvSpPr>
        <p:spPr bwMode="blackWhite">
          <a:xfrm rot="5400000">
            <a:off x="38859977" y="16683030"/>
            <a:ext cx="7265861" cy="16233184"/>
          </a:xfrm>
          <a:prstGeom prst="roundRect">
            <a:avLst>
              <a:gd name="adj" fmla="val 3831"/>
            </a:avLst>
          </a:prstGeom>
          <a:noFill/>
          <a:ln w="127000" algn="ctr">
            <a:solidFill>
              <a:srgbClr val="00B050"/>
            </a:solidFill>
            <a:prstDash val="sysDot"/>
            <a:miter lim="800000"/>
            <a:headEnd/>
            <a:tailEnd/>
          </a:ln>
          <a:extLst/>
        </p:spPr>
        <p:style>
          <a:lnRef idx="2">
            <a:schemeClr val="dk1"/>
          </a:lnRef>
          <a:fillRef idx="1">
            <a:schemeClr val="lt1"/>
          </a:fillRef>
          <a:effectRef idx="0">
            <a:schemeClr val="dk1"/>
          </a:effectRef>
          <a:fontRef idx="minor">
            <a:schemeClr val="dk1"/>
          </a:fontRef>
        </p:style>
        <p:txBody>
          <a:bodyPr wrap="none" rtlCol="0" anchor="ctr"/>
          <a:lstStyle/>
          <a:p>
            <a:pPr algn="ctr" eaLnBrk="1" hangingPunct="1">
              <a:lnSpc>
                <a:spcPct val="100000"/>
              </a:lnSpc>
              <a:spcBef>
                <a:spcPct val="0"/>
              </a:spcBef>
              <a:buClrTx/>
              <a:buSzTx/>
              <a:buFontTx/>
              <a:buNone/>
            </a:pPr>
            <a:endParaRPr kumimoji="1" lang="zh-CN" altLang="en-US" sz="2400" b="0">
              <a:solidFill>
                <a:srgbClr val="000000"/>
              </a:solidFill>
              <a:latin typeface="Tahoma" pitchFamily="34" charset="0"/>
              <a:ea typeface="宋体" charset="-122"/>
            </a:endParaRPr>
          </a:p>
        </p:txBody>
      </p:sp>
    </p:spTree>
    <p:extLst>
      <p:ext uri="{BB962C8B-B14F-4D97-AF65-F5344CB8AC3E}">
        <p14:creationId xmlns:p14="http://schemas.microsoft.com/office/powerpoint/2010/main" val="265475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佈景主題">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1196</TotalTime>
  <Words>517</Words>
  <Application>Microsoft Office PowerPoint</Application>
  <PresentationFormat>自定义</PresentationFormat>
  <Paragraphs>92</Paragraphs>
  <Slides>1</Slides>
  <Notes>1</Notes>
  <HiddenSlides>0</HiddenSlides>
  <MMClips>1</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1</vt:i4>
      </vt:variant>
    </vt:vector>
  </HeadingPairs>
  <TitlesOfParts>
    <vt:vector size="13" baseType="lpstr">
      <vt:lpstr>新細明體</vt:lpstr>
      <vt:lpstr>等线</vt:lpstr>
      <vt:lpstr>宋体</vt:lpstr>
      <vt:lpstr>Arial</vt:lpstr>
      <vt:lpstr>Calibri</vt:lpstr>
      <vt:lpstr>Calibri Light</vt:lpstr>
      <vt:lpstr>Cambria Math</vt:lpstr>
      <vt:lpstr>Tahoma</vt:lpstr>
      <vt:lpstr>Times New Roman</vt:lpstr>
      <vt:lpstr>Trebuchet MS</vt:lpstr>
      <vt:lpstr>Office 佈景主題</vt:lpstr>
      <vt:lpstr>Equation</vt:lpstr>
      <vt:lpstr>Point Cloud Upsampling with Dynamic Graph Scattering Transform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Ryan</dc:creator>
  <cp:lastModifiedBy>Liu Shiyu</cp:lastModifiedBy>
  <cp:revision>170</cp:revision>
  <dcterms:created xsi:type="dcterms:W3CDTF">2019-07-02T06:24:13Z</dcterms:created>
  <dcterms:modified xsi:type="dcterms:W3CDTF">2023-09-24T14:09:40Z</dcterms:modified>
</cp:coreProperties>
</file>