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
  </p:notesMasterIdLst>
  <p:sldIdLst>
    <p:sldId id="365" r:id="rId2"/>
    <p:sldId id="6890" r:id="rId3"/>
    <p:sldId id="6891" r:id="rId4"/>
    <p:sldId id="6867" r:id="rId5"/>
    <p:sldId id="6862" r:id="rId6"/>
    <p:sldId id="6866" r:id="rId7"/>
    <p:sldId id="6868" r:id="rId8"/>
    <p:sldId id="6901" r:id="rId9"/>
    <p:sldId id="6871" r:id="rId10"/>
    <p:sldId id="6869" r:id="rId11"/>
    <p:sldId id="6900" r:id="rId12"/>
    <p:sldId id="6870" r:id="rId13"/>
    <p:sldId id="6872" r:id="rId14"/>
    <p:sldId id="6873" r:id="rId15"/>
    <p:sldId id="6874" r:id="rId16"/>
    <p:sldId id="6897" r:id="rId17"/>
    <p:sldId id="6898" r:id="rId18"/>
    <p:sldId id="6899"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181" userDrawn="1">
          <p15:clr>
            <a:srgbClr val="A4A3A4"/>
          </p15:clr>
        </p15:guide>
        <p15:guide id="3" orient="horz" pos="634" userDrawn="1">
          <p15:clr>
            <a:srgbClr val="A4A3A4"/>
          </p15:clr>
        </p15:guide>
        <p15:guide id="4" orient="horz" pos="230" userDrawn="1">
          <p15:clr>
            <a:srgbClr val="A4A3A4"/>
          </p15:clr>
        </p15:guide>
        <p15:guide id="5" orient="horz" pos="3888" userDrawn="1">
          <p15:clr>
            <a:srgbClr val="A4A3A4"/>
          </p15:clr>
        </p15:guide>
        <p15:guide id="6" orient="horz" pos="4205" userDrawn="1">
          <p15:clr>
            <a:srgbClr val="A4A3A4"/>
          </p15:clr>
        </p15:guide>
        <p15:guide id="7" orient="horz" pos="2880" userDrawn="1">
          <p15:clr>
            <a:srgbClr val="A4A3A4"/>
          </p15:clr>
        </p15:guide>
        <p15:guide id="8" pos="2608" userDrawn="1">
          <p15:clr>
            <a:srgbClr val="A4A3A4"/>
          </p15:clr>
        </p15:guide>
        <p15:guide id="9" pos="307" userDrawn="1">
          <p15:clr>
            <a:srgbClr val="A4A3A4"/>
          </p15:clr>
        </p15:guide>
        <p15:guide id="10" pos="7449" userDrawn="1">
          <p15:clr>
            <a:srgbClr val="A4A3A4"/>
          </p15:clr>
        </p15:guide>
        <p15:guide id="11"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7F7F"/>
    <a:srgbClr val="666666"/>
    <a:srgbClr val="22A54E"/>
    <a:srgbClr val="000000"/>
    <a:srgbClr val="00B0DA"/>
    <a:srgbClr val="AB1A86"/>
    <a:srgbClr val="F04E37"/>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71" autoAdjust="0"/>
    <p:restoredTop sz="74663"/>
  </p:normalViewPr>
  <p:slideViewPr>
    <p:cSldViewPr>
      <p:cViewPr varScale="1">
        <p:scale>
          <a:sx n="88" d="100"/>
          <a:sy n="88" d="100"/>
        </p:scale>
        <p:origin x="200" y="328"/>
      </p:cViewPr>
      <p:guideLst>
        <p:guide orient="horz" pos="2160"/>
        <p:guide orient="horz" pos="1181"/>
        <p:guide orient="horz" pos="634"/>
        <p:guide orient="horz" pos="230"/>
        <p:guide orient="horz" pos="3888"/>
        <p:guide orient="horz" pos="4205"/>
        <p:guide orient="horz" pos="2880"/>
        <p:guide pos="2608"/>
        <p:guide pos="307"/>
        <p:guide pos="7449"/>
        <p:guide pos="3840"/>
      </p:guideLst>
    </p:cSldViewPr>
  </p:slideViewPr>
  <p:notesTextViewPr>
    <p:cViewPr>
      <p:scale>
        <a:sx n="110" d="100"/>
        <a:sy n="110" d="100"/>
      </p:scale>
      <p:origin x="0" y="0"/>
    </p:cViewPr>
  </p:notesTextViewPr>
  <p:sorterViewPr>
    <p:cViewPr>
      <p:scale>
        <a:sx n="100" d="100"/>
        <a:sy n="100" d="100"/>
      </p:scale>
      <p:origin x="0" y="0"/>
    </p:cViewPr>
  </p:sorter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3ED82855-2EA6-4E64-86E8-DBA4C3544393}" type="datetimeFigureOut">
              <a:rPr lang="en-US"/>
              <a:pPr>
                <a:defRPr/>
              </a:pPr>
              <a:t>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1EF05B18-4DED-4981-9753-102D4B1BD890}" type="slidenum">
              <a:rPr lang="en-US"/>
              <a:pPr>
                <a:defRPr/>
              </a:pPr>
              <a:t>‹#›</a:t>
            </a:fld>
            <a:endParaRPr lang="en-US"/>
          </a:p>
        </p:txBody>
      </p:sp>
    </p:spTree>
    <p:extLst>
      <p:ext uri="{BB962C8B-B14F-4D97-AF65-F5344CB8AC3E}">
        <p14:creationId xmlns:p14="http://schemas.microsoft.com/office/powerpoint/2010/main" val="3024577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mm.nasa.gov/resources/acronyms#IME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NASA.Rain/video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a typeface="MS PGothic"/>
              </a:rPr>
              <a:t>As part of Accelerated Discovery for Climate &amp; Sustainability in IBM Research</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a:t>
            </a:fld>
            <a:endParaRPr lang="en-US"/>
          </a:p>
        </p:txBody>
      </p:sp>
    </p:spTree>
    <p:extLst>
      <p:ext uri="{BB962C8B-B14F-4D97-AF65-F5344CB8AC3E}">
        <p14:creationId xmlns:p14="http://schemas.microsoft.com/office/powerpoint/2010/main" val="990220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experiment, we used </a:t>
            </a:r>
            <a:r>
              <a:rPr lang="en-US" dirty="0" err="1"/>
              <a:t>MeteoNet</a:t>
            </a:r>
            <a:r>
              <a:rPr lang="en-US" dirty="0"/>
              <a:t>.</a:t>
            </a:r>
          </a:p>
          <a:p>
            <a:endParaRPr lang="en-US" dirty="0"/>
          </a:p>
          <a:p>
            <a:r>
              <a:rPr lang="en-US" dirty="0" err="1"/>
              <a:t>MeteoNet</a:t>
            </a:r>
            <a:r>
              <a:rPr lang="en-US" dirty="0"/>
              <a:t> is a dataset including ground radar observation of 5min resolution.</a:t>
            </a:r>
          </a:p>
          <a:p>
            <a:r>
              <a:rPr lang="en-US" dirty="0"/>
              <a:t>The dataset is used to emulate half-hourly observation by sampling, and it is used for validation with 5min interpolation.</a:t>
            </a:r>
          </a:p>
          <a:p>
            <a:endParaRPr lang="en-US" dirty="0"/>
          </a:p>
          <a:p>
            <a:r>
              <a:rPr lang="en-US" dirty="0"/>
              <a:t>From Copernicus Emergency Management Service, we could find a flooding event in Aude, 2018, with the term from 2016 to 2018, included in the </a:t>
            </a:r>
            <a:r>
              <a:rPr lang="en-US" dirty="0" err="1"/>
              <a:t>MeteoNet</a:t>
            </a:r>
            <a:r>
              <a:rPr lang="en-US" dirty="0"/>
              <a:t> data.  We use the observation at the time of flooding event for validation.</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13</a:t>
            </a:fld>
            <a:endParaRPr lang="en-US"/>
          </a:p>
        </p:txBody>
      </p:sp>
    </p:spTree>
    <p:extLst>
      <p:ext uri="{BB962C8B-B14F-4D97-AF65-F5344CB8AC3E}">
        <p14:creationId xmlns:p14="http://schemas.microsoft.com/office/powerpoint/2010/main" val="192110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consecutive frames (515, 784), e.g. 03:00, 04:00, .. , 14:00</a:t>
            </a:r>
          </a:p>
          <a:p>
            <a:r>
              <a:rPr lang="en-US" dirty="0"/>
              <a:t>Selected 9 consecutive frames with a consistent random crop of 352x352</a:t>
            </a:r>
          </a:p>
          <a:p>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14</a:t>
            </a:fld>
            <a:endParaRPr lang="en-US"/>
          </a:p>
        </p:txBody>
      </p:sp>
    </p:spTree>
    <p:extLst>
      <p:ext uri="{BB962C8B-B14F-4D97-AF65-F5344CB8AC3E}">
        <p14:creationId xmlns:p14="http://schemas.microsoft.com/office/powerpoint/2010/main" val="419130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consecutive frames (515, 784), e.g. 03:00, 04:00, .. , 14:00</a:t>
            </a:r>
          </a:p>
          <a:p>
            <a:r>
              <a:rPr lang="en-US" dirty="0"/>
              <a:t>Selected 9 consecutive frames with a consistent random crop of 352x352</a:t>
            </a:r>
          </a:p>
          <a:p>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15</a:t>
            </a:fld>
            <a:endParaRPr lang="en-US"/>
          </a:p>
        </p:txBody>
      </p:sp>
    </p:spTree>
    <p:extLst>
      <p:ext uri="{BB962C8B-B14F-4D97-AF65-F5344CB8AC3E}">
        <p14:creationId xmlns:p14="http://schemas.microsoft.com/office/powerpoint/2010/main" val="196158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18</a:t>
            </a:fld>
            <a:endParaRPr lang="en-US"/>
          </a:p>
        </p:txBody>
      </p:sp>
    </p:spTree>
    <p:extLst>
      <p:ext uri="{BB962C8B-B14F-4D97-AF65-F5344CB8AC3E}">
        <p14:creationId xmlns:p14="http://schemas.microsoft.com/office/powerpoint/2010/main" val="130865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we first motivate the presented work with the opportunities and problems with satellite-based observations of precipitation, or rainy cloud.</a:t>
            </a:r>
          </a:p>
          <a:p>
            <a:r>
              <a:rPr lang="en-US" dirty="0"/>
              <a:t>Then, we introduce our proposal of deep-learning approaches to temporal interpolation of radar-based precipitation observation.</a:t>
            </a:r>
          </a:p>
          <a:p>
            <a:r>
              <a:rPr lang="en-US" dirty="0"/>
              <a:t>Lastly, we show our experimental results demonstrating the advantage with the proposal approaches and conclude.</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2</a:t>
            </a:fld>
            <a:endParaRPr lang="en-US"/>
          </a:p>
        </p:txBody>
      </p:sp>
    </p:spTree>
    <p:extLst>
      <p:ext uri="{BB962C8B-B14F-4D97-AF65-F5344CB8AC3E}">
        <p14:creationId xmlns:p14="http://schemas.microsoft.com/office/powerpoint/2010/main" val="283309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major motivating applications in our mind is hydrological modeling.</a:t>
            </a:r>
          </a:p>
          <a:p>
            <a:r>
              <a:rPr lang="en-US" dirty="0"/>
              <a:t>Hydrological flow modeling is a study to try to represent the important components that relate hydrologic inputs to outputs.  The well-constructed model is critically useful in measuring the flooding risks under the recent, or coming shifted climate situations.</a:t>
            </a:r>
          </a:p>
          <a:p>
            <a:endParaRPr lang="en-US" dirty="0"/>
          </a:p>
          <a:p>
            <a:r>
              <a:rPr lang="en-US" dirty="0"/>
              <a:t>Recent development of such models combine physical concepts and statistics based on historical data.</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3</a:t>
            </a:fld>
            <a:endParaRPr lang="en-US"/>
          </a:p>
        </p:txBody>
      </p:sp>
    </p:spTree>
    <p:extLst>
      <p:ext uri="{BB962C8B-B14F-4D97-AF65-F5344CB8AC3E}">
        <p14:creationId xmlns:p14="http://schemas.microsoft.com/office/powerpoint/2010/main" val="421833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 observations which can consistently capture broad areas [1] are unique and effective means to achieve global scale rainfall measurement [2]. While ground-based rainfall observation networks using rain gauges [3] or weather radars provide dense and highly frequent observation such as every 10 minutes, ground observation data is often missing in Asia and African regions [4, 5] even though these regions suffer from many water related disasters.</a:t>
            </a:r>
          </a:p>
          <a:p>
            <a:endParaRPr lang="en-US" dirty="0"/>
          </a:p>
          <a:p>
            <a:r>
              <a:rPr lang="en-US" dirty="0"/>
              <a:t>Unfortunately, the temporal resolution of the satellite radar is not so high, as it takes time for a satellite to comeback to the same location on the earth while it orbits to scan the spherical surface part by part.  For example, in the case of GPM, temporal resolution is 30 min, which is enough large to locally miss extreme precipitation events.</a:t>
            </a:r>
          </a:p>
          <a:p>
            <a:endParaRPr lang="en-US" dirty="0"/>
          </a:p>
          <a:p>
            <a:r>
              <a:rPr lang="en-US" dirty="0"/>
              <a:t>GPM https://</a:t>
            </a:r>
            <a:r>
              <a:rPr lang="en-US" dirty="0" err="1"/>
              <a:t>www.eorc.jaxa.jp</a:t>
            </a:r>
            <a:r>
              <a:rPr lang="en-US" dirty="0"/>
              <a:t>/GPM/</a:t>
            </a:r>
            <a:r>
              <a:rPr lang="en-US" dirty="0" err="1"/>
              <a:t>en</a:t>
            </a:r>
            <a:r>
              <a:rPr lang="en-US" dirty="0"/>
              <a:t>/</a:t>
            </a:r>
            <a:r>
              <a:rPr lang="en-US" dirty="0" err="1"/>
              <a:t>overview.html</a:t>
            </a:r>
            <a:endParaRPr lang="en-US" dirty="0"/>
          </a:p>
          <a:p>
            <a:endParaRPr lang="en-US" dirty="0"/>
          </a:p>
          <a:p>
            <a:r>
              <a:rPr lang="en-US" sz="1200" b="0" i="0" u="none" strike="noStrike" kern="1200" dirty="0">
                <a:solidFill>
                  <a:schemeClr val="tx1"/>
                </a:solidFill>
                <a:effectLst/>
                <a:latin typeface="+mn-lt"/>
                <a:ea typeface="MS PGothic" pitchFamily="34" charset="-128"/>
                <a:cs typeface="+mn-cs"/>
              </a:rPr>
              <a:t>NASA’s Level 3 Integrated Multi-Satellite Retrievals for GPM (</a:t>
            </a:r>
            <a:r>
              <a:rPr lang="en-US" sz="1200" u="none" strike="noStrike" kern="1200" dirty="0">
                <a:solidFill>
                  <a:schemeClr val="tx1"/>
                </a:solidFill>
                <a:effectLst/>
                <a:latin typeface="+mn-lt"/>
                <a:ea typeface="MS PGothic" pitchFamily="34" charset="-128"/>
                <a:cs typeface="+mn-cs"/>
                <a:hlinkClick r:id="rId3" tooltip="Integrated Multi-satellite Retrievals for GPM. &amp;nbsp;This algorithm intercalibrates, merges and interpolates “all” satellite passive microwave precipitation estimates, together with microwave-calibrated infrared (IR) satellite estimates, monthly precipitation gauge analyses, and potentially other precipitation estimators at fine time and space scales for the TRMM and GPM eras over the entire globe. &amp;nbsp;Learn more at: http://pmm.nasa.gov/sites/default/files/document_files/IMERG_ATBD_V4.4.pdf&amp;nbsp;&#10;"/>
              </a:rPr>
              <a:t>IMERG</a:t>
            </a:r>
            <a:r>
              <a:rPr lang="en-US" sz="1200" b="0" i="0" u="none" strike="noStrike" kern="1200" dirty="0">
                <a:solidFill>
                  <a:schemeClr val="tx1"/>
                </a:solidFill>
                <a:effectLst/>
                <a:latin typeface="+mn-lt"/>
                <a:ea typeface="MS PGothic" pitchFamily="34" charset="-128"/>
                <a:cs typeface="+mn-cs"/>
              </a:rPr>
              <a:t>) gridded product will have a resolution of 0.1 degrees and updated every 30 minutes from 60⁰N-60⁰S. T IMERG </a:t>
            </a:r>
            <a:r>
              <a:rPr lang="en-US" sz="1200" b="0" i="0" u="none" strike="noStrike" kern="1200" dirty="0" err="1">
                <a:solidFill>
                  <a:schemeClr val="tx1"/>
                </a:solidFill>
                <a:effectLst/>
                <a:latin typeface="+mn-lt"/>
                <a:ea typeface="MS PGothic" pitchFamily="34" charset="-128"/>
                <a:cs typeface="+mn-cs"/>
              </a:rPr>
              <a:t>ombine</a:t>
            </a:r>
            <a:r>
              <a:rPr lang="en-US" sz="1200" b="0" i="0" u="none" strike="noStrike" kern="1200" dirty="0">
                <a:solidFill>
                  <a:schemeClr val="tx1"/>
                </a:solidFill>
                <a:effectLst/>
                <a:latin typeface="+mn-lt"/>
                <a:ea typeface="MS PGothic" pitchFamily="34" charset="-128"/>
                <a:cs typeface="+mn-cs"/>
              </a:rPr>
              <a:t> precipitation measurements from 9 international satellites: GPM, GCOM-W1, NOAA-18, NOAA-19, DMSP F-16, DMSP F-17, DMSP F-18, </a:t>
            </a:r>
            <a:r>
              <a:rPr lang="en-US" sz="1200" b="0" i="0" u="none" strike="noStrike" kern="1200" dirty="0" err="1">
                <a:solidFill>
                  <a:schemeClr val="tx1"/>
                </a:solidFill>
                <a:effectLst/>
                <a:latin typeface="+mn-lt"/>
                <a:ea typeface="MS PGothic" pitchFamily="34" charset="-128"/>
                <a:cs typeface="+mn-cs"/>
              </a:rPr>
              <a:t>Metop</a:t>
            </a:r>
            <a:r>
              <a:rPr lang="en-US" sz="1200" b="0" i="0" u="none" strike="noStrike" kern="1200" dirty="0">
                <a:solidFill>
                  <a:schemeClr val="tx1"/>
                </a:solidFill>
                <a:effectLst/>
                <a:latin typeface="+mn-lt"/>
                <a:ea typeface="MS PGothic" pitchFamily="34" charset="-128"/>
                <a:cs typeface="+mn-cs"/>
              </a:rPr>
              <a:t>-A, and </a:t>
            </a:r>
            <a:r>
              <a:rPr lang="en-US" sz="1200" b="0" i="0" u="none" strike="noStrike" kern="1200" dirty="0" err="1">
                <a:solidFill>
                  <a:schemeClr val="tx1"/>
                </a:solidFill>
                <a:effectLst/>
                <a:latin typeface="+mn-lt"/>
                <a:ea typeface="MS PGothic" pitchFamily="34" charset="-128"/>
                <a:cs typeface="+mn-cs"/>
              </a:rPr>
              <a:t>Metop</a:t>
            </a:r>
            <a:r>
              <a:rPr lang="en-US" sz="1200" b="0" i="0" u="none" strike="noStrike" kern="1200" dirty="0">
                <a:solidFill>
                  <a:schemeClr val="tx1"/>
                </a:solidFill>
                <a:effectLst/>
                <a:latin typeface="+mn-lt"/>
                <a:ea typeface="MS PGothic" pitchFamily="34" charset="-128"/>
                <a:cs typeface="+mn-cs"/>
              </a:rPr>
              <a:t>-B. Sample videos are </a:t>
            </a:r>
            <a:r>
              <a:rPr lang="en-US" sz="1200" b="0" i="0" u="none" strike="noStrike" kern="1200" dirty="0">
                <a:solidFill>
                  <a:schemeClr val="tx1"/>
                </a:solidFill>
                <a:effectLst/>
                <a:latin typeface="+mn-lt"/>
                <a:ea typeface="MS PGothic" pitchFamily="34" charset="-128"/>
                <a:cs typeface="+mn-cs"/>
                <a:hlinkClick r:id="rId4"/>
              </a:rPr>
              <a:t>available</a:t>
            </a:r>
            <a:r>
              <a:rPr lang="en-US" sz="1200" b="0" i="0" u="none" strike="noStrike" kern="1200" dirty="0">
                <a:solidFill>
                  <a:schemeClr val="tx1"/>
                </a:solidFill>
                <a:effectLst/>
                <a:latin typeface="+mn-lt"/>
                <a:ea typeface="MS PGothic" pitchFamily="34" charset="-128"/>
                <a:cs typeface="+mn-cs"/>
              </a:rPr>
              <a:t>.</a:t>
            </a:r>
            <a:br>
              <a:rPr lang="en-US" sz="1200" b="0" i="0" u="none" strike="noStrike" kern="1200" dirty="0">
                <a:solidFill>
                  <a:schemeClr val="tx1"/>
                </a:solidFill>
                <a:effectLst/>
                <a:latin typeface="+mn-lt"/>
                <a:ea typeface="MS PGothic" pitchFamily="34" charset="-128"/>
                <a:cs typeface="+mn-cs"/>
              </a:rPr>
            </a:br>
            <a:br>
              <a:rPr lang="en-US" sz="1200" b="0" i="0" u="none" strike="noStrike" kern="1200" dirty="0">
                <a:solidFill>
                  <a:schemeClr val="tx1"/>
                </a:solidFill>
                <a:effectLst/>
                <a:latin typeface="+mn-lt"/>
                <a:ea typeface="MS PGothic" pitchFamily="34" charset="-128"/>
                <a:cs typeface="+mn-cs"/>
              </a:rPr>
            </a:br>
            <a:r>
              <a:rPr lang="en-US" sz="1200" b="0" i="0" u="none" strike="noStrike" kern="1200" dirty="0">
                <a:solidFill>
                  <a:schemeClr val="tx1"/>
                </a:solidFill>
                <a:effectLst/>
                <a:latin typeface="+mn-lt"/>
                <a:ea typeface="MS PGothic" pitchFamily="34" charset="-128"/>
                <a:cs typeface="+mn-cs"/>
              </a:rPr>
              <a:t>The delivery of data products in near real-time (3-hour latency max). The bias error should be 1/2 that of TRMM (accuracy threshold) with a 25% precision threshold. The project calls for a precipitation measure of the 4-D structure of rates and drop size distribution at 5 km horizontal and 250 m vertical resolution.</a:t>
            </a:r>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4</a:t>
            </a:fld>
            <a:endParaRPr lang="en-US"/>
          </a:p>
        </p:txBody>
      </p:sp>
    </p:spTree>
    <p:extLst>
      <p:ext uri="{BB962C8B-B14F-4D97-AF65-F5344CB8AC3E}">
        <p14:creationId xmlns:p14="http://schemas.microsoft.com/office/powerpoint/2010/main" val="389794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Errors with linear temporal interpolation largely affect impact modelling, due to over-estimation or under-estimation of precipitation in a short term.</a:t>
            </a:r>
            <a:br>
              <a:rPr lang="en-US" dirty="0"/>
            </a:br>
            <a:br>
              <a:rPr lang="en-US" dirty="0"/>
            </a:br>
            <a:r>
              <a:rPr lang="en-US" dirty="0"/>
              <a:t>The maps in the bottom of this slide show the simulated flood extents at a single time stamp 48 hours after the start of the simulation, obtained using precipitation data from both raw 5 minutes resolution and linearly interpolated resolution. The difference between these two binary maps, as shown on the right, reveals the difference in flood distribution, demonstrating the sensi- </a:t>
            </a:r>
            <a:r>
              <a:rPr lang="en-US" dirty="0" err="1"/>
              <a:t>tivity</a:t>
            </a:r>
            <a:r>
              <a:rPr lang="en-US" dirty="0"/>
              <a:t> of the flood model to the precipitation input data. These results suggest that the difference of the interpolation meth- </a:t>
            </a:r>
            <a:r>
              <a:rPr lang="en-US" dirty="0" err="1"/>
              <a:t>ods</a:t>
            </a:r>
            <a:r>
              <a:rPr lang="en-US" dirty="0"/>
              <a:t> applied to precipitation that drives hydrological models has potentially considerable impact to the flood simulation results, particularly in the case of flash floods that caused by local heavy rainfalls.</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5</a:t>
            </a:fld>
            <a:endParaRPr lang="en-US"/>
          </a:p>
        </p:txBody>
      </p:sp>
    </p:spTree>
    <p:extLst>
      <p:ext uri="{BB962C8B-B14F-4D97-AF65-F5344CB8AC3E}">
        <p14:creationId xmlns:p14="http://schemas.microsoft.com/office/powerpoint/2010/main" val="333085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motivation behind, the task definition we address in this work can be specifically stated as illustrated.</a:t>
            </a:r>
          </a:p>
          <a:p>
            <a:r>
              <a:rPr lang="en-US" dirty="0"/>
              <a:t>As the input, we consider temporarily-coarse precipitation observation, say, rainy cloud snapshot for every 30 minutes.</a:t>
            </a:r>
          </a:p>
          <a:p>
            <a:r>
              <a:rPr lang="en-US" dirty="0"/>
              <a:t>Then, as the output, we try to generate temporarily-interpolated precipitation, say, rainy cloud snapshot for every </a:t>
            </a:r>
            <a:r>
              <a:rPr lang="en-US"/>
              <a:t>5 minutes, or less.</a:t>
            </a:r>
            <a:endParaRPr lang="en-US" dirty="0"/>
          </a:p>
          <a:p>
            <a:endParaRPr lang="en-US" dirty="0"/>
          </a:p>
          <a:p>
            <a:r>
              <a:rPr lang="en-US" dirty="0"/>
              <a:t>The results would be used to calibrate the impact modeling to be accurate in forecasting the disaster risks in the future, which is the motivation of the work but out of the scope for this paper.</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6</a:t>
            </a:fld>
            <a:endParaRPr lang="en-US"/>
          </a:p>
        </p:txBody>
      </p:sp>
    </p:spTree>
    <p:extLst>
      <p:ext uri="{BB962C8B-B14F-4D97-AF65-F5344CB8AC3E}">
        <p14:creationId xmlns:p14="http://schemas.microsoft.com/office/powerpoint/2010/main" val="158724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we adapts a multi-frames interpolation deep neural network, called </a:t>
            </a:r>
            <a:r>
              <a:rPr lang="en-US" dirty="0" err="1"/>
              <a:t>SuperSloMo</a:t>
            </a:r>
            <a:r>
              <a:rPr lang="en-US" dirty="0"/>
              <a:t>.</a:t>
            </a:r>
          </a:p>
          <a:p>
            <a:r>
              <a:rPr lang="en-US" dirty="0"/>
              <a:t>SSM offers optical flow-aware deep learning which allows to interpolate intermediate frames at arbitrary time points.</a:t>
            </a:r>
          </a:p>
          <a:p>
            <a:r>
              <a:rPr lang="en-US" dirty="0"/>
              <a:t>Interpolating at arbitrary time points both in training and prediction allows us to construct a model in a self-supervised learning manner.</a:t>
            </a:r>
          </a:p>
          <a:p>
            <a:endParaRPr lang="en-US" dirty="0"/>
          </a:p>
          <a:p>
            <a:r>
              <a:rPr lang="en-US" dirty="0"/>
              <a:t>While applying it to slightly different input channels, from RGB to rain intensity, just work, we also incorporate domain-specific adaptations as two folds.</a:t>
            </a:r>
          </a:p>
          <a:p>
            <a:r>
              <a:rPr lang="en-US" dirty="0"/>
              <a:t>First, </a:t>
            </a:r>
          </a:p>
          <a:p>
            <a:r>
              <a:rPr lang="en-US" dirty="0"/>
              <a:t>Second</a:t>
            </a:r>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7</a:t>
            </a:fld>
            <a:endParaRPr lang="en-US"/>
          </a:p>
        </p:txBody>
      </p:sp>
    </p:spTree>
    <p:extLst>
      <p:ext uri="{BB962C8B-B14F-4D97-AF65-F5344CB8AC3E}">
        <p14:creationId xmlns:p14="http://schemas.microsoft.com/office/powerpoint/2010/main" val="3588206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consecutive frames (515, 784), e.g. 03:00, 04:00, .. , 14:00</a:t>
            </a:r>
          </a:p>
          <a:p>
            <a:r>
              <a:rPr lang="en-US" dirty="0"/>
              <a:t>Selected 9 consecutive frames with a consistent random crop of 352x352</a:t>
            </a:r>
          </a:p>
          <a:p>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9</a:t>
            </a:fld>
            <a:endParaRPr lang="en-US"/>
          </a:p>
        </p:txBody>
      </p:sp>
    </p:spTree>
    <p:extLst>
      <p:ext uri="{BB962C8B-B14F-4D97-AF65-F5344CB8AC3E}">
        <p14:creationId xmlns:p14="http://schemas.microsoft.com/office/powerpoint/2010/main" val="4108596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consecutive frames (515, 784), e.g. 03:00, 04:00, .. , 14:00</a:t>
            </a:r>
          </a:p>
          <a:p>
            <a:r>
              <a:rPr lang="en-US" dirty="0"/>
              <a:t>Selected 9 consecutive frames with a consistent random crop of 352x352</a:t>
            </a:r>
          </a:p>
          <a:p>
            <a:endParaRPr lang="en-US" dirty="0"/>
          </a:p>
        </p:txBody>
      </p:sp>
      <p:sp>
        <p:nvSpPr>
          <p:cNvPr id="4" name="Slide Number Placeholder 3"/>
          <p:cNvSpPr>
            <a:spLocks noGrp="1"/>
          </p:cNvSpPr>
          <p:nvPr>
            <p:ph type="sldNum" sz="quarter" idx="5"/>
          </p:nvPr>
        </p:nvSpPr>
        <p:spPr/>
        <p:txBody>
          <a:bodyPr/>
          <a:lstStyle/>
          <a:p>
            <a:pPr>
              <a:defRPr/>
            </a:pPr>
            <a:fld id="{1EF05B18-4DED-4981-9753-102D4B1BD890}" type="slidenum">
              <a:rPr lang="en-US" smtClean="0"/>
              <a:pPr>
                <a:defRPr/>
              </a:pPr>
              <a:t>10</a:t>
            </a:fld>
            <a:endParaRPr lang="en-US"/>
          </a:p>
        </p:txBody>
      </p:sp>
    </p:spTree>
    <p:extLst>
      <p:ext uri="{BB962C8B-B14F-4D97-AF65-F5344CB8AC3E}">
        <p14:creationId xmlns:p14="http://schemas.microsoft.com/office/powerpoint/2010/main" val="269656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UE 2 - Title slide logos ">
    <p:spTree>
      <p:nvGrpSpPr>
        <p:cNvPr id="1" name=""/>
        <p:cNvGrpSpPr/>
        <p:nvPr/>
      </p:nvGrpSpPr>
      <p:grpSpPr>
        <a:xfrm>
          <a:off x="0" y="0"/>
          <a:ext cx="0" cy="0"/>
          <a:chOff x="0" y="0"/>
          <a:chExt cx="0" cy="0"/>
        </a:xfrm>
      </p:grpSpPr>
      <p:pic>
        <p:nvPicPr>
          <p:cNvPr id="5"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7" name="Rectangle 6"/>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46" descr="blue-tri-color-logo"/>
          <p:cNvPicPr>
            <a:picLocks noChangeAspect="1" noChangeArrowheads="1"/>
          </p:cNvPicPr>
          <p:nvPr userDrawn="1"/>
        </p:nvPicPr>
        <p:blipFill>
          <a:blip r:embed="rId3" cstate="print"/>
          <a:srcRect/>
          <a:stretch>
            <a:fillRect/>
          </a:stretch>
        </p:blipFill>
        <p:spPr bwMode="auto">
          <a:xfrm>
            <a:off x="10862734" y="6419850"/>
            <a:ext cx="840317" cy="255588"/>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17487"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bg2"/>
                </a:solidFill>
              </a:defRPr>
            </a:lvl1pPr>
          </a:lstStyle>
          <a:p>
            <a:r>
              <a:rPr lang="en-US" dirty="0"/>
              <a:t>Click to edit Master title style</a:t>
            </a:r>
          </a:p>
        </p:txBody>
      </p:sp>
      <p:sp>
        <p:nvSpPr>
          <p:cNvPr id="11" name="TextBox 10">
            <a:extLst>
              <a:ext uri="{FF2B5EF4-FFF2-40B4-BE49-F238E27FC236}">
                <a16:creationId xmlns:a16="http://schemas.microsoft.com/office/drawing/2014/main" id="{4BCC4CD7-0EA0-7B73-BFC3-A6F8A5085ED5}"/>
              </a:ext>
            </a:extLst>
          </p:cNvPr>
          <p:cNvSpPr txBox="1"/>
          <p:nvPr userDrawn="1"/>
        </p:nvSpPr>
        <p:spPr>
          <a:xfrm>
            <a:off x="2392680" y="6577013"/>
            <a:ext cx="2743200" cy="184666"/>
          </a:xfrm>
          <a:prstGeom prst="rect">
            <a:avLst/>
          </a:prstGeom>
          <a:noFill/>
        </p:spPr>
        <p:txBody>
          <a:bodyPr wrap="square" lIns="0" tIns="0" rIns="0" bIns="0" rtlCol="0">
            <a:spAutoFit/>
          </a:bodyPr>
          <a:lstStyle/>
          <a:p>
            <a:r>
              <a:rPr lang="en-US" sz="1200" dirty="0">
                <a:solidFill>
                  <a:schemeClr val="tx2"/>
                </a:solidFill>
              </a:rPr>
              <a:t>© 2022 IBM Corporation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YELLOW 3 - Title slide logos">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yellow-tri-color-logo"/>
          <p:cNvPicPr>
            <a:picLocks noChangeAspect="1" noChangeArrowheads="1"/>
          </p:cNvPicPr>
          <p:nvPr userDrawn="1"/>
        </p:nvPicPr>
        <p:blipFill>
          <a:blip r:embed="rId3" cstate="print"/>
          <a:srcRect/>
          <a:stretch>
            <a:fillRect/>
          </a:stretch>
        </p:blipFill>
        <p:spPr bwMode="auto">
          <a:xfrm>
            <a:off x="10860618" y="6415088"/>
            <a:ext cx="842433" cy="258762"/>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17487"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accent3"/>
                </a:solidFill>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YELLOW 3 - Title slide">
    <p:bg>
      <p:bgPr>
        <a:solidFill>
          <a:schemeClr val="accent3"/>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YELLOW3 - last slide IBMR">
    <p:bg>
      <p:bgPr>
        <a:solidFill>
          <a:schemeClr val="accent3"/>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chemeClr val="bg1"/>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RANGE 1 - Title slide logos">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orange-tri-color-logo"/>
          <p:cNvPicPr>
            <a:picLocks noChangeAspect="1" noChangeArrowheads="1"/>
          </p:cNvPicPr>
          <p:nvPr userDrawn="1"/>
        </p:nvPicPr>
        <p:blipFill>
          <a:blip r:embed="rId3" cstate="print"/>
          <a:srcRect/>
          <a:stretch>
            <a:fillRect/>
          </a:stretch>
        </p:blipFill>
        <p:spPr bwMode="auto">
          <a:xfrm>
            <a:off x="10860618" y="6418264"/>
            <a:ext cx="840316" cy="255587"/>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06039"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accent4"/>
                </a:solidFill>
              </a:defRPr>
            </a:lvl1pPr>
          </a:lstStyle>
          <a:p>
            <a:r>
              <a:rPr lang="en-US" dirty="0"/>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RANGE 1 - Section page">
    <p:bg>
      <p:bgPr>
        <a:solidFill>
          <a:schemeClr val="accent4"/>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RANGE1 - last slide IBMR">
    <p:bg>
      <p:bgPr>
        <a:solidFill>
          <a:schemeClr val="accent4"/>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rgbClr val="F2F2F2"/>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ED 1 - Title page logos">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red-tri-color-logo"/>
          <p:cNvPicPr>
            <a:picLocks noChangeAspect="1" noChangeArrowheads="1"/>
          </p:cNvPicPr>
          <p:nvPr userDrawn="1"/>
        </p:nvPicPr>
        <p:blipFill>
          <a:blip r:embed="rId3" cstate="print"/>
          <a:srcRect/>
          <a:stretch>
            <a:fillRect/>
          </a:stretch>
        </p:blipFill>
        <p:spPr bwMode="auto">
          <a:xfrm>
            <a:off x="10860618" y="6418264"/>
            <a:ext cx="840316" cy="255587"/>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17487"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1" y="2975743"/>
            <a:ext cx="11289047" cy="677108"/>
          </a:xfrm>
          <a:prstGeom prst="rect">
            <a:avLst/>
          </a:prstGeom>
        </p:spPr>
        <p:txBody>
          <a:bodyPr lIns="0" tIns="0" rIns="0" bIns="0" anchor="b" anchorCtr="0"/>
          <a:lstStyle>
            <a:lvl1pPr>
              <a:defRPr sz="4800">
                <a:solidFill>
                  <a:schemeClr val="accent5"/>
                </a:solidFill>
              </a:defRPr>
            </a:lvl1pPr>
          </a:lstStyle>
          <a:p>
            <a:r>
              <a:rPr lang="en-US" dirty="0"/>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ED 1 - Section page">
    <p:bg>
      <p:bgPr>
        <a:solidFill>
          <a:schemeClr val="accent5"/>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ED1 - last slide IBMR">
    <p:bg>
      <p:bgPr>
        <a:solidFill>
          <a:schemeClr val="accent5"/>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rgbClr val="FFFFFF">
                    <a:alpha val="80000"/>
                  </a:srgbClr>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URPLE 1 - Title page logos">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purple-tri-color-logo"/>
          <p:cNvPicPr>
            <a:picLocks noChangeAspect="1" noChangeArrowheads="1"/>
          </p:cNvPicPr>
          <p:nvPr userDrawn="1"/>
        </p:nvPicPr>
        <p:blipFill>
          <a:blip r:embed="rId3" cstate="print"/>
          <a:srcRect/>
          <a:stretch>
            <a:fillRect/>
          </a:stretch>
        </p:blipFill>
        <p:spPr bwMode="auto">
          <a:xfrm>
            <a:off x="10860618" y="6419850"/>
            <a:ext cx="842433" cy="255588"/>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0" y="5166360"/>
            <a:ext cx="11214312"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accent6"/>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UE 2 - Section page">
    <p:bg>
      <p:bgPr>
        <a:solidFill>
          <a:schemeClr val="bg2"/>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URPLE 1 - Section page">
    <p:bg>
      <p:bgPr>
        <a:solidFill>
          <a:schemeClr val="accent6"/>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RPLE1 - last slide IBMR">
    <p:bg>
      <p:bgPr>
        <a:solidFill>
          <a:schemeClr val="accent6"/>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chemeClr val="bg1">
                    <a:alpha val="80000"/>
                  </a:schemeClr>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58" y="1831145"/>
            <a:ext cx="11257241" cy="4357003"/>
          </a:xfrm>
        </p:spPr>
        <p:txBody>
          <a:bodyPr>
            <a:normAutofit/>
          </a:bodyPr>
          <a:lstStyle>
            <a:lvl1pPr marL="228600" marR="0" indent="-228600" algn="l" defTabSz="914400" rtl="0" eaLnBrk="1" fontAlgn="auto" latinLnBrk="0" hangingPunct="1">
              <a:lnSpc>
                <a:spcPct val="100000"/>
              </a:lnSpc>
              <a:spcBef>
                <a:spcPts val="900"/>
              </a:spcBef>
              <a:spcAft>
                <a:spcPts val="0"/>
              </a:spcAft>
              <a:buClrTx/>
              <a:buSzTx/>
              <a:buFont typeface="Wingdings" pitchFamily="2" charset="2"/>
              <a:buChar char="§"/>
              <a:tabLst/>
              <a:defRPr sz="1600">
                <a:solidFill>
                  <a:schemeClr val="tx2"/>
                </a:solidFill>
              </a:defRPr>
            </a:lvl1pPr>
            <a:lvl2pPr marL="457200" indent="-228600">
              <a:spcBef>
                <a:spcPts val="0"/>
              </a:spcBef>
              <a:defRPr sz="1600">
                <a:solidFill>
                  <a:schemeClr val="tx2"/>
                </a:solidFill>
              </a:defRPr>
            </a:lvl2pPr>
            <a:lvl3pPr marL="685800" indent="-228600">
              <a:spcBef>
                <a:spcPts val="0"/>
              </a:spcBef>
              <a:buFont typeface="Wingdings" pitchFamily="2" charset="2"/>
              <a:buChar char="§"/>
              <a:defRPr sz="1600">
                <a:solidFill>
                  <a:schemeClr val="tx2"/>
                </a:solidFill>
              </a:defRPr>
            </a:lvl3pPr>
            <a:lvl4pPr>
              <a:defRPr sz="1600">
                <a:solidFill>
                  <a:schemeClr val="tx2"/>
                </a:solidFill>
              </a:defRPr>
            </a:lvl4pPr>
            <a:lvl5pPr>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6" name="Title 10"/>
          <p:cNvSpPr>
            <a:spLocks noGrp="1"/>
          </p:cNvSpPr>
          <p:nvPr>
            <p:ph type="title"/>
          </p:nvPr>
        </p:nvSpPr>
        <p:spPr>
          <a:xfrm>
            <a:off x="456653" y="300858"/>
            <a:ext cx="11248513" cy="914400"/>
          </a:xfrm>
          <a:prstGeom prst="rect">
            <a:avLst/>
          </a:prstGeom>
        </p:spPr>
        <p:txBody>
          <a:bodyPr lIns="0" tIns="0" rIns="0" bIns="0" anchor="ctr" anchorCtr="0"/>
          <a:lstStyle>
            <a:lvl1pPr algn="ctr">
              <a:defRPr sz="2800">
                <a:solidFill>
                  <a:srgbClr val="00B0F0"/>
                </a:solidFill>
              </a:defRPr>
            </a:lvl1pPr>
          </a:lstStyle>
          <a:p>
            <a:r>
              <a:rPr lang="en-US" dirty="0"/>
              <a:t>Click to edit Master title style</a:t>
            </a:r>
          </a:p>
        </p:txBody>
      </p:sp>
    </p:spTree>
    <p:extLst>
      <p:ext uri="{BB962C8B-B14F-4D97-AF65-F5344CB8AC3E}">
        <p14:creationId xmlns:p14="http://schemas.microsoft.com/office/powerpoint/2010/main" val="523912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754F9-173B-4447-A092-334E7C0401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2A1EB-9D18-6C42-AA65-E624E47FB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DE9B32-010F-F743-B821-ACEDCDA57760}"/>
              </a:ext>
            </a:extLst>
          </p:cNvPr>
          <p:cNvSpPr>
            <a:spLocks noGrp="1"/>
          </p:cNvSpPr>
          <p:nvPr>
            <p:ph type="dt" sz="half" idx="10"/>
          </p:nvPr>
        </p:nvSpPr>
        <p:spPr/>
        <p:txBody>
          <a:bodyPr/>
          <a:lstStyle/>
          <a:p>
            <a:fld id="{33876EBC-3D9C-6F44-83A4-B7B5BB4B4DDE}" type="datetimeFigureOut">
              <a:rPr lang="en-US" smtClean="0"/>
              <a:t>5/20/22</a:t>
            </a:fld>
            <a:endParaRPr lang="en-US"/>
          </a:p>
        </p:txBody>
      </p:sp>
      <p:sp>
        <p:nvSpPr>
          <p:cNvPr id="5" name="Footer Placeholder 4">
            <a:extLst>
              <a:ext uri="{FF2B5EF4-FFF2-40B4-BE49-F238E27FC236}">
                <a16:creationId xmlns:a16="http://schemas.microsoft.com/office/drawing/2014/main" id="{FFF51D1A-75AE-2E46-91A7-CDCF3FF7B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8EA25-A1FB-3646-8EFC-6C38963FB843}"/>
              </a:ext>
            </a:extLst>
          </p:cNvPr>
          <p:cNvSpPr>
            <a:spLocks noGrp="1"/>
          </p:cNvSpPr>
          <p:nvPr>
            <p:ph type="sldNum" sz="quarter" idx="12"/>
          </p:nvPr>
        </p:nvSpPr>
        <p:spPr/>
        <p:txBody>
          <a:bodyPr/>
          <a:lstStyle/>
          <a:p>
            <a:fld id="{0433D828-8B21-194D-AD3A-C6A1A7CB8DDE}" type="slidenum">
              <a:rPr lang="en-US" smtClean="0"/>
              <a:t>‹#›</a:t>
            </a:fld>
            <a:endParaRPr lang="en-US"/>
          </a:p>
        </p:txBody>
      </p:sp>
    </p:spTree>
    <p:extLst>
      <p:ext uri="{BB962C8B-B14F-4D97-AF65-F5344CB8AC3E}">
        <p14:creationId xmlns:p14="http://schemas.microsoft.com/office/powerpoint/2010/main" val="288874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UE2 - last slide IBMR">
    <p:bg>
      <p:bgPr>
        <a:solidFill>
          <a:schemeClr val="bg2"/>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rgbClr val="FFFFFF">
                    <a:alpha val="80000"/>
                  </a:srgbClr>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L 1 - Title slide logos ">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teal-tri-color-logo"/>
          <p:cNvPicPr>
            <a:picLocks noChangeAspect="1" noChangeArrowheads="1"/>
          </p:cNvPicPr>
          <p:nvPr userDrawn="1"/>
        </p:nvPicPr>
        <p:blipFill>
          <a:blip r:embed="rId3" cstate="print"/>
          <a:srcRect/>
          <a:stretch>
            <a:fillRect/>
          </a:stretch>
        </p:blipFill>
        <p:spPr bwMode="auto">
          <a:xfrm>
            <a:off x="10860618" y="6418264"/>
            <a:ext cx="840316" cy="255587"/>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17487"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accent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L 1 - Section page">
    <p:bg>
      <p:bgPr>
        <a:solidFill>
          <a:schemeClr val="accent1"/>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L1 - last slide IBMR">
    <p:bg>
      <p:bgPr>
        <a:solidFill>
          <a:schemeClr val="accent1"/>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rgbClr val="FFFFFF">
                    <a:alpha val="80000"/>
                  </a:srgbClr>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EEN 1 - Title slide logos">
    <p:spTree>
      <p:nvGrpSpPr>
        <p:cNvPr id="1" name=""/>
        <p:cNvGrpSpPr/>
        <p:nvPr/>
      </p:nvGrpSpPr>
      <p:grpSpPr>
        <a:xfrm>
          <a:off x="0" y="0"/>
          <a:ext cx="0" cy="0"/>
          <a:chOff x="0" y="0"/>
          <a:chExt cx="0" cy="0"/>
        </a:xfrm>
      </p:grpSpPr>
      <p:pic>
        <p:nvPicPr>
          <p:cNvPr id="11" name="Picture 8" descr="cover-wallpaper.jpg"/>
          <p:cNvPicPr>
            <a:picLocks noChangeAspect="1"/>
          </p:cNvPicPr>
          <p:nvPr userDrawn="1"/>
        </p:nvPicPr>
        <p:blipFill>
          <a:blip r:embed="rId2" cstate="print"/>
          <a:srcRect b="13901"/>
          <a:stretch>
            <a:fillRect/>
          </a:stretch>
        </p:blipFill>
        <p:spPr bwMode="auto">
          <a:xfrm>
            <a:off x="0" y="0"/>
            <a:ext cx="12192000" cy="3657600"/>
          </a:xfrm>
          <a:prstGeom prst="rect">
            <a:avLst/>
          </a:prstGeom>
          <a:noFill/>
          <a:ln w="9525">
            <a:noFill/>
            <a:miter lim="800000"/>
            <a:headEnd/>
            <a:tailEnd/>
          </a:ln>
        </p:spPr>
      </p:pic>
      <p:sp>
        <p:nvSpPr>
          <p:cNvPr id="12" name="Rectangle 11"/>
          <p:cNvSpPr/>
          <p:nvPr userDrawn="1"/>
        </p:nvSpPr>
        <p:spPr>
          <a:xfrm>
            <a:off x="0" y="1"/>
            <a:ext cx="12192000" cy="3657600"/>
          </a:xfrm>
          <a:prstGeom prst="rect">
            <a:avLst/>
          </a:prstGeom>
          <a:gradFill>
            <a:gsLst>
              <a:gs pos="0">
                <a:schemeClr val="bg1">
                  <a:alpha val="0"/>
                </a:schemeClr>
              </a:gs>
              <a:gs pos="100000">
                <a:schemeClr val="bg1"/>
              </a:gs>
              <a:gs pos="77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green-tri-color-logo"/>
          <p:cNvPicPr>
            <a:picLocks noChangeAspect="1" noChangeArrowheads="1"/>
          </p:cNvPicPr>
          <p:nvPr userDrawn="1"/>
        </p:nvPicPr>
        <p:blipFill>
          <a:blip r:embed="rId3" cstate="print"/>
          <a:srcRect/>
          <a:stretch>
            <a:fillRect/>
          </a:stretch>
        </p:blipFill>
        <p:spPr bwMode="auto">
          <a:xfrm>
            <a:off x="10860618" y="6418264"/>
            <a:ext cx="840316" cy="255587"/>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tx1"/>
                </a:solidFill>
              </a:defRPr>
            </a:lvl1pPr>
            <a:lvl5pPr>
              <a:buNone/>
              <a:defRPr/>
            </a:lvl5pPr>
          </a:lstStyle>
          <a:p>
            <a:pPr lvl="0"/>
            <a:r>
              <a:rPr lang="en-US" dirty="0"/>
              <a:t>Click to edit Master text styles</a:t>
            </a:r>
          </a:p>
        </p:txBody>
      </p:sp>
      <p:sp>
        <p:nvSpPr>
          <p:cNvPr id="8" name="Text Placeholder 7"/>
          <p:cNvSpPr>
            <a:spLocks noGrp="1"/>
          </p:cNvSpPr>
          <p:nvPr>
            <p:ph type="body" sz="quarter" idx="11"/>
          </p:nvPr>
        </p:nvSpPr>
        <p:spPr>
          <a:xfrm>
            <a:off x="487681" y="5166360"/>
            <a:ext cx="11217487" cy="365760"/>
          </a:xfrm>
        </p:spPr>
        <p:txBody>
          <a:bodyPr/>
          <a:lstStyle>
            <a:lvl1pPr marL="0" indent="0">
              <a:spcBef>
                <a:spcPts val="0"/>
              </a:spcBef>
              <a:buNone/>
              <a:defRPr sz="1200"/>
            </a:lvl1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800">
                <a:solidFill>
                  <a:schemeClr val="accent2"/>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1 - Section page">
    <p:bg>
      <p:bgPr>
        <a:solidFill>
          <a:schemeClr val="accent2"/>
        </a:solidFill>
        <a:effectLst/>
      </p:bgPr>
    </p:bg>
    <p:spTree>
      <p:nvGrpSpPr>
        <p:cNvPr id="1" name=""/>
        <p:cNvGrpSpPr/>
        <p:nvPr/>
      </p:nvGrpSpPr>
      <p:grpSpPr>
        <a:xfrm>
          <a:off x="0" y="0"/>
          <a:ext cx="0" cy="0"/>
          <a:chOff x="0" y="0"/>
          <a:chExt cx="0" cy="0"/>
        </a:xfrm>
      </p:grpSpPr>
      <p:pic>
        <p:nvPicPr>
          <p:cNvPr id="4" name="Picture 5" descr="faded-logo-wallpaper"/>
          <p:cNvPicPr>
            <a:picLocks noChangeAspect="1" noChangeArrowheads="1"/>
          </p:cNvPicPr>
          <p:nvPr userDrawn="1"/>
        </p:nvPicPr>
        <p:blipFill>
          <a:blip r:embed="rId2" cstate="print"/>
          <a:srcRect/>
          <a:stretch>
            <a:fillRect/>
          </a:stretch>
        </p:blipFill>
        <p:spPr bwMode="auto">
          <a:xfrm>
            <a:off x="0" y="0"/>
            <a:ext cx="12192000" cy="4191000"/>
          </a:xfrm>
          <a:prstGeom prst="rect">
            <a:avLst/>
          </a:prstGeom>
          <a:noFill/>
          <a:ln w="9525">
            <a:noFill/>
            <a:miter lim="800000"/>
            <a:headEnd/>
            <a:tailEnd/>
          </a:ln>
        </p:spPr>
      </p:pic>
      <p:sp>
        <p:nvSpPr>
          <p:cNvPr id="6" name="Text Placeholder 5"/>
          <p:cNvSpPr>
            <a:spLocks noGrp="1"/>
          </p:cNvSpPr>
          <p:nvPr>
            <p:ph type="body" sz="quarter" idx="10"/>
          </p:nvPr>
        </p:nvSpPr>
        <p:spPr>
          <a:xfrm>
            <a:off x="451103" y="3663565"/>
            <a:ext cx="11254063" cy="338328"/>
          </a:xfrm>
        </p:spPr>
        <p:txBody>
          <a:bodyPr/>
          <a:lstStyle>
            <a:lvl1pPr marL="0" indent="0">
              <a:spcBef>
                <a:spcPts val="1320"/>
              </a:spcBef>
              <a:buNone/>
              <a:defRPr sz="2200">
                <a:solidFill>
                  <a:schemeClr val="bg1"/>
                </a:solidFill>
              </a:defRPr>
            </a:lvl1pPr>
            <a:lvl5pPr>
              <a:buNone/>
              <a:defRPr/>
            </a:lvl5pPr>
          </a:lstStyle>
          <a:p>
            <a:pPr lvl="0"/>
            <a:r>
              <a:rPr lang="en-US"/>
              <a:t>Click to edit Master text styles</a:t>
            </a:r>
          </a:p>
        </p:txBody>
      </p:sp>
      <p:sp>
        <p:nvSpPr>
          <p:cNvPr id="9" name="Title 8"/>
          <p:cNvSpPr>
            <a:spLocks noGrp="1"/>
          </p:cNvSpPr>
          <p:nvPr>
            <p:ph type="title"/>
          </p:nvPr>
        </p:nvSpPr>
        <p:spPr>
          <a:xfrm>
            <a:off x="426720" y="2975743"/>
            <a:ext cx="11289048" cy="677108"/>
          </a:xfrm>
          <a:prstGeom prst="rect">
            <a:avLst/>
          </a:prstGeom>
        </p:spPr>
        <p:txBody>
          <a:bodyPr lIns="0" tIns="0" rIns="0" bIns="0" anchor="b" anchorCtr="0"/>
          <a:lstStyle>
            <a:lvl1pPr>
              <a:defRPr sz="4500" baseline="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1 - last slide IBMR">
    <p:bg>
      <p:bgPr>
        <a:solidFill>
          <a:schemeClr val="accent2"/>
        </a:solidFill>
        <a:effectLst/>
      </p:bgPr>
    </p:bg>
    <p:spTree>
      <p:nvGrpSpPr>
        <p:cNvPr id="1" name=""/>
        <p:cNvGrpSpPr/>
        <p:nvPr/>
      </p:nvGrpSpPr>
      <p:grpSpPr>
        <a:xfrm>
          <a:off x="0" y="0"/>
          <a:ext cx="0" cy="0"/>
          <a:chOff x="0" y="0"/>
          <a:chExt cx="0" cy="0"/>
        </a:xfrm>
      </p:grpSpPr>
      <p:pic>
        <p:nvPicPr>
          <p:cNvPr id="2" name="Picture 9"/>
          <p:cNvPicPr>
            <a:picLocks noChangeAspect="1"/>
          </p:cNvPicPr>
          <p:nvPr userDrawn="1"/>
        </p:nvPicPr>
        <p:blipFill>
          <a:blip r:embed="rId2" cstate="print"/>
          <a:srcRect/>
          <a:stretch>
            <a:fillRect/>
          </a:stretch>
        </p:blipFill>
        <p:spPr bwMode="auto">
          <a:xfrm>
            <a:off x="5141384" y="2960688"/>
            <a:ext cx="2063749" cy="576262"/>
          </a:xfrm>
          <a:prstGeom prst="rect">
            <a:avLst/>
          </a:prstGeom>
          <a:noFill/>
          <a:ln w="9525">
            <a:noFill/>
            <a:miter lim="800000"/>
            <a:headEnd/>
            <a:tailEnd/>
          </a:ln>
        </p:spPr>
      </p:pic>
      <p:sp>
        <p:nvSpPr>
          <p:cNvPr id="3" name="Date Placeholder 5"/>
          <p:cNvSpPr txBox="1">
            <a:spLocks/>
          </p:cNvSpPr>
          <p:nvPr userDrawn="1"/>
        </p:nvSpPr>
        <p:spPr>
          <a:xfrm>
            <a:off x="486833" y="6577014"/>
            <a:ext cx="1507067" cy="109537"/>
          </a:xfrm>
          <a:prstGeom prst="rect">
            <a:avLst/>
          </a:prstGeom>
          <a:noFill/>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00" dirty="0">
                <a:solidFill>
                  <a:srgbClr val="FFFFFF">
                    <a:alpha val="80000"/>
                  </a:srgbClr>
                </a:solidFill>
              </a:rPr>
              <a:t>©2016 IBM Corporation</a:t>
            </a:r>
          </a:p>
        </p:txBody>
      </p:sp>
      <p:pic>
        <p:nvPicPr>
          <p:cNvPr id="4"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074585" y="4362450"/>
            <a:ext cx="4042833" cy="25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463296" y="1828801"/>
            <a:ext cx="11226800" cy="42751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8" name="Slide Number Placeholder 4"/>
          <p:cNvSpPr txBox="1">
            <a:spLocks/>
          </p:cNvSpPr>
          <p:nvPr userDrawn="1"/>
        </p:nvSpPr>
        <p:spPr>
          <a:xfrm>
            <a:off x="478367" y="6577013"/>
            <a:ext cx="444500" cy="165100"/>
          </a:xfrm>
          <a:prstGeom prst="rect">
            <a:avLst/>
          </a:prstGeom>
        </p:spPr>
        <p:txBody>
          <a:bodyPr lIns="0" tIns="0" rIns="0" b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0E98AB2E-B6D1-4FB4-A73B-507375FCACCD}" type="slidenum">
              <a:rPr lang="en-US" sz="800" smtClean="0">
                <a:solidFill>
                  <a:schemeClr val="tx2"/>
                </a:solidFill>
              </a:rPr>
              <a:pPr eaLnBrk="1" hangingPunct="1">
                <a:defRPr/>
              </a:pPr>
              <a:t>‹#›</a:t>
            </a:fld>
            <a:endParaRPr lang="en-US" sz="800">
              <a:solidFill>
                <a:schemeClr val="tx2"/>
              </a:solidFill>
            </a:endParaRPr>
          </a:p>
        </p:txBody>
      </p:sp>
      <p:pic>
        <p:nvPicPr>
          <p:cNvPr id="2055" name="Picture 21"/>
          <p:cNvPicPr>
            <a:picLocks noChangeAspect="1"/>
          </p:cNvPicPr>
          <p:nvPr userDrawn="1"/>
        </p:nvPicPr>
        <p:blipFill>
          <a:blip r:embed="rId25" cstate="print"/>
          <a:srcRect/>
          <a:stretch>
            <a:fillRect/>
          </a:stretch>
        </p:blipFill>
        <p:spPr bwMode="auto">
          <a:xfrm>
            <a:off x="11705167" y="6172200"/>
            <a:ext cx="273051" cy="503238"/>
          </a:xfrm>
          <a:prstGeom prst="rect">
            <a:avLst/>
          </a:prstGeom>
          <a:noFill/>
          <a:ln w="9525">
            <a:noFill/>
            <a:miter lim="800000"/>
            <a:headEnd/>
            <a:tailEnd/>
          </a:ln>
        </p:spPr>
      </p:pic>
      <p:sp>
        <p:nvSpPr>
          <p:cNvPr id="2" name="TextBox 1">
            <a:extLst>
              <a:ext uri="{FF2B5EF4-FFF2-40B4-BE49-F238E27FC236}">
                <a16:creationId xmlns:a16="http://schemas.microsoft.com/office/drawing/2014/main" id="{9B5D5C53-31A8-AD46-3314-C127966794F2}"/>
              </a:ext>
            </a:extLst>
          </p:cNvPr>
          <p:cNvSpPr txBox="1"/>
          <p:nvPr userDrawn="1"/>
        </p:nvSpPr>
        <p:spPr>
          <a:xfrm>
            <a:off x="2392680" y="6577013"/>
            <a:ext cx="2743200" cy="184666"/>
          </a:xfrm>
          <a:prstGeom prst="rect">
            <a:avLst/>
          </a:prstGeom>
          <a:noFill/>
        </p:spPr>
        <p:txBody>
          <a:bodyPr wrap="square" lIns="0" tIns="0" rIns="0" bIns="0" rtlCol="0">
            <a:spAutoFit/>
          </a:bodyPr>
          <a:lstStyle/>
          <a:p>
            <a:r>
              <a:rPr lang="en-US" sz="1200" dirty="0">
                <a:solidFill>
                  <a:schemeClr val="tx2"/>
                </a:solidFill>
              </a:rPr>
              <a:t>© 2022 IBM Corporation</a:t>
            </a:r>
          </a:p>
        </p:txBody>
      </p:sp>
    </p:spTree>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Lst>
  <p:hf hdr="0"/>
  <p:txStyles>
    <p:titleStyle>
      <a:lvl1pPr algn="l" rtl="0" eaLnBrk="0" fontAlgn="base" hangingPunct="0">
        <a:lnSpc>
          <a:spcPct val="90000"/>
        </a:lnSpc>
        <a:spcBef>
          <a:spcPct val="0"/>
        </a:spcBef>
        <a:spcAft>
          <a:spcPct val="0"/>
        </a:spcAft>
        <a:defRPr sz="2800" kern="1200">
          <a:solidFill>
            <a:schemeClr val="tx1"/>
          </a:solidFill>
          <a:latin typeface="+mj-lt"/>
          <a:ea typeface="MS PGothic" pitchFamily="34" charset="-128"/>
          <a:cs typeface="+mj-cs"/>
        </a:defRPr>
      </a:lvl1pPr>
      <a:lvl2pPr algn="l" rtl="0" eaLnBrk="0" fontAlgn="base" hangingPunct="0">
        <a:lnSpc>
          <a:spcPct val="90000"/>
        </a:lnSpc>
        <a:spcBef>
          <a:spcPct val="0"/>
        </a:spcBef>
        <a:spcAft>
          <a:spcPct val="0"/>
        </a:spcAft>
        <a:defRPr sz="2800">
          <a:solidFill>
            <a:schemeClr val="tx1"/>
          </a:solidFill>
          <a:latin typeface="Arial" pitchFamily="34" charset="0"/>
          <a:ea typeface="MS PGothic" pitchFamily="34" charset="-128"/>
        </a:defRPr>
      </a:lvl2pPr>
      <a:lvl3pPr algn="l" rtl="0" eaLnBrk="0" fontAlgn="base" hangingPunct="0">
        <a:lnSpc>
          <a:spcPct val="90000"/>
        </a:lnSpc>
        <a:spcBef>
          <a:spcPct val="0"/>
        </a:spcBef>
        <a:spcAft>
          <a:spcPct val="0"/>
        </a:spcAft>
        <a:defRPr sz="2800">
          <a:solidFill>
            <a:schemeClr val="tx1"/>
          </a:solidFill>
          <a:latin typeface="Arial" pitchFamily="34" charset="0"/>
          <a:ea typeface="MS PGothic" pitchFamily="34" charset="-128"/>
        </a:defRPr>
      </a:lvl3pPr>
      <a:lvl4pPr algn="l" rtl="0" eaLnBrk="0" fontAlgn="base" hangingPunct="0">
        <a:lnSpc>
          <a:spcPct val="90000"/>
        </a:lnSpc>
        <a:spcBef>
          <a:spcPct val="0"/>
        </a:spcBef>
        <a:spcAft>
          <a:spcPct val="0"/>
        </a:spcAft>
        <a:defRPr sz="2800">
          <a:solidFill>
            <a:schemeClr val="tx1"/>
          </a:solidFill>
          <a:latin typeface="Arial" pitchFamily="34" charset="0"/>
          <a:ea typeface="MS PGothic" pitchFamily="34" charset="-128"/>
        </a:defRPr>
      </a:lvl4pPr>
      <a:lvl5pPr algn="l" rtl="0" eaLnBrk="0" fontAlgn="base" hangingPunct="0">
        <a:lnSpc>
          <a:spcPct val="90000"/>
        </a:lnSpc>
        <a:spcBef>
          <a:spcPct val="0"/>
        </a:spcBef>
        <a:spcAft>
          <a:spcPct val="0"/>
        </a:spcAft>
        <a:defRPr sz="2800">
          <a:solidFill>
            <a:schemeClr val="tx1"/>
          </a:solidFill>
          <a:latin typeface="Arial" pitchFamily="34" charset="0"/>
          <a:ea typeface="MS PGothic" pitchFamily="34" charset="-128"/>
        </a:defRPr>
      </a:lvl5pPr>
      <a:lvl6pPr marL="457200" algn="l" rtl="0" fontAlgn="base">
        <a:lnSpc>
          <a:spcPct val="90000"/>
        </a:lnSpc>
        <a:spcBef>
          <a:spcPct val="0"/>
        </a:spcBef>
        <a:spcAft>
          <a:spcPct val="0"/>
        </a:spcAft>
        <a:defRPr sz="2800">
          <a:solidFill>
            <a:schemeClr val="tx1"/>
          </a:solidFill>
          <a:latin typeface="Arial" pitchFamily="34" charset="0"/>
        </a:defRPr>
      </a:lvl6pPr>
      <a:lvl7pPr marL="914400" algn="l" rtl="0" fontAlgn="base">
        <a:lnSpc>
          <a:spcPct val="90000"/>
        </a:lnSpc>
        <a:spcBef>
          <a:spcPct val="0"/>
        </a:spcBef>
        <a:spcAft>
          <a:spcPct val="0"/>
        </a:spcAft>
        <a:defRPr sz="2800">
          <a:solidFill>
            <a:schemeClr val="tx1"/>
          </a:solidFill>
          <a:latin typeface="Arial" pitchFamily="34" charset="0"/>
        </a:defRPr>
      </a:lvl7pPr>
      <a:lvl8pPr marL="1371600" algn="l" rtl="0" fontAlgn="base">
        <a:lnSpc>
          <a:spcPct val="90000"/>
        </a:lnSpc>
        <a:spcBef>
          <a:spcPct val="0"/>
        </a:spcBef>
        <a:spcAft>
          <a:spcPct val="0"/>
        </a:spcAft>
        <a:defRPr sz="2800">
          <a:solidFill>
            <a:schemeClr val="tx1"/>
          </a:solidFill>
          <a:latin typeface="Arial" pitchFamily="34" charset="0"/>
        </a:defRPr>
      </a:lvl8pPr>
      <a:lvl9pPr marL="1828800" algn="l" rtl="0" fontAlgn="base">
        <a:lnSpc>
          <a:spcPct val="90000"/>
        </a:lnSpc>
        <a:spcBef>
          <a:spcPct val="0"/>
        </a:spcBef>
        <a:spcAft>
          <a:spcPct val="0"/>
        </a:spcAft>
        <a:defRPr sz="2800">
          <a:solidFill>
            <a:schemeClr val="tx1"/>
          </a:solidFill>
          <a:latin typeface="Arial" pitchFamily="34" charset="0"/>
        </a:defRPr>
      </a:lvl9pPr>
    </p:titleStyle>
    <p:bodyStyle>
      <a:lvl1pPr marL="228600" indent="-228600" algn="l" rtl="0" eaLnBrk="0" fontAlgn="base" hangingPunct="0">
        <a:spcBef>
          <a:spcPts val="900"/>
        </a:spcBef>
        <a:spcAft>
          <a:spcPct val="0"/>
        </a:spcAft>
        <a:buFont typeface="Wingdings" pitchFamily="2" charset="2"/>
        <a:buChar char="§"/>
        <a:defRPr sz="1600" kern="1200">
          <a:solidFill>
            <a:schemeClr val="tx2"/>
          </a:solidFill>
          <a:latin typeface="+mn-lt"/>
          <a:ea typeface="MS PGothic" pitchFamily="34" charset="-128"/>
          <a:cs typeface="+mn-cs"/>
        </a:defRPr>
      </a:lvl1pPr>
      <a:lvl2pPr marL="457200" indent="-228600" algn="l" rtl="0" eaLnBrk="0" fontAlgn="base" hangingPunct="0">
        <a:spcBef>
          <a:spcPct val="0"/>
        </a:spcBef>
        <a:spcAft>
          <a:spcPct val="0"/>
        </a:spcAft>
        <a:buFont typeface="Arial" pitchFamily="34" charset="0"/>
        <a:buChar char="–"/>
        <a:defRPr sz="1600" kern="1200">
          <a:solidFill>
            <a:schemeClr val="tx2"/>
          </a:solidFill>
          <a:latin typeface="+mn-lt"/>
          <a:ea typeface="MS PGothic" pitchFamily="34" charset="-128"/>
          <a:cs typeface="+mn-cs"/>
        </a:defRPr>
      </a:lvl2pPr>
      <a:lvl3pPr marL="685800" indent="-228600" algn="l" rtl="0" eaLnBrk="0" fontAlgn="base" hangingPunct="0">
        <a:spcBef>
          <a:spcPct val="0"/>
        </a:spcBef>
        <a:spcAft>
          <a:spcPct val="0"/>
        </a:spcAft>
        <a:buFont typeface="Wingdings" pitchFamily="2" charset="2"/>
        <a:buChar char="§"/>
        <a:defRPr sz="1600" kern="1200">
          <a:solidFill>
            <a:schemeClr val="tx2"/>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2"/>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2"/>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6.emf"/><Relationship Id="rId7" Type="http://schemas.openxmlformats.org/officeDocument/2006/relationships/image" Target="../media/image290.png"/><Relationship Id="rId12"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80.png"/><Relationship Id="rId11" Type="http://schemas.openxmlformats.org/officeDocument/2006/relationships/image" Target="../media/image31.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390.png"/><Relationship Id="rId2" Type="http://schemas.openxmlformats.org/officeDocument/2006/relationships/image" Target="../media/image29.png"/><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70.png"/><Relationship Id="rId4" Type="http://schemas.openxmlformats.org/officeDocument/2006/relationships/image" Target="../media/image36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44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50.png"/><Relationship Id="rId5" Type="http://schemas.openxmlformats.org/officeDocument/2006/relationships/image" Target="../media/image42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image" Target="../media/image26.emf"/><Relationship Id="rId7" Type="http://schemas.openxmlformats.org/officeDocument/2006/relationships/image" Target="../media/image291.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81.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2D1A69-B6B4-4A45-87D3-E58F264F36DB}"/>
              </a:ext>
            </a:extLst>
          </p:cNvPr>
          <p:cNvSpPr>
            <a:spLocks noGrp="1"/>
          </p:cNvSpPr>
          <p:nvPr>
            <p:ph type="body" sz="quarter" idx="11"/>
          </p:nvPr>
        </p:nvSpPr>
        <p:spPr>
          <a:xfrm>
            <a:off x="487681" y="4114800"/>
            <a:ext cx="11217487" cy="1828800"/>
          </a:xfrm>
        </p:spPr>
        <p:txBody>
          <a:bodyPr/>
          <a:lstStyle/>
          <a:p>
            <a:pPr algn="r"/>
            <a:r>
              <a:rPr lang="en-US" sz="1600" dirty="0">
                <a:solidFill>
                  <a:schemeClr val="tx1"/>
                </a:solidFill>
              </a:rPr>
              <a:t>Michiaki Tatsubori, Takao Moriyama, Tatsuya Ishikawa</a:t>
            </a:r>
          </a:p>
          <a:p>
            <a:pPr algn="r"/>
            <a:r>
              <a:rPr lang="en-US" sz="1600" dirty="0">
                <a:solidFill>
                  <a:schemeClr val="tx1"/>
                </a:solidFill>
              </a:rPr>
              <a:t>		IBM Research – Tokyo</a:t>
            </a:r>
          </a:p>
          <a:p>
            <a:pPr algn="r"/>
            <a:r>
              <a:rPr lang="en-US" sz="1600" dirty="0">
                <a:solidFill>
                  <a:schemeClr val="tx1"/>
                </a:solidFill>
              </a:rPr>
              <a:t>Paolo </a:t>
            </a:r>
            <a:r>
              <a:rPr lang="en-US" sz="1600" dirty="0" err="1">
                <a:solidFill>
                  <a:schemeClr val="tx1"/>
                </a:solidFill>
              </a:rPr>
              <a:t>Fraccaro</a:t>
            </a:r>
            <a:r>
              <a:rPr lang="en-US" sz="1600" dirty="0">
                <a:solidFill>
                  <a:schemeClr val="tx1"/>
                </a:solidFill>
              </a:rPr>
              <a:t>, Anne Jones, Blair Edwards</a:t>
            </a:r>
          </a:p>
          <a:p>
            <a:pPr algn="r"/>
            <a:r>
              <a:rPr lang="en-US" sz="1600" dirty="0">
                <a:solidFill>
                  <a:schemeClr val="tx1"/>
                </a:solidFill>
              </a:rPr>
              <a:t>	IBM Research – Europe</a:t>
            </a:r>
          </a:p>
          <a:p>
            <a:pPr algn="r"/>
            <a:r>
              <a:rPr lang="en-US" sz="1600" dirty="0">
                <a:solidFill>
                  <a:schemeClr val="tx1"/>
                </a:solidFill>
              </a:rPr>
              <a:t>Julian </a:t>
            </a:r>
            <a:r>
              <a:rPr lang="en-US" sz="1600" dirty="0" err="1">
                <a:solidFill>
                  <a:schemeClr val="tx1"/>
                </a:solidFill>
              </a:rPr>
              <a:t>Kuehnert</a:t>
            </a:r>
            <a:r>
              <a:rPr lang="en-US" sz="1600" dirty="0">
                <a:solidFill>
                  <a:schemeClr val="tx1"/>
                </a:solidFill>
              </a:rPr>
              <a:t>, Sekou L. Remy</a:t>
            </a:r>
          </a:p>
          <a:p>
            <a:pPr algn="r"/>
            <a:r>
              <a:rPr lang="en-US" sz="1600" dirty="0">
                <a:solidFill>
                  <a:schemeClr val="tx1"/>
                </a:solidFill>
              </a:rPr>
              <a:t>	IBM Research – Africa</a:t>
            </a:r>
          </a:p>
          <a:p>
            <a:pPr algn="r"/>
            <a:endParaRPr lang="en-US" sz="1600" dirty="0">
              <a:solidFill>
                <a:schemeClr val="tx1"/>
              </a:solidFill>
            </a:endParaRPr>
          </a:p>
        </p:txBody>
      </p:sp>
      <p:sp>
        <p:nvSpPr>
          <p:cNvPr id="25604" name="Title 3"/>
          <p:cNvSpPr>
            <a:spLocks noGrp="1"/>
          </p:cNvSpPr>
          <p:nvPr>
            <p:ph type="title"/>
          </p:nvPr>
        </p:nvSpPr>
        <p:spPr>
          <a:xfrm>
            <a:off x="426720" y="1143000"/>
            <a:ext cx="11289048" cy="2509851"/>
          </a:xfrm>
        </p:spPr>
        <p:txBody>
          <a:bodyPr anchor="ctr"/>
          <a:lstStyle/>
          <a:p>
            <a:pPr algn="ctr"/>
            <a:r>
              <a:rPr lang="en-JP" dirty="0"/>
              <a:t>Deep T</a:t>
            </a:r>
            <a:r>
              <a:rPr lang="en-US" dirty="0"/>
              <a:t>e</a:t>
            </a:r>
            <a:r>
              <a:rPr lang="en-JP" dirty="0"/>
              <a:t>mporal Interpolation</a:t>
            </a:r>
            <a:br>
              <a:rPr lang="en-JP" dirty="0"/>
            </a:br>
            <a:r>
              <a:rPr lang="en-JP" dirty="0"/>
              <a:t>of Radar-based Precipitation</a:t>
            </a:r>
            <a:endParaRPr lang="en-US" dirty="0"/>
          </a:p>
        </p:txBody>
      </p:sp>
      <p:sp>
        <p:nvSpPr>
          <p:cNvPr id="4" name="Text Placeholder 3">
            <a:extLst>
              <a:ext uri="{FF2B5EF4-FFF2-40B4-BE49-F238E27FC236}">
                <a16:creationId xmlns:a16="http://schemas.microsoft.com/office/drawing/2014/main" id="{49AC2FE0-DAF4-1FC2-1E79-031D2715F952}"/>
              </a:ext>
            </a:extLst>
          </p:cNvPr>
          <p:cNvSpPr>
            <a:spLocks noGrp="1"/>
          </p:cNvSpPr>
          <p:nvPr>
            <p:ph type="body" sz="quarter" idx="10"/>
          </p:nvPr>
        </p:nvSpPr>
        <p:spPr/>
        <p:txBody>
          <a:bodyPr/>
          <a:lstStyle/>
          <a:p>
            <a:r>
              <a:rPr lang="en-US" dirty="0">
                <a:solidFill>
                  <a:srgbClr val="666666"/>
                </a:solidFill>
              </a:rPr>
              <a:t>ICASSP-22, Singapore, May 22-27, 2022</a:t>
            </a:r>
          </a:p>
        </p:txBody>
      </p:sp>
    </p:spTree>
    <p:extLst>
      <p:ext uri="{BB962C8B-B14F-4D97-AF65-F5344CB8AC3E}">
        <p14:creationId xmlns:p14="http://schemas.microsoft.com/office/powerpoint/2010/main" val="43349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FC86AC1D-C549-2C45-8A8B-14EB1CDDA808}"/>
              </a:ext>
            </a:extLst>
          </p:cNvPr>
          <p:cNvCxnSpPr>
            <a:cxnSpLocks/>
            <a:stCxn id="9" idx="3"/>
          </p:cNvCxnSpPr>
          <p:nvPr/>
        </p:nvCxnSpPr>
        <p:spPr>
          <a:xfrm>
            <a:off x="1939562" y="1616929"/>
            <a:ext cx="3880643" cy="43694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5E40BEE-5304-AC4A-9730-FF0391D379AE}"/>
              </a:ext>
            </a:extLst>
          </p:cNvPr>
          <p:cNvCxnSpPr>
            <a:cxnSpLocks/>
            <a:stCxn id="10" idx="3"/>
          </p:cNvCxnSpPr>
          <p:nvPr/>
        </p:nvCxnSpPr>
        <p:spPr>
          <a:xfrm flipV="1">
            <a:off x="1933599" y="4093975"/>
            <a:ext cx="3908335" cy="189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21F4A346-7E86-1F4B-8FEC-28F7DF4C59AF}"/>
              </a:ext>
            </a:extLst>
          </p:cNvPr>
          <p:cNvCxnSpPr>
            <a:cxnSpLocks/>
            <a:stCxn id="11" idx="3"/>
            <a:endCxn id="12" idx="0"/>
          </p:cNvCxnSpPr>
          <p:nvPr/>
        </p:nvCxnSpPr>
        <p:spPr>
          <a:xfrm>
            <a:off x="1911870" y="3233458"/>
            <a:ext cx="8862424" cy="195542"/>
          </a:xfrm>
          <a:prstGeom prst="curvedConnector2">
            <a:avLst/>
          </a:prstGeom>
          <a:ln>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26265060-81A5-9041-8234-902103C02339}"/>
              </a:ext>
            </a:extLst>
          </p:cNvPr>
          <p:cNvSpPr>
            <a:spLocks noGrp="1"/>
          </p:cNvSpPr>
          <p:nvPr>
            <p:ph type="title"/>
          </p:nvPr>
        </p:nvSpPr>
        <p:spPr/>
        <p:txBody>
          <a:bodyPr/>
          <a:lstStyle/>
          <a:p>
            <a:r>
              <a:rPr lang="en-US" dirty="0"/>
              <a:t>Network Architecture</a:t>
            </a:r>
          </a:p>
        </p:txBody>
      </p:sp>
      <p:pic>
        <p:nvPicPr>
          <p:cNvPr id="4" name="Picture 3">
            <a:extLst>
              <a:ext uri="{FF2B5EF4-FFF2-40B4-BE49-F238E27FC236}">
                <a16:creationId xmlns:a16="http://schemas.microsoft.com/office/drawing/2014/main" id="{20F5E430-B7A3-5F4F-8E36-D6058E222719}"/>
              </a:ext>
            </a:extLst>
          </p:cNvPr>
          <p:cNvPicPr>
            <a:picLocks noChangeAspect="1"/>
          </p:cNvPicPr>
          <p:nvPr/>
        </p:nvPicPr>
        <p:blipFill rotWithShape="1">
          <a:blip r:embed="rId3"/>
          <a:srcRect l="2181" t="31268" r="61586" b="34115"/>
          <a:stretch/>
        </p:blipFill>
        <p:spPr>
          <a:xfrm>
            <a:off x="3421361" y="1475054"/>
            <a:ext cx="2674639" cy="1247720"/>
          </a:xfrm>
          <a:prstGeom prst="rect">
            <a:avLst/>
          </a:prstGeom>
        </p:spPr>
      </p:pic>
      <p:pic>
        <p:nvPicPr>
          <p:cNvPr id="5" name="Picture 4">
            <a:extLst>
              <a:ext uri="{FF2B5EF4-FFF2-40B4-BE49-F238E27FC236}">
                <a16:creationId xmlns:a16="http://schemas.microsoft.com/office/drawing/2014/main" id="{29BD9771-EA4E-AF4B-9106-B9186516F976}"/>
              </a:ext>
            </a:extLst>
          </p:cNvPr>
          <p:cNvPicPr>
            <a:picLocks noChangeAspect="1"/>
          </p:cNvPicPr>
          <p:nvPr/>
        </p:nvPicPr>
        <p:blipFill rotWithShape="1">
          <a:blip r:embed="rId3"/>
          <a:srcRect l="42185" t="14517" r="11324" b="17011"/>
          <a:stretch/>
        </p:blipFill>
        <p:spPr>
          <a:xfrm>
            <a:off x="5841934" y="3946396"/>
            <a:ext cx="3108960" cy="2235795"/>
          </a:xfrm>
          <a:prstGeom prst="rect">
            <a:avLst/>
          </a:prstGeom>
        </p:spPr>
      </p:pic>
      <p:pic>
        <p:nvPicPr>
          <p:cNvPr id="6" name="Picture 5">
            <a:extLst>
              <a:ext uri="{FF2B5EF4-FFF2-40B4-BE49-F238E27FC236}">
                <a16:creationId xmlns:a16="http://schemas.microsoft.com/office/drawing/2014/main" id="{2DAA4BB4-BC66-F14F-8229-F317265B9521}"/>
              </a:ext>
            </a:extLst>
          </p:cNvPr>
          <p:cNvPicPr>
            <a:picLocks noChangeAspect="1"/>
          </p:cNvPicPr>
          <p:nvPr/>
        </p:nvPicPr>
        <p:blipFill>
          <a:blip r:embed="rId4">
            <a:alphaModFix amt="50000"/>
          </a:blip>
          <a:stretch>
            <a:fillRect/>
          </a:stretch>
        </p:blipFill>
        <p:spPr>
          <a:xfrm>
            <a:off x="124837" y="997882"/>
            <a:ext cx="663632" cy="5482722"/>
          </a:xfrm>
          <a:prstGeom prst="rect">
            <a:avLst/>
          </a:prstGeom>
        </p:spPr>
      </p:pic>
      <p:pic>
        <p:nvPicPr>
          <p:cNvPr id="8" name="Picture 7">
            <a:extLst>
              <a:ext uri="{FF2B5EF4-FFF2-40B4-BE49-F238E27FC236}">
                <a16:creationId xmlns:a16="http://schemas.microsoft.com/office/drawing/2014/main" id="{73BB5213-2CEE-2A4C-BF67-A1C377DCC43D}"/>
              </a:ext>
            </a:extLst>
          </p:cNvPr>
          <p:cNvPicPr>
            <a:picLocks noChangeAspect="1"/>
          </p:cNvPicPr>
          <p:nvPr/>
        </p:nvPicPr>
        <p:blipFill>
          <a:blip r:embed="rId5"/>
          <a:stretch>
            <a:fillRect/>
          </a:stretch>
        </p:blipFill>
        <p:spPr>
          <a:xfrm>
            <a:off x="1128479" y="1371600"/>
            <a:ext cx="532681" cy="490510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20F966-C2D2-6142-B7DF-A196293D79BB}"/>
                  </a:ext>
                </a:extLst>
              </p:cNvPr>
              <p:cNvSpPr txBox="1"/>
              <p:nvPr/>
            </p:nvSpPr>
            <p:spPr>
              <a:xfrm>
                <a:off x="1666603" y="1463040"/>
                <a:ext cx="27295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0</m:t>
                          </m:r>
                        </m:sub>
                      </m:sSub>
                    </m:oMath>
                  </m:oMathPara>
                </a14:m>
                <a:endParaRPr lang="en-US" sz="2000" dirty="0">
                  <a:solidFill>
                    <a:schemeClr val="tx2"/>
                  </a:solidFill>
                </a:endParaRPr>
              </a:p>
            </p:txBody>
          </p:sp>
        </mc:Choice>
        <mc:Fallback xmlns="">
          <p:sp>
            <p:nvSpPr>
              <p:cNvPr id="9" name="TextBox 8">
                <a:extLst>
                  <a:ext uri="{FF2B5EF4-FFF2-40B4-BE49-F238E27FC236}">
                    <a16:creationId xmlns:a16="http://schemas.microsoft.com/office/drawing/2014/main" id="{9520F966-C2D2-6142-B7DF-A196293D79BB}"/>
                  </a:ext>
                </a:extLst>
              </p:cNvPr>
              <p:cNvSpPr txBox="1">
                <a:spLocks noRot="1" noChangeAspect="1" noMove="1" noResize="1" noEditPoints="1" noAdjustHandles="1" noChangeArrowheads="1" noChangeShapeType="1" noTextEdit="1"/>
              </p:cNvSpPr>
              <p:nvPr/>
            </p:nvSpPr>
            <p:spPr>
              <a:xfrm>
                <a:off x="1666603" y="1463040"/>
                <a:ext cx="272959" cy="307777"/>
              </a:xfrm>
              <a:prstGeom prst="rect">
                <a:avLst/>
              </a:prstGeom>
              <a:blipFill>
                <a:blip r:embed="rId6"/>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5B9277-B072-5B4D-BE7F-C9A18F9DE401}"/>
                  </a:ext>
                </a:extLst>
              </p:cNvPr>
              <p:cNvSpPr txBox="1"/>
              <p:nvPr/>
            </p:nvSpPr>
            <p:spPr>
              <a:xfrm>
                <a:off x="1666603" y="5832470"/>
                <a:ext cx="2669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1</m:t>
                          </m:r>
                        </m:sub>
                      </m:sSub>
                    </m:oMath>
                  </m:oMathPara>
                </a14:m>
                <a:endParaRPr lang="en-US" sz="2000" dirty="0">
                  <a:solidFill>
                    <a:schemeClr val="tx2"/>
                  </a:solidFill>
                </a:endParaRPr>
              </a:p>
            </p:txBody>
          </p:sp>
        </mc:Choice>
        <mc:Fallback xmlns="">
          <p:sp>
            <p:nvSpPr>
              <p:cNvPr id="10" name="TextBox 9">
                <a:extLst>
                  <a:ext uri="{FF2B5EF4-FFF2-40B4-BE49-F238E27FC236}">
                    <a16:creationId xmlns:a16="http://schemas.microsoft.com/office/drawing/2014/main" id="{525B9277-B072-5B4D-BE7F-C9A18F9DE401}"/>
                  </a:ext>
                </a:extLst>
              </p:cNvPr>
              <p:cNvSpPr txBox="1">
                <a:spLocks noRot="1" noChangeAspect="1" noMove="1" noResize="1" noEditPoints="1" noAdjustHandles="1" noChangeArrowheads="1" noChangeShapeType="1" noTextEdit="1"/>
              </p:cNvSpPr>
              <p:nvPr/>
            </p:nvSpPr>
            <p:spPr>
              <a:xfrm>
                <a:off x="1666603" y="5832470"/>
                <a:ext cx="266996" cy="307777"/>
              </a:xfrm>
              <a:prstGeom prst="rect">
                <a:avLst/>
              </a:prstGeom>
              <a:blipFill>
                <a:blip r:embed="rId7"/>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3B518DF-0B14-524E-AB5D-9AF315ED4C1A}"/>
                  </a:ext>
                </a:extLst>
              </p:cNvPr>
              <p:cNvSpPr txBox="1"/>
              <p:nvPr/>
            </p:nvSpPr>
            <p:spPr>
              <a:xfrm>
                <a:off x="1661160" y="3079569"/>
                <a:ext cx="2507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𝑡</m:t>
                          </m:r>
                        </m:sub>
                      </m:sSub>
                    </m:oMath>
                  </m:oMathPara>
                </a14:m>
                <a:endParaRPr lang="en-US" sz="2000" dirty="0">
                  <a:solidFill>
                    <a:schemeClr val="tx2"/>
                  </a:solidFill>
                </a:endParaRPr>
              </a:p>
            </p:txBody>
          </p:sp>
        </mc:Choice>
        <mc:Fallback xmlns="">
          <p:sp>
            <p:nvSpPr>
              <p:cNvPr id="11" name="TextBox 10">
                <a:extLst>
                  <a:ext uri="{FF2B5EF4-FFF2-40B4-BE49-F238E27FC236}">
                    <a16:creationId xmlns:a16="http://schemas.microsoft.com/office/drawing/2014/main" id="{13B518DF-0B14-524E-AB5D-9AF315ED4C1A}"/>
                  </a:ext>
                </a:extLst>
              </p:cNvPr>
              <p:cNvSpPr txBox="1">
                <a:spLocks noRot="1" noChangeAspect="1" noMove="1" noResize="1" noEditPoints="1" noAdjustHandles="1" noChangeArrowheads="1" noChangeShapeType="1" noTextEdit="1"/>
              </p:cNvSpPr>
              <p:nvPr/>
            </p:nvSpPr>
            <p:spPr>
              <a:xfrm>
                <a:off x="1661160" y="3079569"/>
                <a:ext cx="250710" cy="307777"/>
              </a:xfrm>
              <a:prstGeom prst="rect">
                <a:avLst/>
              </a:prstGeom>
              <a:blipFill>
                <a:blip r:embed="rId8"/>
                <a:stretch>
                  <a:fillRect l="-25000" r="-5000" b="-1600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052ABDE-60E6-904C-8D0D-11BBCCEAB199}"/>
              </a:ext>
            </a:extLst>
          </p:cNvPr>
          <p:cNvPicPr>
            <a:picLocks noChangeAspect="1"/>
          </p:cNvPicPr>
          <p:nvPr/>
        </p:nvPicPr>
        <p:blipFill rotWithShape="1">
          <a:blip r:embed="rId3"/>
          <a:srcRect l="91058" t="42533" r="2589" b="45283"/>
          <a:stretch/>
        </p:blipFill>
        <p:spPr>
          <a:xfrm>
            <a:off x="10507953" y="3429000"/>
            <a:ext cx="532681" cy="498854"/>
          </a:xfrm>
          <a:prstGeom prst="rect">
            <a:avLst/>
          </a:prstGeom>
        </p:spPr>
      </p:pic>
      <p:cxnSp>
        <p:nvCxnSpPr>
          <p:cNvPr id="14" name="Straight Arrow Connector 13">
            <a:extLst>
              <a:ext uri="{FF2B5EF4-FFF2-40B4-BE49-F238E27FC236}">
                <a16:creationId xmlns:a16="http://schemas.microsoft.com/office/drawing/2014/main" id="{DDC1B333-997E-B74B-825C-98063E3693D1}"/>
              </a:ext>
            </a:extLst>
          </p:cNvPr>
          <p:cNvCxnSpPr>
            <a:cxnSpLocks/>
            <a:stCxn id="9" idx="3"/>
          </p:cNvCxnSpPr>
          <p:nvPr/>
        </p:nvCxnSpPr>
        <p:spPr>
          <a:xfrm>
            <a:off x="1939562" y="1616929"/>
            <a:ext cx="1481799" cy="24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B82B5D-5824-6C48-A67C-64001702A4E9}"/>
              </a:ext>
            </a:extLst>
          </p:cNvPr>
          <p:cNvCxnSpPr>
            <a:cxnSpLocks/>
            <a:stCxn id="10" idx="3"/>
          </p:cNvCxnSpPr>
          <p:nvPr/>
        </p:nvCxnSpPr>
        <p:spPr>
          <a:xfrm flipV="1">
            <a:off x="1933599" y="2361111"/>
            <a:ext cx="1487762" cy="3625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58A298A5-F09E-9942-9082-0701E550F7C4}"/>
              </a:ext>
            </a:extLst>
          </p:cNvPr>
          <p:cNvCxnSpPr>
            <a:cxnSpLocks/>
            <a:stCxn id="4" idx="3"/>
            <a:endCxn id="5" idx="1"/>
          </p:cNvCxnSpPr>
          <p:nvPr/>
        </p:nvCxnSpPr>
        <p:spPr>
          <a:xfrm flipH="1">
            <a:off x="5841934" y="2098914"/>
            <a:ext cx="254066" cy="2965380"/>
          </a:xfrm>
          <a:prstGeom prst="curvedConnector5">
            <a:avLst>
              <a:gd name="adj1" fmla="val -89977"/>
              <a:gd name="adj2" fmla="val 41670"/>
              <a:gd name="adj3" fmla="val 189977"/>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55314812-3EF2-0748-9A1D-E37EBE831A81}"/>
              </a:ext>
            </a:extLst>
          </p:cNvPr>
          <p:cNvCxnSpPr>
            <a:cxnSpLocks/>
            <a:stCxn id="5" idx="3"/>
            <a:endCxn id="12" idx="1"/>
          </p:cNvCxnSpPr>
          <p:nvPr/>
        </p:nvCxnSpPr>
        <p:spPr>
          <a:xfrm flipV="1">
            <a:off x="8950894" y="3678427"/>
            <a:ext cx="1557059" cy="1385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77C4B4C-F55C-C048-93BD-0046C8FEA3E1}"/>
              </a:ext>
            </a:extLst>
          </p:cNvPr>
          <p:cNvSpPr txBox="1"/>
          <p:nvPr/>
        </p:nvSpPr>
        <p:spPr>
          <a:xfrm>
            <a:off x="9388629" y="4601522"/>
            <a:ext cx="965008" cy="430887"/>
          </a:xfrm>
          <a:prstGeom prst="rect">
            <a:avLst/>
          </a:prstGeom>
          <a:noFill/>
        </p:spPr>
        <p:txBody>
          <a:bodyPr wrap="none" lIns="0" tIns="0" rIns="0" bIns="0" rtlCol="0">
            <a:spAutoFit/>
          </a:bodyPr>
          <a:lstStyle/>
          <a:p>
            <a:r>
              <a:rPr lang="en-US" sz="1400" dirty="0">
                <a:solidFill>
                  <a:schemeClr val="tx2"/>
                </a:solidFill>
              </a:rPr>
              <a:t>smoothness</a:t>
            </a:r>
            <a:br>
              <a:rPr lang="en-US" sz="1400" dirty="0">
                <a:solidFill>
                  <a:schemeClr val="tx2"/>
                </a:solidFill>
              </a:rPr>
            </a:br>
            <a:r>
              <a:rPr lang="en-US" sz="1400" dirty="0">
                <a:solidFill>
                  <a:schemeClr val="tx2"/>
                </a:solidFill>
              </a:rPr>
              <a:t>losses, etc.</a:t>
            </a:r>
          </a:p>
        </p:txBody>
      </p:sp>
      <p:pic>
        <p:nvPicPr>
          <p:cNvPr id="55" name="Picture 54">
            <a:extLst>
              <a:ext uri="{FF2B5EF4-FFF2-40B4-BE49-F238E27FC236}">
                <a16:creationId xmlns:a16="http://schemas.microsoft.com/office/drawing/2014/main" id="{34240E42-4AB4-2646-BA60-B30F5E477B4F}"/>
              </a:ext>
            </a:extLst>
          </p:cNvPr>
          <p:cNvPicPr>
            <a:picLocks noChangeAspect="1"/>
          </p:cNvPicPr>
          <p:nvPr/>
        </p:nvPicPr>
        <p:blipFill>
          <a:blip r:embed="rId9"/>
          <a:stretch>
            <a:fillRect/>
          </a:stretch>
        </p:blipFill>
        <p:spPr>
          <a:xfrm>
            <a:off x="9525442" y="758058"/>
            <a:ext cx="2340186" cy="1484313"/>
          </a:xfrm>
          <a:prstGeom prst="rect">
            <a:avLst/>
          </a:prstGeom>
        </p:spPr>
      </p:pic>
      <p:sp>
        <p:nvSpPr>
          <p:cNvPr id="56" name="TextBox 55">
            <a:extLst>
              <a:ext uri="{FF2B5EF4-FFF2-40B4-BE49-F238E27FC236}">
                <a16:creationId xmlns:a16="http://schemas.microsoft.com/office/drawing/2014/main" id="{DECAC485-8EE4-BF4B-8A4A-988445B87F74}"/>
              </a:ext>
            </a:extLst>
          </p:cNvPr>
          <p:cNvSpPr txBox="1"/>
          <p:nvPr/>
        </p:nvSpPr>
        <p:spPr>
          <a:xfrm>
            <a:off x="9266933" y="2226691"/>
            <a:ext cx="2782813" cy="246221"/>
          </a:xfrm>
          <a:prstGeom prst="rect">
            <a:avLst/>
          </a:prstGeom>
          <a:noFill/>
        </p:spPr>
        <p:txBody>
          <a:bodyPr wrap="none" lIns="0" tIns="0" rIns="0" bIns="0" rtlCol="0">
            <a:spAutoFit/>
          </a:bodyPr>
          <a:lstStyle/>
          <a:p>
            <a:r>
              <a:rPr lang="en-US" sz="1600" b="1" dirty="0">
                <a:solidFill>
                  <a:srgbClr val="FF0000"/>
                </a:solidFill>
              </a:rPr>
              <a:t>topographical elevation map</a:t>
            </a:r>
          </a:p>
        </p:txBody>
      </p:sp>
      <p:sp>
        <p:nvSpPr>
          <p:cNvPr id="57" name="TextBox 56">
            <a:extLst>
              <a:ext uri="{FF2B5EF4-FFF2-40B4-BE49-F238E27FC236}">
                <a16:creationId xmlns:a16="http://schemas.microsoft.com/office/drawing/2014/main" id="{98F14E0B-D45E-794F-BF1C-A32C65906858}"/>
              </a:ext>
            </a:extLst>
          </p:cNvPr>
          <p:cNvSpPr txBox="1"/>
          <p:nvPr/>
        </p:nvSpPr>
        <p:spPr>
          <a:xfrm>
            <a:off x="5610771" y="1168596"/>
            <a:ext cx="1131720" cy="492443"/>
          </a:xfrm>
          <a:prstGeom prst="rect">
            <a:avLst/>
          </a:prstGeom>
          <a:noFill/>
        </p:spPr>
        <p:txBody>
          <a:bodyPr wrap="none" lIns="0" tIns="0" rIns="0" bIns="0" rtlCol="0">
            <a:spAutoFit/>
          </a:bodyPr>
          <a:lstStyle/>
          <a:p>
            <a:r>
              <a:rPr lang="en-US" sz="1600" b="1" dirty="0">
                <a:solidFill>
                  <a:schemeClr val="tx2"/>
                </a:solidFill>
              </a:rPr>
              <a:t>optical flow</a:t>
            </a:r>
            <a:br>
              <a:rPr lang="en-US" sz="1600" b="1" dirty="0">
                <a:solidFill>
                  <a:schemeClr val="tx2"/>
                </a:solidFill>
              </a:rPr>
            </a:br>
            <a:r>
              <a:rPr lang="en-US" sz="1600" b="1" dirty="0">
                <a:solidFill>
                  <a:schemeClr val="tx2"/>
                </a:solidFill>
              </a:rPr>
              <a:t>vector field</a:t>
            </a:r>
          </a:p>
        </p:txBody>
      </p:sp>
      <p:pic>
        <p:nvPicPr>
          <p:cNvPr id="59" name="Picture 58">
            <a:extLst>
              <a:ext uri="{FF2B5EF4-FFF2-40B4-BE49-F238E27FC236}">
                <a16:creationId xmlns:a16="http://schemas.microsoft.com/office/drawing/2014/main" id="{61CCBDC6-B0EF-8D42-92F2-C4CC951070BD}"/>
              </a:ext>
            </a:extLst>
          </p:cNvPr>
          <p:cNvPicPr>
            <a:picLocks noChangeAspect="1"/>
          </p:cNvPicPr>
          <p:nvPr/>
        </p:nvPicPr>
        <p:blipFill>
          <a:blip r:embed="rId10"/>
          <a:stretch>
            <a:fillRect/>
          </a:stretch>
        </p:blipFill>
        <p:spPr>
          <a:xfrm>
            <a:off x="6876825" y="2013679"/>
            <a:ext cx="2198370" cy="986727"/>
          </a:xfrm>
          <a:prstGeom prst="rect">
            <a:avLst/>
          </a:prstGeom>
        </p:spPr>
      </p:pic>
      <p:cxnSp>
        <p:nvCxnSpPr>
          <p:cNvPr id="64" name="Straight Arrow Connector 63">
            <a:extLst>
              <a:ext uri="{FF2B5EF4-FFF2-40B4-BE49-F238E27FC236}">
                <a16:creationId xmlns:a16="http://schemas.microsoft.com/office/drawing/2014/main" id="{5BC391BB-E0E4-7940-8370-DBD45B81A216}"/>
              </a:ext>
            </a:extLst>
          </p:cNvPr>
          <p:cNvCxnSpPr>
            <a:cxnSpLocks/>
          </p:cNvCxnSpPr>
          <p:nvPr/>
        </p:nvCxnSpPr>
        <p:spPr>
          <a:xfrm>
            <a:off x="6093164" y="1910466"/>
            <a:ext cx="1694476" cy="271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740727E1-2A40-1147-9FB4-003AA002F93E}"/>
              </a:ext>
            </a:extLst>
          </p:cNvPr>
          <p:cNvCxnSpPr>
            <a:cxnSpLocks/>
          </p:cNvCxnSpPr>
          <p:nvPr/>
        </p:nvCxnSpPr>
        <p:spPr>
          <a:xfrm flipH="1">
            <a:off x="8929059" y="2145922"/>
            <a:ext cx="573664" cy="1733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3" name="Picture 72">
            <a:extLst>
              <a:ext uri="{FF2B5EF4-FFF2-40B4-BE49-F238E27FC236}">
                <a16:creationId xmlns:a16="http://schemas.microsoft.com/office/drawing/2014/main" id="{AF245CBE-03F3-9940-BB5F-22DBE2147E89}"/>
              </a:ext>
            </a:extLst>
          </p:cNvPr>
          <p:cNvPicPr>
            <a:picLocks noChangeAspect="1"/>
          </p:cNvPicPr>
          <p:nvPr/>
        </p:nvPicPr>
        <p:blipFill>
          <a:blip r:embed="rId11"/>
          <a:stretch>
            <a:fillRect/>
          </a:stretch>
        </p:blipFill>
        <p:spPr>
          <a:xfrm>
            <a:off x="6153332" y="980776"/>
            <a:ext cx="2899143" cy="1115963"/>
          </a:xfrm>
          <a:prstGeom prst="rect">
            <a:avLst/>
          </a:prstGeom>
        </p:spPr>
      </p:pic>
      <p:pic>
        <p:nvPicPr>
          <p:cNvPr id="76" name="Picture 75">
            <a:extLst>
              <a:ext uri="{FF2B5EF4-FFF2-40B4-BE49-F238E27FC236}">
                <a16:creationId xmlns:a16="http://schemas.microsoft.com/office/drawing/2014/main" id="{1417E97C-1F7B-1D4F-82FB-F7DE538D7C93}"/>
              </a:ext>
            </a:extLst>
          </p:cNvPr>
          <p:cNvPicPr>
            <a:picLocks noChangeAspect="1"/>
          </p:cNvPicPr>
          <p:nvPr/>
        </p:nvPicPr>
        <p:blipFill>
          <a:blip r:embed="rId12"/>
          <a:stretch>
            <a:fillRect/>
          </a:stretch>
        </p:blipFill>
        <p:spPr>
          <a:xfrm>
            <a:off x="8531234" y="1051450"/>
            <a:ext cx="1706113" cy="781969"/>
          </a:xfrm>
          <a:prstGeom prst="rect">
            <a:avLst/>
          </a:prstGeom>
        </p:spPr>
      </p:pic>
      <p:sp>
        <p:nvSpPr>
          <p:cNvPr id="77" name="TextBox 76">
            <a:extLst>
              <a:ext uri="{FF2B5EF4-FFF2-40B4-BE49-F238E27FC236}">
                <a16:creationId xmlns:a16="http://schemas.microsoft.com/office/drawing/2014/main" id="{DE5FBBE7-8AAF-3B42-88D1-68A25045CEEE}"/>
              </a:ext>
            </a:extLst>
          </p:cNvPr>
          <p:cNvSpPr txBox="1"/>
          <p:nvPr/>
        </p:nvSpPr>
        <p:spPr>
          <a:xfrm>
            <a:off x="6710853" y="2931132"/>
            <a:ext cx="3526606" cy="246221"/>
          </a:xfrm>
          <a:prstGeom prst="rect">
            <a:avLst/>
          </a:prstGeom>
          <a:noFill/>
        </p:spPr>
        <p:txBody>
          <a:bodyPr wrap="none" lIns="0" tIns="0" rIns="0" bIns="0" rtlCol="0">
            <a:spAutoFit/>
          </a:bodyPr>
          <a:lstStyle/>
          <a:p>
            <a:r>
              <a:rPr lang="en-US" sz="1600" b="1" dirty="0">
                <a:solidFill>
                  <a:srgbClr val="FF0000"/>
                </a:solidFill>
              </a:rPr>
              <a:t>rain motion-ground collision feature</a:t>
            </a:r>
          </a:p>
        </p:txBody>
      </p:sp>
      <p:sp>
        <p:nvSpPr>
          <p:cNvPr id="78" name="Rounded Rectangle 77">
            <a:extLst>
              <a:ext uri="{FF2B5EF4-FFF2-40B4-BE49-F238E27FC236}">
                <a16:creationId xmlns:a16="http://schemas.microsoft.com/office/drawing/2014/main" id="{EABDF00D-0B65-4549-BC66-CDE40721F82C}"/>
              </a:ext>
            </a:extLst>
          </p:cNvPr>
          <p:cNvSpPr/>
          <p:nvPr/>
        </p:nvSpPr>
        <p:spPr>
          <a:xfrm>
            <a:off x="5905396" y="3538901"/>
            <a:ext cx="736820" cy="372643"/>
          </a:xfrm>
          <a:prstGeom prst="roundRect">
            <a:avLst/>
          </a:prstGeom>
          <a:solidFill>
            <a:schemeClr val="bg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a:t>
            </a:r>
          </a:p>
        </p:txBody>
      </p:sp>
      <p:cxnSp>
        <p:nvCxnSpPr>
          <p:cNvPr id="79" name="Straight Arrow Connector 78">
            <a:extLst>
              <a:ext uri="{FF2B5EF4-FFF2-40B4-BE49-F238E27FC236}">
                <a16:creationId xmlns:a16="http://schemas.microsoft.com/office/drawing/2014/main" id="{11D9252B-4DEB-154E-BA11-BE26C6249806}"/>
              </a:ext>
            </a:extLst>
          </p:cNvPr>
          <p:cNvCxnSpPr>
            <a:cxnSpLocks/>
          </p:cNvCxnSpPr>
          <p:nvPr/>
        </p:nvCxnSpPr>
        <p:spPr>
          <a:xfrm flipH="1">
            <a:off x="6780957" y="3249833"/>
            <a:ext cx="796842" cy="338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 name="Rounded Rectangle 81">
            <a:extLst>
              <a:ext uri="{FF2B5EF4-FFF2-40B4-BE49-F238E27FC236}">
                <a16:creationId xmlns:a16="http://schemas.microsoft.com/office/drawing/2014/main" id="{F7853378-0408-3E4E-B2F1-4CEA78370AD4}"/>
              </a:ext>
            </a:extLst>
          </p:cNvPr>
          <p:cNvSpPr/>
          <p:nvPr/>
        </p:nvSpPr>
        <p:spPr>
          <a:xfrm>
            <a:off x="5893667" y="6249173"/>
            <a:ext cx="736820" cy="372643"/>
          </a:xfrm>
          <a:prstGeom prst="roundRect">
            <a:avLst/>
          </a:prstGeom>
          <a:solidFill>
            <a:schemeClr val="bg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
            </a:r>
          </a:p>
        </p:txBody>
      </p:sp>
      <p:sp>
        <p:nvSpPr>
          <p:cNvPr id="83" name="TextBox 82">
            <a:extLst>
              <a:ext uri="{FF2B5EF4-FFF2-40B4-BE49-F238E27FC236}">
                <a16:creationId xmlns:a16="http://schemas.microsoft.com/office/drawing/2014/main" id="{86E34E1D-BD6F-A64C-ADF9-58C66B9E9C5F}"/>
              </a:ext>
            </a:extLst>
          </p:cNvPr>
          <p:cNvSpPr txBox="1"/>
          <p:nvPr/>
        </p:nvSpPr>
        <p:spPr>
          <a:xfrm>
            <a:off x="6826006" y="6357493"/>
            <a:ext cx="5145639" cy="246221"/>
          </a:xfrm>
          <a:prstGeom prst="rect">
            <a:avLst/>
          </a:prstGeom>
          <a:noFill/>
        </p:spPr>
        <p:txBody>
          <a:bodyPr wrap="none" lIns="0" tIns="0" rIns="0" bIns="0" rtlCol="0">
            <a:spAutoFit/>
          </a:bodyPr>
          <a:lstStyle/>
          <a:p>
            <a:r>
              <a:rPr lang="en-US" sz="1600" b="1" dirty="0">
                <a:solidFill>
                  <a:srgbClr val="FF0000"/>
                </a:solidFill>
              </a:rPr>
              <a:t>spatially interpolated ground observations (optional)</a:t>
            </a:r>
          </a:p>
        </p:txBody>
      </p:sp>
      <p:sp>
        <p:nvSpPr>
          <p:cNvPr id="85" name="TextBox 84">
            <a:extLst>
              <a:ext uri="{FF2B5EF4-FFF2-40B4-BE49-F238E27FC236}">
                <a16:creationId xmlns:a16="http://schemas.microsoft.com/office/drawing/2014/main" id="{852BD9CB-8F9A-1145-86B8-2D365980BED2}"/>
              </a:ext>
            </a:extLst>
          </p:cNvPr>
          <p:cNvSpPr txBox="1"/>
          <p:nvPr/>
        </p:nvSpPr>
        <p:spPr>
          <a:xfrm>
            <a:off x="10541803" y="2784880"/>
            <a:ext cx="841577" cy="246221"/>
          </a:xfrm>
          <a:prstGeom prst="rect">
            <a:avLst/>
          </a:prstGeom>
          <a:noFill/>
        </p:spPr>
        <p:txBody>
          <a:bodyPr wrap="none" lIns="0" tIns="0" rIns="0" bIns="0" rtlCol="0">
            <a:spAutoFit/>
          </a:bodyPr>
          <a:lstStyle/>
          <a:p>
            <a:r>
              <a:rPr lang="en-US" sz="1600" b="1" dirty="0">
                <a:solidFill>
                  <a:srgbClr val="FF0000"/>
                </a:solidFill>
              </a:rPr>
              <a:t>OUTPUT</a:t>
            </a:r>
          </a:p>
        </p:txBody>
      </p:sp>
      <p:sp>
        <p:nvSpPr>
          <p:cNvPr id="36" name="TextBox 35">
            <a:extLst>
              <a:ext uri="{FF2B5EF4-FFF2-40B4-BE49-F238E27FC236}">
                <a16:creationId xmlns:a16="http://schemas.microsoft.com/office/drawing/2014/main" id="{ED8AE9EC-E9C8-DF45-9B6B-CB9E60028B2A}"/>
              </a:ext>
            </a:extLst>
          </p:cNvPr>
          <p:cNvSpPr txBox="1"/>
          <p:nvPr/>
        </p:nvSpPr>
        <p:spPr>
          <a:xfrm>
            <a:off x="57308" y="172983"/>
            <a:ext cx="1223092" cy="861774"/>
          </a:xfrm>
          <a:prstGeom prst="rect">
            <a:avLst/>
          </a:prstGeom>
          <a:noFill/>
        </p:spPr>
        <p:txBody>
          <a:bodyPr wrap="none" lIns="0" tIns="0" rIns="0" bIns="0" rtlCol="0">
            <a:spAutoFit/>
          </a:bodyPr>
          <a:lstStyle/>
          <a:p>
            <a:r>
              <a:rPr lang="en-US" sz="1400" dirty="0">
                <a:solidFill>
                  <a:schemeClr val="tx2"/>
                </a:solidFill>
              </a:rPr>
              <a:t>training dataset</a:t>
            </a:r>
            <a:br>
              <a:rPr lang="en-US" sz="1400" dirty="0">
                <a:solidFill>
                  <a:schemeClr val="tx2"/>
                </a:solidFill>
              </a:rPr>
            </a:br>
            <a:r>
              <a:rPr lang="en-US" sz="1400" dirty="0">
                <a:solidFill>
                  <a:schemeClr val="tx2"/>
                </a:solidFill>
              </a:rPr>
              <a:t>half-hourly</a:t>
            </a:r>
            <a:br>
              <a:rPr lang="en-US" sz="1400" dirty="0">
                <a:solidFill>
                  <a:schemeClr val="tx2"/>
                </a:solidFill>
              </a:rPr>
            </a:br>
            <a:r>
              <a:rPr lang="en-US" sz="1400" dirty="0">
                <a:solidFill>
                  <a:schemeClr val="tx2"/>
                </a:solidFill>
              </a:rPr>
              <a:t>observations</a:t>
            </a:r>
            <a:br>
              <a:rPr lang="en-US" sz="1400" dirty="0">
                <a:solidFill>
                  <a:schemeClr val="tx2"/>
                </a:solidFill>
              </a:rPr>
            </a:br>
            <a:r>
              <a:rPr lang="en-US" sz="1400" dirty="0">
                <a:solidFill>
                  <a:schemeClr val="bg1">
                    <a:lumMod val="75000"/>
                  </a:schemeClr>
                </a:solidFill>
              </a:rPr>
              <a:t>(515x784)</a:t>
            </a:r>
          </a:p>
        </p:txBody>
      </p:sp>
      <p:sp>
        <p:nvSpPr>
          <p:cNvPr id="38" name="TextBox 37">
            <a:extLst>
              <a:ext uri="{FF2B5EF4-FFF2-40B4-BE49-F238E27FC236}">
                <a16:creationId xmlns:a16="http://schemas.microsoft.com/office/drawing/2014/main" id="{FB1532AD-866A-D644-8AFD-3E5A1A729EFB}"/>
              </a:ext>
            </a:extLst>
          </p:cNvPr>
          <p:cNvSpPr txBox="1"/>
          <p:nvPr/>
        </p:nvSpPr>
        <p:spPr>
          <a:xfrm>
            <a:off x="1120285" y="715256"/>
            <a:ext cx="1973476" cy="646331"/>
          </a:xfrm>
          <a:prstGeom prst="rect">
            <a:avLst/>
          </a:prstGeom>
          <a:noFill/>
        </p:spPr>
        <p:txBody>
          <a:bodyPr wrap="square" lIns="0" tIns="0" rIns="0" bIns="0" rtlCol="0">
            <a:spAutoFit/>
          </a:bodyPr>
          <a:lstStyle/>
          <a:p>
            <a:r>
              <a:rPr lang="en-US" sz="1400" dirty="0">
                <a:solidFill>
                  <a:schemeClr val="tx2"/>
                </a:solidFill>
              </a:rPr>
              <a:t>sampled 3+ half-hourly</a:t>
            </a:r>
            <a:br>
              <a:rPr lang="en-US" sz="1400" dirty="0">
                <a:solidFill>
                  <a:schemeClr val="tx2"/>
                </a:solidFill>
              </a:rPr>
            </a:br>
            <a:r>
              <a:rPr lang="en-US" sz="1400" dirty="0">
                <a:solidFill>
                  <a:schemeClr val="tx2"/>
                </a:solidFill>
              </a:rPr>
              <a:t>observations </a:t>
            </a:r>
            <a:r>
              <a:rPr lang="en-US" sz="1400" dirty="0">
                <a:solidFill>
                  <a:schemeClr val="bg1">
                    <a:lumMod val="75000"/>
                  </a:schemeClr>
                </a:solidFill>
              </a:rPr>
              <a:t>(352x352)</a:t>
            </a:r>
            <a:br>
              <a:rPr lang="en-US" sz="1400" dirty="0">
                <a:solidFill>
                  <a:schemeClr val="bg1">
                    <a:lumMod val="75000"/>
                  </a:schemeClr>
                </a:solidFill>
              </a:rPr>
            </a:br>
            <a:r>
              <a:rPr lang="en-US" sz="1400" dirty="0"/>
              <a:t>for training (2 for testing)</a:t>
            </a:r>
          </a:p>
        </p:txBody>
      </p:sp>
      <p:sp>
        <p:nvSpPr>
          <p:cNvPr id="39" name="TextBox 38">
            <a:extLst>
              <a:ext uri="{FF2B5EF4-FFF2-40B4-BE49-F238E27FC236}">
                <a16:creationId xmlns:a16="http://schemas.microsoft.com/office/drawing/2014/main" id="{CDF6EDFC-F4E7-A148-B870-6B57BEE3ED81}"/>
              </a:ext>
            </a:extLst>
          </p:cNvPr>
          <p:cNvSpPr txBox="1"/>
          <p:nvPr/>
        </p:nvSpPr>
        <p:spPr>
          <a:xfrm>
            <a:off x="1573129" y="366188"/>
            <a:ext cx="613951" cy="246221"/>
          </a:xfrm>
          <a:prstGeom prst="rect">
            <a:avLst/>
          </a:prstGeom>
          <a:noFill/>
        </p:spPr>
        <p:txBody>
          <a:bodyPr wrap="none" lIns="0" tIns="0" rIns="0" bIns="0" rtlCol="0">
            <a:spAutoFit/>
          </a:bodyPr>
          <a:lstStyle/>
          <a:p>
            <a:r>
              <a:rPr lang="en-US" sz="1600" b="1" dirty="0">
                <a:solidFill>
                  <a:srgbClr val="FF0000"/>
                </a:solidFill>
              </a:rPr>
              <a:t>INPUT</a:t>
            </a:r>
          </a:p>
        </p:txBody>
      </p:sp>
      <p:sp>
        <p:nvSpPr>
          <p:cNvPr id="40" name="Rectangle 39">
            <a:extLst>
              <a:ext uri="{FF2B5EF4-FFF2-40B4-BE49-F238E27FC236}">
                <a16:creationId xmlns:a16="http://schemas.microsoft.com/office/drawing/2014/main" id="{9AD59C32-2361-4E4F-A64F-942D4D44823D}"/>
              </a:ext>
            </a:extLst>
          </p:cNvPr>
          <p:cNvSpPr/>
          <p:nvPr/>
        </p:nvSpPr>
        <p:spPr>
          <a:xfrm>
            <a:off x="1128479" y="1920240"/>
            <a:ext cx="532681" cy="105156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8C61A2A-59C3-B84D-8C6F-FD79F6DA4A93}"/>
              </a:ext>
            </a:extLst>
          </p:cNvPr>
          <p:cNvSpPr/>
          <p:nvPr/>
        </p:nvSpPr>
        <p:spPr>
          <a:xfrm>
            <a:off x="1125997" y="3563196"/>
            <a:ext cx="540606" cy="2151803"/>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20116149-6D78-064B-B0FB-9016B62E3D8C}"/>
              </a:ext>
            </a:extLst>
          </p:cNvPr>
          <p:cNvSpPr txBox="1"/>
          <p:nvPr/>
        </p:nvSpPr>
        <p:spPr>
          <a:xfrm>
            <a:off x="8531234" y="512337"/>
            <a:ext cx="1356140" cy="492443"/>
          </a:xfrm>
          <a:prstGeom prst="rect">
            <a:avLst/>
          </a:prstGeom>
          <a:noFill/>
        </p:spPr>
        <p:txBody>
          <a:bodyPr wrap="none" lIns="0" tIns="0" rIns="0" bIns="0" rtlCol="0">
            <a:spAutoFit/>
          </a:bodyPr>
          <a:lstStyle/>
          <a:p>
            <a:r>
              <a:rPr lang="en-US" sz="1600" b="1" dirty="0">
                <a:solidFill>
                  <a:srgbClr val="FF0000"/>
                </a:solidFill>
              </a:rPr>
              <a:t>topographical</a:t>
            </a:r>
            <a:br>
              <a:rPr lang="en-US" sz="1600" b="1" dirty="0">
                <a:solidFill>
                  <a:srgbClr val="FF0000"/>
                </a:solidFill>
              </a:rPr>
            </a:br>
            <a:r>
              <a:rPr lang="en-US" sz="1600" b="1" dirty="0">
                <a:solidFill>
                  <a:srgbClr val="FF0000"/>
                </a:solidFill>
              </a:rPr>
              <a:t>gradient field</a:t>
            </a:r>
          </a:p>
        </p:txBody>
      </p:sp>
      <p:sp>
        <p:nvSpPr>
          <p:cNvPr id="44" name="TextBox 43">
            <a:extLst>
              <a:ext uri="{FF2B5EF4-FFF2-40B4-BE49-F238E27FC236}">
                <a16:creationId xmlns:a16="http://schemas.microsoft.com/office/drawing/2014/main" id="{B3FBF1FD-9C4C-9E44-9560-BF93ABC108B3}"/>
              </a:ext>
            </a:extLst>
          </p:cNvPr>
          <p:cNvSpPr txBox="1"/>
          <p:nvPr/>
        </p:nvSpPr>
        <p:spPr>
          <a:xfrm>
            <a:off x="1794858" y="3518835"/>
            <a:ext cx="969817" cy="492443"/>
          </a:xfrm>
          <a:prstGeom prst="rect">
            <a:avLst/>
          </a:prstGeom>
          <a:noFill/>
        </p:spPr>
        <p:txBody>
          <a:bodyPr wrap="none" lIns="0" tIns="0" rIns="0" bIns="0" rtlCol="0">
            <a:spAutoFit/>
          </a:bodyPr>
          <a:lstStyle/>
          <a:p>
            <a:r>
              <a:rPr lang="en-US" sz="1600" dirty="0">
                <a:solidFill>
                  <a:schemeClr val="tx2"/>
                </a:solidFill>
              </a:rPr>
              <a:t>∃t ∈ (0, 1)</a:t>
            </a:r>
            <a:br>
              <a:rPr lang="en-US" sz="1600" dirty="0">
                <a:solidFill>
                  <a:schemeClr val="tx2"/>
                </a:solidFill>
              </a:rPr>
            </a:br>
            <a:r>
              <a:rPr lang="en-US" sz="1600" dirty="0">
                <a:solidFill>
                  <a:schemeClr val="tx2"/>
                </a:solidFill>
              </a:rPr>
              <a:t>for training</a:t>
            </a:r>
          </a:p>
        </p:txBody>
      </p:sp>
      <p:sp>
        <p:nvSpPr>
          <p:cNvPr id="45" name="TextBox 44">
            <a:extLst>
              <a:ext uri="{FF2B5EF4-FFF2-40B4-BE49-F238E27FC236}">
                <a16:creationId xmlns:a16="http://schemas.microsoft.com/office/drawing/2014/main" id="{9DFCDD8E-09EA-4A43-8BE7-F53F4AA585F3}"/>
              </a:ext>
            </a:extLst>
          </p:cNvPr>
          <p:cNvSpPr txBox="1"/>
          <p:nvPr/>
        </p:nvSpPr>
        <p:spPr>
          <a:xfrm>
            <a:off x="10742111" y="3957158"/>
            <a:ext cx="1227900" cy="984885"/>
          </a:xfrm>
          <a:prstGeom prst="rect">
            <a:avLst/>
          </a:prstGeom>
          <a:noFill/>
        </p:spPr>
        <p:txBody>
          <a:bodyPr wrap="none" lIns="0" tIns="0" rIns="0" bIns="0" rtlCol="0">
            <a:spAutoFit/>
          </a:bodyPr>
          <a:lstStyle/>
          <a:p>
            <a:r>
              <a:rPr lang="en-US" sz="1600" dirty="0">
                <a:solidFill>
                  <a:schemeClr val="tx2"/>
                </a:solidFill>
              </a:rPr>
              <a:t>interpolation</a:t>
            </a:r>
            <a:br>
              <a:rPr lang="en-US" sz="1600" dirty="0">
                <a:solidFill>
                  <a:schemeClr val="tx2"/>
                </a:solidFill>
              </a:rPr>
            </a:br>
            <a:r>
              <a:rPr lang="en-US" sz="1600" dirty="0">
                <a:solidFill>
                  <a:schemeClr val="tx2"/>
                </a:solidFill>
              </a:rPr>
              <a:t>for arbitrary</a:t>
            </a:r>
            <a:br>
              <a:rPr lang="en-US" sz="1600" dirty="0">
                <a:solidFill>
                  <a:schemeClr val="tx2"/>
                </a:solidFill>
              </a:rPr>
            </a:br>
            <a:r>
              <a:rPr lang="en-US" sz="1600" dirty="0">
                <a:solidFill>
                  <a:schemeClr val="tx2"/>
                </a:solidFill>
              </a:rPr>
              <a:t>time t ∈ (0, 1)</a:t>
            </a:r>
            <a:br>
              <a:rPr lang="en-US" sz="1600" dirty="0">
                <a:solidFill>
                  <a:schemeClr val="tx2"/>
                </a:solidFill>
              </a:rPr>
            </a:br>
            <a:r>
              <a:rPr lang="en-US" sz="1600" dirty="0">
                <a:solidFill>
                  <a:schemeClr val="tx2"/>
                </a:solidFill>
              </a:rPr>
              <a:t>for testing</a:t>
            </a:r>
          </a:p>
        </p:txBody>
      </p:sp>
      <p:sp>
        <p:nvSpPr>
          <p:cNvPr id="47" name="TextBox 46">
            <a:extLst>
              <a:ext uri="{FF2B5EF4-FFF2-40B4-BE49-F238E27FC236}">
                <a16:creationId xmlns:a16="http://schemas.microsoft.com/office/drawing/2014/main" id="{F1CBB779-AC6C-7144-958A-27C57695A48C}"/>
              </a:ext>
            </a:extLst>
          </p:cNvPr>
          <p:cNvSpPr txBox="1"/>
          <p:nvPr/>
        </p:nvSpPr>
        <p:spPr>
          <a:xfrm>
            <a:off x="10625181" y="310154"/>
            <a:ext cx="1263166" cy="492443"/>
          </a:xfrm>
          <a:prstGeom prst="rect">
            <a:avLst/>
          </a:prstGeom>
          <a:noFill/>
        </p:spPr>
        <p:txBody>
          <a:bodyPr wrap="none" lIns="0" tIns="0" rIns="0" bIns="0" rtlCol="0">
            <a:spAutoFit/>
          </a:bodyPr>
          <a:lstStyle/>
          <a:p>
            <a:pPr algn="r"/>
            <a:r>
              <a:rPr lang="en-US" sz="1600" b="1" dirty="0">
                <a:solidFill>
                  <a:srgbClr val="FF0000"/>
                </a:solidFill>
              </a:rPr>
              <a:t>ADDITIONAL</a:t>
            </a:r>
            <a:br>
              <a:rPr lang="en-US" sz="1600" b="1" dirty="0">
                <a:solidFill>
                  <a:srgbClr val="FF0000"/>
                </a:solidFill>
              </a:rPr>
            </a:br>
            <a:r>
              <a:rPr lang="en-US" sz="1600" b="1" dirty="0">
                <a:solidFill>
                  <a:srgbClr val="FF0000"/>
                </a:solidFill>
              </a:rPr>
              <a:t>INPUT</a:t>
            </a:r>
          </a:p>
        </p:txBody>
      </p:sp>
      <p:sp>
        <p:nvSpPr>
          <p:cNvPr id="13" name="TextBox 12">
            <a:extLst>
              <a:ext uri="{FF2B5EF4-FFF2-40B4-BE49-F238E27FC236}">
                <a16:creationId xmlns:a16="http://schemas.microsoft.com/office/drawing/2014/main" id="{06A6A86A-3052-C54E-987F-6F18D7650D1A}"/>
              </a:ext>
            </a:extLst>
          </p:cNvPr>
          <p:cNvSpPr txBox="1"/>
          <p:nvPr/>
        </p:nvSpPr>
        <p:spPr>
          <a:xfrm>
            <a:off x="10742111" y="3455616"/>
            <a:ext cx="84960" cy="215444"/>
          </a:xfrm>
          <a:prstGeom prst="rect">
            <a:avLst/>
          </a:prstGeom>
          <a:noFill/>
        </p:spPr>
        <p:txBody>
          <a:bodyPr wrap="none" lIns="0" tIns="0" rIns="0" bIns="0" rtlCol="0">
            <a:spAutoFit/>
          </a:bodyPr>
          <a:lstStyle/>
          <a:p>
            <a:r>
              <a:rPr lang="en-US" sz="1400" dirty="0">
                <a:solidFill>
                  <a:schemeClr val="tx2"/>
                </a:solidFill>
              </a:rPr>
              <a:t>^</a:t>
            </a:r>
          </a:p>
        </p:txBody>
      </p:sp>
      <p:sp>
        <p:nvSpPr>
          <p:cNvPr id="49" name="TextBox 48">
            <a:extLst>
              <a:ext uri="{FF2B5EF4-FFF2-40B4-BE49-F238E27FC236}">
                <a16:creationId xmlns:a16="http://schemas.microsoft.com/office/drawing/2014/main" id="{11EA1ADC-2707-D545-936C-4EC99BE54018}"/>
              </a:ext>
            </a:extLst>
          </p:cNvPr>
          <p:cNvSpPr txBox="1"/>
          <p:nvPr/>
        </p:nvSpPr>
        <p:spPr>
          <a:xfrm>
            <a:off x="8979657" y="3451658"/>
            <a:ext cx="1492396" cy="215444"/>
          </a:xfrm>
          <a:prstGeom prst="rect">
            <a:avLst/>
          </a:prstGeom>
          <a:noFill/>
        </p:spPr>
        <p:txBody>
          <a:bodyPr wrap="none" lIns="0" tIns="0" rIns="0" bIns="0" rtlCol="0">
            <a:spAutoFit/>
          </a:bodyPr>
          <a:lstStyle/>
          <a:p>
            <a:r>
              <a:rPr lang="en-US" sz="1400" dirty="0">
                <a:solidFill>
                  <a:schemeClr val="tx2"/>
                </a:solidFill>
              </a:rPr>
              <a:t>reconstruction loss</a:t>
            </a:r>
          </a:p>
        </p:txBody>
      </p:sp>
    </p:spTree>
    <p:extLst>
      <p:ext uri="{BB962C8B-B14F-4D97-AF65-F5344CB8AC3E}">
        <p14:creationId xmlns:p14="http://schemas.microsoft.com/office/powerpoint/2010/main" val="1379438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98C92C-7A14-8BB8-91EC-3C5E435809F6}"/>
              </a:ext>
            </a:extLst>
          </p:cNvPr>
          <p:cNvSpPr>
            <a:spLocks noGrp="1"/>
          </p:cNvSpPr>
          <p:nvPr>
            <p:ph type="title"/>
          </p:nvPr>
        </p:nvSpPr>
        <p:spPr/>
        <p:txBody>
          <a:bodyPr/>
          <a:lstStyle/>
          <a:p>
            <a:r>
              <a:rPr lang="en-US" dirty="0"/>
              <a:t>Relaxed intensity change with local consistency</a:t>
            </a:r>
          </a:p>
        </p:txBody>
      </p:sp>
      <p:pic>
        <p:nvPicPr>
          <p:cNvPr id="4" name="Picture 3">
            <a:extLst>
              <a:ext uri="{FF2B5EF4-FFF2-40B4-BE49-F238E27FC236}">
                <a16:creationId xmlns:a16="http://schemas.microsoft.com/office/drawing/2014/main" id="{B753AF1C-2E86-C2B1-56DD-2AA36804303B}"/>
              </a:ext>
            </a:extLst>
          </p:cNvPr>
          <p:cNvPicPr>
            <a:picLocks noChangeAspect="1"/>
          </p:cNvPicPr>
          <p:nvPr/>
        </p:nvPicPr>
        <p:blipFill>
          <a:blip r:embed="rId2"/>
          <a:stretch>
            <a:fillRect/>
          </a:stretch>
        </p:blipFill>
        <p:spPr>
          <a:xfrm>
            <a:off x="1935480" y="5074920"/>
            <a:ext cx="7495442" cy="1299210"/>
          </a:xfrm>
          <a:prstGeom prst="rect">
            <a:avLst/>
          </a:prstGeom>
        </p:spPr>
      </p:pic>
      <p:pic>
        <p:nvPicPr>
          <p:cNvPr id="5" name="Picture 4">
            <a:extLst>
              <a:ext uri="{FF2B5EF4-FFF2-40B4-BE49-F238E27FC236}">
                <a16:creationId xmlns:a16="http://schemas.microsoft.com/office/drawing/2014/main" id="{CFFB75C2-6BFE-CE04-31E2-0AD620E4F345}"/>
              </a:ext>
            </a:extLst>
          </p:cNvPr>
          <p:cNvPicPr>
            <a:picLocks noChangeAspect="1"/>
          </p:cNvPicPr>
          <p:nvPr/>
        </p:nvPicPr>
        <p:blipFill>
          <a:blip r:embed="rId3"/>
          <a:stretch>
            <a:fillRect/>
          </a:stretch>
        </p:blipFill>
        <p:spPr>
          <a:xfrm>
            <a:off x="2118360" y="3582970"/>
            <a:ext cx="5895938" cy="1126190"/>
          </a:xfrm>
          <a:prstGeom prst="rect">
            <a:avLst/>
          </a:prstGeom>
        </p:spPr>
      </p:pic>
      <p:sp>
        <p:nvSpPr>
          <p:cNvPr id="6" name="Right Arrow 5">
            <a:extLst>
              <a:ext uri="{FF2B5EF4-FFF2-40B4-BE49-F238E27FC236}">
                <a16:creationId xmlns:a16="http://schemas.microsoft.com/office/drawing/2014/main" id="{FC791E37-6D1D-907F-C905-F2DD8D4BDD92}"/>
              </a:ext>
            </a:extLst>
          </p:cNvPr>
          <p:cNvSpPr/>
          <p:nvPr/>
        </p:nvSpPr>
        <p:spPr>
          <a:xfrm rot="5400000">
            <a:off x="5885254" y="4716781"/>
            <a:ext cx="614604" cy="650313"/>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972A21-0AE9-4757-EB04-8454B9CFCCDC}"/>
              </a:ext>
            </a:extLst>
          </p:cNvPr>
          <p:cNvPicPr>
            <a:picLocks noChangeAspect="1"/>
          </p:cNvPicPr>
          <p:nvPr/>
        </p:nvPicPr>
        <p:blipFill>
          <a:blip r:embed="rId4"/>
          <a:stretch>
            <a:fillRect/>
          </a:stretch>
        </p:blipFill>
        <p:spPr>
          <a:xfrm>
            <a:off x="1661160" y="1631912"/>
            <a:ext cx="7914249" cy="1004346"/>
          </a:xfrm>
          <a:prstGeom prst="rect">
            <a:avLst/>
          </a:prstGeom>
        </p:spPr>
      </p:pic>
      <p:sp>
        <p:nvSpPr>
          <p:cNvPr id="8" name="TextBox 7">
            <a:extLst>
              <a:ext uri="{FF2B5EF4-FFF2-40B4-BE49-F238E27FC236}">
                <a16:creationId xmlns:a16="http://schemas.microsoft.com/office/drawing/2014/main" id="{DB88E1D6-4D28-408C-5045-D5649A690CC2}"/>
              </a:ext>
            </a:extLst>
          </p:cNvPr>
          <p:cNvSpPr txBox="1"/>
          <p:nvPr/>
        </p:nvSpPr>
        <p:spPr>
          <a:xfrm>
            <a:off x="422038" y="1465764"/>
            <a:ext cx="2478243" cy="246221"/>
          </a:xfrm>
          <a:prstGeom prst="rect">
            <a:avLst/>
          </a:prstGeom>
          <a:noFill/>
        </p:spPr>
        <p:txBody>
          <a:bodyPr wrap="none" lIns="0" tIns="0" rIns="0" bIns="0" rtlCol="0">
            <a:spAutoFit/>
          </a:bodyPr>
          <a:lstStyle/>
          <a:p>
            <a:r>
              <a:rPr lang="en-US" sz="1600" dirty="0">
                <a:solidFill>
                  <a:schemeClr val="tx2"/>
                </a:solidFill>
              </a:rPr>
              <a:t>Inferred intermediate frame</a:t>
            </a:r>
          </a:p>
        </p:txBody>
      </p:sp>
      <p:sp>
        <p:nvSpPr>
          <p:cNvPr id="9" name="TextBox 8">
            <a:extLst>
              <a:ext uri="{FF2B5EF4-FFF2-40B4-BE49-F238E27FC236}">
                <a16:creationId xmlns:a16="http://schemas.microsoft.com/office/drawing/2014/main" id="{EDC6F297-8AED-0FD7-4EAA-EF9BF43B05FC}"/>
              </a:ext>
            </a:extLst>
          </p:cNvPr>
          <p:cNvSpPr txBox="1"/>
          <p:nvPr/>
        </p:nvSpPr>
        <p:spPr>
          <a:xfrm>
            <a:off x="1169853" y="3319939"/>
            <a:ext cx="1531253" cy="246221"/>
          </a:xfrm>
          <a:prstGeom prst="rect">
            <a:avLst/>
          </a:prstGeom>
          <a:noFill/>
        </p:spPr>
        <p:txBody>
          <a:bodyPr wrap="none" lIns="0" tIns="0" rIns="0" bIns="0" rtlCol="0">
            <a:spAutoFit/>
          </a:bodyPr>
          <a:lstStyle/>
          <a:p>
            <a:r>
              <a:rPr lang="en-US" sz="1600" dirty="0">
                <a:solidFill>
                  <a:schemeClr val="tx2"/>
                </a:solidFill>
              </a:rPr>
              <a:t>Warping function</a:t>
            </a:r>
          </a:p>
        </p:txBody>
      </p:sp>
      <p:pic>
        <p:nvPicPr>
          <p:cNvPr id="11" name="Picture 10">
            <a:extLst>
              <a:ext uri="{FF2B5EF4-FFF2-40B4-BE49-F238E27FC236}">
                <a16:creationId xmlns:a16="http://schemas.microsoft.com/office/drawing/2014/main" id="{EEA98B9A-9F52-716E-91B0-C2926AB4D19D}"/>
              </a:ext>
            </a:extLst>
          </p:cNvPr>
          <p:cNvPicPr>
            <a:picLocks noChangeAspect="1"/>
          </p:cNvPicPr>
          <p:nvPr/>
        </p:nvPicPr>
        <p:blipFill>
          <a:blip r:embed="rId5"/>
          <a:stretch>
            <a:fillRect/>
          </a:stretch>
        </p:blipFill>
        <p:spPr>
          <a:xfrm>
            <a:off x="6555073" y="3074935"/>
            <a:ext cx="3707685" cy="440517"/>
          </a:xfrm>
          <a:prstGeom prst="rect">
            <a:avLst/>
          </a:prstGeom>
        </p:spPr>
      </p:pic>
      <p:sp>
        <p:nvSpPr>
          <p:cNvPr id="12" name="TextBox 11">
            <a:extLst>
              <a:ext uri="{FF2B5EF4-FFF2-40B4-BE49-F238E27FC236}">
                <a16:creationId xmlns:a16="http://schemas.microsoft.com/office/drawing/2014/main" id="{E502492F-9C46-4DC1-3B7A-013D05DDB2B2}"/>
              </a:ext>
            </a:extLst>
          </p:cNvPr>
          <p:cNvSpPr txBox="1"/>
          <p:nvPr/>
        </p:nvSpPr>
        <p:spPr>
          <a:xfrm>
            <a:off x="2701106" y="2428817"/>
            <a:ext cx="1482778" cy="246221"/>
          </a:xfrm>
          <a:prstGeom prst="rect">
            <a:avLst/>
          </a:prstGeom>
          <a:noFill/>
        </p:spPr>
        <p:txBody>
          <a:bodyPr wrap="none" lIns="0" tIns="0" rIns="0" bIns="0" rtlCol="0">
            <a:spAutoFit/>
          </a:bodyPr>
          <a:lstStyle/>
          <a:p>
            <a:r>
              <a:rPr lang="en-US" sz="1600" dirty="0">
                <a:solidFill>
                  <a:schemeClr val="tx2"/>
                </a:solidFill>
              </a:rPr>
              <a:t>reference image</a:t>
            </a:r>
          </a:p>
        </p:txBody>
      </p:sp>
      <p:sp>
        <p:nvSpPr>
          <p:cNvPr id="13" name="TextBox 12">
            <a:extLst>
              <a:ext uri="{FF2B5EF4-FFF2-40B4-BE49-F238E27FC236}">
                <a16:creationId xmlns:a16="http://schemas.microsoft.com/office/drawing/2014/main" id="{CD34E4CA-BC67-4612-CFB9-388871A2F7FC}"/>
              </a:ext>
            </a:extLst>
          </p:cNvPr>
          <p:cNvSpPr txBox="1"/>
          <p:nvPr/>
        </p:nvSpPr>
        <p:spPr>
          <a:xfrm>
            <a:off x="4503657" y="2433086"/>
            <a:ext cx="2063065" cy="246221"/>
          </a:xfrm>
          <a:prstGeom prst="rect">
            <a:avLst/>
          </a:prstGeom>
          <a:noFill/>
        </p:spPr>
        <p:txBody>
          <a:bodyPr wrap="none" lIns="0" tIns="0" rIns="0" bIns="0" rtlCol="0">
            <a:spAutoFit/>
          </a:bodyPr>
          <a:lstStyle/>
          <a:p>
            <a:r>
              <a:rPr lang="en-US" sz="1600" dirty="0">
                <a:solidFill>
                  <a:schemeClr val="tx2"/>
                </a:solidFill>
              </a:rPr>
              <a:t>optical flow vector field</a:t>
            </a:r>
          </a:p>
        </p:txBody>
      </p:sp>
      <p:sp>
        <p:nvSpPr>
          <p:cNvPr id="14" name="TextBox 13">
            <a:extLst>
              <a:ext uri="{FF2B5EF4-FFF2-40B4-BE49-F238E27FC236}">
                <a16:creationId xmlns:a16="http://schemas.microsoft.com/office/drawing/2014/main" id="{3CB6E939-8216-26E0-C28D-5E8B30D49765}"/>
              </a:ext>
            </a:extLst>
          </p:cNvPr>
          <p:cNvSpPr txBox="1"/>
          <p:nvPr/>
        </p:nvSpPr>
        <p:spPr>
          <a:xfrm>
            <a:off x="7783035" y="5911808"/>
            <a:ext cx="2553584" cy="492443"/>
          </a:xfrm>
          <a:prstGeom prst="rect">
            <a:avLst/>
          </a:prstGeom>
          <a:noFill/>
        </p:spPr>
        <p:txBody>
          <a:bodyPr wrap="none" lIns="0" tIns="0" rIns="0" bIns="0" rtlCol="0">
            <a:spAutoFit/>
          </a:bodyPr>
          <a:lstStyle/>
          <a:p>
            <a:r>
              <a:rPr lang="en-US" sz="1600" dirty="0">
                <a:solidFill>
                  <a:srgbClr val="FF0000"/>
                </a:solidFill>
              </a:rPr>
              <a:t>more relaxed, but locally</a:t>
            </a:r>
            <a:br>
              <a:rPr lang="en-US" sz="1600" dirty="0">
                <a:solidFill>
                  <a:srgbClr val="FF0000"/>
                </a:solidFill>
              </a:rPr>
            </a:br>
            <a:r>
              <a:rPr lang="en-US" sz="1600" dirty="0">
                <a:solidFill>
                  <a:srgbClr val="FF0000"/>
                </a:solidFill>
              </a:rPr>
              <a:t>conforming intensity change</a:t>
            </a:r>
          </a:p>
        </p:txBody>
      </p:sp>
      <p:pic>
        <p:nvPicPr>
          <p:cNvPr id="15" name="Picture 14">
            <a:extLst>
              <a:ext uri="{FF2B5EF4-FFF2-40B4-BE49-F238E27FC236}">
                <a16:creationId xmlns:a16="http://schemas.microsoft.com/office/drawing/2014/main" id="{DB7628AA-9B18-B1B1-7858-681E77E29A6B}"/>
              </a:ext>
            </a:extLst>
          </p:cNvPr>
          <p:cNvPicPr>
            <a:picLocks noChangeAspect="1"/>
          </p:cNvPicPr>
          <p:nvPr/>
        </p:nvPicPr>
        <p:blipFill rotWithShape="1">
          <a:blip r:embed="rId6"/>
          <a:srcRect t="1" r="1271" b="9990"/>
          <a:stretch/>
        </p:blipFill>
        <p:spPr>
          <a:xfrm>
            <a:off x="6566723" y="4725971"/>
            <a:ext cx="3369758" cy="500117"/>
          </a:xfrm>
          <a:prstGeom prst="rect">
            <a:avLst/>
          </a:prstGeom>
        </p:spPr>
      </p:pic>
    </p:spTree>
    <p:extLst>
      <p:ext uri="{BB962C8B-B14F-4D97-AF65-F5344CB8AC3E}">
        <p14:creationId xmlns:p14="http://schemas.microsoft.com/office/powerpoint/2010/main" val="271251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AF4D70-7A96-6749-8CB6-EA99C74979EA}"/>
              </a:ext>
            </a:extLst>
          </p:cNvPr>
          <p:cNvPicPr>
            <a:picLocks noChangeAspect="1"/>
          </p:cNvPicPr>
          <p:nvPr/>
        </p:nvPicPr>
        <p:blipFill>
          <a:blip r:embed="rId2">
            <a:alphaModFix amt="51000"/>
          </a:blip>
          <a:stretch>
            <a:fillRect/>
          </a:stretch>
        </p:blipFill>
        <p:spPr>
          <a:xfrm>
            <a:off x="-29767" y="1222724"/>
            <a:ext cx="3774583" cy="2394109"/>
          </a:xfrm>
          <a:prstGeom prst="rect">
            <a:avLst/>
          </a:prstGeom>
        </p:spPr>
      </p:pic>
      <p:sp>
        <p:nvSpPr>
          <p:cNvPr id="15" name="Trapezoid 14">
            <a:extLst>
              <a:ext uri="{FF2B5EF4-FFF2-40B4-BE49-F238E27FC236}">
                <a16:creationId xmlns:a16="http://schemas.microsoft.com/office/drawing/2014/main" id="{8617DD88-F623-434B-A6E3-38FC51C2228A}"/>
              </a:ext>
            </a:extLst>
          </p:cNvPr>
          <p:cNvSpPr/>
          <p:nvPr/>
        </p:nvSpPr>
        <p:spPr>
          <a:xfrm>
            <a:off x="5661281" y="2395719"/>
            <a:ext cx="1828800" cy="655469"/>
          </a:xfrm>
          <a:prstGeom prst="trapezoid">
            <a:avLst>
              <a:gd name="adj" fmla="val 82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C4F2FE4-8C92-0743-A120-D2EB050E50F1}"/>
              </a:ext>
            </a:extLst>
          </p:cNvPr>
          <p:cNvCxnSpPr>
            <a:cxnSpLocks/>
          </p:cNvCxnSpPr>
          <p:nvPr/>
        </p:nvCxnSpPr>
        <p:spPr>
          <a:xfrm flipV="1">
            <a:off x="6473357" y="2360269"/>
            <a:ext cx="1469823" cy="363185"/>
          </a:xfrm>
          <a:prstGeom prst="straightConnector1">
            <a:avLst/>
          </a:prstGeom>
          <a:ln w="76200">
            <a:solidFill>
              <a:srgbClr val="666666">
                <a:alpha val="25000"/>
              </a:srgbClr>
            </a:solidFill>
            <a:tailEnd type="triangle"/>
          </a:ln>
        </p:spPr>
        <p:style>
          <a:lnRef idx="1">
            <a:schemeClr val="accent5"/>
          </a:lnRef>
          <a:fillRef idx="0">
            <a:schemeClr val="accent5"/>
          </a:fillRef>
          <a:effectRef idx="0">
            <a:schemeClr val="accent5"/>
          </a:effectRef>
          <a:fontRef idx="minor">
            <a:schemeClr val="tx1"/>
          </a:fontRef>
        </p:style>
      </p:cxnSp>
      <p:sp>
        <p:nvSpPr>
          <p:cNvPr id="12" name="Trapezoid 11">
            <a:extLst>
              <a:ext uri="{FF2B5EF4-FFF2-40B4-BE49-F238E27FC236}">
                <a16:creationId xmlns:a16="http://schemas.microsoft.com/office/drawing/2014/main" id="{74BF923A-DDF9-7944-A107-ED4C6E66E60D}"/>
              </a:ext>
            </a:extLst>
          </p:cNvPr>
          <p:cNvSpPr/>
          <p:nvPr/>
        </p:nvSpPr>
        <p:spPr>
          <a:xfrm>
            <a:off x="2131043" y="5118184"/>
            <a:ext cx="1828800" cy="655469"/>
          </a:xfrm>
          <a:prstGeom prst="trapezoid">
            <a:avLst>
              <a:gd name="adj" fmla="val 82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B9C0F91-63AE-4A4B-98A0-9F2371469F61}"/>
              </a:ext>
            </a:extLst>
          </p:cNvPr>
          <p:cNvSpPr>
            <a:spLocks noGrp="1"/>
          </p:cNvSpPr>
          <p:nvPr>
            <p:ph type="title"/>
          </p:nvPr>
        </p:nvSpPr>
        <p:spPr/>
        <p:txBody>
          <a:bodyPr/>
          <a:lstStyle/>
          <a:p>
            <a:r>
              <a:rPr lang="en-US" dirty="0"/>
              <a:t>Taking element-wise inner-products of optical flow vectors and topographic gradient vectors</a:t>
            </a:r>
          </a:p>
        </p:txBody>
      </p:sp>
      <p:sp>
        <p:nvSpPr>
          <p:cNvPr id="5" name="Rectangle 4">
            <a:extLst>
              <a:ext uri="{FF2B5EF4-FFF2-40B4-BE49-F238E27FC236}">
                <a16:creationId xmlns:a16="http://schemas.microsoft.com/office/drawing/2014/main" id="{B37CE5E7-38E4-0C40-B511-A2584ECDD4A3}"/>
              </a:ext>
            </a:extLst>
          </p:cNvPr>
          <p:cNvSpPr/>
          <p:nvPr/>
        </p:nvSpPr>
        <p:spPr>
          <a:xfrm>
            <a:off x="2159657" y="1889003"/>
            <a:ext cx="1508760" cy="150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16F8B39-BB63-1249-8395-E6DF8E509A36}"/>
              </a:ext>
            </a:extLst>
          </p:cNvPr>
          <p:cNvCxnSpPr/>
          <p:nvPr/>
        </p:nvCxnSpPr>
        <p:spPr>
          <a:xfrm flipV="1">
            <a:off x="2914037" y="1248923"/>
            <a:ext cx="754380" cy="1394460"/>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CC6A4638-0CA9-C24E-B21C-251ED7BFF14D}"/>
              </a:ext>
            </a:extLst>
          </p:cNvPr>
          <p:cNvSpPr txBox="1"/>
          <p:nvPr/>
        </p:nvSpPr>
        <p:spPr>
          <a:xfrm>
            <a:off x="2371420" y="3616833"/>
            <a:ext cx="1085233" cy="492443"/>
          </a:xfrm>
          <a:prstGeom prst="rect">
            <a:avLst/>
          </a:prstGeom>
          <a:noFill/>
        </p:spPr>
        <p:txBody>
          <a:bodyPr wrap="none" lIns="0" tIns="0" rIns="0" bIns="0" rtlCol="0">
            <a:spAutoFit/>
          </a:bodyPr>
          <a:lstStyle/>
          <a:p>
            <a:r>
              <a:rPr lang="en-US" sz="1600" dirty="0">
                <a:solidFill>
                  <a:schemeClr val="tx2"/>
                </a:solidFill>
              </a:rPr>
              <a:t>optical flow</a:t>
            </a:r>
            <a:br>
              <a:rPr lang="en-US" sz="1600" dirty="0">
                <a:solidFill>
                  <a:schemeClr val="tx2"/>
                </a:solidFill>
              </a:rPr>
            </a:br>
            <a:r>
              <a:rPr lang="en-US" sz="1600" dirty="0">
                <a:solidFill>
                  <a:schemeClr val="tx2"/>
                </a:solidFill>
              </a:rPr>
              <a:t>vector (2ch)</a:t>
            </a:r>
          </a:p>
        </p:txBody>
      </p:sp>
      <p:cxnSp>
        <p:nvCxnSpPr>
          <p:cNvPr id="10" name="Straight Arrow Connector 9">
            <a:extLst>
              <a:ext uri="{FF2B5EF4-FFF2-40B4-BE49-F238E27FC236}">
                <a16:creationId xmlns:a16="http://schemas.microsoft.com/office/drawing/2014/main" id="{A8B3DCE0-83A9-1044-8186-8A6B085BA60D}"/>
              </a:ext>
            </a:extLst>
          </p:cNvPr>
          <p:cNvCxnSpPr>
            <a:cxnSpLocks/>
          </p:cNvCxnSpPr>
          <p:nvPr/>
        </p:nvCxnSpPr>
        <p:spPr>
          <a:xfrm flipH="1" flipV="1">
            <a:off x="2367716" y="4360586"/>
            <a:ext cx="575403" cy="1085333"/>
          </a:xfrm>
          <a:prstGeom prst="straightConnector1">
            <a:avLst/>
          </a:prstGeom>
          <a:ln w="76200">
            <a:solidFill>
              <a:srgbClr val="002060"/>
            </a:solidFill>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BF2DD6-E92C-BB4C-AD2F-F29FB379C316}"/>
                  </a:ext>
                </a:extLst>
              </p:cNvPr>
              <p:cNvSpPr txBox="1"/>
              <p:nvPr/>
            </p:nvSpPr>
            <p:spPr>
              <a:xfrm>
                <a:off x="6370320" y="4781808"/>
                <a:ext cx="3657600" cy="117891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3600" b="0" i="1" smtClean="0">
                          <a:solidFill>
                            <a:schemeClr val="tx2"/>
                          </a:solidFill>
                          <a:latin typeface="Cambria Math" panose="02040503050406030204" pitchFamily="18" charset="0"/>
                        </a:rPr>
                        <m:t>𝑊</m:t>
                      </m:r>
                      <m:r>
                        <a:rPr lang="en-US" sz="3600" b="0" i="1" smtClean="0">
                          <a:solidFill>
                            <a:schemeClr val="tx2"/>
                          </a:solidFill>
                          <a:latin typeface="Cambria Math" panose="02040503050406030204" pitchFamily="18" charset="0"/>
                        </a:rPr>
                        <m:t>=−</m:t>
                      </m:r>
                      <m:sSub>
                        <m:sSubPr>
                          <m:ctrlPr>
                            <a:rPr lang="en-US" sz="3600" b="0" i="1" smtClean="0">
                              <a:solidFill>
                                <a:schemeClr val="tx2"/>
                              </a:solidFill>
                              <a:latin typeface="Cambria Math" panose="02040503050406030204" pitchFamily="18" charset="0"/>
                            </a:rPr>
                          </m:ctrlPr>
                        </m:sSubPr>
                        <m:e>
                          <m:acc>
                            <m:accPr>
                              <m:chr m:val="⃗"/>
                              <m:ctrlPr>
                                <a:rPr lang="en-US" sz="3600" i="1" dirty="0">
                                  <a:solidFill>
                                    <a:schemeClr val="tx2"/>
                                  </a:solidFill>
                                  <a:latin typeface="Cambria Math" panose="02040503050406030204" pitchFamily="18" charset="0"/>
                                </a:rPr>
                              </m:ctrlPr>
                            </m:accPr>
                            <m:e>
                              <m:r>
                                <a:rPr lang="en-US" sz="3600" i="1" dirty="0">
                                  <a:solidFill>
                                    <a:schemeClr val="tx2"/>
                                  </a:solidFill>
                                  <a:latin typeface="Cambria Math" panose="02040503050406030204" pitchFamily="18" charset="0"/>
                                </a:rPr>
                                <m:t>𝐹</m:t>
                              </m:r>
                            </m:e>
                          </m:acc>
                        </m:e>
                        <m:sub>
                          <m:r>
                            <a:rPr lang="en-US" sz="3600" b="0" i="1" smtClean="0">
                              <a:solidFill>
                                <a:schemeClr val="tx2"/>
                              </a:solidFill>
                              <a:latin typeface="Cambria Math" panose="02040503050406030204" pitchFamily="18" charset="0"/>
                            </a:rPr>
                            <m:t>0</m:t>
                          </m:r>
                          <m:r>
                            <a:rPr lang="en-US" sz="3600" b="0" i="1" smtClean="0">
                              <a:solidFill>
                                <a:schemeClr val="tx2"/>
                              </a:solidFill>
                              <a:latin typeface="Cambria Math" panose="02040503050406030204" pitchFamily="18" charset="0"/>
                              <a:ea typeface="Cambria Math" panose="02040503050406030204" pitchFamily="18" charset="0"/>
                            </a:rPr>
                            <m:t>→1</m:t>
                          </m:r>
                        </m:sub>
                      </m:sSub>
                      <m:r>
                        <a:rPr lang="en-US" sz="3600" b="0" i="1" smtClean="0">
                          <a:solidFill>
                            <a:schemeClr val="tx2"/>
                          </a:solidFill>
                          <a:latin typeface="Cambria Math" panose="02040503050406030204" pitchFamily="18" charset="0"/>
                        </a:rPr>
                        <m:t>·</m:t>
                      </m:r>
                      <m:acc>
                        <m:accPr>
                          <m:chr m:val="⃗"/>
                          <m:ctrlPr>
                            <a:rPr lang="en-US" sz="3600" b="0" i="1" smtClean="0">
                              <a:solidFill>
                                <a:schemeClr val="tx2"/>
                              </a:solidFill>
                              <a:latin typeface="Cambria Math" panose="02040503050406030204" pitchFamily="18" charset="0"/>
                            </a:rPr>
                          </m:ctrlPr>
                        </m:accPr>
                        <m:e>
                          <m:r>
                            <a:rPr lang="en-US" sz="3600" b="0" i="1" smtClean="0">
                              <a:solidFill>
                                <a:schemeClr val="tx2"/>
                              </a:solidFill>
                              <a:latin typeface="Cambria Math" panose="02040503050406030204" pitchFamily="18" charset="0"/>
                            </a:rPr>
                            <m:t>𝑆</m:t>
                          </m:r>
                        </m:e>
                      </m:acc>
                    </m:oMath>
                  </m:oMathPara>
                </a14:m>
                <a:br>
                  <a:rPr lang="en-US" sz="3600" dirty="0">
                    <a:solidFill>
                      <a:schemeClr val="tx2"/>
                    </a:solidFill>
                  </a:rPr>
                </a:br>
                <a14:m>
                  <m:oMath xmlns:m="http://schemas.openxmlformats.org/officeDocument/2006/math">
                    <m:r>
                      <a:rPr lang="en-US" sz="3600" b="0" i="1" smtClean="0">
                        <a:solidFill>
                          <a:schemeClr val="tx2"/>
                        </a:solidFill>
                        <a:latin typeface="Cambria Math" panose="02040503050406030204" pitchFamily="18" charset="0"/>
                      </a:rPr>
                      <m:t>     =</m:t>
                    </m:r>
                    <m:r>
                      <a:rPr lang="en-US" sz="3600" b="0" i="1" smtClean="0">
                        <a:solidFill>
                          <a:schemeClr val="tx2"/>
                        </a:solidFill>
                        <a:latin typeface="Cambria Math" panose="02040503050406030204" pitchFamily="18" charset="0"/>
                      </a:rPr>
                      <m:t>𝐹</m:t>
                    </m:r>
                  </m:oMath>
                </a14:m>
                <a:r>
                  <a:rPr lang="en-US" sz="3600" dirty="0">
                    <a:solidFill>
                      <a:schemeClr val="tx2"/>
                    </a:solidFill>
                  </a:rPr>
                  <a:t> </a:t>
                </a:r>
                <a14:m>
                  <m:oMath xmlns:m="http://schemas.openxmlformats.org/officeDocument/2006/math">
                    <m:r>
                      <a:rPr lang="en-US" sz="3600" i="1">
                        <a:solidFill>
                          <a:schemeClr val="tx2"/>
                        </a:solidFill>
                        <a:latin typeface="Cambria Math" panose="02040503050406030204" pitchFamily="18" charset="0"/>
                      </a:rPr>
                      <m:t>·</m:t>
                    </m:r>
                  </m:oMath>
                </a14:m>
                <a:r>
                  <a:rPr lang="en-US" sz="3600" dirty="0">
                    <a:solidFill>
                      <a:schemeClr val="tx2"/>
                    </a:solidFill>
                    <a:ea typeface="Cambria Math" panose="02040503050406030204" pitchFamily="18" charset="0"/>
                  </a:rPr>
                  <a:t> </a:t>
                </a:r>
                <a14:m>
                  <m:oMath xmlns:m="http://schemas.openxmlformats.org/officeDocument/2006/math">
                    <m:r>
                      <m:rPr>
                        <m:sty m:val="p"/>
                      </m:rPr>
                      <a:rPr lang="en-US" sz="3600" i="1" dirty="0">
                        <a:solidFill>
                          <a:schemeClr val="tx2"/>
                        </a:solidFill>
                        <a:latin typeface="Cambria Math" panose="02040503050406030204" pitchFamily="18" charset="0"/>
                        <a:ea typeface="Cambria Math" panose="02040503050406030204" pitchFamily="18" charset="0"/>
                      </a:rPr>
                      <m:t>∇</m:t>
                    </m:r>
                    <m:r>
                      <a:rPr lang="en-US" sz="3600" i="1" dirty="0">
                        <a:solidFill>
                          <a:schemeClr val="tx2"/>
                        </a:solidFill>
                        <a:latin typeface="Cambria Math" panose="02040503050406030204" pitchFamily="18" charset="0"/>
                        <a:ea typeface="Cambria Math" panose="02040503050406030204" pitchFamily="18" charset="0"/>
                      </a:rPr>
                      <m:t>𝑓</m:t>
                    </m:r>
                    <m:r>
                      <a:rPr lang="en-US" sz="3600" i="1" dirty="0">
                        <a:solidFill>
                          <a:schemeClr val="tx2"/>
                        </a:solidFill>
                        <a:latin typeface="Cambria Math" panose="02040503050406030204" pitchFamily="18" charset="0"/>
                        <a:ea typeface="Cambria Math" panose="02040503050406030204" pitchFamily="18" charset="0"/>
                      </a:rPr>
                      <m:t>(</m:t>
                    </m:r>
                    <m:r>
                      <a:rPr lang="en-US" sz="3600" i="1" dirty="0">
                        <a:solidFill>
                          <a:schemeClr val="tx2"/>
                        </a:solidFill>
                        <a:latin typeface="Cambria Math" panose="02040503050406030204" pitchFamily="18" charset="0"/>
                        <a:ea typeface="Cambria Math" panose="02040503050406030204" pitchFamily="18" charset="0"/>
                      </a:rPr>
                      <m:t>𝑥</m:t>
                    </m:r>
                    <m:r>
                      <a:rPr lang="en-US" sz="3600" i="1" dirty="0">
                        <a:solidFill>
                          <a:schemeClr val="tx2"/>
                        </a:solidFill>
                        <a:latin typeface="Cambria Math" panose="02040503050406030204" pitchFamily="18" charset="0"/>
                        <a:ea typeface="Cambria Math" panose="02040503050406030204" pitchFamily="18" charset="0"/>
                      </a:rPr>
                      <m:t>,</m:t>
                    </m:r>
                    <m:r>
                      <a:rPr lang="en-US" sz="3600" i="1" dirty="0">
                        <a:solidFill>
                          <a:schemeClr val="tx2"/>
                        </a:solidFill>
                        <a:latin typeface="Cambria Math" panose="02040503050406030204" pitchFamily="18" charset="0"/>
                        <a:ea typeface="Cambria Math" panose="02040503050406030204" pitchFamily="18" charset="0"/>
                      </a:rPr>
                      <m:t>𝑦</m:t>
                    </m:r>
                    <m:r>
                      <a:rPr lang="en-US" sz="3600" i="1" dirty="0">
                        <a:solidFill>
                          <a:schemeClr val="tx2"/>
                        </a:solidFill>
                        <a:latin typeface="Cambria Math" panose="02040503050406030204" pitchFamily="18" charset="0"/>
                        <a:ea typeface="Cambria Math" panose="02040503050406030204" pitchFamily="18" charset="0"/>
                      </a:rPr>
                      <m:t>)</m:t>
                    </m:r>
                  </m:oMath>
                </a14:m>
                <a:endParaRPr lang="en-US" sz="3600" dirty="0">
                  <a:solidFill>
                    <a:schemeClr val="tx2"/>
                  </a:solidFill>
                </a:endParaRPr>
              </a:p>
            </p:txBody>
          </p:sp>
        </mc:Choice>
        <mc:Fallback xmlns="">
          <p:sp>
            <p:nvSpPr>
              <p:cNvPr id="11" name="TextBox 10">
                <a:extLst>
                  <a:ext uri="{FF2B5EF4-FFF2-40B4-BE49-F238E27FC236}">
                    <a16:creationId xmlns:a16="http://schemas.microsoft.com/office/drawing/2014/main" id="{42BF2DD6-E92C-BB4C-AD2F-F29FB379C316}"/>
                  </a:ext>
                </a:extLst>
              </p:cNvPr>
              <p:cNvSpPr txBox="1">
                <a:spLocks noRot="1" noChangeAspect="1" noMove="1" noResize="1" noEditPoints="1" noAdjustHandles="1" noChangeArrowheads="1" noChangeShapeType="1" noTextEdit="1"/>
              </p:cNvSpPr>
              <p:nvPr/>
            </p:nvSpPr>
            <p:spPr>
              <a:xfrm>
                <a:off x="6370320" y="4781808"/>
                <a:ext cx="3657600" cy="1178912"/>
              </a:xfrm>
              <a:prstGeom prst="rect">
                <a:avLst/>
              </a:prstGeom>
              <a:blipFill>
                <a:blip r:embed="rId3"/>
                <a:stretch>
                  <a:fillRect t="-17021" r="-3806" b="-180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096FDB2-2527-A64D-BABF-D7402BE7B4E3}"/>
              </a:ext>
            </a:extLst>
          </p:cNvPr>
          <p:cNvSpPr txBox="1"/>
          <p:nvPr/>
        </p:nvSpPr>
        <p:spPr>
          <a:xfrm>
            <a:off x="2502826" y="6045517"/>
            <a:ext cx="2031005" cy="492443"/>
          </a:xfrm>
          <a:prstGeom prst="rect">
            <a:avLst/>
          </a:prstGeom>
          <a:noFill/>
        </p:spPr>
        <p:txBody>
          <a:bodyPr wrap="none" lIns="0" tIns="0" rIns="0" bIns="0" rtlCol="0">
            <a:spAutoFit/>
          </a:bodyPr>
          <a:lstStyle/>
          <a:p>
            <a:r>
              <a:rPr lang="en-US" sz="1600" dirty="0">
                <a:solidFill>
                  <a:schemeClr val="tx2"/>
                </a:solidFill>
              </a:rPr>
              <a:t>Topographic average</a:t>
            </a:r>
            <a:br>
              <a:rPr lang="en-US" sz="1600" dirty="0">
                <a:solidFill>
                  <a:schemeClr val="tx2"/>
                </a:solidFill>
              </a:rPr>
            </a:br>
            <a:r>
              <a:rPr lang="en-US" sz="1600" dirty="0">
                <a:solidFill>
                  <a:schemeClr val="tx2"/>
                </a:solidFill>
              </a:rPr>
              <a:t>unit plane vector (3ch)</a:t>
            </a:r>
          </a:p>
        </p:txBody>
      </p:sp>
      <p:cxnSp>
        <p:nvCxnSpPr>
          <p:cNvPr id="16" name="Straight Arrow Connector 15">
            <a:extLst>
              <a:ext uri="{FF2B5EF4-FFF2-40B4-BE49-F238E27FC236}">
                <a16:creationId xmlns:a16="http://schemas.microsoft.com/office/drawing/2014/main" id="{3AC14191-AD18-2449-8949-2E13C4DCBC80}"/>
              </a:ext>
            </a:extLst>
          </p:cNvPr>
          <p:cNvCxnSpPr>
            <a:cxnSpLocks/>
          </p:cNvCxnSpPr>
          <p:nvPr/>
        </p:nvCxnSpPr>
        <p:spPr>
          <a:xfrm flipV="1">
            <a:off x="6473357" y="2231011"/>
            <a:ext cx="1469823" cy="492443"/>
          </a:xfrm>
          <a:prstGeom prst="straightConnector1">
            <a:avLst/>
          </a:prstGeom>
          <a:ln w="76200">
            <a:solidFill>
              <a:srgbClr val="FF0000"/>
            </a:solidFill>
            <a:tailEnd type="triangle"/>
          </a:ln>
        </p:spPr>
        <p:style>
          <a:lnRef idx="1">
            <a:schemeClr val="accent5"/>
          </a:lnRef>
          <a:fillRef idx="0">
            <a:schemeClr val="accent5"/>
          </a:fillRef>
          <a:effectRef idx="0">
            <a:schemeClr val="accent5"/>
          </a:effectRef>
          <a:fontRef idx="minor">
            <a:schemeClr val="tx1"/>
          </a:fontRef>
        </p:style>
      </p:cxnSp>
      <p:cxnSp>
        <p:nvCxnSpPr>
          <p:cNvPr id="19" name="Straight Arrow Connector 18">
            <a:extLst>
              <a:ext uri="{FF2B5EF4-FFF2-40B4-BE49-F238E27FC236}">
                <a16:creationId xmlns:a16="http://schemas.microsoft.com/office/drawing/2014/main" id="{87D6EBE8-349C-6246-993A-3D4C9D340986}"/>
              </a:ext>
            </a:extLst>
          </p:cNvPr>
          <p:cNvCxnSpPr>
            <a:cxnSpLocks/>
          </p:cNvCxnSpPr>
          <p:nvPr/>
        </p:nvCxnSpPr>
        <p:spPr>
          <a:xfrm flipH="1" flipV="1">
            <a:off x="2367716" y="5248064"/>
            <a:ext cx="542617" cy="158659"/>
          </a:xfrm>
          <a:prstGeom prst="straightConnector1">
            <a:avLst/>
          </a:prstGeom>
          <a:ln w="76200">
            <a:solidFill>
              <a:srgbClr val="666666">
                <a:alpha val="25000"/>
              </a:srgbClr>
            </a:solidFill>
            <a:tailEnd type="triangle"/>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5EE5411-1F32-AB45-9D6C-666FF22C75A0}"/>
                  </a:ext>
                </a:extLst>
              </p:cNvPr>
              <p:cNvSpPr txBox="1"/>
              <p:nvPr/>
            </p:nvSpPr>
            <p:spPr>
              <a:xfrm>
                <a:off x="1835913" y="4372324"/>
                <a:ext cx="3657600" cy="62491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3600" i="1" dirty="0">
                              <a:solidFill>
                                <a:schemeClr val="tx2"/>
                              </a:solidFill>
                              <a:latin typeface="Cambria Math" panose="02040503050406030204" pitchFamily="18" charset="0"/>
                            </a:rPr>
                          </m:ctrlPr>
                        </m:accPr>
                        <m:e>
                          <m:r>
                            <a:rPr lang="en-US" sz="3600" b="0" i="1" dirty="0" smtClean="0">
                              <a:solidFill>
                                <a:schemeClr val="tx2"/>
                              </a:solidFill>
                              <a:latin typeface="Cambria Math" panose="02040503050406030204" pitchFamily="18" charset="0"/>
                            </a:rPr>
                            <m:t>𝑆</m:t>
                          </m:r>
                        </m:e>
                      </m:acc>
                      <m:r>
                        <a:rPr lang="en-US" sz="3600" i="1" dirty="0">
                          <a:solidFill>
                            <a:schemeClr val="tx2"/>
                          </a:solidFill>
                          <a:latin typeface="Cambria Math" panose="02040503050406030204" pitchFamily="18" charset="0"/>
                        </a:rPr>
                        <m:t>∈</m:t>
                      </m:r>
                      <m:sSup>
                        <m:sSupPr>
                          <m:ctrlPr>
                            <a:rPr lang="en-US" sz="3600" i="1" dirty="0">
                              <a:solidFill>
                                <a:schemeClr val="tx2"/>
                              </a:solidFill>
                              <a:latin typeface="Cambria Math" panose="02040503050406030204" pitchFamily="18" charset="0"/>
                            </a:rPr>
                          </m:ctrlPr>
                        </m:sSupPr>
                        <m:e>
                          <m:r>
                            <a:rPr lang="en-US" sz="3600" i="1" dirty="0">
                              <a:solidFill>
                                <a:schemeClr val="tx2"/>
                              </a:solidFill>
                              <a:latin typeface="Cambria Math" panose="02040503050406030204" pitchFamily="18" charset="0"/>
                            </a:rPr>
                            <m:t>ℝ</m:t>
                          </m:r>
                        </m:e>
                        <m:sup>
                          <m:r>
                            <a:rPr lang="en-US" sz="3600" i="1" dirty="0">
                              <a:solidFill>
                                <a:schemeClr val="tx2"/>
                              </a:solidFill>
                              <a:latin typeface="Cambria Math" panose="02040503050406030204" pitchFamily="18" charset="0"/>
                            </a:rPr>
                            <m:t>3</m:t>
                          </m:r>
                        </m:sup>
                      </m:sSup>
                    </m:oMath>
                  </m:oMathPara>
                </a14:m>
                <a:endParaRPr lang="en-US" sz="3600" dirty="0">
                  <a:solidFill>
                    <a:schemeClr val="tx2"/>
                  </a:solidFill>
                </a:endParaRPr>
              </a:p>
            </p:txBody>
          </p:sp>
        </mc:Choice>
        <mc:Fallback xmlns="">
          <p:sp>
            <p:nvSpPr>
              <p:cNvPr id="25" name="TextBox 24">
                <a:extLst>
                  <a:ext uri="{FF2B5EF4-FFF2-40B4-BE49-F238E27FC236}">
                    <a16:creationId xmlns:a16="http://schemas.microsoft.com/office/drawing/2014/main" id="{D5EE5411-1F32-AB45-9D6C-666FF22C75A0}"/>
                  </a:ext>
                </a:extLst>
              </p:cNvPr>
              <p:cNvSpPr txBox="1">
                <a:spLocks noRot="1" noChangeAspect="1" noMove="1" noResize="1" noEditPoints="1" noAdjustHandles="1" noChangeArrowheads="1" noChangeShapeType="1" noTextEdit="1"/>
              </p:cNvSpPr>
              <p:nvPr/>
            </p:nvSpPr>
            <p:spPr>
              <a:xfrm>
                <a:off x="1835913" y="4372324"/>
                <a:ext cx="3657600" cy="624915"/>
              </a:xfrm>
              <a:prstGeom prst="rect">
                <a:avLst/>
              </a:prstGeom>
              <a:blipFill>
                <a:blip r:embed="rId4"/>
                <a:stretch>
                  <a:fillRect t="-34000"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2140921-D19C-3544-878A-14B9920FB5DE}"/>
                  </a:ext>
                </a:extLst>
              </p:cNvPr>
              <p:cNvSpPr txBox="1"/>
              <p:nvPr/>
            </p:nvSpPr>
            <p:spPr>
              <a:xfrm>
                <a:off x="5661281" y="1667932"/>
                <a:ext cx="3657600" cy="62491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3600" i="1" dirty="0" smtClean="0">
                              <a:solidFill>
                                <a:schemeClr val="tx2"/>
                              </a:solidFill>
                              <a:latin typeface="Cambria Math" panose="02040503050406030204" pitchFamily="18" charset="0"/>
                            </a:rPr>
                          </m:ctrlPr>
                        </m:accPr>
                        <m:e>
                          <m:r>
                            <a:rPr lang="en-US" sz="3600" b="0" i="1" dirty="0" smtClean="0">
                              <a:solidFill>
                                <a:schemeClr val="tx2"/>
                              </a:solidFill>
                              <a:latin typeface="Cambria Math" panose="02040503050406030204" pitchFamily="18" charset="0"/>
                            </a:rPr>
                            <m:t>𝐹</m:t>
                          </m:r>
                        </m:e>
                      </m:acc>
                      <m:r>
                        <a:rPr lang="en-US" sz="3600" b="0" i="1" dirty="0" smtClean="0">
                          <a:solidFill>
                            <a:schemeClr val="tx2"/>
                          </a:solidFill>
                          <a:latin typeface="Cambria Math" panose="02040503050406030204" pitchFamily="18" charset="0"/>
                        </a:rPr>
                        <m:t>∈</m:t>
                      </m:r>
                      <m:sSup>
                        <m:sSupPr>
                          <m:ctrlPr>
                            <a:rPr lang="en-US" sz="3600" b="0" i="1" dirty="0" smtClean="0">
                              <a:solidFill>
                                <a:schemeClr val="tx2"/>
                              </a:solidFill>
                              <a:latin typeface="Cambria Math" panose="02040503050406030204" pitchFamily="18" charset="0"/>
                            </a:rPr>
                          </m:ctrlPr>
                        </m:sSupPr>
                        <m:e>
                          <m:r>
                            <a:rPr lang="en-US" sz="3600" b="0" i="1" dirty="0" smtClean="0">
                              <a:solidFill>
                                <a:schemeClr val="tx2"/>
                              </a:solidFill>
                              <a:latin typeface="Cambria Math" panose="02040503050406030204" pitchFamily="18" charset="0"/>
                            </a:rPr>
                            <m:t>ℝ</m:t>
                          </m:r>
                        </m:e>
                        <m:sup>
                          <m:r>
                            <a:rPr lang="en-US" sz="3600" b="0" i="1" dirty="0" smtClean="0">
                              <a:solidFill>
                                <a:schemeClr val="tx2"/>
                              </a:solidFill>
                              <a:latin typeface="Cambria Math" panose="02040503050406030204" pitchFamily="18" charset="0"/>
                            </a:rPr>
                            <m:t>3</m:t>
                          </m:r>
                        </m:sup>
                      </m:sSup>
                    </m:oMath>
                  </m:oMathPara>
                </a14:m>
                <a:endParaRPr lang="en-US" sz="3600" dirty="0">
                  <a:solidFill>
                    <a:schemeClr val="tx2"/>
                  </a:solidFill>
                </a:endParaRPr>
              </a:p>
            </p:txBody>
          </p:sp>
        </mc:Choice>
        <mc:Fallback xmlns="">
          <p:sp>
            <p:nvSpPr>
              <p:cNvPr id="26" name="TextBox 25">
                <a:extLst>
                  <a:ext uri="{FF2B5EF4-FFF2-40B4-BE49-F238E27FC236}">
                    <a16:creationId xmlns:a16="http://schemas.microsoft.com/office/drawing/2014/main" id="{F2140921-D19C-3544-878A-14B9920FB5DE}"/>
                  </a:ext>
                </a:extLst>
              </p:cNvPr>
              <p:cNvSpPr txBox="1">
                <a:spLocks noRot="1" noChangeAspect="1" noMove="1" noResize="1" noEditPoints="1" noAdjustHandles="1" noChangeArrowheads="1" noChangeShapeType="1" noTextEdit="1"/>
              </p:cNvSpPr>
              <p:nvPr/>
            </p:nvSpPr>
            <p:spPr>
              <a:xfrm>
                <a:off x="5661281" y="1667932"/>
                <a:ext cx="3657600" cy="624915"/>
              </a:xfrm>
              <a:prstGeom prst="rect">
                <a:avLst/>
              </a:prstGeom>
              <a:blipFill>
                <a:blip r:embed="rId5"/>
                <a:stretch>
                  <a:fillRect t="-34000" b="-600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F86319A-0ABB-E341-BE08-318B8BBBC5E8}"/>
              </a:ext>
            </a:extLst>
          </p:cNvPr>
          <p:cNvSpPr txBox="1"/>
          <p:nvPr/>
        </p:nvSpPr>
        <p:spPr>
          <a:xfrm>
            <a:off x="5909633" y="3226201"/>
            <a:ext cx="1332096" cy="492443"/>
          </a:xfrm>
          <a:prstGeom prst="rect">
            <a:avLst/>
          </a:prstGeom>
          <a:noFill/>
        </p:spPr>
        <p:txBody>
          <a:bodyPr wrap="none" lIns="0" tIns="0" rIns="0" bIns="0" rtlCol="0">
            <a:spAutoFit/>
          </a:bodyPr>
          <a:lstStyle/>
          <a:p>
            <a:r>
              <a:rPr lang="en-US" sz="1600" dirty="0">
                <a:solidFill>
                  <a:schemeClr val="tx2"/>
                </a:solidFill>
              </a:rPr>
              <a:t>3D optical flow</a:t>
            </a:r>
            <a:br>
              <a:rPr lang="en-US" sz="1600" dirty="0">
                <a:solidFill>
                  <a:schemeClr val="tx2"/>
                </a:solidFill>
              </a:rPr>
            </a:br>
            <a:r>
              <a:rPr lang="en-US" sz="1600" dirty="0">
                <a:solidFill>
                  <a:schemeClr val="tx2"/>
                </a:solidFill>
              </a:rPr>
              <a:t>vector</a:t>
            </a:r>
          </a:p>
        </p:txBody>
      </p:sp>
      <p:sp>
        <p:nvSpPr>
          <p:cNvPr id="28" name="Right Arrow 27">
            <a:extLst>
              <a:ext uri="{FF2B5EF4-FFF2-40B4-BE49-F238E27FC236}">
                <a16:creationId xmlns:a16="http://schemas.microsoft.com/office/drawing/2014/main" id="{E2BE3136-887D-C64B-98BE-F19F5A3A6324}"/>
              </a:ext>
            </a:extLst>
          </p:cNvPr>
          <p:cNvSpPr/>
          <p:nvPr/>
        </p:nvSpPr>
        <p:spPr>
          <a:xfrm>
            <a:off x="4533831" y="2395719"/>
            <a:ext cx="614604" cy="650313"/>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34F5DDBD-BBBE-FC4F-A5E3-1ACB2926943E}"/>
              </a:ext>
            </a:extLst>
          </p:cNvPr>
          <p:cNvSpPr/>
          <p:nvPr/>
        </p:nvSpPr>
        <p:spPr>
          <a:xfrm>
            <a:off x="4552654" y="4871064"/>
            <a:ext cx="614604" cy="650313"/>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F3ABEF78-6672-1F4C-BFBC-3348D40CB5C4}"/>
              </a:ext>
            </a:extLst>
          </p:cNvPr>
          <p:cNvSpPr/>
          <p:nvPr/>
        </p:nvSpPr>
        <p:spPr>
          <a:xfrm rot="4500000">
            <a:off x="7578570" y="3432387"/>
            <a:ext cx="614604" cy="650313"/>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A6CD5AE-AA74-EB4E-A1EE-D8140815AA9F}"/>
                  </a:ext>
                </a:extLst>
              </p:cNvPr>
              <p:cNvSpPr txBox="1"/>
              <p:nvPr/>
            </p:nvSpPr>
            <p:spPr>
              <a:xfrm>
                <a:off x="2633952" y="1522872"/>
                <a:ext cx="3657600" cy="43088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800" b="0" i="1" dirty="0" smtClean="0">
                          <a:solidFill>
                            <a:schemeClr val="tx2"/>
                          </a:solidFill>
                          <a:latin typeface="Cambria Math" panose="02040503050406030204" pitchFamily="18" charset="0"/>
                        </a:rPr>
                        <m:t>𝐹</m:t>
                      </m:r>
                      <m:r>
                        <a:rPr lang="en-US" sz="2800" b="0" i="1" dirty="0" smtClean="0">
                          <a:solidFill>
                            <a:schemeClr val="tx2"/>
                          </a:solidFill>
                          <a:latin typeface="Cambria Math" panose="02040503050406030204" pitchFamily="18" charset="0"/>
                        </a:rPr>
                        <m:t>∈</m:t>
                      </m:r>
                      <m:sSup>
                        <m:sSupPr>
                          <m:ctrlPr>
                            <a:rPr lang="en-US" sz="2800" b="0" i="1" dirty="0" smtClean="0">
                              <a:solidFill>
                                <a:schemeClr val="tx2"/>
                              </a:solidFill>
                              <a:latin typeface="Cambria Math" panose="02040503050406030204" pitchFamily="18" charset="0"/>
                            </a:rPr>
                          </m:ctrlPr>
                        </m:sSupPr>
                        <m:e>
                          <m:r>
                            <a:rPr lang="en-US" sz="2800" b="0" i="1" dirty="0" smtClean="0">
                              <a:solidFill>
                                <a:schemeClr val="tx2"/>
                              </a:solidFill>
                              <a:latin typeface="Cambria Math" panose="02040503050406030204" pitchFamily="18" charset="0"/>
                            </a:rPr>
                            <m:t>ℝ</m:t>
                          </m:r>
                        </m:e>
                        <m:sup>
                          <m:r>
                            <a:rPr lang="en-US" sz="2800" b="0" i="1" dirty="0" smtClean="0">
                              <a:solidFill>
                                <a:schemeClr val="tx2"/>
                              </a:solidFill>
                              <a:latin typeface="Cambria Math" panose="02040503050406030204" pitchFamily="18" charset="0"/>
                            </a:rPr>
                            <m:t>2</m:t>
                          </m:r>
                        </m:sup>
                      </m:sSup>
                    </m:oMath>
                  </m:oMathPara>
                </a14:m>
                <a:endParaRPr lang="en-US" sz="2800" dirty="0">
                  <a:solidFill>
                    <a:schemeClr val="tx2"/>
                  </a:solidFill>
                </a:endParaRPr>
              </a:p>
            </p:txBody>
          </p:sp>
        </mc:Choice>
        <mc:Fallback xmlns="">
          <p:sp>
            <p:nvSpPr>
              <p:cNvPr id="31" name="TextBox 30">
                <a:extLst>
                  <a:ext uri="{FF2B5EF4-FFF2-40B4-BE49-F238E27FC236}">
                    <a16:creationId xmlns:a16="http://schemas.microsoft.com/office/drawing/2014/main" id="{EA6CD5AE-AA74-EB4E-A1EE-D8140815AA9F}"/>
                  </a:ext>
                </a:extLst>
              </p:cNvPr>
              <p:cNvSpPr txBox="1">
                <a:spLocks noRot="1" noChangeAspect="1" noMove="1" noResize="1" noEditPoints="1" noAdjustHandles="1" noChangeArrowheads="1" noChangeShapeType="1" noTextEdit="1"/>
              </p:cNvSpPr>
              <p:nvPr/>
            </p:nvSpPr>
            <p:spPr>
              <a:xfrm>
                <a:off x="2633952" y="1522872"/>
                <a:ext cx="3657600" cy="430887"/>
              </a:xfrm>
              <a:prstGeom prst="rect">
                <a:avLst/>
              </a:prstGeom>
              <a:blipFill>
                <a:blip r:embed="rId6"/>
                <a:stretch>
                  <a:fillRect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6612F75-D501-0B4B-998C-9927CBFC3DFD}"/>
                  </a:ext>
                </a:extLst>
              </p:cNvPr>
              <p:cNvSpPr txBox="1"/>
              <p:nvPr/>
            </p:nvSpPr>
            <p:spPr>
              <a:xfrm>
                <a:off x="3081186" y="2947006"/>
                <a:ext cx="3657600" cy="5112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000" i="1" dirty="0" smtClean="0">
                              <a:solidFill>
                                <a:schemeClr val="tx2"/>
                              </a:solidFill>
                              <a:latin typeface="Cambria Math" panose="02040503050406030204" pitchFamily="18" charset="0"/>
                            </a:rPr>
                          </m:ctrlPr>
                        </m:accPr>
                        <m:e>
                          <m:r>
                            <a:rPr lang="en-US" sz="2000" i="1" dirty="0">
                              <a:solidFill>
                                <a:schemeClr val="tx2"/>
                              </a:solidFill>
                              <a:latin typeface="Cambria Math" panose="02040503050406030204" pitchFamily="18" charset="0"/>
                            </a:rPr>
                            <m:t>𝐹</m:t>
                          </m:r>
                        </m:e>
                      </m:acc>
                      <m:r>
                        <a:rPr lang="en-US" sz="2000" b="0" i="1" dirty="0" smtClean="0">
                          <a:solidFill>
                            <a:schemeClr val="tx2"/>
                          </a:solidFill>
                          <a:latin typeface="Cambria Math" panose="02040503050406030204" pitchFamily="18" charset="0"/>
                        </a:rPr>
                        <m:t>=</m:t>
                      </m:r>
                      <m:d>
                        <m:dPr>
                          <m:begChr m:val="["/>
                          <m:endChr m:val="]"/>
                          <m:ctrlPr>
                            <a:rPr lang="en-US" sz="2000" b="0" i="1" dirty="0" smtClean="0">
                              <a:solidFill>
                                <a:schemeClr val="tx2"/>
                              </a:solidFill>
                              <a:latin typeface="Cambria Math" panose="02040503050406030204" pitchFamily="18" charset="0"/>
                            </a:rPr>
                          </m:ctrlPr>
                        </m:dPr>
                        <m:e>
                          <m:m>
                            <m:mPr>
                              <m:mcs>
                                <m:mc>
                                  <m:mcPr>
                                    <m:count m:val="1"/>
                                    <m:mcJc m:val="center"/>
                                  </m:mcPr>
                                </m:mc>
                              </m:mcs>
                              <m:ctrlPr>
                                <a:rPr lang="en-US" sz="2000" b="0" i="1" dirty="0" smtClean="0">
                                  <a:solidFill>
                                    <a:schemeClr val="tx2"/>
                                  </a:solidFill>
                                  <a:latin typeface="Cambria Math" panose="02040503050406030204" pitchFamily="18" charset="0"/>
                                </a:rPr>
                              </m:ctrlPr>
                            </m:mPr>
                            <m:mr>
                              <m:e>
                                <m:r>
                                  <m:rPr>
                                    <m:brk m:alnAt="7"/>
                                  </m:rPr>
                                  <a:rPr lang="en-US" sz="2000" b="0" i="1" dirty="0" smtClean="0">
                                    <a:solidFill>
                                      <a:schemeClr val="tx2"/>
                                    </a:solidFill>
                                    <a:latin typeface="Cambria Math" panose="02040503050406030204" pitchFamily="18" charset="0"/>
                                  </a:rPr>
                                  <m:t>𝐹</m:t>
                                </m:r>
                              </m:e>
                            </m:mr>
                            <m:mr>
                              <m:e>
                                <m:r>
                                  <a:rPr lang="en-US" sz="2000" b="0" i="1" dirty="0" smtClean="0">
                                    <a:solidFill>
                                      <a:schemeClr val="tx2"/>
                                    </a:solidFill>
                                    <a:latin typeface="Cambria Math" panose="02040503050406030204" pitchFamily="18" charset="0"/>
                                  </a:rPr>
                                  <m:t>0</m:t>
                                </m:r>
                              </m:e>
                            </m:mr>
                          </m:m>
                        </m:e>
                      </m:d>
                    </m:oMath>
                  </m:oMathPara>
                </a14:m>
                <a:endParaRPr lang="en-US" sz="2000" dirty="0">
                  <a:solidFill>
                    <a:schemeClr val="tx2"/>
                  </a:solidFill>
                </a:endParaRPr>
              </a:p>
            </p:txBody>
          </p:sp>
        </mc:Choice>
        <mc:Fallback xmlns="">
          <p:sp>
            <p:nvSpPr>
              <p:cNvPr id="32" name="TextBox 31">
                <a:extLst>
                  <a:ext uri="{FF2B5EF4-FFF2-40B4-BE49-F238E27FC236}">
                    <a16:creationId xmlns:a16="http://schemas.microsoft.com/office/drawing/2014/main" id="{56612F75-D501-0B4B-998C-9927CBFC3DFD}"/>
                  </a:ext>
                </a:extLst>
              </p:cNvPr>
              <p:cNvSpPr txBox="1">
                <a:spLocks noRot="1" noChangeAspect="1" noMove="1" noResize="1" noEditPoints="1" noAdjustHandles="1" noChangeArrowheads="1" noChangeShapeType="1" noTextEdit="1"/>
              </p:cNvSpPr>
              <p:nvPr/>
            </p:nvSpPr>
            <p:spPr>
              <a:xfrm>
                <a:off x="3081186" y="2947006"/>
                <a:ext cx="3657600" cy="511230"/>
              </a:xfrm>
              <a:prstGeom prst="rect">
                <a:avLst/>
              </a:prstGeom>
              <a:blipFill>
                <a:blip r:embed="rId7"/>
                <a:stretch>
                  <a:fillRect t="-9524"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F0B5A31-248D-7046-B58E-FD8696E1EC39}"/>
                  </a:ext>
                </a:extLst>
              </p:cNvPr>
              <p:cNvSpPr txBox="1"/>
              <p:nvPr/>
            </p:nvSpPr>
            <p:spPr>
              <a:xfrm>
                <a:off x="-502524" y="5197532"/>
                <a:ext cx="3657600" cy="36933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m:rPr>
                          <m:sty m:val="p"/>
                        </m:rPr>
                        <a:rPr lang="en-US" sz="2400" b="0" i="1" dirty="0" smtClean="0">
                          <a:solidFill>
                            <a:schemeClr val="tx2"/>
                          </a:solidFill>
                          <a:latin typeface="Cambria Math" panose="02040503050406030204" pitchFamily="18" charset="0"/>
                          <a:ea typeface="Cambria Math" panose="02040503050406030204" pitchFamily="18" charset="0"/>
                        </a:rPr>
                        <m:t>∇</m:t>
                      </m:r>
                      <m:r>
                        <a:rPr lang="en-US" sz="2400" b="0" i="1" dirty="0" smtClean="0">
                          <a:solidFill>
                            <a:schemeClr val="tx2"/>
                          </a:solidFill>
                          <a:latin typeface="Cambria Math" panose="02040503050406030204" pitchFamily="18" charset="0"/>
                          <a:ea typeface="Cambria Math" panose="02040503050406030204" pitchFamily="18" charset="0"/>
                        </a:rPr>
                        <m:t>𝑓</m:t>
                      </m:r>
                      <m:r>
                        <a:rPr lang="en-US" sz="2400" b="0" i="1" dirty="0" smtClean="0">
                          <a:solidFill>
                            <a:schemeClr val="tx2"/>
                          </a:solidFill>
                          <a:latin typeface="Cambria Math" panose="02040503050406030204" pitchFamily="18" charset="0"/>
                          <a:ea typeface="Cambria Math" panose="02040503050406030204" pitchFamily="18" charset="0"/>
                        </a:rPr>
                        <m:t>(</m:t>
                      </m:r>
                      <m:r>
                        <a:rPr lang="en-US" sz="2400" b="0" i="1" dirty="0" smtClean="0">
                          <a:solidFill>
                            <a:schemeClr val="tx2"/>
                          </a:solidFill>
                          <a:latin typeface="Cambria Math" panose="02040503050406030204" pitchFamily="18" charset="0"/>
                          <a:ea typeface="Cambria Math" panose="02040503050406030204" pitchFamily="18" charset="0"/>
                        </a:rPr>
                        <m:t>𝑥</m:t>
                      </m:r>
                      <m:r>
                        <a:rPr lang="en-US" sz="2400" b="0" i="1" dirty="0" smtClean="0">
                          <a:solidFill>
                            <a:schemeClr val="tx2"/>
                          </a:solidFill>
                          <a:latin typeface="Cambria Math" panose="02040503050406030204" pitchFamily="18" charset="0"/>
                          <a:ea typeface="Cambria Math" panose="02040503050406030204" pitchFamily="18" charset="0"/>
                        </a:rPr>
                        <m:t>,</m:t>
                      </m:r>
                      <m:r>
                        <a:rPr lang="en-US" sz="2400" b="0" i="1" dirty="0" smtClean="0">
                          <a:solidFill>
                            <a:schemeClr val="tx2"/>
                          </a:solidFill>
                          <a:latin typeface="Cambria Math" panose="02040503050406030204" pitchFamily="18" charset="0"/>
                          <a:ea typeface="Cambria Math" panose="02040503050406030204" pitchFamily="18" charset="0"/>
                        </a:rPr>
                        <m:t>𝑦</m:t>
                      </m:r>
                      <m:r>
                        <a:rPr lang="en-US" sz="2400" b="0" i="1" dirty="0" smtClean="0">
                          <a:solidFill>
                            <a:schemeClr val="tx2"/>
                          </a:solidFill>
                          <a:latin typeface="Cambria Math" panose="02040503050406030204" pitchFamily="18" charset="0"/>
                          <a:ea typeface="Cambria Math" panose="02040503050406030204" pitchFamily="18" charset="0"/>
                        </a:rPr>
                        <m:t>)∈</m:t>
                      </m:r>
                      <m:sSup>
                        <m:sSupPr>
                          <m:ctrlPr>
                            <a:rPr lang="en-US" sz="2400" b="0" i="1" dirty="0" smtClean="0">
                              <a:solidFill>
                                <a:schemeClr val="tx2"/>
                              </a:solidFill>
                              <a:latin typeface="Cambria Math" panose="02040503050406030204" pitchFamily="18" charset="0"/>
                            </a:rPr>
                          </m:ctrlPr>
                        </m:sSupPr>
                        <m:e>
                          <m:r>
                            <a:rPr lang="en-US" sz="2400" b="0" i="1" dirty="0" smtClean="0">
                              <a:solidFill>
                                <a:schemeClr val="tx2"/>
                              </a:solidFill>
                              <a:latin typeface="Cambria Math" panose="02040503050406030204" pitchFamily="18" charset="0"/>
                            </a:rPr>
                            <m:t>ℝ</m:t>
                          </m:r>
                        </m:e>
                        <m:sup>
                          <m:r>
                            <a:rPr lang="en-US" sz="2400" b="0" i="1" dirty="0" smtClean="0">
                              <a:solidFill>
                                <a:schemeClr val="tx2"/>
                              </a:solidFill>
                              <a:latin typeface="Cambria Math" panose="02040503050406030204" pitchFamily="18" charset="0"/>
                            </a:rPr>
                            <m:t>2</m:t>
                          </m:r>
                        </m:sup>
                      </m:sSup>
                    </m:oMath>
                  </m:oMathPara>
                </a14:m>
                <a:endParaRPr lang="en-US" sz="2400" dirty="0">
                  <a:solidFill>
                    <a:schemeClr val="tx2"/>
                  </a:solidFill>
                </a:endParaRPr>
              </a:p>
            </p:txBody>
          </p:sp>
        </mc:Choice>
        <mc:Fallback xmlns="">
          <p:sp>
            <p:nvSpPr>
              <p:cNvPr id="24" name="TextBox 23">
                <a:extLst>
                  <a:ext uri="{FF2B5EF4-FFF2-40B4-BE49-F238E27FC236}">
                    <a16:creationId xmlns:a16="http://schemas.microsoft.com/office/drawing/2014/main" id="{DF0B5A31-248D-7046-B58E-FD8696E1EC39}"/>
                  </a:ext>
                </a:extLst>
              </p:cNvPr>
              <p:cNvSpPr txBox="1">
                <a:spLocks noRot="1" noChangeAspect="1" noMove="1" noResize="1" noEditPoints="1" noAdjustHandles="1" noChangeArrowheads="1" noChangeShapeType="1" noTextEdit="1"/>
              </p:cNvSpPr>
              <p:nvPr/>
            </p:nvSpPr>
            <p:spPr>
              <a:xfrm>
                <a:off x="-502524" y="5197532"/>
                <a:ext cx="3657600" cy="369332"/>
              </a:xfrm>
              <a:prstGeom prst="rect">
                <a:avLst/>
              </a:prstGeom>
              <a:blipFill>
                <a:blip r:embed="rId8"/>
                <a:stretch>
                  <a:fillRect b="-33333"/>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2E499CAF-E400-FB87-34D6-DF2272519C24}"/>
              </a:ext>
            </a:extLst>
          </p:cNvPr>
          <p:cNvSpPr txBox="1"/>
          <p:nvPr/>
        </p:nvSpPr>
        <p:spPr>
          <a:xfrm>
            <a:off x="456653" y="5752730"/>
            <a:ext cx="1404231" cy="246221"/>
          </a:xfrm>
          <a:prstGeom prst="rect">
            <a:avLst/>
          </a:prstGeom>
          <a:noFill/>
        </p:spPr>
        <p:txBody>
          <a:bodyPr wrap="none" lIns="0" tIns="0" rIns="0" bIns="0" rtlCol="0">
            <a:spAutoFit/>
          </a:bodyPr>
          <a:lstStyle/>
          <a:p>
            <a:r>
              <a:rPr lang="en-US" sz="1600" dirty="0">
                <a:solidFill>
                  <a:schemeClr val="tx2"/>
                </a:solidFill>
              </a:rPr>
              <a:t>gradient vector</a:t>
            </a:r>
          </a:p>
        </p:txBody>
      </p:sp>
      <p:sp>
        <p:nvSpPr>
          <p:cNvPr id="35" name="TextBox 34">
            <a:extLst>
              <a:ext uri="{FF2B5EF4-FFF2-40B4-BE49-F238E27FC236}">
                <a16:creationId xmlns:a16="http://schemas.microsoft.com/office/drawing/2014/main" id="{36338937-4AF0-CDD3-ED7F-A3B291C06926}"/>
              </a:ext>
            </a:extLst>
          </p:cNvPr>
          <p:cNvSpPr txBox="1"/>
          <p:nvPr/>
        </p:nvSpPr>
        <p:spPr>
          <a:xfrm>
            <a:off x="3995586" y="2065535"/>
            <a:ext cx="1828800" cy="246221"/>
          </a:xfrm>
          <a:prstGeom prst="rect">
            <a:avLst/>
          </a:prstGeom>
          <a:noFill/>
        </p:spPr>
        <p:txBody>
          <a:bodyPr wrap="square" lIns="0" tIns="0" rIns="0" bIns="0" rtlCol="0">
            <a:spAutoFit/>
          </a:bodyPr>
          <a:lstStyle/>
          <a:p>
            <a:r>
              <a:rPr lang="en-US" sz="1600" dirty="0">
                <a:solidFill>
                  <a:schemeClr val="tx2"/>
                </a:solidFill>
              </a:rPr>
              <a:t>optical flow vector</a:t>
            </a:r>
          </a:p>
        </p:txBody>
      </p:sp>
    </p:spTree>
    <p:extLst>
      <p:ext uri="{BB962C8B-B14F-4D97-AF65-F5344CB8AC3E}">
        <p14:creationId xmlns:p14="http://schemas.microsoft.com/office/powerpoint/2010/main" val="261223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9CB893-CD84-9D49-9755-E685842E1AD2}"/>
              </a:ext>
            </a:extLst>
          </p:cNvPr>
          <p:cNvSpPr>
            <a:spLocks noGrp="1"/>
          </p:cNvSpPr>
          <p:nvPr>
            <p:ph idx="1"/>
          </p:nvPr>
        </p:nvSpPr>
        <p:spPr>
          <a:xfrm>
            <a:off x="464859" y="1831145"/>
            <a:ext cx="5219662" cy="4357003"/>
          </a:xfrm>
        </p:spPr>
        <p:txBody>
          <a:bodyPr>
            <a:normAutofit/>
          </a:bodyPr>
          <a:lstStyle/>
          <a:p>
            <a:r>
              <a:rPr lang="en-US" sz="2000" dirty="0" err="1"/>
              <a:t>MeteoNet</a:t>
            </a:r>
            <a:r>
              <a:rPr lang="en-US" sz="2000" dirty="0"/>
              <a:t>: ground radar observation of 1km grid and 5min resolution</a:t>
            </a:r>
          </a:p>
          <a:p>
            <a:endParaRPr lang="en-US" sz="2000" dirty="0"/>
          </a:p>
          <a:p>
            <a:r>
              <a:rPr lang="en-US" sz="2000" dirty="0"/>
              <a:t>Emulate half-hourly observation</a:t>
            </a:r>
          </a:p>
          <a:p>
            <a:r>
              <a:rPr lang="en-US" sz="2000" dirty="0"/>
              <a:t>Validate with 5min interpolation</a:t>
            </a:r>
          </a:p>
          <a:p>
            <a:endParaRPr lang="en-US" sz="2000" dirty="0"/>
          </a:p>
          <a:p>
            <a:r>
              <a:rPr lang="en-US" sz="2000" dirty="0"/>
              <a:t>EMSR324 Aude 2018 flooding - a single pluvial flooding event found in 2016-18 in the covered area, from Copernicus Emergency Management Service - Mapping </a:t>
            </a:r>
          </a:p>
        </p:txBody>
      </p:sp>
      <p:sp>
        <p:nvSpPr>
          <p:cNvPr id="3" name="Title 2">
            <a:extLst>
              <a:ext uri="{FF2B5EF4-FFF2-40B4-BE49-F238E27FC236}">
                <a16:creationId xmlns:a16="http://schemas.microsoft.com/office/drawing/2014/main" id="{6E6D4D3A-3570-384A-A195-4098738BDDBC}"/>
              </a:ext>
            </a:extLst>
          </p:cNvPr>
          <p:cNvSpPr>
            <a:spLocks noGrp="1"/>
          </p:cNvSpPr>
          <p:nvPr>
            <p:ph type="title"/>
          </p:nvPr>
        </p:nvSpPr>
        <p:spPr/>
        <p:txBody>
          <a:bodyPr/>
          <a:lstStyle/>
          <a:p>
            <a:pPr algn="l"/>
            <a:r>
              <a:rPr lang="en-US" dirty="0"/>
              <a:t>Experimental Setup with </a:t>
            </a:r>
            <a:r>
              <a:rPr lang="en-US" dirty="0" err="1"/>
              <a:t>MeteoNet</a:t>
            </a:r>
            <a:endParaRPr lang="en-US" dirty="0"/>
          </a:p>
        </p:txBody>
      </p:sp>
      <p:pic>
        <p:nvPicPr>
          <p:cNvPr id="4" name="Picture 3">
            <a:extLst>
              <a:ext uri="{FF2B5EF4-FFF2-40B4-BE49-F238E27FC236}">
                <a16:creationId xmlns:a16="http://schemas.microsoft.com/office/drawing/2014/main" id="{011D0689-45AD-6EDB-5261-869F69DC8C44}"/>
              </a:ext>
            </a:extLst>
          </p:cNvPr>
          <p:cNvPicPr>
            <a:picLocks noChangeAspect="1"/>
          </p:cNvPicPr>
          <p:nvPr/>
        </p:nvPicPr>
        <p:blipFill>
          <a:blip r:embed="rId3"/>
          <a:stretch>
            <a:fillRect/>
          </a:stretch>
        </p:blipFill>
        <p:spPr>
          <a:xfrm>
            <a:off x="5838852" y="1600200"/>
            <a:ext cx="6237952" cy="2331720"/>
          </a:xfrm>
          <a:prstGeom prst="rect">
            <a:avLst/>
          </a:prstGeom>
        </p:spPr>
      </p:pic>
      <p:sp>
        <p:nvSpPr>
          <p:cNvPr id="5" name="TextBox 4">
            <a:extLst>
              <a:ext uri="{FF2B5EF4-FFF2-40B4-BE49-F238E27FC236}">
                <a16:creationId xmlns:a16="http://schemas.microsoft.com/office/drawing/2014/main" id="{4AC51EB0-F69B-2C2C-3C20-9250C4F4CACA}"/>
              </a:ext>
            </a:extLst>
          </p:cNvPr>
          <p:cNvSpPr txBox="1"/>
          <p:nvPr/>
        </p:nvSpPr>
        <p:spPr>
          <a:xfrm>
            <a:off x="6278881" y="1215258"/>
            <a:ext cx="5913120" cy="369332"/>
          </a:xfrm>
          <a:prstGeom prst="rect">
            <a:avLst/>
          </a:prstGeom>
          <a:noFill/>
        </p:spPr>
        <p:txBody>
          <a:bodyPr wrap="square" rtlCol="0">
            <a:spAutoFit/>
          </a:bodyPr>
          <a:lstStyle/>
          <a:p>
            <a:pPr algn="r"/>
            <a:r>
              <a:rPr lang="en-US" dirty="0"/>
              <a:t>Rain radar observation in France, 2018-2020 (3 years)</a:t>
            </a:r>
          </a:p>
        </p:txBody>
      </p:sp>
      <p:sp>
        <p:nvSpPr>
          <p:cNvPr id="6" name="TextBox 5">
            <a:extLst>
              <a:ext uri="{FF2B5EF4-FFF2-40B4-BE49-F238E27FC236}">
                <a16:creationId xmlns:a16="http://schemas.microsoft.com/office/drawing/2014/main" id="{47D8DDD5-8F1C-8AD9-8275-F38FCFDAD604}"/>
              </a:ext>
            </a:extLst>
          </p:cNvPr>
          <p:cNvSpPr txBox="1"/>
          <p:nvPr/>
        </p:nvSpPr>
        <p:spPr>
          <a:xfrm>
            <a:off x="9890760" y="4055787"/>
            <a:ext cx="485710" cy="169277"/>
          </a:xfrm>
          <a:prstGeom prst="rect">
            <a:avLst/>
          </a:prstGeom>
          <a:noFill/>
        </p:spPr>
        <p:txBody>
          <a:bodyPr wrap="none" lIns="0" tIns="0" rIns="0" bIns="0" rtlCol="0">
            <a:spAutoFit/>
          </a:bodyPr>
          <a:lstStyle/>
          <a:p>
            <a:r>
              <a:rPr lang="en-US" sz="1100" dirty="0">
                <a:solidFill>
                  <a:schemeClr val="tx2"/>
                </a:solidFill>
              </a:rPr>
              <a:t>Source:</a:t>
            </a:r>
          </a:p>
        </p:txBody>
      </p:sp>
      <p:pic>
        <p:nvPicPr>
          <p:cNvPr id="8" name="Picture 7">
            <a:extLst>
              <a:ext uri="{FF2B5EF4-FFF2-40B4-BE49-F238E27FC236}">
                <a16:creationId xmlns:a16="http://schemas.microsoft.com/office/drawing/2014/main" id="{017AE53D-DB4D-9686-E314-7339E0EBA4D3}"/>
              </a:ext>
            </a:extLst>
          </p:cNvPr>
          <p:cNvPicPr>
            <a:picLocks noChangeAspect="1"/>
          </p:cNvPicPr>
          <p:nvPr/>
        </p:nvPicPr>
        <p:blipFill rotWithShape="1">
          <a:blip r:embed="rId4"/>
          <a:srcRect l="10806" t="14343" r="38663" b="11006"/>
          <a:stretch/>
        </p:blipFill>
        <p:spPr>
          <a:xfrm>
            <a:off x="6004560" y="4192278"/>
            <a:ext cx="3017520" cy="2576263"/>
          </a:xfrm>
          <a:prstGeom prst="rect">
            <a:avLst/>
          </a:prstGeom>
        </p:spPr>
      </p:pic>
      <p:pic>
        <p:nvPicPr>
          <p:cNvPr id="9" name="Picture 8">
            <a:extLst>
              <a:ext uri="{FF2B5EF4-FFF2-40B4-BE49-F238E27FC236}">
                <a16:creationId xmlns:a16="http://schemas.microsoft.com/office/drawing/2014/main" id="{E9FD9F17-10FE-60C5-2569-17B16B16FF54}"/>
              </a:ext>
            </a:extLst>
          </p:cNvPr>
          <p:cNvPicPr>
            <a:picLocks noChangeAspect="1"/>
          </p:cNvPicPr>
          <p:nvPr/>
        </p:nvPicPr>
        <p:blipFill>
          <a:blip r:embed="rId5"/>
          <a:stretch>
            <a:fillRect/>
          </a:stretch>
        </p:blipFill>
        <p:spPr>
          <a:xfrm>
            <a:off x="9343789" y="5895306"/>
            <a:ext cx="2260600" cy="825500"/>
          </a:xfrm>
          <a:prstGeom prst="rect">
            <a:avLst/>
          </a:prstGeom>
        </p:spPr>
      </p:pic>
      <p:sp>
        <p:nvSpPr>
          <p:cNvPr id="10" name="TextBox 9">
            <a:extLst>
              <a:ext uri="{FF2B5EF4-FFF2-40B4-BE49-F238E27FC236}">
                <a16:creationId xmlns:a16="http://schemas.microsoft.com/office/drawing/2014/main" id="{98F67CB3-C0D7-9B51-AF8B-9FF70D92C133}"/>
              </a:ext>
            </a:extLst>
          </p:cNvPr>
          <p:cNvSpPr txBox="1"/>
          <p:nvPr/>
        </p:nvSpPr>
        <p:spPr>
          <a:xfrm>
            <a:off x="9404835" y="5696053"/>
            <a:ext cx="485710" cy="169277"/>
          </a:xfrm>
          <a:prstGeom prst="rect">
            <a:avLst/>
          </a:prstGeom>
          <a:noFill/>
        </p:spPr>
        <p:txBody>
          <a:bodyPr wrap="none" lIns="0" tIns="0" rIns="0" bIns="0" rtlCol="0">
            <a:spAutoFit/>
          </a:bodyPr>
          <a:lstStyle/>
          <a:p>
            <a:r>
              <a:rPr lang="en-US" sz="1100" dirty="0">
                <a:solidFill>
                  <a:schemeClr val="tx2"/>
                </a:solidFill>
              </a:rPr>
              <a:t>Source:</a:t>
            </a:r>
          </a:p>
        </p:txBody>
      </p:sp>
      <p:pic>
        <p:nvPicPr>
          <p:cNvPr id="11" name="Picture 10">
            <a:extLst>
              <a:ext uri="{FF2B5EF4-FFF2-40B4-BE49-F238E27FC236}">
                <a16:creationId xmlns:a16="http://schemas.microsoft.com/office/drawing/2014/main" id="{FD952D02-7FD4-C6C0-11A3-4EAABF0C4CE9}"/>
              </a:ext>
            </a:extLst>
          </p:cNvPr>
          <p:cNvPicPr>
            <a:picLocks noChangeAspect="1"/>
          </p:cNvPicPr>
          <p:nvPr/>
        </p:nvPicPr>
        <p:blipFill>
          <a:blip r:embed="rId6"/>
          <a:stretch>
            <a:fillRect/>
          </a:stretch>
        </p:blipFill>
        <p:spPr>
          <a:xfrm>
            <a:off x="10474089" y="4044878"/>
            <a:ext cx="1560705" cy="294800"/>
          </a:xfrm>
          <a:prstGeom prst="rect">
            <a:avLst/>
          </a:prstGeom>
        </p:spPr>
      </p:pic>
      <p:sp>
        <p:nvSpPr>
          <p:cNvPr id="12" name="TextBox 11">
            <a:extLst>
              <a:ext uri="{FF2B5EF4-FFF2-40B4-BE49-F238E27FC236}">
                <a16:creationId xmlns:a16="http://schemas.microsoft.com/office/drawing/2014/main" id="{1BCD213B-81FD-D641-0315-2FB2575F35CE}"/>
              </a:ext>
            </a:extLst>
          </p:cNvPr>
          <p:cNvSpPr txBox="1"/>
          <p:nvPr/>
        </p:nvSpPr>
        <p:spPr>
          <a:xfrm>
            <a:off x="8957828" y="4629320"/>
            <a:ext cx="1935480" cy="369332"/>
          </a:xfrm>
          <a:prstGeom prst="rect">
            <a:avLst/>
          </a:prstGeom>
          <a:noFill/>
        </p:spPr>
        <p:txBody>
          <a:bodyPr wrap="square" rtlCol="0">
            <a:spAutoFit/>
          </a:bodyPr>
          <a:lstStyle/>
          <a:p>
            <a:pPr algn="r"/>
            <a:r>
              <a:rPr lang="en-US" dirty="0"/>
              <a:t>Flooding events</a:t>
            </a:r>
          </a:p>
        </p:txBody>
      </p:sp>
    </p:spTree>
    <p:extLst>
      <p:ext uri="{BB962C8B-B14F-4D97-AF65-F5344CB8AC3E}">
        <p14:creationId xmlns:p14="http://schemas.microsoft.com/office/powerpoint/2010/main" val="265744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FC86AC1D-C549-2C45-8A8B-14EB1CDDA808}"/>
              </a:ext>
            </a:extLst>
          </p:cNvPr>
          <p:cNvCxnSpPr>
            <a:cxnSpLocks/>
            <a:stCxn id="9" idx="3"/>
          </p:cNvCxnSpPr>
          <p:nvPr/>
        </p:nvCxnSpPr>
        <p:spPr>
          <a:xfrm>
            <a:off x="2332425" y="2173471"/>
            <a:ext cx="3880643" cy="43694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5E40BEE-5304-AC4A-9730-FF0391D379AE}"/>
              </a:ext>
            </a:extLst>
          </p:cNvPr>
          <p:cNvCxnSpPr>
            <a:cxnSpLocks/>
          </p:cNvCxnSpPr>
          <p:nvPr/>
        </p:nvCxnSpPr>
        <p:spPr>
          <a:xfrm flipV="1">
            <a:off x="2304733" y="4650517"/>
            <a:ext cx="3930064" cy="5830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21F4A346-7E86-1F4B-8FEC-28F7DF4C59AF}"/>
              </a:ext>
            </a:extLst>
          </p:cNvPr>
          <p:cNvCxnSpPr>
            <a:cxnSpLocks/>
            <a:stCxn id="11" idx="3"/>
            <a:endCxn id="12" idx="0"/>
          </p:cNvCxnSpPr>
          <p:nvPr/>
        </p:nvCxnSpPr>
        <p:spPr>
          <a:xfrm>
            <a:off x="2304733" y="3790000"/>
            <a:ext cx="8862424" cy="195542"/>
          </a:xfrm>
          <a:prstGeom prst="curvedConnector2">
            <a:avLst/>
          </a:prstGeom>
          <a:ln>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26265060-81A5-9041-8234-902103C02339}"/>
              </a:ext>
            </a:extLst>
          </p:cNvPr>
          <p:cNvSpPr>
            <a:spLocks noGrp="1"/>
          </p:cNvSpPr>
          <p:nvPr>
            <p:ph type="title"/>
          </p:nvPr>
        </p:nvSpPr>
        <p:spPr/>
        <p:txBody>
          <a:bodyPr/>
          <a:lstStyle/>
          <a:p>
            <a:pPr algn="l"/>
            <a:r>
              <a:rPr lang="en-US" sz="1800" dirty="0"/>
              <a:t>Experiments:</a:t>
            </a:r>
            <a:br>
              <a:rPr lang="en-US" dirty="0"/>
            </a:br>
            <a:r>
              <a:rPr lang="en-US" dirty="0"/>
              <a:t>Training with </a:t>
            </a:r>
            <a:r>
              <a:rPr lang="en-US" dirty="0" err="1"/>
              <a:t>MeteoNet</a:t>
            </a:r>
            <a:r>
              <a:rPr lang="en-US" dirty="0"/>
              <a:t> Half-Hourly Precipitation</a:t>
            </a:r>
          </a:p>
        </p:txBody>
      </p:sp>
      <p:pic>
        <p:nvPicPr>
          <p:cNvPr id="4" name="Picture 3">
            <a:extLst>
              <a:ext uri="{FF2B5EF4-FFF2-40B4-BE49-F238E27FC236}">
                <a16:creationId xmlns:a16="http://schemas.microsoft.com/office/drawing/2014/main" id="{20F5E430-B7A3-5F4F-8E36-D6058E222719}"/>
              </a:ext>
            </a:extLst>
          </p:cNvPr>
          <p:cNvPicPr>
            <a:picLocks noChangeAspect="1"/>
          </p:cNvPicPr>
          <p:nvPr/>
        </p:nvPicPr>
        <p:blipFill rotWithShape="1">
          <a:blip r:embed="rId3"/>
          <a:srcRect l="2181" t="31268" r="61586" b="34115"/>
          <a:stretch/>
        </p:blipFill>
        <p:spPr>
          <a:xfrm>
            <a:off x="3814224" y="2031596"/>
            <a:ext cx="2674639" cy="1247720"/>
          </a:xfrm>
          <a:prstGeom prst="rect">
            <a:avLst/>
          </a:prstGeom>
        </p:spPr>
      </p:pic>
      <p:pic>
        <p:nvPicPr>
          <p:cNvPr id="5" name="Picture 4">
            <a:extLst>
              <a:ext uri="{FF2B5EF4-FFF2-40B4-BE49-F238E27FC236}">
                <a16:creationId xmlns:a16="http://schemas.microsoft.com/office/drawing/2014/main" id="{29BD9771-EA4E-AF4B-9106-B9186516F976}"/>
              </a:ext>
            </a:extLst>
          </p:cNvPr>
          <p:cNvPicPr>
            <a:picLocks noChangeAspect="1"/>
          </p:cNvPicPr>
          <p:nvPr/>
        </p:nvPicPr>
        <p:blipFill rotWithShape="1">
          <a:blip r:embed="rId3"/>
          <a:srcRect l="42185" t="14517" r="11324" b="17011"/>
          <a:stretch/>
        </p:blipFill>
        <p:spPr>
          <a:xfrm>
            <a:off x="6234797" y="4502938"/>
            <a:ext cx="3108960" cy="2235795"/>
          </a:xfrm>
          <a:prstGeom prst="rect">
            <a:avLst/>
          </a:prstGeom>
        </p:spPr>
      </p:pic>
      <p:pic>
        <p:nvPicPr>
          <p:cNvPr id="6" name="Picture 5">
            <a:extLst>
              <a:ext uri="{FF2B5EF4-FFF2-40B4-BE49-F238E27FC236}">
                <a16:creationId xmlns:a16="http://schemas.microsoft.com/office/drawing/2014/main" id="{2DAA4BB4-BC66-F14F-8229-F317265B9521}"/>
              </a:ext>
            </a:extLst>
          </p:cNvPr>
          <p:cNvPicPr>
            <a:picLocks noChangeAspect="1"/>
          </p:cNvPicPr>
          <p:nvPr/>
        </p:nvPicPr>
        <p:blipFill rotWithShape="1">
          <a:blip r:embed="rId4">
            <a:alphaModFix amt="50000"/>
          </a:blip>
          <a:srcRect b="75136"/>
          <a:stretch/>
        </p:blipFill>
        <p:spPr>
          <a:xfrm>
            <a:off x="387531" y="2128784"/>
            <a:ext cx="1674363" cy="343946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520F966-C2D2-6142-B7DF-A196293D79BB}"/>
                  </a:ext>
                </a:extLst>
              </p:cNvPr>
              <p:cNvSpPr txBox="1"/>
              <p:nvPr/>
            </p:nvSpPr>
            <p:spPr>
              <a:xfrm>
                <a:off x="2059466" y="2019582"/>
                <a:ext cx="27295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0</m:t>
                          </m:r>
                        </m:sub>
                      </m:sSub>
                    </m:oMath>
                  </m:oMathPara>
                </a14:m>
                <a:endParaRPr lang="en-US" sz="2000" dirty="0">
                  <a:solidFill>
                    <a:schemeClr val="tx2"/>
                  </a:solidFill>
                </a:endParaRPr>
              </a:p>
            </p:txBody>
          </p:sp>
        </mc:Choice>
        <mc:Fallback>
          <p:sp>
            <p:nvSpPr>
              <p:cNvPr id="9" name="TextBox 8">
                <a:extLst>
                  <a:ext uri="{FF2B5EF4-FFF2-40B4-BE49-F238E27FC236}">
                    <a16:creationId xmlns:a16="http://schemas.microsoft.com/office/drawing/2014/main" id="{9520F966-C2D2-6142-B7DF-A196293D79BB}"/>
                  </a:ext>
                </a:extLst>
              </p:cNvPr>
              <p:cNvSpPr txBox="1">
                <a:spLocks noRot="1" noChangeAspect="1" noMove="1" noResize="1" noEditPoints="1" noAdjustHandles="1" noChangeArrowheads="1" noChangeShapeType="1" noTextEdit="1"/>
              </p:cNvSpPr>
              <p:nvPr/>
            </p:nvSpPr>
            <p:spPr>
              <a:xfrm>
                <a:off x="2059466" y="2019582"/>
                <a:ext cx="272959" cy="307777"/>
              </a:xfrm>
              <a:prstGeom prst="rect">
                <a:avLst/>
              </a:prstGeom>
              <a:blipFill>
                <a:blip r:embed="rId5"/>
                <a:stretch>
                  <a:fillRect l="-18182" r="-4545" b="-11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25B9277-B072-5B4D-BE7F-C9A18F9DE401}"/>
                  </a:ext>
                </a:extLst>
              </p:cNvPr>
              <p:cNvSpPr txBox="1"/>
              <p:nvPr/>
            </p:nvSpPr>
            <p:spPr>
              <a:xfrm>
                <a:off x="2037737" y="5030625"/>
                <a:ext cx="2669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1</m:t>
                          </m:r>
                        </m:sub>
                      </m:sSub>
                    </m:oMath>
                  </m:oMathPara>
                </a14:m>
                <a:endParaRPr lang="en-US" sz="2000" dirty="0">
                  <a:solidFill>
                    <a:schemeClr val="tx2"/>
                  </a:solidFill>
                </a:endParaRPr>
              </a:p>
            </p:txBody>
          </p:sp>
        </mc:Choice>
        <mc:Fallback>
          <p:sp>
            <p:nvSpPr>
              <p:cNvPr id="10" name="TextBox 9">
                <a:extLst>
                  <a:ext uri="{FF2B5EF4-FFF2-40B4-BE49-F238E27FC236}">
                    <a16:creationId xmlns:a16="http://schemas.microsoft.com/office/drawing/2014/main" id="{525B9277-B072-5B4D-BE7F-C9A18F9DE401}"/>
                  </a:ext>
                </a:extLst>
              </p:cNvPr>
              <p:cNvSpPr txBox="1">
                <a:spLocks noRot="1" noChangeAspect="1" noMove="1" noResize="1" noEditPoints="1" noAdjustHandles="1" noChangeArrowheads="1" noChangeShapeType="1" noTextEdit="1"/>
              </p:cNvSpPr>
              <p:nvPr/>
            </p:nvSpPr>
            <p:spPr>
              <a:xfrm>
                <a:off x="2037737" y="5030625"/>
                <a:ext cx="266996" cy="307777"/>
              </a:xfrm>
              <a:prstGeom prst="rect">
                <a:avLst/>
              </a:prstGeom>
              <a:blipFill>
                <a:blip r:embed="rId6"/>
                <a:stretch>
                  <a:fillRect l="-18182" r="-4545" b="-1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3B518DF-0B14-524E-AB5D-9AF315ED4C1A}"/>
                  </a:ext>
                </a:extLst>
              </p:cNvPr>
              <p:cNvSpPr txBox="1"/>
              <p:nvPr/>
            </p:nvSpPr>
            <p:spPr>
              <a:xfrm>
                <a:off x="2054023" y="3636111"/>
                <a:ext cx="2507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𝑡</m:t>
                          </m:r>
                        </m:sub>
                      </m:sSub>
                    </m:oMath>
                  </m:oMathPara>
                </a14:m>
                <a:endParaRPr lang="en-US" sz="2000" dirty="0">
                  <a:solidFill>
                    <a:schemeClr val="tx2"/>
                  </a:solidFill>
                </a:endParaRPr>
              </a:p>
            </p:txBody>
          </p:sp>
        </mc:Choice>
        <mc:Fallback>
          <p:sp>
            <p:nvSpPr>
              <p:cNvPr id="11" name="TextBox 10">
                <a:extLst>
                  <a:ext uri="{FF2B5EF4-FFF2-40B4-BE49-F238E27FC236}">
                    <a16:creationId xmlns:a16="http://schemas.microsoft.com/office/drawing/2014/main" id="{13B518DF-0B14-524E-AB5D-9AF315ED4C1A}"/>
                  </a:ext>
                </a:extLst>
              </p:cNvPr>
              <p:cNvSpPr txBox="1">
                <a:spLocks noRot="1" noChangeAspect="1" noMove="1" noResize="1" noEditPoints="1" noAdjustHandles="1" noChangeArrowheads="1" noChangeShapeType="1" noTextEdit="1"/>
              </p:cNvSpPr>
              <p:nvPr/>
            </p:nvSpPr>
            <p:spPr>
              <a:xfrm>
                <a:off x="2054023" y="3636111"/>
                <a:ext cx="250710" cy="307777"/>
              </a:xfrm>
              <a:prstGeom prst="rect">
                <a:avLst/>
              </a:prstGeom>
              <a:blipFill>
                <a:blip r:embed="rId7"/>
                <a:stretch>
                  <a:fillRect l="-19048" b="-1200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052ABDE-60E6-904C-8D0D-11BBCCEAB199}"/>
              </a:ext>
            </a:extLst>
          </p:cNvPr>
          <p:cNvPicPr>
            <a:picLocks noChangeAspect="1"/>
          </p:cNvPicPr>
          <p:nvPr/>
        </p:nvPicPr>
        <p:blipFill rotWithShape="1">
          <a:blip r:embed="rId3"/>
          <a:srcRect l="91058" t="42533" r="2589" b="45283"/>
          <a:stretch/>
        </p:blipFill>
        <p:spPr>
          <a:xfrm>
            <a:off x="10900816" y="3985542"/>
            <a:ext cx="532681" cy="498854"/>
          </a:xfrm>
          <a:prstGeom prst="rect">
            <a:avLst/>
          </a:prstGeom>
        </p:spPr>
      </p:pic>
      <p:cxnSp>
        <p:nvCxnSpPr>
          <p:cNvPr id="14" name="Straight Arrow Connector 13">
            <a:extLst>
              <a:ext uri="{FF2B5EF4-FFF2-40B4-BE49-F238E27FC236}">
                <a16:creationId xmlns:a16="http://schemas.microsoft.com/office/drawing/2014/main" id="{DDC1B333-997E-B74B-825C-98063E3693D1}"/>
              </a:ext>
            </a:extLst>
          </p:cNvPr>
          <p:cNvCxnSpPr>
            <a:cxnSpLocks/>
            <a:stCxn id="9" idx="3"/>
          </p:cNvCxnSpPr>
          <p:nvPr/>
        </p:nvCxnSpPr>
        <p:spPr>
          <a:xfrm>
            <a:off x="2332425" y="2173471"/>
            <a:ext cx="1481799" cy="24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B82B5D-5824-6C48-A67C-64001702A4E9}"/>
              </a:ext>
            </a:extLst>
          </p:cNvPr>
          <p:cNvCxnSpPr>
            <a:cxnSpLocks/>
          </p:cNvCxnSpPr>
          <p:nvPr/>
        </p:nvCxnSpPr>
        <p:spPr>
          <a:xfrm flipV="1">
            <a:off x="2304733" y="2917653"/>
            <a:ext cx="1509491" cy="2315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58A298A5-F09E-9942-9082-0701E550F7C4}"/>
              </a:ext>
            </a:extLst>
          </p:cNvPr>
          <p:cNvCxnSpPr>
            <a:cxnSpLocks/>
            <a:stCxn id="4" idx="3"/>
            <a:endCxn id="5" idx="1"/>
          </p:cNvCxnSpPr>
          <p:nvPr/>
        </p:nvCxnSpPr>
        <p:spPr>
          <a:xfrm flipH="1">
            <a:off x="6234797" y="2655456"/>
            <a:ext cx="254066" cy="2965380"/>
          </a:xfrm>
          <a:prstGeom prst="curvedConnector5">
            <a:avLst>
              <a:gd name="adj1" fmla="val -89977"/>
              <a:gd name="adj2" fmla="val 41670"/>
              <a:gd name="adj3" fmla="val 189977"/>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55314812-3EF2-0748-9A1D-E37EBE831A81}"/>
              </a:ext>
            </a:extLst>
          </p:cNvPr>
          <p:cNvCxnSpPr>
            <a:cxnSpLocks/>
            <a:stCxn id="5" idx="3"/>
            <a:endCxn id="12" idx="1"/>
          </p:cNvCxnSpPr>
          <p:nvPr/>
        </p:nvCxnSpPr>
        <p:spPr>
          <a:xfrm flipV="1">
            <a:off x="9343757" y="4234969"/>
            <a:ext cx="1557059" cy="1385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77C4B4C-F55C-C048-93BD-0046C8FEA3E1}"/>
              </a:ext>
            </a:extLst>
          </p:cNvPr>
          <p:cNvSpPr txBox="1"/>
          <p:nvPr/>
        </p:nvSpPr>
        <p:spPr>
          <a:xfrm>
            <a:off x="10156971" y="4902439"/>
            <a:ext cx="1346522" cy="984885"/>
          </a:xfrm>
          <a:prstGeom prst="rect">
            <a:avLst/>
          </a:prstGeom>
          <a:noFill/>
        </p:spPr>
        <p:txBody>
          <a:bodyPr wrap="none" lIns="0" tIns="0" rIns="0" bIns="0" rtlCol="0">
            <a:spAutoFit/>
          </a:bodyPr>
          <a:lstStyle/>
          <a:p>
            <a:r>
              <a:rPr lang="en-US" sz="1600" dirty="0">
                <a:solidFill>
                  <a:schemeClr val="tx2"/>
                </a:solidFill>
              </a:rPr>
              <a:t>reconstruction/</a:t>
            </a:r>
            <a:br>
              <a:rPr lang="en-US" sz="1600" dirty="0">
                <a:solidFill>
                  <a:schemeClr val="tx2"/>
                </a:solidFill>
              </a:rPr>
            </a:br>
            <a:r>
              <a:rPr lang="en-US" sz="1600" dirty="0">
                <a:solidFill>
                  <a:schemeClr val="tx2"/>
                </a:solidFill>
              </a:rPr>
              <a:t>warping/</a:t>
            </a:r>
            <a:br>
              <a:rPr lang="en-US" sz="1600" dirty="0">
                <a:solidFill>
                  <a:schemeClr val="tx2"/>
                </a:solidFill>
              </a:rPr>
            </a:br>
            <a:r>
              <a:rPr lang="en-US" sz="1600" dirty="0">
                <a:solidFill>
                  <a:schemeClr val="tx2"/>
                </a:solidFill>
              </a:rPr>
              <a:t>smoothness</a:t>
            </a:r>
            <a:br>
              <a:rPr lang="en-US" sz="1600" dirty="0">
                <a:solidFill>
                  <a:schemeClr val="tx2"/>
                </a:solidFill>
              </a:rPr>
            </a:br>
            <a:r>
              <a:rPr lang="en-US" sz="1600" dirty="0">
                <a:solidFill>
                  <a:schemeClr val="tx2"/>
                </a:solidFill>
              </a:rPr>
              <a:t>losses</a:t>
            </a:r>
          </a:p>
        </p:txBody>
      </p:sp>
      <p:sp>
        <p:nvSpPr>
          <p:cNvPr id="53" name="TextBox 52">
            <a:extLst>
              <a:ext uri="{FF2B5EF4-FFF2-40B4-BE49-F238E27FC236}">
                <a16:creationId xmlns:a16="http://schemas.microsoft.com/office/drawing/2014/main" id="{49BDB209-4BE4-8E4C-ADF3-F27B97F5CB04}"/>
              </a:ext>
            </a:extLst>
          </p:cNvPr>
          <p:cNvSpPr txBox="1"/>
          <p:nvPr/>
        </p:nvSpPr>
        <p:spPr>
          <a:xfrm>
            <a:off x="659242" y="1648288"/>
            <a:ext cx="1128514" cy="492443"/>
          </a:xfrm>
          <a:prstGeom prst="rect">
            <a:avLst/>
          </a:prstGeom>
          <a:noFill/>
        </p:spPr>
        <p:txBody>
          <a:bodyPr wrap="none" lIns="0" tIns="0" rIns="0" bIns="0" rtlCol="0">
            <a:spAutoFit/>
          </a:bodyPr>
          <a:lstStyle/>
          <a:p>
            <a:r>
              <a:rPr lang="en-US" sz="1600" dirty="0">
                <a:solidFill>
                  <a:schemeClr val="tx2"/>
                </a:solidFill>
              </a:rPr>
              <a:t>3 half-hourly</a:t>
            </a:r>
            <a:br>
              <a:rPr lang="en-US" sz="1600" dirty="0">
                <a:solidFill>
                  <a:schemeClr val="tx2"/>
                </a:solidFill>
              </a:rPr>
            </a:br>
            <a:r>
              <a:rPr lang="en-US" sz="1600" dirty="0">
                <a:solidFill>
                  <a:schemeClr val="tx2"/>
                </a:solidFill>
              </a:rPr>
              <a:t>515x784</a:t>
            </a:r>
          </a:p>
        </p:txBody>
      </p:sp>
      <p:sp>
        <p:nvSpPr>
          <p:cNvPr id="57" name="TextBox 56">
            <a:extLst>
              <a:ext uri="{FF2B5EF4-FFF2-40B4-BE49-F238E27FC236}">
                <a16:creationId xmlns:a16="http://schemas.microsoft.com/office/drawing/2014/main" id="{98F14E0B-D45E-794F-BF1C-A32C65906858}"/>
              </a:ext>
            </a:extLst>
          </p:cNvPr>
          <p:cNvSpPr txBox="1"/>
          <p:nvPr/>
        </p:nvSpPr>
        <p:spPr>
          <a:xfrm>
            <a:off x="6015062" y="1908485"/>
            <a:ext cx="1804981" cy="246221"/>
          </a:xfrm>
          <a:prstGeom prst="rect">
            <a:avLst/>
          </a:prstGeom>
          <a:noFill/>
        </p:spPr>
        <p:txBody>
          <a:bodyPr wrap="none" lIns="0" tIns="0" rIns="0" bIns="0" rtlCol="0">
            <a:spAutoFit/>
          </a:bodyPr>
          <a:lstStyle/>
          <a:p>
            <a:r>
              <a:rPr lang="en-US" sz="1600" b="1" dirty="0">
                <a:solidFill>
                  <a:schemeClr val="tx2"/>
                </a:solidFill>
              </a:rPr>
              <a:t>optical flow vector</a:t>
            </a:r>
          </a:p>
        </p:txBody>
      </p:sp>
      <p:sp>
        <p:nvSpPr>
          <p:cNvPr id="84" name="TextBox 83">
            <a:extLst>
              <a:ext uri="{FF2B5EF4-FFF2-40B4-BE49-F238E27FC236}">
                <a16:creationId xmlns:a16="http://schemas.microsoft.com/office/drawing/2014/main" id="{0029194B-AB9A-6644-BE19-76CDD4F8CA06}"/>
              </a:ext>
            </a:extLst>
          </p:cNvPr>
          <p:cNvSpPr txBox="1"/>
          <p:nvPr/>
        </p:nvSpPr>
        <p:spPr>
          <a:xfrm>
            <a:off x="1452297" y="1280160"/>
            <a:ext cx="613951" cy="246221"/>
          </a:xfrm>
          <a:prstGeom prst="rect">
            <a:avLst/>
          </a:prstGeom>
          <a:noFill/>
        </p:spPr>
        <p:txBody>
          <a:bodyPr wrap="none" lIns="0" tIns="0" rIns="0" bIns="0" rtlCol="0">
            <a:spAutoFit/>
          </a:bodyPr>
          <a:lstStyle/>
          <a:p>
            <a:r>
              <a:rPr lang="en-US" sz="1600" b="1" dirty="0">
                <a:solidFill>
                  <a:srgbClr val="FF0000"/>
                </a:solidFill>
              </a:rPr>
              <a:t>INPUT</a:t>
            </a:r>
          </a:p>
        </p:txBody>
      </p:sp>
      <p:sp>
        <p:nvSpPr>
          <p:cNvPr id="85" name="TextBox 84">
            <a:extLst>
              <a:ext uri="{FF2B5EF4-FFF2-40B4-BE49-F238E27FC236}">
                <a16:creationId xmlns:a16="http://schemas.microsoft.com/office/drawing/2014/main" id="{852BD9CB-8F9A-1145-86B8-2D365980BED2}"/>
              </a:ext>
            </a:extLst>
          </p:cNvPr>
          <p:cNvSpPr txBox="1"/>
          <p:nvPr/>
        </p:nvSpPr>
        <p:spPr>
          <a:xfrm>
            <a:off x="10832263" y="3602297"/>
            <a:ext cx="841577" cy="246221"/>
          </a:xfrm>
          <a:prstGeom prst="rect">
            <a:avLst/>
          </a:prstGeom>
          <a:noFill/>
        </p:spPr>
        <p:txBody>
          <a:bodyPr wrap="none" lIns="0" tIns="0" rIns="0" bIns="0" rtlCol="0">
            <a:spAutoFit/>
          </a:bodyPr>
          <a:lstStyle/>
          <a:p>
            <a:r>
              <a:rPr lang="en-US" sz="1600" b="1" dirty="0">
                <a:solidFill>
                  <a:srgbClr val="FF0000"/>
                </a:solidFill>
              </a:rPr>
              <a:t>OUTPUT</a:t>
            </a:r>
          </a:p>
        </p:txBody>
      </p:sp>
    </p:spTree>
    <p:extLst>
      <p:ext uri="{BB962C8B-B14F-4D97-AF65-F5344CB8AC3E}">
        <p14:creationId xmlns:p14="http://schemas.microsoft.com/office/powerpoint/2010/main" val="204869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FC86AC1D-C549-2C45-8A8B-14EB1CDDA808}"/>
              </a:ext>
            </a:extLst>
          </p:cNvPr>
          <p:cNvCxnSpPr>
            <a:cxnSpLocks/>
            <a:stCxn id="9" idx="3"/>
          </p:cNvCxnSpPr>
          <p:nvPr/>
        </p:nvCxnSpPr>
        <p:spPr>
          <a:xfrm>
            <a:off x="1939562" y="1616929"/>
            <a:ext cx="3880643" cy="43694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5E40BEE-5304-AC4A-9730-FF0391D379AE}"/>
              </a:ext>
            </a:extLst>
          </p:cNvPr>
          <p:cNvCxnSpPr>
            <a:cxnSpLocks/>
            <a:stCxn id="10" idx="3"/>
          </p:cNvCxnSpPr>
          <p:nvPr/>
        </p:nvCxnSpPr>
        <p:spPr>
          <a:xfrm flipV="1">
            <a:off x="1933599" y="4093975"/>
            <a:ext cx="3908335" cy="189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21F4A346-7E86-1F4B-8FEC-28F7DF4C59AF}"/>
              </a:ext>
            </a:extLst>
          </p:cNvPr>
          <p:cNvCxnSpPr>
            <a:cxnSpLocks/>
            <a:stCxn id="11" idx="3"/>
            <a:endCxn id="12" idx="0"/>
          </p:cNvCxnSpPr>
          <p:nvPr/>
        </p:nvCxnSpPr>
        <p:spPr>
          <a:xfrm flipV="1">
            <a:off x="1900334" y="3429000"/>
            <a:ext cx="8873960" cy="301897"/>
          </a:xfrm>
          <a:prstGeom prst="curvedConnector4">
            <a:avLst>
              <a:gd name="adj1" fmla="val 48499"/>
              <a:gd name="adj2" fmla="val 175721"/>
            </a:avLst>
          </a:prstGeom>
          <a:ln>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26265060-81A5-9041-8234-902103C02339}"/>
              </a:ext>
            </a:extLst>
          </p:cNvPr>
          <p:cNvSpPr>
            <a:spLocks noGrp="1"/>
          </p:cNvSpPr>
          <p:nvPr>
            <p:ph type="title"/>
          </p:nvPr>
        </p:nvSpPr>
        <p:spPr>
          <a:xfrm>
            <a:off x="3096022" y="256868"/>
            <a:ext cx="8662315" cy="875991"/>
          </a:xfrm>
        </p:spPr>
        <p:txBody>
          <a:bodyPr/>
          <a:lstStyle/>
          <a:p>
            <a:pPr algn="l"/>
            <a:r>
              <a:rPr lang="en-US" sz="1800" dirty="0"/>
              <a:t>Experiments:</a:t>
            </a:r>
            <a:br>
              <a:rPr lang="en-US" dirty="0"/>
            </a:br>
            <a:r>
              <a:rPr lang="en-US" dirty="0"/>
              <a:t>Verification/Test with </a:t>
            </a:r>
            <a:r>
              <a:rPr lang="en-US" dirty="0" err="1"/>
              <a:t>MeteoNet</a:t>
            </a:r>
            <a:r>
              <a:rPr lang="en-US" dirty="0"/>
              <a:t> 5min Precipitation</a:t>
            </a:r>
          </a:p>
        </p:txBody>
      </p:sp>
      <p:pic>
        <p:nvPicPr>
          <p:cNvPr id="4" name="Picture 3">
            <a:extLst>
              <a:ext uri="{FF2B5EF4-FFF2-40B4-BE49-F238E27FC236}">
                <a16:creationId xmlns:a16="http://schemas.microsoft.com/office/drawing/2014/main" id="{20F5E430-B7A3-5F4F-8E36-D6058E222719}"/>
              </a:ext>
            </a:extLst>
          </p:cNvPr>
          <p:cNvPicPr>
            <a:picLocks noChangeAspect="1"/>
          </p:cNvPicPr>
          <p:nvPr/>
        </p:nvPicPr>
        <p:blipFill rotWithShape="1">
          <a:blip r:embed="rId3"/>
          <a:srcRect l="2181" t="31268" r="61586" b="34115"/>
          <a:stretch/>
        </p:blipFill>
        <p:spPr>
          <a:xfrm>
            <a:off x="3421361" y="1475054"/>
            <a:ext cx="2674639" cy="1247720"/>
          </a:xfrm>
          <a:prstGeom prst="rect">
            <a:avLst/>
          </a:prstGeom>
        </p:spPr>
      </p:pic>
      <p:pic>
        <p:nvPicPr>
          <p:cNvPr id="5" name="Picture 4">
            <a:extLst>
              <a:ext uri="{FF2B5EF4-FFF2-40B4-BE49-F238E27FC236}">
                <a16:creationId xmlns:a16="http://schemas.microsoft.com/office/drawing/2014/main" id="{29BD9771-EA4E-AF4B-9106-B9186516F976}"/>
              </a:ext>
            </a:extLst>
          </p:cNvPr>
          <p:cNvPicPr>
            <a:picLocks noChangeAspect="1"/>
          </p:cNvPicPr>
          <p:nvPr/>
        </p:nvPicPr>
        <p:blipFill rotWithShape="1">
          <a:blip r:embed="rId3"/>
          <a:srcRect l="42185" t="14517" r="11324" b="17011"/>
          <a:stretch/>
        </p:blipFill>
        <p:spPr>
          <a:xfrm>
            <a:off x="5841934" y="3946396"/>
            <a:ext cx="3108960" cy="2235795"/>
          </a:xfrm>
          <a:prstGeom prst="rect">
            <a:avLst/>
          </a:prstGeom>
        </p:spPr>
      </p:pic>
      <p:pic>
        <p:nvPicPr>
          <p:cNvPr id="6" name="Picture 5">
            <a:extLst>
              <a:ext uri="{FF2B5EF4-FFF2-40B4-BE49-F238E27FC236}">
                <a16:creationId xmlns:a16="http://schemas.microsoft.com/office/drawing/2014/main" id="{2DAA4BB4-BC66-F14F-8229-F317265B9521}"/>
              </a:ext>
            </a:extLst>
          </p:cNvPr>
          <p:cNvPicPr>
            <a:picLocks noChangeAspect="1"/>
          </p:cNvPicPr>
          <p:nvPr/>
        </p:nvPicPr>
        <p:blipFill rotWithShape="1">
          <a:blip r:embed="rId4">
            <a:alphaModFix amt="50000"/>
          </a:blip>
          <a:srcRect b="41879"/>
          <a:stretch/>
        </p:blipFill>
        <p:spPr>
          <a:xfrm>
            <a:off x="382999" y="1178369"/>
            <a:ext cx="1085409" cy="521183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20F966-C2D2-6142-B7DF-A196293D79BB}"/>
                  </a:ext>
                </a:extLst>
              </p:cNvPr>
              <p:cNvSpPr txBox="1"/>
              <p:nvPr/>
            </p:nvSpPr>
            <p:spPr>
              <a:xfrm>
                <a:off x="1666603" y="1463040"/>
                <a:ext cx="27295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0</m:t>
                          </m:r>
                        </m:sub>
                      </m:sSub>
                    </m:oMath>
                  </m:oMathPara>
                </a14:m>
                <a:endParaRPr lang="en-US" sz="2000" dirty="0">
                  <a:solidFill>
                    <a:schemeClr val="tx2"/>
                  </a:solidFill>
                </a:endParaRPr>
              </a:p>
            </p:txBody>
          </p:sp>
        </mc:Choice>
        <mc:Fallback xmlns="">
          <p:sp>
            <p:nvSpPr>
              <p:cNvPr id="9" name="TextBox 8">
                <a:extLst>
                  <a:ext uri="{FF2B5EF4-FFF2-40B4-BE49-F238E27FC236}">
                    <a16:creationId xmlns:a16="http://schemas.microsoft.com/office/drawing/2014/main" id="{9520F966-C2D2-6142-B7DF-A196293D79BB}"/>
                  </a:ext>
                </a:extLst>
              </p:cNvPr>
              <p:cNvSpPr txBox="1">
                <a:spLocks noRot="1" noChangeAspect="1" noMove="1" noResize="1" noEditPoints="1" noAdjustHandles="1" noChangeArrowheads="1" noChangeShapeType="1" noTextEdit="1"/>
              </p:cNvSpPr>
              <p:nvPr/>
            </p:nvSpPr>
            <p:spPr>
              <a:xfrm>
                <a:off x="1666603" y="1463040"/>
                <a:ext cx="272959" cy="307777"/>
              </a:xfrm>
              <a:prstGeom prst="rect">
                <a:avLst/>
              </a:prstGeom>
              <a:blipFill>
                <a:blip r:embed="rId5"/>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5B9277-B072-5B4D-BE7F-C9A18F9DE401}"/>
                  </a:ext>
                </a:extLst>
              </p:cNvPr>
              <p:cNvSpPr txBox="1"/>
              <p:nvPr/>
            </p:nvSpPr>
            <p:spPr>
              <a:xfrm>
                <a:off x="1666603" y="5832470"/>
                <a:ext cx="2669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1</m:t>
                          </m:r>
                        </m:sub>
                      </m:sSub>
                    </m:oMath>
                  </m:oMathPara>
                </a14:m>
                <a:endParaRPr lang="en-US" sz="2000" dirty="0">
                  <a:solidFill>
                    <a:schemeClr val="tx2"/>
                  </a:solidFill>
                </a:endParaRPr>
              </a:p>
            </p:txBody>
          </p:sp>
        </mc:Choice>
        <mc:Fallback xmlns="">
          <p:sp>
            <p:nvSpPr>
              <p:cNvPr id="10" name="TextBox 9">
                <a:extLst>
                  <a:ext uri="{FF2B5EF4-FFF2-40B4-BE49-F238E27FC236}">
                    <a16:creationId xmlns:a16="http://schemas.microsoft.com/office/drawing/2014/main" id="{525B9277-B072-5B4D-BE7F-C9A18F9DE401}"/>
                  </a:ext>
                </a:extLst>
              </p:cNvPr>
              <p:cNvSpPr txBox="1">
                <a:spLocks noRot="1" noChangeAspect="1" noMove="1" noResize="1" noEditPoints="1" noAdjustHandles="1" noChangeArrowheads="1" noChangeShapeType="1" noTextEdit="1"/>
              </p:cNvSpPr>
              <p:nvPr/>
            </p:nvSpPr>
            <p:spPr>
              <a:xfrm>
                <a:off x="1666603" y="5832470"/>
                <a:ext cx="266996" cy="307777"/>
              </a:xfrm>
              <a:prstGeom prst="rect">
                <a:avLst/>
              </a:prstGeom>
              <a:blipFill>
                <a:blip r:embed="rId6"/>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3B518DF-0B14-524E-AB5D-9AF315ED4C1A}"/>
                  </a:ext>
                </a:extLst>
              </p:cNvPr>
              <p:cNvSpPr txBox="1"/>
              <p:nvPr/>
            </p:nvSpPr>
            <p:spPr>
              <a:xfrm>
                <a:off x="1649624" y="3577008"/>
                <a:ext cx="2507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𝑡</m:t>
                          </m:r>
                        </m:sub>
                      </m:sSub>
                    </m:oMath>
                  </m:oMathPara>
                </a14:m>
                <a:endParaRPr lang="en-US" sz="2000" dirty="0">
                  <a:solidFill>
                    <a:schemeClr val="tx2"/>
                  </a:solidFill>
                </a:endParaRPr>
              </a:p>
            </p:txBody>
          </p:sp>
        </mc:Choice>
        <mc:Fallback xmlns="">
          <p:sp>
            <p:nvSpPr>
              <p:cNvPr id="11" name="TextBox 10">
                <a:extLst>
                  <a:ext uri="{FF2B5EF4-FFF2-40B4-BE49-F238E27FC236}">
                    <a16:creationId xmlns:a16="http://schemas.microsoft.com/office/drawing/2014/main" id="{13B518DF-0B14-524E-AB5D-9AF315ED4C1A}"/>
                  </a:ext>
                </a:extLst>
              </p:cNvPr>
              <p:cNvSpPr txBox="1">
                <a:spLocks noRot="1" noChangeAspect="1" noMove="1" noResize="1" noEditPoints="1" noAdjustHandles="1" noChangeArrowheads="1" noChangeShapeType="1" noTextEdit="1"/>
              </p:cNvSpPr>
              <p:nvPr/>
            </p:nvSpPr>
            <p:spPr>
              <a:xfrm>
                <a:off x="1649624" y="3577008"/>
                <a:ext cx="250710" cy="307777"/>
              </a:xfrm>
              <a:prstGeom prst="rect">
                <a:avLst/>
              </a:prstGeom>
              <a:blipFill>
                <a:blip r:embed="rId7"/>
                <a:stretch>
                  <a:fillRect l="-25000" r="-5000" b="-1600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052ABDE-60E6-904C-8D0D-11BBCCEAB199}"/>
              </a:ext>
            </a:extLst>
          </p:cNvPr>
          <p:cNvPicPr>
            <a:picLocks noChangeAspect="1"/>
          </p:cNvPicPr>
          <p:nvPr/>
        </p:nvPicPr>
        <p:blipFill rotWithShape="1">
          <a:blip r:embed="rId3"/>
          <a:srcRect l="91058" t="42533" r="2589" b="45283"/>
          <a:stretch/>
        </p:blipFill>
        <p:spPr>
          <a:xfrm>
            <a:off x="10507953" y="3429000"/>
            <a:ext cx="532681" cy="498854"/>
          </a:xfrm>
          <a:prstGeom prst="rect">
            <a:avLst/>
          </a:prstGeom>
        </p:spPr>
      </p:pic>
      <p:cxnSp>
        <p:nvCxnSpPr>
          <p:cNvPr id="14" name="Straight Arrow Connector 13">
            <a:extLst>
              <a:ext uri="{FF2B5EF4-FFF2-40B4-BE49-F238E27FC236}">
                <a16:creationId xmlns:a16="http://schemas.microsoft.com/office/drawing/2014/main" id="{DDC1B333-997E-B74B-825C-98063E3693D1}"/>
              </a:ext>
            </a:extLst>
          </p:cNvPr>
          <p:cNvCxnSpPr>
            <a:cxnSpLocks/>
            <a:stCxn id="9" idx="3"/>
          </p:cNvCxnSpPr>
          <p:nvPr/>
        </p:nvCxnSpPr>
        <p:spPr>
          <a:xfrm>
            <a:off x="1939562" y="1616929"/>
            <a:ext cx="1481799" cy="24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B82B5D-5824-6C48-A67C-64001702A4E9}"/>
              </a:ext>
            </a:extLst>
          </p:cNvPr>
          <p:cNvCxnSpPr>
            <a:cxnSpLocks/>
            <a:stCxn id="10" idx="3"/>
          </p:cNvCxnSpPr>
          <p:nvPr/>
        </p:nvCxnSpPr>
        <p:spPr>
          <a:xfrm flipV="1">
            <a:off x="1933599" y="2361111"/>
            <a:ext cx="1487762" cy="3625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58A298A5-F09E-9942-9082-0701E550F7C4}"/>
              </a:ext>
            </a:extLst>
          </p:cNvPr>
          <p:cNvCxnSpPr>
            <a:cxnSpLocks/>
            <a:stCxn id="4" idx="3"/>
            <a:endCxn id="5" idx="1"/>
          </p:cNvCxnSpPr>
          <p:nvPr/>
        </p:nvCxnSpPr>
        <p:spPr>
          <a:xfrm flipH="1">
            <a:off x="5841934" y="2098914"/>
            <a:ext cx="254066" cy="2965380"/>
          </a:xfrm>
          <a:prstGeom prst="curvedConnector5">
            <a:avLst>
              <a:gd name="adj1" fmla="val -89977"/>
              <a:gd name="adj2" fmla="val 41670"/>
              <a:gd name="adj3" fmla="val 189977"/>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55314812-3EF2-0748-9A1D-E37EBE831A81}"/>
              </a:ext>
            </a:extLst>
          </p:cNvPr>
          <p:cNvCxnSpPr>
            <a:cxnSpLocks/>
            <a:stCxn id="5" idx="3"/>
            <a:endCxn id="12" idx="1"/>
          </p:cNvCxnSpPr>
          <p:nvPr/>
        </p:nvCxnSpPr>
        <p:spPr>
          <a:xfrm flipV="1">
            <a:off x="8950894" y="3678427"/>
            <a:ext cx="1557059" cy="1385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77C4B4C-F55C-C048-93BD-0046C8FEA3E1}"/>
              </a:ext>
            </a:extLst>
          </p:cNvPr>
          <p:cNvSpPr txBox="1"/>
          <p:nvPr/>
        </p:nvSpPr>
        <p:spPr>
          <a:xfrm>
            <a:off x="9728540" y="4412351"/>
            <a:ext cx="774251" cy="738664"/>
          </a:xfrm>
          <a:prstGeom prst="rect">
            <a:avLst/>
          </a:prstGeom>
          <a:noFill/>
        </p:spPr>
        <p:txBody>
          <a:bodyPr wrap="none" lIns="0" tIns="0" rIns="0" bIns="0" rtlCol="0">
            <a:spAutoFit/>
          </a:bodyPr>
          <a:lstStyle/>
          <a:p>
            <a:r>
              <a:rPr lang="en-US" sz="1600" dirty="0">
                <a:solidFill>
                  <a:schemeClr val="tx2"/>
                </a:solidFill>
              </a:rPr>
              <a:t>mean</a:t>
            </a:r>
            <a:br>
              <a:rPr lang="en-US" sz="1600" dirty="0">
                <a:solidFill>
                  <a:schemeClr val="tx2"/>
                </a:solidFill>
              </a:rPr>
            </a:br>
            <a:r>
              <a:rPr lang="en-US" sz="1600" dirty="0">
                <a:solidFill>
                  <a:schemeClr val="tx2"/>
                </a:solidFill>
              </a:rPr>
              <a:t>absolute</a:t>
            </a:r>
            <a:br>
              <a:rPr lang="en-US" sz="1600" dirty="0">
                <a:solidFill>
                  <a:schemeClr val="tx2"/>
                </a:solidFill>
              </a:rPr>
            </a:br>
            <a:r>
              <a:rPr lang="en-US" sz="1600" dirty="0">
                <a:solidFill>
                  <a:schemeClr val="tx2"/>
                </a:solidFill>
              </a:rPr>
              <a:t>errors</a:t>
            </a:r>
          </a:p>
        </p:txBody>
      </p:sp>
      <p:sp>
        <p:nvSpPr>
          <p:cNvPr id="53" name="TextBox 52">
            <a:extLst>
              <a:ext uri="{FF2B5EF4-FFF2-40B4-BE49-F238E27FC236}">
                <a16:creationId xmlns:a16="http://schemas.microsoft.com/office/drawing/2014/main" id="{49BDB209-4BE4-8E4C-ADF3-F27B97F5CB04}"/>
              </a:ext>
            </a:extLst>
          </p:cNvPr>
          <p:cNvSpPr txBox="1"/>
          <p:nvPr/>
        </p:nvSpPr>
        <p:spPr>
          <a:xfrm>
            <a:off x="371375" y="503878"/>
            <a:ext cx="785471" cy="492443"/>
          </a:xfrm>
          <a:prstGeom prst="rect">
            <a:avLst/>
          </a:prstGeom>
          <a:noFill/>
        </p:spPr>
        <p:txBody>
          <a:bodyPr wrap="none" lIns="0" tIns="0" rIns="0" bIns="0" rtlCol="0">
            <a:spAutoFit/>
          </a:bodyPr>
          <a:lstStyle/>
          <a:p>
            <a:r>
              <a:rPr lang="en-US" sz="1600" dirty="0">
                <a:solidFill>
                  <a:schemeClr val="tx2"/>
                </a:solidFill>
              </a:rPr>
              <a:t>5min</a:t>
            </a:r>
            <a:br>
              <a:rPr lang="en-US" sz="1600" dirty="0">
                <a:solidFill>
                  <a:schemeClr val="tx2"/>
                </a:solidFill>
              </a:rPr>
            </a:br>
            <a:r>
              <a:rPr lang="en-US" sz="1600" dirty="0">
                <a:solidFill>
                  <a:schemeClr val="tx2"/>
                </a:solidFill>
              </a:rPr>
              <a:t>515x784</a:t>
            </a:r>
          </a:p>
        </p:txBody>
      </p:sp>
      <p:sp>
        <p:nvSpPr>
          <p:cNvPr id="57" name="TextBox 56">
            <a:extLst>
              <a:ext uri="{FF2B5EF4-FFF2-40B4-BE49-F238E27FC236}">
                <a16:creationId xmlns:a16="http://schemas.microsoft.com/office/drawing/2014/main" id="{98F14E0B-D45E-794F-BF1C-A32C65906858}"/>
              </a:ext>
            </a:extLst>
          </p:cNvPr>
          <p:cNvSpPr txBox="1"/>
          <p:nvPr/>
        </p:nvSpPr>
        <p:spPr>
          <a:xfrm>
            <a:off x="5622199" y="1351943"/>
            <a:ext cx="1804981" cy="246221"/>
          </a:xfrm>
          <a:prstGeom prst="rect">
            <a:avLst/>
          </a:prstGeom>
          <a:noFill/>
        </p:spPr>
        <p:txBody>
          <a:bodyPr wrap="none" lIns="0" tIns="0" rIns="0" bIns="0" rtlCol="0">
            <a:spAutoFit/>
          </a:bodyPr>
          <a:lstStyle/>
          <a:p>
            <a:r>
              <a:rPr lang="en-US" sz="1600" b="1" dirty="0">
                <a:solidFill>
                  <a:schemeClr val="tx2"/>
                </a:solidFill>
              </a:rPr>
              <a:t>optical flow vector</a:t>
            </a:r>
          </a:p>
        </p:txBody>
      </p:sp>
      <p:sp>
        <p:nvSpPr>
          <p:cNvPr id="84" name="TextBox 83">
            <a:extLst>
              <a:ext uri="{FF2B5EF4-FFF2-40B4-BE49-F238E27FC236}">
                <a16:creationId xmlns:a16="http://schemas.microsoft.com/office/drawing/2014/main" id="{0029194B-AB9A-6644-BE19-76CDD4F8CA06}"/>
              </a:ext>
            </a:extLst>
          </p:cNvPr>
          <p:cNvSpPr txBox="1"/>
          <p:nvPr/>
        </p:nvSpPr>
        <p:spPr>
          <a:xfrm>
            <a:off x="1137252" y="503878"/>
            <a:ext cx="613951" cy="246221"/>
          </a:xfrm>
          <a:prstGeom prst="rect">
            <a:avLst/>
          </a:prstGeom>
          <a:noFill/>
        </p:spPr>
        <p:txBody>
          <a:bodyPr wrap="none" lIns="0" tIns="0" rIns="0" bIns="0" rtlCol="0">
            <a:spAutoFit/>
          </a:bodyPr>
          <a:lstStyle/>
          <a:p>
            <a:r>
              <a:rPr lang="en-US" sz="1600" b="1" dirty="0">
                <a:solidFill>
                  <a:srgbClr val="FF0000"/>
                </a:solidFill>
              </a:rPr>
              <a:t>INPUT</a:t>
            </a:r>
          </a:p>
        </p:txBody>
      </p:sp>
      <p:sp>
        <p:nvSpPr>
          <p:cNvPr id="85" name="TextBox 84">
            <a:extLst>
              <a:ext uri="{FF2B5EF4-FFF2-40B4-BE49-F238E27FC236}">
                <a16:creationId xmlns:a16="http://schemas.microsoft.com/office/drawing/2014/main" id="{852BD9CB-8F9A-1145-86B8-2D365980BED2}"/>
              </a:ext>
            </a:extLst>
          </p:cNvPr>
          <p:cNvSpPr txBox="1"/>
          <p:nvPr/>
        </p:nvSpPr>
        <p:spPr>
          <a:xfrm>
            <a:off x="10439400" y="3045755"/>
            <a:ext cx="841577" cy="246221"/>
          </a:xfrm>
          <a:prstGeom prst="rect">
            <a:avLst/>
          </a:prstGeom>
          <a:noFill/>
        </p:spPr>
        <p:txBody>
          <a:bodyPr wrap="none" lIns="0" tIns="0" rIns="0" bIns="0" rtlCol="0">
            <a:spAutoFit/>
          </a:bodyPr>
          <a:lstStyle/>
          <a:p>
            <a:r>
              <a:rPr lang="en-US" sz="1600" b="1" dirty="0">
                <a:solidFill>
                  <a:srgbClr val="FF0000"/>
                </a:solidFill>
              </a:rPr>
              <a:t>OUTPUT</a:t>
            </a:r>
          </a:p>
        </p:txBody>
      </p:sp>
    </p:spTree>
    <p:extLst>
      <p:ext uri="{BB962C8B-B14F-4D97-AF65-F5344CB8AC3E}">
        <p14:creationId xmlns:p14="http://schemas.microsoft.com/office/powerpoint/2010/main" val="405181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A0D95-5517-9F52-A7F9-78FBCD02DEA2}"/>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1C0B5592-1058-5C45-B311-EBFA37606108}"/>
              </a:ext>
            </a:extLst>
          </p:cNvPr>
          <p:cNvSpPr>
            <a:spLocks noGrp="1"/>
          </p:cNvSpPr>
          <p:nvPr>
            <p:ph type="title"/>
          </p:nvPr>
        </p:nvSpPr>
        <p:spPr/>
        <p:txBody>
          <a:bodyPr/>
          <a:lstStyle/>
          <a:p>
            <a:pPr algn="l"/>
            <a:r>
              <a:rPr lang="en-US" sz="1400" dirty="0"/>
              <a:t>Experimental results:</a:t>
            </a:r>
            <a:br>
              <a:rPr lang="en-US" dirty="0"/>
            </a:br>
            <a:r>
              <a:rPr lang="en-US" sz="2400" dirty="0"/>
              <a:t>Clear advantages with optical-flow for interpolation in short-term average</a:t>
            </a:r>
            <a:br>
              <a:rPr lang="en-US" sz="2400" dirty="0"/>
            </a:br>
            <a:r>
              <a:rPr lang="en-US" sz="2400" dirty="0"/>
              <a:t>(6 hours around the flooding event)</a:t>
            </a:r>
            <a:endParaRPr lang="en-US" dirty="0"/>
          </a:p>
        </p:txBody>
      </p:sp>
      <p:grpSp>
        <p:nvGrpSpPr>
          <p:cNvPr id="8" name="Group 7">
            <a:extLst>
              <a:ext uri="{FF2B5EF4-FFF2-40B4-BE49-F238E27FC236}">
                <a16:creationId xmlns:a16="http://schemas.microsoft.com/office/drawing/2014/main" id="{A27F8341-F60C-9242-8A43-273D45AE6AF8}"/>
              </a:ext>
            </a:extLst>
          </p:cNvPr>
          <p:cNvGrpSpPr/>
          <p:nvPr/>
        </p:nvGrpSpPr>
        <p:grpSpPr>
          <a:xfrm>
            <a:off x="380956" y="1737360"/>
            <a:ext cx="11480608" cy="4617720"/>
            <a:chOff x="1517650" y="1587500"/>
            <a:chExt cx="9156700" cy="3683000"/>
          </a:xfrm>
        </p:grpSpPr>
        <p:pic>
          <p:nvPicPr>
            <p:cNvPr id="5" name="Picture 4">
              <a:extLst>
                <a:ext uri="{FF2B5EF4-FFF2-40B4-BE49-F238E27FC236}">
                  <a16:creationId xmlns:a16="http://schemas.microsoft.com/office/drawing/2014/main" id="{A504594A-98DC-5146-9C49-018EE82E1C6F}"/>
                </a:ext>
              </a:extLst>
            </p:cNvPr>
            <p:cNvPicPr>
              <a:picLocks noChangeAspect="1"/>
            </p:cNvPicPr>
            <p:nvPr/>
          </p:nvPicPr>
          <p:blipFill>
            <a:blip r:embed="rId2"/>
            <a:stretch>
              <a:fillRect/>
            </a:stretch>
          </p:blipFill>
          <p:spPr>
            <a:xfrm>
              <a:off x="1517650" y="1587500"/>
              <a:ext cx="9156700" cy="3683000"/>
            </a:xfrm>
            <a:prstGeom prst="rect">
              <a:avLst/>
            </a:prstGeom>
          </p:spPr>
        </p:pic>
        <p:pic>
          <p:nvPicPr>
            <p:cNvPr id="6" name="Picture 5">
              <a:extLst>
                <a:ext uri="{FF2B5EF4-FFF2-40B4-BE49-F238E27FC236}">
                  <a16:creationId xmlns:a16="http://schemas.microsoft.com/office/drawing/2014/main" id="{DBD68727-4627-3448-A2E8-F05BC2F2DA02}"/>
                </a:ext>
              </a:extLst>
            </p:cNvPr>
            <p:cNvPicPr>
              <a:picLocks noChangeAspect="1"/>
            </p:cNvPicPr>
            <p:nvPr/>
          </p:nvPicPr>
          <p:blipFill rotWithShape="1">
            <a:blip r:embed="rId3"/>
            <a:srcRect l="886" t="-1786" r="1817" b="-6949"/>
            <a:stretch/>
          </p:blipFill>
          <p:spPr>
            <a:xfrm>
              <a:off x="2049334" y="4547286"/>
              <a:ext cx="8625016" cy="96666"/>
            </a:xfrm>
            <a:prstGeom prst="rect">
              <a:avLst/>
            </a:prstGeom>
          </p:spPr>
        </p:pic>
        <p:sp>
          <p:nvSpPr>
            <p:cNvPr id="7" name="TextBox 6">
              <a:extLst>
                <a:ext uri="{FF2B5EF4-FFF2-40B4-BE49-F238E27FC236}">
                  <a16:creationId xmlns:a16="http://schemas.microsoft.com/office/drawing/2014/main" id="{D765B30E-4167-0645-B062-7C23FEDAAC71}"/>
                </a:ext>
              </a:extLst>
            </p:cNvPr>
            <p:cNvSpPr txBox="1"/>
            <p:nvPr/>
          </p:nvSpPr>
          <p:spPr>
            <a:xfrm>
              <a:off x="1757266" y="4649448"/>
              <a:ext cx="292068" cy="307777"/>
            </a:xfrm>
            <a:prstGeom prst="rect">
              <a:avLst/>
            </a:prstGeom>
            <a:noFill/>
          </p:spPr>
          <p:txBody>
            <a:bodyPr wrap="none" rtlCol="0">
              <a:spAutoFit/>
            </a:bodyPr>
            <a:lstStyle/>
            <a:p>
              <a:r>
                <a:rPr lang="en-US" sz="1400" dirty="0">
                  <a:latin typeface="Courier" pitchFamily="2" charset="0"/>
                  <a:cs typeface="Courier New" panose="02070309020205020404" pitchFamily="49" charset="0"/>
                </a:rPr>
                <a:t>0</a:t>
              </a:r>
            </a:p>
          </p:txBody>
        </p:sp>
      </p:grpSp>
      <p:sp>
        <p:nvSpPr>
          <p:cNvPr id="4" name="TextBox 3">
            <a:extLst>
              <a:ext uri="{FF2B5EF4-FFF2-40B4-BE49-F238E27FC236}">
                <a16:creationId xmlns:a16="http://schemas.microsoft.com/office/drawing/2014/main" id="{C5B9253F-DD77-2885-A64B-1C1547DFB49F}"/>
              </a:ext>
            </a:extLst>
          </p:cNvPr>
          <p:cNvSpPr txBox="1"/>
          <p:nvPr/>
        </p:nvSpPr>
        <p:spPr>
          <a:xfrm>
            <a:off x="9936480" y="1379440"/>
            <a:ext cx="1394869" cy="307777"/>
          </a:xfrm>
          <a:prstGeom prst="rect">
            <a:avLst/>
          </a:prstGeom>
          <a:noFill/>
        </p:spPr>
        <p:txBody>
          <a:bodyPr wrap="none" lIns="0" tIns="0" rIns="0" bIns="0" rtlCol="0">
            <a:spAutoFit/>
          </a:bodyPr>
          <a:lstStyle/>
          <a:p>
            <a:r>
              <a:rPr lang="en-US" sz="2000" dirty="0">
                <a:solidFill>
                  <a:srgbClr val="FF0000"/>
                </a:solidFill>
              </a:rPr>
              <a:t>lower, better</a:t>
            </a:r>
          </a:p>
        </p:txBody>
      </p:sp>
    </p:spTree>
    <p:extLst>
      <p:ext uri="{BB962C8B-B14F-4D97-AF65-F5344CB8AC3E}">
        <p14:creationId xmlns:p14="http://schemas.microsoft.com/office/powerpoint/2010/main" val="3140997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8F6389-F5F5-6A10-8E8B-103104B24D60}"/>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AF7B676A-EE3C-FE4A-AA28-4ED4C989FCF7}"/>
              </a:ext>
            </a:extLst>
          </p:cNvPr>
          <p:cNvSpPr>
            <a:spLocks noGrp="1"/>
          </p:cNvSpPr>
          <p:nvPr>
            <p:ph type="title"/>
          </p:nvPr>
        </p:nvSpPr>
        <p:spPr/>
        <p:txBody>
          <a:bodyPr/>
          <a:lstStyle/>
          <a:p>
            <a:pPr algn="l"/>
            <a:r>
              <a:rPr lang="en-US" sz="1400" dirty="0"/>
              <a:t>Experimental results cont’d:</a:t>
            </a:r>
            <a:br>
              <a:rPr lang="en-US" dirty="0"/>
            </a:br>
            <a:r>
              <a:rPr lang="en-US" dirty="0"/>
              <a:t>Domain-specific adaptation suppresses the disadvantage in long-term average (3 days around the flooding event)</a:t>
            </a:r>
          </a:p>
        </p:txBody>
      </p:sp>
      <p:grpSp>
        <p:nvGrpSpPr>
          <p:cNvPr id="13" name="Group 12">
            <a:extLst>
              <a:ext uri="{FF2B5EF4-FFF2-40B4-BE49-F238E27FC236}">
                <a16:creationId xmlns:a16="http://schemas.microsoft.com/office/drawing/2014/main" id="{94FD5B72-5CDF-F44A-87D5-3F3707BD1796}"/>
              </a:ext>
            </a:extLst>
          </p:cNvPr>
          <p:cNvGrpSpPr/>
          <p:nvPr/>
        </p:nvGrpSpPr>
        <p:grpSpPr>
          <a:xfrm>
            <a:off x="309476" y="1737361"/>
            <a:ext cx="11576146" cy="4617723"/>
            <a:chOff x="1479550" y="2205338"/>
            <a:chExt cx="9232900" cy="3683000"/>
          </a:xfrm>
        </p:grpSpPr>
        <p:pic>
          <p:nvPicPr>
            <p:cNvPr id="3" name="Picture 2">
              <a:extLst>
                <a:ext uri="{FF2B5EF4-FFF2-40B4-BE49-F238E27FC236}">
                  <a16:creationId xmlns:a16="http://schemas.microsoft.com/office/drawing/2014/main" id="{4A6857F5-F7D1-AD4C-982A-66372ECF99C5}"/>
                </a:ext>
              </a:extLst>
            </p:cNvPr>
            <p:cNvPicPr>
              <a:picLocks noChangeAspect="1"/>
            </p:cNvPicPr>
            <p:nvPr/>
          </p:nvPicPr>
          <p:blipFill>
            <a:blip r:embed="rId2"/>
            <a:stretch>
              <a:fillRect/>
            </a:stretch>
          </p:blipFill>
          <p:spPr>
            <a:xfrm>
              <a:off x="1479550" y="2205338"/>
              <a:ext cx="9232900" cy="3683000"/>
            </a:xfrm>
            <a:prstGeom prst="rect">
              <a:avLst/>
            </a:prstGeom>
          </p:spPr>
        </p:pic>
        <p:pic>
          <p:nvPicPr>
            <p:cNvPr id="11" name="Picture 10">
              <a:extLst>
                <a:ext uri="{FF2B5EF4-FFF2-40B4-BE49-F238E27FC236}">
                  <a16:creationId xmlns:a16="http://schemas.microsoft.com/office/drawing/2014/main" id="{E63B9D60-1F1F-B74A-AD7A-8B9DA4C1695B}"/>
                </a:ext>
              </a:extLst>
            </p:cNvPr>
            <p:cNvPicPr>
              <a:picLocks noChangeAspect="1"/>
            </p:cNvPicPr>
            <p:nvPr/>
          </p:nvPicPr>
          <p:blipFill rotWithShape="1">
            <a:blip r:embed="rId3"/>
            <a:srcRect l="886" t="-1786" r="1817" b="-6949"/>
            <a:stretch/>
          </p:blipFill>
          <p:spPr>
            <a:xfrm>
              <a:off x="2075077" y="5165125"/>
              <a:ext cx="8625016" cy="96666"/>
            </a:xfrm>
            <a:prstGeom prst="rect">
              <a:avLst/>
            </a:prstGeom>
          </p:spPr>
        </p:pic>
        <p:sp>
          <p:nvSpPr>
            <p:cNvPr id="12" name="TextBox 11">
              <a:extLst>
                <a:ext uri="{FF2B5EF4-FFF2-40B4-BE49-F238E27FC236}">
                  <a16:creationId xmlns:a16="http://schemas.microsoft.com/office/drawing/2014/main" id="{8CE83983-AA6F-DF41-AAA3-26163D1D14CF}"/>
                </a:ext>
              </a:extLst>
            </p:cNvPr>
            <p:cNvSpPr txBox="1"/>
            <p:nvPr/>
          </p:nvSpPr>
          <p:spPr>
            <a:xfrm>
              <a:off x="1783009" y="5267287"/>
              <a:ext cx="292068" cy="307777"/>
            </a:xfrm>
            <a:prstGeom prst="rect">
              <a:avLst/>
            </a:prstGeom>
            <a:noFill/>
          </p:spPr>
          <p:txBody>
            <a:bodyPr wrap="none" rtlCol="0">
              <a:spAutoFit/>
            </a:bodyPr>
            <a:lstStyle/>
            <a:p>
              <a:r>
                <a:rPr lang="en-US" sz="1400" dirty="0">
                  <a:latin typeface="Courier" pitchFamily="2" charset="0"/>
                  <a:cs typeface="Courier New" panose="02070309020205020404" pitchFamily="49" charset="0"/>
                </a:rPr>
                <a:t>0</a:t>
              </a:r>
            </a:p>
          </p:txBody>
        </p:sp>
      </p:grpSp>
      <p:sp>
        <p:nvSpPr>
          <p:cNvPr id="8" name="TextBox 7">
            <a:extLst>
              <a:ext uri="{FF2B5EF4-FFF2-40B4-BE49-F238E27FC236}">
                <a16:creationId xmlns:a16="http://schemas.microsoft.com/office/drawing/2014/main" id="{ACF28F08-E4D1-BEA5-2710-B9C50C9AF7D2}"/>
              </a:ext>
            </a:extLst>
          </p:cNvPr>
          <p:cNvSpPr txBox="1"/>
          <p:nvPr/>
        </p:nvSpPr>
        <p:spPr>
          <a:xfrm>
            <a:off x="9936480" y="1379440"/>
            <a:ext cx="1394869" cy="307777"/>
          </a:xfrm>
          <a:prstGeom prst="rect">
            <a:avLst/>
          </a:prstGeom>
          <a:noFill/>
        </p:spPr>
        <p:txBody>
          <a:bodyPr wrap="none" lIns="0" tIns="0" rIns="0" bIns="0" rtlCol="0">
            <a:spAutoFit/>
          </a:bodyPr>
          <a:lstStyle/>
          <a:p>
            <a:r>
              <a:rPr lang="en-US" sz="2000" dirty="0">
                <a:solidFill>
                  <a:srgbClr val="FF0000"/>
                </a:solidFill>
              </a:rPr>
              <a:t>lower, better</a:t>
            </a:r>
          </a:p>
        </p:txBody>
      </p:sp>
    </p:spTree>
    <p:extLst>
      <p:ext uri="{BB962C8B-B14F-4D97-AF65-F5344CB8AC3E}">
        <p14:creationId xmlns:p14="http://schemas.microsoft.com/office/powerpoint/2010/main" val="1286165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E14FB3-7E9D-27DD-C85C-CE27576AC628}"/>
              </a:ext>
            </a:extLst>
          </p:cNvPr>
          <p:cNvSpPr>
            <a:spLocks noGrp="1"/>
          </p:cNvSpPr>
          <p:nvPr>
            <p:ph idx="1"/>
          </p:nvPr>
        </p:nvSpPr>
        <p:spPr/>
        <p:txBody>
          <a:bodyPr>
            <a:normAutofit lnSpcReduction="10000"/>
          </a:bodyPr>
          <a:lstStyle/>
          <a:p>
            <a:r>
              <a:rPr lang="en-US" sz="2400" dirty="0">
                <a:solidFill>
                  <a:schemeClr val="bg2"/>
                </a:solidFill>
              </a:rPr>
              <a:t>Interpolating the point-of-time precipitation observation from satellite radars </a:t>
            </a:r>
            <a:r>
              <a:rPr lang="en-US" sz="2400" dirty="0"/>
              <a:t>is critically important for globally covering effective climate impact modeling under the climate change.</a:t>
            </a:r>
          </a:p>
          <a:p>
            <a:r>
              <a:rPr lang="en-US" sz="2400" dirty="0"/>
              <a:t>Recent development of deep learning techniques for </a:t>
            </a:r>
            <a:r>
              <a:rPr lang="en-US" sz="2400" dirty="0">
                <a:solidFill>
                  <a:schemeClr val="bg2"/>
                </a:solidFill>
              </a:rPr>
              <a:t>multi video frame interpolation</a:t>
            </a:r>
            <a:r>
              <a:rPr lang="en-US" sz="2400" dirty="0"/>
              <a:t> can be useful for the purpose above, while there are many space in </a:t>
            </a:r>
            <a:r>
              <a:rPr lang="en-US" sz="2400" dirty="0">
                <a:solidFill>
                  <a:schemeClr val="bg2"/>
                </a:solidFill>
              </a:rPr>
              <a:t>adopting them to the climate domain</a:t>
            </a:r>
            <a:r>
              <a:rPr lang="en-US" sz="2400" dirty="0"/>
              <a:t>.</a:t>
            </a:r>
          </a:p>
          <a:p>
            <a:r>
              <a:rPr lang="en-US" sz="2400" dirty="0"/>
              <a:t>We have proposed our adaptation of </a:t>
            </a:r>
            <a:r>
              <a:rPr lang="en-US" sz="2400" dirty="0" err="1"/>
              <a:t>SuperSloMo</a:t>
            </a:r>
            <a:r>
              <a:rPr lang="en-US" sz="2400" dirty="0"/>
              <a:t> and demonstrated its effectiveness with the </a:t>
            </a:r>
            <a:r>
              <a:rPr lang="en-US" sz="2400" dirty="0" err="1"/>
              <a:t>MeteoNet</a:t>
            </a:r>
            <a:r>
              <a:rPr lang="en-US" sz="2400" dirty="0"/>
              <a:t> dataset for Aude flooding in 2018.</a:t>
            </a:r>
          </a:p>
          <a:p>
            <a:endParaRPr lang="en-US" sz="2400" dirty="0"/>
          </a:p>
          <a:p>
            <a:r>
              <a:rPr lang="en-US" sz="2400" dirty="0"/>
              <a:t>The benchmark and our reference implementation will be available </a:t>
            </a:r>
            <a:r>
              <a:rPr lang="en-US" sz="2400" dirty="0">
                <a:solidFill>
                  <a:srgbClr val="FF0000"/>
                </a:solidFill>
              </a:rPr>
              <a:t>open-source by June</a:t>
            </a:r>
            <a:r>
              <a:rPr lang="en-US" sz="2400" dirty="0"/>
              <a:t>.</a:t>
            </a:r>
          </a:p>
        </p:txBody>
      </p:sp>
      <p:sp>
        <p:nvSpPr>
          <p:cNvPr id="3" name="Title 2">
            <a:extLst>
              <a:ext uri="{FF2B5EF4-FFF2-40B4-BE49-F238E27FC236}">
                <a16:creationId xmlns:a16="http://schemas.microsoft.com/office/drawing/2014/main" id="{FFB3AC14-8382-CE33-7C60-92FC427864DA}"/>
              </a:ext>
            </a:extLst>
          </p:cNvPr>
          <p:cNvSpPr>
            <a:spLocks noGrp="1"/>
          </p:cNvSpPr>
          <p:nvPr>
            <p:ph type="title"/>
          </p:nvPr>
        </p:nvSpPr>
        <p:spPr/>
        <p:txBody>
          <a:bodyPr/>
          <a:lstStyle/>
          <a:p>
            <a:pPr algn="l"/>
            <a:r>
              <a:rPr lang="en-US" dirty="0"/>
              <a:t>Concluding Remarks</a:t>
            </a:r>
          </a:p>
        </p:txBody>
      </p:sp>
    </p:spTree>
    <p:extLst>
      <p:ext uri="{BB962C8B-B14F-4D97-AF65-F5344CB8AC3E}">
        <p14:creationId xmlns:p14="http://schemas.microsoft.com/office/powerpoint/2010/main" val="221019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6D1858-A5E4-4916-D568-425C214EE314}"/>
              </a:ext>
            </a:extLst>
          </p:cNvPr>
          <p:cNvSpPr>
            <a:spLocks noGrp="1"/>
          </p:cNvSpPr>
          <p:nvPr>
            <p:ph idx="1"/>
          </p:nvPr>
        </p:nvSpPr>
        <p:spPr/>
        <p:txBody>
          <a:bodyPr>
            <a:normAutofit/>
          </a:bodyPr>
          <a:lstStyle/>
          <a:p>
            <a:r>
              <a:rPr lang="en-US" sz="2400" dirty="0"/>
              <a:t>Temporally-sparse precipitation (rainy cloud) snapshots by satellite</a:t>
            </a:r>
          </a:p>
          <a:p>
            <a:r>
              <a:rPr lang="en-US" sz="2400" dirty="0"/>
              <a:t>Deep-learning approaches to interpolation</a:t>
            </a:r>
          </a:p>
          <a:p>
            <a:r>
              <a:rPr lang="en-US" sz="2400" dirty="0"/>
              <a:t>Experimental results with </a:t>
            </a:r>
            <a:r>
              <a:rPr lang="en-US" sz="2400" dirty="0" err="1"/>
              <a:t>MeteoNet</a:t>
            </a:r>
            <a:r>
              <a:rPr lang="en-US" sz="2400" dirty="0"/>
              <a:t> demonstrating the advantage with the proposed interpolation</a:t>
            </a:r>
          </a:p>
          <a:p>
            <a:endParaRPr lang="en-US" sz="2400" dirty="0"/>
          </a:p>
        </p:txBody>
      </p:sp>
      <p:sp>
        <p:nvSpPr>
          <p:cNvPr id="4" name="Title 3">
            <a:extLst>
              <a:ext uri="{FF2B5EF4-FFF2-40B4-BE49-F238E27FC236}">
                <a16:creationId xmlns:a16="http://schemas.microsoft.com/office/drawing/2014/main" id="{8E051F13-1F83-72E1-6E5A-EC8D6C029ED9}"/>
              </a:ext>
            </a:extLst>
          </p:cNvPr>
          <p:cNvSpPr>
            <a:spLocks noGrp="1"/>
          </p:cNvSpPr>
          <p:nvPr>
            <p:ph type="title"/>
          </p:nvPr>
        </p:nvSpPr>
        <p:spPr/>
        <p:txBody>
          <a:bodyPr/>
          <a:lstStyle/>
          <a:p>
            <a:pPr algn="l"/>
            <a:r>
              <a:rPr lang="en-US" dirty="0"/>
              <a:t>This talk is about</a:t>
            </a:r>
          </a:p>
        </p:txBody>
      </p:sp>
    </p:spTree>
    <p:extLst>
      <p:ext uri="{BB962C8B-B14F-4D97-AF65-F5344CB8AC3E}">
        <p14:creationId xmlns:p14="http://schemas.microsoft.com/office/powerpoint/2010/main" val="288570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72C2A-539B-01B6-CE70-0484BCD0360D}"/>
              </a:ext>
            </a:extLst>
          </p:cNvPr>
          <p:cNvSpPr>
            <a:spLocks noGrp="1"/>
          </p:cNvSpPr>
          <p:nvPr>
            <p:ph type="title"/>
          </p:nvPr>
        </p:nvSpPr>
        <p:spPr/>
        <p:txBody>
          <a:bodyPr/>
          <a:lstStyle/>
          <a:p>
            <a:pPr algn="l"/>
            <a:r>
              <a:rPr lang="en-US" sz="1400" dirty="0"/>
              <a:t>Motivating background:</a:t>
            </a:r>
            <a:br>
              <a:rPr lang="en-US" dirty="0"/>
            </a:br>
            <a:r>
              <a:rPr lang="en-US" dirty="0"/>
              <a:t>Historical input &amp; output for hydrological models</a:t>
            </a:r>
          </a:p>
        </p:txBody>
      </p:sp>
      <p:grpSp>
        <p:nvGrpSpPr>
          <p:cNvPr id="6" name="Group 5">
            <a:extLst>
              <a:ext uri="{FF2B5EF4-FFF2-40B4-BE49-F238E27FC236}">
                <a16:creationId xmlns:a16="http://schemas.microsoft.com/office/drawing/2014/main" id="{B96364EF-08C6-3631-81FD-6A35B71D9B5C}"/>
              </a:ext>
            </a:extLst>
          </p:cNvPr>
          <p:cNvGrpSpPr/>
          <p:nvPr/>
        </p:nvGrpSpPr>
        <p:grpSpPr>
          <a:xfrm>
            <a:off x="771421" y="1043340"/>
            <a:ext cx="10741526" cy="5814660"/>
            <a:chOff x="796636" y="731520"/>
            <a:chExt cx="10598728" cy="5737360"/>
          </a:xfrm>
        </p:grpSpPr>
        <p:pic>
          <p:nvPicPr>
            <p:cNvPr id="4" name="Picture 3">
              <a:extLst>
                <a:ext uri="{FF2B5EF4-FFF2-40B4-BE49-F238E27FC236}">
                  <a16:creationId xmlns:a16="http://schemas.microsoft.com/office/drawing/2014/main" id="{5FEAB5C8-EF12-2DE4-44F8-E421C06C4CE7}"/>
                </a:ext>
              </a:extLst>
            </p:cNvPr>
            <p:cNvPicPr>
              <a:picLocks noChangeAspect="1"/>
            </p:cNvPicPr>
            <p:nvPr/>
          </p:nvPicPr>
          <p:blipFill rotWithShape="1">
            <a:blip r:embed="rId3"/>
            <a:srcRect t="8667" b="7673"/>
            <a:stretch/>
          </p:blipFill>
          <p:spPr>
            <a:xfrm>
              <a:off x="796636" y="731520"/>
              <a:ext cx="5299364" cy="5737360"/>
            </a:xfrm>
            <a:prstGeom prst="rect">
              <a:avLst/>
            </a:prstGeom>
          </p:spPr>
        </p:pic>
        <p:pic>
          <p:nvPicPr>
            <p:cNvPr id="5" name="Picture 4">
              <a:extLst>
                <a:ext uri="{FF2B5EF4-FFF2-40B4-BE49-F238E27FC236}">
                  <a16:creationId xmlns:a16="http://schemas.microsoft.com/office/drawing/2014/main" id="{2258761D-677F-CA25-CE10-4A805C9559ED}"/>
                </a:ext>
              </a:extLst>
            </p:cNvPr>
            <p:cNvPicPr>
              <a:picLocks noChangeAspect="1"/>
            </p:cNvPicPr>
            <p:nvPr/>
          </p:nvPicPr>
          <p:blipFill rotWithShape="1">
            <a:blip r:embed="rId4"/>
            <a:srcRect t="8667" b="7673"/>
            <a:stretch/>
          </p:blipFill>
          <p:spPr>
            <a:xfrm>
              <a:off x="6096000" y="731520"/>
              <a:ext cx="5299364" cy="5737360"/>
            </a:xfrm>
            <a:prstGeom prst="rect">
              <a:avLst/>
            </a:prstGeom>
          </p:spPr>
        </p:pic>
      </p:grpSp>
      <p:sp>
        <p:nvSpPr>
          <p:cNvPr id="10" name="TextBox 9">
            <a:extLst>
              <a:ext uri="{FF2B5EF4-FFF2-40B4-BE49-F238E27FC236}">
                <a16:creationId xmlns:a16="http://schemas.microsoft.com/office/drawing/2014/main" id="{DEB9A83D-59EC-BB68-1CD0-2C6218C7F05A}"/>
              </a:ext>
            </a:extLst>
          </p:cNvPr>
          <p:cNvSpPr txBox="1"/>
          <p:nvPr/>
        </p:nvSpPr>
        <p:spPr>
          <a:xfrm>
            <a:off x="7455234" y="6681921"/>
            <a:ext cx="3978653" cy="169277"/>
          </a:xfrm>
          <a:prstGeom prst="rect">
            <a:avLst/>
          </a:prstGeom>
          <a:noFill/>
        </p:spPr>
        <p:txBody>
          <a:bodyPr wrap="none" lIns="0" tIns="0" rIns="0" bIns="0" rtlCol="0">
            <a:spAutoFit/>
          </a:bodyPr>
          <a:lstStyle/>
          <a:p>
            <a:r>
              <a:rPr lang="en-US" sz="1100" dirty="0">
                <a:solidFill>
                  <a:schemeClr val="tx2"/>
                </a:solidFill>
              </a:rPr>
              <a:t>Source: U.S. Geological Survey Water Science Strategy, USGS</a:t>
            </a:r>
          </a:p>
        </p:txBody>
      </p:sp>
      <p:grpSp>
        <p:nvGrpSpPr>
          <p:cNvPr id="14" name="Group 13">
            <a:extLst>
              <a:ext uri="{FF2B5EF4-FFF2-40B4-BE49-F238E27FC236}">
                <a16:creationId xmlns:a16="http://schemas.microsoft.com/office/drawing/2014/main" id="{72CDC3A4-31AE-9D48-5371-19C32B4E8778}"/>
              </a:ext>
            </a:extLst>
          </p:cNvPr>
          <p:cNvGrpSpPr/>
          <p:nvPr/>
        </p:nvGrpSpPr>
        <p:grpSpPr>
          <a:xfrm>
            <a:off x="3718560" y="2423160"/>
            <a:ext cx="7873520" cy="2069676"/>
            <a:chOff x="3718560" y="2423160"/>
            <a:chExt cx="7873520" cy="2069676"/>
          </a:xfrm>
        </p:grpSpPr>
        <p:sp>
          <p:nvSpPr>
            <p:cNvPr id="11" name="TextBox 10">
              <a:extLst>
                <a:ext uri="{FF2B5EF4-FFF2-40B4-BE49-F238E27FC236}">
                  <a16:creationId xmlns:a16="http://schemas.microsoft.com/office/drawing/2014/main" id="{E312EBF9-73B8-B504-A7F4-9BDAC80C411B}"/>
                </a:ext>
              </a:extLst>
            </p:cNvPr>
            <p:cNvSpPr txBox="1"/>
            <p:nvPr/>
          </p:nvSpPr>
          <p:spPr>
            <a:xfrm>
              <a:off x="3718560" y="2423160"/>
              <a:ext cx="4918013" cy="430887"/>
            </a:xfrm>
            <a:prstGeom prst="rect">
              <a:avLst/>
            </a:prstGeom>
            <a:solidFill>
              <a:srgbClr val="7F7F7F">
                <a:alpha val="50196"/>
              </a:srgbClr>
            </a:solidFill>
          </p:spPr>
          <p:txBody>
            <a:bodyPr wrap="none" lIns="0" tIns="0" rIns="0" bIns="0" rtlCol="0">
              <a:spAutoFit/>
            </a:bodyPr>
            <a:lstStyle/>
            <a:p>
              <a:r>
                <a:rPr lang="en-US" sz="2800" dirty="0">
                  <a:solidFill>
                    <a:srgbClr val="FFFF00"/>
                  </a:solidFill>
                </a:rPr>
                <a:t>dynamic input: precipitation, …</a:t>
              </a:r>
            </a:p>
          </p:txBody>
        </p:sp>
        <p:sp>
          <p:nvSpPr>
            <p:cNvPr id="12" name="TextBox 11">
              <a:extLst>
                <a:ext uri="{FF2B5EF4-FFF2-40B4-BE49-F238E27FC236}">
                  <a16:creationId xmlns:a16="http://schemas.microsoft.com/office/drawing/2014/main" id="{014B22D8-5E46-8BB2-6D04-A92CB6F671DF}"/>
                </a:ext>
              </a:extLst>
            </p:cNvPr>
            <p:cNvSpPr txBox="1"/>
            <p:nvPr/>
          </p:nvSpPr>
          <p:spPr>
            <a:xfrm>
              <a:off x="6137061" y="3213556"/>
              <a:ext cx="5455019" cy="430887"/>
            </a:xfrm>
            <a:prstGeom prst="rect">
              <a:avLst/>
            </a:prstGeom>
            <a:solidFill>
              <a:srgbClr val="7F7F7F">
                <a:alpha val="50196"/>
              </a:srgbClr>
            </a:solidFill>
          </p:spPr>
          <p:txBody>
            <a:bodyPr wrap="none" lIns="0" tIns="0" rIns="0" bIns="0" rtlCol="0">
              <a:spAutoFit/>
            </a:bodyPr>
            <a:lstStyle/>
            <a:p>
              <a:r>
                <a:rPr lang="en-US" sz="2800" dirty="0">
                  <a:solidFill>
                    <a:srgbClr val="FFFF00"/>
                  </a:solidFill>
                </a:rPr>
                <a:t>static input: elevation map, soil, …</a:t>
              </a:r>
            </a:p>
          </p:txBody>
        </p:sp>
        <p:sp>
          <p:nvSpPr>
            <p:cNvPr id="13" name="TextBox 12">
              <a:extLst>
                <a:ext uri="{FF2B5EF4-FFF2-40B4-BE49-F238E27FC236}">
                  <a16:creationId xmlns:a16="http://schemas.microsoft.com/office/drawing/2014/main" id="{45BD70CD-7AAF-1035-EA7A-0EA76CE56D2A}"/>
                </a:ext>
              </a:extLst>
            </p:cNvPr>
            <p:cNvSpPr txBox="1"/>
            <p:nvPr/>
          </p:nvSpPr>
          <p:spPr>
            <a:xfrm>
              <a:off x="4450080" y="4061949"/>
              <a:ext cx="2460610" cy="430887"/>
            </a:xfrm>
            <a:prstGeom prst="rect">
              <a:avLst/>
            </a:prstGeom>
            <a:solidFill>
              <a:srgbClr val="7F7F7F">
                <a:alpha val="50196"/>
              </a:srgbClr>
            </a:solidFill>
          </p:spPr>
          <p:txBody>
            <a:bodyPr wrap="none" lIns="0" tIns="0" rIns="0" bIns="0" rtlCol="0">
              <a:spAutoFit/>
            </a:bodyPr>
            <a:lstStyle/>
            <a:p>
              <a:r>
                <a:rPr lang="en-US" sz="2800" dirty="0">
                  <a:solidFill>
                    <a:srgbClr val="FFFF00"/>
                  </a:solidFill>
                </a:rPr>
                <a:t>output: flooding</a:t>
              </a:r>
            </a:p>
          </p:txBody>
        </p:sp>
      </p:grpSp>
      <p:grpSp>
        <p:nvGrpSpPr>
          <p:cNvPr id="17" name="Group 16">
            <a:extLst>
              <a:ext uri="{FF2B5EF4-FFF2-40B4-BE49-F238E27FC236}">
                <a16:creationId xmlns:a16="http://schemas.microsoft.com/office/drawing/2014/main" id="{6003BEF5-53DF-E86D-10CF-949A6508A673}"/>
              </a:ext>
            </a:extLst>
          </p:cNvPr>
          <p:cNvGrpSpPr/>
          <p:nvPr/>
        </p:nvGrpSpPr>
        <p:grpSpPr>
          <a:xfrm>
            <a:off x="5134541" y="5323970"/>
            <a:ext cx="6687248" cy="861774"/>
            <a:chOff x="5134541" y="5323970"/>
            <a:chExt cx="6687248" cy="861774"/>
          </a:xfrm>
        </p:grpSpPr>
        <p:sp>
          <p:nvSpPr>
            <p:cNvPr id="15" name="Right Arrow 14">
              <a:extLst>
                <a:ext uri="{FF2B5EF4-FFF2-40B4-BE49-F238E27FC236}">
                  <a16:creationId xmlns:a16="http://schemas.microsoft.com/office/drawing/2014/main" id="{41840487-2A83-35EB-874A-6B7318A38CBB}"/>
                </a:ext>
              </a:extLst>
            </p:cNvPr>
            <p:cNvSpPr/>
            <p:nvPr/>
          </p:nvSpPr>
          <p:spPr>
            <a:xfrm>
              <a:off x="5134541" y="5334978"/>
              <a:ext cx="1158091" cy="731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95FCBCA-1870-79DE-C01D-24E891B57DD9}"/>
                </a:ext>
              </a:extLst>
            </p:cNvPr>
            <p:cNvSpPr txBox="1"/>
            <p:nvPr/>
          </p:nvSpPr>
          <p:spPr>
            <a:xfrm>
              <a:off x="6562336" y="5323970"/>
              <a:ext cx="5259453" cy="861774"/>
            </a:xfrm>
            <a:prstGeom prst="rect">
              <a:avLst/>
            </a:prstGeom>
            <a:solidFill>
              <a:srgbClr val="FFFFFF">
                <a:alpha val="50196"/>
              </a:srgbClr>
            </a:solidFill>
          </p:spPr>
          <p:txBody>
            <a:bodyPr wrap="none" lIns="0" tIns="0" rIns="0" bIns="0" rtlCol="0">
              <a:spAutoFit/>
            </a:bodyPr>
            <a:lstStyle/>
            <a:p>
              <a:r>
                <a:rPr lang="en-US" sz="2800" dirty="0">
                  <a:solidFill>
                    <a:srgbClr val="002060"/>
                  </a:solidFill>
                </a:rPr>
                <a:t>hydrological models</a:t>
              </a:r>
              <a:br>
                <a:rPr lang="en-US" sz="2800" dirty="0">
                  <a:solidFill>
                    <a:srgbClr val="002060"/>
                  </a:solidFill>
                </a:rPr>
              </a:br>
              <a:r>
                <a:rPr lang="en-US" sz="2800" dirty="0">
                  <a:solidFill>
                    <a:srgbClr val="002060"/>
                  </a:solidFill>
                </a:rPr>
                <a:t>for predicting in what-if scenarios</a:t>
              </a:r>
            </a:p>
          </p:txBody>
        </p:sp>
      </p:grpSp>
    </p:spTree>
    <p:extLst>
      <p:ext uri="{BB962C8B-B14F-4D97-AF65-F5344CB8AC3E}">
        <p14:creationId xmlns:p14="http://schemas.microsoft.com/office/powerpoint/2010/main" val="42338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cipitation" descr="precipitation">
            <a:hlinkClick r:id="" action="ppaction://media"/>
            <a:extLst>
              <a:ext uri="{FF2B5EF4-FFF2-40B4-BE49-F238E27FC236}">
                <a16:creationId xmlns:a16="http://schemas.microsoft.com/office/drawing/2014/main" id="{5E8E887E-6132-C34E-B9EA-1F60482ADC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1717" y="1464227"/>
            <a:ext cx="8398083" cy="4723922"/>
          </a:xfrm>
          <a:prstGeom prst="rect">
            <a:avLst/>
          </a:prstGeom>
        </p:spPr>
      </p:pic>
      <p:sp>
        <p:nvSpPr>
          <p:cNvPr id="3" name="Content Placeholder 2">
            <a:extLst>
              <a:ext uri="{FF2B5EF4-FFF2-40B4-BE49-F238E27FC236}">
                <a16:creationId xmlns:a16="http://schemas.microsoft.com/office/drawing/2014/main" id="{BECD1169-6187-FE46-82F4-05C87442CD17}"/>
              </a:ext>
            </a:extLst>
          </p:cNvPr>
          <p:cNvSpPr>
            <a:spLocks noGrp="1"/>
          </p:cNvSpPr>
          <p:nvPr>
            <p:ph idx="1"/>
          </p:nvPr>
        </p:nvSpPr>
        <p:spPr/>
        <p:txBody>
          <a:bodyPr/>
          <a:lstStyle/>
          <a:p>
            <a:r>
              <a:rPr lang="en-US" dirty="0"/>
              <a:t>Spatially good enough resolution (1km~ grid)</a:t>
            </a:r>
          </a:p>
          <a:p>
            <a:r>
              <a:rPr lang="en-US" dirty="0"/>
              <a:t>Globally available</a:t>
            </a:r>
          </a:p>
          <a:p>
            <a:endParaRPr lang="en-US" dirty="0"/>
          </a:p>
          <a:p>
            <a:r>
              <a:rPr lang="en-US" dirty="0"/>
              <a:t>Point-of-time observation</a:t>
            </a:r>
          </a:p>
          <a:p>
            <a:r>
              <a:rPr lang="en-US" dirty="0"/>
              <a:t>Temporarily sparse (~half-hourly)</a:t>
            </a:r>
          </a:p>
        </p:txBody>
      </p:sp>
      <p:sp>
        <p:nvSpPr>
          <p:cNvPr id="4" name="Title 3">
            <a:extLst>
              <a:ext uri="{FF2B5EF4-FFF2-40B4-BE49-F238E27FC236}">
                <a16:creationId xmlns:a16="http://schemas.microsoft.com/office/drawing/2014/main" id="{7E13D350-8FF1-7941-A283-941267976978}"/>
              </a:ext>
            </a:extLst>
          </p:cNvPr>
          <p:cNvSpPr>
            <a:spLocks noGrp="1"/>
          </p:cNvSpPr>
          <p:nvPr>
            <p:ph type="title"/>
          </p:nvPr>
        </p:nvSpPr>
        <p:spPr/>
        <p:txBody>
          <a:bodyPr/>
          <a:lstStyle/>
          <a:p>
            <a:pPr algn="l"/>
            <a:r>
              <a:rPr lang="en-US" sz="1400" dirty="0"/>
              <a:t>Motivating background, cont’d:</a:t>
            </a:r>
            <a:br>
              <a:rPr lang="en-US" dirty="0"/>
            </a:br>
            <a:r>
              <a:rPr lang="en-US" dirty="0"/>
              <a:t>Precipitation observation by satellite radar is globally available</a:t>
            </a:r>
            <a:br>
              <a:rPr lang="en-US" dirty="0"/>
            </a:br>
            <a:r>
              <a:rPr lang="en-US" dirty="0"/>
              <a:t>but is of temporarily-coarse snapshots</a:t>
            </a:r>
          </a:p>
        </p:txBody>
      </p:sp>
      <p:pic>
        <p:nvPicPr>
          <p:cNvPr id="7" name="Picture 6">
            <a:extLst>
              <a:ext uri="{FF2B5EF4-FFF2-40B4-BE49-F238E27FC236}">
                <a16:creationId xmlns:a16="http://schemas.microsoft.com/office/drawing/2014/main" id="{990A9CA7-75C0-2A4A-903E-D4E4B953DC67}"/>
              </a:ext>
            </a:extLst>
          </p:cNvPr>
          <p:cNvPicPr>
            <a:picLocks noChangeAspect="1"/>
          </p:cNvPicPr>
          <p:nvPr/>
        </p:nvPicPr>
        <p:blipFill>
          <a:blip r:embed="rId6"/>
          <a:stretch>
            <a:fillRect/>
          </a:stretch>
        </p:blipFill>
        <p:spPr>
          <a:xfrm>
            <a:off x="320892" y="3840480"/>
            <a:ext cx="3398825" cy="2560320"/>
          </a:xfrm>
          <a:prstGeom prst="rect">
            <a:avLst/>
          </a:prstGeom>
        </p:spPr>
      </p:pic>
      <p:sp>
        <p:nvSpPr>
          <p:cNvPr id="8" name="TextBox 7">
            <a:extLst>
              <a:ext uri="{FF2B5EF4-FFF2-40B4-BE49-F238E27FC236}">
                <a16:creationId xmlns:a16="http://schemas.microsoft.com/office/drawing/2014/main" id="{ECC925FA-2358-8D45-BCFD-B36A5B3E50FC}"/>
              </a:ext>
            </a:extLst>
          </p:cNvPr>
          <p:cNvSpPr txBox="1"/>
          <p:nvPr/>
        </p:nvSpPr>
        <p:spPr>
          <a:xfrm>
            <a:off x="2401196" y="6416567"/>
            <a:ext cx="2840521" cy="138499"/>
          </a:xfrm>
          <a:prstGeom prst="rect">
            <a:avLst/>
          </a:prstGeom>
          <a:noFill/>
        </p:spPr>
        <p:txBody>
          <a:bodyPr wrap="none" lIns="0" tIns="0" rIns="0" bIns="0" rtlCol="0">
            <a:spAutoFit/>
          </a:bodyPr>
          <a:lstStyle/>
          <a:p>
            <a:r>
              <a:rPr lang="en-US" sz="900" dirty="0">
                <a:solidFill>
                  <a:schemeClr val="tx2"/>
                </a:solidFill>
              </a:rPr>
              <a:t>Source: </a:t>
            </a:r>
            <a:r>
              <a:rPr lang="en-US" sz="900" dirty="0"/>
              <a:t>https://</a:t>
            </a:r>
            <a:r>
              <a:rPr lang="en-US" sz="900" dirty="0" err="1"/>
              <a:t>www.eorc.jaxa.jp</a:t>
            </a:r>
            <a:r>
              <a:rPr lang="en-US" sz="900" dirty="0"/>
              <a:t>/GPM/</a:t>
            </a:r>
            <a:r>
              <a:rPr lang="en-US" sz="900" dirty="0" err="1"/>
              <a:t>en</a:t>
            </a:r>
            <a:r>
              <a:rPr lang="en-US" sz="900" dirty="0"/>
              <a:t>/</a:t>
            </a:r>
            <a:r>
              <a:rPr lang="en-US" sz="900" dirty="0" err="1"/>
              <a:t>overview.html</a:t>
            </a:r>
            <a:endParaRPr lang="en-US" sz="900" dirty="0">
              <a:solidFill>
                <a:schemeClr val="tx2"/>
              </a:solidFill>
            </a:endParaRPr>
          </a:p>
        </p:txBody>
      </p:sp>
      <p:pic>
        <p:nvPicPr>
          <p:cNvPr id="9" name="Picture 2">
            <a:extLst>
              <a:ext uri="{FF2B5EF4-FFF2-40B4-BE49-F238E27FC236}">
                <a16:creationId xmlns:a16="http://schemas.microsoft.com/office/drawing/2014/main" id="{40ED5256-8E8D-8D98-EBEA-93E6EBC924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952" r="23158" b="13638"/>
          <a:stretch/>
        </p:blipFill>
        <p:spPr bwMode="auto">
          <a:xfrm>
            <a:off x="3357963" y="4160520"/>
            <a:ext cx="2372077" cy="173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5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2">
            <a:extLst>
              <a:ext uri="{FF2B5EF4-FFF2-40B4-BE49-F238E27FC236}">
                <a16:creationId xmlns:a16="http://schemas.microsoft.com/office/drawing/2014/main" id="{731C7C5F-CC17-494D-8F9F-ADE58CC1C55C}"/>
              </a:ext>
            </a:extLst>
          </p:cNvPr>
          <p:cNvPicPr>
            <a:picLocks noChangeAspect="1"/>
          </p:cNvPicPr>
          <p:nvPr/>
        </p:nvPicPr>
        <p:blipFill rotWithShape="1">
          <a:blip r:embed="rId3"/>
          <a:srcRect l="87658" t="13202"/>
          <a:stretch/>
        </p:blipFill>
        <p:spPr bwMode="auto">
          <a:xfrm>
            <a:off x="1013296" y="2244251"/>
            <a:ext cx="2354652" cy="4056428"/>
          </a:xfrm>
          <a:prstGeom prst="rect">
            <a:avLst/>
          </a:prstGeom>
          <a:noFill/>
          <a:ln w="9525">
            <a:noFill/>
            <a:miter lim="800000"/>
            <a:headEnd/>
            <a:tailEnd/>
          </a:ln>
        </p:spPr>
      </p:pic>
      <p:sp>
        <p:nvSpPr>
          <p:cNvPr id="2" name="Content Placeholder 1">
            <a:extLst>
              <a:ext uri="{FF2B5EF4-FFF2-40B4-BE49-F238E27FC236}">
                <a16:creationId xmlns:a16="http://schemas.microsoft.com/office/drawing/2014/main" id="{D8664DC9-A467-70FE-F9B8-D8A54B86C4C7}"/>
              </a:ext>
            </a:extLst>
          </p:cNvPr>
          <p:cNvSpPr>
            <a:spLocks noGrp="1"/>
          </p:cNvSpPr>
          <p:nvPr>
            <p:ph idx="1"/>
          </p:nvPr>
        </p:nvSpPr>
        <p:spPr>
          <a:xfrm>
            <a:off x="445137" y="1515892"/>
            <a:ext cx="4324983" cy="4357003"/>
          </a:xfrm>
        </p:spPr>
        <p:txBody>
          <a:bodyPr numCol="1">
            <a:normAutofit/>
          </a:bodyPr>
          <a:lstStyle/>
          <a:p>
            <a:r>
              <a:rPr lang="en-US" sz="1800" dirty="0"/>
              <a:t>Liner interpolation may miss</a:t>
            </a:r>
            <a:br>
              <a:rPr lang="en-US" sz="1800" dirty="0"/>
            </a:br>
            <a:r>
              <a:rPr lang="en-US" sz="1800" dirty="0"/>
              <a:t>important extreme weather events</a:t>
            </a:r>
          </a:p>
          <a:p>
            <a:pPr marL="0" indent="0">
              <a:buNone/>
            </a:pPr>
            <a:endParaRPr lang="en-US" sz="1800" dirty="0"/>
          </a:p>
          <a:p>
            <a:endParaRPr lang="en-US" sz="1800" dirty="0"/>
          </a:p>
        </p:txBody>
      </p:sp>
      <p:sp>
        <p:nvSpPr>
          <p:cNvPr id="3" name="Title 2">
            <a:extLst>
              <a:ext uri="{FF2B5EF4-FFF2-40B4-BE49-F238E27FC236}">
                <a16:creationId xmlns:a16="http://schemas.microsoft.com/office/drawing/2014/main" id="{75D6F231-392A-8E4B-B3B7-B511CCDADDE2}"/>
              </a:ext>
            </a:extLst>
          </p:cNvPr>
          <p:cNvSpPr>
            <a:spLocks noGrp="1"/>
          </p:cNvSpPr>
          <p:nvPr>
            <p:ph type="title"/>
          </p:nvPr>
        </p:nvSpPr>
        <p:spPr/>
        <p:txBody>
          <a:bodyPr/>
          <a:lstStyle/>
          <a:p>
            <a:pPr algn="l"/>
            <a:r>
              <a:rPr lang="en-US" sz="1400" dirty="0"/>
              <a:t>Motivating background, cont’d:</a:t>
            </a:r>
            <a:br>
              <a:rPr lang="en-US" dirty="0"/>
            </a:br>
            <a:r>
              <a:rPr lang="en-US" dirty="0"/>
              <a:t>Errors with linear temporal interpolation largely affect impact modelling</a:t>
            </a:r>
          </a:p>
        </p:txBody>
      </p:sp>
      <p:cxnSp>
        <p:nvCxnSpPr>
          <p:cNvPr id="7" name="Straight Arrow Connector 6">
            <a:extLst>
              <a:ext uri="{FF2B5EF4-FFF2-40B4-BE49-F238E27FC236}">
                <a16:creationId xmlns:a16="http://schemas.microsoft.com/office/drawing/2014/main" id="{F65EBB00-D2B4-6745-8669-78A7A9FE2714}"/>
              </a:ext>
            </a:extLst>
          </p:cNvPr>
          <p:cNvCxnSpPr>
            <a:cxnSpLocks/>
          </p:cNvCxnSpPr>
          <p:nvPr/>
        </p:nvCxnSpPr>
        <p:spPr>
          <a:xfrm flipV="1">
            <a:off x="2114931" y="3478691"/>
            <a:ext cx="0" cy="59436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B81207-2941-A44C-8960-322F8938FF33}"/>
              </a:ext>
            </a:extLst>
          </p:cNvPr>
          <p:cNvCxnSpPr>
            <a:cxnSpLocks/>
          </p:cNvCxnSpPr>
          <p:nvPr/>
        </p:nvCxnSpPr>
        <p:spPr>
          <a:xfrm>
            <a:off x="2572131" y="4850291"/>
            <a:ext cx="0" cy="4572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2974AE-F831-5B4A-BA16-7CFB6D703AE4}"/>
              </a:ext>
            </a:extLst>
          </p:cNvPr>
          <p:cNvSpPr txBox="1"/>
          <p:nvPr/>
        </p:nvSpPr>
        <p:spPr>
          <a:xfrm>
            <a:off x="2269784" y="3373306"/>
            <a:ext cx="1115690" cy="492443"/>
          </a:xfrm>
          <a:prstGeom prst="rect">
            <a:avLst/>
          </a:prstGeom>
          <a:noFill/>
        </p:spPr>
        <p:txBody>
          <a:bodyPr wrap="none" lIns="0" tIns="0" rIns="0" bIns="0" rtlCol="0">
            <a:spAutoFit/>
          </a:bodyPr>
          <a:lstStyle/>
          <a:p>
            <a:r>
              <a:rPr lang="en-US" sz="1600" dirty="0">
                <a:solidFill>
                  <a:srgbClr val="92D050"/>
                </a:solidFill>
              </a:rPr>
              <a:t>interpolation</a:t>
            </a:r>
            <a:br>
              <a:rPr lang="en-US" sz="1600" dirty="0">
                <a:solidFill>
                  <a:srgbClr val="92D050"/>
                </a:solidFill>
              </a:rPr>
            </a:br>
            <a:r>
              <a:rPr lang="en-US" sz="1600" dirty="0">
                <a:solidFill>
                  <a:srgbClr val="92D050"/>
                </a:solidFill>
              </a:rPr>
              <a:t>error</a:t>
            </a:r>
          </a:p>
        </p:txBody>
      </p:sp>
      <p:sp>
        <p:nvSpPr>
          <p:cNvPr id="17" name="TextBox 16">
            <a:extLst>
              <a:ext uri="{FF2B5EF4-FFF2-40B4-BE49-F238E27FC236}">
                <a16:creationId xmlns:a16="http://schemas.microsoft.com/office/drawing/2014/main" id="{9A077328-BBE7-844C-9F7B-E22F8B3CD371}"/>
              </a:ext>
            </a:extLst>
          </p:cNvPr>
          <p:cNvSpPr txBox="1"/>
          <p:nvPr/>
        </p:nvSpPr>
        <p:spPr>
          <a:xfrm rot="16200000">
            <a:off x="-94369" y="4037260"/>
            <a:ext cx="1837041" cy="246221"/>
          </a:xfrm>
          <a:prstGeom prst="rect">
            <a:avLst/>
          </a:prstGeom>
          <a:noFill/>
        </p:spPr>
        <p:txBody>
          <a:bodyPr wrap="none" lIns="0" tIns="0" rIns="0" bIns="0" rtlCol="0">
            <a:spAutoFit/>
          </a:bodyPr>
          <a:lstStyle/>
          <a:p>
            <a:r>
              <a:rPr lang="en-US" sz="1600" dirty="0">
                <a:solidFill>
                  <a:schemeClr val="tx2"/>
                </a:solidFill>
              </a:rPr>
              <a:t>precipitation (mm/h)</a:t>
            </a:r>
          </a:p>
        </p:txBody>
      </p:sp>
      <p:sp>
        <p:nvSpPr>
          <p:cNvPr id="18" name="TextBox 17">
            <a:extLst>
              <a:ext uri="{FF2B5EF4-FFF2-40B4-BE49-F238E27FC236}">
                <a16:creationId xmlns:a16="http://schemas.microsoft.com/office/drawing/2014/main" id="{B4F796D6-95A9-E047-8C9B-AFE95F6BF1FA}"/>
              </a:ext>
            </a:extLst>
          </p:cNvPr>
          <p:cNvSpPr txBox="1"/>
          <p:nvPr/>
        </p:nvSpPr>
        <p:spPr>
          <a:xfrm>
            <a:off x="1813730" y="6244750"/>
            <a:ext cx="912109" cy="246221"/>
          </a:xfrm>
          <a:prstGeom prst="rect">
            <a:avLst/>
          </a:prstGeom>
          <a:noFill/>
        </p:spPr>
        <p:txBody>
          <a:bodyPr wrap="none" lIns="0" tIns="0" rIns="0" bIns="0" rtlCol="0">
            <a:spAutoFit/>
          </a:bodyPr>
          <a:lstStyle/>
          <a:p>
            <a:r>
              <a:rPr lang="en-US" sz="1600" dirty="0">
                <a:solidFill>
                  <a:schemeClr val="tx2"/>
                </a:solidFill>
              </a:rPr>
              <a:t>time clock</a:t>
            </a:r>
          </a:p>
        </p:txBody>
      </p:sp>
      <p:sp>
        <p:nvSpPr>
          <p:cNvPr id="19" name="TextBox 18">
            <a:extLst>
              <a:ext uri="{FF2B5EF4-FFF2-40B4-BE49-F238E27FC236}">
                <a16:creationId xmlns:a16="http://schemas.microsoft.com/office/drawing/2014/main" id="{26FCCD50-0AC5-9849-8135-55543312782A}"/>
              </a:ext>
            </a:extLst>
          </p:cNvPr>
          <p:cNvSpPr txBox="1"/>
          <p:nvPr/>
        </p:nvSpPr>
        <p:spPr>
          <a:xfrm>
            <a:off x="2114931" y="2197579"/>
            <a:ext cx="546625" cy="246221"/>
          </a:xfrm>
          <a:prstGeom prst="rect">
            <a:avLst/>
          </a:prstGeom>
          <a:noFill/>
        </p:spPr>
        <p:txBody>
          <a:bodyPr wrap="none" lIns="0" tIns="0" rIns="0" bIns="0" rtlCol="0">
            <a:spAutoFit/>
          </a:bodyPr>
          <a:lstStyle/>
          <a:p>
            <a:r>
              <a:rPr lang="en-US" sz="1600" dirty="0">
                <a:solidFill>
                  <a:srgbClr val="0070C0"/>
                </a:solidFill>
              </a:rPr>
              <a:t>actual</a:t>
            </a:r>
          </a:p>
        </p:txBody>
      </p:sp>
      <p:sp>
        <p:nvSpPr>
          <p:cNvPr id="20" name="TextBox 19">
            <a:extLst>
              <a:ext uri="{FF2B5EF4-FFF2-40B4-BE49-F238E27FC236}">
                <a16:creationId xmlns:a16="http://schemas.microsoft.com/office/drawing/2014/main" id="{960D2D9F-F9D7-AC4C-B43A-284C9EAB6380}"/>
              </a:ext>
            </a:extLst>
          </p:cNvPr>
          <p:cNvSpPr txBox="1"/>
          <p:nvPr/>
        </p:nvSpPr>
        <p:spPr>
          <a:xfrm>
            <a:off x="2486992" y="4077201"/>
            <a:ext cx="1115690" cy="492443"/>
          </a:xfrm>
          <a:prstGeom prst="rect">
            <a:avLst/>
          </a:prstGeom>
          <a:noFill/>
        </p:spPr>
        <p:txBody>
          <a:bodyPr wrap="none" lIns="0" tIns="0" rIns="0" bIns="0" rtlCol="0">
            <a:spAutoFit/>
          </a:bodyPr>
          <a:lstStyle/>
          <a:p>
            <a:r>
              <a:rPr lang="en-US" sz="1600" dirty="0">
                <a:solidFill>
                  <a:srgbClr val="FF0000"/>
                </a:solidFill>
              </a:rPr>
              <a:t>Linear </a:t>
            </a:r>
            <a:br>
              <a:rPr lang="en-US" sz="1600" dirty="0">
                <a:solidFill>
                  <a:srgbClr val="FF0000"/>
                </a:solidFill>
              </a:rPr>
            </a:br>
            <a:r>
              <a:rPr lang="en-US" sz="1600" dirty="0">
                <a:solidFill>
                  <a:srgbClr val="FF0000"/>
                </a:solidFill>
              </a:rPr>
              <a:t>interpolation</a:t>
            </a:r>
          </a:p>
        </p:txBody>
      </p:sp>
      <p:cxnSp>
        <p:nvCxnSpPr>
          <p:cNvPr id="21" name="Straight Arrow Connector 20">
            <a:extLst>
              <a:ext uri="{FF2B5EF4-FFF2-40B4-BE49-F238E27FC236}">
                <a16:creationId xmlns:a16="http://schemas.microsoft.com/office/drawing/2014/main" id="{A3FB5D91-577A-8B4B-A672-B40016393526}"/>
              </a:ext>
            </a:extLst>
          </p:cNvPr>
          <p:cNvCxnSpPr>
            <a:cxnSpLocks/>
          </p:cNvCxnSpPr>
          <p:nvPr/>
        </p:nvCxnSpPr>
        <p:spPr>
          <a:xfrm>
            <a:off x="2979256" y="5444651"/>
            <a:ext cx="0" cy="13716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Diagram&#10;&#10;Description automatically generated">
            <a:extLst>
              <a:ext uri="{FF2B5EF4-FFF2-40B4-BE49-F238E27FC236}">
                <a16:creationId xmlns:a16="http://schemas.microsoft.com/office/drawing/2014/main" id="{5E677478-2F6F-654D-B932-110CBDF6B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757" y="2852344"/>
            <a:ext cx="2138947" cy="1037934"/>
          </a:xfrm>
          <a:prstGeom prst="rect">
            <a:avLst/>
          </a:prstGeom>
        </p:spPr>
      </p:pic>
      <p:pic>
        <p:nvPicPr>
          <p:cNvPr id="13" name="Picture 12">
            <a:extLst>
              <a:ext uri="{FF2B5EF4-FFF2-40B4-BE49-F238E27FC236}">
                <a16:creationId xmlns:a16="http://schemas.microsoft.com/office/drawing/2014/main" id="{A0FFC840-65D6-0846-98BE-DB5CB201E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4320" y="4880166"/>
            <a:ext cx="7565660" cy="1906077"/>
          </a:xfrm>
          <a:prstGeom prst="rect">
            <a:avLst/>
          </a:prstGeom>
        </p:spPr>
      </p:pic>
      <p:sp>
        <p:nvSpPr>
          <p:cNvPr id="16" name="Content Placeholder 1">
            <a:extLst>
              <a:ext uri="{FF2B5EF4-FFF2-40B4-BE49-F238E27FC236}">
                <a16:creationId xmlns:a16="http://schemas.microsoft.com/office/drawing/2014/main" id="{6E801ED4-9C3E-9EB5-B5B3-7C01EE57FA4C}"/>
              </a:ext>
            </a:extLst>
          </p:cNvPr>
          <p:cNvSpPr txBox="1">
            <a:spLocks/>
          </p:cNvSpPr>
          <p:nvPr/>
        </p:nvSpPr>
        <p:spPr bwMode="auto">
          <a:xfrm>
            <a:off x="4282757" y="1400629"/>
            <a:ext cx="2934668" cy="4357003"/>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28600" marR="0" indent="-228600" algn="l" defTabSz="914400" rtl="0" eaLnBrk="1" fontAlgn="auto" latinLnBrk="0" hangingPunct="1">
              <a:lnSpc>
                <a:spcPct val="100000"/>
              </a:lnSpc>
              <a:spcBef>
                <a:spcPts val="900"/>
              </a:spcBef>
              <a:spcAft>
                <a:spcPts val="0"/>
              </a:spcAft>
              <a:buClrTx/>
              <a:buSzTx/>
              <a:buFont typeface="Wingdings" pitchFamily="2" charset="2"/>
              <a:buChar char="§"/>
              <a:tabLst/>
              <a:defRPr sz="1600" kern="1200">
                <a:solidFill>
                  <a:schemeClr val="tx2"/>
                </a:solidFill>
                <a:latin typeface="+mn-lt"/>
                <a:ea typeface="MS PGothic" pitchFamily="34" charset="-128"/>
                <a:cs typeface="+mn-cs"/>
              </a:defRPr>
            </a:lvl1pPr>
            <a:lvl2pPr marL="457200" indent="-228600" algn="l" rtl="0" eaLnBrk="0" fontAlgn="base" hangingPunct="0">
              <a:spcBef>
                <a:spcPts val="0"/>
              </a:spcBef>
              <a:spcAft>
                <a:spcPct val="0"/>
              </a:spcAft>
              <a:buFont typeface="Arial" pitchFamily="34" charset="0"/>
              <a:buChar char="–"/>
              <a:defRPr sz="1600" kern="1200">
                <a:solidFill>
                  <a:schemeClr val="tx2"/>
                </a:solidFill>
                <a:latin typeface="+mn-lt"/>
                <a:ea typeface="MS PGothic" pitchFamily="34" charset="-128"/>
                <a:cs typeface="+mn-cs"/>
              </a:defRPr>
            </a:lvl2pPr>
            <a:lvl3pPr marL="685800" indent="-228600" algn="l" rtl="0" eaLnBrk="0" fontAlgn="base" hangingPunct="0">
              <a:spcBef>
                <a:spcPts val="0"/>
              </a:spcBef>
              <a:spcAft>
                <a:spcPct val="0"/>
              </a:spcAft>
              <a:buFont typeface="Wingdings" pitchFamily="2" charset="2"/>
              <a:buChar char="§"/>
              <a:defRPr sz="1600" kern="1200">
                <a:solidFill>
                  <a:schemeClr val="tx2"/>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1600" kern="1200">
                <a:solidFill>
                  <a:schemeClr val="tx2"/>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Surface water simulation actually shows different flooding consequences for linearly interpolated precipitation</a:t>
            </a:r>
          </a:p>
          <a:p>
            <a:endParaRPr lang="en-US" sz="1800" dirty="0"/>
          </a:p>
        </p:txBody>
      </p:sp>
      <p:sp>
        <p:nvSpPr>
          <p:cNvPr id="5" name="TextBox 4">
            <a:extLst>
              <a:ext uri="{FF2B5EF4-FFF2-40B4-BE49-F238E27FC236}">
                <a16:creationId xmlns:a16="http://schemas.microsoft.com/office/drawing/2014/main" id="{74376E2F-2F50-3B0A-7E01-F621BFFA45A7}"/>
              </a:ext>
            </a:extLst>
          </p:cNvPr>
          <p:cNvSpPr txBox="1"/>
          <p:nvPr/>
        </p:nvSpPr>
        <p:spPr>
          <a:xfrm>
            <a:off x="5343485" y="4428929"/>
            <a:ext cx="4914679" cy="246221"/>
          </a:xfrm>
          <a:prstGeom prst="rect">
            <a:avLst/>
          </a:prstGeom>
          <a:noFill/>
        </p:spPr>
        <p:txBody>
          <a:bodyPr wrap="none" lIns="0" tIns="0" rIns="0" bIns="0" rtlCol="0">
            <a:spAutoFit/>
          </a:bodyPr>
          <a:lstStyle/>
          <a:p>
            <a:r>
              <a:rPr lang="en-US" sz="1600" dirty="0">
                <a:solidFill>
                  <a:schemeClr val="bg2"/>
                </a:solidFill>
              </a:rPr>
              <a:t>Simulation results for a flooding event in Aude, France</a:t>
            </a:r>
          </a:p>
        </p:txBody>
      </p:sp>
      <p:pic>
        <p:nvPicPr>
          <p:cNvPr id="1026" name="Picture 2" descr="Deadly flash floods hit the south of France">
            <a:extLst>
              <a:ext uri="{FF2B5EF4-FFF2-40B4-BE49-F238E27FC236}">
                <a16:creationId xmlns:a16="http://schemas.microsoft.com/office/drawing/2014/main" id="{DA967780-AA65-9C9F-C216-0AFDF0EB6A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960" y="1336861"/>
            <a:ext cx="4495800" cy="2528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85897B-EFF8-4489-C0E3-5C63CA462CE4}"/>
              </a:ext>
            </a:extLst>
          </p:cNvPr>
          <p:cNvSpPr txBox="1"/>
          <p:nvPr/>
        </p:nvSpPr>
        <p:spPr>
          <a:xfrm>
            <a:off x="8242178" y="3928069"/>
            <a:ext cx="3914405" cy="246221"/>
          </a:xfrm>
          <a:prstGeom prst="rect">
            <a:avLst/>
          </a:prstGeom>
          <a:noFill/>
        </p:spPr>
        <p:txBody>
          <a:bodyPr wrap="none" lIns="0" tIns="0" rIns="0" bIns="0" rtlCol="0">
            <a:spAutoFit/>
          </a:bodyPr>
          <a:lstStyle/>
          <a:p>
            <a:r>
              <a:rPr lang="en-US" sz="1600" dirty="0">
                <a:solidFill>
                  <a:schemeClr val="tx2"/>
                </a:solidFill>
              </a:rPr>
              <a:t>© 2018 France 24, reporting floods in Aude</a:t>
            </a:r>
          </a:p>
        </p:txBody>
      </p:sp>
    </p:spTree>
    <p:extLst>
      <p:ext uri="{BB962C8B-B14F-4D97-AF65-F5344CB8AC3E}">
        <p14:creationId xmlns:p14="http://schemas.microsoft.com/office/powerpoint/2010/main" val="43118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AAEF68-6F63-CC46-95FF-3A9BBCE04C7D}"/>
              </a:ext>
            </a:extLst>
          </p:cNvPr>
          <p:cNvPicPr>
            <a:picLocks noChangeAspect="1"/>
          </p:cNvPicPr>
          <p:nvPr/>
        </p:nvPicPr>
        <p:blipFill>
          <a:blip r:embed="rId3">
            <a:alphaModFix amt="50000"/>
          </a:blip>
          <a:stretch>
            <a:fillRect/>
          </a:stretch>
        </p:blipFill>
        <p:spPr>
          <a:xfrm>
            <a:off x="8897078" y="4330119"/>
            <a:ext cx="3294922" cy="2220491"/>
          </a:xfrm>
          <a:prstGeom prst="rect">
            <a:avLst/>
          </a:prstGeom>
        </p:spPr>
      </p:pic>
      <p:pic>
        <p:nvPicPr>
          <p:cNvPr id="12" name="Picture 11">
            <a:extLst>
              <a:ext uri="{FF2B5EF4-FFF2-40B4-BE49-F238E27FC236}">
                <a16:creationId xmlns:a16="http://schemas.microsoft.com/office/drawing/2014/main" id="{58F42A1C-F4DF-8744-8C3C-9AD06A086FDF}"/>
              </a:ext>
            </a:extLst>
          </p:cNvPr>
          <p:cNvPicPr>
            <a:picLocks noChangeAspect="1"/>
          </p:cNvPicPr>
          <p:nvPr/>
        </p:nvPicPr>
        <p:blipFill>
          <a:blip r:embed="rId4">
            <a:alphaModFix amt="50000"/>
          </a:blip>
          <a:stretch>
            <a:fillRect/>
          </a:stretch>
        </p:blipFill>
        <p:spPr>
          <a:xfrm>
            <a:off x="-123277" y="4363189"/>
            <a:ext cx="3294922" cy="2220491"/>
          </a:xfrm>
          <a:prstGeom prst="rect">
            <a:avLst/>
          </a:prstGeom>
        </p:spPr>
      </p:pic>
      <p:sp>
        <p:nvSpPr>
          <p:cNvPr id="4" name="Title 3">
            <a:extLst>
              <a:ext uri="{FF2B5EF4-FFF2-40B4-BE49-F238E27FC236}">
                <a16:creationId xmlns:a16="http://schemas.microsoft.com/office/drawing/2014/main" id="{5A50E44A-FF44-134F-9297-6824876CD90F}"/>
              </a:ext>
            </a:extLst>
          </p:cNvPr>
          <p:cNvSpPr>
            <a:spLocks noGrp="1"/>
          </p:cNvSpPr>
          <p:nvPr>
            <p:ph type="title"/>
          </p:nvPr>
        </p:nvSpPr>
        <p:spPr/>
        <p:txBody>
          <a:bodyPr/>
          <a:lstStyle/>
          <a:p>
            <a:pPr algn="l"/>
            <a:r>
              <a:rPr lang="en-US" sz="1400" dirty="0"/>
              <a:t>Problem setting:</a:t>
            </a:r>
            <a:br>
              <a:rPr lang="en-US" dirty="0"/>
            </a:br>
            <a:r>
              <a:rPr lang="en-US" dirty="0"/>
              <a:t>Input: temporarily-coarse precipitation observation</a:t>
            </a:r>
            <a:br>
              <a:rPr lang="en-US" dirty="0"/>
            </a:br>
            <a:r>
              <a:rPr lang="en-US" dirty="0"/>
              <a:t>Output: temporarily-interpolated precipitation</a:t>
            </a:r>
          </a:p>
        </p:txBody>
      </p:sp>
      <p:sp>
        <p:nvSpPr>
          <p:cNvPr id="14" name="TextBox 13">
            <a:extLst>
              <a:ext uri="{FF2B5EF4-FFF2-40B4-BE49-F238E27FC236}">
                <a16:creationId xmlns:a16="http://schemas.microsoft.com/office/drawing/2014/main" id="{B2A022C6-615C-E84B-A512-E66EDA011A9F}"/>
              </a:ext>
            </a:extLst>
          </p:cNvPr>
          <p:cNvSpPr txBox="1"/>
          <p:nvPr/>
        </p:nvSpPr>
        <p:spPr>
          <a:xfrm>
            <a:off x="2615009" y="6005916"/>
            <a:ext cx="383117" cy="184666"/>
          </a:xfrm>
          <a:prstGeom prst="rect">
            <a:avLst/>
          </a:prstGeom>
          <a:noFill/>
        </p:spPr>
        <p:txBody>
          <a:bodyPr wrap="none" lIns="0" tIns="0" rIns="0" bIns="0" rtlCol="0">
            <a:spAutoFit/>
          </a:bodyPr>
          <a:lstStyle/>
          <a:p>
            <a:pPr algn="ctr"/>
            <a:r>
              <a:rPr lang="en-US" sz="1200" dirty="0">
                <a:solidFill>
                  <a:schemeClr val="tx2"/>
                </a:solidFill>
              </a:rPr>
              <a:t>00:05</a:t>
            </a:r>
          </a:p>
        </p:txBody>
      </p:sp>
      <p:sp>
        <p:nvSpPr>
          <p:cNvPr id="15" name="TextBox 14">
            <a:extLst>
              <a:ext uri="{FF2B5EF4-FFF2-40B4-BE49-F238E27FC236}">
                <a16:creationId xmlns:a16="http://schemas.microsoft.com/office/drawing/2014/main" id="{02E4DA69-8CAE-CA4A-9C6E-E7B533D1E472}"/>
              </a:ext>
            </a:extLst>
          </p:cNvPr>
          <p:cNvSpPr txBox="1"/>
          <p:nvPr/>
        </p:nvSpPr>
        <p:spPr>
          <a:xfrm>
            <a:off x="4043413" y="6028983"/>
            <a:ext cx="383118" cy="184666"/>
          </a:xfrm>
          <a:prstGeom prst="rect">
            <a:avLst/>
          </a:prstGeom>
          <a:noFill/>
        </p:spPr>
        <p:txBody>
          <a:bodyPr wrap="none" lIns="0" tIns="0" rIns="0" bIns="0" rtlCol="0">
            <a:spAutoFit/>
          </a:bodyPr>
          <a:lstStyle/>
          <a:p>
            <a:pPr algn="ctr"/>
            <a:r>
              <a:rPr lang="en-US" sz="1200" dirty="0">
                <a:solidFill>
                  <a:schemeClr val="tx2"/>
                </a:solidFill>
              </a:rPr>
              <a:t>00:10</a:t>
            </a:r>
          </a:p>
        </p:txBody>
      </p:sp>
      <p:sp>
        <p:nvSpPr>
          <p:cNvPr id="16" name="TextBox 15">
            <a:extLst>
              <a:ext uri="{FF2B5EF4-FFF2-40B4-BE49-F238E27FC236}">
                <a16:creationId xmlns:a16="http://schemas.microsoft.com/office/drawing/2014/main" id="{CC3405B8-BB6F-8E40-B9CB-4A9006904A54}"/>
              </a:ext>
            </a:extLst>
          </p:cNvPr>
          <p:cNvSpPr txBox="1"/>
          <p:nvPr/>
        </p:nvSpPr>
        <p:spPr>
          <a:xfrm>
            <a:off x="5712882" y="6027001"/>
            <a:ext cx="383118" cy="184666"/>
          </a:xfrm>
          <a:prstGeom prst="rect">
            <a:avLst/>
          </a:prstGeom>
          <a:noFill/>
        </p:spPr>
        <p:txBody>
          <a:bodyPr wrap="none" lIns="0" tIns="0" rIns="0" bIns="0" rtlCol="0">
            <a:spAutoFit/>
          </a:bodyPr>
          <a:lstStyle/>
          <a:p>
            <a:pPr algn="ctr"/>
            <a:r>
              <a:rPr lang="en-US" sz="1200" dirty="0">
                <a:solidFill>
                  <a:schemeClr val="tx2"/>
                </a:solidFill>
              </a:rPr>
              <a:t>00:15</a:t>
            </a:r>
          </a:p>
        </p:txBody>
      </p:sp>
      <p:sp>
        <p:nvSpPr>
          <p:cNvPr id="17" name="TextBox 16">
            <a:extLst>
              <a:ext uri="{FF2B5EF4-FFF2-40B4-BE49-F238E27FC236}">
                <a16:creationId xmlns:a16="http://schemas.microsoft.com/office/drawing/2014/main" id="{15AE3E8C-518F-EB42-AD55-A520C96EB752}"/>
              </a:ext>
            </a:extLst>
          </p:cNvPr>
          <p:cNvSpPr txBox="1"/>
          <p:nvPr/>
        </p:nvSpPr>
        <p:spPr>
          <a:xfrm>
            <a:off x="7326411" y="6005916"/>
            <a:ext cx="383118" cy="184666"/>
          </a:xfrm>
          <a:prstGeom prst="rect">
            <a:avLst/>
          </a:prstGeom>
          <a:noFill/>
        </p:spPr>
        <p:txBody>
          <a:bodyPr wrap="none" lIns="0" tIns="0" rIns="0" bIns="0" rtlCol="0">
            <a:spAutoFit/>
          </a:bodyPr>
          <a:lstStyle/>
          <a:p>
            <a:pPr algn="ctr"/>
            <a:r>
              <a:rPr lang="en-US" sz="1200" dirty="0">
                <a:solidFill>
                  <a:schemeClr val="tx2"/>
                </a:solidFill>
              </a:rPr>
              <a:t>00:20</a:t>
            </a:r>
          </a:p>
        </p:txBody>
      </p:sp>
      <p:sp>
        <p:nvSpPr>
          <p:cNvPr id="18" name="TextBox 17">
            <a:extLst>
              <a:ext uri="{FF2B5EF4-FFF2-40B4-BE49-F238E27FC236}">
                <a16:creationId xmlns:a16="http://schemas.microsoft.com/office/drawing/2014/main" id="{E0FB3793-135E-4A48-ADF7-B2F1DAA6C631}"/>
              </a:ext>
            </a:extLst>
          </p:cNvPr>
          <p:cNvSpPr txBox="1"/>
          <p:nvPr/>
        </p:nvSpPr>
        <p:spPr>
          <a:xfrm>
            <a:off x="8804321" y="6018734"/>
            <a:ext cx="383118" cy="184666"/>
          </a:xfrm>
          <a:prstGeom prst="rect">
            <a:avLst/>
          </a:prstGeom>
          <a:noFill/>
        </p:spPr>
        <p:txBody>
          <a:bodyPr wrap="none" lIns="0" tIns="0" rIns="0" bIns="0" rtlCol="0">
            <a:spAutoFit/>
          </a:bodyPr>
          <a:lstStyle/>
          <a:p>
            <a:pPr algn="ctr"/>
            <a:r>
              <a:rPr lang="en-US" sz="1200" dirty="0">
                <a:solidFill>
                  <a:schemeClr val="tx2"/>
                </a:solidFill>
              </a:rPr>
              <a:t>00:25</a:t>
            </a:r>
          </a:p>
        </p:txBody>
      </p:sp>
      <p:sp>
        <p:nvSpPr>
          <p:cNvPr id="5" name="Down Arrow 4">
            <a:extLst>
              <a:ext uri="{FF2B5EF4-FFF2-40B4-BE49-F238E27FC236}">
                <a16:creationId xmlns:a16="http://schemas.microsoft.com/office/drawing/2014/main" id="{7298E896-0C33-A24C-BA43-EF8C0AB58531}"/>
              </a:ext>
            </a:extLst>
          </p:cNvPr>
          <p:cNvSpPr/>
          <p:nvPr/>
        </p:nvSpPr>
        <p:spPr>
          <a:xfrm>
            <a:off x="4980777" y="3892897"/>
            <a:ext cx="1682961" cy="64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D3AEE57-41B2-7B40-A219-945EF7C9DB1D}"/>
              </a:ext>
            </a:extLst>
          </p:cNvPr>
          <p:cNvPicPr>
            <a:picLocks noChangeAspect="1"/>
          </p:cNvPicPr>
          <p:nvPr/>
        </p:nvPicPr>
        <p:blipFill>
          <a:blip r:embed="rId5"/>
          <a:stretch>
            <a:fillRect/>
          </a:stretch>
        </p:blipFill>
        <p:spPr>
          <a:xfrm>
            <a:off x="1935562" y="4567934"/>
            <a:ext cx="7826717" cy="1463617"/>
          </a:xfrm>
          <a:prstGeom prst="rect">
            <a:avLst/>
          </a:prstGeom>
        </p:spPr>
      </p:pic>
      <p:pic>
        <p:nvPicPr>
          <p:cNvPr id="28" name="Picture 27">
            <a:extLst>
              <a:ext uri="{FF2B5EF4-FFF2-40B4-BE49-F238E27FC236}">
                <a16:creationId xmlns:a16="http://schemas.microsoft.com/office/drawing/2014/main" id="{AC02DE0B-073A-9145-AB3C-72AE93ADD846}"/>
              </a:ext>
            </a:extLst>
          </p:cNvPr>
          <p:cNvPicPr>
            <a:picLocks noChangeAspect="1"/>
          </p:cNvPicPr>
          <p:nvPr/>
        </p:nvPicPr>
        <p:blipFill rotWithShape="1">
          <a:blip r:embed="rId6"/>
          <a:srcRect r="35804"/>
          <a:stretch/>
        </p:blipFill>
        <p:spPr>
          <a:xfrm>
            <a:off x="1736383" y="1134160"/>
            <a:ext cx="7826717" cy="2994964"/>
          </a:xfrm>
          <a:prstGeom prst="rect">
            <a:avLst/>
          </a:prstGeom>
        </p:spPr>
      </p:pic>
    </p:spTree>
    <p:extLst>
      <p:ext uri="{BB962C8B-B14F-4D97-AF65-F5344CB8AC3E}">
        <p14:creationId xmlns:p14="http://schemas.microsoft.com/office/powerpoint/2010/main" val="2702729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FF88EA-BA09-8EED-36A9-54120009C778}"/>
              </a:ext>
            </a:extLst>
          </p:cNvPr>
          <p:cNvSpPr>
            <a:spLocks noGrp="1"/>
          </p:cNvSpPr>
          <p:nvPr>
            <p:ph idx="1"/>
          </p:nvPr>
        </p:nvSpPr>
        <p:spPr/>
        <p:txBody>
          <a:bodyPr>
            <a:normAutofit/>
          </a:bodyPr>
          <a:lstStyle/>
          <a:p>
            <a:r>
              <a:rPr lang="en-US" sz="2400" dirty="0"/>
              <a:t>Adapt a </a:t>
            </a:r>
            <a:r>
              <a:rPr lang="en-US" sz="2400" dirty="0">
                <a:solidFill>
                  <a:srgbClr val="0070C0"/>
                </a:solidFill>
              </a:rPr>
              <a:t>multi-frames interpolation </a:t>
            </a:r>
            <a:r>
              <a:rPr lang="en-US" sz="2400" dirty="0"/>
              <a:t>neural network</a:t>
            </a:r>
          </a:p>
          <a:p>
            <a:pPr lvl="1"/>
            <a:r>
              <a:rPr lang="en-US" sz="2400" dirty="0" err="1"/>
              <a:t>SuperSloMo</a:t>
            </a:r>
            <a:r>
              <a:rPr lang="en-US" sz="2400" dirty="0"/>
              <a:t> [</a:t>
            </a:r>
            <a:r>
              <a:rPr lang="en-US" sz="2400" dirty="0" err="1"/>
              <a:t>Jinag</a:t>
            </a:r>
            <a:r>
              <a:rPr lang="en-US" sz="2400" dirty="0"/>
              <a:t>+, CVPR’18]</a:t>
            </a:r>
          </a:p>
          <a:p>
            <a:pPr lvl="1"/>
            <a:r>
              <a:rPr lang="en-US" sz="2400" dirty="0"/>
              <a:t>Optical flow-aware deep learning</a:t>
            </a:r>
            <a:br>
              <a:rPr lang="en-US" sz="2400" dirty="0"/>
            </a:br>
            <a:r>
              <a:rPr lang="en-US" sz="2400" dirty="0"/>
              <a:t>which allows to </a:t>
            </a:r>
            <a:r>
              <a:rPr lang="en-US" sz="2400" b="1" dirty="0">
                <a:solidFill>
                  <a:srgbClr val="0070C0"/>
                </a:solidFill>
              </a:rPr>
              <a:t>interpolate at arbitrary time points</a:t>
            </a:r>
            <a:br>
              <a:rPr lang="en-US" sz="2400" dirty="0"/>
            </a:br>
            <a:r>
              <a:rPr lang="en-US" sz="2400" dirty="0"/>
              <a:t>suitably to </a:t>
            </a:r>
            <a:r>
              <a:rPr lang="en-US" sz="2400" b="1" dirty="0">
                <a:solidFill>
                  <a:srgbClr val="0070C0"/>
                </a:solidFill>
              </a:rPr>
              <a:t>self-supervised learning</a:t>
            </a:r>
          </a:p>
          <a:p>
            <a:r>
              <a:rPr lang="en-US" sz="2400" dirty="0"/>
              <a:t>Relax the </a:t>
            </a:r>
            <a:r>
              <a:rPr lang="en-US" sz="2400" b="1" dirty="0">
                <a:solidFill>
                  <a:srgbClr val="0070C0"/>
                </a:solidFill>
              </a:rPr>
              <a:t>change of rain intensity </a:t>
            </a:r>
            <a:r>
              <a:rPr lang="en-US" sz="2400" dirty="0"/>
              <a:t>with local consistency</a:t>
            </a:r>
          </a:p>
          <a:p>
            <a:pPr lvl="1"/>
            <a:r>
              <a:rPr lang="en-US" sz="2400" dirty="0"/>
              <a:t>Rain clouds change by nature while moving</a:t>
            </a:r>
          </a:p>
          <a:p>
            <a:r>
              <a:rPr lang="en-US" sz="2400" dirty="0"/>
              <a:t>Leverage </a:t>
            </a:r>
            <a:r>
              <a:rPr lang="en-US" sz="2400" b="1" dirty="0">
                <a:solidFill>
                  <a:srgbClr val="0070C0"/>
                </a:solidFill>
              </a:rPr>
              <a:t>topographic features </a:t>
            </a:r>
            <a:r>
              <a:rPr lang="en-US" sz="2400" dirty="0"/>
              <a:t>(terrain elevation map)</a:t>
            </a:r>
          </a:p>
          <a:p>
            <a:pPr lvl="1"/>
            <a:r>
              <a:rPr lang="en-US" sz="2400" dirty="0"/>
              <a:t>To capture the effect such as “Rain cloud hits a mountain”. </a:t>
            </a:r>
          </a:p>
        </p:txBody>
      </p:sp>
      <p:sp>
        <p:nvSpPr>
          <p:cNvPr id="3" name="Title 2">
            <a:extLst>
              <a:ext uri="{FF2B5EF4-FFF2-40B4-BE49-F238E27FC236}">
                <a16:creationId xmlns:a16="http://schemas.microsoft.com/office/drawing/2014/main" id="{190E3E14-0051-4848-AC9B-8FF4595C41A3}"/>
              </a:ext>
            </a:extLst>
          </p:cNvPr>
          <p:cNvSpPr>
            <a:spLocks noGrp="1"/>
          </p:cNvSpPr>
          <p:nvPr>
            <p:ph type="title"/>
          </p:nvPr>
        </p:nvSpPr>
        <p:spPr/>
        <p:txBody>
          <a:bodyPr/>
          <a:lstStyle/>
          <a:p>
            <a:pPr algn="l"/>
            <a:r>
              <a:rPr lang="en-US" sz="1400" dirty="0"/>
              <a:t>Proposed Approach Overview:</a:t>
            </a:r>
            <a:br>
              <a:rPr lang="en-US" dirty="0"/>
            </a:br>
            <a:r>
              <a:rPr lang="en-US" dirty="0"/>
              <a:t>We adapt video-frames interpolation techniques to satellite-based geospatial observation with self-supervised learning</a:t>
            </a:r>
          </a:p>
        </p:txBody>
      </p:sp>
    </p:spTree>
    <p:extLst>
      <p:ext uri="{BB962C8B-B14F-4D97-AF65-F5344CB8AC3E}">
        <p14:creationId xmlns:p14="http://schemas.microsoft.com/office/powerpoint/2010/main" val="3340331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0E3E14-0051-4848-AC9B-8FF4595C41A3}"/>
              </a:ext>
            </a:extLst>
          </p:cNvPr>
          <p:cNvSpPr>
            <a:spLocks noGrp="1"/>
          </p:cNvSpPr>
          <p:nvPr>
            <p:ph type="title"/>
          </p:nvPr>
        </p:nvSpPr>
        <p:spPr/>
        <p:txBody>
          <a:bodyPr/>
          <a:lstStyle/>
          <a:p>
            <a:pPr algn="l"/>
            <a:r>
              <a:rPr lang="en-US" sz="1400" dirty="0"/>
              <a:t>Base work:</a:t>
            </a:r>
            <a:br>
              <a:rPr lang="en-US" dirty="0"/>
            </a:br>
            <a:r>
              <a:rPr lang="en-US" dirty="0" err="1"/>
              <a:t>SuperSloMo</a:t>
            </a:r>
            <a:r>
              <a:rPr lang="en-US" dirty="0"/>
              <a:t>: Multiple Intermediate Video Frames Interpolation</a:t>
            </a:r>
            <a:br>
              <a:rPr lang="en-US" dirty="0"/>
            </a:br>
            <a:r>
              <a:rPr lang="en-US" dirty="0"/>
              <a:t>[Jiang+, CVPR’18]</a:t>
            </a:r>
          </a:p>
        </p:txBody>
      </p:sp>
      <p:pic>
        <p:nvPicPr>
          <p:cNvPr id="4" name="Picture 3">
            <a:extLst>
              <a:ext uri="{FF2B5EF4-FFF2-40B4-BE49-F238E27FC236}">
                <a16:creationId xmlns:a16="http://schemas.microsoft.com/office/drawing/2014/main" id="{C4BC2009-F6C7-7B44-8EA1-7DB7484E5A62}"/>
              </a:ext>
            </a:extLst>
          </p:cNvPr>
          <p:cNvPicPr>
            <a:picLocks noChangeAspect="1"/>
          </p:cNvPicPr>
          <p:nvPr/>
        </p:nvPicPr>
        <p:blipFill>
          <a:blip r:embed="rId2"/>
          <a:stretch>
            <a:fillRect/>
          </a:stretch>
        </p:blipFill>
        <p:spPr>
          <a:xfrm>
            <a:off x="1706880" y="1691640"/>
            <a:ext cx="7530049" cy="3676782"/>
          </a:xfrm>
          <a:prstGeom prst="rect">
            <a:avLst/>
          </a:prstGeom>
        </p:spPr>
      </p:pic>
      <p:sp>
        <p:nvSpPr>
          <p:cNvPr id="2" name="TextBox 1">
            <a:extLst>
              <a:ext uri="{FF2B5EF4-FFF2-40B4-BE49-F238E27FC236}">
                <a16:creationId xmlns:a16="http://schemas.microsoft.com/office/drawing/2014/main" id="{54E9982E-A0B0-5EFA-7DD3-4CE5CA588114}"/>
              </a:ext>
            </a:extLst>
          </p:cNvPr>
          <p:cNvSpPr txBox="1"/>
          <p:nvPr/>
        </p:nvSpPr>
        <p:spPr>
          <a:xfrm>
            <a:off x="8427720" y="5369658"/>
            <a:ext cx="2444580" cy="246221"/>
          </a:xfrm>
          <a:prstGeom prst="rect">
            <a:avLst/>
          </a:prstGeom>
          <a:noFill/>
        </p:spPr>
        <p:txBody>
          <a:bodyPr wrap="none" lIns="0" tIns="0" rIns="0" bIns="0" rtlCol="0">
            <a:spAutoFit/>
          </a:bodyPr>
          <a:lstStyle/>
          <a:p>
            <a:r>
              <a:rPr lang="en-US" sz="1600" dirty="0">
                <a:solidFill>
                  <a:schemeClr val="tx2"/>
                </a:solidFill>
              </a:rPr>
              <a:t>Source: [</a:t>
            </a:r>
            <a:r>
              <a:rPr lang="en-US" sz="1600" dirty="0" err="1">
                <a:solidFill>
                  <a:schemeClr val="tx2"/>
                </a:solidFill>
              </a:rPr>
              <a:t>Jinag</a:t>
            </a:r>
            <a:r>
              <a:rPr lang="en-US" sz="1600" dirty="0">
                <a:solidFill>
                  <a:schemeClr val="tx2"/>
                </a:solidFill>
              </a:rPr>
              <a:t>+, CVPR’18]</a:t>
            </a:r>
          </a:p>
        </p:txBody>
      </p:sp>
    </p:spTree>
    <p:extLst>
      <p:ext uri="{BB962C8B-B14F-4D97-AF65-F5344CB8AC3E}">
        <p14:creationId xmlns:p14="http://schemas.microsoft.com/office/powerpoint/2010/main" val="78169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FC86AC1D-C549-2C45-8A8B-14EB1CDDA808}"/>
              </a:ext>
            </a:extLst>
          </p:cNvPr>
          <p:cNvCxnSpPr>
            <a:cxnSpLocks/>
            <a:stCxn id="9" idx="3"/>
          </p:cNvCxnSpPr>
          <p:nvPr/>
        </p:nvCxnSpPr>
        <p:spPr>
          <a:xfrm>
            <a:off x="1939562" y="1616929"/>
            <a:ext cx="3880643" cy="43694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5E40BEE-5304-AC4A-9730-FF0391D379AE}"/>
              </a:ext>
            </a:extLst>
          </p:cNvPr>
          <p:cNvCxnSpPr>
            <a:cxnSpLocks/>
            <a:stCxn id="10" idx="3"/>
          </p:cNvCxnSpPr>
          <p:nvPr/>
        </p:nvCxnSpPr>
        <p:spPr>
          <a:xfrm flipV="1">
            <a:off x="1933599" y="4093975"/>
            <a:ext cx="3908335" cy="1892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21F4A346-7E86-1F4B-8FEC-28F7DF4C59AF}"/>
              </a:ext>
            </a:extLst>
          </p:cNvPr>
          <p:cNvCxnSpPr>
            <a:cxnSpLocks/>
            <a:stCxn id="11" idx="3"/>
            <a:endCxn id="12" idx="0"/>
          </p:cNvCxnSpPr>
          <p:nvPr/>
        </p:nvCxnSpPr>
        <p:spPr>
          <a:xfrm>
            <a:off x="1911870" y="3233458"/>
            <a:ext cx="8862424" cy="195542"/>
          </a:xfrm>
          <a:prstGeom prst="curvedConnector2">
            <a:avLst/>
          </a:prstGeom>
          <a:ln>
            <a:solidFill>
              <a:schemeClr val="dk1">
                <a:shade val="95000"/>
                <a:satMod val="105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26265060-81A5-9041-8234-902103C02339}"/>
              </a:ext>
            </a:extLst>
          </p:cNvPr>
          <p:cNvSpPr>
            <a:spLocks noGrp="1"/>
          </p:cNvSpPr>
          <p:nvPr>
            <p:ph type="title"/>
          </p:nvPr>
        </p:nvSpPr>
        <p:spPr/>
        <p:txBody>
          <a:bodyPr/>
          <a:lstStyle/>
          <a:p>
            <a:r>
              <a:rPr lang="en-US" dirty="0"/>
              <a:t>Baseline Network Architecture</a:t>
            </a:r>
          </a:p>
        </p:txBody>
      </p:sp>
      <p:pic>
        <p:nvPicPr>
          <p:cNvPr id="4" name="Picture 3">
            <a:extLst>
              <a:ext uri="{FF2B5EF4-FFF2-40B4-BE49-F238E27FC236}">
                <a16:creationId xmlns:a16="http://schemas.microsoft.com/office/drawing/2014/main" id="{20F5E430-B7A3-5F4F-8E36-D6058E222719}"/>
              </a:ext>
            </a:extLst>
          </p:cNvPr>
          <p:cNvPicPr>
            <a:picLocks noChangeAspect="1"/>
          </p:cNvPicPr>
          <p:nvPr/>
        </p:nvPicPr>
        <p:blipFill rotWithShape="1">
          <a:blip r:embed="rId3"/>
          <a:srcRect l="2181" t="31268" r="61586" b="34115"/>
          <a:stretch/>
        </p:blipFill>
        <p:spPr>
          <a:xfrm>
            <a:off x="3421361" y="1475054"/>
            <a:ext cx="2674639" cy="1247720"/>
          </a:xfrm>
          <a:prstGeom prst="rect">
            <a:avLst/>
          </a:prstGeom>
        </p:spPr>
      </p:pic>
      <p:pic>
        <p:nvPicPr>
          <p:cNvPr id="5" name="Picture 4">
            <a:extLst>
              <a:ext uri="{FF2B5EF4-FFF2-40B4-BE49-F238E27FC236}">
                <a16:creationId xmlns:a16="http://schemas.microsoft.com/office/drawing/2014/main" id="{29BD9771-EA4E-AF4B-9106-B9186516F976}"/>
              </a:ext>
            </a:extLst>
          </p:cNvPr>
          <p:cNvPicPr>
            <a:picLocks noChangeAspect="1"/>
          </p:cNvPicPr>
          <p:nvPr/>
        </p:nvPicPr>
        <p:blipFill rotWithShape="1">
          <a:blip r:embed="rId3"/>
          <a:srcRect l="42185" t="14517" r="11324" b="17011"/>
          <a:stretch/>
        </p:blipFill>
        <p:spPr>
          <a:xfrm>
            <a:off x="5841934" y="3946396"/>
            <a:ext cx="3108960" cy="2235795"/>
          </a:xfrm>
          <a:prstGeom prst="rect">
            <a:avLst/>
          </a:prstGeom>
        </p:spPr>
      </p:pic>
      <p:pic>
        <p:nvPicPr>
          <p:cNvPr id="6" name="Picture 5">
            <a:extLst>
              <a:ext uri="{FF2B5EF4-FFF2-40B4-BE49-F238E27FC236}">
                <a16:creationId xmlns:a16="http://schemas.microsoft.com/office/drawing/2014/main" id="{2DAA4BB4-BC66-F14F-8229-F317265B9521}"/>
              </a:ext>
            </a:extLst>
          </p:cNvPr>
          <p:cNvPicPr>
            <a:picLocks noChangeAspect="1"/>
          </p:cNvPicPr>
          <p:nvPr/>
        </p:nvPicPr>
        <p:blipFill>
          <a:blip r:embed="rId4">
            <a:alphaModFix amt="50000"/>
          </a:blip>
          <a:stretch>
            <a:fillRect/>
          </a:stretch>
        </p:blipFill>
        <p:spPr>
          <a:xfrm>
            <a:off x="124837" y="997882"/>
            <a:ext cx="663632" cy="5482722"/>
          </a:xfrm>
          <a:prstGeom prst="rect">
            <a:avLst/>
          </a:prstGeom>
        </p:spPr>
      </p:pic>
      <p:pic>
        <p:nvPicPr>
          <p:cNvPr id="8" name="Picture 7">
            <a:extLst>
              <a:ext uri="{FF2B5EF4-FFF2-40B4-BE49-F238E27FC236}">
                <a16:creationId xmlns:a16="http://schemas.microsoft.com/office/drawing/2014/main" id="{73BB5213-2CEE-2A4C-BF67-A1C377DCC43D}"/>
              </a:ext>
            </a:extLst>
          </p:cNvPr>
          <p:cNvPicPr>
            <a:picLocks noChangeAspect="1"/>
          </p:cNvPicPr>
          <p:nvPr/>
        </p:nvPicPr>
        <p:blipFill>
          <a:blip r:embed="rId5"/>
          <a:stretch>
            <a:fillRect/>
          </a:stretch>
        </p:blipFill>
        <p:spPr>
          <a:xfrm>
            <a:off x="1128479" y="1371600"/>
            <a:ext cx="532681" cy="490510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20F966-C2D2-6142-B7DF-A196293D79BB}"/>
                  </a:ext>
                </a:extLst>
              </p:cNvPr>
              <p:cNvSpPr txBox="1"/>
              <p:nvPr/>
            </p:nvSpPr>
            <p:spPr>
              <a:xfrm>
                <a:off x="1666603" y="1463040"/>
                <a:ext cx="27295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0</m:t>
                          </m:r>
                        </m:sub>
                      </m:sSub>
                    </m:oMath>
                  </m:oMathPara>
                </a14:m>
                <a:endParaRPr lang="en-US" sz="2000" dirty="0">
                  <a:solidFill>
                    <a:schemeClr val="tx2"/>
                  </a:solidFill>
                </a:endParaRPr>
              </a:p>
            </p:txBody>
          </p:sp>
        </mc:Choice>
        <mc:Fallback xmlns="">
          <p:sp>
            <p:nvSpPr>
              <p:cNvPr id="9" name="TextBox 8">
                <a:extLst>
                  <a:ext uri="{FF2B5EF4-FFF2-40B4-BE49-F238E27FC236}">
                    <a16:creationId xmlns:a16="http://schemas.microsoft.com/office/drawing/2014/main" id="{9520F966-C2D2-6142-B7DF-A196293D79BB}"/>
                  </a:ext>
                </a:extLst>
              </p:cNvPr>
              <p:cNvSpPr txBox="1">
                <a:spLocks noRot="1" noChangeAspect="1" noMove="1" noResize="1" noEditPoints="1" noAdjustHandles="1" noChangeArrowheads="1" noChangeShapeType="1" noTextEdit="1"/>
              </p:cNvSpPr>
              <p:nvPr/>
            </p:nvSpPr>
            <p:spPr>
              <a:xfrm>
                <a:off x="1666603" y="1463040"/>
                <a:ext cx="272959" cy="307777"/>
              </a:xfrm>
              <a:prstGeom prst="rect">
                <a:avLst/>
              </a:prstGeom>
              <a:blipFill>
                <a:blip r:embed="rId6"/>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5B9277-B072-5B4D-BE7F-C9A18F9DE401}"/>
                  </a:ext>
                </a:extLst>
              </p:cNvPr>
              <p:cNvSpPr txBox="1"/>
              <p:nvPr/>
            </p:nvSpPr>
            <p:spPr>
              <a:xfrm>
                <a:off x="1666603" y="5832470"/>
                <a:ext cx="2669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1</m:t>
                          </m:r>
                        </m:sub>
                      </m:sSub>
                    </m:oMath>
                  </m:oMathPara>
                </a14:m>
                <a:endParaRPr lang="en-US" sz="2000" dirty="0">
                  <a:solidFill>
                    <a:schemeClr val="tx2"/>
                  </a:solidFill>
                </a:endParaRPr>
              </a:p>
            </p:txBody>
          </p:sp>
        </mc:Choice>
        <mc:Fallback xmlns="">
          <p:sp>
            <p:nvSpPr>
              <p:cNvPr id="10" name="TextBox 9">
                <a:extLst>
                  <a:ext uri="{FF2B5EF4-FFF2-40B4-BE49-F238E27FC236}">
                    <a16:creationId xmlns:a16="http://schemas.microsoft.com/office/drawing/2014/main" id="{525B9277-B072-5B4D-BE7F-C9A18F9DE401}"/>
                  </a:ext>
                </a:extLst>
              </p:cNvPr>
              <p:cNvSpPr txBox="1">
                <a:spLocks noRot="1" noChangeAspect="1" noMove="1" noResize="1" noEditPoints="1" noAdjustHandles="1" noChangeArrowheads="1" noChangeShapeType="1" noTextEdit="1"/>
              </p:cNvSpPr>
              <p:nvPr/>
            </p:nvSpPr>
            <p:spPr>
              <a:xfrm>
                <a:off x="1666603" y="5832470"/>
                <a:ext cx="266996" cy="307777"/>
              </a:xfrm>
              <a:prstGeom prst="rect">
                <a:avLst/>
              </a:prstGeom>
              <a:blipFill>
                <a:blip r:embed="rId7"/>
                <a:stretch>
                  <a:fillRect l="-18182" r="-4545"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3B518DF-0B14-524E-AB5D-9AF315ED4C1A}"/>
                  </a:ext>
                </a:extLst>
              </p:cNvPr>
              <p:cNvSpPr txBox="1"/>
              <p:nvPr/>
            </p:nvSpPr>
            <p:spPr>
              <a:xfrm>
                <a:off x="1661160" y="3079569"/>
                <a:ext cx="25071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𝐼</m:t>
                          </m:r>
                        </m:e>
                        <m:sub>
                          <m:r>
                            <a:rPr lang="en-US" sz="2000" b="0" i="1" smtClean="0">
                              <a:solidFill>
                                <a:schemeClr val="tx2"/>
                              </a:solidFill>
                              <a:latin typeface="Cambria Math" panose="02040503050406030204" pitchFamily="18" charset="0"/>
                            </a:rPr>
                            <m:t>𝑡</m:t>
                          </m:r>
                        </m:sub>
                      </m:sSub>
                    </m:oMath>
                  </m:oMathPara>
                </a14:m>
                <a:endParaRPr lang="en-US" sz="2000" dirty="0">
                  <a:solidFill>
                    <a:schemeClr val="tx2"/>
                  </a:solidFill>
                </a:endParaRPr>
              </a:p>
            </p:txBody>
          </p:sp>
        </mc:Choice>
        <mc:Fallback xmlns="">
          <p:sp>
            <p:nvSpPr>
              <p:cNvPr id="11" name="TextBox 10">
                <a:extLst>
                  <a:ext uri="{FF2B5EF4-FFF2-40B4-BE49-F238E27FC236}">
                    <a16:creationId xmlns:a16="http://schemas.microsoft.com/office/drawing/2014/main" id="{13B518DF-0B14-524E-AB5D-9AF315ED4C1A}"/>
                  </a:ext>
                </a:extLst>
              </p:cNvPr>
              <p:cNvSpPr txBox="1">
                <a:spLocks noRot="1" noChangeAspect="1" noMove="1" noResize="1" noEditPoints="1" noAdjustHandles="1" noChangeArrowheads="1" noChangeShapeType="1" noTextEdit="1"/>
              </p:cNvSpPr>
              <p:nvPr/>
            </p:nvSpPr>
            <p:spPr>
              <a:xfrm>
                <a:off x="1661160" y="3079569"/>
                <a:ext cx="250710" cy="307777"/>
              </a:xfrm>
              <a:prstGeom prst="rect">
                <a:avLst/>
              </a:prstGeom>
              <a:blipFill>
                <a:blip r:embed="rId8"/>
                <a:stretch>
                  <a:fillRect l="-25000" r="-5000" b="-1600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B052ABDE-60E6-904C-8D0D-11BBCCEAB199}"/>
              </a:ext>
            </a:extLst>
          </p:cNvPr>
          <p:cNvPicPr>
            <a:picLocks noChangeAspect="1"/>
          </p:cNvPicPr>
          <p:nvPr/>
        </p:nvPicPr>
        <p:blipFill rotWithShape="1">
          <a:blip r:embed="rId3"/>
          <a:srcRect l="91058" t="42533" r="2589" b="45283"/>
          <a:stretch/>
        </p:blipFill>
        <p:spPr>
          <a:xfrm>
            <a:off x="10507953" y="3429000"/>
            <a:ext cx="532681" cy="498854"/>
          </a:xfrm>
          <a:prstGeom prst="rect">
            <a:avLst/>
          </a:prstGeom>
        </p:spPr>
      </p:pic>
      <p:cxnSp>
        <p:nvCxnSpPr>
          <p:cNvPr id="14" name="Straight Arrow Connector 13">
            <a:extLst>
              <a:ext uri="{FF2B5EF4-FFF2-40B4-BE49-F238E27FC236}">
                <a16:creationId xmlns:a16="http://schemas.microsoft.com/office/drawing/2014/main" id="{DDC1B333-997E-B74B-825C-98063E3693D1}"/>
              </a:ext>
            </a:extLst>
          </p:cNvPr>
          <p:cNvCxnSpPr>
            <a:cxnSpLocks/>
            <a:stCxn id="9" idx="3"/>
          </p:cNvCxnSpPr>
          <p:nvPr/>
        </p:nvCxnSpPr>
        <p:spPr>
          <a:xfrm>
            <a:off x="1939562" y="1616929"/>
            <a:ext cx="1481799" cy="2453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B82B5D-5824-6C48-A67C-64001702A4E9}"/>
              </a:ext>
            </a:extLst>
          </p:cNvPr>
          <p:cNvCxnSpPr>
            <a:cxnSpLocks/>
            <a:stCxn id="10" idx="3"/>
          </p:cNvCxnSpPr>
          <p:nvPr/>
        </p:nvCxnSpPr>
        <p:spPr>
          <a:xfrm flipV="1">
            <a:off x="1933599" y="2361111"/>
            <a:ext cx="1487762" cy="3625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58A298A5-F09E-9942-9082-0701E550F7C4}"/>
              </a:ext>
            </a:extLst>
          </p:cNvPr>
          <p:cNvCxnSpPr>
            <a:cxnSpLocks/>
            <a:stCxn id="4" idx="3"/>
            <a:endCxn id="5" idx="1"/>
          </p:cNvCxnSpPr>
          <p:nvPr/>
        </p:nvCxnSpPr>
        <p:spPr>
          <a:xfrm flipH="1">
            <a:off x="5841934" y="2098914"/>
            <a:ext cx="254066" cy="2965380"/>
          </a:xfrm>
          <a:prstGeom prst="curvedConnector5">
            <a:avLst>
              <a:gd name="adj1" fmla="val -89977"/>
              <a:gd name="adj2" fmla="val 41670"/>
              <a:gd name="adj3" fmla="val 189977"/>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55314812-3EF2-0748-9A1D-E37EBE831A81}"/>
              </a:ext>
            </a:extLst>
          </p:cNvPr>
          <p:cNvCxnSpPr>
            <a:cxnSpLocks/>
            <a:stCxn id="5" idx="3"/>
            <a:endCxn id="12" idx="1"/>
          </p:cNvCxnSpPr>
          <p:nvPr/>
        </p:nvCxnSpPr>
        <p:spPr>
          <a:xfrm flipV="1">
            <a:off x="8950894" y="3678427"/>
            <a:ext cx="1557059" cy="1385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77C4B4C-F55C-C048-93BD-0046C8FEA3E1}"/>
              </a:ext>
            </a:extLst>
          </p:cNvPr>
          <p:cNvSpPr txBox="1"/>
          <p:nvPr/>
        </p:nvSpPr>
        <p:spPr>
          <a:xfrm>
            <a:off x="9480030" y="4184459"/>
            <a:ext cx="1346522" cy="1231106"/>
          </a:xfrm>
          <a:prstGeom prst="rect">
            <a:avLst/>
          </a:prstGeom>
          <a:noFill/>
        </p:spPr>
        <p:txBody>
          <a:bodyPr wrap="none" lIns="0" tIns="0" rIns="0" bIns="0" rtlCol="0">
            <a:spAutoFit/>
          </a:bodyPr>
          <a:lstStyle/>
          <a:p>
            <a:r>
              <a:rPr lang="en-US" sz="1600" dirty="0">
                <a:solidFill>
                  <a:schemeClr val="tx2"/>
                </a:solidFill>
              </a:rPr>
              <a:t>reconstruction/</a:t>
            </a:r>
            <a:br>
              <a:rPr lang="en-US" sz="1600" dirty="0">
                <a:solidFill>
                  <a:schemeClr val="tx2"/>
                </a:solidFill>
              </a:rPr>
            </a:br>
            <a:r>
              <a:rPr lang="en-US" sz="1600" dirty="0">
                <a:solidFill>
                  <a:schemeClr val="tx2"/>
                </a:solidFill>
              </a:rPr>
              <a:t>perceptual/</a:t>
            </a:r>
            <a:br>
              <a:rPr lang="en-US" sz="1600" dirty="0">
                <a:solidFill>
                  <a:schemeClr val="tx2"/>
                </a:solidFill>
              </a:rPr>
            </a:br>
            <a:r>
              <a:rPr lang="en-US" sz="1600" dirty="0">
                <a:solidFill>
                  <a:schemeClr val="tx2"/>
                </a:solidFill>
              </a:rPr>
              <a:t>warping/</a:t>
            </a:r>
            <a:br>
              <a:rPr lang="en-US" sz="1600" dirty="0">
                <a:solidFill>
                  <a:schemeClr val="tx2"/>
                </a:solidFill>
              </a:rPr>
            </a:br>
            <a:r>
              <a:rPr lang="en-US" sz="1600" dirty="0">
                <a:solidFill>
                  <a:schemeClr val="tx2"/>
                </a:solidFill>
              </a:rPr>
              <a:t>smoothness</a:t>
            </a:r>
            <a:br>
              <a:rPr lang="en-US" sz="1600" dirty="0">
                <a:solidFill>
                  <a:schemeClr val="tx2"/>
                </a:solidFill>
              </a:rPr>
            </a:br>
            <a:r>
              <a:rPr lang="en-US" sz="1600" dirty="0">
                <a:solidFill>
                  <a:schemeClr val="tx2"/>
                </a:solidFill>
              </a:rPr>
              <a:t>losses</a:t>
            </a:r>
          </a:p>
        </p:txBody>
      </p:sp>
      <p:sp>
        <p:nvSpPr>
          <p:cNvPr id="53" name="TextBox 52">
            <a:extLst>
              <a:ext uri="{FF2B5EF4-FFF2-40B4-BE49-F238E27FC236}">
                <a16:creationId xmlns:a16="http://schemas.microsoft.com/office/drawing/2014/main" id="{49BDB209-4BE4-8E4C-ADF3-F27B97F5CB04}"/>
              </a:ext>
            </a:extLst>
          </p:cNvPr>
          <p:cNvSpPr txBox="1"/>
          <p:nvPr/>
        </p:nvSpPr>
        <p:spPr>
          <a:xfrm>
            <a:off x="57308" y="172983"/>
            <a:ext cx="1223092" cy="861774"/>
          </a:xfrm>
          <a:prstGeom prst="rect">
            <a:avLst/>
          </a:prstGeom>
          <a:noFill/>
        </p:spPr>
        <p:txBody>
          <a:bodyPr wrap="none" lIns="0" tIns="0" rIns="0" bIns="0" rtlCol="0">
            <a:spAutoFit/>
          </a:bodyPr>
          <a:lstStyle/>
          <a:p>
            <a:r>
              <a:rPr lang="en-US" sz="1400" dirty="0">
                <a:solidFill>
                  <a:schemeClr val="tx2"/>
                </a:solidFill>
              </a:rPr>
              <a:t>training dataset</a:t>
            </a:r>
            <a:br>
              <a:rPr lang="en-US" sz="1400" dirty="0">
                <a:solidFill>
                  <a:schemeClr val="tx2"/>
                </a:solidFill>
              </a:rPr>
            </a:br>
            <a:r>
              <a:rPr lang="en-US" sz="1400" dirty="0">
                <a:solidFill>
                  <a:schemeClr val="tx2"/>
                </a:solidFill>
              </a:rPr>
              <a:t>half-hourly</a:t>
            </a:r>
            <a:br>
              <a:rPr lang="en-US" sz="1400" dirty="0">
                <a:solidFill>
                  <a:schemeClr val="tx2"/>
                </a:solidFill>
              </a:rPr>
            </a:br>
            <a:r>
              <a:rPr lang="en-US" sz="1400" dirty="0">
                <a:solidFill>
                  <a:schemeClr val="tx2"/>
                </a:solidFill>
              </a:rPr>
              <a:t>observations</a:t>
            </a:r>
            <a:br>
              <a:rPr lang="en-US" sz="1400" dirty="0">
                <a:solidFill>
                  <a:schemeClr val="tx2"/>
                </a:solidFill>
              </a:rPr>
            </a:br>
            <a:r>
              <a:rPr lang="en-US" sz="1400" dirty="0">
                <a:solidFill>
                  <a:schemeClr val="bg1">
                    <a:lumMod val="75000"/>
                  </a:schemeClr>
                </a:solidFill>
              </a:rPr>
              <a:t>(515x784)</a:t>
            </a:r>
          </a:p>
        </p:txBody>
      </p:sp>
      <p:sp>
        <p:nvSpPr>
          <p:cNvPr id="54" name="TextBox 53">
            <a:extLst>
              <a:ext uri="{FF2B5EF4-FFF2-40B4-BE49-F238E27FC236}">
                <a16:creationId xmlns:a16="http://schemas.microsoft.com/office/drawing/2014/main" id="{2ED014EC-DD59-054F-BF3B-A6C4CFC806D6}"/>
              </a:ext>
            </a:extLst>
          </p:cNvPr>
          <p:cNvSpPr txBox="1"/>
          <p:nvPr/>
        </p:nvSpPr>
        <p:spPr>
          <a:xfrm>
            <a:off x="1120285" y="715256"/>
            <a:ext cx="1973476" cy="646331"/>
          </a:xfrm>
          <a:prstGeom prst="rect">
            <a:avLst/>
          </a:prstGeom>
          <a:noFill/>
        </p:spPr>
        <p:txBody>
          <a:bodyPr wrap="square" lIns="0" tIns="0" rIns="0" bIns="0" rtlCol="0">
            <a:spAutoFit/>
          </a:bodyPr>
          <a:lstStyle/>
          <a:p>
            <a:r>
              <a:rPr lang="en-US" sz="1400" dirty="0">
                <a:solidFill>
                  <a:schemeClr val="tx2"/>
                </a:solidFill>
              </a:rPr>
              <a:t>sampled</a:t>
            </a:r>
            <a:br>
              <a:rPr lang="en-US" sz="1400" dirty="0">
                <a:solidFill>
                  <a:schemeClr val="tx2"/>
                </a:solidFill>
              </a:rPr>
            </a:br>
            <a:r>
              <a:rPr lang="en-US" sz="1400" dirty="0">
                <a:solidFill>
                  <a:schemeClr val="tx2"/>
                </a:solidFill>
              </a:rPr>
              <a:t>3+ half-hourly</a:t>
            </a:r>
            <a:br>
              <a:rPr lang="en-US" sz="1400" dirty="0">
                <a:solidFill>
                  <a:schemeClr val="tx2"/>
                </a:solidFill>
              </a:rPr>
            </a:br>
            <a:r>
              <a:rPr lang="en-US" sz="1400" dirty="0">
                <a:solidFill>
                  <a:schemeClr val="tx2"/>
                </a:solidFill>
              </a:rPr>
              <a:t>observations </a:t>
            </a:r>
            <a:r>
              <a:rPr lang="en-US" sz="1400" dirty="0">
                <a:solidFill>
                  <a:schemeClr val="bg1">
                    <a:lumMod val="75000"/>
                  </a:schemeClr>
                </a:solidFill>
              </a:rPr>
              <a:t>(352x352)</a:t>
            </a:r>
          </a:p>
        </p:txBody>
      </p:sp>
      <p:sp>
        <p:nvSpPr>
          <p:cNvPr id="57" name="TextBox 56">
            <a:extLst>
              <a:ext uri="{FF2B5EF4-FFF2-40B4-BE49-F238E27FC236}">
                <a16:creationId xmlns:a16="http://schemas.microsoft.com/office/drawing/2014/main" id="{98F14E0B-D45E-794F-BF1C-A32C65906858}"/>
              </a:ext>
            </a:extLst>
          </p:cNvPr>
          <p:cNvSpPr txBox="1"/>
          <p:nvPr/>
        </p:nvSpPr>
        <p:spPr>
          <a:xfrm>
            <a:off x="5622199" y="1351943"/>
            <a:ext cx="2285882" cy="246221"/>
          </a:xfrm>
          <a:prstGeom prst="rect">
            <a:avLst/>
          </a:prstGeom>
          <a:noFill/>
        </p:spPr>
        <p:txBody>
          <a:bodyPr wrap="none" lIns="0" tIns="0" rIns="0" bIns="0" rtlCol="0">
            <a:spAutoFit/>
          </a:bodyPr>
          <a:lstStyle/>
          <a:p>
            <a:r>
              <a:rPr lang="en-US" sz="1600" b="1" dirty="0">
                <a:solidFill>
                  <a:schemeClr val="tx2"/>
                </a:solidFill>
              </a:rPr>
              <a:t>optical flow vector field</a:t>
            </a:r>
          </a:p>
        </p:txBody>
      </p:sp>
      <p:sp>
        <p:nvSpPr>
          <p:cNvPr id="84" name="TextBox 83">
            <a:extLst>
              <a:ext uri="{FF2B5EF4-FFF2-40B4-BE49-F238E27FC236}">
                <a16:creationId xmlns:a16="http://schemas.microsoft.com/office/drawing/2014/main" id="{0029194B-AB9A-6644-BE19-76CDD4F8CA06}"/>
              </a:ext>
            </a:extLst>
          </p:cNvPr>
          <p:cNvSpPr txBox="1"/>
          <p:nvPr/>
        </p:nvSpPr>
        <p:spPr>
          <a:xfrm>
            <a:off x="1573129" y="366188"/>
            <a:ext cx="613951" cy="246221"/>
          </a:xfrm>
          <a:prstGeom prst="rect">
            <a:avLst/>
          </a:prstGeom>
          <a:noFill/>
        </p:spPr>
        <p:txBody>
          <a:bodyPr wrap="none" lIns="0" tIns="0" rIns="0" bIns="0" rtlCol="0">
            <a:spAutoFit/>
          </a:bodyPr>
          <a:lstStyle/>
          <a:p>
            <a:r>
              <a:rPr lang="en-US" sz="1600" b="1" dirty="0">
                <a:solidFill>
                  <a:srgbClr val="FF0000"/>
                </a:solidFill>
              </a:rPr>
              <a:t>INPUT</a:t>
            </a:r>
          </a:p>
        </p:txBody>
      </p:sp>
      <p:sp>
        <p:nvSpPr>
          <p:cNvPr id="85" name="TextBox 84">
            <a:extLst>
              <a:ext uri="{FF2B5EF4-FFF2-40B4-BE49-F238E27FC236}">
                <a16:creationId xmlns:a16="http://schemas.microsoft.com/office/drawing/2014/main" id="{852BD9CB-8F9A-1145-86B8-2D365980BED2}"/>
              </a:ext>
            </a:extLst>
          </p:cNvPr>
          <p:cNvSpPr txBox="1"/>
          <p:nvPr/>
        </p:nvSpPr>
        <p:spPr>
          <a:xfrm>
            <a:off x="10439400" y="3045755"/>
            <a:ext cx="841577" cy="246221"/>
          </a:xfrm>
          <a:prstGeom prst="rect">
            <a:avLst/>
          </a:prstGeom>
          <a:noFill/>
        </p:spPr>
        <p:txBody>
          <a:bodyPr wrap="none" lIns="0" tIns="0" rIns="0" bIns="0" rtlCol="0">
            <a:spAutoFit/>
          </a:bodyPr>
          <a:lstStyle/>
          <a:p>
            <a:r>
              <a:rPr lang="en-US" sz="1600" b="1" dirty="0">
                <a:solidFill>
                  <a:srgbClr val="FF0000"/>
                </a:solidFill>
              </a:rPr>
              <a:t>OUTPUT</a:t>
            </a:r>
          </a:p>
        </p:txBody>
      </p:sp>
      <p:sp>
        <p:nvSpPr>
          <p:cNvPr id="2" name="Rectangle 1">
            <a:extLst>
              <a:ext uri="{FF2B5EF4-FFF2-40B4-BE49-F238E27FC236}">
                <a16:creationId xmlns:a16="http://schemas.microsoft.com/office/drawing/2014/main" id="{78372610-4D61-C144-8399-28304D50F22B}"/>
              </a:ext>
            </a:extLst>
          </p:cNvPr>
          <p:cNvSpPr/>
          <p:nvPr/>
        </p:nvSpPr>
        <p:spPr>
          <a:xfrm>
            <a:off x="1128479" y="1920240"/>
            <a:ext cx="532681" cy="105156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0C79664-5A31-8940-B1BE-15268975A5E1}"/>
              </a:ext>
            </a:extLst>
          </p:cNvPr>
          <p:cNvSpPr/>
          <p:nvPr/>
        </p:nvSpPr>
        <p:spPr>
          <a:xfrm>
            <a:off x="1125997" y="3563196"/>
            <a:ext cx="540606" cy="2151803"/>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95D69D-FABD-6442-9397-C2A8ED211E53}"/>
              </a:ext>
            </a:extLst>
          </p:cNvPr>
          <p:cNvSpPr txBox="1"/>
          <p:nvPr/>
        </p:nvSpPr>
        <p:spPr>
          <a:xfrm>
            <a:off x="1834824" y="3339449"/>
            <a:ext cx="902491" cy="246221"/>
          </a:xfrm>
          <a:prstGeom prst="rect">
            <a:avLst/>
          </a:prstGeom>
          <a:noFill/>
        </p:spPr>
        <p:txBody>
          <a:bodyPr wrap="none" lIns="0" tIns="0" rIns="0" bIns="0" rtlCol="0">
            <a:spAutoFit/>
          </a:bodyPr>
          <a:lstStyle/>
          <a:p>
            <a:r>
              <a:rPr lang="en-US" sz="1600" dirty="0">
                <a:solidFill>
                  <a:schemeClr val="tx2"/>
                </a:solidFill>
              </a:rPr>
              <a:t>∃t ∈ (0, 1)</a:t>
            </a:r>
          </a:p>
        </p:txBody>
      </p:sp>
    </p:spTree>
    <p:extLst>
      <p:ext uri="{BB962C8B-B14F-4D97-AF65-F5344CB8AC3E}">
        <p14:creationId xmlns:p14="http://schemas.microsoft.com/office/powerpoint/2010/main" val="2575112622"/>
      </p:ext>
    </p:extLst>
  </p:cSld>
  <p:clrMapOvr>
    <a:masterClrMapping/>
  </p:clrMapOvr>
</p:sld>
</file>

<file path=ppt/theme/theme1.xml><?xml version="1.0" encoding="utf-8"?>
<a:theme xmlns:a="http://schemas.openxmlformats.org/drawingml/2006/main" name="COLORED THEME TEMPLATES">
  <a:themeElements>
    <a:clrScheme name="IBM January 2015 Presentation Palette">
      <a:dk1>
        <a:srgbClr val="191919"/>
      </a:dk1>
      <a:lt1>
        <a:srgbClr val="FFFFFF"/>
      </a:lt1>
      <a:dk2>
        <a:srgbClr val="666666"/>
      </a:dk2>
      <a:lt2>
        <a:srgbClr val="00B0DA"/>
      </a:lt2>
      <a:accent1>
        <a:srgbClr val="00A6A0"/>
      </a:accent1>
      <a:accent2>
        <a:srgbClr val="8CC63F"/>
      </a:accent2>
      <a:accent3>
        <a:srgbClr val="FDB813"/>
      </a:accent3>
      <a:accent4>
        <a:srgbClr val="F19027"/>
      </a:accent4>
      <a:accent5>
        <a:srgbClr val="F04E37"/>
      </a:accent5>
      <a:accent6>
        <a:srgbClr val="AB1A86"/>
      </a:accent6>
      <a:hlink>
        <a:srgbClr val="00B0DA"/>
      </a:hlink>
      <a:folHlink>
        <a:srgbClr val="7F1C7D"/>
      </a:folHlink>
    </a:clrScheme>
    <a:fontScheme name="2015 IBM Presentation Templat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sz="1600" dirty="0"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153995</TotalTime>
  <Words>1884</Words>
  <Application>Microsoft Macintosh PowerPoint</Application>
  <PresentationFormat>Widescreen</PresentationFormat>
  <Paragraphs>197</Paragraphs>
  <Slides>18</Slides>
  <Notes>13</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 Math</vt:lpstr>
      <vt:lpstr>Courier</vt:lpstr>
      <vt:lpstr>Wingdings</vt:lpstr>
      <vt:lpstr>COLORED THEME TEMPLATES</vt:lpstr>
      <vt:lpstr>Deep Temporal Interpolation of Radar-based Precipitation</vt:lpstr>
      <vt:lpstr>This talk is about</vt:lpstr>
      <vt:lpstr>Motivating background: Historical input &amp; output for hydrological models</vt:lpstr>
      <vt:lpstr>Motivating background, cont’d: Precipitation observation by satellite radar is globally available but is of temporarily-coarse snapshots</vt:lpstr>
      <vt:lpstr>Motivating background, cont’d: Errors with linear temporal interpolation largely affect impact modelling</vt:lpstr>
      <vt:lpstr>Problem setting: Input: temporarily-coarse precipitation observation Output: temporarily-interpolated precipitation</vt:lpstr>
      <vt:lpstr>Proposed Approach Overview: We adapt video-frames interpolation techniques to satellite-based geospatial observation with self-supervised learning</vt:lpstr>
      <vt:lpstr>Base work: SuperSloMo: Multiple Intermediate Video Frames Interpolation [Jiang+, CVPR’18]</vt:lpstr>
      <vt:lpstr>Baseline Network Architecture</vt:lpstr>
      <vt:lpstr>Network Architecture</vt:lpstr>
      <vt:lpstr>Relaxed intensity change with local consistency</vt:lpstr>
      <vt:lpstr>Taking element-wise inner-products of optical flow vectors and topographic gradient vectors</vt:lpstr>
      <vt:lpstr>Experimental Setup with MeteoNet</vt:lpstr>
      <vt:lpstr>Experiments: Training with MeteoNet Half-Hourly Precipitation</vt:lpstr>
      <vt:lpstr>Experiments: Verification/Test with MeteoNet 5min Precipitation</vt:lpstr>
      <vt:lpstr>Experimental results: Clear advantages with optical-flow for interpolation in short-term average (6 hours around the flooding event)</vt:lpstr>
      <vt:lpstr>Experimental results cont’d: Domain-specific adaptation suppresses the disadvantage in long-term average (3 days around the flooding event)</vt:lpstr>
      <vt:lpstr>Concluding Remarks</vt:lpstr>
    </vt:vector>
  </TitlesOfParts>
  <Company>IBM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AMWeber</dc:creator>
  <cp:lastModifiedBy>Michiaki Tatsubori</cp:lastModifiedBy>
  <cp:revision>2381</cp:revision>
  <cp:lastPrinted>2016-06-14T03:42:35Z</cp:lastPrinted>
  <dcterms:created xsi:type="dcterms:W3CDTF">2015-01-21T20:04:39Z</dcterms:created>
  <dcterms:modified xsi:type="dcterms:W3CDTF">2022-05-24T05:12:56Z</dcterms:modified>
</cp:coreProperties>
</file>