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Lato" panose="020F0502020204030203" pitchFamily="34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47" d="100"/>
          <a:sy n="147" d="100"/>
        </p:scale>
        <p:origin x="6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656b74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71656b74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1656b74e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71656b74e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1656b74e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71656b74e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1656b74e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71656b74e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1656b74e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71656b74e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1656b74e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71656b74e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1656b74e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71656b74e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1656b74e1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1656b74e1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24fd634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24fd634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1656b74e1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1656b74e1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1656b74e1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1656b74e1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656b74e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71656b74e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1656b74e1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1656b74e1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1656b74e1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1656b74e1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f40e7684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f40e7684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1656b7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1656b7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f40e768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f40e768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f40e7684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f40e7684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1656b74e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1656b74e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656b74e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656b74e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24fd6341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24fd6341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1656b74e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1656b74e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1f2081a4a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1f2081a4a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Ankur-Mali/publication/323796512_Learned_Iterative_Decoding_for_Lossy_Image_Compression_Systems/links/5b158bd5a6fdcc31bbf516da/Learned-Iterative-Decoding-for-Lossy-Image-Compression-System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hyperlink" Target="https://ieeexplore.ieee.org/document/910569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 idx="4294967295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>
                <a:solidFill>
                  <a:srgbClr val="FF0000"/>
                </a:solidFill>
              </a:rPr>
              <a:t>An Empirical Analysis of Recurrent Learning Algorithms In Neural Lossy Image Compression Systems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190825" y="2404675"/>
            <a:ext cx="6671400" cy="19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latin typeface="Lato"/>
                <a:ea typeface="Lato"/>
                <a:cs typeface="Lato"/>
                <a:sym typeface="Lato"/>
              </a:rPr>
              <a:t>Ankur Mali*,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Alexander G. Ororbia**,</a:t>
            </a:r>
            <a:r>
              <a:rPr lang="en-GB" sz="1400" b="0" i="0" u="none" strike="noStrike" cap="none">
                <a:latin typeface="Lato"/>
                <a:ea typeface="Lato"/>
                <a:cs typeface="Lato"/>
                <a:sym typeface="Lato"/>
              </a:rPr>
              <a:t> Dan Kifer*, C. Lee Giles*</a:t>
            </a:r>
            <a:br>
              <a:rPr lang="en-GB" sz="1400" b="0" i="0" u="none" strike="noStrike" cap="none">
                <a:latin typeface="Lato"/>
                <a:ea typeface="Lato"/>
                <a:cs typeface="Lato"/>
                <a:sym typeface="Lato"/>
              </a:rPr>
            </a:br>
            <a:endParaRPr sz="1400" b="0" i="0" u="none" strike="noStrike" cap="none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* Pennsylvania State University, University Park, PA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       </a:t>
            </a:r>
            <a:r>
              <a:rPr lang="en-GB" sz="1400" b="0" i="0" u="none" strike="noStrike" cap="none">
                <a:latin typeface="Lato"/>
                <a:ea typeface="Lato"/>
                <a:cs typeface="Lato"/>
                <a:sym typeface="Lato"/>
              </a:rPr>
              <a:t>**Rochester Institute of Technology, Rochester, NY</a:t>
            </a:r>
            <a:endParaRPr sz="1400" b="0" i="0" u="none" strike="noStrike" cap="none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29650"/>
            <a:ext cx="2694935" cy="10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398" y="4129650"/>
            <a:ext cx="1008606" cy="101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00" y="535200"/>
            <a:ext cx="8708800" cy="46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>
            <a:spLocks noGrp="1"/>
          </p:cNvSpPr>
          <p:nvPr>
            <p:ph type="title" idx="4294967295"/>
          </p:nvPr>
        </p:nvSpPr>
        <p:spPr>
          <a:xfrm>
            <a:off x="390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Iterative Refinement: How it works</a:t>
            </a: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2313700" y="2847301"/>
            <a:ext cx="1983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Decoding &amp; reconstruction</a:t>
            </a:r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4525162" y="3692246"/>
            <a:ext cx="81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 -&gt; 1,3</a:t>
            </a: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97623" y="4000023"/>
            <a:ext cx="81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 -&gt; 1,3</a:t>
            </a:r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7319625" y="691299"/>
            <a:ext cx="1040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patch</a:t>
            </a:r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2741093" y="658310"/>
            <a:ext cx="692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Patch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00" y="535200"/>
            <a:ext cx="8708800" cy="46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>
            <a:spLocks noGrp="1"/>
          </p:cNvSpPr>
          <p:nvPr>
            <p:ph type="title" idx="4294967295"/>
          </p:nvPr>
        </p:nvSpPr>
        <p:spPr>
          <a:xfrm>
            <a:off x="390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Iterative Refinement: 2 Episode Depiction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00" y="535200"/>
            <a:ext cx="8708800" cy="46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>
            <a:spLocks noGrp="1"/>
          </p:cNvSpPr>
          <p:nvPr>
            <p:ph type="title" idx="4294967295"/>
          </p:nvPr>
        </p:nvSpPr>
        <p:spPr>
          <a:xfrm>
            <a:off x="390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Iterative Refinement: How it works</a:t>
            </a: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579625" y="454875"/>
            <a:ext cx="1841100" cy="1749000"/>
          </a:xfrm>
          <a:prstGeom prst="donut">
            <a:avLst>
              <a:gd name="adj" fmla="val 303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2003675" y="535200"/>
            <a:ext cx="8418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Input</a:t>
            </a:r>
            <a:endParaRPr sz="12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2877050" y="612275"/>
            <a:ext cx="1450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JPEG, etc. used to get symbol stream</a:t>
            </a:r>
            <a:endParaRPr sz="12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3833175" y="4667175"/>
            <a:ext cx="494100" cy="476400"/>
          </a:xfrm>
          <a:prstGeom prst="donut">
            <a:avLst>
              <a:gd name="adj" fmla="val 9081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3753050" y="4386525"/>
            <a:ext cx="8418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Output</a:t>
            </a:r>
            <a:endParaRPr sz="12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2518775" y="2757425"/>
            <a:ext cx="20043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RNN decoder/estimator</a:t>
            </a:r>
            <a:endParaRPr sz="12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4" name="Google Shape;154;p24"/>
          <p:cNvCxnSpPr>
            <a:endCxn id="155" idx="6"/>
          </p:cNvCxnSpPr>
          <p:nvPr/>
        </p:nvCxnSpPr>
        <p:spPr>
          <a:xfrm flipH="1">
            <a:off x="2627375" y="3034800"/>
            <a:ext cx="347700" cy="102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Dot"/>
            <a:round/>
            <a:headEnd type="none" w="sm" len="sm"/>
            <a:tailEnd type="triangle" w="sm" len="sm"/>
          </a:ln>
        </p:spPr>
      </p:cxnSp>
      <p:sp>
        <p:nvSpPr>
          <p:cNvPr id="155" name="Google Shape;155;p24"/>
          <p:cNvSpPr/>
          <p:nvPr/>
        </p:nvSpPr>
        <p:spPr>
          <a:xfrm>
            <a:off x="1736675" y="3607950"/>
            <a:ext cx="890700" cy="896100"/>
          </a:xfrm>
          <a:prstGeom prst="donut">
            <a:avLst>
              <a:gd name="adj" fmla="val 5402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00" y="535200"/>
            <a:ext cx="8708800" cy="46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>
            <a:spLocks noGrp="1"/>
          </p:cNvSpPr>
          <p:nvPr>
            <p:ph type="title" idx="4294967295"/>
          </p:nvPr>
        </p:nvSpPr>
        <p:spPr>
          <a:xfrm>
            <a:off x="390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Iterative Refinement: How it works</a:t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270200" y="3137975"/>
            <a:ext cx="4041000" cy="2005500"/>
          </a:xfrm>
          <a:prstGeom prst="frame">
            <a:avLst>
              <a:gd name="adj1" fmla="val 3643"/>
            </a:avLst>
          </a:prstGeom>
          <a:solidFill>
            <a:srgbClr val="FF0000"/>
          </a:solidFill>
          <a:ln w="190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2258100" y="2844575"/>
            <a:ext cx="21291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 = 3 refinement steps</a:t>
            </a:r>
            <a:endParaRPr sz="1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6823600" y="2844575"/>
            <a:ext cx="21291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RNN is “copied” 3 times w/in an episode</a:t>
            </a:r>
            <a:endParaRPr sz="1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00" y="535200"/>
            <a:ext cx="8708800" cy="46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>
            <a:spLocks noGrp="1"/>
          </p:cNvSpPr>
          <p:nvPr>
            <p:ph type="title" idx="4294967295"/>
          </p:nvPr>
        </p:nvSpPr>
        <p:spPr>
          <a:xfrm>
            <a:off x="390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Iterative Refinement: How it works</a:t>
            </a:r>
            <a:endParaRPr/>
          </a:p>
        </p:txBody>
      </p:sp>
      <p:sp>
        <p:nvSpPr>
          <p:cNvPr id="171" name="Google Shape;171;p26"/>
          <p:cNvSpPr/>
          <p:nvPr/>
        </p:nvSpPr>
        <p:spPr>
          <a:xfrm>
            <a:off x="2757775" y="3143400"/>
            <a:ext cx="1124400" cy="803700"/>
          </a:xfrm>
          <a:prstGeom prst="donut">
            <a:avLst>
              <a:gd name="adj" fmla="val 7342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2682075" y="4262250"/>
            <a:ext cx="1281900" cy="727800"/>
          </a:xfrm>
          <a:prstGeom prst="donut">
            <a:avLst>
              <a:gd name="adj" fmla="val 7401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26"/>
          <p:cNvCxnSpPr/>
          <p:nvPr/>
        </p:nvCxnSpPr>
        <p:spPr>
          <a:xfrm flipH="1">
            <a:off x="3925475" y="2958725"/>
            <a:ext cx="43500" cy="1439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Dot"/>
            <a:round/>
            <a:headEnd type="none" w="sm" len="sm"/>
            <a:tailEnd type="triangle" w="sm" len="sm"/>
          </a:ln>
        </p:spPr>
      </p:cxnSp>
      <p:sp>
        <p:nvSpPr>
          <p:cNvPr id="174" name="Google Shape;174;p26"/>
          <p:cNvSpPr txBox="1"/>
          <p:nvPr/>
        </p:nvSpPr>
        <p:spPr>
          <a:xfrm>
            <a:off x="2491675" y="2735950"/>
            <a:ext cx="21075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Non-causal information</a:t>
            </a:r>
            <a:endParaRPr sz="12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5" name="Google Shape;175;p26"/>
          <p:cNvCxnSpPr>
            <a:endCxn id="171" idx="7"/>
          </p:cNvCxnSpPr>
          <p:nvPr/>
        </p:nvCxnSpPr>
        <p:spPr>
          <a:xfrm flipH="1">
            <a:off x="3717510" y="2947899"/>
            <a:ext cx="251400" cy="313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Dot"/>
            <a:round/>
            <a:headEnd type="none" w="sm" len="sm"/>
            <a:tailEnd type="triangl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900" y="535200"/>
            <a:ext cx="8708800" cy="46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>
            <a:spLocks noGrp="1"/>
          </p:cNvSpPr>
          <p:nvPr>
            <p:ph type="title" idx="4294967295"/>
          </p:nvPr>
        </p:nvSpPr>
        <p:spPr>
          <a:xfrm>
            <a:off x="39050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Iterative Refinement: How it works</a:t>
            </a:r>
            <a:endParaRPr/>
          </a:p>
        </p:txBody>
      </p:sp>
      <p:cxnSp>
        <p:nvCxnSpPr>
          <p:cNvPr id="182" name="Google Shape;182;p27"/>
          <p:cNvCxnSpPr>
            <a:endCxn id="183" idx="0"/>
          </p:cNvCxnSpPr>
          <p:nvPr/>
        </p:nvCxnSpPr>
        <p:spPr>
          <a:xfrm>
            <a:off x="3708350" y="3018525"/>
            <a:ext cx="657300" cy="733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Dot"/>
            <a:round/>
            <a:headEnd type="none" w="sm" len="sm"/>
            <a:tailEnd type="triangle" w="sm" len="sm"/>
          </a:ln>
        </p:spPr>
      </p:cxnSp>
      <p:sp>
        <p:nvSpPr>
          <p:cNvPr id="184" name="Google Shape;184;p27"/>
          <p:cNvSpPr txBox="1"/>
          <p:nvPr/>
        </p:nvSpPr>
        <p:spPr>
          <a:xfrm>
            <a:off x="2491675" y="2735950"/>
            <a:ext cx="21075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Causal information</a:t>
            </a:r>
            <a:endParaRPr sz="12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3230300" y="3751725"/>
            <a:ext cx="2270700" cy="673500"/>
          </a:xfrm>
          <a:prstGeom prst="donut">
            <a:avLst>
              <a:gd name="adj" fmla="val 7342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0" y="758350"/>
            <a:ext cx="9022500" cy="438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 txBox="1"/>
          <p:nvPr/>
        </p:nvSpPr>
        <p:spPr>
          <a:xfrm>
            <a:off x="125350" y="131850"/>
            <a:ext cx="88632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Learning of our model with iterative refinement procedure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/>
        </p:nvSpPr>
        <p:spPr>
          <a:xfrm>
            <a:off x="140400" y="60650"/>
            <a:ext cx="88632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Do various gradient based approaches have any effect on compression?</a:t>
            </a:r>
            <a:endParaRPr sz="2400"/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50" y="839500"/>
            <a:ext cx="7640494" cy="43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 txBox="1"/>
          <p:nvPr/>
        </p:nvSpPr>
        <p:spPr>
          <a:xfrm>
            <a:off x="7946625" y="2865425"/>
            <a:ext cx="8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YES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body" idx="1"/>
          </p:nvPr>
        </p:nvSpPr>
        <p:spPr>
          <a:xfrm>
            <a:off x="496875" y="1926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Results - Reconstructed Images</a:t>
            </a:r>
            <a:endParaRPr sz="2800"/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75" y="715175"/>
            <a:ext cx="2456525" cy="245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/>
          <p:nvPr/>
        </p:nvSpPr>
        <p:spPr>
          <a:xfrm>
            <a:off x="145275" y="3351150"/>
            <a:ext cx="34752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JPEG</a:t>
            </a:r>
            <a:endParaRPr/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950" y="715175"/>
            <a:ext cx="2378175" cy="237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/>
        </p:nvSpPr>
        <p:spPr>
          <a:xfrm>
            <a:off x="7427688" y="3171700"/>
            <a:ext cx="17163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Ours</a:t>
            </a:r>
            <a:endParaRPr/>
          </a:p>
        </p:txBody>
      </p:sp>
      <p:pic>
        <p:nvPicPr>
          <p:cNvPr id="207" name="Google Shape;207;p30"/>
          <p:cNvPicPr preferRelativeResize="0"/>
          <p:nvPr/>
        </p:nvPicPr>
        <p:blipFill rotWithShape="1">
          <a:blip r:embed="rId5">
            <a:alphaModFix/>
          </a:blip>
          <a:srcRect l="33302" r="4508"/>
          <a:stretch/>
        </p:blipFill>
        <p:spPr>
          <a:xfrm>
            <a:off x="2957910" y="2952325"/>
            <a:ext cx="2304787" cy="20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/>
          <p:nvPr/>
        </p:nvSpPr>
        <p:spPr>
          <a:xfrm>
            <a:off x="5594650" y="4087325"/>
            <a:ext cx="9009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Original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418525" y="645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Results Continued</a:t>
            </a:r>
            <a:endParaRPr sz="2800"/>
          </a:p>
        </p:txBody>
      </p:sp>
      <p:pic>
        <p:nvPicPr>
          <p:cNvPr id="214" name="Google Shape;2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00" y="594125"/>
            <a:ext cx="2577574" cy="257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0200" y="594125"/>
            <a:ext cx="2504325" cy="250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/>
        </p:nvSpPr>
        <p:spPr>
          <a:xfrm>
            <a:off x="561575" y="3196750"/>
            <a:ext cx="26991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Jpeg2000</a:t>
            </a:r>
            <a:endParaRPr/>
          </a:p>
        </p:txBody>
      </p:sp>
      <p:sp>
        <p:nvSpPr>
          <p:cNvPr id="217" name="Google Shape;217;p31"/>
          <p:cNvSpPr txBox="1"/>
          <p:nvPr/>
        </p:nvSpPr>
        <p:spPr>
          <a:xfrm>
            <a:off x="6937063" y="3171700"/>
            <a:ext cx="20226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Ours</a:t>
            </a:r>
            <a:endParaRPr/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5">
            <a:alphaModFix/>
          </a:blip>
          <a:srcRect l="33302" r="4508"/>
          <a:stretch/>
        </p:blipFill>
        <p:spPr>
          <a:xfrm>
            <a:off x="3077975" y="2952325"/>
            <a:ext cx="2577575" cy="20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/>
          <p:nvPr/>
        </p:nvSpPr>
        <p:spPr>
          <a:xfrm>
            <a:off x="5948675" y="4172800"/>
            <a:ext cx="11355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Original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 idx="4294967295"/>
          </p:nvPr>
        </p:nvSpPr>
        <p:spPr>
          <a:xfrm>
            <a:off x="727650" y="1493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Outline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4294967295"/>
          </p:nvPr>
        </p:nvSpPr>
        <p:spPr>
          <a:xfrm>
            <a:off x="727650" y="9095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Motivation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Problem description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Iterative refinement for lossy compression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Model Architecture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Results on various compression benchmarks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Conclusions/Future work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290325" y="11435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Results</a:t>
            </a:r>
            <a:endParaRPr sz="2800"/>
          </a:p>
        </p:txBody>
      </p:sp>
      <p:pic>
        <p:nvPicPr>
          <p:cNvPr id="225" name="Google Shape;2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1225"/>
            <a:ext cx="2448400" cy="24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9300" y="601225"/>
            <a:ext cx="2448400" cy="24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/>
        </p:nvSpPr>
        <p:spPr>
          <a:xfrm>
            <a:off x="152400" y="3161025"/>
            <a:ext cx="30978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Google</a:t>
            </a:r>
            <a:endParaRPr/>
          </a:p>
        </p:txBody>
      </p:sp>
      <p:sp>
        <p:nvSpPr>
          <p:cNvPr id="228" name="Google Shape;228;p32"/>
          <p:cNvSpPr txBox="1"/>
          <p:nvPr/>
        </p:nvSpPr>
        <p:spPr>
          <a:xfrm>
            <a:off x="7072600" y="3049625"/>
            <a:ext cx="21648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Ours</a:t>
            </a:r>
            <a:endParaRPr/>
          </a:p>
        </p:txBody>
      </p:sp>
      <p:pic>
        <p:nvPicPr>
          <p:cNvPr id="229" name="Google Shape;229;p32"/>
          <p:cNvPicPr preferRelativeResize="0"/>
          <p:nvPr/>
        </p:nvPicPr>
        <p:blipFill rotWithShape="1">
          <a:blip r:embed="rId5">
            <a:alphaModFix/>
          </a:blip>
          <a:srcRect l="33302" r="4508"/>
          <a:stretch/>
        </p:blipFill>
        <p:spPr>
          <a:xfrm>
            <a:off x="3077975" y="2952325"/>
            <a:ext cx="2577575" cy="20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 txBox="1"/>
          <p:nvPr/>
        </p:nvSpPr>
        <p:spPr>
          <a:xfrm>
            <a:off x="5826575" y="4209425"/>
            <a:ext cx="11355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Original</a:t>
            </a:r>
            <a:endParaRPr/>
          </a:p>
        </p:txBody>
      </p:sp>
      <p:sp>
        <p:nvSpPr>
          <p:cNvPr id="231" name="Google Shape;231;p32"/>
          <p:cNvSpPr txBox="1"/>
          <p:nvPr/>
        </p:nvSpPr>
        <p:spPr>
          <a:xfrm>
            <a:off x="6253900" y="4536600"/>
            <a:ext cx="70320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body" idx="1"/>
          </p:nvPr>
        </p:nvSpPr>
        <p:spPr>
          <a:xfrm>
            <a:off x="311700" y="716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</p:txBody>
      </p:sp>
      <p:pic>
        <p:nvPicPr>
          <p:cNvPr id="237" name="Google Shape;23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90775"/>
            <a:ext cx="2676275" cy="22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700" y="490775"/>
            <a:ext cx="2676275" cy="220797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3"/>
          <p:cNvSpPr txBox="1"/>
          <p:nvPr/>
        </p:nvSpPr>
        <p:spPr>
          <a:xfrm>
            <a:off x="152400" y="2952325"/>
            <a:ext cx="22218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E2E</a:t>
            </a:r>
            <a:endParaRPr/>
          </a:p>
        </p:txBody>
      </p:sp>
      <p:sp>
        <p:nvSpPr>
          <p:cNvPr id="240" name="Google Shape;240;p33"/>
          <p:cNvSpPr txBox="1"/>
          <p:nvPr/>
        </p:nvSpPr>
        <p:spPr>
          <a:xfrm>
            <a:off x="6827450" y="2952325"/>
            <a:ext cx="19656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Ours</a:t>
            </a:r>
            <a:endParaRPr/>
          </a:p>
        </p:txBody>
      </p:sp>
      <p:pic>
        <p:nvPicPr>
          <p:cNvPr id="241" name="Google Shape;241;p33"/>
          <p:cNvPicPr preferRelativeResize="0"/>
          <p:nvPr/>
        </p:nvPicPr>
        <p:blipFill rotWithShape="1">
          <a:blip r:embed="rId4">
            <a:alphaModFix/>
          </a:blip>
          <a:srcRect l="33302" r="4508"/>
          <a:stretch/>
        </p:blipFill>
        <p:spPr>
          <a:xfrm>
            <a:off x="3077975" y="2952325"/>
            <a:ext cx="2577575" cy="20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 txBox="1"/>
          <p:nvPr/>
        </p:nvSpPr>
        <p:spPr>
          <a:xfrm>
            <a:off x="5883975" y="4056625"/>
            <a:ext cx="11355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Original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>
            <a:spLocks noGrp="1"/>
          </p:cNvSpPr>
          <p:nvPr>
            <p:ph type="body" idx="1"/>
          </p:nvPr>
        </p:nvSpPr>
        <p:spPr>
          <a:xfrm>
            <a:off x="208125" y="2124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Limitations</a:t>
            </a:r>
            <a:endParaRPr/>
          </a:p>
        </p:txBody>
      </p:sp>
      <p:sp>
        <p:nvSpPr>
          <p:cNvPr id="248" name="Google Shape;248;p34"/>
          <p:cNvSpPr txBox="1"/>
          <p:nvPr/>
        </p:nvSpPr>
        <p:spPr>
          <a:xfrm>
            <a:off x="338300" y="966575"/>
            <a:ext cx="8346900" cy="41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4"/>
          <p:cNvSpPr/>
          <p:nvPr/>
        </p:nvSpPr>
        <p:spPr>
          <a:xfrm>
            <a:off x="476375" y="1401525"/>
            <a:ext cx="3210408" cy="1864080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4"/>
          <p:cNvSpPr/>
          <p:nvPr/>
        </p:nvSpPr>
        <p:spPr>
          <a:xfrm>
            <a:off x="5109500" y="1450375"/>
            <a:ext cx="3140748" cy="2436588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4"/>
          <p:cNvSpPr txBox="1"/>
          <p:nvPr/>
        </p:nvSpPr>
        <p:spPr>
          <a:xfrm>
            <a:off x="959650" y="1974550"/>
            <a:ext cx="30309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DCT - Encoder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Assumptions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Gaussian (AR-1) Signal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Linear Transform</a:t>
            </a:r>
            <a:endParaRPr/>
          </a:p>
        </p:txBody>
      </p:sp>
      <p:sp>
        <p:nvSpPr>
          <p:cNvPr id="252" name="Google Shape;252;p34"/>
          <p:cNvSpPr txBox="1"/>
          <p:nvPr/>
        </p:nvSpPr>
        <p:spPr>
          <a:xfrm>
            <a:off x="5668200" y="1857175"/>
            <a:ext cx="21954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Compression Model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Signals are highly non-gaussian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Rate -Distortion optimal transform is very likely not linear</a:t>
            </a:r>
            <a:endParaRPr/>
          </a:p>
        </p:txBody>
      </p:sp>
      <p:sp>
        <p:nvSpPr>
          <p:cNvPr id="253" name="Google Shape;253;p34"/>
          <p:cNvSpPr/>
          <p:nvPr/>
        </p:nvSpPr>
        <p:spPr>
          <a:xfrm>
            <a:off x="2478575" y="3465827"/>
            <a:ext cx="2285172" cy="1277208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4"/>
          <p:cNvSpPr txBox="1"/>
          <p:nvPr/>
        </p:nvSpPr>
        <p:spPr>
          <a:xfrm>
            <a:off x="2961825" y="3748900"/>
            <a:ext cx="1610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Context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Adaptivity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body" idx="1"/>
          </p:nvPr>
        </p:nvSpPr>
        <p:spPr>
          <a:xfrm>
            <a:off x="348325" y="2018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/>
              <a:t>Thank you- The Intelligent Information System Laboratory </a:t>
            </a:r>
            <a:endParaRPr sz="2800" b="1"/>
          </a:p>
        </p:txBody>
      </p:sp>
      <p:pic>
        <p:nvPicPr>
          <p:cNvPr id="260" name="Google Shape;26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0000"/>
            <a:ext cx="8323401" cy="3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we need from compression system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l="33302" r="4508"/>
          <a:stretch/>
        </p:blipFill>
        <p:spPr>
          <a:xfrm>
            <a:off x="311700" y="1152475"/>
            <a:ext cx="3668799" cy="3371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4873325" y="1986525"/>
            <a:ext cx="3638196" cy="201625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5647100" y="2373400"/>
            <a:ext cx="22989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To achieve better visual quality at lowest bit rates.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Preserve important features of input while compressing.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Issues with traditional methods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252150" cy="33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5118850" y="1383875"/>
            <a:ext cx="3653100" cy="2269200"/>
          </a:xfrm>
          <a:prstGeom prst="flowChartMagnetic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5647100" y="1860050"/>
            <a:ext cx="27156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Transform/Block artifacts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Deformed Edges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Ringing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Flattened Textures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Staircasing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271850" y="229525"/>
            <a:ext cx="68610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Motivation</a:t>
            </a:r>
            <a:endParaRPr sz="24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26050"/>
            <a:ext cx="2857500" cy="2266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7"/>
          <p:cNvCxnSpPr>
            <a:stCxn id="87" idx="3"/>
          </p:cNvCxnSpPr>
          <p:nvPr/>
        </p:nvCxnSpPr>
        <p:spPr>
          <a:xfrm>
            <a:off x="3009900" y="1759525"/>
            <a:ext cx="2377200" cy="3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" name="Google Shape;89;p17"/>
          <p:cNvSpPr txBox="1"/>
          <p:nvPr/>
        </p:nvSpPr>
        <p:spPr>
          <a:xfrm>
            <a:off x="5472550" y="1413725"/>
            <a:ext cx="19899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Hard coded transformation cannot work for all problems/images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64175"/>
            <a:ext cx="2857501" cy="1904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7"/>
          <p:cNvCxnSpPr/>
          <p:nvPr/>
        </p:nvCxnSpPr>
        <p:spPr>
          <a:xfrm rot="10800000" flipH="1">
            <a:off x="3009901" y="3916300"/>
            <a:ext cx="2352900" cy="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Google Shape;92;p17"/>
          <p:cNvSpPr txBox="1"/>
          <p:nvPr/>
        </p:nvSpPr>
        <p:spPr>
          <a:xfrm>
            <a:off x="5570225" y="3574575"/>
            <a:ext cx="1611600" cy="9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Learned features/domain adaptation and Reduce the redundancy in the system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425" y="1043075"/>
            <a:ext cx="3342425" cy="19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43075"/>
            <a:ext cx="3037225" cy="20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308450" y="241725"/>
            <a:ext cx="69099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Why ML?</a:t>
            </a:r>
            <a:endParaRPr sz="2400"/>
          </a:p>
        </p:txBody>
      </p:sp>
      <p:sp>
        <p:nvSpPr>
          <p:cNvPr id="100" name="Google Shape;100;p18"/>
          <p:cNvSpPr txBox="1"/>
          <p:nvPr/>
        </p:nvSpPr>
        <p:spPr>
          <a:xfrm>
            <a:off x="3384950" y="1145125"/>
            <a:ext cx="15870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Machine Learning meets Compression</a:t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516000" y="3244950"/>
            <a:ext cx="28080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Machine Learning system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5826600" y="3098450"/>
            <a:ext cx="20142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Compression model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308450" y="3904200"/>
            <a:ext cx="3015600" cy="1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Goal :- Better and automatic feature representation, Domain adaptation, continual learning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5643475" y="3586800"/>
            <a:ext cx="3088800" cy="1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Goal :- Reducing the size of the image, better transmission over web, higher visual quality with minimal loss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381700" y="217300"/>
            <a:ext cx="84969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Motivation</a:t>
            </a:r>
            <a:endParaRPr sz="2400"/>
          </a:p>
        </p:txBody>
      </p:sp>
      <p:sp>
        <p:nvSpPr>
          <p:cNvPr id="116" name="Google Shape;116;p20"/>
          <p:cNvSpPr txBox="1"/>
          <p:nvPr/>
        </p:nvSpPr>
        <p:spPr>
          <a:xfrm>
            <a:off x="480525" y="880975"/>
            <a:ext cx="79911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RNNs are Turing Complete.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However computational power of RNNs with finite precision is still unknown.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Discrete RNNs vs Continuous RNNs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Investigating generalization and robustness for various gradient based learning.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Backward propagation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Backpropagation Through Time (BPTT)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Sparse Attentive Backtracking (SAB).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Forward propagation.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Unbiased Online Recurrent Optimization (UORO).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Real-Time Recurrent Learning (RTRL).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381700" y="217300"/>
            <a:ext cx="84969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Hybrid Neural Decoder [</a:t>
            </a:r>
            <a:r>
              <a:rPr lang="en-GB" sz="2400" dirty="0" err="1">
                <a:hlinkClick r:id="rId3"/>
              </a:rPr>
              <a:t>Ororbia</a:t>
            </a:r>
            <a:r>
              <a:rPr lang="en-GB" sz="2400" dirty="0">
                <a:hlinkClick r:id="rId3"/>
              </a:rPr>
              <a:t> &amp; Mali 19</a:t>
            </a:r>
            <a:r>
              <a:rPr lang="en-GB" sz="2400" dirty="0"/>
              <a:t>, </a:t>
            </a:r>
            <a:r>
              <a:rPr lang="en-GB" sz="2400" dirty="0">
                <a:hlinkClick r:id="rId4"/>
              </a:rPr>
              <a:t>Mali 20</a:t>
            </a:r>
            <a:r>
              <a:rPr lang="en-GB" sz="2400" dirty="0"/>
              <a:t>]</a:t>
            </a:r>
            <a:endParaRPr sz="2400" dirty="0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350" y="803200"/>
            <a:ext cx="6984451" cy="523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244400" y="122200"/>
            <a:ext cx="71319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Iterative Refinement overall working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5600"/>
            <a:ext cx="5740666" cy="430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>
            <a:off x="6498800" y="955375"/>
            <a:ext cx="2477325" cy="3366050"/>
          </a:xfrm>
          <a:prstGeom prst="flowChartPredefined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6898725" y="1144225"/>
            <a:ext cx="1555200" cy="29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check quality of each prediction and repeat this step k times. Hence Kth RNN has iteratively corrected its prediction with the help of k-1 RNN states.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448</Words>
  <Application>Microsoft Macintosh PowerPoint</Application>
  <PresentationFormat>On-screen Show (16:9)</PresentationFormat>
  <Paragraphs>92</Paragraphs>
  <Slides>23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Lato</vt:lpstr>
      <vt:lpstr>Simple Light</vt:lpstr>
      <vt:lpstr>An Empirical Analysis of Recurrent Learning Algorithms In Neural Lossy Image Compression Systems</vt:lpstr>
      <vt:lpstr>Outline</vt:lpstr>
      <vt:lpstr>What we need from compression system</vt:lpstr>
      <vt:lpstr>Issues with traditional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Iterative Refinement: How it works</vt:lpstr>
      <vt:lpstr>Iterative Refinement: 2 Episode Depiction</vt:lpstr>
      <vt:lpstr>Iterative Refinement: How it works</vt:lpstr>
      <vt:lpstr>Iterative Refinement: How it works</vt:lpstr>
      <vt:lpstr>Iterative Refinement: How it works</vt:lpstr>
      <vt:lpstr>Iterative Refinement: How it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Empirical Analysis of Recurrent Learning Algorithms In Neural Lossy Image Compression Systems</dc:title>
  <cp:lastModifiedBy>Ankur Mali</cp:lastModifiedBy>
  <cp:revision>2</cp:revision>
  <dcterms:modified xsi:type="dcterms:W3CDTF">2021-03-04T04:26:10Z</dcterms:modified>
</cp:coreProperties>
</file>