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vsd" ContentType="application/vnd.visi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3506" r:id="rId2"/>
    <p:sldId id="3563" r:id="rId3"/>
    <p:sldId id="3547" r:id="rId4"/>
    <p:sldId id="3565" r:id="rId5"/>
    <p:sldId id="3566" r:id="rId6"/>
    <p:sldId id="3564" r:id="rId7"/>
    <p:sldId id="3568" r:id="rId8"/>
    <p:sldId id="3549" r:id="rId9"/>
    <p:sldId id="3567" r:id="rId10"/>
    <p:sldId id="3570" r:id="rId11"/>
    <p:sldId id="3569" r:id="rId12"/>
    <p:sldId id="3548" r:id="rId13"/>
    <p:sldId id="3571" r:id="rId14"/>
    <p:sldId id="3572" r:id="rId15"/>
    <p:sldId id="3573" r:id="rId16"/>
    <p:sldId id="3185" r:id="rId17"/>
  </p:sldIdLst>
  <p:sldSz cx="9144000" cy="5143500" type="screen16x9"/>
  <p:notesSz cx="7102475" cy="10231438"/>
  <p:defaultTextStyle>
    <a:defPPr>
      <a:defRPr lang="zh-CN"/>
    </a:defPPr>
    <a:lvl1pPr marL="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40608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81217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21825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162434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203042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243651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284259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324868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用户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FF99"/>
    <a:srgbClr val="FFFFCC"/>
    <a:srgbClr val="000099"/>
    <a:srgbClr val="188EAA"/>
    <a:srgbClr val="CCFFCC"/>
    <a:srgbClr val="E5F7FB"/>
    <a:srgbClr val="66FFFF"/>
    <a:srgbClr val="003300"/>
    <a:srgbClr val="9BD9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4" autoAdjust="0"/>
    <p:restoredTop sz="87836" autoAdjust="0"/>
  </p:normalViewPr>
  <p:slideViewPr>
    <p:cSldViewPr snapToGrid="0">
      <p:cViewPr varScale="1">
        <p:scale>
          <a:sx n="82" d="100"/>
          <a:sy n="82" d="100"/>
        </p:scale>
        <p:origin x="-1218" y="-84"/>
      </p:cViewPr>
      <p:guideLst>
        <p:guide orient="horz" pos="617"/>
        <p:guide pos="2236"/>
      </p:guideLst>
    </p:cSldViewPr>
  </p:slideViewPr>
  <p:outlineViewPr>
    <p:cViewPr>
      <p:scale>
        <a:sx n="33" d="100"/>
        <a:sy n="33" d="100"/>
      </p:scale>
      <p:origin x="102" y="362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1416"/>
    </p:cViewPr>
  </p:sorterViewPr>
  <p:notesViewPr>
    <p:cSldViewPr snapToGrid="0">
      <p:cViewPr varScale="1">
        <p:scale>
          <a:sx n="75" d="100"/>
          <a:sy n="75" d="100"/>
        </p:scale>
        <p:origin x="-3954" y="-8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16.e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E2D4421-E934-4A16-841F-1F990742843F}" type="datetimeFigureOut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094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49C033A-C5CB-40D4-9BD5-376685ECB8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216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4" y="2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F86B548-28F2-417C-AA2D-E15A75470017}" type="datetimeFigureOut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128111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3881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718093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4" y="9718093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58706D-830D-4329-9661-163A3FBF63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867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1pPr>
    <a:lvl2pPr marL="406085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2pPr>
    <a:lvl3pPr marL="812170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3pPr>
    <a:lvl4pPr marL="1218255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4pPr>
    <a:lvl5pPr marL="1624340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5pPr>
    <a:lvl6pPr marL="2030425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6pPr>
    <a:lvl7pPr marL="2436510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7pPr>
    <a:lvl8pPr marL="2842595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8pPr>
    <a:lvl9pPr marL="3248680" algn="l" defTabSz="812170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5775" y="1281113"/>
            <a:ext cx="6130925" cy="34496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148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Passive </a:t>
            </a:r>
            <a:r>
              <a:rPr lang="en-US" altLang="zh-CN" sz="106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bistatic</a:t>
            </a:r>
            <a:r>
              <a:rPr lang="en-US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radars (PBRs) exploit the transmitted signals from non-cooperative illuminators of opportunity to perform detection and tracking of maneuvering targets, and thus has unique advantages in covert operation, immunity from various electronic countermeasures</a:t>
            </a:r>
            <a:r>
              <a:rPr lang="zh-CN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low cost compared with conventional active radars.</a:t>
            </a:r>
          </a:p>
          <a:p>
            <a:pPr marL="0" marR="0" indent="0" algn="l" defTabSz="812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066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66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PU-NLMS</a:t>
            </a:r>
            <a:r>
              <a:rPr lang="en-US" altLang="zh-CN" sz="1066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66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en-US" altLang="zh-CN" sz="1066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66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can reduce the computational complexity while yield </a:t>
            </a:r>
            <a:r>
              <a:rPr lang="en-US" altLang="zh-CN" sz="1100" dirty="0" smtClean="0">
                <a:solidFill>
                  <a:srgbClr val="FF0000"/>
                </a:solidFill>
              </a:rPr>
              <a:t>approximate results with their fully-updating counterparts in terms of convergence rate and mean-squared error (MSE)</a:t>
            </a:r>
            <a:endParaRPr lang="zh-CN" altLang="en-US" sz="1100" dirty="0" smtClean="0">
              <a:solidFill>
                <a:srgbClr val="FF0000"/>
              </a:solidFill>
            </a:endParaRPr>
          </a:p>
          <a:p>
            <a:endParaRPr lang="en-US" altLang="zh-CN" sz="106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6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delay and Doppler of a target in the PBR are extracted by examining the peaks of the CAF</a:t>
            </a:r>
          </a:p>
          <a:p>
            <a:r>
              <a:rPr lang="en-US" altLang="zh-CN" sz="106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reference signal and the residual signal that contains the desired echo signal after clutter cancelation.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Passive </a:t>
            </a:r>
            <a:r>
              <a:rPr lang="en-US" altLang="zh-CN" sz="106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bistatic</a:t>
            </a:r>
            <a:r>
              <a:rPr lang="en-US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radars (PBRs) exploit the transmitted signals from non-cooperative illuminators of opportunity to perform detection and tracking of maneuvering targets, and thus has unique advantages in covert operation, immunity from various electronic countermeasures</a:t>
            </a:r>
            <a:r>
              <a:rPr lang="zh-CN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06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low cost compared with conventional active radars.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6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little performance loss can achieve satisfactory performance in terms of the convergence rate and stability</a:t>
            </a:r>
          </a:p>
          <a:p>
            <a:r>
              <a:rPr lang="en-US" altLang="zh-CN" sz="106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reduced computational complexity using fewer updated points.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706D-830D-4329-9661-163A3FBF634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24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69966" y="4880002"/>
            <a:ext cx="974034" cy="273350"/>
          </a:xfrm>
          <a:prstGeom prst="rect">
            <a:avLst/>
          </a:prstGeom>
        </p:spPr>
        <p:txBody>
          <a:bodyPr/>
          <a:lstStyle/>
          <a:p>
            <a:fld id="{3CC64696-B6D4-4576-A30C-C46B99DA5084}" type="slidenum">
              <a:rPr lang="zh-CN" altLang="en-US" smtClean="0"/>
              <a:pPr/>
              <a:t>‹#›</a:t>
            </a:fld>
            <a:r>
              <a:rPr lang="en-US" altLang="zh-CN" dirty="0" smtClean="0"/>
              <a:t>/52</a:t>
            </a:r>
            <a:endParaRPr lang="zh-CN" altLang="en-US" dirty="0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359999" y="720000"/>
            <a:ext cx="8460000" cy="410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633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360000" y="648000"/>
            <a:ext cx="8505825" cy="396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cap="none" spc="0">
                <a:ln>
                  <a:noFill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360000" y="1044000"/>
            <a:ext cx="5652000" cy="270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9000">
                <a:srgbClr val="C00000">
                  <a:alpha val="5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359999" y="1080000"/>
            <a:ext cx="8460000" cy="3665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990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53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" y="311"/>
            <a:ext cx="9143194" cy="51428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32" y="225477"/>
            <a:ext cx="1944743" cy="2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45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" y="311"/>
            <a:ext cx="9143194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07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" y="311"/>
            <a:ext cx="9143194" cy="5142879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379"/>
            <a:ext cx="4155655" cy="62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655" y="0"/>
            <a:ext cx="4987942" cy="6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297" y="190500"/>
            <a:ext cx="1800000" cy="30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9999" y="612000"/>
            <a:ext cx="8460000" cy="410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20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5" r:id="rId2"/>
    <p:sldLayoutId id="2147483714" r:id="rId3"/>
    <p:sldLayoutId id="2147483712" r:id="rId4"/>
    <p:sldLayoutId id="2147483713" r:id="rId5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n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__1.docx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Visio___1.vsd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emf"/><Relationship Id="rId5" Type="http://schemas.openxmlformats.org/officeDocument/2006/relationships/oleObject" Target="../embeddings/Microsoft_Office_Visio___3.vsd"/><Relationship Id="rId10" Type="http://schemas.openxmlformats.org/officeDocument/2006/relationships/image" Target="../media/image14.emf"/><Relationship Id="rId4" Type="http://schemas.openxmlformats.org/officeDocument/2006/relationships/oleObject" Target="../embeddings/Microsoft_Office_Visio___2.vsd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Microsoft_Office_Visio___5.vsd"/><Relationship Id="rId4" Type="http://schemas.openxmlformats.org/officeDocument/2006/relationships/oleObject" Target="../embeddings/Microsoft_Office_Visio___4.vs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3523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Multi-Channel Partial-Update Algorithm for</a:t>
            </a:r>
          </a:p>
          <a:p>
            <a:pPr algn="ctr"/>
            <a:r>
              <a:rPr lang="en-US" altLang="zh-CN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 Clutter </a:t>
            </a:r>
            <a:r>
              <a:rPr lang="en-US" altLang="zh-CN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Suppression 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Passive </a:t>
            </a:r>
            <a:r>
              <a:rPr lang="en-US" altLang="zh-CN" sz="2400" b="1" spc="3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Bistatic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Radar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2435" y="3317100"/>
            <a:ext cx="8252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</a:t>
            </a:r>
            <a:r>
              <a:rPr lang="en-US" altLang="zh-CN" sz="2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Academy of Electronics and Information </a:t>
            </a:r>
            <a:r>
              <a:rPr lang="en-US" altLang="zh-CN" sz="2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Technology</a:t>
            </a:r>
          </a:p>
          <a:p>
            <a:pPr algn="ctr"/>
            <a:r>
              <a:rPr lang="en-US" altLang="zh-CN" sz="2000" b="1" spc="3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Speraker</a:t>
            </a:r>
            <a:r>
              <a:rPr lang="zh-CN" altLang="en-US" sz="2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 </a:t>
            </a:r>
            <a:r>
              <a:rPr lang="en-US" altLang="zh-CN" sz="2000" b="1" spc="3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Yahui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2018.7</a:t>
            </a:r>
            <a:endParaRPr lang="en-US" altLang="zh-CN" sz="24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1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9</a:t>
            </a:fld>
            <a:r>
              <a:rPr lang="en-US" altLang="zh-CN" dirty="0" smtClean="0"/>
              <a:t>/51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7530" y="734045"/>
            <a:ext cx="435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Computational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complexity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85283" y="151519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MC-NLMS</a:t>
            </a:r>
            <a:endParaRPr lang="zh-CN" altLang="en-US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5279" y="2842546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2D- Partial-Update 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(L&lt;N) </a:t>
            </a:r>
            <a:endParaRPr lang="zh-CN" alt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1162" y="1910351"/>
            <a:ext cx="7794522" cy="83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complex multiplications are required for calculating one output point, and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2KN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complex multiplications for updating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weight vectors is needed in MC-NLMS for one single iteration.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9208" y="3402683"/>
            <a:ext cx="7914966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 complex multiplications are required in the 2D-PU-NLMS algorithm.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9633991"/>
              </p:ext>
            </p:extLst>
          </p:nvPr>
        </p:nvGraphicFramePr>
        <p:xfrm>
          <a:off x="1563227" y="382864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MC-NLMS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2D-PU-NLMS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i="1" dirty="0" smtClean="0">
                          <a:latin typeface="Times New Roman" pitchFamily="18" charset="0"/>
                          <a:cs typeface="Times New Roman" pitchFamily="18" charset="0"/>
                        </a:rPr>
                        <a:t>3KN+K</a:t>
                      </a:r>
                      <a:endParaRPr lang="zh-CN" alt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2KL+KN+K</a:t>
                      </a:r>
                      <a:endParaRPr lang="zh-CN" alt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3.</a:t>
            </a:r>
            <a:r>
              <a:rPr lang="en-US" altLang="zh-CN" sz="2400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 2D-PU-NLMS 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ALGORITHM</a:t>
            </a:r>
            <a:endParaRPr lang="zh-CN" altLang="en-US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04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341819" y="1530083"/>
            <a:ext cx="6529388" cy="665163"/>
            <a:chOff x="2219788" y="2948535"/>
            <a:chExt cx="6528428" cy="665194"/>
          </a:xfrm>
          <a:solidFill>
            <a:schemeClr val="accent1"/>
          </a:solidFill>
        </p:grpSpPr>
        <p:sp>
          <p:nvSpPr>
            <p:cNvPr id="4" name="圆角矩形 3"/>
            <p:cNvSpPr/>
            <p:nvPr/>
          </p:nvSpPr>
          <p:spPr>
            <a:xfrm>
              <a:off x="2219788" y="2948535"/>
              <a:ext cx="741254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 bwMode="auto">
            <a:xfrm>
              <a:off x="3257860" y="2948535"/>
              <a:ext cx="5490356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" name="组合 23"/>
          <p:cNvGrpSpPr>
            <a:grpSpLocks/>
          </p:cNvGrpSpPr>
          <p:nvPr/>
        </p:nvGrpSpPr>
        <p:grpSpPr bwMode="auto">
          <a:xfrm>
            <a:off x="737286" y="3308814"/>
            <a:ext cx="398462" cy="358775"/>
            <a:chOff x="2044977" y="2903280"/>
            <a:chExt cx="497964" cy="497964"/>
          </a:xfrm>
        </p:grpSpPr>
        <p:sp>
          <p:nvSpPr>
            <p:cNvPr id="7" name="泪滴形 6"/>
            <p:cNvSpPr/>
            <p:nvPr/>
          </p:nvSpPr>
          <p:spPr>
            <a:xfrm rot="8247616">
              <a:off x="2044977" y="2903280"/>
              <a:ext cx="497964" cy="497964"/>
            </a:xfrm>
            <a:prstGeom prst="teardrop">
              <a:avLst/>
            </a:prstGeom>
            <a:solidFill>
              <a:srgbClr val="006E8A"/>
            </a:solidFill>
            <a:ln>
              <a:solidFill>
                <a:srgbClr val="260D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92726" y="2947533"/>
              <a:ext cx="398630" cy="3986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0D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9" name="组合 9"/>
          <p:cNvGrpSpPr>
            <a:grpSpLocks/>
          </p:cNvGrpSpPr>
          <p:nvPr/>
        </p:nvGrpSpPr>
        <p:grpSpPr bwMode="auto">
          <a:xfrm>
            <a:off x="1349190" y="2341781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0" name="圆角矩形 9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2" name="组合 7"/>
          <p:cNvGrpSpPr>
            <a:grpSpLocks/>
          </p:cNvGrpSpPr>
          <p:nvPr/>
        </p:nvGrpSpPr>
        <p:grpSpPr bwMode="auto">
          <a:xfrm>
            <a:off x="1341819" y="729547"/>
            <a:ext cx="6529388" cy="666750"/>
            <a:chOff x="2219789" y="1044005"/>
            <a:chExt cx="6529325" cy="665947"/>
          </a:xfrm>
        </p:grpSpPr>
        <p:sp>
          <p:nvSpPr>
            <p:cNvPr id="13" name="圆角矩形 12"/>
            <p:cNvSpPr/>
            <p:nvPr/>
          </p:nvSpPr>
          <p:spPr>
            <a:xfrm>
              <a:off x="2219789" y="1044005"/>
              <a:ext cx="741356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3242129" y="1044005"/>
              <a:ext cx="5506985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533673" y="1601744"/>
            <a:ext cx="302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MODEL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3450265" y="767647"/>
            <a:ext cx="3120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2555381" y="2412822"/>
            <a:ext cx="4994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2D-PU-NLMS ALGORITHM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9"/>
          <p:cNvGrpSpPr>
            <a:grpSpLocks/>
          </p:cNvGrpSpPr>
          <p:nvPr/>
        </p:nvGrpSpPr>
        <p:grpSpPr bwMode="auto">
          <a:xfrm>
            <a:off x="1349190" y="3154827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9" name="圆角矩形 18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2F2F2"/>
                  </a:solidFill>
                  <a:latin typeface="微软雅黑" pitchFamily="34" charset="-122"/>
                  <a:ea typeface="Arial Unicode MS" pitchFamily="34" charset="-122"/>
                  <a:cs typeface="Arial Unicode MS" pitchFamily="34" charset="-122"/>
                </a:rPr>
                <a:t>4</a:t>
              </a:r>
              <a:endParaRPr lang="zh-CN" altLang="en-US" sz="2800" b="1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2778090" y="3226835"/>
            <a:ext cx="474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REAL-DATA EXPERIMENT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2" name="组合 9"/>
          <p:cNvGrpSpPr>
            <a:grpSpLocks/>
          </p:cNvGrpSpPr>
          <p:nvPr/>
        </p:nvGrpSpPr>
        <p:grpSpPr bwMode="auto">
          <a:xfrm>
            <a:off x="1349190" y="3947353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23" name="圆角矩形 22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3815617" y="4018741"/>
            <a:ext cx="266521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59133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4.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REAL-DATA EXPERIMENT</a:t>
            </a:r>
            <a:endParaRPr lang="zh-CN" altLang="en-US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11</a:t>
            </a:fld>
            <a:r>
              <a:rPr lang="en-US" altLang="zh-CN" dirty="0" smtClean="0"/>
              <a:t>/30</a:t>
            </a:r>
            <a:endParaRPr lang="zh-CN" altLang="en-US" dirty="0"/>
          </a:p>
        </p:txBody>
      </p:sp>
      <p:pic>
        <p:nvPicPr>
          <p:cNvPr id="22" name="图片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1199"/>
            <a:ext cx="4336026" cy="338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3020" y="4116145"/>
            <a:ext cx="4273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an </a:t>
            </a:r>
            <a:r>
              <a:rPr lang="en-US" altLang="zh-CN" sz="1400" dirty="0"/>
              <a:t>experimental digital video broadcast (DVB)-based </a:t>
            </a:r>
            <a:r>
              <a:rPr lang="en-US" altLang="zh-CN" sz="1400" dirty="0" err="1" smtClean="0"/>
              <a:t>PBR</a:t>
            </a:r>
            <a:r>
              <a:rPr lang="en-US" altLang="zh-CN" sz="1400" dirty="0" err="1"/>
              <a:t>was</a:t>
            </a:r>
            <a:r>
              <a:rPr lang="en-US" altLang="zh-CN" sz="1400" dirty="0"/>
              <a:t> installed on the roof of a building located in an eastern coastal city of China, </a:t>
            </a:r>
            <a:r>
              <a:rPr lang="en-US" altLang="zh-CN" sz="1400" dirty="0" err="1"/>
              <a:t>Yantai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064553"/>
              </p:ext>
            </p:extLst>
          </p:nvPr>
        </p:nvGraphicFramePr>
        <p:xfrm>
          <a:off x="4650884" y="656812"/>
          <a:ext cx="3860800" cy="232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609"/>
                <a:gridCol w="1669191"/>
              </a:tblGrid>
              <a:tr h="367235">
                <a:tc>
                  <a:txBody>
                    <a:bodyPr/>
                    <a:lstStyle/>
                    <a:p>
                      <a:r>
                        <a:rPr lang="en-US" altLang="zh-CN" sz="1200" kern="100" dirty="0" smtClean="0">
                          <a:effectLst/>
                          <a:latin typeface="Calibri"/>
                          <a:cs typeface="Times New Roman"/>
                        </a:rPr>
                        <a:t>Para.</a:t>
                      </a:r>
                      <a:endParaRPr lang="zh-CN" sz="120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kern="100" dirty="0" smtClean="0">
                          <a:effectLst/>
                          <a:latin typeface="Calibri"/>
                          <a:cs typeface="Times New Roman"/>
                        </a:rPr>
                        <a:t>value</a:t>
                      </a:r>
                      <a:endParaRPr lang="zh-CN" sz="120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/>
                </a:tc>
              </a:tr>
              <a:tr h="296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The carrier frequency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714 MHz 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272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bandwidth of the DVB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7.56 MHz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286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baseband sampling rate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 </a:t>
                      </a:r>
                      <a:r>
                        <a:rPr lang="en-US" sz="1200" kern="100" dirty="0" err="1">
                          <a:effectLst/>
                        </a:rPr>
                        <a:t>MHz.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280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filter length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543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The modulated frequencies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230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stepsize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 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6491118"/>
              </p:ext>
            </p:extLst>
          </p:nvPr>
        </p:nvGraphicFramePr>
        <p:xfrm>
          <a:off x="6987710" y="2797424"/>
          <a:ext cx="514350" cy="190500"/>
        </p:xfrm>
        <a:graphic>
          <a:graphicData uri="http://schemas.openxmlformats.org/presentationml/2006/ole">
            <p:oleObj spid="_x0000_s150635" name="Equation" r:id="rId5" imgW="520474" imgH="190417" progId="Equation.DSMT4">
              <p:embed/>
            </p:oleObj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6782830"/>
              </p:ext>
            </p:extLst>
          </p:nvPr>
        </p:nvGraphicFramePr>
        <p:xfrm>
          <a:off x="7673511" y="2797424"/>
          <a:ext cx="581025" cy="190500"/>
        </p:xfrm>
        <a:graphic>
          <a:graphicData uri="http://schemas.openxmlformats.org/presentationml/2006/ole">
            <p:oleObj spid="_x0000_s150636" name="Equation" r:id="rId6" imgW="583947" imgH="190417" progId="Equation.DSMT4">
              <p:embed/>
            </p:oleObj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7567431"/>
              </p:ext>
            </p:extLst>
          </p:nvPr>
        </p:nvGraphicFramePr>
        <p:xfrm>
          <a:off x="6853337" y="2273849"/>
          <a:ext cx="495300" cy="190500"/>
        </p:xfrm>
        <a:graphic>
          <a:graphicData uri="http://schemas.openxmlformats.org/presentationml/2006/ole">
            <p:oleObj spid="_x0000_s150637" name="Equation" r:id="rId7" imgW="495000" imgH="190440" progId="Equation.DSMT4">
              <p:embed/>
            </p:oleObj>
          </a:graphicData>
        </a:graphic>
      </p:graphicFrame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624804"/>
              </p:ext>
            </p:extLst>
          </p:nvPr>
        </p:nvGraphicFramePr>
        <p:xfrm>
          <a:off x="7364410" y="2273849"/>
          <a:ext cx="571500" cy="190500"/>
        </p:xfrm>
        <a:graphic>
          <a:graphicData uri="http://schemas.openxmlformats.org/presentationml/2006/ole">
            <p:oleObj spid="_x0000_s150638" name="Equation" r:id="rId8" imgW="571320" imgH="190440" progId="Equation.DSMT4">
              <p:embed/>
            </p:oleObj>
          </a:graphicData>
        </a:graphic>
      </p:graphicFrame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5498392"/>
              </p:ext>
            </p:extLst>
          </p:nvPr>
        </p:nvGraphicFramePr>
        <p:xfrm>
          <a:off x="7991727" y="2273849"/>
          <a:ext cx="487362" cy="190500"/>
        </p:xfrm>
        <a:graphic>
          <a:graphicData uri="http://schemas.openxmlformats.org/presentationml/2006/ole">
            <p:oleObj spid="_x0000_s150639" name="Equation" r:id="rId9" imgW="482400" imgH="190440" progId="Equation.DSMT4">
              <p:embed/>
            </p:oleObj>
          </a:graphicData>
        </a:graphic>
      </p:graphicFrame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4959988"/>
              </p:ext>
            </p:extLst>
          </p:nvPr>
        </p:nvGraphicFramePr>
        <p:xfrm>
          <a:off x="7231622" y="2464963"/>
          <a:ext cx="581025" cy="190500"/>
        </p:xfrm>
        <a:graphic>
          <a:graphicData uri="http://schemas.openxmlformats.org/presentationml/2006/ole">
            <p:oleObj spid="_x0000_s150640" name="Equation" r:id="rId10" imgW="583920" imgH="190440" progId="Equation.DSMT4">
              <p:embed/>
            </p:oleObj>
          </a:graphicData>
        </a:graphic>
      </p:graphicFrame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2987448"/>
              </p:ext>
            </p:extLst>
          </p:nvPr>
        </p:nvGraphicFramePr>
        <p:xfrm>
          <a:off x="7922953" y="2463618"/>
          <a:ext cx="517525" cy="190500"/>
        </p:xfrm>
        <a:graphic>
          <a:graphicData uri="http://schemas.openxmlformats.org/presentationml/2006/ole">
            <p:oleObj spid="_x0000_s150641" name="Equation" r:id="rId11" imgW="507960" imgH="190440" progId="Equation.DSMT4">
              <p:embed/>
            </p:oleObj>
          </a:graphicData>
        </a:graphic>
      </p:graphicFrame>
      <p:pic>
        <p:nvPicPr>
          <p:cNvPr id="40" name="图片 39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54014" y="2962473"/>
            <a:ext cx="2794142" cy="17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/>
          <p:cNvSpPr/>
          <p:nvPr/>
        </p:nvSpPr>
        <p:spPr>
          <a:xfrm>
            <a:off x="4505632" y="473939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900" dirty="0"/>
              <a:t>Learning curves for </a:t>
            </a:r>
            <a:r>
              <a:rPr lang="en-US" altLang="zh-CN" sz="900" dirty="0">
                <a:solidFill>
                  <a:srgbClr val="FF0000"/>
                </a:solidFill>
              </a:rPr>
              <a:t>NLMS</a:t>
            </a:r>
            <a:r>
              <a:rPr lang="en-US" altLang="zh-CN" sz="900" dirty="0"/>
              <a:t> algorithm, </a:t>
            </a:r>
            <a:r>
              <a:rPr lang="en-US" altLang="zh-CN" sz="900" dirty="0">
                <a:solidFill>
                  <a:srgbClr val="FF0000"/>
                </a:solidFill>
              </a:rPr>
              <a:t>MC-NLMS </a:t>
            </a:r>
            <a:r>
              <a:rPr lang="en-US" altLang="zh-CN" sz="900" dirty="0"/>
              <a:t>algorithm and </a:t>
            </a:r>
            <a:r>
              <a:rPr lang="en-US" altLang="zh-CN" sz="900" dirty="0">
                <a:solidFill>
                  <a:srgbClr val="FF0000"/>
                </a:solidFill>
              </a:rPr>
              <a:t>2D-PU-NLMS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130846" y="3174839"/>
            <a:ext cx="185092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/>
              <a:t>It can be observed that </a:t>
            </a:r>
            <a:r>
              <a:rPr lang="en-US" altLang="zh-CN" sz="1100" dirty="0" smtClean="0"/>
              <a:t>the 2D-PU-NLMS has </a:t>
            </a:r>
            <a:r>
              <a:rPr lang="en-US" altLang="zh-CN" sz="1100" dirty="0" smtClean="0">
                <a:solidFill>
                  <a:srgbClr val="FF0000"/>
                </a:solidFill>
              </a:rPr>
              <a:t>approximate </a:t>
            </a:r>
            <a:r>
              <a:rPr lang="en-US" altLang="zh-CN" sz="1100" dirty="0">
                <a:solidFill>
                  <a:srgbClr val="FF0000"/>
                </a:solidFill>
              </a:rPr>
              <a:t>results </a:t>
            </a:r>
            <a:r>
              <a:rPr lang="en-US" altLang="zh-CN" sz="1100" dirty="0"/>
              <a:t>with </a:t>
            </a:r>
            <a:r>
              <a:rPr lang="en-US" altLang="zh-CN" sz="1100" dirty="0" smtClean="0"/>
              <a:t>the </a:t>
            </a:r>
            <a:r>
              <a:rPr lang="en-US" altLang="zh-CN" sz="1100" dirty="0"/>
              <a:t>fully-updating counterparts in terms of convergence rate and mean-squared error (MSE)</a:t>
            </a:r>
          </a:p>
        </p:txBody>
      </p:sp>
    </p:spTree>
    <p:extLst>
      <p:ext uri="{BB962C8B-B14F-4D97-AF65-F5344CB8AC3E}">
        <p14:creationId xmlns:p14="http://schemas.microsoft.com/office/powerpoint/2010/main" xmlns="" val="123611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12</a:t>
            </a:fld>
            <a:r>
              <a:rPr lang="en-US" altLang="zh-CN" dirty="0" smtClean="0"/>
              <a:t>/30</a:t>
            </a:r>
            <a:endParaRPr lang="zh-CN" altLang="en-US" dirty="0"/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4.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REAL-DATA EXPERIMENT</a:t>
            </a:r>
            <a:endParaRPr lang="zh-CN" altLang="en-US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394" y="715296"/>
            <a:ext cx="3003997" cy="18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4857" y="2688658"/>
            <a:ext cx="3244645" cy="206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990038" y="2495064"/>
            <a:ext cx="23059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CAF results using NLMS algorithm</a:t>
            </a:r>
            <a:endParaRPr lang="zh-CN" altLang="en-US" sz="1050" dirty="0"/>
          </a:p>
        </p:txBody>
      </p:sp>
      <p:sp>
        <p:nvSpPr>
          <p:cNvPr id="7" name="矩形 6"/>
          <p:cNvSpPr/>
          <p:nvPr/>
        </p:nvSpPr>
        <p:spPr>
          <a:xfrm>
            <a:off x="5444857" y="4683090"/>
            <a:ext cx="3495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CAF results using 2D-PU-NLMS algorithm with </a:t>
            </a:r>
            <a:r>
              <a:rPr lang="en-US" altLang="zh-CN" sz="1050" i="1" dirty="0"/>
              <a:t>L</a:t>
            </a:r>
            <a:r>
              <a:rPr lang="en-US" altLang="zh-CN" sz="1050" dirty="0"/>
              <a:t>=500</a:t>
            </a:r>
            <a:endParaRPr lang="zh-CN" altLang="en-US" sz="1050" dirty="0"/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8586129"/>
              </p:ext>
            </p:extLst>
          </p:nvPr>
        </p:nvGraphicFramePr>
        <p:xfrm>
          <a:off x="95864" y="715296"/>
          <a:ext cx="3165475" cy="2806819"/>
        </p:xfrm>
        <a:graphic>
          <a:graphicData uri="http://schemas.openxmlformats.org/presentationml/2006/ole">
            <p:oleObj spid="_x0000_s151587" name="文档" r:id="rId6" imgW="3873600" imgH="3664080" progId="Word.Document.12">
              <p:embed/>
            </p:oleObj>
          </a:graphicData>
        </a:graphic>
      </p:graphicFrame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3984289"/>
              </p:ext>
            </p:extLst>
          </p:nvPr>
        </p:nvGraphicFramePr>
        <p:xfrm>
          <a:off x="850736" y="3495515"/>
          <a:ext cx="4594121" cy="456057"/>
        </p:xfrm>
        <a:graphic>
          <a:graphicData uri="http://schemas.openxmlformats.org/drawingml/2006/table">
            <a:tbl>
              <a:tblPr firstRow="1" firstCol="1" bandRow="1"/>
              <a:tblGrid>
                <a:gridCol w="1104007"/>
                <a:gridCol w="1104007"/>
                <a:gridCol w="926670"/>
                <a:gridCol w="776081"/>
                <a:gridCol w="683356"/>
              </a:tblGrid>
              <a:tr h="0">
                <a:tc rowSpan="2"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050" kern="100" spc="-5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MC-NLMS</a:t>
                      </a:r>
                      <a:endParaRPr lang="zh-CN" sz="1050" kern="100" spc="-5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2D-PU-NLMS</a:t>
                      </a:r>
                      <a:endParaRPr lang="zh-CN" sz="1050" kern="100" spc="-5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N=1000</a:t>
                      </a:r>
                      <a:endParaRPr lang="zh-CN" sz="1050" kern="100" spc="-5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L=600</a:t>
                      </a:r>
                      <a:endParaRPr lang="zh-CN" sz="1050" kern="100" spc="-5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L=500</a:t>
                      </a:r>
                      <a:endParaRPr lang="zh-CN" sz="1050" kern="100" spc="-5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L=300</a:t>
                      </a:r>
                      <a:endParaRPr lang="zh-CN" sz="1050" kern="100" spc="-5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SCNR(dB)</a:t>
                      </a:r>
                      <a:endParaRPr lang="zh-CN" sz="1050" kern="100" spc="-5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14.92</a:t>
                      </a:r>
                      <a:endParaRPr lang="zh-CN" sz="1050" kern="100" spc="-5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14.69</a:t>
                      </a:r>
                      <a:endParaRPr lang="zh-CN" sz="1050" kern="100" spc="-5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14.53</a:t>
                      </a:r>
                      <a:endParaRPr lang="zh-CN" sz="1050" kern="100" spc="-5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kern="100" spc="-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14.31</a:t>
                      </a:r>
                      <a:endParaRPr lang="zh-CN" sz="1050" kern="100" spc="-5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4537089"/>
              </p:ext>
            </p:extLst>
          </p:nvPr>
        </p:nvGraphicFramePr>
        <p:xfrm>
          <a:off x="3805084" y="995516"/>
          <a:ext cx="1886452" cy="309716"/>
        </p:xfrm>
        <a:graphic>
          <a:graphicData uri="http://schemas.openxmlformats.org/presentationml/2006/ole">
            <p:oleObj spid="_x0000_s151588" name="Equation" r:id="rId7" imgW="1269449" imgH="203112" progId="Equation.DSMT4">
              <p:embed/>
            </p:oleObj>
          </a:graphicData>
        </a:graphic>
      </p:graphicFrame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2249233"/>
              </p:ext>
            </p:extLst>
          </p:nvPr>
        </p:nvGraphicFramePr>
        <p:xfrm>
          <a:off x="4048432" y="1417750"/>
          <a:ext cx="1257235" cy="337307"/>
        </p:xfrm>
        <a:graphic>
          <a:graphicData uri="http://schemas.openxmlformats.org/presentationml/2006/ole">
            <p:oleObj spid="_x0000_s151589" name="Equation" r:id="rId8" imgW="761669" imgH="203112" progId="Equation.DSMT4">
              <p:embed/>
            </p:oleObj>
          </a:graphicData>
        </a:graphic>
      </p:graphicFrame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6293573"/>
              </p:ext>
            </p:extLst>
          </p:nvPr>
        </p:nvGraphicFramePr>
        <p:xfrm>
          <a:off x="4034545" y="2005781"/>
          <a:ext cx="1410312" cy="331838"/>
        </p:xfrm>
        <a:graphic>
          <a:graphicData uri="http://schemas.openxmlformats.org/presentationml/2006/ole">
            <p:oleObj spid="_x0000_s151590" name="Equation" r:id="rId9" imgW="977476" imgH="215806" progId="Equation.DSMT4">
              <p:embed/>
            </p:oleObj>
          </a:graphicData>
        </a:graphic>
      </p:graphicFrame>
      <p:sp>
        <p:nvSpPr>
          <p:cNvPr id="47" name="左大括号 46"/>
          <p:cNvSpPr/>
          <p:nvPr/>
        </p:nvSpPr>
        <p:spPr>
          <a:xfrm>
            <a:off x="3522716" y="1078552"/>
            <a:ext cx="251594" cy="1200073"/>
          </a:xfrm>
          <a:prstGeom prst="leftBrace">
            <a:avLst>
              <a:gd name="adj1" fmla="val 1071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169607" y="4070788"/>
            <a:ext cx="5147187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T</a:t>
            </a:r>
            <a:r>
              <a:rPr lang="en-US" altLang="zh-CN" sz="1400" dirty="0" smtClean="0"/>
              <a:t>he </a:t>
            </a:r>
            <a:r>
              <a:rPr lang="en-US" altLang="zh-CN" sz="1400" dirty="0"/>
              <a:t>desirable capability in clutter suppression as well</a:t>
            </a:r>
          </a:p>
          <a:p>
            <a:r>
              <a:rPr lang="en-US" altLang="zh-CN" sz="1400" dirty="0"/>
              <a:t>as the reduced computational complexity can be both achieved</a:t>
            </a:r>
          </a:p>
          <a:p>
            <a:r>
              <a:rPr lang="en-US" altLang="zh-CN" sz="1400" dirty="0"/>
              <a:t>by utilizing 2D-PU-NLMS algorithm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9657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341819" y="1530083"/>
            <a:ext cx="6529388" cy="665163"/>
            <a:chOff x="2219788" y="2948535"/>
            <a:chExt cx="6528428" cy="665194"/>
          </a:xfrm>
          <a:solidFill>
            <a:schemeClr val="accent1"/>
          </a:solidFill>
        </p:grpSpPr>
        <p:sp>
          <p:nvSpPr>
            <p:cNvPr id="4" name="圆角矩形 3"/>
            <p:cNvSpPr/>
            <p:nvPr/>
          </p:nvSpPr>
          <p:spPr>
            <a:xfrm>
              <a:off x="2219788" y="2948535"/>
              <a:ext cx="741254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 bwMode="auto">
            <a:xfrm>
              <a:off x="3257860" y="2948535"/>
              <a:ext cx="5490356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" name="组合 23"/>
          <p:cNvGrpSpPr>
            <a:grpSpLocks/>
          </p:cNvGrpSpPr>
          <p:nvPr/>
        </p:nvGrpSpPr>
        <p:grpSpPr bwMode="auto">
          <a:xfrm>
            <a:off x="775494" y="4101340"/>
            <a:ext cx="398462" cy="358775"/>
            <a:chOff x="2044977" y="2903280"/>
            <a:chExt cx="497964" cy="497964"/>
          </a:xfrm>
        </p:grpSpPr>
        <p:sp>
          <p:nvSpPr>
            <p:cNvPr id="7" name="泪滴形 6"/>
            <p:cNvSpPr/>
            <p:nvPr/>
          </p:nvSpPr>
          <p:spPr>
            <a:xfrm rot="8247616">
              <a:off x="2044977" y="2903280"/>
              <a:ext cx="497964" cy="497964"/>
            </a:xfrm>
            <a:prstGeom prst="teardrop">
              <a:avLst/>
            </a:prstGeom>
            <a:solidFill>
              <a:srgbClr val="006E8A"/>
            </a:solidFill>
            <a:ln>
              <a:solidFill>
                <a:srgbClr val="260D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92726" y="2947533"/>
              <a:ext cx="398630" cy="3986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0D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9" name="组合 9"/>
          <p:cNvGrpSpPr>
            <a:grpSpLocks/>
          </p:cNvGrpSpPr>
          <p:nvPr/>
        </p:nvGrpSpPr>
        <p:grpSpPr bwMode="auto">
          <a:xfrm>
            <a:off x="1349190" y="2341781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0" name="圆角矩形 9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2" name="组合 7"/>
          <p:cNvGrpSpPr>
            <a:grpSpLocks/>
          </p:cNvGrpSpPr>
          <p:nvPr/>
        </p:nvGrpSpPr>
        <p:grpSpPr bwMode="auto">
          <a:xfrm>
            <a:off x="1341819" y="729547"/>
            <a:ext cx="6529388" cy="666750"/>
            <a:chOff x="2219789" y="1044005"/>
            <a:chExt cx="6529325" cy="665947"/>
          </a:xfrm>
        </p:grpSpPr>
        <p:sp>
          <p:nvSpPr>
            <p:cNvPr id="13" name="圆角矩形 12"/>
            <p:cNvSpPr/>
            <p:nvPr/>
          </p:nvSpPr>
          <p:spPr>
            <a:xfrm>
              <a:off x="2219789" y="1044005"/>
              <a:ext cx="741356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3242129" y="1044005"/>
              <a:ext cx="5506985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533673" y="1601744"/>
            <a:ext cx="302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MODEL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3450265" y="767647"/>
            <a:ext cx="3120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2555381" y="2412822"/>
            <a:ext cx="4994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2D-PU-NLMS ALGORITHM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9"/>
          <p:cNvGrpSpPr>
            <a:grpSpLocks/>
          </p:cNvGrpSpPr>
          <p:nvPr/>
        </p:nvGrpSpPr>
        <p:grpSpPr bwMode="auto">
          <a:xfrm>
            <a:off x="1349190" y="3154827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9" name="圆角矩形 18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2778090" y="3226835"/>
            <a:ext cx="474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REAL-DATA EXPERIMENT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9"/>
          <p:cNvGrpSpPr>
            <a:grpSpLocks/>
          </p:cNvGrpSpPr>
          <p:nvPr/>
        </p:nvGrpSpPr>
        <p:grpSpPr bwMode="auto">
          <a:xfrm>
            <a:off x="1349190" y="3947353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23" name="圆角矩形 22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2F2F2"/>
                  </a:solidFill>
                  <a:latin typeface="微软雅黑" pitchFamily="34" charset="-122"/>
                  <a:ea typeface="Arial Unicode MS" pitchFamily="34" charset="-122"/>
                  <a:cs typeface="Arial Unicode MS" pitchFamily="34" charset="-122"/>
                </a:rPr>
                <a:t>5</a:t>
              </a:r>
              <a:endParaRPr lang="zh-CN" altLang="en-US" sz="2800" b="1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3815617" y="4018741"/>
            <a:ext cx="266521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189229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14</a:t>
            </a:fld>
            <a:r>
              <a:rPr lang="en-US" altLang="zh-CN" dirty="0" smtClean="0"/>
              <a:t>/30</a:t>
            </a:r>
            <a:endParaRPr lang="zh-CN" altLang="en-US" dirty="0"/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5.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 CONCLUSION</a:t>
            </a:r>
            <a:endParaRPr lang="zh-CN" altLang="en-US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30044" y="1176273"/>
            <a:ext cx="75290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/>
              <a:t>a novel </a:t>
            </a:r>
            <a:r>
              <a:rPr lang="en-US" altLang="zh-CN" sz="1800" dirty="0">
                <a:solidFill>
                  <a:srgbClr val="FF0000"/>
                </a:solidFill>
              </a:rPr>
              <a:t>2D-PU-NLMS</a:t>
            </a:r>
            <a:r>
              <a:rPr lang="en-US" altLang="zh-CN" sz="1800" dirty="0"/>
              <a:t> algorithm is </a:t>
            </a:r>
            <a:r>
              <a:rPr lang="en-US" altLang="zh-CN" sz="1800" dirty="0" smtClean="0"/>
              <a:t>proposed, which </a:t>
            </a:r>
            <a:r>
              <a:rPr lang="en-US" altLang="zh-CN" sz="1800" dirty="0"/>
              <a:t>is derived by extending the NLMS filter to a 2-D </a:t>
            </a:r>
            <a:r>
              <a:rPr lang="en-US" altLang="zh-CN" sz="1800" dirty="0" smtClean="0"/>
              <a:t>structure that </a:t>
            </a:r>
            <a:r>
              <a:rPr lang="en-US" altLang="zh-CN" sz="1800" dirty="0"/>
              <a:t>accounts for both time delay and Doppler frequency.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sz="1800" dirty="0"/>
              <a:t>Compared with the state-of-the-art MC-NLMS filter, the </a:t>
            </a:r>
            <a:r>
              <a:rPr lang="en-US" altLang="zh-CN" sz="1800" dirty="0" smtClean="0"/>
              <a:t>proposed 2D-PU-NLMS </a:t>
            </a:r>
            <a:r>
              <a:rPr lang="en-US" altLang="zh-CN" sz="1800" dirty="0"/>
              <a:t>is able to </a:t>
            </a:r>
            <a:r>
              <a:rPr lang="en-US" altLang="zh-CN" sz="1800" dirty="0">
                <a:solidFill>
                  <a:srgbClr val="FF0000"/>
                </a:solidFill>
              </a:rPr>
              <a:t>reduce the </a:t>
            </a:r>
            <a:r>
              <a:rPr lang="en-US" altLang="zh-CN" sz="1800" dirty="0" smtClean="0">
                <a:solidFill>
                  <a:srgbClr val="FF0000"/>
                </a:solidFill>
              </a:rPr>
              <a:t>computational complexity </a:t>
            </a:r>
            <a:r>
              <a:rPr lang="en-US" altLang="zh-CN" sz="1800" dirty="0">
                <a:solidFill>
                  <a:srgbClr val="FF0000"/>
                </a:solidFill>
              </a:rPr>
              <a:t>while yields approximate interference </a:t>
            </a:r>
            <a:r>
              <a:rPr lang="en-US" altLang="zh-CN" sz="1800" dirty="0" smtClean="0">
                <a:solidFill>
                  <a:srgbClr val="FF0000"/>
                </a:solidFill>
              </a:rPr>
              <a:t>cancelation performance </a:t>
            </a:r>
            <a:r>
              <a:rPr lang="en-US" altLang="zh-CN" sz="1800" dirty="0">
                <a:solidFill>
                  <a:srgbClr val="FF0000"/>
                </a:solidFill>
              </a:rPr>
              <a:t>in terms of convergence rate and MSE.</a:t>
            </a:r>
            <a:r>
              <a:rPr lang="en-US" altLang="zh-CN" sz="1800" dirty="0"/>
              <a:t> </a:t>
            </a:r>
            <a:endParaRPr lang="en-US" altLang="zh-CN" sz="1800" dirty="0" smtClean="0"/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sz="1800" dirty="0" smtClean="0"/>
              <a:t>The effectiveness </a:t>
            </a:r>
            <a:r>
              <a:rPr lang="en-US" altLang="zh-CN" sz="1800" dirty="0"/>
              <a:t>of the proposed algorithm is verified using </a:t>
            </a:r>
            <a:r>
              <a:rPr lang="en-US" altLang="zh-CN" sz="1800" dirty="0" smtClean="0"/>
              <a:t>real radar </a:t>
            </a:r>
            <a:r>
              <a:rPr lang="en-US" altLang="zh-CN" sz="1800" dirty="0"/>
              <a:t>data.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31371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46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341819" y="1530083"/>
            <a:ext cx="6529388" cy="665163"/>
            <a:chOff x="2219788" y="2948535"/>
            <a:chExt cx="6528428" cy="665194"/>
          </a:xfrm>
          <a:solidFill>
            <a:schemeClr val="accent1"/>
          </a:solidFill>
        </p:grpSpPr>
        <p:sp>
          <p:nvSpPr>
            <p:cNvPr id="4" name="圆角矩形 3"/>
            <p:cNvSpPr/>
            <p:nvPr/>
          </p:nvSpPr>
          <p:spPr>
            <a:xfrm>
              <a:off x="2219788" y="2948535"/>
              <a:ext cx="741254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 bwMode="auto">
            <a:xfrm>
              <a:off x="3257860" y="2948535"/>
              <a:ext cx="5490356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" name="组合 23"/>
          <p:cNvGrpSpPr>
            <a:grpSpLocks/>
          </p:cNvGrpSpPr>
          <p:nvPr/>
        </p:nvGrpSpPr>
        <p:grpSpPr bwMode="auto">
          <a:xfrm>
            <a:off x="762382" y="883535"/>
            <a:ext cx="398462" cy="358775"/>
            <a:chOff x="2044977" y="2903280"/>
            <a:chExt cx="497964" cy="497964"/>
          </a:xfrm>
        </p:grpSpPr>
        <p:sp>
          <p:nvSpPr>
            <p:cNvPr id="7" name="泪滴形 6"/>
            <p:cNvSpPr/>
            <p:nvPr/>
          </p:nvSpPr>
          <p:spPr>
            <a:xfrm rot="8247616">
              <a:off x="2044977" y="2903280"/>
              <a:ext cx="497964" cy="497964"/>
            </a:xfrm>
            <a:prstGeom prst="teardrop">
              <a:avLst/>
            </a:prstGeom>
            <a:solidFill>
              <a:srgbClr val="006E8A"/>
            </a:solidFill>
            <a:ln>
              <a:solidFill>
                <a:srgbClr val="260D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92726" y="2947533"/>
              <a:ext cx="398630" cy="3986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0D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9" name="组合 9"/>
          <p:cNvGrpSpPr>
            <a:grpSpLocks/>
          </p:cNvGrpSpPr>
          <p:nvPr/>
        </p:nvGrpSpPr>
        <p:grpSpPr bwMode="auto">
          <a:xfrm>
            <a:off x="1349190" y="2341781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0" name="圆角矩形 9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2" name="组合 7"/>
          <p:cNvGrpSpPr>
            <a:grpSpLocks/>
          </p:cNvGrpSpPr>
          <p:nvPr/>
        </p:nvGrpSpPr>
        <p:grpSpPr bwMode="auto">
          <a:xfrm>
            <a:off x="1341819" y="729547"/>
            <a:ext cx="6529388" cy="666750"/>
            <a:chOff x="2219789" y="1044005"/>
            <a:chExt cx="6529325" cy="665947"/>
          </a:xfrm>
        </p:grpSpPr>
        <p:sp>
          <p:nvSpPr>
            <p:cNvPr id="13" name="圆角矩形 12"/>
            <p:cNvSpPr/>
            <p:nvPr/>
          </p:nvSpPr>
          <p:spPr>
            <a:xfrm>
              <a:off x="2219789" y="1044005"/>
              <a:ext cx="741356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1</a:t>
              </a: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3242129" y="1044005"/>
              <a:ext cx="5506985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533673" y="1601744"/>
            <a:ext cx="302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MODEL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3450265" y="767647"/>
            <a:ext cx="3120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INTRODUCTION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2555381" y="2412822"/>
            <a:ext cx="4994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2D-PU-NLMS ALGORITHM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8" name="组合 9"/>
          <p:cNvGrpSpPr>
            <a:grpSpLocks/>
          </p:cNvGrpSpPr>
          <p:nvPr/>
        </p:nvGrpSpPr>
        <p:grpSpPr bwMode="auto">
          <a:xfrm>
            <a:off x="1349190" y="3154827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9" name="圆角矩形 18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2778090" y="3226835"/>
            <a:ext cx="474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REAL-DATA EXPERIMENT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2" name="组合 9"/>
          <p:cNvGrpSpPr>
            <a:grpSpLocks/>
          </p:cNvGrpSpPr>
          <p:nvPr/>
        </p:nvGrpSpPr>
        <p:grpSpPr bwMode="auto">
          <a:xfrm>
            <a:off x="1349190" y="3947353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23" name="圆角矩形 22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3815617" y="4018741"/>
            <a:ext cx="266521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164219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1. 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INTRODUCTION</a:t>
            </a:r>
            <a:endParaRPr lang="en-US" altLang="zh-CN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2</a:t>
            </a:fld>
            <a:r>
              <a:rPr lang="en-US" altLang="zh-CN" dirty="0" smtClean="0"/>
              <a:t>/51</a:t>
            </a:r>
            <a:endParaRPr lang="zh-CN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4463" y="1070124"/>
            <a:ext cx="8633432" cy="58451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Sea clutters with Doppler-varying spectrum exert </a:t>
            </a:r>
            <a:r>
              <a:rPr lang="en-US" altLang="zh-CN" dirty="0" smtClean="0">
                <a:solidFill>
                  <a:srgbClr val="FF0000"/>
                </a:solidFill>
              </a:rPr>
              <a:t>a notable </a:t>
            </a:r>
            <a:r>
              <a:rPr lang="en-US" altLang="zh-CN" dirty="0">
                <a:solidFill>
                  <a:srgbClr val="FF0000"/>
                </a:solidFill>
              </a:rPr>
              <a:t>negative impact</a:t>
            </a:r>
            <a:r>
              <a:rPr lang="en-US" altLang="zh-CN" dirty="0"/>
              <a:t> </a:t>
            </a:r>
            <a:r>
              <a:rPr lang="en-US" altLang="zh-CN" dirty="0" smtClean="0"/>
              <a:t>on </a:t>
            </a:r>
            <a:r>
              <a:rPr lang="en-US" altLang="zh-CN" dirty="0"/>
              <a:t>the detection performance</a:t>
            </a:r>
            <a:r>
              <a:rPr lang="en-US" altLang="zh-CN" dirty="0" smtClean="0"/>
              <a:t>, when </a:t>
            </a:r>
            <a:r>
              <a:rPr lang="en-US" altLang="zh-CN" dirty="0"/>
              <a:t>a </a:t>
            </a:r>
            <a:r>
              <a:rPr lang="en-US" altLang="zh-CN" dirty="0" smtClean="0"/>
              <a:t>PBR is </a:t>
            </a:r>
            <a:r>
              <a:rPr lang="en-US" altLang="zh-CN" dirty="0"/>
              <a:t>employed to detect sea-surface </a:t>
            </a:r>
            <a:r>
              <a:rPr lang="en-US" altLang="zh-CN" dirty="0" smtClean="0"/>
              <a:t>targets with </a:t>
            </a:r>
            <a:r>
              <a:rPr lang="en-US" altLang="zh-CN" dirty="0"/>
              <a:t>low-velocity </a:t>
            </a:r>
            <a:r>
              <a:rPr lang="en-US" altLang="zh-CN" dirty="0" smtClean="0"/>
              <a:t>targets.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26651" y="1646057"/>
            <a:ext cx="257314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</a:pPr>
            <a:r>
              <a:rPr lang="en-US" altLang="zh-CN" sz="1600" b="1" spc="50" dirty="0">
                <a:ln w="11430"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 feasible solution</a:t>
            </a:r>
            <a:r>
              <a:rPr lang="en-US" altLang="zh-CN" sz="1600" b="1" spc="50" dirty="0" smtClean="0">
                <a:ln w="11430"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1600" b="1" spc="50" dirty="0">
              <a:ln w="11430"/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3785" y="707332"/>
            <a:ext cx="1169486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</a:pPr>
            <a:r>
              <a:rPr lang="en-US" altLang="zh-CN" sz="1600" b="1" spc="50" dirty="0" smtClean="0">
                <a:ln w="11430"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Problem:</a:t>
            </a:r>
            <a:endParaRPr lang="en-US" altLang="zh-CN" sz="1600" b="1" spc="50" dirty="0">
              <a:ln w="11430"/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0325" y="2436948"/>
            <a:ext cx="5530647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9900"/>
                </a:solidFill>
              </a:rPr>
              <a:t>modulate the reference signal onto the Doppler dimension</a:t>
            </a:r>
            <a:endParaRPr lang="zh-CN" altLang="en-US" dirty="0">
              <a:solidFill>
                <a:srgbClr val="FF99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2781" y="3247292"/>
            <a:ext cx="5658191" cy="58451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added </a:t>
            </a:r>
            <a:r>
              <a:rPr lang="en-US" altLang="zh-CN" dirty="0">
                <a:solidFill>
                  <a:srgbClr val="FF0000"/>
                </a:solidFill>
              </a:rPr>
              <a:t>fully-updating counterparts  in Doppler dimension induces high computational 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3788" y="1972055"/>
            <a:ext cx="6690798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Conventional 1D (Range dimension) adaptive filters (such as NLMS)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右箭头 21"/>
          <p:cNvSpPr/>
          <p:nvPr/>
        </p:nvSpPr>
        <p:spPr>
          <a:xfrm rot="16200000">
            <a:off x="2947308" y="3845492"/>
            <a:ext cx="270669" cy="2921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06376" y="2949968"/>
            <a:ext cx="4437433" cy="338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Multi-channel NLMS (</a:t>
            </a:r>
            <a:r>
              <a:rPr lang="en-US" altLang="zh-CN" dirty="0" smtClean="0"/>
              <a:t>MC-NLMS  or 2D-NLMS)</a:t>
            </a:r>
            <a:endParaRPr lang="zh-CN" altLang="en-US" dirty="0"/>
          </a:p>
        </p:txBody>
      </p:sp>
      <p:sp>
        <p:nvSpPr>
          <p:cNvPr id="24" name="右箭头 23"/>
          <p:cNvSpPr/>
          <p:nvPr/>
        </p:nvSpPr>
        <p:spPr>
          <a:xfrm rot="5400000">
            <a:off x="2947308" y="2239280"/>
            <a:ext cx="270669" cy="2921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533" y="2522037"/>
            <a:ext cx="2936362" cy="216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6758424" y="4607967"/>
            <a:ext cx="1462580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</a:pPr>
            <a:r>
              <a:rPr lang="en-US" altLang="zh-CN" sz="1600" b="1" spc="50" dirty="0" smtClean="0">
                <a:ln w="11430"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 clutters</a:t>
            </a:r>
            <a:endParaRPr lang="en-US" altLang="zh-CN" sz="1600" b="1" spc="50" dirty="0">
              <a:ln w="11430"/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 rot="5400000">
            <a:off x="7199977" y="1995218"/>
            <a:ext cx="871576" cy="2921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513221" y="4152461"/>
            <a:ext cx="3251211" cy="338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partial-update NLMS (PU-NLMS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9" name="右箭头 38"/>
          <p:cNvSpPr/>
          <p:nvPr/>
        </p:nvSpPr>
        <p:spPr>
          <a:xfrm rot="5400000">
            <a:off x="2924269" y="2737521"/>
            <a:ext cx="270669" cy="2921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27152" y="4577833"/>
            <a:ext cx="127611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</a:pPr>
            <a:r>
              <a:rPr lang="en-US" altLang="zh-CN" sz="1600" b="1" spc="50" dirty="0" smtClean="0">
                <a:ln w="11430"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work:</a:t>
            </a:r>
            <a:endParaRPr lang="en-US" altLang="zh-CN" sz="1600" b="1" spc="50" dirty="0">
              <a:ln w="11430"/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545281" y="4627077"/>
            <a:ext cx="250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spc="50" dirty="0">
                <a:ln w="11430"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PU-NLMS+ 2D-NLMS</a:t>
            </a:r>
            <a:endParaRPr lang="zh-CN" altLang="en-US" sz="1600" b="1" spc="50" dirty="0">
              <a:ln w="11430"/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3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341819" y="1530083"/>
            <a:ext cx="6529388" cy="665163"/>
            <a:chOff x="2219788" y="2948535"/>
            <a:chExt cx="6528428" cy="665194"/>
          </a:xfrm>
          <a:solidFill>
            <a:schemeClr val="accent1"/>
          </a:solidFill>
        </p:grpSpPr>
        <p:sp>
          <p:nvSpPr>
            <p:cNvPr id="4" name="圆角矩形 3"/>
            <p:cNvSpPr/>
            <p:nvPr/>
          </p:nvSpPr>
          <p:spPr>
            <a:xfrm>
              <a:off x="2219788" y="2948535"/>
              <a:ext cx="741254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2</a:t>
              </a: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 bwMode="auto">
            <a:xfrm>
              <a:off x="3257860" y="2948535"/>
              <a:ext cx="5490356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" name="组合 23"/>
          <p:cNvGrpSpPr>
            <a:grpSpLocks/>
          </p:cNvGrpSpPr>
          <p:nvPr/>
        </p:nvGrpSpPr>
        <p:grpSpPr bwMode="auto">
          <a:xfrm>
            <a:off x="762382" y="1683276"/>
            <a:ext cx="398462" cy="358775"/>
            <a:chOff x="2044977" y="2903280"/>
            <a:chExt cx="497964" cy="497964"/>
          </a:xfrm>
        </p:grpSpPr>
        <p:sp>
          <p:nvSpPr>
            <p:cNvPr id="7" name="泪滴形 6"/>
            <p:cNvSpPr/>
            <p:nvPr/>
          </p:nvSpPr>
          <p:spPr>
            <a:xfrm rot="8247616">
              <a:off x="2044977" y="2903280"/>
              <a:ext cx="497964" cy="497964"/>
            </a:xfrm>
            <a:prstGeom prst="teardrop">
              <a:avLst/>
            </a:prstGeom>
            <a:solidFill>
              <a:srgbClr val="006E8A"/>
            </a:solidFill>
            <a:ln>
              <a:solidFill>
                <a:srgbClr val="260D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92726" y="2947533"/>
              <a:ext cx="398630" cy="3986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0D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9" name="组合 9"/>
          <p:cNvGrpSpPr>
            <a:grpSpLocks/>
          </p:cNvGrpSpPr>
          <p:nvPr/>
        </p:nvGrpSpPr>
        <p:grpSpPr bwMode="auto">
          <a:xfrm>
            <a:off x="1349190" y="2341781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0" name="圆角矩形 9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2" name="组合 7"/>
          <p:cNvGrpSpPr>
            <a:grpSpLocks/>
          </p:cNvGrpSpPr>
          <p:nvPr/>
        </p:nvGrpSpPr>
        <p:grpSpPr bwMode="auto">
          <a:xfrm>
            <a:off x="1341819" y="729547"/>
            <a:ext cx="6529388" cy="666750"/>
            <a:chOff x="2219789" y="1044005"/>
            <a:chExt cx="6529325" cy="665947"/>
          </a:xfrm>
        </p:grpSpPr>
        <p:sp>
          <p:nvSpPr>
            <p:cNvPr id="13" name="圆角矩形 12"/>
            <p:cNvSpPr/>
            <p:nvPr/>
          </p:nvSpPr>
          <p:spPr>
            <a:xfrm>
              <a:off x="2219789" y="1044005"/>
              <a:ext cx="741356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3242129" y="1044005"/>
              <a:ext cx="5506985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533673" y="1601744"/>
            <a:ext cx="302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SIGNAL MODEL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3450265" y="767647"/>
            <a:ext cx="3120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2555381" y="2412822"/>
            <a:ext cx="4994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2D-PU-NLMS ALGORITHM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8" name="组合 9"/>
          <p:cNvGrpSpPr>
            <a:grpSpLocks/>
          </p:cNvGrpSpPr>
          <p:nvPr/>
        </p:nvGrpSpPr>
        <p:grpSpPr bwMode="auto">
          <a:xfrm>
            <a:off x="1349190" y="3154827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9" name="圆角矩形 18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2778090" y="3226835"/>
            <a:ext cx="474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REAL-DATA EXPERIMENT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2" name="组合 9"/>
          <p:cNvGrpSpPr>
            <a:grpSpLocks/>
          </p:cNvGrpSpPr>
          <p:nvPr/>
        </p:nvGrpSpPr>
        <p:grpSpPr bwMode="auto">
          <a:xfrm>
            <a:off x="1349190" y="3947353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23" name="圆角矩形 22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3815617" y="4018741"/>
            <a:ext cx="266521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145213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2. 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SIGNAL </a:t>
            </a:r>
            <a:r>
              <a:rPr lang="en-US" altLang="zh-CN" sz="2400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MODEL</a:t>
            </a:r>
            <a:endParaRPr lang="zh-CN" altLang="en-US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4</a:t>
            </a:fld>
            <a:r>
              <a:rPr lang="en-US" altLang="zh-CN" dirty="0" smtClean="0"/>
              <a:t>/51</a:t>
            </a:r>
            <a:endParaRPr lang="zh-CN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3025" y="76803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00B0F0"/>
                </a:solidFill>
              </a:rPr>
              <a:t>Reference </a:t>
            </a:r>
            <a:r>
              <a:rPr lang="en-US" altLang="zh-CN" sz="1800" b="1" dirty="0">
                <a:solidFill>
                  <a:srgbClr val="00B0F0"/>
                </a:solidFill>
              </a:rPr>
              <a:t>signal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6291898"/>
              </p:ext>
            </p:extLst>
          </p:nvPr>
        </p:nvGraphicFramePr>
        <p:xfrm>
          <a:off x="367792" y="1137367"/>
          <a:ext cx="3060446" cy="530156"/>
        </p:xfrm>
        <a:graphic>
          <a:graphicData uri="http://schemas.openxmlformats.org/presentationml/2006/ole">
            <p:oleObj spid="_x0000_s145477" name="Equation" r:id="rId4" imgW="1206500" imgH="203200" progId="Equation.DSMT4">
              <p:embed/>
            </p:oleObj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0097627"/>
              </p:ext>
            </p:extLst>
          </p:nvPr>
        </p:nvGraphicFramePr>
        <p:xfrm>
          <a:off x="345617" y="2900288"/>
          <a:ext cx="4483100" cy="1570037"/>
        </p:xfrm>
        <a:graphic>
          <a:graphicData uri="http://schemas.openxmlformats.org/presentationml/2006/ole">
            <p:oleObj spid="_x0000_s145478" name="Equation" r:id="rId5" imgW="2222280" imgH="774360" progId="Equation.DSMT4">
              <p:embed/>
            </p:oleObj>
          </a:graphicData>
        </a:graphic>
      </p:graphicFrame>
      <p:sp>
        <p:nvSpPr>
          <p:cNvPr id="36" name="矩形 35"/>
          <p:cNvSpPr/>
          <p:nvPr/>
        </p:nvSpPr>
        <p:spPr>
          <a:xfrm>
            <a:off x="243025" y="253095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00B0F0"/>
                </a:solidFill>
              </a:rPr>
              <a:t>Received </a:t>
            </a:r>
            <a:r>
              <a:rPr lang="en-US" altLang="zh-CN" sz="1800" b="1" dirty="0">
                <a:solidFill>
                  <a:srgbClr val="00B0F0"/>
                </a:solidFill>
              </a:rPr>
              <a:t>signal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7198423"/>
              </p:ext>
            </p:extLst>
          </p:nvPr>
        </p:nvGraphicFramePr>
        <p:xfrm>
          <a:off x="4277033" y="1010873"/>
          <a:ext cx="4689987" cy="3409498"/>
        </p:xfrm>
        <a:graphic>
          <a:graphicData uri="http://schemas.openxmlformats.org/presentationml/2006/ole">
            <p:oleObj spid="_x0000_s145479" name="Visio" r:id="rId6" imgW="7018650" imgH="5076915" progId="Visio.Drawing.11">
              <p:embed/>
            </p:oleObj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295941" y="456574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00B0F0"/>
                </a:solidFill>
              </a:rPr>
              <a:t>CAF: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42" name="矩形 4"/>
          <p:cNvSpPr>
            <a:spLocks noChangeArrowheads="1"/>
          </p:cNvSpPr>
          <p:nvPr/>
        </p:nvSpPr>
        <p:spPr bwMode="auto">
          <a:xfrm>
            <a:off x="882827" y="2033000"/>
            <a:ext cx="1779654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Reference  </a:t>
            </a:r>
            <a:r>
              <a:rPr lang="en-US" altLang="zh-CN" dirty="0"/>
              <a:t>signal</a:t>
            </a:r>
            <a:endParaRPr lang="zh-CN" altLang="en-US" dirty="0"/>
          </a:p>
        </p:txBody>
      </p:sp>
      <p:sp>
        <p:nvSpPr>
          <p:cNvPr id="43" name="左大括号 42"/>
          <p:cNvSpPr/>
          <p:nvPr/>
        </p:nvSpPr>
        <p:spPr>
          <a:xfrm rot="16200000">
            <a:off x="1674904" y="1534614"/>
            <a:ext cx="195497" cy="459404"/>
          </a:xfrm>
          <a:prstGeom prst="leftBrace">
            <a:avLst>
              <a:gd name="adj1" fmla="val 1071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4" name="左大括号 43"/>
          <p:cNvSpPr/>
          <p:nvPr/>
        </p:nvSpPr>
        <p:spPr>
          <a:xfrm rot="5400000">
            <a:off x="2841297" y="925178"/>
            <a:ext cx="182725" cy="459404"/>
          </a:xfrm>
          <a:prstGeom prst="leftBrace">
            <a:avLst>
              <a:gd name="adj1" fmla="val 1071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2662481" y="614275"/>
            <a:ext cx="707245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Noise</a:t>
            </a:r>
            <a:endParaRPr lang="zh-CN" altLang="en-US" dirty="0"/>
          </a:p>
        </p:txBody>
      </p:sp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74441"/>
              </p:ext>
            </p:extLst>
          </p:nvPr>
        </p:nvGraphicFramePr>
        <p:xfrm>
          <a:off x="4216395" y="4483711"/>
          <a:ext cx="3191802" cy="451366"/>
        </p:xfrm>
        <a:graphic>
          <a:graphicData uri="http://schemas.openxmlformats.org/presentationml/2006/ole">
            <p:oleObj spid="_x0000_s145480" name="Equation" r:id="rId7" imgW="1892300" imgH="2794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606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2. 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SIGNAL </a:t>
            </a:r>
            <a:r>
              <a:rPr lang="en-US" altLang="zh-CN" sz="2400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MODEL</a:t>
            </a:r>
            <a:endParaRPr lang="zh-CN" altLang="en-US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5</a:t>
            </a:fld>
            <a:r>
              <a:rPr lang="en-US" altLang="zh-CN" dirty="0" smtClean="0"/>
              <a:t>/51</a:t>
            </a:r>
            <a:endParaRPr lang="zh-CN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8318191"/>
              </p:ext>
            </p:extLst>
          </p:nvPr>
        </p:nvGraphicFramePr>
        <p:xfrm>
          <a:off x="887660" y="1161435"/>
          <a:ext cx="7762875" cy="823912"/>
        </p:xfrm>
        <a:graphic>
          <a:graphicData uri="http://schemas.openxmlformats.org/presentationml/2006/ole">
            <p:oleObj spid="_x0000_s142361" name="Equation" r:id="rId4" imgW="3848040" imgH="406080" progId="Equation.DSMT4">
              <p:embed/>
            </p:oleObj>
          </a:graphicData>
        </a:graphic>
      </p:graphicFrame>
      <p:sp>
        <p:nvSpPr>
          <p:cNvPr id="19" name="左大括号 18"/>
          <p:cNvSpPr/>
          <p:nvPr/>
        </p:nvSpPr>
        <p:spPr>
          <a:xfrm rot="5400000">
            <a:off x="3570787" y="144233"/>
            <a:ext cx="263525" cy="2117725"/>
          </a:xfrm>
          <a:prstGeom prst="leftBrace">
            <a:avLst>
              <a:gd name="adj1" fmla="val 1071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170136" y="598156"/>
            <a:ext cx="857671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Targets</a:t>
            </a:r>
            <a:endParaRPr lang="zh-CN" altLang="en-US" dirty="0"/>
          </a:p>
        </p:txBody>
      </p:sp>
      <p:sp>
        <p:nvSpPr>
          <p:cNvPr id="23" name="左大括号 22"/>
          <p:cNvSpPr/>
          <p:nvPr/>
        </p:nvSpPr>
        <p:spPr>
          <a:xfrm rot="16200000">
            <a:off x="6180090" y="684141"/>
            <a:ext cx="296731" cy="2721028"/>
          </a:xfrm>
          <a:prstGeom prst="leftBrace">
            <a:avLst>
              <a:gd name="adj1" fmla="val 1071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5" name="左大括号 24"/>
          <p:cNvSpPr/>
          <p:nvPr/>
        </p:nvSpPr>
        <p:spPr>
          <a:xfrm rot="5400000">
            <a:off x="8128626" y="980887"/>
            <a:ext cx="251594" cy="459404"/>
          </a:xfrm>
          <a:prstGeom prst="leftBrace">
            <a:avLst>
              <a:gd name="adj1" fmla="val 1071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1222918" y="2311891"/>
            <a:ext cx="1311578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Direct </a:t>
            </a:r>
            <a:r>
              <a:rPr lang="en-US" altLang="zh-CN" dirty="0"/>
              <a:t>signal</a:t>
            </a:r>
            <a:endParaRPr lang="zh-CN" altLang="en-US" dirty="0"/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7984244" y="598156"/>
            <a:ext cx="707245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Noise</a:t>
            </a:r>
            <a:endParaRPr lang="zh-CN" altLang="en-US" dirty="0"/>
          </a:p>
        </p:txBody>
      </p:sp>
      <p:sp>
        <p:nvSpPr>
          <p:cNvPr id="28" name="左大括号 27"/>
          <p:cNvSpPr/>
          <p:nvPr/>
        </p:nvSpPr>
        <p:spPr>
          <a:xfrm rot="16200000">
            <a:off x="1752910" y="1785457"/>
            <a:ext cx="251594" cy="459404"/>
          </a:xfrm>
          <a:prstGeom prst="leftBrace">
            <a:avLst>
              <a:gd name="adj1" fmla="val 1071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372" y="2599755"/>
            <a:ext cx="2936362" cy="216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839899" y="3004217"/>
            <a:ext cx="2077615" cy="16158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800" dirty="0"/>
              <a:t>1D adaptive filters</a:t>
            </a:r>
            <a:endParaRPr lang="zh-CN" altLang="en-US" sz="1800" dirty="0"/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Wiener</a:t>
            </a:r>
            <a:endParaRPr lang="en-US" altLang="zh-CN" sz="1800" dirty="0">
              <a:solidFill>
                <a:srgbClr val="C00000"/>
              </a:solidFill>
              <a:latin typeface="+mn-ea"/>
              <a:cs typeface="Times New Roman" pitchFamily="18" charset="0"/>
            </a:endParaRPr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zh-CN" sz="1800" dirty="0">
                <a:solidFill>
                  <a:srgbClr val="C00000"/>
                </a:solidFill>
                <a:latin typeface="+mn-ea"/>
                <a:cs typeface="Times New Roman" pitchFamily="18" charset="0"/>
                <a:sym typeface="Wingdings" pitchFamily="2" charset="2"/>
              </a:rPr>
              <a:t>NLMS</a:t>
            </a:r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solidFill>
                  <a:srgbClr val="C00000"/>
                </a:solidFill>
                <a:latin typeface="+mn-ea"/>
                <a:cs typeface="Times New Roman" pitchFamily="18" charset="0"/>
                <a:sym typeface="Wingdings" pitchFamily="2" charset="2"/>
              </a:rPr>
              <a:t>RLS</a:t>
            </a:r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solidFill>
                  <a:srgbClr val="C00000"/>
                </a:solidFill>
                <a:latin typeface="+mn-ea"/>
                <a:cs typeface="Times New Roman" pitchFamily="18" charset="0"/>
                <a:sym typeface="Wingdings" pitchFamily="2" charset="2"/>
              </a:rPr>
              <a:t>….</a:t>
            </a:r>
            <a:endParaRPr lang="en-US" altLang="zh-CN" sz="1800" dirty="0">
              <a:solidFill>
                <a:srgbClr val="C00000"/>
              </a:solidFill>
              <a:latin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3234771" y="3733614"/>
            <a:ext cx="1843548" cy="34766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2" name="直接连接符 13"/>
          <p:cNvCxnSpPr>
            <a:cxnSpLocks noChangeShapeType="1"/>
          </p:cNvCxnSpPr>
          <p:nvPr/>
        </p:nvCxnSpPr>
        <p:spPr bwMode="auto">
          <a:xfrm rot="3137812">
            <a:off x="3953100" y="3822514"/>
            <a:ext cx="444500" cy="1873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右箭头 32"/>
          <p:cNvSpPr/>
          <p:nvPr/>
        </p:nvSpPr>
        <p:spPr>
          <a:xfrm rot="16200000">
            <a:off x="1727825" y="2621262"/>
            <a:ext cx="413507" cy="34766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5694307" y="2327030"/>
            <a:ext cx="1268296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9900"/>
                </a:solidFill>
              </a:rPr>
              <a:t>Sea clutters</a:t>
            </a:r>
            <a:endParaRPr lang="zh-CN" altLang="en-US" dirty="0">
              <a:solidFill>
                <a:srgbClr val="FF99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194" y="689998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00B0F0"/>
                </a:solidFill>
              </a:rPr>
              <a:t>Received </a:t>
            </a:r>
            <a:r>
              <a:rPr lang="en-US" altLang="zh-CN" sz="1800" b="1" dirty="0">
                <a:solidFill>
                  <a:srgbClr val="00B0F0"/>
                </a:solidFill>
              </a:rPr>
              <a:t>signal</a:t>
            </a:r>
            <a:endParaRPr lang="zh-CN" altLang="en-US" sz="1800" b="1" dirty="0">
              <a:solidFill>
                <a:srgbClr val="00B0F0"/>
              </a:solidFill>
            </a:endParaRPr>
          </a:p>
        </p:txBody>
      </p:sp>
      <p:sp>
        <p:nvSpPr>
          <p:cNvPr id="37" name="矩形 4"/>
          <p:cNvSpPr>
            <a:spLocks noChangeArrowheads="1"/>
          </p:cNvSpPr>
          <p:nvPr/>
        </p:nvSpPr>
        <p:spPr bwMode="auto">
          <a:xfrm>
            <a:off x="2954550" y="4184937"/>
            <a:ext cx="2337621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 smtClean="0"/>
              <a:t>Diffcult</a:t>
            </a:r>
            <a:r>
              <a:rPr lang="en-US" altLang="zh-CN" dirty="0" smtClean="0"/>
              <a:t> to be cancelled</a:t>
            </a:r>
            <a:endParaRPr lang="zh-CN" altLang="en-US" dirty="0"/>
          </a:p>
        </p:txBody>
      </p:sp>
      <p:pic>
        <p:nvPicPr>
          <p:cNvPr id="3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550" y="2290041"/>
            <a:ext cx="215732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87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341819" y="1530083"/>
            <a:ext cx="6529388" cy="665163"/>
            <a:chOff x="2219788" y="2948535"/>
            <a:chExt cx="6528428" cy="665194"/>
          </a:xfrm>
          <a:solidFill>
            <a:schemeClr val="accent1"/>
          </a:solidFill>
        </p:grpSpPr>
        <p:sp>
          <p:nvSpPr>
            <p:cNvPr id="4" name="圆角矩形 3"/>
            <p:cNvSpPr/>
            <p:nvPr/>
          </p:nvSpPr>
          <p:spPr>
            <a:xfrm>
              <a:off x="2219788" y="2948535"/>
              <a:ext cx="741254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 bwMode="auto">
            <a:xfrm>
              <a:off x="3257860" y="2948535"/>
              <a:ext cx="5490356" cy="66519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" name="组合 23"/>
          <p:cNvGrpSpPr>
            <a:grpSpLocks/>
          </p:cNvGrpSpPr>
          <p:nvPr/>
        </p:nvGrpSpPr>
        <p:grpSpPr bwMode="auto">
          <a:xfrm>
            <a:off x="737286" y="2495044"/>
            <a:ext cx="398462" cy="358775"/>
            <a:chOff x="2044977" y="2903280"/>
            <a:chExt cx="497964" cy="497964"/>
          </a:xfrm>
        </p:grpSpPr>
        <p:sp>
          <p:nvSpPr>
            <p:cNvPr id="7" name="泪滴形 6"/>
            <p:cNvSpPr/>
            <p:nvPr/>
          </p:nvSpPr>
          <p:spPr>
            <a:xfrm rot="8247616">
              <a:off x="2044977" y="2903280"/>
              <a:ext cx="497964" cy="497964"/>
            </a:xfrm>
            <a:prstGeom prst="teardrop">
              <a:avLst/>
            </a:prstGeom>
            <a:solidFill>
              <a:srgbClr val="006E8A"/>
            </a:solidFill>
            <a:ln>
              <a:solidFill>
                <a:srgbClr val="260D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92726" y="2947533"/>
              <a:ext cx="398630" cy="3986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0D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9" name="组合 9"/>
          <p:cNvGrpSpPr>
            <a:grpSpLocks/>
          </p:cNvGrpSpPr>
          <p:nvPr/>
        </p:nvGrpSpPr>
        <p:grpSpPr bwMode="auto">
          <a:xfrm>
            <a:off x="1349190" y="2341781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0" name="圆角矩形 9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2F2F2"/>
                  </a:solidFill>
                  <a:latin typeface="微软雅黑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2800" b="1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2" name="组合 7"/>
          <p:cNvGrpSpPr>
            <a:grpSpLocks/>
          </p:cNvGrpSpPr>
          <p:nvPr/>
        </p:nvGrpSpPr>
        <p:grpSpPr bwMode="auto">
          <a:xfrm>
            <a:off x="1341819" y="729547"/>
            <a:ext cx="6529388" cy="666750"/>
            <a:chOff x="2219789" y="1044005"/>
            <a:chExt cx="6529325" cy="665947"/>
          </a:xfrm>
        </p:grpSpPr>
        <p:sp>
          <p:nvSpPr>
            <p:cNvPr id="13" name="圆角矩形 12"/>
            <p:cNvSpPr/>
            <p:nvPr/>
          </p:nvSpPr>
          <p:spPr>
            <a:xfrm>
              <a:off x="2219789" y="1044005"/>
              <a:ext cx="741356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3242129" y="1044005"/>
              <a:ext cx="5506985" cy="6659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533673" y="1601744"/>
            <a:ext cx="302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MODEL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3450265" y="767647"/>
            <a:ext cx="3120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2555381" y="2412822"/>
            <a:ext cx="4994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2D-PU-NLMS ALGORITHM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8" name="组合 9"/>
          <p:cNvGrpSpPr>
            <a:grpSpLocks/>
          </p:cNvGrpSpPr>
          <p:nvPr/>
        </p:nvGrpSpPr>
        <p:grpSpPr bwMode="auto">
          <a:xfrm>
            <a:off x="1349190" y="3154827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19" name="圆角矩形 18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2778090" y="3226835"/>
            <a:ext cx="474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REAL-DATA EXPERIMENT</a:t>
            </a:r>
            <a:endParaRPr lang="zh-CN" altLang="en-US" sz="2800" b="1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2" name="组合 9"/>
          <p:cNvGrpSpPr>
            <a:grpSpLocks/>
          </p:cNvGrpSpPr>
          <p:nvPr/>
        </p:nvGrpSpPr>
        <p:grpSpPr bwMode="auto">
          <a:xfrm>
            <a:off x="1349190" y="3947353"/>
            <a:ext cx="6529388" cy="666750"/>
            <a:chOff x="2219788" y="4123468"/>
            <a:chExt cx="6529323" cy="665947"/>
          </a:xfrm>
          <a:solidFill>
            <a:schemeClr val="accent1"/>
          </a:solidFill>
        </p:grpSpPr>
        <p:sp>
          <p:nvSpPr>
            <p:cNvPr id="23" name="圆角矩形 22"/>
            <p:cNvSpPr/>
            <p:nvPr/>
          </p:nvSpPr>
          <p:spPr>
            <a:xfrm>
              <a:off x="2219788" y="4123468"/>
              <a:ext cx="741356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3242128" y="4123468"/>
              <a:ext cx="5506983" cy="66594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b="1" dirty="0">
                <a:solidFill>
                  <a:prstClr val="white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</p:grp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3815617" y="4018741"/>
            <a:ext cx="266521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271982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7</a:t>
            </a:fld>
            <a:r>
              <a:rPr lang="en-US" altLang="zh-CN" dirty="0" smtClean="0"/>
              <a:t>/51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2870" y="618516"/>
            <a:ext cx="23780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00B0F0"/>
                </a:solidFill>
              </a:rPr>
              <a:t>1D adaptive filter</a:t>
            </a:r>
            <a:endParaRPr lang="zh-CN" altLang="en-US" sz="2200" dirty="0">
              <a:solidFill>
                <a:srgbClr val="00B0F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142816"/>
              </p:ext>
            </p:extLst>
          </p:nvPr>
        </p:nvGraphicFramePr>
        <p:xfrm>
          <a:off x="202870" y="1146880"/>
          <a:ext cx="3373641" cy="1846385"/>
        </p:xfrm>
        <a:graphic>
          <a:graphicData uri="http://schemas.openxmlformats.org/presentationml/2006/ole">
            <p:oleObj spid="_x0000_s144491" name="Visio" r:id="rId4" imgW="3431366" imgH="1872109" progId="Visio.Drawing.11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1642884"/>
              </p:ext>
            </p:extLst>
          </p:nvPr>
        </p:nvGraphicFramePr>
        <p:xfrm>
          <a:off x="5370418" y="1049404"/>
          <a:ext cx="3592812" cy="2416468"/>
        </p:xfrm>
        <a:graphic>
          <a:graphicData uri="http://schemas.openxmlformats.org/presentationml/2006/ole">
            <p:oleObj spid="_x0000_s144492" name="Visio" r:id="rId5" imgW="9250219" imgH="6501125" progId="Visio.Drawing.11">
              <p:embed/>
            </p:oleObj>
          </a:graphicData>
        </a:graphic>
      </p:graphicFrame>
      <p:sp>
        <p:nvSpPr>
          <p:cNvPr id="14" name="矩形 13"/>
          <p:cNvSpPr/>
          <p:nvPr/>
        </p:nvSpPr>
        <p:spPr>
          <a:xfrm>
            <a:off x="4962831" y="624974"/>
            <a:ext cx="43581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00B0F0"/>
                </a:solidFill>
              </a:rPr>
              <a:t>Multi-channel(2D) adaptive filter</a:t>
            </a:r>
            <a:endParaRPr lang="zh-CN" altLang="en-US" sz="2200" dirty="0">
              <a:solidFill>
                <a:srgbClr val="00B0F0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3636656" y="1750294"/>
            <a:ext cx="1420863" cy="27622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81517" y="2096286"/>
            <a:ext cx="2278626" cy="83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9900"/>
                </a:solidFill>
              </a:rPr>
              <a:t>modulate the reference </a:t>
            </a:r>
            <a:endParaRPr lang="en-US" altLang="zh-CN" dirty="0" smtClean="0">
              <a:solidFill>
                <a:srgbClr val="FF9900"/>
              </a:solidFill>
            </a:endParaRPr>
          </a:p>
          <a:p>
            <a:r>
              <a:rPr lang="en-US" altLang="zh-CN" dirty="0" smtClean="0">
                <a:solidFill>
                  <a:srgbClr val="FF9900"/>
                </a:solidFill>
              </a:rPr>
              <a:t>signal </a:t>
            </a:r>
            <a:r>
              <a:rPr lang="en-US" altLang="zh-CN" dirty="0">
                <a:solidFill>
                  <a:srgbClr val="FF9900"/>
                </a:solidFill>
              </a:rPr>
              <a:t>onto the Doppler </a:t>
            </a:r>
            <a:endParaRPr lang="en-US" altLang="zh-CN" dirty="0" smtClean="0">
              <a:solidFill>
                <a:srgbClr val="FF9900"/>
              </a:solidFill>
            </a:endParaRPr>
          </a:p>
          <a:p>
            <a:r>
              <a:rPr lang="en-US" altLang="zh-CN" dirty="0" smtClean="0">
                <a:solidFill>
                  <a:srgbClr val="FF9900"/>
                </a:solidFill>
              </a:rPr>
              <a:t>dimension</a:t>
            </a:r>
            <a:endParaRPr lang="zh-CN" altLang="en-US" dirty="0">
              <a:solidFill>
                <a:srgbClr val="FF99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8088111"/>
              </p:ext>
            </p:extLst>
          </p:nvPr>
        </p:nvGraphicFramePr>
        <p:xfrm>
          <a:off x="387031" y="3111910"/>
          <a:ext cx="2009775" cy="466725"/>
        </p:xfrm>
        <a:graphic>
          <a:graphicData uri="http://schemas.openxmlformats.org/presentationml/2006/ole">
            <p:oleObj spid="_x0000_s144493" name="Equation" r:id="rId6" imgW="2006600" imgH="469900" progId="Equation.DSMT4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1127378"/>
              </p:ext>
            </p:extLst>
          </p:nvPr>
        </p:nvGraphicFramePr>
        <p:xfrm>
          <a:off x="5884044" y="3829865"/>
          <a:ext cx="3259956" cy="562364"/>
        </p:xfrm>
        <a:graphic>
          <a:graphicData uri="http://schemas.openxmlformats.org/presentationml/2006/ole">
            <p:oleObj spid="_x0000_s144494" name="Equation" r:id="rId7" imgW="2705100" imgH="469900" progId="Equation.DSMT4">
              <p:embed/>
            </p:oleObj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7451125"/>
              </p:ext>
            </p:extLst>
          </p:nvPr>
        </p:nvGraphicFramePr>
        <p:xfrm>
          <a:off x="6401311" y="4377509"/>
          <a:ext cx="2241243" cy="544783"/>
        </p:xfrm>
        <a:graphic>
          <a:graphicData uri="http://schemas.openxmlformats.org/presentationml/2006/ole">
            <p:oleObj spid="_x0000_s144495" name="Equation" r:id="rId8" imgW="1765300" imgH="431800" progId="Equation.DSMT4">
              <p:embed/>
            </p:oleObj>
          </a:graphicData>
        </a:graphic>
      </p:graphicFrame>
      <p:sp>
        <p:nvSpPr>
          <p:cNvPr id="21" name="右箭头 20"/>
          <p:cNvSpPr/>
          <p:nvPr/>
        </p:nvSpPr>
        <p:spPr>
          <a:xfrm rot="10800000">
            <a:off x="5349730" y="4491919"/>
            <a:ext cx="547022" cy="27622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470355" y="4337773"/>
            <a:ext cx="287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The added fully-updating counterparts  in Doppler dimension induces </a:t>
            </a:r>
            <a:r>
              <a:rPr lang="en-US" altLang="zh-CN" sz="1200" dirty="0">
                <a:solidFill>
                  <a:srgbClr val="FF0000"/>
                </a:solidFill>
              </a:rPr>
              <a:t>high computational load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2452395"/>
              </p:ext>
            </p:extLst>
          </p:nvPr>
        </p:nvGraphicFramePr>
        <p:xfrm>
          <a:off x="603661" y="3612470"/>
          <a:ext cx="1397000" cy="201613"/>
        </p:xfrm>
        <a:graphic>
          <a:graphicData uri="http://schemas.openxmlformats.org/presentationml/2006/ole">
            <p:oleObj spid="_x0000_s144496" name="Equation" r:id="rId9" imgW="1396800" imgH="203040" progId="Equation.DSMT4">
              <p:embed/>
            </p:oleObj>
          </a:graphicData>
        </a:graphic>
      </p:graphicFrame>
      <p:pic>
        <p:nvPicPr>
          <p:cNvPr id="24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02" y="3791504"/>
            <a:ext cx="1825033" cy="11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340" y="2926898"/>
            <a:ext cx="1563746" cy="11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5881338" y="3536264"/>
            <a:ext cx="27045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 a filter with a wide notch and sharp edges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28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3.</a:t>
            </a:r>
            <a:r>
              <a:rPr lang="en-US" altLang="zh-CN" sz="2400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 2D-PU-NLMS 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ALGORITHM</a:t>
            </a:r>
            <a:endParaRPr lang="zh-CN" altLang="en-US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19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696-B6D4-4576-A30C-C46B99DA5084}" type="slidenum">
              <a:rPr lang="zh-CN" altLang="en-US" smtClean="0"/>
              <a:pPr/>
              <a:t>8</a:t>
            </a:fld>
            <a:r>
              <a:rPr lang="en-US" altLang="zh-CN" dirty="0" smtClean="0"/>
              <a:t>/51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1484491"/>
              </p:ext>
            </p:extLst>
          </p:nvPr>
        </p:nvGraphicFramePr>
        <p:xfrm>
          <a:off x="135724" y="1168096"/>
          <a:ext cx="3592812" cy="2416468"/>
        </p:xfrm>
        <a:graphic>
          <a:graphicData uri="http://schemas.openxmlformats.org/presentationml/2006/ole">
            <p:oleObj spid="_x0000_s146509" name="Visio" r:id="rId4" imgW="9250219" imgH="6501125" progId="Visio.Drawing.11">
              <p:embed/>
            </p:oleObj>
          </a:graphicData>
        </a:graphic>
      </p:graphicFrame>
      <p:sp>
        <p:nvSpPr>
          <p:cNvPr id="14" name="矩形 13"/>
          <p:cNvSpPr/>
          <p:nvPr/>
        </p:nvSpPr>
        <p:spPr>
          <a:xfrm>
            <a:off x="37530" y="734045"/>
            <a:ext cx="43581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Multi-channel(2D) NLMS</a:t>
            </a:r>
            <a:endParaRPr lang="zh-CN" altLang="en-US" sz="2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4226409" y="2238218"/>
            <a:ext cx="547022" cy="27622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6041533"/>
              </p:ext>
            </p:extLst>
          </p:nvPr>
        </p:nvGraphicFramePr>
        <p:xfrm>
          <a:off x="5248690" y="1328973"/>
          <a:ext cx="3895310" cy="1976725"/>
        </p:xfrm>
        <a:graphic>
          <a:graphicData uri="http://schemas.openxmlformats.org/presentationml/2006/ole">
            <p:oleObj spid="_x0000_s146510" name="Visio" r:id="rId5" imgW="7655040" imgH="3558935" progId="Visio.Drawing.11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3610548" y="1653699"/>
            <a:ext cx="2325765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altLang="zh-CN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nly </a:t>
            </a:r>
            <a:r>
              <a:rPr lang="en-US" altLang="zh-CN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select L out of </a:t>
            </a:r>
          </a:p>
          <a:p>
            <a:r>
              <a:rPr lang="en-US" altLang="zh-CN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 coefficients to update</a:t>
            </a:r>
            <a:endParaRPr lang="zh-CN" alt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1542336"/>
              </p:ext>
            </p:extLst>
          </p:nvPr>
        </p:nvGraphicFramePr>
        <p:xfrm>
          <a:off x="3687098" y="2728451"/>
          <a:ext cx="1769803" cy="368709"/>
        </p:xfrm>
        <a:graphic>
          <a:graphicData uri="http://schemas.openxmlformats.org/presentationml/2006/ole">
            <p:oleObj spid="_x0000_s146511" name="Equation" r:id="rId6" imgW="1129810" imgH="241195" progId="Equation.DSMT4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4499920" y="734045"/>
            <a:ext cx="4038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Multi-Channel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Partial-Update(2D-PU)  NLMS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3703663"/>
              </p:ext>
            </p:extLst>
          </p:nvPr>
        </p:nvGraphicFramePr>
        <p:xfrm>
          <a:off x="3288890" y="3399503"/>
          <a:ext cx="3725242" cy="737420"/>
        </p:xfrm>
        <a:graphic>
          <a:graphicData uri="http://schemas.openxmlformats.org/presentationml/2006/ole">
            <p:oleObj spid="_x0000_s146512" name="Equation" r:id="rId7" imgW="2794000" imgH="546100" progId="Equation.DSMT4">
              <p:embed/>
            </p:oleObj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6982511"/>
              </p:ext>
            </p:extLst>
          </p:nvPr>
        </p:nvGraphicFramePr>
        <p:xfrm>
          <a:off x="3721160" y="4247535"/>
          <a:ext cx="1894004" cy="449826"/>
        </p:xfrm>
        <a:graphic>
          <a:graphicData uri="http://schemas.openxmlformats.org/presentationml/2006/ole">
            <p:oleObj spid="_x0000_s146513" name="Equation" r:id="rId8" imgW="1524000" imgH="368300" progId="Equation.DSMT4">
              <p:embed/>
            </p:oleObj>
          </a:graphicData>
        </a:graphic>
      </p:graphicFrame>
      <p:sp>
        <p:nvSpPr>
          <p:cNvPr id="29" name="标题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6400800" cy="405000"/>
          </a:xfrm>
        </p:spPr>
        <p:txBody>
          <a:bodyPr/>
          <a:lstStyle/>
          <a:p>
            <a:r>
              <a:rPr lang="en-US" altLang="zh-CN" sz="2400" dirty="0" smtClean="0"/>
              <a:t>3.</a:t>
            </a:r>
            <a:r>
              <a:rPr lang="en-US" altLang="zh-CN" sz="2400" dirty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 2D-PU-NLMS </a:t>
            </a:r>
            <a:r>
              <a:rPr lang="en-US" altLang="zh-CN" sz="2400" dirty="0" smtClean="0">
                <a:solidFill>
                  <a:srgbClr val="F2F2F2"/>
                </a:solidFill>
                <a:latin typeface="微软雅黑" pitchFamily="34" charset="-122"/>
                <a:ea typeface="Arial Unicode MS" pitchFamily="34" charset="-122"/>
                <a:cs typeface="Arial Unicode MS" pitchFamily="34" charset="-122"/>
              </a:rPr>
              <a:t>ALGORITHM</a:t>
            </a:r>
            <a:endParaRPr lang="zh-CN" altLang="en-US" sz="2400" dirty="0">
              <a:solidFill>
                <a:srgbClr val="F2F2F2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95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175" cap="rnd">
          <a:solidFill>
            <a:srgbClr val="35567B"/>
          </a:solidFill>
          <a:prstDash val="sysDot"/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noFill/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marL="0" marR="0" indent="0" algn="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35567B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84989</TotalTime>
  <Words>758</Words>
  <Application>Microsoft Office PowerPoint</Application>
  <PresentationFormat>全屏显示(16:9)</PresentationFormat>
  <Paragraphs>175</Paragraphs>
  <Slides>16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自定义设计方案</vt:lpstr>
      <vt:lpstr>Equation</vt:lpstr>
      <vt:lpstr>Visio</vt:lpstr>
      <vt:lpstr>文档</vt:lpstr>
      <vt:lpstr>幻灯片 0</vt:lpstr>
      <vt:lpstr>幻灯片 1</vt:lpstr>
      <vt:lpstr>1. INTRODUCTION</vt:lpstr>
      <vt:lpstr>幻灯片 3</vt:lpstr>
      <vt:lpstr>2. SIGNAL MODEL</vt:lpstr>
      <vt:lpstr>2. SIGNAL MODEL</vt:lpstr>
      <vt:lpstr>幻灯片 6</vt:lpstr>
      <vt:lpstr>3. 2D-PU-NLMS ALGORITHM</vt:lpstr>
      <vt:lpstr>3. 2D-PU-NLMS ALGORITHM</vt:lpstr>
      <vt:lpstr>3. 2D-PU-NLMS ALGORITHM</vt:lpstr>
      <vt:lpstr>幻灯片 10</vt:lpstr>
      <vt:lpstr>4. REAL-DATA EXPERIMENT</vt:lpstr>
      <vt:lpstr>4. REAL-DATA EXPERIMENT</vt:lpstr>
      <vt:lpstr>幻灯片 13</vt:lpstr>
      <vt:lpstr>5. CONCLUSION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solarain</dc:creator>
  <cp:lastModifiedBy>罗芸芸</cp:lastModifiedBy>
  <cp:revision>3049</cp:revision>
  <cp:lastPrinted>2018-01-25T02:07:52Z</cp:lastPrinted>
  <dcterms:created xsi:type="dcterms:W3CDTF">2016-06-02T02:28:11Z</dcterms:created>
  <dcterms:modified xsi:type="dcterms:W3CDTF">2018-07-06T03:38:03Z</dcterms:modified>
</cp:coreProperties>
</file>