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43891200" cy="32918400"/>
  <p:notesSz cx="6858000" cy="9144000"/>
  <p:defaultTextStyle>
    <a:defPPr>
      <a:defRPr lang="en-US"/>
    </a:defPPr>
    <a:lvl1pPr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2193925" indent="-1736725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4387850" indent="-3473450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6583363" indent="-5211763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8777288" indent="-6948488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8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8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8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8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31"/>
    <a:srgbClr val="0C1B55"/>
    <a:srgbClr val="052754"/>
    <a:srgbClr val="D74520"/>
    <a:srgbClr val="5771A1"/>
    <a:srgbClr val="DE6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3"/>
    <p:restoredTop sz="94674"/>
  </p:normalViewPr>
  <p:slideViewPr>
    <p:cSldViewPr snapToObjects="1">
      <p:cViewPr varScale="1">
        <p:scale>
          <a:sx n="34" d="100"/>
          <a:sy n="34" d="100"/>
        </p:scale>
        <p:origin x="1698" y="10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E645C15-BC93-A44A-A06A-B4B04C4ED5F7}" type="datetime1">
              <a:rPr lang="en-US"/>
              <a:pPr>
                <a:defRPr/>
              </a:pPr>
              <a:t>4/6/2024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E72FF227-20E3-6C4F-8C56-249F9EE6D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886200"/>
            <a:ext cx="43891200" cy="29032200"/>
          </a:xfrm>
          <a:prstGeom prst="rect">
            <a:avLst/>
          </a:prstGeom>
          <a:solidFill>
            <a:srgbClr val="0C1B5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4038600"/>
            <a:ext cx="43891200" cy="0"/>
          </a:xfrm>
          <a:prstGeom prst="line">
            <a:avLst/>
          </a:prstGeom>
          <a:ln w="3810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7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7680325"/>
            <a:ext cx="39503350" cy="21724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E7CA6F-884E-634E-A75A-572F483F8848}" type="datetime1">
              <a:rPr lang="en-US"/>
              <a:pPr>
                <a:defRPr/>
              </a:pPr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23B04B-B7F2-FF4D-8077-EF3B1F9C6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1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9D8FB5-0612-A746-80CF-DDCC9E0BE654}" type="datetime1">
              <a:rPr lang="en-US"/>
              <a:pPr>
                <a:defRPr/>
              </a:pPr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C0733A-467B-FA4F-A4AA-CB0DB1566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49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ackground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886200"/>
            <a:ext cx="43891200" cy="29032200"/>
          </a:xfrm>
          <a:prstGeom prst="rect">
            <a:avLst/>
          </a:prstGeom>
          <a:solidFill>
            <a:srgbClr val="F15A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4038600"/>
            <a:ext cx="43891200" cy="0"/>
          </a:xfrm>
          <a:prstGeom prst="line">
            <a:avLst/>
          </a:prstGeom>
          <a:ln w="381000" cmpd="sng">
            <a:solidFill>
              <a:srgbClr val="0C1B5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81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  <a:prstGeom prst="rect">
            <a:avLst/>
          </a:prstGeo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4A1045-DEEA-8946-B37B-F877AEF129FC}" type="datetime1">
              <a:rPr lang="en-US"/>
              <a:pPr>
                <a:defRPr/>
              </a:pPr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9A86B2-360D-E24E-B447-F98F32436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6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F8FCF0-B109-4E41-830D-87865EE91AB8}" type="datetime1">
              <a:rPr lang="en-US"/>
              <a:pPr>
                <a:defRPr/>
              </a:pPr>
              <a:t>4/6/2024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BA0FE9-D76A-B441-9EDF-101CA9A46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1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C552A1-6EB6-214B-B59F-414060EFC9BA}" type="datetime1">
              <a:rPr lang="en-US"/>
              <a:pPr>
                <a:defRPr/>
              </a:pPr>
              <a:t>4/6/2024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8AD041-EDB0-4D41-9E5B-79FB90219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9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22401C-AAEC-224B-B0FC-7E890D4BAFD9}" type="datetime1">
              <a:rPr lang="en-US"/>
              <a:pPr>
                <a:defRPr/>
              </a:pPr>
              <a:t>4/6/2024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EED259-E526-8742-8A7F-7FDFE0507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5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6E7D08-D5EF-6242-865A-CE48CC4D2D04}" type="datetime1">
              <a:rPr lang="en-US"/>
              <a:pPr>
                <a:defRPr/>
              </a:pPr>
              <a:t>4/6/2024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93F65F-BDD2-7143-9DB4-7F6E1DC01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0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  <a:prstGeom prst="rect">
            <a:avLst/>
          </a:prstGeo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1F0F8D-0D4A-614C-B06A-DCF9395ADB14}" type="datetime1">
              <a:rPr lang="en-US"/>
              <a:pPr>
                <a:defRPr/>
              </a:pPr>
              <a:t>4/6/2024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F3A24D-1705-F04C-93FD-1C69EE75A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4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30288A-D7A5-0941-93D1-D21B196E9A39}" type="datetime1">
              <a:rPr lang="en-US"/>
              <a:pPr>
                <a:defRPr/>
              </a:pPr>
              <a:t>4/6/2024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608315-0CFA-A846-8E58-42DE526B4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2193925" rtl="0" eaLnBrk="1" fontAlgn="base" hangingPunct="1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1644650" indent="-1644650" algn="l" defTabSz="219392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4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3565525" indent="-1371600" algn="l" defTabSz="219392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3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5486400" indent="-1096963" algn="l" defTabSz="219392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15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7680325" indent="-1096963" algn="l" defTabSz="219392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6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9874250" indent="-1096963" algn="l" defTabSz="219392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6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arxiv.org/pdf/2309.07432.pdf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hyperlink" Target="https://github.com/XZWY/SpatialCodec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xzwy.github.io/SpatialCodecDemo/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A table with numbers and letters">
            <a:extLst>
              <a:ext uri="{FF2B5EF4-FFF2-40B4-BE49-F238E27FC236}">
                <a16:creationId xmlns:a16="http://schemas.microsoft.com/office/drawing/2014/main" id="{5486D8B8-E146-D8C0-6DFB-A25F784EF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8082" y="13316469"/>
            <a:ext cx="17747023" cy="6166316"/>
          </a:xfrm>
          <a:prstGeom prst="rect">
            <a:avLst/>
          </a:prstGeom>
        </p:spPr>
      </p:pic>
      <p:sp>
        <p:nvSpPr>
          <p:cNvPr id="14337" name="Rectangle 5"/>
          <p:cNvSpPr>
            <a:spLocks noChangeArrowheads="1"/>
          </p:cNvSpPr>
          <p:nvPr/>
        </p:nvSpPr>
        <p:spPr bwMode="auto">
          <a:xfrm>
            <a:off x="1162435" y="1975682"/>
            <a:ext cx="41605200" cy="255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3" tIns="45614" rIns="91243" bIns="456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0C1B55"/>
                </a:solidFill>
                <a:latin typeface="Georgia" charset="0"/>
                <a:cs typeface="Georgia" charset="0"/>
              </a:rPr>
              <a:t>Zhongweiyang Xu</a:t>
            </a:r>
            <a:r>
              <a:rPr lang="en-US" sz="4800" b="1" baseline="30000" dirty="0">
                <a:solidFill>
                  <a:srgbClr val="0C1B55"/>
                </a:solidFill>
                <a:latin typeface="Georgia" charset="0"/>
                <a:cs typeface="Georgia" charset="0"/>
              </a:rPr>
              <a:t>*</a:t>
            </a:r>
            <a:r>
              <a:rPr lang="en-US" sz="4800" b="1" dirty="0">
                <a:solidFill>
                  <a:srgbClr val="0C1B55"/>
                </a:solidFill>
                <a:latin typeface="Georgia" charset="0"/>
                <a:cs typeface="Georgia" charset="0"/>
              </a:rPr>
              <a:t>, , </a:t>
            </a:r>
            <a:r>
              <a:rPr lang="en-US" sz="4800" b="1" dirty="0" err="1">
                <a:solidFill>
                  <a:srgbClr val="0C1B55"/>
                </a:solidFill>
                <a:latin typeface="Georgia" charset="0"/>
                <a:cs typeface="Georgia" charset="0"/>
              </a:rPr>
              <a:t>Yong</a:t>
            </a:r>
            <a:r>
              <a:rPr lang="en-US" altLang="zh-CN" sz="4800" b="1" dirty="0" err="1">
                <a:solidFill>
                  <a:srgbClr val="0C1B55"/>
                </a:solidFill>
                <a:latin typeface="Georgia" charset="0"/>
                <a:cs typeface="Georgia" charset="0"/>
              </a:rPr>
              <a:t>Xu</a:t>
            </a:r>
            <a:r>
              <a:rPr lang="en-US" altLang="zh-CN" sz="4800" b="1" baseline="30000" dirty="0">
                <a:solidFill>
                  <a:srgbClr val="0C1B55"/>
                </a:solidFill>
                <a:latin typeface="Georgia" charset="0"/>
                <a:cs typeface="Georgia" charset="0"/>
              </a:rPr>
              <a:t>†</a:t>
            </a:r>
            <a:r>
              <a:rPr lang="en-US" altLang="zh-CN" sz="4800" b="1" dirty="0">
                <a:solidFill>
                  <a:srgbClr val="0C1B55"/>
                </a:solidFill>
                <a:latin typeface="Georgia" charset="0"/>
                <a:cs typeface="Georgia" charset="0"/>
              </a:rPr>
              <a:t>, Vinay </a:t>
            </a:r>
            <a:r>
              <a:rPr lang="en-US" altLang="zh-CN" sz="4800" b="1" dirty="0" err="1">
                <a:solidFill>
                  <a:srgbClr val="0C1B55"/>
                </a:solidFill>
                <a:latin typeface="Georgia" charset="0"/>
                <a:cs typeface="Georgia" charset="0"/>
              </a:rPr>
              <a:t>Kothapally</a:t>
            </a:r>
            <a:r>
              <a:rPr lang="en-US" altLang="zh-CN" sz="4800" b="1" baseline="30000" dirty="0">
                <a:solidFill>
                  <a:srgbClr val="0C1B55"/>
                </a:solidFill>
                <a:latin typeface="Georgia" charset="0"/>
                <a:cs typeface="Georgia" charset="0"/>
              </a:rPr>
              <a:t>†</a:t>
            </a:r>
            <a:r>
              <a:rPr lang="en-US" altLang="zh-CN" sz="4800" b="1" dirty="0">
                <a:solidFill>
                  <a:srgbClr val="0C1B55"/>
                </a:solidFill>
                <a:latin typeface="Georgia" charset="0"/>
                <a:cs typeface="Georgia" charset="0"/>
              </a:rPr>
              <a:t>, Heming Wang</a:t>
            </a:r>
            <a:r>
              <a:rPr lang="en-US" altLang="zh-CN" sz="4800" b="1" baseline="30000" dirty="0">
                <a:solidFill>
                  <a:srgbClr val="0C1B55"/>
                </a:solidFill>
                <a:latin typeface="Georgia" charset="0"/>
                <a:cs typeface="Georgia" charset="0"/>
              </a:rPr>
              <a:t>#</a:t>
            </a:r>
            <a:r>
              <a:rPr lang="en-US" altLang="zh-CN" sz="4800" b="1" dirty="0">
                <a:solidFill>
                  <a:srgbClr val="0C1B55"/>
                </a:solidFill>
                <a:latin typeface="Georgia" charset="0"/>
                <a:cs typeface="Georgia" charset="0"/>
              </a:rPr>
              <a:t>, </a:t>
            </a:r>
            <a:r>
              <a:rPr lang="en-US" altLang="zh-CN" sz="4800" b="1" dirty="0" err="1">
                <a:solidFill>
                  <a:srgbClr val="0C1B55"/>
                </a:solidFill>
                <a:latin typeface="Georgia" charset="0"/>
                <a:cs typeface="Georgia" charset="0"/>
              </a:rPr>
              <a:t>Muqiao</a:t>
            </a:r>
            <a:r>
              <a:rPr lang="en-US" altLang="zh-CN" sz="4800" b="1" dirty="0">
                <a:solidFill>
                  <a:srgbClr val="0C1B55"/>
                </a:solidFill>
                <a:latin typeface="Georgia" charset="0"/>
                <a:cs typeface="Georgia" charset="0"/>
              </a:rPr>
              <a:t> Yang</a:t>
            </a:r>
            <a:r>
              <a:rPr lang="en-US" altLang="zh-CN" sz="4800" b="1" baseline="30000" dirty="0">
                <a:solidFill>
                  <a:srgbClr val="0C1B55"/>
                </a:solidFill>
                <a:latin typeface="Georgia" charset="0"/>
                <a:cs typeface="Georgia" charset="0"/>
              </a:rPr>
              <a:t>‡</a:t>
            </a:r>
            <a:r>
              <a:rPr lang="en-US" altLang="zh-CN" sz="4800" b="1" dirty="0">
                <a:solidFill>
                  <a:srgbClr val="0C1B55"/>
                </a:solidFill>
                <a:latin typeface="Georgia" charset="0"/>
                <a:cs typeface="Georgia" charset="0"/>
              </a:rPr>
              <a:t>, Dong Yu</a:t>
            </a:r>
            <a:r>
              <a:rPr lang="en-US" altLang="zh-CN" sz="4800" b="1" baseline="30000" dirty="0">
                <a:solidFill>
                  <a:srgbClr val="0C1B55"/>
                </a:solidFill>
                <a:latin typeface="Georgia" charset="0"/>
                <a:cs typeface="Georgia" charset="0"/>
              </a:rPr>
              <a:t>†</a:t>
            </a:r>
            <a:br>
              <a:rPr lang="en-US" altLang="zh-CN" sz="4800" b="1" baseline="30000" dirty="0">
                <a:solidFill>
                  <a:srgbClr val="0C1B55"/>
                </a:solidFill>
                <a:latin typeface="Georgia" charset="0"/>
                <a:cs typeface="Georgia" charset="0"/>
              </a:rPr>
            </a:br>
            <a:r>
              <a:rPr lang="en-US" altLang="zh-CN" sz="3200" b="1" baseline="30000" dirty="0">
                <a:solidFill>
                  <a:srgbClr val="0C1B55"/>
                </a:solidFill>
                <a:latin typeface="Georgia" charset="0"/>
                <a:cs typeface="Georgia" charset="0"/>
              </a:rPr>
              <a:t>†</a:t>
            </a:r>
            <a:r>
              <a:rPr lang="en-US" altLang="zh-CN" sz="3200" b="1" dirty="0">
                <a:solidFill>
                  <a:srgbClr val="0C1B55"/>
                </a:solidFill>
                <a:latin typeface="Georgia" charset="0"/>
                <a:cs typeface="Georgia" charset="0"/>
              </a:rPr>
              <a:t>Tencent AI Lab, </a:t>
            </a:r>
            <a:r>
              <a:rPr lang="en-US" altLang="zh-CN" sz="3200" b="1" baseline="30000" dirty="0">
                <a:solidFill>
                  <a:srgbClr val="0C1B55"/>
                </a:solidFill>
                <a:latin typeface="Georgia" charset="0"/>
                <a:cs typeface="Georgia" charset="0"/>
              </a:rPr>
              <a:t>*</a:t>
            </a:r>
            <a:r>
              <a:rPr lang="en-US" altLang="zh-CN" sz="3200" b="1" dirty="0">
                <a:solidFill>
                  <a:srgbClr val="0C1B55"/>
                </a:solidFill>
                <a:latin typeface="Georgia" charset="0"/>
                <a:cs typeface="Georgia" charset="0"/>
              </a:rPr>
              <a:t>University of</a:t>
            </a:r>
            <a:r>
              <a:rPr lang="zh-CN" altLang="en-US" sz="3200" b="1" dirty="0">
                <a:solidFill>
                  <a:srgbClr val="0C1B55"/>
                </a:solidFill>
                <a:latin typeface="Georgia" charset="0"/>
                <a:cs typeface="Georgia" charset="0"/>
              </a:rPr>
              <a:t> </a:t>
            </a:r>
            <a:r>
              <a:rPr lang="en-US" altLang="zh-CN" sz="3200" b="1" dirty="0">
                <a:solidFill>
                  <a:srgbClr val="0C1B55"/>
                </a:solidFill>
                <a:latin typeface="Georgia" charset="0"/>
                <a:cs typeface="Georgia" charset="0"/>
              </a:rPr>
              <a:t>Illinois</a:t>
            </a:r>
            <a:r>
              <a:rPr lang="zh-CN" altLang="en-US" sz="3200" b="1" dirty="0">
                <a:solidFill>
                  <a:srgbClr val="0C1B55"/>
                </a:solidFill>
                <a:latin typeface="Georgia" charset="0"/>
                <a:cs typeface="Georgia" charset="0"/>
              </a:rPr>
              <a:t> </a:t>
            </a:r>
            <a:r>
              <a:rPr lang="en-US" altLang="zh-CN" sz="3200" b="1" dirty="0">
                <a:solidFill>
                  <a:srgbClr val="0C1B55"/>
                </a:solidFill>
                <a:latin typeface="Georgia" charset="0"/>
                <a:cs typeface="Georgia" charset="0"/>
              </a:rPr>
              <a:t>Urbana-Champaign, </a:t>
            </a:r>
            <a:r>
              <a:rPr lang="en-US" altLang="zh-CN" sz="3200" b="1" baseline="30000" dirty="0">
                <a:solidFill>
                  <a:srgbClr val="0C1B55"/>
                </a:solidFill>
                <a:latin typeface="Georgia" charset="0"/>
                <a:cs typeface="Georgia" charset="0"/>
              </a:rPr>
              <a:t>#</a:t>
            </a:r>
            <a:r>
              <a:rPr lang="en-US" altLang="zh-CN" sz="3200" b="1" dirty="0">
                <a:solidFill>
                  <a:srgbClr val="0C1B55"/>
                </a:solidFill>
                <a:latin typeface="Georgia" charset="0"/>
                <a:cs typeface="Georgia" charset="0"/>
              </a:rPr>
              <a:t>The Ohio State University, </a:t>
            </a:r>
            <a:r>
              <a:rPr lang="en-US" altLang="zh-CN" sz="3200" b="1" baseline="30000" dirty="0">
                <a:solidFill>
                  <a:srgbClr val="0C1B55"/>
                </a:solidFill>
                <a:latin typeface="Georgia" charset="0"/>
                <a:cs typeface="Georgia" charset="0"/>
              </a:rPr>
              <a:t>‡</a:t>
            </a:r>
            <a:r>
              <a:rPr lang="en-US" altLang="zh-CN" sz="3200" b="1" dirty="0">
                <a:solidFill>
                  <a:srgbClr val="0C1B55"/>
                </a:solidFill>
                <a:latin typeface="Georgia" charset="0"/>
                <a:cs typeface="Georgia" charset="0"/>
              </a:rPr>
              <a:t>Carnegie Mellon University                                                                                                                                                                     </a:t>
            </a:r>
            <a:r>
              <a:rPr lang="en-US" altLang="zh-CN" sz="3200" dirty="0">
                <a:solidFill>
                  <a:srgbClr val="0C1B55"/>
                </a:solidFill>
                <a:latin typeface="Georgia" charset="0"/>
                <a:cs typeface="Georgia" charset="0"/>
              </a:rPr>
              <a:t>(This work was done while Z. Xu, H. Wang, and M. Yang were interns at Tencent AI Lab, Bellevue, USA.)</a:t>
            </a:r>
          </a:p>
          <a:p>
            <a:pPr algn="ctr">
              <a:spcBef>
                <a:spcPct val="50000"/>
              </a:spcBef>
            </a:pPr>
            <a:endParaRPr lang="en-US" altLang="zh-CN" sz="3200" b="1" dirty="0">
              <a:solidFill>
                <a:srgbClr val="0C1B55"/>
              </a:solidFill>
              <a:latin typeface="Georgia" charset="0"/>
              <a:cs typeface="Georgia" charset="0"/>
            </a:endParaRPr>
          </a:p>
        </p:txBody>
      </p:sp>
      <p:sp>
        <p:nvSpPr>
          <p:cNvPr id="14338" name="TextBox 91"/>
          <p:cNvSpPr txBox="1">
            <a:spLocks noChangeArrowheads="1"/>
          </p:cNvSpPr>
          <p:nvPr/>
        </p:nvSpPr>
        <p:spPr bwMode="auto">
          <a:xfrm>
            <a:off x="1175134" y="125076"/>
            <a:ext cx="41605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8800" dirty="0" err="1">
                <a:latin typeface="Arial Black" charset="0"/>
              </a:rPr>
              <a:t>SpatialCodec</a:t>
            </a:r>
            <a:r>
              <a:rPr lang="en-US" altLang="zh-CN" sz="8800" dirty="0">
                <a:latin typeface="Arial Black" charset="0"/>
              </a:rPr>
              <a:t>: Neural Spatial Speech Coding</a:t>
            </a:r>
            <a:endParaRPr lang="en-US" altLang="zh-CN" sz="800" dirty="0">
              <a:latin typeface="Arial Black" charset="0"/>
            </a:endParaRPr>
          </a:p>
          <a:p>
            <a:pPr algn="ctr" eaLnBrk="1" hangingPunct="1"/>
            <a:r>
              <a:rPr lang="en-US" sz="3200" dirty="0">
                <a:latin typeface="Arial Black" charset="0"/>
              </a:rPr>
              <a:t>[</a:t>
            </a:r>
            <a:r>
              <a:rPr lang="en-US" sz="3200" dirty="0">
                <a:latin typeface="Arial Black" charset="0"/>
                <a:hlinkClick r:id="rId3"/>
              </a:rPr>
              <a:t>PDF</a:t>
            </a:r>
            <a:r>
              <a:rPr lang="en-US" sz="3200" dirty="0">
                <a:latin typeface="Arial Black" charset="0"/>
              </a:rPr>
              <a:t>] [</a:t>
            </a:r>
            <a:r>
              <a:rPr lang="en-US" sz="3200" dirty="0">
                <a:latin typeface="Arial Black" charset="0"/>
                <a:hlinkClick r:id="rId4"/>
              </a:rPr>
              <a:t>DEMO</a:t>
            </a:r>
            <a:r>
              <a:rPr lang="en-US" sz="3200" dirty="0">
                <a:latin typeface="Arial Black" charset="0"/>
              </a:rPr>
              <a:t>] [</a:t>
            </a:r>
            <a:r>
              <a:rPr lang="en-US" sz="3200" dirty="0">
                <a:latin typeface="Arial Black" charset="0"/>
                <a:hlinkClick r:id="rId5"/>
              </a:rPr>
              <a:t>CODE</a:t>
            </a:r>
            <a:r>
              <a:rPr lang="en-US" sz="3200" dirty="0">
                <a:latin typeface="Arial Black" charset="0"/>
              </a:rPr>
              <a:t>]</a:t>
            </a:r>
          </a:p>
        </p:txBody>
      </p:sp>
      <p:sp>
        <p:nvSpPr>
          <p:cNvPr id="14340" name="Rectangle 33"/>
          <p:cNvSpPr>
            <a:spLocks noChangeArrowheads="1"/>
          </p:cNvSpPr>
          <p:nvPr/>
        </p:nvSpPr>
        <p:spPr bwMode="auto">
          <a:xfrm>
            <a:off x="495300" y="15052281"/>
            <a:ext cx="12266613" cy="170952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/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GB" sz="4000" b="1" u="sng" dirty="0">
                <a:solidFill>
                  <a:srgbClr val="F15A31"/>
                </a:solidFill>
              </a:rPr>
              <a:t>Method</a:t>
            </a:r>
            <a:endParaRPr lang="en-US" sz="2800" dirty="0"/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Georgia" charset="0"/>
                <a:cs typeface="Georgia" charset="0"/>
              </a:rPr>
              <a:t>The overall architecture of the proposed </a:t>
            </a:r>
            <a:r>
              <a:rPr lang="en-US" altLang="zh-CN" sz="2800" dirty="0" err="1">
                <a:latin typeface="Georgia" charset="0"/>
                <a:cs typeface="Georgia" charset="0"/>
              </a:rPr>
              <a:t>SpatialCodec</a:t>
            </a:r>
            <a:r>
              <a:rPr lang="en-US" altLang="zh-CN" sz="2800" dirty="0">
                <a:latin typeface="Georgia" charset="0"/>
                <a:cs typeface="Georgia" charset="0"/>
              </a:rPr>
              <a:t> is depicted in Fig.1 which comprises two main branches: 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Georgia" charset="0"/>
                <a:cs typeface="Georgia" charset="0"/>
              </a:rPr>
              <a:t> A </a:t>
            </a:r>
            <a:r>
              <a:rPr lang="en-US" altLang="zh-CN" sz="2800" b="1" dirty="0">
                <a:latin typeface="Georgia" charset="0"/>
                <a:cs typeface="Georgia" charset="0"/>
              </a:rPr>
              <a:t>single-channel sub-band codec</a:t>
            </a:r>
            <a:r>
              <a:rPr lang="en-US" altLang="zh-CN" sz="2800" dirty="0">
                <a:latin typeface="Georgia" charset="0"/>
                <a:cs typeface="Georgia" charset="0"/>
              </a:rPr>
              <a:t> pre-trained to code the reference channel of the microphone array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Georgia" charset="0"/>
                <a:cs typeface="Georgia" charset="0"/>
              </a:rPr>
              <a:t> A </a:t>
            </a:r>
            <a:r>
              <a:rPr lang="en-US" altLang="zh-CN" sz="2800" b="1" dirty="0" err="1">
                <a:latin typeface="Georgia" charset="0"/>
                <a:cs typeface="Georgia" charset="0"/>
              </a:rPr>
              <a:t>SpatialCodec</a:t>
            </a:r>
            <a:r>
              <a:rPr lang="en-US" altLang="zh-CN" sz="2800" dirty="0">
                <a:latin typeface="Georgia" charset="0"/>
                <a:cs typeface="Georgia" charset="0"/>
              </a:rPr>
              <a:t> that codes spatial information to reconstruct multi-channel audio signals.</a:t>
            </a:r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Georgia" charset="0"/>
                <a:cs typeface="Georgia" charset="0"/>
              </a:rPr>
              <a:t>The motivation comes from that spectral and spatial information are independent.</a:t>
            </a:r>
          </a:p>
          <a:p>
            <a:pPr>
              <a:lnSpc>
                <a:spcPct val="125000"/>
              </a:lnSpc>
            </a:pPr>
            <a:r>
              <a:rPr lang="en-US" sz="2800" b="1" dirty="0">
                <a:latin typeface="Georgia" charset="0"/>
                <a:cs typeface="Georgia" charset="0"/>
              </a:rPr>
              <a:t>Single-Channel Sub-band Codec (First Branch)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latin typeface="Georgia" charset="0"/>
                <a:cs typeface="Georgia" charset="0"/>
              </a:rPr>
              <a:t>We propose a novel single-channel frequency domain sub-band codec. The encoder and decoder are all 2D residual convolution on time frequency domain. When the frequency are compressed to several sub-bands, each band is residual vector quantized to form the codes. The </a:t>
            </a:r>
            <a:r>
              <a:rPr lang="en-US" sz="2800" dirty="0" err="1">
                <a:latin typeface="Georgia" charset="0"/>
                <a:cs typeface="Georgia" charset="0"/>
              </a:rPr>
              <a:t>the</a:t>
            </a:r>
            <a:r>
              <a:rPr lang="en-US" sz="2800" dirty="0">
                <a:latin typeface="Georgia" charset="0"/>
                <a:cs typeface="Georgia" charset="0"/>
              </a:rPr>
              <a:t> decoder decodes the reference-channel reverberant speech in a symmetric way.</a:t>
            </a:r>
            <a:endParaRPr lang="en-US" sz="2800" b="1" dirty="0">
              <a:latin typeface="Georgia" charset="0"/>
              <a:cs typeface="Georgia" charset="0"/>
            </a:endParaRPr>
          </a:p>
          <a:p>
            <a:pPr>
              <a:lnSpc>
                <a:spcPct val="125000"/>
              </a:lnSpc>
            </a:pPr>
            <a:r>
              <a:rPr lang="en-AU" sz="2800" b="1" dirty="0" err="1">
                <a:latin typeface="Georgia" charset="0"/>
                <a:cs typeface="Georgia" charset="0"/>
              </a:rPr>
              <a:t>SpatialCodec</a:t>
            </a:r>
            <a:r>
              <a:rPr lang="en-AU" sz="2800" b="1" dirty="0">
                <a:latin typeface="Georgia" charset="0"/>
                <a:cs typeface="Georgia" charset="0"/>
              </a:rPr>
              <a:t> (Second Branch)</a:t>
            </a:r>
          </a:p>
          <a:p>
            <a:pPr>
              <a:lnSpc>
                <a:spcPct val="125000"/>
              </a:lnSpc>
            </a:pPr>
            <a:r>
              <a:rPr lang="en-AU" sz="2800" dirty="0">
                <a:latin typeface="Georgia" charset="0"/>
                <a:cs typeface="Georgia" charset="0"/>
              </a:rPr>
              <a:t>This branch codes the spatial information needed for multi-channel reconstruction. The </a:t>
            </a:r>
            <a:r>
              <a:rPr lang="en-AU" sz="2800" b="1" dirty="0">
                <a:latin typeface="Georgia" charset="0"/>
                <a:cs typeface="Georgia" charset="0"/>
              </a:rPr>
              <a:t>inputs</a:t>
            </a:r>
            <a:r>
              <a:rPr lang="en-AU" sz="2800" dirty="0">
                <a:latin typeface="Georgia" charset="0"/>
                <a:cs typeface="Georgia" charset="0"/>
              </a:rPr>
              <a:t> of the models are: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AU" sz="2800" dirty="0">
                <a:latin typeface="Georgia" charset="0"/>
                <a:cs typeface="Georgia" charset="0"/>
              </a:rPr>
              <a:t>Reference-channel speech (same input as first branch)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AU" sz="2800" dirty="0">
                <a:latin typeface="Georgia" charset="0"/>
                <a:cs typeface="Georgia" charset="0"/>
              </a:rPr>
              <a:t>Spatial covariance matrix of multi-channel speech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latin typeface="Georgia" charset="0"/>
                <a:cs typeface="Georgia" charset="0"/>
              </a:rPr>
              <a:t>The encoder, quantization, and decoder are all similar to the first branch. Then the decoded output is: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AU" sz="2800" dirty="0">
                <a:latin typeface="Georgia" charset="0"/>
                <a:cs typeface="Georgia" charset="0"/>
              </a:rPr>
              <a:t>(M-1) channel complex ratio filter (CRF)</a:t>
            </a:r>
          </a:p>
          <a:p>
            <a:pPr>
              <a:lnSpc>
                <a:spcPct val="125000"/>
              </a:lnSpc>
            </a:pPr>
            <a:r>
              <a:rPr lang="en-AU" sz="2800" b="1" dirty="0">
                <a:latin typeface="Georgia" charset="0"/>
                <a:cs typeface="Georgia" charset="0"/>
              </a:rPr>
              <a:t>Synthesis</a:t>
            </a:r>
          </a:p>
          <a:p>
            <a:pPr>
              <a:lnSpc>
                <a:spcPct val="125000"/>
              </a:lnSpc>
            </a:pPr>
            <a:r>
              <a:rPr lang="en-AU" sz="2800" dirty="0">
                <a:latin typeface="Georgia" charset="0"/>
                <a:cs typeface="Georgia" charset="0"/>
              </a:rPr>
              <a:t>Then the CRF could be used to filter the first branch’s reference-channel output, to reconstruct the rest (m-1) channel speech.</a:t>
            </a:r>
          </a:p>
          <a:p>
            <a:pPr>
              <a:lnSpc>
                <a:spcPct val="125000"/>
              </a:lnSpc>
            </a:pPr>
            <a:r>
              <a:rPr lang="en-AU" sz="2800" b="1" dirty="0">
                <a:latin typeface="Georgia" charset="0"/>
                <a:cs typeface="Georgia" charset="0"/>
              </a:rPr>
              <a:t>Loss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AU" sz="2800" dirty="0">
                <a:latin typeface="Georgia" charset="0"/>
                <a:cs typeface="Georgia" charset="0"/>
              </a:rPr>
              <a:t>First branch is trained with HiFi-Codec loss function, with MEL and Adversarial Loss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AU" sz="2800" dirty="0">
                <a:latin typeface="Georgia" charset="0"/>
                <a:cs typeface="Georgia" charset="0"/>
              </a:rPr>
              <a:t>Second branch is trained with SNR loss (after CRF filtering)</a:t>
            </a:r>
          </a:p>
        </p:txBody>
      </p:sp>
      <p:sp>
        <p:nvSpPr>
          <p:cNvPr id="14341" name="Rectangle 49"/>
          <p:cNvSpPr>
            <a:spLocks noChangeArrowheads="1"/>
          </p:cNvSpPr>
          <p:nvPr/>
        </p:nvSpPr>
        <p:spPr bwMode="auto">
          <a:xfrm>
            <a:off x="495300" y="4530013"/>
            <a:ext cx="12268200" cy="980225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/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GB" sz="4000" b="1" u="sng" dirty="0">
                <a:solidFill>
                  <a:srgbClr val="F15A31"/>
                </a:solidFill>
              </a:rPr>
              <a:t>INTRODUCTION</a:t>
            </a:r>
            <a:endParaRPr lang="en-US" sz="2800" dirty="0"/>
          </a:p>
          <a:p>
            <a:pPr>
              <a:lnSpc>
                <a:spcPct val="125000"/>
              </a:lnSpc>
            </a:pPr>
            <a:r>
              <a:rPr lang="en-US" sz="2800" b="1" dirty="0">
                <a:latin typeface="Georgia" charset="0"/>
                <a:cs typeface="Georgia" charset="0"/>
              </a:rPr>
              <a:t>Background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latin typeface="Georgia" charset="0"/>
                <a:cs typeface="Georgia" charset="0"/>
              </a:rPr>
              <a:t>Current neural speech codecs mostly consider compressing monaural or stereo speech signals while preserving the perceptual </a:t>
            </a:r>
            <a:r>
              <a:rPr lang="en-US" sz="2800" i="1" dirty="0">
                <a:latin typeface="Georgia" charset="0"/>
                <a:cs typeface="Georgia" charset="0"/>
              </a:rPr>
              <a:t>spectral quality</a:t>
            </a:r>
            <a:r>
              <a:rPr lang="en-US" sz="2800" dirty="0">
                <a:latin typeface="Georgia" charset="0"/>
                <a:cs typeface="Georgia" charset="0"/>
              </a:rPr>
              <a:t>. This work completes these codecs by preserving </a:t>
            </a:r>
            <a:r>
              <a:rPr lang="en-US" sz="2800" i="1" dirty="0">
                <a:latin typeface="Georgia" charset="0"/>
                <a:cs typeface="Georgia" charset="0"/>
              </a:rPr>
              <a:t>spatial information </a:t>
            </a:r>
            <a:r>
              <a:rPr lang="en-US" sz="2800" dirty="0">
                <a:latin typeface="Georgia" charset="0"/>
                <a:cs typeface="Georgia" charset="0"/>
              </a:rPr>
              <a:t>for multi-channel speech.</a:t>
            </a:r>
          </a:p>
          <a:p>
            <a:pPr>
              <a:lnSpc>
                <a:spcPct val="125000"/>
              </a:lnSpc>
            </a:pPr>
            <a:r>
              <a:rPr lang="en-US" sz="2800" b="1" dirty="0">
                <a:latin typeface="Georgia" charset="0"/>
                <a:cs typeface="Georgia" charset="0"/>
              </a:rPr>
              <a:t>Motivation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latin typeface="Georgia" charset="0"/>
                <a:cs typeface="Georgia" charset="0"/>
              </a:rPr>
              <a:t>Given a multi-microphone recorded speech, coding the signal while preserving the spatial cues allows: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Georgia" charset="0"/>
                <a:cs typeface="Georgia" charset="0"/>
              </a:rPr>
              <a:t>Efficient signal transmission and storage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Georgia" charset="0"/>
                <a:cs typeface="Georgia" charset="0"/>
              </a:rPr>
              <a:t> Allows beamforming or spatial sound replay after decoding</a:t>
            </a:r>
          </a:p>
          <a:p>
            <a:pPr>
              <a:lnSpc>
                <a:spcPct val="125000"/>
              </a:lnSpc>
            </a:pPr>
            <a:r>
              <a:rPr lang="en-US" sz="2800" b="1" dirty="0">
                <a:latin typeface="Georgia" charset="0"/>
                <a:cs typeface="Georgia" charset="0"/>
              </a:rPr>
              <a:t>Problem Formulation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latin typeface="Georgia" charset="0"/>
                <a:cs typeface="Georgia" charset="0"/>
              </a:rPr>
              <a:t>Given an M-channel reverberant speech signal recorded by a microphone array the goal is to:</a:t>
            </a:r>
          </a:p>
          <a:p>
            <a:pPr marL="514350" indent="-514350">
              <a:lnSpc>
                <a:spcPct val="125000"/>
              </a:lnSpc>
              <a:buAutoNum type="arabicPeriod"/>
            </a:pPr>
            <a:r>
              <a:rPr lang="en-US" sz="2800" dirty="0">
                <a:latin typeface="Georgia" charset="0"/>
                <a:cs typeface="Georgia" charset="0"/>
              </a:rPr>
              <a:t>Encode or compress the M-channel speech to low-bit rate codes</a:t>
            </a:r>
          </a:p>
          <a:p>
            <a:pPr marL="514350" indent="-514350">
              <a:lnSpc>
                <a:spcPct val="125000"/>
              </a:lnSpc>
              <a:buAutoNum type="arabicPeriod"/>
            </a:pPr>
            <a:r>
              <a:rPr lang="en-US" sz="2800" dirty="0">
                <a:latin typeface="Georgia" charset="0"/>
                <a:cs typeface="Georgia" charset="0"/>
              </a:rPr>
              <a:t>Reconstruct the M-channel speech while preserving both speech </a:t>
            </a:r>
            <a:r>
              <a:rPr lang="en-US" sz="2800" i="1" dirty="0">
                <a:latin typeface="Georgia" charset="0"/>
                <a:cs typeface="Georgia" charset="0"/>
              </a:rPr>
              <a:t>spectral</a:t>
            </a:r>
            <a:r>
              <a:rPr lang="en-US" sz="2800" dirty="0">
                <a:latin typeface="Georgia" charset="0"/>
                <a:cs typeface="Georgia" charset="0"/>
              </a:rPr>
              <a:t> and </a:t>
            </a:r>
            <a:r>
              <a:rPr lang="en-US" sz="2800" i="1" dirty="0">
                <a:latin typeface="Georgia" charset="0"/>
                <a:cs typeface="Georgia" charset="0"/>
              </a:rPr>
              <a:t>spatial</a:t>
            </a:r>
            <a:r>
              <a:rPr lang="en-US" sz="2800" dirty="0">
                <a:latin typeface="Georgia" charset="0"/>
                <a:cs typeface="Georgia" charset="0"/>
              </a:rPr>
              <a:t> cues.</a:t>
            </a:r>
          </a:p>
          <a:p>
            <a:pPr marL="514350" indent="-514350">
              <a:lnSpc>
                <a:spcPct val="125000"/>
              </a:lnSpc>
              <a:buAutoNum type="arabicPeriod"/>
            </a:pPr>
            <a:endParaRPr lang="en-US" sz="2800" dirty="0">
              <a:latin typeface="Georgia" charset="0"/>
              <a:cs typeface="Georgi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2" name="Rectangle 7"/>
              <p:cNvSpPr>
                <a:spLocks noChangeArrowheads="1"/>
              </p:cNvSpPr>
              <p:nvPr/>
            </p:nvSpPr>
            <p:spPr bwMode="auto">
              <a:xfrm>
                <a:off x="13466434" y="13316469"/>
                <a:ext cx="11220537" cy="188310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0000" tIns="360000" rIns="360000" bIns="360000"/>
              <a:lstStyle/>
              <a:p>
                <a:pPr marL="381000" indent="-381000">
                  <a:lnSpc>
                    <a:spcPct val="125000"/>
                  </a:lnSpc>
                  <a:spcBef>
                    <a:spcPct val="50000"/>
                  </a:spcBef>
                </a:pPr>
                <a:r>
                  <a:rPr lang="en-GB" sz="4000" b="1" u="sng" dirty="0">
                    <a:solidFill>
                      <a:srgbClr val="F15A31"/>
                    </a:solidFill>
                  </a:rPr>
                  <a:t>Evaluation Metrics</a:t>
                </a:r>
                <a:endParaRPr lang="en-US" sz="2800" b="1" dirty="0"/>
              </a:p>
              <a:p>
                <a:pPr marL="381000" indent="-381000">
                  <a:lnSpc>
                    <a:spcPct val="125000"/>
                  </a:lnSpc>
                </a:pPr>
                <a:r>
                  <a:rPr lang="en-US" sz="2800" b="1" dirty="0">
                    <a:latin typeface="Georgia" charset="0"/>
                    <a:cs typeface="Georgia" charset="0"/>
                  </a:rPr>
                  <a:t>RTF Error</a:t>
                </a:r>
              </a:p>
              <a:p>
                <a:pPr marL="381000" indent="-381000">
                  <a:lnSpc>
                    <a:spcPct val="125000"/>
                  </a:lnSpc>
                </a:pPr>
                <a:r>
                  <a:rPr lang="en-US" sz="2800" dirty="0">
                    <a:latin typeface="Georgia" charset="0"/>
                    <a:cs typeface="Georgia" charset="0"/>
                  </a:rPr>
                  <a:t>Error on relative transfer function,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Georgia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Georgia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latin typeface="+mj-lt"/>
                    <a:cs typeface="Georgia" charset="0"/>
                  </a:rPr>
                  <a:t>and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800" dirty="0">
                    <a:latin typeface="Georgia" charset="0"/>
                    <a:cs typeface="Georgia" charset="0"/>
                  </a:rPr>
                  <a:t> are </a:t>
                </a:r>
                <a:r>
                  <a:rPr lang="en-US" sz="2800" dirty="0" err="1">
                    <a:latin typeface="Georgia" charset="0"/>
                    <a:cs typeface="Georgia" charset="0"/>
                  </a:rPr>
                  <a:t>groundtruth</a:t>
                </a:r>
                <a:r>
                  <a:rPr lang="en-US" sz="2800" dirty="0">
                    <a:latin typeface="Georgia" charset="0"/>
                    <a:cs typeface="Georgia" charset="0"/>
                  </a:rPr>
                  <a:t> and</a:t>
                </a:r>
              </a:p>
              <a:p>
                <a:pPr marL="381000" indent="-381000">
                  <a:lnSpc>
                    <a:spcPct val="125000"/>
                  </a:lnSpc>
                </a:pPr>
                <a:r>
                  <a:rPr lang="en-US" sz="2800" dirty="0">
                    <a:latin typeface="Georgia" charset="0"/>
                    <a:cs typeface="Georgia" charset="0"/>
                  </a:rPr>
                  <a:t>decoded relative transfer functions:</a:t>
                </a:r>
              </a:p>
              <a:p>
                <a:pPr marL="381000" indent="-381000">
                  <a:lnSpc>
                    <a:spcPct val="125000"/>
                  </a:lnSpc>
                </a:pPr>
                <a:endParaRPr lang="en-US" sz="2800" dirty="0">
                  <a:latin typeface="Georgia" charset="0"/>
                  <a:cs typeface="Georgia" charset="0"/>
                </a:endParaRPr>
              </a:p>
              <a:p>
                <a:pPr marL="381000" indent="-381000">
                  <a:lnSpc>
                    <a:spcPct val="125000"/>
                  </a:lnSpc>
                </a:pPr>
                <a:endParaRPr lang="en-US" sz="2800" dirty="0">
                  <a:latin typeface="Georgia" charset="0"/>
                  <a:cs typeface="Georgia" charset="0"/>
                </a:endParaRPr>
              </a:p>
              <a:p>
                <a:pPr marL="381000" indent="-381000">
                  <a:lnSpc>
                    <a:spcPct val="125000"/>
                  </a:lnSpc>
                </a:pPr>
                <a:r>
                  <a:rPr lang="en-US" sz="2800" b="1" dirty="0">
                    <a:latin typeface="Georgia" charset="0"/>
                    <a:cs typeface="Georgia" charset="0"/>
                  </a:rPr>
                  <a:t>MUSIC </a:t>
                </a:r>
                <a:r>
                  <a:rPr lang="en-US" sz="2800" b="1" dirty="0" err="1">
                    <a:latin typeface="Georgia" charset="0"/>
                    <a:cs typeface="Georgia" charset="0"/>
                  </a:rPr>
                  <a:t>DoA</a:t>
                </a:r>
                <a:r>
                  <a:rPr lang="en-US" sz="2800" b="1" dirty="0">
                    <a:latin typeface="Georgia" charset="0"/>
                    <a:cs typeface="Georgia" charset="0"/>
                  </a:rPr>
                  <a:t> Error</a:t>
                </a:r>
              </a:p>
              <a:p>
                <a:pPr marL="381000" indent="-381000">
                  <a:lnSpc>
                    <a:spcPct val="125000"/>
                  </a:lnSpc>
                </a:pPr>
                <a:r>
                  <a:rPr lang="en-US" sz="2800" dirty="0">
                    <a:latin typeface="Georgia" charset="0"/>
                    <a:cs typeface="Georgia" charset="0"/>
                  </a:rPr>
                  <a:t>MUSIC </a:t>
                </a:r>
                <a:r>
                  <a:rPr lang="en-US" sz="2800" dirty="0" err="1">
                    <a:latin typeface="Georgia" charset="0"/>
                    <a:cs typeface="Georgia" charset="0"/>
                  </a:rPr>
                  <a:t>DoA</a:t>
                </a:r>
                <a:r>
                  <a:rPr lang="en-US" sz="2800" dirty="0">
                    <a:latin typeface="Georgia" charset="0"/>
                    <a:cs typeface="Georgia" charset="0"/>
                  </a:rPr>
                  <a:t> error is the </a:t>
                </a:r>
                <a:r>
                  <a:rPr lang="en-US" sz="2800" dirty="0" err="1">
                    <a:latin typeface="Georgia" charset="0"/>
                    <a:cs typeface="Georgia" charset="0"/>
                  </a:rPr>
                  <a:t>DoA</a:t>
                </a:r>
                <a:r>
                  <a:rPr lang="en-US" sz="2800" dirty="0">
                    <a:latin typeface="Georgia" charset="0"/>
                    <a:cs typeface="Georgia" charset="0"/>
                  </a:rPr>
                  <a:t> estimation error corresponding to</a:t>
                </a:r>
              </a:p>
              <a:p>
                <a:pPr marL="381000" indent="-381000">
                  <a:lnSpc>
                    <a:spcPct val="125000"/>
                  </a:lnSpc>
                </a:pPr>
                <a:r>
                  <a:rPr lang="en-US" sz="2800" dirty="0">
                    <a:latin typeface="Georgia" charset="0"/>
                    <a:cs typeface="Georgia" charset="0"/>
                  </a:rPr>
                  <a:t>the ground-truth </a:t>
                </a:r>
                <a:r>
                  <a:rPr lang="en-US" sz="2800" dirty="0" err="1">
                    <a:latin typeface="Georgia" charset="0"/>
                    <a:cs typeface="Georgia" charset="0"/>
                  </a:rPr>
                  <a:t>DoA</a:t>
                </a:r>
                <a:r>
                  <a:rPr lang="en-US" sz="2800" dirty="0">
                    <a:latin typeface="Georgia" charset="0"/>
                    <a:cs typeface="Georgia" charset="0"/>
                  </a:rPr>
                  <a:t>. This is a very intuitive metric to roughly</a:t>
                </a:r>
              </a:p>
              <a:p>
                <a:pPr marL="381000" indent="-381000">
                  <a:lnSpc>
                    <a:spcPct val="125000"/>
                  </a:lnSpc>
                </a:pPr>
                <a:r>
                  <a:rPr lang="en-US" sz="2800" dirty="0">
                    <a:latin typeface="Georgia" charset="0"/>
                    <a:cs typeface="Georgia" charset="0"/>
                  </a:rPr>
                  <a:t>measure the ability of the algorithm to capture the direct path</a:t>
                </a:r>
              </a:p>
              <a:p>
                <a:pPr marL="381000" indent="-381000">
                  <a:lnSpc>
                    <a:spcPct val="125000"/>
                  </a:lnSpc>
                </a:pPr>
                <a:r>
                  <a:rPr lang="en-US" sz="2800" dirty="0">
                    <a:latin typeface="Georgia" charset="0"/>
                    <a:cs typeface="Georgia" charset="0"/>
                  </a:rPr>
                  <a:t>component.</a:t>
                </a:r>
              </a:p>
              <a:p>
                <a:pPr marL="381000" indent="-381000">
                  <a:lnSpc>
                    <a:spcPct val="125000"/>
                  </a:lnSpc>
                </a:pPr>
                <a:r>
                  <a:rPr lang="en-US" sz="2800" b="1" dirty="0">
                    <a:latin typeface="Georgia" charset="0"/>
                    <a:cs typeface="Georgia" charset="0"/>
                  </a:rPr>
                  <a:t>Spatial Similarity</a:t>
                </a:r>
              </a:p>
              <a:p>
                <a:pPr marL="381000" indent="-381000">
                  <a:lnSpc>
                    <a:spcPct val="125000"/>
                  </a:lnSpc>
                </a:pPr>
                <a:r>
                  <a:rPr lang="en-US" sz="2800" dirty="0">
                    <a:latin typeface="Georgia" charset="0"/>
                    <a:cs typeface="Georgia" charset="0"/>
                  </a:rPr>
                  <a:t>We propose spatial similarity as the correlation similarity between</a:t>
                </a:r>
              </a:p>
              <a:p>
                <a:pPr marL="381000" indent="-381000">
                  <a:lnSpc>
                    <a:spcPct val="125000"/>
                  </a:lnSpc>
                </a:pPr>
                <a:r>
                  <a:rPr lang="en-US" sz="2800" dirty="0" err="1">
                    <a:latin typeface="Georgia" charset="0"/>
                    <a:cs typeface="Georgia" charset="0"/>
                  </a:rPr>
                  <a:t>groundtruth</a:t>
                </a:r>
                <a:r>
                  <a:rPr lang="en-US" sz="2800" dirty="0">
                    <a:latin typeface="Georgia" charset="0"/>
                    <a:cs typeface="Georgia" charset="0"/>
                  </a:rPr>
                  <a:t> and estimated signals’ spatial features. The spatial</a:t>
                </a:r>
              </a:p>
              <a:p>
                <a:pPr marL="381000" indent="-381000">
                  <a:lnSpc>
                    <a:spcPct val="125000"/>
                  </a:lnSpc>
                </a:pPr>
                <a:r>
                  <a:rPr lang="en-US" sz="2800" dirty="0">
                    <a:latin typeface="Georgia" charset="0"/>
                    <a:cs typeface="Georgia" charset="0"/>
                  </a:rPr>
                  <a:t>features are defined as different angle’s beamforming results, as</a:t>
                </a:r>
              </a:p>
              <a:p>
                <a:pPr marL="381000" indent="-381000">
                  <a:lnSpc>
                    <a:spcPct val="125000"/>
                  </a:lnSpc>
                </a:pPr>
                <a:r>
                  <a:rPr lang="en-US" sz="2800" dirty="0">
                    <a:latin typeface="Georgia" charset="0"/>
                    <a:cs typeface="Georgia" charset="0"/>
                  </a:rPr>
                  <a:t>shown in Fig.2 below.</a:t>
                </a:r>
              </a:p>
              <a:p>
                <a:pPr marL="381000" indent="-381000">
                  <a:lnSpc>
                    <a:spcPct val="125000"/>
                  </a:lnSpc>
                </a:pPr>
                <a:endParaRPr lang="en-US" sz="2800" dirty="0">
                  <a:latin typeface="Georgia" charset="0"/>
                  <a:cs typeface="Georgia" charset="0"/>
                </a:endParaRPr>
              </a:p>
              <a:p>
                <a:pPr marL="381000" indent="-381000">
                  <a:lnSpc>
                    <a:spcPct val="125000"/>
                  </a:lnSpc>
                </a:pPr>
                <a:endParaRPr lang="en-US" sz="2800" dirty="0">
                  <a:latin typeface="Georgia" charset="0"/>
                  <a:cs typeface="Georgia" charset="0"/>
                </a:endParaRPr>
              </a:p>
              <a:p>
                <a:pPr marL="381000" indent="-381000">
                  <a:lnSpc>
                    <a:spcPct val="125000"/>
                  </a:lnSpc>
                </a:pPr>
                <a:endParaRPr lang="en-US" sz="2800" dirty="0">
                  <a:latin typeface="Georgia" charset="0"/>
                  <a:cs typeface="Georgia" charset="0"/>
                </a:endParaRPr>
              </a:p>
              <a:p>
                <a:pPr marL="381000" indent="-381000">
                  <a:lnSpc>
                    <a:spcPct val="125000"/>
                  </a:lnSpc>
                </a:pPr>
                <a:endParaRPr lang="en-US" sz="2800" dirty="0">
                  <a:latin typeface="Georgia" charset="0"/>
                  <a:cs typeface="Georgia" charset="0"/>
                </a:endParaRPr>
              </a:p>
              <a:p>
                <a:pPr marL="381000" indent="-381000">
                  <a:lnSpc>
                    <a:spcPct val="125000"/>
                  </a:lnSpc>
                </a:pPr>
                <a:endParaRPr lang="en-US" sz="2800" dirty="0">
                  <a:latin typeface="Georgia" charset="0"/>
                  <a:cs typeface="Georgia" charset="0"/>
                </a:endParaRPr>
              </a:p>
              <a:p>
                <a:pPr marL="381000" indent="-381000">
                  <a:lnSpc>
                    <a:spcPct val="125000"/>
                  </a:lnSpc>
                </a:pPr>
                <a:endParaRPr lang="en-US" sz="2800" dirty="0">
                  <a:latin typeface="Georgia" charset="0"/>
                  <a:cs typeface="Georgia" charset="0"/>
                </a:endParaRPr>
              </a:p>
              <a:p>
                <a:pPr marL="381000" indent="-381000">
                  <a:lnSpc>
                    <a:spcPct val="125000"/>
                  </a:lnSpc>
                </a:pPr>
                <a:endParaRPr lang="en-US" sz="2800" dirty="0">
                  <a:latin typeface="Georgia" charset="0"/>
                  <a:cs typeface="Georgia" charset="0"/>
                </a:endParaRPr>
              </a:p>
              <a:p>
                <a:pPr marL="381000" indent="-381000">
                  <a:lnSpc>
                    <a:spcPct val="125000"/>
                  </a:lnSpc>
                </a:pPr>
                <a:endParaRPr lang="en-US" sz="2800" dirty="0">
                  <a:latin typeface="Georgia" charset="0"/>
                  <a:cs typeface="Georgia" charset="0"/>
                </a:endParaRPr>
              </a:p>
              <a:p>
                <a:pPr marL="381000" indent="-381000">
                  <a:lnSpc>
                    <a:spcPct val="125000"/>
                  </a:lnSpc>
                </a:pPr>
                <a:endParaRPr lang="en-US" sz="2800" dirty="0">
                  <a:latin typeface="Georgia" charset="0"/>
                  <a:cs typeface="Georgia" charset="0"/>
                </a:endParaRPr>
              </a:p>
              <a:p>
                <a:pPr marL="381000" indent="-381000">
                  <a:lnSpc>
                    <a:spcPct val="125000"/>
                  </a:lnSpc>
                </a:pPr>
                <a:r>
                  <a:rPr lang="en-US" altLang="zh-CN" sz="2800" b="0" dirty="0">
                    <a:cs typeface="Georgia" charset="0"/>
                  </a:rPr>
                  <a:t>The </a:t>
                </a:r>
                <a:r>
                  <a:rPr lang="en-US" altLang="zh-CN" sz="2800" b="0" dirty="0" err="1">
                    <a:cs typeface="Georgia" charset="0"/>
                  </a:rPr>
                  <a:t>the</a:t>
                </a:r>
                <a:r>
                  <a:rPr lang="en-US" altLang="zh-CN" sz="2800" b="0" dirty="0">
                    <a:cs typeface="Georgia" charset="0"/>
                  </a:rPr>
                  <a:t> Spatial Similarity is:</a:t>
                </a:r>
              </a:p>
              <a:p>
                <a:pPr marL="381000" indent="-381000">
                  <a:lnSpc>
                    <a:spcPct val="125000"/>
                  </a:lnSpc>
                </a:pPr>
                <a:endParaRPr lang="en-US" altLang="zh-CN" sz="2800" dirty="0">
                  <a:cs typeface="Georgia" charset="0"/>
                </a:endParaRPr>
              </a:p>
              <a:p>
                <a:pPr marL="381000" indent="-381000">
                  <a:lnSpc>
                    <a:spcPct val="125000"/>
                  </a:lnSpc>
                </a:pPr>
                <a:endParaRPr lang="en-US" altLang="zh-CN" sz="2800" b="0" dirty="0">
                  <a:cs typeface="Georgia" charset="0"/>
                </a:endParaRPr>
              </a:p>
              <a:p>
                <a:pPr marL="381000" indent="-381000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latin typeface="Cambria Math" panose="02040503050406030204" pitchFamily="18" charset="0"/>
                        <a:cs typeface="Georgia" charset="0"/>
                      </a:rPr>
                      <m:t>𝑺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Georgia" charset="0"/>
                      </a:rPr>
                      <m:t> </m:t>
                    </m:r>
                  </m:oMath>
                </a14:m>
                <a:r>
                  <a:rPr lang="en-US" altLang="zh-CN" sz="2800" b="0" i="0" dirty="0">
                    <a:latin typeface="+mj-lt"/>
                    <a:cs typeface="Georgia" charset="0"/>
                  </a:rPr>
                  <a:t>and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acc>
                  </m:oMath>
                </a14:m>
                <a:r>
                  <a:rPr lang="en-US" sz="2800" dirty="0">
                    <a:latin typeface="Georgia" charset="0"/>
                    <a:cs typeface="Georgia" charset="0"/>
                  </a:rPr>
                  <a:t> denotes </a:t>
                </a:r>
                <a:r>
                  <a:rPr lang="en-US" sz="2800" dirty="0" err="1">
                    <a:latin typeface="Georgia" charset="0"/>
                    <a:cs typeface="Georgia" charset="0"/>
                  </a:rPr>
                  <a:t>groundtruth</a:t>
                </a:r>
                <a:r>
                  <a:rPr lang="en-US" sz="2800" dirty="0">
                    <a:latin typeface="Georgia" charset="0"/>
                    <a:cs typeface="Georgia" charset="0"/>
                  </a:rPr>
                  <a:t> and decoded signals’ spatial features.</a:t>
                </a:r>
              </a:p>
              <a:p>
                <a:pPr marL="381000" indent="-381000">
                  <a:lnSpc>
                    <a:spcPct val="125000"/>
                  </a:lnSpc>
                </a:pPr>
                <a:r>
                  <a:rPr lang="en-US" sz="2800" b="1" dirty="0">
                    <a:latin typeface="Georgia" charset="0"/>
                    <a:cs typeface="Georgia" charset="0"/>
                  </a:rPr>
                  <a:t>Beamforming Performance</a:t>
                </a:r>
              </a:p>
              <a:p>
                <a:pPr marL="381000" indent="-381000">
                  <a:lnSpc>
                    <a:spcPct val="125000"/>
                  </a:lnSpc>
                </a:pPr>
                <a:r>
                  <a:rPr lang="en-US" sz="2800" dirty="0">
                    <a:latin typeface="Georgia" charset="0"/>
                    <a:cs typeface="Georgia" charset="0"/>
                  </a:rPr>
                  <a:t>We also evaluate the beamforming result between the </a:t>
                </a:r>
                <a:r>
                  <a:rPr lang="en-US" sz="2800" dirty="0" err="1">
                    <a:latin typeface="Georgia" charset="0"/>
                    <a:cs typeface="Georgia" charset="0"/>
                  </a:rPr>
                  <a:t>groundtruth</a:t>
                </a:r>
                <a:endParaRPr lang="en-US" sz="2800" dirty="0">
                  <a:latin typeface="Georgia" charset="0"/>
                  <a:cs typeface="Georgia" charset="0"/>
                </a:endParaRPr>
              </a:p>
              <a:p>
                <a:pPr marL="381000" indent="-381000">
                  <a:lnSpc>
                    <a:spcPct val="125000"/>
                  </a:lnSpc>
                </a:pPr>
                <a:r>
                  <a:rPr lang="en-US" sz="2800" dirty="0">
                    <a:latin typeface="Georgia" charset="0"/>
                    <a:cs typeface="Georgia" charset="0"/>
                  </a:rPr>
                  <a:t>signals and the decoded signals. We use PESQ as the metric after</a:t>
                </a:r>
              </a:p>
              <a:p>
                <a:pPr marL="381000" indent="-381000">
                  <a:lnSpc>
                    <a:spcPct val="125000"/>
                  </a:lnSpc>
                </a:pPr>
                <a:r>
                  <a:rPr lang="en-US" sz="2800" dirty="0">
                    <a:latin typeface="Georgia" charset="0"/>
                    <a:cs typeface="Georgia" charset="0"/>
                  </a:rPr>
                  <a:t>super-directive beamforming using the </a:t>
                </a:r>
                <a:r>
                  <a:rPr lang="en-US" sz="2800" dirty="0" err="1">
                    <a:latin typeface="Georgia" charset="0"/>
                    <a:cs typeface="Georgia" charset="0"/>
                  </a:rPr>
                  <a:t>groudtruth</a:t>
                </a:r>
                <a:r>
                  <a:rPr lang="en-US" sz="2800" dirty="0">
                    <a:latin typeface="Georgia" charset="0"/>
                    <a:cs typeface="Georgia" charset="0"/>
                  </a:rPr>
                  <a:t> direction of</a:t>
                </a:r>
              </a:p>
              <a:p>
                <a:pPr marL="381000" indent="-381000">
                  <a:lnSpc>
                    <a:spcPct val="125000"/>
                  </a:lnSpc>
                </a:pPr>
                <a:r>
                  <a:rPr lang="en-US" sz="2800" dirty="0">
                    <a:latin typeface="Georgia" charset="0"/>
                    <a:cs typeface="Georgia" charset="0"/>
                  </a:rPr>
                  <a:t>arrival.</a:t>
                </a:r>
              </a:p>
            </p:txBody>
          </p:sp>
        </mc:Choice>
        <mc:Fallback xmlns="">
          <p:sp>
            <p:nvSpPr>
              <p:cNvPr id="14342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66434" y="13316469"/>
                <a:ext cx="11220537" cy="18831064"/>
              </a:xfrm>
              <a:prstGeom prst="rect">
                <a:avLst/>
              </a:prstGeom>
              <a:blipFill>
                <a:blip r:embed="rId6"/>
                <a:stretch>
                  <a:fillRect b="-388"/>
                </a:stretch>
              </a:blip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3" name="Rectangle 51"/>
          <p:cNvSpPr>
            <a:spLocks noChangeArrowheads="1"/>
          </p:cNvSpPr>
          <p:nvPr/>
        </p:nvSpPr>
        <p:spPr bwMode="auto">
          <a:xfrm>
            <a:off x="25389905" y="19962685"/>
            <a:ext cx="9052495" cy="121848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/>
          <a:lstStyle/>
          <a:p>
            <a:pPr>
              <a:spcBef>
                <a:spcPct val="50000"/>
              </a:spcBef>
            </a:pPr>
            <a:r>
              <a:rPr lang="en-GB" sz="4000" b="1" u="sng" dirty="0">
                <a:solidFill>
                  <a:srgbClr val="F15A31"/>
                </a:solidFill>
              </a:rPr>
              <a:t>RESULTS</a:t>
            </a:r>
            <a:endParaRPr lang="en-US" sz="2800" dirty="0">
              <a:latin typeface="Georgia" charset="0"/>
              <a:cs typeface="Georgia" charset="0"/>
            </a:endParaRPr>
          </a:p>
          <a:p>
            <a:pPr>
              <a:lnSpc>
                <a:spcPct val="125000"/>
              </a:lnSpc>
            </a:pPr>
            <a:r>
              <a:rPr lang="en-US" sz="2800" dirty="0">
                <a:latin typeface="Georgia" charset="0"/>
                <a:cs typeface="Georgia" charset="0"/>
              </a:rPr>
              <a:t>The result is shown in Table 1 above, we have the following baseline and proposed models below: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Georgia" charset="0"/>
                <a:cs typeface="Georgia" charset="0"/>
              </a:rPr>
              <a:t>OPUS12: OPUS[1] codec with 12kbps 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Georgia" charset="0"/>
                <a:cs typeface="Georgia" charset="0"/>
              </a:rPr>
              <a:t>OPUS6: OPUS[1] codec with 6kbps 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Georgia" charset="0"/>
                <a:cs typeface="Georgia" charset="0"/>
              </a:rPr>
              <a:t>ENCODEC[2]: neural speech codec (retrained)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Georgia" charset="0"/>
                <a:cs typeface="Georgia" charset="0"/>
              </a:rPr>
              <a:t>HIFI-CODEC[3]: neural speech codec (retrained)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Georgia" charset="0"/>
                <a:cs typeface="Georgia" charset="0"/>
              </a:rPr>
              <a:t>SB-CODEC</a:t>
            </a:r>
            <a:r>
              <a:rPr lang="en-US" altLang="zh-CN" sz="2800" dirty="0">
                <a:latin typeface="Georgia" charset="0"/>
                <a:cs typeface="Georgia" charset="0"/>
              </a:rPr>
              <a:t>: proposed sub-band codec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 err="1">
                <a:latin typeface="Georgia" charset="0"/>
                <a:cs typeface="Georgia" charset="0"/>
              </a:rPr>
              <a:t>SB-CODEC</a:t>
            </a:r>
            <a:r>
              <a:rPr lang="en-US" altLang="zh-CN" sz="2800" dirty="0" err="1">
                <a:latin typeface="Georgia" charset="0"/>
                <a:cs typeface="Georgia" charset="0"/>
              </a:rPr>
              <a:t>+</a:t>
            </a:r>
            <a:r>
              <a:rPr lang="en-US" altLang="zh-CN" sz="2800" b="1" dirty="0" err="1">
                <a:latin typeface="Georgia" charset="0"/>
                <a:cs typeface="Georgia" charset="0"/>
              </a:rPr>
              <a:t>SpatialCodec</a:t>
            </a:r>
            <a:r>
              <a:rPr lang="en-US" altLang="zh-CN" sz="2800" dirty="0">
                <a:latin typeface="Georgia" charset="0"/>
                <a:cs typeface="Georgia" charset="0"/>
              </a:rPr>
              <a:t> (proposed)</a:t>
            </a:r>
          </a:p>
          <a:p>
            <a:pPr>
              <a:lnSpc>
                <a:spcPct val="125000"/>
              </a:lnSpc>
            </a:pPr>
            <a:endParaRPr lang="en-US" altLang="zh-CN" sz="2800" dirty="0">
              <a:latin typeface="Georgia" charset="0"/>
              <a:cs typeface="Georgia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2800" b="1" dirty="0">
                <a:latin typeface="Georgia" charset="0"/>
                <a:cs typeface="Georgia" charset="0"/>
              </a:rPr>
              <a:t>Bit Rate</a:t>
            </a:r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Georgia" charset="0"/>
                <a:cs typeface="Georgia" charset="0"/>
              </a:rPr>
              <a:t>From Table 1 we can see that all baselines need at least 48 kbps, while our </a:t>
            </a:r>
            <a:r>
              <a:rPr lang="en-US" altLang="zh-CN" sz="2800" b="1" dirty="0" err="1">
                <a:latin typeface="Georgia" charset="0"/>
                <a:cs typeface="Georgia" charset="0"/>
              </a:rPr>
              <a:t>SBCODEC</a:t>
            </a:r>
            <a:r>
              <a:rPr lang="en-US" altLang="zh-CN" sz="2800" dirty="0" err="1">
                <a:latin typeface="Georgia" charset="0"/>
                <a:cs typeface="Georgia" charset="0"/>
              </a:rPr>
              <a:t>+</a:t>
            </a:r>
            <a:r>
              <a:rPr lang="en-US" altLang="zh-CN" sz="2800" b="1" dirty="0" err="1">
                <a:latin typeface="Georgia" charset="0"/>
                <a:cs typeface="Georgia" charset="0"/>
              </a:rPr>
              <a:t>SpatialCodec</a:t>
            </a:r>
            <a:r>
              <a:rPr lang="en-US" altLang="zh-CN" sz="2800" dirty="0">
                <a:latin typeface="Georgia" charset="0"/>
                <a:cs typeface="Georgia" charset="0"/>
              </a:rPr>
              <a:t>  only need 12 Kbps. Note that the first five baselines are all </a:t>
            </a:r>
            <a:r>
              <a:rPr lang="en-US" altLang="zh-CN" sz="2800" b="1" dirty="0">
                <a:latin typeface="Georgia" charset="0"/>
                <a:cs typeface="Georgia" charset="0"/>
              </a:rPr>
              <a:t>channel-independent coding</a:t>
            </a:r>
            <a:r>
              <a:rPr lang="en-US" altLang="zh-CN" sz="2800" dirty="0">
                <a:latin typeface="Georgia" charset="0"/>
                <a:cs typeface="Georgia" charset="0"/>
              </a:rPr>
              <a:t>, which mean they all code each channel independently using single channel codecs.</a:t>
            </a:r>
          </a:p>
          <a:p>
            <a:pPr>
              <a:lnSpc>
                <a:spcPct val="125000"/>
              </a:lnSpc>
            </a:pPr>
            <a:r>
              <a:rPr lang="en-US" altLang="zh-CN" sz="2800" b="1" dirty="0">
                <a:latin typeface="Georgia" charset="0"/>
                <a:cs typeface="Georgia" charset="0"/>
              </a:rPr>
              <a:t>Performance</a:t>
            </a:r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Georgia" charset="0"/>
                <a:cs typeface="Georgia" charset="0"/>
              </a:rPr>
              <a:t>Table shows although </a:t>
            </a:r>
            <a:r>
              <a:rPr lang="en-US" altLang="zh-CN" sz="2800" b="1" dirty="0" err="1">
                <a:latin typeface="Georgia" charset="0"/>
                <a:cs typeface="Georgia" charset="0"/>
              </a:rPr>
              <a:t>SB-CODEC</a:t>
            </a:r>
            <a:r>
              <a:rPr lang="en-US" altLang="zh-CN" sz="2800" dirty="0" err="1">
                <a:latin typeface="Georgia" charset="0"/>
                <a:cs typeface="Georgia" charset="0"/>
              </a:rPr>
              <a:t>+</a:t>
            </a:r>
            <a:r>
              <a:rPr lang="en-US" altLang="zh-CN" sz="2800" b="1" dirty="0" err="1">
                <a:latin typeface="Georgia" charset="0"/>
                <a:cs typeface="Georgia" charset="0"/>
              </a:rPr>
              <a:t>SpatialCodec</a:t>
            </a:r>
            <a:r>
              <a:rPr lang="en-US" altLang="zh-CN" sz="2800" dirty="0">
                <a:latin typeface="Georgia" charset="0"/>
                <a:cs typeface="Georgia" charset="0"/>
              </a:rPr>
              <a:t>  only needs 12 Kbps, it achieves the best performance in all metrics.</a:t>
            </a:r>
          </a:p>
          <a:p>
            <a:pPr>
              <a:lnSpc>
                <a:spcPct val="125000"/>
              </a:lnSpc>
            </a:pPr>
            <a:endParaRPr lang="en-US" altLang="zh-CN" sz="2800" dirty="0">
              <a:latin typeface="Georgia" charset="0"/>
              <a:cs typeface="Georgia" charset="0"/>
            </a:endParaRP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altLang="zh-CN" sz="2800" dirty="0">
              <a:latin typeface="Georgia" charset="0"/>
              <a:cs typeface="Georgia" charset="0"/>
            </a:endParaRP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Georgia" charset="0"/>
              <a:cs typeface="Georgia" charset="0"/>
            </a:endParaRPr>
          </a:p>
          <a:p>
            <a:endParaRPr lang="en-US" sz="2800" dirty="0">
              <a:latin typeface="Georgia" charset="0"/>
              <a:cs typeface="Georgia" charset="0"/>
            </a:endParaRPr>
          </a:p>
        </p:txBody>
      </p:sp>
      <p:sp>
        <p:nvSpPr>
          <p:cNvPr id="14346" name="Rectangle 34"/>
          <p:cNvSpPr>
            <a:spLocks noChangeArrowheads="1"/>
          </p:cNvSpPr>
          <p:nvPr/>
        </p:nvSpPr>
        <p:spPr bwMode="auto">
          <a:xfrm>
            <a:off x="34855883" y="28279694"/>
            <a:ext cx="8281046" cy="38261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/>
          <a:lstStyle/>
          <a:p>
            <a:pPr>
              <a:spcBef>
                <a:spcPct val="50000"/>
              </a:spcBef>
            </a:pPr>
            <a:r>
              <a:rPr lang="en-GB" sz="4000" b="1" u="sng" dirty="0">
                <a:solidFill>
                  <a:srgbClr val="F15A31"/>
                </a:solidFill>
              </a:rPr>
              <a:t>CONCLUSIONS</a:t>
            </a:r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Georgia" charset="0"/>
                <a:cs typeface="Georgia" charset="0"/>
              </a:rPr>
              <a:t>This project proposes a novel double branch method for multi-channel speech coding. Results show that our method is able to achieve superior coding quality with only 12 Kbps.</a:t>
            </a:r>
            <a:endParaRPr lang="en-US" sz="2800" dirty="0"/>
          </a:p>
        </p:txBody>
      </p:sp>
      <p:sp>
        <p:nvSpPr>
          <p:cNvPr id="14350" name="Text Box 16"/>
          <p:cNvSpPr txBox="1">
            <a:spLocks noChangeArrowheads="1"/>
          </p:cNvSpPr>
          <p:nvPr/>
        </p:nvSpPr>
        <p:spPr bwMode="auto">
          <a:xfrm>
            <a:off x="25629253" y="17410546"/>
            <a:ext cx="17184680" cy="192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0" tIns="180000" rIns="180000" bIns="180000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AU" sz="2800" b="1" i="1" dirty="0">
                <a:latin typeface="Georgia" panose="02040502050405020303" pitchFamily="18" charset="0"/>
              </a:rPr>
              <a:t>Table 1. </a:t>
            </a:r>
            <a:r>
              <a:rPr lang="en-US" altLang="zh-CN" sz="2800" dirty="0">
                <a:latin typeface="Georgia" panose="02040502050405020303" pitchFamily="18" charset="0"/>
              </a:rPr>
              <a:t>Evaluation results for 8-channel reverberant audio reconstruction on the test set. CI denotes Channel Independent. SS denotes spatial similarity. SB-CODEC denotes our sub-band codec. </a:t>
            </a:r>
            <a:r>
              <a:rPr lang="en-US" altLang="zh-CN" sz="2800" dirty="0" err="1">
                <a:latin typeface="Georgia" panose="02040502050405020303" pitchFamily="18" charset="0"/>
              </a:rPr>
              <a:t>DoA</a:t>
            </a:r>
            <a:r>
              <a:rPr lang="en-US" altLang="zh-CN" sz="2800" dirty="0">
                <a:latin typeface="Georgia" panose="02040502050405020303" pitchFamily="18" charset="0"/>
              </a:rPr>
              <a:t> Error is in degrees while RTF Error is in radians. PESQ (WB) is for the beamforming performance.</a:t>
            </a:r>
            <a:endParaRPr lang="en-AU" sz="2800" b="1" i="1" dirty="0">
              <a:latin typeface="Georgia" panose="02040502050405020303" pitchFamily="18" charset="0"/>
            </a:endParaRPr>
          </a:p>
        </p:txBody>
      </p:sp>
      <p:pic>
        <p:nvPicPr>
          <p:cNvPr id="7" name="Picture 6" descr="A logo with text on it">
            <a:extLst>
              <a:ext uri="{FF2B5EF4-FFF2-40B4-BE49-F238E27FC236}">
                <a16:creationId xmlns:a16="http://schemas.microsoft.com/office/drawing/2014/main" id="{8C9F30D0-A473-CA67-029B-C92B8EC082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7261646" cy="3810000"/>
          </a:xfrm>
          <a:prstGeom prst="rect">
            <a:avLst/>
          </a:prstGeom>
        </p:spPr>
      </p:pic>
      <p:sp>
        <p:nvSpPr>
          <p:cNvPr id="19" name="Rectangle 34">
            <a:extLst>
              <a:ext uri="{FF2B5EF4-FFF2-40B4-BE49-F238E27FC236}">
                <a16:creationId xmlns:a16="http://schemas.microsoft.com/office/drawing/2014/main" id="{B6A6F48F-6E91-0A06-CE5D-D1FDD1678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55883" y="19962685"/>
            <a:ext cx="8250566" cy="767318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/>
          <a:lstStyle/>
          <a:p>
            <a:pPr>
              <a:spcBef>
                <a:spcPct val="50000"/>
              </a:spcBef>
            </a:pPr>
            <a:r>
              <a:rPr lang="en-GB" sz="4000" b="1" u="sng" dirty="0">
                <a:solidFill>
                  <a:srgbClr val="F15A31"/>
                </a:solidFill>
              </a:rPr>
              <a:t>References</a:t>
            </a:r>
            <a:endParaRPr lang="en-US" sz="2800" dirty="0"/>
          </a:p>
          <a:p>
            <a:pPr>
              <a:lnSpc>
                <a:spcPct val="125000"/>
              </a:lnSpc>
            </a:pPr>
            <a:r>
              <a:rPr lang="en-US" sz="2800" dirty="0">
                <a:latin typeface="Georgia" charset="0"/>
                <a:cs typeface="Georgia" charset="0"/>
              </a:rPr>
              <a:t>[1] Jean-Marc Valin, Gregory Maxwell, Timothy B. </a:t>
            </a:r>
            <a:r>
              <a:rPr lang="en-US" sz="2800" dirty="0" err="1">
                <a:latin typeface="Georgia" charset="0"/>
                <a:cs typeface="Georgia" charset="0"/>
              </a:rPr>
              <a:t>Terriberry</a:t>
            </a:r>
            <a:r>
              <a:rPr lang="en-US" sz="2800" dirty="0">
                <a:latin typeface="Georgia" charset="0"/>
                <a:cs typeface="Georgia" charset="0"/>
              </a:rPr>
              <a:t>, and Koen Vos, “High-quality, low-delay music coding in the opus codec,” 2016.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latin typeface="Georgia" charset="0"/>
                <a:cs typeface="Georgia" charset="0"/>
              </a:rPr>
              <a:t>[2] Alexandre D´ </a:t>
            </a:r>
            <a:r>
              <a:rPr lang="en-US" sz="2800" dirty="0" err="1">
                <a:latin typeface="Georgia" charset="0"/>
                <a:cs typeface="Georgia" charset="0"/>
              </a:rPr>
              <a:t>efossez</a:t>
            </a:r>
            <a:r>
              <a:rPr lang="en-US" sz="2800" dirty="0">
                <a:latin typeface="Georgia" charset="0"/>
                <a:cs typeface="Georgia" charset="0"/>
              </a:rPr>
              <a:t>, Jade </a:t>
            </a:r>
            <a:r>
              <a:rPr lang="en-US" sz="2800" dirty="0" err="1">
                <a:latin typeface="Georgia" charset="0"/>
                <a:cs typeface="Georgia" charset="0"/>
              </a:rPr>
              <a:t>Copet</a:t>
            </a:r>
            <a:r>
              <a:rPr lang="en-US" sz="2800" dirty="0">
                <a:latin typeface="Georgia" charset="0"/>
                <a:cs typeface="Georgia" charset="0"/>
              </a:rPr>
              <a:t>, Gabriel </a:t>
            </a:r>
            <a:r>
              <a:rPr lang="en-US" sz="2800" dirty="0" err="1">
                <a:latin typeface="Georgia" charset="0"/>
                <a:cs typeface="Georgia" charset="0"/>
              </a:rPr>
              <a:t>Synnaeve</a:t>
            </a:r>
            <a:r>
              <a:rPr lang="en-US" sz="2800" dirty="0">
                <a:latin typeface="Georgia" charset="0"/>
                <a:cs typeface="Georgia" charset="0"/>
              </a:rPr>
              <a:t>, and Yossi Adi, “High fidelity neural audio compression,” 2022.</a:t>
            </a:r>
          </a:p>
          <a:p>
            <a:pPr>
              <a:lnSpc>
                <a:spcPct val="125000"/>
              </a:lnSpc>
            </a:pPr>
            <a:r>
              <a:rPr lang="en-US" sz="2800" dirty="0">
                <a:latin typeface="Georgia" charset="0"/>
                <a:cs typeface="Georgia" charset="0"/>
              </a:rPr>
              <a:t>[3] </a:t>
            </a:r>
            <a:r>
              <a:rPr lang="en-US" sz="2800" dirty="0" err="1">
                <a:latin typeface="Georgia" charset="0"/>
                <a:cs typeface="Georgia" charset="0"/>
              </a:rPr>
              <a:t>Dongchao</a:t>
            </a:r>
            <a:r>
              <a:rPr lang="en-US" sz="2800" dirty="0">
                <a:latin typeface="Georgia" charset="0"/>
                <a:cs typeface="Georgia" charset="0"/>
              </a:rPr>
              <a:t> Yang, </a:t>
            </a:r>
            <a:r>
              <a:rPr lang="en-US" sz="2800" dirty="0" err="1">
                <a:latin typeface="Georgia" charset="0"/>
                <a:cs typeface="Georgia" charset="0"/>
              </a:rPr>
              <a:t>Songxiang</a:t>
            </a:r>
            <a:r>
              <a:rPr lang="en-US" sz="2800" dirty="0">
                <a:latin typeface="Georgia" charset="0"/>
                <a:cs typeface="Georgia" charset="0"/>
              </a:rPr>
              <a:t> Liu, </a:t>
            </a:r>
            <a:r>
              <a:rPr lang="en-US" sz="2800" dirty="0" err="1">
                <a:latin typeface="Georgia" charset="0"/>
                <a:cs typeface="Georgia" charset="0"/>
              </a:rPr>
              <a:t>Rongjie</a:t>
            </a:r>
            <a:r>
              <a:rPr lang="en-US" sz="2800" dirty="0">
                <a:latin typeface="Georgia" charset="0"/>
                <a:cs typeface="Georgia" charset="0"/>
              </a:rPr>
              <a:t> Huang, Jinchuan Tian, Chao Weng, and </a:t>
            </a:r>
            <a:r>
              <a:rPr lang="en-US" sz="2800" dirty="0" err="1">
                <a:latin typeface="Georgia" charset="0"/>
                <a:cs typeface="Georgia" charset="0"/>
              </a:rPr>
              <a:t>Yuexian</a:t>
            </a:r>
            <a:r>
              <a:rPr lang="en-US" sz="2800" dirty="0">
                <a:latin typeface="Georgia" charset="0"/>
                <a:cs typeface="Georgia" charset="0"/>
              </a:rPr>
              <a:t> Zou, “HiFi-Codec: </a:t>
            </a:r>
            <a:r>
              <a:rPr lang="en-US" sz="2800" dirty="0" err="1">
                <a:latin typeface="Georgia" charset="0"/>
                <a:cs typeface="Georgia" charset="0"/>
              </a:rPr>
              <a:t>Groupresidual</a:t>
            </a:r>
            <a:r>
              <a:rPr lang="en-US" sz="2800" dirty="0">
                <a:latin typeface="Georgia" charset="0"/>
                <a:cs typeface="Georgia" charset="0"/>
              </a:rPr>
              <a:t> vector quantization for high fidelity audio codec,” 2023.</a:t>
            </a:r>
          </a:p>
        </p:txBody>
      </p:sp>
      <p:pic>
        <p:nvPicPr>
          <p:cNvPr id="23" name="Picture 22" descr="A black and white logo">
            <a:extLst>
              <a:ext uri="{FF2B5EF4-FFF2-40B4-BE49-F238E27FC236}">
                <a16:creationId xmlns:a16="http://schemas.microsoft.com/office/drawing/2014/main" id="{737728BB-201F-DEC4-43CC-F6C7DBAFBC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95203" y="16052592"/>
            <a:ext cx="6675689" cy="979819"/>
          </a:xfrm>
          <a:prstGeom prst="rect">
            <a:avLst/>
          </a:prstGeom>
        </p:spPr>
      </p:pic>
      <p:pic>
        <p:nvPicPr>
          <p:cNvPr id="34" name="Picture 33" descr="A diagram of a diagram of a radio frequency">
            <a:extLst>
              <a:ext uri="{FF2B5EF4-FFF2-40B4-BE49-F238E27FC236}">
                <a16:creationId xmlns:a16="http://schemas.microsoft.com/office/drawing/2014/main" id="{3FA88A2A-2D62-0B1D-A807-66E94AFAEE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63625" y="22609810"/>
            <a:ext cx="10338846" cy="4635643"/>
          </a:xfrm>
          <a:prstGeom prst="rect">
            <a:avLst/>
          </a:prstGeom>
        </p:spPr>
      </p:pic>
      <p:pic>
        <p:nvPicPr>
          <p:cNvPr id="39" name="Picture 38" descr="A number and symbol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939403E2-80FF-1C70-F9BD-2213A630EA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19114" y="27847701"/>
            <a:ext cx="6268325" cy="914528"/>
          </a:xfrm>
          <a:prstGeom prst="rect">
            <a:avLst/>
          </a:prstGeom>
        </p:spPr>
      </p:pic>
      <p:pic>
        <p:nvPicPr>
          <p:cNvPr id="48" name="Picture 47" descr="A diagram of a flowchart">
            <a:extLst>
              <a:ext uri="{FF2B5EF4-FFF2-40B4-BE49-F238E27FC236}">
                <a16:creationId xmlns:a16="http://schemas.microsoft.com/office/drawing/2014/main" id="{F34F1393-4E97-4473-D039-F7C0128403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66433" y="4613435"/>
            <a:ext cx="29640015" cy="81007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131F33"/>
      </a:dk1>
      <a:lt1>
        <a:srgbClr val="FFFFFF"/>
      </a:lt1>
      <a:dk2>
        <a:srgbClr val="DC4D3A"/>
      </a:dk2>
      <a:lt2>
        <a:srgbClr val="FAFAFA"/>
      </a:lt2>
      <a:accent1>
        <a:srgbClr val="131F33"/>
      </a:accent1>
      <a:accent2>
        <a:srgbClr val="DB4C3A"/>
      </a:accent2>
      <a:accent3>
        <a:srgbClr val="555555"/>
      </a:accent3>
      <a:accent4>
        <a:srgbClr val="888888"/>
      </a:accent4>
      <a:accent5>
        <a:srgbClr val="3D64A7"/>
      </a:accent5>
      <a:accent6>
        <a:srgbClr val="B23E2F"/>
      </a:accent6>
      <a:hlink>
        <a:srgbClr val="666666"/>
      </a:hlink>
      <a:folHlink>
        <a:srgbClr val="AAAAA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410CA1B-542D-3244-B814-5E899E0E5892}" vid="{0D1DA440-3E1F-1243-A175-747014F56C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654</TotalTime>
  <Words>903</Words>
  <Application>Microsoft Office PowerPoint</Application>
  <PresentationFormat>Custom</PresentationFormat>
  <Paragraphs>88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Cambria Math</vt:lpstr>
      <vt:lpstr>Georgia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Zhongweiyang Xu</cp:lastModifiedBy>
  <cp:revision>39</cp:revision>
  <cp:lastPrinted>2009-06-18T18:06:01Z</cp:lastPrinted>
  <dcterms:created xsi:type="dcterms:W3CDTF">2018-11-05T19:52:35Z</dcterms:created>
  <dcterms:modified xsi:type="dcterms:W3CDTF">2024-04-06T21:22:51Z</dcterms:modified>
  <cp:category/>
</cp:coreProperties>
</file>