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544" r:id="rId3"/>
    <p:sldId id="528" r:id="rId4"/>
    <p:sldId id="553" r:id="rId5"/>
    <p:sldId id="554" r:id="rId6"/>
    <p:sldId id="555" r:id="rId7"/>
    <p:sldId id="563" r:id="rId8"/>
    <p:sldId id="564" r:id="rId9"/>
    <p:sldId id="556" r:id="rId10"/>
    <p:sldId id="557" r:id="rId11"/>
    <p:sldId id="558" r:id="rId12"/>
    <p:sldId id="559" r:id="rId13"/>
    <p:sldId id="560" r:id="rId14"/>
    <p:sldId id="561" r:id="rId15"/>
    <p:sldId id="562"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27B6CD-50C2-410F-8880-007F31022B36}">
          <p14:sldIdLst>
            <p14:sldId id="256"/>
            <p14:sldId id="544"/>
            <p14:sldId id="528"/>
            <p14:sldId id="553"/>
            <p14:sldId id="554"/>
            <p14:sldId id="555"/>
            <p14:sldId id="563"/>
            <p14:sldId id="564"/>
            <p14:sldId id="556"/>
            <p14:sldId id="557"/>
            <p14:sldId id="558"/>
            <p14:sldId id="559"/>
            <p14:sldId id="560"/>
            <p14:sldId id="561"/>
            <p14:sldId id="562"/>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DE8"/>
    <a:srgbClr val="63065F"/>
    <a:srgbClr val="EEEAF2"/>
    <a:srgbClr val="EBF1DF"/>
    <a:srgbClr val="FFFFFF"/>
    <a:srgbClr val="FCEBD1"/>
    <a:srgbClr val="FFFFF2"/>
    <a:srgbClr val="82D749"/>
    <a:srgbClr val="B3E1B3"/>
    <a:srgbClr val="D7F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8" autoAdjust="0"/>
    <p:restoredTop sz="70662" autoAdjust="0"/>
  </p:normalViewPr>
  <p:slideViewPr>
    <p:cSldViewPr snapToGrid="0">
      <p:cViewPr>
        <p:scale>
          <a:sx n="75" d="100"/>
          <a:sy n="75" d="100"/>
        </p:scale>
        <p:origin x="628" y="-116"/>
      </p:cViewPr>
      <p:guideLst/>
    </p:cSldViewPr>
  </p:slideViewPr>
  <p:notesTextViewPr>
    <p:cViewPr>
      <p:scale>
        <a:sx n="3" d="2"/>
        <a:sy n="3" d="2"/>
      </p:scale>
      <p:origin x="0" y="0"/>
    </p:cViewPr>
  </p:notesTextViewPr>
  <p:notesViewPr>
    <p:cSldViewPr snapToGrid="0">
      <p:cViewPr varScale="1">
        <p:scale>
          <a:sx n="87" d="100"/>
          <a:sy n="87" d="100"/>
        </p:scale>
        <p:origin x="312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86AE6A-5A3D-423A-BE41-7D06949F68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Footer Placeholder 3">
            <a:extLst>
              <a:ext uri="{FF2B5EF4-FFF2-40B4-BE49-F238E27FC236}">
                <a16:creationId xmlns:a16="http://schemas.microsoft.com/office/drawing/2014/main" id="{5A8D032E-0F8B-4D53-9CF9-57C85880D6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C7A9DB54-919F-46CF-AD50-C08013E341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636A23-557E-45E8-8643-6AA54903270C}" type="slidenum">
              <a:rPr lang="zh-CN" altLang="en-US" smtClean="0"/>
              <a:t>‹#›</a:t>
            </a:fld>
            <a:endParaRPr lang="zh-CN" altLang="en-US"/>
          </a:p>
        </p:txBody>
      </p:sp>
    </p:spTree>
    <p:extLst>
      <p:ext uri="{BB962C8B-B14F-4D97-AF65-F5344CB8AC3E}">
        <p14:creationId xmlns:p14="http://schemas.microsoft.com/office/powerpoint/2010/main" val="2461236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225A1-73BF-483B-8451-AB343A6D1337}" type="datetimeFigureOut">
              <a:rPr lang="zh-CN" altLang="en-US" smtClean="0"/>
              <a:t>2024/4/15</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A466E-AA20-40DD-9ECC-1006CFC2A239}" type="slidenum">
              <a:rPr lang="zh-CN" altLang="en-US" smtClean="0"/>
              <a:t>‹#›</a:t>
            </a:fld>
            <a:endParaRPr lang="zh-CN" altLang="en-US"/>
          </a:p>
        </p:txBody>
      </p:sp>
    </p:spTree>
    <p:extLst>
      <p:ext uri="{BB962C8B-B14F-4D97-AF65-F5344CB8AC3E}">
        <p14:creationId xmlns:p14="http://schemas.microsoft.com/office/powerpoint/2010/main" val="41817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Hello everyone, my name is </a:t>
            </a:r>
            <a:r>
              <a:rPr lang="en-US" altLang="zh-CN" sz="1200" dirty="0" err="1"/>
              <a:t>tianchi</a:t>
            </a:r>
            <a:r>
              <a:rPr lang="en-US" altLang="zh-CN" sz="1200" dirty="0"/>
              <a:t> sun. Today I will talk about our work called a lightweight hybrid multi-channel speech extraction system with directional voice activity detection. This paper is the result of collaboration among Nanjing university, Horizon robotics and </a:t>
            </a:r>
            <a:r>
              <a:rPr lang="en-US" altLang="zh-CN" sz="1200" dirty="0" err="1"/>
              <a:t>Thingstar</a:t>
            </a:r>
            <a:r>
              <a:rPr lang="en-US" altLang="zh-CN" sz="1200" dirty="0"/>
              <a:t>.</a:t>
            </a:r>
          </a:p>
          <a:p>
            <a:endParaRPr lang="zh-CN" altLang="en-US"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1</a:t>
            </a:fld>
            <a:endParaRPr lang="zh-CN" altLang="en-US"/>
          </a:p>
        </p:txBody>
      </p:sp>
    </p:spTree>
    <p:extLst>
      <p:ext uri="{BB962C8B-B14F-4D97-AF65-F5344CB8AC3E}">
        <p14:creationId xmlns:p14="http://schemas.microsoft.com/office/powerpoint/2010/main" val="245361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our experimental setup, we utilize a uniform six-microphone circular array with a radius of three point five centimeters. As depicted in the illustration, the horizontal plane is evenly divided into six zones. Each zone covers a sixty-degree-span area. As mentioned above, zone-1 is designated as the target zone, encompassing an azimuthal range from minus thirty to thirty degrees relative to the first channel. Considering real-world scenarios, the target speaker is positioned within the range of minus twenty to twenty degrees, to ensure the absence of interfering speakers within a specified range. As indicated by the blue dashed line, here we set the range to ten degrees.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Regarding the training datasets, clean speech from multi speakers is mixed together with noise to generate multichannel noisy audio received by the microphone array. Due to the non-differentiability of the generalized sidelobe canceller, the DVAD module and the PF module are trained separately. Two training datasets are created using the same source speech and noise data.</a:t>
            </a:r>
          </a:p>
          <a:p>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10</a:t>
            </a:fld>
            <a:endParaRPr lang="zh-CN" altLang="en-US"/>
          </a:p>
        </p:txBody>
      </p:sp>
    </p:spTree>
    <p:extLst>
      <p:ext uri="{BB962C8B-B14F-4D97-AF65-F5344CB8AC3E}">
        <p14:creationId xmlns:p14="http://schemas.microsoft.com/office/powerpoint/2010/main" val="199061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the training samples for the DVAD module, the azimuths of speakers are uniformly sampled. The ground-truth VAD labels for multiple speakers are obtained by applying a signal processing-based VAD algorithm called robust VAD, to reverberant speech from each speaker before mixing. Subsequently, the VAD labels are converted into directional ones. An example of the DVAD label is shown in the figure on the right. </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11</a:t>
            </a:fld>
            <a:endParaRPr lang="zh-CN" altLang="en-US"/>
          </a:p>
        </p:txBody>
      </p:sp>
    </p:spTree>
    <p:extLst>
      <p:ext uri="{BB962C8B-B14F-4D97-AF65-F5344CB8AC3E}">
        <p14:creationId xmlns:p14="http://schemas.microsoft.com/office/powerpoint/2010/main" val="1278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evaluated on the test set, the DVAD module achieves performance with a precision of ninety-four percent and a recall rate of ninety-five percent. An example from the test set is provided here. </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12</a:t>
            </a:fld>
            <a:endParaRPr lang="zh-CN" altLang="en-US"/>
          </a:p>
        </p:txBody>
      </p:sp>
    </p:spTree>
    <p:extLst>
      <p:ext uri="{BB962C8B-B14F-4D97-AF65-F5344CB8AC3E}">
        <p14:creationId xmlns:p14="http://schemas.microsoft.com/office/powerpoint/2010/main" val="262437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contrast to the DVAD training dataset, the samples for the PF module must include a target speaker set in zone-1, with competing speakers restricted outside zone-1. During training, the output signals from the generalized sidelobe canceller are guided by the ground-truth DVAD labels. And in the inference stage, the estimated signals and DVAD vectors will be used.</a:t>
            </a:r>
          </a:p>
          <a:p>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13</a:t>
            </a:fld>
            <a:endParaRPr lang="zh-CN" altLang="en-US"/>
          </a:p>
        </p:txBody>
      </p:sp>
    </p:spTree>
    <p:extLst>
      <p:ext uri="{BB962C8B-B14F-4D97-AF65-F5344CB8AC3E}">
        <p14:creationId xmlns:p14="http://schemas.microsoft.com/office/powerpoint/2010/main" val="3602119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last, I'll present the evaluation results. The table displays the objective scores on the simulated test set. We assess four types of post-filters with different input features to validate the design of the proposed system. The meanings of the four types have been listed.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From the table, it is evident that the introduction of FBF output and DVAD information progressively enhances the post-filter’s performance. With the inclusion of FBF output, speech distortion caused by the GSC can be effectively compensated for, which leads to significant improvements across all objective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also compare our system with an end-to-end approach called FT-JNF. </a:t>
            </a:r>
            <a:r>
              <a:rPr lang="en-US" altLang="zh-CN" dirty="0">
                <a:effectLst/>
              </a:rPr>
              <a:t>This paper comprehensively summarized multi-channel nonlinear speech enhancement paradigms and proposed a SOTA model.</a:t>
            </a:r>
            <a:r>
              <a:rPr lang="en-US" altLang="zh-CN" dirty="0"/>
              <a:t> On simulated data, PF-dual outperforms FT-JNF in terms of PESQ and ESTOI scores. With the assistance of DVAD, better performance can be achieved by PF-DVAD-1ch and PF-DVAD-6ch. As a consequence, our method achieves similar objective scores while reducing computational cost by nearly ninety percent. The parameters and computational load counted here encompass all the modules in our system.</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14</a:t>
            </a:fld>
            <a:endParaRPr lang="zh-CN" altLang="en-US"/>
          </a:p>
        </p:txBody>
      </p:sp>
    </p:spTree>
    <p:extLst>
      <p:ext uri="{BB962C8B-B14F-4D97-AF65-F5344CB8AC3E}">
        <p14:creationId xmlns:p14="http://schemas.microsoft.com/office/powerpoint/2010/main" val="2069234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Additionally, we recorded real-world noisy test data in a small conference room using a microphone array identical to the simulated setup. This was done to evaluate the performance of models in unseen environments.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table displays the subjective scores, DNSMOS, obtained on both the simulated and real-world test set. It should be noted that the DNSMOS tool is not suitable for evaluating the quality of target speech in an unprocessed multi-speaker recording. Therefore, the metrics of noisy speech are not included.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three models achieve similar scores on the simulated test set, with FT-JNF slightly leading in SIG and OVRL scores. However, the impact of introducing complete DVAD is evident when evaluating DNSMOS on real-world data. PF-DVAD-6ch significantly outperforms FT-JNF and PF-DVAD-1ch, especially in terms of the SIG score. It suggests that, the comprehensive DVAD, which provides activity distribution of all speakers, results in less spatial information loss during post-filtering. As a result, extraction of the target speech becomes more robust.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 audio sample is provided. (play audio) </a:t>
            </a:r>
            <a:r>
              <a:rPr lang="en-US" altLang="zh-CN" b="0" i="0" dirty="0">
                <a:solidFill>
                  <a:srgbClr val="0D0D0D"/>
                </a:solidFill>
                <a:effectLst/>
                <a:latin typeface="Söhne"/>
              </a:rPr>
              <a:t>The four subplots are labeled as follows: noisy speech, ideal fixed beamformer output of target speech, output of FT-JNF, and output of PF-DVAD-6ch. </a:t>
            </a:r>
            <a:r>
              <a:rPr lang="en-US" altLang="zh-CN" dirty="0"/>
              <a:t>We can see that, in the enhanced result by PF-DVAD-6ch, noise is more effectively suppressed in non-speech segments, while significantly more speech components are preserved.</a:t>
            </a:r>
          </a:p>
          <a:p>
            <a:endParaRPr lang="zh-CN" altLang="en-US"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15</a:t>
            </a:fld>
            <a:endParaRPr lang="zh-CN" altLang="en-US"/>
          </a:p>
        </p:txBody>
      </p:sp>
    </p:spTree>
    <p:extLst>
      <p:ext uri="{BB962C8B-B14F-4D97-AF65-F5344CB8AC3E}">
        <p14:creationId xmlns:p14="http://schemas.microsoft.com/office/powerpoint/2010/main" val="2181521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Thanks for your attention. If you have any questions, please feel free to reach out.</a:t>
            </a:r>
          </a:p>
        </p:txBody>
      </p:sp>
      <p:sp>
        <p:nvSpPr>
          <p:cNvPr id="4" name="Slide Number Placeholder 3"/>
          <p:cNvSpPr>
            <a:spLocks noGrp="1"/>
          </p:cNvSpPr>
          <p:nvPr>
            <p:ph type="sldNum" sz="quarter" idx="5"/>
          </p:nvPr>
        </p:nvSpPr>
        <p:spPr/>
        <p:txBody>
          <a:bodyPr/>
          <a:lstStyle/>
          <a:p>
            <a:fld id="{F57A466E-AA20-40DD-9ECC-1006CFC2A239}" type="slidenum">
              <a:rPr lang="zh-CN" altLang="en-US" smtClean="0"/>
              <a:t>16</a:t>
            </a:fld>
            <a:endParaRPr lang="zh-CN" altLang="en-US"/>
          </a:p>
        </p:txBody>
      </p:sp>
    </p:spTree>
    <p:extLst>
      <p:ext uri="{BB962C8B-B14F-4D97-AF65-F5344CB8AC3E}">
        <p14:creationId xmlns:p14="http://schemas.microsoft.com/office/powerpoint/2010/main" val="92896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Target speaker extraction, typically referred to as TSE, aims to extract the speech of the target speaker from a noisy environment characterized by competing speakers and background noise.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 TSE system receives noisy audio along with auxiliary cues related to the target speaker as input and attempts to suppress the interfering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terms of auxiliary cues, speaker embeddings serve as an effective feature to discriminate speakers. However, an enrollment utterance from the target speaker might be inaccessible in many cases. In this work, we focus on the problem of extracting the speaker from a specific direction. In other words, the direction of arrival of the target speech is approximately known.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practice, target speaker extraction systems can be useful in a variety of applications, such as conference calls and hearing aids. </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2</a:t>
            </a:fld>
            <a:endParaRPr lang="zh-CN" altLang="en-US"/>
          </a:p>
        </p:txBody>
      </p:sp>
    </p:spTree>
    <p:extLst>
      <p:ext uri="{BB962C8B-B14F-4D97-AF65-F5344CB8AC3E}">
        <p14:creationId xmlns:p14="http://schemas.microsoft.com/office/powerpoint/2010/main" val="8815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today’s world, most devices are equipped with several microphones which allow spatial filtering to attenuate signals from unwanted directions. For a given array, we can derive a beamformer that preserves signals from certain frontal angles while suppressing those from elsewhere. This is followed by a post-filter that works to further reduce interference.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generalized sidelobe canceller is a well-known signal processing-based strategy to realize the structure. As illustrated, a conventional GSC consists of three main modules: a fixed beamformer to focus on sound from a particular direction, an adaptive blocking matrix to gather signal from other directions and an adaptive interference canceller to remove remaining noise from the beamformed signal. However, there inevitably exists speech distortion in the output due to the leakage of the desired signal in the blocking matrix. </a:t>
            </a:r>
          </a:p>
        </p:txBody>
      </p:sp>
      <p:sp>
        <p:nvSpPr>
          <p:cNvPr id="4" name="灯片编号占位符 3"/>
          <p:cNvSpPr>
            <a:spLocks noGrp="1"/>
          </p:cNvSpPr>
          <p:nvPr>
            <p:ph type="sldNum" sz="quarter" idx="5"/>
          </p:nvPr>
        </p:nvSpPr>
        <p:spPr/>
        <p:txBody>
          <a:bodyPr/>
          <a:lstStyle/>
          <a:p>
            <a:fld id="{F57A466E-AA20-40DD-9ECC-1006CFC2A239}" type="slidenum">
              <a:rPr lang="zh-CN" altLang="en-US" smtClean="0"/>
              <a:t>3</a:t>
            </a:fld>
            <a:endParaRPr lang="zh-CN" altLang="en-US"/>
          </a:p>
        </p:txBody>
      </p:sp>
    </p:spTree>
    <p:extLst>
      <p:ext uri="{BB962C8B-B14F-4D97-AF65-F5344CB8AC3E}">
        <p14:creationId xmlns:p14="http://schemas.microsoft.com/office/powerpoint/2010/main" val="739861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address this issue, a module called adaptation-mode controller is introduced to determine the optimal occasion to update parameters of the respective modules. To put it simply, the update of the ABM is expected to occur exclusively during the target speaker's speech frames, while the AIC update is conducted during the target speaker's silent frames. Although traditional voice activity detection algorithms, which often rely on energy levels, can support this module, they tend to suffer from a high number of false alarms caused by competing speakers in multi-talker environments . Moreover, signal processing techniques typically see their performance degradation in scenarios with low signal-to-noise ratios.</a:t>
            </a:r>
          </a:p>
        </p:txBody>
      </p:sp>
      <p:sp>
        <p:nvSpPr>
          <p:cNvPr id="4" name="灯片编号占位符 3"/>
          <p:cNvSpPr>
            <a:spLocks noGrp="1"/>
          </p:cNvSpPr>
          <p:nvPr>
            <p:ph type="sldNum" sz="quarter" idx="5"/>
          </p:nvPr>
        </p:nvSpPr>
        <p:spPr/>
        <p:txBody>
          <a:bodyPr/>
          <a:lstStyle/>
          <a:p>
            <a:fld id="{F57A466E-AA20-40DD-9ECC-1006CFC2A239}" type="slidenum">
              <a:rPr lang="zh-CN" altLang="en-US" smtClean="0"/>
              <a:t>4</a:t>
            </a:fld>
            <a:endParaRPr lang="zh-CN" altLang="en-US"/>
          </a:p>
        </p:txBody>
      </p:sp>
    </p:spTree>
    <p:extLst>
      <p:ext uri="{BB962C8B-B14F-4D97-AF65-F5344CB8AC3E}">
        <p14:creationId xmlns:p14="http://schemas.microsoft.com/office/powerpoint/2010/main" val="868001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Another class of solutions to TSE relies on deep learning, where the model takes in raw microphone array signals as input and outputs clean target speech. Unlike traditional methods with explicit spatial filtering and post-filtering steps, most neural networks are trained in an end-to-end manner. Although end-to-end approaches have made significant progress in speech separation and speech enhancement, they face two major limitations. Firstly, their high computational loads will pose challenges for the application in real-time audio processing. Additionally, neural networks are fully trainable and trained using totally simulated datasets. The robustness is not guaranteed in unseen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Considering the factors mentioned above, we propose a hybrid TSE system, that combines signal processing and neural networks. The system integrates the robust GSC with two neural network-based modules. The first module, termed directional voice activity detection, is designed to identify whether there are active speakers in specific directions. And the second one, a neural post-filter aims to minimize the residual interference in the GSC output. We are going to explain the data flow of the system in detail on the next slide. Our experimental results demonstrate that, despite its significantly lower complexity, our system can achieve performance comparable to the current end-to-end method on synthetic data and generalize better when tested on real-world data.</a:t>
            </a:r>
          </a:p>
          <a:p>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5</a:t>
            </a:fld>
            <a:endParaRPr lang="zh-CN" altLang="en-US"/>
          </a:p>
        </p:txBody>
      </p:sp>
    </p:spTree>
    <p:extLst>
      <p:ext uri="{BB962C8B-B14F-4D97-AF65-F5344CB8AC3E}">
        <p14:creationId xmlns:p14="http://schemas.microsoft.com/office/powerpoint/2010/main" val="402102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a commonly utilized planar array, the DOA of a sound source is usually defined by the azimuth with respect to the array. As illustrated in the top-left diagram, the azimuth plane can be divided into N disjointed zones. Without loss of generality, the target speaker is assumed to be known in zone-1 and competing speakers are in the other zones.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It‘s worthwhile to note that all the modules in our system process the complex spectrum of audio frame by frame, thus ensuring causality.</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directional voice activity detection module takes multichannel noisy audio as input and produces an N-dimensional estimation vector as output, denoted by P hat in the diagram. Each node in the vector represents the estimation of speaker activity in the corresponding zone.</a:t>
            </a:r>
          </a:p>
        </p:txBody>
      </p:sp>
      <p:sp>
        <p:nvSpPr>
          <p:cNvPr id="4" name="灯片编号占位符 3"/>
          <p:cNvSpPr>
            <a:spLocks noGrp="1"/>
          </p:cNvSpPr>
          <p:nvPr>
            <p:ph type="sldNum" sz="quarter" idx="5"/>
          </p:nvPr>
        </p:nvSpPr>
        <p:spPr/>
        <p:txBody>
          <a:bodyPr/>
          <a:lstStyle/>
          <a:p>
            <a:fld id="{F57A466E-AA20-40DD-9ECC-1006CFC2A239}" type="slidenum">
              <a:rPr lang="zh-CN" altLang="en-US" smtClean="0"/>
              <a:t>6</a:t>
            </a:fld>
            <a:endParaRPr lang="zh-CN" altLang="en-US"/>
          </a:p>
        </p:txBody>
      </p:sp>
    </p:spTree>
    <p:extLst>
      <p:ext uri="{BB962C8B-B14F-4D97-AF65-F5344CB8AC3E}">
        <p14:creationId xmlns:p14="http://schemas.microsoft.com/office/powerpoint/2010/main" val="2153756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Subsequently, P hat sub one, which corresponds to the speech activity estimated in target speaker's zone, gets binarized to yield a hard VAD label, delta, as depicted by the lower-left equation. When delta or tilde delta equals one, it means that the parameters of the ABM or AIC module should be updated.</a:t>
            </a:r>
          </a:p>
        </p:txBody>
      </p:sp>
      <p:sp>
        <p:nvSpPr>
          <p:cNvPr id="4" name="灯片编号占位符 3"/>
          <p:cNvSpPr>
            <a:spLocks noGrp="1"/>
          </p:cNvSpPr>
          <p:nvPr>
            <p:ph type="sldNum" sz="quarter" idx="5"/>
          </p:nvPr>
        </p:nvSpPr>
        <p:spPr/>
        <p:txBody>
          <a:bodyPr/>
          <a:lstStyle/>
          <a:p>
            <a:fld id="{F57A466E-AA20-40DD-9ECC-1006CFC2A239}" type="slidenum">
              <a:rPr lang="zh-CN" altLang="en-US" smtClean="0"/>
              <a:t>7</a:t>
            </a:fld>
            <a:endParaRPr lang="zh-CN" altLang="en-US"/>
          </a:p>
        </p:txBody>
      </p:sp>
    </p:spTree>
    <p:extLst>
      <p:ext uri="{BB962C8B-B14F-4D97-AF65-F5344CB8AC3E}">
        <p14:creationId xmlns:p14="http://schemas.microsoft.com/office/powerpoint/2010/main" val="107641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the output of FBF and the output of the AIC are combined into a dual-channel signal, as input to the post-filter. This combination is based on the recognition that these two signals complement each other. Besides, the DVAD vector is introduced in an intermediate module to assist the post-filter identify the target speaker in overlapping speech segments.</a:t>
            </a:r>
          </a:p>
        </p:txBody>
      </p:sp>
      <p:sp>
        <p:nvSpPr>
          <p:cNvPr id="4" name="灯片编号占位符 3"/>
          <p:cNvSpPr>
            <a:spLocks noGrp="1"/>
          </p:cNvSpPr>
          <p:nvPr>
            <p:ph type="sldNum" sz="quarter" idx="5"/>
          </p:nvPr>
        </p:nvSpPr>
        <p:spPr/>
        <p:txBody>
          <a:bodyPr/>
          <a:lstStyle/>
          <a:p>
            <a:fld id="{F57A466E-AA20-40DD-9ECC-1006CFC2A239}" type="slidenum">
              <a:rPr lang="zh-CN" altLang="en-US" smtClean="0"/>
              <a:t>8</a:t>
            </a:fld>
            <a:endParaRPr lang="zh-CN" altLang="en-US"/>
          </a:p>
        </p:txBody>
      </p:sp>
    </p:spTree>
    <p:extLst>
      <p:ext uri="{BB962C8B-B14F-4D97-AF65-F5344CB8AC3E}">
        <p14:creationId xmlns:p14="http://schemas.microsoft.com/office/powerpoint/2010/main" val="1952972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Inspired by the research on sound event detection and sound source localization, we have modified the classic convolutional recurrent neural network which is referred to as CRN, to perform DVAD estimation. The feature extractor plays a crucial role in this task as it needs to exploit both frequency and spatial information. Among numerous variants of features, we have discovered through experiments that, combining linear-frequency log-power spectrograms with sin inter-channel phase differences leads to best performance in DVAD estimation.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for the post-filter module, it's constructed upon the previous work of our research group, dual-path CRN, which is a lightweight neural network with outstanding performance on monaural speech enhancement. Different from the original setup, the DPCRN we used operates on dual-channel input, and the soft DVAD estimation vector is concatenated with the encoder output along the channel axis. The decoder generates the complex ratio mask, to be multiplied with the fixed beamformer output.</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F57A466E-AA20-40DD-9ECC-1006CFC2A239}" type="slidenum">
              <a:rPr lang="zh-CN" altLang="en-US" smtClean="0"/>
              <a:t>9</a:t>
            </a:fld>
            <a:endParaRPr lang="zh-CN" altLang="en-US"/>
          </a:p>
        </p:txBody>
      </p:sp>
    </p:spTree>
    <p:extLst>
      <p:ext uri="{BB962C8B-B14F-4D97-AF65-F5344CB8AC3E}">
        <p14:creationId xmlns:p14="http://schemas.microsoft.com/office/powerpoint/2010/main" val="302132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dirty="0"/>
          </a:p>
        </p:txBody>
      </p:sp>
      <p:sp>
        <p:nvSpPr>
          <p:cNvPr id="5" name="Footer Placeholder 4"/>
          <p:cNvSpPr>
            <a:spLocks noGrp="1"/>
          </p:cNvSpPr>
          <p:nvPr>
            <p:ph type="ftr" sz="quarter" idx="11"/>
          </p:nvPr>
        </p:nvSpPr>
        <p:spPr/>
        <p:txBody>
          <a:bodyPr/>
          <a:lstStyle/>
          <a:p>
            <a:pPr algn="ctr"/>
            <a:endParaRPr lang="zh-CN" altLang="en-US" dirty="0"/>
          </a:p>
        </p:txBody>
      </p:sp>
      <p:sp>
        <p:nvSpPr>
          <p:cNvPr id="6" name="Slide Number Placeholder 5"/>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39742540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dirty="0"/>
          </a:p>
        </p:txBody>
      </p:sp>
      <p:sp>
        <p:nvSpPr>
          <p:cNvPr id="5" name="Footer Placeholder 4"/>
          <p:cNvSpPr>
            <a:spLocks noGrp="1"/>
          </p:cNvSpPr>
          <p:nvPr>
            <p:ph type="ftr" sz="quarter" idx="11"/>
          </p:nvPr>
        </p:nvSpPr>
        <p:spPr/>
        <p:txBody>
          <a:bodyPr/>
          <a:lstStyle/>
          <a:p>
            <a:pPr algn="ctr"/>
            <a:endParaRPr lang="zh-CN" altLang="en-US" dirty="0"/>
          </a:p>
        </p:txBody>
      </p:sp>
      <p:sp>
        <p:nvSpPr>
          <p:cNvPr id="6" name="Slide Number Placeholder 5"/>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51959187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dirty="0"/>
          </a:p>
        </p:txBody>
      </p:sp>
      <p:sp>
        <p:nvSpPr>
          <p:cNvPr id="5" name="Footer Placeholder 4"/>
          <p:cNvSpPr>
            <a:spLocks noGrp="1"/>
          </p:cNvSpPr>
          <p:nvPr>
            <p:ph type="ftr" sz="quarter" idx="11"/>
          </p:nvPr>
        </p:nvSpPr>
        <p:spPr/>
        <p:txBody>
          <a:bodyPr/>
          <a:lstStyle/>
          <a:p>
            <a:pPr algn="ctr"/>
            <a:endParaRPr lang="zh-CN" altLang="en-US" dirty="0"/>
          </a:p>
        </p:txBody>
      </p:sp>
      <p:sp>
        <p:nvSpPr>
          <p:cNvPr id="6" name="Slide Number Placeholder 5"/>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42765754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dirty="0"/>
          </a:p>
        </p:txBody>
      </p:sp>
      <p:sp>
        <p:nvSpPr>
          <p:cNvPr id="5" name="Footer Placeholder 4"/>
          <p:cNvSpPr>
            <a:spLocks noGrp="1"/>
          </p:cNvSpPr>
          <p:nvPr>
            <p:ph type="ftr" sz="quarter" idx="11"/>
          </p:nvPr>
        </p:nvSpPr>
        <p:spPr/>
        <p:txBody>
          <a:bodyPr/>
          <a:lstStyle/>
          <a:p>
            <a:pPr algn="ctr"/>
            <a:endParaRPr lang="zh-CN" altLang="en-US" dirty="0"/>
          </a:p>
        </p:txBody>
      </p:sp>
      <p:sp>
        <p:nvSpPr>
          <p:cNvPr id="6" name="Slide Number Placeholder 5"/>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354054386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dirty="0"/>
          </a:p>
        </p:txBody>
      </p:sp>
      <p:sp>
        <p:nvSpPr>
          <p:cNvPr id="5" name="Footer Placeholder 4"/>
          <p:cNvSpPr>
            <a:spLocks noGrp="1"/>
          </p:cNvSpPr>
          <p:nvPr>
            <p:ph type="ftr" sz="quarter" idx="11"/>
          </p:nvPr>
        </p:nvSpPr>
        <p:spPr/>
        <p:txBody>
          <a:bodyPr/>
          <a:lstStyle/>
          <a:p>
            <a:pPr algn="ctr"/>
            <a:endParaRPr lang="zh-CN" altLang="en-US" dirty="0"/>
          </a:p>
        </p:txBody>
      </p:sp>
      <p:sp>
        <p:nvSpPr>
          <p:cNvPr id="6" name="Slide Number Placeholder 5"/>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36698892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4/15/2024</a:t>
            </a:fld>
            <a:endParaRPr lang="en-US" dirty="0"/>
          </a:p>
        </p:txBody>
      </p:sp>
      <p:sp>
        <p:nvSpPr>
          <p:cNvPr id="6" name="Footer Placeholder 5"/>
          <p:cNvSpPr>
            <a:spLocks noGrp="1"/>
          </p:cNvSpPr>
          <p:nvPr>
            <p:ph type="ftr" sz="quarter" idx="11"/>
          </p:nvPr>
        </p:nvSpPr>
        <p:spPr/>
        <p:txBody>
          <a:bodyPr/>
          <a:lstStyle/>
          <a:p>
            <a:pPr algn="ctr"/>
            <a:endParaRPr lang="zh-CN" altLang="en-US" dirty="0"/>
          </a:p>
        </p:txBody>
      </p:sp>
      <p:sp>
        <p:nvSpPr>
          <p:cNvPr id="7" name="Slide Number Placeholder 6"/>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338065361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4/15/2024</a:t>
            </a:fld>
            <a:endParaRPr lang="en-US" dirty="0"/>
          </a:p>
        </p:txBody>
      </p:sp>
      <p:sp>
        <p:nvSpPr>
          <p:cNvPr id="8" name="Footer Placeholder 7"/>
          <p:cNvSpPr>
            <a:spLocks noGrp="1"/>
          </p:cNvSpPr>
          <p:nvPr>
            <p:ph type="ftr" sz="quarter" idx="11"/>
          </p:nvPr>
        </p:nvSpPr>
        <p:spPr/>
        <p:txBody>
          <a:bodyPr/>
          <a:lstStyle/>
          <a:p>
            <a:pPr algn="ctr"/>
            <a:endParaRPr lang="zh-CN" altLang="en-US" dirty="0"/>
          </a:p>
        </p:txBody>
      </p:sp>
      <p:sp>
        <p:nvSpPr>
          <p:cNvPr id="9" name="Slide Number Placeholder 8"/>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337084537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4/15/2024</a:t>
            </a:fld>
            <a:endParaRPr lang="en-US" dirty="0"/>
          </a:p>
        </p:txBody>
      </p:sp>
      <p:sp>
        <p:nvSpPr>
          <p:cNvPr id="4" name="Footer Placeholder 3"/>
          <p:cNvSpPr>
            <a:spLocks noGrp="1"/>
          </p:cNvSpPr>
          <p:nvPr>
            <p:ph type="ftr" sz="quarter" idx="11"/>
          </p:nvPr>
        </p:nvSpPr>
        <p:spPr/>
        <p:txBody>
          <a:bodyPr/>
          <a:lstStyle/>
          <a:p>
            <a:pPr algn="ctr"/>
            <a:endParaRPr lang="zh-CN" altLang="en-US" dirty="0"/>
          </a:p>
        </p:txBody>
      </p:sp>
      <p:sp>
        <p:nvSpPr>
          <p:cNvPr id="5" name="Slide Number Placeholder 4"/>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211162228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4/15/2024</a:t>
            </a:fld>
            <a:endParaRPr lang="en-US" dirty="0"/>
          </a:p>
        </p:txBody>
      </p:sp>
      <p:sp>
        <p:nvSpPr>
          <p:cNvPr id="3" name="Footer Placeholder 2"/>
          <p:cNvSpPr>
            <a:spLocks noGrp="1"/>
          </p:cNvSpPr>
          <p:nvPr>
            <p:ph type="ftr" sz="quarter" idx="11"/>
          </p:nvPr>
        </p:nvSpPr>
        <p:spPr/>
        <p:txBody>
          <a:bodyPr/>
          <a:lstStyle/>
          <a:p>
            <a:pPr algn="ctr"/>
            <a:endParaRPr lang="zh-CN" altLang="en-US" dirty="0"/>
          </a:p>
        </p:txBody>
      </p:sp>
      <p:sp>
        <p:nvSpPr>
          <p:cNvPr id="4" name="Slide Number Placeholder 3"/>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182053332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4/15/2024</a:t>
            </a:fld>
            <a:endParaRPr lang="en-US" dirty="0"/>
          </a:p>
        </p:txBody>
      </p:sp>
      <p:sp>
        <p:nvSpPr>
          <p:cNvPr id="6" name="Footer Placeholder 5"/>
          <p:cNvSpPr>
            <a:spLocks noGrp="1"/>
          </p:cNvSpPr>
          <p:nvPr>
            <p:ph type="ftr" sz="quarter" idx="11"/>
          </p:nvPr>
        </p:nvSpPr>
        <p:spPr/>
        <p:txBody>
          <a:bodyPr/>
          <a:lstStyle/>
          <a:p>
            <a:pPr algn="ctr"/>
            <a:endParaRPr lang="zh-CN" altLang="en-US" dirty="0"/>
          </a:p>
        </p:txBody>
      </p:sp>
      <p:sp>
        <p:nvSpPr>
          <p:cNvPr id="7" name="Slide Number Placeholder 6"/>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210511724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4/15/2024</a:t>
            </a:fld>
            <a:endParaRPr lang="en-US" dirty="0"/>
          </a:p>
        </p:txBody>
      </p:sp>
      <p:sp>
        <p:nvSpPr>
          <p:cNvPr id="6" name="Footer Placeholder 5"/>
          <p:cNvSpPr>
            <a:spLocks noGrp="1"/>
          </p:cNvSpPr>
          <p:nvPr>
            <p:ph type="ftr" sz="quarter" idx="11"/>
          </p:nvPr>
        </p:nvSpPr>
        <p:spPr/>
        <p:txBody>
          <a:bodyPr/>
          <a:lstStyle/>
          <a:p>
            <a:pPr algn="ctr"/>
            <a:endParaRPr lang="zh-CN" altLang="en-US" dirty="0"/>
          </a:p>
        </p:txBody>
      </p:sp>
      <p:sp>
        <p:nvSpPr>
          <p:cNvPr id="7" name="Slide Number Placeholder 6"/>
          <p:cNvSpPr>
            <a:spLocks noGrp="1"/>
          </p:cNvSpPr>
          <p:nvPr>
            <p:ph type="sldNum" sz="quarter" idx="12"/>
          </p:nvPr>
        </p:nvSpPr>
        <p:spPr/>
        <p:txBody>
          <a:bodyPr/>
          <a:lstStyle/>
          <a:p>
            <a:fld id="{378CE210-1BEC-4108-AE43-672267762F60}" type="slidenum">
              <a:rPr lang="zh-CN" altLang="en-US" smtClean="0"/>
              <a:pPr/>
              <a:t>‹#›</a:t>
            </a:fld>
            <a:endParaRPr lang="zh-CN" altLang="en-US" dirty="0"/>
          </a:p>
        </p:txBody>
      </p:sp>
    </p:spTree>
    <p:extLst>
      <p:ext uri="{BB962C8B-B14F-4D97-AF65-F5344CB8AC3E}">
        <p14:creationId xmlns:p14="http://schemas.microsoft.com/office/powerpoint/2010/main" val="243983372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E210-1BEC-4108-AE43-672267762F60}" type="slidenum">
              <a:rPr lang="zh-CN" altLang="en-US" smtClean="0"/>
              <a:pPr/>
              <a:t>‹#›</a:t>
            </a:fld>
            <a:endParaRPr lang="zh-CN" altLang="en-US" dirty="0"/>
          </a:p>
        </p:txBody>
      </p:sp>
      <p:cxnSp>
        <p:nvCxnSpPr>
          <p:cNvPr id="7" name="直接连接符 21">
            <a:extLst>
              <a:ext uri="{FF2B5EF4-FFF2-40B4-BE49-F238E27FC236}">
                <a16:creationId xmlns:a16="http://schemas.microsoft.com/office/drawing/2014/main" id="{0C677C15-CE9B-4F24-9522-74F1C4A3B04B}"/>
              </a:ext>
            </a:extLst>
          </p:cNvPr>
          <p:cNvCxnSpPr>
            <a:cxnSpLocks/>
          </p:cNvCxnSpPr>
          <p:nvPr userDrawn="1"/>
        </p:nvCxnSpPr>
        <p:spPr>
          <a:xfrm>
            <a:off x="634432" y="6340429"/>
            <a:ext cx="10923139" cy="0"/>
          </a:xfrm>
          <a:prstGeom prst="line">
            <a:avLst/>
          </a:prstGeom>
          <a:ln w="12700">
            <a:solidFill>
              <a:srgbClr val="6E0F6D"/>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95C29D4-99D0-45A8-8550-0454AE653B21}"/>
              </a:ext>
            </a:extLst>
          </p:cNvPr>
          <p:cNvSpPr txBox="1">
            <a:spLocks/>
          </p:cNvSpPr>
          <p:nvPr userDrawn="1"/>
        </p:nvSpPr>
        <p:spPr>
          <a:xfrm>
            <a:off x="527439" y="6340431"/>
            <a:ext cx="1145332" cy="365125"/>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lang="zh-CN" altLang="en-US" sz="1200" dirty="0">
              <a:solidFill>
                <a:srgbClr val="6E0F6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362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30.png"/><Relationship Id="rId3" Type="http://schemas.microsoft.com/office/2007/relationships/media" Target="../media/media2.wav"/><Relationship Id="rId7" Type="http://schemas.openxmlformats.org/officeDocument/2006/relationships/slideLayout" Target="../slideLayouts/slideLayout2.xml"/><Relationship Id="rId12" Type="http://schemas.openxmlformats.org/officeDocument/2006/relationships/image" Target="../media/image2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28.png"/><Relationship Id="rId5" Type="http://schemas.microsoft.com/office/2007/relationships/media" Target="../media/media3.wav"/><Relationship Id="rId10" Type="http://schemas.openxmlformats.org/officeDocument/2006/relationships/image" Target="../media/image2.jpg"/><Relationship Id="rId4" Type="http://schemas.openxmlformats.org/officeDocument/2006/relationships/audio" Target="../media/media2.wav"/><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AA914AF-0C13-4036-89D4-4E318AE50491}"/>
              </a:ext>
            </a:extLst>
          </p:cNvPr>
          <p:cNvSpPr/>
          <p:nvPr/>
        </p:nvSpPr>
        <p:spPr>
          <a:xfrm>
            <a:off x="0" y="1061830"/>
            <a:ext cx="12192000" cy="2205137"/>
          </a:xfrm>
          <a:prstGeom prst="rect">
            <a:avLst/>
          </a:prstGeom>
          <a:solidFill>
            <a:srgbClr val="6306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5" name="Picture 4">
            <a:extLst>
              <a:ext uri="{FF2B5EF4-FFF2-40B4-BE49-F238E27FC236}">
                <a16:creationId xmlns:a16="http://schemas.microsoft.com/office/drawing/2014/main" id="{48DF7CE3-37EB-4C3D-B9CD-6A17AA9AB0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4690" y="246588"/>
            <a:ext cx="1758875" cy="559344"/>
          </a:xfrm>
          <a:prstGeom prst="rect">
            <a:avLst/>
          </a:prstGeom>
        </p:spPr>
      </p:pic>
      <p:sp>
        <p:nvSpPr>
          <p:cNvPr id="13" name="Slide Number Placeholder 12">
            <a:extLst>
              <a:ext uri="{FF2B5EF4-FFF2-40B4-BE49-F238E27FC236}">
                <a16:creationId xmlns:a16="http://schemas.microsoft.com/office/drawing/2014/main" id="{C5A3CA8F-2199-44BF-9BFC-5343672D4210}"/>
              </a:ext>
            </a:extLst>
          </p:cNvPr>
          <p:cNvSpPr>
            <a:spLocks noGrp="1"/>
          </p:cNvSpPr>
          <p:nvPr>
            <p:ph type="sldNum" sz="quarter" idx="12"/>
          </p:nvPr>
        </p:nvSpPr>
        <p:spPr/>
        <p:txBody>
          <a:bodyPr/>
          <a:lstStyle/>
          <a:p>
            <a:fld id="{378CE210-1BEC-4108-AE43-672267762F60}" type="slidenum">
              <a:rPr lang="zh-CN" altLang="en-US" smtClean="0">
                <a:solidFill>
                  <a:srgbClr val="6E0F6D"/>
                </a:solidFill>
              </a:rPr>
              <a:t>1</a:t>
            </a:fld>
            <a:endParaRPr lang="zh-CN" altLang="en-US" dirty="0">
              <a:solidFill>
                <a:srgbClr val="6E0F6D"/>
              </a:solidFill>
            </a:endParaRPr>
          </a:p>
        </p:txBody>
      </p:sp>
      <p:pic>
        <p:nvPicPr>
          <p:cNvPr id="10" name="图片 9">
            <a:extLst>
              <a:ext uri="{FF2B5EF4-FFF2-40B4-BE49-F238E27FC236}">
                <a16:creationId xmlns:a16="http://schemas.microsoft.com/office/drawing/2014/main" id="{5361E7EF-4196-427E-8EAB-0401496F8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99" y="204422"/>
            <a:ext cx="845952" cy="634464"/>
          </a:xfrm>
          <a:prstGeom prst="rect">
            <a:avLst/>
          </a:prstGeom>
        </p:spPr>
      </p:pic>
      <p:sp>
        <p:nvSpPr>
          <p:cNvPr id="11" name="文本框 10">
            <a:extLst>
              <a:ext uri="{FF2B5EF4-FFF2-40B4-BE49-F238E27FC236}">
                <a16:creationId xmlns:a16="http://schemas.microsoft.com/office/drawing/2014/main" id="{8BB437DE-C081-4D78-953A-9F8077B3C6D8}"/>
              </a:ext>
            </a:extLst>
          </p:cNvPr>
          <p:cNvSpPr txBox="1"/>
          <p:nvPr/>
        </p:nvSpPr>
        <p:spPr>
          <a:xfrm>
            <a:off x="298468" y="1625789"/>
            <a:ext cx="11595060" cy="1077218"/>
          </a:xfrm>
          <a:prstGeom prst="rect">
            <a:avLst/>
          </a:prstGeom>
          <a:noFill/>
        </p:spPr>
        <p:txBody>
          <a:bodyPr wrap="square" rtlCol="0">
            <a:spAutoFit/>
          </a:bodyPr>
          <a:lstStyle/>
          <a:p>
            <a:pPr algn="ctr"/>
            <a:r>
              <a:rPr lang="en-US" altLang="zh-CN" sz="3200" b="1" dirty="0">
                <a:solidFill>
                  <a:schemeClr val="bg1"/>
                </a:solidFill>
                <a:latin typeface="Times New Roman" panose="02020603050405020304" pitchFamily="18" charset="0"/>
                <a:ea typeface="+mn-ea"/>
                <a:cs typeface="Times New Roman" panose="02020603050405020304" pitchFamily="18" charset="0"/>
              </a:rPr>
              <a:t>A Lightweight Hybrid Multi-channel Speech Extraction System with Directional V</a:t>
            </a:r>
            <a:r>
              <a:rPr lang="en-US" altLang="zh-CN" sz="3200" b="1" dirty="0">
                <a:solidFill>
                  <a:schemeClr val="bg1"/>
                </a:solidFill>
                <a:latin typeface="Times New Roman" panose="02020603050405020304" pitchFamily="18" charset="0"/>
                <a:cs typeface="Times New Roman" panose="02020603050405020304" pitchFamily="18" charset="0"/>
              </a:rPr>
              <a:t>oice Activity Detection</a:t>
            </a:r>
            <a:endParaRPr lang="zh-CN" altLang="en-US" sz="3200" b="1" dirty="0">
              <a:solidFill>
                <a:schemeClr val="bg1"/>
              </a:solidFill>
            </a:endParaRPr>
          </a:p>
        </p:txBody>
      </p:sp>
      <p:sp>
        <p:nvSpPr>
          <p:cNvPr id="14" name="文本框 13">
            <a:extLst>
              <a:ext uri="{FF2B5EF4-FFF2-40B4-BE49-F238E27FC236}">
                <a16:creationId xmlns:a16="http://schemas.microsoft.com/office/drawing/2014/main" id="{A4299D43-C021-4D5A-888A-01C8DB0259B4}"/>
              </a:ext>
            </a:extLst>
          </p:cNvPr>
          <p:cNvSpPr txBox="1"/>
          <p:nvPr/>
        </p:nvSpPr>
        <p:spPr>
          <a:xfrm>
            <a:off x="1204128" y="3522865"/>
            <a:ext cx="9783743" cy="369332"/>
          </a:xfrm>
          <a:prstGeom prst="rect">
            <a:avLst/>
          </a:prstGeom>
          <a:noFill/>
        </p:spPr>
        <p:txBody>
          <a:bodyPr wrap="square" rtlCol="0">
            <a:spAutoFit/>
          </a:bodyPr>
          <a:lstStyle/>
          <a:p>
            <a:pPr algn="ctr"/>
            <a:r>
              <a:rPr lang="en-US" altLang="zh-CN" dirty="0" err="1">
                <a:latin typeface="Times New Roman" panose="02020603050405020304" pitchFamily="18" charset="0"/>
                <a:cs typeface="Times New Roman" panose="02020603050405020304" pitchFamily="18" charset="0"/>
              </a:rPr>
              <a:t>Tianchi</a:t>
            </a:r>
            <a:r>
              <a:rPr lang="en-US" altLang="zh-CN" dirty="0">
                <a:latin typeface="Times New Roman" panose="02020603050405020304" pitchFamily="18" charset="0"/>
                <a:cs typeface="Times New Roman" panose="02020603050405020304" pitchFamily="18" charset="0"/>
              </a:rPr>
              <a:t> Sun</a:t>
            </a:r>
            <a:r>
              <a:rPr lang="en-US" altLang="zh-CN" baseline="30000" dirty="0">
                <a:latin typeface="Times New Roman" panose="02020603050405020304" pitchFamily="18" charset="0"/>
                <a:cs typeface="Times New Roman" panose="02020603050405020304" pitchFamily="18" charset="0"/>
              </a:rPr>
              <a:t>1,2</a:t>
            </a:r>
            <a:r>
              <a:rPr lang="en-US" altLang="zh-CN" dirty="0">
                <a:latin typeface="Times New Roman" panose="02020603050405020304" pitchFamily="18" charset="0"/>
                <a:cs typeface="Times New Roman" panose="02020603050405020304" pitchFamily="18" charset="0"/>
              </a:rPr>
              <a:t>,</a:t>
            </a:r>
            <a:r>
              <a:rPr lang="en-US" altLang="zh-CN" baseline="300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Tong Lei</a:t>
            </a:r>
            <a:r>
              <a:rPr lang="en-US" altLang="zh-CN" baseline="30000" dirty="0">
                <a:latin typeface="Times New Roman" panose="02020603050405020304" pitchFamily="18" charset="0"/>
                <a:cs typeface="Times New Roman" panose="02020603050405020304" pitchFamily="18" charset="0"/>
              </a:rPr>
              <a:t>1,2</a:t>
            </a:r>
            <a:r>
              <a:rPr lang="en-US" altLang="zh-CN" dirty="0">
                <a:latin typeface="Times New Roman" panose="02020603050405020304" pitchFamily="18" charset="0"/>
                <a:cs typeface="Times New Roman" panose="02020603050405020304" pitchFamily="18" charset="0"/>
              </a:rPr>
              <a:t>,</a:t>
            </a:r>
            <a:r>
              <a:rPr lang="en-US" altLang="zh-CN" baseline="300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Xu Zhang</a:t>
            </a:r>
            <a:r>
              <a:rPr lang="en-US" altLang="zh-CN" baseline="30000" dirty="0">
                <a:latin typeface="Times New Roman" panose="02020603050405020304" pitchFamily="18" charset="0"/>
                <a:cs typeface="Times New Roman" panose="02020603050405020304" pitchFamily="18" charset="0"/>
              </a:rPr>
              <a:t>3</a:t>
            </a:r>
            <a:r>
              <a:rPr lang="en-US" altLang="zh-CN" dirty="0">
                <a:latin typeface="Times New Roman" panose="02020603050405020304" pitchFamily="18" charset="0"/>
                <a:cs typeface="Times New Roman" panose="02020603050405020304" pitchFamily="18" charset="0"/>
              </a:rPr>
              <a:t>,</a:t>
            </a:r>
            <a:r>
              <a:rPr lang="en-US" altLang="zh-CN" baseline="30000"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Yuxiang</a:t>
            </a:r>
            <a:r>
              <a:rPr lang="en-US" altLang="zh-CN" dirty="0">
                <a:latin typeface="Times New Roman" panose="02020603050405020304" pitchFamily="18" charset="0"/>
                <a:cs typeface="Times New Roman" panose="02020603050405020304" pitchFamily="18" charset="0"/>
              </a:rPr>
              <a:t> Hu</a:t>
            </a:r>
            <a:r>
              <a:rPr lang="en-US" altLang="zh-CN" baseline="30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Changbao</a:t>
            </a:r>
            <a:r>
              <a:rPr lang="en-US" altLang="zh-CN" dirty="0">
                <a:latin typeface="Times New Roman" panose="02020603050405020304" pitchFamily="18" charset="0"/>
                <a:cs typeface="Times New Roman" panose="02020603050405020304" pitchFamily="18" charset="0"/>
              </a:rPr>
              <a:t> Zhu</a:t>
            </a:r>
            <a:r>
              <a:rPr lang="en-US" altLang="zh-CN" baseline="30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a:t>
            </a:r>
            <a:r>
              <a:rPr lang="en-US" altLang="zh-CN" baseline="300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Jing Lu</a:t>
            </a:r>
            <a:r>
              <a:rPr lang="en-US" altLang="zh-CN" baseline="30000" dirty="0">
                <a:latin typeface="Times New Roman" panose="02020603050405020304" pitchFamily="18" charset="0"/>
                <a:cs typeface="Times New Roman" panose="02020603050405020304" pitchFamily="18" charset="0"/>
              </a:rPr>
              <a:t>1,2</a:t>
            </a:r>
            <a:endParaRPr lang="zh-CN" altLang="en-US" dirty="0"/>
          </a:p>
        </p:txBody>
      </p:sp>
      <p:sp>
        <p:nvSpPr>
          <p:cNvPr id="15" name="矩形 14">
            <a:extLst>
              <a:ext uri="{FF2B5EF4-FFF2-40B4-BE49-F238E27FC236}">
                <a16:creationId xmlns:a16="http://schemas.microsoft.com/office/drawing/2014/main" id="{0C681555-FBEB-44B9-AB00-BE1001654D63}"/>
              </a:ext>
            </a:extLst>
          </p:cNvPr>
          <p:cNvSpPr/>
          <p:nvPr/>
        </p:nvSpPr>
        <p:spPr>
          <a:xfrm>
            <a:off x="1904998" y="4009595"/>
            <a:ext cx="8382000" cy="923330"/>
          </a:xfrm>
          <a:prstGeom prst="rect">
            <a:avLst/>
          </a:prstGeom>
        </p:spPr>
        <p:txBody>
          <a:bodyPr wrap="square">
            <a:spAutoFit/>
          </a:bodyPr>
          <a:lstStyle/>
          <a:p>
            <a:pPr algn="ctr">
              <a:spcAft>
                <a:spcPts val="0"/>
              </a:spcAft>
            </a:pPr>
            <a:r>
              <a:rPr lang="en-US" altLang="zh-CN" kern="100" baseline="30000" dirty="0">
                <a:ea typeface="Times New Roman" panose="02020603050405020304" pitchFamily="18" charset="0"/>
              </a:rPr>
              <a:t>1 </a:t>
            </a:r>
            <a:r>
              <a:rPr lang="en-US" altLang="zh-CN" kern="100" dirty="0">
                <a:ea typeface="Times New Roman" panose="02020603050405020304" pitchFamily="18" charset="0"/>
              </a:rPr>
              <a:t>Key Laboratory of Modern Acoustics, Nanjing University, Nanjing 210093, China</a:t>
            </a:r>
            <a:br>
              <a:rPr lang="en-US" altLang="zh-CN" kern="100" dirty="0">
                <a:ea typeface="Times New Roman" panose="02020603050405020304" pitchFamily="18" charset="0"/>
              </a:rPr>
            </a:br>
            <a:r>
              <a:rPr lang="en-US" altLang="zh-CN" kern="100" baseline="30000" dirty="0">
                <a:ea typeface="Times New Roman" panose="02020603050405020304" pitchFamily="18" charset="0"/>
              </a:rPr>
              <a:t>2 </a:t>
            </a:r>
            <a:r>
              <a:rPr lang="en-US" altLang="zh-CN" kern="100" dirty="0">
                <a:ea typeface="Times New Roman" panose="02020603050405020304" pitchFamily="18" charset="0"/>
              </a:rPr>
              <a:t>NJU-Horizon Intelligent Audio Lab, Horizon Robotics, Beijing 100094, China</a:t>
            </a:r>
            <a:br>
              <a:rPr lang="en-US" altLang="zh-CN" kern="100" dirty="0">
                <a:ea typeface="Times New Roman" panose="02020603050405020304" pitchFamily="18" charset="0"/>
              </a:rPr>
            </a:br>
            <a:r>
              <a:rPr lang="en-US" altLang="zh-CN" kern="100" baseline="30000" dirty="0">
                <a:ea typeface="Times New Roman" panose="02020603050405020304" pitchFamily="18" charset="0"/>
              </a:rPr>
              <a:t>3</a:t>
            </a:r>
            <a:r>
              <a:rPr lang="en-US" altLang="zh-CN" kern="100" dirty="0">
                <a:ea typeface="Times New Roman" panose="02020603050405020304" pitchFamily="18" charset="0"/>
              </a:rPr>
              <a:t>Jiangsu </a:t>
            </a:r>
            <a:r>
              <a:rPr lang="en-US" altLang="zh-CN" kern="100" dirty="0" err="1">
                <a:ea typeface="Times New Roman" panose="02020603050405020304" pitchFamily="18" charset="0"/>
              </a:rPr>
              <a:t>Thingstar</a:t>
            </a:r>
            <a:r>
              <a:rPr lang="en-US" altLang="zh-CN" kern="100" dirty="0">
                <a:ea typeface="Times New Roman" panose="02020603050405020304" pitchFamily="18" charset="0"/>
              </a:rPr>
              <a:t> Information Technology Co., Ltd., Nanjing 210046, China</a:t>
            </a:r>
            <a:endParaRPr lang="zh-CN" altLang="zh-CN" kern="100" dirty="0">
              <a:effectLst/>
              <a:ea typeface="Times New Roman" panose="02020603050405020304" pitchFamily="18" charset="0"/>
            </a:endParaRPr>
          </a:p>
        </p:txBody>
      </p:sp>
      <p:sp>
        <p:nvSpPr>
          <p:cNvPr id="21" name="矩形 20">
            <a:extLst>
              <a:ext uri="{FF2B5EF4-FFF2-40B4-BE49-F238E27FC236}">
                <a16:creationId xmlns:a16="http://schemas.microsoft.com/office/drawing/2014/main" id="{21066E0C-CB9E-4D84-9607-3ECDF93270BF}"/>
              </a:ext>
            </a:extLst>
          </p:cNvPr>
          <p:cNvSpPr/>
          <p:nvPr/>
        </p:nvSpPr>
        <p:spPr>
          <a:xfrm>
            <a:off x="4956713" y="5050324"/>
            <a:ext cx="2278572" cy="369332"/>
          </a:xfrm>
          <a:prstGeom prst="rect">
            <a:avLst/>
          </a:prstGeom>
        </p:spPr>
        <p:txBody>
          <a:bodyPr wrap="none">
            <a:spAutoFit/>
          </a:bodyPr>
          <a:lstStyle/>
          <a:p>
            <a:pPr algn="ctr"/>
            <a:r>
              <a:rPr lang="en-US" altLang="zh-CN" dirty="0"/>
              <a:t>Presenter: </a:t>
            </a:r>
            <a:r>
              <a:rPr lang="en-US" altLang="zh-CN" dirty="0" err="1"/>
              <a:t>Tianchi</a:t>
            </a:r>
            <a:r>
              <a:rPr lang="en-US" altLang="zh-CN" dirty="0"/>
              <a:t> Sun</a:t>
            </a:r>
            <a:endParaRPr lang="zh-CN" altLang="en-US" dirty="0"/>
          </a:p>
        </p:txBody>
      </p:sp>
      <p:sp>
        <p:nvSpPr>
          <p:cNvPr id="23" name="矩形 22">
            <a:extLst>
              <a:ext uri="{FF2B5EF4-FFF2-40B4-BE49-F238E27FC236}">
                <a16:creationId xmlns:a16="http://schemas.microsoft.com/office/drawing/2014/main" id="{FD678BC8-B072-4B5D-83D1-1DAB0FA9E071}"/>
              </a:ext>
            </a:extLst>
          </p:cNvPr>
          <p:cNvSpPr/>
          <p:nvPr/>
        </p:nvSpPr>
        <p:spPr>
          <a:xfrm>
            <a:off x="5323992" y="5467994"/>
            <a:ext cx="1544012" cy="369332"/>
          </a:xfrm>
          <a:prstGeom prst="rect">
            <a:avLst/>
          </a:prstGeom>
        </p:spPr>
        <p:txBody>
          <a:bodyPr wrap="none">
            <a:spAutoFit/>
          </a:bodyPr>
          <a:lstStyle/>
          <a:p>
            <a:pPr algn="ctr"/>
            <a:r>
              <a:rPr lang="en-US" altLang="zh-CN" dirty="0"/>
              <a:t>17 April, 2024 </a:t>
            </a:r>
            <a:endParaRPr lang="zh-CN" altLang="en-US" baseline="30000" dirty="0"/>
          </a:p>
        </p:txBody>
      </p:sp>
    </p:spTree>
    <p:extLst>
      <p:ext uri="{BB962C8B-B14F-4D97-AF65-F5344CB8AC3E}">
        <p14:creationId xmlns:p14="http://schemas.microsoft.com/office/powerpoint/2010/main" val="452052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10</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Experimental Setup</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sp>
        <p:nvSpPr>
          <p:cNvPr id="7" name="Content Placeholder 2 1 1 1 2">
            <a:extLst>
              <a:ext uri="{FF2B5EF4-FFF2-40B4-BE49-F238E27FC236}">
                <a16:creationId xmlns:a16="http://schemas.microsoft.com/office/drawing/2014/main" id="{1D87F416-8BEF-46F3-9CC9-D1199C69D85E}"/>
              </a:ext>
            </a:extLst>
          </p:cNvPr>
          <p:cNvSpPr txBox="1">
            <a:spLocks/>
          </p:cNvSpPr>
          <p:nvPr/>
        </p:nvSpPr>
        <p:spPr>
          <a:xfrm>
            <a:off x="1194132" y="5164622"/>
            <a:ext cx="3919497" cy="490927"/>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200" dirty="0">
                <a:solidFill>
                  <a:schemeClr val="tx1"/>
                </a:solidFill>
                <a:latin typeface="Times New Roman" panose="02020603050405020304" pitchFamily="18" charset="0"/>
                <a:cs typeface="Times New Roman" panose="02020603050405020304" pitchFamily="18" charset="0"/>
              </a:rPr>
              <a:t>Array and Zone Configuration</a:t>
            </a:r>
          </a:p>
        </p:txBody>
      </p:sp>
      <p:pic>
        <p:nvPicPr>
          <p:cNvPr id="2050" name="Picture 2">
            <a:extLst>
              <a:ext uri="{FF2B5EF4-FFF2-40B4-BE49-F238E27FC236}">
                <a16:creationId xmlns:a16="http://schemas.microsoft.com/office/drawing/2014/main" id="{1E13C872-BC73-4C40-BBCE-22636B5567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153" y="2031967"/>
            <a:ext cx="2889423" cy="297390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1 1 1 2">
            <a:extLst>
              <a:ext uri="{FF2B5EF4-FFF2-40B4-BE49-F238E27FC236}">
                <a16:creationId xmlns:a16="http://schemas.microsoft.com/office/drawing/2014/main" id="{33BB16B5-9BB0-48BB-BF75-AFF92A8C6A55}"/>
              </a:ext>
            </a:extLst>
          </p:cNvPr>
          <p:cNvSpPr txBox="1">
            <a:spLocks/>
          </p:cNvSpPr>
          <p:nvPr/>
        </p:nvSpPr>
        <p:spPr>
          <a:xfrm>
            <a:off x="6518976" y="1470256"/>
            <a:ext cx="4612526" cy="490927"/>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0000"/>
              </a:lnSpc>
              <a:spcBef>
                <a:spcPts val="600"/>
              </a:spcBef>
              <a:buNone/>
            </a:pPr>
            <a:r>
              <a:rPr lang="en-US" altLang="zh-CN" sz="2200" dirty="0">
                <a:solidFill>
                  <a:schemeClr val="tx1"/>
                </a:solidFill>
                <a:latin typeface="Times New Roman" panose="02020603050405020304" pitchFamily="18" charset="0"/>
                <a:cs typeface="Times New Roman" panose="02020603050405020304" pitchFamily="18" charset="0"/>
              </a:rPr>
              <a:t>Training and inference procedures:</a:t>
            </a:r>
          </a:p>
        </p:txBody>
      </p:sp>
      <p:pic>
        <p:nvPicPr>
          <p:cNvPr id="7170" name="Picture 2">
            <a:extLst>
              <a:ext uri="{FF2B5EF4-FFF2-40B4-BE49-F238E27FC236}">
                <a16:creationId xmlns:a16="http://schemas.microsoft.com/office/drawing/2014/main" id="{A366686A-08CA-48AE-A7AA-1E3B6BB514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98" y="1202451"/>
            <a:ext cx="4186767" cy="411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7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11</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DVAD Module Training</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pic>
        <p:nvPicPr>
          <p:cNvPr id="7" name="Picture 4">
            <a:extLst>
              <a:ext uri="{FF2B5EF4-FFF2-40B4-BE49-F238E27FC236}">
                <a16:creationId xmlns:a16="http://schemas.microsoft.com/office/drawing/2014/main" id="{27FF365F-7D70-4A1F-AA68-10172FBC6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 y="2158475"/>
            <a:ext cx="5717363" cy="254105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28AFC3D2-C13C-4CE5-A8CA-C904174B260F}"/>
              </a:ext>
            </a:extLst>
          </p:cNvPr>
          <p:cNvPicPr>
            <a:picLocks noChangeAspect="1"/>
          </p:cNvPicPr>
          <p:nvPr/>
        </p:nvPicPr>
        <p:blipFill>
          <a:blip r:embed="rId7"/>
          <a:stretch>
            <a:fillRect/>
          </a:stretch>
        </p:blipFill>
        <p:spPr>
          <a:xfrm>
            <a:off x="6910716" y="1476288"/>
            <a:ext cx="4548962" cy="3808432"/>
          </a:xfrm>
          <a:prstGeom prst="rect">
            <a:avLst/>
          </a:prstGeom>
        </p:spPr>
      </p:pic>
      <p:sp>
        <p:nvSpPr>
          <p:cNvPr id="9" name="Content Placeholder 2 1 1 1 3">
            <a:extLst>
              <a:ext uri="{FF2B5EF4-FFF2-40B4-BE49-F238E27FC236}">
                <a16:creationId xmlns:a16="http://schemas.microsoft.com/office/drawing/2014/main" id="{AA309B4B-C441-4BD4-96C8-299A92777FD4}"/>
              </a:ext>
            </a:extLst>
          </p:cNvPr>
          <p:cNvSpPr txBox="1">
            <a:spLocks/>
          </p:cNvSpPr>
          <p:nvPr/>
        </p:nvSpPr>
        <p:spPr>
          <a:xfrm>
            <a:off x="6405492" y="5396219"/>
            <a:ext cx="3335843" cy="658505"/>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000" dirty="0">
                <a:solidFill>
                  <a:schemeClr val="tx1"/>
                </a:solidFill>
                <a:latin typeface="Times New Roman" panose="02020603050405020304" pitchFamily="18" charset="0"/>
                <a:cs typeface="Times New Roman" panose="02020603050405020304" pitchFamily="18" charset="0"/>
              </a:rPr>
              <a:t>DVAD label with 3 speakers at</a:t>
            </a:r>
          </a:p>
        </p:txBody>
      </p:sp>
      <p:pic>
        <p:nvPicPr>
          <p:cNvPr id="10" name="图片 9" descr="\documentclass{article}&#10;\usepackage{amsmath}&#10;\pagestyle{empty}&#10;\begin{document}&#10;&#10;$-14^{\circ}, 108^{\circ} \text{ and } 183^{\circ}$&#10;&#10;&#10;\end{document}" title="IguanaTex Bitmap Display">
            <a:extLst>
              <a:ext uri="{FF2B5EF4-FFF2-40B4-BE49-F238E27FC236}">
                <a16:creationId xmlns:a16="http://schemas.microsoft.com/office/drawing/2014/main" id="{5FA8A427-647A-4F2A-9C8B-09B86277A5C2}"/>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741335" y="5501472"/>
            <a:ext cx="2200381" cy="224000"/>
          </a:xfrm>
          <a:prstGeom prst="rect">
            <a:avLst/>
          </a:prstGeom>
        </p:spPr>
      </p:pic>
      <p:sp>
        <p:nvSpPr>
          <p:cNvPr id="11" name="文本框 10">
            <a:extLst>
              <a:ext uri="{FF2B5EF4-FFF2-40B4-BE49-F238E27FC236}">
                <a16:creationId xmlns:a16="http://schemas.microsoft.com/office/drawing/2014/main" id="{46EC891A-D042-4000-813D-4A4C6735E240}"/>
              </a:ext>
            </a:extLst>
          </p:cNvPr>
          <p:cNvSpPr txBox="1"/>
          <p:nvPr/>
        </p:nvSpPr>
        <p:spPr>
          <a:xfrm>
            <a:off x="652462" y="5002196"/>
            <a:ext cx="5080212" cy="723275"/>
          </a:xfrm>
          <a:prstGeom prst="rect">
            <a:avLst/>
          </a:prstGeom>
          <a:noFill/>
        </p:spPr>
        <p:txBody>
          <a:bodyPr wrap="square" anchor="ctr">
            <a:spAutoFit/>
          </a:bodyPr>
          <a:lstStyle/>
          <a:p>
            <a:pPr marL="342900"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One to three speakers.</a:t>
            </a:r>
          </a:p>
          <a:p>
            <a:pPr marL="342900"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Uniformly sampled DOAs.</a:t>
            </a:r>
          </a:p>
        </p:txBody>
      </p:sp>
    </p:spTree>
    <p:extLst>
      <p:ext uri="{BB962C8B-B14F-4D97-AF65-F5344CB8AC3E}">
        <p14:creationId xmlns:p14="http://schemas.microsoft.com/office/powerpoint/2010/main" val="238102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12</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DVAD Module Training</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pic>
        <p:nvPicPr>
          <p:cNvPr id="9" name="Picture 4">
            <a:extLst>
              <a:ext uri="{FF2B5EF4-FFF2-40B4-BE49-F238E27FC236}">
                <a16:creationId xmlns:a16="http://schemas.microsoft.com/office/drawing/2014/main" id="{FB7D3028-6E9A-4774-B7B6-9CB1F6867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 y="2158475"/>
            <a:ext cx="5717363" cy="25410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1 1 1 3">
            <a:extLst>
              <a:ext uri="{FF2B5EF4-FFF2-40B4-BE49-F238E27FC236}">
                <a16:creationId xmlns:a16="http://schemas.microsoft.com/office/drawing/2014/main" id="{8C15E9CA-832A-48D8-8261-DA8B3F79A155}"/>
              </a:ext>
            </a:extLst>
          </p:cNvPr>
          <p:cNvSpPr txBox="1">
            <a:spLocks/>
          </p:cNvSpPr>
          <p:nvPr/>
        </p:nvSpPr>
        <p:spPr>
          <a:xfrm>
            <a:off x="6701762" y="5284801"/>
            <a:ext cx="5010661" cy="1071550"/>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000" dirty="0">
                <a:solidFill>
                  <a:schemeClr val="tx1"/>
                </a:solidFill>
                <a:latin typeface="Times New Roman" panose="02020603050405020304" pitchFamily="18" charset="0"/>
                <a:cs typeface="Times New Roman" panose="02020603050405020304" pitchFamily="18" charset="0"/>
              </a:rPr>
              <a:t>DVAD estimation with</a:t>
            </a:r>
            <a:br>
              <a:rPr lang="en-US" altLang="zh-CN" sz="2000" dirty="0">
                <a:solidFill>
                  <a:schemeClr val="tx1"/>
                </a:solidFill>
                <a:latin typeface="Times New Roman" panose="02020603050405020304" pitchFamily="18" charset="0"/>
                <a:cs typeface="Times New Roman" panose="02020603050405020304" pitchFamily="18" charset="0"/>
              </a:rPr>
            </a:br>
            <a:r>
              <a:rPr lang="en-US" altLang="zh-CN" sz="2000" dirty="0">
                <a:solidFill>
                  <a:schemeClr val="tx1"/>
                </a:solidFill>
                <a:latin typeface="Times New Roman" panose="02020603050405020304" pitchFamily="18" charset="0"/>
                <a:cs typeface="Times New Roman" panose="02020603050405020304" pitchFamily="18" charset="0"/>
              </a:rPr>
              <a:t>one target speaker and two interferers</a:t>
            </a:r>
          </a:p>
        </p:txBody>
      </p:sp>
      <p:pic>
        <p:nvPicPr>
          <p:cNvPr id="11" name="图片 10">
            <a:extLst>
              <a:ext uri="{FF2B5EF4-FFF2-40B4-BE49-F238E27FC236}">
                <a16:creationId xmlns:a16="http://schemas.microsoft.com/office/drawing/2014/main" id="{6655A0A5-3736-4337-A9E9-CFE1175DC2C0}"/>
              </a:ext>
            </a:extLst>
          </p:cNvPr>
          <p:cNvPicPr>
            <a:picLocks noChangeAspect="1"/>
          </p:cNvPicPr>
          <p:nvPr/>
        </p:nvPicPr>
        <p:blipFill>
          <a:blip r:embed="rId6"/>
          <a:stretch>
            <a:fillRect/>
          </a:stretch>
        </p:blipFill>
        <p:spPr>
          <a:xfrm>
            <a:off x="6912000" y="1476000"/>
            <a:ext cx="4590186" cy="3808800"/>
          </a:xfrm>
          <a:prstGeom prst="rect">
            <a:avLst/>
          </a:prstGeom>
        </p:spPr>
      </p:pic>
      <p:graphicFrame>
        <p:nvGraphicFramePr>
          <p:cNvPr id="12" name="表格 11">
            <a:extLst>
              <a:ext uri="{FF2B5EF4-FFF2-40B4-BE49-F238E27FC236}">
                <a16:creationId xmlns:a16="http://schemas.microsoft.com/office/drawing/2014/main" id="{FE2F106B-31CE-4927-AF1C-E5F12D2EF86F}"/>
              </a:ext>
            </a:extLst>
          </p:cNvPr>
          <p:cNvGraphicFramePr>
            <a:graphicFrameLocks noGrp="1"/>
          </p:cNvGraphicFramePr>
          <p:nvPr>
            <p:extLst>
              <p:ext uri="{D42A27DB-BD31-4B8C-83A1-F6EECF244321}">
                <p14:modId xmlns:p14="http://schemas.microsoft.com/office/powerpoint/2010/main" val="1190226411"/>
              </p:ext>
            </p:extLst>
          </p:nvPr>
        </p:nvGraphicFramePr>
        <p:xfrm>
          <a:off x="3983554" y="5179126"/>
          <a:ext cx="2112446" cy="792480"/>
        </p:xfrm>
        <a:graphic>
          <a:graphicData uri="http://schemas.openxmlformats.org/drawingml/2006/table">
            <a:tbl>
              <a:tblPr firstRow="1" bandRow="1">
                <a:tableStyleId>{5940675A-B579-460E-94D1-54222C63F5DA}</a:tableStyleId>
              </a:tblPr>
              <a:tblGrid>
                <a:gridCol w="1056223">
                  <a:extLst>
                    <a:ext uri="{9D8B030D-6E8A-4147-A177-3AD203B41FA5}">
                      <a16:colId xmlns:a16="http://schemas.microsoft.com/office/drawing/2014/main" val="3869780002"/>
                    </a:ext>
                  </a:extLst>
                </a:gridCol>
                <a:gridCol w="1056223">
                  <a:extLst>
                    <a:ext uri="{9D8B030D-6E8A-4147-A177-3AD203B41FA5}">
                      <a16:colId xmlns:a16="http://schemas.microsoft.com/office/drawing/2014/main" val="35062871"/>
                    </a:ext>
                  </a:extLst>
                </a:gridCol>
              </a:tblGrid>
              <a:tr h="0">
                <a:tc>
                  <a:txBody>
                    <a:bodyPr/>
                    <a:lstStyle/>
                    <a:p>
                      <a:pPr algn="ctr"/>
                      <a:r>
                        <a:rPr lang="en-US" altLang="zh-CN" sz="2000" b="1" dirty="0" err="1">
                          <a:latin typeface="Times New Roman" panose="02020603050405020304" pitchFamily="18" charset="0"/>
                          <a:cs typeface="Times New Roman" panose="02020603050405020304" pitchFamily="18" charset="0"/>
                        </a:rPr>
                        <a:t>Prec</a:t>
                      </a:r>
                      <a:endParaRPr lang="zh-CN" altLang="en-US" sz="20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000" b="1" dirty="0">
                          <a:latin typeface="Times New Roman" panose="02020603050405020304" pitchFamily="18" charset="0"/>
                          <a:cs typeface="Times New Roman" panose="02020603050405020304" pitchFamily="18" charset="0"/>
                        </a:rPr>
                        <a:t>Recall</a:t>
                      </a:r>
                      <a:endParaRPr lang="zh-CN" altLang="en-US"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20171381"/>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effectLst/>
                          <a:latin typeface="Times New Roman" panose="02020603050405020304" pitchFamily="18" charset="0"/>
                          <a:cs typeface="Times New Roman" panose="02020603050405020304" pitchFamily="18" charset="0"/>
                        </a:rPr>
                        <a:t>0.94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effectLst/>
                          <a:latin typeface="Times New Roman" panose="02020603050405020304" pitchFamily="18" charset="0"/>
                          <a:cs typeface="Times New Roman" panose="02020603050405020304" pitchFamily="18" charset="0"/>
                        </a:rPr>
                        <a:t>0.95</a:t>
                      </a:r>
                    </a:p>
                  </a:txBody>
                  <a:tcPr/>
                </a:tc>
                <a:extLst>
                  <a:ext uri="{0D108BD9-81ED-4DB2-BD59-A6C34878D82A}">
                    <a16:rowId xmlns:a16="http://schemas.microsoft.com/office/drawing/2014/main" val="2602042417"/>
                  </a:ext>
                </a:extLst>
              </a:tr>
            </a:tbl>
          </a:graphicData>
        </a:graphic>
      </p:graphicFrame>
      <p:sp>
        <p:nvSpPr>
          <p:cNvPr id="14" name="Content Placeholder 2 1 1 1 3">
            <a:extLst>
              <a:ext uri="{FF2B5EF4-FFF2-40B4-BE49-F238E27FC236}">
                <a16:creationId xmlns:a16="http://schemas.microsoft.com/office/drawing/2014/main" id="{CBD92864-A555-4E12-9CC9-25AD55B05C9A}"/>
              </a:ext>
            </a:extLst>
          </p:cNvPr>
          <p:cNvSpPr txBox="1">
            <a:spLocks/>
          </p:cNvSpPr>
          <p:nvPr/>
        </p:nvSpPr>
        <p:spPr>
          <a:xfrm>
            <a:off x="1060688" y="5284800"/>
            <a:ext cx="3252365" cy="589213"/>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200" b="1" dirty="0">
                <a:solidFill>
                  <a:schemeClr val="tx1"/>
                </a:solidFill>
                <a:latin typeface="Times New Roman" panose="02020603050405020304" pitchFamily="18" charset="0"/>
                <a:cs typeface="Times New Roman" panose="02020603050405020304" pitchFamily="18" charset="0"/>
              </a:rPr>
              <a:t>Evaluation results: </a:t>
            </a:r>
          </a:p>
        </p:txBody>
      </p:sp>
    </p:spTree>
    <p:extLst>
      <p:ext uri="{BB962C8B-B14F-4D97-AF65-F5344CB8AC3E}">
        <p14:creationId xmlns:p14="http://schemas.microsoft.com/office/powerpoint/2010/main" val="422787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13</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PF Module Training</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pic>
        <p:nvPicPr>
          <p:cNvPr id="9" name="Picture 2">
            <a:extLst>
              <a:ext uri="{FF2B5EF4-FFF2-40B4-BE49-F238E27FC236}">
                <a16:creationId xmlns:a16="http://schemas.microsoft.com/office/drawing/2014/main" id="{66ABA691-0786-467F-AE9D-1C8521122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 y="1457197"/>
            <a:ext cx="6848196" cy="26347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56564F74-C70C-4735-9A34-08EFFAF61754}"/>
              </a:ext>
            </a:extLst>
          </p:cNvPr>
          <p:cNvSpPr txBox="1"/>
          <p:nvPr/>
        </p:nvSpPr>
        <p:spPr>
          <a:xfrm>
            <a:off x="652461" y="4425183"/>
            <a:ext cx="6118943" cy="723275"/>
          </a:xfrm>
          <a:prstGeom prst="rect">
            <a:avLst/>
          </a:prstGeom>
          <a:noFill/>
        </p:spPr>
        <p:txBody>
          <a:bodyPr wrap="square" anchor="ctr">
            <a:spAutoFit/>
          </a:bodyPr>
          <a:lstStyle/>
          <a:p>
            <a:pPr marL="342900"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One target speaker in zone-1.</a:t>
            </a:r>
          </a:p>
          <a:p>
            <a:pPr marL="342900"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Zero to two competing speakers outside zone-1.</a:t>
            </a:r>
          </a:p>
        </p:txBody>
      </p:sp>
    </p:spTree>
    <p:extLst>
      <p:ext uri="{BB962C8B-B14F-4D97-AF65-F5344CB8AC3E}">
        <p14:creationId xmlns:p14="http://schemas.microsoft.com/office/powerpoint/2010/main" val="213640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14</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7634890" cy="830993"/>
          </a:xfrm>
        </p:spPr>
        <p:txBody>
          <a:bodyPr>
            <a:normAutofit/>
          </a:bodyPr>
          <a:lstStyle/>
          <a:p>
            <a:r>
              <a:rPr lang="en-US" altLang="zh-CN" sz="3200" b="1" dirty="0">
                <a:latin typeface="+mn-lt"/>
                <a:cs typeface="Times New Roman" panose="02020603050405020304" pitchFamily="18" charset="0"/>
              </a:rPr>
              <a:t>Evaluation Results on Simulated Data</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pic>
        <p:nvPicPr>
          <p:cNvPr id="8" name="图片 7">
            <a:extLst>
              <a:ext uri="{FF2B5EF4-FFF2-40B4-BE49-F238E27FC236}">
                <a16:creationId xmlns:a16="http://schemas.microsoft.com/office/drawing/2014/main" id="{055E9CC7-D607-4C04-9A79-0BE0C45E25AA}"/>
              </a:ext>
            </a:extLst>
          </p:cNvPr>
          <p:cNvPicPr>
            <a:picLocks noChangeAspect="1"/>
          </p:cNvPicPr>
          <p:nvPr/>
        </p:nvPicPr>
        <p:blipFill>
          <a:blip r:embed="rId5"/>
          <a:stretch>
            <a:fillRect/>
          </a:stretch>
        </p:blipFill>
        <p:spPr>
          <a:xfrm>
            <a:off x="652462" y="1139068"/>
            <a:ext cx="7634890" cy="1287594"/>
          </a:xfrm>
          <a:prstGeom prst="rect">
            <a:avLst/>
          </a:prstGeom>
        </p:spPr>
      </p:pic>
      <p:sp>
        <p:nvSpPr>
          <p:cNvPr id="9" name="Content Placeholder 2 1 1 1">
            <a:extLst>
              <a:ext uri="{FF2B5EF4-FFF2-40B4-BE49-F238E27FC236}">
                <a16:creationId xmlns:a16="http://schemas.microsoft.com/office/drawing/2014/main" id="{81119093-087D-4D25-8883-94DAC740B5F5}"/>
              </a:ext>
            </a:extLst>
          </p:cNvPr>
          <p:cNvSpPr txBox="1">
            <a:spLocks/>
          </p:cNvSpPr>
          <p:nvPr/>
        </p:nvSpPr>
        <p:spPr>
          <a:xfrm>
            <a:off x="1438025" y="2680956"/>
            <a:ext cx="5726880" cy="581562"/>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Objective Results on the Simulated Test Set</a:t>
            </a:r>
          </a:p>
        </p:txBody>
      </p:sp>
      <p:sp>
        <p:nvSpPr>
          <p:cNvPr id="12" name="矩形 11">
            <a:extLst>
              <a:ext uri="{FF2B5EF4-FFF2-40B4-BE49-F238E27FC236}">
                <a16:creationId xmlns:a16="http://schemas.microsoft.com/office/drawing/2014/main" id="{B8D0A781-4ABF-4436-9D8F-56BAED211DF4}"/>
              </a:ext>
            </a:extLst>
          </p:cNvPr>
          <p:cNvSpPr/>
          <p:nvPr/>
        </p:nvSpPr>
        <p:spPr>
          <a:xfrm>
            <a:off x="624540" y="6373773"/>
            <a:ext cx="10929938" cy="415498"/>
          </a:xfrm>
          <a:prstGeom prst="rect">
            <a:avLst/>
          </a:prstGeom>
        </p:spPr>
        <p:txBody>
          <a:bodyPr wrap="square">
            <a:spAutoFit/>
          </a:bodyPr>
          <a:lstStyle/>
          <a:p>
            <a:r>
              <a:rPr lang="en-US" altLang="zh-CN" sz="1050" dirty="0">
                <a:solidFill>
                  <a:srgbClr val="63065F"/>
                </a:solidFill>
                <a:latin typeface="Arial" panose="020B0604020202020204" pitchFamily="34" charset="0"/>
              </a:rPr>
              <a:t>[3] </a:t>
            </a:r>
            <a:r>
              <a:rPr lang="en-US" altLang="zh-CN" sz="1050" dirty="0" err="1">
                <a:solidFill>
                  <a:srgbClr val="63065F"/>
                </a:solidFill>
                <a:latin typeface="Arial" panose="020B0604020202020204" pitchFamily="34" charset="0"/>
              </a:rPr>
              <a:t>Tesch</a:t>
            </a:r>
            <a:r>
              <a:rPr lang="en-US" altLang="zh-CN" sz="1050" dirty="0">
                <a:solidFill>
                  <a:srgbClr val="63065F"/>
                </a:solidFill>
                <a:latin typeface="Arial" panose="020B0604020202020204" pitchFamily="34" charset="0"/>
              </a:rPr>
              <a:t> K, </a:t>
            </a:r>
            <a:r>
              <a:rPr lang="en-US" altLang="zh-CN" sz="1050" dirty="0" err="1">
                <a:solidFill>
                  <a:srgbClr val="63065F"/>
                </a:solidFill>
                <a:latin typeface="Arial" panose="020B0604020202020204" pitchFamily="34" charset="0"/>
              </a:rPr>
              <a:t>Gerkmann</a:t>
            </a:r>
            <a:r>
              <a:rPr lang="en-US" altLang="zh-CN" sz="1050" dirty="0">
                <a:solidFill>
                  <a:srgbClr val="63065F"/>
                </a:solidFill>
                <a:latin typeface="Arial" panose="020B0604020202020204" pitchFamily="34" charset="0"/>
              </a:rPr>
              <a:t> T. Insights into deep non-linear filters for improved multi-channel speech enhancement[J]. IEEE/ACM Transactions on Audio, Speech, and Language Processing, 2022.</a:t>
            </a:r>
            <a:endParaRPr lang="zh-CN" altLang="en-US" sz="1050" dirty="0">
              <a:solidFill>
                <a:srgbClr val="63065F"/>
              </a:solidFill>
              <a:latin typeface="Arial" panose="020B0604020202020204" pitchFamily="34" charset="0"/>
            </a:endParaRPr>
          </a:p>
        </p:txBody>
      </p:sp>
      <p:pic>
        <p:nvPicPr>
          <p:cNvPr id="2" name="图片 1">
            <a:extLst>
              <a:ext uri="{FF2B5EF4-FFF2-40B4-BE49-F238E27FC236}">
                <a16:creationId xmlns:a16="http://schemas.microsoft.com/office/drawing/2014/main" id="{074EA7EE-0584-4002-A6AF-F94132BA8459}"/>
              </a:ext>
            </a:extLst>
          </p:cNvPr>
          <p:cNvPicPr>
            <a:picLocks noChangeAspect="1"/>
          </p:cNvPicPr>
          <p:nvPr/>
        </p:nvPicPr>
        <p:blipFill>
          <a:blip r:embed="rId6"/>
          <a:stretch>
            <a:fillRect/>
          </a:stretch>
        </p:blipFill>
        <p:spPr>
          <a:xfrm>
            <a:off x="652462" y="3241059"/>
            <a:ext cx="7298006" cy="2607235"/>
          </a:xfrm>
          <a:prstGeom prst="rect">
            <a:avLst/>
          </a:prstGeom>
        </p:spPr>
      </p:pic>
    </p:spTree>
    <p:extLst>
      <p:ext uri="{BB962C8B-B14F-4D97-AF65-F5344CB8AC3E}">
        <p14:creationId xmlns:p14="http://schemas.microsoft.com/office/powerpoint/2010/main" val="274743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15</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7634890" cy="830993"/>
          </a:xfrm>
        </p:spPr>
        <p:txBody>
          <a:bodyPr>
            <a:normAutofit/>
          </a:bodyPr>
          <a:lstStyle/>
          <a:p>
            <a:r>
              <a:rPr lang="en-US" altLang="zh-CN" sz="3200" b="1" dirty="0">
                <a:latin typeface="+mn-lt"/>
                <a:cs typeface="Times New Roman" panose="02020603050405020304" pitchFamily="18" charset="0"/>
              </a:rPr>
              <a:t>Evaluation Results on Real-world Data</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sp>
        <p:nvSpPr>
          <p:cNvPr id="10" name="矩形 9">
            <a:extLst>
              <a:ext uri="{FF2B5EF4-FFF2-40B4-BE49-F238E27FC236}">
                <a16:creationId xmlns:a16="http://schemas.microsoft.com/office/drawing/2014/main" id="{EF8AB42E-7B4B-4532-B31D-F70238C18DEE}"/>
              </a:ext>
            </a:extLst>
          </p:cNvPr>
          <p:cNvSpPr/>
          <p:nvPr/>
        </p:nvSpPr>
        <p:spPr>
          <a:xfrm>
            <a:off x="624540" y="6373773"/>
            <a:ext cx="10929938" cy="415498"/>
          </a:xfrm>
          <a:prstGeom prst="rect">
            <a:avLst/>
          </a:prstGeom>
        </p:spPr>
        <p:txBody>
          <a:bodyPr wrap="square">
            <a:spAutoFit/>
          </a:bodyPr>
          <a:lstStyle/>
          <a:p>
            <a:r>
              <a:rPr lang="en-US" altLang="zh-CN" sz="1050" dirty="0">
                <a:solidFill>
                  <a:srgbClr val="63065F"/>
                </a:solidFill>
                <a:latin typeface="Arial" panose="020B0604020202020204" pitchFamily="34" charset="0"/>
              </a:rPr>
              <a:t>[3] </a:t>
            </a:r>
            <a:r>
              <a:rPr lang="en-US" altLang="zh-CN" sz="1050" dirty="0" err="1">
                <a:solidFill>
                  <a:srgbClr val="63065F"/>
                </a:solidFill>
                <a:latin typeface="Arial" panose="020B0604020202020204" pitchFamily="34" charset="0"/>
              </a:rPr>
              <a:t>Tesch</a:t>
            </a:r>
            <a:r>
              <a:rPr lang="en-US" altLang="zh-CN" sz="1050" dirty="0">
                <a:solidFill>
                  <a:srgbClr val="63065F"/>
                </a:solidFill>
                <a:latin typeface="Arial" panose="020B0604020202020204" pitchFamily="34" charset="0"/>
              </a:rPr>
              <a:t> K, </a:t>
            </a:r>
            <a:r>
              <a:rPr lang="en-US" altLang="zh-CN" sz="1050" dirty="0" err="1">
                <a:solidFill>
                  <a:srgbClr val="63065F"/>
                </a:solidFill>
                <a:latin typeface="Arial" panose="020B0604020202020204" pitchFamily="34" charset="0"/>
              </a:rPr>
              <a:t>Gerkmann</a:t>
            </a:r>
            <a:r>
              <a:rPr lang="en-US" altLang="zh-CN" sz="1050" dirty="0">
                <a:solidFill>
                  <a:srgbClr val="63065F"/>
                </a:solidFill>
                <a:latin typeface="Arial" panose="020B0604020202020204" pitchFamily="34" charset="0"/>
              </a:rPr>
              <a:t> T. Insights into deep non-linear filters for improved multi-channel speech enhancement[J]. IEEE/ACM Transactions on Audio, Speech, and Language Processing, 2022.</a:t>
            </a:r>
            <a:endParaRPr lang="zh-CN" altLang="en-US" sz="1050" dirty="0">
              <a:solidFill>
                <a:srgbClr val="63065F"/>
              </a:solidFill>
              <a:latin typeface="Arial" panose="020B0604020202020204" pitchFamily="34" charset="0"/>
            </a:endParaRPr>
          </a:p>
        </p:txBody>
      </p:sp>
      <p:sp>
        <p:nvSpPr>
          <p:cNvPr id="12" name="文本框 11">
            <a:extLst>
              <a:ext uri="{FF2B5EF4-FFF2-40B4-BE49-F238E27FC236}">
                <a16:creationId xmlns:a16="http://schemas.microsoft.com/office/drawing/2014/main" id="{F25CF7D2-3A57-4771-8936-78EE3EB54E00}"/>
              </a:ext>
            </a:extLst>
          </p:cNvPr>
          <p:cNvSpPr txBox="1"/>
          <p:nvPr/>
        </p:nvSpPr>
        <p:spPr>
          <a:xfrm>
            <a:off x="2171700" y="3107543"/>
            <a:ext cx="5207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10030167-0A4D-4808-8959-2F51A08B2D7F}"/>
              </a:ext>
            </a:extLst>
          </p:cNvPr>
          <p:cNvPicPr>
            <a:picLocks noChangeAspect="1"/>
          </p:cNvPicPr>
          <p:nvPr/>
        </p:nvPicPr>
        <p:blipFill>
          <a:blip r:embed="rId11"/>
          <a:stretch>
            <a:fillRect/>
          </a:stretch>
        </p:blipFill>
        <p:spPr>
          <a:xfrm>
            <a:off x="658397" y="1118416"/>
            <a:ext cx="6376124" cy="5103791"/>
          </a:xfrm>
          <a:prstGeom prst="rect">
            <a:avLst/>
          </a:prstGeom>
        </p:spPr>
      </p:pic>
      <p:pic>
        <p:nvPicPr>
          <p:cNvPr id="3" name="E0003_enh_dvad-gsc-pf_cut">
            <a:hlinkClick r:id="" action="ppaction://media"/>
            <a:extLst>
              <a:ext uri="{FF2B5EF4-FFF2-40B4-BE49-F238E27FC236}">
                <a16:creationId xmlns:a16="http://schemas.microsoft.com/office/drawing/2014/main" id="{BF82477D-9A06-4B00-B5F6-053CA90CAD19}"/>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700313" y="3640036"/>
            <a:ext cx="288000" cy="288000"/>
          </a:xfrm>
          <a:prstGeom prst="rect">
            <a:avLst/>
          </a:prstGeom>
        </p:spPr>
      </p:pic>
      <p:pic>
        <p:nvPicPr>
          <p:cNvPr id="4" name="E0003_enh_ftjnf_cut">
            <a:hlinkClick r:id="" action="ppaction://media"/>
            <a:extLst>
              <a:ext uri="{FF2B5EF4-FFF2-40B4-BE49-F238E27FC236}">
                <a16:creationId xmlns:a16="http://schemas.microsoft.com/office/drawing/2014/main" id="{244B8A89-1038-4210-90A1-E367E13DBFE0}"/>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700313" y="1251023"/>
            <a:ext cx="288000" cy="288000"/>
          </a:xfrm>
          <a:prstGeom prst="rect">
            <a:avLst/>
          </a:prstGeom>
        </p:spPr>
      </p:pic>
      <p:pic>
        <p:nvPicPr>
          <p:cNvPr id="6" name="E0003_mix_cut">
            <a:hlinkClick r:id="" action="ppaction://media"/>
            <a:extLst>
              <a:ext uri="{FF2B5EF4-FFF2-40B4-BE49-F238E27FC236}">
                <a16:creationId xmlns:a16="http://schemas.microsoft.com/office/drawing/2014/main" id="{8B0A9BB1-2ED7-4AE3-85C7-B2EDF34EA825}"/>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3558459" y="1251023"/>
            <a:ext cx="288000" cy="288000"/>
          </a:xfrm>
          <a:prstGeom prst="rect">
            <a:avLst/>
          </a:prstGeom>
        </p:spPr>
      </p:pic>
      <p:pic>
        <p:nvPicPr>
          <p:cNvPr id="11" name="E0003_enh_ftjnf_cut">
            <a:hlinkClick r:id="" action="ppaction://media"/>
            <a:extLst>
              <a:ext uri="{FF2B5EF4-FFF2-40B4-BE49-F238E27FC236}">
                <a16:creationId xmlns:a16="http://schemas.microsoft.com/office/drawing/2014/main" id="{81088EA8-56A9-4374-8522-A3FE28F79A6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558459" y="3640036"/>
            <a:ext cx="288000" cy="288000"/>
          </a:xfrm>
          <a:prstGeom prst="rect">
            <a:avLst/>
          </a:prstGeom>
        </p:spPr>
      </p:pic>
      <p:sp>
        <p:nvSpPr>
          <p:cNvPr id="9" name="Content Placeholder 2 1 1 1">
            <a:extLst>
              <a:ext uri="{FF2B5EF4-FFF2-40B4-BE49-F238E27FC236}">
                <a16:creationId xmlns:a16="http://schemas.microsoft.com/office/drawing/2014/main" id="{151770E5-3EC2-4F78-BEB9-76A40FA81308}"/>
              </a:ext>
            </a:extLst>
          </p:cNvPr>
          <p:cNvSpPr txBox="1">
            <a:spLocks/>
          </p:cNvSpPr>
          <p:nvPr/>
        </p:nvSpPr>
        <p:spPr>
          <a:xfrm>
            <a:off x="1266957" y="2159417"/>
            <a:ext cx="7087495" cy="581562"/>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Subjective Results on the Simulated/Real-world Test Set</a:t>
            </a:r>
          </a:p>
        </p:txBody>
      </p:sp>
      <p:pic>
        <p:nvPicPr>
          <p:cNvPr id="7" name="图片 6">
            <a:extLst>
              <a:ext uri="{FF2B5EF4-FFF2-40B4-BE49-F238E27FC236}">
                <a16:creationId xmlns:a16="http://schemas.microsoft.com/office/drawing/2014/main" id="{B7B00A09-56F0-4796-B04B-7D475AFF2E2E}"/>
              </a:ext>
            </a:extLst>
          </p:cNvPr>
          <p:cNvPicPr>
            <a:picLocks noChangeAspect="1"/>
          </p:cNvPicPr>
          <p:nvPr/>
        </p:nvPicPr>
        <p:blipFill rotWithShape="1">
          <a:blip r:embed="rId13"/>
          <a:srcRect t="1352" b="1"/>
          <a:stretch/>
        </p:blipFill>
        <p:spPr>
          <a:xfrm>
            <a:off x="652462" y="2692399"/>
            <a:ext cx="8316486" cy="1644561"/>
          </a:xfrm>
          <a:prstGeom prst="rect">
            <a:avLst/>
          </a:prstGeom>
        </p:spPr>
      </p:pic>
    </p:spTree>
    <p:extLst>
      <p:ext uri="{BB962C8B-B14F-4D97-AF65-F5344CB8AC3E}">
        <p14:creationId xmlns:p14="http://schemas.microsoft.com/office/powerpoint/2010/main" val="268844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4"/>
                </p:tgtEl>
              </p:cMediaNode>
            </p:audio>
            <p:audio>
              <p:cMediaNode vol="80000">
                <p:cTn id="25" fill="hold" display="0">
                  <p:stCondLst>
                    <p:cond delay="indefinite"/>
                  </p:stCondLst>
                  <p:endCondLst>
                    <p:cond evt="onStopAudio" delay="0">
                      <p:tgtEl>
                        <p:sldTgt/>
                      </p:tgtEl>
                    </p:cond>
                  </p:endCondLst>
                </p:cTn>
                <p:tgtEl>
                  <p:spTgt spid="6"/>
                </p:tgtEl>
              </p:cMediaNode>
            </p:audio>
            <p:audio>
              <p:cMediaNode vol="80000">
                <p:cTn id="26" fill="hold" display="0">
                  <p:stCondLst>
                    <p:cond delay="indefinite"/>
                  </p:stCondLst>
                  <p:endCondLst>
                    <p:cond evt="onStopAudio" delay="0">
                      <p:tgtEl>
                        <p:sldTgt/>
                      </p:tgtEl>
                    </p:cond>
                  </p:endCondLst>
                </p:cTn>
                <p:tgtEl>
                  <p:spTgt spid="11"/>
                </p:tgtEl>
              </p:cMediaNode>
            </p:audio>
          </p:childTnLst>
        </p:cTn>
      </p:par>
    </p:tnLst>
    <p:bldLst>
      <p:bldP spid="10" grpId="0"/>
      <p:bldP spid="1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6C5C6F-D1DE-4B48-BEE3-6A5AAE250768}"/>
              </a:ext>
            </a:extLst>
          </p:cNvPr>
          <p:cNvSpPr>
            <a:spLocks noGrp="1"/>
          </p:cNvSpPr>
          <p:nvPr>
            <p:ph idx="1"/>
          </p:nvPr>
        </p:nvSpPr>
        <p:spPr>
          <a:xfrm>
            <a:off x="838200" y="3582591"/>
            <a:ext cx="10515600" cy="634465"/>
          </a:xfrm>
        </p:spPr>
        <p:txBody>
          <a:bodyPr anchor="ctr">
            <a:normAutofit/>
          </a:bodyPr>
          <a:lstStyle/>
          <a:p>
            <a:pPr marL="0" indent="0" algn="ctr">
              <a:buNone/>
            </a:pPr>
            <a:r>
              <a:rPr lang="en-US" altLang="zh-CN" sz="3600" dirty="0">
                <a:solidFill>
                  <a:srgbClr val="6A005F"/>
                </a:solidFill>
              </a:rPr>
              <a:t>Thanks for your attention</a:t>
            </a:r>
            <a:endParaRPr lang="zh-CN" altLang="en-US" sz="3600" dirty="0">
              <a:solidFill>
                <a:srgbClr val="6A005F"/>
              </a:solidFill>
            </a:endParaRPr>
          </a:p>
        </p:txBody>
      </p:sp>
      <p:sp>
        <p:nvSpPr>
          <p:cNvPr id="5" name="Slide Number Placeholder 4">
            <a:extLst>
              <a:ext uri="{FF2B5EF4-FFF2-40B4-BE49-F238E27FC236}">
                <a16:creationId xmlns:a16="http://schemas.microsoft.com/office/drawing/2014/main" id="{D390AC5B-CC7A-4538-A92E-71978247443C}"/>
              </a:ext>
            </a:extLst>
          </p:cNvPr>
          <p:cNvSpPr>
            <a:spLocks noGrp="1"/>
          </p:cNvSpPr>
          <p:nvPr>
            <p:ph type="sldNum" sz="quarter" idx="12"/>
          </p:nvPr>
        </p:nvSpPr>
        <p:spPr/>
        <p:txBody>
          <a:bodyPr/>
          <a:lstStyle/>
          <a:p>
            <a:fld id="{378CE210-1BEC-4108-AE43-672267762F60}" type="slidenum">
              <a:rPr lang="zh-CN" altLang="en-US" smtClean="0"/>
              <a:pPr/>
              <a:t>16</a:t>
            </a:fld>
            <a:endParaRPr lang="zh-CN" altLang="en-US" dirty="0"/>
          </a:p>
        </p:txBody>
      </p:sp>
      <p:pic>
        <p:nvPicPr>
          <p:cNvPr id="6" name="Picture 4">
            <a:extLst>
              <a:ext uri="{FF2B5EF4-FFF2-40B4-BE49-F238E27FC236}">
                <a16:creationId xmlns:a16="http://schemas.microsoft.com/office/drawing/2014/main" id="{61BB5460-0933-4738-A0C3-066F211139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2615" y="246752"/>
            <a:ext cx="1758875" cy="559344"/>
          </a:xfrm>
          <a:prstGeom prst="rect">
            <a:avLst/>
          </a:prstGeom>
        </p:spPr>
      </p:pic>
      <p:pic>
        <p:nvPicPr>
          <p:cNvPr id="9" name="图片 8">
            <a:extLst>
              <a:ext uri="{FF2B5EF4-FFF2-40B4-BE49-F238E27FC236}">
                <a16:creationId xmlns:a16="http://schemas.microsoft.com/office/drawing/2014/main" id="{A2CFD8DE-F380-4026-B171-619FA53D8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024" y="204586"/>
            <a:ext cx="845952" cy="634464"/>
          </a:xfrm>
          <a:prstGeom prst="rect">
            <a:avLst/>
          </a:prstGeom>
        </p:spPr>
      </p:pic>
      <p:sp>
        <p:nvSpPr>
          <p:cNvPr id="10" name="Content Placeholder 2">
            <a:extLst>
              <a:ext uri="{FF2B5EF4-FFF2-40B4-BE49-F238E27FC236}">
                <a16:creationId xmlns:a16="http://schemas.microsoft.com/office/drawing/2014/main" id="{83B7509A-97CD-46BD-9265-6613C71897BF}"/>
              </a:ext>
            </a:extLst>
          </p:cNvPr>
          <p:cNvSpPr txBox="1">
            <a:spLocks/>
          </p:cNvSpPr>
          <p:nvPr/>
        </p:nvSpPr>
        <p:spPr>
          <a:xfrm>
            <a:off x="676275" y="1921513"/>
            <a:ext cx="10515600" cy="18122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zh-CN" sz="10700" dirty="0">
                <a:solidFill>
                  <a:srgbClr val="6A005F"/>
                </a:solidFill>
              </a:rPr>
              <a:t>Q &amp; A</a:t>
            </a:r>
            <a:endParaRPr lang="zh-CN" altLang="en-US" sz="10700" dirty="0">
              <a:solidFill>
                <a:srgbClr val="6A005F"/>
              </a:solidFill>
            </a:endParaRPr>
          </a:p>
        </p:txBody>
      </p:sp>
      <p:cxnSp>
        <p:nvCxnSpPr>
          <p:cNvPr id="11" name="直接连接符 10">
            <a:extLst>
              <a:ext uri="{FF2B5EF4-FFF2-40B4-BE49-F238E27FC236}">
                <a16:creationId xmlns:a16="http://schemas.microsoft.com/office/drawing/2014/main" id="{4ED0B759-5F15-4CDF-A69A-E20357FC60E9}"/>
              </a:ext>
            </a:extLst>
          </p:cNvPr>
          <p:cNvCxnSpPr>
            <a:cxnSpLocks/>
          </p:cNvCxnSpPr>
          <p:nvPr/>
        </p:nvCxnSpPr>
        <p:spPr>
          <a:xfrm>
            <a:off x="3089976" y="3516053"/>
            <a:ext cx="585661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10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7DB7-B417-4E6C-AAA4-F40C5557D376}"/>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Target Speaker Extraction</a:t>
            </a:r>
            <a:endParaRPr lang="zh-CN" altLang="en-US" sz="3200" b="1" dirty="0">
              <a:latin typeface="+mn-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2</a:t>
            </a:fld>
            <a:endParaRPr lang="zh-CN" altLang="en-US" dirty="0"/>
          </a:p>
        </p:txBody>
      </p:sp>
      <p:pic>
        <p:nvPicPr>
          <p:cNvPr id="6" name="Picture 4">
            <a:extLst>
              <a:ext uri="{FF2B5EF4-FFF2-40B4-BE49-F238E27FC236}">
                <a16:creationId xmlns:a16="http://schemas.microsoft.com/office/drawing/2014/main" id="{E5613D8F-932D-47BC-8545-04B2A6CDE8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7" name="图片 6">
            <a:extLst>
              <a:ext uri="{FF2B5EF4-FFF2-40B4-BE49-F238E27FC236}">
                <a16:creationId xmlns:a16="http://schemas.microsoft.com/office/drawing/2014/main" id="{D51CC3EF-ACD7-4A13-9A72-37F2F66EE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cxnSp>
        <p:nvCxnSpPr>
          <p:cNvPr id="8" name="直接连接符 7">
            <a:extLst>
              <a:ext uri="{FF2B5EF4-FFF2-40B4-BE49-F238E27FC236}">
                <a16:creationId xmlns:a16="http://schemas.microsoft.com/office/drawing/2014/main" id="{B4A67511-A533-4113-B878-2ACFFFC5674E}"/>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87371708-FCD4-4A06-9ECC-2EE03126402C}"/>
              </a:ext>
            </a:extLst>
          </p:cNvPr>
          <p:cNvSpPr txBox="1"/>
          <p:nvPr/>
        </p:nvSpPr>
        <p:spPr>
          <a:xfrm>
            <a:off x="6381746" y="1725756"/>
            <a:ext cx="4982152" cy="4308872"/>
          </a:xfrm>
          <a:prstGeom prst="rect">
            <a:avLst/>
          </a:prstGeom>
          <a:noFill/>
        </p:spPr>
        <p:txBody>
          <a:bodyPr wrap="square" anchor="ctr">
            <a:spAutoFit/>
          </a:bodyPr>
          <a:lstStyle/>
          <a:p>
            <a:pPr marL="342900"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Target speaker extraction (TSE) aims to extract desired speech by utilizing auxiliary cues.</a:t>
            </a:r>
          </a:p>
          <a:p>
            <a:pPr marL="342900" indent="-342900" defTabSz="914400">
              <a:lnSpc>
                <a:spcPct val="90000"/>
              </a:lnSpc>
              <a:spcBef>
                <a:spcPts val="600"/>
              </a:spcBef>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marL="342900"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Auxiliary cues:</a:t>
            </a:r>
          </a:p>
          <a:p>
            <a:pPr marL="800100" lvl="1" indent="-342900" defTabSz="914400">
              <a:lnSpc>
                <a:spcPct val="90000"/>
              </a:lnSpc>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Speaker embeddings	</a:t>
            </a:r>
          </a:p>
          <a:p>
            <a:pPr marL="800100" lvl="1" indent="-342900" defTabSz="914400">
              <a:lnSpc>
                <a:spcPct val="90000"/>
              </a:lnSpc>
              <a:spcBef>
                <a:spcPts val="600"/>
              </a:spcBef>
              <a:buFont typeface="Arial" panose="020B0604020202020204" pitchFamily="34" charset="0"/>
              <a:buChar char="•"/>
            </a:pPr>
            <a:r>
              <a:rPr lang="en-US" altLang="zh-CN" sz="2000" dirty="0">
                <a:solidFill>
                  <a:srgbClr val="FF0000"/>
                </a:solidFill>
                <a:latin typeface="Times New Roman" panose="02020603050405020304" pitchFamily="18" charset="0"/>
                <a:cs typeface="Times New Roman" panose="02020603050405020304" pitchFamily="18" charset="0"/>
              </a:rPr>
              <a:t>Direction of arrival (DOA)</a:t>
            </a:r>
            <a:br>
              <a:rPr lang="en-US" altLang="zh-CN" sz="2000" dirty="0">
                <a:latin typeface="Times New Roman" panose="02020603050405020304" pitchFamily="18" charset="0"/>
                <a:cs typeface="Times New Roman" panose="02020603050405020304" pitchFamily="18" charset="0"/>
              </a:rPr>
            </a:br>
            <a:endParaRPr lang="en-US" altLang="zh-CN" sz="2000" dirty="0">
              <a:latin typeface="Times New Roman" panose="02020603050405020304" pitchFamily="18" charset="0"/>
              <a:cs typeface="Times New Roman" panose="02020603050405020304" pitchFamily="18" charset="0"/>
            </a:endParaRPr>
          </a:p>
          <a:p>
            <a:pPr marL="342900"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Many applications</a:t>
            </a:r>
            <a:br>
              <a:rPr lang="en-US" altLang="zh-CN" sz="2000" dirty="0">
                <a:latin typeface="Times New Roman" panose="02020603050405020304" pitchFamily="18" charset="0"/>
                <a:cs typeface="Times New Roman" panose="02020603050405020304" pitchFamily="18" charset="0"/>
              </a:rPr>
            </a:br>
            <a:r>
              <a:rPr lang="en-US" altLang="zh-CN" sz="2000" dirty="0">
                <a:latin typeface="Times New Roman" panose="02020603050405020304" pitchFamily="18" charset="0"/>
                <a:cs typeface="Times New Roman" panose="02020603050405020304" pitchFamily="18" charset="0"/>
              </a:rPr>
              <a:t>(e.g. conference calls and hearing aids)</a:t>
            </a:r>
          </a:p>
          <a:p>
            <a:pPr defTabSz="914400">
              <a:lnSpc>
                <a:spcPct val="90000"/>
              </a:lnSpc>
              <a:spcBef>
                <a:spcPts val="600"/>
              </a:spcBef>
            </a:pPr>
            <a:endParaRPr lang="en-US" altLang="zh-CN" sz="2000" dirty="0">
              <a:latin typeface="Times New Roman" panose="02020603050405020304" pitchFamily="18" charset="0"/>
              <a:cs typeface="Times New Roman" panose="02020603050405020304" pitchFamily="18" charset="0"/>
            </a:endParaRPr>
          </a:p>
          <a:p>
            <a:pPr marL="342900" indent="-342900" defTabSz="914400">
              <a:lnSpc>
                <a:spcPct val="90000"/>
              </a:lnSpc>
              <a:spcBef>
                <a:spcPts val="600"/>
              </a:spcBef>
              <a:buFont typeface="Wingdings" panose="05000000000000000000" pitchFamily="2" charset="2"/>
              <a:buChar char="l"/>
            </a:pPr>
            <a:endParaRPr lang="en-US" altLang="zh-CN" sz="2000" dirty="0">
              <a:latin typeface="Times New Roman" panose="02020603050405020304" pitchFamily="18" charset="0"/>
              <a:cs typeface="Times New Roman" panose="02020603050405020304" pitchFamily="18" charset="0"/>
            </a:endParaRPr>
          </a:p>
          <a:p>
            <a:pPr defTabSz="914400">
              <a:lnSpc>
                <a:spcPct val="90000"/>
              </a:lnSpc>
              <a:spcBef>
                <a:spcPts val="600"/>
              </a:spcBef>
            </a:pPr>
            <a:endParaRPr lang="en-US" altLang="zh-CN" sz="2000" dirty="0">
              <a:latin typeface="Times New Roman" panose="02020603050405020304" pitchFamily="18" charset="0"/>
              <a:cs typeface="Times New Roman" panose="02020603050405020304" pitchFamily="18" charset="0"/>
            </a:endParaRPr>
          </a:p>
        </p:txBody>
      </p:sp>
      <p:pic>
        <p:nvPicPr>
          <p:cNvPr id="28" name="Picture 2">
            <a:extLst>
              <a:ext uri="{FF2B5EF4-FFF2-40B4-BE49-F238E27FC236}">
                <a16:creationId xmlns:a16="http://schemas.microsoft.com/office/drawing/2014/main" id="{D105EBB7-877D-4524-9E24-1B21F6CBBA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213" y="1229644"/>
            <a:ext cx="3026133" cy="19725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4DBBA0-378E-4EF4-95F1-DBC4CC1D74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837" y="3373602"/>
            <a:ext cx="5650884" cy="253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7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3</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Conventional GSC</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pic>
        <p:nvPicPr>
          <p:cNvPr id="41" name="图片 40">
            <a:extLst>
              <a:ext uri="{FF2B5EF4-FFF2-40B4-BE49-F238E27FC236}">
                <a16:creationId xmlns:a16="http://schemas.microsoft.com/office/drawing/2014/main" id="{6ADC8DEB-2286-40BF-84AC-8174AD74A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262" y="1417713"/>
            <a:ext cx="5467799" cy="2798402"/>
          </a:xfrm>
          <a:prstGeom prst="rect">
            <a:avLst/>
          </a:prstGeom>
        </p:spPr>
      </p:pic>
      <p:pic>
        <p:nvPicPr>
          <p:cNvPr id="42" name="Picture 2">
            <a:extLst>
              <a:ext uri="{FF2B5EF4-FFF2-40B4-BE49-F238E27FC236}">
                <a16:creationId xmlns:a16="http://schemas.microsoft.com/office/drawing/2014/main" id="{D16540EA-8FC4-4106-8DE4-A6D2D0812B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 y="5018056"/>
            <a:ext cx="5467800" cy="895269"/>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1 1 2">
            <a:extLst>
              <a:ext uri="{FF2B5EF4-FFF2-40B4-BE49-F238E27FC236}">
                <a16:creationId xmlns:a16="http://schemas.microsoft.com/office/drawing/2014/main" id="{05A6ED64-A9A1-4D7D-B18B-B0BC4983B109}"/>
              </a:ext>
            </a:extLst>
          </p:cNvPr>
          <p:cNvSpPr txBox="1">
            <a:spLocks/>
          </p:cNvSpPr>
          <p:nvPr/>
        </p:nvSpPr>
        <p:spPr>
          <a:xfrm>
            <a:off x="6780436" y="4216115"/>
            <a:ext cx="4147449" cy="365125"/>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Structure of conventional GSC</a:t>
            </a:r>
          </a:p>
        </p:txBody>
      </p:sp>
      <p:pic>
        <p:nvPicPr>
          <p:cNvPr id="45" name="图片 44">
            <a:extLst>
              <a:ext uri="{FF2B5EF4-FFF2-40B4-BE49-F238E27FC236}">
                <a16:creationId xmlns:a16="http://schemas.microsoft.com/office/drawing/2014/main" id="{636CF328-6A1D-4F39-905D-1B08AA77A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1138" y="1417713"/>
            <a:ext cx="5467799" cy="2798402"/>
          </a:xfrm>
          <a:prstGeom prst="rect">
            <a:avLst/>
          </a:prstGeom>
        </p:spPr>
      </p:pic>
      <p:sp>
        <p:nvSpPr>
          <p:cNvPr id="46" name="Content Placeholder 2 1 1 2">
            <a:extLst>
              <a:ext uri="{FF2B5EF4-FFF2-40B4-BE49-F238E27FC236}">
                <a16:creationId xmlns:a16="http://schemas.microsoft.com/office/drawing/2014/main" id="{2F27FD79-9E68-4D15-92E6-7DE6D9D86688}"/>
              </a:ext>
            </a:extLst>
          </p:cNvPr>
          <p:cNvSpPr txBox="1">
            <a:spLocks/>
          </p:cNvSpPr>
          <p:nvPr/>
        </p:nvSpPr>
        <p:spPr>
          <a:xfrm>
            <a:off x="6781312" y="4216115"/>
            <a:ext cx="4147449" cy="365125"/>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Structure of conventional GSC</a:t>
            </a:r>
          </a:p>
        </p:txBody>
      </p:sp>
      <p:pic>
        <p:nvPicPr>
          <p:cNvPr id="1026" name="Picture 2">
            <a:extLst>
              <a:ext uri="{FF2B5EF4-FFF2-40B4-BE49-F238E27FC236}">
                <a16:creationId xmlns:a16="http://schemas.microsoft.com/office/drawing/2014/main" id="{ED6F09A7-C4AC-495C-A540-DD6748F7F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14" y="1333492"/>
            <a:ext cx="4599672" cy="357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6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4</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Robust GSC</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pic>
        <p:nvPicPr>
          <p:cNvPr id="10" name="Picture 2">
            <a:extLst>
              <a:ext uri="{FF2B5EF4-FFF2-40B4-BE49-F238E27FC236}">
                <a16:creationId xmlns:a16="http://schemas.microsoft.com/office/drawing/2014/main" id="{0A7C4DE5-D60E-4A2D-AD9E-30FB3D4DDA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601" y="1100989"/>
            <a:ext cx="5467799" cy="323410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1 1 2">
            <a:extLst>
              <a:ext uri="{FF2B5EF4-FFF2-40B4-BE49-F238E27FC236}">
                <a16:creationId xmlns:a16="http://schemas.microsoft.com/office/drawing/2014/main" id="{EF864703-0DE9-4BF4-BBB2-743977724B82}"/>
              </a:ext>
            </a:extLst>
          </p:cNvPr>
          <p:cNvSpPr txBox="1">
            <a:spLocks/>
          </p:cNvSpPr>
          <p:nvPr/>
        </p:nvSpPr>
        <p:spPr>
          <a:xfrm>
            <a:off x="6774775" y="4335097"/>
            <a:ext cx="4147449" cy="365125"/>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Structure of Robust GSC</a:t>
            </a:r>
          </a:p>
        </p:txBody>
      </p:sp>
      <p:pic>
        <p:nvPicPr>
          <p:cNvPr id="12" name="Picture 2">
            <a:extLst>
              <a:ext uri="{FF2B5EF4-FFF2-40B4-BE49-F238E27FC236}">
                <a16:creationId xmlns:a16="http://schemas.microsoft.com/office/drawing/2014/main" id="{878EDB04-9378-4155-90D3-F8D2313BDE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462" y="5018056"/>
            <a:ext cx="5467800" cy="895269"/>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E7FE4326-6BD4-4311-990C-12F2ACB0A74A}"/>
              </a:ext>
            </a:extLst>
          </p:cNvPr>
          <p:cNvSpPr txBox="1"/>
          <p:nvPr/>
        </p:nvSpPr>
        <p:spPr>
          <a:xfrm>
            <a:off x="6758705" y="4943510"/>
            <a:ext cx="4768133" cy="1169551"/>
          </a:xfrm>
          <a:prstGeom prst="rect">
            <a:avLst/>
          </a:prstGeom>
          <a:noFill/>
          <a:ln w="19050">
            <a:solidFill>
              <a:schemeClr val="tx1"/>
            </a:solidFill>
            <a:prstDash val="dash"/>
          </a:ln>
        </p:spPr>
        <p:txBody>
          <a:bodyPr wrap="square">
            <a:spAutoFit/>
          </a:bodyPr>
          <a:lstStyle/>
          <a:p>
            <a:pPr>
              <a:spcBef>
                <a:spcPts val="600"/>
              </a:spcBef>
            </a:pPr>
            <a:r>
              <a:rPr lang="en-US" altLang="zh-CN" sz="2000" dirty="0">
                <a:latin typeface="Times New Roman" panose="02020603050405020304" pitchFamily="18" charset="0"/>
                <a:cs typeface="Times New Roman" panose="02020603050405020304" pitchFamily="18" charset="0"/>
              </a:rPr>
              <a:t>Update rules:</a:t>
            </a:r>
          </a:p>
          <a:p>
            <a:pPr marL="342900" indent="-342900">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target speaker’s speech, update ABM</a:t>
            </a:r>
          </a:p>
          <a:p>
            <a:pPr marL="342900" indent="-342900">
              <a:spcBef>
                <a:spcPts val="600"/>
              </a:spcBef>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target speaker’s silence, update AIC</a:t>
            </a:r>
          </a:p>
        </p:txBody>
      </p:sp>
      <p:pic>
        <p:nvPicPr>
          <p:cNvPr id="15" name="Picture 2">
            <a:extLst>
              <a:ext uri="{FF2B5EF4-FFF2-40B4-BE49-F238E27FC236}">
                <a16:creationId xmlns:a16="http://schemas.microsoft.com/office/drawing/2014/main" id="{7EA4DC98-5252-4BE9-9BDD-68E7F82081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414" y="1333492"/>
            <a:ext cx="4599672" cy="357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8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5</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80167" y="89527"/>
            <a:ext cx="6063534" cy="830993"/>
          </a:xfrm>
        </p:spPr>
        <p:txBody>
          <a:bodyPr>
            <a:normAutofit/>
          </a:bodyPr>
          <a:lstStyle/>
          <a:p>
            <a:r>
              <a:rPr lang="en-US" altLang="zh-CN" sz="3200" b="1" dirty="0">
                <a:latin typeface="+mn-lt"/>
                <a:cs typeface="Times New Roman" panose="02020603050405020304" pitchFamily="18" charset="0"/>
              </a:rPr>
              <a:t>Approaches to TSE</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pic>
        <p:nvPicPr>
          <p:cNvPr id="14" name="Picture 2">
            <a:extLst>
              <a:ext uri="{FF2B5EF4-FFF2-40B4-BE49-F238E27FC236}">
                <a16:creationId xmlns:a16="http://schemas.microsoft.com/office/drawing/2014/main" id="{CFFD8C2F-F1E3-4505-B095-EA09E68BA7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3" y="1438146"/>
            <a:ext cx="5787738" cy="956314"/>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CDBE5055-BE01-4AC2-A9DF-EAB5BED0BE83}"/>
              </a:ext>
            </a:extLst>
          </p:cNvPr>
          <p:cNvSpPr txBox="1"/>
          <p:nvPr/>
        </p:nvSpPr>
        <p:spPr>
          <a:xfrm>
            <a:off x="6092767" y="2867195"/>
            <a:ext cx="5080212" cy="1077218"/>
          </a:xfrm>
          <a:prstGeom prst="rect">
            <a:avLst/>
          </a:prstGeom>
          <a:noFill/>
        </p:spPr>
        <p:txBody>
          <a:bodyPr wrap="square" anchor="ctr">
            <a:spAutoFit/>
          </a:bodyPr>
          <a:lstStyle/>
          <a:p>
            <a:pPr defTabSz="914400">
              <a:lnSpc>
                <a:spcPct val="90000"/>
              </a:lnSpc>
              <a:spcBef>
                <a:spcPts val="600"/>
              </a:spcBef>
            </a:pPr>
            <a:r>
              <a:rPr lang="en-US" altLang="zh-CN" sz="2000" dirty="0">
                <a:latin typeface="Times New Roman" panose="02020603050405020304" pitchFamily="18" charset="0"/>
                <a:cs typeface="Times New Roman" panose="02020603050405020304" pitchFamily="18" charset="0"/>
              </a:rPr>
              <a:t>Problems with end-to-end</a:t>
            </a:r>
          </a:p>
          <a:p>
            <a:pPr marL="800100" lvl="1"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High computational complexity.</a:t>
            </a:r>
          </a:p>
          <a:p>
            <a:pPr marL="800100" lvl="1"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Poor robustness in unseen environments.</a:t>
            </a:r>
          </a:p>
        </p:txBody>
      </p:sp>
      <p:pic>
        <p:nvPicPr>
          <p:cNvPr id="16" name="Picture 6">
            <a:extLst>
              <a:ext uri="{FF2B5EF4-FFF2-40B4-BE49-F238E27FC236}">
                <a16:creationId xmlns:a16="http://schemas.microsoft.com/office/drawing/2014/main" id="{485E5253-D632-4C35-8D89-03B87D5DF4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08" y="3006228"/>
            <a:ext cx="5787734" cy="956314"/>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D1BCA4C2-477E-47E1-8280-3A9F81CC16E5}"/>
              </a:ext>
            </a:extLst>
          </p:cNvPr>
          <p:cNvSpPr txBox="1"/>
          <p:nvPr/>
        </p:nvSpPr>
        <p:spPr>
          <a:xfrm>
            <a:off x="6096000" y="1200722"/>
            <a:ext cx="5787732" cy="1431161"/>
          </a:xfrm>
          <a:prstGeom prst="rect">
            <a:avLst/>
          </a:prstGeom>
          <a:noFill/>
        </p:spPr>
        <p:txBody>
          <a:bodyPr wrap="square" anchor="ctr">
            <a:spAutoFit/>
          </a:bodyPr>
          <a:lstStyle/>
          <a:p>
            <a:pPr defTabSz="914400">
              <a:lnSpc>
                <a:spcPct val="90000"/>
              </a:lnSpc>
              <a:spcBef>
                <a:spcPts val="600"/>
              </a:spcBef>
            </a:pPr>
            <a:r>
              <a:rPr lang="en-US" altLang="zh-CN" sz="2000" dirty="0">
                <a:latin typeface="Times New Roman" panose="02020603050405020304" pitchFamily="18" charset="0"/>
                <a:cs typeface="Times New Roman" panose="02020603050405020304" pitchFamily="18" charset="0"/>
              </a:rPr>
              <a:t>Problems with robust GSC</a:t>
            </a:r>
          </a:p>
          <a:p>
            <a:pPr marL="800100" lvl="1"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Performance degradation in low SNR.</a:t>
            </a:r>
          </a:p>
          <a:p>
            <a:pPr marL="800100" lvl="1"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False alarms of VAD in multi-talker scenarios.</a:t>
            </a:r>
          </a:p>
          <a:p>
            <a:pPr defTabSz="914400">
              <a:lnSpc>
                <a:spcPct val="90000"/>
              </a:lnSpc>
              <a:spcBef>
                <a:spcPts val="600"/>
              </a:spcBef>
            </a:pPr>
            <a:endParaRPr lang="en-US" altLang="zh-CN" sz="2000"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EB73B9BB-9965-4E12-8B32-AFD4D47CEE00}"/>
              </a:ext>
            </a:extLst>
          </p:cNvPr>
          <p:cNvSpPr txBox="1"/>
          <p:nvPr/>
        </p:nvSpPr>
        <p:spPr>
          <a:xfrm>
            <a:off x="6097066" y="4574310"/>
            <a:ext cx="6021010" cy="1431161"/>
          </a:xfrm>
          <a:prstGeom prst="rect">
            <a:avLst/>
          </a:prstGeom>
          <a:noFill/>
        </p:spPr>
        <p:txBody>
          <a:bodyPr wrap="square" anchor="ctr">
            <a:spAutoFit/>
          </a:bodyPr>
          <a:lstStyle/>
          <a:p>
            <a:pPr defTabSz="914400">
              <a:lnSpc>
                <a:spcPct val="90000"/>
              </a:lnSpc>
              <a:spcBef>
                <a:spcPts val="600"/>
              </a:spcBef>
            </a:pPr>
            <a:r>
              <a:rPr lang="en-US" altLang="zh-CN" sz="2000" dirty="0">
                <a:latin typeface="Times New Roman" panose="02020603050405020304" pitchFamily="18" charset="0"/>
                <a:cs typeface="Times New Roman" panose="02020603050405020304" pitchFamily="18" charset="0"/>
              </a:rPr>
              <a:t>Our approach</a:t>
            </a:r>
          </a:p>
          <a:p>
            <a:pPr marL="800100" lvl="1"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Combination of signal processing and NN.</a:t>
            </a:r>
          </a:p>
          <a:p>
            <a:pPr marL="800100" lvl="1"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Competitive performance with lower complexity.</a:t>
            </a:r>
          </a:p>
          <a:p>
            <a:pPr marL="800100" lvl="1" indent="-342900" defTabSz="914400">
              <a:lnSpc>
                <a:spcPct val="90000"/>
              </a:lnSpc>
              <a:spcBef>
                <a:spcPts val="600"/>
              </a:spcBef>
              <a:buFont typeface="Wingdings" panose="05000000000000000000" pitchFamily="2" charset="2"/>
              <a:buChar char="l"/>
            </a:pPr>
            <a:r>
              <a:rPr lang="en-US" altLang="zh-CN" sz="2000" dirty="0">
                <a:latin typeface="Times New Roman" panose="02020603050405020304" pitchFamily="18" charset="0"/>
                <a:cs typeface="Times New Roman" panose="02020603050405020304" pitchFamily="18" charset="0"/>
              </a:rPr>
              <a:t>Better generalization on real-world data.</a:t>
            </a:r>
          </a:p>
        </p:txBody>
      </p:sp>
      <p:pic>
        <p:nvPicPr>
          <p:cNvPr id="2050" name="Picture 2">
            <a:extLst>
              <a:ext uri="{FF2B5EF4-FFF2-40B4-BE49-F238E27FC236}">
                <a16:creationId xmlns:a16="http://schemas.microsoft.com/office/drawing/2014/main" id="{45D86C6D-F30C-4B41-B8B0-87049EA5E9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63" y="4556181"/>
            <a:ext cx="6612818" cy="166858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C0A7AF40-B289-4DBA-A884-06AE8E6DAC5C}"/>
              </a:ext>
            </a:extLst>
          </p:cNvPr>
          <p:cNvSpPr/>
          <p:nvPr/>
        </p:nvSpPr>
        <p:spPr>
          <a:xfrm>
            <a:off x="624540" y="6373773"/>
            <a:ext cx="10729260" cy="415498"/>
          </a:xfrm>
          <a:prstGeom prst="rect">
            <a:avLst/>
          </a:prstGeom>
        </p:spPr>
        <p:txBody>
          <a:bodyPr wrap="square">
            <a:spAutoFit/>
          </a:bodyPr>
          <a:lstStyle/>
          <a:p>
            <a:r>
              <a:rPr lang="en-US" altLang="zh-CN" sz="1050" dirty="0">
                <a:solidFill>
                  <a:srgbClr val="63065F"/>
                </a:solidFill>
                <a:latin typeface="Arial" panose="020B0604020202020204" pitchFamily="34" charset="0"/>
              </a:rPr>
              <a:t>[1] Yang Y, Shih S F, Erdogan H, et al. Guided Speech Enhancement Network[C]//ICASSP 2023-2023 IEEE International Conference on Acoustics, Speech and Signal Processing (ICASSP).</a:t>
            </a:r>
            <a:endParaRPr lang="zh-CN" altLang="en-US" sz="1050" dirty="0">
              <a:solidFill>
                <a:srgbClr val="63065F"/>
              </a:solidFill>
              <a:latin typeface="Arial" panose="020B0604020202020204" pitchFamily="34" charset="0"/>
            </a:endParaRPr>
          </a:p>
        </p:txBody>
      </p:sp>
    </p:spTree>
    <p:extLst>
      <p:ext uri="{BB962C8B-B14F-4D97-AF65-F5344CB8AC3E}">
        <p14:creationId xmlns:p14="http://schemas.microsoft.com/office/powerpoint/2010/main" val="182696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6</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Proposed DVAD-GSC-PF System</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sp>
        <p:nvSpPr>
          <p:cNvPr id="7" name="Content Placeholder 2 1 1 1">
            <a:extLst>
              <a:ext uri="{FF2B5EF4-FFF2-40B4-BE49-F238E27FC236}">
                <a16:creationId xmlns:a16="http://schemas.microsoft.com/office/drawing/2014/main" id="{D77FACC1-668D-4831-A909-525CE099FD9E}"/>
              </a:ext>
            </a:extLst>
          </p:cNvPr>
          <p:cNvSpPr txBox="1">
            <a:spLocks/>
          </p:cNvSpPr>
          <p:nvPr/>
        </p:nvSpPr>
        <p:spPr>
          <a:xfrm>
            <a:off x="4596985" y="5093685"/>
            <a:ext cx="6042397" cy="952451"/>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Structure of DVAD-GSC-PF </a:t>
            </a:r>
          </a:p>
        </p:txBody>
      </p:sp>
      <p:pic>
        <p:nvPicPr>
          <p:cNvPr id="8" name="Picture 2">
            <a:extLst>
              <a:ext uri="{FF2B5EF4-FFF2-40B4-BE49-F238E27FC236}">
                <a16:creationId xmlns:a16="http://schemas.microsoft.com/office/drawing/2014/main" id="{26FBF5F8-3043-4726-8E77-264D36300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918" y="1852790"/>
            <a:ext cx="2466429" cy="20869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6A2C230D-AE7F-46F9-BDED-EF19DBC82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1891" y="1254890"/>
            <a:ext cx="7872587" cy="3990512"/>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1 1 1">
            <a:extLst>
              <a:ext uri="{FF2B5EF4-FFF2-40B4-BE49-F238E27FC236}">
                <a16:creationId xmlns:a16="http://schemas.microsoft.com/office/drawing/2014/main" id="{EA3A54DF-FFCD-4B18-822B-637CAFD9E432}"/>
              </a:ext>
            </a:extLst>
          </p:cNvPr>
          <p:cNvSpPr txBox="1">
            <a:spLocks/>
          </p:cNvSpPr>
          <p:nvPr/>
        </p:nvSpPr>
        <p:spPr>
          <a:xfrm>
            <a:off x="572147" y="1550104"/>
            <a:ext cx="1474657" cy="435410"/>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0000"/>
              </a:lnSpc>
              <a:spcBef>
                <a:spcPts val="600"/>
              </a:spcBef>
              <a:buNone/>
            </a:pPr>
            <a:r>
              <a:rPr lang="en-US" altLang="zh-CN" sz="2200" dirty="0">
                <a:solidFill>
                  <a:schemeClr val="tx1"/>
                </a:solidFill>
                <a:latin typeface="Times New Roman" panose="02020603050405020304" pitchFamily="18" charset="0"/>
                <a:cs typeface="Times New Roman" panose="02020603050405020304" pitchFamily="18" charset="0"/>
              </a:rPr>
              <a:t>N zones:</a:t>
            </a:r>
          </a:p>
        </p:txBody>
      </p:sp>
    </p:spTree>
    <p:extLst>
      <p:ext uri="{BB962C8B-B14F-4D97-AF65-F5344CB8AC3E}">
        <p14:creationId xmlns:p14="http://schemas.microsoft.com/office/powerpoint/2010/main" val="267034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7</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Proposed DVAD-GSC-PF System</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sp>
        <p:nvSpPr>
          <p:cNvPr id="7" name="Content Placeholder 2 1 1 1">
            <a:extLst>
              <a:ext uri="{FF2B5EF4-FFF2-40B4-BE49-F238E27FC236}">
                <a16:creationId xmlns:a16="http://schemas.microsoft.com/office/drawing/2014/main" id="{D77FACC1-668D-4831-A909-525CE099FD9E}"/>
              </a:ext>
            </a:extLst>
          </p:cNvPr>
          <p:cNvSpPr txBox="1">
            <a:spLocks/>
          </p:cNvSpPr>
          <p:nvPr/>
        </p:nvSpPr>
        <p:spPr>
          <a:xfrm>
            <a:off x="4596985" y="5093685"/>
            <a:ext cx="6042397" cy="952451"/>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Structure of DVAD-GSC-PF </a:t>
            </a:r>
          </a:p>
        </p:txBody>
      </p:sp>
      <p:pic>
        <p:nvPicPr>
          <p:cNvPr id="8" name="Picture 2">
            <a:extLst>
              <a:ext uri="{FF2B5EF4-FFF2-40B4-BE49-F238E27FC236}">
                <a16:creationId xmlns:a16="http://schemas.microsoft.com/office/drawing/2014/main" id="{26FBF5F8-3043-4726-8E77-264D363000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918" y="1852790"/>
            <a:ext cx="2466429" cy="208697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F82A8DF5-11DD-4E8A-BCED-720DE3381F05}"/>
              </a:ext>
            </a:extLst>
          </p:cNvPr>
          <p:cNvPicPr>
            <a:picLocks noChangeAspect="1"/>
          </p:cNvPicPr>
          <p:nvPr/>
        </p:nvPicPr>
        <p:blipFill>
          <a:blip r:embed="rId6"/>
          <a:stretch>
            <a:fillRect/>
          </a:stretch>
        </p:blipFill>
        <p:spPr>
          <a:xfrm>
            <a:off x="921063" y="4468910"/>
            <a:ext cx="3132663" cy="709744"/>
          </a:xfrm>
          <a:prstGeom prst="rect">
            <a:avLst/>
          </a:prstGeom>
        </p:spPr>
      </p:pic>
      <p:pic>
        <p:nvPicPr>
          <p:cNvPr id="14" name="图片 13">
            <a:extLst>
              <a:ext uri="{FF2B5EF4-FFF2-40B4-BE49-F238E27FC236}">
                <a16:creationId xmlns:a16="http://schemas.microsoft.com/office/drawing/2014/main" id="{C7C0839E-4467-4929-BB08-7FF94418EE59}"/>
              </a:ext>
            </a:extLst>
          </p:cNvPr>
          <p:cNvPicPr>
            <a:picLocks noChangeAspect="1"/>
          </p:cNvPicPr>
          <p:nvPr/>
        </p:nvPicPr>
        <p:blipFill>
          <a:blip r:embed="rId7"/>
          <a:stretch>
            <a:fillRect/>
          </a:stretch>
        </p:blipFill>
        <p:spPr>
          <a:xfrm>
            <a:off x="921063" y="5178654"/>
            <a:ext cx="1474657" cy="396691"/>
          </a:xfrm>
          <a:prstGeom prst="rect">
            <a:avLst/>
          </a:prstGeom>
        </p:spPr>
      </p:pic>
      <p:sp>
        <p:nvSpPr>
          <p:cNvPr id="15" name="Content Placeholder 2 1 1 1">
            <a:extLst>
              <a:ext uri="{FF2B5EF4-FFF2-40B4-BE49-F238E27FC236}">
                <a16:creationId xmlns:a16="http://schemas.microsoft.com/office/drawing/2014/main" id="{EA3A54DF-FFCD-4B18-822B-637CAFD9E432}"/>
              </a:ext>
            </a:extLst>
          </p:cNvPr>
          <p:cNvSpPr txBox="1">
            <a:spLocks/>
          </p:cNvSpPr>
          <p:nvPr/>
        </p:nvSpPr>
        <p:spPr>
          <a:xfrm>
            <a:off x="572147" y="1550104"/>
            <a:ext cx="1474657" cy="435410"/>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0000"/>
              </a:lnSpc>
              <a:spcBef>
                <a:spcPts val="600"/>
              </a:spcBef>
              <a:buNone/>
            </a:pPr>
            <a:r>
              <a:rPr lang="en-US" altLang="zh-CN" sz="2200" dirty="0">
                <a:solidFill>
                  <a:schemeClr val="tx1"/>
                </a:solidFill>
                <a:latin typeface="Times New Roman" panose="02020603050405020304" pitchFamily="18" charset="0"/>
                <a:cs typeface="Times New Roman" panose="02020603050405020304" pitchFamily="18" charset="0"/>
              </a:rPr>
              <a:t>N zones:</a:t>
            </a:r>
          </a:p>
        </p:txBody>
      </p:sp>
      <p:sp>
        <p:nvSpPr>
          <p:cNvPr id="16" name="Content Placeholder 2 1 1 1">
            <a:extLst>
              <a:ext uri="{FF2B5EF4-FFF2-40B4-BE49-F238E27FC236}">
                <a16:creationId xmlns:a16="http://schemas.microsoft.com/office/drawing/2014/main" id="{BFBAF3E5-DCF0-4A8F-8985-48B8AFFC2736}"/>
              </a:ext>
            </a:extLst>
          </p:cNvPr>
          <p:cNvSpPr txBox="1">
            <a:spLocks/>
          </p:cNvSpPr>
          <p:nvPr/>
        </p:nvSpPr>
        <p:spPr>
          <a:xfrm>
            <a:off x="572147" y="4028825"/>
            <a:ext cx="1474657" cy="435410"/>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0000"/>
              </a:lnSpc>
              <a:spcBef>
                <a:spcPts val="600"/>
              </a:spcBef>
              <a:buNone/>
            </a:pPr>
            <a:r>
              <a:rPr lang="en-US" altLang="zh-CN" sz="2200" dirty="0">
                <a:solidFill>
                  <a:schemeClr val="tx1"/>
                </a:solidFill>
                <a:latin typeface="Times New Roman" panose="02020603050405020304" pitchFamily="18" charset="0"/>
                <a:cs typeface="Times New Roman" panose="02020603050405020304" pitchFamily="18" charset="0"/>
              </a:rPr>
              <a:t>Binarize:</a:t>
            </a:r>
          </a:p>
        </p:txBody>
      </p:sp>
      <p:pic>
        <p:nvPicPr>
          <p:cNvPr id="17" name="Picture 2">
            <a:extLst>
              <a:ext uri="{FF2B5EF4-FFF2-40B4-BE49-F238E27FC236}">
                <a16:creationId xmlns:a16="http://schemas.microsoft.com/office/drawing/2014/main" id="{0CE44E0E-6D49-4EA5-9FFB-B672D68181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6532" y="1254890"/>
            <a:ext cx="7872580" cy="399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5AA0EA3-61D8-496E-B232-4F7874607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819" y="1258234"/>
            <a:ext cx="7865985" cy="39871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8</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Proposed DVAD-GSC-PF System</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sp>
        <p:nvSpPr>
          <p:cNvPr id="7" name="Content Placeholder 2 1 1 1">
            <a:extLst>
              <a:ext uri="{FF2B5EF4-FFF2-40B4-BE49-F238E27FC236}">
                <a16:creationId xmlns:a16="http://schemas.microsoft.com/office/drawing/2014/main" id="{D77FACC1-668D-4831-A909-525CE099FD9E}"/>
              </a:ext>
            </a:extLst>
          </p:cNvPr>
          <p:cNvSpPr txBox="1">
            <a:spLocks/>
          </p:cNvSpPr>
          <p:nvPr/>
        </p:nvSpPr>
        <p:spPr>
          <a:xfrm>
            <a:off x="4596985" y="5093685"/>
            <a:ext cx="6042397" cy="952451"/>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Structure of DVAD-GSC-PF </a:t>
            </a:r>
          </a:p>
        </p:txBody>
      </p:sp>
      <p:pic>
        <p:nvPicPr>
          <p:cNvPr id="8" name="Picture 2">
            <a:extLst>
              <a:ext uri="{FF2B5EF4-FFF2-40B4-BE49-F238E27FC236}">
                <a16:creationId xmlns:a16="http://schemas.microsoft.com/office/drawing/2014/main" id="{26FBF5F8-3043-4726-8E77-264D363000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918" y="1852790"/>
            <a:ext cx="2466429" cy="208697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1 1 1">
            <a:extLst>
              <a:ext uri="{FF2B5EF4-FFF2-40B4-BE49-F238E27FC236}">
                <a16:creationId xmlns:a16="http://schemas.microsoft.com/office/drawing/2014/main" id="{EA3A54DF-FFCD-4B18-822B-637CAFD9E432}"/>
              </a:ext>
            </a:extLst>
          </p:cNvPr>
          <p:cNvSpPr txBox="1">
            <a:spLocks/>
          </p:cNvSpPr>
          <p:nvPr/>
        </p:nvSpPr>
        <p:spPr>
          <a:xfrm>
            <a:off x="572147" y="1550104"/>
            <a:ext cx="1474657" cy="435410"/>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0000"/>
              </a:lnSpc>
              <a:spcBef>
                <a:spcPts val="600"/>
              </a:spcBef>
              <a:buNone/>
            </a:pPr>
            <a:r>
              <a:rPr lang="en-US" altLang="zh-CN" sz="2200" dirty="0">
                <a:solidFill>
                  <a:schemeClr val="tx1"/>
                </a:solidFill>
                <a:latin typeface="Times New Roman" panose="02020603050405020304" pitchFamily="18" charset="0"/>
                <a:cs typeface="Times New Roman" panose="02020603050405020304" pitchFamily="18" charset="0"/>
              </a:rPr>
              <a:t>N zones:</a:t>
            </a:r>
          </a:p>
        </p:txBody>
      </p:sp>
      <p:pic>
        <p:nvPicPr>
          <p:cNvPr id="12" name="图片 11">
            <a:extLst>
              <a:ext uri="{FF2B5EF4-FFF2-40B4-BE49-F238E27FC236}">
                <a16:creationId xmlns:a16="http://schemas.microsoft.com/office/drawing/2014/main" id="{36F8D33C-0D2B-4FD9-8021-5866C1FD52B7}"/>
              </a:ext>
            </a:extLst>
          </p:cNvPr>
          <p:cNvPicPr>
            <a:picLocks noChangeAspect="1"/>
          </p:cNvPicPr>
          <p:nvPr/>
        </p:nvPicPr>
        <p:blipFill>
          <a:blip r:embed="rId7"/>
          <a:stretch>
            <a:fillRect/>
          </a:stretch>
        </p:blipFill>
        <p:spPr>
          <a:xfrm>
            <a:off x="921063" y="4468910"/>
            <a:ext cx="3132663" cy="709744"/>
          </a:xfrm>
          <a:prstGeom prst="rect">
            <a:avLst/>
          </a:prstGeom>
        </p:spPr>
      </p:pic>
      <p:pic>
        <p:nvPicPr>
          <p:cNvPr id="14" name="图片 13">
            <a:extLst>
              <a:ext uri="{FF2B5EF4-FFF2-40B4-BE49-F238E27FC236}">
                <a16:creationId xmlns:a16="http://schemas.microsoft.com/office/drawing/2014/main" id="{CB1E2610-F251-444E-B317-60C7C0DA0A97}"/>
              </a:ext>
            </a:extLst>
          </p:cNvPr>
          <p:cNvPicPr>
            <a:picLocks noChangeAspect="1"/>
          </p:cNvPicPr>
          <p:nvPr/>
        </p:nvPicPr>
        <p:blipFill>
          <a:blip r:embed="rId8"/>
          <a:stretch>
            <a:fillRect/>
          </a:stretch>
        </p:blipFill>
        <p:spPr>
          <a:xfrm>
            <a:off x="921063" y="5178654"/>
            <a:ext cx="1474657" cy="396691"/>
          </a:xfrm>
          <a:prstGeom prst="rect">
            <a:avLst/>
          </a:prstGeom>
        </p:spPr>
      </p:pic>
      <p:sp>
        <p:nvSpPr>
          <p:cNvPr id="16" name="Content Placeholder 2 1 1 1">
            <a:extLst>
              <a:ext uri="{FF2B5EF4-FFF2-40B4-BE49-F238E27FC236}">
                <a16:creationId xmlns:a16="http://schemas.microsoft.com/office/drawing/2014/main" id="{5F21D8A2-3B43-4CE8-92B6-736CFEAAF21A}"/>
              </a:ext>
            </a:extLst>
          </p:cNvPr>
          <p:cNvSpPr txBox="1">
            <a:spLocks/>
          </p:cNvSpPr>
          <p:nvPr/>
        </p:nvSpPr>
        <p:spPr>
          <a:xfrm>
            <a:off x="572147" y="4028825"/>
            <a:ext cx="1474657" cy="435410"/>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0000"/>
              </a:lnSpc>
              <a:spcBef>
                <a:spcPts val="600"/>
              </a:spcBef>
              <a:buNone/>
            </a:pPr>
            <a:r>
              <a:rPr lang="en-US" altLang="zh-CN" sz="2200" dirty="0">
                <a:solidFill>
                  <a:schemeClr val="tx1"/>
                </a:solidFill>
                <a:latin typeface="Times New Roman" panose="02020603050405020304" pitchFamily="18" charset="0"/>
                <a:cs typeface="Times New Roman" panose="02020603050405020304" pitchFamily="18" charset="0"/>
              </a:rPr>
              <a:t>Binarize:</a:t>
            </a:r>
          </a:p>
        </p:txBody>
      </p:sp>
    </p:spTree>
    <p:extLst>
      <p:ext uri="{BB962C8B-B14F-4D97-AF65-F5344CB8AC3E}">
        <p14:creationId xmlns:p14="http://schemas.microsoft.com/office/powerpoint/2010/main" val="3011296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D7D491A-1C18-4350-8ACC-7260C2B8E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827" y="1040152"/>
            <a:ext cx="2482883" cy="498283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F4250B4-2B9B-4110-BBC7-B84D74E8D4BB}"/>
              </a:ext>
            </a:extLst>
          </p:cNvPr>
          <p:cNvSpPr>
            <a:spLocks noGrp="1"/>
          </p:cNvSpPr>
          <p:nvPr>
            <p:ph type="sldNum" sz="quarter" idx="12"/>
          </p:nvPr>
        </p:nvSpPr>
        <p:spPr/>
        <p:txBody>
          <a:bodyPr/>
          <a:lstStyle/>
          <a:p>
            <a:fld id="{378CE210-1BEC-4108-AE43-672267762F60}" type="slidenum">
              <a:rPr lang="zh-CN" altLang="en-US" smtClean="0"/>
              <a:pPr/>
              <a:t>9</a:t>
            </a:fld>
            <a:endParaRPr lang="zh-CN" altLang="en-US" dirty="0"/>
          </a:p>
        </p:txBody>
      </p:sp>
      <p:cxnSp>
        <p:nvCxnSpPr>
          <p:cNvPr id="13" name="直接连接符 12">
            <a:extLst>
              <a:ext uri="{FF2B5EF4-FFF2-40B4-BE49-F238E27FC236}">
                <a16:creationId xmlns:a16="http://schemas.microsoft.com/office/drawing/2014/main" id="{8A26BE99-3ED1-405A-80C6-5F9BCC5315BA}"/>
              </a:ext>
            </a:extLst>
          </p:cNvPr>
          <p:cNvCxnSpPr>
            <a:cxnSpLocks/>
          </p:cNvCxnSpPr>
          <p:nvPr/>
        </p:nvCxnSpPr>
        <p:spPr>
          <a:xfrm>
            <a:off x="652462" y="944675"/>
            <a:ext cx="10929938" cy="0"/>
          </a:xfrm>
          <a:prstGeom prst="line">
            <a:avLst/>
          </a:prstGeom>
          <a:ln>
            <a:solidFill>
              <a:srgbClr val="63065F"/>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4E6EB670-6FBF-4EBD-9917-A87C91613E05}"/>
              </a:ext>
            </a:extLst>
          </p:cNvPr>
          <p:cNvSpPr>
            <a:spLocks noGrp="1"/>
          </p:cNvSpPr>
          <p:nvPr>
            <p:ph type="title"/>
          </p:nvPr>
        </p:nvSpPr>
        <p:spPr>
          <a:xfrm>
            <a:off x="652462" y="89527"/>
            <a:ext cx="6118943" cy="830993"/>
          </a:xfrm>
        </p:spPr>
        <p:txBody>
          <a:bodyPr>
            <a:normAutofit/>
          </a:bodyPr>
          <a:lstStyle/>
          <a:p>
            <a:r>
              <a:rPr lang="en-US" altLang="zh-CN" sz="3200" b="1" dirty="0">
                <a:latin typeface="+mn-lt"/>
                <a:cs typeface="Times New Roman" panose="02020603050405020304" pitchFamily="18" charset="0"/>
              </a:rPr>
              <a:t>Network Architectures</a:t>
            </a:r>
            <a:endParaRPr lang="zh-CN" altLang="en-US" sz="3200" b="1" dirty="0">
              <a:latin typeface="+mn-lt"/>
              <a:cs typeface="Times New Roman" panose="02020603050405020304" pitchFamily="18" charset="0"/>
            </a:endParaRPr>
          </a:p>
        </p:txBody>
      </p:sp>
      <p:pic>
        <p:nvPicPr>
          <p:cNvPr id="20" name="Picture 4">
            <a:extLst>
              <a:ext uri="{FF2B5EF4-FFF2-40B4-BE49-F238E27FC236}">
                <a16:creationId xmlns:a16="http://schemas.microsoft.com/office/drawing/2014/main" id="{7FA8D7E7-1D5F-4F51-A860-DDD5886BF6E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59865" y="229018"/>
            <a:ext cx="1758875" cy="559344"/>
          </a:xfrm>
          <a:prstGeom prst="rect">
            <a:avLst/>
          </a:prstGeom>
        </p:spPr>
      </p:pic>
      <p:pic>
        <p:nvPicPr>
          <p:cNvPr id="21" name="图片 20">
            <a:extLst>
              <a:ext uri="{FF2B5EF4-FFF2-40B4-BE49-F238E27FC236}">
                <a16:creationId xmlns:a16="http://schemas.microsoft.com/office/drawing/2014/main" id="{B5FABAD8-B486-4AD2-8263-413953AC5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8526" y="153898"/>
            <a:ext cx="845952" cy="634464"/>
          </a:xfrm>
          <a:prstGeom prst="rect">
            <a:avLst/>
          </a:prstGeom>
        </p:spPr>
      </p:pic>
      <p:sp>
        <p:nvSpPr>
          <p:cNvPr id="8" name="Content Placeholder 2 1 1 1">
            <a:extLst>
              <a:ext uri="{FF2B5EF4-FFF2-40B4-BE49-F238E27FC236}">
                <a16:creationId xmlns:a16="http://schemas.microsoft.com/office/drawing/2014/main" id="{0236A6A2-0C99-4034-A87F-D489AB57BA73}"/>
              </a:ext>
            </a:extLst>
          </p:cNvPr>
          <p:cNvSpPr txBox="1">
            <a:spLocks/>
          </p:cNvSpPr>
          <p:nvPr/>
        </p:nvSpPr>
        <p:spPr>
          <a:xfrm>
            <a:off x="7927143" y="5811246"/>
            <a:ext cx="3386552" cy="520948"/>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Structure of PF Module</a:t>
            </a:r>
          </a:p>
        </p:txBody>
      </p:sp>
      <p:pic>
        <p:nvPicPr>
          <p:cNvPr id="9" name="Picture 4">
            <a:extLst>
              <a:ext uri="{FF2B5EF4-FFF2-40B4-BE49-F238E27FC236}">
                <a16:creationId xmlns:a16="http://schemas.microsoft.com/office/drawing/2014/main" id="{D2FA4D58-3639-4FA6-8323-C11460D65D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32" y="944675"/>
            <a:ext cx="6603873" cy="33474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CABF0242-1468-4853-AA3B-28D68F9762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667" y="4386887"/>
            <a:ext cx="4814333" cy="142435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1 1 1">
            <a:extLst>
              <a:ext uri="{FF2B5EF4-FFF2-40B4-BE49-F238E27FC236}">
                <a16:creationId xmlns:a16="http://schemas.microsoft.com/office/drawing/2014/main" id="{93AE4878-6C5A-436F-AD6D-87801F3C2C79}"/>
              </a:ext>
            </a:extLst>
          </p:cNvPr>
          <p:cNvSpPr txBox="1">
            <a:spLocks/>
          </p:cNvSpPr>
          <p:nvPr/>
        </p:nvSpPr>
        <p:spPr>
          <a:xfrm>
            <a:off x="1995557" y="5811246"/>
            <a:ext cx="3386552" cy="520948"/>
          </a:xfrm>
          <a:prstGeom prst="rect">
            <a:avLst/>
          </a:prstGeom>
        </p:spPr>
        <p:txBody>
          <a:bodyPr vert="horz" lIns="91440" tIns="45720" rIns="91440" bIns="45720" rtlCol="0" anchor="ctr">
            <a:normAutofit fontScale="92500"/>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400" dirty="0">
                <a:solidFill>
                  <a:schemeClr val="tx1"/>
                </a:solidFill>
                <a:latin typeface="Times New Roman" panose="02020603050405020304" pitchFamily="18" charset="0"/>
                <a:cs typeface="Times New Roman" panose="02020603050405020304" pitchFamily="18" charset="0"/>
              </a:rPr>
              <a:t>Structure of DVAD Module</a:t>
            </a:r>
          </a:p>
        </p:txBody>
      </p:sp>
      <p:sp>
        <p:nvSpPr>
          <p:cNvPr id="2" name="矩形: 圆角 1">
            <a:extLst>
              <a:ext uri="{FF2B5EF4-FFF2-40B4-BE49-F238E27FC236}">
                <a16:creationId xmlns:a16="http://schemas.microsoft.com/office/drawing/2014/main" id="{20F4804D-61B1-4B0A-A4C4-CFDFCB1D9BF5}"/>
              </a:ext>
            </a:extLst>
          </p:cNvPr>
          <p:cNvSpPr/>
          <p:nvPr/>
        </p:nvSpPr>
        <p:spPr>
          <a:xfrm>
            <a:off x="8848165" y="1732547"/>
            <a:ext cx="2159995" cy="3573379"/>
          </a:xfrm>
          <a:prstGeom prst="roundRect">
            <a:avLst>
              <a:gd name="adj" fmla="val 9202"/>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highlight>
                <a:srgbClr val="FFFF00"/>
              </a:highlight>
            </a:endParaRPr>
          </a:p>
        </p:txBody>
      </p:sp>
      <p:sp>
        <p:nvSpPr>
          <p:cNvPr id="16" name="Content Placeholder 2 1 1 1">
            <a:extLst>
              <a:ext uri="{FF2B5EF4-FFF2-40B4-BE49-F238E27FC236}">
                <a16:creationId xmlns:a16="http://schemas.microsoft.com/office/drawing/2014/main" id="{6E53F07D-A4DA-44BA-B2F3-FBAD6028BFA1}"/>
              </a:ext>
            </a:extLst>
          </p:cNvPr>
          <p:cNvSpPr txBox="1">
            <a:spLocks/>
          </p:cNvSpPr>
          <p:nvPr/>
        </p:nvSpPr>
        <p:spPr>
          <a:xfrm>
            <a:off x="10386997" y="5203915"/>
            <a:ext cx="1489009" cy="520948"/>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Font typeface="Calibri" panose="020F0502020204030204" pitchFamily="34" charset="0"/>
              <a:buChar char="○"/>
              <a:defRPr sz="1600" kern="1200">
                <a:solidFill>
                  <a:srgbClr val="0070C0"/>
                </a:solidFill>
                <a:latin typeface="+mn-lt"/>
                <a:ea typeface="+mn-ea"/>
                <a:cs typeface="+mn-cs"/>
              </a:defRPr>
            </a:lvl1pPr>
            <a:lvl2pPr marL="457200" indent="0" algn="l" defTabSz="914400" rtl="0" eaLnBrk="1" latinLnBrk="0" hangingPunct="1">
              <a:lnSpc>
                <a:spcPct val="90000"/>
              </a:lnSpc>
              <a:spcBef>
                <a:spcPts val="1200"/>
              </a:spcBef>
              <a:spcAft>
                <a:spcPts val="1200"/>
              </a:spcAft>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ctr">
              <a:lnSpc>
                <a:spcPct val="100000"/>
              </a:lnSpc>
              <a:spcBef>
                <a:spcPts val="600"/>
              </a:spcBef>
              <a:buNone/>
            </a:pPr>
            <a:r>
              <a:rPr lang="en-US" altLang="zh-CN" sz="2000" dirty="0">
                <a:solidFill>
                  <a:srgbClr val="FF0000"/>
                </a:solidFill>
                <a:latin typeface="Times New Roman" panose="02020603050405020304" pitchFamily="18" charset="0"/>
                <a:cs typeface="Times New Roman" panose="02020603050405020304" pitchFamily="18" charset="0"/>
              </a:rPr>
              <a:t>DPCRN [2]</a:t>
            </a:r>
          </a:p>
        </p:txBody>
      </p:sp>
      <p:sp>
        <p:nvSpPr>
          <p:cNvPr id="17" name="矩形 16">
            <a:extLst>
              <a:ext uri="{FF2B5EF4-FFF2-40B4-BE49-F238E27FC236}">
                <a16:creationId xmlns:a16="http://schemas.microsoft.com/office/drawing/2014/main" id="{D96832B0-B428-4566-8F2A-923D563ECCB5}"/>
              </a:ext>
            </a:extLst>
          </p:cNvPr>
          <p:cNvSpPr/>
          <p:nvPr/>
        </p:nvSpPr>
        <p:spPr>
          <a:xfrm>
            <a:off x="624540" y="6373773"/>
            <a:ext cx="10929938" cy="253916"/>
          </a:xfrm>
          <a:prstGeom prst="rect">
            <a:avLst/>
          </a:prstGeom>
        </p:spPr>
        <p:txBody>
          <a:bodyPr wrap="square">
            <a:spAutoFit/>
          </a:bodyPr>
          <a:lstStyle/>
          <a:p>
            <a:r>
              <a:rPr lang="en-US" altLang="zh-CN" sz="1050" dirty="0">
                <a:solidFill>
                  <a:srgbClr val="63065F"/>
                </a:solidFill>
                <a:latin typeface="Arial" panose="020B0604020202020204" pitchFamily="34" charset="0"/>
              </a:rPr>
              <a:t>[2] Le, X., Chen, H., Chen, K., Lu, J. (2021) DPCRN: Dual-Path Convolution Recurrent Network for Single Channel Speech Enhancement. Proc. </a:t>
            </a:r>
            <a:r>
              <a:rPr lang="en-US" altLang="zh-CN" sz="1050" dirty="0" err="1">
                <a:solidFill>
                  <a:srgbClr val="63065F"/>
                </a:solidFill>
                <a:latin typeface="Arial" panose="020B0604020202020204" pitchFamily="34" charset="0"/>
              </a:rPr>
              <a:t>Interspeech</a:t>
            </a:r>
            <a:r>
              <a:rPr lang="en-US" altLang="zh-CN" sz="1050" dirty="0">
                <a:solidFill>
                  <a:srgbClr val="63065F"/>
                </a:solidFill>
                <a:latin typeface="Arial" panose="020B0604020202020204" pitchFamily="34" charset="0"/>
              </a:rPr>
              <a:t> 2021.</a:t>
            </a:r>
            <a:endParaRPr lang="zh-CN" altLang="en-US" sz="1050" dirty="0">
              <a:solidFill>
                <a:srgbClr val="63065F"/>
              </a:solidFill>
              <a:latin typeface="Arial" panose="020B0604020202020204" pitchFamily="34" charset="0"/>
            </a:endParaRPr>
          </a:p>
        </p:txBody>
      </p:sp>
    </p:spTree>
    <p:extLst>
      <p:ext uri="{BB962C8B-B14F-4D97-AF65-F5344CB8AC3E}">
        <p14:creationId xmlns:p14="http://schemas.microsoft.com/office/powerpoint/2010/main" val="11211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10.2362"/>
  <p:tag name="ORIGINALWIDTH" val="1082.865"/>
  <p:tag name="OUTPUTTYPE" val="PNG"/>
  <p:tag name="IGUANATEXVERSION" val="160"/>
  <p:tag name="LATEXADDIN" val="\documentclass{article}&#10;\usepackage{amsmath}&#10;\pagestyle{empty}&#10;\begin{document}&#10;&#10;$-14^{\circ}, 108^{\circ} \text{ and } 183^{\circ}$&#10;&#10;&#10;\end{document}"/>
  <p:tag name="IGUANATEXSIZE" val="20"/>
  <p:tag name="IGUANATEXCURSOR" val="130"/>
  <p:tag name="TRANSPARENCY" val="True"/>
  <p:tag name="FILENAME" val=""/>
  <p:tag name="LATEXENGINEID" val="0"/>
  <p:tag name="TEMPFOLDER" val="D:\Software\IguanaTex\temp\"/>
  <p:tag name="LATEXFORMHEIGHT" val="320"/>
  <p:tag name="LATEXFORMWIDTH" val="385"/>
  <p:tag name="LATEXFORMWRAP" val="True"/>
  <p:tag name="BITMAPVECTOR" val="0"/>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74031</TotalTime>
  <Words>2474</Words>
  <Application>Microsoft Office PowerPoint</Application>
  <PresentationFormat>宽屏</PresentationFormat>
  <Paragraphs>151</Paragraphs>
  <Slides>16</Slides>
  <Notes>16</Notes>
  <HiddenSlides>0</HiddenSlides>
  <MMClips>4</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Söhne</vt:lpstr>
      <vt:lpstr>等线</vt:lpstr>
      <vt:lpstr>Arial</vt:lpstr>
      <vt:lpstr>Calibri</vt:lpstr>
      <vt:lpstr>Calibri Light</vt:lpstr>
      <vt:lpstr>Times New Roman</vt:lpstr>
      <vt:lpstr>Wingdings</vt:lpstr>
      <vt:lpstr>Office Theme</vt:lpstr>
      <vt:lpstr>PowerPoint 演示文稿</vt:lpstr>
      <vt:lpstr>Target Speaker Extraction</vt:lpstr>
      <vt:lpstr>Conventional GSC</vt:lpstr>
      <vt:lpstr>Robust GSC</vt:lpstr>
      <vt:lpstr>Approaches to TSE</vt:lpstr>
      <vt:lpstr>Proposed DVAD-GSC-PF System</vt:lpstr>
      <vt:lpstr>Proposed DVAD-GSC-PF System</vt:lpstr>
      <vt:lpstr>Proposed DVAD-GSC-PF System</vt:lpstr>
      <vt:lpstr>Network Architectures</vt:lpstr>
      <vt:lpstr>Experimental Setup</vt:lpstr>
      <vt:lpstr>DVAD Module Training</vt:lpstr>
      <vt:lpstr>DVAD Module Training</vt:lpstr>
      <vt:lpstr>PF Module Training</vt:lpstr>
      <vt:lpstr>Evaluation Results on Simulated Data</vt:lpstr>
      <vt:lpstr>Evaluation Results on Real-world Data</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XiangTeng</dc:creator>
  <cp:lastModifiedBy>Roman Sun</cp:lastModifiedBy>
  <cp:revision>4028</cp:revision>
  <dcterms:created xsi:type="dcterms:W3CDTF">2019-11-22T09:25:47Z</dcterms:created>
  <dcterms:modified xsi:type="dcterms:W3CDTF">2024-04-15T15:40:55Z</dcterms:modified>
</cp:coreProperties>
</file>