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260" r:id="rId4"/>
    <p:sldId id="261" r:id="rId5"/>
    <p:sldId id="264" r:id="rId6"/>
    <p:sldId id="263" r:id="rId7"/>
    <p:sldId id="265" r:id="rId8"/>
    <p:sldId id="266" r:id="rId9"/>
    <p:sldId id="267" r:id="rId10"/>
    <p:sldId id="268" r:id="rId11"/>
    <p:sldId id="269" r:id="rId12"/>
    <p:sldId id="270" r:id="rId13"/>
  </p:sldIdLst>
  <p:sldSz cx="12192000" cy="6858000"/>
  <p:notesSz cx="6858000" cy="9144000"/>
  <p:defaultTextStyle>
    <a:defPPr>
      <a:defRPr lang="en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13"/>
    <p:restoredTop sz="94653"/>
  </p:normalViewPr>
  <p:slideViewPr>
    <p:cSldViewPr snapToGrid="0">
      <p:cViewPr varScale="1">
        <p:scale>
          <a:sx n="146" d="100"/>
          <a:sy n="146" d="100"/>
        </p:scale>
        <p:origin x="4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9B8F69-E3FF-2844-AA14-8729052BE234}" type="datetimeFigureOut">
              <a:rPr lang="en-CN" smtClean="0"/>
              <a:t>2024/4/17</a:t>
            </a:fld>
            <a:endParaRPr lang="en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9CE980-D100-2F4B-90CB-ACE002FCCF1E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128458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FE0145-FF33-4F8E-A5B3-01747D29038F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FE0145-FF33-4F8E-A5B3-01747D29038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982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FE0145-FF33-4F8E-A5B3-01747D29038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871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FE0145-FF33-4F8E-A5B3-01747D29038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3246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FE0145-FF33-4F8E-A5B3-01747D29038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258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FE0145-FF33-4F8E-A5B3-01747D29038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1432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FE0145-FF33-4F8E-A5B3-01747D29038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661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FE0145-FF33-4F8E-A5B3-01747D29038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377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FE0145-FF33-4F8E-A5B3-01747D29038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57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FE0145-FF33-4F8E-A5B3-01747D29038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897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FE0145-FF33-4F8E-A5B3-01747D29038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6414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E0CA4-C24B-8CD5-D960-A4C01735D1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AE9BFF-7907-F212-5FF4-B274E77AFF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DA827-DEF5-5385-8BA0-F59AFB93A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5C90B-EA5E-A149-B039-AC9F08270E71}" type="datetimeFigureOut">
              <a:rPr lang="en-CN" smtClean="0"/>
              <a:t>2024/4/17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A300F-01EE-C8D4-D16B-75CED41DD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294148-E8FC-939A-C278-11D7ADF19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DA49E-F14F-A34D-A2B6-9BBCF66F7D59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140715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EEA08-A3CC-FDFA-2B56-60835A25F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90462A-1471-04AA-32E0-0BEBDE819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45560C-F5FC-0FBF-3EC1-99A01F6C6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5C90B-EA5E-A149-B039-AC9F08270E71}" type="datetimeFigureOut">
              <a:rPr lang="en-CN" smtClean="0"/>
              <a:t>2024/4/17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61756-BF76-85AD-5D17-6E1249465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18CD06-0352-3FF4-3EE4-F09E3A523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DA49E-F14F-A34D-A2B6-9BBCF66F7D59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322439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E5F2AD-B26A-17D0-E808-6DF8F7E9A3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A7BDBE-8686-22E7-C45E-2F3C2B9A51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E4FECA-B153-8E47-547E-BF61E7C2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5C90B-EA5E-A149-B039-AC9F08270E71}" type="datetimeFigureOut">
              <a:rPr lang="en-CN" smtClean="0"/>
              <a:t>2024/4/17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BDD5A-E329-451D-5348-7C42D3485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9D752-ED8D-24ED-680E-8A1DB1D85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DA49E-F14F-A34D-A2B6-9BBCF66F7D59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920325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2FC8-0485-D36A-CC9B-7C0D7F8D8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D7C59-FB1F-FF4A-CF78-CDCD54CC7C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429962-C555-D6DA-ED75-7F967DBB8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5C90B-EA5E-A149-B039-AC9F08270E71}" type="datetimeFigureOut">
              <a:rPr lang="en-CN" smtClean="0"/>
              <a:t>2024/4/17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71C1A9-B9D7-D48E-5328-22B55ED0F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7BDC9-9749-2A3C-D48C-FC57C73DF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DA49E-F14F-A34D-A2B6-9BBCF66F7D59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833067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19B33-DEA7-CCFA-52CD-7CD83B11D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ADA8A7-709A-3146-AEC2-DDC58739FB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C4FC5-9529-A91C-35A0-8BC825AF9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5C90B-EA5E-A149-B039-AC9F08270E71}" type="datetimeFigureOut">
              <a:rPr lang="en-CN" smtClean="0"/>
              <a:t>2024/4/17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7D6C8-A6D4-6909-53F6-75240300A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468FE-E4C2-3895-19EB-1114B7A1E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DA49E-F14F-A34D-A2B6-9BBCF66F7D59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532896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039FA-22A0-98EC-02E2-4BB714A22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78A1A2-DBEF-1FEA-8205-39E7E95106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9985D4-0157-10D2-BBF0-F6DCDCB4F3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732D67-4BA0-23FA-F19E-52CF3B984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5C90B-EA5E-A149-B039-AC9F08270E71}" type="datetimeFigureOut">
              <a:rPr lang="en-CN" smtClean="0"/>
              <a:t>2024/4/17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D46C60-1FCB-6D8A-39C5-CEF6C55C8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0A8CCF-9E8C-4FC0-0801-C25C82DC9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DA49E-F14F-A34D-A2B6-9BBCF66F7D59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712827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57E3C-4AC0-A1C9-7605-2096CEE18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F82ED4-7A64-33E4-1A2B-76B25A024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84BA74-74A3-B1A3-85A8-14255328E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1466C2-BD06-2A84-3990-6A8F7F714B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BBD652-71D5-54E8-F8EC-E7776D4A8D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158A2A-F53C-38A0-29B1-AAEC40AEB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5C90B-EA5E-A149-B039-AC9F08270E71}" type="datetimeFigureOut">
              <a:rPr lang="en-CN" smtClean="0"/>
              <a:t>2024/4/17</a:t>
            </a:fld>
            <a:endParaRPr lang="en-C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57A301-21E7-63C9-3BB1-4196E1E51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768E98-CA81-F20D-DF5C-746518A05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DA49E-F14F-A34D-A2B6-9BBCF66F7D59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593876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010D6-DECC-A105-0CAC-AB9FBD790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9DC6F9-A740-4C32-6200-B5E60832A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5C90B-EA5E-A149-B039-AC9F08270E71}" type="datetimeFigureOut">
              <a:rPr lang="en-CN" smtClean="0"/>
              <a:t>2024/4/17</a:t>
            </a:fld>
            <a:endParaRPr lang="en-C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FDB91C-7E15-BE53-D0ED-42F1F9930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F36CDF-139C-88D9-95D2-A558E68C1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DA49E-F14F-A34D-A2B6-9BBCF66F7D59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304562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C49F1A-23AC-A17F-5E47-410D9C518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5C90B-EA5E-A149-B039-AC9F08270E71}" type="datetimeFigureOut">
              <a:rPr lang="en-CN" smtClean="0"/>
              <a:t>2024/4/17</a:t>
            </a:fld>
            <a:endParaRPr lang="en-C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9D9C5E-B741-C6E0-8249-2BB259395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4B507B-0CFC-93B2-BDF7-E6B4F3407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DA49E-F14F-A34D-A2B6-9BBCF66F7D59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597373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22BE1-750E-B36A-16DA-C7381E26A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85BE38-F686-7369-9192-5D40CD61A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B45035-822E-8C53-8690-C44156D6F3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52043-4B7D-D0F4-84EF-E412D4FF7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5C90B-EA5E-A149-B039-AC9F08270E71}" type="datetimeFigureOut">
              <a:rPr lang="en-CN" smtClean="0"/>
              <a:t>2024/4/17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2A32B0-EB29-745C-7437-FDA2F64E6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7ED5AD-DEC4-69E7-D5EB-0D9554E0F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DA49E-F14F-A34D-A2B6-9BBCF66F7D59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133145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95D21-4755-B7C9-B1CB-823CB75F6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2089C0-57AC-C93F-44EC-E19F46C135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37F928-3669-FC54-13E4-BC59A9AE96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2A10F0-8E99-F715-554D-9FD8D7E43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5C90B-EA5E-A149-B039-AC9F08270E71}" type="datetimeFigureOut">
              <a:rPr lang="en-CN" smtClean="0"/>
              <a:t>2024/4/17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F95110-D4C9-A91B-96A9-02136A56F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828FCF-75E0-F19C-3A5F-434CC8836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DA49E-F14F-A34D-A2B6-9BBCF66F7D59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571600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028B66-207A-982F-0B66-17A8C6B42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E323DA-E78B-327F-1D7A-FEF1BA508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D9CDE-6E61-F91C-4B54-427EEFA571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5C90B-EA5E-A149-B039-AC9F08270E71}" type="datetimeFigureOut">
              <a:rPr lang="en-CN" smtClean="0"/>
              <a:t>2024/4/17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47598F-AF6E-3EFF-F904-147CECB506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030EBE-1AD1-F17A-DC4C-19FF1DCF0B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8DA49E-F14F-A34D-A2B6-9BBCF66F7D59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536073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64307"/>
            <a:ext cx="12192000" cy="4880344"/>
          </a:xfrm>
          <a:prstGeom prst="rect">
            <a:avLst/>
          </a:prstGeom>
          <a:solidFill>
            <a:srgbClr val="604A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Title 1"/>
          <p:cNvSpPr txBox="1"/>
          <p:nvPr/>
        </p:nvSpPr>
        <p:spPr>
          <a:xfrm>
            <a:off x="215462" y="1404418"/>
            <a:ext cx="11761076" cy="940544"/>
          </a:xfrm>
          <a:prstGeom prst="rect">
            <a:avLst/>
          </a:prstGeom>
          <a:noFill/>
        </p:spPr>
        <p:txBody>
          <a:bodyPr vert="horz" lIns="91440" tIns="45720" rIns="91440" bIns="45720" rtlCol="0" anchor="b"/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AUDIO-VISUAL ACTIVE SPEAKER EXTRACTION FOR</a:t>
            </a:r>
            <a:r>
              <a:rPr lang="zh-CN" alt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SPARSELY OVERLAPPED MULTI-TALKER SPEECH </a:t>
            </a:r>
            <a:endParaRPr lang="en-US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270" y="4879975"/>
            <a:ext cx="1743710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/>
          <p:nvPr/>
        </p:nvSpPr>
        <p:spPr>
          <a:xfrm>
            <a:off x="806450" y="2534948"/>
            <a:ext cx="10801350" cy="57531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j-cs"/>
              </a:defRPr>
            </a:lvl1pPr>
          </a:lstStyle>
          <a:p>
            <a:r>
              <a:rPr lang="en-US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Junjie Li, Ruijie Tao, Zexu Pan, Meng Ge, Shuai Wang, Haizhou Li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</a:t>
            </a:fld>
            <a:endParaRPr lang="zh-CN" altLang="en-US"/>
          </a:p>
        </p:txBody>
      </p:sp>
      <p:sp>
        <p:nvSpPr>
          <p:cNvPr id="18" name="Rectangle 12"/>
          <p:cNvSpPr/>
          <p:nvPr/>
        </p:nvSpPr>
        <p:spPr>
          <a:xfrm>
            <a:off x="0" y="6282201"/>
            <a:ext cx="12192000" cy="575799"/>
          </a:xfrm>
          <a:prstGeom prst="rect">
            <a:avLst/>
          </a:prstGeom>
          <a:solidFill>
            <a:srgbClr val="604A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Title 1"/>
          <p:cNvSpPr txBox="1"/>
          <p:nvPr/>
        </p:nvSpPr>
        <p:spPr>
          <a:xfrm>
            <a:off x="695325" y="3478212"/>
            <a:ext cx="10801350" cy="57531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j-cs"/>
              </a:defRPr>
            </a:lvl1pPr>
          </a:lstStyle>
          <a:p>
            <a:r>
              <a:rPr lang="en-US" altLang="zh-CN" b="0" dirty="0">
                <a:solidFill>
                  <a:schemeClr val="bg1"/>
                </a:solidFill>
              </a:rPr>
              <a:t>Apr</a:t>
            </a:r>
            <a:r>
              <a:rPr lang="zh-CN" altLang="en-US" b="0" dirty="0">
                <a:solidFill>
                  <a:schemeClr val="bg1"/>
                </a:solidFill>
              </a:rPr>
              <a:t> </a:t>
            </a:r>
            <a:r>
              <a:rPr lang="en-US" altLang="zh-CN" b="0" dirty="0">
                <a:solidFill>
                  <a:schemeClr val="bg1"/>
                </a:solidFill>
              </a:rPr>
              <a:t>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35" y="481330"/>
            <a:ext cx="12192000" cy="76200"/>
          </a:xfrm>
          <a:prstGeom prst="rect">
            <a:avLst/>
          </a:prstGeom>
          <a:solidFill>
            <a:srgbClr val="604A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35" y="6695440"/>
            <a:ext cx="12191365" cy="162560"/>
          </a:xfrm>
          <a:prstGeom prst="rect">
            <a:avLst/>
          </a:prstGeom>
          <a:solidFill>
            <a:srgbClr val="604A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zh-CN" altLang="en-US" sz="1200"/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" y="0"/>
            <a:ext cx="2736379" cy="48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2"/>
          <p:cNvSpPr/>
          <p:nvPr/>
        </p:nvSpPr>
        <p:spPr>
          <a:xfrm>
            <a:off x="0" y="551399"/>
            <a:ext cx="6350696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Demo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9317835" y="6579554"/>
            <a:ext cx="27432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08ABCE97-6387-C991-9CEF-657B995D5C53}"/>
              </a:ext>
            </a:extLst>
          </p:cNvPr>
          <p:cNvSpPr/>
          <p:nvPr/>
        </p:nvSpPr>
        <p:spPr>
          <a:xfrm>
            <a:off x="89770" y="2062191"/>
            <a:ext cx="3367414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Conversation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(Sparsely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overlapped)</a:t>
            </a:r>
          </a:p>
        </p:txBody>
      </p:sp>
      <p:pic>
        <p:nvPicPr>
          <p:cNvPr id="3" name="conversation.mp4">
            <a:hlinkClick r:id="" action="ppaction://media"/>
            <a:extLst>
              <a:ext uri="{FF2B5EF4-FFF2-40B4-BE49-F238E27FC236}">
                <a16:creationId xmlns:a16="http://schemas.microsoft.com/office/drawing/2014/main" id="{C6389E2D-BECC-A966-ACC9-8624DD16EE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348" y="1363772"/>
            <a:ext cx="832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37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35" y="481330"/>
            <a:ext cx="12192000" cy="76200"/>
          </a:xfrm>
          <a:prstGeom prst="rect">
            <a:avLst/>
          </a:prstGeom>
          <a:solidFill>
            <a:srgbClr val="604A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35" y="6695440"/>
            <a:ext cx="12191365" cy="162560"/>
          </a:xfrm>
          <a:prstGeom prst="rect">
            <a:avLst/>
          </a:prstGeom>
          <a:solidFill>
            <a:srgbClr val="604A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zh-CN" altLang="en-US" sz="1200"/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" y="0"/>
            <a:ext cx="2736379" cy="48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2"/>
          <p:cNvSpPr/>
          <p:nvPr/>
        </p:nvSpPr>
        <p:spPr>
          <a:xfrm>
            <a:off x="0" y="551399"/>
            <a:ext cx="6350696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Demo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9317835" y="6579554"/>
            <a:ext cx="27432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08ABCE97-6387-C991-9CEF-657B995D5C53}"/>
              </a:ext>
            </a:extLst>
          </p:cNvPr>
          <p:cNvSpPr/>
          <p:nvPr/>
        </p:nvSpPr>
        <p:spPr>
          <a:xfrm>
            <a:off x="89769" y="2062191"/>
            <a:ext cx="332983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Single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Speaker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Speaking</a:t>
            </a:r>
          </a:p>
        </p:txBody>
      </p:sp>
      <p:pic>
        <p:nvPicPr>
          <p:cNvPr id="3" name="SingleSpeaking">
            <a:hlinkClick r:id="" action="ppaction://media"/>
            <a:extLst>
              <a:ext uri="{FF2B5EF4-FFF2-40B4-BE49-F238E27FC236}">
                <a16:creationId xmlns:a16="http://schemas.microsoft.com/office/drawing/2014/main" id="{BD86A86E-2D74-66FC-27B5-B77D3096D6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84207" y="1538789"/>
            <a:ext cx="832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29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35" y="481330"/>
            <a:ext cx="12192000" cy="76200"/>
          </a:xfrm>
          <a:prstGeom prst="rect">
            <a:avLst/>
          </a:prstGeom>
          <a:solidFill>
            <a:srgbClr val="604A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35" y="6695440"/>
            <a:ext cx="12191365" cy="162560"/>
          </a:xfrm>
          <a:prstGeom prst="rect">
            <a:avLst/>
          </a:prstGeom>
          <a:solidFill>
            <a:srgbClr val="604A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zh-CN" altLang="en-US" sz="1200"/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" y="0"/>
            <a:ext cx="2736379" cy="48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9317835" y="6579554"/>
            <a:ext cx="27432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12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408A1B-7D55-4584-249C-9863CA39D8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1022" y="3811430"/>
            <a:ext cx="1957264" cy="20599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A34394B-CDE5-1028-2A4B-D1A908FD7F39}"/>
              </a:ext>
            </a:extLst>
          </p:cNvPr>
          <p:cNvSpPr/>
          <p:nvPr/>
        </p:nvSpPr>
        <p:spPr>
          <a:xfrm>
            <a:off x="3880991" y="2140055"/>
            <a:ext cx="3397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Thank</a:t>
            </a:r>
            <a:r>
              <a:rPr lang="zh-CN" alt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you</a:t>
            </a:r>
            <a:endParaRPr lang="en-CN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2B1DEE1E-4B02-0D44-2375-D0BA47F26B0E}"/>
              </a:ext>
            </a:extLst>
          </p:cNvPr>
          <p:cNvSpPr/>
          <p:nvPr/>
        </p:nvSpPr>
        <p:spPr>
          <a:xfrm>
            <a:off x="2446867" y="3150064"/>
            <a:ext cx="7419944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If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you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are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interested,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you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could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find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more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from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the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link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below.</a:t>
            </a:r>
          </a:p>
        </p:txBody>
      </p:sp>
    </p:spTree>
    <p:extLst>
      <p:ext uri="{BB962C8B-B14F-4D97-AF65-F5344CB8AC3E}">
        <p14:creationId xmlns:p14="http://schemas.microsoft.com/office/powerpoint/2010/main" val="1974193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35" y="481330"/>
            <a:ext cx="12192000" cy="76200"/>
          </a:xfrm>
          <a:prstGeom prst="rect">
            <a:avLst/>
          </a:prstGeom>
          <a:solidFill>
            <a:srgbClr val="604A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6695440"/>
            <a:ext cx="12191365" cy="162560"/>
          </a:xfrm>
          <a:prstGeom prst="rect">
            <a:avLst/>
          </a:prstGeom>
          <a:solidFill>
            <a:srgbClr val="604A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zh-CN" altLang="en-US" sz="1200"/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" y="0"/>
            <a:ext cx="2736379" cy="48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2"/>
          <p:cNvSpPr/>
          <p:nvPr/>
        </p:nvSpPr>
        <p:spPr>
          <a:xfrm>
            <a:off x="0" y="551399"/>
            <a:ext cx="3427095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Introduction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9448800" y="6330315"/>
            <a:ext cx="27432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6096BF-8651-E6E6-CF6C-C8905F36459D}"/>
              </a:ext>
            </a:extLst>
          </p:cNvPr>
          <p:cNvSpPr txBox="1"/>
          <p:nvPr/>
        </p:nvSpPr>
        <p:spPr>
          <a:xfrm>
            <a:off x="536428" y="1382455"/>
            <a:ext cx="4783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Audio-visual</a:t>
            </a:r>
            <a:r>
              <a:rPr lang="zh-CN" alt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</a:t>
            </a:r>
            <a:r>
              <a:rPr lang="zh-CN" alt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Speaker</a:t>
            </a:r>
            <a:r>
              <a:rPr lang="zh-CN" alt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Extraction</a:t>
            </a:r>
            <a:endParaRPr lang="en-CN" sz="2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CE5A2A8-BD14-63DE-67F9-C17072923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63" y="1800460"/>
            <a:ext cx="6377448" cy="171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E831B5A-322C-42A5-AF09-59C0EDB70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214" y="4019577"/>
            <a:ext cx="5003438" cy="105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6C93B0-371F-FBB0-738E-7D976503784C}"/>
              </a:ext>
            </a:extLst>
          </p:cNvPr>
          <p:cNvSpPr txBox="1"/>
          <p:nvPr/>
        </p:nvSpPr>
        <p:spPr>
          <a:xfrm>
            <a:off x="536428" y="3533073"/>
            <a:ext cx="4783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Sparsely-overlapped</a:t>
            </a:r>
            <a:r>
              <a:rPr lang="zh-CN" alt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Speech</a:t>
            </a:r>
            <a:endParaRPr lang="en-CN" sz="2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C039C8-0158-97C2-0055-6BEB2593BC48}"/>
              </a:ext>
            </a:extLst>
          </p:cNvPr>
          <p:cNvSpPr txBox="1"/>
          <p:nvPr/>
        </p:nvSpPr>
        <p:spPr>
          <a:xfrm>
            <a:off x="837242" y="5065066"/>
            <a:ext cx="106929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Previous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TSE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primarily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focus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highly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overlapped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speech,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overlapping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ratio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nearly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100%.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However,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real-world</a:t>
            </a:r>
            <a:r>
              <a:rPr lang="zh-CN" altLang="en-US" dirty="0"/>
              <a:t> </a:t>
            </a:r>
            <a:r>
              <a:rPr lang="en-US" altLang="zh-CN" dirty="0"/>
              <a:t>situations,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overlapping</a:t>
            </a:r>
            <a:r>
              <a:rPr lang="zh-CN" altLang="en-US" dirty="0"/>
              <a:t> </a:t>
            </a:r>
            <a:r>
              <a:rPr lang="en-US" altLang="zh-CN" dirty="0"/>
              <a:t>ratio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less</a:t>
            </a:r>
            <a:r>
              <a:rPr lang="zh-CN" altLang="en-US" dirty="0"/>
              <a:t> </a:t>
            </a:r>
            <a:r>
              <a:rPr lang="en-US" altLang="zh-CN" dirty="0"/>
              <a:t>than</a:t>
            </a:r>
            <a:r>
              <a:rPr lang="zh-CN" altLang="en-US" dirty="0"/>
              <a:t> </a:t>
            </a:r>
            <a:r>
              <a:rPr lang="en-US" altLang="zh-CN" dirty="0"/>
              <a:t>20%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meetings</a:t>
            </a:r>
            <a:r>
              <a:rPr lang="en-US" altLang="zh-CN" baseline="30000" dirty="0"/>
              <a:t>[1]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574F11-4A37-48CA-CD28-8E7E172B11AE}"/>
              </a:ext>
            </a:extLst>
          </p:cNvPr>
          <p:cNvSpPr txBox="1"/>
          <p:nvPr/>
        </p:nvSpPr>
        <p:spPr>
          <a:xfrm>
            <a:off x="268601" y="6463727"/>
            <a:ext cx="917956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</a:t>
            </a:r>
            <a:r>
              <a:rPr lang="zh-CN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Analysis of overlaps in meetings by ¨ dialog factors, hot spots, speakers, and collection site: Insights for automatic speech recognition</a:t>
            </a:r>
            <a:endParaRPr lang="en-CN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35" y="481330"/>
            <a:ext cx="12192000" cy="76200"/>
          </a:xfrm>
          <a:prstGeom prst="rect">
            <a:avLst/>
          </a:prstGeom>
          <a:solidFill>
            <a:srgbClr val="604A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35" y="6695440"/>
            <a:ext cx="12191365" cy="162560"/>
          </a:xfrm>
          <a:prstGeom prst="rect">
            <a:avLst/>
          </a:prstGeom>
          <a:solidFill>
            <a:srgbClr val="604A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zh-CN" altLang="en-US" sz="1200"/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" y="0"/>
            <a:ext cx="2736379" cy="48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2"/>
          <p:cNvSpPr/>
          <p:nvPr/>
        </p:nvSpPr>
        <p:spPr>
          <a:xfrm>
            <a:off x="0" y="551399"/>
            <a:ext cx="5599134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Sparsely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overlapped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speech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endParaRPr lang="en-US" altLang="zh-CN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微软雅黑" charset="-122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9317835" y="6579554"/>
            <a:ext cx="27432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3</a:t>
            </a:fld>
            <a:endParaRPr lang="zh-CN" altLang="en-US"/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24334C36-E24B-FEBA-EB43-270B5AA1A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804" y="1529460"/>
            <a:ext cx="4350621" cy="203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084A198B-9DD7-FD85-D75C-585595C2C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00" y="1577915"/>
            <a:ext cx="3884334" cy="194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361C61-1D90-9599-BF46-6EDFBA0982E8}"/>
              </a:ext>
            </a:extLst>
          </p:cNvPr>
          <p:cNvSpPr txBox="1"/>
          <p:nvPr/>
        </p:nvSpPr>
        <p:spPr>
          <a:xfrm>
            <a:off x="748206" y="3494371"/>
            <a:ext cx="10401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Target Absent (TA) refers to a scenario where the target speaker keeps quiet throughout the conv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ersation.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Target Present (TP) indicates that the target speech is present in the mixture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C90795-9822-176F-4D97-1C989D18E99D}"/>
              </a:ext>
            </a:extLst>
          </p:cNvPr>
          <p:cNvSpPr txBox="1"/>
          <p:nvPr/>
        </p:nvSpPr>
        <p:spPr>
          <a:xfrm>
            <a:off x="1041827" y="4402789"/>
            <a:ext cx="89306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QQ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scenario where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target and interference speakers are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Quiet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SQ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scenario of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Speaking target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speaker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Quiet interference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speaker.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denotes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Quiet target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speaker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Speaking interference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speaker.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SS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denotes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target and interference speakers are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Speaking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913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35" y="481330"/>
            <a:ext cx="12192000" cy="76200"/>
          </a:xfrm>
          <a:prstGeom prst="rect">
            <a:avLst/>
          </a:prstGeom>
          <a:solidFill>
            <a:srgbClr val="604A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35" y="6695440"/>
            <a:ext cx="12191365" cy="162560"/>
          </a:xfrm>
          <a:prstGeom prst="rect">
            <a:avLst/>
          </a:prstGeom>
          <a:solidFill>
            <a:srgbClr val="604A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zh-CN" altLang="en-US" sz="1200"/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" y="0"/>
            <a:ext cx="2736379" cy="48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2"/>
          <p:cNvSpPr/>
          <p:nvPr/>
        </p:nvSpPr>
        <p:spPr>
          <a:xfrm>
            <a:off x="-1" y="551399"/>
            <a:ext cx="9866812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CN" altLang="zh-C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The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role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of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visual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cues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in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Sparsely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overlapped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scenarios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 </a:t>
            </a:r>
            <a:endParaRPr lang="en-US" altLang="zh-CN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微软雅黑" charset="-122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9317835" y="6579554"/>
            <a:ext cx="27432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4</a:t>
            </a:fld>
            <a:endParaRPr lang="zh-CN" alt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2A93268-70FD-E234-5042-0222A4B99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64" y="1537445"/>
            <a:ext cx="6030685" cy="324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8683DA-FD27-7259-2E02-A22A2264BD5D}"/>
              </a:ext>
            </a:extLst>
          </p:cNvPr>
          <p:cNvSpPr txBox="1"/>
          <p:nvPr/>
        </p:nvSpPr>
        <p:spPr>
          <a:xfrm>
            <a:off x="487680" y="5023670"/>
            <a:ext cx="9274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whether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target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speaker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activity.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target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speaker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inactive,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AVTSE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outputs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silent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signal.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target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speaker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active,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AVTSE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should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disentangle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target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speech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mixture.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825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35" y="481330"/>
            <a:ext cx="12192000" cy="76200"/>
          </a:xfrm>
          <a:prstGeom prst="rect">
            <a:avLst/>
          </a:prstGeom>
          <a:solidFill>
            <a:srgbClr val="604A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35" y="6695440"/>
            <a:ext cx="12191365" cy="162560"/>
          </a:xfrm>
          <a:prstGeom prst="rect">
            <a:avLst/>
          </a:prstGeom>
          <a:solidFill>
            <a:srgbClr val="604A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zh-CN" altLang="en-US" sz="1200"/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" y="0"/>
            <a:ext cx="2736379" cy="48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2"/>
          <p:cNvSpPr/>
          <p:nvPr/>
        </p:nvSpPr>
        <p:spPr>
          <a:xfrm>
            <a:off x="0" y="551399"/>
            <a:ext cx="6350696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Related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works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9317835" y="6579554"/>
            <a:ext cx="27432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A2C882-39D6-D71E-D76C-F2357F4FA2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92" r="5663"/>
          <a:stretch/>
        </p:blipFill>
        <p:spPr>
          <a:xfrm>
            <a:off x="191770" y="1848990"/>
            <a:ext cx="6391195" cy="25406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6BCF525-9203-A99D-12C2-1441B5038503}"/>
              </a:ext>
            </a:extLst>
          </p:cNvPr>
          <p:cNvSpPr txBox="1"/>
          <p:nvPr/>
        </p:nvSpPr>
        <p:spPr>
          <a:xfrm>
            <a:off x="0" y="6215876"/>
            <a:ext cx="1149889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[2]</a:t>
            </a:r>
            <a:r>
              <a:rPr lang="zh-CN" altLang="en-US" sz="11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Wu, Jian, et al. "Time domain audio visual speech separation." </a:t>
            </a:r>
            <a:r>
              <a:rPr lang="en-US" sz="1100" b="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2019 IEEE automatic speech recognition and understanding workshop (ASRU)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IEEE, 2019.</a:t>
            </a:r>
          </a:p>
          <a:p>
            <a:r>
              <a:rPr lang="en-US" altLang="zh-CN" sz="11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[3]</a:t>
            </a:r>
            <a:r>
              <a:rPr lang="zh-CN" altLang="en-US" sz="11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Pan, Zexu, et al. "Selective listening by synchronizing speech with lips." </a:t>
            </a:r>
            <a:r>
              <a:rPr lang="en-US" sz="1100" b="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IEEE/ACM Transactions on Audio, Speech, and Language Processing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30 (2022): 1650-1664.</a:t>
            </a:r>
            <a:endParaRPr lang="en-CN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AAB5DD-69E1-9555-DF2F-4E9CFA8E930C}"/>
              </a:ext>
            </a:extLst>
          </p:cNvPr>
          <p:cNvSpPr txBox="1"/>
          <p:nvPr/>
        </p:nvSpPr>
        <p:spPr>
          <a:xfrm>
            <a:off x="294361" y="1363772"/>
            <a:ext cx="3450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Pretrained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lipreading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</a:t>
            </a:r>
            <a:endParaRPr lang="en-CN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70DF98-CE52-4665-8B08-28C910DC421C}"/>
              </a:ext>
            </a:extLst>
          </p:cNvPr>
          <p:cNvSpPr txBox="1"/>
          <p:nvPr/>
        </p:nvSpPr>
        <p:spPr>
          <a:xfrm>
            <a:off x="6809206" y="1363772"/>
            <a:ext cx="4877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Pretrained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speech-lip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synchronization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[2]</a:t>
            </a:r>
            <a:endParaRPr lang="en-CN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40056B7-8F27-67E8-9A3D-AE6A063669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6684" y="1886201"/>
            <a:ext cx="5002302" cy="2541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AA8329B-E58A-D4D6-E17C-77F7E5E58B4B}"/>
              </a:ext>
            </a:extLst>
          </p:cNvPr>
          <p:cNvSpPr txBox="1"/>
          <p:nvPr/>
        </p:nvSpPr>
        <p:spPr>
          <a:xfrm>
            <a:off x="294361" y="4357063"/>
            <a:ext cx="902347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Drawbacks: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Previous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pretrained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visual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encoders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consider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speaker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case.</a:t>
            </a:r>
            <a:r>
              <a:rPr lang="zh-CN" alt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target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speaker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silent,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able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distinguish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speech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non-speech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segment.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669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35" y="481330"/>
            <a:ext cx="12192000" cy="76200"/>
          </a:xfrm>
          <a:prstGeom prst="rect">
            <a:avLst/>
          </a:prstGeom>
          <a:solidFill>
            <a:srgbClr val="604A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35" y="6695440"/>
            <a:ext cx="12191365" cy="162560"/>
          </a:xfrm>
          <a:prstGeom prst="rect">
            <a:avLst/>
          </a:prstGeom>
          <a:solidFill>
            <a:srgbClr val="604A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zh-CN" altLang="en-US" sz="1200"/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" y="0"/>
            <a:ext cx="2736379" cy="48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2"/>
          <p:cNvSpPr/>
          <p:nvPr/>
        </p:nvSpPr>
        <p:spPr>
          <a:xfrm>
            <a:off x="0" y="551399"/>
            <a:ext cx="6350696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Method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9317835" y="6579554"/>
            <a:ext cx="27432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4F76DB-8AE2-237E-CE04-B23D24F24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770" y="2533429"/>
            <a:ext cx="9788630" cy="31623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CD1989-D6A2-1EC1-F6B9-5B6B19D610A1}"/>
              </a:ext>
            </a:extLst>
          </p:cNvPr>
          <p:cNvSpPr txBox="1"/>
          <p:nvPr/>
        </p:nvSpPr>
        <p:spPr>
          <a:xfrm>
            <a:off x="139141" y="1379208"/>
            <a:ext cx="110252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propose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ASD</a:t>
            </a:r>
            <a:r>
              <a:rPr lang="en-US" altLang="zh-CN" sz="2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[4]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(Activate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Speaker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Detection)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visual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frontend.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ASD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determine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whether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target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speaker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speaking.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Assisted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speaking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activity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information</a:t>
            </a:r>
            <a:r>
              <a:rPr lang="en-US" altLang="zh-CN" sz="2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[5]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AVTSE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able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extract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target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speech.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8EE662-E863-3437-179E-8983238DEF63}"/>
              </a:ext>
            </a:extLst>
          </p:cNvPr>
          <p:cNvSpPr txBox="1"/>
          <p:nvPr/>
        </p:nvSpPr>
        <p:spPr>
          <a:xfrm>
            <a:off x="191770" y="6188560"/>
            <a:ext cx="1152996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[4]</a:t>
            </a:r>
            <a:r>
              <a:rPr lang="zh-CN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/>
              <a:t>R. Tao, Z. Pan, R. K. Das, X. Qian, M. Z. Shou, and H. Li, “Is Someone Speaking? Exploring Long-term Temporal Features for Audio-visual Active Speaker Detection,” in Proc. ACM Multimedia, 2021.</a:t>
            </a:r>
          </a:p>
          <a:p>
            <a:r>
              <a:rPr lang="en-US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[5]</a:t>
            </a:r>
            <a:r>
              <a:rPr lang="zh-CN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/>
              <a:t>M. Delcroix, K. </a:t>
            </a:r>
            <a:r>
              <a:rPr lang="en-US" sz="1100" dirty="0" err="1"/>
              <a:t>Zmolikova</a:t>
            </a:r>
            <a:r>
              <a:rPr lang="en-US" sz="1100" dirty="0"/>
              <a:t>, T. </a:t>
            </a:r>
            <a:r>
              <a:rPr lang="en-US" sz="1100" dirty="0" err="1"/>
              <a:t>Ochiai</a:t>
            </a:r>
            <a:r>
              <a:rPr lang="en-US" sz="1100" dirty="0"/>
              <a:t>, K. Kinoshita, and T. Nakatani, “Speaker activity driven neural speech extraction,” in Proc. ICASSP. IEEE, 2021.</a:t>
            </a:r>
            <a:endParaRPr lang="en-CN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664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35" y="481330"/>
            <a:ext cx="12192000" cy="76200"/>
          </a:xfrm>
          <a:prstGeom prst="rect">
            <a:avLst/>
          </a:prstGeom>
          <a:solidFill>
            <a:srgbClr val="604A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35" y="6695440"/>
            <a:ext cx="12191365" cy="162560"/>
          </a:xfrm>
          <a:prstGeom prst="rect">
            <a:avLst/>
          </a:prstGeom>
          <a:solidFill>
            <a:srgbClr val="604A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zh-CN" altLang="en-US" sz="1200"/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" y="0"/>
            <a:ext cx="2736379" cy="48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2"/>
          <p:cNvSpPr/>
          <p:nvPr/>
        </p:nvSpPr>
        <p:spPr>
          <a:xfrm>
            <a:off x="0" y="551399"/>
            <a:ext cx="6350696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Experiments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9317835" y="6579554"/>
            <a:ext cx="27432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499942-866F-DCB5-A63D-96AAA3B56226}"/>
              </a:ext>
            </a:extLst>
          </p:cNvPr>
          <p:cNvSpPr txBox="1"/>
          <p:nvPr/>
        </p:nvSpPr>
        <p:spPr>
          <a:xfrm>
            <a:off x="191770" y="1409796"/>
            <a:ext cx="996683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Dataset</a:t>
            </a:r>
            <a:r>
              <a:rPr lang="zh-CN" alt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Highly overlapped speech dataset</a:t>
            </a:r>
            <a:r>
              <a:rPr lang="en-US" altLang="zh-CN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Voxceleb-2Mix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Sparsely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overlapped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speech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dataset: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IEMOCAP-2Mix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BA61B6-FA64-B0BC-48D5-CDFC1CAB5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671" y="2635339"/>
            <a:ext cx="9445758" cy="15309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A2BE48F-FC6D-887F-2AE1-A3379455C8A3}"/>
              </a:ext>
            </a:extLst>
          </p:cNvPr>
          <p:cNvSpPr txBox="1"/>
          <p:nvPr/>
        </p:nvSpPr>
        <p:spPr>
          <a:xfrm>
            <a:off x="191770" y="4179336"/>
            <a:ext cx="99668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Training</a:t>
            </a:r>
            <a:r>
              <a:rPr lang="zh-CN" alt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procedure</a:t>
            </a:r>
            <a:r>
              <a:rPr lang="zh-CN" alt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ASD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module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separation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module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Voxceleb-2Mix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Finetune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separation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module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IEMOCAP-2Mix</a:t>
            </a:r>
          </a:p>
        </p:txBody>
      </p:sp>
    </p:spTree>
    <p:extLst>
      <p:ext uri="{BB962C8B-B14F-4D97-AF65-F5344CB8AC3E}">
        <p14:creationId xmlns:p14="http://schemas.microsoft.com/office/powerpoint/2010/main" val="951817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35" y="481330"/>
            <a:ext cx="12192000" cy="76200"/>
          </a:xfrm>
          <a:prstGeom prst="rect">
            <a:avLst/>
          </a:prstGeom>
          <a:solidFill>
            <a:srgbClr val="604A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35" y="6695440"/>
            <a:ext cx="12191365" cy="162560"/>
          </a:xfrm>
          <a:prstGeom prst="rect">
            <a:avLst/>
          </a:prstGeom>
          <a:solidFill>
            <a:srgbClr val="604A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zh-CN" altLang="en-US" sz="1200"/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" y="0"/>
            <a:ext cx="2736379" cy="48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2"/>
          <p:cNvSpPr/>
          <p:nvPr/>
        </p:nvSpPr>
        <p:spPr>
          <a:xfrm>
            <a:off x="0" y="551399"/>
            <a:ext cx="6350696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Results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9317835" y="6579554"/>
            <a:ext cx="27432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8</a:t>
            </a:fld>
            <a:endParaRPr lang="zh-CN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26073B-6DEE-D221-DDB0-58A76C681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832" y="1409796"/>
            <a:ext cx="10264825" cy="469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308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35" y="481330"/>
            <a:ext cx="12192000" cy="76200"/>
          </a:xfrm>
          <a:prstGeom prst="rect">
            <a:avLst/>
          </a:prstGeom>
          <a:solidFill>
            <a:srgbClr val="604A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35" y="6695440"/>
            <a:ext cx="12191365" cy="162560"/>
          </a:xfrm>
          <a:prstGeom prst="rect">
            <a:avLst/>
          </a:prstGeom>
          <a:solidFill>
            <a:srgbClr val="604A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zh-CN" altLang="en-US" sz="1200"/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" y="0"/>
            <a:ext cx="2736379" cy="48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2"/>
          <p:cNvSpPr/>
          <p:nvPr/>
        </p:nvSpPr>
        <p:spPr>
          <a:xfrm>
            <a:off x="0" y="551399"/>
            <a:ext cx="6350696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Demo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9317835" y="6579554"/>
            <a:ext cx="27432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9</a:t>
            </a:fld>
            <a:endParaRPr lang="zh-CN" altLang="en-US"/>
          </a:p>
        </p:txBody>
      </p:sp>
      <p:pic>
        <p:nvPicPr>
          <p:cNvPr id="6" name="FullyOverlapp.mp4">
            <a:hlinkClick r:id="" action="ppaction://media"/>
            <a:extLst>
              <a:ext uri="{FF2B5EF4-FFF2-40B4-BE49-F238E27FC236}">
                <a16:creationId xmlns:a16="http://schemas.microsoft.com/office/drawing/2014/main" id="{25B05F61-9CCA-30D3-8A0D-90F797D87B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349" y="1363772"/>
            <a:ext cx="8320001" cy="4680000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8ABCE97-6387-C991-9CEF-657B995D5C53}"/>
              </a:ext>
            </a:extLst>
          </p:cNvPr>
          <p:cNvSpPr/>
          <p:nvPr/>
        </p:nvSpPr>
        <p:spPr>
          <a:xfrm>
            <a:off x="89770" y="2062191"/>
            <a:ext cx="2653430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Fully-overlapped</a:t>
            </a:r>
          </a:p>
        </p:txBody>
      </p:sp>
    </p:spTree>
    <p:extLst>
      <p:ext uri="{BB962C8B-B14F-4D97-AF65-F5344CB8AC3E}">
        <p14:creationId xmlns:p14="http://schemas.microsoft.com/office/powerpoint/2010/main" val="258115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3526</TotalTime>
  <Words>584</Words>
  <Application>Microsoft Macintosh PowerPoint</Application>
  <PresentationFormat>Widescreen</PresentationFormat>
  <Paragraphs>75</Paragraphs>
  <Slides>12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微软雅黑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李俊杰</dc:creator>
  <cp:lastModifiedBy>李俊杰</cp:lastModifiedBy>
  <cp:revision>14</cp:revision>
  <dcterms:created xsi:type="dcterms:W3CDTF">2023-11-24T09:11:15Z</dcterms:created>
  <dcterms:modified xsi:type="dcterms:W3CDTF">2024-04-17T15:01:34Z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2023-11-24T09:12:43Z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d35da50d-02af-4814-ab4c-0321f3cc7e6b</vt:lpwstr>
  </property>
  <property fmtid="{D5CDD505-2E9C-101B-9397-08002B2CF9AE}" pid="7" name="MSIP_Label_defa4170-0d19-0005-0004-bc88714345d2_ActionId">
    <vt:lpwstr>84c9957a-0413-4496-9baa-5afc57124f01</vt:lpwstr>
  </property>
  <property fmtid="{D5CDD505-2E9C-101B-9397-08002B2CF9AE}" pid="8" name="MSIP_Label_defa4170-0d19-0005-0004-bc88714345d2_ContentBits">
    <vt:lpwstr>0</vt:lpwstr>
  </property>
</Properties>
</file>