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555" r:id="rId1"/>
  </p:sldMasterIdLst>
  <p:notesMasterIdLst>
    <p:notesMasterId r:id="rId17"/>
  </p:notesMasterIdLst>
  <p:sldIdLst>
    <p:sldId id="256" r:id="rId2"/>
    <p:sldId id="258" r:id="rId3"/>
    <p:sldId id="275" r:id="rId4"/>
    <p:sldId id="259" r:id="rId5"/>
    <p:sldId id="260" r:id="rId6"/>
    <p:sldId id="261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9"/>
    <p:restoredTop sz="94562"/>
  </p:normalViewPr>
  <p:slideViewPr>
    <p:cSldViewPr snapToGrid="0" snapToObjects="1">
      <p:cViewPr varScale="1">
        <p:scale>
          <a:sx n="86" d="100"/>
          <a:sy n="86" d="100"/>
        </p:scale>
        <p:origin x="21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21599-7520-124F-9417-4E48AD1EC210}" type="datetimeFigureOut">
              <a:rPr lang="en-US" smtClean="0"/>
              <a:t>4/13/18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96A4C-76B4-694F-820B-DA4641995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65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96A4C-76B4-694F-820B-DA46419957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78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96A4C-76B4-694F-820B-DA46419957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70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96A4C-76B4-694F-820B-DA46419957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8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96A4C-76B4-694F-820B-DA46419957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89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96A4C-76B4-694F-820B-DA46419957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62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96A4C-76B4-694F-820B-DA46419957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49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96A4C-76B4-694F-820B-DA46419957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892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96A4C-76B4-694F-820B-DA46419957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518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96A4C-76B4-694F-820B-DA46419957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99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8EFCA36-68AD-7B46-94CA-B4EC326BD9F7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80D776FB-A9C9-DC48-AA9C-F1ED201020B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ACDEB0-556A-054B-B0ED-5462256913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38546" y="5952050"/>
            <a:ext cx="3314908" cy="66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799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CA36-68AD-7B46-94CA-B4EC326BD9F7}" type="datetimeFigureOut">
              <a:rPr lang="en-US" smtClean="0"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776FB-A9C9-DC48-AA9C-F1ED20102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92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8EFCA36-68AD-7B46-94CA-B4EC326BD9F7}" type="datetimeFigureOut">
              <a:rPr lang="en-US" smtClean="0"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0D776FB-A9C9-DC48-AA9C-F1ED20102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784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8EFCA36-68AD-7B46-94CA-B4EC326BD9F7}" type="datetimeFigureOut">
              <a:rPr lang="en-US" smtClean="0"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0D776FB-A9C9-DC48-AA9C-F1ED201020B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6847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8EFCA36-68AD-7B46-94CA-B4EC326BD9F7}" type="datetimeFigureOut">
              <a:rPr lang="en-US" smtClean="0"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0D776FB-A9C9-DC48-AA9C-F1ED20102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88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CA36-68AD-7B46-94CA-B4EC326BD9F7}" type="datetimeFigureOut">
              <a:rPr lang="en-US" smtClean="0"/>
              <a:t>4/13/18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776FB-A9C9-DC48-AA9C-F1ED20102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009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CA36-68AD-7B46-94CA-B4EC326BD9F7}" type="datetimeFigureOut">
              <a:rPr lang="en-US" smtClean="0"/>
              <a:t>4/13/18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776FB-A9C9-DC48-AA9C-F1ED20102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16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CA36-68AD-7B46-94CA-B4EC326BD9F7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776FB-A9C9-DC48-AA9C-F1ED20102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12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8EFCA36-68AD-7B46-94CA-B4EC326BD9F7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0D776FB-A9C9-DC48-AA9C-F1ED20102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25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CA36-68AD-7B46-94CA-B4EC326BD9F7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776FB-A9C9-DC48-AA9C-F1ED201020B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8FCA74-076B-684C-9D3F-E988ED6985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6453" y="6248665"/>
            <a:ext cx="2126687" cy="42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45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8EFCA36-68AD-7B46-94CA-B4EC326BD9F7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0D776FB-A9C9-DC48-AA9C-F1ED20102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88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CA36-68AD-7B46-94CA-B4EC326BD9F7}" type="datetimeFigureOut">
              <a:rPr lang="en-US" smtClean="0"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776FB-A9C9-DC48-AA9C-F1ED20102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637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CA36-68AD-7B46-94CA-B4EC326BD9F7}" type="datetimeFigureOut">
              <a:rPr lang="en-US" smtClean="0"/>
              <a:t>4/13/18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776FB-A9C9-DC48-AA9C-F1ED20102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1619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CA36-68AD-7B46-94CA-B4EC326BD9F7}" type="datetimeFigureOut">
              <a:rPr lang="en-US" smtClean="0"/>
              <a:t>4/13/18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776FB-A9C9-DC48-AA9C-F1ED20102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75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CA36-68AD-7B46-94CA-B4EC326BD9F7}" type="datetimeFigureOut">
              <a:rPr lang="en-US" smtClean="0"/>
              <a:t>4/13/18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776FB-A9C9-DC48-AA9C-F1ED20102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09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CA36-68AD-7B46-94CA-B4EC326BD9F7}" type="datetimeFigureOut">
              <a:rPr lang="en-US" smtClean="0"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776FB-A9C9-DC48-AA9C-F1ED20102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651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CA36-68AD-7B46-94CA-B4EC326BD9F7}" type="datetimeFigureOut">
              <a:rPr lang="en-US" smtClean="0"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776FB-A9C9-DC48-AA9C-F1ED20102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42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CA36-68AD-7B46-94CA-B4EC326BD9F7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776FB-A9C9-DC48-AA9C-F1ED20102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873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56" r:id="rId1"/>
    <p:sldLayoutId id="2147484557" r:id="rId2"/>
    <p:sldLayoutId id="2147484558" r:id="rId3"/>
    <p:sldLayoutId id="2147484559" r:id="rId4"/>
    <p:sldLayoutId id="2147484560" r:id="rId5"/>
    <p:sldLayoutId id="2147484561" r:id="rId6"/>
    <p:sldLayoutId id="2147484562" r:id="rId7"/>
    <p:sldLayoutId id="2147484563" r:id="rId8"/>
    <p:sldLayoutId id="2147484564" r:id="rId9"/>
    <p:sldLayoutId id="2147484565" r:id="rId10"/>
    <p:sldLayoutId id="2147484566" r:id="rId11"/>
    <p:sldLayoutId id="2147484567" r:id="rId12"/>
    <p:sldLayoutId id="2147484568" r:id="rId13"/>
    <p:sldLayoutId id="2147484569" r:id="rId14"/>
    <p:sldLayoutId id="2147484570" r:id="rId15"/>
    <p:sldLayoutId id="2147484571" r:id="rId16"/>
    <p:sldLayoutId id="214748457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2525" y="1122363"/>
            <a:ext cx="11229475" cy="2387600"/>
          </a:xfrm>
        </p:spPr>
        <p:txBody>
          <a:bodyPr>
            <a:normAutofit/>
          </a:bodyPr>
          <a:lstStyle/>
          <a:p>
            <a:r>
              <a:rPr lang="en-US" sz="4800" dirty="0"/>
              <a:t>AUDIO-VISUAL PERSON RECOGNITION IN MULTIMEDIA DATA FROM THE IARPA JANUS PROGRAM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2525" y="3993266"/>
            <a:ext cx="11229475" cy="1875098"/>
          </a:xfrm>
        </p:spPr>
        <p:txBody>
          <a:bodyPr>
            <a:normAutofit/>
          </a:bodyPr>
          <a:lstStyle/>
          <a:p>
            <a:r>
              <a:rPr lang="en-US" dirty="0"/>
              <a:t>Gregory Sell, Kevin Duh, David Snyder, Dave </a:t>
            </a:r>
            <a:r>
              <a:rPr lang="en-US" dirty="0" err="1"/>
              <a:t>Etter</a:t>
            </a:r>
            <a:r>
              <a:rPr lang="en-US" dirty="0"/>
              <a:t>, Daniel Garcia-Romero</a:t>
            </a:r>
          </a:p>
          <a:p>
            <a:r>
              <a:rPr lang="en-US" dirty="0"/>
              <a:t>Human Language Technology Center of Excellence</a:t>
            </a:r>
          </a:p>
          <a:p>
            <a:r>
              <a:rPr lang="en-US" dirty="0"/>
              <a:t>The Johns Hopkins University, Baltimore, MD, USA</a:t>
            </a:r>
          </a:p>
        </p:txBody>
      </p:sp>
    </p:spTree>
    <p:extLst>
      <p:ext uri="{BB962C8B-B14F-4D97-AF65-F5344CB8AC3E}">
        <p14:creationId xmlns:p14="http://schemas.microsoft.com/office/powerpoint/2010/main" val="1329461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6926" y="764373"/>
            <a:ext cx="9629274" cy="1293028"/>
          </a:xfrm>
        </p:spPr>
        <p:txBody>
          <a:bodyPr/>
          <a:lstStyle/>
          <a:p>
            <a:r>
              <a:rPr lang="en-US" dirty="0"/>
              <a:t>Multimodal person recognition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AB71E1-6B1F-4B4E-968D-D7C33BEC8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786" y="2330613"/>
            <a:ext cx="6766751" cy="3429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F7680A-6E09-E847-9D74-31B86B632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5996" y="2330613"/>
            <a:ext cx="38227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05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6926" y="764373"/>
            <a:ext cx="9629274" cy="1293028"/>
          </a:xfrm>
        </p:spPr>
        <p:txBody>
          <a:bodyPr/>
          <a:lstStyle/>
          <a:p>
            <a:r>
              <a:rPr lang="en-US" dirty="0"/>
              <a:t>Multimodal person recognition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AB71E1-6B1F-4B4E-968D-D7C33BEC8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786" y="2330613"/>
            <a:ext cx="6766751" cy="3429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F7680A-6E09-E847-9D74-31B86B632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5996" y="2330613"/>
            <a:ext cx="3822700" cy="3429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930B251-8DEB-AB45-A84C-D22865E15DC5}"/>
              </a:ext>
            </a:extLst>
          </p:cNvPr>
          <p:cNvSpPr/>
          <p:nvPr/>
        </p:nvSpPr>
        <p:spPr>
          <a:xfrm>
            <a:off x="3368842" y="3131819"/>
            <a:ext cx="1844842" cy="102870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3476AB-A713-094D-A135-5BCC83CA8DF7}"/>
              </a:ext>
            </a:extLst>
          </p:cNvPr>
          <p:cNvSpPr/>
          <p:nvPr/>
        </p:nvSpPr>
        <p:spPr>
          <a:xfrm>
            <a:off x="3368842" y="4238237"/>
            <a:ext cx="1844842" cy="31156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F8FD71-B3AA-EE4F-96B5-736C0F6633AC}"/>
              </a:ext>
            </a:extLst>
          </p:cNvPr>
          <p:cNvSpPr txBox="1"/>
          <p:nvPr/>
        </p:nvSpPr>
        <p:spPr>
          <a:xfrm>
            <a:off x="555786" y="5976044"/>
            <a:ext cx="8498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1. Face more effective than speaker here</a:t>
            </a:r>
          </a:p>
        </p:txBody>
      </p:sp>
    </p:spTree>
    <p:extLst>
      <p:ext uri="{BB962C8B-B14F-4D97-AF65-F5344CB8AC3E}">
        <p14:creationId xmlns:p14="http://schemas.microsoft.com/office/powerpoint/2010/main" val="640181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6926" y="764373"/>
            <a:ext cx="9629274" cy="1293028"/>
          </a:xfrm>
        </p:spPr>
        <p:txBody>
          <a:bodyPr/>
          <a:lstStyle/>
          <a:p>
            <a:r>
              <a:rPr lang="en-US" dirty="0"/>
              <a:t>Multimodal person recognition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AB71E1-6B1F-4B4E-968D-D7C33BEC8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786" y="2330613"/>
            <a:ext cx="6766751" cy="3429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F7680A-6E09-E847-9D74-31B86B632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5996" y="2330613"/>
            <a:ext cx="3822700" cy="3429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930B251-8DEB-AB45-A84C-D22865E15DC5}"/>
              </a:ext>
            </a:extLst>
          </p:cNvPr>
          <p:cNvSpPr/>
          <p:nvPr/>
        </p:nvSpPr>
        <p:spPr>
          <a:xfrm>
            <a:off x="3368842" y="4600849"/>
            <a:ext cx="1844842" cy="102870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C97041-A90B-3641-8167-8F03DE4A957E}"/>
              </a:ext>
            </a:extLst>
          </p:cNvPr>
          <p:cNvSpPr txBox="1"/>
          <p:nvPr/>
        </p:nvSpPr>
        <p:spPr>
          <a:xfrm>
            <a:off x="555786" y="5976044"/>
            <a:ext cx="8498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2. Major improvements from multimodality</a:t>
            </a:r>
          </a:p>
        </p:txBody>
      </p:sp>
    </p:spTree>
    <p:extLst>
      <p:ext uri="{BB962C8B-B14F-4D97-AF65-F5344CB8AC3E}">
        <p14:creationId xmlns:p14="http://schemas.microsoft.com/office/powerpoint/2010/main" val="266824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6926" y="764373"/>
            <a:ext cx="9629274" cy="1293028"/>
          </a:xfrm>
        </p:spPr>
        <p:txBody>
          <a:bodyPr/>
          <a:lstStyle/>
          <a:p>
            <a:r>
              <a:rPr lang="en-US" dirty="0"/>
              <a:t>Multimodal person recognition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AB71E1-6B1F-4B4E-968D-D7C33BEC8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786" y="2330613"/>
            <a:ext cx="6766751" cy="3429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F7680A-6E09-E847-9D74-31B86B632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5996" y="2330613"/>
            <a:ext cx="3822700" cy="3429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930B251-8DEB-AB45-A84C-D22865E15DC5}"/>
              </a:ext>
            </a:extLst>
          </p:cNvPr>
          <p:cNvSpPr/>
          <p:nvPr/>
        </p:nvSpPr>
        <p:spPr>
          <a:xfrm>
            <a:off x="3368842" y="4600849"/>
            <a:ext cx="3796456" cy="102870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C97041-A90B-3641-8167-8F03DE4A957E}"/>
              </a:ext>
            </a:extLst>
          </p:cNvPr>
          <p:cNvSpPr txBox="1"/>
          <p:nvPr/>
        </p:nvSpPr>
        <p:spPr>
          <a:xfrm>
            <a:off x="555786" y="5976044"/>
            <a:ext cx="9037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3. Big gap between sets (and no fusion gain)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577C58-6B51-F843-98D5-99A1FCBEF2D2}"/>
              </a:ext>
            </a:extLst>
          </p:cNvPr>
          <p:cNvSpPr/>
          <p:nvPr/>
        </p:nvSpPr>
        <p:spPr>
          <a:xfrm>
            <a:off x="3353852" y="3134312"/>
            <a:ext cx="3796456" cy="102870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53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set fusion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38661"/>
            <a:ext cx="10820400" cy="552534"/>
          </a:xfrm>
        </p:spPr>
        <p:txBody>
          <a:bodyPr>
            <a:normAutofit/>
          </a:bodyPr>
          <a:lstStyle/>
          <a:p>
            <a:r>
              <a:rPr lang="en-US" sz="2800" dirty="0"/>
              <a:t>Fusion strategy assumes both modes drawn from same label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3D6863-55C8-674E-94A4-630946896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14" y="3206702"/>
            <a:ext cx="5602242" cy="23996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7748A9-DCD1-A749-AEF0-57C7FEBEB4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8042" y="3191712"/>
            <a:ext cx="5602244" cy="23996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E3DE2DD-ABA6-B040-9C42-05F9A9FDDA84}"/>
              </a:ext>
            </a:extLst>
          </p:cNvPr>
          <p:cNvSpPr txBox="1"/>
          <p:nvPr/>
        </p:nvSpPr>
        <p:spPr>
          <a:xfrm>
            <a:off x="1420323" y="2715173"/>
            <a:ext cx="3365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CORE speaker scores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48864E-DE7C-DF43-B47E-31FDDD5F1EF0}"/>
              </a:ext>
            </a:extLst>
          </p:cNvPr>
          <p:cNvSpPr txBox="1"/>
          <p:nvPr/>
        </p:nvSpPr>
        <p:spPr>
          <a:xfrm>
            <a:off x="7034755" y="2636165"/>
            <a:ext cx="4176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FULL\CORE speaker scores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0D9950-318C-A04F-A3B8-C967E0D52795}"/>
              </a:ext>
            </a:extLst>
          </p:cNvPr>
          <p:cNvSpPr txBox="1"/>
          <p:nvPr/>
        </p:nvSpPr>
        <p:spPr>
          <a:xfrm>
            <a:off x="6726290" y="3251672"/>
            <a:ext cx="1683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Voice often not present, so scores are misleading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226F319-C2FB-A04E-883F-E3A837CEE416}"/>
              </a:ext>
            </a:extLst>
          </p:cNvPr>
          <p:cNvSpPr txBox="1">
            <a:spLocks/>
          </p:cNvSpPr>
          <p:nvPr/>
        </p:nvSpPr>
        <p:spPr>
          <a:xfrm>
            <a:off x="683631" y="5788153"/>
            <a:ext cx="10820400" cy="536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FULL set a good platform for future A/V fusion research</a:t>
            </a:r>
          </a:p>
        </p:txBody>
      </p:sp>
    </p:spTree>
    <p:extLst>
      <p:ext uri="{BB962C8B-B14F-4D97-AF65-F5344CB8AC3E}">
        <p14:creationId xmlns:p14="http://schemas.microsoft.com/office/powerpoint/2010/main" val="3791531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71132"/>
          </a:xfrm>
        </p:spPr>
        <p:txBody>
          <a:bodyPr>
            <a:normAutofit/>
          </a:bodyPr>
          <a:lstStyle/>
          <a:p>
            <a:r>
              <a:rPr lang="en-US" sz="2800" dirty="0"/>
              <a:t>Added speaker labels to subset of Janus videos</a:t>
            </a:r>
          </a:p>
          <a:p>
            <a:pPr lvl="1"/>
            <a:r>
              <a:rPr lang="en-US" sz="2600" dirty="0"/>
              <a:t>Called Janus Multimedia</a:t>
            </a:r>
          </a:p>
          <a:p>
            <a:pPr lvl="1"/>
            <a:r>
              <a:rPr lang="en-US" sz="2600" dirty="0"/>
              <a:t>Distributed through NIST (URL in paper)</a:t>
            </a:r>
          </a:p>
          <a:p>
            <a:r>
              <a:rPr lang="en-US" sz="2800" dirty="0"/>
              <a:t>Demonstrated value of multimodal recognition</a:t>
            </a:r>
          </a:p>
          <a:p>
            <a:pPr lvl="1"/>
            <a:r>
              <a:rPr lang="en-US" sz="2600" dirty="0"/>
              <a:t>Big improvements over face or speaker alone</a:t>
            </a:r>
          </a:p>
          <a:p>
            <a:r>
              <a:rPr lang="en-US" sz="2800" dirty="0"/>
              <a:t>Showed need for smarter fusion if face/voice disagree</a:t>
            </a:r>
          </a:p>
          <a:p>
            <a:r>
              <a:rPr lang="en-US" sz="2800" dirty="0"/>
              <a:t>Plenty of other remaining opportunities</a:t>
            </a:r>
          </a:p>
          <a:p>
            <a:pPr lvl="1"/>
            <a:r>
              <a:rPr lang="en-US" sz="2600" dirty="0"/>
              <a:t>Multimodal </a:t>
            </a:r>
            <a:r>
              <a:rPr lang="en-US" sz="2600" dirty="0" err="1"/>
              <a:t>diarization</a:t>
            </a:r>
            <a:endParaRPr lang="en-US" sz="2600" dirty="0"/>
          </a:p>
          <a:p>
            <a:pPr lvl="1"/>
            <a:r>
              <a:rPr lang="en-US" sz="2600" dirty="0"/>
              <a:t>OCR of text in video</a:t>
            </a:r>
          </a:p>
        </p:txBody>
      </p:sp>
    </p:spTree>
    <p:extLst>
      <p:ext uri="{BB962C8B-B14F-4D97-AF65-F5344CB8AC3E}">
        <p14:creationId xmlns:p14="http://schemas.microsoft.com/office/powerpoint/2010/main" val="3027714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research in 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26161"/>
          </a:xfrm>
        </p:spPr>
        <p:txBody>
          <a:bodyPr>
            <a:normAutofit/>
          </a:bodyPr>
          <a:lstStyle/>
          <a:p>
            <a:r>
              <a:rPr lang="en-US" sz="2800" dirty="0"/>
              <a:t>Area of interest in face recognition for years</a:t>
            </a:r>
          </a:p>
          <a:p>
            <a:pPr lvl="1"/>
            <a:r>
              <a:rPr lang="en-US" sz="2400" dirty="0"/>
              <a:t>YouTube Celebrities </a:t>
            </a:r>
          </a:p>
          <a:p>
            <a:pPr lvl="1"/>
            <a:r>
              <a:rPr lang="en-US" sz="2400" dirty="0"/>
              <a:t>YouTube Trailers </a:t>
            </a:r>
          </a:p>
          <a:p>
            <a:pPr lvl="1"/>
            <a:r>
              <a:rPr lang="en-US" sz="2400" dirty="0"/>
              <a:t>TV/Movies (Buffy, </a:t>
            </a:r>
            <a:r>
              <a:rPr lang="en-US" sz="2400" dirty="0" err="1"/>
              <a:t>GoT</a:t>
            </a:r>
            <a:r>
              <a:rPr lang="en-US" sz="2400" dirty="0"/>
              <a:t>, Hannah and Her Sisters)</a:t>
            </a:r>
          </a:p>
          <a:p>
            <a:pPr lvl="1"/>
            <a:r>
              <a:rPr lang="en-US" sz="2400" dirty="0"/>
              <a:t>IARPA Janus</a:t>
            </a:r>
          </a:p>
          <a:p>
            <a:r>
              <a:rPr lang="en-US" sz="2800" dirty="0"/>
              <a:t>Recent speaker recognition corpora from videos</a:t>
            </a:r>
          </a:p>
          <a:p>
            <a:pPr lvl="1"/>
            <a:r>
              <a:rPr lang="en-US" sz="2400" dirty="0"/>
              <a:t>Speakers in the Wild (SITW)</a:t>
            </a:r>
          </a:p>
          <a:p>
            <a:pPr lvl="1"/>
            <a:r>
              <a:rPr lang="en-US" sz="2400" dirty="0" err="1"/>
              <a:t>VoxCeleb</a:t>
            </a:r>
            <a:endParaRPr lang="en-US" sz="2400" dirty="0"/>
          </a:p>
          <a:p>
            <a:r>
              <a:rPr lang="en-US" sz="2800" dirty="0"/>
              <a:t>Multimodal d</a:t>
            </a:r>
            <a:r>
              <a:rPr lang="en-US" sz="2600" dirty="0"/>
              <a:t>ata is hard to find</a:t>
            </a:r>
          </a:p>
        </p:txBody>
      </p:sp>
    </p:spTree>
    <p:extLst>
      <p:ext uri="{BB962C8B-B14F-4D97-AF65-F5344CB8AC3E}">
        <p14:creationId xmlns:p14="http://schemas.microsoft.com/office/powerpoint/2010/main" val="1127417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multimedia corpora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26161"/>
          </a:xfrm>
        </p:spPr>
        <p:txBody>
          <a:bodyPr>
            <a:normAutofit/>
          </a:bodyPr>
          <a:lstStyle/>
          <a:p>
            <a:r>
              <a:rPr lang="en-US" sz="2800" dirty="0"/>
              <a:t>YouTube Trailers, Buffy, </a:t>
            </a:r>
            <a:r>
              <a:rPr lang="en-US" sz="2800" dirty="0" err="1"/>
              <a:t>GoT</a:t>
            </a:r>
            <a:r>
              <a:rPr lang="en-US" sz="2800" dirty="0"/>
              <a:t>, Hannah and Her Sisters, …</a:t>
            </a:r>
          </a:p>
          <a:p>
            <a:pPr lvl="1"/>
            <a:r>
              <a:rPr lang="en-US" sz="2600" dirty="0"/>
              <a:t>Pro: Labeled with audio and visual</a:t>
            </a:r>
          </a:p>
          <a:p>
            <a:pPr lvl="1"/>
            <a:r>
              <a:rPr lang="en-US" sz="2600" dirty="0"/>
              <a:t>Con: Not many people</a:t>
            </a:r>
          </a:p>
          <a:p>
            <a:pPr lvl="1"/>
            <a:r>
              <a:rPr lang="en-US" sz="2600" dirty="0"/>
              <a:t>Con: Professional production (multiple cameras, dubbing, …)</a:t>
            </a:r>
          </a:p>
          <a:p>
            <a:r>
              <a:rPr lang="en-US" sz="2600" dirty="0" err="1"/>
              <a:t>VoxCeleb</a:t>
            </a:r>
            <a:endParaRPr lang="en-US" sz="2600" dirty="0"/>
          </a:p>
          <a:p>
            <a:pPr lvl="1"/>
            <a:r>
              <a:rPr lang="en-US" sz="2400" dirty="0"/>
              <a:t>Pro: Many people with many videos</a:t>
            </a:r>
          </a:p>
          <a:p>
            <a:pPr lvl="1"/>
            <a:r>
              <a:rPr lang="en-US" sz="2400" dirty="0"/>
              <a:t>Con: Videos selected based on face recognition (Biased)</a:t>
            </a:r>
          </a:p>
          <a:p>
            <a:r>
              <a:rPr lang="en-US" sz="2600" dirty="0"/>
              <a:t>Google public speakers</a:t>
            </a:r>
          </a:p>
          <a:p>
            <a:pPr lvl="1"/>
            <a:r>
              <a:rPr lang="en-US" sz="2400" dirty="0"/>
              <a:t>Pro: 1,111 labeled videos of public speakers</a:t>
            </a:r>
          </a:p>
          <a:p>
            <a:pPr lvl="1"/>
            <a:r>
              <a:rPr lang="en-US" sz="2400" dirty="0"/>
              <a:t>Con: Only 74 speakers with multiple videos</a:t>
            </a:r>
          </a:p>
        </p:txBody>
      </p:sp>
    </p:spTree>
    <p:extLst>
      <p:ext uri="{BB962C8B-B14F-4D97-AF65-F5344CB8AC3E}">
        <p14:creationId xmlns:p14="http://schemas.microsoft.com/office/powerpoint/2010/main" val="509684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IARPA Janus </a:t>
            </a:r>
            <a:r>
              <a:rPr lang="en-US" dirty="0" err="1"/>
              <a:t>ijb</a:t>
            </a:r>
            <a:r>
              <a:rPr lang="en-US" dirty="0"/>
              <a:t>-b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Face recognition in challenging conditions</a:t>
            </a:r>
          </a:p>
          <a:p>
            <a:pPr lvl="1"/>
            <a:r>
              <a:rPr lang="en-US" sz="2400" dirty="0"/>
              <a:t>Diverse environments and wide range of orientations</a:t>
            </a:r>
          </a:p>
          <a:p>
            <a:pPr lvl="1"/>
            <a:r>
              <a:rPr lang="en-US" sz="2400" dirty="0"/>
              <a:t>Still images and videos</a:t>
            </a:r>
            <a:endParaRPr lang="en-US" sz="2600" dirty="0"/>
          </a:p>
          <a:p>
            <a:r>
              <a:rPr lang="en-US" sz="2800" dirty="0"/>
              <a:t>Typically use key frames, but distributed with full videos</a:t>
            </a:r>
          </a:p>
          <a:p>
            <a:r>
              <a:rPr lang="en-US" sz="2800" dirty="0"/>
              <a:t>7,011 videos for 1,845 IDs</a:t>
            </a:r>
          </a:p>
          <a:p>
            <a:r>
              <a:rPr lang="en-US" sz="2800" dirty="0"/>
              <a:t>Distributed by NIST</a:t>
            </a:r>
          </a:p>
          <a:p>
            <a:r>
              <a:rPr lang="en-US" sz="2800" dirty="0"/>
              <a:t>Could be good as multimodal, but needs voice labels</a:t>
            </a:r>
          </a:p>
        </p:txBody>
      </p:sp>
    </p:spTree>
    <p:extLst>
      <p:ext uri="{BB962C8B-B14F-4D97-AF65-F5344CB8AC3E}">
        <p14:creationId xmlns:p14="http://schemas.microsoft.com/office/powerpoint/2010/main" val="1987085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Trimming </a:t>
            </a:r>
            <a:r>
              <a:rPr lang="en-US" dirty="0" err="1"/>
              <a:t>ijb</a:t>
            </a:r>
            <a:r>
              <a:rPr lang="en-US" dirty="0"/>
              <a:t>-b to multimedia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5255" y="1966267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7,012 videos for 1,845 IDs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5255" y="3664849"/>
            <a:ext cx="4764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2,312 videos for 674 IDs</a:t>
            </a:r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9A7BDC47-2E13-D745-9313-3C59095F4A72}"/>
              </a:ext>
            </a:extLst>
          </p:cNvPr>
          <p:cNvSpPr/>
          <p:nvPr/>
        </p:nvSpPr>
        <p:spPr>
          <a:xfrm>
            <a:off x="2567734" y="2551042"/>
            <a:ext cx="779488" cy="11138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23C0BA-C9FD-CB49-8114-74A3F1B2F962}"/>
              </a:ext>
            </a:extLst>
          </p:cNvPr>
          <p:cNvSpPr txBox="1"/>
          <p:nvPr/>
        </p:nvSpPr>
        <p:spPr>
          <a:xfrm>
            <a:off x="2171045" y="2773151"/>
            <a:ext cx="1572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HAS AUDIO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535CA41-85F6-874D-A9F1-FFC78692E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117432"/>
            <a:ext cx="10820400" cy="1101253"/>
          </a:xfrm>
        </p:spPr>
        <p:txBody>
          <a:bodyPr>
            <a:normAutofit/>
          </a:bodyPr>
          <a:lstStyle/>
          <a:p>
            <a:r>
              <a:rPr lang="en-US" sz="2800" dirty="0"/>
              <a:t>But, still don’t know if person is speaking</a:t>
            </a:r>
          </a:p>
        </p:txBody>
      </p:sp>
    </p:spTree>
    <p:extLst>
      <p:ext uri="{BB962C8B-B14F-4D97-AF65-F5344CB8AC3E}">
        <p14:creationId xmlns:p14="http://schemas.microsoft.com/office/powerpoint/2010/main" val="220160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labeled face the speaker?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" t="392" r="374" b="561"/>
          <a:stretch/>
        </p:blipFill>
        <p:spPr>
          <a:xfrm>
            <a:off x="763441" y="2261208"/>
            <a:ext cx="3474720" cy="34893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84295" y="2261208"/>
            <a:ext cx="682190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Check manually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Compute full set of speaker scores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Sort by face label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Find videos with anomalous scores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Manually check label</a:t>
            </a:r>
          </a:p>
        </p:txBody>
      </p:sp>
      <p:sp>
        <p:nvSpPr>
          <p:cNvPr id="5" name="Left Arrow 4"/>
          <p:cNvSpPr/>
          <p:nvPr/>
        </p:nvSpPr>
        <p:spPr>
          <a:xfrm>
            <a:off x="2546816" y="4081212"/>
            <a:ext cx="381000" cy="223805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>
            <a:off x="1955640" y="4573728"/>
            <a:ext cx="381000" cy="223805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/>
          <p:cNvSpPr/>
          <p:nvPr/>
        </p:nvSpPr>
        <p:spPr>
          <a:xfrm>
            <a:off x="3106174" y="3394575"/>
            <a:ext cx="381000" cy="223805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684295" y="4099919"/>
            <a:ext cx="565868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Select enrollment data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List all speakers with multiple videos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Select video to use for model (manual)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Label 5 seconds with correct voice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000" dirty="0"/>
              <a:t>Already have frames with face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000" dirty="0"/>
              <a:t>Similar to Assist in SITW</a:t>
            </a:r>
          </a:p>
        </p:txBody>
      </p:sp>
    </p:spTree>
    <p:extLst>
      <p:ext uri="{BB962C8B-B14F-4D97-AF65-F5344CB8AC3E}">
        <p14:creationId xmlns:p14="http://schemas.microsoft.com/office/powerpoint/2010/main" val="241251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Trimming </a:t>
            </a:r>
            <a:r>
              <a:rPr lang="en-US" dirty="0" err="1"/>
              <a:t>ijb</a:t>
            </a:r>
            <a:r>
              <a:rPr lang="en-US" dirty="0"/>
              <a:t>-b to multimedia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5255" y="1966267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7,012 videos for 1,845 IDs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5255" y="3664849"/>
            <a:ext cx="4764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2,312 videos for 674 IDs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598026-FEA1-8E4B-82E7-674D39584D91}"/>
              </a:ext>
            </a:extLst>
          </p:cNvPr>
          <p:cNvSpPr txBox="1"/>
          <p:nvPr/>
        </p:nvSpPr>
        <p:spPr>
          <a:xfrm>
            <a:off x="575255" y="5363431"/>
            <a:ext cx="4764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1,593 videos for 597 IDs</a:t>
            </a:r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9A7BDC47-2E13-D745-9313-3C59095F4A72}"/>
              </a:ext>
            </a:extLst>
          </p:cNvPr>
          <p:cNvSpPr/>
          <p:nvPr/>
        </p:nvSpPr>
        <p:spPr>
          <a:xfrm>
            <a:off x="2567734" y="2551042"/>
            <a:ext cx="779488" cy="11138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EC6D694B-7EDF-6D4F-BD9D-25C5DED76B9B}"/>
              </a:ext>
            </a:extLst>
          </p:cNvPr>
          <p:cNvSpPr/>
          <p:nvPr/>
        </p:nvSpPr>
        <p:spPr>
          <a:xfrm>
            <a:off x="2567734" y="4271044"/>
            <a:ext cx="779488" cy="11138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23C0BA-C9FD-CB49-8114-74A3F1B2F962}"/>
              </a:ext>
            </a:extLst>
          </p:cNvPr>
          <p:cNvSpPr txBox="1"/>
          <p:nvPr/>
        </p:nvSpPr>
        <p:spPr>
          <a:xfrm>
            <a:off x="2171045" y="2773151"/>
            <a:ext cx="1572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HAS AUDIO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D85CC8-FF8C-0F44-9458-A3D77089D0D2}"/>
              </a:ext>
            </a:extLst>
          </p:cNvPr>
          <p:cNvSpPr txBox="1"/>
          <p:nvPr/>
        </p:nvSpPr>
        <p:spPr>
          <a:xfrm>
            <a:off x="1581941" y="4557181"/>
            <a:ext cx="2751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ASSISTED SCREENING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6B12DC29-1CB1-3A45-8A04-32E5E47F1C43}"/>
              </a:ext>
            </a:extLst>
          </p:cNvPr>
          <p:cNvSpPr/>
          <p:nvPr/>
        </p:nvSpPr>
        <p:spPr>
          <a:xfrm>
            <a:off x="5137541" y="3610035"/>
            <a:ext cx="380555" cy="750590"/>
          </a:xfrm>
          <a:prstGeom prst="rightBrace">
            <a:avLst>
              <a:gd name="adj1" fmla="val 27739"/>
              <a:gd name="adj2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B9D5F7B1-96CF-C347-B50D-897F67D3223F}"/>
              </a:ext>
            </a:extLst>
          </p:cNvPr>
          <p:cNvSpPr/>
          <p:nvPr/>
        </p:nvSpPr>
        <p:spPr>
          <a:xfrm>
            <a:off x="5137540" y="5312477"/>
            <a:ext cx="380555" cy="750590"/>
          </a:xfrm>
          <a:prstGeom prst="rightBrace">
            <a:avLst>
              <a:gd name="adj1" fmla="val 27739"/>
              <a:gd name="adj2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E8BB6A-B379-FB44-9189-DBA902C1A10C}"/>
              </a:ext>
            </a:extLst>
          </p:cNvPr>
          <p:cNvSpPr txBox="1"/>
          <p:nvPr/>
        </p:nvSpPr>
        <p:spPr>
          <a:xfrm>
            <a:off x="5684346" y="3628025"/>
            <a:ext cx="57086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Janus Multimedia FULL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9368CC-55FE-F04C-84B3-01E25DD0F008}"/>
              </a:ext>
            </a:extLst>
          </p:cNvPr>
          <p:cNvSpPr txBox="1"/>
          <p:nvPr/>
        </p:nvSpPr>
        <p:spPr>
          <a:xfrm>
            <a:off x="5650257" y="5301875"/>
            <a:ext cx="6077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Janus Multimedia CORE</a:t>
            </a:r>
          </a:p>
        </p:txBody>
      </p:sp>
    </p:spTree>
    <p:extLst>
      <p:ext uri="{BB962C8B-B14F-4D97-AF65-F5344CB8AC3E}">
        <p14:creationId xmlns:p14="http://schemas.microsoft.com/office/powerpoint/2010/main" val="3080574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Janus multimedia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315326"/>
            <a:ext cx="10820400" cy="2294021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CORE has both face and voice</a:t>
            </a:r>
          </a:p>
          <a:p>
            <a:r>
              <a:rPr lang="en-US" sz="2800" dirty="0"/>
              <a:t>FULL has face and </a:t>
            </a:r>
            <a:r>
              <a:rPr lang="en-US" sz="2800" i="1" dirty="0"/>
              <a:t>might</a:t>
            </a:r>
            <a:r>
              <a:rPr lang="en-US" sz="2800" dirty="0"/>
              <a:t> have voice</a:t>
            </a:r>
          </a:p>
          <a:p>
            <a:r>
              <a:rPr lang="en-US" sz="2800" dirty="0"/>
              <a:t>Differ only in test data (same enroll)</a:t>
            </a:r>
          </a:p>
          <a:p>
            <a:r>
              <a:rPr lang="en-US" sz="2800" dirty="0"/>
              <a:t>CORE is subset of FULL</a:t>
            </a:r>
          </a:p>
          <a:p>
            <a:r>
              <a:rPr lang="en-US" sz="2800" dirty="0"/>
              <a:t>No overlap between dev and </a:t>
            </a:r>
            <a:r>
              <a:rPr lang="en-US" sz="2800" dirty="0" err="1"/>
              <a:t>eval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0E8DE2-A273-7940-9942-33A8089DE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347" y="1887843"/>
            <a:ext cx="7459579" cy="220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09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5685" y="764373"/>
            <a:ext cx="9340516" cy="1293028"/>
          </a:xfrm>
        </p:spPr>
        <p:txBody>
          <a:bodyPr/>
          <a:lstStyle/>
          <a:p>
            <a:r>
              <a:rPr lang="en-US" dirty="0"/>
              <a:t>Multimodal person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462914"/>
          </a:xfrm>
        </p:spPr>
        <p:txBody>
          <a:bodyPr>
            <a:normAutofit lnSpcReduction="10000"/>
          </a:bodyPr>
          <a:lstStyle/>
          <a:p>
            <a:r>
              <a:rPr lang="en-US" sz="2800" b="1" u="sng" dirty="0"/>
              <a:t>Speaker Recognition Systems</a:t>
            </a:r>
            <a:endParaRPr lang="en-US" sz="2800" i="1" u="sng" dirty="0"/>
          </a:p>
          <a:p>
            <a:pPr lvl="1"/>
            <a:r>
              <a:rPr lang="en-US" sz="2600" dirty="0"/>
              <a:t>I-vectors learned on Fisher (8kHz, MFCCs)</a:t>
            </a:r>
          </a:p>
          <a:p>
            <a:pPr lvl="1"/>
            <a:r>
              <a:rPr lang="en-US" sz="2600" dirty="0"/>
              <a:t>X-vectors learned on SRE + Mixer-6 (+ augmentations)</a:t>
            </a:r>
          </a:p>
          <a:p>
            <a:pPr lvl="1"/>
            <a:r>
              <a:rPr lang="en-US" sz="2600" dirty="0"/>
              <a:t>PLDA learned on SRE + Mixer-6 (+ augmentations)</a:t>
            </a:r>
          </a:p>
          <a:p>
            <a:r>
              <a:rPr lang="en-US" sz="2800" b="1" u="sng" dirty="0"/>
              <a:t>Face Recognition System</a:t>
            </a:r>
            <a:endParaRPr lang="en-US" sz="2800" dirty="0"/>
          </a:p>
          <a:p>
            <a:pPr lvl="1"/>
            <a:r>
              <a:rPr lang="en-US" sz="2600" dirty="0"/>
              <a:t>Detection with Multi-task Cascaded Convolutional Net</a:t>
            </a:r>
          </a:p>
          <a:p>
            <a:pPr lvl="1"/>
            <a:r>
              <a:rPr lang="en-US" sz="2600" dirty="0" err="1"/>
              <a:t>FaceNet</a:t>
            </a:r>
            <a:r>
              <a:rPr lang="en-US" sz="2600" dirty="0"/>
              <a:t> trained on subset of MS-Celeb-1M</a:t>
            </a:r>
          </a:p>
          <a:p>
            <a:pPr lvl="1"/>
            <a:r>
              <a:rPr lang="en-US" sz="2600" dirty="0"/>
              <a:t>One frame per second, use max score in video</a:t>
            </a:r>
          </a:p>
          <a:p>
            <a:r>
              <a:rPr lang="en-US" sz="2800" b="1" u="sng" dirty="0"/>
              <a:t>Fusion</a:t>
            </a:r>
            <a:endParaRPr lang="en-US" sz="2800" dirty="0"/>
          </a:p>
          <a:p>
            <a:pPr lvl="1"/>
            <a:r>
              <a:rPr lang="en-US" sz="2600" dirty="0"/>
              <a:t>Scores calibrated on held-out set</a:t>
            </a:r>
          </a:p>
          <a:p>
            <a:pPr lvl="1"/>
            <a:r>
              <a:rPr lang="en-US" sz="2600" dirty="0"/>
              <a:t>Fused with simple summation</a:t>
            </a:r>
          </a:p>
        </p:txBody>
      </p:sp>
    </p:spTree>
    <p:extLst>
      <p:ext uri="{BB962C8B-B14F-4D97-AF65-F5344CB8AC3E}">
        <p14:creationId xmlns:p14="http://schemas.microsoft.com/office/powerpoint/2010/main" val="3850241717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{D6296CAE-B72C-E843-B9D0-1AC2FBF96281}tf10001079</Template>
  <TotalTime>676</TotalTime>
  <Words>576</Words>
  <Application>Microsoft Macintosh PowerPoint</Application>
  <PresentationFormat>Widescreen</PresentationFormat>
  <Paragraphs>108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Century Gothic</vt:lpstr>
      <vt:lpstr>Vapor Trail</vt:lpstr>
      <vt:lpstr>AUDIO-VISUAL PERSON RECOGNITION IN MULTIMEDIA DATA FROM THE IARPA JANUS PROGRAM</vt:lpstr>
      <vt:lpstr>Active research in video</vt:lpstr>
      <vt:lpstr>Possible multimedia corpora</vt:lpstr>
      <vt:lpstr>IARPA Janus ijb-b</vt:lpstr>
      <vt:lpstr>Trimming ijb-b to multimedia</vt:lpstr>
      <vt:lpstr>is labeled face the speaker?</vt:lpstr>
      <vt:lpstr>Trimming ijb-b to multimedia</vt:lpstr>
      <vt:lpstr>Janus multimedia statistics</vt:lpstr>
      <vt:lpstr>Multimodal person recognition</vt:lpstr>
      <vt:lpstr>Multimodal person recognition</vt:lpstr>
      <vt:lpstr>Multimodal person recognition</vt:lpstr>
      <vt:lpstr>Multimodal person recognition</vt:lpstr>
      <vt:lpstr>Multimodal person recognition</vt:lpstr>
      <vt:lpstr>full set fusion</vt:lpstr>
      <vt:lpstr>conclusions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on SCALE ‘17: Expanding IARPA Janus Data for Multimodal Person Recognition</dc:title>
  <dc:creator>Microsoft Office User</dc:creator>
  <cp:lastModifiedBy>Microsoft Office User</cp:lastModifiedBy>
  <cp:revision>42</cp:revision>
  <dcterms:created xsi:type="dcterms:W3CDTF">2017-10-13T00:50:13Z</dcterms:created>
  <dcterms:modified xsi:type="dcterms:W3CDTF">2018-04-13T17:13:51Z</dcterms:modified>
</cp:coreProperties>
</file>